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charts/chart2.xml" ContentType="application/vnd.openxmlformats-officedocument.drawingml.chart+xml"/>
  <Override PartName="/ppt/theme/themeOverride2.xml" ContentType="application/vnd.openxmlformats-officedocument.themeOverride+xml"/>
  <Override PartName="/ppt/charts/chart3.xml" ContentType="application/vnd.openxmlformats-officedocument.drawingml.chart+xml"/>
  <Override PartName="/ppt/theme/themeOverride3.xml" ContentType="application/vnd.openxmlformats-officedocument.themeOverride+xml"/>
  <Override PartName="/ppt/charts/chart4.xml" ContentType="application/vnd.openxmlformats-officedocument.drawingml.chart+xml"/>
  <Override PartName="/ppt/theme/themeOverride4.xml" ContentType="application/vnd.openxmlformats-officedocument.themeOverr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32"/>
  </p:notesMasterIdLst>
  <p:sldIdLst>
    <p:sldId id="256" r:id="rId2"/>
    <p:sldId id="346" r:id="rId3"/>
    <p:sldId id="349" r:id="rId4"/>
    <p:sldId id="350" r:id="rId5"/>
    <p:sldId id="351" r:id="rId6"/>
    <p:sldId id="347" r:id="rId7"/>
    <p:sldId id="348" r:id="rId8"/>
    <p:sldId id="327" r:id="rId9"/>
    <p:sldId id="328" r:id="rId10"/>
    <p:sldId id="329" r:id="rId11"/>
    <p:sldId id="330" r:id="rId12"/>
    <p:sldId id="331" r:id="rId13"/>
    <p:sldId id="332" r:id="rId14"/>
    <p:sldId id="333" r:id="rId15"/>
    <p:sldId id="334" r:id="rId16"/>
    <p:sldId id="335" r:id="rId17"/>
    <p:sldId id="337" r:id="rId18"/>
    <p:sldId id="336" r:id="rId19"/>
    <p:sldId id="338" r:id="rId20"/>
    <p:sldId id="340" r:id="rId21"/>
    <p:sldId id="342" r:id="rId22"/>
    <p:sldId id="343" r:id="rId23"/>
    <p:sldId id="344" r:id="rId24"/>
    <p:sldId id="345" r:id="rId25"/>
    <p:sldId id="339" r:id="rId26"/>
    <p:sldId id="341" r:id="rId27"/>
    <p:sldId id="352" r:id="rId28"/>
    <p:sldId id="353" r:id="rId29"/>
    <p:sldId id="354" r:id="rId30"/>
    <p:sldId id="355" r:id="rId31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3512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34567" autoAdjust="0"/>
    <p:restoredTop sz="90934" autoAdjust="0"/>
  </p:normalViewPr>
  <p:slideViewPr>
    <p:cSldViewPr snapToGrid="0">
      <p:cViewPr varScale="1">
        <p:scale>
          <a:sx n="97" d="100"/>
          <a:sy n="97" d="100"/>
        </p:scale>
        <p:origin x="-114" y="-13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>
      <p:cViewPr varScale="1">
        <p:scale>
          <a:sx n="69" d="100"/>
          <a:sy n="69" d="100"/>
        </p:scale>
        <p:origin x="-2838" y="-114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1.xlsx"/><Relationship Id="rId1" Type="http://schemas.openxmlformats.org/officeDocument/2006/relationships/themeOverride" Target="../theme/themeOverride1.xml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2.xlsx"/><Relationship Id="rId1" Type="http://schemas.openxmlformats.org/officeDocument/2006/relationships/themeOverride" Target="../theme/themeOverride2.xml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3.xlsx"/><Relationship Id="rId1" Type="http://schemas.openxmlformats.org/officeDocument/2006/relationships/themeOverride" Target="../theme/themeOverride3.xml"/></Relationships>
</file>

<file path=ppt/charts/_rels/chart4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4.xlsx"/><Relationship Id="rId1" Type="http://schemas.openxmlformats.org/officeDocument/2006/relationships/themeOverride" Target="../theme/themeOverride4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/>
            </a:pPr>
            <a:r>
              <a:rPr lang="en-US"/>
              <a:t>Vertical</a:t>
            </a:r>
            <a:r>
              <a:rPr lang="en-US" baseline="0"/>
              <a:t> Scans at 1C05 on 11082014</a:t>
            </a:r>
            <a:endParaRPr lang="en-US"/>
          </a:p>
        </c:rich>
      </c:tx>
      <c:layout>
        <c:manualLayout>
          <c:xMode val="edge"/>
          <c:yMode val="edge"/>
          <c:x val="0.1277905414343101"/>
          <c:y val="1.7064846416382253E-2"/>
        </c:manualLayout>
      </c:layout>
      <c:overlay val="0"/>
    </c:title>
    <c:autoTitleDeleted val="0"/>
    <c:plotArea>
      <c:layout/>
      <c:scatterChart>
        <c:scatterStyle val="lineMarker"/>
        <c:varyColors val="0"/>
        <c:ser>
          <c:idx val="0"/>
          <c:order val="0"/>
          <c:tx>
            <c:v>Measured at 1C05</c:v>
          </c:tx>
          <c:spPr>
            <a:ln w="28575">
              <a:noFill/>
            </a:ln>
          </c:spPr>
          <c:errBars>
            <c:errDir val="y"/>
            <c:errBarType val="both"/>
            <c:errValType val="cust"/>
            <c:noEndCap val="0"/>
            <c:plus>
              <c:numRef>
                <c:f>'Measuring Y'!$I$10:$I$40</c:f>
                <c:numCache>
                  <c:formatCode>General</c:formatCode>
                  <c:ptCount val="31"/>
                  <c:pt idx="0">
                    <c:v>9.6926459999999983E-10</c:v>
                  </c:pt>
                  <c:pt idx="1">
                    <c:v>7.7702639999999994E-10</c:v>
                  </c:pt>
                  <c:pt idx="2">
                    <c:v>7.3792859999999982E-10</c:v>
                  </c:pt>
                  <c:pt idx="3">
                    <c:v>3.214944E-10</c:v>
                  </c:pt>
                  <c:pt idx="4">
                    <c:v>3.6223740000000003E-10</c:v>
                  </c:pt>
                  <c:pt idx="5">
                    <c:v>2.7095039999999995E-10</c:v>
                  </c:pt>
                  <c:pt idx="6">
                    <c:v>4.2336000000000002E-10</c:v>
                  </c:pt>
                  <c:pt idx="7">
                    <c:v>4.3861500000000004E-10</c:v>
                  </c:pt>
                  <c:pt idx="8">
                    <c:v>4.3044539999999998E-10</c:v>
                  </c:pt>
                  <c:pt idx="9">
                    <c:v>2.2546139999999997E-10</c:v>
                  </c:pt>
                  <c:pt idx="10">
                    <c:v>3.5944559999999993E-10</c:v>
                  </c:pt>
                  <c:pt idx="11">
                    <c:v>3.5574E-10</c:v>
                  </c:pt>
                  <c:pt idx="12">
                    <c:v>3.6879359999999993E-10</c:v>
                  </c:pt>
                  <c:pt idx="13">
                    <c:v>2.7662460000000004E-10</c:v>
                  </c:pt>
                  <c:pt idx="14">
                    <c:v>2.5506239999999993E-10</c:v>
                  </c:pt>
                  <c:pt idx="15">
                    <c:v>3.8399999999999991E-10</c:v>
                  </c:pt>
                  <c:pt idx="16">
                    <c:v>1.9768559999999998E-10</c:v>
                  </c:pt>
                  <c:pt idx="17">
                    <c:v>1.3997339999999998E-10</c:v>
                  </c:pt>
                  <c:pt idx="18">
                    <c:v>7.2245400000000003E-11</c:v>
                  </c:pt>
                  <c:pt idx="19">
                    <c:v>7.3080599999999992E-11</c:v>
                  </c:pt>
                  <c:pt idx="20">
                    <c:v>1.9357440000000002E-10</c:v>
                  </c:pt>
                  <c:pt idx="21">
                    <c:v>1.660056E-10</c:v>
                  </c:pt>
                  <c:pt idx="22">
                    <c:v>2.2106939999999998E-10</c:v>
                  </c:pt>
                  <c:pt idx="23">
                    <c:v>1.9425659999999999E-10</c:v>
                  </c:pt>
                  <c:pt idx="24">
                    <c:v>3.6410459999999993E-10</c:v>
                  </c:pt>
                  <c:pt idx="25">
                    <c:v>3.7351259999999993E-10</c:v>
                  </c:pt>
                  <c:pt idx="26">
                    <c:v>4.5518459999999994E-10</c:v>
                  </c:pt>
                  <c:pt idx="27">
                    <c:v>5.8568639999999996E-10</c:v>
                  </c:pt>
                  <c:pt idx="28">
                    <c:v>9.5104860000000011E-10</c:v>
                  </c:pt>
                  <c:pt idx="29">
                    <c:v>1.6335000000000002E-9</c:v>
                  </c:pt>
                  <c:pt idx="30">
                    <c:v>1.7340000000000002E-9</c:v>
                  </c:pt>
                </c:numCache>
              </c:numRef>
            </c:plus>
            <c:minus>
              <c:numRef>
                <c:f>'Measuring Y'!$I$10:$I$40</c:f>
                <c:numCache>
                  <c:formatCode>General</c:formatCode>
                  <c:ptCount val="31"/>
                  <c:pt idx="0">
                    <c:v>9.6926459999999983E-10</c:v>
                  </c:pt>
                  <c:pt idx="1">
                    <c:v>7.7702639999999994E-10</c:v>
                  </c:pt>
                  <c:pt idx="2">
                    <c:v>7.3792859999999982E-10</c:v>
                  </c:pt>
                  <c:pt idx="3">
                    <c:v>3.214944E-10</c:v>
                  </c:pt>
                  <c:pt idx="4">
                    <c:v>3.6223740000000003E-10</c:v>
                  </c:pt>
                  <c:pt idx="5">
                    <c:v>2.7095039999999995E-10</c:v>
                  </c:pt>
                  <c:pt idx="6">
                    <c:v>4.2336000000000002E-10</c:v>
                  </c:pt>
                  <c:pt idx="7">
                    <c:v>4.3861500000000004E-10</c:v>
                  </c:pt>
                  <c:pt idx="8">
                    <c:v>4.3044539999999998E-10</c:v>
                  </c:pt>
                  <c:pt idx="9">
                    <c:v>2.2546139999999997E-10</c:v>
                  </c:pt>
                  <c:pt idx="10">
                    <c:v>3.5944559999999993E-10</c:v>
                  </c:pt>
                  <c:pt idx="11">
                    <c:v>3.5574E-10</c:v>
                  </c:pt>
                  <c:pt idx="12">
                    <c:v>3.6879359999999993E-10</c:v>
                  </c:pt>
                  <c:pt idx="13">
                    <c:v>2.7662460000000004E-10</c:v>
                  </c:pt>
                  <c:pt idx="14">
                    <c:v>2.5506239999999993E-10</c:v>
                  </c:pt>
                  <c:pt idx="15">
                    <c:v>3.8399999999999991E-10</c:v>
                  </c:pt>
                  <c:pt idx="16">
                    <c:v>1.9768559999999998E-10</c:v>
                  </c:pt>
                  <c:pt idx="17">
                    <c:v>1.3997339999999998E-10</c:v>
                  </c:pt>
                  <c:pt idx="18">
                    <c:v>7.2245400000000003E-11</c:v>
                  </c:pt>
                  <c:pt idx="19">
                    <c:v>7.3080599999999992E-11</c:v>
                  </c:pt>
                  <c:pt idx="20">
                    <c:v>1.9357440000000002E-10</c:v>
                  </c:pt>
                  <c:pt idx="21">
                    <c:v>1.660056E-10</c:v>
                  </c:pt>
                  <c:pt idx="22">
                    <c:v>2.2106939999999998E-10</c:v>
                  </c:pt>
                  <c:pt idx="23">
                    <c:v>1.9425659999999999E-10</c:v>
                  </c:pt>
                  <c:pt idx="24">
                    <c:v>3.6410459999999993E-10</c:v>
                  </c:pt>
                  <c:pt idx="25">
                    <c:v>3.7351259999999993E-10</c:v>
                  </c:pt>
                  <c:pt idx="26">
                    <c:v>4.5518459999999994E-10</c:v>
                  </c:pt>
                  <c:pt idx="27">
                    <c:v>5.8568639999999996E-10</c:v>
                  </c:pt>
                  <c:pt idx="28">
                    <c:v>9.5104860000000011E-10</c:v>
                  </c:pt>
                  <c:pt idx="29">
                    <c:v>1.6335000000000002E-9</c:v>
                  </c:pt>
                  <c:pt idx="30">
                    <c:v>1.7340000000000002E-9</c:v>
                  </c:pt>
                </c:numCache>
              </c:numRef>
            </c:minus>
          </c:errBars>
          <c:xVal>
            <c:numRef>
              <c:f>'Measuring Y'!$D$8:$D$40</c:f>
              <c:numCache>
                <c:formatCode>General</c:formatCode>
                <c:ptCount val="33"/>
                <c:pt idx="0">
                  <c:v>-0.16500000000000001</c:v>
                </c:pt>
                <c:pt idx="1">
                  <c:v>-0.17099999999999999</c:v>
                </c:pt>
                <c:pt idx="2">
                  <c:v>-0.18</c:v>
                </c:pt>
                <c:pt idx="3">
                  <c:v>-0.19500000000000001</c:v>
                </c:pt>
                <c:pt idx="4">
                  <c:v>-0.21</c:v>
                </c:pt>
                <c:pt idx="5">
                  <c:v>-0.22073834924965258</c:v>
                </c:pt>
                <c:pt idx="6">
                  <c:v>-0.2223429581939721</c:v>
                </c:pt>
                <c:pt idx="7">
                  <c:v>-0.22424632084959961</c:v>
                </c:pt>
                <c:pt idx="8">
                  <c:v>-0.22499999999999998</c:v>
                </c:pt>
                <c:pt idx="9">
                  <c:v>-0.22672683135613167</c:v>
                </c:pt>
                <c:pt idx="10">
                  <c:v>-0.22972107240937137</c:v>
                </c:pt>
                <c:pt idx="11">
                  <c:v>-0.23196975345291088</c:v>
                </c:pt>
                <c:pt idx="12">
                  <c:v>-0.23271531346261076</c:v>
                </c:pt>
                <c:pt idx="13">
                  <c:v>-0.23346087347231101</c:v>
                </c:pt>
                <c:pt idx="14">
                  <c:v>-0.23421243398923078</c:v>
                </c:pt>
                <c:pt idx="15">
                  <c:v>-0.23570955451585046</c:v>
                </c:pt>
                <c:pt idx="16">
                  <c:v>-0.2369498097691167</c:v>
                </c:pt>
                <c:pt idx="17">
                  <c:v>-0.24</c:v>
                </c:pt>
                <c:pt idx="18">
                  <c:v>-0.24899999999999997</c:v>
                </c:pt>
                <c:pt idx="19">
                  <c:v>-0.26100000000000001</c:v>
                </c:pt>
                <c:pt idx="20">
                  <c:v>-0.28499999999999998</c:v>
                </c:pt>
                <c:pt idx="21">
                  <c:v>-0.29099999999999998</c:v>
                </c:pt>
                <c:pt idx="22">
                  <c:v>-0.3</c:v>
                </c:pt>
                <c:pt idx="23">
                  <c:v>-0.3</c:v>
                </c:pt>
                <c:pt idx="24">
                  <c:v>-0.315</c:v>
                </c:pt>
                <c:pt idx="25">
                  <c:v>-0.33</c:v>
                </c:pt>
                <c:pt idx="26">
                  <c:v>-0.33449999999999996</c:v>
                </c:pt>
                <c:pt idx="27">
                  <c:v>-0.33899999999999997</c:v>
                </c:pt>
                <c:pt idx="28">
                  <c:v>-0.34799999999999998</c:v>
                </c:pt>
                <c:pt idx="29">
                  <c:v>-0.36</c:v>
                </c:pt>
                <c:pt idx="30">
                  <c:v>-0.39</c:v>
                </c:pt>
                <c:pt idx="31">
                  <c:v>-0.42</c:v>
                </c:pt>
                <c:pt idx="32">
                  <c:v>-0.44999999999999996</c:v>
                </c:pt>
              </c:numCache>
            </c:numRef>
          </c:xVal>
          <c:yVal>
            <c:numRef>
              <c:f>'Measuring Y'!$H$8:$H$40</c:f>
              <c:numCache>
                <c:formatCode>General</c:formatCode>
                <c:ptCount val="33"/>
                <c:pt idx="0">
                  <c:v>1.5750250000000002E-8</c:v>
                </c:pt>
                <c:pt idx="1">
                  <c:v>1.6332839999999997E-8</c:v>
                </c:pt>
                <c:pt idx="2">
                  <c:v>1.6154409999999999E-8</c:v>
                </c:pt>
                <c:pt idx="3">
                  <c:v>1.295044E-8</c:v>
                </c:pt>
                <c:pt idx="4">
                  <c:v>1.229881E-8</c:v>
                </c:pt>
                <c:pt idx="5">
                  <c:v>5.3582400000000003E-9</c:v>
                </c:pt>
                <c:pt idx="6">
                  <c:v>6.0372900000000004E-9</c:v>
                </c:pt>
                <c:pt idx="7">
                  <c:v>4.5158399999999992E-9</c:v>
                </c:pt>
                <c:pt idx="8">
                  <c:v>7.0560000000000013E-9</c:v>
                </c:pt>
                <c:pt idx="9">
                  <c:v>7.3102500000000009E-9</c:v>
                </c:pt>
                <c:pt idx="10">
                  <c:v>7.17409E-9</c:v>
                </c:pt>
                <c:pt idx="11">
                  <c:v>3.7576900000000001E-9</c:v>
                </c:pt>
                <c:pt idx="12">
                  <c:v>5.9907599999999993E-9</c:v>
                </c:pt>
                <c:pt idx="13">
                  <c:v>5.9290000000000005E-9</c:v>
                </c:pt>
                <c:pt idx="14">
                  <c:v>6.1465599999999991E-9</c:v>
                </c:pt>
                <c:pt idx="15">
                  <c:v>4.6104099999999996E-9</c:v>
                </c:pt>
                <c:pt idx="16">
                  <c:v>4.2510399999999998E-9</c:v>
                </c:pt>
                <c:pt idx="17">
                  <c:v>6.4000000000000011E-9</c:v>
                </c:pt>
                <c:pt idx="18">
                  <c:v>3.2947599999999999E-9</c:v>
                </c:pt>
                <c:pt idx="19">
                  <c:v>2.3328900000000002E-9</c:v>
                </c:pt>
                <c:pt idx="20">
                  <c:v>1.2040900000000001E-9</c:v>
                </c:pt>
                <c:pt idx="21">
                  <c:v>1.21801E-9</c:v>
                </c:pt>
                <c:pt idx="22">
                  <c:v>3.2262400000000006E-9</c:v>
                </c:pt>
                <c:pt idx="23">
                  <c:v>2.7667600000000005E-9</c:v>
                </c:pt>
                <c:pt idx="24">
                  <c:v>3.68449E-9</c:v>
                </c:pt>
                <c:pt idx="25">
                  <c:v>3.2376099999999999E-9</c:v>
                </c:pt>
                <c:pt idx="26">
                  <c:v>6.0684099999999993E-9</c:v>
                </c:pt>
                <c:pt idx="27">
                  <c:v>6.2252099999999986E-9</c:v>
                </c:pt>
                <c:pt idx="28">
                  <c:v>7.5864100000000009E-9</c:v>
                </c:pt>
                <c:pt idx="29">
                  <c:v>9.7614400000000002E-9</c:v>
                </c:pt>
                <c:pt idx="30">
                  <c:v>1.5850810000000006E-8</c:v>
                </c:pt>
                <c:pt idx="31">
                  <c:v>2.7225000000000001E-8</c:v>
                </c:pt>
                <c:pt idx="32">
                  <c:v>2.8900000000000004E-8</c:v>
                </c:pt>
              </c:numCache>
            </c:numRef>
          </c:yVal>
          <c:smooth val="0"/>
        </c:ser>
        <c:ser>
          <c:idx val="1"/>
          <c:order val="1"/>
          <c:tx>
            <c:v>weighted fit</c:v>
          </c:tx>
          <c:spPr>
            <a:ln w="28575">
              <a:solidFill>
                <a:schemeClr val="accent1"/>
              </a:solidFill>
              <a:prstDash val="dash"/>
            </a:ln>
          </c:spPr>
          <c:marker>
            <c:symbol val="none"/>
          </c:marker>
          <c:xVal>
            <c:numRef>
              <c:f>'Measuring Y'!$D$8:$D$40</c:f>
              <c:numCache>
                <c:formatCode>General</c:formatCode>
                <c:ptCount val="33"/>
                <c:pt idx="0">
                  <c:v>-0.16500000000000001</c:v>
                </c:pt>
                <c:pt idx="1">
                  <c:v>-0.17099999999999999</c:v>
                </c:pt>
                <c:pt idx="2">
                  <c:v>-0.18</c:v>
                </c:pt>
                <c:pt idx="3">
                  <c:v>-0.19500000000000001</c:v>
                </c:pt>
                <c:pt idx="4">
                  <c:v>-0.21</c:v>
                </c:pt>
                <c:pt idx="5">
                  <c:v>-0.22073834924965258</c:v>
                </c:pt>
                <c:pt idx="6">
                  <c:v>-0.2223429581939721</c:v>
                </c:pt>
                <c:pt idx="7">
                  <c:v>-0.22424632084959961</c:v>
                </c:pt>
                <c:pt idx="8">
                  <c:v>-0.22499999999999998</c:v>
                </c:pt>
                <c:pt idx="9">
                  <c:v>-0.22672683135613167</c:v>
                </c:pt>
                <c:pt idx="10">
                  <c:v>-0.22972107240937137</c:v>
                </c:pt>
                <c:pt idx="11">
                  <c:v>-0.23196975345291088</c:v>
                </c:pt>
                <c:pt idx="12">
                  <c:v>-0.23271531346261076</c:v>
                </c:pt>
                <c:pt idx="13">
                  <c:v>-0.23346087347231101</c:v>
                </c:pt>
                <c:pt idx="14">
                  <c:v>-0.23421243398923078</c:v>
                </c:pt>
                <c:pt idx="15">
                  <c:v>-0.23570955451585046</c:v>
                </c:pt>
                <c:pt idx="16">
                  <c:v>-0.2369498097691167</c:v>
                </c:pt>
                <c:pt idx="17">
                  <c:v>-0.24</c:v>
                </c:pt>
                <c:pt idx="18">
                  <c:v>-0.24899999999999997</c:v>
                </c:pt>
                <c:pt idx="19">
                  <c:v>-0.26100000000000001</c:v>
                </c:pt>
                <c:pt idx="20">
                  <c:v>-0.28499999999999998</c:v>
                </c:pt>
                <c:pt idx="21">
                  <c:v>-0.29099999999999998</c:v>
                </c:pt>
                <c:pt idx="22">
                  <c:v>-0.3</c:v>
                </c:pt>
                <c:pt idx="23">
                  <c:v>-0.3</c:v>
                </c:pt>
                <c:pt idx="24">
                  <c:v>-0.315</c:v>
                </c:pt>
                <c:pt idx="25">
                  <c:v>-0.33</c:v>
                </c:pt>
                <c:pt idx="26">
                  <c:v>-0.33449999999999996</c:v>
                </c:pt>
                <c:pt idx="27">
                  <c:v>-0.33899999999999997</c:v>
                </c:pt>
                <c:pt idx="28">
                  <c:v>-0.34799999999999998</c:v>
                </c:pt>
                <c:pt idx="29">
                  <c:v>-0.36</c:v>
                </c:pt>
                <c:pt idx="30">
                  <c:v>-0.39</c:v>
                </c:pt>
                <c:pt idx="31">
                  <c:v>-0.42</c:v>
                </c:pt>
                <c:pt idx="32">
                  <c:v>-0.44999999999999996</c:v>
                </c:pt>
              </c:numCache>
            </c:numRef>
          </c:xVal>
          <c:yVal>
            <c:numRef>
              <c:f>'Measuring Y'!$K$8:$K$40</c:f>
              <c:numCache>
                <c:formatCode>General</c:formatCode>
                <c:ptCount val="33"/>
                <c:pt idx="0">
                  <c:v>1.9226970213559811E-8</c:v>
                </c:pt>
                <c:pt idx="1">
                  <c:v>1.7510948889573225E-8</c:v>
                </c:pt>
                <c:pt idx="2">
                  <c:v>1.5104167098527916E-8</c:v>
                </c:pt>
                <c:pt idx="3">
                  <c:v>1.1538864633277921E-8</c:v>
                </c:pt>
                <c:pt idx="4">
                  <c:v>8.5310628178098328E-9</c:v>
                </c:pt>
                <c:pt idx="5">
                  <c:v>6.7202213839506557E-9</c:v>
                </c:pt>
                <c:pt idx="6">
                  <c:v>6.4741681494474984E-9</c:v>
                </c:pt>
                <c:pt idx="7">
                  <c:v>6.1905755546509241E-9</c:v>
                </c:pt>
                <c:pt idx="8">
                  <c:v>6.0807616521236317E-9</c:v>
                </c:pt>
                <c:pt idx="9">
                  <c:v>5.8344624846345656E-9</c:v>
                </c:pt>
                <c:pt idx="10">
                  <c:v>5.424904772566105E-9</c:v>
                </c:pt>
                <c:pt idx="11">
                  <c:v>5.1319322036158289E-9</c:v>
                </c:pt>
                <c:pt idx="12">
                  <c:v>5.037561552224087E-9</c:v>
                </c:pt>
                <c:pt idx="13">
                  <c:v>4.944568199319363E-9</c:v>
                </c:pt>
                <c:pt idx="14">
                  <c:v>4.8522203764504394E-9</c:v>
                </c:pt>
                <c:pt idx="15">
                  <c:v>4.6724328236084455E-9</c:v>
                </c:pt>
                <c:pt idx="16">
                  <c:v>4.5276980261898639E-9</c:v>
                </c:pt>
                <c:pt idx="17">
                  <c:v>4.1879611362193638E-9</c:v>
                </c:pt>
                <c:pt idx="18">
                  <c:v>3.3198811385720998E-9</c:v>
                </c:pt>
                <c:pt idx="19">
                  <c:v>2.4746415055869604E-9</c:v>
                </c:pt>
                <c:pt idx="20">
                  <c:v>1.8545634871979479E-9</c:v>
                </c:pt>
                <c:pt idx="21">
                  <c:v>1.9225442425134575E-9</c:v>
                </c:pt>
                <c:pt idx="22">
                  <c:v>2.1917655704212807E-9</c:v>
                </c:pt>
                <c:pt idx="23">
                  <c:v>2.1917655704212807E-9</c:v>
                </c:pt>
                <c:pt idx="24">
                  <c:v>3.08646830342656E-9</c:v>
                </c:pt>
                <c:pt idx="25">
                  <c:v>4.5386716862136931E-9</c:v>
                </c:pt>
                <c:pt idx="26">
                  <c:v>5.0830453277573055E-9</c:v>
                </c:pt>
                <c:pt idx="27">
                  <c:v>5.6775940277812936E-9</c:v>
                </c:pt>
                <c:pt idx="28">
                  <c:v>7.0172166032703699E-9</c:v>
                </c:pt>
                <c:pt idx="29">
                  <c:v>9.1155804011337062E-9</c:v>
                </c:pt>
                <c:pt idx="30">
                  <c:v>1.5922491715181373E-8</c:v>
                </c:pt>
                <c:pt idx="31">
                  <c:v>2.4959405628356667E-8</c:v>
                </c:pt>
                <c:pt idx="32">
                  <c:v>3.6226322140659509E-8</c:v>
                </c:pt>
              </c:numCache>
            </c:numRef>
          </c:yVal>
          <c:smooth val="0"/>
        </c:ser>
        <c:ser>
          <c:idx val="2"/>
          <c:order val="2"/>
          <c:tx>
            <c:v>without vert. disp.</c:v>
          </c:tx>
          <c:spPr>
            <a:ln w="28575">
              <a:noFill/>
            </a:ln>
          </c:spPr>
          <c:marker>
            <c:symbol val="square"/>
            <c:size val="7"/>
          </c:marker>
          <c:errBars>
            <c:errDir val="y"/>
            <c:errBarType val="both"/>
            <c:errValType val="cust"/>
            <c:noEndCap val="0"/>
            <c:plus>
              <c:numRef>
                <c:f>'Measuring Y'!$I$8:$I$40</c:f>
                <c:numCache>
                  <c:formatCode>General</c:formatCode>
                  <c:ptCount val="33"/>
                  <c:pt idx="0">
                    <c:v>9.4501499999999976E-10</c:v>
                  </c:pt>
                  <c:pt idx="1">
                    <c:v>9.7997039999999979E-10</c:v>
                  </c:pt>
                  <c:pt idx="2">
                    <c:v>9.6926459999999983E-10</c:v>
                  </c:pt>
                  <c:pt idx="3">
                    <c:v>7.7702639999999994E-10</c:v>
                  </c:pt>
                  <c:pt idx="4">
                    <c:v>7.3792859999999982E-10</c:v>
                  </c:pt>
                  <c:pt idx="5">
                    <c:v>3.214944E-10</c:v>
                  </c:pt>
                  <c:pt idx="6">
                    <c:v>3.6223740000000003E-10</c:v>
                  </c:pt>
                  <c:pt idx="7">
                    <c:v>2.7095039999999995E-10</c:v>
                  </c:pt>
                  <c:pt idx="8">
                    <c:v>4.2336000000000002E-10</c:v>
                  </c:pt>
                  <c:pt idx="9">
                    <c:v>4.3861500000000004E-10</c:v>
                  </c:pt>
                  <c:pt idx="10">
                    <c:v>4.3044539999999998E-10</c:v>
                  </c:pt>
                  <c:pt idx="11">
                    <c:v>2.2546139999999997E-10</c:v>
                  </c:pt>
                  <c:pt idx="12">
                    <c:v>3.5944559999999993E-10</c:v>
                  </c:pt>
                  <c:pt idx="13">
                    <c:v>3.5574E-10</c:v>
                  </c:pt>
                  <c:pt idx="14">
                    <c:v>3.6879359999999993E-10</c:v>
                  </c:pt>
                  <c:pt idx="15">
                    <c:v>2.7662460000000004E-10</c:v>
                  </c:pt>
                  <c:pt idx="16">
                    <c:v>2.5506239999999993E-10</c:v>
                  </c:pt>
                  <c:pt idx="17">
                    <c:v>3.8399999999999991E-10</c:v>
                  </c:pt>
                  <c:pt idx="18">
                    <c:v>1.9768559999999998E-10</c:v>
                  </c:pt>
                  <c:pt idx="19">
                    <c:v>1.3997339999999998E-10</c:v>
                  </c:pt>
                  <c:pt idx="20">
                    <c:v>7.2245400000000003E-11</c:v>
                  </c:pt>
                  <c:pt idx="21">
                    <c:v>7.3080599999999992E-11</c:v>
                  </c:pt>
                  <c:pt idx="22">
                    <c:v>1.9357440000000002E-10</c:v>
                  </c:pt>
                  <c:pt idx="23">
                    <c:v>1.660056E-10</c:v>
                  </c:pt>
                  <c:pt idx="24">
                    <c:v>2.2106939999999998E-10</c:v>
                  </c:pt>
                  <c:pt idx="25">
                    <c:v>1.9425659999999999E-10</c:v>
                  </c:pt>
                  <c:pt idx="26">
                    <c:v>3.6410459999999993E-10</c:v>
                  </c:pt>
                  <c:pt idx="27">
                    <c:v>3.7351259999999993E-10</c:v>
                  </c:pt>
                  <c:pt idx="28">
                    <c:v>4.5518459999999994E-10</c:v>
                  </c:pt>
                  <c:pt idx="29">
                    <c:v>5.8568639999999996E-10</c:v>
                  </c:pt>
                  <c:pt idx="30">
                    <c:v>9.5104860000000011E-10</c:v>
                  </c:pt>
                  <c:pt idx="31">
                    <c:v>1.6335000000000002E-9</c:v>
                  </c:pt>
                  <c:pt idx="32">
                    <c:v>1.7340000000000002E-9</c:v>
                  </c:pt>
                </c:numCache>
              </c:numRef>
            </c:plus>
            <c:minus>
              <c:numRef>
                <c:f>'Measuring Y'!$I$8:$I$40</c:f>
                <c:numCache>
                  <c:formatCode>General</c:formatCode>
                  <c:ptCount val="33"/>
                  <c:pt idx="0">
                    <c:v>9.4501499999999976E-10</c:v>
                  </c:pt>
                  <c:pt idx="1">
                    <c:v>9.7997039999999979E-10</c:v>
                  </c:pt>
                  <c:pt idx="2">
                    <c:v>9.6926459999999983E-10</c:v>
                  </c:pt>
                  <c:pt idx="3">
                    <c:v>7.7702639999999994E-10</c:v>
                  </c:pt>
                  <c:pt idx="4">
                    <c:v>7.3792859999999982E-10</c:v>
                  </c:pt>
                  <c:pt idx="5">
                    <c:v>3.214944E-10</c:v>
                  </c:pt>
                  <c:pt idx="6">
                    <c:v>3.6223740000000003E-10</c:v>
                  </c:pt>
                  <c:pt idx="7">
                    <c:v>2.7095039999999995E-10</c:v>
                  </c:pt>
                  <c:pt idx="8">
                    <c:v>4.2336000000000002E-10</c:v>
                  </c:pt>
                  <c:pt idx="9">
                    <c:v>4.3861500000000004E-10</c:v>
                  </c:pt>
                  <c:pt idx="10">
                    <c:v>4.3044539999999998E-10</c:v>
                  </c:pt>
                  <c:pt idx="11">
                    <c:v>2.2546139999999997E-10</c:v>
                  </c:pt>
                  <c:pt idx="12">
                    <c:v>3.5944559999999993E-10</c:v>
                  </c:pt>
                  <c:pt idx="13">
                    <c:v>3.5574E-10</c:v>
                  </c:pt>
                  <c:pt idx="14">
                    <c:v>3.6879359999999993E-10</c:v>
                  </c:pt>
                  <c:pt idx="15">
                    <c:v>2.7662460000000004E-10</c:v>
                  </c:pt>
                  <c:pt idx="16">
                    <c:v>2.5506239999999993E-10</c:v>
                  </c:pt>
                  <c:pt idx="17">
                    <c:v>3.8399999999999991E-10</c:v>
                  </c:pt>
                  <c:pt idx="18">
                    <c:v>1.9768559999999998E-10</c:v>
                  </c:pt>
                  <c:pt idx="19">
                    <c:v>1.3997339999999998E-10</c:v>
                  </c:pt>
                  <c:pt idx="20">
                    <c:v>7.2245400000000003E-11</c:v>
                  </c:pt>
                  <c:pt idx="21">
                    <c:v>7.3080599999999992E-11</c:v>
                  </c:pt>
                  <c:pt idx="22">
                    <c:v>1.9357440000000002E-10</c:v>
                  </c:pt>
                  <c:pt idx="23">
                    <c:v>1.660056E-10</c:v>
                  </c:pt>
                  <c:pt idx="24">
                    <c:v>2.2106939999999998E-10</c:v>
                  </c:pt>
                  <c:pt idx="25">
                    <c:v>1.9425659999999999E-10</c:v>
                  </c:pt>
                  <c:pt idx="26">
                    <c:v>3.6410459999999993E-10</c:v>
                  </c:pt>
                  <c:pt idx="27">
                    <c:v>3.7351259999999993E-10</c:v>
                  </c:pt>
                  <c:pt idx="28">
                    <c:v>4.5518459999999994E-10</c:v>
                  </c:pt>
                  <c:pt idx="29">
                    <c:v>5.8568639999999996E-10</c:v>
                  </c:pt>
                  <c:pt idx="30">
                    <c:v>9.5104860000000011E-10</c:v>
                  </c:pt>
                  <c:pt idx="31">
                    <c:v>1.6335000000000002E-9</c:v>
                  </c:pt>
                  <c:pt idx="32">
                    <c:v>1.7340000000000002E-9</c:v>
                  </c:pt>
                </c:numCache>
              </c:numRef>
            </c:minus>
          </c:errBars>
          <c:errBars>
            <c:errDir val="x"/>
            <c:errBarType val="both"/>
            <c:errValType val="fixedVal"/>
            <c:noEndCap val="0"/>
            <c:val val="0"/>
          </c:errBars>
          <c:xVal>
            <c:numRef>
              <c:f>'Measuring Y'!$D$8:$D$40</c:f>
              <c:numCache>
                <c:formatCode>General</c:formatCode>
                <c:ptCount val="33"/>
                <c:pt idx="0">
                  <c:v>-0.16500000000000001</c:v>
                </c:pt>
                <c:pt idx="1">
                  <c:v>-0.17099999999999999</c:v>
                </c:pt>
                <c:pt idx="2">
                  <c:v>-0.18</c:v>
                </c:pt>
                <c:pt idx="3">
                  <c:v>-0.19500000000000001</c:v>
                </c:pt>
                <c:pt idx="4">
                  <c:v>-0.21</c:v>
                </c:pt>
                <c:pt idx="5">
                  <c:v>-0.22073834924965258</c:v>
                </c:pt>
                <c:pt idx="6">
                  <c:v>-0.2223429581939721</c:v>
                </c:pt>
                <c:pt idx="7">
                  <c:v>-0.22424632084959961</c:v>
                </c:pt>
                <c:pt idx="8">
                  <c:v>-0.22499999999999998</c:v>
                </c:pt>
                <c:pt idx="9">
                  <c:v>-0.22672683135613167</c:v>
                </c:pt>
                <c:pt idx="10">
                  <c:v>-0.22972107240937137</c:v>
                </c:pt>
                <c:pt idx="11">
                  <c:v>-0.23196975345291088</c:v>
                </c:pt>
                <c:pt idx="12">
                  <c:v>-0.23271531346261076</c:v>
                </c:pt>
                <c:pt idx="13">
                  <c:v>-0.23346087347231101</c:v>
                </c:pt>
                <c:pt idx="14">
                  <c:v>-0.23421243398923078</c:v>
                </c:pt>
                <c:pt idx="15">
                  <c:v>-0.23570955451585046</c:v>
                </c:pt>
                <c:pt idx="16">
                  <c:v>-0.2369498097691167</c:v>
                </c:pt>
                <c:pt idx="17">
                  <c:v>-0.24</c:v>
                </c:pt>
                <c:pt idx="18">
                  <c:v>-0.24899999999999997</c:v>
                </c:pt>
                <c:pt idx="19">
                  <c:v>-0.26100000000000001</c:v>
                </c:pt>
                <c:pt idx="20">
                  <c:v>-0.28499999999999998</c:v>
                </c:pt>
                <c:pt idx="21">
                  <c:v>-0.29099999999999998</c:v>
                </c:pt>
                <c:pt idx="22">
                  <c:v>-0.3</c:v>
                </c:pt>
                <c:pt idx="23">
                  <c:v>-0.3</c:v>
                </c:pt>
                <c:pt idx="24">
                  <c:v>-0.315</c:v>
                </c:pt>
                <c:pt idx="25">
                  <c:v>-0.33</c:v>
                </c:pt>
                <c:pt idx="26">
                  <c:v>-0.33449999999999996</c:v>
                </c:pt>
                <c:pt idx="27">
                  <c:v>-0.33899999999999997</c:v>
                </c:pt>
                <c:pt idx="28">
                  <c:v>-0.34799999999999998</c:v>
                </c:pt>
                <c:pt idx="29">
                  <c:v>-0.36</c:v>
                </c:pt>
                <c:pt idx="30">
                  <c:v>-0.39</c:v>
                </c:pt>
                <c:pt idx="31">
                  <c:v>-0.42</c:v>
                </c:pt>
                <c:pt idx="32">
                  <c:v>-0.44999999999999996</c:v>
                </c:pt>
              </c:numCache>
            </c:numRef>
          </c:xVal>
          <c:yVal>
            <c:numRef>
              <c:f>'Measuring Y'!$L$8:$L$40</c:f>
              <c:numCache>
                <c:formatCode>0.00E+00</c:formatCode>
                <c:ptCount val="33"/>
                <c:pt idx="0">
                  <c:v>1.5750250000000002E-8</c:v>
                </c:pt>
                <c:pt idx="1">
                  <c:v>1.6332839999999997E-8</c:v>
                </c:pt>
                <c:pt idx="2">
                  <c:v>1.6154409999999999E-8</c:v>
                </c:pt>
                <c:pt idx="3">
                  <c:v>1.295044E-8</c:v>
                </c:pt>
                <c:pt idx="4">
                  <c:v>1.229881E-8</c:v>
                </c:pt>
                <c:pt idx="5">
                  <c:v>5.3582400000000003E-9</c:v>
                </c:pt>
                <c:pt idx="6">
                  <c:v>6.0372900000000004E-9</c:v>
                </c:pt>
                <c:pt idx="7">
                  <c:v>4.5158399999999992E-9</c:v>
                </c:pt>
                <c:pt idx="8">
                  <c:v>7.0560000000000013E-9</c:v>
                </c:pt>
                <c:pt idx="9">
                  <c:v>7.3102500000000009E-9</c:v>
                </c:pt>
                <c:pt idx="10">
                  <c:v>7.17409E-9</c:v>
                </c:pt>
                <c:pt idx="11">
                  <c:v>3.7576900000000001E-9</c:v>
                </c:pt>
                <c:pt idx="12">
                  <c:v>5.9907599999999993E-9</c:v>
                </c:pt>
                <c:pt idx="13">
                  <c:v>5.9290000000000005E-9</c:v>
                </c:pt>
                <c:pt idx="14">
                  <c:v>6.1465599999999991E-9</c:v>
                </c:pt>
                <c:pt idx="15">
                  <c:v>4.6104099999999996E-9</c:v>
                </c:pt>
                <c:pt idx="16">
                  <c:v>4.2510399999999998E-9</c:v>
                </c:pt>
                <c:pt idx="17">
                  <c:v>6.4000000000000011E-9</c:v>
                </c:pt>
                <c:pt idx="18">
                  <c:v>3.2947599999999999E-9</c:v>
                </c:pt>
                <c:pt idx="19">
                  <c:v>2.3328900000000002E-9</c:v>
                </c:pt>
                <c:pt idx="20">
                  <c:v>1.2040900000000001E-9</c:v>
                </c:pt>
                <c:pt idx="21">
                  <c:v>1.21801E-9</c:v>
                </c:pt>
                <c:pt idx="22">
                  <c:v>3.2262400000000006E-9</c:v>
                </c:pt>
                <c:pt idx="23">
                  <c:v>2.7667600000000005E-9</c:v>
                </c:pt>
                <c:pt idx="24">
                  <c:v>3.68449E-9</c:v>
                </c:pt>
                <c:pt idx="25">
                  <c:v>3.2376099999999999E-9</c:v>
                </c:pt>
                <c:pt idx="26">
                  <c:v>6.0684099999999993E-9</c:v>
                </c:pt>
                <c:pt idx="27">
                  <c:v>6.2252099999999986E-9</c:v>
                </c:pt>
                <c:pt idx="28">
                  <c:v>7.5864100000000009E-9</c:v>
                </c:pt>
                <c:pt idx="29">
                  <c:v>9.7614400000000002E-9</c:v>
                </c:pt>
                <c:pt idx="30">
                  <c:v>1.5850810000000006E-8</c:v>
                </c:pt>
                <c:pt idx="31">
                  <c:v>2.7225000000000001E-8</c:v>
                </c:pt>
                <c:pt idx="32">
                  <c:v>2.8900000000000004E-8</c:v>
                </c:pt>
              </c:numCache>
            </c:numRef>
          </c:yVal>
          <c:smooth val="0"/>
        </c:ser>
        <c:ser>
          <c:idx val="3"/>
          <c:order val="3"/>
          <c:tx>
            <c:v>in fit</c:v>
          </c:tx>
          <c:spPr>
            <a:ln w="28575">
              <a:noFill/>
            </a:ln>
          </c:spPr>
          <c:marker>
            <c:symbol val="circle"/>
            <c:size val="5"/>
          </c:marker>
          <c:xVal>
            <c:numRef>
              <c:f>'Measuring Y'!$D$8:$D$40</c:f>
              <c:numCache>
                <c:formatCode>General</c:formatCode>
                <c:ptCount val="33"/>
                <c:pt idx="0">
                  <c:v>-0.16500000000000001</c:v>
                </c:pt>
                <c:pt idx="1">
                  <c:v>-0.17099999999999999</c:v>
                </c:pt>
                <c:pt idx="2">
                  <c:v>-0.18</c:v>
                </c:pt>
                <c:pt idx="3">
                  <c:v>-0.19500000000000001</c:v>
                </c:pt>
                <c:pt idx="4">
                  <c:v>-0.21</c:v>
                </c:pt>
                <c:pt idx="5">
                  <c:v>-0.22073834924965258</c:v>
                </c:pt>
                <c:pt idx="6">
                  <c:v>-0.2223429581939721</c:v>
                </c:pt>
                <c:pt idx="7">
                  <c:v>-0.22424632084959961</c:v>
                </c:pt>
                <c:pt idx="8">
                  <c:v>-0.22499999999999998</c:v>
                </c:pt>
                <c:pt idx="9">
                  <c:v>-0.22672683135613167</c:v>
                </c:pt>
                <c:pt idx="10">
                  <c:v>-0.22972107240937137</c:v>
                </c:pt>
                <c:pt idx="11">
                  <c:v>-0.23196975345291088</c:v>
                </c:pt>
                <c:pt idx="12">
                  <c:v>-0.23271531346261076</c:v>
                </c:pt>
                <c:pt idx="13">
                  <c:v>-0.23346087347231101</c:v>
                </c:pt>
                <c:pt idx="14">
                  <c:v>-0.23421243398923078</c:v>
                </c:pt>
                <c:pt idx="15">
                  <c:v>-0.23570955451585046</c:v>
                </c:pt>
                <c:pt idx="16">
                  <c:v>-0.2369498097691167</c:v>
                </c:pt>
                <c:pt idx="17">
                  <c:v>-0.24</c:v>
                </c:pt>
                <c:pt idx="18">
                  <c:v>-0.24899999999999997</c:v>
                </c:pt>
                <c:pt idx="19">
                  <c:v>-0.26100000000000001</c:v>
                </c:pt>
                <c:pt idx="20">
                  <c:v>-0.28499999999999998</c:v>
                </c:pt>
                <c:pt idx="21">
                  <c:v>-0.29099999999999998</c:v>
                </c:pt>
                <c:pt idx="22">
                  <c:v>-0.3</c:v>
                </c:pt>
                <c:pt idx="23">
                  <c:v>-0.3</c:v>
                </c:pt>
                <c:pt idx="24">
                  <c:v>-0.315</c:v>
                </c:pt>
                <c:pt idx="25">
                  <c:v>-0.33</c:v>
                </c:pt>
                <c:pt idx="26">
                  <c:v>-0.33449999999999996</c:v>
                </c:pt>
                <c:pt idx="27">
                  <c:v>-0.33899999999999997</c:v>
                </c:pt>
                <c:pt idx="28">
                  <c:v>-0.34799999999999998</c:v>
                </c:pt>
                <c:pt idx="29">
                  <c:v>-0.36</c:v>
                </c:pt>
                <c:pt idx="30">
                  <c:v>-0.39</c:v>
                </c:pt>
                <c:pt idx="31">
                  <c:v>-0.42</c:v>
                </c:pt>
                <c:pt idx="32">
                  <c:v>-0.44999999999999996</c:v>
                </c:pt>
              </c:numCache>
            </c:numRef>
          </c:xVal>
          <c:yVal>
            <c:numRef>
              <c:f>'Measuring Y'!$N$8:$N$40</c:f>
              <c:numCache>
                <c:formatCode>General</c:formatCode>
                <c:ptCount val="33"/>
                <c:pt idx="0">
                  <c:v>1.5750250000000002E-8</c:v>
                </c:pt>
                <c:pt idx="1">
                  <c:v>1.6332839999999997E-8</c:v>
                </c:pt>
                <c:pt idx="2">
                  <c:v>1.6154409999999999E-8</c:v>
                </c:pt>
                <c:pt idx="3">
                  <c:v>1.295044E-8</c:v>
                </c:pt>
                <c:pt idx="4">
                  <c:v>1.229881E-8</c:v>
                </c:pt>
                <c:pt idx="5">
                  <c:v>5.3582400000000003E-9</c:v>
                </c:pt>
                <c:pt idx="6">
                  <c:v>6.0372900000000004E-9</c:v>
                </c:pt>
                <c:pt idx="7">
                  <c:v>4.5158399999999992E-9</c:v>
                </c:pt>
                <c:pt idx="8">
                  <c:v>7.0560000000000013E-9</c:v>
                </c:pt>
                <c:pt idx="9">
                  <c:v>7.3102500000000009E-9</c:v>
                </c:pt>
                <c:pt idx="10">
                  <c:v>7.17409E-9</c:v>
                </c:pt>
                <c:pt idx="11">
                  <c:v>3.7576900000000001E-9</c:v>
                </c:pt>
                <c:pt idx="12">
                  <c:v>5.9907599999999993E-9</c:v>
                </c:pt>
                <c:pt idx="13">
                  <c:v>5.9290000000000005E-9</c:v>
                </c:pt>
                <c:pt idx="14">
                  <c:v>6.1465599999999991E-9</c:v>
                </c:pt>
                <c:pt idx="15">
                  <c:v>4.6104099999999996E-9</c:v>
                </c:pt>
                <c:pt idx="16">
                  <c:v>4.2510399999999998E-9</c:v>
                </c:pt>
                <c:pt idx="17">
                  <c:v>6.4000000000000011E-9</c:v>
                </c:pt>
                <c:pt idx="18">
                  <c:v>3.2947599999999999E-9</c:v>
                </c:pt>
                <c:pt idx="19">
                  <c:v>2.3328900000000002E-9</c:v>
                </c:pt>
                <c:pt idx="20">
                  <c:v>1.2040900000000001E-9</c:v>
                </c:pt>
                <c:pt idx="21">
                  <c:v>1.21801E-9</c:v>
                </c:pt>
                <c:pt idx="22">
                  <c:v>3.2262400000000006E-9</c:v>
                </c:pt>
                <c:pt idx="23">
                  <c:v>2.7667600000000005E-9</c:v>
                </c:pt>
                <c:pt idx="24">
                  <c:v>3.68449E-9</c:v>
                </c:pt>
                <c:pt idx="25">
                  <c:v>3.2376099999999999E-9</c:v>
                </c:pt>
                <c:pt idx="26">
                  <c:v>6.0684099999999993E-9</c:v>
                </c:pt>
                <c:pt idx="27">
                  <c:v>6.2252099999999986E-9</c:v>
                </c:pt>
                <c:pt idx="28">
                  <c:v>7.5864100000000009E-9</c:v>
                </c:pt>
                <c:pt idx="29">
                  <c:v>9.7614400000000002E-9</c:v>
                </c:pt>
                <c:pt idx="30">
                  <c:v>1.5850810000000006E-8</c:v>
                </c:pt>
                <c:pt idx="31">
                  <c:v>#N/A</c:v>
                </c:pt>
                <c:pt idx="32">
                  <c:v>#N/A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41487744"/>
        <c:axId val="41489920"/>
      </c:scatterChart>
      <c:valAx>
        <c:axId val="41487744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1/f</a:t>
                </a:r>
                <a:r>
                  <a:rPr lang="en-US" baseline="0"/>
                  <a:t> m^-1</a:t>
                </a:r>
                <a:endParaRPr lang="en-US"/>
              </a:p>
            </c:rich>
          </c:tx>
          <c:layout/>
          <c:overlay val="0"/>
        </c:title>
        <c:numFmt formatCode="General" sourceLinked="1"/>
        <c:majorTickMark val="in"/>
        <c:minorTickMark val="in"/>
        <c:tickLblPos val="low"/>
        <c:crossAx val="41489920"/>
        <c:crosses val="autoZero"/>
        <c:crossBetween val="midCat"/>
      </c:valAx>
      <c:valAx>
        <c:axId val="41489920"/>
        <c:scaling>
          <c:orientation val="minMax"/>
        </c:scaling>
        <c:delete val="0"/>
        <c:axPos val="l"/>
        <c:majorGridlines/>
        <c:title>
          <c:tx>
            <c:rich>
              <a:bodyPr/>
              <a:lstStyle/>
              <a:p>
                <a:pPr>
                  <a:defRPr/>
                </a:pPr>
                <a:r>
                  <a:rPr lang="en-US">
                    <a:latin typeface="Calibri"/>
                  </a:rPr>
                  <a:t>σ_y^2</a:t>
                </a:r>
                <a:r>
                  <a:rPr lang="en-US" baseline="0">
                    <a:latin typeface="Calibri"/>
                  </a:rPr>
                  <a:t> (m^2)</a:t>
                </a:r>
                <a:endParaRPr lang="en-US"/>
              </a:p>
            </c:rich>
          </c:tx>
          <c:layout/>
          <c:overlay val="0"/>
        </c:title>
        <c:numFmt formatCode="General" sourceLinked="1"/>
        <c:majorTickMark val="out"/>
        <c:minorTickMark val="out"/>
        <c:tickLblPos val="low"/>
        <c:crossAx val="41487744"/>
        <c:crosses val="autoZero"/>
        <c:crossBetween val="midCat"/>
      </c:valAx>
    </c:plotArea>
    <c:legend>
      <c:legendPos val="r"/>
      <c:layout/>
      <c:overlay val="0"/>
    </c:legend>
    <c:plotVisOnly val="1"/>
    <c:dispBlanksAs val="gap"/>
    <c:showDLblsOverMax val="0"/>
  </c:chart>
  <c:externalData r:id="rId2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/>
            </a:pPr>
            <a:r>
              <a:rPr lang="en-US" baseline="0"/>
              <a:t>Horizontal scans at 1C05 on 11082014</a:t>
            </a:r>
          </a:p>
        </c:rich>
      </c:tx>
      <c:layout>
        <c:manualLayout>
          <c:xMode val="edge"/>
          <c:yMode val="edge"/>
          <c:x val="0.12168152893931737"/>
          <c:y val="4.1507024265644954E-2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4.7992913929237109E-2"/>
          <c:y val="0.13754009915427237"/>
          <c:w val="0.71395151692994896"/>
          <c:h val="0.78566662644180973"/>
        </c:manualLayout>
      </c:layout>
      <c:scatterChart>
        <c:scatterStyle val="lineMarker"/>
        <c:varyColors val="0"/>
        <c:ser>
          <c:idx val="0"/>
          <c:order val="0"/>
          <c:tx>
            <c:v>measured</c:v>
          </c:tx>
          <c:spPr>
            <a:ln w="28575">
              <a:noFill/>
            </a:ln>
          </c:spPr>
          <c:errBars>
            <c:errDir val="y"/>
            <c:errBarType val="both"/>
            <c:errValType val="cust"/>
            <c:noEndCap val="0"/>
            <c:plus>
              <c:numRef>
                <c:f>'Measuring X'!$I$8:$I$30</c:f>
                <c:numCache>
                  <c:formatCode>General</c:formatCode>
                  <c:ptCount val="23"/>
                  <c:pt idx="0">
                    <c:v>1.9799999999999998E-9</c:v>
                  </c:pt>
                  <c:pt idx="1">
                    <c:v>1.4246999999999998E-9</c:v>
                  </c:pt>
                  <c:pt idx="2">
                    <c:v>1.0254399999999997E-9</c:v>
                  </c:pt>
                  <c:pt idx="3">
                    <c:v>8.1023999999999988E-10</c:v>
                  </c:pt>
                  <c:pt idx="4">
                    <c:v>2.6609999999999999E-10</c:v>
                  </c:pt>
                  <c:pt idx="5">
                    <c:v>1.8693999999999998E-10</c:v>
                  </c:pt>
                  <c:pt idx="6">
                    <c:v>1.0529999999999999E-10</c:v>
                  </c:pt>
                  <c:pt idx="7">
                    <c:v>9.1800000000000009E-11</c:v>
                  </c:pt>
                  <c:pt idx="8">
                    <c:v>6.1599999999999986E-11</c:v>
                  </c:pt>
                  <c:pt idx="9">
                    <c:v>6.059999999999999E-11</c:v>
                  </c:pt>
                  <c:pt idx="10">
                    <c:v>4.1519999999999996E-11</c:v>
                  </c:pt>
                  <c:pt idx="11">
                    <c:v>4.0559999999999987E-11</c:v>
                  </c:pt>
                  <c:pt idx="12">
                    <c:v>2.6400000000000001E-11</c:v>
                  </c:pt>
                  <c:pt idx="13">
                    <c:v>3.7800000000000001E-11</c:v>
                  </c:pt>
                  <c:pt idx="14">
                    <c:v>2.7839999999999998E-11</c:v>
                  </c:pt>
                  <c:pt idx="15">
                    <c:v>3.67E-11</c:v>
                  </c:pt>
                  <c:pt idx="16">
                    <c:v>6.6359999999999991E-11</c:v>
                  </c:pt>
                  <c:pt idx="17">
                    <c:v>2.0069999999999999E-10</c:v>
                  </c:pt>
                  <c:pt idx="18">
                    <c:v>3.8593999999999996E-10</c:v>
                  </c:pt>
                  <c:pt idx="19">
                    <c:v>4.4639999999999998E-10</c:v>
                  </c:pt>
                  <c:pt idx="20">
                    <c:v>8.1599999999999987E-10</c:v>
                  </c:pt>
                  <c:pt idx="21">
                    <c:v>1.32096E-9</c:v>
                  </c:pt>
                  <c:pt idx="22">
                    <c:v>1.06992E-9</c:v>
                  </c:pt>
                </c:numCache>
              </c:numRef>
            </c:plus>
            <c:minus>
              <c:numRef>
                <c:f>'Measuring X'!$I$8:$I$30</c:f>
                <c:numCache>
                  <c:formatCode>General</c:formatCode>
                  <c:ptCount val="23"/>
                  <c:pt idx="0">
                    <c:v>1.9799999999999998E-9</c:v>
                  </c:pt>
                  <c:pt idx="1">
                    <c:v>1.4246999999999998E-9</c:v>
                  </c:pt>
                  <c:pt idx="2">
                    <c:v>1.0254399999999997E-9</c:v>
                  </c:pt>
                  <c:pt idx="3">
                    <c:v>8.1023999999999988E-10</c:v>
                  </c:pt>
                  <c:pt idx="4">
                    <c:v>2.6609999999999999E-10</c:v>
                  </c:pt>
                  <c:pt idx="5">
                    <c:v>1.8693999999999998E-10</c:v>
                  </c:pt>
                  <c:pt idx="6">
                    <c:v>1.0529999999999999E-10</c:v>
                  </c:pt>
                  <c:pt idx="7">
                    <c:v>9.1800000000000009E-11</c:v>
                  </c:pt>
                  <c:pt idx="8">
                    <c:v>6.1599999999999986E-11</c:v>
                  </c:pt>
                  <c:pt idx="9">
                    <c:v>6.059999999999999E-11</c:v>
                  </c:pt>
                  <c:pt idx="10">
                    <c:v>4.1519999999999996E-11</c:v>
                  </c:pt>
                  <c:pt idx="11">
                    <c:v>4.0559999999999987E-11</c:v>
                  </c:pt>
                  <c:pt idx="12">
                    <c:v>2.6400000000000001E-11</c:v>
                  </c:pt>
                  <c:pt idx="13">
                    <c:v>3.7800000000000001E-11</c:v>
                  </c:pt>
                  <c:pt idx="14">
                    <c:v>2.7839999999999998E-11</c:v>
                  </c:pt>
                  <c:pt idx="15">
                    <c:v>3.67E-11</c:v>
                  </c:pt>
                  <c:pt idx="16">
                    <c:v>6.6359999999999991E-11</c:v>
                  </c:pt>
                  <c:pt idx="17">
                    <c:v>2.0069999999999999E-10</c:v>
                  </c:pt>
                  <c:pt idx="18">
                    <c:v>3.8593999999999996E-10</c:v>
                  </c:pt>
                  <c:pt idx="19">
                    <c:v>4.4639999999999998E-10</c:v>
                  </c:pt>
                  <c:pt idx="20">
                    <c:v>8.1599999999999987E-10</c:v>
                  </c:pt>
                  <c:pt idx="21">
                    <c:v>1.32096E-9</c:v>
                  </c:pt>
                  <c:pt idx="22">
                    <c:v>1.06992E-9</c:v>
                  </c:pt>
                </c:numCache>
              </c:numRef>
            </c:minus>
          </c:errBars>
          <c:errBars>
            <c:errDir val="x"/>
            <c:errBarType val="both"/>
            <c:errValType val="fixedVal"/>
            <c:noEndCap val="0"/>
            <c:val val="0"/>
          </c:errBars>
          <c:xVal>
            <c:numRef>
              <c:f>'Measuring X'!$D$8:$D$30</c:f>
              <c:numCache>
                <c:formatCode>General</c:formatCode>
                <c:ptCount val="23"/>
                <c:pt idx="0">
                  <c:v>-0.459197302194984</c:v>
                </c:pt>
                <c:pt idx="1">
                  <c:v>-0.44910359906229602</c:v>
                </c:pt>
                <c:pt idx="2">
                  <c:v>-0.43764673129188597</c:v>
                </c:pt>
                <c:pt idx="3">
                  <c:v>-0.42405676948726201</c:v>
                </c:pt>
                <c:pt idx="4">
                  <c:v>-0.40634598644753095</c:v>
                </c:pt>
                <c:pt idx="5">
                  <c:v>-0.393822571660014</c:v>
                </c:pt>
                <c:pt idx="6">
                  <c:v>-0.38496718014014703</c:v>
                </c:pt>
                <c:pt idx="7">
                  <c:v>-0.37427777698645498</c:v>
                </c:pt>
                <c:pt idx="8">
                  <c:v>-0.36891165367380002</c:v>
                </c:pt>
                <c:pt idx="9">
                  <c:v>-0.36358837383276299</c:v>
                </c:pt>
                <c:pt idx="10">
                  <c:v>-0.35826509399172901</c:v>
                </c:pt>
                <c:pt idx="11">
                  <c:v>-0.352898970679071</c:v>
                </c:pt>
                <c:pt idx="12">
                  <c:v>-0.34220956752538201</c:v>
                </c:pt>
                <c:pt idx="13">
                  <c:v>-0.33335417600551498</c:v>
                </c:pt>
                <c:pt idx="14">
                  <c:v>-0.33</c:v>
                </c:pt>
                <c:pt idx="15">
                  <c:v>-0.32400000000000001</c:v>
                </c:pt>
                <c:pt idx="16">
                  <c:v>-0.32083076121799797</c:v>
                </c:pt>
                <c:pt idx="17">
                  <c:v>-0.30311997817826697</c:v>
                </c:pt>
                <c:pt idx="18">
                  <c:v>-0.28953001637364001</c:v>
                </c:pt>
                <c:pt idx="19">
                  <c:v>-0.27807314860322996</c:v>
                </c:pt>
                <c:pt idx="20">
                  <c:v>-0.26797944547054198</c:v>
                </c:pt>
                <c:pt idx="21">
                  <c:v>-0.255</c:v>
                </c:pt>
                <c:pt idx="22">
                  <c:v>-0.24599999999999997</c:v>
                </c:pt>
              </c:numCache>
            </c:numRef>
          </c:xVal>
          <c:yVal>
            <c:numRef>
              <c:f>'Measuring X'!$H$8:$H$30</c:f>
              <c:numCache>
                <c:formatCode>General</c:formatCode>
                <c:ptCount val="23"/>
                <c:pt idx="0">
                  <c:v>3.2399999999999992E-8</c:v>
                </c:pt>
                <c:pt idx="1">
                  <c:v>2.5058890000000001E-8</c:v>
                </c:pt>
                <c:pt idx="2">
                  <c:v>2.2740639999999993E-8</c:v>
                </c:pt>
                <c:pt idx="3">
                  <c:v>1.6027559999999998E-8</c:v>
                </c:pt>
                <c:pt idx="4">
                  <c:v>7.8676900000000002E-9</c:v>
                </c:pt>
                <c:pt idx="5">
                  <c:v>5.1696100000000015E-9</c:v>
                </c:pt>
                <c:pt idx="6">
                  <c:v>3.4222500000000007E-9</c:v>
                </c:pt>
                <c:pt idx="7">
                  <c:v>2.1068100000000005E-9</c:v>
                </c:pt>
                <c:pt idx="8">
                  <c:v>1.9359999999999999E-9</c:v>
                </c:pt>
                <c:pt idx="9">
                  <c:v>2.55025E-9</c:v>
                </c:pt>
                <c:pt idx="10">
                  <c:v>1.19716E-9</c:v>
                </c:pt>
                <c:pt idx="11">
                  <c:v>1.1424399999999996E-9</c:v>
                </c:pt>
                <c:pt idx="12">
                  <c:v>6.9696000000000004E-10</c:v>
                </c:pt>
                <c:pt idx="13">
                  <c:v>1.4288400000000002E-9</c:v>
                </c:pt>
                <c:pt idx="14">
                  <c:v>1.21104E-9</c:v>
                </c:pt>
                <c:pt idx="15">
                  <c:v>1.3468900000000003E-9</c:v>
                </c:pt>
                <c:pt idx="16">
                  <c:v>3.0580900000000001E-9</c:v>
                </c:pt>
                <c:pt idx="17">
                  <c:v>4.4756099999999996E-9</c:v>
                </c:pt>
                <c:pt idx="18">
                  <c:v>7.039210000000001E-9</c:v>
                </c:pt>
                <c:pt idx="19">
                  <c:v>1.245456E-8</c:v>
                </c:pt>
                <c:pt idx="20">
                  <c:v>1.44E-8</c:v>
                </c:pt>
                <c:pt idx="21">
                  <c:v>2.3592959999999999E-8</c:v>
                </c:pt>
                <c:pt idx="22">
                  <c:v>2.2081960000000003E-8</c:v>
                </c:pt>
              </c:numCache>
            </c:numRef>
          </c:yVal>
          <c:smooth val="0"/>
        </c:ser>
        <c:ser>
          <c:idx val="2"/>
          <c:order val="1"/>
          <c:tx>
            <c:v>weighted fit</c:v>
          </c:tx>
          <c:spPr>
            <a:ln w="28575">
              <a:solidFill>
                <a:schemeClr val="tx1"/>
              </a:solidFill>
              <a:prstDash val="dash"/>
            </a:ln>
          </c:spPr>
          <c:marker>
            <c:symbol val="none"/>
          </c:marker>
          <c:xVal>
            <c:numRef>
              <c:f>'Measuring X'!$D$8:$D$30</c:f>
              <c:numCache>
                <c:formatCode>General</c:formatCode>
                <c:ptCount val="23"/>
                <c:pt idx="0">
                  <c:v>-0.459197302194984</c:v>
                </c:pt>
                <c:pt idx="1">
                  <c:v>-0.44910359906229602</c:v>
                </c:pt>
                <c:pt idx="2">
                  <c:v>-0.43764673129188597</c:v>
                </c:pt>
                <c:pt idx="3">
                  <c:v>-0.42405676948726201</c:v>
                </c:pt>
                <c:pt idx="4">
                  <c:v>-0.40634598644753095</c:v>
                </c:pt>
                <c:pt idx="5">
                  <c:v>-0.393822571660014</c:v>
                </c:pt>
                <c:pt idx="6">
                  <c:v>-0.38496718014014703</c:v>
                </c:pt>
                <c:pt idx="7">
                  <c:v>-0.37427777698645498</c:v>
                </c:pt>
                <c:pt idx="8">
                  <c:v>-0.36891165367380002</c:v>
                </c:pt>
                <c:pt idx="9">
                  <c:v>-0.36358837383276299</c:v>
                </c:pt>
                <c:pt idx="10">
                  <c:v>-0.35826509399172901</c:v>
                </c:pt>
                <c:pt idx="11">
                  <c:v>-0.352898970679071</c:v>
                </c:pt>
                <c:pt idx="12">
                  <c:v>-0.34220956752538201</c:v>
                </c:pt>
                <c:pt idx="13">
                  <c:v>-0.33335417600551498</c:v>
                </c:pt>
                <c:pt idx="14">
                  <c:v>-0.33</c:v>
                </c:pt>
                <c:pt idx="15">
                  <c:v>-0.32400000000000001</c:v>
                </c:pt>
                <c:pt idx="16">
                  <c:v>-0.32083076121799797</c:v>
                </c:pt>
                <c:pt idx="17">
                  <c:v>-0.30311997817826697</c:v>
                </c:pt>
                <c:pt idx="18">
                  <c:v>-0.28953001637364001</c:v>
                </c:pt>
                <c:pt idx="19">
                  <c:v>-0.27807314860322996</c:v>
                </c:pt>
                <c:pt idx="20">
                  <c:v>-0.26797944547054198</c:v>
                </c:pt>
                <c:pt idx="21">
                  <c:v>-0.255</c:v>
                </c:pt>
                <c:pt idx="22">
                  <c:v>-0.24599999999999997</c:v>
                </c:pt>
              </c:numCache>
            </c:numRef>
          </c:xVal>
          <c:yVal>
            <c:numRef>
              <c:f>'Measuring X'!$K$8:$K$30</c:f>
              <c:numCache>
                <c:formatCode>0.000E+00</c:formatCode>
                <c:ptCount val="23"/>
                <c:pt idx="0">
                  <c:v>3.0348086912236851E-8</c:v>
                </c:pt>
                <c:pt idx="1">
                  <c:v>2.5302236726479942E-8</c:v>
                </c:pt>
                <c:pt idx="2">
                  <c:v>2.0146253484743183E-8</c:v>
                </c:pt>
                <c:pt idx="3">
                  <c:v>1.4817932905183227E-8</c:v>
                </c:pt>
                <c:pt idx="4">
                  <c:v>9.1566821547466644E-9</c:v>
                </c:pt>
                <c:pt idx="5">
                  <c:v>6.0297091479268513E-9</c:v>
                </c:pt>
                <c:pt idx="6">
                  <c:v>4.2566732246226172E-9</c:v>
                </c:pt>
                <c:pt idx="7">
                  <c:v>2.5998608484963077E-9</c:v>
                </c:pt>
                <c:pt idx="8">
                  <c:v>1.9674931789984653E-9</c:v>
                </c:pt>
                <c:pt idx="9">
                  <c:v>1.4718431983272997E-9</c:v>
                </c:pt>
                <c:pt idx="10">
                  <c:v>1.1073343096938324E-9</c:v>
                </c:pt>
                <c:pt idx="11">
                  <c:v>8.7262027411548741E-10</c:v>
                </c:pt>
                <c:pt idx="12">
                  <c:v>8.0219207586087079E-10</c:v>
                </c:pt>
                <c:pt idx="13">
                  <c:v>1.1443350563855252E-9</c:v>
                </c:pt>
                <c:pt idx="14">
                  <c:v>1.3686917628718409E-9</c:v>
                </c:pt>
                <c:pt idx="15">
                  <c:v>1.8998938288319755E-9</c:v>
                </c:pt>
                <c:pt idx="16">
                  <c:v>2.2477198572229334E-9</c:v>
                </c:pt>
                <c:pt idx="17">
                  <c:v>5.0471847221008926E-9</c:v>
                </c:pt>
                <c:pt idx="18">
                  <c:v>8.179579757855326E-9</c:v>
                </c:pt>
                <c:pt idx="19">
                  <c:v>1.1484312131433645E-8</c:v>
                </c:pt>
                <c:pt idx="20">
                  <c:v>1.489917756099192E-8</c:v>
                </c:pt>
                <c:pt idx="21">
                  <c:v>1.9983305027428325E-8</c:v>
                </c:pt>
                <c:pt idx="22">
                  <c:v>2.3966389653896306E-8</c:v>
                </c:pt>
              </c:numCache>
            </c:numRef>
          </c:yVal>
          <c:smooth val="0"/>
        </c:ser>
        <c:ser>
          <c:idx val="1"/>
          <c:order val="2"/>
          <c:tx>
            <c:v>in fit</c:v>
          </c:tx>
          <c:spPr>
            <a:ln w="28575">
              <a:noFill/>
            </a:ln>
          </c:spPr>
          <c:xVal>
            <c:numRef>
              <c:f>'Measuring X'!$D$8:$D$30</c:f>
              <c:numCache>
                <c:formatCode>General</c:formatCode>
                <c:ptCount val="23"/>
                <c:pt idx="0">
                  <c:v>-0.459197302194984</c:v>
                </c:pt>
                <c:pt idx="1">
                  <c:v>-0.44910359906229602</c:v>
                </c:pt>
                <c:pt idx="2">
                  <c:v>-0.43764673129188597</c:v>
                </c:pt>
                <c:pt idx="3">
                  <c:v>-0.42405676948726201</c:v>
                </c:pt>
                <c:pt idx="4">
                  <c:v>-0.40634598644753095</c:v>
                </c:pt>
                <c:pt idx="5">
                  <c:v>-0.393822571660014</c:v>
                </c:pt>
                <c:pt idx="6">
                  <c:v>-0.38496718014014703</c:v>
                </c:pt>
                <c:pt idx="7">
                  <c:v>-0.37427777698645498</c:v>
                </c:pt>
                <c:pt idx="8">
                  <c:v>-0.36891165367380002</c:v>
                </c:pt>
                <c:pt idx="9">
                  <c:v>-0.36358837383276299</c:v>
                </c:pt>
                <c:pt idx="10">
                  <c:v>-0.35826509399172901</c:v>
                </c:pt>
                <c:pt idx="11">
                  <c:v>-0.352898970679071</c:v>
                </c:pt>
                <c:pt idx="12">
                  <c:v>-0.34220956752538201</c:v>
                </c:pt>
                <c:pt idx="13">
                  <c:v>-0.33335417600551498</c:v>
                </c:pt>
                <c:pt idx="14">
                  <c:v>-0.33</c:v>
                </c:pt>
                <c:pt idx="15">
                  <c:v>-0.32400000000000001</c:v>
                </c:pt>
                <c:pt idx="16">
                  <c:v>-0.32083076121799797</c:v>
                </c:pt>
                <c:pt idx="17">
                  <c:v>-0.30311997817826697</c:v>
                </c:pt>
                <c:pt idx="18">
                  <c:v>-0.28953001637364001</c:v>
                </c:pt>
                <c:pt idx="19">
                  <c:v>-0.27807314860322996</c:v>
                </c:pt>
                <c:pt idx="20">
                  <c:v>-0.26797944547054198</c:v>
                </c:pt>
                <c:pt idx="21">
                  <c:v>-0.255</c:v>
                </c:pt>
                <c:pt idx="22">
                  <c:v>-0.24599999999999997</c:v>
                </c:pt>
              </c:numCache>
            </c:numRef>
          </c:xVal>
          <c:yVal>
            <c:numRef>
              <c:f>'Measuring X'!$M$8:$M$30</c:f>
              <c:numCache>
                <c:formatCode>General</c:formatCode>
                <c:ptCount val="23"/>
                <c:pt idx="0">
                  <c:v>3.2399999999999992E-8</c:v>
                </c:pt>
                <c:pt idx="1">
                  <c:v>2.5058890000000001E-8</c:v>
                </c:pt>
                <c:pt idx="2">
                  <c:v>2.2740639999999993E-8</c:v>
                </c:pt>
                <c:pt idx="3">
                  <c:v>1.6027559999999998E-8</c:v>
                </c:pt>
                <c:pt idx="4">
                  <c:v>7.8676900000000002E-9</c:v>
                </c:pt>
                <c:pt idx="5">
                  <c:v>5.1696100000000015E-9</c:v>
                </c:pt>
                <c:pt idx="6">
                  <c:v>3.4222500000000007E-9</c:v>
                </c:pt>
                <c:pt idx="7">
                  <c:v>2.1068100000000005E-9</c:v>
                </c:pt>
                <c:pt idx="8">
                  <c:v>1.9359999999999999E-9</c:v>
                </c:pt>
                <c:pt idx="9">
                  <c:v>2.55025E-9</c:v>
                </c:pt>
                <c:pt idx="10">
                  <c:v>1.19716E-9</c:v>
                </c:pt>
                <c:pt idx="11">
                  <c:v>1.1424399999999996E-9</c:v>
                </c:pt>
                <c:pt idx="12">
                  <c:v>6.9696000000000004E-10</c:v>
                </c:pt>
                <c:pt idx="13">
                  <c:v>1.4288400000000002E-9</c:v>
                </c:pt>
                <c:pt idx="14">
                  <c:v>1.21104E-9</c:v>
                </c:pt>
                <c:pt idx="15">
                  <c:v>1.3468900000000003E-9</c:v>
                </c:pt>
                <c:pt idx="16">
                  <c:v>3.0580900000000001E-9</c:v>
                </c:pt>
                <c:pt idx="17">
                  <c:v>4.4756099999999996E-9</c:v>
                </c:pt>
                <c:pt idx="18">
                  <c:v>7.039210000000001E-9</c:v>
                </c:pt>
                <c:pt idx="19">
                  <c:v>1.245456E-8</c:v>
                </c:pt>
                <c:pt idx="20">
                  <c:v>1.44E-8</c:v>
                </c:pt>
                <c:pt idx="21">
                  <c:v>2.3592959999999999E-8</c:v>
                </c:pt>
                <c:pt idx="22">
                  <c:v>2.2081960000000003E-8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41226624"/>
        <c:axId val="41228160"/>
      </c:scatterChart>
      <c:valAx>
        <c:axId val="41226624"/>
        <c:scaling>
          <c:orientation val="minMax"/>
          <c:max val="-0.2"/>
        </c:scaling>
        <c:delete val="0"/>
        <c:axPos val="b"/>
        <c:numFmt formatCode="General" sourceLinked="1"/>
        <c:majorTickMark val="in"/>
        <c:minorTickMark val="in"/>
        <c:tickLblPos val="nextTo"/>
        <c:crossAx val="41228160"/>
        <c:crosses val="autoZero"/>
        <c:crossBetween val="midCat"/>
      </c:valAx>
      <c:valAx>
        <c:axId val="41228160"/>
        <c:scaling>
          <c:orientation val="minMax"/>
        </c:scaling>
        <c:delete val="0"/>
        <c:axPos val="l"/>
        <c:majorGridlines/>
        <c:numFmt formatCode="General" sourceLinked="1"/>
        <c:majorTickMark val="in"/>
        <c:minorTickMark val="in"/>
        <c:tickLblPos val="low"/>
        <c:crossAx val="41226624"/>
        <c:crosses val="autoZero"/>
        <c:crossBetween val="midCat"/>
      </c:valAx>
    </c:plotArea>
    <c:legend>
      <c:legendPos val="r"/>
      <c:layout/>
      <c:overlay val="0"/>
    </c:legend>
    <c:plotVisOnly val="1"/>
    <c:dispBlanksAs val="gap"/>
    <c:showDLblsOverMax val="0"/>
  </c:chart>
  <c:externalData r:id="rId2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/>
            </a:pPr>
            <a:r>
              <a:rPr lang="en-US" baseline="0"/>
              <a:t>Horizontal Scans at 1C05 on 11152014</a:t>
            </a:r>
            <a:endParaRPr lang="en-US"/>
          </a:p>
        </c:rich>
      </c:tx>
      <c:layout>
        <c:manualLayout>
          <c:xMode val="edge"/>
          <c:yMode val="edge"/>
          <c:x val="0.14895454734824815"/>
          <c:y val="2.2609868067009768E-3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0.14083712491083733"/>
          <c:y val="0.1040879630305952"/>
          <c:w val="0.6322842955976149"/>
          <c:h val="0.78148608047370705"/>
        </c:manualLayout>
      </c:layout>
      <c:scatterChart>
        <c:scatterStyle val="lineMarker"/>
        <c:varyColors val="0"/>
        <c:ser>
          <c:idx val="0"/>
          <c:order val="0"/>
          <c:tx>
            <c:v>Measured at 1C05</c:v>
          </c:tx>
          <c:spPr>
            <a:ln w="28575">
              <a:noFill/>
            </a:ln>
          </c:spPr>
          <c:errBars>
            <c:errDir val="y"/>
            <c:errBarType val="both"/>
            <c:errValType val="cust"/>
            <c:noEndCap val="0"/>
            <c:plus>
              <c:numRef>
                <c:f>'Measuring X'!$L$10:$L$40</c:f>
                <c:numCache>
                  <c:formatCode>General</c:formatCode>
                  <c:ptCount val="31"/>
                  <c:pt idx="0">
                    <c:v>9.5600000000000005E-12</c:v>
                  </c:pt>
                  <c:pt idx="1">
                    <c:v>3.9599999999999998E-11</c:v>
                  </c:pt>
                  <c:pt idx="2">
                    <c:v>6.6820000000000003E-10</c:v>
                  </c:pt>
                  <c:pt idx="3">
                    <c:v>1.4234799999999999E-9</c:v>
                  </c:pt>
                  <c:pt idx="4">
                    <c:v>2.6364199999999999E-9</c:v>
                  </c:pt>
                  <c:pt idx="5">
                    <c:v>3.5292000000000002E-9</c:v>
                  </c:pt>
                  <c:pt idx="6">
                    <c:v>4.7953599999999941E-9</c:v>
                  </c:pt>
                  <c:pt idx="7">
                    <c:v>4.8138400000000004E-9</c:v>
                  </c:pt>
                  <c:pt idx="8">
                    <c:v>9.2669399999999986E-9</c:v>
                  </c:pt>
                  <c:pt idx="9">
                    <c:v>7.3465600000000007E-9</c:v>
                  </c:pt>
                  <c:pt idx="10">
                    <c:v>1.0444719999999999E-8</c:v>
                  </c:pt>
                  <c:pt idx="11">
                    <c:v>1.2117500000000001E-8</c:v>
                  </c:pt>
                  <c:pt idx="12">
                    <c:v>2.1821939999999996E-8</c:v>
                  </c:pt>
                  <c:pt idx="13">
                    <c:v>3.7857200000000004E-8</c:v>
                  </c:pt>
                  <c:pt idx="14">
                    <c:v>3.9107700000000005E-8</c:v>
                  </c:pt>
                  <c:pt idx="15">
                    <c:v>4.6571099999999999E-8</c:v>
                  </c:pt>
                  <c:pt idx="16">
                    <c:v>5.4391679999999999E-8</c:v>
                  </c:pt>
                </c:numCache>
              </c:numRef>
            </c:plus>
            <c:minus>
              <c:numRef>
                <c:f>'Measuring X'!$L$10:$L$40</c:f>
                <c:numCache>
                  <c:formatCode>General</c:formatCode>
                  <c:ptCount val="31"/>
                  <c:pt idx="0">
                    <c:v>9.5600000000000005E-12</c:v>
                  </c:pt>
                  <c:pt idx="1">
                    <c:v>3.9599999999999998E-11</c:v>
                  </c:pt>
                  <c:pt idx="2">
                    <c:v>6.6820000000000003E-10</c:v>
                  </c:pt>
                  <c:pt idx="3">
                    <c:v>1.4234799999999999E-9</c:v>
                  </c:pt>
                  <c:pt idx="4">
                    <c:v>2.6364199999999999E-9</c:v>
                  </c:pt>
                  <c:pt idx="5">
                    <c:v>3.5292000000000002E-9</c:v>
                  </c:pt>
                  <c:pt idx="6">
                    <c:v>4.7953599999999941E-9</c:v>
                  </c:pt>
                  <c:pt idx="7">
                    <c:v>4.8138400000000004E-9</c:v>
                  </c:pt>
                  <c:pt idx="8">
                    <c:v>9.2669399999999986E-9</c:v>
                  </c:pt>
                  <c:pt idx="9">
                    <c:v>7.3465600000000007E-9</c:v>
                  </c:pt>
                  <c:pt idx="10">
                    <c:v>1.0444719999999999E-8</c:v>
                  </c:pt>
                  <c:pt idx="11">
                    <c:v>1.2117500000000001E-8</c:v>
                  </c:pt>
                  <c:pt idx="12">
                    <c:v>2.1821939999999996E-8</c:v>
                  </c:pt>
                  <c:pt idx="13">
                    <c:v>3.7857200000000004E-8</c:v>
                  </c:pt>
                  <c:pt idx="14">
                    <c:v>3.9107700000000005E-8</c:v>
                  </c:pt>
                  <c:pt idx="15">
                    <c:v>4.6571099999999999E-8</c:v>
                  </c:pt>
                  <c:pt idx="16">
                    <c:v>5.4391679999999999E-8</c:v>
                  </c:pt>
                </c:numCache>
              </c:numRef>
            </c:minus>
          </c:errBars>
          <c:xVal>
            <c:numRef>
              <c:f>'Measuring X'!$I$8:$I$40</c:f>
              <c:numCache>
                <c:formatCode>0.0000E+00</c:formatCode>
                <c:ptCount val="33"/>
                <c:pt idx="0">
                  <c:v>-0.45919603796610298</c:v>
                </c:pt>
                <c:pt idx="1">
                  <c:v>-0.44910243254237403</c:v>
                </c:pt>
                <c:pt idx="2">
                  <c:v>-0.43764702372881398</c:v>
                </c:pt>
                <c:pt idx="3">
                  <c:v>-0.42405744542372997</c:v>
                </c:pt>
                <c:pt idx="4">
                  <c:v>-0.406345871186442</c:v>
                </c:pt>
                <c:pt idx="5">
                  <c:v>-0.39382256461017001</c:v>
                </c:pt>
                <c:pt idx="6">
                  <c:v>-0.38496718400000096</c:v>
                </c:pt>
                <c:pt idx="7">
                  <c:v>-0.37427763715254297</c:v>
                </c:pt>
                <c:pt idx="8">
                  <c:v>-0.36891172528813504</c:v>
                </c:pt>
                <c:pt idx="9">
                  <c:v>-0.36358849681355998</c:v>
                </c:pt>
                <c:pt idx="10">
                  <c:v>-0.35826526833898198</c:v>
                </c:pt>
                <c:pt idx="11">
                  <c:v>-0.35289894996610199</c:v>
                </c:pt>
                <c:pt idx="12">
                  <c:v>-0.34220940311864401</c:v>
                </c:pt>
                <c:pt idx="13">
                  <c:v>-0.33335402250847496</c:v>
                </c:pt>
                <c:pt idx="14">
                  <c:v>-0.32083071593220303</c:v>
                </c:pt>
                <c:pt idx="15">
                  <c:v>-0.30311995471186498</c:v>
                </c:pt>
                <c:pt idx="16">
                  <c:v>-0.28952996989830476</c:v>
                </c:pt>
                <c:pt idx="17">
                  <c:v>-0.27807334155932217</c:v>
                </c:pt>
                <c:pt idx="18">
                  <c:v>-0.26797932962711846</c:v>
                </c:pt>
              </c:numCache>
            </c:numRef>
          </c:xVal>
          <c:yVal>
            <c:numRef>
              <c:f>'Measuring X'!$K$8:$K$40</c:f>
              <c:numCache>
                <c:formatCode>General</c:formatCode>
                <c:ptCount val="33"/>
                <c:pt idx="0">
                  <c:v>9.0820900000000004E-9</c:v>
                </c:pt>
                <c:pt idx="1">
                  <c:v>3.6360900000000004E-9</c:v>
                </c:pt>
                <c:pt idx="2">
                  <c:v>5.7121000000000004E-10</c:v>
                </c:pt>
                <c:pt idx="3">
                  <c:v>1.5681600000000001E-9</c:v>
                </c:pt>
                <c:pt idx="4">
                  <c:v>1.6512250000000003E-8</c:v>
                </c:pt>
                <c:pt idx="5">
                  <c:v>3.5081290000000001E-8</c:v>
                </c:pt>
                <c:pt idx="6">
                  <c:v>4.6699209999999994E-8</c:v>
                </c:pt>
                <c:pt idx="7">
                  <c:v>8.6494809999999994E-8</c:v>
                </c:pt>
                <c:pt idx="8">
                  <c:v>8.5497760000000005E-8</c:v>
                </c:pt>
                <c:pt idx="9">
                  <c:v>1.0029889E-7</c:v>
                </c:pt>
                <c:pt idx="10">
                  <c:v>1.2510368999999999E-7</c:v>
                </c:pt>
                <c:pt idx="11">
                  <c:v>1.2475024000000003E-7</c:v>
                </c:pt>
                <c:pt idx="12">
                  <c:v>1.8627855999999999E-7</c:v>
                </c:pt>
                <c:pt idx="13">
                  <c:v>2.1390625000000002E-7</c:v>
                </c:pt>
                <c:pt idx="14">
                  <c:v>2.7783440999999995E-7</c:v>
                </c:pt>
                <c:pt idx="15">
                  <c:v>3.7283235999999997E-7</c:v>
                </c:pt>
                <c:pt idx="16">
                  <c:v>4.7073321000000003E-7</c:v>
                </c:pt>
                <c:pt idx="17">
                  <c:v>5.9059224999999995E-7</c:v>
                </c:pt>
                <c:pt idx="18">
                  <c:v>6.3234304000000003E-7</c:v>
                </c:pt>
              </c:numCache>
            </c:numRef>
          </c:yVal>
          <c:smooth val="0"/>
        </c:ser>
        <c:ser>
          <c:idx val="1"/>
          <c:order val="1"/>
          <c:tx>
            <c:v>weighted fit</c:v>
          </c:tx>
          <c:spPr>
            <a:ln w="28575">
              <a:solidFill>
                <a:schemeClr val="accent1"/>
              </a:solidFill>
              <a:prstDash val="dash"/>
            </a:ln>
          </c:spPr>
          <c:marker>
            <c:symbol val="none"/>
          </c:marker>
          <c:xVal>
            <c:numRef>
              <c:f>'Measuring X'!$I$8:$I$40</c:f>
              <c:numCache>
                <c:formatCode>0.0000E+00</c:formatCode>
                <c:ptCount val="33"/>
                <c:pt idx="0">
                  <c:v>-0.45919603796610298</c:v>
                </c:pt>
                <c:pt idx="1">
                  <c:v>-0.44910243254237403</c:v>
                </c:pt>
                <c:pt idx="2">
                  <c:v>-0.43764702372881398</c:v>
                </c:pt>
                <c:pt idx="3">
                  <c:v>-0.42405744542372997</c:v>
                </c:pt>
                <c:pt idx="4">
                  <c:v>-0.406345871186442</c:v>
                </c:pt>
                <c:pt idx="5">
                  <c:v>-0.39382256461017001</c:v>
                </c:pt>
                <c:pt idx="6">
                  <c:v>-0.38496718400000096</c:v>
                </c:pt>
                <c:pt idx="7">
                  <c:v>-0.37427763715254297</c:v>
                </c:pt>
                <c:pt idx="8">
                  <c:v>-0.36891172528813504</c:v>
                </c:pt>
                <c:pt idx="9">
                  <c:v>-0.36358849681355998</c:v>
                </c:pt>
                <c:pt idx="10">
                  <c:v>-0.35826526833898198</c:v>
                </c:pt>
                <c:pt idx="11">
                  <c:v>-0.35289894996610199</c:v>
                </c:pt>
                <c:pt idx="12">
                  <c:v>-0.34220940311864401</c:v>
                </c:pt>
                <c:pt idx="13">
                  <c:v>-0.33335402250847496</c:v>
                </c:pt>
                <c:pt idx="14">
                  <c:v>-0.32083071593220303</c:v>
                </c:pt>
                <c:pt idx="15">
                  <c:v>-0.30311995471186498</c:v>
                </c:pt>
                <c:pt idx="16">
                  <c:v>-0.28952996989830476</c:v>
                </c:pt>
                <c:pt idx="17">
                  <c:v>-0.27807334155932217</c:v>
                </c:pt>
                <c:pt idx="18">
                  <c:v>-0.26797932962711846</c:v>
                </c:pt>
              </c:numCache>
            </c:numRef>
          </c:xVal>
          <c:yVal>
            <c:numRef>
              <c:f>'Measuring X'!$N$8:$N$40</c:f>
              <c:numCache>
                <c:formatCode>0.00000E+00</c:formatCode>
                <c:ptCount val="33"/>
                <c:pt idx="0">
                  <c:v>1.3479447980348778E-8</c:v>
                </c:pt>
                <c:pt idx="1">
                  <c:v>4.7040061863172405E-9</c:v>
                </c:pt>
                <c:pt idx="2">
                  <c:v>1.3454235243892193E-10</c:v>
                </c:pt>
                <c:pt idx="3">
                  <c:v>2.1452097470537715E-9</c:v>
                </c:pt>
                <c:pt idx="4">
                  <c:v>1.6870711018450022E-8</c:v>
                </c:pt>
                <c:pt idx="5">
                  <c:v>3.5550135746135426E-8</c:v>
                </c:pt>
                <c:pt idx="6">
                  <c:v>5.2892234726461139E-8</c:v>
                </c:pt>
                <c:pt idx="7">
                  <c:v>7.8388137588692154E-8</c:v>
                </c:pt>
                <c:pt idx="8">
                  <c:v>9.3067607469411604E-8</c:v>
                </c:pt>
                <c:pt idx="9">
                  <c:v>1.0887271518757306E-7</c:v>
                </c:pt>
                <c:pt idx="10">
                  <c:v>1.2591526813299417E-7</c:v>
                </c:pt>
                <c:pt idx="11">
                  <c:v>1.4434828618274574E-7</c:v>
                </c:pt>
                <c:pt idx="12">
                  <c:v>1.8481378612438821E-7</c:v>
                </c:pt>
                <c:pt idx="13">
                  <c:v>2.2211510054075652E-7</c:v>
                </c:pt>
                <c:pt idx="14">
                  <c:v>2.8071255960448299E-7</c:v>
                </c:pt>
                <c:pt idx="15">
                  <c:v>3.7527424667323788E-7</c:v>
                </c:pt>
                <c:pt idx="16">
                  <c:v>4.5712213418232942E-7</c:v>
                </c:pt>
                <c:pt idx="17">
                  <c:v>5.3238697682396438E-7</c:v>
                </c:pt>
                <c:pt idx="18">
                  <c:v>6.0344978804324081E-7</c:v>
                </c:pt>
              </c:numCache>
            </c:numRef>
          </c:yVal>
          <c:smooth val="0"/>
        </c:ser>
        <c:ser>
          <c:idx val="2"/>
          <c:order val="2"/>
          <c:tx>
            <c:v>without vert. disp.</c:v>
          </c:tx>
          <c:spPr>
            <a:ln w="28575">
              <a:noFill/>
            </a:ln>
          </c:spPr>
          <c:marker>
            <c:symbol val="square"/>
            <c:size val="7"/>
          </c:marker>
          <c:errBars>
            <c:errDir val="y"/>
            <c:errBarType val="both"/>
            <c:errValType val="cust"/>
            <c:noEndCap val="0"/>
            <c:plus>
              <c:numRef>
                <c:f>'Measuring X'!$L$8:$L$40</c:f>
                <c:numCache>
                  <c:formatCode>General</c:formatCode>
                  <c:ptCount val="33"/>
                  <c:pt idx="0">
                    <c:v>3.4307999999999997E-10</c:v>
                  </c:pt>
                  <c:pt idx="1">
                    <c:v>8.4420000000000004E-11</c:v>
                  </c:pt>
                  <c:pt idx="2">
                    <c:v>9.5600000000000005E-12</c:v>
                  </c:pt>
                  <c:pt idx="3">
                    <c:v>3.9599999999999998E-11</c:v>
                  </c:pt>
                  <c:pt idx="4">
                    <c:v>6.6820000000000003E-10</c:v>
                  </c:pt>
                  <c:pt idx="5">
                    <c:v>1.4234799999999999E-9</c:v>
                  </c:pt>
                  <c:pt idx="6">
                    <c:v>2.6364199999999999E-9</c:v>
                  </c:pt>
                  <c:pt idx="7">
                    <c:v>3.5292000000000002E-9</c:v>
                  </c:pt>
                  <c:pt idx="8">
                    <c:v>4.7953599999999941E-9</c:v>
                  </c:pt>
                  <c:pt idx="9">
                    <c:v>4.8138400000000004E-9</c:v>
                  </c:pt>
                  <c:pt idx="10">
                    <c:v>9.2669399999999986E-9</c:v>
                  </c:pt>
                  <c:pt idx="11">
                    <c:v>7.3465600000000007E-9</c:v>
                  </c:pt>
                  <c:pt idx="12">
                    <c:v>1.0444719999999999E-8</c:v>
                  </c:pt>
                  <c:pt idx="13">
                    <c:v>1.2117500000000001E-8</c:v>
                  </c:pt>
                  <c:pt idx="14">
                    <c:v>2.1821939999999996E-8</c:v>
                  </c:pt>
                  <c:pt idx="15">
                    <c:v>3.7857200000000004E-8</c:v>
                  </c:pt>
                  <c:pt idx="16">
                    <c:v>3.9107700000000005E-8</c:v>
                  </c:pt>
                  <c:pt idx="17">
                    <c:v>4.6571099999999999E-8</c:v>
                  </c:pt>
                  <c:pt idx="18">
                    <c:v>5.4391679999999999E-8</c:v>
                  </c:pt>
                </c:numCache>
              </c:numRef>
            </c:plus>
            <c:minus>
              <c:numRef>
                <c:f>'Measuring X'!$L$8:$L$40</c:f>
                <c:numCache>
                  <c:formatCode>General</c:formatCode>
                  <c:ptCount val="33"/>
                  <c:pt idx="0">
                    <c:v>3.4307999999999997E-10</c:v>
                  </c:pt>
                  <c:pt idx="1">
                    <c:v>8.4420000000000004E-11</c:v>
                  </c:pt>
                  <c:pt idx="2">
                    <c:v>9.5600000000000005E-12</c:v>
                  </c:pt>
                  <c:pt idx="3">
                    <c:v>3.9599999999999998E-11</c:v>
                  </c:pt>
                  <c:pt idx="4">
                    <c:v>6.6820000000000003E-10</c:v>
                  </c:pt>
                  <c:pt idx="5">
                    <c:v>1.4234799999999999E-9</c:v>
                  </c:pt>
                  <c:pt idx="6">
                    <c:v>2.6364199999999999E-9</c:v>
                  </c:pt>
                  <c:pt idx="7">
                    <c:v>3.5292000000000002E-9</c:v>
                  </c:pt>
                  <c:pt idx="8">
                    <c:v>4.7953599999999941E-9</c:v>
                  </c:pt>
                  <c:pt idx="9">
                    <c:v>4.8138400000000004E-9</c:v>
                  </c:pt>
                  <c:pt idx="10">
                    <c:v>9.2669399999999986E-9</c:v>
                  </c:pt>
                  <c:pt idx="11">
                    <c:v>7.3465600000000007E-9</c:v>
                  </c:pt>
                  <c:pt idx="12">
                    <c:v>1.0444719999999999E-8</c:v>
                  </c:pt>
                  <c:pt idx="13">
                    <c:v>1.2117500000000001E-8</c:v>
                  </c:pt>
                  <c:pt idx="14">
                    <c:v>2.1821939999999996E-8</c:v>
                  </c:pt>
                  <c:pt idx="15">
                    <c:v>3.7857200000000004E-8</c:v>
                  </c:pt>
                  <c:pt idx="16">
                    <c:v>3.9107700000000005E-8</c:v>
                  </c:pt>
                  <c:pt idx="17">
                    <c:v>4.6571099999999999E-8</c:v>
                  </c:pt>
                  <c:pt idx="18">
                    <c:v>5.4391679999999999E-8</c:v>
                  </c:pt>
                </c:numCache>
              </c:numRef>
            </c:minus>
          </c:errBars>
          <c:errBars>
            <c:errDir val="x"/>
            <c:errBarType val="both"/>
            <c:errValType val="fixedVal"/>
            <c:noEndCap val="0"/>
            <c:val val="0"/>
          </c:errBars>
          <c:xVal>
            <c:numRef>
              <c:f>'Measuring X'!$I$8:$I$40</c:f>
              <c:numCache>
                <c:formatCode>0.0000E+00</c:formatCode>
                <c:ptCount val="33"/>
                <c:pt idx="0">
                  <c:v>-0.45919603796610298</c:v>
                </c:pt>
                <c:pt idx="1">
                  <c:v>-0.44910243254237403</c:v>
                </c:pt>
                <c:pt idx="2">
                  <c:v>-0.43764702372881398</c:v>
                </c:pt>
                <c:pt idx="3">
                  <c:v>-0.42405744542372997</c:v>
                </c:pt>
                <c:pt idx="4">
                  <c:v>-0.406345871186442</c:v>
                </c:pt>
                <c:pt idx="5">
                  <c:v>-0.39382256461017001</c:v>
                </c:pt>
                <c:pt idx="6">
                  <c:v>-0.38496718400000096</c:v>
                </c:pt>
                <c:pt idx="7">
                  <c:v>-0.37427763715254297</c:v>
                </c:pt>
                <c:pt idx="8">
                  <c:v>-0.36891172528813504</c:v>
                </c:pt>
                <c:pt idx="9">
                  <c:v>-0.36358849681355998</c:v>
                </c:pt>
                <c:pt idx="10">
                  <c:v>-0.35826526833898198</c:v>
                </c:pt>
                <c:pt idx="11">
                  <c:v>-0.35289894996610199</c:v>
                </c:pt>
                <c:pt idx="12">
                  <c:v>-0.34220940311864401</c:v>
                </c:pt>
                <c:pt idx="13">
                  <c:v>-0.33335402250847496</c:v>
                </c:pt>
                <c:pt idx="14">
                  <c:v>-0.32083071593220303</c:v>
                </c:pt>
                <c:pt idx="15">
                  <c:v>-0.30311995471186498</c:v>
                </c:pt>
                <c:pt idx="16">
                  <c:v>-0.28952996989830476</c:v>
                </c:pt>
                <c:pt idx="17">
                  <c:v>-0.27807334155932217</c:v>
                </c:pt>
                <c:pt idx="18">
                  <c:v>-0.26797932962711846</c:v>
                </c:pt>
              </c:numCache>
            </c:numRef>
          </c:xVal>
          <c:yVal>
            <c:numRef>
              <c:f>'Measuring X'!$O$8:$O$40</c:f>
              <c:numCache>
                <c:formatCode>0.00E+00</c:formatCode>
                <c:ptCount val="33"/>
                <c:pt idx="0">
                  <c:v>9.0820900000000004E-9</c:v>
                </c:pt>
                <c:pt idx="1">
                  <c:v>3.6360900000000004E-9</c:v>
                </c:pt>
                <c:pt idx="2">
                  <c:v>5.7121000000000004E-10</c:v>
                </c:pt>
                <c:pt idx="3">
                  <c:v>1.5681600000000001E-9</c:v>
                </c:pt>
                <c:pt idx="4">
                  <c:v>1.6512250000000003E-8</c:v>
                </c:pt>
                <c:pt idx="5">
                  <c:v>3.5081290000000001E-8</c:v>
                </c:pt>
                <c:pt idx="6">
                  <c:v>4.6699209999999994E-8</c:v>
                </c:pt>
                <c:pt idx="7">
                  <c:v>8.6494809999999994E-8</c:v>
                </c:pt>
                <c:pt idx="8">
                  <c:v>8.5497760000000005E-8</c:v>
                </c:pt>
                <c:pt idx="9">
                  <c:v>1.0029889E-7</c:v>
                </c:pt>
                <c:pt idx="10">
                  <c:v>1.2510368999999999E-7</c:v>
                </c:pt>
                <c:pt idx="11">
                  <c:v>1.2475024000000003E-7</c:v>
                </c:pt>
                <c:pt idx="12">
                  <c:v>1.8627855999999999E-7</c:v>
                </c:pt>
                <c:pt idx="13">
                  <c:v>2.1390625000000002E-7</c:v>
                </c:pt>
                <c:pt idx="14">
                  <c:v>2.7783440999999995E-7</c:v>
                </c:pt>
                <c:pt idx="15">
                  <c:v>3.7283235999999997E-7</c:v>
                </c:pt>
                <c:pt idx="16">
                  <c:v>4.7073321000000003E-7</c:v>
                </c:pt>
                <c:pt idx="17">
                  <c:v>5.9059224999999995E-7</c:v>
                </c:pt>
                <c:pt idx="18">
                  <c:v>6.3234304000000003E-7</c:v>
                </c:pt>
              </c:numCache>
            </c:numRef>
          </c:yVal>
          <c:smooth val="0"/>
        </c:ser>
        <c:ser>
          <c:idx val="3"/>
          <c:order val="3"/>
          <c:tx>
            <c:v>in fit</c:v>
          </c:tx>
          <c:spPr>
            <a:ln w="28575">
              <a:noFill/>
            </a:ln>
          </c:spPr>
          <c:marker>
            <c:symbol val="circle"/>
            <c:size val="5"/>
          </c:marker>
          <c:xVal>
            <c:numRef>
              <c:f>'Measuring X'!$I$8:$I$40</c:f>
              <c:numCache>
                <c:formatCode>0.0000E+00</c:formatCode>
                <c:ptCount val="33"/>
                <c:pt idx="0">
                  <c:v>-0.45919603796610298</c:v>
                </c:pt>
                <c:pt idx="1">
                  <c:v>-0.44910243254237403</c:v>
                </c:pt>
                <c:pt idx="2">
                  <c:v>-0.43764702372881398</c:v>
                </c:pt>
                <c:pt idx="3">
                  <c:v>-0.42405744542372997</c:v>
                </c:pt>
                <c:pt idx="4">
                  <c:v>-0.406345871186442</c:v>
                </c:pt>
                <c:pt idx="5">
                  <c:v>-0.39382256461017001</c:v>
                </c:pt>
                <c:pt idx="6">
                  <c:v>-0.38496718400000096</c:v>
                </c:pt>
                <c:pt idx="7">
                  <c:v>-0.37427763715254297</c:v>
                </c:pt>
                <c:pt idx="8">
                  <c:v>-0.36891172528813504</c:v>
                </c:pt>
                <c:pt idx="9">
                  <c:v>-0.36358849681355998</c:v>
                </c:pt>
                <c:pt idx="10">
                  <c:v>-0.35826526833898198</c:v>
                </c:pt>
                <c:pt idx="11">
                  <c:v>-0.35289894996610199</c:v>
                </c:pt>
                <c:pt idx="12">
                  <c:v>-0.34220940311864401</c:v>
                </c:pt>
                <c:pt idx="13">
                  <c:v>-0.33335402250847496</c:v>
                </c:pt>
                <c:pt idx="14">
                  <c:v>-0.32083071593220303</c:v>
                </c:pt>
                <c:pt idx="15">
                  <c:v>-0.30311995471186498</c:v>
                </c:pt>
                <c:pt idx="16">
                  <c:v>-0.28952996989830476</c:v>
                </c:pt>
                <c:pt idx="17">
                  <c:v>-0.27807334155932217</c:v>
                </c:pt>
                <c:pt idx="18">
                  <c:v>-0.26797932962711846</c:v>
                </c:pt>
              </c:numCache>
            </c:numRef>
          </c:xVal>
          <c:yVal>
            <c:numRef>
              <c:f>'Measuring X'!$Q$8:$Q$40</c:f>
              <c:numCache>
                <c:formatCode>General</c:formatCode>
                <c:ptCount val="33"/>
                <c:pt idx="0">
                  <c:v>9.0820900000000004E-9</c:v>
                </c:pt>
                <c:pt idx="1">
                  <c:v>3.6360900000000004E-9</c:v>
                </c:pt>
                <c:pt idx="2">
                  <c:v>5.7121000000000004E-10</c:v>
                </c:pt>
                <c:pt idx="3">
                  <c:v>1.5681600000000001E-9</c:v>
                </c:pt>
                <c:pt idx="4">
                  <c:v>1.6512250000000003E-8</c:v>
                </c:pt>
                <c:pt idx="5">
                  <c:v>3.5081290000000001E-8</c:v>
                </c:pt>
                <c:pt idx="6">
                  <c:v>4.6699209999999994E-8</c:v>
                </c:pt>
                <c:pt idx="7">
                  <c:v>8.6494809999999994E-8</c:v>
                </c:pt>
                <c:pt idx="8">
                  <c:v>8.5497760000000005E-8</c:v>
                </c:pt>
                <c:pt idx="9">
                  <c:v>1.0029889E-7</c:v>
                </c:pt>
                <c:pt idx="10">
                  <c:v>1.2510368999999999E-7</c:v>
                </c:pt>
                <c:pt idx="11">
                  <c:v>1.2475024000000003E-7</c:v>
                </c:pt>
                <c:pt idx="12">
                  <c:v>1.8627855999999999E-7</c:v>
                </c:pt>
                <c:pt idx="13">
                  <c:v>2.1390625000000002E-7</c:v>
                </c:pt>
                <c:pt idx="14">
                  <c:v>2.7783440999999995E-7</c:v>
                </c:pt>
                <c:pt idx="15">
                  <c:v>3.7283235999999997E-7</c:v>
                </c:pt>
                <c:pt idx="16">
                  <c:v>4.7073321000000003E-7</c:v>
                </c:pt>
                <c:pt idx="17">
                  <c:v>5.9059224999999995E-7</c:v>
                </c:pt>
                <c:pt idx="18">
                  <c:v>6.3234304000000003E-7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41581568"/>
        <c:axId val="41600128"/>
      </c:scatterChart>
      <c:valAx>
        <c:axId val="41581568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1/f</a:t>
                </a:r>
                <a:r>
                  <a:rPr lang="en-US" baseline="0"/>
                  <a:t> m^-1</a:t>
                </a:r>
                <a:endParaRPr lang="en-US"/>
              </a:p>
            </c:rich>
          </c:tx>
          <c:layout/>
          <c:overlay val="0"/>
        </c:title>
        <c:numFmt formatCode="0.0000E+00" sourceLinked="1"/>
        <c:majorTickMark val="in"/>
        <c:minorTickMark val="in"/>
        <c:tickLblPos val="low"/>
        <c:crossAx val="41600128"/>
        <c:crosses val="autoZero"/>
        <c:crossBetween val="midCat"/>
      </c:valAx>
      <c:valAx>
        <c:axId val="41600128"/>
        <c:scaling>
          <c:orientation val="minMax"/>
        </c:scaling>
        <c:delete val="0"/>
        <c:axPos val="l"/>
        <c:majorGridlines/>
        <c:title>
          <c:tx>
            <c:rich>
              <a:bodyPr/>
              <a:lstStyle/>
              <a:p>
                <a:pPr>
                  <a:defRPr/>
                </a:pPr>
                <a:r>
                  <a:rPr lang="en-US">
                    <a:latin typeface="Calibri"/>
                  </a:rPr>
                  <a:t>σ_y^2</a:t>
                </a:r>
                <a:r>
                  <a:rPr lang="en-US" baseline="0">
                    <a:latin typeface="Calibri"/>
                  </a:rPr>
                  <a:t> (m^2)</a:t>
                </a:r>
                <a:endParaRPr lang="en-US"/>
              </a:p>
            </c:rich>
          </c:tx>
          <c:layout/>
          <c:overlay val="0"/>
        </c:title>
        <c:numFmt formatCode="General" sourceLinked="1"/>
        <c:majorTickMark val="out"/>
        <c:minorTickMark val="out"/>
        <c:tickLblPos val="low"/>
        <c:crossAx val="41581568"/>
        <c:crosses val="autoZero"/>
        <c:crossBetween val="midCat"/>
      </c:valAx>
    </c:plotArea>
    <c:legend>
      <c:legendPos val="r"/>
      <c:layout/>
      <c:overlay val="0"/>
    </c:legend>
    <c:plotVisOnly val="1"/>
    <c:dispBlanksAs val="gap"/>
    <c:showDLblsOverMax val="0"/>
  </c:chart>
  <c:externalData r:id="rId2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/>
            </a:pPr>
            <a:r>
              <a:rPr lang="en-US"/>
              <a:t>Vertical</a:t>
            </a:r>
            <a:r>
              <a:rPr lang="en-US" baseline="0"/>
              <a:t> Scans at 1C05 on 11152014</a:t>
            </a:r>
            <a:endParaRPr lang="en-US"/>
          </a:p>
        </c:rich>
      </c:tx>
      <c:layout>
        <c:manualLayout>
          <c:xMode val="edge"/>
          <c:yMode val="edge"/>
          <c:x val="0.1277905414343101"/>
          <c:y val="1.7064846416382253E-2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0.12995333443935392"/>
          <c:y val="0.10119663072418977"/>
          <c:w val="0.62373554197135406"/>
          <c:h val="0.7851509091666572"/>
        </c:manualLayout>
      </c:layout>
      <c:scatterChart>
        <c:scatterStyle val="lineMarker"/>
        <c:varyColors val="0"/>
        <c:ser>
          <c:idx val="0"/>
          <c:order val="0"/>
          <c:tx>
            <c:v>Measured at 1C05</c:v>
          </c:tx>
          <c:spPr>
            <a:ln w="28575">
              <a:noFill/>
            </a:ln>
          </c:spPr>
          <c:errBars>
            <c:errDir val="y"/>
            <c:errBarType val="both"/>
            <c:errValType val="cust"/>
            <c:noEndCap val="0"/>
            <c:plus>
              <c:numRef>
                <c:f>'Measuring Y'!$L$10:$L$40</c:f>
                <c:numCache>
                  <c:formatCode>General</c:formatCode>
                  <c:ptCount val="31"/>
                  <c:pt idx="0">
                    <c:v>2.98848E-9</c:v>
                  </c:pt>
                  <c:pt idx="1">
                    <c:v>3.3630599999999998E-9</c:v>
                  </c:pt>
                  <c:pt idx="2">
                    <c:v>2.3902999999999999E-9</c:v>
                  </c:pt>
                  <c:pt idx="3">
                    <c:v>2.001E-9</c:v>
                  </c:pt>
                  <c:pt idx="4">
                    <c:v>1.7161199999999999E-9</c:v>
                  </c:pt>
                  <c:pt idx="5">
                    <c:v>1.8576000000000001E-9</c:v>
                  </c:pt>
                  <c:pt idx="6">
                    <c:v>1.0152E-9</c:v>
                  </c:pt>
                  <c:pt idx="7">
                    <c:v>1.0248E-9</c:v>
                  </c:pt>
                  <c:pt idx="8">
                    <c:v>1.27152E-9</c:v>
                  </c:pt>
                  <c:pt idx="9">
                    <c:v>1.0361600000000001E-9</c:v>
                  </c:pt>
                  <c:pt idx="10">
                    <c:v>8.8312000000000005E-10</c:v>
                  </c:pt>
                  <c:pt idx="11">
                    <c:v>1.0298200000000001E-9</c:v>
                  </c:pt>
                  <c:pt idx="12">
                    <c:v>8.5979999999999997E-10</c:v>
                  </c:pt>
                  <c:pt idx="13">
                    <c:v>7.0563999999999995E-10</c:v>
                  </c:pt>
                  <c:pt idx="14">
                    <c:v>6.7871999999999991E-10</c:v>
                  </c:pt>
                  <c:pt idx="15">
                    <c:v>6.4584000000000002E-10</c:v>
                  </c:pt>
                  <c:pt idx="16">
                    <c:v>5.2326000000000001E-10</c:v>
                  </c:pt>
                  <c:pt idx="17">
                    <c:v>6.0500000000000008E-10</c:v>
                  </c:pt>
                  <c:pt idx="18">
                    <c:v>5.4692000000000011E-10</c:v>
                  </c:pt>
                  <c:pt idx="19">
                    <c:v>5.2096000000000003E-10</c:v>
                  </c:pt>
                  <c:pt idx="20">
                    <c:v>6.4308000000000002E-10</c:v>
                  </c:pt>
                  <c:pt idx="21">
                    <c:v>7.7219999999999998E-10</c:v>
                  </c:pt>
                  <c:pt idx="22">
                    <c:v>6.7584000000000002E-10</c:v>
                  </c:pt>
                  <c:pt idx="23">
                    <c:v>9.0176E-10</c:v>
                  </c:pt>
                  <c:pt idx="24">
                    <c:v>6.5780000000000004E-10</c:v>
                  </c:pt>
                  <c:pt idx="25">
                    <c:v>7.4350000000000007E-10</c:v>
                  </c:pt>
                  <c:pt idx="26">
                    <c:v>9.4482000000000005E-10</c:v>
                  </c:pt>
                  <c:pt idx="27">
                    <c:v>8.6710000000000004E-10</c:v>
                  </c:pt>
                  <c:pt idx="28">
                    <c:v>1.088E-9</c:v>
                  </c:pt>
                  <c:pt idx="29">
                    <c:v>1.3994399999999999E-9</c:v>
                  </c:pt>
                  <c:pt idx="30">
                    <c:v>9.5104000000000006E-10</c:v>
                  </c:pt>
                </c:numCache>
              </c:numRef>
            </c:plus>
            <c:minus>
              <c:numRef>
                <c:f>'Measuring Y'!$L$10:$L$40</c:f>
                <c:numCache>
                  <c:formatCode>General</c:formatCode>
                  <c:ptCount val="31"/>
                  <c:pt idx="0">
                    <c:v>2.98848E-9</c:v>
                  </c:pt>
                  <c:pt idx="1">
                    <c:v>3.3630599999999998E-9</c:v>
                  </c:pt>
                  <c:pt idx="2">
                    <c:v>2.3902999999999999E-9</c:v>
                  </c:pt>
                  <c:pt idx="3">
                    <c:v>2.001E-9</c:v>
                  </c:pt>
                  <c:pt idx="4">
                    <c:v>1.7161199999999999E-9</c:v>
                  </c:pt>
                  <c:pt idx="5">
                    <c:v>1.8576000000000001E-9</c:v>
                  </c:pt>
                  <c:pt idx="6">
                    <c:v>1.0152E-9</c:v>
                  </c:pt>
                  <c:pt idx="7">
                    <c:v>1.0248E-9</c:v>
                  </c:pt>
                  <c:pt idx="8">
                    <c:v>1.27152E-9</c:v>
                  </c:pt>
                  <c:pt idx="9">
                    <c:v>1.0361600000000001E-9</c:v>
                  </c:pt>
                  <c:pt idx="10">
                    <c:v>8.8312000000000005E-10</c:v>
                  </c:pt>
                  <c:pt idx="11">
                    <c:v>1.0298200000000001E-9</c:v>
                  </c:pt>
                  <c:pt idx="12">
                    <c:v>8.5979999999999997E-10</c:v>
                  </c:pt>
                  <c:pt idx="13">
                    <c:v>7.0563999999999995E-10</c:v>
                  </c:pt>
                  <c:pt idx="14">
                    <c:v>6.7871999999999991E-10</c:v>
                  </c:pt>
                  <c:pt idx="15">
                    <c:v>6.4584000000000002E-10</c:v>
                  </c:pt>
                  <c:pt idx="16">
                    <c:v>5.2326000000000001E-10</c:v>
                  </c:pt>
                  <c:pt idx="17">
                    <c:v>6.0500000000000008E-10</c:v>
                  </c:pt>
                  <c:pt idx="18">
                    <c:v>5.4692000000000011E-10</c:v>
                  </c:pt>
                  <c:pt idx="19">
                    <c:v>5.2096000000000003E-10</c:v>
                  </c:pt>
                  <c:pt idx="20">
                    <c:v>6.4308000000000002E-10</c:v>
                  </c:pt>
                  <c:pt idx="21">
                    <c:v>7.7219999999999998E-10</c:v>
                  </c:pt>
                  <c:pt idx="22">
                    <c:v>6.7584000000000002E-10</c:v>
                  </c:pt>
                  <c:pt idx="23">
                    <c:v>9.0176E-10</c:v>
                  </c:pt>
                  <c:pt idx="24">
                    <c:v>6.5780000000000004E-10</c:v>
                  </c:pt>
                  <c:pt idx="25">
                    <c:v>7.4350000000000007E-10</c:v>
                  </c:pt>
                  <c:pt idx="26">
                    <c:v>9.4482000000000005E-10</c:v>
                  </c:pt>
                  <c:pt idx="27">
                    <c:v>8.6710000000000004E-10</c:v>
                  </c:pt>
                  <c:pt idx="28">
                    <c:v>1.088E-9</c:v>
                  </c:pt>
                  <c:pt idx="29">
                    <c:v>1.3994399999999999E-9</c:v>
                  </c:pt>
                  <c:pt idx="30">
                    <c:v>9.5104000000000006E-10</c:v>
                  </c:pt>
                </c:numCache>
              </c:numRef>
            </c:minus>
          </c:errBars>
          <c:xVal>
            <c:numRef>
              <c:f>'Measuring Y'!$I$8:$I$40</c:f>
              <c:numCache>
                <c:formatCode>0.0000E+00</c:formatCode>
                <c:ptCount val="33"/>
                <c:pt idx="0">
                  <c:v>-0.15</c:v>
                </c:pt>
                <c:pt idx="1">
                  <c:v>-0.15692324999999999</c:v>
                </c:pt>
                <c:pt idx="2">
                  <c:v>-0.16384608000000001</c:v>
                </c:pt>
                <c:pt idx="3">
                  <c:v>-0.17076933</c:v>
                </c:pt>
                <c:pt idx="4">
                  <c:v>-0.17769216000000002</c:v>
                </c:pt>
                <c:pt idx="5">
                  <c:v>-0.18461541000000001</c:v>
                </c:pt>
                <c:pt idx="6">
                  <c:v>-0.19153866</c:v>
                </c:pt>
                <c:pt idx="7">
                  <c:v>-0.19846148999999999</c:v>
                </c:pt>
                <c:pt idx="8">
                  <c:v>-0.20538473999999998</c:v>
                </c:pt>
                <c:pt idx="9">
                  <c:v>-0.21230759999999999</c:v>
                </c:pt>
                <c:pt idx="10">
                  <c:v>-0.21923081999999999</c:v>
                </c:pt>
                <c:pt idx="11">
                  <c:v>-0.22615368</c:v>
                </c:pt>
                <c:pt idx="12">
                  <c:v>-0.23307692999999999</c:v>
                </c:pt>
                <c:pt idx="13">
                  <c:v>-0.24000015</c:v>
                </c:pt>
                <c:pt idx="14">
                  <c:v>-0.24692301</c:v>
                </c:pt>
                <c:pt idx="15">
                  <c:v>-0.25384625999999999</c:v>
                </c:pt>
                <c:pt idx="16">
                  <c:v>-0.26076908999999998</c:v>
                </c:pt>
                <c:pt idx="17">
                  <c:v>-0.26769233999999997</c:v>
                </c:pt>
                <c:pt idx="18">
                  <c:v>-0.27461558999999996</c:v>
                </c:pt>
                <c:pt idx="19">
                  <c:v>-0.28153842000000001</c:v>
                </c:pt>
                <c:pt idx="20">
                  <c:v>-0.28846167</c:v>
                </c:pt>
                <c:pt idx="21">
                  <c:v>-0.29538449999999999</c:v>
                </c:pt>
                <c:pt idx="22">
                  <c:v>-0.30230789999999996</c:v>
                </c:pt>
                <c:pt idx="23">
                  <c:v>-0.30923070000000002</c:v>
                </c:pt>
                <c:pt idx="24">
                  <c:v>-0.31615379999999998</c:v>
                </c:pt>
                <c:pt idx="25">
                  <c:v>-0.31615379999999998</c:v>
                </c:pt>
                <c:pt idx="26">
                  <c:v>-0.32307720000000001</c:v>
                </c:pt>
                <c:pt idx="27">
                  <c:v>-0.33</c:v>
                </c:pt>
                <c:pt idx="28">
                  <c:v>-0.33692310000000003</c:v>
                </c:pt>
                <c:pt idx="29">
                  <c:v>-0.34384589999999998</c:v>
                </c:pt>
                <c:pt idx="30">
                  <c:v>-0.35076929999999995</c:v>
                </c:pt>
                <c:pt idx="31">
                  <c:v>-0.35769239999999997</c:v>
                </c:pt>
                <c:pt idx="32">
                  <c:v>-0.36461519999999997</c:v>
                </c:pt>
              </c:numCache>
            </c:numRef>
          </c:xVal>
          <c:yVal>
            <c:numRef>
              <c:f>'Measuring Y'!$K$8:$K$40</c:f>
              <c:numCache>
                <c:formatCode>General</c:formatCode>
                <c:ptCount val="33"/>
                <c:pt idx="0">
                  <c:v>6.3201959999999986E-8</c:v>
                </c:pt>
                <c:pt idx="1">
                  <c:v>6.739216000000001E-8</c:v>
                </c:pt>
                <c:pt idx="2">
                  <c:v>5.1256960000000001E-8</c:v>
                </c:pt>
                <c:pt idx="3">
                  <c:v>5.9389689999999992E-8</c:v>
                </c:pt>
                <c:pt idx="4">
                  <c:v>5.0850250000000002E-8</c:v>
                </c:pt>
                <c:pt idx="5">
                  <c:v>4.730625E-8</c:v>
                </c:pt>
                <c:pt idx="6">
                  <c:v>4.1738490000000004E-8</c:v>
                </c:pt>
                <c:pt idx="7">
                  <c:v>4.2600959999999999E-8</c:v>
                </c:pt>
                <c:pt idx="8">
                  <c:v>3.5343999999999995E-8</c:v>
                </c:pt>
                <c:pt idx="9">
                  <c:v>2.917264E-8</c:v>
                </c:pt>
                <c:pt idx="10">
                  <c:v>3.1187560000000006E-8</c:v>
                </c:pt>
                <c:pt idx="11">
                  <c:v>2.6211610000000001E-8</c:v>
                </c:pt>
                <c:pt idx="12">
                  <c:v>2.4869290000000002E-8</c:v>
                </c:pt>
                <c:pt idx="13">
                  <c:v>2.7589210000000001E-8</c:v>
                </c:pt>
                <c:pt idx="14">
                  <c:v>2.0534889999999996E-8</c:v>
                </c:pt>
                <c:pt idx="15">
                  <c:v>1.8414489999999999E-8</c:v>
                </c:pt>
                <c:pt idx="16">
                  <c:v>1.9993959999999997E-8</c:v>
                </c:pt>
                <c:pt idx="17">
                  <c:v>1.9712159999999999E-8</c:v>
                </c:pt>
                <c:pt idx="18">
                  <c:v>1.8961290000000003E-8</c:v>
                </c:pt>
                <c:pt idx="19">
                  <c:v>1.8906250000000001E-8</c:v>
                </c:pt>
                <c:pt idx="20">
                  <c:v>1.5450490000000003E-8</c:v>
                </c:pt>
                <c:pt idx="21">
                  <c:v>1.4018560000000002E-8</c:v>
                </c:pt>
                <c:pt idx="22">
                  <c:v>1.9544040000000002E-8</c:v>
                </c:pt>
                <c:pt idx="23">
                  <c:v>2.0449000000000003E-8</c:v>
                </c:pt>
                <c:pt idx="24">
                  <c:v>2.3592959999999999E-8</c:v>
                </c:pt>
                <c:pt idx="25">
                  <c:v>1.9852810000000001E-8</c:v>
                </c:pt>
                <c:pt idx="26">
                  <c:v>2.0449000000000003E-8</c:v>
                </c:pt>
                <c:pt idx="27">
                  <c:v>2.2111690000000003E-8</c:v>
                </c:pt>
                <c:pt idx="28">
                  <c:v>2.6536410000000002E-8</c:v>
                </c:pt>
                <c:pt idx="29">
                  <c:v>2.2350250000000002E-8</c:v>
                </c:pt>
                <c:pt idx="30">
                  <c:v>2.8900000000000004E-8</c:v>
                </c:pt>
                <c:pt idx="31">
                  <c:v>2.7755560000000003E-8</c:v>
                </c:pt>
                <c:pt idx="32">
                  <c:v>2.2081960000000003E-8</c:v>
                </c:pt>
              </c:numCache>
            </c:numRef>
          </c:yVal>
          <c:smooth val="0"/>
        </c:ser>
        <c:ser>
          <c:idx val="1"/>
          <c:order val="1"/>
          <c:tx>
            <c:v>weighted fit</c:v>
          </c:tx>
          <c:spPr>
            <a:ln w="28575">
              <a:solidFill>
                <a:schemeClr val="accent1"/>
              </a:solidFill>
              <a:prstDash val="dash"/>
            </a:ln>
          </c:spPr>
          <c:marker>
            <c:symbol val="none"/>
          </c:marker>
          <c:xVal>
            <c:numRef>
              <c:f>'Measuring Y'!$I$8:$I$40</c:f>
              <c:numCache>
                <c:formatCode>0.0000E+00</c:formatCode>
                <c:ptCount val="33"/>
                <c:pt idx="0">
                  <c:v>-0.15</c:v>
                </c:pt>
                <c:pt idx="1">
                  <c:v>-0.15692324999999999</c:v>
                </c:pt>
                <c:pt idx="2">
                  <c:v>-0.16384608000000001</c:v>
                </c:pt>
                <c:pt idx="3">
                  <c:v>-0.17076933</c:v>
                </c:pt>
                <c:pt idx="4">
                  <c:v>-0.17769216000000002</c:v>
                </c:pt>
                <c:pt idx="5">
                  <c:v>-0.18461541000000001</c:v>
                </c:pt>
                <c:pt idx="6">
                  <c:v>-0.19153866</c:v>
                </c:pt>
                <c:pt idx="7">
                  <c:v>-0.19846148999999999</c:v>
                </c:pt>
                <c:pt idx="8">
                  <c:v>-0.20538473999999998</c:v>
                </c:pt>
                <c:pt idx="9">
                  <c:v>-0.21230759999999999</c:v>
                </c:pt>
                <c:pt idx="10">
                  <c:v>-0.21923081999999999</c:v>
                </c:pt>
                <c:pt idx="11">
                  <c:v>-0.22615368</c:v>
                </c:pt>
                <c:pt idx="12">
                  <c:v>-0.23307692999999999</c:v>
                </c:pt>
                <c:pt idx="13">
                  <c:v>-0.24000015</c:v>
                </c:pt>
                <c:pt idx="14">
                  <c:v>-0.24692301</c:v>
                </c:pt>
                <c:pt idx="15">
                  <c:v>-0.25384625999999999</c:v>
                </c:pt>
                <c:pt idx="16">
                  <c:v>-0.26076908999999998</c:v>
                </c:pt>
                <c:pt idx="17">
                  <c:v>-0.26769233999999997</c:v>
                </c:pt>
                <c:pt idx="18">
                  <c:v>-0.27461558999999996</c:v>
                </c:pt>
                <c:pt idx="19">
                  <c:v>-0.28153842000000001</c:v>
                </c:pt>
                <c:pt idx="20">
                  <c:v>-0.28846167</c:v>
                </c:pt>
                <c:pt idx="21">
                  <c:v>-0.29538449999999999</c:v>
                </c:pt>
                <c:pt idx="22">
                  <c:v>-0.30230789999999996</c:v>
                </c:pt>
                <c:pt idx="23">
                  <c:v>-0.30923070000000002</c:v>
                </c:pt>
                <c:pt idx="24">
                  <c:v>-0.31615379999999998</c:v>
                </c:pt>
                <c:pt idx="25">
                  <c:v>-0.31615379999999998</c:v>
                </c:pt>
                <c:pt idx="26">
                  <c:v>-0.32307720000000001</c:v>
                </c:pt>
                <c:pt idx="27">
                  <c:v>-0.33</c:v>
                </c:pt>
                <c:pt idx="28">
                  <c:v>-0.33692310000000003</c:v>
                </c:pt>
                <c:pt idx="29">
                  <c:v>-0.34384589999999998</c:v>
                </c:pt>
                <c:pt idx="30">
                  <c:v>-0.35076929999999995</c:v>
                </c:pt>
                <c:pt idx="31">
                  <c:v>-0.35769239999999997</c:v>
                </c:pt>
                <c:pt idx="32">
                  <c:v>-0.36461519999999997</c:v>
                </c:pt>
              </c:numCache>
            </c:numRef>
          </c:xVal>
          <c:yVal>
            <c:numRef>
              <c:f>'Measuring Y'!$N$8:$N$40</c:f>
              <c:numCache>
                <c:formatCode>0.00000E+00</c:formatCode>
                <c:ptCount val="33"/>
                <c:pt idx="0">
                  <c:v>6.486596332788131E-8</c:v>
                </c:pt>
                <c:pt idx="1">
                  <c:v>6.0446859984998603E-8</c:v>
                </c:pt>
                <c:pt idx="2">
                  <c:v>5.6246305193950872E-8</c:v>
                </c:pt>
                <c:pt idx="3">
                  <c:v>5.2263789269244735E-8</c:v>
                </c:pt>
                <c:pt idx="4">
                  <c:v>4.8499795410732313E-8</c:v>
                </c:pt>
                <c:pt idx="5">
                  <c:v>4.4953866904202732E-8</c:v>
                </c:pt>
                <c:pt idx="6">
                  <c:v>4.162623872837252E-8</c:v>
                </c:pt>
                <c:pt idx="7">
                  <c:v>3.8517092889872581E-8</c:v>
                </c:pt>
                <c:pt idx="8">
                  <c:v>3.5626052132218965E-8</c:v>
                </c:pt>
                <c:pt idx="9">
                  <c:v>3.2953456117585528E-8</c:v>
                </c:pt>
                <c:pt idx="10">
                  <c:v>3.049901388677721E-8</c:v>
                </c:pt>
                <c:pt idx="11">
                  <c:v>2.8262980696510666E-8</c:v>
                </c:pt>
                <c:pt idx="12">
                  <c:v>2.6245115721154615E-8</c:v>
                </c:pt>
                <c:pt idx="13">
                  <c:v>2.4445558401446306E-8</c:v>
                </c:pt>
                <c:pt idx="14">
                  <c:v>2.2864376068968148E-8</c:v>
                </c:pt>
                <c:pt idx="15">
                  <c:v>2.1501398842488023E-8</c:v>
                </c:pt>
                <c:pt idx="16">
                  <c:v>2.0356784767493522E-8</c:v>
                </c:pt>
                <c:pt idx="17">
                  <c:v>1.9430394959190018E-8</c:v>
                </c:pt>
                <c:pt idx="18">
                  <c:v>1.8722305481585871E-8</c:v>
                </c:pt>
                <c:pt idx="19">
                  <c:v>1.8232539426603826E-8</c:v>
                </c:pt>
                <c:pt idx="20">
                  <c:v>1.7961037367176222E-8</c:v>
                </c:pt>
                <c:pt idx="21">
                  <c:v>1.7907832244729501E-8</c:v>
                </c:pt>
                <c:pt idx="22">
                  <c:v>1.8072923545150872E-8</c:v>
                </c:pt>
                <c:pt idx="23">
                  <c:v>1.8456281950445086E-8</c:v>
                </c:pt>
                <c:pt idx="24">
                  <c:v>1.9057943110338948E-8</c:v>
                </c:pt>
                <c:pt idx="25">
                  <c:v>1.9057943110338948E-8</c:v>
                </c:pt>
                <c:pt idx="26">
                  <c:v>1.9877935402551154E-8</c:v>
                </c:pt>
                <c:pt idx="27">
                  <c:v>2.0916138044198839E-8</c:v>
                </c:pt>
                <c:pt idx="28">
                  <c:v>2.2172671818164894E-8</c:v>
                </c:pt>
                <c:pt idx="29">
                  <c:v>2.3647427825218527E-8</c:v>
                </c:pt>
                <c:pt idx="30">
                  <c:v>2.5340611980169143E-8</c:v>
                </c:pt>
                <c:pt idx="31">
                  <c:v>2.7252018368207443E-8</c:v>
                </c:pt>
                <c:pt idx="32">
                  <c:v>2.9381618611614548E-8</c:v>
                </c:pt>
              </c:numCache>
            </c:numRef>
          </c:yVal>
          <c:smooth val="0"/>
        </c:ser>
        <c:ser>
          <c:idx val="2"/>
          <c:order val="2"/>
          <c:tx>
            <c:v>without vert. disp.</c:v>
          </c:tx>
          <c:spPr>
            <a:ln w="28575">
              <a:noFill/>
            </a:ln>
          </c:spPr>
          <c:marker>
            <c:symbol val="square"/>
            <c:size val="7"/>
          </c:marker>
          <c:errBars>
            <c:errDir val="y"/>
            <c:errBarType val="both"/>
            <c:errValType val="cust"/>
            <c:noEndCap val="0"/>
            <c:plus>
              <c:numRef>
                <c:f>'Measuring Y'!$L$8:$L$40</c:f>
                <c:numCache>
                  <c:formatCode>General</c:formatCode>
                  <c:ptCount val="33"/>
                  <c:pt idx="0">
                    <c:v>3.4693199999999998E-9</c:v>
                  </c:pt>
                  <c:pt idx="1">
                    <c:v>3.4786400000000003E-9</c:v>
                  </c:pt>
                  <c:pt idx="2">
                    <c:v>2.98848E-9</c:v>
                  </c:pt>
                  <c:pt idx="3">
                    <c:v>3.3630599999999998E-9</c:v>
                  </c:pt>
                  <c:pt idx="4">
                    <c:v>2.3902999999999999E-9</c:v>
                  </c:pt>
                  <c:pt idx="5">
                    <c:v>2.001E-9</c:v>
                  </c:pt>
                  <c:pt idx="6">
                    <c:v>1.7161199999999999E-9</c:v>
                  </c:pt>
                  <c:pt idx="7">
                    <c:v>1.8576000000000001E-9</c:v>
                  </c:pt>
                  <c:pt idx="8">
                    <c:v>1.0152E-9</c:v>
                  </c:pt>
                  <c:pt idx="9">
                    <c:v>1.0248E-9</c:v>
                  </c:pt>
                  <c:pt idx="10">
                    <c:v>1.27152E-9</c:v>
                  </c:pt>
                  <c:pt idx="11">
                    <c:v>1.0361600000000001E-9</c:v>
                  </c:pt>
                  <c:pt idx="12">
                    <c:v>8.8312000000000005E-10</c:v>
                  </c:pt>
                  <c:pt idx="13">
                    <c:v>1.0298200000000001E-9</c:v>
                  </c:pt>
                  <c:pt idx="14">
                    <c:v>8.5979999999999997E-10</c:v>
                  </c:pt>
                  <c:pt idx="15">
                    <c:v>7.0563999999999995E-10</c:v>
                  </c:pt>
                  <c:pt idx="16">
                    <c:v>6.7871999999999991E-10</c:v>
                  </c:pt>
                  <c:pt idx="17">
                    <c:v>6.4584000000000002E-10</c:v>
                  </c:pt>
                  <c:pt idx="18">
                    <c:v>5.2326000000000001E-10</c:v>
                  </c:pt>
                  <c:pt idx="19">
                    <c:v>6.0500000000000008E-10</c:v>
                  </c:pt>
                  <c:pt idx="20">
                    <c:v>5.4692000000000011E-10</c:v>
                  </c:pt>
                  <c:pt idx="21">
                    <c:v>5.2096000000000003E-10</c:v>
                  </c:pt>
                  <c:pt idx="22">
                    <c:v>6.4308000000000002E-10</c:v>
                  </c:pt>
                  <c:pt idx="23">
                    <c:v>7.7219999999999998E-10</c:v>
                  </c:pt>
                  <c:pt idx="24">
                    <c:v>6.7584000000000002E-10</c:v>
                  </c:pt>
                  <c:pt idx="25">
                    <c:v>9.0176E-10</c:v>
                  </c:pt>
                  <c:pt idx="26">
                    <c:v>6.5780000000000004E-10</c:v>
                  </c:pt>
                  <c:pt idx="27">
                    <c:v>7.4350000000000007E-10</c:v>
                  </c:pt>
                  <c:pt idx="28">
                    <c:v>9.4482000000000005E-10</c:v>
                  </c:pt>
                  <c:pt idx="29">
                    <c:v>8.6710000000000004E-10</c:v>
                  </c:pt>
                  <c:pt idx="30">
                    <c:v>1.088E-9</c:v>
                  </c:pt>
                  <c:pt idx="31">
                    <c:v>1.3994399999999999E-9</c:v>
                  </c:pt>
                  <c:pt idx="32">
                    <c:v>9.5104000000000006E-10</c:v>
                  </c:pt>
                </c:numCache>
              </c:numRef>
            </c:plus>
            <c:minus>
              <c:numRef>
                <c:f>'Measuring Y'!$L$8:$L$40</c:f>
                <c:numCache>
                  <c:formatCode>General</c:formatCode>
                  <c:ptCount val="33"/>
                  <c:pt idx="0">
                    <c:v>3.4693199999999998E-9</c:v>
                  </c:pt>
                  <c:pt idx="1">
                    <c:v>3.4786400000000003E-9</c:v>
                  </c:pt>
                  <c:pt idx="2">
                    <c:v>2.98848E-9</c:v>
                  </c:pt>
                  <c:pt idx="3">
                    <c:v>3.3630599999999998E-9</c:v>
                  </c:pt>
                  <c:pt idx="4">
                    <c:v>2.3902999999999999E-9</c:v>
                  </c:pt>
                  <c:pt idx="5">
                    <c:v>2.001E-9</c:v>
                  </c:pt>
                  <c:pt idx="6">
                    <c:v>1.7161199999999999E-9</c:v>
                  </c:pt>
                  <c:pt idx="7">
                    <c:v>1.8576000000000001E-9</c:v>
                  </c:pt>
                  <c:pt idx="8">
                    <c:v>1.0152E-9</c:v>
                  </c:pt>
                  <c:pt idx="9">
                    <c:v>1.0248E-9</c:v>
                  </c:pt>
                  <c:pt idx="10">
                    <c:v>1.27152E-9</c:v>
                  </c:pt>
                  <c:pt idx="11">
                    <c:v>1.0361600000000001E-9</c:v>
                  </c:pt>
                  <c:pt idx="12">
                    <c:v>8.8312000000000005E-10</c:v>
                  </c:pt>
                  <c:pt idx="13">
                    <c:v>1.0298200000000001E-9</c:v>
                  </c:pt>
                  <c:pt idx="14">
                    <c:v>8.5979999999999997E-10</c:v>
                  </c:pt>
                  <c:pt idx="15">
                    <c:v>7.0563999999999995E-10</c:v>
                  </c:pt>
                  <c:pt idx="16">
                    <c:v>6.7871999999999991E-10</c:v>
                  </c:pt>
                  <c:pt idx="17">
                    <c:v>6.4584000000000002E-10</c:v>
                  </c:pt>
                  <c:pt idx="18">
                    <c:v>5.2326000000000001E-10</c:v>
                  </c:pt>
                  <c:pt idx="19">
                    <c:v>6.0500000000000008E-10</c:v>
                  </c:pt>
                  <c:pt idx="20">
                    <c:v>5.4692000000000011E-10</c:v>
                  </c:pt>
                  <c:pt idx="21">
                    <c:v>5.2096000000000003E-10</c:v>
                  </c:pt>
                  <c:pt idx="22">
                    <c:v>6.4308000000000002E-10</c:v>
                  </c:pt>
                  <c:pt idx="23">
                    <c:v>7.7219999999999998E-10</c:v>
                  </c:pt>
                  <c:pt idx="24">
                    <c:v>6.7584000000000002E-10</c:v>
                  </c:pt>
                  <c:pt idx="25">
                    <c:v>9.0176E-10</c:v>
                  </c:pt>
                  <c:pt idx="26">
                    <c:v>6.5780000000000004E-10</c:v>
                  </c:pt>
                  <c:pt idx="27">
                    <c:v>7.4350000000000007E-10</c:v>
                  </c:pt>
                  <c:pt idx="28">
                    <c:v>9.4482000000000005E-10</c:v>
                  </c:pt>
                  <c:pt idx="29">
                    <c:v>8.6710000000000004E-10</c:v>
                  </c:pt>
                  <c:pt idx="30">
                    <c:v>1.088E-9</c:v>
                  </c:pt>
                  <c:pt idx="31">
                    <c:v>1.3994399999999999E-9</c:v>
                  </c:pt>
                  <c:pt idx="32">
                    <c:v>9.5104000000000006E-10</c:v>
                  </c:pt>
                </c:numCache>
              </c:numRef>
            </c:minus>
          </c:errBars>
          <c:errBars>
            <c:errDir val="x"/>
            <c:errBarType val="both"/>
            <c:errValType val="fixedVal"/>
            <c:noEndCap val="0"/>
            <c:val val="0"/>
          </c:errBars>
          <c:xVal>
            <c:numRef>
              <c:f>'Measuring Y'!$I$8:$I$40</c:f>
              <c:numCache>
                <c:formatCode>0.0000E+00</c:formatCode>
                <c:ptCount val="33"/>
                <c:pt idx="0">
                  <c:v>-0.15</c:v>
                </c:pt>
                <c:pt idx="1">
                  <c:v>-0.15692324999999999</c:v>
                </c:pt>
                <c:pt idx="2">
                  <c:v>-0.16384608000000001</c:v>
                </c:pt>
                <c:pt idx="3">
                  <c:v>-0.17076933</c:v>
                </c:pt>
                <c:pt idx="4">
                  <c:v>-0.17769216000000002</c:v>
                </c:pt>
                <c:pt idx="5">
                  <c:v>-0.18461541000000001</c:v>
                </c:pt>
                <c:pt idx="6">
                  <c:v>-0.19153866</c:v>
                </c:pt>
                <c:pt idx="7">
                  <c:v>-0.19846148999999999</c:v>
                </c:pt>
                <c:pt idx="8">
                  <c:v>-0.20538473999999998</c:v>
                </c:pt>
                <c:pt idx="9">
                  <c:v>-0.21230759999999999</c:v>
                </c:pt>
                <c:pt idx="10">
                  <c:v>-0.21923081999999999</c:v>
                </c:pt>
                <c:pt idx="11">
                  <c:v>-0.22615368</c:v>
                </c:pt>
                <c:pt idx="12">
                  <c:v>-0.23307692999999999</c:v>
                </c:pt>
                <c:pt idx="13">
                  <c:v>-0.24000015</c:v>
                </c:pt>
                <c:pt idx="14">
                  <c:v>-0.24692301</c:v>
                </c:pt>
                <c:pt idx="15">
                  <c:v>-0.25384625999999999</c:v>
                </c:pt>
                <c:pt idx="16">
                  <c:v>-0.26076908999999998</c:v>
                </c:pt>
                <c:pt idx="17">
                  <c:v>-0.26769233999999997</c:v>
                </c:pt>
                <c:pt idx="18">
                  <c:v>-0.27461558999999996</c:v>
                </c:pt>
                <c:pt idx="19">
                  <c:v>-0.28153842000000001</c:v>
                </c:pt>
                <c:pt idx="20">
                  <c:v>-0.28846167</c:v>
                </c:pt>
                <c:pt idx="21">
                  <c:v>-0.29538449999999999</c:v>
                </c:pt>
                <c:pt idx="22">
                  <c:v>-0.30230789999999996</c:v>
                </c:pt>
                <c:pt idx="23">
                  <c:v>-0.30923070000000002</c:v>
                </c:pt>
                <c:pt idx="24">
                  <c:v>-0.31615379999999998</c:v>
                </c:pt>
                <c:pt idx="25">
                  <c:v>-0.31615379999999998</c:v>
                </c:pt>
                <c:pt idx="26">
                  <c:v>-0.32307720000000001</c:v>
                </c:pt>
                <c:pt idx="27">
                  <c:v>-0.33</c:v>
                </c:pt>
                <c:pt idx="28">
                  <c:v>-0.33692310000000003</c:v>
                </c:pt>
                <c:pt idx="29">
                  <c:v>-0.34384589999999998</c:v>
                </c:pt>
                <c:pt idx="30">
                  <c:v>-0.35076929999999995</c:v>
                </c:pt>
                <c:pt idx="31">
                  <c:v>-0.35769239999999997</c:v>
                </c:pt>
                <c:pt idx="32">
                  <c:v>-0.36461519999999997</c:v>
                </c:pt>
              </c:numCache>
            </c:numRef>
          </c:xVal>
          <c:yVal>
            <c:numRef>
              <c:f>'Measuring Y'!$O$8:$O$40</c:f>
              <c:numCache>
                <c:formatCode>0.00E+00</c:formatCode>
                <c:ptCount val="33"/>
                <c:pt idx="0">
                  <c:v>6.3201959999999986E-8</c:v>
                </c:pt>
                <c:pt idx="1">
                  <c:v>6.739216000000001E-8</c:v>
                </c:pt>
                <c:pt idx="2">
                  <c:v>5.1256960000000001E-8</c:v>
                </c:pt>
                <c:pt idx="3">
                  <c:v>5.9389689999999992E-8</c:v>
                </c:pt>
                <c:pt idx="4">
                  <c:v>5.0850250000000002E-8</c:v>
                </c:pt>
                <c:pt idx="5">
                  <c:v>4.730625E-8</c:v>
                </c:pt>
                <c:pt idx="6">
                  <c:v>4.1738490000000004E-8</c:v>
                </c:pt>
                <c:pt idx="7">
                  <c:v>4.2600959999999999E-8</c:v>
                </c:pt>
                <c:pt idx="8">
                  <c:v>3.5343999999999995E-8</c:v>
                </c:pt>
                <c:pt idx="9">
                  <c:v>2.917264E-8</c:v>
                </c:pt>
                <c:pt idx="10">
                  <c:v>3.1187560000000006E-8</c:v>
                </c:pt>
                <c:pt idx="11">
                  <c:v>2.6211610000000001E-8</c:v>
                </c:pt>
                <c:pt idx="12">
                  <c:v>2.4869290000000002E-8</c:v>
                </c:pt>
                <c:pt idx="13">
                  <c:v>2.7589210000000001E-8</c:v>
                </c:pt>
                <c:pt idx="14">
                  <c:v>2.0534889999999996E-8</c:v>
                </c:pt>
                <c:pt idx="15">
                  <c:v>1.8414489999999999E-8</c:v>
                </c:pt>
                <c:pt idx="16">
                  <c:v>1.9993959999999997E-8</c:v>
                </c:pt>
                <c:pt idx="17">
                  <c:v>1.9712159999999999E-8</c:v>
                </c:pt>
                <c:pt idx="18">
                  <c:v>1.8961290000000003E-8</c:v>
                </c:pt>
                <c:pt idx="19">
                  <c:v>1.8906250000000001E-8</c:v>
                </c:pt>
                <c:pt idx="20">
                  <c:v>1.5450490000000003E-8</c:v>
                </c:pt>
                <c:pt idx="21">
                  <c:v>1.4018560000000002E-8</c:v>
                </c:pt>
                <c:pt idx="22">
                  <c:v>1.9544040000000002E-8</c:v>
                </c:pt>
                <c:pt idx="23">
                  <c:v>2.0449000000000003E-8</c:v>
                </c:pt>
                <c:pt idx="24">
                  <c:v>2.3592959999999999E-8</c:v>
                </c:pt>
                <c:pt idx="25">
                  <c:v>1.9852810000000001E-8</c:v>
                </c:pt>
                <c:pt idx="26">
                  <c:v>2.0449000000000003E-8</c:v>
                </c:pt>
                <c:pt idx="27">
                  <c:v>2.2111690000000003E-8</c:v>
                </c:pt>
                <c:pt idx="28">
                  <c:v>2.6536410000000002E-8</c:v>
                </c:pt>
                <c:pt idx="29">
                  <c:v>2.2350250000000002E-8</c:v>
                </c:pt>
                <c:pt idx="30">
                  <c:v>2.8900000000000004E-8</c:v>
                </c:pt>
                <c:pt idx="31">
                  <c:v>2.7755560000000003E-8</c:v>
                </c:pt>
                <c:pt idx="32">
                  <c:v>2.2081960000000003E-8</c:v>
                </c:pt>
              </c:numCache>
            </c:numRef>
          </c:yVal>
          <c:smooth val="0"/>
        </c:ser>
        <c:ser>
          <c:idx val="3"/>
          <c:order val="3"/>
          <c:tx>
            <c:v>in fit</c:v>
          </c:tx>
          <c:spPr>
            <a:ln w="28575">
              <a:noFill/>
            </a:ln>
          </c:spPr>
          <c:marker>
            <c:symbol val="circle"/>
            <c:size val="5"/>
          </c:marker>
          <c:xVal>
            <c:numRef>
              <c:f>'Measuring Y'!$I$8:$I$40</c:f>
              <c:numCache>
                <c:formatCode>0.0000E+00</c:formatCode>
                <c:ptCount val="33"/>
                <c:pt idx="0">
                  <c:v>-0.15</c:v>
                </c:pt>
                <c:pt idx="1">
                  <c:v>-0.15692324999999999</c:v>
                </c:pt>
                <c:pt idx="2">
                  <c:v>-0.16384608000000001</c:v>
                </c:pt>
                <c:pt idx="3">
                  <c:v>-0.17076933</c:v>
                </c:pt>
                <c:pt idx="4">
                  <c:v>-0.17769216000000002</c:v>
                </c:pt>
                <c:pt idx="5">
                  <c:v>-0.18461541000000001</c:v>
                </c:pt>
                <c:pt idx="6">
                  <c:v>-0.19153866</c:v>
                </c:pt>
                <c:pt idx="7">
                  <c:v>-0.19846148999999999</c:v>
                </c:pt>
                <c:pt idx="8">
                  <c:v>-0.20538473999999998</c:v>
                </c:pt>
                <c:pt idx="9">
                  <c:v>-0.21230759999999999</c:v>
                </c:pt>
                <c:pt idx="10">
                  <c:v>-0.21923081999999999</c:v>
                </c:pt>
                <c:pt idx="11">
                  <c:v>-0.22615368</c:v>
                </c:pt>
                <c:pt idx="12">
                  <c:v>-0.23307692999999999</c:v>
                </c:pt>
                <c:pt idx="13">
                  <c:v>-0.24000015</c:v>
                </c:pt>
                <c:pt idx="14">
                  <c:v>-0.24692301</c:v>
                </c:pt>
                <c:pt idx="15">
                  <c:v>-0.25384625999999999</c:v>
                </c:pt>
                <c:pt idx="16">
                  <c:v>-0.26076908999999998</c:v>
                </c:pt>
                <c:pt idx="17">
                  <c:v>-0.26769233999999997</c:v>
                </c:pt>
                <c:pt idx="18">
                  <c:v>-0.27461558999999996</c:v>
                </c:pt>
                <c:pt idx="19">
                  <c:v>-0.28153842000000001</c:v>
                </c:pt>
                <c:pt idx="20">
                  <c:v>-0.28846167</c:v>
                </c:pt>
                <c:pt idx="21">
                  <c:v>-0.29538449999999999</c:v>
                </c:pt>
                <c:pt idx="22">
                  <c:v>-0.30230789999999996</c:v>
                </c:pt>
                <c:pt idx="23">
                  <c:v>-0.30923070000000002</c:v>
                </c:pt>
                <c:pt idx="24">
                  <c:v>-0.31615379999999998</c:v>
                </c:pt>
                <c:pt idx="25">
                  <c:v>-0.31615379999999998</c:v>
                </c:pt>
                <c:pt idx="26">
                  <c:v>-0.32307720000000001</c:v>
                </c:pt>
                <c:pt idx="27">
                  <c:v>-0.33</c:v>
                </c:pt>
                <c:pt idx="28">
                  <c:v>-0.33692310000000003</c:v>
                </c:pt>
                <c:pt idx="29">
                  <c:v>-0.34384589999999998</c:v>
                </c:pt>
                <c:pt idx="30">
                  <c:v>-0.35076929999999995</c:v>
                </c:pt>
                <c:pt idx="31">
                  <c:v>-0.35769239999999997</c:v>
                </c:pt>
                <c:pt idx="32">
                  <c:v>-0.36461519999999997</c:v>
                </c:pt>
              </c:numCache>
            </c:numRef>
          </c:xVal>
          <c:yVal>
            <c:numRef>
              <c:f>'Measuring Y'!$Q$8:$Q$40</c:f>
              <c:numCache>
                <c:formatCode>General</c:formatCode>
                <c:ptCount val="33"/>
                <c:pt idx="0">
                  <c:v>6.3201959999999986E-8</c:v>
                </c:pt>
                <c:pt idx="1">
                  <c:v>6.739216000000001E-8</c:v>
                </c:pt>
                <c:pt idx="2">
                  <c:v>5.1256960000000001E-8</c:v>
                </c:pt>
                <c:pt idx="3">
                  <c:v>5.9389689999999992E-8</c:v>
                </c:pt>
                <c:pt idx="4">
                  <c:v>5.0850250000000002E-8</c:v>
                </c:pt>
                <c:pt idx="5">
                  <c:v>4.730625E-8</c:v>
                </c:pt>
                <c:pt idx="6">
                  <c:v>4.1738490000000004E-8</c:v>
                </c:pt>
                <c:pt idx="7">
                  <c:v>4.2600959999999999E-8</c:v>
                </c:pt>
                <c:pt idx="8">
                  <c:v>3.5343999999999995E-8</c:v>
                </c:pt>
                <c:pt idx="9">
                  <c:v>2.917264E-8</c:v>
                </c:pt>
                <c:pt idx="10">
                  <c:v>3.1187560000000006E-8</c:v>
                </c:pt>
                <c:pt idx="11">
                  <c:v>2.6211610000000001E-8</c:v>
                </c:pt>
                <c:pt idx="12">
                  <c:v>2.4869290000000002E-8</c:v>
                </c:pt>
                <c:pt idx="13">
                  <c:v>2.7589210000000001E-8</c:v>
                </c:pt>
                <c:pt idx="14">
                  <c:v>2.0534889999999996E-8</c:v>
                </c:pt>
                <c:pt idx="15">
                  <c:v>1.8414489999999999E-8</c:v>
                </c:pt>
                <c:pt idx="16">
                  <c:v>1.9993959999999997E-8</c:v>
                </c:pt>
                <c:pt idx="17">
                  <c:v>1.9712159999999999E-8</c:v>
                </c:pt>
                <c:pt idx="18">
                  <c:v>1.8961290000000003E-8</c:v>
                </c:pt>
                <c:pt idx="19">
                  <c:v>1.8906250000000001E-8</c:v>
                </c:pt>
                <c:pt idx="20">
                  <c:v>1.5450490000000003E-8</c:v>
                </c:pt>
                <c:pt idx="21">
                  <c:v>1.4018560000000002E-8</c:v>
                </c:pt>
                <c:pt idx="22">
                  <c:v>1.9544040000000002E-8</c:v>
                </c:pt>
                <c:pt idx="23">
                  <c:v>2.0449000000000003E-8</c:v>
                </c:pt>
                <c:pt idx="24">
                  <c:v>2.3592959999999999E-8</c:v>
                </c:pt>
                <c:pt idx="25">
                  <c:v>1.9852810000000001E-8</c:v>
                </c:pt>
                <c:pt idx="26">
                  <c:v>2.0449000000000003E-8</c:v>
                </c:pt>
                <c:pt idx="27">
                  <c:v>2.2111690000000003E-8</c:v>
                </c:pt>
                <c:pt idx="28">
                  <c:v>2.6536410000000002E-8</c:v>
                </c:pt>
                <c:pt idx="29">
                  <c:v>2.2350250000000002E-8</c:v>
                </c:pt>
                <c:pt idx="30">
                  <c:v>2.8900000000000004E-8</c:v>
                </c:pt>
                <c:pt idx="31">
                  <c:v>2.7755560000000003E-8</c:v>
                </c:pt>
                <c:pt idx="32">
                  <c:v>2.2081960000000003E-8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82802560"/>
        <c:axId val="82804736"/>
      </c:scatterChart>
      <c:valAx>
        <c:axId val="82802560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1/f</a:t>
                </a:r>
                <a:r>
                  <a:rPr lang="en-US" baseline="0"/>
                  <a:t> m^-1</a:t>
                </a:r>
                <a:endParaRPr lang="en-US"/>
              </a:p>
            </c:rich>
          </c:tx>
          <c:layout/>
          <c:overlay val="0"/>
        </c:title>
        <c:numFmt formatCode="0.0000E+00" sourceLinked="1"/>
        <c:majorTickMark val="in"/>
        <c:minorTickMark val="in"/>
        <c:tickLblPos val="low"/>
        <c:crossAx val="82804736"/>
        <c:crosses val="autoZero"/>
        <c:crossBetween val="midCat"/>
      </c:valAx>
      <c:valAx>
        <c:axId val="82804736"/>
        <c:scaling>
          <c:orientation val="minMax"/>
        </c:scaling>
        <c:delete val="0"/>
        <c:axPos val="l"/>
        <c:majorGridlines/>
        <c:title>
          <c:tx>
            <c:rich>
              <a:bodyPr/>
              <a:lstStyle/>
              <a:p>
                <a:pPr>
                  <a:defRPr/>
                </a:pPr>
                <a:r>
                  <a:rPr lang="en-US">
                    <a:latin typeface="Calibri"/>
                  </a:rPr>
                  <a:t>σ_y^2</a:t>
                </a:r>
                <a:r>
                  <a:rPr lang="en-US" baseline="0">
                    <a:latin typeface="Calibri"/>
                  </a:rPr>
                  <a:t> (m^2)</a:t>
                </a:r>
                <a:endParaRPr lang="en-US"/>
              </a:p>
            </c:rich>
          </c:tx>
          <c:layout/>
          <c:overlay val="0"/>
        </c:title>
        <c:numFmt formatCode="General" sourceLinked="1"/>
        <c:majorTickMark val="out"/>
        <c:minorTickMark val="out"/>
        <c:tickLblPos val="low"/>
        <c:crossAx val="82802560"/>
        <c:crosses val="autoZero"/>
        <c:crossBetween val="midCat"/>
      </c:valAx>
    </c:plotArea>
    <c:legend>
      <c:legendPos val="r"/>
      <c:layout/>
      <c:overlay val="0"/>
    </c:legend>
    <c:plotVisOnly val="1"/>
    <c:dispBlanksAs val="gap"/>
    <c:showDLblsOverMax val="0"/>
  </c:chart>
  <c:externalData r:id="rId2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CD95844-B8F1-479D-A242-2DFDEA80674E}" type="datetimeFigureOut">
              <a:rPr lang="en-US" smtClean="0"/>
              <a:pPr/>
              <a:t>12/8/2014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69A35DD-D53E-40A0-9181-000F786E08E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457299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Machine is now set from design instead of scaled from previous setups.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9A35DD-D53E-40A0-9181-000F786E08E9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789884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325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699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 dirty="0" smtClean="0"/>
              <a:t>B at 30, D at 150, A at 270 degrees. At E03 beams are</a:t>
            </a:r>
            <a:r>
              <a:rPr lang="en-US" altLang="en-US" baseline="0" dirty="0" smtClean="0"/>
              <a:t> roughly 3cm apart.  This quad has an elliptical chamber. The bpm has an offset to make beam look like they are at +/- 15mm</a:t>
            </a:r>
          </a:p>
          <a:p>
            <a:endParaRPr lang="en-US" altLang="en-US" baseline="0" dirty="0" smtClean="0"/>
          </a:p>
          <a:p>
            <a:endParaRPr lang="en-US" altLang="en-US" baseline="0" dirty="0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Note that peak moves but I can not use that to get the dispersion</a:t>
            </a:r>
            <a:r>
              <a:rPr lang="en-US" baseline="0" dirty="0" smtClean="0"/>
              <a:t> since there is also eta’ which I can not measure unless I have two harps.</a:t>
            </a:r>
          </a:p>
          <a:p>
            <a:r>
              <a:rPr lang="en-US" baseline="0" dirty="0" smtClean="0"/>
              <a:t>Instead, use the width.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9A35DD-D53E-40A0-9181-000F786E08E9}" type="slidenum">
              <a:rPr lang="en-US" smtClean="0"/>
              <a:pPr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057805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From width, (0.45^2-0.38^2)/2.3e-4 =</a:t>
            </a:r>
            <a:r>
              <a:rPr lang="en-US" baseline="0" dirty="0" smtClean="0"/>
              <a:t> 1m dispersion eta.  1e-3 in arc2 is (909*2+105)*1e-3=1.7MeV which is 2.3e-4 in HALLA at 736</a:t>
            </a:r>
          </a:p>
          <a:p>
            <a:endParaRPr lang="en-US" baseline="0" dirty="0" smtClean="0"/>
          </a:p>
          <a:p>
            <a:endParaRPr lang="en-US" baseline="0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9A35DD-D53E-40A0-9181-000F786E08E9}" type="slidenum">
              <a:rPr lang="en-US" smtClean="0"/>
              <a:pPr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385588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Doug</a:t>
            </a:r>
            <a:r>
              <a:rPr lang="en-US" baseline="0" dirty="0" smtClean="0"/>
              <a:t> is working on  setting this up. Should we do a 1 pass ?</a:t>
            </a:r>
          </a:p>
          <a:p>
            <a:r>
              <a:rPr lang="en-US" baseline="0" dirty="0" smtClean="0"/>
              <a:t>The field map stuff may be a red herring or it could be that the refurbishing changed the dipole behavior even thought no extra steel was added.</a:t>
            </a:r>
          </a:p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9A35DD-D53E-40A0-9181-000F786E08E9}" type="slidenum">
              <a:rPr lang="en-US" smtClean="0"/>
              <a:pPr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667296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397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228600" y="838200"/>
            <a:ext cx="8686800" cy="5287963"/>
          </a:xfrm>
        </p:spPr>
        <p:txBody>
          <a:bodyPr/>
          <a:lstStyle/>
          <a:p>
            <a:pPr lvl="0"/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1825720269"/>
      </p:ext>
    </p:extLst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aseline="0">
                <a:latin typeface="Arial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baseline="0">
                <a:latin typeface="Arial" pitchFamily="34" charset="0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4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4" name="TextBox 3"/>
          <p:cNvSpPr txBox="1"/>
          <p:nvPr/>
        </p:nvSpPr>
        <p:spPr>
          <a:xfrm>
            <a:off x="5085620" y="6477000"/>
            <a:ext cx="275487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smtClean="0">
                <a:latin typeface="Arial" pitchFamily="34" charset="0"/>
                <a:cs typeface="Arial" pitchFamily="34" charset="0"/>
              </a:rPr>
              <a:t>Y.</a:t>
            </a:r>
            <a:r>
              <a:rPr lang="en-US" sz="1000" baseline="0" dirty="0" smtClean="0">
                <a:latin typeface="Arial" pitchFamily="34" charset="0"/>
                <a:cs typeface="Arial" pitchFamily="34" charset="0"/>
              </a:rPr>
              <a:t> R. </a:t>
            </a:r>
            <a:r>
              <a:rPr lang="en-US" sz="1000" baseline="0" dirty="0" err="1" smtClean="0">
                <a:latin typeface="Arial" pitchFamily="34" charset="0"/>
                <a:cs typeface="Arial" pitchFamily="34" charset="0"/>
              </a:rPr>
              <a:t>Roblin</a:t>
            </a:r>
            <a:endParaRPr lang="en-US" sz="1000" dirty="0">
              <a:latin typeface="Arial" pitchFamily="34" charset="0"/>
              <a:cs typeface="Arial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Times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Times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Times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Times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Times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Times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Times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Times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2400" baseline="0">
          <a:solidFill>
            <a:schemeClr val="tx1"/>
          </a:solidFill>
          <a:latin typeface="Arial" pitchFamily="34" charset="0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400" baseline="0">
          <a:solidFill>
            <a:schemeClr val="tx1"/>
          </a:solidFill>
          <a:latin typeface="Arial" pitchFamily="34" charset="0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 baseline="0">
          <a:solidFill>
            <a:schemeClr val="tx1"/>
          </a:solidFill>
          <a:latin typeface="Arial" pitchFamily="34" charset="0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400" baseline="0">
          <a:solidFill>
            <a:schemeClr val="tx1"/>
          </a:solidFill>
          <a:latin typeface="Arial" pitchFamily="34" charset="0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400" baseline="0">
          <a:solidFill>
            <a:schemeClr val="tx1"/>
          </a:solidFill>
          <a:latin typeface="Arial" pitchFamily="34" charset="0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762000" y="1143000"/>
            <a:ext cx="7772400" cy="1143000"/>
          </a:xfrm>
        </p:spPr>
        <p:txBody>
          <a:bodyPr/>
          <a:lstStyle/>
          <a:p>
            <a:r>
              <a:rPr lang="en-US" b="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Hall A </a:t>
            </a:r>
            <a:r>
              <a:rPr lang="en-US" b="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beamline</a:t>
            </a:r>
            <a:r>
              <a:rPr lang="en-US" b="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b="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and accelerator status</a:t>
            </a:r>
            <a:endParaRPr lang="en-US" b="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7700" y="190500"/>
            <a:ext cx="7772400" cy="1143000"/>
          </a:xfrm>
        </p:spPr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Transport matching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61975" y="1295400"/>
            <a:ext cx="7772400" cy="5143500"/>
          </a:xfrm>
        </p:spPr>
        <p:txBody>
          <a:bodyPr/>
          <a:lstStyle/>
          <a:p>
            <a:pPr marL="0" indent="0">
              <a:buNone/>
            </a:pPr>
            <a:r>
              <a:rPr lang="en-US" b="1" dirty="0" smtClean="0"/>
              <a:t>Why is it necessary?</a:t>
            </a:r>
            <a:endParaRPr lang="en-US" dirty="0"/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We do not know the initial </a:t>
            </a:r>
            <a:r>
              <a:rPr lang="en-US" dirty="0" err="1" smtClean="0"/>
              <a:t>twiss</a:t>
            </a:r>
            <a:r>
              <a:rPr lang="en-US" dirty="0" smtClean="0"/>
              <a:t> parameters of the beam phase space (varies with laser on cathode, injector settings, etc..)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Imperfect model in the machine, especially the </a:t>
            </a:r>
            <a:r>
              <a:rPr lang="en-US" dirty="0" err="1" smtClean="0"/>
              <a:t>linacs</a:t>
            </a:r>
            <a:r>
              <a:rPr lang="en-US" dirty="0" smtClean="0"/>
              <a:t> where we do not account for the focusing dynamics and gradient distribution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Small error accumulations, </a:t>
            </a:r>
            <a:r>
              <a:rPr lang="en-US" dirty="0" err="1" smtClean="0"/>
              <a:t>i.e</a:t>
            </a:r>
            <a:r>
              <a:rPr lang="en-US" dirty="0" smtClean="0"/>
              <a:t> the components such as quads are stable to a few 10^-4 but vary a 1% in the family.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Field homogeneities in the S/R magnet is orbit dependent.</a:t>
            </a:r>
          </a:p>
        </p:txBody>
      </p:sp>
    </p:spTree>
    <p:extLst>
      <p:ext uri="{BB962C8B-B14F-4D97-AF65-F5344CB8AC3E}">
        <p14:creationId xmlns:p14="http://schemas.microsoft.com/office/powerpoint/2010/main" val="24658736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7700" y="190500"/>
            <a:ext cx="7772400" cy="1143000"/>
          </a:xfrm>
        </p:spPr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CEBAF matching strategy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61975" y="1295400"/>
            <a:ext cx="7772400" cy="5143500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Current method: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Adjust the transport matching by touching up </a:t>
            </a:r>
            <a:r>
              <a:rPr lang="en-US" dirty="0" err="1" smtClean="0"/>
              <a:t>quadrupoles</a:t>
            </a:r>
            <a:r>
              <a:rPr lang="en-US" dirty="0" smtClean="0"/>
              <a:t> in each </a:t>
            </a:r>
            <a:r>
              <a:rPr lang="en-US" dirty="0" err="1" smtClean="0"/>
              <a:t>recombiner</a:t>
            </a:r>
            <a:r>
              <a:rPr lang="en-US" dirty="0" smtClean="0"/>
              <a:t> corner.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Implications:</a:t>
            </a:r>
          </a:p>
          <a:p>
            <a:pPr marL="0" indent="0">
              <a:buNone/>
            </a:pPr>
            <a:endParaRPr lang="en-US" dirty="0" smtClean="0"/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We let the errors accumulate through </a:t>
            </a:r>
            <a:r>
              <a:rPr lang="en-US" dirty="0" err="1" smtClean="0"/>
              <a:t>linacs</a:t>
            </a:r>
            <a:r>
              <a:rPr lang="en-US" dirty="0" smtClean="0"/>
              <a:t> and arcs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We do it empirically by making the courant-</a:t>
            </a:r>
            <a:r>
              <a:rPr lang="en-US" dirty="0" err="1" smtClean="0"/>
              <a:t>snyder</a:t>
            </a:r>
            <a:r>
              <a:rPr lang="en-US" dirty="0" smtClean="0"/>
              <a:t> invariant stays invariant using a small cross-section of the phase space (two correctors/plane)</a:t>
            </a:r>
          </a:p>
          <a:p>
            <a:pPr marL="457200" indent="-457200">
              <a:buFont typeface="+mj-lt"/>
              <a:buAutoNum type="arabicPeriod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661540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CEBAF matching strategy (</a:t>
            </a:r>
            <a:r>
              <a:rPr lang="en-US" dirty="0" err="1" smtClean="0">
                <a:solidFill>
                  <a:srgbClr val="FF0000"/>
                </a:solidFill>
              </a:rPr>
              <a:t>cont</a:t>
            </a:r>
            <a:r>
              <a:rPr lang="en-US" dirty="0" smtClean="0">
                <a:solidFill>
                  <a:srgbClr val="FF0000"/>
                </a:solidFill>
              </a:rPr>
              <a:t>)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More rigorous method: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Measure the phase space parameters (</a:t>
            </a:r>
            <a:r>
              <a:rPr lang="en-US" dirty="0" err="1" smtClean="0"/>
              <a:t>twiss,emittance</a:t>
            </a:r>
            <a:r>
              <a:rPr lang="en-US" dirty="0" smtClean="0"/>
              <a:t>) at a given location and use that as an input to compute a match to the transport rather than empirically adjust the quads via courant-</a:t>
            </a:r>
            <a:r>
              <a:rPr lang="en-US" dirty="0" err="1" smtClean="0"/>
              <a:t>snyder</a:t>
            </a:r>
            <a:r>
              <a:rPr lang="en-US" dirty="0" smtClean="0"/>
              <a:t>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We have the tools and methods. It is more time consuming so the faster method has been prevalent in the past.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865139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CEBAF matching strategy for HALLS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0675" y="1866790"/>
            <a:ext cx="7772400" cy="4114800"/>
          </a:xfrm>
        </p:spPr>
        <p:txBody>
          <a:bodyPr/>
          <a:lstStyle/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Measure the phase space parameters (</a:t>
            </a:r>
            <a:r>
              <a:rPr lang="en-US" dirty="0" err="1" smtClean="0"/>
              <a:t>twiss,emittance</a:t>
            </a:r>
            <a:r>
              <a:rPr lang="en-US" dirty="0" smtClean="0"/>
              <a:t>) at a given location and use that as an input to compute a match to the transport rather than empirically adjust the quads via courant-</a:t>
            </a:r>
            <a:r>
              <a:rPr lang="en-US" dirty="0" err="1" smtClean="0"/>
              <a:t>snyder</a:t>
            </a:r>
            <a:r>
              <a:rPr lang="en-US" dirty="0" smtClean="0"/>
              <a:t>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Worked successfully as demonstrated in the past in Hall A/C and recently in Hall D.</a:t>
            </a:r>
          </a:p>
        </p:txBody>
      </p:sp>
    </p:spTree>
    <p:extLst>
      <p:ext uri="{BB962C8B-B14F-4D97-AF65-F5344CB8AC3E}">
        <p14:creationId xmlns:p14="http://schemas.microsoft.com/office/powerpoint/2010/main" val="32063096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6287" y="221974"/>
            <a:ext cx="7772400" cy="1143000"/>
          </a:xfrm>
        </p:spPr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Hall A </a:t>
            </a:r>
            <a:r>
              <a:rPr lang="en-US" dirty="0" err="1" smtClean="0">
                <a:solidFill>
                  <a:srgbClr val="FF0000"/>
                </a:solidFill>
              </a:rPr>
              <a:t>twiss</a:t>
            </a:r>
            <a:r>
              <a:rPr lang="en-US" dirty="0" smtClean="0">
                <a:solidFill>
                  <a:srgbClr val="FF0000"/>
                </a:solidFill>
              </a:rPr>
              <a:t> parameters measurement</a:t>
            </a:r>
            <a:endParaRPr lang="en-US" dirty="0">
              <a:solidFill>
                <a:srgbClr val="FF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586408" y="1474303"/>
                <a:ext cx="7702827" cy="4916558"/>
              </a:xfrm>
            </p:spPr>
            <p:txBody>
              <a:bodyPr/>
              <a:lstStyle/>
              <a:p>
                <a:pPr marL="0" indent="0">
                  <a:buNone/>
                </a:pPr>
                <a:r>
                  <a:rPr lang="en-US" dirty="0" smtClean="0"/>
                  <a:t>For </a:t>
                </a:r>
                <a:r>
                  <a:rPr lang="en-US" dirty="0"/>
                  <a:t>Hall A, we measure the </a:t>
                </a:r>
                <a:r>
                  <a:rPr lang="en-US" dirty="0" err="1"/>
                  <a:t>twiss</a:t>
                </a:r>
                <a:r>
                  <a:rPr lang="en-US" dirty="0"/>
                  <a:t> parameters via scanning </a:t>
                </a:r>
                <a:r>
                  <a:rPr lang="en-US" dirty="0" smtClean="0"/>
                  <a:t>at harp IHA1C05. This is done by varying the focal length of </a:t>
                </a:r>
                <a:r>
                  <a:rPr lang="en-US" dirty="0" err="1" smtClean="0"/>
                  <a:t>quadrupole</a:t>
                </a:r>
                <a:r>
                  <a:rPr lang="en-US" dirty="0" smtClean="0"/>
                  <a:t> MQK1C04, with a customized Optics to enhance measurement quality.</a:t>
                </a:r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r>
                  <a:rPr lang="en-US" dirty="0" smtClean="0"/>
                  <a:t>The beam envelope transport is  described by :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i="1" smtClean="0">
                              <a:latin typeface="Cambria Math"/>
                              <a:ea typeface="Cambria Math"/>
                            </a:rPr>
                            <m:t>𝜎</m:t>
                          </m:r>
                        </m:e>
                        <m:sup>
                          <m:r>
                            <a:rPr lang="en-US" b="0" i="1" smtClean="0">
                              <a:latin typeface="Cambria Math"/>
                            </a:rPr>
                            <m:t>2</m:t>
                          </m:r>
                        </m:sup>
                      </m:sSup>
                      <m:d>
                        <m:d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b="0" i="1" smtClean="0">
                                  <a:latin typeface="Cambria Math"/>
                                </a:rPr>
                              </m:ctrlPr>
                            </m:fPr>
                            <m:num>
                              <m:r>
                                <a:rPr lang="en-US" b="0" i="1" smtClean="0">
                                  <a:latin typeface="Cambria Math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b="0" i="1" smtClean="0">
                                  <a:latin typeface="Cambria Math"/>
                                </a:rPr>
                                <m:t>𝑓</m:t>
                              </m:r>
                            </m:den>
                          </m:f>
                        </m:e>
                      </m:d>
                      <m:r>
                        <a:rPr lang="en-US" b="0" i="1" smtClean="0">
                          <a:latin typeface="Cambria Math"/>
                        </a:rPr>
                        <m:t>=</m:t>
                      </m:r>
                      <m:r>
                        <a:rPr lang="en-US" b="0" i="1" smtClean="0">
                          <a:latin typeface="Cambria Math"/>
                        </a:rPr>
                        <m:t>𝑎</m:t>
                      </m:r>
                      <m:sSup>
                        <m:sSup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b="0" i="1" smtClean="0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1/</m:t>
                              </m:r>
                              <m:r>
                                <a:rPr lang="en-US" b="0" i="1" smtClean="0">
                                  <a:latin typeface="Cambria Math"/>
                                </a:rPr>
                                <m:t>𝑓</m:t>
                              </m:r>
                            </m:e>
                          </m:d>
                        </m:e>
                        <m:sup>
                          <m:r>
                            <a:rPr lang="en-US" b="0" i="1" smtClean="0">
                              <a:latin typeface="Cambria Math"/>
                            </a:rPr>
                            <m:t>2</m:t>
                          </m:r>
                        </m:sup>
                      </m:sSup>
                      <m:r>
                        <a:rPr lang="en-US" b="0" i="1" smtClean="0">
                          <a:latin typeface="Cambria Math"/>
                        </a:rPr>
                        <m:t>+</m:t>
                      </m:r>
                      <m:r>
                        <a:rPr lang="en-US" b="0" i="1" smtClean="0">
                          <a:latin typeface="Cambria Math"/>
                        </a:rPr>
                        <m:t>𝑏</m:t>
                      </m:r>
                      <m:d>
                        <m:d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/>
                            </a:rPr>
                            <m:t>1/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𝑓</m:t>
                          </m:r>
                        </m:e>
                      </m:d>
                      <m:r>
                        <a:rPr lang="en-US" b="0" i="1" smtClean="0">
                          <a:latin typeface="Cambria Math"/>
                        </a:rPr>
                        <m:t>+</m:t>
                      </m:r>
                      <m:r>
                        <a:rPr lang="en-US" b="0" i="1" smtClean="0">
                          <a:latin typeface="Cambria Math"/>
                        </a:rPr>
                        <m:t>𝑐</m:t>
                      </m:r>
                    </m:oMath>
                  </m:oMathPara>
                </a14:m>
                <a:endParaRPr lang="en-US" dirty="0" smtClean="0"/>
              </a:p>
              <a:p>
                <a:pPr marL="0" indent="0">
                  <a:buNone/>
                </a:pPr>
                <a:r>
                  <a:rPr lang="en-US" dirty="0" smtClean="0"/>
                  <a:t>So varying focal length determines </a:t>
                </a:r>
                <a:r>
                  <a:rPr lang="en-US" dirty="0" err="1" smtClean="0"/>
                  <a:t>a,b,c</a:t>
                </a:r>
                <a:r>
                  <a:rPr lang="en-US" dirty="0" smtClean="0"/>
                  <a:t> which in turn give </a:t>
                </a:r>
                <a:r>
                  <a:rPr lang="en-US" dirty="0" err="1" smtClean="0"/>
                  <a:t>twiss</a:t>
                </a:r>
                <a:r>
                  <a:rPr lang="en-US" dirty="0" smtClean="0"/>
                  <a:t> parameters and </a:t>
                </a:r>
                <a:r>
                  <a:rPr lang="en-US" dirty="0" err="1" smtClean="0"/>
                  <a:t>emittance</a:t>
                </a:r>
                <a:r>
                  <a:rPr lang="en-US" dirty="0" smtClean="0"/>
                  <a:t> and allows us to calculate the </a:t>
                </a:r>
                <a:r>
                  <a:rPr lang="en-US" dirty="0" err="1" smtClean="0"/>
                  <a:t>quadrupole</a:t>
                </a:r>
                <a:r>
                  <a:rPr lang="en-US" dirty="0" smtClean="0"/>
                  <a:t> settings to correct for accumulated transport errors.</a:t>
                </a:r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86408" y="1474303"/>
                <a:ext cx="7702827" cy="4916558"/>
              </a:xfrm>
              <a:blipFill rotWithShape="1">
                <a:blip r:embed="rId2"/>
                <a:stretch>
                  <a:fillRect l="-1187" t="-868" r="-396" b="-37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9631143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0550" y="190500"/>
            <a:ext cx="7772400" cy="1143000"/>
          </a:xfrm>
        </p:spPr>
        <p:txBody>
          <a:bodyPr/>
          <a:lstStyle/>
          <a:p>
            <a:r>
              <a:rPr lang="en-US" dirty="0" smtClean="0"/>
              <a:t>Nov 08 Measurements </a:t>
            </a:r>
            <a:endParaRPr lang="en-US" dirty="0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61306200"/>
              </p:ext>
            </p:extLst>
          </p:nvPr>
        </p:nvGraphicFramePr>
        <p:xfrm>
          <a:off x="752474" y="1323974"/>
          <a:ext cx="7972425" cy="46005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3090008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0550" y="190500"/>
            <a:ext cx="7772400" cy="1143000"/>
          </a:xfrm>
        </p:spPr>
        <p:txBody>
          <a:bodyPr/>
          <a:lstStyle/>
          <a:p>
            <a:r>
              <a:rPr lang="en-US" dirty="0" smtClean="0"/>
              <a:t>Nov 08 Measurements </a:t>
            </a:r>
            <a:endParaRPr lang="en-US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35417425"/>
              </p:ext>
            </p:extLst>
          </p:nvPr>
        </p:nvGraphicFramePr>
        <p:xfrm>
          <a:off x="914399" y="1343024"/>
          <a:ext cx="7972425" cy="47148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5315742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0550" y="114300"/>
            <a:ext cx="7772400" cy="1143000"/>
          </a:xfrm>
        </p:spPr>
        <p:txBody>
          <a:bodyPr/>
          <a:lstStyle/>
          <a:p>
            <a:r>
              <a:rPr lang="en-US" dirty="0" smtClean="0"/>
              <a:t>Nov 15 Measurements </a:t>
            </a:r>
            <a:endParaRPr lang="en-US" dirty="0"/>
          </a:p>
        </p:txBody>
      </p:sp>
      <p:graphicFrame>
        <p:nvGraphicFramePr>
          <p:cNvPr id="6" name="Chart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594097135"/>
              </p:ext>
            </p:extLst>
          </p:nvPr>
        </p:nvGraphicFramePr>
        <p:xfrm>
          <a:off x="1152525" y="1162050"/>
          <a:ext cx="7219950" cy="51339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4695692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0100" y="133350"/>
            <a:ext cx="7772400" cy="1143000"/>
          </a:xfrm>
        </p:spPr>
        <p:txBody>
          <a:bodyPr/>
          <a:lstStyle/>
          <a:p>
            <a:r>
              <a:rPr lang="en-US" dirty="0" smtClean="0"/>
              <a:t>Nov 15 Measurements </a:t>
            </a:r>
            <a:endParaRPr lang="en-US" dirty="0"/>
          </a:p>
        </p:txBody>
      </p:sp>
      <p:graphicFrame>
        <p:nvGraphicFramePr>
          <p:cNvPr id="6" name="Chart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125187009"/>
              </p:ext>
            </p:extLst>
          </p:nvPr>
        </p:nvGraphicFramePr>
        <p:xfrm>
          <a:off x="1743075" y="1219200"/>
          <a:ext cx="5876925" cy="52806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9464741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5678" y="291548"/>
            <a:ext cx="7772400" cy="1143000"/>
          </a:xfrm>
        </p:spPr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Machine reproducibility 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Emittance</a:t>
            </a:r>
            <a:r>
              <a:rPr lang="en-US" dirty="0" smtClean="0"/>
              <a:t> seems reproducible in the horizontal plane (for Hall D, in both planes). </a:t>
            </a:r>
            <a:r>
              <a:rPr lang="en-US" dirty="0" err="1"/>
              <a:t>E</a:t>
            </a:r>
            <a:r>
              <a:rPr lang="en-US" dirty="0" err="1" smtClean="0"/>
              <a:t>mittance</a:t>
            </a:r>
            <a:r>
              <a:rPr lang="en-US" dirty="0" smtClean="0"/>
              <a:t> always ends up around the same numbers within a few </a:t>
            </a:r>
            <a:r>
              <a:rPr lang="en-US" dirty="0" err="1" smtClean="0"/>
              <a:t>percents</a:t>
            </a:r>
            <a:r>
              <a:rPr lang="en-US" dirty="0" smtClean="0"/>
              <a:t>. Having difficulties in the vertical plane due to unfavorable optics for this measurement. 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4436706"/>
              </p:ext>
            </p:extLst>
          </p:nvPr>
        </p:nvGraphicFramePr>
        <p:xfrm>
          <a:off x="1266825" y="4152900"/>
          <a:ext cx="6096000" cy="110426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32000"/>
                <a:gridCol w="2032000"/>
                <a:gridCol w="2032000"/>
              </a:tblGrid>
              <a:tr h="120015">
                <a:tc>
                  <a:txBody>
                    <a:bodyPr/>
                    <a:lstStyle/>
                    <a:p>
                      <a:r>
                        <a:rPr lang="en-US" dirty="0" smtClean="0"/>
                        <a:t>Date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Emit X (</a:t>
                      </a:r>
                      <a:r>
                        <a:rPr lang="en-US" dirty="0" err="1" smtClean="0"/>
                        <a:t>geom</a:t>
                      </a:r>
                      <a:r>
                        <a:rPr lang="en-US" dirty="0" smtClean="0"/>
                        <a:t>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Emit Y(</a:t>
                      </a:r>
                      <a:r>
                        <a:rPr lang="en-US" dirty="0" err="1" smtClean="0"/>
                        <a:t>geom</a:t>
                      </a:r>
                      <a:r>
                        <a:rPr lang="en-US" dirty="0" smtClean="0"/>
                        <a:t>)</a:t>
                      </a:r>
                      <a:endParaRPr lang="en-US" dirty="0"/>
                    </a:p>
                  </a:txBody>
                  <a:tcPr/>
                </a:tc>
              </a:tr>
              <a:tr h="367665">
                <a:tc>
                  <a:txBody>
                    <a:bodyPr/>
                    <a:lstStyle/>
                    <a:p>
                      <a:r>
                        <a:rPr lang="en-US" dirty="0" smtClean="0"/>
                        <a:t>11/08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1.08e-9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3.79e-9</a:t>
                      </a:r>
                      <a:r>
                        <a:rPr lang="en-US" baseline="0" dirty="0" smtClean="0"/>
                        <a:t>*</a:t>
                      </a:r>
                      <a:endParaRPr lang="en-US" dirty="0" smtClean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11/15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1.17e-9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3.58e-9*+</a:t>
                      </a: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1304925" y="5486399"/>
            <a:ext cx="614302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* Suspiciously high </a:t>
            </a:r>
            <a:r>
              <a:rPr lang="en-US" dirty="0" err="1" smtClean="0"/>
              <a:t>emittance</a:t>
            </a:r>
            <a:r>
              <a:rPr lang="en-US" dirty="0" smtClean="0"/>
              <a:t> with small </a:t>
            </a:r>
            <a:r>
              <a:rPr lang="en-US" dirty="0" err="1" smtClean="0"/>
              <a:t>beta_y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1304925" y="5938539"/>
            <a:ext cx="484139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+ dispersion corrected from arc swipe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577281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7700" y="247650"/>
            <a:ext cx="7772400" cy="1143000"/>
          </a:xfrm>
        </p:spPr>
        <p:txBody>
          <a:bodyPr/>
          <a:lstStyle/>
          <a:p>
            <a:r>
              <a:rPr lang="en-US" b="0" dirty="0" smtClean="0">
                <a:solidFill>
                  <a:srgbClr val="FF0000"/>
                </a:solidFill>
              </a:rPr>
              <a:t>Hall A </a:t>
            </a:r>
            <a:r>
              <a:rPr lang="en-US" b="0" dirty="0" err="1" smtClean="0">
                <a:solidFill>
                  <a:srgbClr val="FF0000"/>
                </a:solidFill>
              </a:rPr>
              <a:t>beamline</a:t>
            </a:r>
            <a:r>
              <a:rPr lang="en-US" b="0" dirty="0" smtClean="0">
                <a:solidFill>
                  <a:srgbClr val="FF0000"/>
                </a:solidFill>
              </a:rPr>
              <a:t> configuration	</a:t>
            </a:r>
            <a:endParaRPr lang="en-US" b="0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04950"/>
            <a:ext cx="7772400" cy="4114800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Most significant changes for 12GeV: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 smtClean="0"/>
              <a:t>The slow raster was removed</a:t>
            </a:r>
          </a:p>
          <a:p>
            <a:r>
              <a:rPr lang="en-US" dirty="0" smtClean="0"/>
              <a:t>The fast raster was upgraded by doubling the coils</a:t>
            </a:r>
          </a:p>
          <a:p>
            <a:r>
              <a:rPr lang="en-US" dirty="0" smtClean="0"/>
              <a:t>Some </a:t>
            </a:r>
            <a:r>
              <a:rPr lang="en-US" dirty="0" err="1" smtClean="0"/>
              <a:t>quadrupoles</a:t>
            </a:r>
            <a:r>
              <a:rPr lang="en-US" dirty="0" smtClean="0"/>
              <a:t> were added (one in front of </a:t>
            </a:r>
            <a:r>
              <a:rPr lang="en-US" dirty="0" err="1" smtClean="0"/>
              <a:t>compton</a:t>
            </a:r>
            <a:r>
              <a:rPr lang="en-US" dirty="0" smtClean="0"/>
              <a:t>), some were upgraded with stronger power supplies</a:t>
            </a:r>
          </a:p>
          <a:p>
            <a:r>
              <a:rPr lang="en-US" dirty="0" smtClean="0"/>
              <a:t>Hall A dipoles were refurbished and measured but no change in the steel (unlike elsewhere in the accelerator).</a:t>
            </a:r>
          </a:p>
          <a:p>
            <a:pPr marL="0" indent="0">
              <a:buNone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9770056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80975"/>
            <a:ext cx="7749209" cy="1011721"/>
          </a:xfrm>
        </p:spPr>
        <p:txBody>
          <a:bodyPr/>
          <a:lstStyle/>
          <a:p>
            <a:r>
              <a:rPr lang="en-US" sz="3200" dirty="0" smtClean="0">
                <a:solidFill>
                  <a:srgbClr val="FF0000"/>
                </a:solidFill>
              </a:rPr>
              <a:t>Machine </a:t>
            </a:r>
            <a:r>
              <a:rPr lang="en-US" sz="3200" dirty="0" err="1" smtClean="0">
                <a:solidFill>
                  <a:srgbClr val="FF0000"/>
                </a:solidFill>
              </a:rPr>
              <a:t>achromaticity</a:t>
            </a:r>
            <a:endParaRPr lang="en-US" sz="3200" dirty="0">
              <a:solidFill>
                <a:srgbClr val="FF0000"/>
              </a:solidFill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9468" y="1107219"/>
            <a:ext cx="7162800" cy="4015740"/>
          </a:xfrm>
        </p:spPr>
      </p:pic>
      <p:sp>
        <p:nvSpPr>
          <p:cNvPr id="3" name="TextBox 2"/>
          <p:cNvSpPr txBox="1"/>
          <p:nvPr/>
        </p:nvSpPr>
        <p:spPr>
          <a:xfrm>
            <a:off x="1232453" y="5394715"/>
            <a:ext cx="712489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Response at 1C05 for an energy shift of 2.3e-4 when the</a:t>
            </a:r>
          </a:p>
          <a:p>
            <a:r>
              <a:rPr lang="en-US" dirty="0" smtClean="0"/>
              <a:t>Machine is not achromatically compensated.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740583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6287" y="291548"/>
            <a:ext cx="7772400" cy="1143000"/>
          </a:xfrm>
        </p:spPr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Using the 30Hz RF kicks to characterize dispersion</a:t>
            </a: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5071" y="1917941"/>
            <a:ext cx="7772400" cy="3605212"/>
          </a:xfrm>
        </p:spPr>
      </p:pic>
      <p:sp>
        <p:nvSpPr>
          <p:cNvPr id="5" name="TextBox 4"/>
          <p:cNvSpPr txBox="1"/>
          <p:nvPr/>
        </p:nvSpPr>
        <p:spPr>
          <a:xfrm>
            <a:off x="815009" y="5655364"/>
            <a:ext cx="775231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Starting from ARC7, we have energy dependent vertical orbit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696317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6287" y="291548"/>
            <a:ext cx="7772400" cy="1143000"/>
          </a:xfrm>
        </p:spPr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Using the 30Hz RF kicks to characterize dispersion(</a:t>
            </a:r>
            <a:r>
              <a:rPr lang="en-US" dirty="0" err="1" smtClean="0">
                <a:solidFill>
                  <a:srgbClr val="FF0000"/>
                </a:solidFill>
              </a:rPr>
              <a:t>cont</a:t>
            </a:r>
            <a:r>
              <a:rPr lang="en-US" dirty="0" smtClean="0">
                <a:solidFill>
                  <a:srgbClr val="FF0000"/>
                </a:solidFill>
              </a:rPr>
              <a:t>)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993912" y="5804447"/>
            <a:ext cx="698364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Horizontal also shows up in the transport line to Hall A</a:t>
            </a:r>
            <a:endParaRPr lang="en-US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5009" y="1540564"/>
            <a:ext cx="6911132" cy="4114800"/>
          </a:xfrm>
        </p:spPr>
      </p:pic>
    </p:spTree>
    <p:extLst>
      <p:ext uri="{BB962C8B-B14F-4D97-AF65-F5344CB8AC3E}">
        <p14:creationId xmlns:p14="http://schemas.microsoft.com/office/powerpoint/2010/main" val="356231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6287" y="291548"/>
            <a:ext cx="7772400" cy="1143000"/>
          </a:xfrm>
        </p:spPr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Using the 30Hz RF kicks to characterize dispersion(</a:t>
            </a:r>
            <a:r>
              <a:rPr lang="en-US" dirty="0" err="1" smtClean="0">
                <a:solidFill>
                  <a:srgbClr val="FF0000"/>
                </a:solidFill>
              </a:rPr>
              <a:t>cont</a:t>
            </a:r>
            <a:r>
              <a:rPr lang="en-US" dirty="0" smtClean="0">
                <a:solidFill>
                  <a:srgbClr val="FF0000"/>
                </a:solidFill>
              </a:rPr>
              <a:t>)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993912" y="5804447"/>
            <a:ext cx="777796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Once it gets to Hall A, there are huge energy dependent orbits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3912" y="1613452"/>
            <a:ext cx="7583558" cy="4114800"/>
          </a:xfrm>
        </p:spPr>
      </p:pic>
    </p:spTree>
    <p:extLst>
      <p:ext uri="{BB962C8B-B14F-4D97-AF65-F5344CB8AC3E}">
        <p14:creationId xmlns:p14="http://schemas.microsoft.com/office/powerpoint/2010/main" val="33746370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6287" y="291548"/>
            <a:ext cx="7772400" cy="1143000"/>
          </a:xfrm>
        </p:spPr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Using the 30Hz RF kicks to characterize dispersion(</a:t>
            </a:r>
            <a:r>
              <a:rPr lang="en-US" dirty="0" err="1" smtClean="0">
                <a:solidFill>
                  <a:srgbClr val="FF0000"/>
                </a:solidFill>
              </a:rPr>
              <a:t>cont</a:t>
            </a:r>
            <a:r>
              <a:rPr lang="en-US" dirty="0" smtClean="0">
                <a:solidFill>
                  <a:srgbClr val="FF0000"/>
                </a:solidFill>
              </a:rPr>
              <a:t>)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36103" y="5621061"/>
            <a:ext cx="822180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After adjusting quads in ARC7, we are back to nominal in Hall A</a:t>
            </a:r>
            <a:endParaRPr lang="en-US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9227" y="1434548"/>
            <a:ext cx="7877755" cy="4114800"/>
          </a:xfrm>
        </p:spPr>
      </p:pic>
    </p:spTree>
    <p:extLst>
      <p:ext uri="{BB962C8B-B14F-4D97-AF65-F5344CB8AC3E}">
        <p14:creationId xmlns:p14="http://schemas.microsoft.com/office/powerpoint/2010/main" val="38515420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Lessons learned so far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Measurements very dependent on leakage dispersion.  </a:t>
            </a:r>
            <a:r>
              <a:rPr lang="en-US" dirty="0"/>
              <a:t> </a:t>
            </a:r>
            <a:r>
              <a:rPr lang="en-US" dirty="0" smtClean="0"/>
              <a:t>Ensure that there is none at the harp and quad.</a:t>
            </a:r>
          </a:p>
          <a:p>
            <a:endParaRPr lang="en-US" dirty="0" smtClean="0"/>
          </a:p>
          <a:p>
            <a:r>
              <a:rPr lang="en-US" dirty="0" smtClean="0"/>
              <a:t>Ensure that the beam does not move during quad scans</a:t>
            </a:r>
            <a:br>
              <a:rPr lang="en-US" dirty="0" smtClean="0"/>
            </a:br>
            <a:endParaRPr lang="en-US" dirty="0" smtClean="0"/>
          </a:p>
          <a:p>
            <a:r>
              <a:rPr lang="en-US" dirty="0" smtClean="0"/>
              <a:t>Check that answer is the same regardless of laser used.</a:t>
            </a:r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294453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6250" y="123825"/>
            <a:ext cx="7772400" cy="1143000"/>
          </a:xfrm>
        </p:spPr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Dispersion leakage (</a:t>
            </a:r>
            <a:r>
              <a:rPr lang="en-US" dirty="0" err="1" smtClean="0">
                <a:solidFill>
                  <a:srgbClr val="FF0000"/>
                </a:solidFill>
              </a:rPr>
              <a:t>cont</a:t>
            </a:r>
            <a:r>
              <a:rPr lang="en-US" dirty="0" smtClean="0">
                <a:solidFill>
                  <a:srgbClr val="FF0000"/>
                </a:solidFill>
              </a:rPr>
              <a:t>)</a:t>
            </a: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9499" y="1095375"/>
            <a:ext cx="7598352" cy="4114800"/>
          </a:xfrm>
        </p:spPr>
      </p:pic>
    </p:spTree>
    <p:extLst>
      <p:ext uri="{BB962C8B-B14F-4D97-AF65-F5344CB8AC3E}">
        <p14:creationId xmlns:p14="http://schemas.microsoft.com/office/powerpoint/2010/main" val="26017937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6105" y="281608"/>
            <a:ext cx="7772400" cy="1143000"/>
          </a:xfrm>
        </p:spPr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Absolute energy determination and machine setup</a:t>
            </a:r>
            <a:endParaRPr lang="en-US" dirty="0">
              <a:solidFill>
                <a:srgbClr val="FF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675861" y="1603511"/>
                <a:ext cx="7772400" cy="4608446"/>
              </a:xfrm>
            </p:spPr>
            <p:txBody>
              <a:bodyPr/>
              <a:lstStyle/>
              <a:p>
                <a:r>
                  <a:rPr lang="en-US" dirty="0" smtClean="0"/>
                  <a:t>Cavity calibration in the </a:t>
                </a:r>
                <a:r>
                  <a:rPr lang="en-US" dirty="0" err="1" smtClean="0"/>
                  <a:t>linacs</a:t>
                </a:r>
                <a:r>
                  <a:rPr lang="en-US" dirty="0" smtClean="0"/>
                  <a:t> is known to a few </a:t>
                </a:r>
                <a:r>
                  <a:rPr lang="en-US" dirty="0" err="1" smtClean="0"/>
                  <a:t>percents</a:t>
                </a:r>
                <a:r>
                  <a:rPr lang="en-US" dirty="0" smtClean="0"/>
                  <a:t> at best (2-3 %)</a:t>
                </a:r>
              </a:p>
              <a:p>
                <a:endParaRPr lang="en-US" dirty="0"/>
              </a:p>
              <a:p>
                <a:r>
                  <a:rPr lang="en-US" dirty="0" smtClean="0"/>
                  <a:t>ARC1 and ARC2 dipoles are used as spectrometers to set the energy. We adjust RF to make the beam go through the center of ARC1 and ARC2.  Since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/>
                          </a:rPr>
                          <m:t>𝐵𝐿</m:t>
                        </m:r>
                      </m:num>
                      <m:den>
                        <m:r>
                          <a:rPr lang="en-US" i="1" smtClean="0">
                            <a:latin typeface="Cambria Math"/>
                            <a:ea typeface="Cambria Math"/>
                          </a:rPr>
                          <m:t>𝜃</m:t>
                        </m:r>
                      </m:den>
                    </m:f>
                    <m:r>
                      <a:rPr lang="en-US" i="1" smtClean="0">
                        <a:latin typeface="Cambria Math"/>
                        <a:ea typeface="Cambria Math"/>
                      </a:rPr>
                      <m:t>=</m:t>
                    </m:r>
                    <m:f>
                      <m:fPr>
                        <m:ctrlPr>
                          <a:rPr lang="en-US" i="1" smtClean="0">
                            <a:latin typeface="Cambria Math"/>
                            <a:ea typeface="Cambria Math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i="1" smtClean="0">
                                <a:latin typeface="Cambria Math"/>
                                <a:ea typeface="Cambria Math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  <a:ea typeface="Cambria Math"/>
                              </a:rPr>
                              <m:t>𝑃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  <a:ea typeface="Cambria Math"/>
                              </a:rPr>
                              <m:t>0</m:t>
                            </m:r>
                          </m:sub>
                        </m:sSub>
                      </m:num>
                      <m:den>
                        <m:r>
                          <a:rPr lang="en-US" b="0" i="1" smtClean="0">
                            <a:latin typeface="Cambria Math"/>
                            <a:ea typeface="Cambria Math"/>
                          </a:rPr>
                          <m:t>𝑞</m:t>
                        </m:r>
                      </m:den>
                    </m:f>
                  </m:oMath>
                </a14:m>
                <a:r>
                  <a:rPr lang="en-US" dirty="0" smtClean="0"/>
                  <a:t> we rely on the field map calibration (BL)</a:t>
                </a:r>
              </a:p>
              <a:p>
                <a:endParaRPr lang="en-US" dirty="0" smtClean="0"/>
              </a:p>
              <a:p>
                <a:r>
                  <a:rPr lang="en-US" dirty="0"/>
                  <a:t>Subsequent arcs are adjusted likewise. We observed calibration issues of a few parts per thousands between them.</a:t>
                </a:r>
              </a:p>
              <a:p>
                <a:endParaRPr lang="en-US" dirty="0" smtClean="0"/>
              </a:p>
              <a:p>
                <a:endParaRPr lang="en-US" dirty="0" smtClean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75861" y="1603511"/>
                <a:ext cx="7772400" cy="4608446"/>
              </a:xfrm>
              <a:blipFill rotWithShape="1">
                <a:blip r:embed="rId2"/>
                <a:stretch>
                  <a:fillRect l="-1098" t="-926" r="-2039" b="-291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88699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Absolute energy determination(</a:t>
            </a:r>
            <a:r>
              <a:rPr lang="en-US" dirty="0" err="1" smtClean="0">
                <a:solidFill>
                  <a:srgbClr val="FF0000"/>
                </a:solidFill>
              </a:rPr>
              <a:t>cont</a:t>
            </a:r>
            <a:r>
              <a:rPr lang="en-US" dirty="0" smtClean="0">
                <a:solidFill>
                  <a:srgbClr val="FF0000"/>
                </a:solidFill>
              </a:rPr>
              <a:t>)</a:t>
            </a:r>
            <a:endParaRPr lang="en-US" dirty="0">
              <a:solidFill>
                <a:srgbClr val="FF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 smtClean="0"/>
                  <a:t>BEM (what you call </a:t>
                </a:r>
                <a:r>
                  <a:rPr lang="en-US" dirty="0" err="1"/>
                  <a:t>T</a:t>
                </a:r>
                <a:r>
                  <a:rPr lang="en-US" dirty="0" err="1" smtClean="0"/>
                  <a:t>iefenback</a:t>
                </a:r>
                <a:r>
                  <a:rPr lang="en-US" dirty="0" smtClean="0"/>
                  <a:t> energy) performs a fit of the trajectory and compute the deviation from that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𝑃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US" dirty="0" smtClean="0"/>
                  <a:t>. It takes into account correctors powering and BPM offsets.</a:t>
                </a:r>
              </a:p>
              <a:p>
                <a:endParaRPr lang="en-US" dirty="0"/>
              </a:p>
              <a:p>
                <a:r>
                  <a:rPr lang="en-US" dirty="0" smtClean="0"/>
                  <a:t>Most reliable methods are to use HALL A (our only remaining energy reference!) and do either an elastic measurement with HRS or an ARC energy </a:t>
                </a:r>
                <a:r>
                  <a:rPr lang="en-US" dirty="0" err="1" smtClean="0"/>
                  <a:t>mesurement</a:t>
                </a:r>
                <a:r>
                  <a:rPr lang="en-US" dirty="0" smtClean="0"/>
                  <a:t>.</a:t>
                </a:r>
              </a:p>
              <a:p>
                <a:pPr marL="0" indent="0">
                  <a:buNone/>
                </a:pPr>
                <a:endParaRPr lang="en-US" dirty="0" smtClean="0"/>
              </a:p>
              <a:p>
                <a:endParaRPr lang="en-US" dirty="0" smtClean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1098" t="-1037" r="-125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0786003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The Energy puzzle ?</a:t>
            </a:r>
            <a:endParaRPr lang="en-US" dirty="0">
              <a:solidFill>
                <a:srgbClr val="FF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 smtClean="0"/>
                  <a:t>We are currently observing that the Hall A dipole string is indicated a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solidFill>
                              <a:srgbClr val="00000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rgbClr val="000000"/>
                            </a:solidFill>
                            <a:latin typeface="Cambria Math"/>
                          </a:rPr>
                          <m:t>𝑃</m:t>
                        </m:r>
                      </m:e>
                      <m:sub>
                        <m:r>
                          <a:rPr lang="en-US" i="1">
                            <a:solidFill>
                              <a:srgbClr val="000000"/>
                            </a:solidFill>
                            <a:latin typeface="Cambria Math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US" dirty="0" smtClean="0"/>
                  <a:t> of 0.8 % below nominal.</a:t>
                </a:r>
              </a:p>
              <a:p>
                <a:endParaRPr lang="en-US" dirty="0"/>
              </a:p>
              <a:p>
                <a:r>
                  <a:rPr lang="en-US" dirty="0" smtClean="0"/>
                  <a:t>Lift the discrepancy with HRS elastic runs and NMR probe.</a:t>
                </a:r>
              </a:p>
              <a:p>
                <a:pPr marL="0" indent="0">
                  <a:buNone/>
                </a:pPr>
                <a:endParaRPr lang="en-US" dirty="0" smtClean="0"/>
              </a:p>
              <a:p>
                <a:r>
                  <a:rPr lang="en-US" dirty="0" smtClean="0"/>
                  <a:t>Field map measurement looks abnormal in the fringe field region. Bigger contributions from fringe field that expected and asymmetric behavior.</a:t>
                </a:r>
              </a:p>
              <a:p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3"/>
                <a:stretch>
                  <a:fillRect l="-1098" t="-1037" r="-86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1501234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5739" y="132521"/>
            <a:ext cx="7772400" cy="1143000"/>
          </a:xfrm>
        </p:spPr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Setting up the machine for hall a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55983" y="1106556"/>
            <a:ext cx="7772400" cy="5184914"/>
          </a:xfrm>
        </p:spPr>
        <p:txBody>
          <a:bodyPr/>
          <a:lstStyle/>
          <a:p>
            <a:endParaRPr lang="en-US" dirty="0" smtClean="0"/>
          </a:p>
          <a:p>
            <a:r>
              <a:rPr lang="en-US" dirty="0" smtClean="0"/>
              <a:t>Establish beam in main machine, pass by pass.</a:t>
            </a:r>
          </a:p>
          <a:p>
            <a:endParaRPr lang="en-US" dirty="0" smtClean="0"/>
          </a:p>
          <a:p>
            <a:r>
              <a:rPr lang="en-US" dirty="0" smtClean="0"/>
              <a:t>Adjust the main machine optics for optimal transport (transport matching)</a:t>
            </a:r>
          </a:p>
          <a:p>
            <a:endParaRPr lang="en-US" dirty="0"/>
          </a:p>
          <a:p>
            <a:r>
              <a:rPr lang="en-US" dirty="0" smtClean="0"/>
              <a:t>Make the machine achromatic (dispersion correction)</a:t>
            </a:r>
          </a:p>
          <a:p>
            <a:endParaRPr lang="en-US" dirty="0"/>
          </a:p>
          <a:p>
            <a:r>
              <a:rPr lang="en-US" dirty="0" smtClean="0"/>
              <a:t>Setup the extraction</a:t>
            </a:r>
          </a:p>
          <a:p>
            <a:endParaRPr lang="en-US" dirty="0"/>
          </a:p>
          <a:p>
            <a:r>
              <a:rPr lang="en-US" dirty="0" smtClean="0"/>
              <a:t>Perform beam envelope measurements at 1C05 and match the beam to the hall (partially done by hand)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1026" name="Picture 2" descr="C:\Program Files (x86)\Microsoft Office\MEDIA\OFFICE14\Bullets\BD21301_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22470" y="3379470"/>
            <a:ext cx="99060" cy="990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roblin\AppData\Local\Microsoft\Windows\Temporary Internet Files\Content.IE5\A2BJL763\MC900441310[1]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54769" y="1630018"/>
            <a:ext cx="500932" cy="5009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3" descr="C:\Users\roblin\AppData\Local\Microsoft\Windows\Temporary Internet Files\Content.IE5\A2BJL763\MC900441310[1]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54769" y="2686878"/>
            <a:ext cx="500932" cy="5009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3" descr="C:\Users\roblin\AppData\Local\Microsoft\Windows\Temporary Internet Files\Content.IE5\A2BJL763\MC900441310[1]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19661" y="3690730"/>
            <a:ext cx="500932" cy="5009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3" descr="C:\Users\roblin\AppData\Local\Microsoft\Windows\Temporary Internet Files\Content.IE5\A2BJL763\MC900441310[1]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54769" y="4815840"/>
            <a:ext cx="500932" cy="5009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roblin\AppData\Local\Microsoft\Windows\Temporary Internet Files\Content.IE5\V61HTJUJ\MC900439584[1]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55189" y="5844208"/>
            <a:ext cx="469632" cy="3975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67814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Still a success for far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We established 7.4 </a:t>
            </a:r>
            <a:r>
              <a:rPr lang="en-US" dirty="0" err="1" smtClean="0"/>
              <a:t>GeV</a:t>
            </a:r>
            <a:r>
              <a:rPr lang="en-US" dirty="0" smtClean="0"/>
              <a:t>/c with CW beam for the first time in Hall A.</a:t>
            </a:r>
          </a:p>
          <a:p>
            <a:endParaRPr lang="en-US" dirty="0"/>
          </a:p>
          <a:p>
            <a:r>
              <a:rPr lang="en-US" dirty="0" smtClean="0"/>
              <a:t>Still a few problems to shake (raster behavior, beam quality,  ion chamber reliability, etc..)</a:t>
            </a:r>
          </a:p>
          <a:p>
            <a:endParaRPr lang="en-US" dirty="0"/>
          </a:p>
          <a:p>
            <a:r>
              <a:rPr lang="en-US" dirty="0" smtClean="0"/>
              <a:t>Working on reproducibility, procedural issues and so on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657106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5739" y="132521"/>
            <a:ext cx="7772400" cy="1143000"/>
          </a:xfrm>
        </p:spPr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Setting up the machine for </a:t>
            </a:r>
            <a:r>
              <a:rPr lang="en-US" dirty="0" err="1" smtClean="0">
                <a:solidFill>
                  <a:srgbClr val="FF0000"/>
                </a:solidFill>
              </a:rPr>
              <a:t>halla</a:t>
            </a:r>
            <a:r>
              <a:rPr lang="en-US" dirty="0" smtClean="0">
                <a:solidFill>
                  <a:srgbClr val="FF0000"/>
                </a:solidFill>
              </a:rPr>
              <a:t/>
            </a:r>
            <a:br>
              <a:rPr lang="en-US" dirty="0" smtClean="0">
                <a:solidFill>
                  <a:srgbClr val="FF0000"/>
                </a:solidFill>
              </a:rPr>
            </a:br>
            <a:r>
              <a:rPr lang="en-US" dirty="0" smtClean="0">
                <a:solidFill>
                  <a:srgbClr val="FF0000"/>
                </a:solidFill>
              </a:rPr>
              <a:t>(</a:t>
            </a:r>
            <a:r>
              <a:rPr lang="en-US" dirty="0" err="1" smtClean="0">
                <a:solidFill>
                  <a:srgbClr val="FF0000"/>
                </a:solidFill>
              </a:rPr>
              <a:t>cont</a:t>
            </a:r>
            <a:r>
              <a:rPr lang="en-US" dirty="0" smtClean="0">
                <a:solidFill>
                  <a:srgbClr val="FF0000"/>
                </a:solidFill>
              </a:rPr>
              <a:t>)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25557" y="1384852"/>
            <a:ext cx="7772400" cy="4856922"/>
          </a:xfrm>
        </p:spPr>
        <p:txBody>
          <a:bodyPr/>
          <a:lstStyle/>
          <a:p>
            <a:r>
              <a:rPr lang="en-US" dirty="0" smtClean="0"/>
              <a:t>Establish tune mode beam to dump</a:t>
            </a:r>
          </a:p>
          <a:p>
            <a:endParaRPr lang="en-US" dirty="0"/>
          </a:p>
          <a:p>
            <a:r>
              <a:rPr lang="en-US" dirty="0" smtClean="0"/>
              <a:t>Test and calibrate the ion chambers</a:t>
            </a:r>
          </a:p>
          <a:p>
            <a:endParaRPr lang="en-US" dirty="0"/>
          </a:p>
          <a:p>
            <a:r>
              <a:rPr lang="en-US" dirty="0" smtClean="0"/>
              <a:t>Test and commission the new fast raster</a:t>
            </a:r>
          </a:p>
          <a:p>
            <a:endParaRPr lang="en-US" dirty="0"/>
          </a:p>
          <a:p>
            <a:r>
              <a:rPr lang="en-US" dirty="0" smtClean="0"/>
              <a:t>Establish beam envelope and CW beam</a:t>
            </a:r>
          </a:p>
          <a:p>
            <a:endParaRPr lang="en-US" dirty="0"/>
          </a:p>
          <a:p>
            <a:endParaRPr lang="en-US" dirty="0" smtClean="0"/>
          </a:p>
        </p:txBody>
      </p:sp>
      <p:pic>
        <p:nvPicPr>
          <p:cNvPr id="4" name="Picture 3" descr="C:\Users\roblin\AppData\Local\Microsoft\Windows\Temporary Internet Files\Content.IE5\A2BJL763\MC900441310[1]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55403" y="1409368"/>
            <a:ext cx="500932" cy="5009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3" descr="C:\Users\roblin\AppData\Local\Microsoft\Windows\Temporary Internet Files\Content.IE5\A2BJL763\MC900441310[1]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55403" y="2246244"/>
            <a:ext cx="500932" cy="5009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3" descr="C:\Users\roblin\AppData\Local\Microsoft\Windows\Temporary Internet Files\Content.IE5\A2BJL763\MC900441310[1]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55403" y="3051313"/>
            <a:ext cx="500932" cy="5009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3" descr="C:\Users\roblin\AppData\Local\Microsoft\Windows\Temporary Internet Files\Content.IE5\A2BJL763\MC900441310[1]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55403" y="3935895"/>
            <a:ext cx="500932" cy="5009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711314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6043" y="251791"/>
            <a:ext cx="7772400" cy="1143000"/>
          </a:xfrm>
        </p:spPr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Longitudinal optics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6104" y="1355034"/>
            <a:ext cx="7772400" cy="4114800"/>
          </a:xfrm>
        </p:spPr>
        <p:txBody>
          <a:bodyPr/>
          <a:lstStyle/>
          <a:p>
            <a:r>
              <a:rPr lang="en-US" dirty="0" smtClean="0"/>
              <a:t>In order to be optimal, optical beam path has to be the same for all lasers (A,B,C) and synchronization such that all electron beams travel the same path. </a:t>
            </a:r>
          </a:p>
          <a:p>
            <a:pPr marL="0" indent="0">
              <a:buNone/>
            </a:pPr>
            <a:endParaRPr lang="en-US" dirty="0" smtClean="0"/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6086" y="2912943"/>
            <a:ext cx="3068044" cy="249832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80217" y="2817743"/>
            <a:ext cx="3172656" cy="2583511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247886" y="5573619"/>
            <a:ext cx="288444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Hall A beam in ARC1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5380217" y="5646505"/>
            <a:ext cx="291842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Hall D beam in ARC1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565471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Extraction Configuration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extraction lines were redesigned for the 12GeV era and significant upgrades were made (first two passes were not changed from 6GeV)</a:t>
            </a:r>
          </a:p>
          <a:p>
            <a:endParaRPr lang="en-US" dirty="0"/>
          </a:p>
          <a:p>
            <a:r>
              <a:rPr lang="en-US" dirty="0" smtClean="0"/>
              <a:t>We commissioned third, first and fourth pass so far. Fourth pass was troublesome for a few days. </a:t>
            </a:r>
          </a:p>
          <a:p>
            <a:endParaRPr lang="en-US" dirty="0"/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3221592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 smtClean="0">
                <a:solidFill>
                  <a:srgbClr val="FF0000"/>
                </a:solidFill>
              </a:rPr>
              <a:t>Extraction region</a:t>
            </a:r>
          </a:p>
        </p:txBody>
      </p:sp>
      <p:sp>
        <p:nvSpPr>
          <p:cNvPr id="8195" name="Text Box 202"/>
          <p:cNvSpPr txBox="1">
            <a:spLocks noChangeArrowheads="1"/>
          </p:cNvSpPr>
          <p:nvPr/>
        </p:nvSpPr>
        <p:spPr bwMode="auto">
          <a:xfrm>
            <a:off x="381000" y="12954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699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32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32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32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32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32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lnSpc>
                <a:spcPct val="85000"/>
              </a:lnSpc>
              <a:spcBef>
                <a:spcPct val="50000"/>
              </a:spcBef>
            </a:pPr>
            <a:endParaRPr lang="en-US" altLang="en-US" sz="2000"/>
          </a:p>
          <a:p>
            <a:pPr algn="ctr">
              <a:lnSpc>
                <a:spcPct val="85000"/>
              </a:lnSpc>
              <a:spcBef>
                <a:spcPct val="50000"/>
              </a:spcBef>
            </a:pPr>
            <a:endParaRPr lang="en-US" altLang="en-US" sz="2000"/>
          </a:p>
          <a:p>
            <a:pPr algn="ctr">
              <a:lnSpc>
                <a:spcPct val="85000"/>
              </a:lnSpc>
              <a:spcBef>
                <a:spcPct val="50000"/>
              </a:spcBef>
            </a:pPr>
            <a:endParaRPr lang="en-US" altLang="en-US" sz="2000"/>
          </a:p>
        </p:txBody>
      </p:sp>
      <p:sp>
        <p:nvSpPr>
          <p:cNvPr id="8196" name="Rectangle 209"/>
          <p:cNvSpPr>
            <a:spLocks noChangeArrowheads="1"/>
          </p:cNvSpPr>
          <p:nvPr/>
        </p:nvSpPr>
        <p:spPr bwMode="auto">
          <a:xfrm>
            <a:off x="1600200" y="1752600"/>
            <a:ext cx="609600" cy="1524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2857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32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32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32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32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32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/>
            <a:endParaRPr lang="en-US" altLang="en-US"/>
          </a:p>
        </p:txBody>
      </p:sp>
      <p:sp>
        <p:nvSpPr>
          <p:cNvPr id="8197" name="Rectangle 210"/>
          <p:cNvSpPr>
            <a:spLocks noChangeArrowheads="1"/>
          </p:cNvSpPr>
          <p:nvPr/>
        </p:nvSpPr>
        <p:spPr bwMode="auto">
          <a:xfrm>
            <a:off x="1143000" y="4114800"/>
            <a:ext cx="609600" cy="1524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2857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32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32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32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32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32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/>
            <a:endParaRPr lang="en-US" altLang="en-US"/>
          </a:p>
        </p:txBody>
      </p:sp>
      <p:sp>
        <p:nvSpPr>
          <p:cNvPr id="8198" name="Rectangle 211"/>
          <p:cNvSpPr>
            <a:spLocks noChangeArrowheads="1"/>
          </p:cNvSpPr>
          <p:nvPr/>
        </p:nvSpPr>
        <p:spPr bwMode="auto">
          <a:xfrm>
            <a:off x="5029200" y="1752600"/>
            <a:ext cx="609600" cy="1524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2857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32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32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32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32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32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/>
            <a:endParaRPr lang="en-US" altLang="en-US"/>
          </a:p>
        </p:txBody>
      </p:sp>
      <p:sp>
        <p:nvSpPr>
          <p:cNvPr id="8199" name="Rectangle 212"/>
          <p:cNvSpPr>
            <a:spLocks noChangeArrowheads="1"/>
          </p:cNvSpPr>
          <p:nvPr/>
        </p:nvSpPr>
        <p:spPr bwMode="auto">
          <a:xfrm>
            <a:off x="4038600" y="1752600"/>
            <a:ext cx="609600" cy="1524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2857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32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32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32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32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32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/>
            <a:endParaRPr lang="en-US" altLang="en-US"/>
          </a:p>
        </p:txBody>
      </p:sp>
      <p:pic>
        <p:nvPicPr>
          <p:cNvPr id="8200" name="Picture 24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125" y="4856163"/>
            <a:ext cx="8474075" cy="1163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201" name="Rectangle 250"/>
          <p:cNvSpPr>
            <a:spLocks noChangeArrowheads="1"/>
          </p:cNvSpPr>
          <p:nvPr/>
        </p:nvSpPr>
        <p:spPr bwMode="auto">
          <a:xfrm>
            <a:off x="2819400" y="4953000"/>
            <a:ext cx="457200" cy="3048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32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32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32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32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32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/>
            <a:endParaRPr lang="en-US" altLang="en-US"/>
          </a:p>
        </p:txBody>
      </p:sp>
      <p:pic>
        <p:nvPicPr>
          <p:cNvPr id="8202" name="Picture 251" descr="extraction_overview_graphic_layered_12GeV_elements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703388"/>
            <a:ext cx="8610600" cy="1725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203" name="Text Box 252"/>
          <p:cNvSpPr txBox="1">
            <a:spLocks noChangeArrowheads="1"/>
          </p:cNvSpPr>
          <p:nvPr/>
        </p:nvSpPr>
        <p:spPr bwMode="auto">
          <a:xfrm>
            <a:off x="443706" y="1277937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699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32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32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32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32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32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lnSpc>
                <a:spcPct val="85000"/>
              </a:lnSpc>
              <a:spcBef>
                <a:spcPct val="50000"/>
              </a:spcBef>
            </a:pPr>
            <a:endParaRPr lang="en-US" altLang="en-US" sz="2000"/>
          </a:p>
          <a:p>
            <a:pPr algn="ctr">
              <a:lnSpc>
                <a:spcPct val="85000"/>
              </a:lnSpc>
              <a:spcBef>
                <a:spcPct val="50000"/>
              </a:spcBef>
            </a:pPr>
            <a:endParaRPr lang="en-US" altLang="en-US" sz="2000"/>
          </a:p>
          <a:p>
            <a:pPr algn="ctr">
              <a:lnSpc>
                <a:spcPct val="85000"/>
              </a:lnSpc>
              <a:spcBef>
                <a:spcPct val="50000"/>
              </a:spcBef>
            </a:pPr>
            <a:endParaRPr lang="en-US" altLang="en-US" sz="2000"/>
          </a:p>
        </p:txBody>
      </p:sp>
      <p:sp>
        <p:nvSpPr>
          <p:cNvPr id="8204" name="AutoShape 253"/>
          <p:cNvSpPr>
            <a:spLocks noChangeArrowheads="1"/>
          </p:cNvSpPr>
          <p:nvPr/>
        </p:nvSpPr>
        <p:spPr bwMode="auto">
          <a:xfrm>
            <a:off x="2311366" y="3561626"/>
            <a:ext cx="2219325" cy="268287"/>
          </a:xfrm>
          <a:prstGeom prst="roundRect">
            <a:avLst>
              <a:gd name="adj" fmla="val 347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lnSpc>
                <a:spcPct val="95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en-GB" altLang="en-US" sz="1200" dirty="0">
                <a:latin typeface="Arial" charset="0"/>
              </a:rPr>
              <a:t>12 </a:t>
            </a:r>
            <a:r>
              <a:rPr lang="en-GB" altLang="en-US" sz="1200" dirty="0" err="1">
                <a:latin typeface="Arial" charset="0"/>
              </a:rPr>
              <a:t>GeV</a:t>
            </a:r>
            <a:r>
              <a:rPr lang="en-GB" altLang="en-US" sz="1200" dirty="0">
                <a:latin typeface="Arial" charset="0"/>
              </a:rPr>
              <a:t> Upgrade Plan View</a:t>
            </a:r>
          </a:p>
        </p:txBody>
      </p:sp>
      <p:sp>
        <p:nvSpPr>
          <p:cNvPr id="8205" name="Text Box 254"/>
          <p:cNvSpPr txBox="1">
            <a:spLocks noChangeArrowheads="1"/>
          </p:cNvSpPr>
          <p:nvPr/>
        </p:nvSpPr>
        <p:spPr bwMode="auto">
          <a:xfrm>
            <a:off x="5791200" y="3479800"/>
            <a:ext cx="1071563" cy="214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32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32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32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32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32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/>
            <a:r>
              <a:rPr lang="en-US" altLang="en-US" sz="800">
                <a:solidFill>
                  <a:srgbClr val="686868"/>
                </a:solidFill>
              </a:rPr>
              <a:t>Recirculation ARCS</a:t>
            </a:r>
          </a:p>
        </p:txBody>
      </p:sp>
      <p:sp>
        <p:nvSpPr>
          <p:cNvPr id="8206" name="Text Box 255"/>
          <p:cNvSpPr txBox="1">
            <a:spLocks noChangeArrowheads="1"/>
          </p:cNvSpPr>
          <p:nvPr/>
        </p:nvSpPr>
        <p:spPr bwMode="auto">
          <a:xfrm>
            <a:off x="827088" y="1009650"/>
            <a:ext cx="919162" cy="276225"/>
          </a:xfrm>
          <a:prstGeom prst="rect">
            <a:avLst/>
          </a:prstGeom>
          <a:solidFill>
            <a:srgbClr val="E3F9B7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 eaLnBrk="0" hangingPunct="0">
              <a:defRPr sz="32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32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32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32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32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/>
            <a:r>
              <a:rPr lang="en-US" altLang="en-US" sz="1200">
                <a:latin typeface="Arial" charset="0"/>
                <a:cs typeface="Arial" charset="0"/>
              </a:rPr>
              <a:t>Relocated</a:t>
            </a:r>
          </a:p>
        </p:txBody>
      </p:sp>
      <p:sp>
        <p:nvSpPr>
          <p:cNvPr id="8207" name="Text Box 256"/>
          <p:cNvSpPr txBox="1">
            <a:spLocks noChangeArrowheads="1"/>
          </p:cNvSpPr>
          <p:nvPr/>
        </p:nvSpPr>
        <p:spPr bwMode="auto">
          <a:xfrm>
            <a:off x="193675" y="1009650"/>
            <a:ext cx="500063" cy="276225"/>
          </a:xfrm>
          <a:prstGeom prst="rect">
            <a:avLst/>
          </a:prstGeom>
          <a:solidFill>
            <a:srgbClr val="FFFF00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 eaLnBrk="0" hangingPunct="0">
              <a:defRPr sz="32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32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32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32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32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/>
            <a:r>
              <a:rPr lang="en-US" altLang="en-US" sz="1200" dirty="0">
                <a:latin typeface="Arial" charset="0"/>
                <a:cs typeface="Arial" charset="0"/>
              </a:rPr>
              <a:t>New</a:t>
            </a:r>
          </a:p>
        </p:txBody>
      </p:sp>
      <p:sp>
        <p:nvSpPr>
          <p:cNvPr id="8208" name="AutoShape 257"/>
          <p:cNvSpPr>
            <a:spLocks noChangeArrowheads="1"/>
          </p:cNvSpPr>
          <p:nvPr/>
        </p:nvSpPr>
        <p:spPr bwMode="auto">
          <a:xfrm>
            <a:off x="3382963" y="968375"/>
            <a:ext cx="2471737" cy="268288"/>
          </a:xfrm>
          <a:prstGeom prst="roundRect">
            <a:avLst>
              <a:gd name="adj" fmla="val 347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0000" tIns="46800" rIns="90000" bIns="46800">
            <a:spAutoFit/>
          </a:bodyPr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lnSpc>
                <a:spcPct val="95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en-GB" altLang="en-US" sz="1200">
                <a:latin typeface="Arial" charset="0"/>
              </a:rPr>
              <a:t>12 GeV Upgrade Elevation View</a:t>
            </a:r>
          </a:p>
        </p:txBody>
      </p:sp>
      <p:sp>
        <p:nvSpPr>
          <p:cNvPr id="8209" name="Rectangle 258"/>
          <p:cNvSpPr>
            <a:spLocks noChangeArrowheads="1"/>
          </p:cNvSpPr>
          <p:nvPr/>
        </p:nvSpPr>
        <p:spPr bwMode="auto">
          <a:xfrm>
            <a:off x="1600200" y="1752600"/>
            <a:ext cx="609600" cy="1524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2857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32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32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32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32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32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/>
            <a:endParaRPr lang="en-US" altLang="en-US"/>
          </a:p>
        </p:txBody>
      </p:sp>
      <p:sp>
        <p:nvSpPr>
          <p:cNvPr id="8210" name="Rectangle 259"/>
          <p:cNvSpPr>
            <a:spLocks noChangeArrowheads="1"/>
          </p:cNvSpPr>
          <p:nvPr/>
        </p:nvSpPr>
        <p:spPr bwMode="auto">
          <a:xfrm>
            <a:off x="1143000" y="4114800"/>
            <a:ext cx="609600" cy="1524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2857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32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32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32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32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32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/>
            <a:endParaRPr lang="en-US" altLang="en-US"/>
          </a:p>
        </p:txBody>
      </p:sp>
      <p:sp>
        <p:nvSpPr>
          <p:cNvPr id="8211" name="Rectangle 260"/>
          <p:cNvSpPr>
            <a:spLocks noChangeArrowheads="1"/>
          </p:cNvSpPr>
          <p:nvPr/>
        </p:nvSpPr>
        <p:spPr bwMode="auto">
          <a:xfrm>
            <a:off x="5029200" y="1752600"/>
            <a:ext cx="609600" cy="1524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2857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32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32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32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32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32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/>
            <a:endParaRPr lang="en-US" altLang="en-US"/>
          </a:p>
        </p:txBody>
      </p:sp>
      <p:sp>
        <p:nvSpPr>
          <p:cNvPr id="8212" name="Rectangle 261"/>
          <p:cNvSpPr>
            <a:spLocks noChangeArrowheads="1"/>
          </p:cNvSpPr>
          <p:nvPr/>
        </p:nvSpPr>
        <p:spPr bwMode="auto">
          <a:xfrm>
            <a:off x="4038600" y="1752600"/>
            <a:ext cx="609600" cy="1524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2857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32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32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32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32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32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/>
            <a:endParaRPr lang="en-US" altLang="en-US"/>
          </a:p>
        </p:txBody>
      </p:sp>
      <p:grpSp>
        <p:nvGrpSpPr>
          <p:cNvPr id="837894" name="Group 262"/>
          <p:cNvGrpSpPr>
            <a:grpSpLocks/>
          </p:cNvGrpSpPr>
          <p:nvPr/>
        </p:nvGrpSpPr>
        <p:grpSpPr bwMode="auto">
          <a:xfrm>
            <a:off x="723900" y="1885950"/>
            <a:ext cx="2514600" cy="3552825"/>
            <a:chOff x="456" y="1188"/>
            <a:chExt cx="1584" cy="2238"/>
          </a:xfrm>
        </p:grpSpPr>
        <p:sp>
          <p:nvSpPr>
            <p:cNvPr id="8248" name="Text Box 263"/>
            <p:cNvSpPr txBox="1">
              <a:spLocks noChangeArrowheads="1"/>
            </p:cNvSpPr>
            <p:nvPr/>
          </p:nvSpPr>
          <p:spPr bwMode="auto">
            <a:xfrm>
              <a:off x="456" y="2438"/>
              <a:ext cx="1584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rIns="0">
              <a:spAutoFit/>
            </a:bodyPr>
            <a:lstStyle>
              <a:lvl1pPr eaLnBrk="0" hangingPunct="0">
                <a:defRPr sz="3200" b="1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3200" b="1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3200" b="1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3200" b="1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3200" b="1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en-US" altLang="en-US" sz="1000">
                  <a:latin typeface="Arial" charset="0"/>
                </a:rPr>
                <a:t>Horizontally deflecting RF cavities (499MHz, copper)</a:t>
              </a:r>
            </a:p>
          </p:txBody>
        </p:sp>
        <p:sp>
          <p:nvSpPr>
            <p:cNvPr id="8249" name="Rectangle 264"/>
            <p:cNvSpPr>
              <a:spLocks noChangeArrowheads="1"/>
            </p:cNvSpPr>
            <p:nvPr/>
          </p:nvSpPr>
          <p:spPr bwMode="auto">
            <a:xfrm>
              <a:off x="936" y="1188"/>
              <a:ext cx="624" cy="864"/>
            </a:xfrm>
            <a:prstGeom prst="rect">
              <a:avLst/>
            </a:prstGeom>
            <a:noFill/>
            <a:ln w="28575">
              <a:solidFill>
                <a:schemeClr val="tx1"/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ctr">
              <a:spAutoFit/>
            </a:bodyPr>
            <a:lstStyle>
              <a:lvl1pPr eaLnBrk="0" hangingPunct="0">
                <a:defRPr sz="3200" b="1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3200" b="1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3200" b="1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3200" b="1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3200" b="1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/>
              <a:endParaRPr lang="en-US" altLang="en-US"/>
            </a:p>
          </p:txBody>
        </p:sp>
        <p:sp>
          <p:nvSpPr>
            <p:cNvPr id="8250" name="Rectangle 265"/>
            <p:cNvSpPr>
              <a:spLocks noChangeArrowheads="1"/>
            </p:cNvSpPr>
            <p:nvPr/>
          </p:nvSpPr>
          <p:spPr bwMode="auto">
            <a:xfrm>
              <a:off x="936" y="3042"/>
              <a:ext cx="624" cy="384"/>
            </a:xfrm>
            <a:prstGeom prst="rect">
              <a:avLst/>
            </a:prstGeom>
            <a:noFill/>
            <a:ln w="28575">
              <a:solidFill>
                <a:schemeClr val="tx1"/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ctr">
              <a:spAutoFit/>
            </a:bodyPr>
            <a:lstStyle>
              <a:lvl1pPr eaLnBrk="0" hangingPunct="0">
                <a:defRPr sz="3200" b="1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3200" b="1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3200" b="1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3200" b="1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3200" b="1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/>
              <a:endParaRPr lang="en-US" altLang="en-US"/>
            </a:p>
          </p:txBody>
        </p:sp>
        <p:cxnSp>
          <p:nvCxnSpPr>
            <p:cNvPr id="8251" name="AutoShape 266"/>
            <p:cNvCxnSpPr>
              <a:cxnSpLocks noChangeShapeType="1"/>
              <a:stCxn id="8248" idx="0"/>
              <a:endCxn id="8249" idx="2"/>
            </p:cNvCxnSpPr>
            <p:nvPr/>
          </p:nvCxnSpPr>
          <p:spPr bwMode="auto">
            <a:xfrm flipV="1">
              <a:off x="1248" y="2061"/>
              <a:ext cx="0" cy="377"/>
            </a:xfrm>
            <a:prstGeom prst="straightConnector1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8252" name="AutoShape 267"/>
            <p:cNvCxnSpPr>
              <a:cxnSpLocks noChangeShapeType="1"/>
              <a:stCxn id="8248" idx="2"/>
              <a:endCxn id="8250" idx="0"/>
            </p:cNvCxnSpPr>
            <p:nvPr/>
          </p:nvCxnSpPr>
          <p:spPr bwMode="auto">
            <a:xfrm>
              <a:off x="1248" y="2688"/>
              <a:ext cx="0" cy="345"/>
            </a:xfrm>
            <a:prstGeom prst="straightConnector1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837900" name="Group 268"/>
          <p:cNvGrpSpPr>
            <a:grpSpLocks/>
          </p:cNvGrpSpPr>
          <p:nvPr/>
        </p:nvGrpSpPr>
        <p:grpSpPr bwMode="auto">
          <a:xfrm>
            <a:off x="3776663" y="1914525"/>
            <a:ext cx="1905000" cy="3524250"/>
            <a:chOff x="2379" y="1206"/>
            <a:chExt cx="1200" cy="2220"/>
          </a:xfrm>
        </p:grpSpPr>
        <p:sp>
          <p:nvSpPr>
            <p:cNvPr id="8243" name="Rectangle 269"/>
            <p:cNvSpPr>
              <a:spLocks noChangeArrowheads="1"/>
            </p:cNvSpPr>
            <p:nvPr/>
          </p:nvSpPr>
          <p:spPr bwMode="auto">
            <a:xfrm>
              <a:off x="2502" y="1206"/>
              <a:ext cx="960" cy="810"/>
            </a:xfrm>
            <a:prstGeom prst="rect">
              <a:avLst/>
            </a:prstGeom>
            <a:noFill/>
            <a:ln w="28575">
              <a:solidFill>
                <a:schemeClr val="tx1"/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ctr">
              <a:spAutoFit/>
            </a:bodyPr>
            <a:lstStyle>
              <a:lvl1pPr eaLnBrk="0" hangingPunct="0">
                <a:defRPr sz="3200" b="1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3200" b="1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3200" b="1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3200" b="1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3200" b="1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/>
              <a:endParaRPr lang="en-US" altLang="en-US"/>
            </a:p>
          </p:txBody>
        </p:sp>
        <p:sp>
          <p:nvSpPr>
            <p:cNvPr id="8244" name="Text Box 270"/>
            <p:cNvSpPr txBox="1">
              <a:spLocks noChangeArrowheads="1"/>
            </p:cNvSpPr>
            <p:nvPr/>
          </p:nvSpPr>
          <p:spPr bwMode="auto">
            <a:xfrm>
              <a:off x="2379" y="2342"/>
              <a:ext cx="1200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3200" b="1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3200" b="1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3200" b="1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3200" b="1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3200" b="1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en-US" altLang="en-US" sz="1000">
                  <a:latin typeface="Arial" charset="0"/>
                </a:rPr>
                <a:t>Horizontally deflecting septa</a:t>
              </a:r>
            </a:p>
          </p:txBody>
        </p:sp>
        <p:sp>
          <p:nvSpPr>
            <p:cNvPr id="8245" name="Rectangle 271"/>
            <p:cNvSpPr>
              <a:spLocks noChangeArrowheads="1"/>
            </p:cNvSpPr>
            <p:nvPr/>
          </p:nvSpPr>
          <p:spPr bwMode="auto">
            <a:xfrm>
              <a:off x="2502" y="3042"/>
              <a:ext cx="954" cy="384"/>
            </a:xfrm>
            <a:prstGeom prst="rect">
              <a:avLst/>
            </a:prstGeom>
            <a:noFill/>
            <a:ln w="28575">
              <a:solidFill>
                <a:schemeClr val="tx1"/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ctr">
              <a:spAutoFit/>
            </a:bodyPr>
            <a:lstStyle>
              <a:lvl1pPr eaLnBrk="0" hangingPunct="0">
                <a:defRPr sz="3200" b="1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3200" b="1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3200" b="1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3200" b="1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3200" b="1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/>
              <a:endParaRPr lang="en-US" altLang="en-US"/>
            </a:p>
          </p:txBody>
        </p:sp>
        <p:cxnSp>
          <p:nvCxnSpPr>
            <p:cNvPr id="8246" name="AutoShape 272"/>
            <p:cNvCxnSpPr>
              <a:cxnSpLocks noChangeShapeType="1"/>
              <a:stCxn id="8243" idx="2"/>
              <a:endCxn id="8244" idx="0"/>
            </p:cNvCxnSpPr>
            <p:nvPr/>
          </p:nvCxnSpPr>
          <p:spPr bwMode="auto">
            <a:xfrm flipH="1">
              <a:off x="2979" y="2025"/>
              <a:ext cx="3" cy="317"/>
            </a:xfrm>
            <a:prstGeom prst="straightConnector1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8247" name="AutoShape 273"/>
            <p:cNvCxnSpPr>
              <a:cxnSpLocks noChangeShapeType="1"/>
              <a:stCxn id="8244" idx="2"/>
              <a:endCxn id="8245" idx="0"/>
            </p:cNvCxnSpPr>
            <p:nvPr/>
          </p:nvCxnSpPr>
          <p:spPr bwMode="auto">
            <a:xfrm>
              <a:off x="2979" y="2592"/>
              <a:ext cx="0" cy="441"/>
            </a:xfrm>
            <a:prstGeom prst="straightConnector1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837906" name="Group 274"/>
          <p:cNvGrpSpPr>
            <a:grpSpLocks/>
          </p:cNvGrpSpPr>
          <p:nvPr/>
        </p:nvGrpSpPr>
        <p:grpSpPr bwMode="auto">
          <a:xfrm>
            <a:off x="5300663" y="1914525"/>
            <a:ext cx="2133600" cy="3343275"/>
            <a:chOff x="3339" y="1206"/>
            <a:chExt cx="1344" cy="2106"/>
          </a:xfrm>
        </p:grpSpPr>
        <p:sp>
          <p:nvSpPr>
            <p:cNvPr id="8238" name="Rectangle 275"/>
            <p:cNvSpPr>
              <a:spLocks noChangeArrowheads="1"/>
            </p:cNvSpPr>
            <p:nvPr/>
          </p:nvSpPr>
          <p:spPr bwMode="auto">
            <a:xfrm>
              <a:off x="3594" y="1206"/>
              <a:ext cx="816" cy="810"/>
            </a:xfrm>
            <a:prstGeom prst="rect">
              <a:avLst/>
            </a:prstGeom>
            <a:noFill/>
            <a:ln w="28575">
              <a:solidFill>
                <a:schemeClr val="tx1"/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ctr">
              <a:spAutoFit/>
            </a:bodyPr>
            <a:lstStyle>
              <a:lvl1pPr eaLnBrk="0" hangingPunct="0">
                <a:defRPr sz="3200" b="1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3200" b="1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3200" b="1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3200" b="1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3200" b="1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/>
              <a:endParaRPr lang="en-US" altLang="en-US"/>
            </a:p>
          </p:txBody>
        </p:sp>
        <p:sp>
          <p:nvSpPr>
            <p:cNvPr id="8239" name="Text Box 276"/>
            <p:cNvSpPr txBox="1">
              <a:spLocks noChangeArrowheads="1"/>
            </p:cNvSpPr>
            <p:nvPr/>
          </p:nvSpPr>
          <p:spPr bwMode="auto">
            <a:xfrm>
              <a:off x="3339" y="2534"/>
              <a:ext cx="1344" cy="1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3200" b="1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3200" b="1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3200" b="1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3200" b="1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3200" b="1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en-US" altLang="en-US" sz="1000">
                  <a:latin typeface="Arial" charset="0"/>
                </a:rPr>
                <a:t>Horizontally deflecting dipoles</a:t>
              </a:r>
            </a:p>
          </p:txBody>
        </p:sp>
        <p:sp>
          <p:nvSpPr>
            <p:cNvPr id="8240" name="Rectangle 277"/>
            <p:cNvSpPr>
              <a:spLocks noChangeArrowheads="1"/>
            </p:cNvSpPr>
            <p:nvPr/>
          </p:nvSpPr>
          <p:spPr bwMode="auto">
            <a:xfrm>
              <a:off x="3576" y="3042"/>
              <a:ext cx="864" cy="270"/>
            </a:xfrm>
            <a:prstGeom prst="rect">
              <a:avLst/>
            </a:prstGeom>
            <a:noFill/>
            <a:ln w="28575">
              <a:solidFill>
                <a:schemeClr val="tx1"/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ctr">
              <a:spAutoFit/>
            </a:bodyPr>
            <a:lstStyle>
              <a:lvl1pPr eaLnBrk="0" hangingPunct="0">
                <a:defRPr sz="3200" b="1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3200" b="1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3200" b="1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3200" b="1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3200" b="1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/>
              <a:endParaRPr lang="en-US" altLang="en-US"/>
            </a:p>
          </p:txBody>
        </p:sp>
        <p:cxnSp>
          <p:nvCxnSpPr>
            <p:cNvPr id="8241" name="AutoShape 278"/>
            <p:cNvCxnSpPr>
              <a:cxnSpLocks noChangeShapeType="1"/>
              <a:stCxn id="8238" idx="2"/>
              <a:endCxn id="8239" idx="0"/>
            </p:cNvCxnSpPr>
            <p:nvPr/>
          </p:nvCxnSpPr>
          <p:spPr bwMode="auto">
            <a:xfrm>
              <a:off x="4002" y="2025"/>
              <a:ext cx="9" cy="509"/>
            </a:xfrm>
            <a:prstGeom prst="straightConnector1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8242" name="AutoShape 279"/>
            <p:cNvCxnSpPr>
              <a:cxnSpLocks noChangeShapeType="1"/>
              <a:stCxn id="8239" idx="2"/>
              <a:endCxn id="8240" idx="0"/>
            </p:cNvCxnSpPr>
            <p:nvPr/>
          </p:nvCxnSpPr>
          <p:spPr bwMode="auto">
            <a:xfrm flipH="1">
              <a:off x="4008" y="2688"/>
              <a:ext cx="3" cy="345"/>
            </a:xfrm>
            <a:prstGeom prst="straightConnector1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sp>
        <p:nvSpPr>
          <p:cNvPr id="8216" name="Text Box 280"/>
          <p:cNvSpPr txBox="1">
            <a:spLocks noChangeArrowheads="1"/>
          </p:cNvSpPr>
          <p:nvPr/>
        </p:nvSpPr>
        <p:spPr bwMode="auto">
          <a:xfrm>
            <a:off x="685800" y="1828800"/>
            <a:ext cx="519113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32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32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32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32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32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/>
            <a:r>
              <a:rPr lang="en-US" altLang="en-US" sz="1000"/>
              <a:t>Pass 1</a:t>
            </a:r>
          </a:p>
        </p:txBody>
      </p:sp>
      <p:sp>
        <p:nvSpPr>
          <p:cNvPr id="8217" name="Text Box 281"/>
          <p:cNvSpPr txBox="1">
            <a:spLocks noChangeArrowheads="1"/>
          </p:cNvSpPr>
          <p:nvPr/>
        </p:nvSpPr>
        <p:spPr bwMode="auto">
          <a:xfrm>
            <a:off x="685800" y="2108200"/>
            <a:ext cx="519113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32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32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32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32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32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/>
            <a:r>
              <a:rPr lang="en-US" altLang="en-US" sz="1000"/>
              <a:t>Pass 2</a:t>
            </a:r>
          </a:p>
        </p:txBody>
      </p:sp>
      <p:sp>
        <p:nvSpPr>
          <p:cNvPr id="8218" name="Text Box 282"/>
          <p:cNvSpPr txBox="1">
            <a:spLocks noChangeArrowheads="1"/>
          </p:cNvSpPr>
          <p:nvPr/>
        </p:nvSpPr>
        <p:spPr bwMode="auto">
          <a:xfrm>
            <a:off x="685800" y="2651125"/>
            <a:ext cx="519113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32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32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32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32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32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/>
            <a:r>
              <a:rPr lang="en-US" altLang="en-US" sz="1000"/>
              <a:t>Pass 4</a:t>
            </a:r>
          </a:p>
        </p:txBody>
      </p:sp>
      <p:sp>
        <p:nvSpPr>
          <p:cNvPr id="8219" name="Text Box 283"/>
          <p:cNvSpPr txBox="1">
            <a:spLocks noChangeArrowheads="1"/>
          </p:cNvSpPr>
          <p:nvPr/>
        </p:nvSpPr>
        <p:spPr bwMode="auto">
          <a:xfrm>
            <a:off x="685800" y="2381250"/>
            <a:ext cx="519113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32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32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32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32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32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/>
            <a:r>
              <a:rPr lang="en-US" altLang="en-US" sz="1000"/>
              <a:t>Pass 3</a:t>
            </a:r>
          </a:p>
        </p:txBody>
      </p:sp>
      <p:sp>
        <p:nvSpPr>
          <p:cNvPr id="8220" name="Text Box 284"/>
          <p:cNvSpPr txBox="1">
            <a:spLocks noChangeArrowheads="1"/>
          </p:cNvSpPr>
          <p:nvPr/>
        </p:nvSpPr>
        <p:spPr bwMode="auto">
          <a:xfrm>
            <a:off x="685800" y="2895600"/>
            <a:ext cx="519113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32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32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32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32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32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/>
            <a:r>
              <a:rPr lang="en-US" altLang="en-US" sz="1000"/>
              <a:t>Pass 5</a:t>
            </a:r>
          </a:p>
        </p:txBody>
      </p:sp>
      <p:sp>
        <p:nvSpPr>
          <p:cNvPr id="8221" name="Rectangle 285"/>
          <p:cNvSpPr>
            <a:spLocks noChangeArrowheads="1"/>
          </p:cNvSpPr>
          <p:nvPr/>
        </p:nvSpPr>
        <p:spPr bwMode="auto">
          <a:xfrm>
            <a:off x="8369300" y="3000375"/>
            <a:ext cx="327025" cy="152400"/>
          </a:xfrm>
          <a:prstGeom prst="rect">
            <a:avLst/>
          </a:prstGeom>
          <a:solidFill>
            <a:srgbClr val="95E3FF"/>
          </a:solidFill>
          <a:ln w="9525" algn="ctr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32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32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32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32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32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/>
            <a:endParaRPr lang="en-US" altLang="en-US"/>
          </a:p>
        </p:txBody>
      </p:sp>
      <p:sp>
        <p:nvSpPr>
          <p:cNvPr id="8222" name="Rectangle 286"/>
          <p:cNvSpPr>
            <a:spLocks noChangeArrowheads="1"/>
          </p:cNvSpPr>
          <p:nvPr/>
        </p:nvSpPr>
        <p:spPr bwMode="auto">
          <a:xfrm>
            <a:off x="8362950" y="5051425"/>
            <a:ext cx="327025" cy="152400"/>
          </a:xfrm>
          <a:prstGeom prst="rect">
            <a:avLst/>
          </a:prstGeom>
          <a:solidFill>
            <a:srgbClr val="95E3FF"/>
          </a:solidFill>
          <a:ln w="9525" algn="ctr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32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32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32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32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32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/>
            <a:endParaRPr lang="en-US" altLang="en-US"/>
          </a:p>
        </p:txBody>
      </p:sp>
      <p:sp>
        <p:nvSpPr>
          <p:cNvPr id="8223" name="Text Box 287"/>
          <p:cNvSpPr txBox="1">
            <a:spLocks noChangeArrowheads="1"/>
          </p:cNvSpPr>
          <p:nvPr/>
        </p:nvSpPr>
        <p:spPr bwMode="auto">
          <a:xfrm>
            <a:off x="1835150" y="1009650"/>
            <a:ext cx="819150" cy="276225"/>
          </a:xfrm>
          <a:prstGeom prst="rect">
            <a:avLst/>
          </a:prstGeom>
          <a:solidFill>
            <a:srgbClr val="95E3FF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 eaLnBrk="0" hangingPunct="0">
              <a:defRPr sz="32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32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32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32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32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/>
            <a:r>
              <a:rPr lang="en-US" altLang="en-US" sz="1200">
                <a:latin typeface="Arial" charset="0"/>
                <a:cs typeface="Arial" charset="0"/>
              </a:rPr>
              <a:t>Modified</a:t>
            </a:r>
          </a:p>
        </p:txBody>
      </p:sp>
      <p:sp>
        <p:nvSpPr>
          <p:cNvPr id="8224" name="Rectangle 288"/>
          <p:cNvSpPr>
            <a:spLocks noChangeArrowheads="1"/>
          </p:cNvSpPr>
          <p:nvPr/>
        </p:nvSpPr>
        <p:spPr bwMode="auto">
          <a:xfrm>
            <a:off x="8229600" y="3200400"/>
            <a:ext cx="609600" cy="1524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32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32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32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32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32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/>
            <a:endParaRPr lang="en-US" altLang="en-US"/>
          </a:p>
        </p:txBody>
      </p:sp>
      <p:sp>
        <p:nvSpPr>
          <p:cNvPr id="8225" name="Rectangle 289"/>
          <p:cNvSpPr>
            <a:spLocks noChangeArrowheads="1"/>
          </p:cNvSpPr>
          <p:nvPr/>
        </p:nvSpPr>
        <p:spPr bwMode="auto">
          <a:xfrm>
            <a:off x="8305800" y="2590800"/>
            <a:ext cx="533400" cy="2286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32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32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32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32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32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/>
            <a:endParaRPr lang="en-US" altLang="en-US"/>
          </a:p>
        </p:txBody>
      </p:sp>
      <p:sp>
        <p:nvSpPr>
          <p:cNvPr id="8226" name="Rectangle 290"/>
          <p:cNvSpPr>
            <a:spLocks noChangeArrowheads="1"/>
          </p:cNvSpPr>
          <p:nvPr/>
        </p:nvSpPr>
        <p:spPr bwMode="auto">
          <a:xfrm>
            <a:off x="8382000" y="2743200"/>
            <a:ext cx="381000" cy="2286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32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32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32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32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32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/>
            <a:endParaRPr lang="en-US" altLang="en-US"/>
          </a:p>
        </p:txBody>
      </p:sp>
      <p:grpSp>
        <p:nvGrpSpPr>
          <p:cNvPr id="837923" name="Group 291"/>
          <p:cNvGrpSpPr>
            <a:grpSpLocks/>
          </p:cNvGrpSpPr>
          <p:nvPr/>
        </p:nvGrpSpPr>
        <p:grpSpPr bwMode="auto">
          <a:xfrm>
            <a:off x="7950200" y="2933700"/>
            <a:ext cx="1168400" cy="2343150"/>
            <a:chOff x="5008" y="1848"/>
            <a:chExt cx="736" cy="1476"/>
          </a:xfrm>
        </p:grpSpPr>
        <p:sp>
          <p:nvSpPr>
            <p:cNvPr id="8233" name="Rectangle 292"/>
            <p:cNvSpPr>
              <a:spLocks noChangeArrowheads="1"/>
            </p:cNvSpPr>
            <p:nvPr/>
          </p:nvSpPr>
          <p:spPr bwMode="auto">
            <a:xfrm>
              <a:off x="5246" y="1848"/>
              <a:ext cx="263" cy="184"/>
            </a:xfrm>
            <a:prstGeom prst="rect">
              <a:avLst/>
            </a:prstGeom>
            <a:noFill/>
            <a:ln w="28575">
              <a:solidFill>
                <a:schemeClr val="tx1"/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ctr">
              <a:spAutoFit/>
            </a:bodyPr>
            <a:lstStyle>
              <a:lvl1pPr eaLnBrk="0" hangingPunct="0">
                <a:defRPr sz="3200" b="1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3200" b="1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3200" b="1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3200" b="1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3200" b="1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/>
              <a:endParaRPr lang="en-US" altLang="en-US"/>
            </a:p>
          </p:txBody>
        </p:sp>
        <p:sp>
          <p:nvSpPr>
            <p:cNvPr id="8234" name="Text Box 293"/>
            <p:cNvSpPr txBox="1">
              <a:spLocks noChangeArrowheads="1"/>
            </p:cNvSpPr>
            <p:nvPr/>
          </p:nvSpPr>
          <p:spPr bwMode="auto">
            <a:xfrm>
              <a:off x="5008" y="2420"/>
              <a:ext cx="736" cy="3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3200" b="1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3200" b="1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3200" b="1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3200" b="1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3200" b="1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en-US" altLang="en-US" sz="1000">
                  <a:latin typeface="Arial" charset="0"/>
                </a:rPr>
                <a:t>Horizontally deflecting Lambertson</a:t>
              </a:r>
            </a:p>
          </p:txBody>
        </p:sp>
        <p:sp>
          <p:nvSpPr>
            <p:cNvPr id="8235" name="Rectangle 294"/>
            <p:cNvSpPr>
              <a:spLocks noChangeArrowheads="1"/>
            </p:cNvSpPr>
            <p:nvPr/>
          </p:nvSpPr>
          <p:spPr bwMode="auto">
            <a:xfrm>
              <a:off x="5206" y="3140"/>
              <a:ext cx="336" cy="184"/>
            </a:xfrm>
            <a:prstGeom prst="rect">
              <a:avLst/>
            </a:prstGeom>
            <a:noFill/>
            <a:ln w="28575">
              <a:solidFill>
                <a:schemeClr val="tx1"/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ctr">
              <a:spAutoFit/>
            </a:bodyPr>
            <a:lstStyle>
              <a:lvl1pPr eaLnBrk="0" hangingPunct="0">
                <a:defRPr sz="3200" b="1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3200" b="1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3200" b="1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3200" b="1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3200" b="1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/>
              <a:endParaRPr lang="en-US" altLang="en-US"/>
            </a:p>
          </p:txBody>
        </p:sp>
        <p:cxnSp>
          <p:nvCxnSpPr>
            <p:cNvPr id="8236" name="AutoShape 295"/>
            <p:cNvCxnSpPr>
              <a:cxnSpLocks noChangeShapeType="1"/>
              <a:stCxn id="8233" idx="2"/>
              <a:endCxn id="8234" idx="0"/>
            </p:cNvCxnSpPr>
            <p:nvPr/>
          </p:nvCxnSpPr>
          <p:spPr bwMode="auto">
            <a:xfrm flipH="1">
              <a:off x="5376" y="2041"/>
              <a:ext cx="2" cy="379"/>
            </a:xfrm>
            <a:prstGeom prst="straightConnector1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8237" name="AutoShape 296"/>
            <p:cNvCxnSpPr>
              <a:cxnSpLocks noChangeShapeType="1"/>
              <a:stCxn id="8234" idx="2"/>
              <a:endCxn id="8235" idx="0"/>
            </p:cNvCxnSpPr>
            <p:nvPr/>
          </p:nvCxnSpPr>
          <p:spPr bwMode="auto">
            <a:xfrm flipH="1">
              <a:off x="5374" y="2766"/>
              <a:ext cx="2" cy="365"/>
            </a:xfrm>
            <a:prstGeom prst="straightConnector1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sp>
        <p:nvSpPr>
          <p:cNvPr id="8228" name="Line 297"/>
          <p:cNvSpPr>
            <a:spLocks noChangeShapeType="1"/>
          </p:cNvSpPr>
          <p:nvPr/>
        </p:nvSpPr>
        <p:spPr bwMode="auto">
          <a:xfrm>
            <a:off x="2819400" y="5133975"/>
            <a:ext cx="457200" cy="0"/>
          </a:xfrm>
          <a:prstGeom prst="line">
            <a:avLst/>
          </a:prstGeom>
          <a:noFill/>
          <a:ln w="1397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229" name="TextBox 1"/>
          <p:cNvSpPr txBox="1">
            <a:spLocks noChangeArrowheads="1"/>
          </p:cNvSpPr>
          <p:nvPr/>
        </p:nvSpPr>
        <p:spPr bwMode="auto">
          <a:xfrm>
            <a:off x="6553200" y="1371600"/>
            <a:ext cx="481013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32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32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32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32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32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altLang="en-US"/>
              <a:t>R</a:t>
            </a:r>
          </a:p>
        </p:txBody>
      </p:sp>
      <p:sp>
        <p:nvSpPr>
          <p:cNvPr id="8230" name="TextBox 57"/>
          <p:cNvSpPr txBox="1">
            <a:spLocks noChangeArrowheads="1"/>
          </p:cNvSpPr>
          <p:nvPr/>
        </p:nvSpPr>
        <p:spPr bwMode="auto">
          <a:xfrm>
            <a:off x="5878513" y="1366838"/>
            <a:ext cx="4826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32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32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32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32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32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altLang="en-US"/>
              <a:t>R</a:t>
            </a:r>
          </a:p>
        </p:txBody>
      </p:sp>
      <p:sp>
        <p:nvSpPr>
          <p:cNvPr id="8231" name="TextBox 58"/>
          <p:cNvSpPr txBox="1">
            <a:spLocks noChangeArrowheads="1"/>
          </p:cNvSpPr>
          <p:nvPr/>
        </p:nvSpPr>
        <p:spPr bwMode="auto">
          <a:xfrm>
            <a:off x="5029200" y="1371600"/>
            <a:ext cx="481013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32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32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32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32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32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altLang="en-US"/>
              <a:t>C</a:t>
            </a:r>
          </a:p>
        </p:txBody>
      </p:sp>
      <p:sp>
        <p:nvSpPr>
          <p:cNvPr id="8232" name="TextBox 59"/>
          <p:cNvSpPr txBox="1">
            <a:spLocks noChangeArrowheads="1"/>
          </p:cNvSpPr>
          <p:nvPr/>
        </p:nvSpPr>
        <p:spPr bwMode="auto">
          <a:xfrm>
            <a:off x="3971925" y="1366838"/>
            <a:ext cx="458788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32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32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32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32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32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altLang="en-US"/>
              <a:t>L</a:t>
            </a:r>
          </a:p>
        </p:txBody>
      </p:sp>
      <p:cxnSp>
        <p:nvCxnSpPr>
          <p:cNvPr id="3" name="Straight Connector 2"/>
          <p:cNvCxnSpPr/>
          <p:nvPr/>
        </p:nvCxnSpPr>
        <p:spPr bwMode="auto">
          <a:xfrm flipV="1">
            <a:off x="2077278" y="5051425"/>
            <a:ext cx="577022" cy="82552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9" name="Straight Connector 8"/>
          <p:cNvCxnSpPr/>
          <p:nvPr/>
        </p:nvCxnSpPr>
        <p:spPr bwMode="auto">
          <a:xfrm>
            <a:off x="3518452" y="4829175"/>
            <a:ext cx="1620078" cy="304800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3" name="Straight Connector 12"/>
          <p:cNvCxnSpPr/>
          <p:nvPr/>
        </p:nvCxnSpPr>
        <p:spPr bwMode="auto">
          <a:xfrm>
            <a:off x="1425964" y="5905529"/>
            <a:ext cx="444500" cy="9940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4" name="TextBox 13"/>
          <p:cNvSpPr txBox="1"/>
          <p:nvPr/>
        </p:nvSpPr>
        <p:spPr>
          <a:xfrm>
            <a:off x="1960172" y="5800933"/>
            <a:ext cx="103265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recirculated</a:t>
            </a:r>
            <a:endParaRPr lang="en-US" sz="1400" dirty="0"/>
          </a:p>
        </p:txBody>
      </p:sp>
      <p:cxnSp>
        <p:nvCxnSpPr>
          <p:cNvPr id="16" name="Straight Connector 15"/>
          <p:cNvCxnSpPr/>
          <p:nvPr/>
        </p:nvCxnSpPr>
        <p:spPr bwMode="auto">
          <a:xfrm>
            <a:off x="2077278" y="5133975"/>
            <a:ext cx="577022" cy="69850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rgbClr val="0070C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9" name="Straight Connector 18"/>
          <p:cNvCxnSpPr/>
          <p:nvPr/>
        </p:nvCxnSpPr>
        <p:spPr bwMode="auto">
          <a:xfrm>
            <a:off x="2654300" y="5203825"/>
            <a:ext cx="864152" cy="342210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rgbClr val="0070C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6" name="Straight Connector 25"/>
          <p:cNvCxnSpPr/>
          <p:nvPr/>
        </p:nvCxnSpPr>
        <p:spPr bwMode="auto">
          <a:xfrm flipV="1">
            <a:off x="2654300" y="4829175"/>
            <a:ext cx="864152" cy="222250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1" name="Straight Connector 30"/>
          <p:cNvCxnSpPr/>
          <p:nvPr/>
        </p:nvCxnSpPr>
        <p:spPr bwMode="auto">
          <a:xfrm>
            <a:off x="3518452" y="5546035"/>
            <a:ext cx="1292087" cy="562675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rgbClr val="0070C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8214" name="Straight Connector 8213"/>
          <p:cNvCxnSpPr/>
          <p:nvPr/>
        </p:nvCxnSpPr>
        <p:spPr bwMode="auto">
          <a:xfrm>
            <a:off x="4810539" y="6108710"/>
            <a:ext cx="980661" cy="630020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rgbClr val="0070C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837890" name="Straight Connector 837889"/>
          <p:cNvCxnSpPr/>
          <p:nvPr/>
        </p:nvCxnSpPr>
        <p:spPr bwMode="auto">
          <a:xfrm flipV="1">
            <a:off x="5791200" y="5203826"/>
            <a:ext cx="1071563" cy="1534904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rgbClr val="0070C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837895" name="Straight Connector 837894"/>
          <p:cNvCxnSpPr/>
          <p:nvPr/>
        </p:nvCxnSpPr>
        <p:spPr bwMode="auto">
          <a:xfrm>
            <a:off x="1425964" y="6301409"/>
            <a:ext cx="479036" cy="0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rgbClr val="0070C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837896" name="TextBox 837895"/>
          <p:cNvSpPr txBox="1"/>
          <p:nvPr/>
        </p:nvSpPr>
        <p:spPr>
          <a:xfrm>
            <a:off x="1960172" y="6108710"/>
            <a:ext cx="75212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extracted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330838061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78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79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79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79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7700" y="247650"/>
            <a:ext cx="7772400" cy="1143000"/>
          </a:xfrm>
        </p:spPr>
        <p:txBody>
          <a:bodyPr/>
          <a:lstStyle/>
          <a:p>
            <a:r>
              <a:rPr lang="en-US" b="0" dirty="0" smtClean="0">
                <a:solidFill>
                  <a:srgbClr val="FF0000"/>
                </a:solidFill>
              </a:rPr>
              <a:t>Matching strategy	</a:t>
            </a:r>
            <a:endParaRPr lang="en-US" b="0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04950"/>
            <a:ext cx="7772400" cy="4114800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In a recirculating </a:t>
            </a:r>
            <a:r>
              <a:rPr lang="en-US" dirty="0" err="1" smtClean="0"/>
              <a:t>linac</a:t>
            </a:r>
            <a:r>
              <a:rPr lang="en-US" dirty="0" smtClean="0"/>
              <a:t> machine, we have to distinguish two types of matching: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b="1" dirty="0" smtClean="0"/>
              <a:t>Transport matching</a:t>
            </a:r>
          </a:p>
          <a:p>
            <a:pPr marL="0" indent="0">
              <a:buNone/>
            </a:pP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	where one “adapts” the </a:t>
            </a:r>
            <a:r>
              <a:rPr lang="en-US" dirty="0" err="1" smtClean="0"/>
              <a:t>maching</a:t>
            </a:r>
            <a:r>
              <a:rPr lang="en-US" dirty="0" smtClean="0"/>
              <a:t> transport (</a:t>
            </a:r>
            <a:r>
              <a:rPr lang="en-US" dirty="0" err="1" smtClean="0"/>
              <a:t>i.e</a:t>
            </a:r>
            <a:r>
              <a:rPr lang="en-US" dirty="0" smtClean="0"/>
              <a:t> 	</a:t>
            </a:r>
            <a:r>
              <a:rPr lang="en-US" dirty="0" err="1" smtClean="0"/>
              <a:t>quadrupole</a:t>
            </a:r>
            <a:r>
              <a:rPr lang="en-US" dirty="0" smtClean="0"/>
              <a:t> magnets settings) in order to 	optimally transport a beam with a specific phase 	space described by </a:t>
            </a:r>
            <a:r>
              <a:rPr lang="en-US" dirty="0" err="1" smtClean="0"/>
              <a:t>twiss</a:t>
            </a:r>
            <a:r>
              <a:rPr lang="en-US" dirty="0" smtClean="0"/>
              <a:t> parameters and 	</a:t>
            </a:r>
            <a:r>
              <a:rPr lang="en-US" dirty="0" err="1" smtClean="0"/>
              <a:t>emittance</a:t>
            </a:r>
            <a:r>
              <a:rPr lang="en-US" dirty="0" smtClean="0"/>
              <a:t> one measures with a harp scan.</a:t>
            </a:r>
            <a:endParaRPr lang="en-US" dirty="0"/>
          </a:p>
          <a:p>
            <a:pPr marL="0" indent="0">
              <a:buNone/>
            </a:pPr>
            <a:endParaRPr lang="en-US" dirty="0" smtClean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6275" y="390525"/>
            <a:ext cx="7772400" cy="1143000"/>
          </a:xfrm>
        </p:spPr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Matching strategy (</a:t>
            </a:r>
            <a:r>
              <a:rPr lang="en-US" dirty="0" err="1" smtClean="0">
                <a:solidFill>
                  <a:srgbClr val="FF0000"/>
                </a:solidFill>
              </a:rPr>
              <a:t>cont</a:t>
            </a:r>
            <a:r>
              <a:rPr lang="en-US" dirty="0" smtClean="0">
                <a:solidFill>
                  <a:srgbClr val="FF0000"/>
                </a:solidFill>
              </a:rPr>
              <a:t>)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792356"/>
            <a:ext cx="7772400" cy="4114800"/>
          </a:xfrm>
        </p:spPr>
        <p:txBody>
          <a:bodyPr/>
          <a:lstStyle/>
          <a:p>
            <a:pPr marL="0" indent="0">
              <a:buNone/>
            </a:pPr>
            <a:r>
              <a:rPr lang="en-US" b="1" dirty="0" smtClean="0"/>
              <a:t>Envelope Matching</a:t>
            </a:r>
            <a:endParaRPr lang="en-US" dirty="0"/>
          </a:p>
          <a:p>
            <a:pPr marL="0" indent="0">
              <a:buNone/>
            </a:pPr>
            <a:r>
              <a:rPr lang="en-US" dirty="0" smtClean="0"/>
              <a:t>This is the action of adjusting </a:t>
            </a:r>
            <a:r>
              <a:rPr lang="en-US" dirty="0" err="1" smtClean="0"/>
              <a:t>quadrupole</a:t>
            </a:r>
            <a:r>
              <a:rPr lang="en-US" dirty="0" smtClean="0"/>
              <a:t> settings to give a specific beam size at a given point in the </a:t>
            </a:r>
            <a:r>
              <a:rPr lang="en-US" dirty="0" err="1" smtClean="0"/>
              <a:t>beamline</a:t>
            </a:r>
            <a:r>
              <a:rPr lang="en-US" dirty="0" smtClean="0"/>
              <a:t>.</a:t>
            </a:r>
            <a:r>
              <a:rPr lang="en-US" dirty="0"/>
              <a:t> </a:t>
            </a:r>
            <a:r>
              <a:rPr lang="en-US" dirty="0" smtClean="0"/>
              <a:t>Typically done in the halls to adjust the spot at the </a:t>
            </a:r>
            <a:r>
              <a:rPr lang="en-US" dirty="0" err="1" smtClean="0"/>
              <a:t>compton</a:t>
            </a:r>
            <a:r>
              <a:rPr lang="en-US" dirty="0" smtClean="0"/>
              <a:t>, at the target etc..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Broadly speaking, in a ring these two actions are the same since the equilibrium </a:t>
            </a:r>
            <a:r>
              <a:rPr lang="en-US" dirty="0" err="1" smtClean="0"/>
              <a:t>twiss</a:t>
            </a:r>
            <a:r>
              <a:rPr lang="en-US" dirty="0" smtClean="0"/>
              <a:t> parameters are periodic and solely determined by the structure of the lattice (for electron beams anyway, not true for hadrons)</a:t>
            </a:r>
          </a:p>
        </p:txBody>
      </p:sp>
    </p:spTree>
    <p:extLst>
      <p:ext uri="{BB962C8B-B14F-4D97-AF65-F5344CB8AC3E}">
        <p14:creationId xmlns:p14="http://schemas.microsoft.com/office/powerpoint/2010/main" val="38679774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resentationtemplatejlab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 Theme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presentationtemplatejlab</Template>
  <TotalTime>1180</TotalTime>
  <Words>1481</Words>
  <Application>Microsoft Office PowerPoint</Application>
  <PresentationFormat>On-screen Show (4:3)</PresentationFormat>
  <Paragraphs>182</Paragraphs>
  <Slides>30</Slides>
  <Notes>5</Notes>
  <HiddenSlides>7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1" baseType="lpstr">
      <vt:lpstr>presentationtemplatejlab</vt:lpstr>
      <vt:lpstr>Hall A beamline and accelerator status</vt:lpstr>
      <vt:lpstr>Hall A beamline configuration </vt:lpstr>
      <vt:lpstr>Setting up the machine for hall a</vt:lpstr>
      <vt:lpstr>Setting up the machine for halla (cont)</vt:lpstr>
      <vt:lpstr>Longitudinal optics</vt:lpstr>
      <vt:lpstr>Extraction Configuration</vt:lpstr>
      <vt:lpstr>Extraction region</vt:lpstr>
      <vt:lpstr>Matching strategy </vt:lpstr>
      <vt:lpstr>Matching strategy (cont)</vt:lpstr>
      <vt:lpstr>Transport matching</vt:lpstr>
      <vt:lpstr>CEBAF matching strategy</vt:lpstr>
      <vt:lpstr>CEBAF matching strategy (cont)</vt:lpstr>
      <vt:lpstr>CEBAF matching strategy for HALLS</vt:lpstr>
      <vt:lpstr>Hall A twiss parameters measurement</vt:lpstr>
      <vt:lpstr>Nov 08 Measurements </vt:lpstr>
      <vt:lpstr>Nov 08 Measurements </vt:lpstr>
      <vt:lpstr>Nov 15 Measurements </vt:lpstr>
      <vt:lpstr>Nov 15 Measurements </vt:lpstr>
      <vt:lpstr>Machine reproducibility </vt:lpstr>
      <vt:lpstr>Machine achromaticity</vt:lpstr>
      <vt:lpstr>Using the 30Hz RF kicks to characterize dispersion</vt:lpstr>
      <vt:lpstr>Using the 30Hz RF kicks to characterize dispersion(cont)</vt:lpstr>
      <vt:lpstr>Using the 30Hz RF kicks to characterize dispersion(cont)</vt:lpstr>
      <vt:lpstr>Using the 30Hz RF kicks to characterize dispersion(cont)</vt:lpstr>
      <vt:lpstr>Lessons learned so far</vt:lpstr>
      <vt:lpstr>Dispersion leakage (cont)</vt:lpstr>
      <vt:lpstr>Absolute energy determination and machine setup</vt:lpstr>
      <vt:lpstr>Absolute energy determination(cont)</vt:lpstr>
      <vt:lpstr>The Energy puzzle ?</vt:lpstr>
      <vt:lpstr>Still a success for far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Matching the Hall A optics</dc:title>
  <dc:creator>Yves Roblin</dc:creator>
  <cp:lastModifiedBy>Mark Dalton</cp:lastModifiedBy>
  <cp:revision>47</cp:revision>
  <dcterms:created xsi:type="dcterms:W3CDTF">2014-11-17T17:34:02Z</dcterms:created>
  <dcterms:modified xsi:type="dcterms:W3CDTF">2014-12-08T15:37:42Z</dcterms:modified>
</cp:coreProperties>
</file>