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1" r:id="rId3"/>
  </p:sldMasterIdLst>
  <p:notesMasterIdLst>
    <p:notesMasterId r:id="rId33"/>
  </p:notesMasterIdLst>
  <p:sldIdLst>
    <p:sldId id="354" r:id="rId4"/>
    <p:sldId id="503" r:id="rId5"/>
    <p:sldId id="387" r:id="rId6"/>
    <p:sldId id="501" r:id="rId7"/>
    <p:sldId id="406" r:id="rId8"/>
    <p:sldId id="502" r:id="rId9"/>
    <p:sldId id="491" r:id="rId10"/>
    <p:sldId id="484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525" r:id="rId31"/>
    <p:sldId id="52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FF6600"/>
    <a:srgbClr val="FF3300"/>
    <a:srgbClr val="B808AB"/>
    <a:srgbClr val="FFFFCC"/>
    <a:srgbClr val="FFFFFF"/>
    <a:srgbClr val="FFFF99"/>
    <a:srgbClr val="FFC50D"/>
    <a:srgbClr val="00B06E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8" autoAdjust="0"/>
    <p:restoredTop sz="94227" autoAdjust="0"/>
  </p:normalViewPr>
  <p:slideViewPr>
    <p:cSldViewPr>
      <p:cViewPr varScale="1">
        <p:scale>
          <a:sx n="93" d="100"/>
          <a:sy n="93" d="100"/>
        </p:scale>
        <p:origin x="-112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45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emf"/><Relationship Id="rId5" Type="http://schemas.openxmlformats.org/officeDocument/2006/relationships/image" Target="../media/image8.wmf"/><Relationship Id="rId1" Type="http://schemas.openxmlformats.org/officeDocument/2006/relationships/image" Target="../media/image4.e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4A17B3-7A73-4BBF-8EFD-D306D02F9819}" type="datetimeFigureOut">
              <a:rPr lang="en-US"/>
              <a:pPr>
                <a:defRPr/>
              </a:pPr>
              <a:t>1/18/16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4E57B9-21B9-42FE-BBD5-C2F6BAAE3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90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6CE-17E6-4667-A9A6-BEEAAE55E1CE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3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69F5-B06D-4A34-90BD-D4E1D7598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83F5-C635-4038-9C2D-35FE37447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13A5-7852-46F5-9BE7-D10B2900A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1132-4C68-4A5E-99D8-ACEEDC818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5A7F71C2-B9FF-BB40-B517-924877BD493A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mbria"/>
              </a:defRPr>
            </a:lvl1pPr>
          </a:lstStyle>
          <a:p>
            <a:fld id="{0FF0D559-60A6-284E-9062-1ED4A33C5508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Cambria"/>
              </a:defRPr>
            </a:lvl1pPr>
          </a:lstStyle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BF0B7564-F505-1941-A2F4-7C69C39C382A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194D-0E40-174B-864D-93D449FA7F5F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8802-C88A-1F4B-98F7-7F770D098E69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FFFFF"/>
                  </a:solidFill>
                  <a:latin typeface="Cambria"/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22C2-3371-CE4B-A62B-2B17FB49947F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F528-EAAA-CD48-B889-64753F08433B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8041A-E435-464B-869A-32970624C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182F-CF90-3E4D-A7D7-AF219923BBB5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FFFFF"/>
                  </a:solidFill>
                  <a:latin typeface="Cambria"/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7517-A09C-5D49-B2DE-26372B95101D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dirty="0">
                      <a:solidFill>
                        <a:srgbClr val="FFFFFF"/>
                      </a:solidFill>
                      <a:latin typeface="Cambria"/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9CF-F6A1-EF49-AEA8-DC818CA2D263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FFFFF"/>
                  </a:solidFill>
                  <a:latin typeface="Cambria"/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47A5-E892-6146-A2D6-88645924BE6F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FFFFF"/>
                  </a:solidFill>
                  <a:latin typeface="Cambria"/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65F9-67FA-8C46-9B91-C5257C2EFE64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  <a:latin typeface="Cambria"/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dirty="0">
                  <a:solidFill>
                    <a:srgbClr val="FFFFFF"/>
                  </a:solidFill>
                  <a:latin typeface="Cambri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3890-D06B-6447-B616-92894BBCD5BE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FFFFF"/>
                  </a:solidFill>
                  <a:latin typeface="Cambria"/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dirty="0">
                <a:solidFill>
                  <a:srgbClr val="FFFFFF"/>
                </a:solidFill>
                <a:latin typeface="Cambri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DB4B-57F9-074D-BB4A-098A87A2407C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0785-C4AA-4F50-89F2-37A9A05446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0785-C4AA-4F50-89F2-37A9A05446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0785-C4AA-4F50-89F2-37A9A05446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B2C6-48C9-44FC-9B51-D056B76CA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0785-C4AA-4F50-89F2-37A9A05446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0785-C4AA-4F50-89F2-37A9A05446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0785-C4AA-4F50-89F2-37A9A05446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0785-C4AA-4F50-89F2-37A9A05446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0785-C4AA-4F50-89F2-37A9A05446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0785-C4AA-4F50-89F2-37A9A05446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0785-C4AA-4F50-89F2-37A9A05446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0785-C4AA-4F50-89F2-37A9A05446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F893-6362-41D2-AAFB-D48626978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EF52-56BA-4926-9E6F-4C2D19E5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F59C-7686-43E2-A7B9-5E9BCB2C8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44AE-A55C-442D-8CAA-D46406544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AC38-F313-4A44-920A-35F3C3F3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9A38B-E035-434B-87B7-752ECEDFF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F3A2E1-F15F-46F9-A4FE-3FA00D03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45ACCDC-A30F-4C4A-9D94-A8839EC1D057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1/19/16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Cambri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mbria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170785-C4AA-4F50-89F2-37A9A05446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444796-49DE-4A81-8B1B-24502C43CA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oleObject" Target="../embeddings/oleObject8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Tritium Experiment Summary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6923964" cy="2951162"/>
          </a:xfrm>
        </p:spPr>
        <p:txBody>
          <a:bodyPr/>
          <a:lstStyle/>
          <a:p>
            <a:r>
              <a:rPr 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Larry Weinstein</a:t>
            </a:r>
          </a:p>
          <a:p>
            <a:r>
              <a:rPr lang="en-US" sz="3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the Tritium Experiments</a:t>
            </a:r>
            <a:endParaRPr lang="en-US" sz="2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Hall A Collaboration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Meeting</a:t>
            </a:r>
          </a:p>
          <a:p>
            <a:r>
              <a:rPr lang="en-US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January 19, 2016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990600" y="1524000"/>
            <a:ext cx="7696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Marathon: E12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-10-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103 (DIS)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&lt; 3: E12-11-112 (QE/SRC)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e,e’p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): E12-13-012 (QE/SRC)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FF difference: E12-14-009 (elastic)</a:t>
            </a:r>
            <a:endParaRPr lang="en-US" sz="32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9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1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84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3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1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oo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5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2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4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96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4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4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57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9074"/>
            <a:ext cx="7772400" cy="206952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/>
                <a:cs typeface="Calibri"/>
              </a:rPr>
              <a:t>Nucleon Momentum Distributions in Asymmetric Nuclei </a:t>
            </a:r>
            <a:r>
              <a:rPr lang="en-US" sz="3200" dirty="0" smtClean="0">
                <a:latin typeface="Calibri"/>
                <a:cs typeface="Calibri"/>
              </a:rPr>
              <a:t/>
            </a:r>
            <a:br>
              <a:rPr lang="en-US" sz="3200" dirty="0" smtClean="0">
                <a:latin typeface="Calibri"/>
                <a:cs typeface="Calibri"/>
              </a:rPr>
            </a:br>
            <a:r>
              <a:rPr lang="en-US" sz="3200" dirty="0" smtClean="0">
                <a:latin typeface="Calibri"/>
                <a:cs typeface="Calibri"/>
              </a:rPr>
              <a:t>A </a:t>
            </a:r>
            <a:r>
              <a:rPr lang="en-US" sz="3200" dirty="0">
                <a:latin typeface="Calibri"/>
                <a:cs typeface="Calibri"/>
              </a:rPr>
              <a:t>Comparison </a:t>
            </a:r>
            <a:r>
              <a:rPr lang="en-US" sz="3200" dirty="0" smtClean="0">
                <a:latin typeface="Calibri"/>
                <a:cs typeface="Calibri"/>
              </a:rPr>
              <a:t>of </a:t>
            </a:r>
            <a:r>
              <a:rPr lang="en-US" sz="3200" baseline="30000" dirty="0" smtClean="0">
                <a:latin typeface="Calibri"/>
                <a:cs typeface="Calibri"/>
              </a:rPr>
              <a:t>3</a:t>
            </a:r>
            <a:r>
              <a:rPr lang="en-US" sz="3200" dirty="0" smtClean="0">
                <a:latin typeface="Calibri"/>
                <a:cs typeface="Calibri"/>
              </a:rPr>
              <a:t>He(</a:t>
            </a:r>
            <a:r>
              <a:rPr lang="en-US" sz="3200" i="1" dirty="0" err="1" smtClean="0">
                <a:latin typeface="Calibri"/>
                <a:cs typeface="Calibri"/>
              </a:rPr>
              <a:t>e</a:t>
            </a:r>
            <a:r>
              <a:rPr lang="en-US" sz="3200" dirty="0" err="1" smtClean="0">
                <a:latin typeface="Calibri"/>
                <a:cs typeface="Calibri"/>
              </a:rPr>
              <a:t>,</a:t>
            </a:r>
            <a:r>
              <a:rPr lang="en-US" sz="3200" i="1" dirty="0" err="1" smtClean="0">
                <a:latin typeface="Calibri"/>
                <a:cs typeface="Calibri"/>
              </a:rPr>
              <a:t>e’p</a:t>
            </a:r>
            <a:r>
              <a:rPr lang="en-US" sz="3200" dirty="0" smtClean="0">
                <a:latin typeface="Calibri"/>
                <a:cs typeface="Calibri"/>
              </a:rPr>
              <a:t>) and </a:t>
            </a:r>
            <a:r>
              <a:rPr lang="en-US" sz="3200" baseline="30000" dirty="0" smtClean="0">
                <a:latin typeface="Calibri"/>
                <a:cs typeface="Calibri"/>
              </a:rPr>
              <a:t>3</a:t>
            </a:r>
            <a:r>
              <a:rPr lang="en-US" sz="3200" dirty="0" smtClean="0">
                <a:latin typeface="Calibri"/>
                <a:cs typeface="Calibri"/>
              </a:rPr>
              <a:t>H(</a:t>
            </a:r>
            <a:r>
              <a:rPr lang="en-US" sz="3200" i="1" dirty="0" err="1" smtClean="0">
                <a:latin typeface="Calibri"/>
                <a:cs typeface="Calibri"/>
              </a:rPr>
              <a:t>e</a:t>
            </a:r>
            <a:r>
              <a:rPr lang="en-US" sz="3200" dirty="0" err="1" smtClean="0">
                <a:latin typeface="Calibri"/>
                <a:cs typeface="Calibri"/>
              </a:rPr>
              <a:t>,</a:t>
            </a:r>
            <a:r>
              <a:rPr lang="en-US" sz="3200" i="1" dirty="0" err="1" smtClean="0">
                <a:latin typeface="Calibri"/>
                <a:cs typeface="Calibri"/>
              </a:rPr>
              <a:t>e’p</a:t>
            </a:r>
            <a:r>
              <a:rPr lang="en-US" sz="3200" dirty="0" smtClean="0">
                <a:latin typeface="Calibri"/>
                <a:cs typeface="Calibri"/>
              </a:rPr>
              <a:t>)</a:t>
            </a:r>
            <a:br>
              <a:rPr lang="en-US" sz="3200" dirty="0" smtClean="0">
                <a:latin typeface="Calibri"/>
                <a:cs typeface="Calibri"/>
              </a:rPr>
            </a:br>
            <a:r>
              <a:rPr lang="en-US" sz="3200" dirty="0" smtClean="0">
                <a:latin typeface="Calibri"/>
                <a:cs typeface="Calibri"/>
              </a:rPr>
              <a:t>PR12-13-012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Lawrence Weinstein</a:t>
            </a:r>
          </a:p>
          <a:p>
            <a:r>
              <a:rPr lang="en-US" sz="2800" dirty="0" smtClean="0"/>
              <a:t>Old Dominion University</a:t>
            </a:r>
          </a:p>
          <a:p>
            <a:r>
              <a:rPr lang="en-US" sz="2800" dirty="0" smtClean="0"/>
              <a:t>Co-Spokespersons: </a:t>
            </a:r>
            <a:r>
              <a:rPr lang="en-US" sz="2800" dirty="0" err="1" smtClean="0"/>
              <a:t>Shalev</a:t>
            </a:r>
            <a:r>
              <a:rPr lang="en-US" sz="2800" dirty="0" smtClean="0"/>
              <a:t> </a:t>
            </a:r>
            <a:r>
              <a:rPr lang="en-US" sz="2800" dirty="0" err="1" smtClean="0"/>
              <a:t>Gilad</a:t>
            </a:r>
            <a:r>
              <a:rPr lang="en-US" sz="2800" dirty="0" smtClean="0"/>
              <a:t> (MIT), </a:t>
            </a:r>
          </a:p>
          <a:p>
            <a:r>
              <a:rPr lang="en-US" sz="2800" dirty="0" smtClean="0"/>
              <a:t>Or Hen (MIT), Werner </a:t>
            </a:r>
            <a:r>
              <a:rPr lang="en-US" sz="2800" dirty="0" err="1" smtClean="0"/>
              <a:t>Boeglin</a:t>
            </a:r>
            <a:r>
              <a:rPr lang="en-US" sz="2800" dirty="0" smtClean="0"/>
              <a:t> (FIU)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279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09" y="1748032"/>
            <a:ext cx="7345363" cy="47725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Measure the </a:t>
            </a:r>
            <a:r>
              <a:rPr lang="en-US" dirty="0" err="1" smtClean="0"/>
              <a:t>quasielastic</a:t>
            </a:r>
            <a:r>
              <a:rPr lang="en-US" dirty="0" smtClean="0"/>
              <a:t> (</a:t>
            </a:r>
            <a:r>
              <a:rPr lang="en-US" i="1" dirty="0" err="1" smtClean="0"/>
              <a:t>e,e’p</a:t>
            </a:r>
            <a:r>
              <a:rPr lang="en-US" dirty="0" smtClean="0"/>
              <a:t>) reaction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baseline="30000" dirty="0" smtClean="0"/>
              <a:t>3</a:t>
            </a:r>
            <a:r>
              <a:rPr lang="en-US" dirty="0" smtClean="0"/>
              <a:t>H, and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endParaRPr lang="en-US" i="1" dirty="0" smtClean="0"/>
          </a:p>
          <a:p>
            <a:pPr lvl="1"/>
            <a:r>
              <a:rPr lang="en-US" dirty="0" smtClean="0"/>
              <a:t>First measurement of </a:t>
            </a:r>
            <a:r>
              <a:rPr lang="en-US" baseline="30000" dirty="0" smtClean="0"/>
              <a:t>3</a:t>
            </a:r>
            <a:r>
              <a:rPr lang="en-US" dirty="0" smtClean="0"/>
              <a:t>H(</a:t>
            </a:r>
            <a:r>
              <a:rPr lang="en-US" i="1" dirty="0" err="1" smtClean="0"/>
              <a:t>e,e’p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Choose kinematics where FSI are small</a:t>
            </a:r>
          </a:p>
          <a:p>
            <a:pPr lvl="1"/>
            <a:r>
              <a:rPr lang="en-US" dirty="0" smtClean="0"/>
              <a:t>Measure cross sections sensitive to ground </a:t>
            </a:r>
            <a:br>
              <a:rPr lang="en-US" dirty="0" smtClean="0"/>
            </a:br>
            <a:r>
              <a:rPr lang="en-US" dirty="0" smtClean="0"/>
              <a:t>state momentum distributions</a:t>
            </a:r>
          </a:p>
          <a:p>
            <a:pPr lvl="1"/>
            <a:r>
              <a:rPr lang="en-US" dirty="0" smtClean="0"/>
              <a:t>Measure ratios of cross sections so residual </a:t>
            </a:r>
            <a:br>
              <a:rPr lang="en-US" dirty="0" smtClean="0"/>
            </a:br>
            <a:r>
              <a:rPr lang="en-US" dirty="0" smtClean="0"/>
              <a:t>FSI cancel</a:t>
            </a:r>
          </a:p>
          <a:p>
            <a:r>
              <a:rPr lang="en-US" dirty="0" smtClean="0"/>
              <a:t>Simple picture: Map the transition as </a:t>
            </a:r>
            <a:r>
              <a:rPr lang="en-US" dirty="0" err="1" smtClean="0"/>
              <a:t>σ</a:t>
            </a:r>
            <a:r>
              <a:rPr lang="en-US" dirty="0" smtClean="0"/>
              <a:t>(</a:t>
            </a:r>
            <a:r>
              <a:rPr lang="en-US" baseline="30000" dirty="0" smtClean="0"/>
              <a:t>3</a:t>
            </a:r>
            <a:r>
              <a:rPr lang="en-US" dirty="0" smtClean="0"/>
              <a:t>He)/</a:t>
            </a:r>
            <a:r>
              <a:rPr lang="en-US" dirty="0" err="1" smtClean="0"/>
              <a:t>σ</a:t>
            </a:r>
            <a:r>
              <a:rPr lang="en-US" dirty="0" smtClean="0"/>
              <a:t>(</a:t>
            </a:r>
            <a:r>
              <a:rPr lang="en-US" baseline="30000" dirty="0" smtClean="0"/>
              <a:t>3</a:t>
            </a:r>
            <a:r>
              <a:rPr lang="en-US" dirty="0" smtClean="0"/>
              <a:t>H) changes from 2 at small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miss</a:t>
            </a:r>
            <a:r>
              <a:rPr lang="en-US" dirty="0" smtClean="0"/>
              <a:t> due to proton counting to 1 at large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miss</a:t>
            </a:r>
            <a:r>
              <a:rPr lang="en-US" dirty="0" smtClean="0"/>
              <a:t> due to </a:t>
            </a:r>
            <a:r>
              <a:rPr lang="en-US" i="1" dirty="0" err="1" smtClean="0"/>
              <a:t>np</a:t>
            </a:r>
            <a:r>
              <a:rPr lang="en-US" dirty="0" smtClean="0"/>
              <a:t> pair counting</a:t>
            </a:r>
          </a:p>
          <a:p>
            <a:r>
              <a:rPr lang="en-US" dirty="0" smtClean="0"/>
              <a:t>Quantitative picture: compare to calculations with exact ground states and </a:t>
            </a:r>
            <a:r>
              <a:rPr lang="en-US" dirty="0" err="1" smtClean="0"/>
              <a:t>eikonal</a:t>
            </a:r>
            <a:r>
              <a:rPr lang="en-US" dirty="0" smtClean="0"/>
              <a:t> approximation FSI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E671-EDCB-D840-89D9-EA6590252F27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19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09430" y="1748032"/>
            <a:ext cx="3176506" cy="2481871"/>
            <a:chOff x="5609430" y="1748032"/>
            <a:chExt cx="3176506" cy="2481871"/>
          </a:xfrm>
        </p:grpSpPr>
        <p:grpSp>
          <p:nvGrpSpPr>
            <p:cNvPr id="13" name="Group 12"/>
            <p:cNvGrpSpPr/>
            <p:nvPr/>
          </p:nvGrpSpPr>
          <p:grpSpPr>
            <a:xfrm>
              <a:off x="5647139" y="1748032"/>
              <a:ext cx="2978930" cy="2481871"/>
              <a:chOff x="5647139" y="1748032"/>
              <a:chExt cx="2978930" cy="248187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47139" y="1748032"/>
                <a:ext cx="2978930" cy="2281857"/>
                <a:chOff x="5647139" y="1748032"/>
                <a:chExt cx="2978930" cy="2281857"/>
              </a:xfrm>
            </p:grpSpPr>
            <p:pic>
              <p:nvPicPr>
                <p:cNvPr id="4" name="Picture 3" descr="MomDistCartoon2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3215" y="1854235"/>
                  <a:ext cx="2842854" cy="2175654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5647139" y="1748032"/>
                  <a:ext cx="578322" cy="13138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srgbClr val="FFFFFF"/>
                    </a:solidFill>
                    <a:latin typeface="Cambria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7216993" y="3839610"/>
                <a:ext cx="1375056" cy="39029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FFFFFF"/>
                  </a:solidFill>
                  <a:latin typeface="Cambria"/>
                </a:endParaRPr>
              </a:p>
            </p:txBody>
          </p: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2157255"/>
                </p:ext>
              </p:extLst>
            </p:nvPr>
          </p:nvGraphicFramePr>
          <p:xfrm>
            <a:off x="5609430" y="2143630"/>
            <a:ext cx="616031" cy="339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95" name="Equation" r:id="rId4" imgW="368300" imgH="203200" progId="Equation.DSMT4">
                    <p:embed/>
                  </p:oleObj>
                </mc:Choice>
                <mc:Fallback>
                  <p:oleObj name="Equation" r:id="rId4" imgW="3683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09430" y="2143630"/>
                          <a:ext cx="616031" cy="3398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8146038"/>
                </p:ext>
              </p:extLst>
            </p:nvPr>
          </p:nvGraphicFramePr>
          <p:xfrm>
            <a:off x="5632191" y="2669520"/>
            <a:ext cx="6159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96" name="Equation" r:id="rId6" imgW="368300" imgH="228600" progId="Equation.DSMT4">
                    <p:embed/>
                  </p:oleObj>
                </mc:Choice>
                <mc:Fallback>
                  <p:oleObj name="Equation" r:id="rId6" imgW="3683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632191" y="2669520"/>
                          <a:ext cx="61595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8410214" y="3828270"/>
              <a:ext cx="3757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mbria"/>
                  <a:cs typeface="+mn-cs"/>
                </a:rPr>
                <a:t>k</a:t>
              </a:r>
              <a:endParaRPr lang="en-US" sz="2000" i="1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11141" y="3780615"/>
              <a:ext cx="419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k</a:t>
              </a:r>
              <a:r>
                <a:rPr lang="en-US" sz="2000" i="1" baseline="-25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f</a:t>
              </a:r>
              <a:endParaRPr lang="en-US" sz="2000" i="1" baseline="-250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06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981200"/>
          </a:xfrm>
        </p:spPr>
        <p:txBody>
          <a:bodyPr/>
          <a:lstStyle/>
          <a:p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surement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3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d/u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tios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A=3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EMC Effect in Deep Inelastic Electron Scattering Off the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ritium and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elium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Mirr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uclei</a:t>
            </a: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1224318" y="3276600"/>
            <a:ext cx="6923964" cy="2951162"/>
          </a:xfrm>
        </p:spPr>
        <p:txBody>
          <a:bodyPr/>
          <a:lstStyle/>
          <a:p>
            <a:r>
              <a:rPr lang="en-US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Makis</a:t>
            </a:r>
            <a:r>
              <a:rPr 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Petratos</a:t>
            </a:r>
            <a:endParaRPr lang="en-US" sz="2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 the </a:t>
            </a:r>
            <a:r>
              <a:rPr lang="en-US" sz="29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MARATHON</a:t>
            </a:r>
            <a:r>
              <a:rPr lang="en-US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Collaboration</a:t>
            </a:r>
          </a:p>
          <a:p>
            <a:endParaRPr lang="en-US" sz="3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Tritium Collaboration Meeting</a:t>
            </a:r>
          </a:p>
          <a:p>
            <a:r>
              <a:rPr lang="en-US" sz="3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December 7, 2015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838200" y="22860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Experiment E12-10-103  - Update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6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708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Minimizing FSI: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EC3-3811-8D41-8A31-49A59AF07A69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20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733031" y="975783"/>
            <a:ext cx="6121409" cy="3473923"/>
            <a:chOff x="197674" y="980047"/>
            <a:chExt cx="6121409" cy="3473923"/>
          </a:xfrm>
        </p:grpSpPr>
        <p:pic>
          <p:nvPicPr>
            <p:cNvPr id="7" name="Picture 6" descr="ThetaRQDeep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7"/>
            <a:stretch/>
          </p:blipFill>
          <p:spPr>
            <a:xfrm>
              <a:off x="648185" y="980047"/>
              <a:ext cx="5648445" cy="30511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13072" y="1363682"/>
              <a:ext cx="1300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 smtClean="0">
                  <a:solidFill>
                    <a:srgbClr val="0000FF"/>
                  </a:solidFill>
                  <a:latin typeface="Cambria"/>
                  <a:cs typeface="+mn-cs"/>
                </a:rPr>
                <a:t>θ</a:t>
              </a:r>
              <a:r>
                <a:rPr lang="en-US" sz="2000" baseline="-25000" dirty="0" err="1" smtClean="0">
                  <a:solidFill>
                    <a:srgbClr val="0000FF"/>
                  </a:solidFill>
                  <a:latin typeface="Cambria"/>
                  <a:cs typeface="+mn-cs"/>
                </a:rPr>
                <a:t>nq</a:t>
              </a:r>
              <a:r>
                <a:rPr lang="en-US" sz="2000" dirty="0" smtClean="0">
                  <a:solidFill>
                    <a:srgbClr val="0000FF"/>
                  </a:solidFill>
                  <a:latin typeface="Cambria"/>
                  <a:cs typeface="+mn-cs"/>
                </a:rPr>
                <a:t>= 35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ambria"/>
                  <a:cs typeface="+mn-cs"/>
                </a:rPr>
                <a:t>o</a:t>
              </a:r>
              <a:endParaRPr lang="en-US" sz="2000" baseline="30000" dirty="0">
                <a:solidFill>
                  <a:srgbClr val="0000FF"/>
                </a:solidFill>
                <a:latin typeface="Cambri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8961" y="1386939"/>
              <a:ext cx="11834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θ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nq</a:t>
              </a:r>
              <a:r>
                <a:rPr lang="en-US" sz="2000" dirty="0" smtClean="0">
                  <a:solidFill>
                    <a:srgbClr val="000000"/>
                  </a:solidFill>
                  <a:latin typeface="Cambria"/>
                  <a:cs typeface="+mn-cs"/>
                </a:rPr>
                <a:t>= 45</a:t>
              </a:r>
              <a:r>
                <a:rPr lang="en-US" sz="2000" baseline="30000" dirty="0" smtClean="0">
                  <a:solidFill>
                    <a:srgbClr val="000000"/>
                  </a:solidFill>
                  <a:latin typeface="Cambria"/>
                  <a:cs typeface="+mn-cs"/>
                </a:rPr>
                <a:t>o</a:t>
              </a:r>
              <a:endParaRPr lang="en-US" sz="2000" baseline="300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77036" y="2453587"/>
              <a:ext cx="624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mbria"/>
                  <a:cs typeface="+mn-cs"/>
                </a:rPr>
                <a:t>75</a:t>
              </a:r>
              <a:r>
                <a:rPr lang="en-US" sz="2000" baseline="30000" dirty="0" smtClean="0">
                  <a:solidFill>
                    <a:srgbClr val="000000"/>
                  </a:solidFill>
                  <a:latin typeface="Cambria"/>
                  <a:cs typeface="+mn-cs"/>
                </a:rPr>
                <a:t>o</a:t>
              </a:r>
              <a:endParaRPr lang="en-US" sz="2000" baseline="300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9683" y="3082544"/>
              <a:ext cx="78356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cs typeface="+mn-cs"/>
                </a:rPr>
                <a:t>PWIA</a:t>
              </a:r>
              <a:endParaRPr lang="en-US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9371" y="2284310"/>
              <a:ext cx="648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cs typeface="+mn-cs"/>
                </a:rPr>
                <a:t>Full</a:t>
              </a:r>
              <a:endParaRPr lang="en-US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84240" y="4053860"/>
              <a:ext cx="167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P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miss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mbria"/>
                  <a:cs typeface="+mn-cs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ambria"/>
                  <a:cs typeface="+mn-cs"/>
                </a:rPr>
                <a:t>(</a:t>
              </a:r>
              <a:r>
                <a:rPr lang="en-US" sz="2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GeV</a:t>
              </a:r>
              <a:r>
                <a:rPr lang="en-US" sz="2000" dirty="0" smtClean="0">
                  <a:solidFill>
                    <a:srgbClr val="000000"/>
                  </a:solidFill>
                  <a:latin typeface="Cambria"/>
                  <a:cs typeface="+mn-cs"/>
                </a:rPr>
                <a:t>/c)</a:t>
              </a:r>
              <a:endParaRPr lang="en-US" sz="20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0113" y="3674854"/>
              <a:ext cx="5388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mbria"/>
                  <a:cs typeface="+mn-cs"/>
                </a:rPr>
                <a:t>0.1</a:t>
              </a:r>
              <a:endParaRPr lang="en-US" sz="16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16773" y="3676686"/>
              <a:ext cx="5172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mbria"/>
                  <a:cs typeface="+mn-cs"/>
                </a:rPr>
                <a:t>0.5</a:t>
              </a:r>
              <a:endParaRPr lang="en-US" sz="16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63641" y="2284310"/>
              <a:ext cx="755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FF0000"/>
                  </a:solidFill>
                  <a:latin typeface="Calisto MT"/>
                  <a:cs typeface="+mn-cs"/>
                </a:rPr>
                <a:t>FSI</a:t>
              </a:r>
              <a:endParaRPr lang="en-US" sz="2400" dirty="0">
                <a:solidFill>
                  <a:srgbClr val="FF0000"/>
                </a:solidFill>
                <a:latin typeface="Calisto MT"/>
                <a:cs typeface="+mn-cs"/>
              </a:endParaRPr>
            </a:p>
          </p:txBody>
        </p:sp>
        <p:cxnSp>
          <p:nvCxnSpPr>
            <p:cNvPr id="21" name="Straight Arrow Connector 20"/>
            <p:cNvCxnSpPr>
              <a:stCxn id="3" idx="2"/>
            </p:cNvCxnSpPr>
            <p:nvPr/>
          </p:nvCxnSpPr>
          <p:spPr>
            <a:xfrm flipH="1">
              <a:off x="5563641" y="2745975"/>
              <a:ext cx="377721" cy="336569"/>
            </a:xfrm>
            <a:prstGeom prst="straightConnector1">
              <a:avLst/>
            </a:prstGeom>
            <a:ln w="57150" cmpd="thickThin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-168021" y="1885385"/>
              <a:ext cx="1193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mbria"/>
                  <a:cs typeface="Cambria"/>
                </a:rPr>
                <a:t>d</a:t>
              </a:r>
              <a:r>
                <a:rPr lang="en-US" sz="2400" dirty="0" smtClean="0">
                  <a:solidFill>
                    <a:srgbClr val="000000"/>
                  </a:solidFill>
                  <a:latin typeface="Cambria"/>
                  <a:cs typeface="Cambria"/>
                </a:rPr>
                <a:t>(</a:t>
              </a:r>
              <a:r>
                <a:rPr lang="en-US" sz="2400" dirty="0" err="1" smtClean="0">
                  <a:solidFill>
                    <a:srgbClr val="000000"/>
                  </a:solidFill>
                  <a:latin typeface="Cambria"/>
                  <a:cs typeface="Cambria"/>
                </a:rPr>
                <a:t>e,e’p</a:t>
              </a:r>
              <a:r>
                <a:rPr lang="en-US" sz="2400" dirty="0" smtClean="0">
                  <a:solidFill>
                    <a:srgbClr val="000000"/>
                  </a:solidFill>
                  <a:latin typeface="Cambria"/>
                  <a:cs typeface="Cambria"/>
                </a:rPr>
                <a:t>)</a:t>
              </a:r>
              <a:endParaRPr lang="en-US" sz="2400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39873" y="3668494"/>
              <a:ext cx="5388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mbria"/>
                  <a:cs typeface="+mn-cs"/>
                </a:rPr>
                <a:t>0.1</a:t>
              </a:r>
              <a:endParaRPr lang="en-US" sz="16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6533" y="3670326"/>
              <a:ext cx="5172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mbria"/>
                  <a:cs typeface="+mn-cs"/>
                </a:rPr>
                <a:t>0.5</a:t>
              </a:r>
              <a:endParaRPr lang="en-US" sz="16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92861" y="3675364"/>
              <a:ext cx="5388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mbria"/>
                  <a:cs typeface="+mn-cs"/>
                </a:rPr>
                <a:t>0.1</a:t>
              </a:r>
              <a:endParaRPr lang="en-US" sz="16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09521" y="3677196"/>
              <a:ext cx="5172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mbria"/>
                  <a:cs typeface="+mn-cs"/>
                </a:rPr>
                <a:t>0.5</a:t>
              </a:r>
              <a:endParaRPr lang="en-US" sz="16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0395" y="2708481"/>
            <a:ext cx="3875865" cy="3920213"/>
            <a:chOff x="370395" y="2576181"/>
            <a:chExt cx="3875865" cy="3920213"/>
          </a:xfrm>
        </p:grpSpPr>
        <p:pic>
          <p:nvPicPr>
            <p:cNvPr id="40" name="Picture 39" descr="pwia_ratio_ang_dist_40_annot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0" r="6626"/>
            <a:stretch/>
          </p:blipFill>
          <p:spPr>
            <a:xfrm>
              <a:off x="370395" y="3201333"/>
              <a:ext cx="3875865" cy="32004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96600" y="3107650"/>
              <a:ext cx="340349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mbria"/>
                  <a:cs typeface="+mn-cs"/>
                </a:rPr>
                <a:t>Ratio of FSI to PWIA calculations</a:t>
              </a:r>
              <a:endParaRPr lang="en-US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12046" y="6096284"/>
              <a:ext cx="484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θ</a:t>
              </a:r>
              <a:r>
                <a:rPr lang="en-US" sz="2000" baseline="-25000" dirty="0" err="1">
                  <a:solidFill>
                    <a:srgbClr val="000000"/>
                  </a:solidFill>
                  <a:latin typeface="Cambria"/>
                  <a:cs typeface="+mn-cs"/>
                </a:rPr>
                <a:t>r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Cambria"/>
                  <a:cs typeface="+mn-cs"/>
                </a:rPr>
                <a:t>q</a:t>
              </a:r>
              <a:endParaRPr lang="en-US" sz="2000" baseline="30000" dirty="0">
                <a:solidFill>
                  <a:srgbClr val="000000"/>
                </a:solidFill>
                <a:latin typeface="Cambri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80541" y="3687536"/>
              <a:ext cx="1832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err="1">
                  <a:solidFill>
                    <a:srgbClr val="FF0000"/>
                  </a:solidFill>
                  <a:latin typeface="Cambria"/>
                  <a:cs typeface="+mn-cs"/>
                </a:rPr>
                <a:t>p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ambria"/>
                  <a:cs typeface="+mn-cs"/>
                </a:rPr>
                <a:t>miss</a:t>
              </a:r>
              <a:r>
                <a:rPr lang="en-US" dirty="0" smtClean="0">
                  <a:solidFill>
                    <a:srgbClr val="FF0000"/>
                  </a:solidFill>
                  <a:latin typeface="Cambria"/>
                  <a:cs typeface="+mn-cs"/>
                </a:rPr>
                <a:t> = 0.5 </a:t>
              </a:r>
              <a:r>
                <a:rPr lang="en-US" dirty="0" err="1" smtClean="0">
                  <a:solidFill>
                    <a:srgbClr val="FF0000"/>
                  </a:solidFill>
                  <a:latin typeface="Cambria"/>
                  <a:cs typeface="+mn-cs"/>
                </a:rPr>
                <a:t>GeV</a:t>
              </a:r>
              <a:r>
                <a:rPr lang="en-US" dirty="0" smtClean="0">
                  <a:solidFill>
                    <a:srgbClr val="FF0000"/>
                  </a:solidFill>
                  <a:latin typeface="Cambria"/>
                  <a:cs typeface="+mn-cs"/>
                </a:rPr>
                <a:t>/c</a:t>
              </a:r>
              <a:endParaRPr lang="en-US" dirty="0">
                <a:solidFill>
                  <a:srgbClr val="FF0000"/>
                </a:solidFill>
                <a:latin typeface="Cambri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9354" y="4450888"/>
              <a:ext cx="1157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8000"/>
                  </a:solidFill>
                  <a:latin typeface="Cambria"/>
                  <a:cs typeface="+mn-cs"/>
                </a:rPr>
                <a:t>0.4 </a:t>
              </a:r>
              <a:r>
                <a:rPr lang="en-US" dirty="0" err="1" smtClean="0">
                  <a:solidFill>
                    <a:srgbClr val="008000"/>
                  </a:solidFill>
                  <a:latin typeface="Cambria"/>
                  <a:cs typeface="+mn-cs"/>
                </a:rPr>
                <a:t>GeV</a:t>
              </a:r>
              <a:r>
                <a:rPr lang="en-US" dirty="0" smtClean="0">
                  <a:solidFill>
                    <a:srgbClr val="008000"/>
                  </a:solidFill>
                  <a:latin typeface="Cambria"/>
                  <a:cs typeface="+mn-cs"/>
                </a:rPr>
                <a:t>/c</a:t>
              </a:r>
              <a:endParaRPr lang="en-US" dirty="0">
                <a:solidFill>
                  <a:srgbClr val="008000"/>
                </a:solidFill>
                <a:latin typeface="Cambri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53554" y="5398837"/>
              <a:ext cx="1157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FF"/>
                  </a:solidFill>
                  <a:latin typeface="Cambria"/>
                  <a:cs typeface="+mn-cs"/>
                </a:rPr>
                <a:t>0.2 </a:t>
              </a:r>
              <a:r>
                <a:rPr lang="en-US" dirty="0" err="1" smtClean="0">
                  <a:solidFill>
                    <a:srgbClr val="0000FF"/>
                  </a:solidFill>
                  <a:latin typeface="Cambria"/>
                  <a:cs typeface="+mn-cs"/>
                </a:rPr>
                <a:t>GeV</a:t>
              </a:r>
              <a:r>
                <a:rPr lang="en-US" dirty="0" smtClean="0">
                  <a:solidFill>
                    <a:srgbClr val="0000FF"/>
                  </a:solidFill>
                  <a:latin typeface="Cambria"/>
                  <a:cs typeface="+mn-cs"/>
                </a:rPr>
                <a:t>/c</a:t>
              </a:r>
              <a:endParaRPr lang="en-US" dirty="0">
                <a:solidFill>
                  <a:srgbClr val="0000FF"/>
                </a:solidFill>
                <a:latin typeface="Cambri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6564" y="2576181"/>
              <a:ext cx="1840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aseline="30000" dirty="0" smtClean="0">
                  <a:solidFill>
                    <a:srgbClr val="0000FF"/>
                  </a:solidFill>
                  <a:latin typeface="Cambria"/>
                  <a:cs typeface="+mn-cs"/>
                </a:rPr>
                <a:t>3</a:t>
              </a:r>
              <a:r>
                <a:rPr lang="en-US" sz="2400" dirty="0" smtClean="0">
                  <a:solidFill>
                    <a:srgbClr val="0000FF"/>
                  </a:solidFill>
                  <a:latin typeface="Cambria"/>
                  <a:cs typeface="+mn-cs"/>
                </a:rPr>
                <a:t>He(</a:t>
              </a:r>
              <a:r>
                <a:rPr lang="en-US" sz="2400" dirty="0" err="1" smtClean="0">
                  <a:solidFill>
                    <a:srgbClr val="0000FF"/>
                  </a:solidFill>
                  <a:latin typeface="Cambria"/>
                  <a:cs typeface="+mn-cs"/>
                </a:rPr>
                <a:t>e,e’p</a:t>
              </a:r>
              <a:r>
                <a:rPr lang="en-US" sz="2400" dirty="0" smtClean="0">
                  <a:solidFill>
                    <a:srgbClr val="0000FF"/>
                  </a:solidFill>
                  <a:latin typeface="Cambria"/>
                  <a:cs typeface="+mn-cs"/>
                </a:rPr>
                <a:t>)</a:t>
              </a:r>
              <a:r>
                <a:rPr lang="en-US" sz="2400" dirty="0" err="1" smtClean="0">
                  <a:solidFill>
                    <a:srgbClr val="0000FF"/>
                  </a:solidFill>
                  <a:latin typeface="Cambria"/>
                  <a:cs typeface="+mn-cs"/>
                </a:rPr>
                <a:t>np</a:t>
              </a:r>
              <a:r>
                <a:rPr lang="en-US" sz="2400" dirty="0" smtClean="0">
                  <a:solidFill>
                    <a:srgbClr val="0000FF"/>
                  </a:solidFill>
                  <a:latin typeface="Cambria"/>
                  <a:cs typeface="+mn-cs"/>
                </a:rPr>
                <a:t> </a:t>
              </a:r>
              <a:endParaRPr lang="en-US" sz="2400" dirty="0">
                <a:solidFill>
                  <a:srgbClr val="0000FF"/>
                </a:solidFill>
                <a:latin typeface="Cambri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048069" y="527348"/>
            <a:ext cx="1197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Cambria"/>
                <a:cs typeface="Cambria"/>
              </a:rPr>
              <a:t>e,e’p</a:t>
            </a:r>
            <a:r>
              <a:rPr lang="en-US" sz="2400" dirty="0" smtClean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lang="en-US" sz="24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48719" y="5012220"/>
            <a:ext cx="3671037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+mn-cs"/>
              </a:rPr>
              <a:t>Choose </a:t>
            </a:r>
            <a:r>
              <a:rPr lang="en-US" sz="2800" dirty="0" err="1" smtClean="0">
                <a:solidFill>
                  <a:srgbClr val="FF0000"/>
                </a:solidFill>
                <a:latin typeface="Cambria"/>
                <a:cs typeface="+mn-cs"/>
              </a:rPr>
              <a:t>θ</a:t>
            </a:r>
            <a:r>
              <a:rPr lang="en-US" sz="2800" baseline="-25000" dirty="0" err="1" smtClean="0">
                <a:solidFill>
                  <a:srgbClr val="FF0000"/>
                </a:solidFill>
                <a:latin typeface="Cambria"/>
                <a:cs typeface="+mn-cs"/>
              </a:rPr>
              <a:t>rq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+mn-cs"/>
              </a:rPr>
              <a:t>&lt;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+mn-cs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+mn-cs"/>
              </a:rPr>
              <a:t>0</a:t>
            </a:r>
            <a:r>
              <a:rPr lang="en-US" sz="2800" baseline="30000" dirty="0" smtClean="0">
                <a:solidFill>
                  <a:srgbClr val="FF0000"/>
                </a:solidFill>
                <a:latin typeface="Cambria"/>
                <a:cs typeface="+mn-cs"/>
              </a:rPr>
              <a:t>o</a:t>
            </a:r>
            <a:endParaRPr lang="en-US" sz="2800" baseline="30000" dirty="0">
              <a:solidFill>
                <a:srgbClr val="FF0000"/>
              </a:solidFill>
              <a:latin typeface="Cambr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5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Minimizing FSI: taking ratios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5268-B323-CE46-8040-680A8E5464FE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21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3He_3H_FSI_PWIA_3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255603"/>
            <a:ext cx="5498592" cy="3669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3452788"/>
            <a:ext cx="809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mbria"/>
                <a:cs typeface="+mn-cs"/>
              </a:rPr>
              <a:t>PWIA</a:t>
            </a:r>
            <a:endParaRPr lang="en-US" sz="2000" dirty="0">
              <a:solidFill>
                <a:srgbClr val="FF0000"/>
              </a:solidFill>
              <a:latin typeface="Cambri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8544" y="3835442"/>
            <a:ext cx="763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Cambria"/>
                <a:cs typeface="+mn-cs"/>
              </a:rPr>
              <a:t>FULL</a:t>
            </a:r>
            <a:endParaRPr lang="en-US" sz="2000" dirty="0">
              <a:solidFill>
                <a:srgbClr val="0000FF"/>
              </a:solidFill>
              <a:latin typeface="Cambri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711777"/>
              </p:ext>
            </p:extLst>
          </p:nvPr>
        </p:nvGraphicFramePr>
        <p:xfrm>
          <a:off x="403053" y="2592004"/>
          <a:ext cx="1774226" cy="82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4" name="Equation" r:id="rId4" imgW="952500" imgH="444500" progId="Equation.DSMT4">
                  <p:embed/>
                </p:oleObj>
              </mc:Choice>
              <mc:Fallback>
                <p:oleObj name="Equation" r:id="rId4" imgW="952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053" y="2592004"/>
                        <a:ext cx="1774226" cy="8279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38702" y="4617712"/>
            <a:ext cx="141641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mbria"/>
                <a:cs typeface="+mn-cs"/>
              </a:rPr>
              <a:t>P</a:t>
            </a:r>
            <a:r>
              <a:rPr lang="en-US" sz="2000" baseline="-25000" dirty="0" smtClean="0">
                <a:solidFill>
                  <a:srgbClr val="000000"/>
                </a:solidFill>
                <a:latin typeface="Cambria"/>
                <a:cs typeface="+mn-cs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Cambria"/>
                <a:cs typeface="+mn-cs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Cambria"/>
                <a:cs typeface="+mn-cs"/>
              </a:rPr>
              <a:t>GeV</a:t>
            </a:r>
            <a:r>
              <a:rPr lang="en-US" sz="2000" dirty="0" smtClean="0">
                <a:solidFill>
                  <a:srgbClr val="000000"/>
                </a:solidFill>
                <a:latin typeface="Cambria"/>
                <a:cs typeface="+mn-cs"/>
              </a:rPr>
              <a:t>/c)</a:t>
            </a:r>
            <a:endParaRPr lang="en-US" sz="2000" dirty="0">
              <a:solidFill>
                <a:srgbClr val="000000"/>
              </a:solidFill>
              <a:latin typeface="Cambria"/>
              <a:cs typeface="+mn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65847"/>
              </p:ext>
            </p:extLst>
          </p:nvPr>
        </p:nvGraphicFramePr>
        <p:xfrm>
          <a:off x="4381932" y="1910895"/>
          <a:ext cx="1576907" cy="97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5" name="Equation" r:id="rId6" imgW="825500" imgH="508000" progId="Equation.DSMT4">
                  <p:embed/>
                </p:oleObj>
              </mc:Choice>
              <mc:Fallback>
                <p:oleObj name="Equation" r:id="rId6" imgW="8255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1932" y="1910895"/>
                        <a:ext cx="1576907" cy="970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05578" y="474072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Cambria"/>
                <a:cs typeface="+mn-cs"/>
              </a:rPr>
              <a:t>Sargsian</a:t>
            </a:r>
            <a:endParaRPr lang="en-US" dirty="0">
              <a:solidFill>
                <a:srgbClr val="000000"/>
              </a:solidFill>
              <a:latin typeface="Cambri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1120" y="1910895"/>
            <a:ext cx="157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Cambria"/>
                <a:cs typeface="+mn-cs"/>
              </a:rPr>
              <a:t>Experimentalkinematics</a:t>
            </a:r>
            <a:endParaRPr lang="en-US" dirty="0">
              <a:solidFill>
                <a:srgbClr val="000000"/>
              </a:solidFill>
              <a:latin typeface="Cambri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053" y="5160018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mbria"/>
                <a:cs typeface="+mn-cs"/>
              </a:rPr>
              <a:t>Choose </a:t>
            </a:r>
            <a:r>
              <a:rPr lang="en-US" sz="2000" dirty="0" err="1" smtClean="0">
                <a:solidFill>
                  <a:srgbClr val="000000"/>
                </a:solidFill>
                <a:latin typeface="Cambria"/>
                <a:cs typeface="+mn-cs"/>
              </a:rPr>
              <a:t>θ</a:t>
            </a:r>
            <a:r>
              <a:rPr lang="en-US" sz="2000" baseline="-25000" dirty="0" err="1" smtClean="0">
                <a:solidFill>
                  <a:srgbClr val="000000"/>
                </a:solidFill>
                <a:latin typeface="Cambria"/>
                <a:cs typeface="+mn-cs"/>
              </a:rPr>
              <a:t>rq</a:t>
            </a:r>
            <a:r>
              <a:rPr lang="en-US" sz="2000" dirty="0" smtClean="0">
                <a:solidFill>
                  <a:srgbClr val="000000"/>
                </a:solidFill>
                <a:latin typeface="Cambria"/>
                <a:cs typeface="+mn-cs"/>
              </a:rPr>
              <a:t> &lt; </a:t>
            </a:r>
            <a:r>
              <a:rPr lang="en-US" sz="2000" dirty="0">
                <a:solidFill>
                  <a:srgbClr val="000000"/>
                </a:solidFill>
                <a:latin typeface="Cambria"/>
                <a:cs typeface="+mn-cs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Cambria"/>
                <a:cs typeface="+mn-cs"/>
              </a:rPr>
              <a:t>0</a:t>
            </a:r>
            <a:r>
              <a:rPr lang="en-US" sz="2000" baseline="30000" dirty="0" smtClean="0">
                <a:solidFill>
                  <a:srgbClr val="000000"/>
                </a:solidFill>
                <a:latin typeface="Cambria"/>
                <a:cs typeface="+mn-cs"/>
              </a:rPr>
              <a:t>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mbria"/>
                <a:cs typeface="+mn-cs"/>
              </a:rPr>
              <a:t>Take ratios to cancel residual FSI</a:t>
            </a:r>
            <a:endParaRPr lang="en-US" sz="2000" dirty="0">
              <a:solidFill>
                <a:srgbClr val="000000"/>
              </a:solidFill>
              <a:latin typeface="Cambri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74928"/>
              </p:ext>
            </p:extLst>
          </p:nvPr>
        </p:nvGraphicFramePr>
        <p:xfrm>
          <a:off x="4181944" y="5841239"/>
          <a:ext cx="34782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6" name="Equation" r:id="rId8" imgW="1866900" imgH="457200" progId="Equation.DSMT4">
                  <p:embed/>
                </p:oleObj>
              </mc:Choice>
              <mc:Fallback>
                <p:oleObj name="Equation" r:id="rId8" imgW="1866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81944" y="5841239"/>
                        <a:ext cx="3478213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3044991" y="6031868"/>
            <a:ext cx="923590" cy="4516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4824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A278-7327-914A-A335-9E287E94D779}" type="datetime1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1/19/16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t>Hall A Meeting</a:t>
            </a:r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22</a:t>
            </a:fld>
            <a:endParaRPr lang="en-US" dirty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45511"/>
              </p:ext>
            </p:extLst>
          </p:nvPr>
        </p:nvGraphicFramePr>
        <p:xfrm>
          <a:off x="352056" y="2724595"/>
          <a:ext cx="814283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86"/>
                <a:gridCol w="914415"/>
                <a:gridCol w="1030111"/>
                <a:gridCol w="903111"/>
                <a:gridCol w="945444"/>
                <a:gridCol w="903111"/>
                <a:gridCol w="19755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&lt;</a:t>
                      </a:r>
                      <a:r>
                        <a:rPr lang="en-US" sz="2400" i="1" dirty="0" smtClean="0">
                          <a:latin typeface="Cambria"/>
                        </a:rPr>
                        <a:t>p</a:t>
                      </a:r>
                      <a:r>
                        <a:rPr lang="en-US" sz="2400" baseline="-25000" dirty="0" smtClean="0">
                          <a:latin typeface="Cambria"/>
                        </a:rPr>
                        <a:t>m</a:t>
                      </a:r>
                      <a:r>
                        <a:rPr lang="en-US" sz="2400" dirty="0" smtClean="0">
                          <a:latin typeface="Cambria"/>
                        </a:rPr>
                        <a:t>&gt;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(MeV/c)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</a:rPr>
                        <a:t>x</a:t>
                      </a:r>
                      <a:endParaRPr lang="en-US" sz="2400" i="1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</a:rPr>
                        <a:t>E</a:t>
                      </a:r>
                      <a:r>
                        <a:rPr lang="en-US" sz="2400" baseline="-25000" dirty="0" err="1" smtClean="0">
                          <a:latin typeface="Cambria"/>
                        </a:rPr>
                        <a:t>e</a:t>
                      </a:r>
                      <a:endParaRPr lang="en-US" sz="2400" baseline="-25000" dirty="0" smtClean="0">
                        <a:latin typeface="Cambria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Cambria"/>
                        </a:rPr>
                        <a:t>(</a:t>
                      </a:r>
                      <a:r>
                        <a:rPr lang="en-US" sz="2400" baseline="0" dirty="0" err="1" smtClean="0">
                          <a:latin typeface="Cambria"/>
                        </a:rPr>
                        <a:t>GeV</a:t>
                      </a:r>
                      <a:r>
                        <a:rPr lang="en-US" sz="2400" baseline="0" dirty="0" smtClean="0">
                          <a:latin typeface="Cambria"/>
                        </a:rPr>
                        <a:t>)</a:t>
                      </a:r>
                      <a:endParaRPr lang="en-US" sz="2400" baseline="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/>
                        </a:rPr>
                        <a:t>θ</a:t>
                      </a:r>
                      <a:r>
                        <a:rPr lang="en-US" sz="2400" baseline="-25000" dirty="0" err="1" smtClean="0">
                          <a:latin typeface="Cambria"/>
                        </a:rPr>
                        <a:t>e</a:t>
                      </a:r>
                      <a:endParaRPr lang="en-US" sz="2400" baseline="-250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</a:rPr>
                        <a:t>p</a:t>
                      </a:r>
                      <a:r>
                        <a:rPr lang="en-US" sz="2400" baseline="-25000" dirty="0" err="1" smtClean="0">
                          <a:latin typeface="Cambria"/>
                        </a:rPr>
                        <a:t>p</a:t>
                      </a:r>
                      <a:endParaRPr lang="en-US" sz="2400" baseline="-250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/>
                        </a:rPr>
                        <a:t>θ</a:t>
                      </a:r>
                      <a:r>
                        <a:rPr lang="en-US" sz="2400" baseline="-25000" dirty="0" err="1" smtClean="0">
                          <a:latin typeface="Cambria"/>
                        </a:rPr>
                        <a:t>p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Time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(days)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/>
                        </a:rPr>
                        <a:t>100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1.15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3.47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20.9</a:t>
                      </a:r>
                      <a:r>
                        <a:rPr lang="en-US" sz="2400" baseline="30000" dirty="0" smtClean="0">
                          <a:latin typeface="Cambria"/>
                        </a:rPr>
                        <a:t>o</a:t>
                      </a:r>
                      <a:endParaRPr lang="en-US" sz="2400" baseline="300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1.6</a:t>
                      </a:r>
                      <a:endParaRPr lang="en-US" sz="24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/>
                        </a:rPr>
                        <a:t>48.7</a:t>
                      </a:r>
                      <a:r>
                        <a:rPr lang="en-US" sz="2400" baseline="30000" dirty="0" smtClean="0">
                          <a:latin typeface="Cambria"/>
                        </a:rPr>
                        <a:t>o</a:t>
                      </a:r>
                      <a:endParaRPr lang="en-US" sz="2400" baseline="30000" dirty="0"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Cambria"/>
                        </a:rPr>
                        <a:t>0.5/0.5</a:t>
                      </a:r>
                      <a:endParaRPr lang="en-US" sz="2400" baseline="0" dirty="0">
                        <a:latin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300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1.41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3.64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20.4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o</a:t>
                      </a:r>
                      <a:endParaRPr lang="en-US" sz="2400" baseline="30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1.4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58.6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o</a:t>
                      </a:r>
                      <a:endParaRPr lang="en-US" sz="2400" baseline="30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/>
                        </a:rPr>
                        <a:t>5/5</a:t>
                      </a:r>
                      <a:endParaRPr lang="en-US" sz="2400" baseline="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8150" y="1760498"/>
            <a:ext cx="2428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i="1" dirty="0" err="1" smtClean="0">
                <a:solidFill>
                  <a:srgbClr val="000000"/>
                </a:solidFill>
                <a:latin typeface="Cambria"/>
                <a:cs typeface="+mn-cs"/>
              </a:rPr>
              <a:t>E</a:t>
            </a:r>
            <a:r>
              <a:rPr lang="en-US" sz="2400" baseline="-25000" dirty="0" err="1" smtClean="0">
                <a:solidFill>
                  <a:srgbClr val="000000"/>
                </a:solidFill>
                <a:latin typeface="Cambria"/>
                <a:cs typeface="+mn-cs"/>
              </a:rPr>
              <a:t>beam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cs typeface="+mn-cs"/>
              </a:rPr>
              <a:t> = 4.4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cs typeface="+mn-cs"/>
              </a:rPr>
              <a:t>GeV</a:t>
            </a:r>
            <a:endParaRPr lang="en-US" sz="2400" dirty="0" smtClean="0">
              <a:solidFill>
                <a:srgbClr val="000000"/>
              </a:solidFill>
              <a:latin typeface="Cambri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  <a:latin typeface="Cambria"/>
                <a:cs typeface="+mn-cs"/>
              </a:rPr>
              <a:t>Q</a:t>
            </a:r>
            <a:r>
              <a:rPr lang="en-US" sz="2400" baseline="30000" dirty="0" smtClean="0">
                <a:solidFill>
                  <a:srgbClr val="000000"/>
                </a:solidFill>
                <a:latin typeface="Cambria"/>
                <a:cs typeface="+mn-cs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cs typeface="+mn-cs"/>
              </a:rPr>
              <a:t> = 2.0 GeV</a:t>
            </a:r>
            <a:r>
              <a:rPr lang="en-US" sz="2400" baseline="30000" dirty="0" smtClean="0">
                <a:solidFill>
                  <a:srgbClr val="000000"/>
                </a:solidFill>
                <a:latin typeface="Cambria"/>
                <a:cs typeface="+mn-cs"/>
              </a:rPr>
              <a:t>2</a:t>
            </a:r>
            <a:endParaRPr lang="en-US" sz="2400" baseline="30000" dirty="0">
              <a:solidFill>
                <a:srgbClr val="000000"/>
              </a:solidFill>
              <a:latin typeface="Cambri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9384" y="1760498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i="1" dirty="0" err="1" smtClean="0">
                <a:solidFill>
                  <a:srgbClr val="000000"/>
                </a:solidFill>
                <a:latin typeface="Cambria"/>
                <a:cs typeface="+mn-cs"/>
              </a:rPr>
              <a:t>I</a:t>
            </a:r>
            <a:r>
              <a:rPr lang="en-US" sz="2400" baseline="-25000" dirty="0" err="1" smtClean="0">
                <a:solidFill>
                  <a:srgbClr val="000000"/>
                </a:solidFill>
                <a:latin typeface="Cambria"/>
                <a:cs typeface="+mn-cs"/>
              </a:rPr>
              <a:t>beam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cs typeface="+mn-cs"/>
              </a:rPr>
              <a:t> = 20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cs typeface="+mn-cs"/>
              </a:rPr>
              <a:t>μA</a:t>
            </a:r>
            <a:endParaRPr lang="en-US" sz="2400" dirty="0" smtClean="0">
              <a:solidFill>
                <a:srgbClr val="000000"/>
              </a:solidFill>
              <a:latin typeface="Cambri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mbria"/>
                <a:cs typeface="+mn-cs"/>
              </a:rPr>
              <a:t>Both HRS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595" y="474004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sto MT"/>
                <a:cs typeface="+mn-cs"/>
              </a:rPr>
              <a:t>Calibrations: 1 day</a:t>
            </a:r>
          </a:p>
        </p:txBody>
      </p:sp>
    </p:spTree>
    <p:extLst>
      <p:ext uri="{BB962C8B-B14F-4D97-AF65-F5344CB8AC3E}">
        <p14:creationId xmlns:p14="http://schemas.microsoft.com/office/powerpoint/2010/main" val="55937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202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23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Screen Shot 2014-07-25 at 10.2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0" y="1430986"/>
            <a:ext cx="4128301" cy="3093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090" y="4614009"/>
            <a:ext cx="2545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Calisto MT"/>
                <a:cs typeface="+mn-cs"/>
              </a:rPr>
              <a:t>Compare to exact calculations.</a:t>
            </a:r>
            <a:endParaRPr lang="en-US" sz="2400" dirty="0">
              <a:solidFill>
                <a:srgbClr val="0000FF"/>
              </a:solidFill>
              <a:latin typeface="Calisto MT"/>
              <a:cs typeface="+mn-cs"/>
            </a:endParaRPr>
          </a:p>
        </p:txBody>
      </p:sp>
      <p:pic>
        <p:nvPicPr>
          <p:cNvPr id="8" name="Picture 7" descr="Screen Shot 2014-07-28 at 10.09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92" y="1483906"/>
            <a:ext cx="4361186" cy="3027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9206" y="1111730"/>
            <a:ext cx="3159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Calisto MT"/>
                <a:cs typeface="+mn-cs"/>
              </a:rPr>
              <a:t>Reduced </a:t>
            </a:r>
            <a:r>
              <a:rPr lang="en-US" sz="2400" dirty="0">
                <a:solidFill>
                  <a:srgbClr val="0000FF"/>
                </a:solidFill>
                <a:latin typeface="Calisto MT"/>
                <a:cs typeface="+mn-cs"/>
              </a:rPr>
              <a:t>cross sections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5969" y="1111730"/>
            <a:ext cx="2713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Calisto MT"/>
                <a:cs typeface="+mn-cs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latin typeface="Calisto MT"/>
                <a:cs typeface="+mn-cs"/>
              </a:rPr>
              <a:t>ross section ratios</a:t>
            </a:r>
            <a:endParaRPr lang="en-US" sz="2400" dirty="0">
              <a:solidFill>
                <a:srgbClr val="0000FF"/>
              </a:solidFill>
              <a:latin typeface="Calisto M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4481709"/>
            <a:ext cx="3824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latin typeface="Calisto MT"/>
                <a:cs typeface="+mn-cs"/>
              </a:rPr>
              <a:t>First high precision </a:t>
            </a:r>
            <a:r>
              <a:rPr lang="en-US" sz="2400" dirty="0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latin typeface="Calisto MT"/>
                <a:cs typeface="+mn-cs"/>
              </a:rPr>
              <a:t>model independent extraction of nuclear momentum       distribution ratio</a:t>
            </a:r>
            <a:endParaRPr lang="en-US" sz="2400" dirty="0">
              <a:ln w="18000">
                <a:noFill/>
                <a:prstDash val="solid"/>
                <a:miter lim="800000"/>
              </a:ln>
              <a:solidFill>
                <a:srgbClr val="0000FF"/>
              </a:solidFill>
              <a:latin typeface="Calisto M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654" y="4270583"/>
            <a:ext cx="6182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Calisto MT"/>
                <a:cs typeface="+mn-cs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Calisto MT"/>
                <a:cs typeface="+mn-cs"/>
              </a:rPr>
              <a:t>miss</a:t>
            </a:r>
            <a:endParaRPr lang="en-US" baseline="-25000" dirty="0">
              <a:solidFill>
                <a:srgbClr val="000000"/>
              </a:solidFill>
              <a:latin typeface="Calisto M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0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977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/>
              <a:t>E</a:t>
            </a:r>
            <a:r>
              <a:rPr lang="en-US" sz="3600" b="1" dirty="0" smtClean="0"/>
              <a:t>12–14–009: Ratio of the electric form factor in the mirror nuclei </a:t>
            </a:r>
            <a:r>
              <a:rPr lang="en-US" sz="3600" b="1" baseline="30000" dirty="0" smtClean="0"/>
              <a:t>3</a:t>
            </a:r>
            <a:r>
              <a:rPr lang="en-US" sz="3600" b="1" dirty="0" smtClean="0"/>
              <a:t>He and </a:t>
            </a:r>
            <a:r>
              <a:rPr lang="en-US" sz="3600" b="1" baseline="30000" dirty="0" smtClean="0"/>
              <a:t>3</a:t>
            </a:r>
            <a:r>
              <a:rPr lang="en-US" sz="3600" b="1" dirty="0" smtClean="0"/>
              <a:t>H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86200"/>
            <a:ext cx="89916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Luke Myers, John Arrington, and Doug Higinbotham Spokespersons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title_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464"/>
          </a:xfrm>
          <a:prstGeom prst="rect">
            <a:avLst/>
          </a:prstGeom>
        </p:spPr>
      </p:pic>
      <p:pic>
        <p:nvPicPr>
          <p:cNvPr id="5" name="Picture 4" descr="title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8944"/>
            <a:ext cx="9144000" cy="8290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Motivation</a:t>
            </a:r>
            <a:endParaRPr lang="en-US" sz="4000" dirty="0"/>
          </a:p>
        </p:txBody>
      </p:sp>
      <p:pic>
        <p:nvPicPr>
          <p:cNvPr id="3" name="Picture 2" descr="inside_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85344"/>
          </a:xfrm>
          <a:prstGeom prst="rect">
            <a:avLst/>
          </a:prstGeom>
        </p:spPr>
      </p:pic>
      <p:pic>
        <p:nvPicPr>
          <p:cNvPr id="4" name="Picture 3" descr="inside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5664"/>
            <a:ext cx="9144000" cy="402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29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  <a:cs typeface="+mn-cs"/>
              </a:rPr>
              <a:t>One-time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opportunity for 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 at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JLab</a:t>
            </a: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Precise theoretical calculations of &lt;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rms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&gt;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+mn-cs"/>
              </a:rPr>
              <a:t>3H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, &lt;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rms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&gt;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+mn-cs"/>
              </a:rPr>
              <a:t>3He</a:t>
            </a: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Experimental results:  large uncertainties, discrepancies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78306"/>
              </p:ext>
            </p:extLst>
          </p:nvPr>
        </p:nvGraphicFramePr>
        <p:xfrm>
          <a:off x="1800352" y="2956560"/>
          <a:ext cx="5362448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448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</a:t>
                      </a:r>
                      <a:r>
                        <a:rPr lang="en-US" sz="2400" i="1" dirty="0" smtClean="0"/>
                        <a:t>r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i="1" baseline="-25000" dirty="0" smtClean="0"/>
                        <a:t>rms</a:t>
                      </a:r>
                      <a:r>
                        <a:rPr lang="en-US" sz="2400" dirty="0" smtClean="0"/>
                        <a:t>&gt;</a:t>
                      </a:r>
                      <a:r>
                        <a:rPr lang="en-US" sz="2400" baseline="-25000" dirty="0" smtClean="0"/>
                        <a:t>3H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</a:t>
                      </a:r>
                      <a:r>
                        <a:rPr lang="en-US" sz="2400" i="1" dirty="0" smtClean="0"/>
                        <a:t>r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i="1" baseline="-25000" dirty="0" smtClean="0"/>
                        <a:t>rms</a:t>
                      </a:r>
                      <a:r>
                        <a:rPr lang="en-US" sz="2400" dirty="0" smtClean="0"/>
                        <a:t>&gt;</a:t>
                      </a:r>
                      <a:r>
                        <a:rPr lang="en-US" sz="2400" baseline="-25000" dirty="0" smtClean="0"/>
                        <a:t>3He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GFMC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1.77(1)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1.97(1)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ym typeface="Symbol"/>
                        </a:rPr>
                        <a:t>χ</a:t>
                      </a:r>
                      <a:r>
                        <a:rPr lang="en-US" sz="2400" dirty="0" err="1" smtClean="0"/>
                        <a:t>EFT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1.756(6)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1.962(4)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SACLAY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1.76(9)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1.96(3)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BATES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1.68(3)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1.97(3)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Atomic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--------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1.959(4)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0" y="4419600"/>
            <a:ext cx="1371600" cy="83820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3800" y="2590800"/>
            <a:ext cx="52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3</a:t>
            </a: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2662535"/>
            <a:ext cx="69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3</a:t>
            </a:r>
            <a:r>
              <a:rPr lang="en-US" sz="2400" dirty="0" smtClean="0"/>
              <a:t>He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Expected Results</a:t>
            </a:r>
            <a:endParaRPr lang="en-US" sz="4000" dirty="0"/>
          </a:p>
        </p:txBody>
      </p:sp>
      <p:pic>
        <p:nvPicPr>
          <p:cNvPr id="3" name="Picture 2" descr="inside_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85344"/>
          </a:xfrm>
          <a:prstGeom prst="rect">
            <a:avLst/>
          </a:prstGeom>
        </p:spPr>
      </p:pic>
      <p:pic>
        <p:nvPicPr>
          <p:cNvPr id="4" name="Picture 3" descr="inside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5664"/>
            <a:ext cx="9144000" cy="402336"/>
          </a:xfrm>
          <a:prstGeom prst="rect">
            <a:avLst/>
          </a:prstGeom>
        </p:spPr>
      </p:pic>
      <p:pic>
        <p:nvPicPr>
          <p:cNvPr id="6" name="Picture 5" descr="TRM_results_back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1171575"/>
            <a:ext cx="6629400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Kinematics with LHRS</a:t>
            </a:r>
            <a:endParaRPr lang="en-US" sz="4000" dirty="0"/>
          </a:p>
        </p:txBody>
      </p:sp>
      <p:pic>
        <p:nvPicPr>
          <p:cNvPr id="3" name="Picture 2" descr="inside_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85344"/>
          </a:xfrm>
          <a:prstGeom prst="rect">
            <a:avLst/>
          </a:prstGeom>
        </p:spPr>
      </p:pic>
      <p:pic>
        <p:nvPicPr>
          <p:cNvPr id="4" name="Picture 3" descr="inside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5664"/>
            <a:ext cx="9144000" cy="402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31242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Only 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cs typeface="+mn-cs"/>
              </a:rPr>
              <a:t>one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momentum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setting</a:t>
            </a: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Huge count rates!</a:t>
            </a: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I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/>
                <a:cs typeface="+mn-cs"/>
              </a:rPr>
              <a:t>beam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~ 5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μ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A</a:t>
            </a: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10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5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counts/bin/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95600"/>
              </p:ext>
            </p:extLst>
          </p:nvPr>
        </p:nvGraphicFramePr>
        <p:xfrm>
          <a:off x="2467420" y="838200"/>
          <a:ext cx="652418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074"/>
                <a:gridCol w="1143000"/>
                <a:gridCol w="1905000"/>
                <a:gridCol w="1188066"/>
                <a:gridCol w="1463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i="1" dirty="0" smtClean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lang="en-US" sz="2400" baseline="-25000" dirty="0" smtClean="0"/>
                        <a:t>HRS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/>
                        <a:t>p</a:t>
                      </a:r>
                      <a:r>
                        <a:rPr lang="en-US" sz="2400" baseline="-25000" dirty="0" err="1" smtClean="0"/>
                        <a:t>HRS</a:t>
                      </a:r>
                      <a:endParaRPr lang="en-US" sz="2400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 pitchFamily="18" charset="0"/>
                        </a:rPr>
                        <a:t>Q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H Rate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/>
                        <a:t>3</a:t>
                      </a:r>
                      <a:r>
                        <a:rPr lang="en-US" sz="2400" dirty="0" smtClean="0"/>
                        <a:t>He Rate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[deg]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</a:t>
                      </a:r>
                      <a:r>
                        <a:rPr lang="en-US" sz="2400" dirty="0" err="1" smtClean="0"/>
                        <a:t>GeV</a:t>
                      </a:r>
                      <a:r>
                        <a:rPr lang="en-US" sz="2400" dirty="0" smtClean="0"/>
                        <a:t>/c]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[GeV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dirty="0" smtClean="0"/>
                        <a:t>]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[Hz/bin]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[Hz/bin]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1.07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0.049-0.065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510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15.0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1.07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0.072-0.091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125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sieve_design2b.png"/>
          <p:cNvPicPr>
            <a:picLocks noChangeAspect="1"/>
          </p:cNvPicPr>
          <p:nvPr/>
        </p:nvPicPr>
        <p:blipFill rotWithShape="1">
          <a:blip r:embed="rId4"/>
          <a:srcRect r="62996"/>
          <a:stretch/>
        </p:blipFill>
        <p:spPr>
          <a:xfrm>
            <a:off x="0" y="1676400"/>
            <a:ext cx="2444368" cy="459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838200"/>
            <a:ext cx="1800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Collimator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Plate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pic>
        <p:nvPicPr>
          <p:cNvPr id="3" name="Picture 2" descr="inside_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85344"/>
          </a:xfrm>
          <a:prstGeom prst="rect">
            <a:avLst/>
          </a:prstGeom>
        </p:spPr>
      </p:pic>
      <p:pic>
        <p:nvPicPr>
          <p:cNvPr id="4" name="Picture 3" descr="inside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5664"/>
            <a:ext cx="9144000" cy="402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84148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Currently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,  &lt;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rms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&gt;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+mn-cs"/>
              </a:rPr>
              <a:t>3He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– &lt;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rms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&gt;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+mn-cs"/>
              </a:rPr>
              <a:t>3H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= (0.20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±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0.10)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fm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A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2% measurement of the form factor ratio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&lt;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rms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&gt;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+mn-cs"/>
              </a:rPr>
              <a:t>3He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– &lt;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rms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&gt;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+mn-cs"/>
              </a:rPr>
              <a:t>3H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≈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(0.20 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Symbol"/>
              </a:rPr>
              <a:t>±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0.03)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fm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Only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cs typeface="+mn-cs"/>
              </a:rPr>
              <a:t>1.5 days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of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cs typeface="+mn-cs"/>
              </a:rPr>
              <a:t>beamtime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 requested for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experiment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H, 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H, 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He and 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12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C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Our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best chance to measure the 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  <a:cs typeface="+mn-cs"/>
                <a:sym typeface="Symbol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H radius!</a:t>
            </a:r>
            <a:endParaRPr 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summaries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1444" y="2032000"/>
            <a:ext cx="54296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Four great experiments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Varied physics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Elastic to Deep Inelastic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Once in a lab-time opportunity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Text Box 7"/>
          <p:cNvSpPr txBox="1">
            <a:spLocks noChangeArrowheads="1"/>
          </p:cNvSpPr>
          <p:nvPr/>
        </p:nvSpPr>
        <p:spPr bwMode="auto">
          <a:xfrm>
            <a:off x="458571" y="381000"/>
            <a:ext cx="8686800" cy="871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 DIS from 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He, 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and 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 EMC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ratios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and 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xtract 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baseline="4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baseline="4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quark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ratio.    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-nucleus cross section formalism: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1803" name="Object 7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032833"/>
              </p:ext>
            </p:extLst>
          </p:nvPr>
        </p:nvGraphicFramePr>
        <p:xfrm>
          <a:off x="511175" y="3975100"/>
          <a:ext cx="81232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22" name="Equation" r:id="rId3" imgW="3784600" imgH="469900" progId="Equation.DSMT4">
                  <p:embed/>
                </p:oleObj>
              </mc:Choice>
              <mc:Fallback>
                <p:oleObj name="Equation" r:id="rId3" imgW="3784600" imgH="469900" progId="Equation.DSMT4">
                  <p:embed/>
                  <p:pic>
                    <p:nvPicPr>
                      <p:cNvPr id="0" name="Picture 7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3975100"/>
                        <a:ext cx="8123238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8763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</a:rPr>
              <a:t>3He, 3H and 2H Deep Inelastic Scattering</a:t>
            </a:r>
            <a:endParaRPr lang="en-US" sz="3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804" name="Object 7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71605"/>
              </p:ext>
            </p:extLst>
          </p:nvPr>
        </p:nvGraphicFramePr>
        <p:xfrm>
          <a:off x="5804693" y="5486400"/>
          <a:ext cx="2640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23" name="Equation" r:id="rId5" imgW="1320800" imgH="228600" progId="Equation.3">
                  <p:embed/>
                </p:oleObj>
              </mc:Choice>
              <mc:Fallback>
                <p:oleObj name="Equation" r:id="rId5" imgW="1320800" imgH="228600" progId="Equation.3">
                  <p:embed/>
                  <p:pic>
                    <p:nvPicPr>
                      <p:cNvPr id="0" name="Picture 7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693" y="5486400"/>
                        <a:ext cx="26400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5" name="Object 7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4290"/>
              </p:ext>
            </p:extLst>
          </p:nvPr>
        </p:nvGraphicFramePr>
        <p:xfrm>
          <a:off x="6400799" y="5029200"/>
          <a:ext cx="1447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24" name="Equation" r:id="rId7" imgW="672516" imgH="177646" progId="Equation.3">
                  <p:embed/>
                </p:oleObj>
              </mc:Choice>
              <mc:Fallback>
                <p:oleObj name="Equation" r:id="rId7" imgW="672516" imgH="177646" progId="Equation.3">
                  <p:embed/>
                  <p:pic>
                    <p:nvPicPr>
                      <p:cNvPr id="0" name="Picture 7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799" y="5029200"/>
                        <a:ext cx="1447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6" name="Object 7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261401"/>
              </p:ext>
            </p:extLst>
          </p:nvPr>
        </p:nvGraphicFramePr>
        <p:xfrm>
          <a:off x="1001713" y="5422900"/>
          <a:ext cx="3433762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25" name="Equation" r:id="rId9" imgW="1701800" imgH="469900" progId="Equation.DSMT4">
                  <p:embed/>
                </p:oleObj>
              </mc:Choice>
              <mc:Fallback>
                <p:oleObj name="Equation" r:id="rId9" imgW="1701800" imgH="469900" progId="Equation.DSMT4">
                  <p:embed/>
                  <p:pic>
                    <p:nvPicPr>
                      <p:cNvPr id="0" name="Picture 7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5422900"/>
                        <a:ext cx="3433762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9" name="Object 7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701817"/>
              </p:ext>
            </p:extLst>
          </p:nvPr>
        </p:nvGraphicFramePr>
        <p:xfrm>
          <a:off x="6248400" y="5943600"/>
          <a:ext cx="18684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26" name="Equation" r:id="rId11" imgW="863225" imgH="228501" progId="Equation.3">
                  <p:embed/>
                </p:oleObj>
              </mc:Choice>
              <mc:Fallback>
                <p:oleObj name="Equation" r:id="rId11" imgW="863225" imgH="228501" progId="Equation.3">
                  <p:embed/>
                  <p:pic>
                    <p:nvPicPr>
                      <p:cNvPr id="0" name="Picture 7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943600"/>
                        <a:ext cx="1868488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baseline="4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/F</a:t>
            </a:r>
            <a:r>
              <a:rPr lang="en-US" sz="4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baseline="4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i="1" baseline="4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baseline="4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Uncertainties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84300"/>
            <a:ext cx="6690863" cy="593513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6781800" y="4800600"/>
            <a:ext cx="1295400" cy="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81800" y="2819400"/>
            <a:ext cx="1295400" cy="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81800" y="4038600"/>
            <a:ext cx="1295400" cy="0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10400" y="2362200"/>
            <a:ext cx="98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SU(6)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4800600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Scalar </a:t>
            </a:r>
          </a:p>
          <a:p>
            <a:r>
              <a:rPr lang="en-US" sz="2400" dirty="0" err="1" smtClean="0">
                <a:solidFill>
                  <a:srgbClr val="0000FF"/>
                </a:solidFill>
              </a:rPr>
              <a:t>diquark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3505200"/>
            <a:ext cx="103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pQCD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9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9" name="Text Box 7"/>
          <p:cNvSpPr txBox="1">
            <a:spLocks noChangeArrowheads="1"/>
          </p:cNvSpPr>
          <p:nvPr/>
        </p:nvSpPr>
        <p:spPr bwMode="auto">
          <a:xfrm>
            <a:off x="423081" y="914400"/>
            <a:ext cx="838200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Measure </a:t>
            </a:r>
            <a:r>
              <a:rPr lang="en-US" sz="2500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He and </a:t>
            </a:r>
            <a:r>
              <a:rPr lang="en-US" sz="2500" baseline="30000" dirty="0" smtClean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H DIS.  </a:t>
            </a:r>
          </a:p>
          <a:p>
            <a:pPr lvl="1">
              <a:buFontTx/>
              <a:buChar char="•"/>
            </a:pP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Same nucleon binding.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Ratio of differences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between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bound and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free nucleons in the two nuclei is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calculable,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R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</a:rPr>
              <a:t>*≈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W. </a:t>
            </a:r>
            <a:r>
              <a:rPr lang="en-US" sz="2500" dirty="0" err="1" smtClean="0">
                <a:solidFill>
                  <a:schemeClr val="accent2"/>
                </a:solidFill>
                <a:latin typeface="Times New Roman" pitchFamily="18" charset="0"/>
              </a:rPr>
              <a:t>Melnitchouk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et al.).</a:t>
            </a: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If 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l-GR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5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en-US" sz="25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is the same for </a:t>
            </a:r>
            <a:r>
              <a:rPr lang="en-US" sz="2500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He and </a:t>
            </a:r>
            <a:r>
              <a:rPr lang="en-US" sz="2500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</a:rPr>
              <a:t>H,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then</a:t>
            </a:r>
          </a:p>
          <a:p>
            <a:pPr>
              <a:buFontTx/>
              <a:buChar char="•"/>
            </a:pP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5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en-US" sz="25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5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Determine nucleon 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en-US" sz="2500" i="1" baseline="-25000" dirty="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500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accent2"/>
                </a:solidFill>
                <a:latin typeface="Times New Roman" pitchFamily="18" charset="0"/>
              </a:rPr>
              <a:t>ratio</a:t>
            </a:r>
          </a:p>
          <a:p>
            <a:r>
              <a:rPr lang="en-US" sz="2500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2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760" name="Text Box 6"/>
          <p:cNvSpPr txBox="1">
            <a:spLocks noChangeArrowheads="1"/>
          </p:cNvSpPr>
          <p:nvPr/>
        </p:nvSpPr>
        <p:spPr bwMode="auto">
          <a:xfrm>
            <a:off x="2286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Nucleon </a:t>
            </a:r>
            <a:r>
              <a:rPr lang="en-US" sz="3600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3600" i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Ratio Extraction from 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He/</a:t>
            </a:r>
            <a:r>
              <a:rPr lang="en-US" sz="3600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graphicFrame>
        <p:nvGraphicFramePr>
          <p:cNvPr id="8757" name="Object 5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059310"/>
              </p:ext>
            </p:extLst>
          </p:nvPr>
        </p:nvGraphicFramePr>
        <p:xfrm>
          <a:off x="4653887" y="3352800"/>
          <a:ext cx="381110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" name="Equation" r:id="rId3" imgW="1777229" imgH="533169" progId="Equation.3">
                  <p:embed/>
                </p:oleObj>
              </mc:Choice>
              <mc:Fallback>
                <p:oleObj name="Equation" r:id="rId3" imgW="1777229" imgH="533169" progId="Equation.3">
                  <p:embed/>
                  <p:pic>
                    <p:nvPicPr>
                      <p:cNvPr id="0" name="Picture 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887" y="3352800"/>
                        <a:ext cx="3811102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58" name="Object 5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518887"/>
              </p:ext>
            </p:extLst>
          </p:nvPr>
        </p:nvGraphicFramePr>
        <p:xfrm>
          <a:off x="4843463" y="4876800"/>
          <a:ext cx="31908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" name="Equation" r:id="rId5" imgW="1409700" imgH="482600" progId="Equation.DSMT4">
                  <p:embed/>
                </p:oleObj>
              </mc:Choice>
              <mc:Fallback>
                <p:oleObj name="Equation" r:id="rId5" imgW="1409700" imgH="482600" progId="Equation.DSMT4">
                  <p:embed/>
                  <p:pic>
                    <p:nvPicPr>
                      <p:cNvPr id="0" name="Picture 5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4876800"/>
                        <a:ext cx="3190875" cy="1092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sz="3400" dirty="0" smtClean="0">
                <a:solidFill>
                  <a:srgbClr val="FF0000"/>
                </a:solidFill>
              </a:rPr>
              <a:t>MARATHON Projected Data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5" name="Picture 2" descr="0000017148-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13043" b="21036"/>
          <a:stretch>
            <a:fillRect/>
          </a:stretch>
        </p:blipFill>
        <p:spPr bwMode="auto">
          <a:xfrm>
            <a:off x="990600" y="761999"/>
            <a:ext cx="7391400" cy="59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8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" descr="emca3.jpeg"/>
          <p:cNvPicPr>
            <a:picLocks noChangeAspect="1"/>
          </p:cNvPicPr>
          <p:nvPr/>
        </p:nvPicPr>
        <p:blipFill>
          <a:blip r:embed="rId2" cstate="print"/>
          <a:srcRect l="12514" t="8267" r="5435" b="8267"/>
          <a:stretch>
            <a:fillRect/>
          </a:stretch>
        </p:blipFill>
        <p:spPr bwMode="auto">
          <a:xfrm>
            <a:off x="719138" y="762000"/>
            <a:ext cx="74215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2" name="TextBox 2"/>
          <p:cNvSpPr txBox="1">
            <a:spLocks noChangeArrowheads="1"/>
          </p:cNvSpPr>
          <p:nvPr/>
        </p:nvSpPr>
        <p:spPr bwMode="auto">
          <a:xfrm>
            <a:off x="2743200" y="228600"/>
            <a:ext cx="346107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EMC Data for 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He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5523" name="TextBox 1"/>
          <p:cNvSpPr txBox="1">
            <a:spLocks noChangeArrowheads="1"/>
          </p:cNvSpPr>
          <p:nvPr/>
        </p:nvSpPr>
        <p:spPr bwMode="auto">
          <a:xfrm>
            <a:off x="533400" y="6096000"/>
            <a:ext cx="816685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</a:rPr>
              <a:t>Hall A data on </a:t>
            </a:r>
            <a:r>
              <a:rPr lang="en-US" sz="2100" b="1" baseline="30000" dirty="0">
                <a:solidFill>
                  <a:srgbClr val="C00000"/>
                </a:solidFill>
              </a:rPr>
              <a:t>3</a:t>
            </a:r>
            <a:r>
              <a:rPr lang="en-US" sz="2100" b="1" dirty="0">
                <a:solidFill>
                  <a:srgbClr val="C00000"/>
                </a:solidFill>
              </a:rPr>
              <a:t>H, </a:t>
            </a:r>
            <a:r>
              <a:rPr lang="en-US" sz="2100" b="1" baseline="30000" dirty="0">
                <a:solidFill>
                  <a:srgbClr val="C00000"/>
                </a:solidFill>
              </a:rPr>
              <a:t>3</a:t>
            </a:r>
            <a:r>
              <a:rPr lang="en-US" sz="2100" b="1" dirty="0">
                <a:solidFill>
                  <a:srgbClr val="C00000"/>
                </a:solidFill>
              </a:rPr>
              <a:t>He will be of similar precision to Hall C data</a:t>
            </a:r>
          </a:p>
        </p:txBody>
      </p:sp>
      <p:sp>
        <p:nvSpPr>
          <p:cNvPr id="2" name="Oval 1"/>
          <p:cNvSpPr/>
          <p:nvPr/>
        </p:nvSpPr>
        <p:spPr>
          <a:xfrm>
            <a:off x="1524000" y="2362200"/>
            <a:ext cx="1905000" cy="1524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41910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057400"/>
            <a:ext cx="4343400" cy="3048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3962400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200400"/>
            <a:ext cx="175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Jlab</a:t>
            </a:r>
            <a:r>
              <a:rPr lang="en-US" sz="2400" b="1" dirty="0" smtClean="0">
                <a:solidFill>
                  <a:srgbClr val="FF0000"/>
                </a:solidFill>
              </a:rPr>
              <a:t> Hall 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3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Experimental Plan and Requirements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791200"/>
          </a:xfrm>
        </p:spPr>
        <p:txBody>
          <a:bodyPr/>
          <a:lstStyle/>
          <a:p>
            <a:pPr algn="just" eaLnBrk="1" hangingPunct="1"/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baseline="30000" dirty="0" smtClean="0">
                <a:solidFill>
                  <a:srgbClr val="000000"/>
                </a:solidFill>
              </a:rPr>
              <a:t>3</a:t>
            </a:r>
            <a:r>
              <a:rPr lang="en-US" sz="2500" dirty="0" smtClean="0">
                <a:solidFill>
                  <a:srgbClr val="000000"/>
                </a:solidFill>
              </a:rPr>
              <a:t>He/</a:t>
            </a:r>
            <a:r>
              <a:rPr lang="en-US" sz="2500" baseline="30000" dirty="0" smtClean="0">
                <a:solidFill>
                  <a:srgbClr val="000000"/>
                </a:solidFill>
              </a:rPr>
              <a:t>3</a:t>
            </a:r>
            <a:r>
              <a:rPr lang="en-US" sz="2500" dirty="0" smtClean="0">
                <a:solidFill>
                  <a:srgbClr val="000000"/>
                </a:solidFill>
              </a:rPr>
              <a:t>H </a:t>
            </a:r>
            <a:r>
              <a:rPr lang="en-US" sz="2500" dirty="0" smtClean="0">
                <a:solidFill>
                  <a:srgbClr val="000000"/>
                </a:solidFill>
              </a:rPr>
              <a:t>DIS:</a:t>
            </a:r>
            <a:endParaRPr lang="en-US" sz="2500" dirty="0" smtClean="0">
              <a:solidFill>
                <a:srgbClr val="00000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11.0 </a:t>
            </a:r>
            <a:r>
              <a:rPr lang="en-US" sz="2300" dirty="0" err="1" smtClean="0">
                <a:solidFill>
                  <a:srgbClr val="000000"/>
                </a:solidFill>
              </a:rPr>
              <a:t>GeV</a:t>
            </a:r>
            <a:r>
              <a:rPr lang="en-US" sz="2300" dirty="0" smtClean="0">
                <a:solidFill>
                  <a:srgbClr val="000000"/>
                </a:solidFill>
              </a:rPr>
              <a:t> </a:t>
            </a:r>
            <a:endParaRPr lang="en-US" sz="2300" dirty="0">
              <a:solidFill>
                <a:srgbClr val="000000"/>
              </a:solidFill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20 µA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HRS</a:t>
            </a:r>
            <a:r>
              <a:rPr lang="en-US" sz="2300" baseline="30000" dirty="0" smtClean="0">
                <a:solidFill>
                  <a:srgbClr val="000000"/>
                </a:solidFill>
              </a:rPr>
              <a:t>2</a:t>
            </a:r>
            <a:r>
              <a:rPr lang="en-US" sz="2300" dirty="0" smtClean="0">
                <a:solidFill>
                  <a:srgbClr val="000000"/>
                </a:solidFill>
              </a:rPr>
              <a:t> (no longer using BB)</a:t>
            </a:r>
            <a:endParaRPr lang="en-US" sz="2300" baseline="30000" dirty="0" smtClean="0">
              <a:solidFill>
                <a:srgbClr val="00000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Want to </a:t>
            </a:r>
            <a:r>
              <a:rPr lang="en-US" sz="2400" dirty="0" smtClean="0">
                <a:solidFill>
                  <a:srgbClr val="000000"/>
                </a:solidFill>
              </a:rPr>
              <a:t>check that </a:t>
            </a:r>
            <a:r>
              <a:rPr lang="en-US" sz="2400" i="1" dirty="0" smtClean="0">
                <a:solidFill>
                  <a:srgbClr val="000000"/>
                </a:solidFill>
              </a:rPr>
              <a:t>R</a:t>
            </a:r>
            <a:r>
              <a:rPr lang="en-US" sz="2400" i="1" dirty="0">
                <a:solidFill>
                  <a:srgbClr val="000000"/>
                </a:solidFill>
              </a:rPr>
              <a:t>=</a:t>
            </a:r>
            <a:r>
              <a:rPr lang="el-GR" sz="2400" i="1" dirty="0">
                <a:solidFill>
                  <a:srgbClr val="000000"/>
                </a:solidFill>
              </a:rPr>
              <a:t>σ</a:t>
            </a:r>
            <a:r>
              <a:rPr lang="en-US" sz="2400" i="1" baseline="-25000" dirty="0">
                <a:solidFill>
                  <a:srgbClr val="000000"/>
                </a:solidFill>
              </a:rPr>
              <a:t>L</a:t>
            </a:r>
            <a:r>
              <a:rPr lang="en-US" sz="2400" i="1" dirty="0">
                <a:solidFill>
                  <a:srgbClr val="000000"/>
                </a:solidFill>
              </a:rPr>
              <a:t>/</a:t>
            </a:r>
            <a:r>
              <a:rPr lang="el-GR" sz="2400" i="1" dirty="0">
                <a:solidFill>
                  <a:srgbClr val="000000"/>
                </a:solidFill>
              </a:rPr>
              <a:t>σ</a:t>
            </a:r>
            <a:r>
              <a:rPr lang="en-US" sz="2400" i="1" baseline="-25000" dirty="0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is the same for </a:t>
            </a:r>
            <a:r>
              <a:rPr lang="en-US" sz="2400" baseline="30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He and </a:t>
            </a:r>
            <a:r>
              <a:rPr lang="en-US" sz="2400" baseline="30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H: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100" dirty="0" err="1" smtClean="0">
                <a:solidFill>
                  <a:srgbClr val="000000"/>
                </a:solidFill>
              </a:rPr>
              <a:t>Rosenbluth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r>
              <a:rPr lang="en-US" sz="2100" dirty="0" smtClean="0">
                <a:solidFill>
                  <a:srgbClr val="000000"/>
                </a:solidFill>
              </a:rPr>
              <a:t>separation </a:t>
            </a:r>
            <a:r>
              <a:rPr lang="en-US" sz="2100" dirty="0" smtClean="0">
                <a:solidFill>
                  <a:srgbClr val="000000"/>
                </a:solidFill>
              </a:rPr>
              <a:t>of DIS cross </a:t>
            </a:r>
            <a:r>
              <a:rPr lang="en-US" sz="2100" dirty="0" smtClean="0">
                <a:solidFill>
                  <a:srgbClr val="000000"/>
                </a:solidFill>
              </a:rPr>
              <a:t>sections at 6.6 and 8.8 </a:t>
            </a:r>
            <a:r>
              <a:rPr lang="en-US" sz="2100" dirty="0" err="1" smtClean="0">
                <a:solidFill>
                  <a:srgbClr val="000000"/>
                </a:solidFill>
              </a:rPr>
              <a:t>GeV</a:t>
            </a:r>
            <a:r>
              <a:rPr lang="en-US" sz="2100" dirty="0" smtClean="0">
                <a:solidFill>
                  <a:srgbClr val="000000"/>
                </a:solidFill>
              </a:rPr>
              <a:t> 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</a:rPr>
              <a:t>Want nonstandard 5.5 and 7.7 </a:t>
            </a:r>
            <a:r>
              <a:rPr lang="en-US" sz="2100" dirty="0" err="1" smtClean="0">
                <a:solidFill>
                  <a:srgbClr val="000000"/>
                </a:solidFill>
              </a:rPr>
              <a:t>GeV</a:t>
            </a:r>
            <a:r>
              <a:rPr lang="en-US" sz="2100" dirty="0" smtClean="0">
                <a:solidFill>
                  <a:srgbClr val="000000"/>
                </a:solidFill>
              </a:rPr>
              <a:t> too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~250 </a:t>
            </a:r>
            <a:r>
              <a:rPr lang="en-US" sz="1900" dirty="0">
                <a:solidFill>
                  <a:srgbClr val="000000"/>
                </a:solidFill>
              </a:rPr>
              <a:t>hours for </a:t>
            </a:r>
            <a:r>
              <a:rPr lang="en-US" sz="1900" i="1" dirty="0">
                <a:solidFill>
                  <a:srgbClr val="000000"/>
                </a:solidFill>
              </a:rPr>
              <a:t>R=</a:t>
            </a:r>
            <a:r>
              <a:rPr lang="el-GR" sz="1900" i="1" dirty="0">
                <a:solidFill>
                  <a:srgbClr val="000000"/>
                </a:solidFill>
              </a:rPr>
              <a:t>σ</a:t>
            </a:r>
            <a:r>
              <a:rPr lang="en-US" sz="1900" i="1" baseline="-25000" dirty="0">
                <a:solidFill>
                  <a:srgbClr val="000000"/>
                </a:solidFill>
              </a:rPr>
              <a:t>L</a:t>
            </a:r>
            <a:r>
              <a:rPr lang="en-US" sz="1900" i="1" dirty="0">
                <a:solidFill>
                  <a:srgbClr val="000000"/>
                </a:solidFill>
              </a:rPr>
              <a:t>/</a:t>
            </a:r>
            <a:r>
              <a:rPr lang="el-GR" sz="1900" i="1" dirty="0">
                <a:solidFill>
                  <a:srgbClr val="000000"/>
                </a:solidFill>
              </a:rPr>
              <a:t>σ</a:t>
            </a:r>
            <a:r>
              <a:rPr lang="en-US" sz="1900" i="1" baseline="-25000" dirty="0">
                <a:solidFill>
                  <a:srgbClr val="000000"/>
                </a:solidFill>
              </a:rPr>
              <a:t>T</a:t>
            </a:r>
            <a:r>
              <a:rPr lang="en-US" sz="1900" dirty="0">
                <a:solidFill>
                  <a:srgbClr val="000000"/>
                </a:solidFill>
              </a:rPr>
              <a:t> measurement (@ </a:t>
            </a:r>
            <a:r>
              <a:rPr lang="en-US" sz="1900" dirty="0" smtClean="0">
                <a:solidFill>
                  <a:srgbClr val="000000"/>
                </a:solidFill>
              </a:rPr>
              <a:t>50% </a:t>
            </a:r>
            <a:r>
              <a:rPr lang="en-US" sz="1900" dirty="0">
                <a:solidFill>
                  <a:srgbClr val="000000"/>
                </a:solidFill>
              </a:rPr>
              <a:t>efficiency</a:t>
            </a:r>
            <a:r>
              <a:rPr lang="en-US" sz="1900" dirty="0" smtClean="0">
                <a:solidFill>
                  <a:srgbClr val="000000"/>
                </a:solidFill>
              </a:rPr>
              <a:t>)</a:t>
            </a:r>
          </a:p>
          <a:p>
            <a:pPr algn="just" eaLnBrk="1" hangingPunct="1"/>
            <a:r>
              <a:rPr lang="en-US" sz="2500" dirty="0" smtClean="0">
                <a:solidFill>
                  <a:srgbClr val="000000"/>
                </a:solidFill>
              </a:rPr>
              <a:t>Tritium</a:t>
            </a:r>
            <a:r>
              <a:rPr lang="en-US" sz="2500" dirty="0" smtClean="0">
                <a:solidFill>
                  <a:srgbClr val="000000"/>
                </a:solidFill>
              </a:rPr>
              <a:t> Target System: see </a:t>
            </a:r>
            <a:r>
              <a:rPr lang="en-US" sz="2500" dirty="0" err="1" smtClean="0">
                <a:solidFill>
                  <a:srgbClr val="000000"/>
                </a:solidFill>
              </a:rPr>
              <a:t>Meekins</a:t>
            </a:r>
            <a:r>
              <a:rPr lang="en-US" sz="2500" dirty="0" smtClean="0">
                <a:solidFill>
                  <a:srgbClr val="000000"/>
                </a:solidFill>
              </a:rPr>
              <a:t> talk next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1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r>
              <a:rPr lang="en-US" sz="3200" dirty="0" smtClean="0"/>
              <a:t>Precision measurement of the </a:t>
            </a:r>
            <a:r>
              <a:rPr lang="en-US" sz="3200" dirty="0" err="1" smtClean="0"/>
              <a:t>isospin</a:t>
            </a:r>
            <a:r>
              <a:rPr lang="en-US" sz="3200" dirty="0" smtClean="0"/>
              <a:t> dependence in the 2N and 3N Short Range Correlation Region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7030A0"/>
                </a:solidFill>
                <a:cs typeface="Times New Roman" pitchFamily="18" charset="0"/>
              </a:rPr>
              <a:t>E12</a:t>
            </a:r>
            <a:r>
              <a:rPr lang="en-US" sz="3200" dirty="0">
                <a:solidFill>
                  <a:srgbClr val="7030A0"/>
                </a:solidFill>
                <a:cs typeface="Times New Roman" pitchFamily="18" charset="0"/>
              </a:rPr>
              <a:t>-11-</a:t>
            </a:r>
            <a:r>
              <a:rPr lang="en-US" sz="3200" dirty="0" smtClean="0">
                <a:solidFill>
                  <a:srgbClr val="7030A0"/>
                </a:solidFill>
                <a:cs typeface="Times New Roman" pitchFamily="18" charset="0"/>
              </a:rPr>
              <a:t>112</a:t>
            </a:r>
            <a:br>
              <a:rPr lang="en-US" sz="3200" dirty="0" smtClean="0">
                <a:solidFill>
                  <a:srgbClr val="7030A0"/>
                </a:solidFill>
                <a:cs typeface="Times New Roman" pitchFamily="18" charset="0"/>
              </a:rPr>
            </a:br>
            <a:r>
              <a:rPr lang="en-US" sz="3200" dirty="0" err="1" smtClean="0">
                <a:solidFill>
                  <a:srgbClr val="7030A0"/>
                </a:solidFill>
                <a:cs typeface="Times New Roman" pitchFamily="18" charset="0"/>
              </a:rPr>
              <a:t>Solvignon</a:t>
            </a:r>
            <a:r>
              <a:rPr lang="en-US" sz="3200" dirty="0" smtClean="0">
                <a:solidFill>
                  <a:srgbClr val="7030A0"/>
                </a:solidFill>
                <a:cs typeface="Times New Roman" pitchFamily="18" charset="0"/>
              </a:rPr>
              <a:t>, Arrington, </a:t>
            </a:r>
            <a:r>
              <a:rPr lang="en-US" sz="3200" dirty="0" err="1" smtClean="0">
                <a:solidFill>
                  <a:srgbClr val="7030A0"/>
                </a:solidFill>
                <a:cs typeface="Times New Roman" pitchFamily="18" charset="0"/>
              </a:rPr>
              <a:t>Higinbotham</a:t>
            </a:r>
            <a:r>
              <a:rPr lang="en-US" sz="3200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2056"/>
            <a:ext cx="8229600" cy="3988344"/>
          </a:xfrm>
        </p:spPr>
        <p:txBody>
          <a:bodyPr/>
          <a:lstStyle/>
          <a:p>
            <a:r>
              <a:rPr lang="en-US" sz="2800" dirty="0" err="1" smtClean="0"/>
              <a:t>Isospin</a:t>
            </a:r>
            <a:r>
              <a:rPr lang="en-US" sz="2800" dirty="0" smtClean="0"/>
              <a:t> dependence</a:t>
            </a:r>
          </a:p>
          <a:p>
            <a:pPr lvl="1"/>
            <a:r>
              <a:rPr lang="en-US" sz="2400" dirty="0" smtClean="0"/>
              <a:t>Better precision: extract ratio </a:t>
            </a:r>
            <a:r>
              <a:rPr lang="en-US" sz="2400" i="1" dirty="0" smtClean="0"/>
              <a:t>R</a:t>
            </a:r>
            <a:r>
              <a:rPr lang="en-US" sz="2400" dirty="0" smtClean="0"/>
              <a:t>(</a:t>
            </a:r>
            <a:r>
              <a:rPr lang="en-US" sz="2400" i="1" dirty="0" smtClean="0"/>
              <a:t>T</a:t>
            </a:r>
            <a:r>
              <a:rPr lang="en-US" sz="2400" dirty="0" smtClean="0"/>
              <a:t>=1/</a:t>
            </a:r>
            <a:r>
              <a:rPr lang="en-US" sz="2400" i="1" dirty="0" smtClean="0"/>
              <a:t>T</a:t>
            </a:r>
            <a:r>
              <a:rPr lang="en-US" sz="2400" dirty="0" smtClean="0"/>
              <a:t>=0)</a:t>
            </a:r>
          </a:p>
          <a:p>
            <a:pPr lvl="1"/>
            <a:r>
              <a:rPr lang="en-US" sz="2400" dirty="0" smtClean="0"/>
              <a:t>Much smaller FSI (inclusive)</a:t>
            </a:r>
          </a:p>
          <a:p>
            <a:r>
              <a:rPr lang="en-US" sz="2800" dirty="0" smtClean="0"/>
              <a:t>Determine </a:t>
            </a:r>
            <a:r>
              <a:rPr lang="en-US" sz="2800" dirty="0" err="1" smtClean="0"/>
              <a:t>isospin</a:t>
            </a:r>
            <a:r>
              <a:rPr lang="en-US" sz="2800" dirty="0" smtClean="0"/>
              <a:t> dependence for A&gt;3 nuclear corrections</a:t>
            </a:r>
          </a:p>
          <a:p>
            <a:r>
              <a:rPr lang="en-US" sz="2800" dirty="0" smtClean="0"/>
              <a:t>Absolute cross sections and ratios </a:t>
            </a:r>
          </a:p>
          <a:p>
            <a:pPr lvl="1"/>
            <a:r>
              <a:rPr lang="en-US" sz="2400" dirty="0" smtClean="0"/>
              <a:t>Test calculations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43309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36378</TotalTime>
  <Words>937</Words>
  <Application>Microsoft Macintosh PowerPoint</Application>
  <PresentationFormat>On-screen Show (4:3)</PresentationFormat>
  <Paragraphs>239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Default Design</vt:lpstr>
      <vt:lpstr>Capital</vt:lpstr>
      <vt:lpstr>Office Theme</vt:lpstr>
      <vt:lpstr>MathType 6.0 Equation</vt:lpstr>
      <vt:lpstr>Equation</vt:lpstr>
      <vt:lpstr>Tritium Experiment Summary</vt:lpstr>
      <vt:lpstr>MeAsurement of F2n/F2p, d/u RAtios and A=3 EMC Effect in Deep Inelastic Electron Scattering Off the Tritium and Helium MirrOr Nuclei</vt:lpstr>
      <vt:lpstr>PowerPoint Presentation</vt:lpstr>
      <vt:lpstr>F2n/F2p   Ratio Uncertainties</vt:lpstr>
      <vt:lpstr>PowerPoint Presentation</vt:lpstr>
      <vt:lpstr>MARATHON Projected Data</vt:lpstr>
      <vt:lpstr>PowerPoint Presentation</vt:lpstr>
      <vt:lpstr>Experimental Plan and Requirements</vt:lpstr>
      <vt:lpstr>Precision measurement of the isospin dependence in the 2N and 3N Short Range Correlation Region E12-11-112 Solvignon, Arrington, Higinbotham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Nucleon Momentum Distributions in Asymmetric Nuclei  A Comparison of 3He(e,e’p) and 3H(e,e’p) PR12-13-012</vt:lpstr>
      <vt:lpstr>Experiment Overview</vt:lpstr>
      <vt:lpstr>Minimizing FSI: </vt:lpstr>
      <vt:lpstr>Minimizing FSI: taking ratios </vt:lpstr>
      <vt:lpstr>Kinematics</vt:lpstr>
      <vt:lpstr>Results</vt:lpstr>
      <vt:lpstr>E12–14–009: Ratio of the electric form factor in the mirror nuclei 3He and 3H</vt:lpstr>
      <vt:lpstr>Motivation</vt:lpstr>
      <vt:lpstr>Expected Results</vt:lpstr>
      <vt:lpstr>Kinematics with LHRS</vt:lpstr>
      <vt:lpstr>Conclusions</vt:lpstr>
      <vt:lpstr>Summary of the summaries</vt:lpstr>
    </vt:vector>
  </TitlesOfParts>
  <Company>Kent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Physics Department</dc:creator>
  <cp:lastModifiedBy>OCCS</cp:lastModifiedBy>
  <cp:revision>948</cp:revision>
  <dcterms:created xsi:type="dcterms:W3CDTF">2010-06-01T15:31:49Z</dcterms:created>
  <dcterms:modified xsi:type="dcterms:W3CDTF">2016-01-19T19:26:30Z</dcterms:modified>
</cp:coreProperties>
</file>