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9" r:id="rId4"/>
    <p:sldId id="261" r:id="rId5"/>
    <p:sldId id="260" r:id="rId6"/>
    <p:sldId id="262" r:id="rId7"/>
    <p:sldId id="263" r:id="rId8"/>
    <p:sldId id="264" r:id="rId9"/>
    <p:sldId id="257" r:id="rId10"/>
    <p:sldId id="25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D7C41-DD0C-4109-AAEF-B7DCC1824B70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D154F-4D94-40DF-B4D5-828654E970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E63-33A0-4748-A0DC-E53C0755D447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47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8E9A-122B-41A5-887C-326D40D5CF17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58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6256-D281-4981-B549-0A74696D34E6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77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99B8-B136-412F-936A-F16787BDF276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4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6E56-2DBF-4D5E-A6E8-FB9CBEDE5101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70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014A-8E1E-422F-B0C9-3A2DDBE41FC5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55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C01-D2BD-4800-8790-A33EEA0525A8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81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F69C-8E6A-4077-B864-E55972711CA2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94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747E-E62A-4196-B3DE-4FB3E3D62E62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04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4D87-582A-4405-BCD3-78CFDBB96EC3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83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7C4A-FB4B-4DF2-98D6-3C011285475C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00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BE9F-7D40-4490-B378-A12B9388A4AD}" type="datetime1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FAA5-F91D-495D-AC0E-4CF8F115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66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Beam Background and the SVT Protection Collimator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Takashi Maruyama</a:t>
            </a:r>
          </a:p>
          <a:p>
            <a:r>
              <a:rPr lang="en-US" dirty="0" smtClean="0"/>
              <a:t>SLAC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3950" y="685800"/>
            <a:ext cx="547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HPS Collaboration Meeting, Jefferson Lab, June 4-6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34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51" y="302821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Halo Suppression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5270" y="843395"/>
            <a:ext cx="2945014" cy="28381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418" y="3861167"/>
            <a:ext cx="2754633" cy="26591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378" y="2341295"/>
            <a:ext cx="411819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1398" y="1591294"/>
            <a:ext cx="265810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-4 </a:t>
            </a:r>
            <a:r>
              <a:rPr lang="en-US" dirty="0" smtClean="0"/>
              <a:t>halo in |Y| &gt; 0.5 mm </a:t>
            </a:r>
          </a:p>
          <a:p>
            <a:r>
              <a:rPr lang="en-US" dirty="0" smtClean="0"/>
              <a:t>can be reduced to 2×10</a:t>
            </a:r>
            <a:r>
              <a:rPr lang="en-US" baseline="30000" dirty="0" smtClean="0"/>
              <a:t>-6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2493818" y="362197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(cm)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914401" y="200693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(cm)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90701" y="648866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(cm)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48249" y="997527"/>
            <a:ext cx="399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=1 mm beam into </a:t>
            </a:r>
            <a:r>
              <a:rPr lang="en-US" dirty="0" smtClean="0">
                <a:solidFill>
                  <a:srgbClr val="FF0000"/>
                </a:solidFill>
              </a:rPr>
              <a:t>2 cm thick collimator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22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25" y="596085"/>
            <a:ext cx="8229600" cy="71245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Summary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77" y="1302477"/>
            <a:ext cx="8229600" cy="2378033"/>
          </a:xfrm>
        </p:spPr>
        <p:txBody>
          <a:bodyPr/>
          <a:lstStyle/>
          <a:p>
            <a:r>
              <a:rPr lang="en-US" dirty="0" smtClean="0"/>
              <a:t>Beam background studies will continue.</a:t>
            </a:r>
          </a:p>
          <a:p>
            <a:r>
              <a:rPr lang="en-US" dirty="0" smtClean="0"/>
              <a:t>Protection collimator is essential for</a:t>
            </a:r>
          </a:p>
          <a:p>
            <a:pPr lvl="1"/>
            <a:r>
              <a:rPr lang="en-US" dirty="0" smtClean="0"/>
              <a:t>Protecting the SVT from direct beam hit</a:t>
            </a:r>
          </a:p>
          <a:p>
            <a:pPr lvl="1"/>
            <a:r>
              <a:rPr lang="en-US" dirty="0" smtClean="0"/>
              <a:t>Suppressing the beam halo.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5915" y="3977439"/>
            <a:ext cx="8229600" cy="2378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How much area do we need to protect?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Only active area or guard ring too?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Sensitivity of the beam offset monitor.</a:t>
            </a: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y  </a:t>
            </a:r>
            <a:r>
              <a:rPr lang="en-US" sz="3200" dirty="0" smtClean="0">
                <a:sym typeface="Symbol"/>
              </a:rPr>
              <a:t>50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0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m at SVT layer 1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Collimator </a:t>
            </a:r>
            <a:r>
              <a:rPr lang="en-US" sz="3200" dirty="0" smtClean="0"/>
              <a:t> vertical </a:t>
            </a:r>
            <a:r>
              <a:rPr lang="en-US" sz="3200" dirty="0" smtClean="0"/>
              <a:t>alignment.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917" y="3484179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Issues</a:t>
            </a:r>
            <a:r>
              <a:rPr lang="en-US" sz="2800" dirty="0" smtClean="0">
                <a:solidFill>
                  <a:srgbClr val="00B0F0"/>
                </a:solidFill>
              </a:rPr>
              <a:t>: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1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Beam Background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021277"/>
            <a:ext cx="8199912" cy="49386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HPS is the first experiment to place silicon sensors at 500 </a:t>
            </a:r>
            <a:r>
              <a:rPr lang="en-US" dirty="0" smtClean="0">
                <a:sym typeface="Symbol"/>
              </a:rPr>
              <a:t>m and trigger detector at a few cm from the beam.</a:t>
            </a:r>
          </a:p>
          <a:p>
            <a:r>
              <a:rPr lang="en-US" dirty="0" smtClean="0">
                <a:sym typeface="Symbol"/>
              </a:rPr>
              <a:t>Successful running is critically dependent on understanding and controlling the beam background.</a:t>
            </a:r>
          </a:p>
          <a:p>
            <a:r>
              <a:rPr lang="en-US" dirty="0" smtClean="0">
                <a:sym typeface="Symbol"/>
              </a:rPr>
              <a:t>We have made exhaustive studies of the background, but we may have missed important background.</a:t>
            </a:r>
          </a:p>
          <a:p>
            <a:r>
              <a:rPr lang="en-US" dirty="0" smtClean="0">
                <a:sym typeface="Symbol"/>
              </a:rPr>
              <a:t> I would encourage everyone to find possibly serious background.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00497" y="6492875"/>
            <a:ext cx="2133600" cy="365125"/>
          </a:xfrm>
        </p:spPr>
        <p:txBody>
          <a:bodyPr/>
          <a:lstStyle/>
          <a:p>
            <a:fld id="{8584FAA5-F91D-495D-AC0E-4CF8F115EEA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04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Beam background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6834265"/>
              </p:ext>
            </p:extLst>
          </p:nvPr>
        </p:nvGraphicFramePr>
        <p:xfrm>
          <a:off x="533400" y="838200"/>
          <a:ext cx="8229600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33551"/>
                <a:gridCol w="32528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Souce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r>
                        <a:rPr lang="en-US" baseline="0" dirty="0" smtClean="0"/>
                        <a:t> on 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Simulation/Estimation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Coulomb Scattering</a:t>
                      </a:r>
                    </a:p>
                    <a:p>
                      <a:r>
                        <a:rPr lang="en-US" dirty="0" smtClean="0"/>
                        <a:t>      beam energy e-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SVT occupancy</a:t>
                      </a:r>
                    </a:p>
                    <a:p>
                      <a:r>
                        <a:rPr lang="en-US" dirty="0" err="1" smtClean="0"/>
                        <a:t>Ecal</a:t>
                      </a:r>
                      <a:r>
                        <a:rPr lang="en-US" dirty="0" smtClean="0"/>
                        <a:t> occupancy</a:t>
                      </a:r>
                    </a:p>
                    <a:p>
                      <a:r>
                        <a:rPr lang="en-US" dirty="0" err="1" smtClean="0"/>
                        <a:t>Ecal</a:t>
                      </a:r>
                      <a:r>
                        <a:rPr lang="en-US" dirty="0" smtClean="0"/>
                        <a:t> trigger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EGS5/Geant4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Bremsstrahlung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    </a:t>
                      </a:r>
                      <a:r>
                        <a:rPr lang="en-US" dirty="0" smtClean="0">
                          <a:sym typeface="Symbol"/>
                        </a:rPr>
                        <a:t>, degraded</a:t>
                      </a:r>
                      <a:r>
                        <a:rPr lang="en-US" baseline="0" dirty="0" smtClean="0">
                          <a:sym typeface="Symbol"/>
                        </a:rPr>
                        <a:t> energy e-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Ecal</a:t>
                      </a:r>
                      <a:r>
                        <a:rPr lang="en-US" dirty="0" smtClean="0"/>
                        <a:t> occupancy</a:t>
                      </a:r>
                    </a:p>
                    <a:p>
                      <a:r>
                        <a:rPr lang="en-US" dirty="0" err="1" smtClean="0"/>
                        <a:t>Ecal</a:t>
                      </a:r>
                      <a:r>
                        <a:rPr lang="en-US" dirty="0" smtClean="0"/>
                        <a:t> trigger</a:t>
                      </a:r>
                    </a:p>
                    <a:p>
                      <a:r>
                        <a:rPr lang="en-US" dirty="0" smtClean="0"/>
                        <a:t>Neutron production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EGS5/</a:t>
                      </a:r>
                      <a:r>
                        <a:rPr lang="en-US" dirty="0" err="1" smtClean="0"/>
                        <a:t>Fluka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Moller</a:t>
                      </a:r>
                      <a:r>
                        <a:rPr lang="en-US" dirty="0" smtClean="0"/>
                        <a:t> scattering</a:t>
                      </a:r>
                    </a:p>
                    <a:p>
                      <a:r>
                        <a:rPr lang="en-US" dirty="0" smtClean="0"/>
                        <a:t>     low energy e-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SVT occupancy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EGS5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Hadron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SVT occupancy</a:t>
                      </a:r>
                    </a:p>
                    <a:p>
                      <a:r>
                        <a:rPr lang="en-US" dirty="0" err="1" smtClean="0"/>
                        <a:t>Ecal</a:t>
                      </a:r>
                      <a:r>
                        <a:rPr lang="en-US" dirty="0" smtClean="0"/>
                        <a:t> trigger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Geant4/</a:t>
                      </a:r>
                      <a:r>
                        <a:rPr lang="en-US" dirty="0" err="1" smtClean="0"/>
                        <a:t>Fluka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Mostly inclusive production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X-ray</a:t>
                      </a:r>
                      <a:r>
                        <a:rPr lang="en-US" baseline="0" dirty="0" smtClean="0"/>
                        <a:t>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SVT occupancy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EGS5/Geant4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Halo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SVT occupancy</a:t>
                      </a:r>
                    </a:p>
                    <a:p>
                      <a:r>
                        <a:rPr lang="en-US" dirty="0" err="1" smtClean="0"/>
                        <a:t>Ecal</a:t>
                      </a:r>
                      <a:r>
                        <a:rPr lang="en-US" dirty="0" smtClean="0"/>
                        <a:t> trigger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HARP measurement shows halo is not a problem.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Synchrotron</a:t>
                      </a:r>
                      <a:r>
                        <a:rPr lang="en-US" baseline="0" dirty="0" smtClean="0"/>
                        <a:t> 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Negligible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induced EM</a:t>
                      </a:r>
                    </a:p>
                    <a:p>
                      <a:r>
                        <a:rPr lang="en-US" dirty="0" smtClean="0"/>
                        <a:t>   Beam field, wake field,</a:t>
                      </a:r>
                    </a:p>
                    <a:p>
                      <a:r>
                        <a:rPr lang="en-US" dirty="0" smtClean="0"/>
                        <a:t>   transition 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Electronics noise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Negligible</a:t>
                      </a:r>
                      <a:r>
                        <a:rPr lang="en-US" baseline="0" dirty="0" smtClean="0"/>
                        <a:t> because bunch charge in CW machine is small.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10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SVT Protection Collimator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90" y="1219201"/>
            <a:ext cx="7630510" cy="41071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Protect SVT from direct beam</a:t>
            </a:r>
          </a:p>
          <a:p>
            <a:pPr lvl="1"/>
            <a:r>
              <a:rPr lang="en-US" dirty="0" smtClean="0"/>
              <a:t>When the beam moves away from the nominal position by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mm, the halo counter/beam offset monitor system will shut off the beam in </a:t>
            </a:r>
            <a:r>
              <a:rPr lang="en-US" dirty="0" smtClean="0">
                <a:solidFill>
                  <a:srgbClr val="FF0000"/>
                </a:solidFill>
              </a:rPr>
              <a:t>40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s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r>
              <a:rPr lang="en-US" dirty="0" smtClean="0">
                <a:sym typeface="Symbol"/>
              </a:rPr>
              <a:t>SVT may not be able to take the 40 s direct beam exposure.</a:t>
            </a:r>
          </a:p>
          <a:p>
            <a:pPr lvl="2"/>
            <a:r>
              <a:rPr lang="en-US" dirty="0" smtClean="0">
                <a:sym typeface="Symbol"/>
              </a:rPr>
              <a:t>1.1×10</a:t>
            </a:r>
            <a:r>
              <a:rPr lang="en-US" baseline="30000" dirty="0" smtClean="0">
                <a:sym typeface="Symbol"/>
              </a:rPr>
              <a:t>8</a:t>
            </a:r>
            <a:r>
              <a:rPr lang="en-US" dirty="0" smtClean="0">
                <a:sym typeface="Symbol"/>
              </a:rPr>
              <a:t> e-’s with (y)  50 m at 6.6 </a:t>
            </a:r>
            <a:r>
              <a:rPr lang="en-US" dirty="0" err="1" smtClean="0">
                <a:sym typeface="Symbol"/>
              </a:rPr>
              <a:t>GeV</a:t>
            </a:r>
            <a:endParaRPr lang="en-US" dirty="0" smtClean="0"/>
          </a:p>
          <a:p>
            <a:r>
              <a:rPr lang="en-US" dirty="0" smtClean="0"/>
              <a:t>Beam halo suppression</a:t>
            </a:r>
          </a:p>
          <a:p>
            <a:pPr lvl="1"/>
            <a:r>
              <a:rPr lang="en-US" dirty="0" smtClean="0"/>
              <a:t>Beam halo was </a:t>
            </a:r>
            <a:r>
              <a:rPr lang="en-US" dirty="0" smtClean="0">
                <a:sym typeface="Symbol"/>
              </a:rPr>
              <a:t> 10</a:t>
            </a:r>
            <a:r>
              <a:rPr lang="en-US" baseline="30000" dirty="0" smtClean="0">
                <a:sym typeface="Symbol"/>
              </a:rPr>
              <a:t>-5</a:t>
            </a:r>
            <a:r>
              <a:rPr lang="en-US" dirty="0" smtClean="0">
                <a:sym typeface="Symbol"/>
              </a:rPr>
              <a:t> in the 6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 era.</a:t>
            </a:r>
          </a:p>
          <a:p>
            <a:pPr lvl="1"/>
            <a:r>
              <a:rPr lang="en-US" dirty="0" smtClean="0">
                <a:sym typeface="Symbol"/>
              </a:rPr>
              <a:t>We are getting a brand new beam in 2014. Due to </a:t>
            </a:r>
            <a:r>
              <a:rPr lang="en-US" dirty="0" err="1" smtClean="0">
                <a:sym typeface="Symbol"/>
              </a:rPr>
              <a:t>outgassing</a:t>
            </a:r>
            <a:r>
              <a:rPr lang="en-US" dirty="0" smtClean="0">
                <a:sym typeface="Symbol"/>
              </a:rPr>
              <a:t> from new vacuum components,  beam halo from beam-gas scattering could be still high.</a:t>
            </a:r>
          </a:p>
          <a:p>
            <a:pPr lvl="1"/>
            <a:r>
              <a:rPr lang="en-US" dirty="0" smtClean="0">
                <a:sym typeface="Symbol"/>
              </a:rPr>
              <a:t>What if the halo is 10</a:t>
            </a:r>
            <a:r>
              <a:rPr lang="en-US" baseline="30000" dirty="0" smtClean="0">
                <a:sym typeface="Symbol"/>
              </a:rPr>
              <a:t>-4</a:t>
            </a:r>
            <a:r>
              <a:rPr lang="en-US" dirty="0" smtClean="0">
                <a:sym typeface="Symbol"/>
              </a:rPr>
              <a:t>?</a:t>
            </a:r>
            <a:endParaRPr lang="en-US" dirty="0" smtClean="0"/>
          </a:p>
          <a:p>
            <a:r>
              <a:rPr lang="en-US" dirty="0" smtClean="0"/>
              <a:t>Absorb synchrotron radiations from the last vertical bend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0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30480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SVT Protection Collimator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IMG_2215.JPG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50989" y="1703387"/>
            <a:ext cx="5653617" cy="42402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199189" y="4067045"/>
            <a:ext cx="15858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Tagger Magnet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3189" y="1169987"/>
            <a:ext cx="39260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Protection Collimator in vertical bellows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70189" y="1539319"/>
            <a:ext cx="990600" cy="926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" y="3238500"/>
            <a:ext cx="685800" cy="19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318718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mm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00200" y="32385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9725" y="3400425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14400" y="2952750"/>
            <a:ext cx="0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590675" y="2981325"/>
            <a:ext cx="0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11283" y="1496291"/>
            <a:ext cx="83127" cy="154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3825" y="39129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2425" y="4073235"/>
            <a:ext cx="678869" cy="256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21183" y="4522441"/>
            <a:ext cx="83127" cy="154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36820" y="3645725"/>
            <a:ext cx="45719" cy="247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4437" y="296265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cm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20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25" y="3725150"/>
            <a:ext cx="8229600" cy="210563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Low energy e+/e-’s  are produced from the collimator. But </a:t>
            </a:r>
            <a:r>
              <a:rPr lang="en-US" sz="2400" dirty="0" err="1" smtClean="0"/>
              <a:t>Frascati</a:t>
            </a:r>
            <a:r>
              <a:rPr lang="en-US" sz="2400" dirty="0" smtClean="0"/>
              <a:t> magnet is very effective in sweeping away these particles. Only particles above ~1 </a:t>
            </a:r>
            <a:r>
              <a:rPr lang="en-US" sz="2400" dirty="0" err="1" smtClean="0"/>
              <a:t>GeV</a:t>
            </a:r>
            <a:r>
              <a:rPr lang="en-US" sz="2400" dirty="0" smtClean="0"/>
              <a:t> will become potential background in SVT Layer 1.</a:t>
            </a:r>
          </a:p>
          <a:p>
            <a:r>
              <a:rPr lang="en-US" sz="2400" dirty="0" smtClean="0"/>
              <a:t> Additional particles above ~1 </a:t>
            </a:r>
            <a:r>
              <a:rPr lang="en-US" sz="2400" dirty="0" err="1" smtClean="0"/>
              <a:t>GeV</a:t>
            </a:r>
            <a:r>
              <a:rPr lang="en-US" sz="2400" dirty="0" smtClean="0"/>
              <a:t> could be produced from interactions in the beam pipe.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386200" y="2039225"/>
            <a:ext cx="12382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86200" y="2448800"/>
            <a:ext cx="12382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19550" y="2191625"/>
            <a:ext cx="11582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1285" y="2513113"/>
            <a:ext cx="1172108" cy="2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00650" y="2267826"/>
            <a:ext cx="1769745" cy="5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12080" y="2429752"/>
            <a:ext cx="1764030" cy="3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38975" y="1934450"/>
            <a:ext cx="609600" cy="81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86800" y="1903732"/>
            <a:ext cx="45719" cy="345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96325" y="2408557"/>
            <a:ext cx="45719" cy="345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10550" y="1359259"/>
            <a:ext cx="125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SVT Layer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66225" y="322985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10 cm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60775" y="3229850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-800 cm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35275" y="322985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 -172 cm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7461" y="1359259"/>
            <a:ext cx="168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Frascati</a:t>
            </a:r>
            <a:r>
              <a:rPr lang="en-US" dirty="0" smtClean="0"/>
              <a:t> Magnet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689220" y="2193530"/>
            <a:ext cx="0" cy="10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04460" y="2437370"/>
            <a:ext cx="0" cy="10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86297" y="1496301"/>
            <a:ext cx="115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rot="19249162">
            <a:off x="3011203" y="1893508"/>
            <a:ext cx="330057" cy="1220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90703" y="1520051"/>
            <a:ext cx="80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Tagger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30736" y="1923809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2” beam pipe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07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3" y="180975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Collimator Scattering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5900" y="1524000"/>
            <a:ext cx="180975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5900" y="2038350"/>
            <a:ext cx="180975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" y="1866900"/>
            <a:ext cx="5238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940" y="1245155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6.6 </a:t>
            </a:r>
            <a:r>
              <a:rPr lang="en-US" dirty="0" err="1" smtClean="0"/>
              <a:t>GeV</a:t>
            </a:r>
            <a:r>
              <a:rPr lang="en-US" dirty="0" smtClean="0"/>
              <a:t> e-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3" y="2992785"/>
            <a:ext cx="3075431" cy="29412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0625" y="592815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(cm)</a:t>
            </a:r>
            <a:endParaRPr lang="en-US" dirty="0"/>
          </a:p>
        </p:txBody>
      </p:sp>
      <p:cxnSp>
        <p:nvCxnSpPr>
          <p:cNvPr id="12" name="Straight Connector 11"/>
          <p:cNvCxnSpPr>
            <a:stCxn id="4" idx="2"/>
          </p:cNvCxnSpPr>
          <p:nvPr/>
        </p:nvCxnSpPr>
        <p:spPr>
          <a:xfrm flipH="1">
            <a:off x="485773" y="1933575"/>
            <a:ext cx="1090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00137" y="1614487"/>
            <a:ext cx="0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00137" y="1933575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9442" y="228123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9616" y="3382500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r</a:t>
            </a:r>
            <a:r>
              <a:rPr lang="en-US" sz="1400" dirty="0" err="1" smtClean="0">
                <a:solidFill>
                  <a:srgbClr val="FF0000"/>
                </a:solidFill>
              </a:rPr>
              <a:t>ms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 36 m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0314" y="3609975"/>
            <a:ext cx="160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&gt; 1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 &lt; 4 </a:t>
            </a:r>
            <a:r>
              <a:rPr lang="en-US" dirty="0" err="1" smtClean="0">
                <a:sym typeface="Symbol"/>
              </a:rPr>
              <a:t>mrad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752600" y="1429821"/>
            <a:ext cx="50863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71650" y="2515671"/>
            <a:ext cx="50863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14999" y="1060489"/>
            <a:ext cx="449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 cm long beam pipe (OD=2”, 65 mil thick)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290" y="2902907"/>
            <a:ext cx="4072210" cy="348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771638" y="3237092"/>
            <a:ext cx="160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&gt; 1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 &lt; 4 </a:t>
            </a:r>
            <a:r>
              <a:rPr lang="en-US" dirty="0" err="1" smtClean="0">
                <a:sym typeface="Symbol"/>
              </a:rPr>
              <a:t>mrad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98171" y="1959429"/>
            <a:ext cx="5617029" cy="593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98171" y="1959429"/>
            <a:ext cx="5807034" cy="5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42068" y="2101932"/>
            <a:ext cx="84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94463" y="6365173"/>
            <a:ext cx="510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Secondary production in the beam pipe is negligible.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4398" y="3016346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cm thick W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35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890"/>
            <a:ext cx="8229600" cy="62939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Hit density in 40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s at Layer 1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520031"/>
            <a:ext cx="5172075" cy="1047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275" y="2913051"/>
            <a:ext cx="3248025" cy="3097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9991" y="1438275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7549" y="21680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14650" y="2168009"/>
            <a:ext cx="657226" cy="745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52085" y="2681087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SVT Layer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6089" y="54255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839" y="545413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1099" y="5953125"/>
            <a:ext cx="8737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 (cm)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52425" y="416242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(cm)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01998" y="42103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80835" y="2918341"/>
            <a:ext cx="324315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80835" y="4442341"/>
            <a:ext cx="324315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19842" y="3231118"/>
            <a:ext cx="366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6.6 </a:t>
            </a:r>
            <a:r>
              <a:rPr lang="en-US" dirty="0" err="1" smtClean="0"/>
              <a:t>GeV</a:t>
            </a:r>
            <a:r>
              <a:rPr lang="en-US" dirty="0" smtClean="0"/>
              <a:t> 450 </a:t>
            </a:r>
            <a:r>
              <a:rPr lang="en-US" dirty="0" err="1" smtClean="0"/>
              <a:t>nA</a:t>
            </a:r>
            <a:r>
              <a:rPr lang="en-US" dirty="0" smtClean="0"/>
              <a:t>: 2.8 × 10</a:t>
            </a:r>
            <a:r>
              <a:rPr lang="en-US" baseline="30000" dirty="0" smtClean="0"/>
              <a:t>12</a:t>
            </a:r>
            <a:r>
              <a:rPr lang="en-US" dirty="0" smtClean="0"/>
              <a:t> e-’s /sec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1.1 × 10</a:t>
            </a:r>
            <a:r>
              <a:rPr lang="en-US" baseline="30000" dirty="0" smtClean="0"/>
              <a:t>8</a:t>
            </a:r>
            <a:r>
              <a:rPr lang="en-US" dirty="0" smtClean="0"/>
              <a:t> e-’s/40 </a:t>
            </a:r>
            <a:r>
              <a:rPr lang="en-US" dirty="0" smtClean="0">
                <a:sym typeface="Symbol"/>
              </a:rPr>
              <a:t>s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19842" y="4689914"/>
            <a:ext cx="414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Hit density will be ~3000 e-’s /cm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in 40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s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028950" y="4105275"/>
            <a:ext cx="1390892" cy="58463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24302" y="2349053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cm thick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353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 if the halo is &gt; 10</a:t>
            </a:r>
            <a:r>
              <a:rPr lang="en-US" baseline="30000" dirty="0" smtClean="0">
                <a:solidFill>
                  <a:srgbClr val="00B0F0"/>
                </a:solidFill>
              </a:rPr>
              <a:t>-4</a:t>
            </a:r>
            <a:endParaRPr lang="en-US" baseline="30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066"/>
            <a:ext cx="44196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Halo will dominate the SVT hits and possibly the trigger rate at &gt; 10</a:t>
            </a:r>
            <a:r>
              <a:rPr lang="en-US" baseline="30000" dirty="0" smtClean="0"/>
              <a:t>-4</a:t>
            </a:r>
            <a:r>
              <a:rPr lang="en-US" dirty="0" smtClean="0"/>
              <a:t>.</a:t>
            </a:r>
          </a:p>
          <a:p>
            <a:r>
              <a:rPr lang="en-US" dirty="0"/>
              <a:t>P</a:t>
            </a:r>
            <a:r>
              <a:rPr lang="en-US" dirty="0" smtClean="0"/>
              <a:t>rotection collimator can clean up the halo.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30868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5550" y="149173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Halo &lt;&lt; 10</a:t>
            </a:r>
            <a:r>
              <a:rPr lang="en-US" baseline="30000" dirty="0" smtClean="0"/>
              <a:t>-5</a:t>
            </a:r>
            <a:endParaRPr lang="en-US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FAA5-F91D-495D-AC0E-4CF8F115EE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463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674</Words>
  <Application>Microsoft Office PowerPoint</Application>
  <PresentationFormat>On-screen Show (4:3)</PresentationFormat>
  <Paragraphs>133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Beam Background and the SVT Protection Collimator</vt:lpstr>
      <vt:lpstr>Beam Background</vt:lpstr>
      <vt:lpstr>Beam background</vt:lpstr>
      <vt:lpstr>SVT Protection Collimator</vt:lpstr>
      <vt:lpstr>SVT Protection Collimator</vt:lpstr>
      <vt:lpstr>Slide 6</vt:lpstr>
      <vt:lpstr>Collimator Scattering</vt:lpstr>
      <vt:lpstr>Hit density in 40 s at Layer 1</vt:lpstr>
      <vt:lpstr>What if the halo is &gt; 10-4</vt:lpstr>
      <vt:lpstr>Halo Suppression</vt:lpstr>
      <vt:lpstr>Summary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Maruyama, Takashi</dc:creator>
  <cp:lastModifiedBy>SLAC</cp:lastModifiedBy>
  <cp:revision>45</cp:revision>
  <dcterms:created xsi:type="dcterms:W3CDTF">2013-05-30T22:15:38Z</dcterms:created>
  <dcterms:modified xsi:type="dcterms:W3CDTF">2013-06-05T05:04:54Z</dcterms:modified>
</cp:coreProperties>
</file>