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theme/theme6.xml" ContentType="application/vnd.openxmlformats-officedocument.them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Default Extension="tiff" ContentType="image/tiff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64" r:id="rId2"/>
    <p:sldMasterId id="2147483666" r:id="rId3"/>
    <p:sldMasterId id="2147483668" r:id="rId4"/>
    <p:sldMasterId id="2147483670" r:id="rId5"/>
  </p:sldMasterIdLst>
  <p:notesMasterIdLst>
    <p:notesMasterId r:id="rId23"/>
  </p:notesMasterIdLst>
  <p:handoutMasterIdLst>
    <p:handoutMasterId r:id="rId24"/>
  </p:handoutMasterIdLst>
  <p:sldIdLst>
    <p:sldId id="349" r:id="rId6"/>
    <p:sldId id="356" r:id="rId7"/>
    <p:sldId id="337" r:id="rId8"/>
    <p:sldId id="352" r:id="rId9"/>
    <p:sldId id="353" r:id="rId10"/>
    <p:sldId id="354" r:id="rId11"/>
    <p:sldId id="358" r:id="rId12"/>
    <p:sldId id="346" r:id="rId13"/>
    <p:sldId id="351" r:id="rId14"/>
    <p:sldId id="318" r:id="rId15"/>
    <p:sldId id="319" r:id="rId16"/>
    <p:sldId id="357" r:id="rId17"/>
    <p:sldId id="361" r:id="rId18"/>
    <p:sldId id="359" r:id="rId19"/>
    <p:sldId id="277" r:id="rId20"/>
    <p:sldId id="320" r:id="rId21"/>
    <p:sldId id="3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7E742"/>
    <a:srgbClr val="E7E295"/>
    <a:srgbClr val="00BA00"/>
    <a:srgbClr val="DF181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36" autoAdjust="0"/>
    <p:restoredTop sz="96073" autoAdjust="0"/>
  </p:normalViewPr>
  <p:slideViewPr>
    <p:cSldViewPr snapToGrid="0" snapToObjects="1">
      <p:cViewPr>
        <p:scale>
          <a:sx n="100" d="100"/>
          <a:sy n="100" d="100"/>
        </p:scale>
        <p:origin x="-1136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1401E-9CDB-444C-A243-BC426F4EF36B}" type="datetimeFigureOut">
              <a:rPr lang="en-US" smtClean="0"/>
              <a:pPr/>
              <a:t>6/19/14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6FF11-9881-7F4F-AF60-84B4A2135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BDBF7-1CCD-814F-9FC3-1382078EA494}" type="datetimeFigureOut">
              <a:rPr lang="en-US" smtClean="0"/>
              <a:pPr/>
              <a:t>6/19/14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6C4C3-6E2D-2148-B60F-4615A4D00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36342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latin typeface="Tahoma" pitchFamily="-110" charset="0"/>
              </a:rPr>
              <a:pPr/>
              <a:t>1</a:t>
            </a:fld>
            <a:endParaRPr lang="en-US"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FEEF-CFD8-4AD5-A43F-19444676D7F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16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799023EA-6317-EC4F-B468-4AD6BB22EAC9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E15A78C-9622-8945-9C78-744D705570EB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54579E5-F251-2849-ABC0-AD29C6926261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9C9E-6E68-2046-BCB2-3FF9E21F8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40C2352-A4F6-0B46-AD8E-D4E2DAF2F771}" type="datetime1">
              <a:rPr lang="en-US" smtClean="0">
                <a:solidFill>
                  <a:prstClr val="black"/>
                </a:solidFill>
              </a:rPr>
              <a:pPr/>
              <a:t>6/19/14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HPS collaboration meeting 6/16/2014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31F5-7EEF-5B44-A1CF-A478EA005284}" type="datetime1">
              <a:rPr lang="en-US" smtClean="0"/>
              <a:pPr/>
              <a:t>6/19/14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7A37-CCB2-FC4C-8180-C6AE6F135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069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70FB-C461-0340-9B8A-CE8A051F33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theme" Target="../theme/theme5.xml"/><Relationship Id="rId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4AECD08-09C4-7D48-8166-32A56B175416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9742B3-C448-CF47-BBAE-8B18C84F49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83B49D3-ECD8-4143-8802-9CA2CDCD6307}" type="datetime1">
              <a:rPr lang="en-US" smtClean="0">
                <a:solidFill>
                  <a:prstClr val="black"/>
                </a:solidFill>
              </a:rPr>
              <a:pPr/>
              <a:t>6/19/14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HPS collaboration meeting 6/16/2014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9A7513D-6B60-8F48-AE39-E0F7063DA4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6/19/14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895600" y="6400801"/>
            <a:ext cx="3733800" cy="1723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339966"/>
                </a:solidFill>
              </a:rPr>
              <a:t>   </a:t>
            </a:r>
            <a:r>
              <a:rPr lang="en-US" sz="1200" b="1" dirty="0">
                <a:solidFill>
                  <a:srgbClr val="339966"/>
                </a:solidFill>
              </a:rPr>
              <a:t>Thomas Jefferson National Accelerator Facility</a:t>
            </a:r>
          </a:p>
        </p:txBody>
      </p:sp>
      <p:pic>
        <p:nvPicPr>
          <p:cNvPr id="4103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2438400" y="6553200"/>
            <a:ext cx="7334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Page </a:t>
            </a:r>
            <a:fld id="{BFF26728-E5DD-43F7-A26A-D5BFC0C3B38C}" type="slidenum">
              <a:rPr lang="en-US" altLang="en-US" sz="1000" b="1">
                <a:solidFill>
                  <a:srgbClr val="000000"/>
                </a:solidFill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792587" name="Rectangle 11"/>
          <p:cNvSpPr>
            <a:spLocks noChangeArrowheads="1"/>
          </p:cNvSpPr>
          <p:nvPr userDrawn="1"/>
        </p:nvSpPr>
        <p:spPr bwMode="auto">
          <a:xfrm>
            <a:off x="3886200" y="6647734"/>
            <a:ext cx="3390901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Directors Review – CLAS12 Torus: December 10-11, </a:t>
            </a:r>
            <a:r>
              <a:rPr lang="en-US" sz="1000" dirty="0">
                <a:solidFill>
                  <a:srgbClr val="000000"/>
                </a:solidFill>
              </a:rPr>
              <a:t>2013</a:t>
            </a:r>
          </a:p>
        </p:txBody>
      </p:sp>
      <p:pic>
        <p:nvPicPr>
          <p:cNvPr id="4106" name="Picture 12" descr="NP-logo-Nl 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7.gi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0.png"/><Relationship Id="rId9" Type="http://schemas.openxmlformats.org/officeDocument/2006/relationships/image" Target="../media/image4.jpe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2006600"/>
            <a:ext cx="4514257" cy="131879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00"/>
                </a:solidFill>
              </a:rPr>
              <a:t>Progress  in </a:t>
            </a:r>
            <a:r>
              <a:rPr lang="en-US" sz="4900" b="1" i="1" dirty="0">
                <a:solidFill>
                  <a:srgbClr val="000000"/>
                </a:solidFill>
              </a:rPr>
              <a:t>Hall </a:t>
            </a:r>
            <a:r>
              <a:rPr lang="en-US" sz="4900" b="1" i="1" dirty="0" smtClean="0">
                <a:solidFill>
                  <a:srgbClr val="000000"/>
                </a:solidFill>
              </a:rPr>
              <a:t>B for early running</a:t>
            </a:r>
            <a:endParaRPr lang="en-US" sz="4900" b="1" i="1" dirty="0">
              <a:solidFill>
                <a:srgbClr val="00000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2204344" y="3599210"/>
            <a:ext cx="21092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Tahoma"/>
                <a:cs typeface="Tahoma"/>
              </a:rPr>
              <a:t>Volker D. </a:t>
            </a:r>
            <a:r>
              <a:rPr lang="en-US" sz="2000" b="0" dirty="0" err="1">
                <a:solidFill>
                  <a:srgbClr val="00000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00"/>
              </a:solidFill>
              <a:latin typeface="Tahoma"/>
              <a:cs typeface="Tahoma"/>
            </a:endParaRPr>
          </a:p>
          <a:p>
            <a:r>
              <a:rPr lang="en-US" sz="2000" b="0" dirty="0">
                <a:solidFill>
                  <a:srgbClr val="000000"/>
                </a:solidFill>
                <a:latin typeface="Tahoma"/>
                <a:cs typeface="Tahoma"/>
              </a:rPr>
              <a:t>  Jefferson Lab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704" r="-2346"/>
          <a:stretch>
            <a:fillRect/>
          </a:stretch>
        </p:blipFill>
        <p:spPr>
          <a:xfrm>
            <a:off x="6267450" y="405775"/>
            <a:ext cx="2825750" cy="3160914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197436" y="304004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233580" y="435287"/>
            <a:ext cx="2811620" cy="11501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1680" y="371787"/>
            <a:ext cx="62078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PRad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B986-833B-FD42-A1BC-86942D1C2CEF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000" y="5422830"/>
            <a:ext cx="889000" cy="889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157" y="5623808"/>
            <a:ext cx="2825750" cy="5397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4210" y="4533830"/>
            <a:ext cx="4738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Outline: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- Status of Hall B and HPS preparations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- Update on tentative run schedule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- 12 GeV construction in Hall B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- Torus assembly and impact on Fall / Spring run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8820" t="54144" r="6894" b="15231"/>
          <a:stretch>
            <a:fillRect/>
          </a:stretch>
        </p:blipFill>
        <p:spPr>
          <a:xfrm>
            <a:off x="6673840" y="431175"/>
            <a:ext cx="732989" cy="4626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rcRect r="68748"/>
          <a:stretch>
            <a:fillRect/>
          </a:stretch>
        </p:blipFill>
        <p:spPr>
          <a:xfrm>
            <a:off x="273636" y="359090"/>
            <a:ext cx="618172" cy="37782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102053" y="843187"/>
          <a:ext cx="9068239" cy="55728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603500"/>
                <a:gridCol w="970280"/>
                <a:gridCol w="465144"/>
                <a:gridCol w="863276"/>
                <a:gridCol w="444500"/>
                <a:gridCol w="849531"/>
                <a:gridCol w="533400"/>
                <a:gridCol w="762000"/>
                <a:gridCol w="637261"/>
              </a:tblGrid>
              <a:tr h="25550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New equipment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lang="en-US" sz="900" b="1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3742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, Weiss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NR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r>
                        <a:rPr lang="en-US" sz="900" b="1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PR12-11-109 (a)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Dihadron</a:t>
                      </a: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DIS production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Avakian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E12-09-007a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-06-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109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170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Polarized target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E12-06- 119(b)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-07-107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Correl.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PR12-11-109 (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studies on long.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using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K 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 correlations in K production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pol.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Color transparency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Quark propagation and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 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E12-10-102</a:t>
                      </a:r>
                    </a:p>
                  </a:txBody>
                  <a:tcPr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Free  Neutron structure at   large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x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Radial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1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  <a:endParaRPr lang="en-US" sz="900" b="1" i="0" dirty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Gas 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 Narrow"/>
                        </a:rPr>
                        <a:t>TOTAL run time               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1412 (1532)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+mn-lt"/>
                          <a:cs typeface="Arial Narrow"/>
                        </a:rPr>
                        <a:t>559</a:t>
                      </a:r>
                      <a:endParaRPr lang="en-US" sz="1000" b="1" i="0" dirty="0" smtClean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1000" b="1" i="0" dirty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994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0"/>
                </a:solidFill>
              </a:rPr>
              <a:t>Hall B CLAS12 experiments – run groups</a:t>
            </a:r>
            <a:r>
              <a:rPr lang="en-US" sz="2800" b="1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627D-7157-0140-950E-2469CCFD95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2476173"/>
              </p:ext>
            </p:extLst>
          </p:nvPr>
        </p:nvGraphicFramePr>
        <p:xfrm>
          <a:off x="102053" y="990600"/>
          <a:ext cx="8932448" cy="2415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762"/>
                <a:gridCol w="2595085"/>
                <a:gridCol w="819249"/>
                <a:gridCol w="528903"/>
                <a:gridCol w="462814"/>
                <a:gridCol w="563934"/>
                <a:gridCol w="990600"/>
                <a:gridCol w="116840"/>
                <a:gridCol w="508000"/>
                <a:gridCol w="533400"/>
                <a:gridCol w="865861"/>
              </a:tblGrid>
              <a:tr h="235697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Proposal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Physics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Contact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Rating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Days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Group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Equipment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Energy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Group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Target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 Narrow"/>
                        </a:rPr>
                        <a:t>C12-11-111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SIDIS on transverse polarized target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Contalbrigo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+mj-lt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1000" b="0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endParaRPr lang="en-US" sz="1000" b="0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Transverse</a:t>
                      </a:r>
                      <a:r>
                        <a:rPr lang="en-US" sz="1000" b="0" i="0" baseline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 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target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endParaRPr lang="en-US" sz="1000" b="0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endParaRPr lang="en-US" sz="1000" b="0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11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1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G*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HD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C12-12-009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Transversity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 </a:t>
                      </a:r>
                      <a:r>
                        <a:rPr lang="en-US" sz="1000" b="0" i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w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/ </a:t>
                      </a:r>
                      <a:r>
                        <a:rPr lang="en-US" sz="1000" b="0" i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di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-hadron on </a:t>
                      </a:r>
                      <a:r>
                        <a:rPr lang="en-US" sz="1000" b="0" i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transvere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 target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Avakian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6256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C12-12-010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DVCS with transverse polarized target in CLAS12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Elouadrhriri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096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 Narrow"/>
                        </a:rPr>
                        <a:t>All transverse target proposals</a:t>
                      </a: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330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+mj-lt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1000" b="1" i="0" dirty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 Narrow"/>
                        </a:rPr>
                        <a:t>C12-11-006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Heavy Photon Search at Jefferson Lab (HPS)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Jaros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+mj-lt"/>
                          <a:cs typeface="Arial Narrow"/>
                        </a:rPr>
                        <a:t>180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+mj-lt"/>
                          <a:cs typeface="Arial Narrow"/>
                        </a:rPr>
                        <a:t>180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i="0" baseline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New setup in alcove 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j-lt"/>
                          <a:cs typeface="Arial Narrow"/>
                        </a:rPr>
                        <a:t>2.2, 6.6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+mj-lt"/>
                          <a:cs typeface="Arial Narrow"/>
                        </a:rPr>
                        <a:t>H</a:t>
                      </a: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+mj-lt"/>
                          <a:cs typeface="Arial Narrow"/>
                        </a:rPr>
                        <a:t>*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+mj-lt"/>
                          <a:cs typeface="Arial Narrow"/>
                        </a:rPr>
                        <a:t>Nuclear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 Narrow"/>
                        </a:rPr>
                        <a:t>E12-11-106</a:t>
                      </a: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j-lt"/>
                          <a:cs typeface="Arial Narrow"/>
                        </a:rPr>
                        <a:t>High Precision Measurement of the Proton Charge Radius (PRAD)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latin typeface="+mj-lt"/>
                          <a:cs typeface="Arial Narrow"/>
                        </a:rPr>
                        <a:t>Gasparian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+mj-lt"/>
                          <a:cs typeface="Arial Narrow"/>
                        </a:rPr>
                        <a:t>A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+mj-lt"/>
                          <a:cs typeface="Arial Narrow"/>
                        </a:rPr>
                        <a:t>15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FF"/>
                          </a:solidFill>
                          <a:latin typeface="+mj-lt"/>
                          <a:cs typeface="Arial Narrow"/>
                        </a:rPr>
                        <a:t>15</a:t>
                      </a:r>
                      <a:endParaRPr lang="en-US" sz="1000" b="0" dirty="0">
                        <a:solidFill>
                          <a:srgbClr val="0000FF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 err="1" smtClean="0">
                          <a:latin typeface="+mj-lt"/>
                          <a:cs typeface="Arial Narrow"/>
                        </a:rPr>
                        <a:t>Primex</a:t>
                      </a:r>
                      <a:r>
                        <a:rPr lang="en-US" sz="1000" b="0" baseline="0" dirty="0" smtClean="0">
                          <a:latin typeface="+mj-lt"/>
                          <a:cs typeface="Arial Narrow"/>
                        </a:rPr>
                        <a:t> 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+mj-lt"/>
                          <a:cs typeface="Arial Narrow"/>
                        </a:rPr>
                        <a:t>1.1,</a:t>
                      </a:r>
                      <a:r>
                        <a:rPr lang="en-US" sz="1000" b="0" baseline="0" dirty="0" smtClean="0">
                          <a:latin typeface="+mj-lt"/>
                          <a:cs typeface="Arial Narrow"/>
                        </a:rPr>
                        <a:t> 2.2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+mj-lt"/>
                          <a:cs typeface="Arial Narrow"/>
                        </a:rPr>
                        <a:t>I</a:t>
                      </a: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+mj-lt"/>
                          <a:cs typeface="Arial Narrow"/>
                        </a:rPr>
                        <a:t>*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  <a:cs typeface="Arial Narrow"/>
                        </a:rPr>
                        <a:t>H2 gas</a:t>
                      </a:r>
                      <a:endParaRPr lang="en-US" sz="1000" b="0" dirty="0">
                        <a:latin typeface="+mj-lt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PAC39 beam time  request 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525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305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 Approved and C1 </a:t>
            </a:r>
            <a:r>
              <a:rPr lang="en-US" sz="3600" b="1" dirty="0" smtClean="0">
                <a:solidFill>
                  <a:srgbClr val="000090"/>
                </a:solidFill>
                <a:latin typeface="+mn-lt"/>
              </a:rPr>
              <a:t>approved Hall B proposals </a:t>
            </a:r>
            <a:r>
              <a:rPr lang="en-US" sz="2800" b="1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28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6F97E-F094-B145-8F6C-039371037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5000" y="3594101"/>
          <a:ext cx="7873449" cy="2743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7535"/>
                <a:gridCol w="1347304"/>
                <a:gridCol w="1292087"/>
                <a:gridCol w="1656523"/>
              </a:tblGrid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 approved &amp; C1 cond. approved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 proposal days 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 group days</a:t>
                      </a:r>
                    </a:p>
                  </a:txBody>
                  <a:tcP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Experiment</a:t>
                      </a:r>
                      <a:r>
                        <a:rPr lang="en-US" sz="120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the floor</a:t>
                      </a:r>
                      <a:endParaRPr lang="en-US" sz="12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All CLAS12 proposals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1742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669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6.8 yrs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         PAC39 beam time request for HPS 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180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baseline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1.84 yrs </a:t>
                      </a:r>
                      <a:endParaRPr lang="en-US" sz="1400" b="0" i="0" dirty="0" smtClean="0">
                        <a:solidFill>
                          <a:srgbClr val="000000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         PAC39 approved beam time for PRAD</a:t>
                      </a:r>
                      <a:endParaRPr lang="en-US" sz="1400" b="1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15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0.16</a:t>
                      </a:r>
                      <a:r>
                        <a:rPr lang="en-US" sz="1400" b="0" i="0" baseline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 yrs</a:t>
                      </a:r>
                      <a:endParaRPr lang="en-US" sz="1400" b="0" i="0" dirty="0" smtClean="0">
                        <a:solidFill>
                          <a:srgbClr val="000000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All non-CLAS12 proposal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195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195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2.0 yrs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All CLAS12 + all non-CLAS12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1937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864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rgbClr val="0000FF"/>
                          </a:solidFill>
                          <a:latin typeface="+mn-lt"/>
                          <a:cs typeface="Arial Narrow"/>
                        </a:rPr>
                        <a:t>Time </a:t>
                      </a:r>
                      <a:r>
                        <a:rPr lang="en-US" sz="1400" b="1" i="0" baseline="0" dirty="0" smtClean="0">
                          <a:solidFill>
                            <a:srgbClr val="0000FF"/>
                          </a:solidFill>
                          <a:latin typeface="+mn-lt"/>
                          <a:cs typeface="Arial Narrow"/>
                        </a:rPr>
                        <a:t>needed to run the program either as individual experiments or as run groups  (55% efficiency, 35 weeks/year, multiplicity=2.9, 4 Halls)  =&gt; 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98 PAC days/year (optimistic)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rgbClr val="0000FF"/>
                          </a:solidFill>
                          <a:latin typeface="+mn-lt"/>
                          <a:cs typeface="Arial Narrow"/>
                        </a:rPr>
                        <a:t>20.6 yrs</a:t>
                      </a:r>
                      <a:endParaRPr lang="en-US" sz="1400" b="1" i="0" dirty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rgbClr val="0000FF"/>
                          </a:solidFill>
                          <a:latin typeface="+mn-lt"/>
                          <a:cs typeface="Arial Narrow"/>
                        </a:rPr>
                        <a:t>8.8 yrs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Run Group Schedule – Tentative</a:t>
            </a:r>
            <a:endParaRPr lang="en-US" sz="4000" b="1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015941"/>
          <a:ext cx="8483599" cy="532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  <a:gridCol w="558800"/>
                <a:gridCol w="774700"/>
                <a:gridCol w="863600"/>
                <a:gridCol w="901700"/>
                <a:gridCol w="825500"/>
                <a:gridCol w="825500"/>
                <a:gridCol w="736600"/>
                <a:gridCol w="1142999"/>
              </a:tblGrid>
              <a:tr h="43185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Run Group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PAC</a:t>
                      </a:r>
                    </a:p>
                    <a:p>
                      <a:pPr algn="ctr"/>
                      <a:r>
                        <a:rPr lang="en-US" sz="1400" b="1" dirty="0" smtClean="0"/>
                        <a:t>Days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2016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remaining</a:t>
                      </a:r>
                      <a:endParaRPr lang="en-US" sz="1400" b="1" dirty="0"/>
                    </a:p>
                  </a:txBody>
                  <a:tcPr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Non-Clas12</a:t>
                      </a:r>
                      <a:r>
                        <a:rPr lang="en-US" sz="1400" baseline="0" dirty="0" smtClean="0"/>
                        <a:t> equipment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926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 smtClean="0"/>
                    </a:p>
                    <a:p>
                      <a:pPr algn="r"/>
                      <a:r>
                        <a:rPr lang="en-US" sz="1400" dirty="0" smtClean="0"/>
                        <a:t>CND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 smtClean="0"/>
                    </a:p>
                    <a:p>
                      <a:pPr algn="l"/>
                      <a:r>
                        <a:rPr lang="en-US" sz="1400" dirty="0" smtClean="0"/>
                        <a:t>MM</a:t>
                      </a:r>
                      <a:r>
                        <a:rPr lang="en-US" sz="1400" baseline="0" dirty="0" smtClean="0"/>
                        <a:t>  </a:t>
                      </a:r>
                      <a:r>
                        <a:rPr lang="en-US" sz="1400" dirty="0" smtClean="0"/>
                        <a:t>FT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RICH</a:t>
                      </a:r>
                    </a:p>
                    <a:p>
                      <a:r>
                        <a:rPr lang="en-US" sz="1400" dirty="0" smtClean="0"/>
                        <a:t>BONUS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LPT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TPT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569</a:t>
                      </a:r>
                      <a:endParaRPr lang="en-US" sz="14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RG-H (HPS)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125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RG-I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PRad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CLAS12</a:t>
                      </a:r>
                      <a:r>
                        <a:rPr lang="en-US" sz="1400" b="0" baseline="0" dirty="0" smtClean="0"/>
                        <a:t> commissioning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RG-A (proton)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     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RG-A 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119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39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RG-B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deut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RG-G (TT)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25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30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55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rot="5400000">
            <a:off x="3099594" y="14470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3569494" y="14470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4545806" y="14470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5180806" y="14470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>
            <a:off x="6019006" y="14470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5042694" y="3860006"/>
            <a:ext cx="5029200" cy="1588"/>
          </a:xfrm>
          <a:prstGeom prst="line">
            <a:avLst/>
          </a:prstGeom>
          <a:ln>
            <a:solidFill>
              <a:srgbClr val="00D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6993-7869-7C4C-B848-E5199795B5A3}" type="datetime1">
              <a:rPr lang="en-US" smtClean="0"/>
              <a:pPr/>
              <a:t>6/19/14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CLAS12 Major Events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 6/18-21,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862778"/>
              </p:ext>
            </p:extLst>
          </p:nvPr>
        </p:nvGraphicFramePr>
        <p:xfrm>
          <a:off x="533401" y="1828800"/>
          <a:ext cx="8229599" cy="28397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762000"/>
                <a:gridCol w="3162299"/>
                <a:gridCol w="2095501"/>
                <a:gridCol w="2209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Key Event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Original 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Planned</a:t>
                      </a:r>
                      <a:r>
                        <a:rPr lang="en-US" baseline="0" dirty="0" smtClean="0"/>
                        <a:t> 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Torus</a:t>
                      </a:r>
                      <a:r>
                        <a:rPr lang="en-US" sz="1800" baseline="0" dirty="0" smtClean="0"/>
                        <a:t> 6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Cryostat Done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April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April 2015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Torus</a:t>
                      </a:r>
                      <a:r>
                        <a:rPr lang="en-US" sz="1800" baseline="0" dirty="0" smtClean="0"/>
                        <a:t> Installation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Jun 2014 – Oct</a:t>
                      </a:r>
                      <a:r>
                        <a:rPr lang="en-US" sz="1800" baseline="0" dirty="0" smtClean="0"/>
                        <a:t>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Aug 2014 – Jan 2016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Solenoid Practice Coil Wound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Jun – Jul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2014</a:t>
                      </a:r>
                      <a:endParaRPr lang="en-US" sz="18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Solenoid Coil Winding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Aug</a:t>
                      </a:r>
                      <a:r>
                        <a:rPr lang="en-US" sz="1800" baseline="0" dirty="0" smtClean="0"/>
                        <a:t> 2014 – Mar 2015</a:t>
                      </a:r>
                      <a:endParaRPr lang="en-US" sz="18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Solenoid</a:t>
                      </a:r>
                      <a:r>
                        <a:rPr lang="en-US" sz="1800" baseline="0" dirty="0" smtClean="0"/>
                        <a:t> Cryostated Coil Delivered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Sep 2015</a:t>
                      </a:r>
                      <a:endParaRPr lang="en-US" sz="18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Detector Commission </a:t>
                      </a:r>
                      <a:r>
                        <a:rPr lang="en-US" sz="1800" dirty="0" err="1" smtClean="0"/>
                        <a:t>w</a:t>
                      </a:r>
                      <a:r>
                        <a:rPr lang="en-US" sz="1800" dirty="0" smtClean="0"/>
                        <a:t>/ Beam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Feb 2016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Jun 2016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Early Running of HPS &amp; </a:t>
            </a:r>
            <a:r>
              <a:rPr lang="en-US" sz="3600" b="1" dirty="0" err="1" smtClean="0">
                <a:solidFill>
                  <a:srgbClr val="000000"/>
                </a:solidFill>
              </a:rPr>
              <a:t>PRad</a:t>
            </a:r>
            <a:r>
              <a:rPr lang="en-US" sz="3600" b="1" dirty="0" smtClean="0">
                <a:solidFill>
                  <a:srgbClr val="000000"/>
                </a:solidFill>
              </a:rPr>
              <a:t>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 6/18-21,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399" y="1193789"/>
          <a:ext cx="8305801" cy="367791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661160"/>
                <a:gridCol w="1971041"/>
                <a:gridCol w="1351280"/>
                <a:gridCol w="1661160"/>
                <a:gridCol w="1661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Accelerator 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weeks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Hall 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contingent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GeV (5.5 pass)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beamline</a:t>
                      </a:r>
                      <a:r>
                        <a:rPr lang="en-US" dirty="0" smtClean="0"/>
                        <a:t> commissioning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GeV program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Spring</a:t>
                      </a:r>
                      <a:r>
                        <a:rPr lang="en-US" baseline="0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 ≤ N ≤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ops funding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Summer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Shutdown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2015</a:t>
                      </a:r>
                    </a:p>
                    <a:p>
                      <a:r>
                        <a:rPr lang="en-US" dirty="0" smtClean="0"/>
                        <a:t>Spring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Firm basis for 12 GeV operation for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weeks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GeV, multi-pass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CLAS12 commission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 GeV, multi-pass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 ≤ N ≤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ops funding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62200" y="4916269"/>
            <a:ext cx="4869617" cy="64633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 25 HPS PAC days need  25 / 1.83 = 13.7 + weeks </a:t>
            </a:r>
          </a:p>
          <a:p>
            <a:r>
              <a:rPr lang="en-US" dirty="0" smtClean="0"/>
              <a:t> 15 </a:t>
            </a:r>
            <a:r>
              <a:rPr lang="en-US" dirty="0" err="1" smtClean="0"/>
              <a:t>PRad</a:t>
            </a:r>
            <a:r>
              <a:rPr lang="en-US" dirty="0" smtClean="0"/>
              <a:t> PAC days need 8.2 + weeks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5754469"/>
            <a:ext cx="6019800" cy="64633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House Energy and Water Committee shows increase of $4M for JLab 27 weeks of accelerator operation in FY2015.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838200" y="5029200"/>
            <a:ext cx="1371600" cy="841248"/>
          </a:xfrm>
          <a:prstGeom prst="wedgeEllipseCallout">
            <a:avLst>
              <a:gd name="adj1" fmla="val 33797"/>
              <a:gd name="adj2" fmla="val 74172"/>
            </a:avLst>
          </a:prstGeom>
          <a:solidFill>
            <a:srgbClr val="FEFF38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Breaking News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Criteria  for Scheduling Run Group 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1" y="1057960"/>
            <a:ext cx="8940799" cy="526664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PAC/JLAB approval for first 5 years of running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 conflict with energies in other Halls, e.g. not any 2 Halls may run at same pass other than at 5 pass. Other than standard energy/pass difficult for first 5 years at 12 GeV.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New hardware ready for installation (NP Division readiness/safety review)</a:t>
            </a: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Preparedness for efficient data taking and online analysis (Hall B operational readiness review)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Full simulation of experiment setup with realistic run conditions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Commissioning plan if new equipment is involved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Software in place for on-line calibration and analysis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Availability of manpower for online analysis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Preparedness for efficient offline analysis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Demonstrated readiness for offline analysis on background loaded simulated data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Plan showing responsibilities of participating institution and individuals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6623-C4E8-0948-9E58-328BA4DB6A57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86068" y="57872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71923" y="76905"/>
            <a:ext cx="6966511" cy="808038"/>
          </a:xfr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Plans for first years of Beam in Hall B</a:t>
            </a:r>
          </a:p>
        </p:txBody>
      </p:sp>
      <p:sp>
        <p:nvSpPr>
          <p:cNvPr id="47135" name="TextBox 46"/>
          <p:cNvSpPr txBox="1">
            <a:spLocks noChangeArrowheads="1"/>
          </p:cNvSpPr>
          <p:nvPr/>
        </p:nvSpPr>
        <p:spPr bwMode="auto">
          <a:xfrm>
            <a:off x="4033730" y="2737882"/>
            <a:ext cx="50105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FF"/>
                </a:solidFill>
              </a:rPr>
              <a:t> Commissioning &amp; early   11 GeV Experiments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7136" name="TextBox 47"/>
          <p:cNvSpPr txBox="1">
            <a:spLocks noChangeArrowheads="1"/>
          </p:cNvSpPr>
          <p:nvPr/>
        </p:nvSpPr>
        <p:spPr bwMode="auto">
          <a:xfrm>
            <a:off x="703741" y="2757023"/>
            <a:ext cx="2794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FF"/>
                </a:solidFill>
              </a:rPr>
              <a:t>Construction &amp; Installation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676400" y="5162444"/>
            <a:ext cx="0" cy="533399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4" name="TextBox 56"/>
          <p:cNvSpPr txBox="1">
            <a:spLocks noChangeArrowheads="1"/>
          </p:cNvSpPr>
          <p:nvPr/>
        </p:nvSpPr>
        <p:spPr bwMode="auto">
          <a:xfrm>
            <a:off x="551340" y="4789277"/>
            <a:ext cx="1048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 smtClean="0">
                <a:solidFill>
                  <a:srgbClr val="FF6600"/>
                </a:solidFill>
              </a:rPr>
              <a:t>1</a:t>
            </a:r>
            <a:r>
              <a:rPr lang="en-US" baseline="30000" dirty="0" smtClean="0">
                <a:solidFill>
                  <a:srgbClr val="FF6600"/>
                </a:solidFill>
              </a:rPr>
              <a:t>st</a:t>
            </a:r>
            <a:r>
              <a:rPr lang="en-US" dirty="0" smtClean="0">
                <a:solidFill>
                  <a:srgbClr val="FF6600"/>
                </a:solidFill>
              </a:rPr>
              <a:t>  beam  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84707" y="3228416"/>
            <a:ext cx="3875477" cy="158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2470983" y="580800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576276" y="57872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6488" y="57803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863358" y="57803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4188948" y="5808013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2016</a:t>
            </a:r>
          </a:p>
        </p:txBody>
      </p:sp>
      <p:sp>
        <p:nvSpPr>
          <p:cNvPr id="47120" name="TextBox 9"/>
          <p:cNvSpPr txBox="1">
            <a:spLocks noChangeArrowheads="1"/>
          </p:cNvSpPr>
          <p:nvPr/>
        </p:nvSpPr>
        <p:spPr bwMode="auto">
          <a:xfrm>
            <a:off x="510563" y="582186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2014</a:t>
            </a:r>
          </a:p>
        </p:txBody>
      </p:sp>
      <p:sp>
        <p:nvSpPr>
          <p:cNvPr id="76" name="TextBox 8"/>
          <p:cNvSpPr txBox="1">
            <a:spLocks noChangeArrowheads="1"/>
          </p:cNvSpPr>
          <p:nvPr/>
        </p:nvSpPr>
        <p:spPr bwMode="auto">
          <a:xfrm>
            <a:off x="5996963" y="580108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2017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4150848" y="3220720"/>
            <a:ext cx="4574052" cy="1"/>
          </a:xfrm>
          <a:prstGeom prst="line">
            <a:avLst/>
          </a:prstGeom>
          <a:ln w="38100">
            <a:solidFill>
              <a:srgbClr val="0000FF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56"/>
          <p:cNvSpPr txBox="1">
            <a:spLocks noChangeArrowheads="1"/>
          </p:cNvSpPr>
          <p:nvPr/>
        </p:nvSpPr>
        <p:spPr bwMode="auto">
          <a:xfrm rot="16200000">
            <a:off x="3810520" y="4152381"/>
            <a:ext cx="952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</a:rPr>
              <a:t>11 GeV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330700" y="5147798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90800" y="3884136"/>
            <a:ext cx="75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0000"/>
                </a:solidFill>
              </a:rPr>
              <a:t>Proton</a:t>
            </a:r>
          </a:p>
          <a:p>
            <a:pPr defTabSz="914400"/>
            <a:r>
              <a:rPr lang="en-US" sz="1400" dirty="0" smtClean="0">
                <a:solidFill>
                  <a:srgbClr val="FF0000"/>
                </a:solidFill>
              </a:rPr>
              <a:t>Charge Radius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31731" y="1153693"/>
            <a:ext cx="2782831" cy="1323439"/>
          </a:xfrm>
          <a:prstGeom prst="rect">
            <a:avLst/>
          </a:prstGeom>
          <a:solidFill>
            <a:srgbClr val="E7E742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smtClean="0"/>
              <a:t>7 A-rated </a:t>
            </a:r>
            <a:r>
              <a:rPr lang="en-US" sz="2000" dirty="0"/>
              <a:t>experiments in first</a:t>
            </a:r>
            <a:r>
              <a:rPr lang="en-US" sz="2000" dirty="0" smtClean="0"/>
              <a:t> 4 years: HPS, </a:t>
            </a:r>
            <a:r>
              <a:rPr lang="en-US" sz="2000" dirty="0" err="1" smtClean="0"/>
              <a:t>PRad</a:t>
            </a:r>
            <a:r>
              <a:rPr lang="en-US" sz="2000" dirty="0" smtClean="0"/>
              <a:t>, </a:t>
            </a:r>
            <a:r>
              <a:rPr lang="en-US" sz="2000" dirty="0" err="1" smtClean="0"/>
              <a:t>pDVCS</a:t>
            </a:r>
            <a:r>
              <a:rPr lang="en-US" sz="2000" dirty="0" smtClean="0"/>
              <a:t>, </a:t>
            </a:r>
            <a:r>
              <a:rPr lang="en-US" sz="2000" dirty="0" err="1" smtClean="0"/>
              <a:t>nDVCS</a:t>
            </a:r>
            <a:r>
              <a:rPr lang="en-US" sz="2000" dirty="0" smtClean="0"/>
              <a:t>, </a:t>
            </a:r>
            <a:r>
              <a:rPr lang="en-US" sz="2000" dirty="0" err="1" smtClean="0"/>
              <a:t>pSIDIS</a:t>
            </a:r>
            <a:r>
              <a:rPr lang="en-US" sz="2000" dirty="0" smtClean="0"/>
              <a:t>, g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p</a:t>
            </a:r>
            <a:r>
              <a:rPr lang="en-US" sz="2000" dirty="0" smtClean="0"/>
              <a:t>/g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n</a:t>
            </a:r>
            <a:r>
              <a:rPr lang="en-US" sz="2000" dirty="0" smtClean="0"/>
              <a:t>, exotic mesons</a:t>
            </a:r>
            <a:endParaRPr lang="en-US" sz="2000" baseline="30000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7473117" y="5780303"/>
            <a:ext cx="1594683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7848600" y="578564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90069" y="3543828"/>
            <a:ext cx="764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g</a:t>
            </a:r>
            <a:r>
              <a:rPr lang="en-US" sz="1400" baseline="-25000" dirty="0" smtClean="0">
                <a:solidFill>
                  <a:srgbClr val="0000FF"/>
                </a:solidFill>
              </a:rPr>
              <a:t>1</a:t>
            </a:r>
            <a:r>
              <a:rPr lang="en-US" sz="1400" baseline="30000" dirty="0" smtClean="0">
                <a:solidFill>
                  <a:srgbClr val="0000FF"/>
                </a:solidFill>
              </a:rPr>
              <a:t>p </a:t>
            </a:r>
            <a:r>
              <a:rPr lang="en-US" sz="1400" dirty="0" smtClean="0">
                <a:solidFill>
                  <a:srgbClr val="0000FF"/>
                </a:solidFill>
              </a:rPr>
              <a:t>, g</a:t>
            </a:r>
            <a:r>
              <a:rPr lang="en-US" sz="1400" baseline="-25000" dirty="0" smtClean="0">
                <a:solidFill>
                  <a:srgbClr val="0000FF"/>
                </a:solidFill>
              </a:rPr>
              <a:t>1</a:t>
            </a:r>
            <a:r>
              <a:rPr lang="en-US" sz="1400" baseline="30000" dirty="0" smtClean="0">
                <a:solidFill>
                  <a:srgbClr val="0000FF"/>
                </a:solidFill>
              </a:rPr>
              <a:t>n </a:t>
            </a:r>
          </a:p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large </a:t>
            </a:r>
            <a:r>
              <a:rPr lang="en-US" sz="1400" dirty="0" err="1" smtClean="0">
                <a:solidFill>
                  <a:srgbClr val="0000FF"/>
                </a:solidFill>
              </a:rPr>
              <a:t>x</a:t>
            </a:r>
            <a:endParaRPr lang="en-US" sz="1400" dirty="0" smtClean="0">
              <a:solidFill>
                <a:srgbClr val="0000FF"/>
              </a:solidFill>
            </a:endParaRPr>
          </a:p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spin str.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1724020" y="3830494"/>
            <a:ext cx="1294365" cy="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338631" y="3828293"/>
            <a:ext cx="1230178" cy="2203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03026" y="4024868"/>
            <a:ext cx="123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Installation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548385" y="3443117"/>
            <a:ext cx="160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&lt; 6 GeV 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619602" y="3432074"/>
            <a:ext cx="2340582" cy="228585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rot="5400000">
            <a:off x="2407334" y="5184159"/>
            <a:ext cx="952720" cy="158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699000" y="3447195"/>
            <a:ext cx="81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err="1" smtClean="0">
                <a:solidFill>
                  <a:srgbClr val="0000FF"/>
                </a:solidFill>
              </a:rPr>
              <a:t>pDVCS</a:t>
            </a:r>
            <a:endParaRPr lang="en-US" sz="1400" dirty="0" smtClean="0">
              <a:solidFill>
                <a:srgbClr val="0000FF"/>
              </a:solidFill>
            </a:endParaRPr>
          </a:p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&amp; GPDs</a:t>
            </a:r>
          </a:p>
          <a:p>
            <a:pPr defTabSz="914400"/>
            <a:r>
              <a:rPr lang="en-US" sz="1400" dirty="0" err="1" smtClean="0">
                <a:solidFill>
                  <a:srgbClr val="0000FF"/>
                </a:solidFill>
              </a:rPr>
              <a:t>pSIDIS</a:t>
            </a:r>
            <a:r>
              <a:rPr lang="en-US" sz="1400" dirty="0" smtClean="0">
                <a:solidFill>
                  <a:srgbClr val="0000FF"/>
                </a:solidFill>
              </a:rPr>
              <a:t> &amp;</a:t>
            </a:r>
          </a:p>
          <a:p>
            <a:pPr defTabSz="914400"/>
            <a:r>
              <a:rPr lang="en-US" sz="1400" dirty="0" err="1" smtClean="0">
                <a:solidFill>
                  <a:srgbClr val="0000FF"/>
                </a:solidFill>
              </a:rPr>
              <a:t>TMDs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435600" y="3422355"/>
            <a:ext cx="870090" cy="954107"/>
          </a:xfrm>
          <a:prstGeom prst="rect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nDVCS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 &amp; GPDs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nSIDIS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&amp; </a:t>
            </a:r>
            <a:r>
              <a:rPr lang="en-US" sz="1400" dirty="0" err="1" smtClean="0">
                <a:solidFill>
                  <a:srgbClr val="0000FF"/>
                </a:solidFill>
              </a:rPr>
              <a:t>TMDs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 rot="5400000">
            <a:off x="4477434" y="5172322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rot="5400000">
            <a:off x="5386562" y="518116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6759451" y="5178961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7121668" y="516571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4076294" y="3429872"/>
            <a:ext cx="3395710" cy="22858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015012" y="3565914"/>
            <a:ext cx="1220512" cy="738664"/>
          </a:xfrm>
          <a:prstGeom prst="rect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Nucleon Transverse spin structure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 rot="5400000">
            <a:off x="8562829" y="5163514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1607234" y="521244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2013634" y="521244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892300" y="3884136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00"/>
                </a:solidFill>
              </a:rPr>
              <a:t>Heavy Photon Search 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59" name="Picture 13" descr="quarkAnimation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57191" y="4678440"/>
            <a:ext cx="615720" cy="56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084" y="4667679"/>
            <a:ext cx="707116" cy="57704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730" y="4630246"/>
            <a:ext cx="662147" cy="664744"/>
          </a:xfrm>
          <a:prstGeom prst="rect">
            <a:avLst/>
          </a:prstGeom>
        </p:spPr>
      </p:pic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6934200" y="4546600"/>
          <a:ext cx="927100" cy="685800"/>
        </p:xfrm>
        <a:graphic>
          <a:graphicData uri="http://schemas.openxmlformats.org/presentationml/2006/ole">
            <p:oleObj spid="_x0000_s67586" name="Artwork" r:id="rId7" imgW="9266573" imgH="6953824" progId="">
              <p:embed/>
            </p:oleObj>
          </a:graphicData>
        </a:graphic>
      </p:graphicFrame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01" y="4551418"/>
            <a:ext cx="733764" cy="7105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7124044" y="170899"/>
            <a:ext cx="1982512" cy="2282883"/>
          </a:xfrm>
          <a:prstGeom prst="rect">
            <a:avLst/>
          </a:prstGeom>
        </p:spPr>
      </p:pic>
      <p:pic>
        <p:nvPicPr>
          <p:cNvPr id="78" name="Picture 77" descr="HPS_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7569" y="1344194"/>
            <a:ext cx="2044777" cy="115181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 l="14520" t="31945" r="21591" b="32719"/>
          <a:stretch>
            <a:fillRect/>
          </a:stretch>
        </p:blipFill>
        <p:spPr>
          <a:xfrm>
            <a:off x="2180450" y="1610893"/>
            <a:ext cx="2061499" cy="84332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24744" y="134419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HPS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955063" y="1490760"/>
            <a:ext cx="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PRad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7289835" y="115005"/>
            <a:ext cx="9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CLAS12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AE7D-C092-564A-BECF-930FF46262CD}" type="datetime1">
              <a:rPr lang="en-US" smtClean="0">
                <a:solidFill>
                  <a:prstClr val="black"/>
                </a:solidFill>
              </a:rPr>
              <a:pPr/>
              <a:t>6/19/14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Footer Placeholder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HPS collaboration meeting 6/16/2014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rot="5400000">
            <a:off x="6046962" y="516846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292990" y="3977549"/>
            <a:ext cx="5585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d/u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err="1" smtClean="0">
                <a:solidFill>
                  <a:srgbClr val="0000FF"/>
                </a:solidFill>
              </a:rPr>
              <a:t>hm</a:t>
            </a:r>
            <a:r>
              <a:rPr lang="en-US" sz="1600" dirty="0" smtClean="0">
                <a:solidFill>
                  <a:srgbClr val="0000FF"/>
                </a:solidFill>
              </a:rPr>
              <a:t>*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05690" y="370335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00"/>
                </a:solidFill>
              </a:rPr>
              <a:t>HPS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05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78C-9622-8945-9C78-744D705570EB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Introduction</a:t>
            </a:r>
            <a:endParaRPr lang="en-US" sz="4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F099-CE73-AA4C-8A6A-2C6BBFC3B840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9096" y="1016000"/>
            <a:ext cx="84363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HPS received approval for installation of HPS hardware:</a:t>
            </a:r>
          </a:p>
          <a:p>
            <a:r>
              <a:rPr lang="en-US" sz="2400" dirty="0" smtClean="0"/>
              <a:t>	- Successful test measurement  in 2012</a:t>
            </a:r>
          </a:p>
          <a:p>
            <a:r>
              <a:rPr lang="en-US" sz="2400" dirty="0" smtClean="0"/>
              <a:t>	- DOE HEP funding</a:t>
            </a:r>
          </a:p>
          <a:p>
            <a:r>
              <a:rPr lang="en-US" sz="2400" dirty="0" smtClean="0"/>
              <a:t>	- Progress in preparation of equipment</a:t>
            </a:r>
          </a:p>
          <a:p>
            <a:r>
              <a:rPr lang="en-US" sz="2400" dirty="0" smtClean="0"/>
              <a:t>	- Receive High Impact Status by PAC41</a:t>
            </a:r>
          </a:p>
          <a:p>
            <a:endParaRPr lang="en-US" sz="2400" dirty="0" smtClean="0"/>
          </a:p>
          <a:p>
            <a:r>
              <a:rPr lang="en-US" sz="2400" dirty="0" smtClean="0"/>
              <a:t>Conditions for running first experiment prior to 12 GeV: </a:t>
            </a:r>
          </a:p>
          <a:p>
            <a:r>
              <a:rPr lang="en-US" sz="2400" dirty="0" smtClean="0"/>
              <a:t>	- Non-interference with CLAS12 installation and other 12GeV	  	project related work</a:t>
            </a:r>
          </a:p>
          <a:p>
            <a:r>
              <a:rPr lang="en-US" sz="2400" dirty="0" smtClean="0"/>
              <a:t>	- Successful NP Division Readiness Review (Technical &amp; Safety)</a:t>
            </a:r>
          </a:p>
          <a:p>
            <a:r>
              <a:rPr lang="en-US" sz="2400" dirty="0" smtClean="0"/>
              <a:t>	- Successful Hall B review for readiness (Operation and Data	analysis)</a:t>
            </a:r>
          </a:p>
          <a:p>
            <a:r>
              <a:rPr lang="en-US" sz="2400" dirty="0" smtClean="0"/>
              <a:t>	- Readiness of infrastructure in Hall B</a:t>
            </a:r>
          </a:p>
          <a:p>
            <a:r>
              <a:rPr lang="en-US" sz="2400" dirty="0" smtClean="0"/>
              <a:t>	- Availability of beam to Hall B in 2014/2015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Hall B work prior to TORUS assembly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FA5-C5B7-5340-AB5C-17A5B0870BE0}" type="datetime1">
              <a:rPr lang="en-US" smtClean="0"/>
              <a:pPr/>
              <a:t>6/19/14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11201" y="1410699"/>
          <a:ext cx="7124699" cy="442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499"/>
                <a:gridCol w="1384300"/>
                <a:gridCol w="1701800"/>
                <a:gridCol w="673100"/>
              </a:tblGrid>
              <a:tr h="279978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9978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FWD carriage modifications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7/2013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11/2013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7997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PCAL Installation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11/2013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12/03/2013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7997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FTOF 1a Installation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12/10/2013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01/14/2014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7997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FTOF 1b Installation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1/27/2014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2/13/2014 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1115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Move FWD carriage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3/14/2014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3/14/2014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75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HPS hardware installation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3/17/2014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6/05/2014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Survey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 &amp; Align HPS magnets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6/12/2014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6/13/2014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Preparation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of Hall infrastructure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6/2014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9/15/2014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3606">
                <a:tc>
                  <a:txBody>
                    <a:bodyPr/>
                    <a:lstStyle/>
                    <a:p>
                      <a:r>
                        <a:rPr lang="en-US" dirty="0" smtClean="0"/>
                        <a:t>NP Div Readiness (</a:t>
                      </a:r>
                      <a:r>
                        <a:rPr lang="en-US" dirty="0" err="1" smtClean="0"/>
                        <a:t>tech+safety</a:t>
                      </a:r>
                      <a:r>
                        <a:rPr lang="en-US" dirty="0" smtClean="0"/>
                        <a:t>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7/10/2014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7/10/2014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83606">
                <a:tc>
                  <a:txBody>
                    <a:bodyPr/>
                    <a:lstStyle/>
                    <a:p>
                      <a:r>
                        <a:rPr lang="en-US" dirty="0" smtClean="0"/>
                        <a:t>TORUS assembly in Hall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7/28/2014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01/2016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Preparing Hall-B for Fall Run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55" y="1064103"/>
            <a:ext cx="8229600" cy="157430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Beam delivery to Hall-B </a:t>
            </a:r>
            <a:r>
              <a:rPr lang="en-US" sz="1800" b="1" dirty="0" smtClean="0">
                <a:solidFill>
                  <a:srgbClr val="000000"/>
                </a:solidFill>
              </a:rPr>
              <a:t>may be </a:t>
            </a:r>
            <a:r>
              <a:rPr lang="en-US" sz="1800" dirty="0" smtClean="0"/>
              <a:t>possible some time in mid October</a:t>
            </a:r>
          </a:p>
          <a:p>
            <a:r>
              <a:rPr lang="en-US" sz="1800" dirty="0" smtClean="0"/>
              <a:t>The Hall-B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equipment,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controls, and online computing resources must be ready for initial checkout well before the beam delivery date</a:t>
            </a:r>
          </a:p>
          <a:p>
            <a:r>
              <a:rPr lang="en-US" sz="1800" dirty="0" smtClean="0"/>
              <a:t>Besides work in Hall-B (see next pages)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1990037"/>
              </p:ext>
            </p:extLst>
          </p:nvPr>
        </p:nvGraphicFramePr>
        <p:xfrm>
          <a:off x="590163" y="2630615"/>
          <a:ext cx="8010327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6844"/>
                <a:gridCol w="1687043"/>
                <a:gridCol w="20164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Run web page and documentation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July 1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HPS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</a:rPr>
                        <a:t>collab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.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Online computing clusters (clones)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July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Online logbook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July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Counting room occupancy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August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Assembly of HPS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Ecal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July 15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HPS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</a:rPr>
                        <a:t>collab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.</a:t>
                      </a:r>
                      <a:endParaRPr lang="en-US" sz="1400" dirty="0" smtClean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Install and connect HPS ECal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August 1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HPS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</a:rPr>
                        <a:t>collab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./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Restore all IOCs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August 15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HPS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</a:rPr>
                        <a:t>collab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Hall-B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HPS ECal cosmic calibration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September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90"/>
                          </a:solidFill>
                        </a:rPr>
                        <a:t>HPS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</a:rPr>
                        <a:t>collab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Hall-B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DA71-D2F9-0A4A-A0EC-195626AC8AD7}" type="datetime1">
              <a:rPr lang="en-US" smtClean="0">
                <a:solidFill>
                  <a:prstClr val="black"/>
                </a:solidFill>
              </a:rPr>
              <a:pPr/>
              <a:t>6/19/14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HPS collaboration meeting 6/16/2014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95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51"/>
            <a:ext cx="8229600" cy="62271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Hall B Downstream </a:t>
            </a:r>
            <a:r>
              <a:rPr lang="en-US" sz="3600" b="1" dirty="0" err="1" smtClean="0"/>
              <a:t>Beamline</a:t>
            </a:r>
            <a:endParaRPr lang="en-US" sz="36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5696581"/>
              </p:ext>
            </p:extLst>
          </p:nvPr>
        </p:nvGraphicFramePr>
        <p:xfrm>
          <a:off x="676473" y="1389380"/>
          <a:ext cx="8010327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6844"/>
                <a:gridCol w="1991032"/>
                <a:gridCol w="17124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Completion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Align HPS chicane magnets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June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13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Survey/Hall-B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Complete beamline design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July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Install and connect vacuum chambers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July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Connect and test magnet power supplies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August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Install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and connect harp and halo counters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August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Install and connect new beam viewer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August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Connect and test Faraday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cup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September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Install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and connect 2H02 girder and BLMs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./Hall-B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Install and connect beam pipe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through hall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Connect and pump-down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downstream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beamline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A281-04BD-B946-BF3D-B32D63FDA687}" type="datetime1">
              <a:rPr lang="en-US" smtClean="0"/>
              <a:pPr/>
              <a:t>6/19/14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7A37-CCB2-FC4C-8180-C6AE6F1352E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79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67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Hall B Upstream </a:t>
            </a:r>
            <a:r>
              <a:rPr lang="en-US" sz="3600" b="1" dirty="0" err="1" smtClean="0"/>
              <a:t>Beamline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6720279"/>
              </p:ext>
            </p:extLst>
          </p:nvPr>
        </p:nvGraphicFramePr>
        <p:xfrm>
          <a:off x="335935" y="1433119"/>
          <a:ext cx="8361829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8646"/>
                <a:gridCol w="1933677"/>
                <a:gridCol w="1659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Completion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Install Moller target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July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Install beam pipe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through the Moller quads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July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Align and connect upstream beamline (up to the tagger)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./Hall-B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Install (including shielding)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and connect Moller counters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Installation and connect 2H01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BPM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./Hall-B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Install and connect 2H00 girder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Install and connect beamline devices (motors, halo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counters)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Pump-down upstream beamline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./Hall-B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Connect and check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MPS/FSD signals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./Hall-B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Hot checkout of the whole system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October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Acc.Eng</a:t>
                      </a:r>
                      <a:r>
                        <a:rPr lang="en-US" sz="1400" dirty="0" smtClean="0"/>
                        <a:t>./Hall-B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70AD-A1DD-6544-903C-FE26B28C6A29}" type="datetime1">
              <a:rPr lang="en-US" smtClean="0"/>
              <a:pPr/>
              <a:t>6/19/14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7A37-CCB2-FC4C-8180-C6AE6F1352E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2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S_BEAMLINE6JU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391" r="34255"/>
          <a:stretch/>
        </p:blipFill>
        <p:spPr>
          <a:xfrm rot="5400000">
            <a:off x="3145102" y="465632"/>
            <a:ext cx="2857687" cy="8942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upstream_tunn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2910" y="46375"/>
            <a:ext cx="8528668" cy="342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6019800" y="4648200"/>
            <a:ext cx="1524000" cy="838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81D5-ED76-B44B-9F76-4F6943B1CB0B}" type="datetime1">
              <a:rPr lang="en-US" smtClean="0"/>
              <a:pPr/>
              <a:t>6/19/14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7A37-CCB2-FC4C-8180-C6AE6F1352E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04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HPS installation area January 2014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9FAF-554B-1C4A-9B66-28642E4279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HPS collaboration meeting 6/16/2014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7913"/>
            <a:ext cx="3607054" cy="537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88" y="1039813"/>
            <a:ext cx="3598672" cy="53938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Views of HPS area 6/05/2014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HPS collaboration meeting 6/16/2014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32" y="1016000"/>
            <a:ext cx="7044267" cy="52832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8A6C-75E0-D940-95AC-8634D7BF18DD}" type="datetime1">
              <a:rPr lang="en-US" smtClean="0">
                <a:solidFill>
                  <a:prstClr val="black"/>
                </a:solidFill>
              </a:rPr>
              <a:pPr/>
              <a:t>6/19/14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14833</TotalTime>
  <Words>2222</Words>
  <Application>Microsoft Macintosh PowerPoint</Application>
  <PresentationFormat>On-screen Show (4:3)</PresentationFormat>
  <Paragraphs>699</Paragraphs>
  <Slides>17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Custom Design</vt:lpstr>
      <vt:lpstr>1_Office Theme</vt:lpstr>
      <vt:lpstr>1_Custom Design</vt:lpstr>
      <vt:lpstr>2_Office Theme</vt:lpstr>
      <vt:lpstr>2_Custom Design</vt:lpstr>
      <vt:lpstr>Artwork</vt:lpstr>
      <vt:lpstr>Progress  in Hall B for early running</vt:lpstr>
      <vt:lpstr>Introduction</vt:lpstr>
      <vt:lpstr>Hall B work prior to TORUS assembly</vt:lpstr>
      <vt:lpstr>Preparing Hall-B for Fall Run</vt:lpstr>
      <vt:lpstr>Hall B Downstream Beamline</vt:lpstr>
      <vt:lpstr>Hall B Upstream Beamline</vt:lpstr>
      <vt:lpstr>Slide 7</vt:lpstr>
      <vt:lpstr>HPS installation area January 2014</vt:lpstr>
      <vt:lpstr>Views of HPS area 6/05/2014</vt:lpstr>
      <vt:lpstr>Slide 10</vt:lpstr>
      <vt:lpstr>Slide 11</vt:lpstr>
      <vt:lpstr>Run Group Schedule – Tentative</vt:lpstr>
      <vt:lpstr>CLAS12 Major Events</vt:lpstr>
      <vt:lpstr>Early Running of HPS &amp; PRad?</vt:lpstr>
      <vt:lpstr>Criteria  for Scheduling Run Group </vt:lpstr>
      <vt:lpstr>Plans for first years of Beam in Hall B</vt:lpstr>
      <vt:lpstr>Slide 17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Plans for  First 3 Years of Beam in Hall B</dc:title>
  <dc:creator>Volker Burkert</dc:creator>
  <cp:lastModifiedBy>Volker Burkert</cp:lastModifiedBy>
  <cp:revision>116</cp:revision>
  <cp:lastPrinted>2014-01-21T11:18:56Z</cp:lastPrinted>
  <dcterms:created xsi:type="dcterms:W3CDTF">2014-06-19T18:40:24Z</dcterms:created>
  <dcterms:modified xsi:type="dcterms:W3CDTF">2014-06-19T18:41:20Z</dcterms:modified>
</cp:coreProperties>
</file>