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9" r:id="rId2"/>
    <p:sldMasterId id="2147483702" r:id="rId3"/>
  </p:sldMasterIdLst>
  <p:notesMasterIdLst>
    <p:notesMasterId r:id="rId23"/>
  </p:notesMasterIdLst>
  <p:sldIdLst>
    <p:sldId id="604" r:id="rId4"/>
    <p:sldId id="269" r:id="rId5"/>
    <p:sldId id="553" r:id="rId6"/>
    <p:sldId id="554" r:id="rId7"/>
    <p:sldId id="555" r:id="rId8"/>
    <p:sldId id="584" r:id="rId9"/>
    <p:sldId id="587" r:id="rId10"/>
    <p:sldId id="588" r:id="rId11"/>
    <p:sldId id="589" r:id="rId12"/>
    <p:sldId id="601" r:id="rId13"/>
    <p:sldId id="603" r:id="rId14"/>
    <p:sldId id="558" r:id="rId15"/>
    <p:sldId id="600" r:id="rId16"/>
    <p:sldId id="593" r:id="rId17"/>
    <p:sldId id="594" r:id="rId18"/>
    <p:sldId id="595" r:id="rId19"/>
    <p:sldId id="596" r:id="rId20"/>
    <p:sldId id="597" r:id="rId21"/>
    <p:sldId id="543" r:id="rId22"/>
  </p:sldIdLst>
  <p:sldSz cx="9144000" cy="6858000" type="screen4x3"/>
  <p:notesSz cx="69469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1CD"/>
    <a:srgbClr val="B6826A"/>
    <a:srgbClr val="49701E"/>
    <a:srgbClr val="3A764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5" autoAdjust="0"/>
    <p:restoredTop sz="94624" autoAdjust="0"/>
  </p:normalViewPr>
  <p:slideViewPr>
    <p:cSldViewPr>
      <p:cViewPr varScale="1">
        <p:scale>
          <a:sx n="70" d="100"/>
          <a:sy n="70" d="100"/>
        </p:scale>
        <p:origin x="-1362" y="-90"/>
      </p:cViewPr>
      <p:guideLst>
        <p:guide orient="horz" pos="2160"/>
        <p:guide pos="2880"/>
      </p:guideLst>
    </p:cSldViewPr>
  </p:slideViewPr>
  <p:outlineViewPr>
    <p:cViewPr>
      <p:scale>
        <a:sx n="33" d="100"/>
        <a:sy n="33" d="100"/>
      </p:scale>
      <p:origin x="0" y="861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010"/>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idx="1"/>
          </p:nvPr>
        </p:nvSpPr>
        <p:spPr>
          <a:xfrm>
            <a:off x="3934969" y="0"/>
            <a:ext cx="3010323" cy="461010"/>
          </a:xfrm>
          <a:prstGeom prst="rect">
            <a:avLst/>
          </a:prstGeom>
        </p:spPr>
        <p:txBody>
          <a:bodyPr vert="horz" lIns="92382" tIns="46191" rIns="92382" bIns="46191" rtlCol="0"/>
          <a:lstStyle>
            <a:lvl1pPr algn="r">
              <a:defRPr sz="1200"/>
            </a:lvl1pPr>
          </a:lstStyle>
          <a:p>
            <a:fld id="{3B8110B6-5549-4C2C-9DB9-000DCC1AEB8D}" type="datetimeFigureOut">
              <a:rPr lang="en-US" smtClean="0"/>
              <a:pPr/>
              <a:t>6/6/2014</a:t>
            </a:fld>
            <a:endParaRPr lang="en-US"/>
          </a:p>
        </p:txBody>
      </p:sp>
      <p:sp>
        <p:nvSpPr>
          <p:cNvPr id="4" name="Slide Image Placeholder 3"/>
          <p:cNvSpPr>
            <a:spLocks noGrp="1" noRot="1" noChangeAspect="1"/>
          </p:cNvSpPr>
          <p:nvPr>
            <p:ph type="sldImg" idx="2"/>
          </p:nvPr>
        </p:nvSpPr>
        <p:spPr>
          <a:xfrm>
            <a:off x="1168400" y="692150"/>
            <a:ext cx="4610100" cy="3457575"/>
          </a:xfrm>
          <a:prstGeom prst="rect">
            <a:avLst/>
          </a:prstGeom>
          <a:noFill/>
          <a:ln w="12700">
            <a:solidFill>
              <a:prstClr val="black"/>
            </a:solidFill>
          </a:ln>
        </p:spPr>
        <p:txBody>
          <a:bodyPr vert="horz" lIns="92382" tIns="46191" rIns="92382" bIns="46191" rtlCol="0" anchor="ctr"/>
          <a:lstStyle/>
          <a:p>
            <a:endParaRPr lang="en-US"/>
          </a:p>
        </p:txBody>
      </p:sp>
      <p:sp>
        <p:nvSpPr>
          <p:cNvPr id="5" name="Notes Placeholder 4"/>
          <p:cNvSpPr>
            <a:spLocks noGrp="1"/>
          </p:cNvSpPr>
          <p:nvPr>
            <p:ph type="body" sz="quarter" idx="3"/>
          </p:nvPr>
        </p:nvSpPr>
        <p:spPr>
          <a:xfrm>
            <a:off x="694690" y="4379595"/>
            <a:ext cx="5557520" cy="4149090"/>
          </a:xfrm>
          <a:prstGeom prst="rect">
            <a:avLst/>
          </a:prstGeom>
        </p:spPr>
        <p:txBody>
          <a:bodyPr vert="horz" lIns="92382" tIns="46191" rIns="92382" bIns="4619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10323" cy="461010"/>
          </a:xfrm>
          <a:prstGeom prst="rect">
            <a:avLst/>
          </a:prstGeom>
        </p:spPr>
        <p:txBody>
          <a:bodyPr vert="horz" lIns="92382" tIns="46191" rIns="92382" bIns="46191" rtlCol="0" anchor="b"/>
          <a:lstStyle>
            <a:lvl1pPr algn="l">
              <a:defRPr sz="1200"/>
            </a:lvl1pPr>
          </a:lstStyle>
          <a:p>
            <a:endParaRPr lang="en-US"/>
          </a:p>
        </p:txBody>
      </p:sp>
      <p:sp>
        <p:nvSpPr>
          <p:cNvPr id="7" name="Slide Number Placeholder 6"/>
          <p:cNvSpPr>
            <a:spLocks noGrp="1"/>
          </p:cNvSpPr>
          <p:nvPr>
            <p:ph type="sldNum" sz="quarter" idx="5"/>
          </p:nvPr>
        </p:nvSpPr>
        <p:spPr>
          <a:xfrm>
            <a:off x="3934969" y="8757590"/>
            <a:ext cx="3010323" cy="461010"/>
          </a:xfrm>
          <a:prstGeom prst="rect">
            <a:avLst/>
          </a:prstGeom>
        </p:spPr>
        <p:txBody>
          <a:bodyPr vert="horz" lIns="92382" tIns="46191" rIns="92382" bIns="46191" rtlCol="0" anchor="b"/>
          <a:lstStyle>
            <a:lvl1pPr algn="r">
              <a:defRPr sz="1200"/>
            </a:lvl1pPr>
          </a:lstStyle>
          <a:p>
            <a:fld id="{B55DF9A8-A8E8-41EA-B260-D01AD0AE4FE4}" type="slidenum">
              <a:rPr lang="en-US" smtClean="0"/>
              <a:pPr/>
              <a:t>‹#›</a:t>
            </a:fld>
            <a:endParaRPr lang="en-US"/>
          </a:p>
        </p:txBody>
      </p:sp>
    </p:spTree>
    <p:extLst>
      <p:ext uri="{BB962C8B-B14F-4D97-AF65-F5344CB8AC3E}">
        <p14:creationId xmlns:p14="http://schemas.microsoft.com/office/powerpoint/2010/main" val="2838122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B4CF154-6C52-4FB6-9C16-246F477173A9}" type="slidenum">
              <a:rPr lang="en-US">
                <a:solidFill>
                  <a:prstClr val="black"/>
                </a:solidFill>
              </a:rPr>
              <a:pPr>
                <a:defRPr/>
              </a:pPr>
              <a:t>1</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Like to give an overview of Jefferson Lab.</a:t>
            </a:r>
          </a:p>
          <a:p>
            <a:r>
              <a:rPr lang="en-US" dirty="0" smtClean="0"/>
              <a:t> </a:t>
            </a:r>
          </a:p>
          <a:p>
            <a:r>
              <a:rPr lang="en-US" dirty="0" smtClean="0"/>
              <a:t>I can’t get going without saying something of the current status of the lab.</a:t>
            </a:r>
          </a:p>
          <a:p>
            <a:endParaRPr lang="en-US" dirty="0" smtClean="0"/>
          </a:p>
          <a:p>
            <a:r>
              <a:rPr lang="en-US" dirty="0" smtClean="0"/>
              <a:t>The dominant part of the talk will concern our 12 </a:t>
            </a:r>
            <a:r>
              <a:rPr lang="en-US" dirty="0" err="1" smtClean="0"/>
              <a:t>GeV</a:t>
            </a:r>
            <a:r>
              <a:rPr lang="en-US" dirty="0" smtClean="0"/>
              <a:t> Upgrade Project, the physics and the project status.</a:t>
            </a:r>
          </a:p>
          <a:p>
            <a:endParaRPr lang="en-US" dirty="0" smtClean="0"/>
          </a:p>
          <a:p>
            <a:r>
              <a:rPr lang="en-US" dirty="0" smtClean="0"/>
              <a:t>However, the technology which enables our nuclear physics and its enhancement also provides opportunities in the future</a:t>
            </a:r>
          </a:p>
          <a:p>
            <a:r>
              <a:rPr lang="en-US" dirty="0" smtClean="0"/>
              <a:t>	Photon Science</a:t>
            </a:r>
          </a:p>
          <a:p>
            <a:r>
              <a:rPr lang="en-US" dirty="0" smtClean="0"/>
              <a:t>	Accelerator Driven Systems</a:t>
            </a:r>
          </a:p>
          <a:p>
            <a:r>
              <a:rPr lang="en-US" dirty="0" smtClean="0"/>
              <a:t>	Nuclear Physics</a:t>
            </a:r>
          </a:p>
          <a:p>
            <a:r>
              <a:rPr lang="en-US" dirty="0" smtClean="0"/>
              <a:t>	</a:t>
            </a:r>
          </a:p>
          <a:p>
            <a:r>
              <a:rPr lang="en-US" dirty="0" smtClean="0"/>
              <a:t>Conclude</a:t>
            </a:r>
            <a:endParaRPr lang="en-US" dirty="0"/>
          </a:p>
        </p:txBody>
      </p:sp>
      <p:sp>
        <p:nvSpPr>
          <p:cNvPr id="4" name="Slide Number Placeholder 3"/>
          <p:cNvSpPr>
            <a:spLocks noGrp="1"/>
          </p:cNvSpPr>
          <p:nvPr>
            <p:ph type="sldNum" sz="quarter" idx="10"/>
          </p:nvPr>
        </p:nvSpPr>
        <p:spPr/>
        <p:txBody>
          <a:bodyPr/>
          <a:lstStyle/>
          <a:p>
            <a:pPr>
              <a:defRPr/>
            </a:pPr>
            <a:fld id="{1B4CF154-6C52-4FB6-9C16-246F477173A9}" type="slidenum">
              <a:rPr lang="en-US" smtClean="0">
                <a:solidFill>
                  <a:prstClr val="black"/>
                </a:solidFill>
              </a:rPr>
              <a:pPr>
                <a:defRPr/>
              </a:pPr>
              <a:t>2</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914400"/>
          </a:xfrm>
          <a:prstGeom prst="rect">
            <a:avLst/>
          </a:prstGeom>
        </p:spPr>
        <p:txBody>
          <a:bodyPr/>
          <a:lstStyle/>
          <a:p>
            <a:r>
              <a:rPr lang="en-US" smtClean="0"/>
              <a:t>Click to edit Master title style</a:t>
            </a:r>
            <a:endParaRPr lang="en-US"/>
          </a:p>
        </p:txBody>
      </p:sp>
      <p:sp>
        <p:nvSpPr>
          <p:cNvPr id="3" name="Rectangle 2"/>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rgbClr val="C00000"/>
              </a:buClr>
              <a:buSzTx/>
              <a:tabLst/>
            </a:pPr>
            <a:endParaRPr kumimoji="0" lang="en-US" sz="2400" b="0" i="0" u="none" strike="noStrike" cap="none" normalizeH="0" baseline="0" dirty="0" smtClean="0">
              <a:ln>
                <a:noFill/>
              </a:ln>
              <a:solidFill>
                <a:srgbClr val="002060"/>
              </a:solidFill>
              <a:effectLst/>
              <a:latin typeface="Times" pitchFamily="18" charset="0"/>
            </a:endParaRPr>
          </a:p>
          <a:p>
            <a:pPr marL="0" marR="0" indent="0" algn="l" defTabSz="914400" rtl="0" eaLnBrk="0" fontAlgn="base" latinLnBrk="0" hangingPunct="0">
              <a:lnSpc>
                <a:spcPct val="100000"/>
              </a:lnSpc>
              <a:spcBef>
                <a:spcPct val="0"/>
              </a:spcBef>
              <a:spcAft>
                <a:spcPct val="0"/>
              </a:spcAft>
              <a:buClr>
                <a:srgbClr val="C00000"/>
              </a:buClr>
              <a:buSzTx/>
              <a:buFont typeface="Arial" pitchFamily="34" charset="0"/>
              <a:buNone/>
              <a:tabLst/>
            </a:pPr>
            <a:endParaRPr kumimoji="0" lang="en-US"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4" name="Rectangle 3"/>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620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Box 5"/>
          <p:cNvSpPr txBox="1">
            <a:spLocks noChangeArrowheads="1"/>
          </p:cNvSpPr>
          <p:nvPr userDrawn="1"/>
        </p:nvSpPr>
        <p:spPr bwMode="auto">
          <a:xfrm>
            <a:off x="1066800" y="6597134"/>
            <a:ext cx="3656202" cy="215444"/>
          </a:xfrm>
          <a:prstGeom prst="rect">
            <a:avLst/>
          </a:prstGeom>
          <a:noFill/>
          <a:ln w="9525">
            <a:noFill/>
            <a:miter lim="800000"/>
            <a:headEnd/>
            <a:tailEnd/>
          </a:ln>
          <a:effectLst/>
        </p:spPr>
        <p:txBody>
          <a:bodyPr wrap="square">
            <a:spAutoFit/>
          </a:bodyPr>
          <a:lstStyle/>
          <a:p>
            <a:pPr algn="r" defTabSz="914400" fontAlgn="base">
              <a:spcBef>
                <a:spcPct val="50000"/>
              </a:spcBef>
              <a:spcAft>
                <a:spcPct val="0"/>
              </a:spcAft>
              <a:defRPr/>
            </a:pPr>
            <a:r>
              <a:rPr lang="en-US" sz="800" i="1" dirty="0">
                <a:solidFill>
                  <a:srgbClr val="FFFFFF"/>
                </a:solidFill>
                <a:latin typeface="Arial" charset="0"/>
                <a:cs typeface="Arial" charset="0"/>
              </a:rPr>
              <a:t>Page </a:t>
            </a:r>
            <a:fld id="{90D66C53-FD60-4B76-87AB-8CA91569D26A}" type="slidenum">
              <a:rPr lang="en-US" sz="800" i="1">
                <a:solidFill>
                  <a:srgbClr val="FFFFFF"/>
                </a:solidFill>
                <a:latin typeface="Arial" charset="0"/>
                <a:cs typeface="Arial" charset="0"/>
              </a:rPr>
              <a:pPr algn="r" defTabSz="914400" fontAlgn="base">
                <a:spcBef>
                  <a:spcPct val="50000"/>
                </a:spcBef>
                <a:spcAft>
                  <a:spcPct val="0"/>
                </a:spcAft>
                <a:defRPr/>
              </a:pPr>
              <a:t>‹#›</a:t>
            </a:fld>
            <a:endParaRPr lang="en-US" sz="800" dirty="0">
              <a:solidFill>
                <a:srgbClr val="FFFFFF"/>
              </a:solidFill>
              <a:latin typeface="Arial" charset="0"/>
              <a:cs typeface="Arial"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defRPr>
                <a:latin typeface="Arial" pitchFamily="34" charset="0"/>
                <a:cs typeface="Arial" pitchFamily="34" charset="0"/>
              </a:defRPr>
            </a:lvl1pPr>
            <a:lvl2pPr marL="914400" indent="-457200">
              <a:defRPr>
                <a:latin typeface="Arial" pitchFamily="34" charset="0"/>
                <a:cs typeface="Arial" pitchFamily="34" charset="0"/>
              </a:defRPr>
            </a:lvl2pPr>
            <a:lvl3pPr marL="1257300" indent="-342900">
              <a:tabLst/>
              <a:defRPr>
                <a:latin typeface="Arial" pitchFamily="34" charset="0"/>
                <a:cs typeface="Arial" pitchFamily="34" charset="0"/>
              </a:defRPr>
            </a:lvl3pPr>
            <a:lvl4pPr marL="1714500" indent="-342900">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defRPr>
                <a:latin typeface="Arial" pitchFamily="34" charset="0"/>
                <a:cs typeface="Arial" pitchFamily="34" charset="0"/>
              </a:defRPr>
            </a:lvl1pPr>
            <a:lvl2pPr marL="914400" indent="-457200">
              <a:defRPr>
                <a:latin typeface="Arial" pitchFamily="34" charset="0"/>
                <a:cs typeface="Arial" pitchFamily="34" charset="0"/>
              </a:defRPr>
            </a:lvl2pPr>
            <a:lvl3pPr marL="1257300" indent="-342900">
              <a:tabLst/>
              <a:defRPr>
                <a:latin typeface="Arial" pitchFamily="34" charset="0"/>
                <a:cs typeface="Arial" pitchFamily="34" charset="0"/>
              </a:defRPr>
            </a:lvl3pPr>
            <a:lvl4pPr marL="1714500" indent="-342900">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rgbClr val="C00000"/>
              </a:buClr>
              <a:buSzTx/>
              <a:tabLst/>
            </a:pPr>
            <a:endParaRPr kumimoji="0" lang="en-US" sz="2400" b="0" i="0" u="none" strike="noStrike" cap="none" normalizeH="0" baseline="0" dirty="0" smtClean="0">
              <a:ln>
                <a:noFill/>
              </a:ln>
              <a:solidFill>
                <a:srgbClr val="002060"/>
              </a:solidFill>
              <a:effectLst/>
              <a:latin typeface="Times" pitchFamily="18" charset="0"/>
            </a:endParaRPr>
          </a:p>
          <a:p>
            <a:pPr marL="0" marR="0" indent="0" algn="l" defTabSz="914400" rtl="0" eaLnBrk="0" fontAlgn="base" latinLnBrk="0" hangingPunct="0">
              <a:lnSpc>
                <a:spcPct val="100000"/>
              </a:lnSpc>
              <a:spcBef>
                <a:spcPct val="0"/>
              </a:spcBef>
              <a:spcAft>
                <a:spcPct val="0"/>
              </a:spcAft>
              <a:buClr>
                <a:srgbClr val="C00000"/>
              </a:buClr>
              <a:buSzTx/>
              <a:buFont typeface="Arial" pitchFamily="34" charset="0"/>
              <a:buNone/>
              <a:tabLst/>
            </a:pPr>
            <a:endParaRPr kumimoji="0" lang="en-US"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5" name="Rectangle 4"/>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0"/>
            <a:ext cx="19621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7340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5542709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defRPr>
                <a:latin typeface="Arial" pitchFamily="34" charset="0"/>
                <a:cs typeface="Arial" pitchFamily="34" charset="0"/>
              </a:defRPr>
            </a:lvl1pPr>
            <a:lvl2pPr marL="914400" indent="-457200">
              <a:defRPr>
                <a:latin typeface="Arial" pitchFamily="34" charset="0"/>
                <a:cs typeface="Arial" pitchFamily="34" charset="0"/>
              </a:defRPr>
            </a:lvl2pPr>
            <a:lvl3pPr marL="1257300" indent="-342900">
              <a:tabLst/>
              <a:defRPr>
                <a:latin typeface="Arial" pitchFamily="34" charset="0"/>
                <a:cs typeface="Arial" pitchFamily="34" charset="0"/>
              </a:defRPr>
            </a:lvl3pPr>
            <a:lvl4pPr marL="1714500" indent="-342900">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5243314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857009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0334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86584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268221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3702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rgbClr val="C00000"/>
              </a:buClr>
              <a:buSzTx/>
              <a:tabLst/>
            </a:pPr>
            <a:endParaRPr kumimoji="0" lang="en-US" sz="2400" b="0" i="0" u="none" strike="noStrike" cap="none" normalizeH="0" baseline="0" dirty="0" smtClean="0">
              <a:ln>
                <a:noFill/>
              </a:ln>
              <a:solidFill>
                <a:srgbClr val="002060"/>
              </a:solidFill>
              <a:effectLst/>
              <a:latin typeface="Times" pitchFamily="18" charset="0"/>
            </a:endParaRPr>
          </a:p>
          <a:p>
            <a:pPr marL="0" marR="0" indent="0" algn="l" defTabSz="914400" rtl="0" eaLnBrk="0" fontAlgn="base" latinLnBrk="0" hangingPunct="0">
              <a:lnSpc>
                <a:spcPct val="100000"/>
              </a:lnSpc>
              <a:spcBef>
                <a:spcPct val="0"/>
              </a:spcBef>
              <a:spcAft>
                <a:spcPct val="0"/>
              </a:spcAft>
              <a:buClr>
                <a:srgbClr val="C00000"/>
              </a:buClr>
              <a:buSzTx/>
              <a:buFont typeface="Arial" pitchFamily="34" charset="0"/>
              <a:buNone/>
              <a:tabLst/>
            </a:pPr>
            <a:endParaRPr kumimoji="0" lang="en-US"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3" name="Rectangle 2"/>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08320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024656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42481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0"/>
            <a:ext cx="19621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7340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59056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0813" cy="114141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0813" cy="19796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3213"/>
            <a:ext cx="7770813"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56517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838200"/>
            <a:ext cx="4038600" cy="5287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0"/>
            <a:ext cx="4038600" cy="5287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8321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rgbClr val="C00000"/>
              </a:buClr>
              <a:buSzTx/>
              <a:tabLst/>
            </a:pPr>
            <a:endParaRPr kumimoji="0" lang="en-US" sz="2400" b="0" i="0" u="none" strike="noStrike" cap="none" normalizeH="0" baseline="0" dirty="0" smtClean="0">
              <a:ln>
                <a:noFill/>
              </a:ln>
              <a:solidFill>
                <a:srgbClr val="002060"/>
              </a:solidFill>
              <a:effectLst/>
              <a:latin typeface="Times" pitchFamily="18" charset="0"/>
            </a:endParaRPr>
          </a:p>
          <a:p>
            <a:pPr marL="0" marR="0" indent="0" algn="l" defTabSz="914400" rtl="0" eaLnBrk="0" fontAlgn="base" latinLnBrk="0" hangingPunct="0">
              <a:lnSpc>
                <a:spcPct val="100000"/>
              </a:lnSpc>
              <a:spcBef>
                <a:spcPct val="0"/>
              </a:spcBef>
              <a:spcAft>
                <a:spcPct val="0"/>
              </a:spcAft>
              <a:buClr>
                <a:srgbClr val="C00000"/>
              </a:buClr>
              <a:buSzTx/>
              <a:buFont typeface="Arial" pitchFamily="34" charset="0"/>
              <a:buNone/>
              <a:tabLst/>
            </a:pPr>
            <a:endParaRPr kumimoji="0" lang="en-US"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6" name="Rectangle 5"/>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rgbClr val="C00000"/>
              </a:buClr>
              <a:buSzTx/>
              <a:tabLst/>
            </a:pPr>
            <a:endParaRPr kumimoji="0" lang="en-US" sz="2400" b="0" i="0" u="none" strike="noStrike" cap="none" normalizeH="0" baseline="0" dirty="0" smtClean="0">
              <a:ln>
                <a:noFill/>
              </a:ln>
              <a:solidFill>
                <a:srgbClr val="002060"/>
              </a:solidFill>
              <a:effectLst/>
              <a:latin typeface="Times" pitchFamily="18" charset="0"/>
            </a:endParaRPr>
          </a:p>
          <a:p>
            <a:pPr marL="0" marR="0" indent="0" algn="l" defTabSz="914400" rtl="0" eaLnBrk="0" fontAlgn="base" latinLnBrk="0" hangingPunct="0">
              <a:lnSpc>
                <a:spcPct val="100000"/>
              </a:lnSpc>
              <a:spcBef>
                <a:spcPct val="0"/>
              </a:spcBef>
              <a:spcAft>
                <a:spcPct val="0"/>
              </a:spcAft>
              <a:buClr>
                <a:srgbClr val="C00000"/>
              </a:buClr>
              <a:buSzTx/>
              <a:buFont typeface="Arial" pitchFamily="34" charset="0"/>
              <a:buNone/>
              <a:tabLst/>
            </a:pPr>
            <a:endParaRPr kumimoji="0" lang="en-US"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6" name="Rectangle 5"/>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rgbClr val="C00000"/>
              </a:buClr>
              <a:buSzTx/>
              <a:tabLst/>
            </a:pPr>
            <a:endParaRPr kumimoji="0" lang="en-US" sz="2400" b="0" i="0" u="none" strike="noStrike" cap="none" normalizeH="0" baseline="0" dirty="0" smtClean="0">
              <a:ln>
                <a:noFill/>
              </a:ln>
              <a:solidFill>
                <a:srgbClr val="002060"/>
              </a:solidFill>
              <a:effectLst/>
              <a:latin typeface="Times" pitchFamily="18" charset="0"/>
            </a:endParaRPr>
          </a:p>
          <a:p>
            <a:pPr marL="0" marR="0" indent="0" algn="l" defTabSz="914400" rtl="0" eaLnBrk="0" fontAlgn="base" latinLnBrk="0" hangingPunct="0">
              <a:lnSpc>
                <a:spcPct val="100000"/>
              </a:lnSpc>
              <a:spcBef>
                <a:spcPct val="0"/>
              </a:spcBef>
              <a:spcAft>
                <a:spcPct val="0"/>
              </a:spcAft>
              <a:buClr>
                <a:srgbClr val="C00000"/>
              </a:buClr>
              <a:buSzTx/>
              <a:buFont typeface="Arial" pitchFamily="34" charset="0"/>
              <a:buNone/>
              <a:tabLst/>
            </a:pPr>
            <a:endParaRPr kumimoji="0" lang="en-US"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5" name="Rectangle 4"/>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0"/>
            <a:ext cx="19621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7340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rgbClr val="C00000"/>
              </a:buClr>
              <a:buSzTx/>
              <a:tabLst/>
            </a:pPr>
            <a:endParaRPr kumimoji="0" lang="en-US" sz="2400" b="0" i="0" u="none" strike="noStrike" cap="none" normalizeH="0" baseline="0" dirty="0" smtClean="0">
              <a:ln>
                <a:noFill/>
              </a:ln>
              <a:solidFill>
                <a:srgbClr val="002060"/>
              </a:solidFill>
              <a:effectLst/>
              <a:latin typeface="Times" pitchFamily="18" charset="0"/>
            </a:endParaRPr>
          </a:p>
          <a:p>
            <a:pPr marL="0" marR="0" indent="0" algn="l" defTabSz="914400" rtl="0" eaLnBrk="0" fontAlgn="base" latinLnBrk="0" hangingPunct="0">
              <a:lnSpc>
                <a:spcPct val="100000"/>
              </a:lnSpc>
              <a:spcBef>
                <a:spcPct val="0"/>
              </a:spcBef>
              <a:spcAft>
                <a:spcPct val="0"/>
              </a:spcAft>
              <a:buClr>
                <a:srgbClr val="C00000"/>
              </a:buClr>
              <a:buSzTx/>
              <a:buFont typeface="Arial" pitchFamily="34" charset="0"/>
              <a:buNone/>
              <a:tabLst/>
            </a:pPr>
            <a:endParaRPr kumimoji="0" lang="en-US"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5" name="Rectangle 4"/>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0813" cy="114141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0813" cy="19796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3213"/>
            <a:ext cx="7770813"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rgbClr val="C00000"/>
              </a:buClr>
              <a:buSzTx/>
              <a:tabLst/>
            </a:pPr>
            <a:endParaRPr kumimoji="0" lang="en-US" sz="2400" b="0" i="0" u="none" strike="noStrike" cap="none" normalizeH="0" baseline="0" dirty="0" smtClean="0">
              <a:ln>
                <a:noFill/>
              </a:ln>
              <a:solidFill>
                <a:srgbClr val="002060"/>
              </a:solidFill>
              <a:effectLst/>
              <a:latin typeface="Times" pitchFamily="18" charset="0"/>
            </a:endParaRPr>
          </a:p>
          <a:p>
            <a:pPr marL="0" marR="0" indent="0" algn="l" defTabSz="914400" rtl="0" eaLnBrk="0" fontAlgn="base" latinLnBrk="0" hangingPunct="0">
              <a:lnSpc>
                <a:spcPct val="100000"/>
              </a:lnSpc>
              <a:spcBef>
                <a:spcPct val="0"/>
              </a:spcBef>
              <a:spcAft>
                <a:spcPct val="0"/>
              </a:spcAft>
              <a:buClr>
                <a:srgbClr val="C00000"/>
              </a:buClr>
              <a:buSzTx/>
              <a:buFont typeface="Arial" pitchFamily="34" charset="0"/>
              <a:buNone/>
              <a:tabLst/>
            </a:pPr>
            <a:endParaRPr kumimoji="0" lang="en-US"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6" name="Rectangle 5"/>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71538" y="17463"/>
            <a:ext cx="7434262" cy="736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38250"/>
            <a:ext cx="4076700" cy="4933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238250"/>
            <a:ext cx="4076700" cy="2390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781425"/>
            <a:ext cx="4076700" cy="2390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rgbClr val="C00000"/>
              </a:buClr>
              <a:buSzTx/>
              <a:tabLst/>
            </a:pPr>
            <a:endParaRPr kumimoji="0" lang="en-US" sz="2400" b="0" i="0" u="none" strike="noStrike" cap="none" normalizeH="0" baseline="0" dirty="0" smtClean="0">
              <a:ln>
                <a:noFill/>
              </a:ln>
              <a:solidFill>
                <a:srgbClr val="002060"/>
              </a:solidFill>
              <a:effectLst/>
              <a:latin typeface="Times" pitchFamily="18" charset="0"/>
            </a:endParaRPr>
          </a:p>
          <a:p>
            <a:pPr marL="0" marR="0" indent="0" algn="l" defTabSz="914400" rtl="0" eaLnBrk="0" fontAlgn="base" latinLnBrk="0" hangingPunct="0">
              <a:lnSpc>
                <a:spcPct val="100000"/>
              </a:lnSpc>
              <a:spcBef>
                <a:spcPct val="0"/>
              </a:spcBef>
              <a:spcAft>
                <a:spcPct val="0"/>
              </a:spcAft>
              <a:buClr>
                <a:srgbClr val="C00000"/>
              </a:buClr>
              <a:buSzTx/>
              <a:buFont typeface="Arial" pitchFamily="34" charset="0"/>
              <a:buNone/>
              <a:tabLst/>
            </a:pPr>
            <a:endParaRPr kumimoji="0" lang="en-US"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7" name="Rectangle 6"/>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762000" y="914400"/>
            <a:ext cx="77724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Text Box 5"/>
          <p:cNvSpPr txBox="1">
            <a:spLocks noChangeArrowheads="1"/>
          </p:cNvSpPr>
          <p:nvPr/>
        </p:nvSpPr>
        <p:spPr bwMode="auto">
          <a:xfrm>
            <a:off x="3810000" y="6519446"/>
            <a:ext cx="1143000" cy="338554"/>
          </a:xfrm>
          <a:prstGeom prst="rect">
            <a:avLst/>
          </a:prstGeom>
          <a:noFill/>
          <a:ln w="9525">
            <a:noFill/>
            <a:miter lim="800000"/>
            <a:headEnd/>
            <a:tailEnd/>
          </a:ln>
          <a:effectLst/>
        </p:spPr>
        <p:txBody>
          <a:bodyPr wrap="square">
            <a:spAutoFit/>
          </a:bodyPr>
          <a:lstStyle/>
          <a:p>
            <a:pPr algn="r" fontAlgn="base">
              <a:spcBef>
                <a:spcPct val="50000"/>
              </a:spcBef>
              <a:spcAft>
                <a:spcPct val="0"/>
              </a:spcAft>
              <a:defRPr/>
            </a:pPr>
            <a:fld id="{95C3ACB1-9D5B-4C50-8733-64C120A39E65}" type="slidenum">
              <a:rPr lang="en-US" sz="1600" smtClean="0">
                <a:solidFill>
                  <a:srgbClr val="FFFFFF"/>
                </a:solidFill>
                <a:latin typeface="Arial" charset="0"/>
              </a:rPr>
              <a:pPr algn="r" fontAlgn="base">
                <a:spcBef>
                  <a:spcPct val="50000"/>
                </a:spcBef>
                <a:spcAft>
                  <a:spcPct val="0"/>
                </a:spcAft>
                <a:defRPr/>
              </a:pPr>
              <a:t>‹#›</a:t>
            </a:fld>
            <a:endParaRPr lang="en-US" sz="1600" dirty="0">
              <a:solidFill>
                <a:srgbClr val="FFFFFF"/>
              </a:solidFill>
              <a:latin typeface="Arial"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9" r:id="rId3"/>
    <p:sldLayoutId id="2147483680" r:id="rId4"/>
    <p:sldLayoutId id="2147483681" r:id="rId5"/>
    <p:sldLayoutId id="2147483682" r:id="rId6"/>
    <p:sldLayoutId id="2147483683" r:id="rId7"/>
    <p:sldLayoutId id="2147483684" r:id="rId8"/>
    <p:sldLayoutId id="2147483687" r:id="rId9"/>
    <p:sldLayoutId id="2147483688" r:id="rId10"/>
    <p:sldLayoutId id="2147483701" r:id="rId11"/>
  </p:sldLayoutIdLst>
  <p:timing>
    <p:tnLst>
      <p:par>
        <p:cTn id="1" dur="indefinite" restart="never" nodeType="tmRoot"/>
      </p:par>
    </p:tnLst>
  </p:timing>
  <p:txStyles>
    <p:titleStyle>
      <a:lvl1pPr algn="ctr" rtl="0" eaLnBrk="1" fontAlgn="base" hangingPunct="1">
        <a:spcBef>
          <a:spcPct val="0"/>
        </a:spcBef>
        <a:spcAft>
          <a:spcPct val="0"/>
        </a:spcAft>
        <a:defRPr sz="3200" b="1">
          <a:solidFill>
            <a:schemeClr val="tx2"/>
          </a:solidFill>
          <a:latin typeface="Arial" pitchFamily="34" charset="0"/>
          <a:ea typeface="+mj-ea"/>
          <a:cs typeface="Arial" pitchFamily="34" charset="0"/>
        </a:defRPr>
      </a:lvl1pPr>
      <a:lvl2pPr algn="ctr" rtl="0" eaLnBrk="1" fontAlgn="base" hangingPunct="1">
        <a:spcBef>
          <a:spcPct val="0"/>
        </a:spcBef>
        <a:spcAft>
          <a:spcPct val="0"/>
        </a:spcAft>
        <a:defRPr sz="3600" b="1">
          <a:solidFill>
            <a:schemeClr val="tx2"/>
          </a:solidFill>
          <a:latin typeface="Times" pitchFamily="18" charset="0"/>
        </a:defRPr>
      </a:lvl2pPr>
      <a:lvl3pPr algn="ctr" rtl="0" eaLnBrk="1" fontAlgn="base" hangingPunct="1">
        <a:spcBef>
          <a:spcPct val="0"/>
        </a:spcBef>
        <a:spcAft>
          <a:spcPct val="0"/>
        </a:spcAft>
        <a:defRPr sz="3600" b="1">
          <a:solidFill>
            <a:schemeClr val="tx2"/>
          </a:solidFill>
          <a:latin typeface="Times" pitchFamily="18" charset="0"/>
        </a:defRPr>
      </a:lvl3pPr>
      <a:lvl4pPr algn="ctr" rtl="0" eaLnBrk="1" fontAlgn="base" hangingPunct="1">
        <a:spcBef>
          <a:spcPct val="0"/>
        </a:spcBef>
        <a:spcAft>
          <a:spcPct val="0"/>
        </a:spcAft>
        <a:defRPr sz="3600" b="1">
          <a:solidFill>
            <a:schemeClr val="tx2"/>
          </a:solidFill>
          <a:latin typeface="Times" pitchFamily="18" charset="0"/>
        </a:defRPr>
      </a:lvl4pPr>
      <a:lvl5pPr algn="ctr" rtl="0" eaLnBrk="1" fontAlgn="base" hangingPunct="1">
        <a:spcBef>
          <a:spcPct val="0"/>
        </a:spcBef>
        <a:spcAft>
          <a:spcPct val="0"/>
        </a:spcAft>
        <a:defRPr sz="3600" b="1">
          <a:solidFill>
            <a:schemeClr val="tx2"/>
          </a:solidFill>
          <a:latin typeface="Times" pitchFamily="18" charset="0"/>
        </a:defRPr>
      </a:lvl5pPr>
      <a:lvl6pPr marL="457200" algn="ctr" rtl="0" eaLnBrk="1" fontAlgn="base" hangingPunct="1">
        <a:spcBef>
          <a:spcPct val="0"/>
        </a:spcBef>
        <a:spcAft>
          <a:spcPct val="0"/>
        </a:spcAft>
        <a:defRPr sz="3600" b="1">
          <a:solidFill>
            <a:schemeClr val="tx2"/>
          </a:solidFill>
          <a:latin typeface="Times" pitchFamily="18" charset="0"/>
        </a:defRPr>
      </a:lvl6pPr>
      <a:lvl7pPr marL="914400" algn="ctr" rtl="0" eaLnBrk="1" fontAlgn="base" hangingPunct="1">
        <a:spcBef>
          <a:spcPct val="0"/>
        </a:spcBef>
        <a:spcAft>
          <a:spcPct val="0"/>
        </a:spcAft>
        <a:defRPr sz="3600" b="1">
          <a:solidFill>
            <a:schemeClr val="tx2"/>
          </a:solidFill>
          <a:latin typeface="Times" pitchFamily="18" charset="0"/>
        </a:defRPr>
      </a:lvl7pPr>
      <a:lvl8pPr marL="1371600" algn="ctr" rtl="0" eaLnBrk="1" fontAlgn="base" hangingPunct="1">
        <a:spcBef>
          <a:spcPct val="0"/>
        </a:spcBef>
        <a:spcAft>
          <a:spcPct val="0"/>
        </a:spcAft>
        <a:defRPr sz="3600" b="1">
          <a:solidFill>
            <a:schemeClr val="tx2"/>
          </a:solidFill>
          <a:latin typeface="Times" pitchFamily="18" charset="0"/>
        </a:defRPr>
      </a:lvl8pPr>
      <a:lvl9pPr marL="1828800" algn="ctr" rtl="0" eaLnBrk="1" fontAlgn="base" hangingPunct="1">
        <a:spcBef>
          <a:spcPct val="0"/>
        </a:spcBef>
        <a:spcAft>
          <a:spcPct val="0"/>
        </a:spcAft>
        <a:defRPr sz="3600" b="1">
          <a:solidFill>
            <a:schemeClr val="tx2"/>
          </a:solidFill>
          <a:latin typeface="Times" pitchFamily="18" charset="0"/>
        </a:defRPr>
      </a:lvl9pPr>
    </p:titleStyle>
    <p:bodyStyle>
      <a:lvl1pPr marL="342900" indent="-342900" algn="l" rtl="0" eaLnBrk="1" fontAlgn="base" hangingPunct="1">
        <a:spcBef>
          <a:spcPct val="20000"/>
        </a:spcBef>
        <a:spcAft>
          <a:spcPct val="0"/>
        </a:spcAft>
        <a:buChar char="•"/>
        <a:defRPr sz="24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400">
          <a:solidFill>
            <a:schemeClr val="tx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762000" y="914400"/>
            <a:ext cx="77724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rtl="0" eaLnBrk="1" fontAlgn="base" hangingPunct="1">
        <a:spcBef>
          <a:spcPct val="0"/>
        </a:spcBef>
        <a:spcAft>
          <a:spcPct val="0"/>
        </a:spcAft>
        <a:defRPr sz="3200" b="1">
          <a:solidFill>
            <a:schemeClr val="tx2"/>
          </a:solidFill>
          <a:latin typeface="Arial" pitchFamily="34" charset="0"/>
          <a:ea typeface="+mj-ea"/>
          <a:cs typeface="Arial" pitchFamily="34" charset="0"/>
        </a:defRPr>
      </a:lvl1pPr>
      <a:lvl2pPr algn="ctr" rtl="0" eaLnBrk="1" fontAlgn="base" hangingPunct="1">
        <a:spcBef>
          <a:spcPct val="0"/>
        </a:spcBef>
        <a:spcAft>
          <a:spcPct val="0"/>
        </a:spcAft>
        <a:defRPr sz="3600" b="1">
          <a:solidFill>
            <a:schemeClr val="tx2"/>
          </a:solidFill>
          <a:latin typeface="Times" pitchFamily="18" charset="0"/>
        </a:defRPr>
      </a:lvl2pPr>
      <a:lvl3pPr algn="ctr" rtl="0" eaLnBrk="1" fontAlgn="base" hangingPunct="1">
        <a:spcBef>
          <a:spcPct val="0"/>
        </a:spcBef>
        <a:spcAft>
          <a:spcPct val="0"/>
        </a:spcAft>
        <a:defRPr sz="3600" b="1">
          <a:solidFill>
            <a:schemeClr val="tx2"/>
          </a:solidFill>
          <a:latin typeface="Times" pitchFamily="18" charset="0"/>
        </a:defRPr>
      </a:lvl3pPr>
      <a:lvl4pPr algn="ctr" rtl="0" eaLnBrk="1" fontAlgn="base" hangingPunct="1">
        <a:spcBef>
          <a:spcPct val="0"/>
        </a:spcBef>
        <a:spcAft>
          <a:spcPct val="0"/>
        </a:spcAft>
        <a:defRPr sz="3600" b="1">
          <a:solidFill>
            <a:schemeClr val="tx2"/>
          </a:solidFill>
          <a:latin typeface="Times" pitchFamily="18" charset="0"/>
        </a:defRPr>
      </a:lvl4pPr>
      <a:lvl5pPr algn="ctr" rtl="0" eaLnBrk="1" fontAlgn="base" hangingPunct="1">
        <a:spcBef>
          <a:spcPct val="0"/>
        </a:spcBef>
        <a:spcAft>
          <a:spcPct val="0"/>
        </a:spcAft>
        <a:defRPr sz="3600" b="1">
          <a:solidFill>
            <a:schemeClr val="tx2"/>
          </a:solidFill>
          <a:latin typeface="Times" pitchFamily="18" charset="0"/>
        </a:defRPr>
      </a:lvl5pPr>
      <a:lvl6pPr marL="457200" algn="ctr" rtl="0" eaLnBrk="1" fontAlgn="base" hangingPunct="1">
        <a:spcBef>
          <a:spcPct val="0"/>
        </a:spcBef>
        <a:spcAft>
          <a:spcPct val="0"/>
        </a:spcAft>
        <a:defRPr sz="3600" b="1">
          <a:solidFill>
            <a:schemeClr val="tx2"/>
          </a:solidFill>
          <a:latin typeface="Times" pitchFamily="18" charset="0"/>
        </a:defRPr>
      </a:lvl6pPr>
      <a:lvl7pPr marL="914400" algn="ctr" rtl="0" eaLnBrk="1" fontAlgn="base" hangingPunct="1">
        <a:spcBef>
          <a:spcPct val="0"/>
        </a:spcBef>
        <a:spcAft>
          <a:spcPct val="0"/>
        </a:spcAft>
        <a:defRPr sz="3600" b="1">
          <a:solidFill>
            <a:schemeClr val="tx2"/>
          </a:solidFill>
          <a:latin typeface="Times" pitchFamily="18" charset="0"/>
        </a:defRPr>
      </a:lvl7pPr>
      <a:lvl8pPr marL="1371600" algn="ctr" rtl="0" eaLnBrk="1" fontAlgn="base" hangingPunct="1">
        <a:spcBef>
          <a:spcPct val="0"/>
        </a:spcBef>
        <a:spcAft>
          <a:spcPct val="0"/>
        </a:spcAft>
        <a:defRPr sz="3600" b="1">
          <a:solidFill>
            <a:schemeClr val="tx2"/>
          </a:solidFill>
          <a:latin typeface="Times" pitchFamily="18" charset="0"/>
        </a:defRPr>
      </a:lvl8pPr>
      <a:lvl9pPr marL="1828800" algn="ctr" rtl="0" eaLnBrk="1" fontAlgn="base" hangingPunct="1">
        <a:spcBef>
          <a:spcPct val="0"/>
        </a:spcBef>
        <a:spcAft>
          <a:spcPct val="0"/>
        </a:spcAft>
        <a:defRPr sz="3600" b="1">
          <a:solidFill>
            <a:schemeClr val="tx2"/>
          </a:solidFill>
          <a:latin typeface="Times" pitchFamily="18" charset="0"/>
        </a:defRPr>
      </a:lvl9pPr>
    </p:titleStyle>
    <p:bodyStyle>
      <a:lvl1pPr marL="342900" indent="-342900" algn="l" rtl="0" eaLnBrk="1" fontAlgn="base" hangingPunct="1">
        <a:spcBef>
          <a:spcPct val="20000"/>
        </a:spcBef>
        <a:spcAft>
          <a:spcPct val="0"/>
        </a:spcAft>
        <a:buChar char="•"/>
        <a:defRPr sz="24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400">
          <a:solidFill>
            <a:schemeClr val="tx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762000" y="914400"/>
            <a:ext cx="77724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Text Box 5"/>
          <p:cNvSpPr txBox="1">
            <a:spLocks noChangeArrowheads="1"/>
          </p:cNvSpPr>
          <p:nvPr/>
        </p:nvSpPr>
        <p:spPr bwMode="auto">
          <a:xfrm>
            <a:off x="3810000" y="6519446"/>
            <a:ext cx="1143000" cy="338554"/>
          </a:xfrm>
          <a:prstGeom prst="rect">
            <a:avLst/>
          </a:prstGeom>
          <a:noFill/>
          <a:ln w="9525">
            <a:noFill/>
            <a:miter lim="800000"/>
            <a:headEnd/>
            <a:tailEnd/>
          </a:ln>
          <a:effectLst/>
        </p:spPr>
        <p:txBody>
          <a:bodyPr wrap="square">
            <a:spAutoFit/>
          </a:bodyPr>
          <a:lstStyle/>
          <a:p>
            <a:pPr algn="r" defTabSz="457200">
              <a:spcBef>
                <a:spcPct val="50000"/>
              </a:spcBef>
              <a:defRPr/>
            </a:pPr>
            <a:fld id="{95C3ACB1-9D5B-4C50-8733-64C120A39E65}" type="slidenum">
              <a:rPr lang="en-US" sz="1600" smtClean="0">
                <a:solidFill>
                  <a:srgbClr val="FFFFFF"/>
                </a:solidFill>
                <a:latin typeface="Arial" charset="0"/>
              </a:rPr>
              <a:pPr algn="r" defTabSz="457200">
                <a:spcBef>
                  <a:spcPct val="50000"/>
                </a:spcBef>
                <a:defRPr/>
              </a:pPr>
              <a:t>‹#›</a:t>
            </a:fld>
            <a:endParaRPr lang="en-US" sz="1600" dirty="0">
              <a:solidFill>
                <a:srgbClr val="FFFFFF"/>
              </a:solidFill>
              <a:latin typeface="Arial" charset="0"/>
            </a:endParaRPr>
          </a:p>
        </p:txBody>
      </p:sp>
    </p:spTree>
    <p:extLst>
      <p:ext uri="{BB962C8B-B14F-4D97-AF65-F5344CB8AC3E}">
        <p14:creationId xmlns:p14="http://schemas.microsoft.com/office/powerpoint/2010/main" val="178741947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iming>
    <p:tnLst>
      <p:par>
        <p:cTn id="1" dur="indefinite" restart="never" nodeType="tmRoot"/>
      </p:par>
    </p:tnLst>
  </p:timing>
  <p:txStyles>
    <p:titleStyle>
      <a:lvl1pPr algn="ctr" rtl="0" eaLnBrk="1" fontAlgn="base" hangingPunct="1">
        <a:spcBef>
          <a:spcPct val="0"/>
        </a:spcBef>
        <a:spcAft>
          <a:spcPct val="0"/>
        </a:spcAft>
        <a:defRPr sz="3200" b="1">
          <a:solidFill>
            <a:schemeClr val="tx2"/>
          </a:solidFill>
          <a:latin typeface="Arial" pitchFamily="34" charset="0"/>
          <a:ea typeface="+mj-ea"/>
          <a:cs typeface="Arial" pitchFamily="34" charset="0"/>
        </a:defRPr>
      </a:lvl1pPr>
      <a:lvl2pPr algn="ctr" rtl="0" eaLnBrk="1" fontAlgn="base" hangingPunct="1">
        <a:spcBef>
          <a:spcPct val="0"/>
        </a:spcBef>
        <a:spcAft>
          <a:spcPct val="0"/>
        </a:spcAft>
        <a:defRPr sz="3600" b="1">
          <a:solidFill>
            <a:schemeClr val="tx2"/>
          </a:solidFill>
          <a:latin typeface="Times" pitchFamily="18" charset="0"/>
        </a:defRPr>
      </a:lvl2pPr>
      <a:lvl3pPr algn="ctr" rtl="0" eaLnBrk="1" fontAlgn="base" hangingPunct="1">
        <a:spcBef>
          <a:spcPct val="0"/>
        </a:spcBef>
        <a:spcAft>
          <a:spcPct val="0"/>
        </a:spcAft>
        <a:defRPr sz="3600" b="1">
          <a:solidFill>
            <a:schemeClr val="tx2"/>
          </a:solidFill>
          <a:latin typeface="Times" pitchFamily="18" charset="0"/>
        </a:defRPr>
      </a:lvl3pPr>
      <a:lvl4pPr algn="ctr" rtl="0" eaLnBrk="1" fontAlgn="base" hangingPunct="1">
        <a:spcBef>
          <a:spcPct val="0"/>
        </a:spcBef>
        <a:spcAft>
          <a:spcPct val="0"/>
        </a:spcAft>
        <a:defRPr sz="3600" b="1">
          <a:solidFill>
            <a:schemeClr val="tx2"/>
          </a:solidFill>
          <a:latin typeface="Times" pitchFamily="18" charset="0"/>
        </a:defRPr>
      </a:lvl4pPr>
      <a:lvl5pPr algn="ctr" rtl="0" eaLnBrk="1" fontAlgn="base" hangingPunct="1">
        <a:spcBef>
          <a:spcPct val="0"/>
        </a:spcBef>
        <a:spcAft>
          <a:spcPct val="0"/>
        </a:spcAft>
        <a:defRPr sz="3600" b="1">
          <a:solidFill>
            <a:schemeClr val="tx2"/>
          </a:solidFill>
          <a:latin typeface="Times" pitchFamily="18" charset="0"/>
        </a:defRPr>
      </a:lvl5pPr>
      <a:lvl6pPr marL="457200" algn="ctr" rtl="0" eaLnBrk="1" fontAlgn="base" hangingPunct="1">
        <a:spcBef>
          <a:spcPct val="0"/>
        </a:spcBef>
        <a:spcAft>
          <a:spcPct val="0"/>
        </a:spcAft>
        <a:defRPr sz="3600" b="1">
          <a:solidFill>
            <a:schemeClr val="tx2"/>
          </a:solidFill>
          <a:latin typeface="Times" pitchFamily="18" charset="0"/>
        </a:defRPr>
      </a:lvl6pPr>
      <a:lvl7pPr marL="914400" algn="ctr" rtl="0" eaLnBrk="1" fontAlgn="base" hangingPunct="1">
        <a:spcBef>
          <a:spcPct val="0"/>
        </a:spcBef>
        <a:spcAft>
          <a:spcPct val="0"/>
        </a:spcAft>
        <a:defRPr sz="3600" b="1">
          <a:solidFill>
            <a:schemeClr val="tx2"/>
          </a:solidFill>
          <a:latin typeface="Times" pitchFamily="18" charset="0"/>
        </a:defRPr>
      </a:lvl7pPr>
      <a:lvl8pPr marL="1371600" algn="ctr" rtl="0" eaLnBrk="1" fontAlgn="base" hangingPunct="1">
        <a:spcBef>
          <a:spcPct val="0"/>
        </a:spcBef>
        <a:spcAft>
          <a:spcPct val="0"/>
        </a:spcAft>
        <a:defRPr sz="3600" b="1">
          <a:solidFill>
            <a:schemeClr val="tx2"/>
          </a:solidFill>
          <a:latin typeface="Times" pitchFamily="18" charset="0"/>
        </a:defRPr>
      </a:lvl8pPr>
      <a:lvl9pPr marL="1828800" algn="ctr" rtl="0" eaLnBrk="1" fontAlgn="base" hangingPunct="1">
        <a:spcBef>
          <a:spcPct val="0"/>
        </a:spcBef>
        <a:spcAft>
          <a:spcPct val="0"/>
        </a:spcAft>
        <a:defRPr sz="3600" b="1">
          <a:solidFill>
            <a:schemeClr val="tx2"/>
          </a:solidFill>
          <a:latin typeface="Times" pitchFamily="18" charset="0"/>
        </a:defRPr>
      </a:lvl9pPr>
    </p:titleStyle>
    <p:bodyStyle>
      <a:lvl1pPr marL="342900" indent="-342900" algn="l" rtl="0" eaLnBrk="1" fontAlgn="base" hangingPunct="1">
        <a:spcBef>
          <a:spcPct val="20000"/>
        </a:spcBef>
        <a:spcAft>
          <a:spcPct val="0"/>
        </a:spcAft>
        <a:buChar char="•"/>
        <a:defRPr sz="24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400">
          <a:solidFill>
            <a:schemeClr val="tx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609600"/>
            <a:ext cx="9144000" cy="54102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endParaRP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b="10821"/>
          <a:stretch/>
        </p:blipFill>
        <p:spPr>
          <a:xfrm>
            <a:off x="0" y="2057401"/>
            <a:ext cx="9144000" cy="4038600"/>
          </a:xfrm>
          <a:prstGeom prst="rect">
            <a:avLst/>
          </a:prstGeom>
        </p:spPr>
      </p:pic>
      <p:sp>
        <p:nvSpPr>
          <p:cNvPr id="4" name="Rectangle 2"/>
          <p:cNvSpPr txBox="1">
            <a:spLocks noChangeArrowheads="1"/>
          </p:cNvSpPr>
          <p:nvPr/>
        </p:nvSpPr>
        <p:spPr bwMode="auto">
          <a:xfrm>
            <a:off x="-30396" y="261257"/>
            <a:ext cx="9144000" cy="3810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n-US" sz="3600" b="1" dirty="0" smtClean="0">
                <a:solidFill>
                  <a:srgbClr val="C00000"/>
                </a:solidFill>
                <a:effectLst>
                  <a:outerShdw blurRad="60007" dist="310007" dir="7680000" sy="30000" kx="1300200" algn="ctr" rotWithShape="0">
                    <a:prstClr val="black">
                      <a:alpha val="32000"/>
                    </a:prstClr>
                  </a:outerShdw>
                </a:effectLst>
                <a:latin typeface="Arial" pitchFamily="34" charset="0"/>
                <a:cs typeface="Arial" pitchFamily="34" charset="0"/>
              </a:rPr>
              <a:t>Jefferson </a:t>
            </a:r>
            <a:r>
              <a:rPr lang="en-US" sz="3600" b="1" dirty="0" smtClean="0">
                <a:solidFill>
                  <a:srgbClr val="C00000"/>
                </a:solidFill>
                <a:effectLst>
                  <a:outerShdw blurRad="60007" dist="310007" dir="7680000" sy="30000" kx="1300200" algn="ctr" rotWithShape="0">
                    <a:prstClr val="black">
                      <a:alpha val="32000"/>
                    </a:prstClr>
                  </a:outerShdw>
                </a:effectLst>
                <a:latin typeface="Arial" pitchFamily="34" charset="0"/>
                <a:cs typeface="Arial" pitchFamily="34" charset="0"/>
              </a:rPr>
              <a:t>Lab Update</a:t>
            </a:r>
            <a:endParaRPr lang="en-US" sz="3600" b="1" dirty="0">
              <a:solidFill>
                <a:srgbClr val="000000"/>
              </a:solidFill>
              <a:latin typeface="Arial" pitchFamily="34" charset="0"/>
              <a:cs typeface="Arial" pitchFamily="34" charset="0"/>
            </a:endParaRPr>
          </a:p>
          <a:p>
            <a:pPr algn="ctr" fontAlgn="base">
              <a:spcBef>
                <a:spcPct val="0"/>
              </a:spcBef>
              <a:spcAft>
                <a:spcPct val="0"/>
              </a:spcAft>
              <a:defRPr/>
            </a:pPr>
            <a:endParaRPr lang="en-US" sz="3600" b="1" dirty="0">
              <a:solidFill>
                <a:srgbClr val="000000"/>
              </a:solidFill>
              <a:latin typeface="Arial" pitchFamily="34" charset="0"/>
              <a:cs typeface="Arial" pitchFamily="34" charset="0"/>
            </a:endParaRPr>
          </a:p>
          <a:p>
            <a:pPr algn="ctr" fontAlgn="base">
              <a:spcBef>
                <a:spcPct val="0"/>
              </a:spcBef>
              <a:spcAft>
                <a:spcPct val="0"/>
              </a:spcAft>
              <a:defRPr/>
            </a:pPr>
            <a:endParaRPr lang="en-US" sz="3600" b="1" dirty="0">
              <a:solidFill>
                <a:srgbClr val="000000"/>
              </a:solidFill>
              <a:latin typeface="Arial" pitchFamily="34" charset="0"/>
              <a:cs typeface="Arial" pitchFamily="34" charset="0"/>
            </a:endParaRPr>
          </a:p>
          <a:p>
            <a:pPr algn="ctr" fontAlgn="base">
              <a:spcBef>
                <a:spcPct val="0"/>
              </a:spcBef>
              <a:spcAft>
                <a:spcPct val="0"/>
              </a:spcAft>
              <a:defRPr/>
            </a:pPr>
            <a:r>
              <a:rPr lang="en-US" sz="3600" b="1" dirty="0">
                <a:solidFill>
                  <a:srgbClr val="000000"/>
                </a:solidFill>
                <a:latin typeface="Arial" pitchFamily="34" charset="0"/>
                <a:cs typeface="Arial" pitchFamily="34" charset="0"/>
              </a:rPr>
              <a:t> </a:t>
            </a:r>
          </a:p>
        </p:txBody>
      </p:sp>
      <p:sp>
        <p:nvSpPr>
          <p:cNvPr id="6" name="Rectangle 8"/>
          <p:cNvSpPr>
            <a:spLocks noChangeArrowheads="1"/>
          </p:cNvSpPr>
          <p:nvPr/>
        </p:nvSpPr>
        <p:spPr bwMode="auto">
          <a:xfrm>
            <a:off x="5638800" y="2057400"/>
            <a:ext cx="3505200" cy="736099"/>
          </a:xfrm>
          <a:prstGeom prst="rect">
            <a:avLst/>
          </a:prstGeom>
          <a:gradFill>
            <a:gsLst>
              <a:gs pos="0">
                <a:srgbClr val="49701E"/>
              </a:gs>
              <a:gs pos="50000">
                <a:schemeClr val="accent1">
                  <a:shade val="67500"/>
                  <a:satMod val="115000"/>
                </a:schemeClr>
              </a:gs>
              <a:gs pos="100000">
                <a:schemeClr val="accent1">
                  <a:shade val="100000"/>
                  <a:satMod val="115000"/>
                </a:schemeClr>
              </a:gs>
            </a:gsLst>
            <a:lin ang="16200000" scaled="0"/>
          </a:gradFill>
          <a:ln w="12700">
            <a:noFill/>
            <a:miter lim="800000"/>
            <a:headEnd/>
            <a:tailEnd/>
          </a:ln>
        </p:spPr>
        <p:txBody>
          <a:bodyPr wrap="square" lIns="90487" tIns="44450" rIns="90487" bIns="44450">
            <a:spAutoFit/>
          </a:bodyPr>
          <a:lstStyle/>
          <a:p>
            <a:r>
              <a:rPr lang="en-US" sz="2400" b="1" dirty="0" smtClean="0">
                <a:solidFill>
                  <a:srgbClr val="FFFFFF"/>
                </a:solidFill>
                <a:latin typeface="Arial" pitchFamily="34" charset="0"/>
                <a:cs typeface="Arial" pitchFamily="34" charset="0"/>
              </a:rPr>
              <a:t>R. D. </a:t>
            </a:r>
            <a:r>
              <a:rPr lang="en-US" sz="2400" b="1" dirty="0" err="1" smtClean="0">
                <a:solidFill>
                  <a:srgbClr val="FFFFFF"/>
                </a:solidFill>
                <a:latin typeface="Arial" pitchFamily="34" charset="0"/>
                <a:cs typeface="Arial" pitchFamily="34" charset="0"/>
              </a:rPr>
              <a:t>McKeown</a:t>
            </a:r>
            <a:endParaRPr lang="en-US" sz="2400" b="1" dirty="0" smtClean="0">
              <a:solidFill>
                <a:srgbClr val="FFFFFF"/>
              </a:solidFill>
              <a:latin typeface="Arial" pitchFamily="34" charset="0"/>
              <a:cs typeface="Arial" pitchFamily="34" charset="0"/>
            </a:endParaRPr>
          </a:p>
          <a:p>
            <a:r>
              <a:rPr lang="en-US" b="1" dirty="0" smtClean="0">
                <a:solidFill>
                  <a:srgbClr val="FFFFFF"/>
                </a:solidFill>
                <a:latin typeface="Arial" pitchFamily="34" charset="0"/>
                <a:cs typeface="Arial" pitchFamily="34" charset="0"/>
              </a:rPr>
              <a:t>Jefferson Lab</a:t>
            </a:r>
          </a:p>
        </p:txBody>
      </p:sp>
      <p:sp>
        <p:nvSpPr>
          <p:cNvPr id="7" name="TextBox 6"/>
          <p:cNvSpPr txBox="1"/>
          <p:nvPr/>
        </p:nvSpPr>
        <p:spPr>
          <a:xfrm>
            <a:off x="0" y="6096000"/>
            <a:ext cx="4998804" cy="923330"/>
          </a:xfrm>
          <a:prstGeom prst="rect">
            <a:avLst/>
          </a:prstGeom>
          <a:noFill/>
        </p:spPr>
        <p:txBody>
          <a:bodyPr wrap="square" rtlCol="0">
            <a:spAutoFit/>
          </a:bodyPr>
          <a:lstStyle/>
          <a:p>
            <a:r>
              <a:rPr lang="en-US" dirty="0" smtClean="0">
                <a:solidFill>
                  <a:srgbClr val="FFFFFF"/>
                </a:solidFill>
                <a:latin typeface="Arial" pitchFamily="34" charset="0"/>
                <a:cs typeface="Arial" pitchFamily="34" charset="0"/>
              </a:rPr>
              <a:t>HPS Meeting</a:t>
            </a:r>
          </a:p>
          <a:p>
            <a:r>
              <a:rPr lang="en-US" dirty="0" smtClean="0">
                <a:solidFill>
                  <a:srgbClr val="FFFFFF"/>
                </a:solidFill>
                <a:latin typeface="Arial" pitchFamily="34" charset="0"/>
                <a:cs typeface="Arial" pitchFamily="34" charset="0"/>
              </a:rPr>
              <a:t>June 16, </a:t>
            </a:r>
            <a:r>
              <a:rPr lang="en-US" dirty="0" smtClean="0">
                <a:solidFill>
                  <a:srgbClr val="FFFFFF"/>
                </a:solidFill>
                <a:latin typeface="Arial" pitchFamily="34" charset="0"/>
                <a:cs typeface="Arial" pitchFamily="34" charset="0"/>
              </a:rPr>
              <a:t>2014</a:t>
            </a:r>
          </a:p>
          <a:p>
            <a:endParaRPr lang="en-US" dirty="0">
              <a:solidFill>
                <a:srgbClr val="000000"/>
              </a:solidFill>
            </a:endParaRPr>
          </a:p>
        </p:txBody>
      </p:sp>
    </p:spTree>
    <p:extLst>
      <p:ext uri="{BB962C8B-B14F-4D97-AF65-F5344CB8AC3E}">
        <p14:creationId xmlns:p14="http://schemas.microsoft.com/office/powerpoint/2010/main" val="5240268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PAC41 Results</a:t>
            </a:r>
            <a:endParaRPr lang="en-US" dirty="0"/>
          </a:p>
        </p:txBody>
      </p:sp>
      <p:sp>
        <p:nvSpPr>
          <p:cNvPr id="3" name="Content Placeholder 2"/>
          <p:cNvSpPr>
            <a:spLocks noGrp="1"/>
          </p:cNvSpPr>
          <p:nvPr>
            <p:ph idx="1"/>
          </p:nvPr>
        </p:nvSpPr>
        <p:spPr/>
        <p:txBody>
          <a:bodyPr/>
          <a:lstStyle/>
          <a:p>
            <a:r>
              <a:rPr lang="en-US" dirty="0" smtClean="0"/>
              <a:t> PAC41 identified 643 PAC-days of “High Impact” experiments</a:t>
            </a:r>
          </a:p>
          <a:p>
            <a:r>
              <a:rPr lang="en-US" dirty="0"/>
              <a:t> </a:t>
            </a:r>
            <a:r>
              <a:rPr lang="en-US" dirty="0" smtClean="0"/>
              <a:t>These will receive priority for scheduling in the first 5 years of 12 </a:t>
            </a:r>
            <a:r>
              <a:rPr lang="en-US" dirty="0" err="1" smtClean="0"/>
              <a:t>GeV</a:t>
            </a:r>
            <a:r>
              <a:rPr lang="en-US" dirty="0" smtClean="0"/>
              <a:t> running</a:t>
            </a:r>
          </a:p>
          <a:p>
            <a:r>
              <a:rPr lang="en-US" dirty="0"/>
              <a:t> </a:t>
            </a:r>
            <a:r>
              <a:rPr lang="en-US" dirty="0" smtClean="0"/>
              <a:t>These represent </a:t>
            </a:r>
            <a:r>
              <a:rPr lang="en-US" b="1" dirty="0" smtClean="0"/>
              <a:t>less than half</a:t>
            </a:r>
            <a:r>
              <a:rPr lang="en-US" dirty="0" smtClean="0"/>
              <a:t> of the anticipated running time</a:t>
            </a:r>
          </a:p>
          <a:p>
            <a:r>
              <a:rPr lang="en-US" dirty="0"/>
              <a:t> </a:t>
            </a:r>
            <a:r>
              <a:rPr lang="en-US" dirty="0" smtClean="0"/>
              <a:t>Lab management agrees with the PAC that this represents </a:t>
            </a:r>
            <a:r>
              <a:rPr lang="en-US" b="1" dirty="0" smtClean="0"/>
              <a:t>input</a:t>
            </a:r>
            <a:r>
              <a:rPr lang="en-US" dirty="0" smtClean="0"/>
              <a:t> to the scheduling process</a:t>
            </a:r>
          </a:p>
          <a:p>
            <a:pPr marL="0" indent="0">
              <a:buNone/>
            </a:pPr>
            <a:r>
              <a:rPr lang="en-US" dirty="0"/>
              <a:t>	</a:t>
            </a:r>
          </a:p>
        </p:txBody>
      </p:sp>
    </p:spTree>
    <p:extLst>
      <p:ext uri="{BB962C8B-B14F-4D97-AF65-F5344CB8AC3E}">
        <p14:creationId xmlns:p14="http://schemas.microsoft.com/office/powerpoint/2010/main" val="597720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PAC41 Results</a:t>
            </a:r>
            <a:endParaRPr lang="en-US" dirty="0"/>
          </a:p>
        </p:txBody>
      </p:sp>
      <p:sp>
        <p:nvSpPr>
          <p:cNvPr id="3" name="Content Placeholder 2"/>
          <p:cNvSpPr>
            <a:spLocks noGrp="1"/>
          </p:cNvSpPr>
          <p:nvPr>
            <p:ph idx="1"/>
          </p:nvPr>
        </p:nvSpPr>
        <p:spPr>
          <a:xfrm>
            <a:off x="762000" y="838200"/>
            <a:ext cx="8229600" cy="5334000"/>
          </a:xfrm>
        </p:spPr>
        <p:txBody>
          <a:bodyPr/>
          <a:lstStyle/>
          <a:p>
            <a:r>
              <a:rPr lang="en-US" dirty="0" smtClean="0"/>
              <a:t>Please read the report carefully, and keep in mind that this is </a:t>
            </a:r>
            <a:r>
              <a:rPr lang="en-US" i="1" dirty="0" smtClean="0"/>
              <a:t>guidance</a:t>
            </a:r>
            <a:r>
              <a:rPr lang="en-US" dirty="0" smtClean="0"/>
              <a:t> for scheduling. Nothing really new here, only additional PAC input.</a:t>
            </a:r>
            <a:endParaRPr lang="en-US" dirty="0"/>
          </a:p>
          <a:p>
            <a:r>
              <a:rPr lang="en-US" dirty="0" smtClean="0"/>
              <a:t>It is extremely important for the Lab to realize a very high impact program early in the 12 </a:t>
            </a:r>
            <a:r>
              <a:rPr lang="en-US" dirty="0" err="1" smtClean="0"/>
              <a:t>GeV</a:t>
            </a:r>
            <a:r>
              <a:rPr lang="en-US" dirty="0" smtClean="0"/>
              <a:t> program. The PAC has done an admirable job of helping us to identify such potential components of this program. </a:t>
            </a:r>
            <a:endParaRPr lang="en-US" dirty="0"/>
          </a:p>
          <a:p>
            <a:r>
              <a:rPr lang="en-US" dirty="0" smtClean="0"/>
              <a:t>This will help us to optimize our resources for realizing scientific excellence at Jefferson Lab in both the shorter and longer terms. </a:t>
            </a:r>
            <a:endParaRPr lang="en-US" dirty="0"/>
          </a:p>
        </p:txBody>
      </p:sp>
    </p:spTree>
    <p:extLst>
      <p:ext uri="{BB962C8B-B14F-4D97-AF65-F5344CB8AC3E}">
        <p14:creationId xmlns:p14="http://schemas.microsoft.com/office/powerpoint/2010/main" val="35501984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152400"/>
            <a:ext cx="8229600" cy="639762"/>
          </a:xfrm>
        </p:spPr>
        <p:txBody>
          <a:bodyPr>
            <a:normAutofit fontScale="90000"/>
          </a:bodyPr>
          <a:lstStyle/>
          <a:p>
            <a:r>
              <a:rPr lang="en-US" sz="3600" b="1" dirty="0" smtClean="0">
                <a:solidFill>
                  <a:srgbClr val="FF0000"/>
                </a:solidFill>
                <a:latin typeface="Arial" pitchFamily="34" charset="0"/>
                <a:cs typeface="Arial" pitchFamily="34" charset="0"/>
              </a:rPr>
              <a:t>PAC42</a:t>
            </a:r>
            <a:endParaRPr lang="en-US" sz="3600" b="1" dirty="0">
              <a:solidFill>
                <a:srgbClr val="FF0000"/>
              </a:solidFill>
              <a:latin typeface="Arial" pitchFamily="34" charset="0"/>
              <a:cs typeface="Arial" pitchFamily="34" charset="0"/>
            </a:endParaRPr>
          </a:p>
        </p:txBody>
      </p:sp>
      <p:sp>
        <p:nvSpPr>
          <p:cNvPr id="4" name="Slide Number Placeholder 3"/>
          <p:cNvSpPr>
            <a:spLocks noGrp="1"/>
          </p:cNvSpPr>
          <p:nvPr>
            <p:ph type="sldNum" sz="quarter" idx="4294967295"/>
          </p:nvPr>
        </p:nvSpPr>
        <p:spPr>
          <a:xfrm>
            <a:off x="6553200" y="6356350"/>
            <a:ext cx="1524000" cy="365125"/>
          </a:xfrm>
          <a:prstGeom prst="rect">
            <a:avLst/>
          </a:prstGeom>
        </p:spPr>
        <p:txBody>
          <a:bodyPr/>
          <a:lstStyle/>
          <a:p>
            <a:fld id="{E3020C3D-3A9E-4365-A324-D17EE06C8554}" type="slidenum">
              <a:rPr lang="en-US" smtClean="0"/>
              <a:pPr/>
              <a:t>12</a:t>
            </a:fld>
            <a:endParaRPr lang="en-US" dirty="0"/>
          </a:p>
        </p:txBody>
      </p:sp>
      <p:sp>
        <p:nvSpPr>
          <p:cNvPr id="5" name="TextBox 4"/>
          <p:cNvSpPr txBox="1"/>
          <p:nvPr/>
        </p:nvSpPr>
        <p:spPr>
          <a:xfrm>
            <a:off x="76201" y="838200"/>
            <a:ext cx="8839200" cy="5632311"/>
          </a:xfrm>
          <a:prstGeom prst="rect">
            <a:avLst/>
          </a:prstGeom>
          <a:noFill/>
        </p:spPr>
        <p:txBody>
          <a:bodyPr wrap="square" rtlCol="0">
            <a:spAutoFit/>
          </a:bodyPr>
          <a:lstStyle/>
          <a:p>
            <a:pPr lvl="0"/>
            <a:r>
              <a:rPr lang="en-US" b="1" dirty="0" smtClean="0">
                <a:latin typeface="Arial" panose="020B0604020202020204" pitchFamily="34" charset="0"/>
                <a:cs typeface="Arial" panose="020B0604020202020204" pitchFamily="34" charset="0"/>
              </a:rPr>
              <a:t>Scheduled for July 28-August 1</a:t>
            </a:r>
          </a:p>
          <a:p>
            <a:pPr lvl="0"/>
            <a:endParaRPr lang="en-US" b="1" dirty="0" smtClean="0">
              <a:latin typeface="Arial" panose="020B0604020202020204" pitchFamily="34" charset="0"/>
              <a:cs typeface="Arial" panose="020B0604020202020204" pitchFamily="34" charset="0"/>
            </a:endParaRPr>
          </a:p>
          <a:p>
            <a:pPr lvl="0"/>
            <a:r>
              <a:rPr lang="en-US" b="1" dirty="0" smtClean="0">
                <a:latin typeface="Arial" panose="020B0604020202020204" pitchFamily="34" charset="0"/>
                <a:cs typeface="Arial" panose="020B0604020202020204" pitchFamily="34" charset="0"/>
              </a:rPr>
              <a:t>Proposals were due June 2</a:t>
            </a:r>
            <a:endParaRPr lang="en-US" dirty="0" smtClean="0"/>
          </a:p>
          <a:p>
            <a:pPr lvl="0"/>
            <a:endParaRPr lang="en-US" dirty="0" smtClean="0">
              <a:latin typeface="Arial" pitchFamily="34" charset="0"/>
              <a:cs typeface="Arial" pitchFamily="34" charset="0"/>
            </a:endParaRPr>
          </a:p>
          <a:p>
            <a:pPr lvl="0"/>
            <a:r>
              <a:rPr lang="en-US" b="1" dirty="0" smtClean="0">
                <a:latin typeface="Arial" pitchFamily="34" charset="0"/>
                <a:cs typeface="Arial" pitchFamily="34" charset="0"/>
              </a:rPr>
              <a:t>Charge:</a:t>
            </a:r>
          </a:p>
          <a:p>
            <a:pPr lvl="0"/>
            <a:endParaRPr lang="en-US" b="1" dirty="0">
              <a:latin typeface="Arial" pitchFamily="34" charset="0"/>
              <a:cs typeface="Arial" pitchFamily="34" charset="0"/>
            </a:endParaRPr>
          </a:p>
          <a:p>
            <a:pPr lvl="0"/>
            <a:r>
              <a:rPr lang="en-US" dirty="0" smtClean="0">
                <a:latin typeface="Arial" pitchFamily="34" charset="0"/>
                <a:cs typeface="Arial" pitchFamily="34" charset="0"/>
              </a:rPr>
              <a:t>Review </a:t>
            </a:r>
            <a:r>
              <a:rPr lang="en-US" dirty="0">
                <a:latin typeface="Arial" pitchFamily="34" charset="0"/>
                <a:cs typeface="Arial" pitchFamily="34" charset="0"/>
              </a:rPr>
              <a:t>new proposals, previously conditionally approved proposals, and letters of </a:t>
            </a:r>
            <a:r>
              <a:rPr lang="en-US" dirty="0" smtClean="0">
                <a:latin typeface="Arial" pitchFamily="34" charset="0"/>
                <a:cs typeface="Arial" pitchFamily="34" charset="0"/>
              </a:rPr>
              <a:t>intent</a:t>
            </a:r>
            <a:r>
              <a:rPr lang="en-US" baseline="30000" dirty="0">
                <a:latin typeface="Arial" pitchFamily="34" charset="0"/>
                <a:cs typeface="Arial" pitchFamily="34" charset="0"/>
              </a:rPr>
              <a:t> </a:t>
            </a:r>
            <a:r>
              <a:rPr lang="en-US" dirty="0" smtClean="0">
                <a:latin typeface="Arial" pitchFamily="34" charset="0"/>
                <a:cs typeface="Arial" pitchFamily="34" charset="0"/>
              </a:rPr>
              <a:t>for </a:t>
            </a:r>
            <a:r>
              <a:rPr lang="en-US" dirty="0">
                <a:latin typeface="Arial" pitchFamily="34" charset="0"/>
                <a:cs typeface="Arial" pitchFamily="34" charset="0"/>
              </a:rPr>
              <a:t>experiments that will utilize the 12 </a:t>
            </a:r>
            <a:r>
              <a:rPr lang="en-US" dirty="0" err="1">
                <a:latin typeface="Arial" pitchFamily="34" charset="0"/>
                <a:cs typeface="Arial" pitchFamily="34" charset="0"/>
              </a:rPr>
              <a:t>GeV</a:t>
            </a:r>
            <a:r>
              <a:rPr lang="en-US" dirty="0">
                <a:latin typeface="Arial" pitchFamily="34" charset="0"/>
                <a:cs typeface="Arial" pitchFamily="34" charset="0"/>
              </a:rPr>
              <a:t> upgrade of CEBAF and provide advice on their </a:t>
            </a:r>
            <a:r>
              <a:rPr lang="en-US" dirty="0" smtClean="0">
                <a:latin typeface="Arial" pitchFamily="34" charset="0"/>
                <a:cs typeface="Arial" pitchFamily="34" charset="0"/>
              </a:rPr>
              <a:t>scientific </a:t>
            </a:r>
            <a:r>
              <a:rPr lang="en-US" dirty="0">
                <a:latin typeface="Arial" pitchFamily="34" charset="0"/>
                <a:cs typeface="Arial" pitchFamily="34" charset="0"/>
              </a:rPr>
              <a:t>merit, technical feasibility and resource requirements.</a:t>
            </a:r>
          </a:p>
          <a:p>
            <a:r>
              <a:rPr lang="en-US" dirty="0">
                <a:latin typeface="Arial" pitchFamily="34" charset="0"/>
                <a:cs typeface="Arial" pitchFamily="34" charset="0"/>
              </a:rPr>
              <a:t> </a:t>
            </a:r>
          </a:p>
          <a:p>
            <a:pPr lvl="0"/>
            <a:r>
              <a:rPr lang="en-US" dirty="0" smtClean="0">
                <a:latin typeface="Arial" pitchFamily="34" charset="0"/>
                <a:cs typeface="Arial" pitchFamily="34" charset="0"/>
              </a:rPr>
              <a:t>	Identify </a:t>
            </a:r>
            <a:r>
              <a:rPr lang="en-US" dirty="0">
                <a:latin typeface="Arial" pitchFamily="34" charset="0"/>
                <a:cs typeface="Arial" pitchFamily="34" charset="0"/>
              </a:rPr>
              <a:t>proposals with high-quality physics that, represent high quality physics </a:t>
            </a:r>
            <a:r>
              <a:rPr lang="en-US" dirty="0" smtClean="0">
                <a:latin typeface="Arial" pitchFamily="34" charset="0"/>
                <a:cs typeface="Arial" pitchFamily="34" charset="0"/>
              </a:rPr>
              <a:t>within </a:t>
            </a:r>
            <a:r>
              <a:rPr lang="en-US" dirty="0">
                <a:latin typeface="Arial" pitchFamily="34" charset="0"/>
                <a:cs typeface="Arial" pitchFamily="34" charset="0"/>
              </a:rPr>
              <a:t>the range of scientific importance represented by the previously approved </a:t>
            </a:r>
            <a:r>
              <a:rPr lang="en-US" dirty="0" smtClean="0">
                <a:latin typeface="Arial" pitchFamily="34" charset="0"/>
                <a:cs typeface="Arial" pitchFamily="34" charset="0"/>
              </a:rPr>
              <a:t>12 </a:t>
            </a:r>
            <a:r>
              <a:rPr lang="en-US" dirty="0" err="1">
                <a:latin typeface="Arial" pitchFamily="34" charset="0"/>
                <a:cs typeface="Arial" pitchFamily="34" charset="0"/>
              </a:rPr>
              <a:t>GeV</a:t>
            </a:r>
            <a:r>
              <a:rPr lang="en-US" dirty="0">
                <a:latin typeface="Arial" pitchFamily="34" charset="0"/>
                <a:cs typeface="Arial" pitchFamily="34" charset="0"/>
              </a:rPr>
              <a:t> </a:t>
            </a:r>
            <a:r>
              <a:rPr lang="en-US" dirty="0" smtClean="0">
                <a:latin typeface="Arial" pitchFamily="34" charset="0"/>
                <a:cs typeface="Arial" pitchFamily="34" charset="0"/>
              </a:rPr>
              <a:t>proposals and </a:t>
            </a:r>
            <a:r>
              <a:rPr lang="en-US" dirty="0">
                <a:latin typeface="Arial" pitchFamily="34" charset="0"/>
                <a:cs typeface="Arial" pitchFamily="34" charset="0"/>
              </a:rPr>
              <a:t>recommend for </a:t>
            </a:r>
            <a:r>
              <a:rPr lang="en-US" dirty="0">
                <a:solidFill>
                  <a:srgbClr val="FF0000"/>
                </a:solidFill>
                <a:latin typeface="Arial" pitchFamily="34" charset="0"/>
                <a:cs typeface="Arial" pitchFamily="34" charset="0"/>
              </a:rPr>
              <a:t>approval</a:t>
            </a:r>
            <a:r>
              <a:rPr lang="en-US" dirty="0" smtClean="0">
                <a:latin typeface="Arial" pitchFamily="34" charset="0"/>
                <a:cs typeface="Arial" pitchFamily="34" charset="0"/>
              </a:rPr>
              <a:t>. </a:t>
            </a:r>
          </a:p>
          <a:p>
            <a:pPr lvl="0"/>
            <a:r>
              <a:rPr lang="en-US" dirty="0" smtClean="0">
                <a:latin typeface="Arial" pitchFamily="34" charset="0"/>
                <a:cs typeface="Arial" pitchFamily="34" charset="0"/>
              </a:rPr>
              <a:t>	Also provide a recommendation on scientific rating and </a:t>
            </a:r>
            <a:r>
              <a:rPr lang="en-US" dirty="0" err="1" smtClean="0">
                <a:latin typeface="Arial" pitchFamily="34" charset="0"/>
                <a:cs typeface="Arial" pitchFamily="34" charset="0"/>
              </a:rPr>
              <a:t>beamtime</a:t>
            </a:r>
            <a:r>
              <a:rPr lang="en-US" dirty="0" smtClean="0">
                <a:latin typeface="Arial" pitchFamily="34" charset="0"/>
                <a:cs typeface="Arial" pitchFamily="34" charset="0"/>
              </a:rPr>
              <a:t> allocation for proposals newly recommended for approval.</a:t>
            </a:r>
          </a:p>
          <a:p>
            <a:pPr lvl="0"/>
            <a:endParaRPr lang="en-US" dirty="0">
              <a:latin typeface="Arial" pitchFamily="34" charset="0"/>
              <a:cs typeface="Arial" pitchFamily="34" charset="0"/>
            </a:endParaRPr>
          </a:p>
          <a:p>
            <a:pPr lvl="0"/>
            <a:r>
              <a:rPr lang="en-US" dirty="0" smtClean="0">
                <a:latin typeface="Arial" pitchFamily="34" charset="0"/>
                <a:cs typeface="Arial" pitchFamily="34" charset="0"/>
              </a:rPr>
              <a:t>	Identify </a:t>
            </a:r>
            <a:r>
              <a:rPr lang="en-US" dirty="0">
                <a:latin typeface="Arial" pitchFamily="34" charset="0"/>
                <a:cs typeface="Arial" pitchFamily="34" charset="0"/>
              </a:rPr>
              <a:t>other proposals with physics that have the potential for falling into </a:t>
            </a:r>
            <a:r>
              <a:rPr lang="en-US" dirty="0" smtClean="0">
                <a:latin typeface="Arial" pitchFamily="34" charset="0"/>
                <a:cs typeface="Arial" pitchFamily="34" charset="0"/>
              </a:rPr>
              <a:t>this category pending </a:t>
            </a:r>
            <a:r>
              <a:rPr lang="en-US" dirty="0">
                <a:latin typeface="Arial" pitchFamily="34" charset="0"/>
                <a:cs typeface="Arial" pitchFamily="34" charset="0"/>
              </a:rPr>
              <a:t>clarification of scientific and/or technical issues and recommend </a:t>
            </a:r>
            <a:r>
              <a:rPr lang="en-US" dirty="0" smtClean="0">
                <a:latin typeface="Arial" pitchFamily="34" charset="0"/>
                <a:cs typeface="Arial" pitchFamily="34" charset="0"/>
              </a:rPr>
              <a:t>for </a:t>
            </a:r>
            <a:r>
              <a:rPr lang="en-US" dirty="0" smtClean="0">
                <a:solidFill>
                  <a:srgbClr val="FF0000"/>
                </a:solidFill>
                <a:latin typeface="Arial" pitchFamily="34" charset="0"/>
                <a:cs typeface="Arial" pitchFamily="34" charset="0"/>
              </a:rPr>
              <a:t>conditional approval</a:t>
            </a:r>
            <a:r>
              <a:rPr lang="en-US" dirty="0">
                <a:solidFill>
                  <a:srgbClr val="FF0000"/>
                </a:solidFill>
                <a:latin typeface="Arial" pitchFamily="34" charset="0"/>
                <a:cs typeface="Arial" pitchFamily="34" charset="0"/>
              </a:rPr>
              <a:t>. </a:t>
            </a:r>
            <a:r>
              <a:rPr lang="en-US" dirty="0">
                <a:latin typeface="Arial" pitchFamily="34" charset="0"/>
                <a:cs typeface="Arial" pitchFamily="34" charset="0"/>
              </a:rPr>
              <a:t>Provide comments on technical and scientific issues that should </a:t>
            </a:r>
            <a:r>
              <a:rPr lang="en-US" dirty="0" smtClean="0">
                <a:latin typeface="Arial" pitchFamily="34" charset="0"/>
                <a:cs typeface="Arial" pitchFamily="34" charset="0"/>
              </a:rPr>
              <a:t>be addressed </a:t>
            </a:r>
            <a:r>
              <a:rPr lang="en-US" dirty="0">
                <a:latin typeface="Arial" pitchFamily="34" charset="0"/>
                <a:cs typeface="Arial" pitchFamily="34" charset="0"/>
              </a:rPr>
              <a:t>by the proponents prior to review at a future PAC</a:t>
            </a:r>
            <a:r>
              <a:rPr lang="en-US" dirty="0" smtClean="0">
                <a:latin typeface="Arial" pitchFamily="34" charset="0"/>
                <a:cs typeface="Arial" pitchFamily="34" charset="0"/>
              </a:rPr>
              <a:t>.</a:t>
            </a:r>
          </a:p>
        </p:txBody>
      </p:sp>
    </p:spTree>
    <p:extLst>
      <p:ext uri="{BB962C8B-B14F-4D97-AF65-F5344CB8AC3E}">
        <p14:creationId xmlns:p14="http://schemas.microsoft.com/office/powerpoint/2010/main" val="41222518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Recent Developments</a:t>
            </a:r>
            <a:endParaRPr lang="en-US" dirty="0"/>
          </a:p>
        </p:txBody>
      </p:sp>
      <p:sp>
        <p:nvSpPr>
          <p:cNvPr id="3" name="TextBox 2"/>
          <p:cNvSpPr txBox="1"/>
          <p:nvPr/>
        </p:nvSpPr>
        <p:spPr>
          <a:xfrm>
            <a:off x="990600" y="838199"/>
            <a:ext cx="6890028" cy="4408899"/>
          </a:xfrm>
          <a:prstGeom prst="rect">
            <a:avLst/>
          </a:prstGeom>
          <a:noFill/>
        </p:spPr>
        <p:txBody>
          <a:bodyPr wrap="none" rtlCol="0">
            <a:spAutoFit/>
          </a:bodyPr>
          <a:lstStyle/>
          <a:p>
            <a:endParaRPr lang="en-US" sz="1650" b="1" dirty="0" smtClean="0">
              <a:solidFill>
                <a:srgbClr val="002060"/>
              </a:solidFill>
              <a:latin typeface="Arial" pitchFamily="34" charset="0"/>
              <a:cs typeface="Arial" pitchFamily="34" charset="0"/>
            </a:endParaRPr>
          </a:p>
          <a:p>
            <a:pPr marL="342900" indent="-342900">
              <a:buFont typeface="Arial" pitchFamily="34" charset="0"/>
              <a:buChar char="•"/>
            </a:pPr>
            <a:r>
              <a:rPr lang="en-US" sz="1650" b="1" dirty="0" smtClean="0">
                <a:solidFill>
                  <a:srgbClr val="002060"/>
                </a:solidFill>
                <a:latin typeface="Arial" pitchFamily="34" charset="0"/>
                <a:cs typeface="Arial" pitchFamily="34" charset="0"/>
              </a:rPr>
              <a:t>HPS funded  by DOE HEP in FY15</a:t>
            </a:r>
          </a:p>
          <a:p>
            <a:pPr>
              <a:tabLst>
                <a:tab pos="457200" algn="l"/>
              </a:tabLst>
            </a:pPr>
            <a:r>
              <a:rPr lang="en-US" sz="1650" b="1" dirty="0">
                <a:solidFill>
                  <a:srgbClr val="002060"/>
                </a:solidFill>
                <a:latin typeface="Arial" pitchFamily="34" charset="0"/>
                <a:cs typeface="Arial" pitchFamily="34" charset="0"/>
              </a:rPr>
              <a:t>	</a:t>
            </a:r>
            <a:r>
              <a:rPr lang="en-US" sz="1650" b="1" dirty="0" smtClean="0">
                <a:solidFill>
                  <a:srgbClr val="002060"/>
                </a:solidFill>
                <a:latin typeface="Arial" pitchFamily="34" charset="0"/>
                <a:cs typeface="Arial" pitchFamily="34" charset="0"/>
              </a:rPr>
              <a:t>-  Install in FY14	</a:t>
            </a:r>
          </a:p>
          <a:p>
            <a:pPr>
              <a:tabLst>
                <a:tab pos="457200" algn="l"/>
              </a:tabLst>
            </a:pPr>
            <a:r>
              <a:rPr lang="en-US" sz="1650" b="1" dirty="0">
                <a:solidFill>
                  <a:srgbClr val="002060"/>
                </a:solidFill>
                <a:latin typeface="Arial" pitchFamily="34" charset="0"/>
                <a:cs typeface="Arial" pitchFamily="34" charset="0"/>
              </a:rPr>
              <a:t>	</a:t>
            </a:r>
            <a:r>
              <a:rPr lang="en-US" sz="1650" b="1" dirty="0" smtClean="0">
                <a:solidFill>
                  <a:srgbClr val="002060"/>
                </a:solidFill>
                <a:latin typeface="Arial" pitchFamily="34" charset="0"/>
                <a:cs typeface="Arial" pitchFamily="34" charset="0"/>
              </a:rPr>
              <a:t>-  Hope for Scheduling in Hall B in FY15</a:t>
            </a:r>
          </a:p>
          <a:p>
            <a:pPr>
              <a:tabLst>
                <a:tab pos="457200" algn="l"/>
              </a:tabLst>
            </a:pPr>
            <a:endParaRPr lang="en-US" sz="1650" b="1" dirty="0" smtClean="0">
              <a:solidFill>
                <a:srgbClr val="002060"/>
              </a:solidFill>
              <a:latin typeface="Arial" pitchFamily="34" charset="0"/>
              <a:cs typeface="Arial" pitchFamily="34" charset="0"/>
            </a:endParaRPr>
          </a:p>
          <a:p>
            <a:pPr marL="285750" indent="-285750">
              <a:buFont typeface="Arial" panose="020B0604020202020204" pitchFamily="34" charset="0"/>
              <a:buChar char="•"/>
              <a:tabLst>
                <a:tab pos="457200" algn="l"/>
              </a:tabLst>
            </a:pPr>
            <a:r>
              <a:rPr lang="en-US" sz="1650" b="1" dirty="0">
                <a:solidFill>
                  <a:srgbClr val="002060"/>
                </a:solidFill>
                <a:latin typeface="Arial" pitchFamily="34" charset="0"/>
                <a:cs typeface="Arial" pitchFamily="34" charset="0"/>
              </a:rPr>
              <a:t> </a:t>
            </a:r>
            <a:r>
              <a:rPr lang="en-US" sz="1650" b="1" dirty="0" err="1" smtClean="0">
                <a:solidFill>
                  <a:srgbClr val="002060"/>
                </a:solidFill>
                <a:latin typeface="Arial" pitchFamily="34" charset="0"/>
                <a:cs typeface="Arial" pitchFamily="34" charset="0"/>
              </a:rPr>
              <a:t>PRad</a:t>
            </a:r>
            <a:r>
              <a:rPr lang="en-US" sz="1650" b="1" dirty="0" smtClean="0">
                <a:solidFill>
                  <a:srgbClr val="002060"/>
                </a:solidFill>
                <a:latin typeface="Arial" pitchFamily="34" charset="0"/>
                <a:cs typeface="Arial" pitchFamily="34" charset="0"/>
              </a:rPr>
              <a:t> MRI funded. </a:t>
            </a:r>
            <a:endParaRPr lang="en-US" sz="1650" b="1" dirty="0">
              <a:solidFill>
                <a:srgbClr val="002060"/>
              </a:solidFill>
              <a:latin typeface="Arial" pitchFamily="34" charset="0"/>
              <a:cs typeface="Arial" pitchFamily="34" charset="0"/>
            </a:endParaRPr>
          </a:p>
          <a:p>
            <a:pPr>
              <a:tabLst>
                <a:tab pos="457200" algn="l"/>
              </a:tabLst>
            </a:pPr>
            <a:r>
              <a:rPr lang="en-US" sz="1650" b="1" dirty="0">
                <a:solidFill>
                  <a:srgbClr val="002060"/>
                </a:solidFill>
                <a:latin typeface="Arial" pitchFamily="34" charset="0"/>
                <a:cs typeface="Arial" pitchFamily="34" charset="0"/>
              </a:rPr>
              <a:t>	-  </a:t>
            </a:r>
            <a:r>
              <a:rPr lang="en-US" sz="1650" b="1" dirty="0" smtClean="0">
                <a:solidFill>
                  <a:srgbClr val="002060"/>
                </a:solidFill>
                <a:latin typeface="Arial" pitchFamily="34" charset="0"/>
                <a:cs typeface="Arial" pitchFamily="34" charset="0"/>
              </a:rPr>
              <a:t>Request for install </a:t>
            </a:r>
            <a:r>
              <a:rPr lang="en-US" sz="1650" b="1" dirty="0">
                <a:solidFill>
                  <a:srgbClr val="002060"/>
                </a:solidFill>
                <a:latin typeface="Arial" pitchFamily="34" charset="0"/>
                <a:cs typeface="Arial" pitchFamily="34" charset="0"/>
              </a:rPr>
              <a:t>in </a:t>
            </a:r>
            <a:r>
              <a:rPr lang="en-US" sz="1650" b="1" dirty="0" smtClean="0">
                <a:solidFill>
                  <a:srgbClr val="002060"/>
                </a:solidFill>
                <a:latin typeface="Arial" pitchFamily="34" charset="0"/>
                <a:cs typeface="Arial" pitchFamily="34" charset="0"/>
              </a:rPr>
              <a:t>FY14/15</a:t>
            </a:r>
            <a:r>
              <a:rPr lang="en-US" sz="1650" b="1" dirty="0">
                <a:solidFill>
                  <a:srgbClr val="002060"/>
                </a:solidFill>
                <a:latin typeface="Arial" pitchFamily="34" charset="0"/>
                <a:cs typeface="Arial" pitchFamily="34" charset="0"/>
              </a:rPr>
              <a:t>	</a:t>
            </a:r>
          </a:p>
          <a:p>
            <a:pPr>
              <a:tabLst>
                <a:tab pos="457200" algn="l"/>
              </a:tabLst>
            </a:pPr>
            <a:r>
              <a:rPr lang="en-US" sz="1650" b="1" dirty="0">
                <a:solidFill>
                  <a:srgbClr val="002060"/>
                </a:solidFill>
                <a:latin typeface="Arial" pitchFamily="34" charset="0"/>
                <a:cs typeface="Arial" pitchFamily="34" charset="0"/>
              </a:rPr>
              <a:t>	-  Hope for Scheduling in Hall B in FY15</a:t>
            </a:r>
          </a:p>
          <a:p>
            <a:pPr>
              <a:tabLst>
                <a:tab pos="457200" algn="l"/>
              </a:tabLst>
            </a:pPr>
            <a:endParaRPr lang="en-US" sz="1650" b="1" dirty="0">
              <a:solidFill>
                <a:srgbClr val="002060"/>
              </a:solidFill>
              <a:latin typeface="Arial" pitchFamily="34" charset="0"/>
              <a:cs typeface="Arial" pitchFamily="34" charset="0"/>
            </a:endParaRPr>
          </a:p>
          <a:p>
            <a:pPr marL="342900" indent="-342900">
              <a:buFont typeface="Arial" pitchFamily="34" charset="0"/>
              <a:buChar char="•"/>
            </a:pPr>
            <a:r>
              <a:rPr lang="en-US" sz="1650" b="1" dirty="0" smtClean="0">
                <a:solidFill>
                  <a:srgbClr val="002060"/>
                </a:solidFill>
                <a:latin typeface="Arial" pitchFamily="34" charset="0"/>
                <a:cs typeface="Arial" pitchFamily="34" charset="0"/>
              </a:rPr>
              <a:t> CLEO solenoid committed for </a:t>
            </a:r>
            <a:r>
              <a:rPr lang="en-US" sz="1650" b="1" dirty="0" err="1" smtClean="0">
                <a:solidFill>
                  <a:srgbClr val="002060"/>
                </a:solidFill>
                <a:latin typeface="Arial" pitchFamily="34" charset="0"/>
                <a:cs typeface="Arial" pitchFamily="34" charset="0"/>
              </a:rPr>
              <a:t>SoLID</a:t>
            </a:r>
            <a:r>
              <a:rPr lang="en-US" sz="1650" b="1" dirty="0" smtClean="0">
                <a:solidFill>
                  <a:srgbClr val="002060"/>
                </a:solidFill>
                <a:latin typeface="Arial" pitchFamily="34" charset="0"/>
                <a:cs typeface="Arial" pitchFamily="34" charset="0"/>
              </a:rPr>
              <a:t> project, final negotiations</a:t>
            </a:r>
          </a:p>
          <a:p>
            <a:pPr marL="342900" indent="-342900">
              <a:buFont typeface="Arial" pitchFamily="34" charset="0"/>
              <a:buChar char="•"/>
            </a:pPr>
            <a:endParaRPr lang="en-US" sz="1650" b="1" dirty="0" smtClean="0">
              <a:solidFill>
                <a:srgbClr val="002060"/>
              </a:solidFill>
              <a:latin typeface="Arial" pitchFamily="34" charset="0"/>
              <a:cs typeface="Arial" pitchFamily="34" charset="0"/>
            </a:endParaRPr>
          </a:p>
          <a:p>
            <a:pPr marL="342900" indent="-342900">
              <a:buFont typeface="Arial" pitchFamily="34" charset="0"/>
              <a:buChar char="•"/>
            </a:pPr>
            <a:r>
              <a:rPr lang="en-US" sz="1650" b="1" dirty="0" smtClean="0">
                <a:solidFill>
                  <a:srgbClr val="002060"/>
                </a:solidFill>
                <a:latin typeface="Arial" pitchFamily="34" charset="0"/>
                <a:cs typeface="Arial" pitchFamily="34" charset="0"/>
              </a:rPr>
              <a:t> Decision by DOE-HEP re Babar DIRC for </a:t>
            </a:r>
            <a:r>
              <a:rPr lang="en-US" sz="1650" b="1" dirty="0" err="1" smtClean="0">
                <a:solidFill>
                  <a:srgbClr val="002060"/>
                </a:solidFill>
                <a:latin typeface="Arial" pitchFamily="34" charset="0"/>
                <a:cs typeface="Arial" pitchFamily="34" charset="0"/>
              </a:rPr>
              <a:t>GlueX</a:t>
            </a:r>
            <a:endParaRPr lang="en-US" sz="1650" b="1" dirty="0" smtClean="0">
              <a:solidFill>
                <a:srgbClr val="002060"/>
              </a:solidFill>
              <a:latin typeface="Arial" pitchFamily="34" charset="0"/>
              <a:cs typeface="Arial" pitchFamily="34" charset="0"/>
            </a:endParaRPr>
          </a:p>
          <a:p>
            <a:pPr marL="342900" indent="-342900">
              <a:buFont typeface="Arial" pitchFamily="34" charset="0"/>
              <a:buChar char="•"/>
            </a:pPr>
            <a:endParaRPr lang="en-US" sz="1650" b="1" dirty="0" smtClean="0">
              <a:solidFill>
                <a:srgbClr val="002060"/>
              </a:solidFill>
              <a:latin typeface="Arial" pitchFamily="34" charset="0"/>
              <a:cs typeface="Arial" pitchFamily="34" charset="0"/>
            </a:endParaRPr>
          </a:p>
          <a:p>
            <a:pPr marL="342900" indent="-342900">
              <a:buFont typeface="Arial" pitchFamily="34" charset="0"/>
              <a:buChar char="•"/>
            </a:pPr>
            <a:r>
              <a:rPr lang="en-US" sz="1650" b="1" dirty="0">
                <a:solidFill>
                  <a:srgbClr val="002060"/>
                </a:solidFill>
                <a:latin typeface="Arial" pitchFamily="34" charset="0"/>
                <a:cs typeface="Arial" pitchFamily="34" charset="0"/>
              </a:rPr>
              <a:t> </a:t>
            </a:r>
            <a:r>
              <a:rPr lang="en-US" sz="1650" b="1" dirty="0" smtClean="0">
                <a:solidFill>
                  <a:srgbClr val="002060"/>
                </a:solidFill>
                <a:latin typeface="Arial" pitchFamily="34" charset="0"/>
                <a:cs typeface="Arial" pitchFamily="34" charset="0"/>
              </a:rPr>
              <a:t>Hall B RICH detector reviewed September  5-6, 2013</a:t>
            </a:r>
          </a:p>
          <a:p>
            <a:pPr>
              <a:tabLst>
                <a:tab pos="457200" algn="l"/>
              </a:tabLst>
            </a:pPr>
            <a:r>
              <a:rPr lang="en-US" sz="1650" b="1" dirty="0">
                <a:solidFill>
                  <a:srgbClr val="002060"/>
                </a:solidFill>
                <a:latin typeface="Arial" pitchFamily="34" charset="0"/>
                <a:cs typeface="Arial" pitchFamily="34" charset="0"/>
              </a:rPr>
              <a:t>	</a:t>
            </a:r>
            <a:r>
              <a:rPr lang="en-US" sz="1650" b="1" dirty="0" smtClean="0">
                <a:solidFill>
                  <a:srgbClr val="002060"/>
                </a:solidFill>
                <a:latin typeface="Arial" pitchFamily="34" charset="0"/>
                <a:cs typeface="Arial" pitchFamily="34" charset="0"/>
              </a:rPr>
              <a:t>-	DOE participation</a:t>
            </a:r>
          </a:p>
          <a:p>
            <a:pPr>
              <a:tabLst>
                <a:tab pos="457200" algn="l"/>
                <a:tab pos="914400" algn="l"/>
              </a:tabLst>
            </a:pPr>
            <a:r>
              <a:rPr lang="en-US" sz="1650" b="1" dirty="0">
                <a:solidFill>
                  <a:srgbClr val="002060"/>
                </a:solidFill>
                <a:latin typeface="Arial" pitchFamily="34" charset="0"/>
                <a:cs typeface="Arial" pitchFamily="34" charset="0"/>
              </a:rPr>
              <a:t>	</a:t>
            </a:r>
            <a:r>
              <a:rPr lang="en-US" sz="1650" b="1" dirty="0" smtClean="0">
                <a:solidFill>
                  <a:srgbClr val="002060"/>
                </a:solidFill>
                <a:latin typeface="Arial" pitchFamily="34" charset="0"/>
                <a:cs typeface="Arial" pitchFamily="34" charset="0"/>
              </a:rPr>
              <a:t>-	very positive</a:t>
            </a:r>
          </a:p>
          <a:p>
            <a:endParaRPr lang="en-US" sz="165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4113767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0"/>
            <a:ext cx="9138476" cy="679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540316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3"/>
            <a:ext cx="9138476" cy="6842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05397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 y="3"/>
            <a:ext cx="9123807" cy="6842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92765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LRP Plans</a:t>
            </a:r>
            <a:endParaRPr lang="en-US" dirty="0"/>
          </a:p>
        </p:txBody>
      </p:sp>
      <p:sp>
        <p:nvSpPr>
          <p:cNvPr id="3" name="Content Placeholder 2"/>
          <p:cNvSpPr>
            <a:spLocks noGrp="1"/>
          </p:cNvSpPr>
          <p:nvPr>
            <p:ph idx="1"/>
          </p:nvPr>
        </p:nvSpPr>
        <p:spPr/>
        <p:txBody>
          <a:bodyPr/>
          <a:lstStyle/>
          <a:p>
            <a:r>
              <a:rPr lang="en-US" dirty="0" smtClean="0"/>
              <a:t>Town meetings – joint RHI/</a:t>
            </a:r>
            <a:r>
              <a:rPr lang="en-US" dirty="0" err="1" smtClean="0"/>
              <a:t>Hadronic</a:t>
            </a:r>
            <a:r>
              <a:rPr lang="en-US" dirty="0" smtClean="0"/>
              <a:t> meeting as for 2007 </a:t>
            </a:r>
          </a:p>
          <a:p>
            <a:r>
              <a:rPr lang="en-US" dirty="0" smtClean="0"/>
              <a:t>DNP Executive Committee has appointed conveners (QCD: H. Gao and C. Roberts)</a:t>
            </a:r>
          </a:p>
          <a:p>
            <a:r>
              <a:rPr lang="en-US" dirty="0"/>
              <a:t> </a:t>
            </a:r>
            <a:r>
              <a:rPr lang="en-US" dirty="0" smtClean="0"/>
              <a:t>Schedule and venue – TBA, likely early fall, east coast</a:t>
            </a:r>
          </a:p>
          <a:p>
            <a:r>
              <a:rPr lang="en-US" dirty="0" smtClean="0"/>
              <a:t> Town meeting white papers due in Dec. 2014</a:t>
            </a:r>
          </a:p>
          <a:p>
            <a:r>
              <a:rPr lang="en-US" dirty="0"/>
              <a:t> </a:t>
            </a:r>
            <a:r>
              <a:rPr lang="en-US" dirty="0" smtClean="0"/>
              <a:t>Resolution meeting Jan-Feb 2015</a:t>
            </a:r>
          </a:p>
          <a:p>
            <a:r>
              <a:rPr lang="en-US" dirty="0"/>
              <a:t> </a:t>
            </a:r>
            <a:r>
              <a:rPr lang="en-US" dirty="0" smtClean="0"/>
              <a:t>Preliminary report to NSAC - March 2015</a:t>
            </a:r>
            <a:endParaRPr lang="en-US" dirty="0"/>
          </a:p>
        </p:txBody>
      </p:sp>
    </p:spTree>
    <p:extLst>
      <p:ext uri="{BB962C8B-B14F-4D97-AF65-F5344CB8AC3E}">
        <p14:creationId xmlns:p14="http://schemas.microsoft.com/office/powerpoint/2010/main" val="4136969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JLab</a:t>
            </a:r>
            <a:r>
              <a:rPr lang="en-US" dirty="0" smtClean="0"/>
              <a:t> LRP issues</a:t>
            </a:r>
            <a:endParaRPr lang="en-US" dirty="0"/>
          </a:p>
        </p:txBody>
      </p:sp>
      <p:sp>
        <p:nvSpPr>
          <p:cNvPr id="3" name="Content Placeholder 2"/>
          <p:cNvSpPr>
            <a:spLocks noGrp="1"/>
          </p:cNvSpPr>
          <p:nvPr>
            <p:ph idx="1"/>
          </p:nvPr>
        </p:nvSpPr>
        <p:spPr>
          <a:xfrm>
            <a:off x="685800" y="914400"/>
            <a:ext cx="7772400" cy="5334000"/>
          </a:xfrm>
        </p:spPr>
        <p:txBody>
          <a:bodyPr/>
          <a:lstStyle/>
          <a:p>
            <a:r>
              <a:rPr lang="en-US" sz="2000" dirty="0" smtClean="0"/>
              <a:t>12 </a:t>
            </a:r>
            <a:r>
              <a:rPr lang="en-US" sz="2000" dirty="0" err="1" smtClean="0"/>
              <a:t>GeV</a:t>
            </a:r>
            <a:r>
              <a:rPr lang="en-US" sz="2000" dirty="0" smtClean="0"/>
              <a:t> white paper from 2011 served us well, not seriously outdated – let’s </a:t>
            </a:r>
            <a:r>
              <a:rPr lang="en-US" sz="2000" b="1" dirty="0" smtClean="0"/>
              <a:t>not</a:t>
            </a:r>
            <a:r>
              <a:rPr lang="en-US" sz="2000" dirty="0" smtClean="0"/>
              <a:t> rewrite it! Perhaps a short update for PAC totals.</a:t>
            </a:r>
          </a:p>
          <a:p>
            <a:r>
              <a:rPr lang="en-US" sz="2000" dirty="0" smtClean="0"/>
              <a:t>EIC white paper being updated by writing group (mostly input from LHC program)</a:t>
            </a:r>
          </a:p>
          <a:p>
            <a:r>
              <a:rPr lang="en-US" sz="2000" dirty="0"/>
              <a:t> </a:t>
            </a:r>
            <a:r>
              <a:rPr lang="en-US" sz="2000" dirty="0" smtClean="0"/>
              <a:t>Town meeting output can include both white papers, others from the rest of the community, and perhaps a short cover document.</a:t>
            </a:r>
          </a:p>
          <a:p>
            <a:r>
              <a:rPr lang="en-US" sz="2000" dirty="0"/>
              <a:t> </a:t>
            </a:r>
            <a:r>
              <a:rPr lang="en-US" sz="2000" dirty="0" err="1" smtClean="0"/>
              <a:t>JLab</a:t>
            </a:r>
            <a:r>
              <a:rPr lang="en-US" sz="2000" dirty="0" smtClean="0"/>
              <a:t> community should support/contribute to </a:t>
            </a:r>
          </a:p>
          <a:p>
            <a:pPr marL="0" indent="0">
              <a:buNone/>
            </a:pPr>
            <a:r>
              <a:rPr lang="en-US" sz="2000" dirty="0"/>
              <a:t>	</a:t>
            </a:r>
            <a:r>
              <a:rPr lang="en-US" sz="2000" dirty="0" smtClean="0"/>
              <a:t>- Nuclear Structure/Astrophysics </a:t>
            </a:r>
          </a:p>
          <a:p>
            <a:pPr marL="0" indent="0">
              <a:buNone/>
            </a:pPr>
            <a:r>
              <a:rPr lang="en-US" sz="2000" dirty="0"/>
              <a:t>	</a:t>
            </a:r>
            <a:r>
              <a:rPr lang="en-US" sz="2000" dirty="0" smtClean="0"/>
              <a:t>- Fundamental Symmetries and Neutrinos</a:t>
            </a:r>
          </a:p>
          <a:p>
            <a:r>
              <a:rPr lang="en-US" sz="2000" dirty="0" smtClean="0"/>
              <a:t>LRP should recommend complete construction and begin full operations for new facilities – JLab12 and FRIB</a:t>
            </a:r>
          </a:p>
          <a:p>
            <a:r>
              <a:rPr lang="en-US" sz="2000" dirty="0" smtClean="0"/>
              <a:t>LRP should support MIE projects – MOLLER and </a:t>
            </a:r>
            <a:r>
              <a:rPr lang="en-US" sz="2000" dirty="0" err="1" smtClean="0"/>
              <a:t>SoLID</a:t>
            </a:r>
            <a:endParaRPr lang="en-US" sz="2000" dirty="0" smtClean="0"/>
          </a:p>
          <a:p>
            <a:r>
              <a:rPr lang="en-US" sz="2000" dirty="0" smtClean="0"/>
              <a:t>LRP should recommendation construction of EIC</a:t>
            </a:r>
            <a:endParaRPr lang="en-US" sz="2000" dirty="0"/>
          </a:p>
        </p:txBody>
      </p:sp>
    </p:spTree>
    <p:extLst>
      <p:ext uri="{BB962C8B-B14F-4D97-AF65-F5344CB8AC3E}">
        <p14:creationId xmlns:p14="http://schemas.microsoft.com/office/powerpoint/2010/main" val="14832473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&amp; Outlook </a:t>
            </a:r>
            <a:endParaRPr lang="en-US" dirty="0"/>
          </a:p>
        </p:txBody>
      </p:sp>
      <p:sp>
        <p:nvSpPr>
          <p:cNvPr id="3" name="Content Placeholder 2"/>
          <p:cNvSpPr>
            <a:spLocks noGrp="1"/>
          </p:cNvSpPr>
          <p:nvPr>
            <p:ph idx="1"/>
          </p:nvPr>
        </p:nvSpPr>
        <p:spPr>
          <a:xfrm>
            <a:off x="228600" y="762000"/>
            <a:ext cx="8686800" cy="5334000"/>
          </a:xfrm>
        </p:spPr>
        <p:txBody>
          <a:bodyPr/>
          <a:lstStyle/>
          <a:p>
            <a:r>
              <a:rPr lang="en-US" dirty="0" smtClean="0"/>
              <a:t>PAC</a:t>
            </a:r>
          </a:p>
          <a:p>
            <a:pPr marL="0" indent="0">
              <a:buNone/>
              <a:tabLst>
                <a:tab pos="457200" algn="l"/>
                <a:tab pos="914400" algn="l"/>
              </a:tabLst>
            </a:pPr>
            <a:r>
              <a:rPr lang="en-US" dirty="0"/>
              <a:t>	</a:t>
            </a:r>
            <a:r>
              <a:rPr lang="en-US" dirty="0" smtClean="0"/>
              <a:t>-	2 meetings in 2014</a:t>
            </a:r>
          </a:p>
          <a:p>
            <a:pPr marL="0" indent="0">
              <a:buNone/>
              <a:tabLst>
                <a:tab pos="457200" algn="l"/>
                <a:tab pos="914400" algn="l"/>
              </a:tabLst>
            </a:pPr>
            <a:r>
              <a:rPr lang="en-US" dirty="0"/>
              <a:t>	</a:t>
            </a:r>
            <a:r>
              <a:rPr lang="en-US" dirty="0" smtClean="0"/>
              <a:t>-	Special prioritization meeting</a:t>
            </a:r>
          </a:p>
          <a:p>
            <a:pPr marL="0" indent="0">
              <a:buNone/>
              <a:tabLst>
                <a:tab pos="457200" algn="l"/>
                <a:tab pos="914400" algn="l"/>
              </a:tabLst>
            </a:pPr>
            <a:endParaRPr lang="en-US" dirty="0" smtClean="0"/>
          </a:p>
          <a:p>
            <a:r>
              <a:rPr lang="en-US" dirty="0" smtClean="0"/>
              <a:t>NSAC </a:t>
            </a:r>
            <a:r>
              <a:rPr lang="en-US" dirty="0" smtClean="0"/>
              <a:t>LRP imminent – unified </a:t>
            </a:r>
            <a:r>
              <a:rPr lang="en-US" dirty="0" err="1" smtClean="0"/>
              <a:t>JLab</a:t>
            </a:r>
            <a:r>
              <a:rPr lang="en-US" dirty="0" smtClean="0"/>
              <a:t> community is essential for success.</a:t>
            </a:r>
          </a:p>
          <a:p>
            <a:endParaRPr lang="en-US" sz="2200" dirty="0" smtClean="0"/>
          </a:p>
          <a:p>
            <a:endParaRPr lang="en-US" sz="2200" dirty="0" smtClean="0"/>
          </a:p>
        </p:txBody>
      </p:sp>
    </p:spTree>
    <p:extLst>
      <p:ext uri="{BB962C8B-B14F-4D97-AF65-F5344CB8AC3E}">
        <p14:creationId xmlns:p14="http://schemas.microsoft.com/office/powerpoint/2010/main" val="3975011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9144000" cy="6858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effectLst/>
                <a:latin typeface="Arial" pitchFamily="34" charset="0"/>
                <a:cs typeface="Arial" pitchFamily="34" charset="0"/>
              </a:rPr>
              <a:t>Outline</a:t>
            </a:r>
          </a:p>
        </p:txBody>
      </p:sp>
      <p:sp>
        <p:nvSpPr>
          <p:cNvPr id="4" name="Content Placeholder 2"/>
          <p:cNvSpPr txBox="1">
            <a:spLocks/>
          </p:cNvSpPr>
          <p:nvPr/>
        </p:nvSpPr>
        <p:spPr>
          <a:xfrm>
            <a:off x="457200" y="1143000"/>
            <a:ext cx="8229600" cy="48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endParaRPr lang="en-US" dirty="0" smtClean="0">
              <a:latin typeface="Arial" pitchFamily="34" charset="0"/>
              <a:cs typeface="Arial" pitchFamily="34" charset="0"/>
            </a:endParaRPr>
          </a:p>
          <a:p>
            <a:pPr marL="457200" indent="-457200"/>
            <a:r>
              <a:rPr lang="en-US" dirty="0" smtClean="0">
                <a:latin typeface="Arial" pitchFamily="34" charset="0"/>
                <a:cs typeface="Arial" pitchFamily="34" charset="0"/>
              </a:rPr>
              <a:t>PAC and science program</a:t>
            </a:r>
          </a:p>
          <a:p>
            <a:pPr marL="457200" indent="-457200"/>
            <a:endParaRPr lang="en-US" dirty="0" smtClean="0">
              <a:latin typeface="Arial" pitchFamily="34" charset="0"/>
              <a:cs typeface="Arial" pitchFamily="34" charset="0"/>
            </a:endParaRPr>
          </a:p>
          <a:p>
            <a:pPr marL="457200" indent="-457200"/>
            <a:r>
              <a:rPr lang="en-US" dirty="0" smtClean="0">
                <a:latin typeface="Arial" pitchFamily="34" charset="0"/>
                <a:cs typeface="Arial" pitchFamily="34" charset="0"/>
              </a:rPr>
              <a:t>NSAC </a:t>
            </a:r>
            <a:r>
              <a:rPr lang="en-US" dirty="0">
                <a:latin typeface="Arial" pitchFamily="34" charset="0"/>
                <a:cs typeface="Arial" pitchFamily="34" charset="0"/>
              </a:rPr>
              <a:t>Long Range </a:t>
            </a:r>
            <a:r>
              <a:rPr lang="en-US" dirty="0" smtClean="0">
                <a:latin typeface="Arial" pitchFamily="34" charset="0"/>
                <a:cs typeface="Arial" pitchFamily="34" charset="0"/>
              </a:rPr>
              <a:t>Plan</a:t>
            </a:r>
            <a:endParaRPr lang="en-US" dirty="0" smtClean="0">
              <a:solidFill>
                <a:prstClr val="black"/>
              </a:solidFill>
              <a:latin typeface="Arial" pitchFamily="34" charset="0"/>
              <a:cs typeface="Arial" pitchFamily="34" charset="0"/>
            </a:endParaRPr>
          </a:p>
          <a:p>
            <a:pPr marL="457200" indent="-457200"/>
            <a:endParaRPr lang="en-US" dirty="0">
              <a:solidFill>
                <a:prstClr val="black"/>
              </a:solidFill>
              <a:latin typeface="Arial" pitchFamily="34" charset="0"/>
              <a:cs typeface="Arial" pitchFamily="34" charset="0"/>
            </a:endParaRPr>
          </a:p>
          <a:p>
            <a:pPr marL="457200" indent="-457200"/>
            <a:r>
              <a:rPr lang="en-US" dirty="0" smtClean="0">
                <a:solidFill>
                  <a:prstClr val="black"/>
                </a:solidFill>
                <a:latin typeface="Arial" pitchFamily="34" charset="0"/>
                <a:cs typeface="Arial" pitchFamily="34" charset="0"/>
              </a:rPr>
              <a:t>Outlook</a:t>
            </a:r>
          </a:p>
          <a:p>
            <a:pPr marL="1087438">
              <a:buFont typeface="Arial" pitchFamily="34" charset="0"/>
              <a:buNone/>
            </a:pPr>
            <a:endParaRPr lang="en-US" dirty="0" smtClean="0">
              <a:latin typeface="Arial" pitchFamily="34" charset="0"/>
              <a:cs typeface="Arial" pitchFamily="34" charset="0"/>
            </a:endParaRPr>
          </a:p>
          <a:p>
            <a:pPr>
              <a:buFont typeface="Arial" pitchFamily="34" charset="0"/>
              <a:buNone/>
            </a:pPr>
            <a:endParaRPr lang="en-U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28600"/>
            <a:ext cx="9144000" cy="553998"/>
          </a:xfrm>
          <a:prstGeom prst="rect">
            <a:avLst/>
          </a:prstGeom>
        </p:spPr>
        <p:txBody>
          <a:bodyPr wrap="square">
            <a:spAutoFit/>
          </a:bodyPr>
          <a:lstStyle/>
          <a:p>
            <a:pPr algn="ctr" fontAlgn="b"/>
            <a:r>
              <a:rPr lang="en-US" sz="3000" b="1" dirty="0">
                <a:solidFill>
                  <a:srgbClr val="000000"/>
                </a:solidFill>
                <a:latin typeface="Arial" pitchFamily="34" charset="0"/>
                <a:cs typeface="Arial" pitchFamily="34" charset="0"/>
              </a:rPr>
              <a:t>12 </a:t>
            </a:r>
            <a:r>
              <a:rPr lang="en-US" sz="3000" b="1" dirty="0" err="1">
                <a:solidFill>
                  <a:srgbClr val="000000"/>
                </a:solidFill>
                <a:latin typeface="Arial" pitchFamily="34" charset="0"/>
                <a:cs typeface="Arial" pitchFamily="34" charset="0"/>
              </a:rPr>
              <a:t>GeV</a:t>
            </a:r>
            <a:r>
              <a:rPr lang="en-US" sz="3000" b="1" dirty="0">
                <a:solidFill>
                  <a:srgbClr val="000000"/>
                </a:solidFill>
                <a:latin typeface="Arial" pitchFamily="34" charset="0"/>
                <a:cs typeface="Arial" pitchFamily="34" charset="0"/>
              </a:rPr>
              <a:t> Approved Experiments by Physics Topics</a:t>
            </a:r>
          </a:p>
        </p:txBody>
      </p:sp>
      <p:graphicFrame>
        <p:nvGraphicFramePr>
          <p:cNvPr id="2" name="Table 1"/>
          <p:cNvGraphicFramePr>
            <a:graphicFrameLocks noGrp="1"/>
          </p:cNvGraphicFramePr>
          <p:nvPr>
            <p:extLst>
              <p:ext uri="{D42A27DB-BD31-4B8C-83A1-F6EECF244321}">
                <p14:modId xmlns:p14="http://schemas.microsoft.com/office/powerpoint/2010/main" val="3413007765"/>
              </p:ext>
            </p:extLst>
          </p:nvPr>
        </p:nvGraphicFramePr>
        <p:xfrm>
          <a:off x="228600" y="1218656"/>
          <a:ext cx="8686799" cy="4877344"/>
        </p:xfrm>
        <a:graphic>
          <a:graphicData uri="http://schemas.openxmlformats.org/drawingml/2006/table">
            <a:tbl>
              <a:tblPr firstRow="1" firstCol="1" bandRow="1"/>
              <a:tblGrid>
                <a:gridCol w="4509174"/>
                <a:gridCol w="674292"/>
                <a:gridCol w="755157"/>
                <a:gridCol w="674292"/>
                <a:gridCol w="674292"/>
                <a:gridCol w="615821"/>
                <a:gridCol w="783771"/>
              </a:tblGrid>
              <a:tr h="394251">
                <a:tc>
                  <a:txBody>
                    <a:bodyPr/>
                    <a:lstStyle/>
                    <a:p>
                      <a:pPr marL="0" marR="0">
                        <a:lnSpc>
                          <a:spcPct val="115000"/>
                        </a:lnSpc>
                        <a:spcBef>
                          <a:spcPts val="0"/>
                        </a:spcBef>
                        <a:spcAft>
                          <a:spcPts val="0"/>
                        </a:spcAft>
                        <a:tabLst>
                          <a:tab pos="1371600" algn="l"/>
                        </a:tabLst>
                      </a:pPr>
                      <a:r>
                        <a:rPr lang="en-US" sz="1400" b="1" dirty="0">
                          <a:effectLst/>
                          <a:latin typeface="Arial" pitchFamily="34" charset="0"/>
                          <a:ea typeface="Times New Roman"/>
                          <a:cs typeface="Arial" pitchFamily="34" charset="0"/>
                        </a:rPr>
                        <a:t>Topic</a:t>
                      </a:r>
                      <a:endParaRPr lang="en-US" sz="1050" dirty="0">
                        <a:effectLst/>
                        <a:latin typeface="Arial" pitchFamily="34" charset="0"/>
                        <a:ea typeface="Times New Roman"/>
                        <a:cs typeface="Arial" pitchFamily="34" charset="0"/>
                      </a:endParaRPr>
                    </a:p>
                  </a:txBody>
                  <a:tcPr marL="0" marR="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Hall A</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Hall B</a:t>
                      </a:r>
                      <a:endParaRPr lang="en-US" sz="1050">
                        <a:effectLst/>
                        <a:latin typeface="Arial" pitchFamily="34" charset="0"/>
                        <a:ea typeface="Times New Roman"/>
                        <a:cs typeface="Arial" pitchFamily="34" charset="0"/>
                      </a:endParaRPr>
                    </a:p>
                  </a:txBody>
                  <a:tcPr marL="8014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Hall C</a:t>
                      </a:r>
                      <a:endParaRPr lang="en-US" sz="1050">
                        <a:effectLst/>
                        <a:latin typeface="Arial" pitchFamily="34" charset="0"/>
                        <a:ea typeface="Times New Roman"/>
                        <a:cs typeface="Arial" pitchFamily="34" charset="0"/>
                      </a:endParaRPr>
                    </a:p>
                  </a:txBody>
                  <a:tcPr marL="6679"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Hall D</a:t>
                      </a:r>
                      <a:endParaRPr lang="en-US" sz="1050">
                        <a:effectLst/>
                        <a:latin typeface="Arial" pitchFamily="34" charset="0"/>
                        <a:ea typeface="Times New Roman"/>
                        <a:cs typeface="Arial" pitchFamily="34" charset="0"/>
                      </a:endParaRPr>
                    </a:p>
                  </a:txBody>
                  <a:tcPr marL="0"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Other</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Total</a:t>
                      </a:r>
                      <a:endParaRPr lang="en-US" sz="1050">
                        <a:effectLst/>
                        <a:latin typeface="Arial" pitchFamily="34" charset="0"/>
                        <a:ea typeface="Times New Roman"/>
                        <a:cs typeface="Arial" pitchFamily="34" charset="0"/>
                      </a:endParaRPr>
                    </a:p>
                  </a:txBody>
                  <a:tcPr marL="6679" marR="80145" marT="6679"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2547">
                <a:tc>
                  <a:txBody>
                    <a:bodyPr/>
                    <a:lstStyle/>
                    <a:p>
                      <a:pPr marL="0" marR="0">
                        <a:lnSpc>
                          <a:spcPct val="115000"/>
                        </a:lnSpc>
                        <a:spcBef>
                          <a:spcPts val="0"/>
                        </a:spcBef>
                        <a:spcAft>
                          <a:spcPts val="0"/>
                        </a:spcAft>
                        <a:tabLst>
                          <a:tab pos="1371600" algn="l"/>
                        </a:tabLst>
                      </a:pPr>
                      <a:r>
                        <a:rPr lang="en-US" sz="1400" dirty="0">
                          <a:effectLst/>
                          <a:latin typeface="Arial" pitchFamily="34" charset="0"/>
                          <a:ea typeface="Times New Roman"/>
                          <a:cs typeface="Arial" pitchFamily="34" charset="0"/>
                        </a:rPr>
                        <a:t>The Hadron spectra as probes of </a:t>
                      </a:r>
                      <a:r>
                        <a:rPr lang="en-US" sz="1400" dirty="0" smtClean="0">
                          <a:effectLst/>
                          <a:latin typeface="Arial" pitchFamily="34" charset="0"/>
                          <a:ea typeface="Times New Roman"/>
                          <a:cs typeface="Arial" pitchFamily="34" charset="0"/>
                        </a:rPr>
                        <a:t>QCD </a:t>
                      </a:r>
                      <a:r>
                        <a:rPr lang="en-US" sz="1400" dirty="0">
                          <a:effectLst/>
                          <a:latin typeface="Arial" pitchFamily="34" charset="0"/>
                          <a:ea typeface="Times New Roman"/>
                          <a:cs typeface="Arial" pitchFamily="34" charset="0"/>
                        </a:rPr>
                        <a:t> (</a:t>
                      </a:r>
                      <a:r>
                        <a:rPr lang="en-US" sz="1400" dirty="0" err="1">
                          <a:effectLst/>
                          <a:latin typeface="Arial" pitchFamily="34" charset="0"/>
                          <a:ea typeface="Times New Roman"/>
                          <a:cs typeface="Arial" pitchFamily="34" charset="0"/>
                        </a:rPr>
                        <a:t>GluEx</a:t>
                      </a:r>
                      <a:r>
                        <a:rPr lang="en-US" sz="1400" dirty="0">
                          <a:effectLst/>
                          <a:latin typeface="Arial" pitchFamily="34" charset="0"/>
                          <a:ea typeface="Times New Roman"/>
                          <a:cs typeface="Arial" pitchFamily="34" charset="0"/>
                        </a:rPr>
                        <a:t> and heavy baryon and meson spectroscopy)</a:t>
                      </a:r>
                      <a:endParaRPr lang="en-US" sz="1050" dirty="0">
                        <a:effectLst/>
                        <a:latin typeface="Arial" pitchFamily="34" charset="0"/>
                        <a:ea typeface="Times New Roman"/>
                        <a:cs typeface="Arial" pitchFamily="34" charset="0"/>
                      </a:endParaRPr>
                    </a:p>
                  </a:txBody>
                  <a:tcPr marL="0" marR="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 </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1</a:t>
                      </a:r>
                      <a:endParaRPr lang="en-US" sz="1050">
                        <a:effectLst/>
                        <a:latin typeface="Arial" pitchFamily="34" charset="0"/>
                        <a:ea typeface="Times New Roman"/>
                        <a:cs typeface="Arial" pitchFamily="34" charset="0"/>
                      </a:endParaRPr>
                    </a:p>
                  </a:txBody>
                  <a:tcPr marL="8014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 </a:t>
                      </a:r>
                      <a:endParaRPr lang="en-US" sz="1050">
                        <a:effectLst/>
                        <a:latin typeface="Arial" pitchFamily="34" charset="0"/>
                        <a:ea typeface="Times New Roman"/>
                        <a:cs typeface="Arial" pitchFamily="34" charset="0"/>
                      </a:endParaRPr>
                    </a:p>
                  </a:txBody>
                  <a:tcPr marL="6679"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2</a:t>
                      </a:r>
                      <a:endParaRPr lang="en-US" sz="1050">
                        <a:effectLst/>
                        <a:latin typeface="Arial" pitchFamily="34" charset="0"/>
                        <a:ea typeface="Times New Roman"/>
                        <a:cs typeface="Arial" pitchFamily="34" charset="0"/>
                      </a:endParaRPr>
                    </a:p>
                  </a:txBody>
                  <a:tcPr marL="0"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 </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3</a:t>
                      </a:r>
                      <a:endParaRPr lang="en-US" sz="1050">
                        <a:effectLst/>
                        <a:latin typeface="Arial" pitchFamily="34" charset="0"/>
                        <a:ea typeface="Times New Roman"/>
                        <a:cs typeface="Arial" pitchFamily="34" charset="0"/>
                      </a:endParaRPr>
                    </a:p>
                  </a:txBody>
                  <a:tcPr marL="6679" marR="80145" marT="6679"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0704">
                <a:tc>
                  <a:txBody>
                    <a:bodyPr/>
                    <a:lstStyle/>
                    <a:p>
                      <a:pPr marL="0" marR="0">
                        <a:lnSpc>
                          <a:spcPct val="115000"/>
                        </a:lnSpc>
                        <a:spcBef>
                          <a:spcPts val="0"/>
                        </a:spcBef>
                        <a:spcAft>
                          <a:spcPts val="0"/>
                        </a:spcAft>
                        <a:tabLst>
                          <a:tab pos="1371600" algn="l"/>
                        </a:tabLst>
                      </a:pPr>
                      <a:r>
                        <a:rPr lang="en-US" sz="1400" dirty="0">
                          <a:effectLst/>
                          <a:latin typeface="Arial" pitchFamily="34" charset="0"/>
                          <a:ea typeface="Times New Roman"/>
                          <a:cs typeface="Arial" pitchFamily="34" charset="0"/>
                        </a:rPr>
                        <a:t> The transverse structure of the </a:t>
                      </a:r>
                      <a:r>
                        <a:rPr lang="en-US" sz="1400" dirty="0" smtClean="0">
                          <a:effectLst/>
                          <a:latin typeface="Arial" pitchFamily="34" charset="0"/>
                          <a:ea typeface="Times New Roman"/>
                          <a:cs typeface="Arial" pitchFamily="34" charset="0"/>
                        </a:rPr>
                        <a:t>hadrons </a:t>
                      </a:r>
                      <a:r>
                        <a:rPr lang="en-US" sz="1400" dirty="0">
                          <a:effectLst/>
                          <a:latin typeface="Arial" pitchFamily="34" charset="0"/>
                          <a:ea typeface="Times New Roman"/>
                          <a:cs typeface="Arial" pitchFamily="34" charset="0"/>
                        </a:rPr>
                        <a:t>(Elastic and transition Form Factors)</a:t>
                      </a:r>
                      <a:endParaRPr lang="en-US" sz="1050" dirty="0">
                        <a:effectLst/>
                        <a:latin typeface="Arial" pitchFamily="34" charset="0"/>
                        <a:ea typeface="Times New Roman"/>
                        <a:cs typeface="Arial" pitchFamily="34" charset="0"/>
                      </a:endParaRPr>
                    </a:p>
                  </a:txBody>
                  <a:tcPr marL="0" marR="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4</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3</a:t>
                      </a:r>
                      <a:endParaRPr lang="en-US" sz="1050">
                        <a:effectLst/>
                        <a:latin typeface="Arial" pitchFamily="34" charset="0"/>
                        <a:ea typeface="Times New Roman"/>
                        <a:cs typeface="Arial" pitchFamily="34" charset="0"/>
                      </a:endParaRPr>
                    </a:p>
                  </a:txBody>
                  <a:tcPr marL="8014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2</a:t>
                      </a:r>
                      <a:endParaRPr lang="en-US" sz="1050">
                        <a:effectLst/>
                        <a:latin typeface="Arial" pitchFamily="34" charset="0"/>
                        <a:ea typeface="Times New Roman"/>
                        <a:cs typeface="Arial" pitchFamily="34" charset="0"/>
                      </a:endParaRPr>
                    </a:p>
                  </a:txBody>
                  <a:tcPr marL="6679"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1</a:t>
                      </a:r>
                      <a:endParaRPr lang="en-US" sz="1050">
                        <a:effectLst/>
                        <a:latin typeface="Arial" pitchFamily="34" charset="0"/>
                        <a:ea typeface="Times New Roman"/>
                        <a:cs typeface="Arial" pitchFamily="34" charset="0"/>
                      </a:endParaRPr>
                    </a:p>
                  </a:txBody>
                  <a:tcPr marL="0"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 </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10</a:t>
                      </a:r>
                      <a:endParaRPr lang="en-US" sz="1050">
                        <a:effectLst/>
                        <a:latin typeface="Arial" pitchFamily="34" charset="0"/>
                        <a:ea typeface="Times New Roman"/>
                        <a:cs typeface="Arial" pitchFamily="34" charset="0"/>
                      </a:endParaRPr>
                    </a:p>
                  </a:txBody>
                  <a:tcPr marL="6679" marR="80145" marT="6679"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6191">
                <a:tc>
                  <a:txBody>
                    <a:bodyPr/>
                    <a:lstStyle/>
                    <a:p>
                      <a:pPr marL="0" marR="0">
                        <a:lnSpc>
                          <a:spcPct val="115000"/>
                        </a:lnSpc>
                        <a:spcBef>
                          <a:spcPts val="0"/>
                        </a:spcBef>
                        <a:spcAft>
                          <a:spcPts val="0"/>
                        </a:spcAft>
                        <a:tabLst>
                          <a:tab pos="1371600" algn="l"/>
                        </a:tabLst>
                      </a:pPr>
                      <a:r>
                        <a:rPr lang="en-US" sz="1400" dirty="0">
                          <a:effectLst/>
                          <a:latin typeface="Arial" pitchFamily="34" charset="0"/>
                          <a:ea typeface="Times New Roman"/>
                          <a:cs typeface="Arial" pitchFamily="34" charset="0"/>
                        </a:rPr>
                        <a:t>The longitudinal structure of the </a:t>
                      </a:r>
                      <a:r>
                        <a:rPr lang="en-US" sz="1400" dirty="0" smtClean="0">
                          <a:effectLst/>
                          <a:latin typeface="Arial" pitchFamily="34" charset="0"/>
                          <a:ea typeface="Times New Roman"/>
                          <a:cs typeface="Arial" pitchFamily="34" charset="0"/>
                        </a:rPr>
                        <a:t>hadrons</a:t>
                      </a:r>
                    </a:p>
                    <a:p>
                      <a:pPr marL="0" marR="0">
                        <a:lnSpc>
                          <a:spcPct val="115000"/>
                        </a:lnSpc>
                        <a:spcBef>
                          <a:spcPts val="0"/>
                        </a:spcBef>
                        <a:spcAft>
                          <a:spcPts val="0"/>
                        </a:spcAft>
                        <a:tabLst>
                          <a:tab pos="1371600" algn="l"/>
                        </a:tabLst>
                      </a:pPr>
                      <a:r>
                        <a:rPr lang="en-US" sz="1400" dirty="0" smtClean="0">
                          <a:effectLst/>
                          <a:latin typeface="Arial" pitchFamily="34" charset="0"/>
                          <a:ea typeface="Times New Roman"/>
                          <a:cs typeface="Arial" pitchFamily="34" charset="0"/>
                        </a:rPr>
                        <a:t> (</a:t>
                      </a:r>
                      <a:r>
                        <a:rPr lang="en-US" sz="1400" dirty="0" err="1">
                          <a:effectLst/>
                          <a:latin typeface="Arial" pitchFamily="34" charset="0"/>
                          <a:ea typeface="Times New Roman"/>
                          <a:cs typeface="Arial" pitchFamily="34" charset="0"/>
                        </a:rPr>
                        <a:t>Unpolarized</a:t>
                      </a:r>
                      <a:r>
                        <a:rPr lang="en-US" sz="1400" dirty="0">
                          <a:effectLst/>
                          <a:latin typeface="Arial" pitchFamily="34" charset="0"/>
                          <a:ea typeface="Times New Roman"/>
                          <a:cs typeface="Arial" pitchFamily="34" charset="0"/>
                        </a:rPr>
                        <a:t> and polarized </a:t>
                      </a:r>
                      <a:r>
                        <a:rPr lang="en-US" sz="1400" dirty="0" err="1">
                          <a:effectLst/>
                          <a:latin typeface="Arial" pitchFamily="34" charset="0"/>
                          <a:ea typeface="Times New Roman"/>
                          <a:cs typeface="Arial" pitchFamily="34" charset="0"/>
                        </a:rPr>
                        <a:t>parton</a:t>
                      </a:r>
                      <a:r>
                        <a:rPr lang="en-US" sz="1400" dirty="0">
                          <a:effectLst/>
                          <a:latin typeface="Arial" pitchFamily="34" charset="0"/>
                          <a:ea typeface="Times New Roman"/>
                          <a:cs typeface="Arial" pitchFamily="34" charset="0"/>
                        </a:rPr>
                        <a:t> distribution functions)</a:t>
                      </a:r>
                      <a:endParaRPr lang="en-US" sz="1050" dirty="0">
                        <a:effectLst/>
                        <a:latin typeface="Arial" pitchFamily="34" charset="0"/>
                        <a:ea typeface="Times New Roman"/>
                        <a:cs typeface="Arial" pitchFamily="34" charset="0"/>
                      </a:endParaRPr>
                    </a:p>
                  </a:txBody>
                  <a:tcPr marL="0" marR="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2</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dirty="0" smtClean="0">
                          <a:effectLst/>
                          <a:latin typeface="Arial" pitchFamily="34" charset="0"/>
                          <a:ea typeface="Times New Roman"/>
                          <a:cs typeface="Arial" pitchFamily="34" charset="0"/>
                        </a:rPr>
                        <a:t>3</a:t>
                      </a:r>
                      <a:endParaRPr lang="en-US" sz="1050" dirty="0">
                        <a:effectLst/>
                        <a:latin typeface="Arial" pitchFamily="34" charset="0"/>
                        <a:ea typeface="Times New Roman"/>
                        <a:cs typeface="Arial" pitchFamily="34" charset="0"/>
                      </a:endParaRPr>
                    </a:p>
                  </a:txBody>
                  <a:tcPr marL="8014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6</a:t>
                      </a:r>
                      <a:endParaRPr lang="en-US" sz="1050">
                        <a:effectLst/>
                        <a:latin typeface="Arial" pitchFamily="34" charset="0"/>
                        <a:ea typeface="Times New Roman"/>
                        <a:cs typeface="Arial" pitchFamily="34" charset="0"/>
                      </a:endParaRPr>
                    </a:p>
                  </a:txBody>
                  <a:tcPr marL="6679"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 </a:t>
                      </a:r>
                      <a:endParaRPr lang="en-US" sz="1050">
                        <a:effectLst/>
                        <a:latin typeface="Arial" pitchFamily="34" charset="0"/>
                        <a:ea typeface="Times New Roman"/>
                        <a:cs typeface="Arial" pitchFamily="34" charset="0"/>
                      </a:endParaRPr>
                    </a:p>
                  </a:txBody>
                  <a:tcPr marL="0"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 </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dirty="0" smtClean="0">
                          <a:effectLst/>
                          <a:latin typeface="Arial" pitchFamily="34" charset="0"/>
                          <a:ea typeface="Times New Roman"/>
                          <a:cs typeface="Arial" pitchFamily="34" charset="0"/>
                        </a:rPr>
                        <a:t>11</a:t>
                      </a:r>
                      <a:endParaRPr lang="en-US" sz="1050" dirty="0">
                        <a:effectLst/>
                        <a:latin typeface="Arial" pitchFamily="34" charset="0"/>
                        <a:ea typeface="Times New Roman"/>
                        <a:cs typeface="Arial" pitchFamily="34" charset="0"/>
                      </a:endParaRPr>
                    </a:p>
                  </a:txBody>
                  <a:tcPr marL="6679" marR="80145" marT="6679"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0507">
                <a:tc>
                  <a:txBody>
                    <a:bodyPr/>
                    <a:lstStyle/>
                    <a:p>
                      <a:pPr marL="0" marR="0">
                        <a:lnSpc>
                          <a:spcPct val="115000"/>
                        </a:lnSpc>
                        <a:spcBef>
                          <a:spcPts val="0"/>
                        </a:spcBef>
                        <a:spcAft>
                          <a:spcPts val="0"/>
                        </a:spcAft>
                        <a:tabLst>
                          <a:tab pos="1371600" algn="l"/>
                        </a:tabLst>
                      </a:pPr>
                      <a:r>
                        <a:rPr lang="en-US" sz="1400" dirty="0">
                          <a:effectLst/>
                          <a:latin typeface="Arial" pitchFamily="34" charset="0"/>
                          <a:ea typeface="Times New Roman"/>
                          <a:cs typeface="Arial" pitchFamily="34" charset="0"/>
                        </a:rPr>
                        <a:t> The 3D structure of the </a:t>
                      </a:r>
                      <a:r>
                        <a:rPr lang="en-US" sz="1400" dirty="0" smtClean="0">
                          <a:effectLst/>
                          <a:latin typeface="Arial" pitchFamily="34" charset="0"/>
                          <a:ea typeface="Times New Roman"/>
                          <a:cs typeface="Arial" pitchFamily="34" charset="0"/>
                        </a:rPr>
                        <a:t>hadrons  </a:t>
                      </a:r>
                      <a:r>
                        <a:rPr lang="en-US" sz="1400" dirty="0">
                          <a:effectLst/>
                          <a:latin typeface="Arial" pitchFamily="34" charset="0"/>
                          <a:ea typeface="Times New Roman"/>
                          <a:cs typeface="Arial" pitchFamily="34" charset="0"/>
                        </a:rPr>
                        <a:t> (Generalized Parton Distributions and Transverse Momentum Distributions)</a:t>
                      </a:r>
                      <a:endParaRPr lang="en-US" sz="1050" dirty="0">
                        <a:effectLst/>
                        <a:latin typeface="Arial" pitchFamily="34" charset="0"/>
                        <a:ea typeface="Times New Roman"/>
                        <a:cs typeface="Arial" pitchFamily="34" charset="0"/>
                      </a:endParaRPr>
                    </a:p>
                  </a:txBody>
                  <a:tcPr marL="0" marR="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5</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dirty="0" smtClean="0">
                          <a:effectLst/>
                          <a:latin typeface="Arial" pitchFamily="34" charset="0"/>
                          <a:ea typeface="Times New Roman"/>
                          <a:cs typeface="Arial" pitchFamily="34" charset="0"/>
                        </a:rPr>
                        <a:t>9</a:t>
                      </a:r>
                      <a:endParaRPr lang="en-US" sz="1050" dirty="0">
                        <a:effectLst/>
                        <a:latin typeface="Arial" pitchFamily="34" charset="0"/>
                        <a:ea typeface="Times New Roman"/>
                        <a:cs typeface="Arial" pitchFamily="34" charset="0"/>
                      </a:endParaRPr>
                    </a:p>
                  </a:txBody>
                  <a:tcPr marL="8014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4</a:t>
                      </a:r>
                      <a:endParaRPr lang="en-US" sz="1050">
                        <a:effectLst/>
                        <a:latin typeface="Arial" pitchFamily="34" charset="0"/>
                        <a:ea typeface="Times New Roman"/>
                        <a:cs typeface="Arial" pitchFamily="34" charset="0"/>
                      </a:endParaRPr>
                    </a:p>
                  </a:txBody>
                  <a:tcPr marL="6679"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 </a:t>
                      </a:r>
                      <a:endParaRPr lang="en-US" sz="1050">
                        <a:effectLst/>
                        <a:latin typeface="Arial" pitchFamily="34" charset="0"/>
                        <a:ea typeface="Times New Roman"/>
                        <a:cs typeface="Arial" pitchFamily="34" charset="0"/>
                      </a:endParaRPr>
                    </a:p>
                  </a:txBody>
                  <a:tcPr marL="0"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 </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dirty="0" smtClean="0">
                          <a:effectLst/>
                          <a:latin typeface="Arial" pitchFamily="34" charset="0"/>
                          <a:ea typeface="Times New Roman"/>
                          <a:cs typeface="Arial" pitchFamily="34" charset="0"/>
                        </a:rPr>
                        <a:t>18</a:t>
                      </a:r>
                      <a:endParaRPr lang="en-US" sz="1050" dirty="0">
                        <a:effectLst/>
                        <a:latin typeface="Arial" pitchFamily="34" charset="0"/>
                        <a:ea typeface="Times New Roman"/>
                        <a:cs typeface="Arial" pitchFamily="34" charset="0"/>
                      </a:endParaRPr>
                    </a:p>
                  </a:txBody>
                  <a:tcPr marL="6679" marR="80145" marT="6679"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4400">
                <a:tc>
                  <a:txBody>
                    <a:bodyPr/>
                    <a:lstStyle/>
                    <a:p>
                      <a:pPr marL="0" marR="0">
                        <a:lnSpc>
                          <a:spcPct val="115000"/>
                        </a:lnSpc>
                        <a:spcBef>
                          <a:spcPts val="0"/>
                        </a:spcBef>
                        <a:spcAft>
                          <a:spcPts val="0"/>
                        </a:spcAft>
                        <a:tabLst>
                          <a:tab pos="1371600" algn="l"/>
                        </a:tabLst>
                      </a:pPr>
                      <a:r>
                        <a:rPr lang="en-US" sz="1400" dirty="0" smtClean="0">
                          <a:effectLst/>
                          <a:latin typeface="Arial" pitchFamily="34" charset="0"/>
                          <a:ea typeface="Times New Roman"/>
                          <a:cs typeface="Arial" pitchFamily="34" charset="0"/>
                        </a:rPr>
                        <a:t>Hadrons </a:t>
                      </a:r>
                      <a:r>
                        <a:rPr lang="en-US" sz="1400" dirty="0">
                          <a:effectLst/>
                          <a:latin typeface="Arial" pitchFamily="34" charset="0"/>
                          <a:ea typeface="Times New Roman"/>
                          <a:cs typeface="Arial" pitchFamily="34" charset="0"/>
                        </a:rPr>
                        <a:t>and cold nuclear matter </a:t>
                      </a:r>
                      <a:r>
                        <a:rPr lang="en-US" sz="1400" dirty="0" smtClean="0">
                          <a:effectLst/>
                          <a:latin typeface="Arial" pitchFamily="34" charset="0"/>
                          <a:ea typeface="Times New Roman"/>
                          <a:cs typeface="Arial" pitchFamily="34" charset="0"/>
                        </a:rPr>
                        <a:t> </a:t>
                      </a:r>
                      <a:r>
                        <a:rPr lang="en-US" sz="1400" dirty="0">
                          <a:effectLst/>
                          <a:latin typeface="Arial" pitchFamily="34" charset="0"/>
                          <a:ea typeface="Times New Roman"/>
                          <a:cs typeface="Arial" pitchFamily="34" charset="0"/>
                        </a:rPr>
                        <a:t> (Medium modification of the nucleons, quark </a:t>
                      </a:r>
                      <a:r>
                        <a:rPr lang="en-US" sz="1400" dirty="0" err="1">
                          <a:effectLst/>
                          <a:latin typeface="Arial" pitchFamily="34" charset="0"/>
                          <a:ea typeface="Times New Roman"/>
                          <a:cs typeface="Arial" pitchFamily="34" charset="0"/>
                        </a:rPr>
                        <a:t>hadronization</a:t>
                      </a:r>
                      <a:r>
                        <a:rPr lang="en-US" sz="1400" dirty="0">
                          <a:effectLst/>
                          <a:latin typeface="Arial" pitchFamily="34" charset="0"/>
                          <a:ea typeface="Times New Roman"/>
                          <a:cs typeface="Arial" pitchFamily="34" charset="0"/>
                        </a:rPr>
                        <a:t>, </a:t>
                      </a:r>
                      <a:r>
                        <a:rPr lang="en-US" sz="1400" dirty="0" smtClean="0">
                          <a:effectLst/>
                          <a:latin typeface="Arial" pitchFamily="34" charset="0"/>
                          <a:ea typeface="Times New Roman"/>
                          <a:cs typeface="Arial" pitchFamily="34" charset="0"/>
                        </a:rPr>
                        <a:t>N-N </a:t>
                      </a:r>
                      <a:r>
                        <a:rPr lang="en-US" sz="1400" dirty="0">
                          <a:effectLst/>
                          <a:latin typeface="Arial" pitchFamily="34" charset="0"/>
                          <a:ea typeface="Times New Roman"/>
                          <a:cs typeface="Arial" pitchFamily="34" charset="0"/>
                        </a:rPr>
                        <a:t>correlations, </a:t>
                      </a:r>
                      <a:r>
                        <a:rPr lang="en-US" sz="1400" dirty="0" err="1">
                          <a:effectLst/>
                          <a:latin typeface="Arial" pitchFamily="34" charset="0"/>
                          <a:ea typeface="Times New Roman"/>
                          <a:cs typeface="Arial" pitchFamily="34" charset="0"/>
                        </a:rPr>
                        <a:t>hypernuclear</a:t>
                      </a:r>
                      <a:r>
                        <a:rPr lang="en-US" sz="1400" dirty="0">
                          <a:effectLst/>
                          <a:latin typeface="Arial" pitchFamily="34" charset="0"/>
                          <a:ea typeface="Times New Roman"/>
                          <a:cs typeface="Arial" pitchFamily="34" charset="0"/>
                        </a:rPr>
                        <a:t> spectroscopy, few-body experiments)</a:t>
                      </a:r>
                      <a:endParaRPr lang="en-US" sz="1050" dirty="0">
                        <a:effectLst/>
                        <a:latin typeface="Arial" pitchFamily="34" charset="0"/>
                        <a:ea typeface="Times New Roman"/>
                        <a:cs typeface="Arial" pitchFamily="34" charset="0"/>
                      </a:endParaRPr>
                    </a:p>
                  </a:txBody>
                  <a:tcPr marL="0" marR="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4</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2</a:t>
                      </a:r>
                      <a:endParaRPr lang="en-US" sz="1050">
                        <a:effectLst/>
                        <a:latin typeface="Arial" pitchFamily="34" charset="0"/>
                        <a:ea typeface="Times New Roman"/>
                        <a:cs typeface="Arial" pitchFamily="34" charset="0"/>
                      </a:endParaRPr>
                    </a:p>
                  </a:txBody>
                  <a:tcPr marL="8014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6</a:t>
                      </a:r>
                      <a:endParaRPr lang="en-US" sz="1050">
                        <a:effectLst/>
                        <a:latin typeface="Arial" pitchFamily="34" charset="0"/>
                        <a:ea typeface="Times New Roman"/>
                        <a:cs typeface="Arial" pitchFamily="34" charset="0"/>
                      </a:endParaRPr>
                    </a:p>
                  </a:txBody>
                  <a:tcPr marL="6679"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 </a:t>
                      </a:r>
                      <a:endParaRPr lang="en-US" sz="1050">
                        <a:effectLst/>
                        <a:latin typeface="Arial" pitchFamily="34" charset="0"/>
                        <a:ea typeface="Times New Roman"/>
                        <a:cs typeface="Arial" pitchFamily="34" charset="0"/>
                      </a:endParaRPr>
                    </a:p>
                  </a:txBody>
                  <a:tcPr marL="0"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1</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13</a:t>
                      </a:r>
                      <a:endParaRPr lang="en-US" sz="1050">
                        <a:effectLst/>
                        <a:latin typeface="Arial" pitchFamily="34" charset="0"/>
                        <a:ea typeface="Times New Roman"/>
                        <a:cs typeface="Arial" pitchFamily="34" charset="0"/>
                      </a:endParaRPr>
                    </a:p>
                  </a:txBody>
                  <a:tcPr marL="6679" marR="80145" marT="6679"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9043">
                <a:tc>
                  <a:txBody>
                    <a:bodyPr/>
                    <a:lstStyle/>
                    <a:p>
                      <a:pPr marL="0" marR="0">
                        <a:lnSpc>
                          <a:spcPct val="115000"/>
                        </a:lnSpc>
                        <a:spcBef>
                          <a:spcPts val="0"/>
                        </a:spcBef>
                        <a:spcAft>
                          <a:spcPts val="0"/>
                        </a:spcAft>
                        <a:tabLst>
                          <a:tab pos="1371600" algn="l"/>
                        </a:tabLst>
                      </a:pPr>
                      <a:r>
                        <a:rPr lang="en-US" sz="1400" dirty="0">
                          <a:effectLst/>
                          <a:latin typeface="Arial" pitchFamily="34" charset="0"/>
                          <a:ea typeface="Times New Roman"/>
                          <a:cs typeface="Arial" pitchFamily="34" charset="0"/>
                        </a:rPr>
                        <a:t>Low-energy tests of the Standard Model and Fundamental Symmetries </a:t>
                      </a:r>
                      <a:endParaRPr lang="en-US" sz="1050" dirty="0">
                        <a:effectLst/>
                        <a:latin typeface="Arial" pitchFamily="34" charset="0"/>
                        <a:ea typeface="Times New Roman"/>
                        <a:cs typeface="Arial" pitchFamily="34" charset="0"/>
                      </a:endParaRPr>
                    </a:p>
                  </a:txBody>
                  <a:tcPr marL="0" marR="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dirty="0" smtClean="0">
                          <a:effectLst/>
                          <a:latin typeface="Arial" pitchFamily="34" charset="0"/>
                          <a:ea typeface="Times New Roman"/>
                          <a:cs typeface="Arial" pitchFamily="34" charset="0"/>
                        </a:rPr>
                        <a:t>3</a:t>
                      </a:r>
                      <a:endParaRPr lang="en-US" sz="1050" dirty="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dirty="0">
                          <a:effectLst/>
                          <a:latin typeface="Arial" pitchFamily="34" charset="0"/>
                          <a:ea typeface="Times New Roman"/>
                          <a:cs typeface="Arial" pitchFamily="34" charset="0"/>
                        </a:rPr>
                        <a:t> </a:t>
                      </a:r>
                      <a:r>
                        <a:rPr lang="en-US" sz="1400" dirty="0" smtClean="0">
                          <a:effectLst/>
                          <a:latin typeface="Arial" pitchFamily="34" charset="0"/>
                          <a:ea typeface="Times New Roman"/>
                          <a:cs typeface="Arial" pitchFamily="34" charset="0"/>
                        </a:rPr>
                        <a:t>1</a:t>
                      </a:r>
                      <a:endParaRPr lang="en-US" sz="1050" dirty="0">
                        <a:effectLst/>
                        <a:latin typeface="Arial" pitchFamily="34" charset="0"/>
                        <a:ea typeface="Times New Roman"/>
                        <a:cs typeface="Arial" pitchFamily="34" charset="0"/>
                      </a:endParaRPr>
                    </a:p>
                  </a:txBody>
                  <a:tcPr marL="8014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 </a:t>
                      </a:r>
                      <a:endParaRPr lang="en-US" sz="1050">
                        <a:effectLst/>
                        <a:latin typeface="Arial" pitchFamily="34" charset="0"/>
                        <a:ea typeface="Times New Roman"/>
                        <a:cs typeface="Arial" pitchFamily="34" charset="0"/>
                      </a:endParaRPr>
                    </a:p>
                  </a:txBody>
                  <a:tcPr marL="6679"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1</a:t>
                      </a:r>
                      <a:endParaRPr lang="en-US" sz="1050">
                        <a:effectLst/>
                        <a:latin typeface="Arial" pitchFamily="34" charset="0"/>
                        <a:ea typeface="Times New Roman"/>
                        <a:cs typeface="Arial" pitchFamily="34" charset="0"/>
                      </a:endParaRPr>
                    </a:p>
                  </a:txBody>
                  <a:tcPr marL="0"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1</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dirty="0" smtClean="0">
                          <a:effectLst/>
                          <a:latin typeface="Arial" pitchFamily="34" charset="0"/>
                          <a:ea typeface="Times New Roman"/>
                          <a:cs typeface="Arial" pitchFamily="34" charset="0"/>
                        </a:rPr>
                        <a:t>6</a:t>
                      </a:r>
                      <a:endParaRPr lang="en-US" sz="1050" dirty="0">
                        <a:effectLst/>
                        <a:latin typeface="Arial" pitchFamily="34" charset="0"/>
                        <a:ea typeface="Times New Roman"/>
                        <a:cs typeface="Arial" pitchFamily="34" charset="0"/>
                      </a:endParaRPr>
                    </a:p>
                  </a:txBody>
                  <a:tcPr marL="6679" marR="80145" marT="6679"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701">
                <a:tc>
                  <a:txBody>
                    <a:bodyPr/>
                    <a:lstStyle/>
                    <a:p>
                      <a:pPr marL="0" marR="0">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TOTAL</a:t>
                      </a:r>
                      <a:endParaRPr lang="en-US" sz="1050">
                        <a:effectLst/>
                        <a:latin typeface="Arial" pitchFamily="34" charset="0"/>
                        <a:ea typeface="Times New Roman"/>
                        <a:cs typeface="Arial" pitchFamily="34" charset="0"/>
                      </a:endParaRPr>
                    </a:p>
                  </a:txBody>
                  <a:tcPr marL="0" marR="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dirty="0" smtClean="0">
                          <a:effectLst/>
                          <a:latin typeface="Arial" pitchFamily="34" charset="0"/>
                          <a:ea typeface="Times New Roman"/>
                          <a:cs typeface="Arial" pitchFamily="34" charset="0"/>
                        </a:rPr>
                        <a:t>18</a:t>
                      </a:r>
                      <a:endParaRPr lang="en-US" sz="1050" dirty="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dirty="0" smtClean="0">
                          <a:effectLst/>
                          <a:latin typeface="Arial" pitchFamily="34" charset="0"/>
                          <a:ea typeface="Times New Roman"/>
                          <a:cs typeface="Arial" pitchFamily="34" charset="0"/>
                        </a:rPr>
                        <a:t>19</a:t>
                      </a:r>
                      <a:endParaRPr lang="en-US" sz="1050" dirty="0">
                        <a:effectLst/>
                        <a:latin typeface="Arial" pitchFamily="34" charset="0"/>
                        <a:ea typeface="Times New Roman"/>
                        <a:cs typeface="Arial" pitchFamily="34" charset="0"/>
                      </a:endParaRPr>
                    </a:p>
                  </a:txBody>
                  <a:tcPr marL="8014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18</a:t>
                      </a:r>
                      <a:endParaRPr lang="en-US" sz="1050">
                        <a:effectLst/>
                        <a:latin typeface="Arial" pitchFamily="34" charset="0"/>
                        <a:ea typeface="Times New Roman"/>
                        <a:cs typeface="Arial" pitchFamily="34" charset="0"/>
                      </a:endParaRPr>
                    </a:p>
                  </a:txBody>
                  <a:tcPr marL="6679"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4</a:t>
                      </a:r>
                      <a:endParaRPr lang="en-US" sz="1050">
                        <a:effectLst/>
                        <a:latin typeface="Arial" pitchFamily="34" charset="0"/>
                        <a:ea typeface="Times New Roman"/>
                        <a:cs typeface="Arial" pitchFamily="34" charset="0"/>
                      </a:endParaRPr>
                    </a:p>
                  </a:txBody>
                  <a:tcPr marL="0"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2</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dirty="0" smtClean="0">
                          <a:effectLst/>
                          <a:latin typeface="Arial" pitchFamily="34" charset="0"/>
                          <a:ea typeface="Times New Roman"/>
                          <a:cs typeface="Arial" pitchFamily="34" charset="0"/>
                        </a:rPr>
                        <a:t>61</a:t>
                      </a:r>
                      <a:endParaRPr lang="en-US" sz="1050" dirty="0">
                        <a:effectLst/>
                        <a:latin typeface="Arial" pitchFamily="34" charset="0"/>
                        <a:ea typeface="Times New Roman"/>
                        <a:cs typeface="Arial" pitchFamily="34" charset="0"/>
                      </a:endParaRPr>
                    </a:p>
                  </a:txBody>
                  <a:tcPr marL="6679" marR="80145" marT="6679"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09031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82563"/>
            <a:ext cx="9144000" cy="808037"/>
          </a:xfrm>
          <a:prstGeom prst="rect">
            <a:avLst/>
          </a:prstGeom>
        </p:spPr>
        <p:txBody>
          <a:bodyPr/>
          <a:lstStyle/>
          <a:p>
            <a:pPr algn="ctr" fontAlgn="auto">
              <a:spcAft>
                <a:spcPts val="0"/>
              </a:spcAft>
              <a:defRPr/>
            </a:pPr>
            <a:r>
              <a:rPr lang="en-US" sz="3200" b="1" dirty="0">
                <a:latin typeface="Arial" pitchFamily="34" charset="0"/>
                <a:ea typeface="+mj-ea"/>
                <a:cs typeface="Arial" pitchFamily="34" charset="0"/>
              </a:rPr>
              <a:t>12 </a:t>
            </a:r>
            <a:r>
              <a:rPr lang="en-US" sz="3200" b="1" dirty="0" err="1">
                <a:latin typeface="Arial" pitchFamily="34" charset="0"/>
                <a:ea typeface="+mj-ea"/>
                <a:cs typeface="Arial" pitchFamily="34" charset="0"/>
              </a:rPr>
              <a:t>GeV</a:t>
            </a:r>
            <a:r>
              <a:rPr lang="en-US" sz="3200" b="1" dirty="0">
                <a:latin typeface="Arial" pitchFamily="34" charset="0"/>
                <a:ea typeface="+mj-ea"/>
                <a:cs typeface="Arial" pitchFamily="34" charset="0"/>
              </a:rPr>
              <a:t> </a:t>
            </a:r>
            <a:r>
              <a:rPr lang="en-US" sz="3200" b="1" dirty="0" smtClean="0">
                <a:latin typeface="Arial" pitchFamily="34" charset="0"/>
                <a:ea typeface="+mj-ea"/>
                <a:cs typeface="Arial" pitchFamily="34" charset="0"/>
              </a:rPr>
              <a:t>Approved Experiments by PAC Days   </a:t>
            </a:r>
            <a:endParaRPr lang="en-US" sz="3200" b="1" dirty="0">
              <a:latin typeface="Arial" pitchFamily="34" charset="0"/>
              <a:ea typeface="+mj-ea"/>
              <a:cs typeface="Arial" pitchFamily="34" charset="0"/>
            </a:endParaRPr>
          </a:p>
        </p:txBody>
      </p:sp>
      <p:sp>
        <p:nvSpPr>
          <p:cNvPr id="4" name="TextBox 3"/>
          <p:cNvSpPr txBox="1"/>
          <p:nvPr/>
        </p:nvSpPr>
        <p:spPr>
          <a:xfrm>
            <a:off x="1832609" y="6153090"/>
            <a:ext cx="5482591" cy="400110"/>
          </a:xfrm>
          <a:prstGeom prst="rect">
            <a:avLst/>
          </a:prstGeom>
          <a:solidFill>
            <a:srgbClr val="0070C0"/>
          </a:solidFill>
        </p:spPr>
        <p:txBody>
          <a:bodyPr wrap="none" rtlCol="0">
            <a:spAutoFit/>
          </a:bodyPr>
          <a:lstStyle/>
          <a:p>
            <a:r>
              <a:rPr lang="en-US" sz="2000" b="1" dirty="0" smtClean="0">
                <a:solidFill>
                  <a:srgbClr val="FFFF00"/>
                </a:solidFill>
                <a:latin typeface="Arial" pitchFamily="34" charset="0"/>
                <a:cs typeface="Arial" pitchFamily="34" charset="0"/>
              </a:rPr>
              <a:t>More than 7 years of approved experiments</a:t>
            </a:r>
          </a:p>
        </p:txBody>
      </p:sp>
      <p:graphicFrame>
        <p:nvGraphicFramePr>
          <p:cNvPr id="3" name="Table 2"/>
          <p:cNvGraphicFramePr>
            <a:graphicFrameLocks noGrp="1"/>
          </p:cNvGraphicFramePr>
          <p:nvPr>
            <p:extLst>
              <p:ext uri="{D42A27DB-BD31-4B8C-83A1-F6EECF244321}">
                <p14:modId xmlns:p14="http://schemas.microsoft.com/office/powerpoint/2010/main" val="3932363614"/>
              </p:ext>
            </p:extLst>
          </p:nvPr>
        </p:nvGraphicFramePr>
        <p:xfrm>
          <a:off x="304798" y="838200"/>
          <a:ext cx="8458202" cy="5374506"/>
        </p:xfrm>
        <a:graphic>
          <a:graphicData uri="http://schemas.openxmlformats.org/drawingml/2006/table">
            <a:tbl>
              <a:tblPr firstRow="1" firstCol="1" bandRow="1"/>
              <a:tblGrid>
                <a:gridCol w="3375827"/>
                <a:gridCol w="812997"/>
                <a:gridCol w="805542"/>
                <a:gridCol w="724989"/>
                <a:gridCol w="886098"/>
                <a:gridCol w="724989"/>
                <a:gridCol w="1127760"/>
              </a:tblGrid>
              <a:tr h="469451">
                <a:tc>
                  <a:txBody>
                    <a:bodyPr/>
                    <a:lstStyle/>
                    <a:p>
                      <a:pPr marL="0" marR="0">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dirty="0">
                          <a:effectLst/>
                          <a:latin typeface="Arial" pitchFamily="34" charset="0"/>
                          <a:ea typeface="Times New Roman"/>
                          <a:cs typeface="Arial" pitchFamily="34" charset="0"/>
                        </a:rPr>
                        <a:t>Topic</a:t>
                      </a:r>
                      <a:endParaRPr lang="en-US" sz="1000" dirty="0">
                        <a:effectLst/>
                        <a:latin typeface="Arial" pitchFamily="34" charset="0"/>
                        <a:ea typeface="Times New Roman"/>
                        <a:cs typeface="Arial" pitchFamily="34" charset="0"/>
                      </a:endParaRPr>
                    </a:p>
                  </a:txBody>
                  <a:tcPr marL="0" marR="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dirty="0">
                          <a:effectLst/>
                          <a:latin typeface="Arial" pitchFamily="34" charset="0"/>
                          <a:ea typeface="Times New Roman"/>
                          <a:cs typeface="Arial" pitchFamily="34" charset="0"/>
                        </a:rPr>
                        <a:t>Hall A</a:t>
                      </a:r>
                      <a:endParaRPr lang="en-US" sz="1000" dirty="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a:effectLst/>
                          <a:latin typeface="Arial" pitchFamily="34" charset="0"/>
                          <a:ea typeface="Times New Roman"/>
                          <a:cs typeface="Arial" pitchFamily="34" charset="0"/>
                        </a:rPr>
                        <a:t>Hall B</a:t>
                      </a:r>
                      <a:endParaRPr lang="en-US" sz="1000">
                        <a:effectLst/>
                        <a:latin typeface="Arial" pitchFamily="34" charset="0"/>
                        <a:ea typeface="Times New Roman"/>
                        <a:cs typeface="Arial" pitchFamily="34" charset="0"/>
                      </a:endParaRPr>
                    </a:p>
                  </a:txBody>
                  <a:tcPr marL="75431"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a:effectLst/>
                          <a:latin typeface="Arial" pitchFamily="34" charset="0"/>
                          <a:ea typeface="Times New Roman"/>
                          <a:cs typeface="Arial" pitchFamily="34" charset="0"/>
                        </a:rPr>
                        <a:t>Hall C</a:t>
                      </a:r>
                      <a:endParaRPr lang="en-US" sz="1000">
                        <a:effectLst/>
                        <a:latin typeface="Arial" pitchFamily="34" charset="0"/>
                        <a:ea typeface="Times New Roman"/>
                        <a:cs typeface="Arial" pitchFamily="34" charset="0"/>
                      </a:endParaRPr>
                    </a:p>
                  </a:txBody>
                  <a:tcPr marL="6810"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a:effectLst/>
                          <a:latin typeface="Arial" pitchFamily="34" charset="0"/>
                          <a:ea typeface="Times New Roman"/>
                          <a:cs typeface="Arial" pitchFamily="34" charset="0"/>
                        </a:rPr>
                        <a:t>Hall D</a:t>
                      </a:r>
                      <a:endParaRPr lang="en-US" sz="1000">
                        <a:effectLst/>
                        <a:latin typeface="Arial" pitchFamily="34" charset="0"/>
                        <a:ea typeface="Times New Roman"/>
                        <a:cs typeface="Arial" pitchFamily="34" charset="0"/>
                      </a:endParaRPr>
                    </a:p>
                  </a:txBody>
                  <a:tcPr marL="6810" marR="6810"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a:effectLst/>
                          <a:latin typeface="Arial" pitchFamily="34" charset="0"/>
                          <a:ea typeface="Times New Roman"/>
                          <a:cs typeface="Arial" pitchFamily="34" charset="0"/>
                        </a:rPr>
                        <a:t>Other</a:t>
                      </a:r>
                      <a:endParaRPr lang="en-US" sz="100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dirty="0">
                          <a:effectLst/>
                          <a:latin typeface="Arial" pitchFamily="34" charset="0"/>
                          <a:ea typeface="Times New Roman"/>
                          <a:cs typeface="Arial" pitchFamily="34" charset="0"/>
                        </a:rPr>
                        <a:t>Total</a:t>
                      </a:r>
                      <a:endParaRPr lang="en-US" sz="1000" dirty="0">
                        <a:effectLst/>
                        <a:latin typeface="Arial" pitchFamily="34" charset="0"/>
                        <a:ea typeface="Times New Roman"/>
                        <a:cs typeface="Arial" pitchFamily="34" charset="0"/>
                      </a:endParaRPr>
                    </a:p>
                  </a:txBody>
                  <a:tcPr marL="6810" marR="75431" marT="681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3963">
                <a:tc>
                  <a:txBody>
                    <a:bodyPr/>
                    <a:lstStyle/>
                    <a:p>
                      <a:pPr marL="0" marR="0">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The Hadron spectra as probes of QCD </a:t>
                      </a:r>
                      <a:r>
                        <a:rPr lang="en-US" sz="1400" dirty="0" smtClean="0">
                          <a:effectLst/>
                          <a:latin typeface="Arial" pitchFamily="34" charset="0"/>
                          <a:ea typeface="Times New Roman"/>
                          <a:cs typeface="Arial" pitchFamily="34" charset="0"/>
                        </a:rPr>
                        <a:t> </a:t>
                      </a:r>
                      <a:r>
                        <a:rPr lang="en-US" sz="1400" dirty="0">
                          <a:effectLst/>
                          <a:latin typeface="Arial" pitchFamily="34" charset="0"/>
                          <a:ea typeface="Times New Roman"/>
                          <a:cs typeface="Arial" pitchFamily="34" charset="0"/>
                        </a:rPr>
                        <a:t> (</a:t>
                      </a:r>
                      <a:r>
                        <a:rPr lang="en-US" sz="1400" dirty="0" err="1">
                          <a:effectLst/>
                          <a:latin typeface="Arial" pitchFamily="34" charset="0"/>
                          <a:ea typeface="Times New Roman"/>
                          <a:cs typeface="Arial" pitchFamily="34" charset="0"/>
                        </a:rPr>
                        <a:t>GluEx</a:t>
                      </a:r>
                      <a:r>
                        <a:rPr lang="en-US" sz="1400" dirty="0">
                          <a:effectLst/>
                          <a:latin typeface="Arial" pitchFamily="34" charset="0"/>
                          <a:ea typeface="Times New Roman"/>
                          <a:cs typeface="Arial" pitchFamily="34" charset="0"/>
                        </a:rPr>
                        <a:t> and heavy baryon and meson spectroscopy)</a:t>
                      </a:r>
                      <a:endParaRPr lang="en-US" sz="1000" dirty="0">
                        <a:effectLst/>
                        <a:latin typeface="Arial" pitchFamily="34" charset="0"/>
                        <a:ea typeface="Times New Roman"/>
                        <a:cs typeface="Arial" pitchFamily="34" charset="0"/>
                      </a:endParaRPr>
                    </a:p>
                  </a:txBody>
                  <a:tcPr marL="0" marR="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 </a:t>
                      </a:r>
                      <a:endParaRPr lang="en-US" sz="1000" dirty="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119</a:t>
                      </a:r>
                      <a:endParaRPr lang="en-US" sz="1000">
                        <a:effectLst/>
                        <a:latin typeface="Arial" pitchFamily="34" charset="0"/>
                        <a:ea typeface="Times New Roman"/>
                        <a:cs typeface="Arial" pitchFamily="34" charset="0"/>
                      </a:endParaRPr>
                    </a:p>
                  </a:txBody>
                  <a:tcPr marL="75431"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 </a:t>
                      </a:r>
                      <a:endParaRPr lang="en-US" sz="1000">
                        <a:effectLst/>
                        <a:latin typeface="Arial" pitchFamily="34" charset="0"/>
                        <a:ea typeface="Times New Roman"/>
                        <a:cs typeface="Arial" pitchFamily="34" charset="0"/>
                      </a:endParaRPr>
                    </a:p>
                  </a:txBody>
                  <a:tcPr marL="6810"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320</a:t>
                      </a:r>
                      <a:endParaRPr lang="en-US" sz="1000">
                        <a:effectLst/>
                        <a:latin typeface="Arial" pitchFamily="34" charset="0"/>
                        <a:ea typeface="Times New Roman"/>
                        <a:cs typeface="Arial" pitchFamily="34" charset="0"/>
                      </a:endParaRPr>
                    </a:p>
                  </a:txBody>
                  <a:tcPr marL="6810" marR="6810"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a:effectLst/>
                          <a:latin typeface="Arial" pitchFamily="34" charset="0"/>
                          <a:ea typeface="Times New Roman"/>
                          <a:cs typeface="Arial" pitchFamily="34" charset="0"/>
                        </a:rPr>
                        <a:t> </a:t>
                      </a:r>
                      <a:endParaRPr lang="en-US" sz="100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a:effectLst/>
                          <a:latin typeface="Arial" pitchFamily="34" charset="0"/>
                          <a:ea typeface="Times New Roman"/>
                          <a:cs typeface="Arial" pitchFamily="34" charset="0"/>
                        </a:rPr>
                        <a:t>439</a:t>
                      </a:r>
                      <a:endParaRPr lang="en-US" sz="1000">
                        <a:effectLst/>
                        <a:latin typeface="Arial" pitchFamily="34" charset="0"/>
                        <a:ea typeface="Times New Roman"/>
                        <a:cs typeface="Arial" pitchFamily="34" charset="0"/>
                      </a:endParaRPr>
                    </a:p>
                  </a:txBody>
                  <a:tcPr marL="6810" marR="75431" marT="681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642">
                <a:tc>
                  <a:txBody>
                    <a:bodyPr/>
                    <a:lstStyle/>
                    <a:p>
                      <a:pPr marL="0" marR="0">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 The transverse structure of the </a:t>
                      </a:r>
                      <a:r>
                        <a:rPr lang="en-US" sz="1400" dirty="0" smtClean="0">
                          <a:effectLst/>
                          <a:latin typeface="Arial" pitchFamily="34" charset="0"/>
                          <a:ea typeface="Times New Roman"/>
                          <a:cs typeface="Arial" pitchFamily="34" charset="0"/>
                        </a:rPr>
                        <a:t>hadrons </a:t>
                      </a:r>
                      <a:r>
                        <a:rPr lang="en-US" sz="1400" dirty="0">
                          <a:effectLst/>
                          <a:latin typeface="Arial" pitchFamily="34" charset="0"/>
                          <a:ea typeface="Times New Roman"/>
                          <a:cs typeface="Arial" pitchFamily="34" charset="0"/>
                        </a:rPr>
                        <a:t>(Elastic and transition Form Factors)</a:t>
                      </a:r>
                      <a:endParaRPr lang="en-US" sz="1000" dirty="0">
                        <a:effectLst/>
                        <a:latin typeface="Arial" pitchFamily="34" charset="0"/>
                        <a:ea typeface="Times New Roman"/>
                        <a:cs typeface="Arial" pitchFamily="34" charset="0"/>
                      </a:endParaRPr>
                    </a:p>
                  </a:txBody>
                  <a:tcPr marL="0" marR="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144</a:t>
                      </a:r>
                      <a:endParaRPr lang="en-US" sz="1000" dirty="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85</a:t>
                      </a:r>
                      <a:endParaRPr lang="en-US" sz="1000">
                        <a:effectLst/>
                        <a:latin typeface="Arial" pitchFamily="34" charset="0"/>
                        <a:ea typeface="Times New Roman"/>
                        <a:cs typeface="Arial" pitchFamily="34" charset="0"/>
                      </a:endParaRPr>
                    </a:p>
                  </a:txBody>
                  <a:tcPr marL="75431"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102</a:t>
                      </a:r>
                      <a:endParaRPr lang="en-US" sz="1000">
                        <a:effectLst/>
                        <a:latin typeface="Arial" pitchFamily="34" charset="0"/>
                        <a:ea typeface="Times New Roman"/>
                        <a:cs typeface="Arial" pitchFamily="34" charset="0"/>
                      </a:endParaRPr>
                    </a:p>
                  </a:txBody>
                  <a:tcPr marL="6810"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25 </a:t>
                      </a:r>
                      <a:endParaRPr lang="en-US" sz="1000">
                        <a:effectLst/>
                        <a:latin typeface="Arial" pitchFamily="34" charset="0"/>
                        <a:ea typeface="Times New Roman"/>
                        <a:cs typeface="Arial" pitchFamily="34" charset="0"/>
                      </a:endParaRPr>
                    </a:p>
                  </a:txBody>
                  <a:tcPr marL="6810" marR="6810"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a:effectLst/>
                          <a:latin typeface="Arial" pitchFamily="34" charset="0"/>
                          <a:ea typeface="Times New Roman"/>
                          <a:cs typeface="Arial" pitchFamily="34" charset="0"/>
                        </a:rPr>
                        <a:t> </a:t>
                      </a:r>
                      <a:endParaRPr lang="en-US" sz="100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a:effectLst/>
                          <a:latin typeface="Arial" pitchFamily="34" charset="0"/>
                          <a:ea typeface="Times New Roman"/>
                          <a:cs typeface="Arial" pitchFamily="34" charset="0"/>
                        </a:rPr>
                        <a:t>356</a:t>
                      </a:r>
                      <a:endParaRPr lang="en-US" sz="1000">
                        <a:effectLst/>
                        <a:latin typeface="Arial" pitchFamily="34" charset="0"/>
                        <a:ea typeface="Times New Roman"/>
                        <a:cs typeface="Arial" pitchFamily="34" charset="0"/>
                      </a:endParaRPr>
                    </a:p>
                  </a:txBody>
                  <a:tcPr marL="6810" marR="75431" marT="681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3963">
                <a:tc>
                  <a:txBody>
                    <a:bodyPr/>
                    <a:lstStyle/>
                    <a:p>
                      <a:pPr marL="0" marR="0">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The longitudinal structure of the hadrons </a:t>
                      </a:r>
                      <a:r>
                        <a:rPr lang="en-US" sz="1400" dirty="0" smtClean="0">
                          <a:effectLst/>
                          <a:latin typeface="Arial" pitchFamily="34" charset="0"/>
                          <a:ea typeface="Times New Roman"/>
                          <a:cs typeface="Arial" pitchFamily="34" charset="0"/>
                        </a:rPr>
                        <a:t>(</a:t>
                      </a:r>
                      <a:r>
                        <a:rPr lang="en-US" sz="1400" dirty="0" err="1" smtClean="0">
                          <a:effectLst/>
                          <a:latin typeface="Arial" pitchFamily="34" charset="0"/>
                          <a:ea typeface="Times New Roman"/>
                          <a:cs typeface="Arial" pitchFamily="34" charset="0"/>
                        </a:rPr>
                        <a:t>Unpolarized</a:t>
                      </a:r>
                      <a:r>
                        <a:rPr lang="en-US" sz="1400" dirty="0" smtClean="0">
                          <a:effectLst/>
                          <a:latin typeface="Arial" pitchFamily="34" charset="0"/>
                          <a:ea typeface="Times New Roman"/>
                          <a:cs typeface="Arial" pitchFamily="34" charset="0"/>
                        </a:rPr>
                        <a:t> </a:t>
                      </a:r>
                      <a:r>
                        <a:rPr lang="en-US" sz="1400" dirty="0">
                          <a:effectLst/>
                          <a:latin typeface="Arial" pitchFamily="34" charset="0"/>
                          <a:ea typeface="Times New Roman"/>
                          <a:cs typeface="Arial" pitchFamily="34" charset="0"/>
                        </a:rPr>
                        <a:t>and polarized </a:t>
                      </a:r>
                      <a:r>
                        <a:rPr lang="en-US" sz="1400" dirty="0" err="1">
                          <a:effectLst/>
                          <a:latin typeface="Arial" pitchFamily="34" charset="0"/>
                          <a:ea typeface="Times New Roman"/>
                          <a:cs typeface="Arial" pitchFamily="34" charset="0"/>
                        </a:rPr>
                        <a:t>parton</a:t>
                      </a:r>
                      <a:r>
                        <a:rPr lang="en-US" sz="1400" dirty="0">
                          <a:effectLst/>
                          <a:latin typeface="Arial" pitchFamily="34" charset="0"/>
                          <a:ea typeface="Times New Roman"/>
                          <a:cs typeface="Arial" pitchFamily="34" charset="0"/>
                        </a:rPr>
                        <a:t> distribution functions)</a:t>
                      </a:r>
                      <a:endParaRPr lang="en-US" sz="1000" dirty="0">
                        <a:effectLst/>
                        <a:latin typeface="Arial" pitchFamily="34" charset="0"/>
                        <a:ea typeface="Times New Roman"/>
                        <a:cs typeface="Arial" pitchFamily="34" charset="0"/>
                      </a:endParaRPr>
                    </a:p>
                  </a:txBody>
                  <a:tcPr marL="0" marR="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65</a:t>
                      </a:r>
                      <a:endParaRPr lang="en-US" sz="1000" dirty="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smtClean="0">
                          <a:effectLst/>
                          <a:latin typeface="Arial" pitchFamily="34" charset="0"/>
                          <a:ea typeface="Times New Roman"/>
                          <a:cs typeface="Arial" pitchFamily="34" charset="0"/>
                        </a:rPr>
                        <a:t>230</a:t>
                      </a:r>
                      <a:endParaRPr lang="en-US" sz="1000" dirty="0">
                        <a:effectLst/>
                        <a:latin typeface="Arial" pitchFamily="34" charset="0"/>
                        <a:ea typeface="Times New Roman"/>
                        <a:cs typeface="Arial" pitchFamily="34" charset="0"/>
                      </a:endParaRPr>
                    </a:p>
                  </a:txBody>
                  <a:tcPr marL="75431"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165</a:t>
                      </a:r>
                      <a:endParaRPr lang="en-US" sz="1000">
                        <a:effectLst/>
                        <a:latin typeface="Arial" pitchFamily="34" charset="0"/>
                        <a:ea typeface="Times New Roman"/>
                        <a:cs typeface="Arial" pitchFamily="34" charset="0"/>
                      </a:endParaRPr>
                    </a:p>
                  </a:txBody>
                  <a:tcPr marL="6810"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 </a:t>
                      </a:r>
                      <a:endParaRPr lang="en-US" sz="1000" dirty="0">
                        <a:effectLst/>
                        <a:latin typeface="Arial" pitchFamily="34" charset="0"/>
                        <a:ea typeface="Times New Roman"/>
                        <a:cs typeface="Arial" pitchFamily="34" charset="0"/>
                      </a:endParaRPr>
                    </a:p>
                  </a:txBody>
                  <a:tcPr marL="6810" marR="6810"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dirty="0">
                          <a:effectLst/>
                          <a:latin typeface="Arial" pitchFamily="34" charset="0"/>
                          <a:ea typeface="Times New Roman"/>
                          <a:cs typeface="Arial" pitchFamily="34" charset="0"/>
                        </a:rPr>
                        <a:t> </a:t>
                      </a:r>
                      <a:endParaRPr lang="en-US" sz="1000" dirty="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dirty="0" smtClean="0">
                          <a:effectLst/>
                          <a:latin typeface="Arial" pitchFamily="34" charset="0"/>
                          <a:ea typeface="Times New Roman"/>
                          <a:cs typeface="Arial" pitchFamily="34" charset="0"/>
                        </a:rPr>
                        <a:t>460</a:t>
                      </a:r>
                      <a:endParaRPr lang="en-US" sz="1000" dirty="0">
                        <a:effectLst/>
                        <a:latin typeface="Arial" pitchFamily="34" charset="0"/>
                        <a:ea typeface="Times New Roman"/>
                        <a:cs typeface="Arial" pitchFamily="34" charset="0"/>
                      </a:endParaRPr>
                    </a:p>
                  </a:txBody>
                  <a:tcPr marL="6810" marR="75431" marT="681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3963">
                <a:tc>
                  <a:txBody>
                    <a:bodyPr/>
                    <a:lstStyle/>
                    <a:p>
                      <a:pPr marL="0" marR="0">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 The 3D structure of the hadrons </a:t>
                      </a:r>
                      <a:endParaRPr lang="en-US" sz="1400" dirty="0" smtClean="0">
                        <a:effectLst/>
                        <a:latin typeface="Arial" pitchFamily="34" charset="0"/>
                        <a:ea typeface="Times New Roman"/>
                        <a:cs typeface="Arial" pitchFamily="34" charset="0"/>
                      </a:endParaRPr>
                    </a:p>
                    <a:p>
                      <a:pPr marL="0" marR="0">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 (Generalized Parton Distributions and Transverse Momentum Distributions)</a:t>
                      </a:r>
                      <a:endParaRPr lang="en-US" sz="1000" dirty="0">
                        <a:effectLst/>
                        <a:latin typeface="Arial" pitchFamily="34" charset="0"/>
                        <a:ea typeface="Times New Roman"/>
                        <a:cs typeface="Arial" pitchFamily="34" charset="0"/>
                      </a:endParaRPr>
                    </a:p>
                  </a:txBody>
                  <a:tcPr marL="0" marR="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409 </a:t>
                      </a:r>
                      <a:endParaRPr lang="en-US" sz="100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smtClean="0">
                          <a:effectLst/>
                          <a:latin typeface="Arial" pitchFamily="34" charset="0"/>
                          <a:ea typeface="Times New Roman"/>
                          <a:cs typeface="Arial" pitchFamily="34" charset="0"/>
                        </a:rPr>
                        <a:t>872</a:t>
                      </a:r>
                      <a:endParaRPr lang="en-US" sz="1000" dirty="0">
                        <a:effectLst/>
                        <a:latin typeface="Arial" pitchFamily="34" charset="0"/>
                        <a:ea typeface="Times New Roman"/>
                        <a:cs typeface="Arial" pitchFamily="34" charset="0"/>
                      </a:endParaRPr>
                    </a:p>
                  </a:txBody>
                  <a:tcPr marL="75431"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161</a:t>
                      </a:r>
                      <a:endParaRPr lang="en-US" sz="1000">
                        <a:effectLst/>
                        <a:latin typeface="Arial" pitchFamily="34" charset="0"/>
                        <a:ea typeface="Times New Roman"/>
                        <a:cs typeface="Arial" pitchFamily="34" charset="0"/>
                      </a:endParaRPr>
                    </a:p>
                  </a:txBody>
                  <a:tcPr marL="6810"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 </a:t>
                      </a:r>
                      <a:endParaRPr lang="en-US" sz="1000">
                        <a:effectLst/>
                        <a:latin typeface="Arial" pitchFamily="34" charset="0"/>
                        <a:ea typeface="Times New Roman"/>
                        <a:cs typeface="Arial" pitchFamily="34" charset="0"/>
                      </a:endParaRPr>
                    </a:p>
                  </a:txBody>
                  <a:tcPr marL="6810" marR="6810"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a:effectLst/>
                          <a:latin typeface="Arial" pitchFamily="34" charset="0"/>
                          <a:ea typeface="Times New Roman"/>
                          <a:cs typeface="Arial" pitchFamily="34" charset="0"/>
                        </a:rPr>
                        <a:t> </a:t>
                      </a:r>
                      <a:endParaRPr lang="en-US" sz="100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dirty="0" smtClean="0">
                          <a:effectLst/>
                          <a:latin typeface="Arial" pitchFamily="34" charset="0"/>
                          <a:ea typeface="Times New Roman"/>
                          <a:cs typeface="Arial" pitchFamily="34" charset="0"/>
                        </a:rPr>
                        <a:t>1442 </a:t>
                      </a:r>
                      <a:endParaRPr lang="en-US" sz="1000" dirty="0">
                        <a:effectLst/>
                        <a:latin typeface="Arial" pitchFamily="34" charset="0"/>
                        <a:ea typeface="Times New Roman"/>
                        <a:cs typeface="Arial" pitchFamily="34" charset="0"/>
                      </a:endParaRPr>
                    </a:p>
                  </a:txBody>
                  <a:tcPr marL="6810" marR="75431" marT="681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6604">
                <a:tc>
                  <a:txBody>
                    <a:bodyPr/>
                    <a:lstStyle/>
                    <a:p>
                      <a:pPr marL="0" marR="0">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 Hadrons and cold nuclear </a:t>
                      </a:r>
                      <a:r>
                        <a:rPr lang="en-US" sz="1400" dirty="0" smtClean="0">
                          <a:effectLst/>
                          <a:latin typeface="Arial" pitchFamily="34" charset="0"/>
                          <a:ea typeface="Times New Roman"/>
                          <a:cs typeface="Arial" pitchFamily="34" charset="0"/>
                        </a:rPr>
                        <a:t>matter</a:t>
                      </a:r>
                      <a:r>
                        <a:rPr lang="en-US" sz="1400" dirty="0">
                          <a:effectLst/>
                          <a:latin typeface="Arial" pitchFamily="34" charset="0"/>
                          <a:ea typeface="Times New Roman"/>
                          <a:cs typeface="Arial" pitchFamily="34" charset="0"/>
                        </a:rPr>
                        <a:t> (Medium modification of the nucleons, quark </a:t>
                      </a:r>
                      <a:r>
                        <a:rPr lang="en-US" sz="1400" dirty="0" err="1">
                          <a:effectLst/>
                          <a:latin typeface="Arial" pitchFamily="34" charset="0"/>
                          <a:ea typeface="Times New Roman"/>
                          <a:cs typeface="Arial" pitchFamily="34" charset="0"/>
                        </a:rPr>
                        <a:t>hadronization</a:t>
                      </a:r>
                      <a:r>
                        <a:rPr lang="en-US" sz="1400" dirty="0">
                          <a:effectLst/>
                          <a:latin typeface="Arial" pitchFamily="34" charset="0"/>
                          <a:ea typeface="Times New Roman"/>
                          <a:cs typeface="Arial" pitchFamily="34" charset="0"/>
                        </a:rPr>
                        <a:t>, </a:t>
                      </a:r>
                      <a:r>
                        <a:rPr lang="en-US" sz="1400" dirty="0" smtClean="0">
                          <a:effectLst/>
                          <a:latin typeface="Arial" pitchFamily="34" charset="0"/>
                          <a:ea typeface="Times New Roman"/>
                          <a:cs typeface="Arial" pitchFamily="34" charset="0"/>
                        </a:rPr>
                        <a:t>N-N </a:t>
                      </a:r>
                      <a:r>
                        <a:rPr lang="en-US" sz="1400" dirty="0">
                          <a:effectLst/>
                          <a:latin typeface="Arial" pitchFamily="34" charset="0"/>
                          <a:ea typeface="Times New Roman"/>
                          <a:cs typeface="Arial" pitchFamily="34" charset="0"/>
                        </a:rPr>
                        <a:t>correlations, </a:t>
                      </a:r>
                      <a:r>
                        <a:rPr lang="en-US" sz="1400" dirty="0" err="1">
                          <a:effectLst/>
                          <a:latin typeface="Arial" pitchFamily="34" charset="0"/>
                          <a:ea typeface="Times New Roman"/>
                          <a:cs typeface="Arial" pitchFamily="34" charset="0"/>
                        </a:rPr>
                        <a:t>hypernuclear</a:t>
                      </a:r>
                      <a:r>
                        <a:rPr lang="en-US" sz="1400" dirty="0">
                          <a:effectLst/>
                          <a:latin typeface="Arial" pitchFamily="34" charset="0"/>
                          <a:ea typeface="Times New Roman"/>
                          <a:cs typeface="Arial" pitchFamily="34" charset="0"/>
                        </a:rPr>
                        <a:t> spectroscopy, few-body experiments)</a:t>
                      </a:r>
                      <a:endParaRPr lang="en-US" sz="1000" dirty="0">
                        <a:effectLst/>
                        <a:latin typeface="Arial" pitchFamily="34" charset="0"/>
                        <a:ea typeface="Times New Roman"/>
                        <a:cs typeface="Arial" pitchFamily="34" charset="0"/>
                      </a:endParaRPr>
                    </a:p>
                  </a:txBody>
                  <a:tcPr marL="0" marR="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159</a:t>
                      </a:r>
                      <a:endParaRPr lang="en-US" sz="100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120</a:t>
                      </a:r>
                      <a:endParaRPr lang="en-US" sz="1000" dirty="0">
                        <a:effectLst/>
                        <a:latin typeface="Arial" pitchFamily="34" charset="0"/>
                        <a:ea typeface="Times New Roman"/>
                        <a:cs typeface="Arial" pitchFamily="34" charset="0"/>
                      </a:endParaRPr>
                    </a:p>
                  </a:txBody>
                  <a:tcPr marL="75431"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179</a:t>
                      </a:r>
                      <a:endParaRPr lang="en-US" sz="1000" dirty="0">
                        <a:effectLst/>
                        <a:latin typeface="Arial" pitchFamily="34" charset="0"/>
                        <a:ea typeface="Times New Roman"/>
                        <a:cs typeface="Arial" pitchFamily="34" charset="0"/>
                      </a:endParaRPr>
                    </a:p>
                  </a:txBody>
                  <a:tcPr marL="6810"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 </a:t>
                      </a:r>
                      <a:endParaRPr lang="en-US" sz="1000" dirty="0">
                        <a:effectLst/>
                        <a:latin typeface="Arial" pitchFamily="34" charset="0"/>
                        <a:ea typeface="Times New Roman"/>
                        <a:cs typeface="Arial" pitchFamily="34" charset="0"/>
                      </a:endParaRPr>
                    </a:p>
                  </a:txBody>
                  <a:tcPr marL="6810" marR="6810"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14</a:t>
                      </a:r>
                      <a:endParaRPr lang="en-US" sz="100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a:effectLst/>
                          <a:latin typeface="Arial" pitchFamily="34" charset="0"/>
                          <a:ea typeface="Times New Roman"/>
                          <a:cs typeface="Arial" pitchFamily="34" charset="0"/>
                        </a:rPr>
                        <a:t>472</a:t>
                      </a:r>
                      <a:endParaRPr lang="en-US" sz="1000">
                        <a:effectLst/>
                        <a:latin typeface="Arial" pitchFamily="34" charset="0"/>
                        <a:ea typeface="Times New Roman"/>
                        <a:cs typeface="Arial" pitchFamily="34" charset="0"/>
                      </a:endParaRPr>
                    </a:p>
                  </a:txBody>
                  <a:tcPr marL="6810" marR="75431" marT="681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780">
                <a:tc>
                  <a:txBody>
                    <a:bodyPr/>
                    <a:lstStyle/>
                    <a:p>
                      <a:pPr marL="0" marR="0">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Low-energy tests of the Standard Model and Fundamental </a:t>
                      </a:r>
                      <a:r>
                        <a:rPr lang="en-US" sz="1400" dirty="0" smtClean="0">
                          <a:effectLst/>
                          <a:latin typeface="Arial" pitchFamily="34" charset="0"/>
                          <a:ea typeface="Times New Roman"/>
                          <a:cs typeface="Arial" pitchFamily="34" charset="0"/>
                        </a:rPr>
                        <a:t>Symmetries</a:t>
                      </a:r>
                      <a:endParaRPr lang="en-US" sz="1000" dirty="0">
                        <a:effectLst/>
                        <a:latin typeface="Arial" pitchFamily="34" charset="0"/>
                        <a:ea typeface="Times New Roman"/>
                        <a:cs typeface="Arial" pitchFamily="34" charset="0"/>
                      </a:endParaRPr>
                    </a:p>
                  </a:txBody>
                  <a:tcPr marL="0" marR="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smtClean="0">
                          <a:effectLst/>
                          <a:latin typeface="Arial" pitchFamily="34" charset="0"/>
                          <a:ea typeface="Times New Roman"/>
                          <a:cs typeface="Arial" pitchFamily="34" charset="0"/>
                        </a:rPr>
                        <a:t>547 </a:t>
                      </a:r>
                      <a:endParaRPr lang="en-US" sz="1000" dirty="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smtClean="0">
                          <a:effectLst/>
                          <a:latin typeface="Arial" pitchFamily="34" charset="0"/>
                          <a:ea typeface="Times New Roman"/>
                          <a:cs typeface="Arial" pitchFamily="34" charset="0"/>
                        </a:rPr>
                        <a:t>205</a:t>
                      </a:r>
                      <a:r>
                        <a:rPr lang="en-US" sz="1400" dirty="0">
                          <a:effectLst/>
                          <a:latin typeface="Arial" pitchFamily="34" charset="0"/>
                          <a:ea typeface="Times New Roman"/>
                          <a:cs typeface="Arial" pitchFamily="34" charset="0"/>
                        </a:rPr>
                        <a:t> </a:t>
                      </a:r>
                      <a:endParaRPr lang="en-US" sz="1000" dirty="0">
                        <a:effectLst/>
                        <a:latin typeface="Arial" pitchFamily="34" charset="0"/>
                        <a:ea typeface="Times New Roman"/>
                        <a:cs typeface="Arial" pitchFamily="34" charset="0"/>
                      </a:endParaRPr>
                    </a:p>
                  </a:txBody>
                  <a:tcPr marL="75431"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 </a:t>
                      </a:r>
                      <a:endParaRPr lang="en-US" sz="1000">
                        <a:effectLst/>
                        <a:latin typeface="Arial" pitchFamily="34" charset="0"/>
                        <a:ea typeface="Times New Roman"/>
                        <a:cs typeface="Arial" pitchFamily="34" charset="0"/>
                      </a:endParaRPr>
                    </a:p>
                  </a:txBody>
                  <a:tcPr marL="6810"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79</a:t>
                      </a:r>
                      <a:endParaRPr lang="en-US" sz="1000" dirty="0">
                        <a:effectLst/>
                        <a:latin typeface="Arial" pitchFamily="34" charset="0"/>
                        <a:ea typeface="Times New Roman"/>
                        <a:cs typeface="Arial" pitchFamily="34" charset="0"/>
                      </a:endParaRPr>
                    </a:p>
                  </a:txBody>
                  <a:tcPr marL="6810" marR="6810"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60</a:t>
                      </a:r>
                      <a:endParaRPr lang="en-US" sz="1000" dirty="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dirty="0" smtClean="0">
                          <a:effectLst/>
                          <a:latin typeface="Arial" pitchFamily="34" charset="0"/>
                          <a:ea typeface="Times New Roman"/>
                          <a:cs typeface="Arial" pitchFamily="34" charset="0"/>
                        </a:rPr>
                        <a:t>891</a:t>
                      </a:r>
                      <a:endParaRPr lang="en-US" sz="1000" dirty="0">
                        <a:effectLst/>
                        <a:latin typeface="Arial" pitchFamily="34" charset="0"/>
                        <a:ea typeface="Times New Roman"/>
                        <a:cs typeface="Arial" pitchFamily="34" charset="0"/>
                      </a:endParaRPr>
                    </a:p>
                  </a:txBody>
                  <a:tcPr marL="6810" marR="75431" marT="681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451">
                <a:tc>
                  <a:txBody>
                    <a:bodyPr/>
                    <a:lstStyle/>
                    <a:p>
                      <a:pPr marL="0" marR="0">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dirty="0">
                          <a:effectLst/>
                          <a:latin typeface="Arial" pitchFamily="34" charset="0"/>
                          <a:ea typeface="Times New Roman"/>
                          <a:cs typeface="Arial" pitchFamily="34" charset="0"/>
                        </a:rPr>
                        <a:t>TOTAL</a:t>
                      </a:r>
                      <a:endParaRPr lang="en-US" sz="1000" dirty="0">
                        <a:effectLst/>
                        <a:latin typeface="Arial" pitchFamily="34" charset="0"/>
                        <a:ea typeface="Times New Roman"/>
                        <a:cs typeface="Arial" pitchFamily="34" charset="0"/>
                      </a:endParaRPr>
                    </a:p>
                  </a:txBody>
                  <a:tcPr marL="0" marR="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dirty="0" smtClean="0">
                          <a:effectLst/>
                          <a:latin typeface="Arial" pitchFamily="34" charset="0"/>
                          <a:ea typeface="Times New Roman"/>
                          <a:cs typeface="Arial" pitchFamily="34" charset="0"/>
                        </a:rPr>
                        <a:t>1324</a:t>
                      </a:r>
                      <a:endParaRPr lang="en-US" sz="1000" dirty="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dirty="0" smtClean="0">
                          <a:effectLst/>
                          <a:latin typeface="Arial" pitchFamily="34" charset="0"/>
                          <a:ea typeface="Times New Roman"/>
                          <a:cs typeface="Arial" pitchFamily="34" charset="0"/>
                        </a:rPr>
                        <a:t>1631</a:t>
                      </a:r>
                      <a:endParaRPr lang="en-US" sz="1000" dirty="0">
                        <a:effectLst/>
                        <a:latin typeface="Arial" pitchFamily="34" charset="0"/>
                        <a:ea typeface="Times New Roman"/>
                        <a:cs typeface="Arial" pitchFamily="34" charset="0"/>
                      </a:endParaRPr>
                    </a:p>
                  </a:txBody>
                  <a:tcPr marL="75431"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607</a:t>
                      </a:r>
                      <a:endParaRPr lang="en-US" sz="1000" dirty="0">
                        <a:effectLst/>
                        <a:latin typeface="Arial" pitchFamily="34" charset="0"/>
                        <a:ea typeface="Times New Roman"/>
                        <a:cs typeface="Arial" pitchFamily="34" charset="0"/>
                      </a:endParaRPr>
                    </a:p>
                  </a:txBody>
                  <a:tcPr marL="6810"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424</a:t>
                      </a:r>
                      <a:endParaRPr lang="en-US" sz="1000">
                        <a:effectLst/>
                        <a:latin typeface="Arial" pitchFamily="34" charset="0"/>
                        <a:ea typeface="Times New Roman"/>
                        <a:cs typeface="Arial" pitchFamily="34" charset="0"/>
                      </a:endParaRPr>
                    </a:p>
                  </a:txBody>
                  <a:tcPr marL="6810" marR="6810"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a:effectLst/>
                          <a:latin typeface="Arial" pitchFamily="34" charset="0"/>
                          <a:ea typeface="Times New Roman"/>
                          <a:cs typeface="Arial" pitchFamily="34" charset="0"/>
                        </a:rPr>
                        <a:t>74</a:t>
                      </a:r>
                      <a:endParaRPr lang="en-US" sz="100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dirty="0" smtClean="0">
                          <a:effectLst/>
                          <a:latin typeface="Arial" pitchFamily="34" charset="0"/>
                          <a:ea typeface="Times New Roman"/>
                          <a:cs typeface="Arial" pitchFamily="34" charset="0"/>
                        </a:rPr>
                        <a:t>4060</a:t>
                      </a:r>
                      <a:endParaRPr lang="en-US" sz="1000" dirty="0">
                        <a:effectLst/>
                        <a:latin typeface="Arial" pitchFamily="34" charset="0"/>
                        <a:ea typeface="Times New Roman"/>
                        <a:cs typeface="Arial" pitchFamily="34" charset="0"/>
                      </a:endParaRPr>
                    </a:p>
                  </a:txBody>
                  <a:tcPr marL="6810" marR="75431" marT="681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94965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PAC41</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PAC41 was </a:t>
            </a:r>
            <a:r>
              <a:rPr lang="en-US" dirty="0"/>
              <a:t>held during the week of </a:t>
            </a:r>
            <a:r>
              <a:rPr lang="en-US" dirty="0" smtClean="0"/>
              <a:t>May 19, </a:t>
            </a:r>
            <a:r>
              <a:rPr lang="en-US" dirty="0"/>
              <a:t>2014. This </a:t>
            </a:r>
            <a:r>
              <a:rPr lang="en-US" dirty="0" smtClean="0"/>
              <a:t>was </a:t>
            </a:r>
            <a:r>
              <a:rPr lang="en-US" dirty="0"/>
              <a:t>a special meeting to discuss the priority of already approved proposals for scheduling during the first 3-5 years of production running (beyond commissioning) in the 12 </a:t>
            </a:r>
            <a:r>
              <a:rPr lang="en-US" dirty="0" err="1"/>
              <a:t>GeV</a:t>
            </a:r>
            <a:r>
              <a:rPr lang="en-US" dirty="0"/>
              <a:t> era of CEBAF. The goal of this meeting is to provide input to the Lab scheduling process from the PAC in order to realize the highest impact program early in the 12 </a:t>
            </a:r>
            <a:r>
              <a:rPr lang="en-US" dirty="0" err="1"/>
              <a:t>GeV</a:t>
            </a:r>
            <a:r>
              <a:rPr lang="en-US" dirty="0"/>
              <a:t> running period. </a:t>
            </a:r>
          </a:p>
          <a:p>
            <a:pPr marL="0" indent="0">
              <a:buNone/>
            </a:pPr>
            <a:endParaRPr lang="en-US" dirty="0"/>
          </a:p>
        </p:txBody>
      </p:sp>
    </p:spTree>
    <p:extLst>
      <p:ext uri="{BB962C8B-B14F-4D97-AF65-F5344CB8AC3E}">
        <p14:creationId xmlns:p14="http://schemas.microsoft.com/office/powerpoint/2010/main" val="2609743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PAC41</a:t>
            </a:r>
            <a:endParaRPr lang="en-US" dirty="0"/>
          </a:p>
        </p:txBody>
      </p:sp>
      <p:sp>
        <p:nvSpPr>
          <p:cNvPr id="3" name="Content Placeholder 2"/>
          <p:cNvSpPr>
            <a:spLocks noGrp="1"/>
          </p:cNvSpPr>
          <p:nvPr>
            <p:ph idx="1"/>
          </p:nvPr>
        </p:nvSpPr>
        <p:spPr/>
        <p:txBody>
          <a:bodyPr/>
          <a:lstStyle/>
          <a:p>
            <a:r>
              <a:rPr lang="en-US" sz="2000" dirty="0"/>
              <a:t>The PAC will consider all such approved and conditionally approved Stage II proposals in each of the six physics categories, and discuss the relative priority of the proposals in each category. Stage II proposals are those expected to be ready, based on equipment and beam availability, for scheduling of production running (beyond commissioning) during the first 3-5 years in the 12 </a:t>
            </a:r>
            <a:r>
              <a:rPr lang="en-US" sz="2000" dirty="0" err="1"/>
              <a:t>GeV</a:t>
            </a:r>
            <a:r>
              <a:rPr lang="en-US" sz="2000" dirty="0"/>
              <a:t> era of CEBAF. The PAC should identify a subset of these proposals that it considers to be "High Impact" for scheduling priority during this time frame.</a:t>
            </a:r>
          </a:p>
          <a:p>
            <a:endParaRPr lang="en-US" sz="2000" dirty="0"/>
          </a:p>
          <a:p>
            <a:r>
              <a:rPr lang="en-US" sz="2000" dirty="0"/>
              <a:t>Please note that the present status (grades and approved running time) of all previously approved proposals will not be changed by this procedure. It is not anticipated that the PAC will need additional input from the proposal collaborations for this meeting. Hall Leaders and </a:t>
            </a:r>
            <a:r>
              <a:rPr lang="en-US" sz="2000" dirty="0" err="1"/>
              <a:t>JLab</a:t>
            </a:r>
            <a:r>
              <a:rPr lang="en-US" sz="2000" dirty="0"/>
              <a:t> management may be consulted by the PAC during their deliberations if necessary.</a:t>
            </a:r>
          </a:p>
        </p:txBody>
      </p:sp>
    </p:spTree>
    <p:extLst>
      <p:ext uri="{BB962C8B-B14F-4D97-AF65-F5344CB8AC3E}">
        <p14:creationId xmlns:p14="http://schemas.microsoft.com/office/powerpoint/2010/main" val="2435859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PAC41 Results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42" y="762000"/>
            <a:ext cx="9238142" cy="527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6812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PAC41 Results (cont’d)</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2283"/>
          <a:stretch/>
        </p:blipFill>
        <p:spPr bwMode="auto">
          <a:xfrm>
            <a:off x="-94142" y="1280615"/>
            <a:ext cx="9238142" cy="1462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7924"/>
          <a:stretch/>
        </p:blipFill>
        <p:spPr bwMode="auto">
          <a:xfrm>
            <a:off x="-76200" y="2719315"/>
            <a:ext cx="9220200" cy="3097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4484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PAC41 Results (cont’d)</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2283"/>
          <a:stretch/>
        </p:blipFill>
        <p:spPr bwMode="auto">
          <a:xfrm>
            <a:off x="-94142" y="1128215"/>
            <a:ext cx="9238142" cy="1462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1844"/>
          <a:stretch/>
        </p:blipFill>
        <p:spPr bwMode="auto">
          <a:xfrm>
            <a:off x="-76200" y="2569546"/>
            <a:ext cx="9220200" cy="2864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7506663"/>
      </p:ext>
    </p:extLst>
  </p:cSld>
  <p:clrMapOvr>
    <a:masterClrMapping/>
  </p:clrMapOvr>
  <p:timing>
    <p:tnLst>
      <p:par>
        <p:cTn id="1" dur="indefinite" restart="never" nodeType="tmRoot"/>
      </p:par>
    </p:tnLst>
  </p:timing>
</p:sld>
</file>

<file path=ppt/theme/theme1.xml><?xml version="1.0" encoding="utf-8"?>
<a:theme xmlns:a="http://schemas.openxmlformats.org/drawingml/2006/main" name="2_JLab_PowerPoint1">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txDef>
      <a:spPr>
        <a:noFill/>
      </a:spPr>
      <a:bodyPr wrap="none" rtlCol="0">
        <a:spAutoFit/>
      </a:bodyPr>
      <a:lstStyle>
        <a:defPPr>
          <a:defRPr sz="2000" b="1" dirty="0" smtClean="0">
            <a:solidFill>
              <a:srgbClr val="002060"/>
            </a:solidFill>
            <a:latin typeface="Arial" pitchFamily="34" charset="0"/>
            <a:cs typeface="Arial" pitchFamily="34" charset="0"/>
          </a:defRPr>
        </a:defPPr>
      </a:lstStyle>
    </a:tx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JLab_PowerPoint1">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JLab_PowerPoint1">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117758</TotalTime>
  <Words>905</Words>
  <Application>Microsoft Office PowerPoint</Application>
  <PresentationFormat>On-screen Show (4:3)</PresentationFormat>
  <Paragraphs>221</Paragraphs>
  <Slides>19</Slides>
  <Notes>2</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2_JLab_PowerPoint1</vt:lpstr>
      <vt:lpstr>3_JLab_PowerPoint1</vt:lpstr>
      <vt:lpstr>4_JLab_PowerPoint1</vt:lpstr>
      <vt:lpstr>PowerPoint Presentation</vt:lpstr>
      <vt:lpstr>PowerPoint Presentation</vt:lpstr>
      <vt:lpstr>PowerPoint Presentation</vt:lpstr>
      <vt:lpstr>PowerPoint Presentation</vt:lpstr>
      <vt:lpstr>PAC41</vt:lpstr>
      <vt:lpstr>PAC41</vt:lpstr>
      <vt:lpstr>PAC41 Results</vt:lpstr>
      <vt:lpstr>PAC41 Results (cont’d)</vt:lpstr>
      <vt:lpstr>PAC41 Results (cont’d)</vt:lpstr>
      <vt:lpstr>PAC41 Results</vt:lpstr>
      <vt:lpstr>PAC41 Results</vt:lpstr>
      <vt:lpstr>PAC42</vt:lpstr>
      <vt:lpstr>Other Recent Developments</vt:lpstr>
      <vt:lpstr>PowerPoint Presentation</vt:lpstr>
      <vt:lpstr>PowerPoint Presentation</vt:lpstr>
      <vt:lpstr>PowerPoint Presentation</vt:lpstr>
      <vt:lpstr>2015 LRP Plans</vt:lpstr>
      <vt:lpstr>JLab LRP issues</vt:lpstr>
      <vt:lpstr>Summary &amp; Outlook </vt:lpstr>
    </vt:vector>
  </TitlesOfParts>
  <Company>Sony Electronics,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bmck</dc:creator>
  <cp:lastModifiedBy>bmck</cp:lastModifiedBy>
  <cp:revision>167</cp:revision>
  <cp:lastPrinted>2013-11-06T17:38:10Z</cp:lastPrinted>
  <dcterms:created xsi:type="dcterms:W3CDTF">2010-06-22T16:39:58Z</dcterms:created>
  <dcterms:modified xsi:type="dcterms:W3CDTF">2014-06-15T21:27:27Z</dcterms:modified>
</cp:coreProperties>
</file>