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BE28"/>
    <a:srgbClr val="0099CC"/>
    <a:srgbClr val="FFFFFF"/>
    <a:srgbClr val="981E32"/>
    <a:srgbClr val="C75B12"/>
    <a:srgbClr val="E17000"/>
    <a:srgbClr val="5B8F22"/>
    <a:srgbClr val="D2C295"/>
    <a:srgbClr val="A79E70"/>
    <a:srgbClr val="4D4F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34" autoAdjust="0"/>
  </p:normalViewPr>
  <p:slideViewPr>
    <p:cSldViewPr snapToGrid="0" showGuides="1">
      <p:cViewPr>
        <p:scale>
          <a:sx n="70" d="100"/>
          <a:sy n="70" d="100"/>
        </p:scale>
        <p:origin x="-696" y="-9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280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1" rIns="91367" bIns="456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367" tIns="45681" rIns="91367" bIns="456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OHEP GARD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OHEP GARD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4063" y="762000"/>
            <a:ext cx="8008937" cy="21336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CA" sz="4000" dirty="0" smtClean="0">
                <a:solidFill>
                  <a:srgbClr val="C00000"/>
                </a:solidFill>
              </a:rPr>
              <a:t>SVT Stepper Motor Test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49313" y="3657600"/>
            <a:ext cx="7989887" cy="2187702"/>
          </a:xfrm>
        </p:spPr>
        <p:txBody>
          <a:bodyPr/>
          <a:lstStyle/>
          <a:p>
            <a:r>
              <a:rPr lang="en-CA" dirty="0" smtClean="0"/>
              <a:t>Takashi Maruyama, SLAC</a:t>
            </a:r>
          </a:p>
          <a:p>
            <a:r>
              <a:rPr lang="en-CA" dirty="0" smtClean="0"/>
              <a:t>HPS Collaboration Meeting</a:t>
            </a:r>
          </a:p>
          <a:p>
            <a:r>
              <a:rPr lang="en-CA" dirty="0" smtClean="0"/>
              <a:t>June 16-18, 2014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66446125"/>
              </p:ext>
            </p:extLst>
          </p:nvPr>
        </p:nvGraphicFramePr>
        <p:xfrm>
          <a:off x="1143000" y="1575192"/>
          <a:ext cx="65532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Distance from magnet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Central 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Field at Stepper Motor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 Tesla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Gauss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400280"/>
            <a:ext cx="390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 stage move 5x: 0 </a:t>
            </a:r>
            <a:r>
              <a:rPr lang="en-US" dirty="0" smtClean="0">
                <a:sym typeface="Symbol"/>
              </a:rPr>
              <a:t> 20 mm 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21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Positioning error is </a:t>
            </a:r>
            <a:r>
              <a:rPr lang="en-US" dirty="0" smtClean="0">
                <a:sym typeface="Symbol"/>
              </a:rPr>
              <a:t>10 m.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Directional backlash is 25 </a:t>
            </a:r>
            <a:r>
              <a:rPr lang="en-US" dirty="0" smtClean="0">
                <a:sym typeface="Symbol"/>
              </a:rPr>
              <a:t>m.</a:t>
            </a:r>
          </a:p>
          <a:p>
            <a:pPr lvl="1"/>
            <a:r>
              <a:rPr lang="en-US" dirty="0" smtClean="0">
                <a:sym typeface="Symbol"/>
              </a:rPr>
              <a:t>Always move the stage towards the beam</a:t>
            </a:r>
            <a:r>
              <a:rPr lang="en-US" dirty="0" smtClean="0">
                <a:sym typeface="Symbol"/>
              </a:rPr>
              <a:t>. </a:t>
            </a: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Stage is stable within 0.5 mil.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No problem in operating in B-field.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Vacuum causes as much as 500 m of stage movement.</a:t>
            </a:r>
          </a:p>
          <a:p>
            <a:pPr lvl="1"/>
            <a:r>
              <a:rPr lang="en-US" dirty="0" smtClean="0">
                <a:sym typeface="Symbol"/>
              </a:rPr>
              <a:t>This is not a problem as we have to find the beam using SVT wire scan.</a:t>
            </a:r>
          </a:p>
          <a:p>
            <a:pPr lvl="1"/>
            <a:r>
              <a:rPr lang="en-US" dirty="0" smtClean="0">
                <a:sym typeface="Symbol"/>
              </a:rPr>
              <a:t>But we have to remember this effect when we set the limit switch on the linear stage.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6" y="38148"/>
            <a:ext cx="5454869" cy="8289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SVT and Linear Stage</a:t>
            </a:r>
            <a:endParaRPr lang="en-US" sz="3200" dirty="0"/>
          </a:p>
        </p:txBody>
      </p:sp>
      <p:pic>
        <p:nvPicPr>
          <p:cNvPr id="4" name="Content Placeholder 3" descr="SVT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01406" y="2569783"/>
            <a:ext cx="6125605" cy="2161226"/>
          </a:xfrm>
          <a:prstGeom prst="rect">
            <a:avLst/>
          </a:prstGeom>
        </p:spPr>
      </p:pic>
      <p:pic>
        <p:nvPicPr>
          <p:cNvPr id="5" name="Picture 4" descr="B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672" y="4528856"/>
            <a:ext cx="1069817" cy="2329144"/>
          </a:xfrm>
          <a:prstGeom prst="rect">
            <a:avLst/>
          </a:prstGeom>
        </p:spPr>
      </p:pic>
      <p:pic>
        <p:nvPicPr>
          <p:cNvPr id="6" name="Picture 5" descr="TO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845" y="274725"/>
            <a:ext cx="1195941" cy="2603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3945" y="2790499"/>
            <a:ext cx="173421" cy="157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8685" y="4377605"/>
            <a:ext cx="173421" cy="157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05245" y="4398579"/>
            <a:ext cx="1229710" cy="63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11515" y="2832485"/>
            <a:ext cx="1229710" cy="63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80146" y="2632858"/>
            <a:ext cx="127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 Frame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30566" y="25855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60458" y="258029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48312" y="254875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16551" y="1199588"/>
            <a:ext cx="3033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Linear Stage is used to </a:t>
            </a:r>
            <a:endParaRPr lang="en-US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48844" y="1695022"/>
            <a:ext cx="4162097" cy="71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SVT layers 1-3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wire scan to find the beam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19628" y="4777894"/>
            <a:ext cx="4288213" cy="1749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2000" dirty="0" smtClean="0"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Positioning error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Backlash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Vacuum effect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Long term stability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Test in magnetic field 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4137" y="4920494"/>
            <a:ext cx="338464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we want to place the layer 1 physical edge at only 500 </a:t>
            </a:r>
            <a:r>
              <a:rPr lang="en-US" dirty="0" smtClean="0">
                <a:sym typeface="Symbol"/>
              </a:rPr>
              <a:t>m from the beam, </a:t>
            </a:r>
            <a:r>
              <a:rPr lang="en-US" dirty="0" smtClean="0"/>
              <a:t>we aim for less than 50 </a:t>
            </a:r>
            <a:r>
              <a:rPr lang="en-US" dirty="0" smtClean="0">
                <a:sym typeface="Symbol"/>
              </a:rPr>
              <a:t>m of positioning error and reproducibility.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6777" y="4650819"/>
            <a:ext cx="70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Tests: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dirty="0" smtClean="0"/>
              <a:t>Linear Stage and Stepper Motor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47625" y="1724025"/>
            <a:ext cx="5257800" cy="394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818" y="1186218"/>
            <a:ext cx="3657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1627" y="4189863"/>
            <a:ext cx="3392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teeth / 1”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0.100” per revolution</a:t>
            </a:r>
          </a:p>
          <a:p>
            <a:r>
              <a:rPr lang="en-US" dirty="0" smtClean="0"/>
              <a:t>400 encoder pulses per revolution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6.35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m / pulse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1039" y="3564340"/>
            <a:ext cx="14414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0.1” per turn</a:t>
            </a:r>
          </a:p>
          <a:p>
            <a:r>
              <a:rPr lang="en-US" dirty="0" smtClean="0"/>
              <a:t>1 mil per unit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097" y="2290916"/>
            <a:ext cx="211737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“Home” is at the out</a:t>
            </a:r>
          </a:p>
          <a:p>
            <a:r>
              <a:rPr lang="en-US" dirty="0"/>
              <a:t>p</a:t>
            </a:r>
            <a:r>
              <a:rPr lang="en-US" dirty="0" smtClean="0"/>
              <a:t>osition.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68130" y="2979173"/>
            <a:ext cx="855406" cy="698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46855" y="3151309"/>
            <a:ext cx="10819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Encoder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1308" y="5486400"/>
            <a:ext cx="398057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Newport XPS Controller</a:t>
            </a:r>
          </a:p>
          <a:p>
            <a:r>
              <a:rPr lang="en-US" dirty="0" err="1" smtClean="0"/>
              <a:t>Hovanes</a:t>
            </a:r>
            <a:r>
              <a:rPr lang="en-US" dirty="0" smtClean="0"/>
              <a:t> provided the stepper motor </a:t>
            </a:r>
          </a:p>
          <a:p>
            <a:r>
              <a:rPr lang="en-US" dirty="0" smtClean="0"/>
              <a:t>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468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Positioning error measurement using </a:t>
            </a:r>
            <a:r>
              <a:rPr lang="en-US" sz="2400" dirty="0" err="1" smtClean="0"/>
              <a:t>Heidenhain</a:t>
            </a:r>
            <a:r>
              <a:rPr lang="en-US" sz="2400" dirty="0" smtClean="0"/>
              <a:t> MT1200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304" y="1688690"/>
            <a:ext cx="6034617" cy="4525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3697" y="2319798"/>
            <a:ext cx="1374058" cy="23187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650659" y="3087329"/>
            <a:ext cx="2379406" cy="4129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46606" y="148467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Heidenhain</a:t>
            </a:r>
            <a:r>
              <a:rPr lang="en-US" dirty="0" smtClean="0"/>
              <a:t> MT1200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3084" y="1966453"/>
            <a:ext cx="184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0.2 m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53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360" y="427736"/>
            <a:ext cx="552472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012440" y="884936"/>
            <a:ext cx="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64840" y="2256536"/>
            <a:ext cx="220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</a:t>
            </a:r>
            <a:r>
              <a:rPr lang="en-US" dirty="0" smtClean="0">
                <a:sym typeface="Symbol"/>
              </a:rPr>
              <a:t>m from vacuum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55840" y="3323336"/>
            <a:ext cx="0" cy="990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70767" y="3628136"/>
            <a:ext cx="1768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 smtClean="0">
                <a:sym typeface="Symbol"/>
              </a:rPr>
              <a:t>m backlash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27040" y="656336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smtClean="0">
                <a:sym typeface="Symbol"/>
              </a:rPr>
              <a:t>m backlash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0240" y="2789936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1640" y="2104136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1640" y="2942336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0240" y="2637536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0240" y="2942336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0240" y="1799336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0240" y="3780536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12240" y="164693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mm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12240" y="2610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36040" y="35912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9969" y="3185685"/>
            <a:ext cx="124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vacuum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37685" y="1022588"/>
            <a:ext cx="156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Under vacuum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27470" y="5085736"/>
            <a:ext cx="7447937" cy="1285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Positioning error is </a:t>
            </a:r>
            <a:r>
              <a:rPr lang="en-US" dirty="0" smtClean="0">
                <a:sym typeface="Symbol"/>
              </a:rPr>
              <a:t> 10 m.</a:t>
            </a:r>
          </a:p>
          <a:p>
            <a:r>
              <a:rPr lang="en-US" dirty="0" smtClean="0">
                <a:sym typeface="Symbol"/>
              </a:rPr>
              <a:t>Directional backlash is 120 m w/o vacuum and 25 m w/ vacuum.</a:t>
            </a:r>
          </a:p>
          <a:p>
            <a:r>
              <a:rPr lang="en-US" dirty="0" smtClean="0">
                <a:sym typeface="Symbol"/>
              </a:rPr>
              <a:t>Vacuum distorts the stage as much as 350 m.  </a:t>
            </a:r>
            <a:endParaRPr lang="en-US" dirty="0"/>
          </a:p>
        </p:txBody>
      </p:sp>
      <p:pic>
        <p:nvPicPr>
          <p:cNvPr id="2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086660" y="900198"/>
            <a:ext cx="2234013" cy="167551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713703" y="3873910"/>
            <a:ext cx="0" cy="265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08439" y="2841523"/>
            <a:ext cx="0" cy="265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656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3980"/>
            <a:ext cx="763730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570" y="75503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1547" y="777780"/>
            <a:ext cx="11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W=3.2 </a:t>
            </a:r>
            <a:r>
              <a:rPr lang="en-US" dirty="0" err="1" smtClean="0"/>
              <a:t>lbs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20747" y="1475248"/>
            <a:ext cx="11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W=5.4 </a:t>
            </a:r>
            <a:r>
              <a:rPr lang="en-US" dirty="0" err="1" smtClean="0"/>
              <a:t>lbs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6147" y="2084848"/>
            <a:ext cx="11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W=7.4 </a:t>
            </a:r>
            <a:r>
              <a:rPr lang="en-US" dirty="0" err="1" smtClean="0"/>
              <a:t>lbs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1234980"/>
            <a:ext cx="0" cy="304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1920780"/>
            <a:ext cx="0" cy="304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91200" y="2377980"/>
            <a:ext cx="0" cy="304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1082580"/>
            <a:ext cx="0" cy="441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1200" y="1387380"/>
            <a:ext cx="66717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380 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m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18271" y="1633186"/>
            <a:ext cx="8799" cy="40508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02606" y="2051056"/>
            <a:ext cx="66717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367 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m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16129" y="2360774"/>
            <a:ext cx="33349" cy="3574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05349" y="2763892"/>
            <a:ext cx="66717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310 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m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243484" y="2724567"/>
            <a:ext cx="38234" cy="34216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37589" y="2994948"/>
            <a:ext cx="66717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313 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m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65683" y="1735800"/>
            <a:ext cx="11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W=5.4 </a:t>
            </a:r>
            <a:r>
              <a:rPr lang="en-US" dirty="0" err="1" smtClean="0"/>
              <a:t>lbs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194688" y="2181332"/>
            <a:ext cx="0" cy="304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81955" y="1175980"/>
            <a:ext cx="11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W=3.2 </a:t>
            </a:r>
            <a:r>
              <a:rPr lang="en-US" dirty="0" err="1" smtClean="0"/>
              <a:t>lbs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10056" y="1633180"/>
            <a:ext cx="0" cy="304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34986" y="75012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00508" y="3403537"/>
            <a:ext cx="481781" cy="1366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36714" y="4662066"/>
            <a:ext cx="1219200" cy="11700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97153" y="5664956"/>
            <a:ext cx="127819" cy="108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30236" y="4730892"/>
            <a:ext cx="1661652" cy="884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7934805" y="5792775"/>
            <a:ext cx="275303" cy="334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485420" y="4504753"/>
            <a:ext cx="117988" cy="216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94588" y="6083673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Heidenhain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072615" y="4146719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936828" y="3310773"/>
            <a:ext cx="1970689" cy="31058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767957" y="173417"/>
            <a:ext cx="255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Vacuum Effect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7107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5037" y="2856686"/>
            <a:ext cx="2832560" cy="22319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08932" y="3873907"/>
            <a:ext cx="9832" cy="5407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399100" y="3028332"/>
            <a:ext cx="4916" cy="6341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8096" y="317581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97425" y="3913235"/>
            <a:ext cx="122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SVT weight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3393" y="204510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Stage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3690" y="2202426"/>
            <a:ext cx="2392926" cy="3190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283" y="2163914"/>
            <a:ext cx="2443931" cy="3258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21394" y="1563329"/>
            <a:ext cx="184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Bellows stretched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4482" y="1568249"/>
            <a:ext cx="209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Bellows compressed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9716" y="3175820"/>
            <a:ext cx="4945" cy="3982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124661" y="3721506"/>
            <a:ext cx="24552" cy="408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735125" y="3165983"/>
            <a:ext cx="24552" cy="408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779342" y="3888659"/>
            <a:ext cx="4916" cy="4080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8929" y="5584722"/>
            <a:ext cx="215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vacuum effect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15401" y="5599474"/>
            <a:ext cx="215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vacuum effect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9753" y="5589642"/>
            <a:ext cx="22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vacuum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148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784" y="176280"/>
            <a:ext cx="527486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Flange stability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828800"/>
            <a:ext cx="268605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7700" y="419100"/>
            <a:ext cx="923925" cy="1457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60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Brown&amp;Sharpe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1600200"/>
            <a:ext cx="381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28800" y="1600200"/>
            <a:ext cx="228600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5000" y="1307068"/>
            <a:ext cx="14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4.2 </a:t>
            </a:r>
            <a:r>
              <a:rPr lang="en-US" dirty="0" err="1" smtClean="0"/>
              <a:t>lbs</a:t>
            </a:r>
            <a:r>
              <a:rPr lang="en-US" dirty="0" smtClean="0"/>
              <a:t> weight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791200"/>
            <a:ext cx="366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Pumped to 2×10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r>
              <a:rPr lang="en-US" dirty="0" smtClean="0"/>
              <a:t> and </a:t>
            </a:r>
            <a:r>
              <a:rPr lang="en-US" dirty="0" err="1" smtClean="0"/>
              <a:t>valved</a:t>
            </a:r>
            <a:r>
              <a:rPr lang="en-US" dirty="0" smtClean="0"/>
              <a:t> off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219200" y="4572000"/>
            <a:ext cx="22860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745" y="1121979"/>
            <a:ext cx="57912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099404" y="5149741"/>
            <a:ext cx="5027614" cy="128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ym typeface="Symbol"/>
              </a:rPr>
              <a:t>0.5  mil initial settlement</a:t>
            </a:r>
          </a:p>
          <a:p>
            <a:r>
              <a:rPr lang="en-US" sz="2800" dirty="0" smtClean="0">
                <a:sym typeface="Symbol"/>
              </a:rPr>
              <a:t>Stable within 0.5 mil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8965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Stepper motor in B-field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752600"/>
            <a:ext cx="5181600" cy="3886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362200" y="2819400"/>
            <a:ext cx="1905000" cy="1664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2667000"/>
            <a:ext cx="10444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15” , 24”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28800" y="4648200"/>
            <a:ext cx="2914869" cy="595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724400" y="2819400"/>
            <a:ext cx="76200" cy="1887484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0" y="3581400"/>
            <a:ext cx="53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784096" cy="49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76600" y="5257800"/>
            <a:ext cx="10462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r>
              <a:rPr lang="en-US" dirty="0" smtClean="0">
                <a:sym typeface="Symbol"/>
              </a:rPr>
              <a:t> valve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05200" y="4267200"/>
            <a:ext cx="152400" cy="914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600" y="5943600"/>
            <a:ext cx="574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stage was pumped down in the lab, and was </a:t>
            </a:r>
            <a:r>
              <a:rPr lang="en-US" dirty="0" err="1" smtClean="0"/>
              <a:t>valved</a:t>
            </a:r>
            <a:r>
              <a:rPr lang="en-US" dirty="0" smtClean="0"/>
              <a:t>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192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20130311-GARD-Template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7082CF6BB5AF48A3FAB4D604BFE0D8" ma:contentTypeVersion="11" ma:contentTypeDescription="Create a new document." ma:contentTypeScope="" ma:versionID="94aa8fca34cceaa38b378a9d1a1f909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906365e3-82c9-49da-b774-55fbd5dc2703" targetNamespace="http://schemas.microsoft.com/office/2006/metadata/properties" ma:root="true" ma:fieldsID="d4efb17a830660db3d11059066a7142d" ns1:_="" ns2:_="" ns3:_="">
    <xsd:import namespace="http://schemas.microsoft.com/sharepoint/v3"/>
    <xsd:import namespace="http://schemas.microsoft.com/sharepoint/v4"/>
    <xsd:import namespace="906365e3-82c9-49da-b774-55fbd5dc270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  <xsd:element ref="ns3:End_x0020_time" minOccurs="0"/>
                <xsd:element ref="ns3:Presenter" minOccurs="0"/>
                <xsd:element ref="ns3:Start_x0020_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E-Mail Headers" ma:hidden="true" ma:internalName="EmailHeader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365e3-82c9-49da-b774-55fbd5dc2703" elementFormDefault="qualified">
    <xsd:import namespace="http://schemas.microsoft.com/office/2006/documentManagement/types"/>
    <xsd:import namespace="http://schemas.microsoft.com/office/infopath/2007/PartnerControls"/>
    <xsd:element name="End_x0020_time" ma:index="14" nillable="true" ma:displayName="End time" ma:default="2013-03-11T07:00:00Z" ma:format="DateTime" ma:internalName="End_x0020_time">
      <xsd:simpleType>
        <xsd:restriction base="dms:DateTime"/>
      </xsd:simpleType>
    </xsd:element>
    <xsd:element name="Presenter" ma:index="15" nillable="true" ma:displayName="Presenter" ma:internalName="Presenter">
      <xsd:simpleType>
        <xsd:restriction base="dms:Text">
          <xsd:maxLength value="255"/>
        </xsd:restriction>
      </xsd:simpleType>
    </xsd:element>
    <xsd:element name="Start_x0020_time" ma:index="16" nillable="true" ma:displayName="Start time" ma:default="2013-03-11T07:00:00Z" ma:format="DateTime" ma:internalName="Start_x0020_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rt_x0020_time xmlns="906365e3-82c9-49da-b774-55fbd5dc2703">2013-03-12T06:20:00+00:00</Start_x0020_time>
    <End_x0020_time xmlns="906365e3-82c9-49da-b774-55fbd5dc2703">2013-03-11T16:40:00+00:00</End_x0020_time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Presenter xmlns="906365e3-82c9-49da-b774-55fbd5dc270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AE9116-9529-4DF1-811F-F34A695B9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906365e3-82c9-49da-b774-55fbd5dc2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CE53C2-B324-4250-AF6E-81A00C580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362E8-5089-43BC-8741-F5BB2A820E43}">
  <ds:schemaRefs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4"/>
    <ds:schemaRef ds:uri="906365e3-82c9-49da-b774-55fbd5dc270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20130311-GARD-Template</Template>
  <TotalTime>0</TotalTime>
  <Words>433</Words>
  <Application>Microsoft Office PowerPoint</Application>
  <PresentationFormat>On-screen Show (4:3)</PresentationFormat>
  <Paragraphs>108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20130311-GARD-Template</vt:lpstr>
      <vt:lpstr>SVT Stepper Motor Test </vt:lpstr>
      <vt:lpstr>SVT and Linear Stage</vt:lpstr>
      <vt:lpstr>Linear Stage and Stepper Motor</vt:lpstr>
      <vt:lpstr>Positioning error measurement using Heidenhain MT1200</vt:lpstr>
      <vt:lpstr>Slide 5</vt:lpstr>
      <vt:lpstr>Slide 6</vt:lpstr>
      <vt:lpstr>Slide 7</vt:lpstr>
      <vt:lpstr>Flange stability</vt:lpstr>
      <vt:lpstr>Stepper motor in B-field</vt:lpstr>
      <vt:lpstr>Slide 10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2013-03-07T01:32:13Z</dcterms:created>
  <dcterms:modified xsi:type="dcterms:W3CDTF">2014-06-16T00:40:29Z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0x010100897082CF6BB5AF48A3FAB4D604BFE0D8</vt:lpwstr>
  </property>
</Properties>
</file>