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9" r:id="rId5"/>
    <p:sldId id="271" r:id="rId6"/>
    <p:sldId id="279" r:id="rId7"/>
    <p:sldId id="280" r:id="rId8"/>
    <p:sldId id="278" r:id="rId9"/>
    <p:sldId id="277" r:id="rId10"/>
    <p:sldId id="287" r:id="rId11"/>
    <p:sldId id="281" r:id="rId12"/>
    <p:sldId id="282" r:id="rId13"/>
    <p:sldId id="283" r:id="rId14"/>
    <p:sldId id="284" r:id="rId15"/>
    <p:sldId id="285" r:id="rId16"/>
    <p:sldId id="286" r:id="rId17"/>
    <p:sldId id="288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BE28"/>
    <a:srgbClr val="0099CC"/>
    <a:srgbClr val="FFFFFF"/>
    <a:srgbClr val="981E32"/>
    <a:srgbClr val="C75B12"/>
    <a:srgbClr val="E17000"/>
    <a:srgbClr val="5B8F22"/>
    <a:srgbClr val="D2C295"/>
    <a:srgbClr val="A79E70"/>
    <a:srgbClr val="4D4F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34" autoAdjust="0"/>
  </p:normalViewPr>
  <p:slideViewPr>
    <p:cSldViewPr snapToGrid="0" showGuides="1">
      <p:cViewPr>
        <p:scale>
          <a:sx n="80" d="100"/>
          <a:sy n="80" d="100"/>
        </p:scale>
        <p:origin x="-396" y="198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92809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6/15/2014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1" rIns="91367" bIns="456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367" tIns="45681" rIns="91367" bIns="456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367" tIns="45681" rIns="91367" bIns="45681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OHEP GARD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OHEP GARD Review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54063" y="762000"/>
            <a:ext cx="8008937" cy="2133600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300"/>
              </a:spcAft>
            </a:pPr>
            <a:r>
              <a:rPr lang="en-CA" sz="4000" dirty="0" smtClean="0">
                <a:solidFill>
                  <a:srgbClr val="C00000"/>
                </a:solidFill>
              </a:rPr>
              <a:t>SVT Installation and Commissioning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49313" y="3657600"/>
            <a:ext cx="7989887" cy="2187702"/>
          </a:xfrm>
        </p:spPr>
        <p:txBody>
          <a:bodyPr/>
          <a:lstStyle/>
          <a:p>
            <a:r>
              <a:rPr lang="en-CA" dirty="0" smtClean="0"/>
              <a:t>Takashi Maruyama, SLAC</a:t>
            </a:r>
          </a:p>
          <a:p>
            <a:r>
              <a:rPr lang="en-CA" dirty="0" smtClean="0"/>
              <a:t>HPS Collaboration Meeting</a:t>
            </a:r>
          </a:p>
          <a:p>
            <a:r>
              <a:rPr lang="en-CA" dirty="0" smtClean="0"/>
              <a:t>June 16-18, 2014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SVT Calibration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1561" y="3754917"/>
            <a:ext cx="3342563" cy="261137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8573" y="1293963"/>
            <a:ext cx="4554737" cy="15700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Extraction of the pedestals and noise for each of the 23004 channels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Extraction of the gains and offsets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Runs at different t0 values to study the pulse shape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260" y="3916392"/>
            <a:ext cx="3573172" cy="218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178" y="1268082"/>
            <a:ext cx="3211317" cy="255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72860" y="3027872"/>
            <a:ext cx="440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SVT calibration can be done without beam, but it will be repeated with beam to make sure there is no beam-related anomalies.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865298" y="3338423"/>
            <a:ext cx="508958" cy="345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09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in the SVT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4572317" cy="302361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Well controlled latency scan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Single cluster trigger (or an OR of top &amp; bottom)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Low beam </a:t>
            </a:r>
            <a:r>
              <a:rPr lang="en-US" dirty="0"/>
              <a:t>c</a:t>
            </a:r>
            <a:r>
              <a:rPr lang="en-US" dirty="0" smtClean="0"/>
              <a:t>urrent to get single </a:t>
            </a:r>
            <a:r>
              <a:rPr lang="en-US" dirty="0" err="1"/>
              <a:t>Ecal</a:t>
            </a:r>
            <a:r>
              <a:rPr lang="en-US" dirty="0"/>
              <a:t> </a:t>
            </a:r>
            <a:r>
              <a:rPr lang="en-US" dirty="0" smtClean="0"/>
              <a:t>clusters for good reference time and no background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No pile-up pulse shape cuts in SVT (noise hits should be few)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Take runs with latency at 50-75ns steps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Screen Shot 2014-06-10 at 11.50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1237937"/>
            <a:ext cx="3444621" cy="2499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90420" y="3727109"/>
            <a:ext cx="1794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ECal</a:t>
            </a:r>
            <a:r>
              <a:rPr lang="en-US" sz="1400" i="1" dirty="0" smtClean="0"/>
              <a:t> – SVT hit time</a:t>
            </a:r>
            <a:endParaRPr lang="en-US" sz="14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5502929"/>
              </p:ext>
            </p:extLst>
          </p:nvPr>
        </p:nvGraphicFramePr>
        <p:xfrm>
          <a:off x="306889" y="4133537"/>
          <a:ext cx="6096000" cy="25116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82240"/>
                <a:gridCol w="3813760"/>
              </a:tblGrid>
              <a:tr h="3154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Observable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Effect</a:t>
                      </a:r>
                      <a:r>
                        <a:rPr lang="en-US" sz="1400" baseline="0" dirty="0" smtClean="0"/>
                        <a:t> from latency scan</a:t>
                      </a:r>
                      <a:endParaRPr lang="en-US" sz="1400" dirty="0"/>
                    </a:p>
                  </a:txBody>
                  <a:tcPr/>
                </a:tc>
              </a:tr>
              <a:tr h="315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ECal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SVT hit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5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Fitted amplitude (</a:t>
                      </a:r>
                      <a:r>
                        <a:rPr lang="en-US" sz="1400" dirty="0" err="1" smtClean="0"/>
                        <a:t>vs</a:t>
                      </a:r>
                      <a:r>
                        <a:rPr lang="en-US" sz="1400" dirty="0" smtClean="0"/>
                        <a:t> t0)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Amplitude lower when fitting tail.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622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Count samples (among the six) above some threshold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Rudimentary way of seeing increased occupancy.</a:t>
                      </a:r>
                      <a:endParaRPr lang="en-US" sz="1400" dirty="0"/>
                    </a:p>
                  </a:txBody>
                  <a:tcPr/>
                </a:tc>
              </a:tr>
              <a:tr h="315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Strip/3D</a:t>
                      </a:r>
                      <a:r>
                        <a:rPr lang="en-US" sz="1400" baseline="0" dirty="0" smtClean="0"/>
                        <a:t> hits per event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Broad peak around correct latency</a:t>
                      </a:r>
                      <a:endParaRPr lang="en-US" sz="1400" dirty="0"/>
                    </a:p>
                  </a:txBody>
                  <a:tcPr/>
                </a:tc>
              </a:tr>
              <a:tr h="44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Tracks per event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Broad peak around correct latency (probably using non-bend plane view as well)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6096000" y="1243584"/>
            <a:ext cx="994420" cy="4328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32311" y="1928155"/>
            <a:ext cx="1005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Background</a:t>
            </a:r>
            <a:endParaRPr lang="en-US" sz="1200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6435288" y="2205154"/>
            <a:ext cx="194112" cy="8428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1888" y="1002239"/>
            <a:ext cx="1664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Correctly timed in hits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35288" y="4134791"/>
            <a:ext cx="2758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200" dirty="0" err="1" smtClean="0"/>
              <a:t>Ecal</a:t>
            </a:r>
            <a:r>
              <a:rPr lang="en-US" sz="1200" dirty="0" smtClean="0"/>
              <a:t> time above uses MC truth time )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465773" y="5624899"/>
            <a:ext cx="2728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 are producing these scans with MC to check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(Omar)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664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monitor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0058" y="2910807"/>
            <a:ext cx="6978772" cy="3561415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93962"/>
            <a:ext cx="8229600" cy="142336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Occupancy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Shaper signal samples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Data rate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DAQ Errors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3536" y="2527535"/>
            <a:ext cx="2702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Occupancies from Test Run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55002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981" y="3743864"/>
            <a:ext cx="4794641" cy="31227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display and hit efficiency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5826" y="1337095"/>
            <a:ext cx="8229600" cy="8281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Find tracks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 smtClean="0"/>
              <a:t>Efficiency </a:t>
            </a:r>
            <a:r>
              <a:rPr lang="en-US" sz="1600" dirty="0"/>
              <a:t>for finding hits on tracks </a:t>
            </a:r>
            <a:r>
              <a:rPr lang="en-US" sz="1600" dirty="0" smtClean="0"/>
              <a:t>should be </a:t>
            </a:r>
            <a:r>
              <a:rPr lang="en-US" sz="1600" dirty="0"/>
              <a:t>&gt;99</a:t>
            </a:r>
            <a:r>
              <a:rPr lang="en-US" sz="1600" dirty="0" smtClean="0"/>
              <a:t>%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9513" y="2059572"/>
            <a:ext cx="5970887" cy="1874074"/>
          </a:xfrm>
        </p:spPr>
      </p:pic>
    </p:spTree>
    <p:extLst>
      <p:ext uri="{BB962C8B-B14F-4D97-AF65-F5344CB8AC3E}">
        <p14:creationId xmlns:p14="http://schemas.microsoft.com/office/powerpoint/2010/main" xmlns="" val="3700855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SVT </a:t>
            </a:r>
            <a:r>
              <a:rPr lang="en-US" dirty="0" smtClean="0"/>
              <a:t>installation procedure is </a:t>
            </a:r>
            <a:r>
              <a:rPr lang="en-US" dirty="0" smtClean="0"/>
              <a:t>being </a:t>
            </a:r>
            <a:r>
              <a:rPr lang="en-US" dirty="0" smtClean="0"/>
              <a:t>developed.</a:t>
            </a:r>
          </a:p>
          <a:p>
            <a:pPr lvl="1"/>
            <a:r>
              <a:rPr lang="en-US" dirty="0" smtClean="0"/>
              <a:t>Details still need more work.</a:t>
            </a:r>
          </a:p>
          <a:p>
            <a:pPr lvl="2"/>
            <a:r>
              <a:rPr lang="en-US" dirty="0" smtClean="0"/>
              <a:t>If we have to extract L1-3 for repair, how can </a:t>
            </a:r>
            <a:r>
              <a:rPr lang="en-US" dirty="0" smtClean="0"/>
              <a:t>we do that?</a:t>
            </a:r>
          </a:p>
          <a:p>
            <a:pPr lvl="2"/>
            <a:r>
              <a:rPr lang="en-US" dirty="0" smtClean="0"/>
              <a:t>If we have to extract L4-6, is it possible to extract from downstream?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SVT alignment and survey need more attention.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Software for SVT commissioning are being developed.</a:t>
            </a:r>
          </a:p>
          <a:p>
            <a:pPr lvl="1"/>
            <a:r>
              <a:rPr lang="en-US" dirty="0" smtClean="0"/>
              <a:t>Slow control</a:t>
            </a:r>
          </a:p>
          <a:p>
            <a:pPr lvl="1"/>
            <a:r>
              <a:rPr lang="en-US" dirty="0" smtClean="0"/>
              <a:t>Software for Timing-in</a:t>
            </a:r>
          </a:p>
          <a:p>
            <a:pPr lvl="1"/>
            <a:r>
              <a:rPr lang="en-US" dirty="0" smtClean="0"/>
              <a:t>On-line monitor</a:t>
            </a:r>
          </a:p>
          <a:p>
            <a:pPr lvl="1"/>
            <a:r>
              <a:rPr lang="en-US" dirty="0" smtClean="0"/>
              <a:t>Event display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7088" y="-265113"/>
            <a:ext cx="10799763" cy="738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780288" y="2840736"/>
            <a:ext cx="3792505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11808" y="2414016"/>
            <a:ext cx="134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  85.00”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8320" y="2403610"/>
            <a:ext cx="134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Now 85.00”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11886" y="3697357"/>
            <a:ext cx="0" cy="13119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96343" y="3697357"/>
            <a:ext cx="0" cy="13119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11886" y="4062549"/>
            <a:ext cx="198445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33303" y="3697357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50.1 “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7499" y="286154"/>
            <a:ext cx="4094991" cy="278295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51405" y="5209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SVT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21473">
            <a:off x="5645888" y="2243468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58”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57060" y="1275907"/>
            <a:ext cx="2860159" cy="190322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30745" y="192790"/>
            <a:ext cx="377539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CA" sz="3600" b="1" dirty="0" smtClean="0">
                <a:solidFill>
                  <a:srgbClr val="C00000"/>
                </a:solidFill>
              </a:rPr>
              <a:t>SVT Installation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3896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SVT Installation Steps:</a:t>
            </a:r>
            <a:endParaRPr lang="en-US" dirty="0"/>
          </a:p>
        </p:txBody>
      </p:sp>
      <p:pic>
        <p:nvPicPr>
          <p:cNvPr id="5" name="Image 8" descr="12.bmp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940634" y="1126053"/>
            <a:ext cx="2969448" cy="3296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1628" y="1277034"/>
            <a:ext cx="6794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Separate </a:t>
            </a:r>
            <a:r>
              <a:rPr lang="en-US" dirty="0"/>
              <a:t>top/bottom </a:t>
            </a:r>
            <a:r>
              <a:rPr lang="en-US" dirty="0" err="1" smtClean="0"/>
              <a:t>ECal</a:t>
            </a:r>
            <a:r>
              <a:rPr lang="en-US" dirty="0" smtClean="0"/>
              <a:t> </a:t>
            </a:r>
            <a:r>
              <a:rPr lang="en-US" dirty="0"/>
              <a:t>and move </a:t>
            </a:r>
            <a:r>
              <a:rPr lang="en-US" dirty="0" smtClean="0"/>
              <a:t>downstream</a:t>
            </a:r>
          </a:p>
          <a:p>
            <a:r>
              <a:rPr lang="en-US" dirty="0" smtClean="0"/>
              <a:t>      Remove </a:t>
            </a:r>
            <a:r>
              <a:rPr lang="en-US" dirty="0" err="1" smtClean="0"/>
              <a:t>ECal</a:t>
            </a:r>
            <a:r>
              <a:rPr lang="en-US" dirty="0" smtClean="0"/>
              <a:t> vacuum chamber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4787" y="3966795"/>
            <a:ext cx="80594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Remove </a:t>
            </a:r>
            <a:r>
              <a:rPr lang="en-US" dirty="0"/>
              <a:t>upstream beam pipe, PS </a:t>
            </a:r>
            <a:r>
              <a:rPr lang="en-US" dirty="0" err="1"/>
              <a:t>vac</a:t>
            </a:r>
            <a:r>
              <a:rPr lang="en-US" dirty="0"/>
              <a:t> </a:t>
            </a:r>
            <a:r>
              <a:rPr lang="en-US" dirty="0" smtClean="0"/>
              <a:t>flange; </a:t>
            </a:r>
            <a:r>
              <a:rPr lang="en-US" dirty="0"/>
              <a:t>move </a:t>
            </a:r>
            <a:r>
              <a:rPr lang="en-US" dirty="0" err="1"/>
              <a:t>Frascati</a:t>
            </a:r>
            <a:r>
              <a:rPr lang="en-US" dirty="0"/>
              <a:t> </a:t>
            </a:r>
            <a:r>
              <a:rPr lang="en-US" dirty="0" smtClean="0"/>
              <a:t>upstream</a:t>
            </a:r>
          </a:p>
          <a:p>
            <a:endParaRPr lang="en-US" dirty="0" smtClean="0"/>
          </a:p>
          <a:p>
            <a:r>
              <a:rPr lang="en-US" dirty="0" smtClean="0"/>
              <a:t>3.</a:t>
            </a:r>
            <a:r>
              <a:rPr lang="en-US" dirty="0"/>
              <a:t> Set up survey instruments upstream and downstream of PS </a:t>
            </a:r>
            <a:r>
              <a:rPr lang="en-US" dirty="0" err="1" smtClean="0"/>
              <a:t>vac</a:t>
            </a:r>
            <a:r>
              <a:rPr lang="en-US" dirty="0" smtClean="0"/>
              <a:t> chamber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464595" y="3115340"/>
            <a:ext cx="701749" cy="106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96493" y="3179135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45 cm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9972" y="4933507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the instrument fit in 45 cm?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342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SVT Installation Steps: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1254217"/>
            <a:ext cx="8108950" cy="42572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4. Put </a:t>
            </a:r>
            <a:r>
              <a:rPr lang="en-US" sz="1800" dirty="0"/>
              <a:t>SVT box on table and slide into PS </a:t>
            </a:r>
            <a:r>
              <a:rPr lang="en-US" sz="1800" dirty="0" err="1"/>
              <a:t>vac</a:t>
            </a:r>
            <a:r>
              <a:rPr lang="en-US" sz="1800" dirty="0"/>
              <a:t> chamber and bring to correct  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528" y="1541713"/>
            <a:ext cx="3529012" cy="147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051" y="3468306"/>
            <a:ext cx="3530122" cy="14545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1111" y="3476833"/>
            <a:ext cx="3583173" cy="531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8787" y="3072808"/>
            <a:ext cx="2775098" cy="3827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SVT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14788" y="3253549"/>
            <a:ext cx="65921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6567" y="4881177"/>
            <a:ext cx="7697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5. With </a:t>
            </a:r>
            <a:r>
              <a:rPr lang="en-US" dirty="0"/>
              <a:t>surveyors, position SVT horizontally and vertically at downstream end; ditto upstream end.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0058" y="5466516"/>
            <a:ext cx="288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6. Lock </a:t>
            </a:r>
            <a:r>
              <a:rPr lang="en-US" dirty="0"/>
              <a:t>SVT Box  in place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6567" y="5795584"/>
            <a:ext cx="7846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7. Survey </a:t>
            </a:r>
            <a:r>
              <a:rPr lang="en-US" dirty="0"/>
              <a:t>location of PS </a:t>
            </a:r>
            <a:r>
              <a:rPr lang="en-US" dirty="0" err="1"/>
              <a:t>vac</a:t>
            </a:r>
            <a:r>
              <a:rPr lang="en-US" dirty="0"/>
              <a:t> inner surfaces, SVT box outer surfaces, SVT </a:t>
            </a:r>
            <a:r>
              <a:rPr lang="en-US" dirty="0" err="1"/>
              <a:t>fiducials</a:t>
            </a:r>
            <a:r>
              <a:rPr lang="en-US" dirty="0"/>
              <a:t>,  check points.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423143" y="3009014"/>
            <a:ext cx="3253563" cy="106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19586" y="3462676"/>
            <a:ext cx="3253563" cy="1063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666071" y="2870784"/>
            <a:ext cx="1052623" cy="13822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669609" y="3469765"/>
            <a:ext cx="1038456" cy="1772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4677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354674"/>
            <a:ext cx="8581697" cy="550124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8. Install SVT </a:t>
            </a:r>
            <a:r>
              <a:rPr lang="en-US" sz="1800" dirty="0" err="1" smtClean="0"/>
              <a:t>vac</a:t>
            </a:r>
            <a:r>
              <a:rPr lang="en-US" sz="1800" dirty="0" smtClean="0"/>
              <a:t> box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9. Connect mover and target rods. Set hard stops and limit switches. Verify movers work. Check alignment with survey.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10. Connect cooling lines and test</a:t>
            </a:r>
          </a:p>
          <a:p>
            <a:pPr marL="0" indent="0">
              <a:buNone/>
            </a:pPr>
            <a:r>
              <a:rPr lang="en-US" sz="1800" dirty="0" smtClean="0"/>
              <a:t>11. Connect data/power </a:t>
            </a:r>
            <a:r>
              <a:rPr lang="en-US" sz="1800" dirty="0" smtClean="0"/>
              <a:t>cabl</a:t>
            </a:r>
            <a:r>
              <a:rPr lang="en-US" sz="1800" dirty="0" smtClean="0"/>
              <a:t>es </a:t>
            </a:r>
            <a:r>
              <a:rPr lang="en-US" sz="1800" dirty="0" smtClean="0"/>
              <a:t>and test</a:t>
            </a:r>
            <a:br>
              <a:rPr lang="en-US" sz="1800" dirty="0" smtClean="0"/>
            </a:br>
            <a:r>
              <a:rPr lang="en-US" sz="1800" dirty="0" smtClean="0"/>
              <a:t>12. Remove upstream table; restore upstream </a:t>
            </a:r>
            <a:r>
              <a:rPr lang="en-US" sz="1800" dirty="0" err="1" smtClean="0"/>
              <a:t>Frascati</a:t>
            </a:r>
            <a:r>
              <a:rPr lang="en-US" sz="1800" dirty="0" smtClean="0"/>
              <a:t> position.</a:t>
            </a:r>
          </a:p>
          <a:p>
            <a:pPr marL="0" indent="0">
              <a:buNone/>
            </a:pPr>
            <a:r>
              <a:rPr lang="en-US" sz="1800" dirty="0" smtClean="0"/>
              <a:t>13. Restore </a:t>
            </a:r>
            <a:r>
              <a:rPr lang="en-US" sz="1800" dirty="0" err="1" smtClean="0"/>
              <a:t>vac</a:t>
            </a:r>
            <a:r>
              <a:rPr lang="en-US" sz="1800" dirty="0" smtClean="0"/>
              <a:t> connections:  Upstream </a:t>
            </a:r>
            <a:r>
              <a:rPr lang="en-US" sz="1800" dirty="0" err="1" smtClean="0"/>
              <a:t>Beampipe</a:t>
            </a:r>
            <a:r>
              <a:rPr lang="en-US" sz="1800" dirty="0" smtClean="0"/>
              <a:t>, </a:t>
            </a:r>
            <a:r>
              <a:rPr lang="en-US" sz="1800" dirty="0" err="1" smtClean="0"/>
              <a:t>Ecal</a:t>
            </a:r>
            <a:r>
              <a:rPr lang="en-US" sz="1800" dirty="0" smtClean="0"/>
              <a:t> </a:t>
            </a:r>
            <a:r>
              <a:rPr lang="en-US" sz="1800" dirty="0" err="1" smtClean="0"/>
              <a:t>Vac</a:t>
            </a:r>
            <a:r>
              <a:rPr lang="en-US" sz="1800" dirty="0" smtClean="0"/>
              <a:t> chamber.</a:t>
            </a:r>
            <a:br>
              <a:rPr lang="en-US" sz="1800" dirty="0" smtClean="0"/>
            </a:br>
            <a:r>
              <a:rPr lang="en-US" sz="1800" dirty="0" smtClean="0"/>
              <a:t>14. </a:t>
            </a:r>
            <a:r>
              <a:rPr lang="en-US" sz="1800" dirty="0" smtClean="0"/>
              <a:t>Pump down and Test Vacuum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15. Leave the SVT L1-3 at fully retracted position</a:t>
            </a:r>
          </a:p>
          <a:p>
            <a:pPr marL="0" indent="0">
              <a:buNone/>
            </a:pPr>
            <a:r>
              <a:rPr lang="en-US" sz="1800" dirty="0" smtClean="0"/>
              <a:t>16. Test cooling and data/power in </a:t>
            </a:r>
            <a:r>
              <a:rPr lang="en-US" sz="1800" dirty="0" err="1" smtClean="0"/>
              <a:t>vac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17. Replace </a:t>
            </a:r>
            <a:r>
              <a:rPr lang="en-US" sz="1800" dirty="0" err="1" smtClean="0"/>
              <a:t>Ecal</a:t>
            </a:r>
            <a:r>
              <a:rPr lang="en-US" sz="1800" dirty="0" smtClean="0"/>
              <a:t> and test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1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SVT </a:t>
            </a:r>
            <a:r>
              <a:rPr lang="en-US" dirty="0" smtClean="0">
                <a:solidFill>
                  <a:srgbClr val="FF0000"/>
                </a:solidFill>
              </a:rPr>
              <a:t>Installation Steps: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4301" y="4126387"/>
            <a:ext cx="709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t</a:t>
            </a:r>
            <a:r>
              <a:rPr lang="en-US" dirty="0" smtClean="0"/>
              <a:t>he </a:t>
            </a:r>
            <a:r>
              <a:rPr lang="en-US" dirty="0" smtClean="0"/>
              <a:t>linear </a:t>
            </a:r>
            <a:r>
              <a:rPr lang="en-US" dirty="0" smtClean="0"/>
              <a:t>stage moves, the limit switches may need adjustments.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076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Information on the vacuum chamber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99730" y="1520025"/>
            <a:ext cx="8108950" cy="186112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X position of </a:t>
            </a:r>
            <a:r>
              <a:rPr lang="en-US" dirty="0" err="1"/>
              <a:t>vac</a:t>
            </a:r>
            <a:r>
              <a:rPr lang="en-US" dirty="0"/>
              <a:t> chamber wall on beam’s </a:t>
            </a:r>
            <a:r>
              <a:rPr lang="en-US" dirty="0" smtClean="0"/>
              <a:t>right at upstream and downstream ends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Y position of </a:t>
            </a:r>
            <a:r>
              <a:rPr lang="en-US" dirty="0" err="1" smtClean="0"/>
              <a:t>vac</a:t>
            </a:r>
            <a:r>
              <a:rPr lang="en-US" dirty="0" smtClean="0"/>
              <a:t> chamber wall on bottom surface at upstream and downstream ends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</a:t>
            </a:r>
            <a:r>
              <a:rPr lang="en-US" dirty="0" smtClean="0"/>
              <a:t> position of the upstream flange mating surface at 4 corners.</a:t>
            </a:r>
            <a:endParaRPr lang="en-US" dirty="0"/>
          </a:p>
        </p:txBody>
      </p:sp>
      <p:sp>
        <p:nvSpPr>
          <p:cNvPr id="6" name="Parallelogram 5"/>
          <p:cNvSpPr/>
          <p:nvPr/>
        </p:nvSpPr>
        <p:spPr>
          <a:xfrm rot="5400000">
            <a:off x="1924490" y="3891516"/>
            <a:ext cx="1632099" cy="2259420"/>
          </a:xfrm>
          <a:prstGeom prst="parallelogram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26781" y="3264195"/>
            <a:ext cx="3232298" cy="8931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873882" y="3604437"/>
            <a:ext cx="2750202" cy="101365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09319" y="4809504"/>
            <a:ext cx="2750202" cy="101365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634716" y="3604437"/>
            <a:ext cx="21265" cy="12121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59079" y="3264195"/>
            <a:ext cx="1786270" cy="32961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424759" y="5167425"/>
            <a:ext cx="1711841" cy="818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00131" y="443377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93036" y="561757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92005" y="405452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92005" y="52347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127054" y="5114261"/>
            <a:ext cx="1477926" cy="6911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31359" y="5879806"/>
            <a:ext cx="318977" cy="2020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2129270">
            <a:off x="435934" y="606055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8.85 cm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477918" y="6103093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Straight-through beam line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508745" y="3732027"/>
            <a:ext cx="15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Vac</a:t>
            </a:r>
            <a:r>
              <a:rPr lang="en-US" dirty="0" smtClean="0"/>
              <a:t> chamber</a:t>
            </a:r>
            <a:endParaRPr lang="en-US" dirty="0"/>
          </a:p>
        </p:txBody>
      </p:sp>
      <p:cxnSp>
        <p:nvCxnSpPr>
          <p:cNvPr id="39" name="Straight Connector 38"/>
          <p:cNvCxnSpPr>
            <a:endCxn id="27" idx="1"/>
          </p:cNvCxnSpPr>
          <p:nvPr/>
        </p:nvCxnSpPr>
        <p:spPr>
          <a:xfrm flipV="1">
            <a:off x="1665756" y="4618443"/>
            <a:ext cx="2034375" cy="75812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2772" y="1158946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Survey information </a:t>
            </a:r>
            <a:r>
              <a:rPr lang="en-US" dirty="0" err="1" smtClean="0">
                <a:solidFill>
                  <a:srgbClr val="FF0000"/>
                </a:solidFill>
              </a:rPr>
              <a:t>wrt</a:t>
            </a:r>
            <a:r>
              <a:rPr lang="en-US" dirty="0" smtClean="0">
                <a:solidFill>
                  <a:srgbClr val="FF0000"/>
                </a:solidFill>
              </a:rPr>
              <a:t> the straight-through </a:t>
            </a:r>
            <a:r>
              <a:rPr lang="en-US" dirty="0" err="1" smtClean="0">
                <a:solidFill>
                  <a:srgbClr val="FF0000"/>
                </a:solidFill>
              </a:rPr>
              <a:t>beamline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3217" y="51958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0256" y="55254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44932" y="469958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59103" y="58302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×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68233" y="4774022"/>
            <a:ext cx="191364" cy="85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650505" y="5710087"/>
            <a:ext cx="176035" cy="258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77656" y="5730949"/>
            <a:ext cx="42530" cy="382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10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SVT Alignment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730" y="2710281"/>
            <a:ext cx="8108950" cy="3896234"/>
          </a:xfrm>
        </p:spPr>
      </p:pic>
      <p:sp>
        <p:nvSpPr>
          <p:cNvPr id="6" name="Oval 5"/>
          <p:cNvSpPr/>
          <p:nvPr/>
        </p:nvSpPr>
        <p:spPr>
          <a:xfrm>
            <a:off x="2158407" y="3051587"/>
            <a:ext cx="127590" cy="116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49071" y="3055125"/>
            <a:ext cx="127590" cy="116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21724" y="3597408"/>
            <a:ext cx="127590" cy="116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21724" y="5266789"/>
            <a:ext cx="127590" cy="116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37407" y="5745274"/>
            <a:ext cx="127590" cy="116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1116" y="1244010"/>
            <a:ext cx="719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Alignment spheres: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at the top and one at the bottom of the base plate upstream and downstream.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End of the top and bottom rods.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1117" y="2541182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Adjustment screws: 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824729" y="1389282"/>
            <a:ext cx="127590" cy="1169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7627" y="2658139"/>
            <a:ext cx="180753" cy="1701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8996" y="5064735"/>
            <a:ext cx="180753" cy="170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122925" y="5908280"/>
            <a:ext cx="180753" cy="170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10051" y="5908280"/>
            <a:ext cx="180753" cy="170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981708" y="5057640"/>
            <a:ext cx="180753" cy="170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173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SVT Commissioning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4068" y="1854678"/>
            <a:ext cx="8229600" cy="40630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SVT Protection Collimator is in the 3 mm gap and the FSD system is working.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SVT Layer 1 is retracted to 3 mm from the beam.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SVT bias voltage is set to 60 V.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Efficiency is nearly 100% and high voltage punch-through damage to the front-end electronics can be avoided.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SVT Chiller is running and temperature interlock is working.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9177" y="1371600"/>
            <a:ext cx="797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SVT Commissioning will be performed under the following conditions,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682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 Control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110" y="2777706"/>
            <a:ext cx="6386013" cy="384158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73192"/>
            <a:ext cx="8229600" cy="18201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/>
              <a:t>Power to the front end and flange boards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/>
              <a:t>High voltage bias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/>
              <a:t>Hybrid power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/>
              <a:t>Hybrid and front end board temperatures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400" dirty="0" smtClean="0"/>
              <a:t>Chiller temperature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19443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20130311-GARD-Template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7082CF6BB5AF48A3FAB4D604BFE0D8" ma:contentTypeVersion="11" ma:contentTypeDescription="Create a new document." ma:contentTypeScope="" ma:versionID="94aa8fca34cceaa38b378a9d1a1f909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906365e3-82c9-49da-b774-55fbd5dc2703" targetNamespace="http://schemas.microsoft.com/office/2006/metadata/properties" ma:root="true" ma:fieldsID="d4efb17a830660db3d11059066a7142d" ns1:_="" ns2:_="" ns3:_="">
    <xsd:import namespace="http://schemas.microsoft.com/sharepoint/v3"/>
    <xsd:import namespace="http://schemas.microsoft.com/sharepoint/v4"/>
    <xsd:import namespace="906365e3-82c9-49da-b774-55fbd5dc2703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  <xsd:element ref="ns3:End_x0020_time" minOccurs="0"/>
                <xsd:element ref="ns3:Presenter" minOccurs="0"/>
                <xsd:element ref="ns3:Start_x0020_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E-Mail Headers" ma:hidden="true" ma:internalName="EmailHeader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365e3-82c9-49da-b774-55fbd5dc2703" elementFormDefault="qualified">
    <xsd:import namespace="http://schemas.microsoft.com/office/2006/documentManagement/types"/>
    <xsd:import namespace="http://schemas.microsoft.com/office/infopath/2007/PartnerControls"/>
    <xsd:element name="End_x0020_time" ma:index="14" nillable="true" ma:displayName="End time" ma:default="2013-03-11T07:00:00Z" ma:format="DateTime" ma:internalName="End_x0020_time">
      <xsd:simpleType>
        <xsd:restriction base="dms:DateTime"/>
      </xsd:simpleType>
    </xsd:element>
    <xsd:element name="Presenter" ma:index="15" nillable="true" ma:displayName="Presenter" ma:internalName="Presenter">
      <xsd:simpleType>
        <xsd:restriction base="dms:Text">
          <xsd:maxLength value="255"/>
        </xsd:restriction>
      </xsd:simpleType>
    </xsd:element>
    <xsd:element name="Start_x0020_time" ma:index="16" nillable="true" ma:displayName="Start time" ma:default="2013-03-11T07:00:00Z" ma:format="DateTime" ma:internalName="Start_x0020_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rt_x0020_time xmlns="906365e3-82c9-49da-b774-55fbd5dc2703">2013-03-12T06:20:00+00:00</Start_x0020_time>
    <End_x0020_time xmlns="906365e3-82c9-49da-b774-55fbd5dc2703">2013-03-11T16:40:00+00:00</End_x0020_time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Presenter xmlns="906365e3-82c9-49da-b774-55fbd5dc270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5AE9116-9529-4DF1-811F-F34A695B9B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906365e3-82c9-49da-b774-55fbd5dc2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CE53C2-B324-4250-AF6E-81A00C580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362E8-5089-43BC-8741-F5BB2A820E43}">
  <ds:schemaRefs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sharepoint/v4"/>
    <ds:schemaRef ds:uri="906365e3-82c9-49da-b774-55fbd5dc2703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20130311-GARD-Template</Template>
  <TotalTime>0</TotalTime>
  <Words>729</Words>
  <Application>Microsoft Office PowerPoint</Application>
  <PresentationFormat>On-screen Show (4:3)</PresentationFormat>
  <Paragraphs>128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20130311-GARD-Template</vt:lpstr>
      <vt:lpstr>SVT Installation and Commissioning </vt:lpstr>
      <vt:lpstr>Slide 2</vt:lpstr>
      <vt:lpstr>SVT Installation Steps:</vt:lpstr>
      <vt:lpstr>SVT Installation Steps:</vt:lpstr>
      <vt:lpstr> SVT Installation Steps:</vt:lpstr>
      <vt:lpstr>Survey Information on the vacuum chamber </vt:lpstr>
      <vt:lpstr>SVT Alignment</vt:lpstr>
      <vt:lpstr>SVT Commissioning</vt:lpstr>
      <vt:lpstr>Slow Control</vt:lpstr>
      <vt:lpstr>SVT Calibration</vt:lpstr>
      <vt:lpstr>Timing in the SVT</vt:lpstr>
      <vt:lpstr>Online monitor</vt:lpstr>
      <vt:lpstr>Event display and hit efficiency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2013-03-07T01:32:13Z</dcterms:created>
  <dcterms:modified xsi:type="dcterms:W3CDTF">2014-06-16T01:35:04Z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0x010100897082CF6BB5AF48A3FAB4D604BFE0D8</vt:lpwstr>
  </property>
</Properties>
</file>