
<file path=[Content_Types].xml><?xml version="1.0" encoding="utf-8"?>
<Types xmlns="http://schemas.openxmlformats.org/package/2006/content-types">
  <Default Extension="xml" ContentType="application/xml"/>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73" r:id="rId3"/>
    <p:sldId id="263" r:id="rId4"/>
    <p:sldId id="266" r:id="rId5"/>
    <p:sldId id="260" r:id="rId6"/>
    <p:sldId id="276" r:id="rId7"/>
    <p:sldId id="277" r:id="rId8"/>
    <p:sldId id="271" r:id="rId9"/>
    <p:sldId id="272" r:id="rId10"/>
    <p:sldId id="267" r:id="rId11"/>
    <p:sldId id="275" r:id="rId12"/>
    <p:sldId id="269" r:id="rId13"/>
    <p:sldId id="278" r:id="rId14"/>
    <p:sldId id="265" r:id="rId15"/>
    <p:sldId id="257" r:id="rId16"/>
    <p:sldId id="256"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78" autoAdjust="0"/>
  </p:normalViewPr>
  <p:slideViewPr>
    <p:cSldViewPr>
      <p:cViewPr>
        <p:scale>
          <a:sx n="90" d="100"/>
          <a:sy n="90" d="100"/>
        </p:scale>
        <p:origin x="-6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F36A6-8D14-454A-8BD9-3A252ADEC813}" type="datetimeFigureOut">
              <a:rPr lang="en-US" smtClean="0"/>
              <a:t>6/16/14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EF1C8-EE7A-0645-8AE0-7CC9B1482E40}" type="slidenum">
              <a:rPr lang="en-US" smtClean="0"/>
              <a:t>‹#›</a:t>
            </a:fld>
            <a:endParaRPr lang="en-US"/>
          </a:p>
        </p:txBody>
      </p:sp>
    </p:spTree>
    <p:extLst>
      <p:ext uri="{BB962C8B-B14F-4D97-AF65-F5344CB8AC3E}">
        <p14:creationId xmlns:p14="http://schemas.microsoft.com/office/powerpoint/2010/main" val="86818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C907D0-8FD6-4092-B69D-BA51D2A16BF7}" type="datetimeFigureOut">
              <a:rPr lang="en-US" smtClean="0"/>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395394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907D0-8FD6-4092-B69D-BA51D2A16BF7}" type="datetimeFigureOut">
              <a:rPr lang="en-US" smtClean="0"/>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181974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907D0-8FD6-4092-B69D-BA51D2A16BF7}" type="datetimeFigureOut">
              <a:rPr lang="en-US" smtClean="0"/>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377213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907D0-8FD6-4092-B69D-BA51D2A16BF7}" type="datetimeFigureOut">
              <a:rPr lang="en-US" smtClean="0"/>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380245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907D0-8FD6-4092-B69D-BA51D2A16BF7}" type="datetimeFigureOut">
              <a:rPr lang="en-US" smtClean="0"/>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52416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C907D0-8FD6-4092-B69D-BA51D2A16BF7}" type="datetimeFigureOut">
              <a:rPr lang="en-US" smtClean="0"/>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378748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C907D0-8FD6-4092-B69D-BA51D2A16BF7}" type="datetimeFigureOut">
              <a:rPr lang="en-US" smtClean="0"/>
              <a:t>6/16/14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20352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C907D0-8FD6-4092-B69D-BA51D2A16BF7}" type="datetimeFigureOut">
              <a:rPr lang="en-US" smtClean="0"/>
              <a:t>6/16/14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69795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907D0-8FD6-4092-B69D-BA51D2A16BF7}" type="datetimeFigureOut">
              <a:rPr lang="en-US" smtClean="0"/>
              <a:t>6/16/14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145238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907D0-8FD6-4092-B69D-BA51D2A16BF7}" type="datetimeFigureOut">
              <a:rPr lang="en-US" smtClean="0"/>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28833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907D0-8FD6-4092-B69D-BA51D2A16BF7}" type="datetimeFigureOut">
              <a:rPr lang="en-US" smtClean="0"/>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FA3E6-D407-4A29-9202-3929E07B59F2}" type="slidenum">
              <a:rPr lang="en-US" smtClean="0"/>
              <a:t>‹#›</a:t>
            </a:fld>
            <a:endParaRPr lang="en-US"/>
          </a:p>
        </p:txBody>
      </p:sp>
    </p:spTree>
    <p:extLst>
      <p:ext uri="{BB962C8B-B14F-4D97-AF65-F5344CB8AC3E}">
        <p14:creationId xmlns:p14="http://schemas.microsoft.com/office/powerpoint/2010/main" val="16997388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907D0-8FD6-4092-B69D-BA51D2A16BF7}" type="datetimeFigureOut">
              <a:rPr lang="en-US" smtClean="0"/>
              <a:t>6/16/14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FA3E6-D407-4A29-9202-3929E07B59F2}" type="slidenum">
              <a:rPr lang="en-US" smtClean="0"/>
              <a:t>‹#›</a:t>
            </a:fld>
            <a:endParaRPr lang="en-US"/>
          </a:p>
        </p:txBody>
      </p:sp>
    </p:spTree>
    <p:extLst>
      <p:ext uri="{BB962C8B-B14F-4D97-AF65-F5344CB8AC3E}">
        <p14:creationId xmlns:p14="http://schemas.microsoft.com/office/powerpoint/2010/main" val="4150827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onfluence.slac.stanford.edu/download/attachments/170762148/collimator.pdf?version=1&amp;modificationDate=1402700803000&amp;api=v2" TargetMode="Externa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onfluence.slac.stanford.edu/download/attachments/170762148/target.pdf?version=1&amp;modificationDate=1402701820794&amp;api=v2" TargetMode="Externa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onfluence.slac.stanford.edu/download/attachments/170762148/HPSRUN_13JUN.pdf?version=1&amp;modificationDate=1402700803000&amp;api=v2" TargetMode="Externa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jlab.org/Hall-B/run-web/" TargetMode="External"/><Relationship Id="rId4" Type="http://schemas.openxmlformats.org/officeDocument/2006/relationships/hyperlink" Target="http://www.jlab.org/Hall-B/run-web/hps/COO_HallB-HPS.pdf" TargetMode="External"/><Relationship Id="rId5" Type="http://schemas.openxmlformats.org/officeDocument/2006/relationships/hyperlink" Target="http://www.jlab.org/Hall-B/run-web/hps/ESAD_HallB-HPS.pdf" TargetMode="External"/><Relationship Id="rId6" Type="http://schemas.openxmlformats.org/officeDocument/2006/relationships/hyperlink" Target="http://www.jlab.org/Hall-B/run-web/hps/Hall-B_ERG.pdf" TargetMode="Externa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jlab.org/Hall-B/run-web/hps/RSAD_HallB-HP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onfluence.slac.stanford.edu/download/attachments/170757893/Draft%20SVT%20Installation.pptx?version=2&amp;modificationDate=1402427179154&amp;api=v2" TargetMode="External"/><Relationship Id="rId3" Type="http://schemas.openxmlformats.org/officeDocument/2006/relationships/hyperlink" Target="https://confluence.slac.stanford.edu/download/attachments/170760432/14-04-02_ECalInstall.pdf?version=1&amp;modificationDate=1402424087000&amp;api=v2" TargetMode="Externa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1508105"/>
          </a:xfrm>
          <a:prstGeom prst="rect">
            <a:avLst/>
          </a:prstGeom>
          <a:noFill/>
        </p:spPr>
        <p:txBody>
          <a:bodyPr wrap="square" rtlCol="0">
            <a:spAutoFit/>
          </a:bodyPr>
          <a:lstStyle/>
          <a:p>
            <a:pPr algn="ctr"/>
            <a:r>
              <a:rPr lang="en-US" sz="3600" dirty="0" err="1" smtClean="0">
                <a:latin typeface="Arial"/>
                <a:cs typeface="Arial"/>
              </a:rPr>
              <a:t>Beamline</a:t>
            </a:r>
            <a:r>
              <a:rPr lang="en-US" sz="3600" dirty="0" smtClean="0">
                <a:latin typeface="Arial"/>
                <a:cs typeface="Arial"/>
              </a:rPr>
              <a:t> Overview</a:t>
            </a:r>
            <a:endParaRPr lang="en-US" sz="2400" dirty="0" smtClean="0">
              <a:latin typeface="Arial"/>
              <a:cs typeface="Arial"/>
            </a:endParaRPr>
          </a:p>
          <a:p>
            <a:pPr algn="ctr"/>
            <a:r>
              <a:rPr lang="en-US" sz="2000" dirty="0" smtClean="0">
                <a:latin typeface="Arial"/>
                <a:cs typeface="Arial"/>
              </a:rPr>
              <a:t>Collaboration Meeting</a:t>
            </a:r>
          </a:p>
          <a:p>
            <a:pPr algn="ctr"/>
            <a:r>
              <a:rPr lang="en-US" sz="2000" dirty="0" smtClean="0">
                <a:latin typeface="Arial"/>
                <a:cs typeface="Arial"/>
              </a:rPr>
              <a:t>16 June 2014</a:t>
            </a:r>
            <a:endParaRPr lang="en-US" sz="2400" dirty="0" smtClean="0">
              <a:latin typeface="Arial"/>
              <a:cs typeface="Arial"/>
            </a:endParaRPr>
          </a:p>
          <a:p>
            <a:pPr algn="ctr"/>
            <a:r>
              <a:rPr lang="en-US" sz="1600" dirty="0" smtClean="0">
                <a:latin typeface="Arial"/>
                <a:cs typeface="Arial"/>
              </a:rPr>
              <a:t>Ken Moffeit</a:t>
            </a:r>
            <a:endParaRPr lang="en-US" sz="1600" dirty="0">
              <a:latin typeface="Arial"/>
              <a:cs typeface="Arial"/>
            </a:endParaRPr>
          </a:p>
        </p:txBody>
      </p:sp>
      <p:sp>
        <p:nvSpPr>
          <p:cNvPr id="4" name="Rectangle 3"/>
          <p:cNvSpPr/>
          <p:nvPr/>
        </p:nvSpPr>
        <p:spPr>
          <a:xfrm>
            <a:off x="0" y="1752600"/>
            <a:ext cx="9144000" cy="1477328"/>
          </a:xfrm>
          <a:prstGeom prst="rect">
            <a:avLst/>
          </a:prstGeom>
        </p:spPr>
        <p:txBody>
          <a:bodyPr wrap="square">
            <a:spAutoFit/>
          </a:bodyPr>
          <a:lstStyle/>
          <a:p>
            <a:r>
              <a:rPr lang="en-US" dirty="0"/>
              <a:t>1:30pm - 3:00pm	</a:t>
            </a:r>
            <a:r>
              <a:rPr lang="en-US" dirty="0" err="1"/>
              <a:t>Beamline</a:t>
            </a:r>
            <a:r>
              <a:rPr lang="en-US" dirty="0"/>
              <a:t> overview (15’+5’)	</a:t>
            </a:r>
            <a:r>
              <a:rPr lang="en-US" dirty="0" smtClean="0"/>
              <a:t>		Ken </a:t>
            </a:r>
            <a:r>
              <a:rPr lang="en-US" dirty="0"/>
              <a:t>Moffeit	</a:t>
            </a:r>
          </a:p>
          <a:p>
            <a:r>
              <a:rPr lang="en-US" dirty="0"/>
              <a:t> 	</a:t>
            </a:r>
            <a:r>
              <a:rPr lang="en-US" dirty="0" smtClean="0"/>
              <a:t>	Status </a:t>
            </a:r>
            <a:r>
              <a:rPr lang="en-US" dirty="0"/>
              <a:t>of the </a:t>
            </a:r>
            <a:r>
              <a:rPr lang="en-US" dirty="0" err="1"/>
              <a:t>beamline</a:t>
            </a:r>
            <a:r>
              <a:rPr lang="en-US" dirty="0"/>
              <a:t> construction (30’+5’)	F-X. </a:t>
            </a:r>
            <a:r>
              <a:rPr lang="en-US" dirty="0" err="1"/>
              <a:t>Girod</a:t>
            </a:r>
            <a:r>
              <a:rPr lang="en-US" dirty="0"/>
              <a:t>	</a:t>
            </a:r>
          </a:p>
          <a:p>
            <a:r>
              <a:rPr lang="en-US" dirty="0"/>
              <a:t> 	</a:t>
            </a:r>
            <a:r>
              <a:rPr lang="en-US" dirty="0" smtClean="0"/>
              <a:t>	MPS</a:t>
            </a:r>
            <a:r>
              <a:rPr lang="en-US" dirty="0"/>
              <a:t>/FSD systems for HPS (15'+5')	</a:t>
            </a:r>
            <a:r>
              <a:rPr lang="en-US" dirty="0" smtClean="0"/>
              <a:t>	Daniel </a:t>
            </a:r>
            <a:r>
              <a:rPr lang="en-US" dirty="0"/>
              <a:t>Sexton	</a:t>
            </a:r>
          </a:p>
          <a:p>
            <a:r>
              <a:rPr lang="en-US" dirty="0"/>
              <a:t> 	</a:t>
            </a:r>
            <a:r>
              <a:rPr lang="en-US" dirty="0" smtClean="0"/>
              <a:t>	Radiation </a:t>
            </a:r>
            <a:r>
              <a:rPr lang="en-US" dirty="0"/>
              <a:t>safety in Hall B (15'+5')	</a:t>
            </a:r>
            <a:r>
              <a:rPr lang="en-US" dirty="0" smtClean="0"/>
              <a:t>	</a:t>
            </a:r>
            <a:r>
              <a:rPr lang="en-US" dirty="0" err="1"/>
              <a:t>Pavel</a:t>
            </a:r>
            <a:r>
              <a:rPr lang="en-US" dirty="0"/>
              <a:t> and </a:t>
            </a:r>
            <a:r>
              <a:rPr lang="en-US" dirty="0" err="1"/>
              <a:t>Vashek</a:t>
            </a:r>
            <a:r>
              <a:rPr lang="en-US" dirty="0"/>
              <a:t>	</a:t>
            </a:r>
          </a:p>
          <a:p>
            <a:r>
              <a:rPr lang="en-US" dirty="0"/>
              <a:t> 	</a:t>
            </a:r>
            <a:r>
              <a:rPr lang="en-US" dirty="0" smtClean="0"/>
              <a:t>	Silicon </a:t>
            </a:r>
            <a:r>
              <a:rPr lang="en-US" dirty="0"/>
              <a:t>detector stepping motor test (15'+5')	Takashi Maruyama	</a:t>
            </a:r>
          </a:p>
        </p:txBody>
      </p:sp>
      <p:pic>
        <p:nvPicPr>
          <p:cNvPr id="6" name="Picture 5"/>
          <p:cNvPicPr>
            <a:picLocks noChangeAspect="1"/>
          </p:cNvPicPr>
          <p:nvPr/>
        </p:nvPicPr>
        <p:blipFill>
          <a:blip r:embed="rId2"/>
          <a:stretch>
            <a:fillRect/>
          </a:stretch>
        </p:blipFill>
        <p:spPr>
          <a:xfrm>
            <a:off x="0" y="3962400"/>
            <a:ext cx="9144000" cy="2577087"/>
          </a:xfrm>
          <a:prstGeom prst="rect">
            <a:avLst/>
          </a:prstGeom>
        </p:spPr>
      </p:pic>
    </p:spTree>
    <p:extLst>
      <p:ext uri="{BB962C8B-B14F-4D97-AF65-F5344CB8AC3E}">
        <p14:creationId xmlns:p14="http://schemas.microsoft.com/office/powerpoint/2010/main" val="21308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76200" y="76200"/>
            <a:ext cx="3581400" cy="2585323"/>
          </a:xfrm>
          <a:prstGeom prst="rect">
            <a:avLst/>
          </a:prstGeom>
          <a:noFill/>
        </p:spPr>
        <p:txBody>
          <a:bodyPr wrap="square" rtlCol="0">
            <a:spAutoFit/>
          </a:bodyPr>
          <a:lstStyle/>
          <a:p>
            <a:r>
              <a:rPr lang="en-US" dirty="0" smtClean="0">
                <a:latin typeface="Arial"/>
                <a:cs typeface="Arial"/>
              </a:rPr>
              <a:t>HPS Protection Collimator (Radiator Stick)</a:t>
            </a:r>
          </a:p>
          <a:p>
            <a:pPr marL="285750" indent="-285750">
              <a:buFont typeface="Arial"/>
              <a:buChar char="•"/>
            </a:pPr>
            <a:r>
              <a:rPr lang="en-US" dirty="0" smtClean="0">
                <a:latin typeface="Arial"/>
                <a:cs typeface="Arial"/>
              </a:rPr>
              <a:t>Drawings done</a:t>
            </a:r>
          </a:p>
          <a:p>
            <a:pPr marL="285750" indent="-285750">
              <a:buFont typeface="Arial"/>
              <a:buChar char="•"/>
            </a:pPr>
            <a:r>
              <a:rPr lang="en-US" dirty="0" smtClean="0">
                <a:solidFill>
                  <a:srgbClr val="660066"/>
                </a:solidFill>
                <a:latin typeface="Arial"/>
                <a:cs typeface="Arial"/>
              </a:rPr>
              <a:t>Need decision on thickness of thin gold target used for no-field calibration source.</a:t>
            </a:r>
          </a:p>
          <a:p>
            <a:pPr marL="285750" indent="-285750">
              <a:buFont typeface="Arial"/>
              <a:buChar char="•"/>
            </a:pPr>
            <a:r>
              <a:rPr lang="en-US" dirty="0" smtClean="0">
                <a:latin typeface="Arial"/>
                <a:cs typeface="Arial"/>
              </a:rPr>
              <a:t>Fabrication at JLAB</a:t>
            </a:r>
          </a:p>
          <a:p>
            <a:pPr marL="285750" indent="-285750">
              <a:buFont typeface="Arial"/>
              <a:buChar char="•"/>
            </a:pPr>
            <a:r>
              <a:rPr lang="en-US" dirty="0" smtClean="0">
                <a:solidFill>
                  <a:srgbClr val="FF0000"/>
                </a:solidFill>
                <a:latin typeface="Arial"/>
                <a:cs typeface="Arial"/>
              </a:rPr>
              <a:t>MPS/FSD system must be operational when HPS PC in.</a:t>
            </a:r>
          </a:p>
        </p:txBody>
      </p:sp>
      <p:pic>
        <p:nvPicPr>
          <p:cNvPr id="76" name="Picture 75"/>
          <p:cNvPicPr>
            <a:picLocks noChangeAspect="1"/>
          </p:cNvPicPr>
          <p:nvPr/>
        </p:nvPicPr>
        <p:blipFill>
          <a:blip r:embed="rId2"/>
          <a:stretch>
            <a:fillRect/>
          </a:stretch>
        </p:blipFill>
        <p:spPr>
          <a:xfrm>
            <a:off x="1" y="4483518"/>
            <a:ext cx="5334000" cy="1981960"/>
          </a:xfrm>
          <a:prstGeom prst="rect">
            <a:avLst/>
          </a:prstGeom>
        </p:spPr>
      </p:pic>
      <p:pic>
        <p:nvPicPr>
          <p:cNvPr id="77" name="Picture 76"/>
          <p:cNvPicPr>
            <a:picLocks noChangeAspect="1"/>
          </p:cNvPicPr>
          <p:nvPr/>
        </p:nvPicPr>
        <p:blipFill>
          <a:blip r:embed="rId3"/>
          <a:stretch>
            <a:fillRect/>
          </a:stretch>
        </p:blipFill>
        <p:spPr>
          <a:xfrm>
            <a:off x="5378824" y="5334000"/>
            <a:ext cx="3765176" cy="1524000"/>
          </a:xfrm>
          <a:prstGeom prst="rect">
            <a:avLst/>
          </a:prstGeom>
        </p:spPr>
      </p:pic>
      <p:cxnSp>
        <p:nvCxnSpPr>
          <p:cNvPr id="79" name="Straight Arrow Connector 78"/>
          <p:cNvCxnSpPr/>
          <p:nvPr/>
        </p:nvCxnSpPr>
        <p:spPr>
          <a:xfrm flipH="1" flipV="1">
            <a:off x="5257800" y="5105400"/>
            <a:ext cx="533400" cy="2286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78" name="Picture 77"/>
          <p:cNvPicPr>
            <a:picLocks noChangeAspect="1"/>
          </p:cNvPicPr>
          <p:nvPr/>
        </p:nvPicPr>
        <p:blipFill>
          <a:blip r:embed="rId4"/>
          <a:stretch>
            <a:fillRect/>
          </a:stretch>
        </p:blipFill>
        <p:spPr>
          <a:xfrm>
            <a:off x="3736491" y="304800"/>
            <a:ext cx="5370820" cy="3810000"/>
          </a:xfrm>
          <a:prstGeom prst="rect">
            <a:avLst/>
          </a:prstGeom>
        </p:spPr>
      </p:pic>
    </p:spTree>
    <p:extLst>
      <p:ext uri="{BB962C8B-B14F-4D97-AF65-F5344CB8AC3E}">
        <p14:creationId xmlns:p14="http://schemas.microsoft.com/office/powerpoint/2010/main" val="378379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915400" cy="1138773"/>
          </a:xfrm>
          <a:prstGeom prst="rect">
            <a:avLst/>
          </a:prstGeom>
        </p:spPr>
        <p:txBody>
          <a:bodyPr wrap="square">
            <a:spAutoFit/>
          </a:bodyPr>
          <a:lstStyle/>
          <a:p>
            <a:r>
              <a:rPr lang="en-US" sz="2400" dirty="0">
                <a:latin typeface="Arial"/>
                <a:cs typeface="Arial"/>
              </a:rPr>
              <a:t>Protection </a:t>
            </a:r>
            <a:r>
              <a:rPr lang="en-US" sz="2400" dirty="0" smtClean="0">
                <a:latin typeface="Arial"/>
                <a:cs typeface="Arial"/>
              </a:rPr>
              <a:t>Collimator Operation Manual – </a:t>
            </a:r>
            <a:r>
              <a:rPr lang="en-US" sz="1400" dirty="0" smtClean="0">
                <a:latin typeface="Arial"/>
                <a:cs typeface="Arial"/>
              </a:rPr>
              <a:t>Takashi</a:t>
            </a:r>
          </a:p>
          <a:p>
            <a:r>
              <a:rPr lang="en-US" sz="1400" dirty="0">
                <a:latin typeface="Arial"/>
                <a:cs typeface="Arial"/>
                <a:hlinkClick r:id="rId2"/>
              </a:rPr>
              <a:t>https://confluence.slac.stanford.edu/download/attachments/170762148/collimator.pdf?version=1&amp;modificationDate=1402700803000&amp;api=</a:t>
            </a:r>
            <a:r>
              <a:rPr lang="en-US" sz="1400" dirty="0" smtClean="0">
                <a:latin typeface="Arial"/>
                <a:cs typeface="Arial"/>
                <a:hlinkClick r:id="rId2"/>
              </a:rPr>
              <a:t>v2</a:t>
            </a:r>
            <a:endParaRPr lang="en-US" sz="1400" dirty="0" smtClean="0">
              <a:latin typeface="Arial"/>
              <a:cs typeface="Arial"/>
            </a:endParaRPr>
          </a:p>
          <a:p>
            <a:endParaRPr lang="en-US" sz="1600" dirty="0" smtClean="0">
              <a:latin typeface="Arial"/>
              <a:cs typeface="Arial"/>
            </a:endParaRPr>
          </a:p>
        </p:txBody>
      </p:sp>
      <p:pic>
        <p:nvPicPr>
          <p:cNvPr id="8" name="Picture 7"/>
          <p:cNvPicPr>
            <a:picLocks noChangeAspect="1"/>
          </p:cNvPicPr>
          <p:nvPr/>
        </p:nvPicPr>
        <p:blipFill>
          <a:blip r:embed="rId3"/>
          <a:stretch>
            <a:fillRect/>
          </a:stretch>
        </p:blipFill>
        <p:spPr>
          <a:xfrm>
            <a:off x="2057401" y="1031064"/>
            <a:ext cx="4267200" cy="5826935"/>
          </a:xfrm>
          <a:prstGeom prst="rect">
            <a:avLst/>
          </a:prstGeom>
        </p:spPr>
      </p:pic>
    </p:spTree>
    <p:extLst>
      <p:ext uri="{BB962C8B-B14F-4D97-AF65-F5344CB8AC3E}">
        <p14:creationId xmlns:p14="http://schemas.microsoft.com/office/powerpoint/2010/main" val="108436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459" y="0"/>
            <a:ext cx="8981141" cy="1754327"/>
          </a:xfrm>
          <a:prstGeom prst="rect">
            <a:avLst/>
          </a:prstGeom>
          <a:noFill/>
        </p:spPr>
        <p:txBody>
          <a:bodyPr wrap="square" rtlCol="0">
            <a:spAutoFit/>
          </a:bodyPr>
          <a:lstStyle/>
          <a:p>
            <a:r>
              <a:rPr lang="en-US" dirty="0" smtClean="0">
                <a:latin typeface="Arial"/>
                <a:cs typeface="Arial"/>
              </a:rPr>
              <a:t>HPS Target  </a:t>
            </a:r>
            <a:r>
              <a:rPr lang="en-US" sz="1200" dirty="0" smtClean="0">
                <a:latin typeface="Arial"/>
                <a:cs typeface="Arial"/>
              </a:rPr>
              <a:t>(Clive and Marco)</a:t>
            </a:r>
          </a:p>
          <a:p>
            <a:pPr marL="285750" indent="-285750">
              <a:buFont typeface="Arial"/>
              <a:buChar char="•"/>
            </a:pPr>
            <a:r>
              <a:rPr lang="en-US" dirty="0" smtClean="0">
                <a:latin typeface="Arial"/>
                <a:cs typeface="Arial"/>
              </a:rPr>
              <a:t>Need decision on C12 and CH2 calibration targets. </a:t>
            </a:r>
          </a:p>
          <a:p>
            <a:pPr marL="285750" indent="-285750">
              <a:buFont typeface="Arial"/>
              <a:buChar char="•"/>
            </a:pPr>
            <a:r>
              <a:rPr lang="en-US" dirty="0" smtClean="0">
                <a:latin typeface="Arial"/>
                <a:cs typeface="Arial"/>
              </a:rPr>
              <a:t>Drawing in progress</a:t>
            </a:r>
          </a:p>
          <a:p>
            <a:pPr marL="285750" indent="-285750">
              <a:buFont typeface="Arial"/>
              <a:buChar char="•"/>
            </a:pPr>
            <a:r>
              <a:rPr lang="en-US" dirty="0" smtClean="0">
                <a:latin typeface="Arial"/>
                <a:cs typeface="Arial"/>
              </a:rPr>
              <a:t>Target Operation </a:t>
            </a:r>
            <a:r>
              <a:rPr lang="en-US" dirty="0">
                <a:latin typeface="Arial"/>
                <a:cs typeface="Arial"/>
              </a:rPr>
              <a:t>Manual  </a:t>
            </a:r>
            <a:r>
              <a:rPr lang="en-US" dirty="0" smtClean="0">
                <a:latin typeface="Arial"/>
                <a:cs typeface="Arial"/>
              </a:rPr>
              <a:t>- </a:t>
            </a:r>
            <a:r>
              <a:rPr lang="en-US" sz="1400" dirty="0" smtClean="0">
                <a:latin typeface="Arial"/>
                <a:cs typeface="Arial"/>
              </a:rPr>
              <a:t>Takashi</a:t>
            </a:r>
            <a:r>
              <a:rPr lang="en-US" dirty="0" smtClean="0">
                <a:latin typeface="Arial"/>
                <a:cs typeface="Arial"/>
              </a:rPr>
              <a:t> </a:t>
            </a:r>
          </a:p>
          <a:p>
            <a:r>
              <a:rPr lang="en-US" sz="1200" dirty="0">
                <a:latin typeface="Arial"/>
                <a:cs typeface="Arial"/>
                <a:hlinkClick r:id="rId2"/>
              </a:rPr>
              <a:t>https://confluence.slac.stanford.edu/download/attachments/170762148/target.pdf?version=1&amp;modificationDate=1402701820794&amp;api=</a:t>
            </a:r>
            <a:r>
              <a:rPr lang="en-US" sz="1200" dirty="0" smtClean="0">
                <a:latin typeface="Arial"/>
                <a:cs typeface="Arial"/>
                <a:hlinkClick r:id="rId2"/>
              </a:rPr>
              <a:t>v2</a:t>
            </a:r>
            <a:endParaRPr lang="en-US" sz="1200" dirty="0" smtClean="0">
              <a:latin typeface="Arial"/>
              <a:cs typeface="Arial"/>
            </a:endParaRPr>
          </a:p>
          <a:p>
            <a:endParaRPr lang="en-US" sz="1200" dirty="0" smtClean="0">
              <a:latin typeface="Arial"/>
              <a:cs typeface="Arial"/>
            </a:endParaRPr>
          </a:p>
        </p:txBody>
      </p:sp>
      <p:pic>
        <p:nvPicPr>
          <p:cNvPr id="41" name="Picture 40"/>
          <p:cNvPicPr>
            <a:picLocks noChangeAspect="1"/>
          </p:cNvPicPr>
          <p:nvPr/>
        </p:nvPicPr>
        <p:blipFill>
          <a:blip r:embed="rId3"/>
          <a:stretch>
            <a:fillRect/>
          </a:stretch>
        </p:blipFill>
        <p:spPr>
          <a:xfrm>
            <a:off x="0" y="2016321"/>
            <a:ext cx="9144000" cy="4841679"/>
          </a:xfrm>
          <a:prstGeom prst="rect">
            <a:avLst/>
          </a:prstGeom>
        </p:spPr>
      </p:pic>
    </p:spTree>
    <p:extLst>
      <p:ext uri="{BB962C8B-B14F-4D97-AF65-F5344CB8AC3E}">
        <p14:creationId xmlns:p14="http://schemas.microsoft.com/office/powerpoint/2010/main" val="94382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2438400"/>
            <a:ext cx="8763000" cy="4114800"/>
            <a:chOff x="0" y="152400"/>
            <a:chExt cx="8570064" cy="6465331"/>
          </a:xfrm>
        </p:grpSpPr>
        <p:cxnSp>
          <p:nvCxnSpPr>
            <p:cNvPr id="4" name="Straight Connector 3"/>
            <p:cNvCxnSpPr/>
            <p:nvPr/>
          </p:nvCxnSpPr>
          <p:spPr>
            <a:xfrm>
              <a:off x="1219200" y="2608156"/>
              <a:ext cx="0" cy="265971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880" y="4255168"/>
              <a:ext cx="1145720" cy="92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676400" y="3114882"/>
              <a:ext cx="5945414"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49995" y="2908885"/>
              <a:ext cx="720069" cy="369332"/>
            </a:xfrm>
            <a:prstGeom prst="rect">
              <a:avLst/>
            </a:prstGeom>
            <a:noFill/>
          </p:spPr>
          <p:txBody>
            <a:bodyPr wrap="none" rtlCol="0">
              <a:spAutoFit/>
            </a:bodyPr>
            <a:lstStyle/>
            <a:p>
              <a:r>
                <a:rPr lang="en-US" dirty="0" smtClean="0">
                  <a:solidFill>
                    <a:srgbClr val="00B0F0"/>
                  </a:solidFill>
                </a:rPr>
                <a:t>Beam</a:t>
              </a:r>
              <a:endParaRPr lang="en-US" dirty="0">
                <a:solidFill>
                  <a:srgbClr val="00B0F0"/>
                </a:solidFill>
              </a:endParaRPr>
            </a:p>
          </p:txBody>
        </p:sp>
        <p:sp>
          <p:nvSpPr>
            <p:cNvPr id="8" name="Rectangle 7"/>
            <p:cNvSpPr/>
            <p:nvPr/>
          </p:nvSpPr>
          <p:spPr>
            <a:xfrm>
              <a:off x="5382023" y="2438399"/>
              <a:ext cx="76200" cy="5259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82023" y="3291929"/>
              <a:ext cx="76200" cy="5259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10100" y="1976110"/>
              <a:ext cx="1543846" cy="369332"/>
            </a:xfrm>
            <a:prstGeom prst="rect">
              <a:avLst/>
            </a:prstGeom>
            <a:noFill/>
          </p:spPr>
          <p:txBody>
            <a:bodyPr wrap="square" rtlCol="0">
              <a:spAutoFit/>
            </a:bodyPr>
            <a:lstStyle/>
            <a:p>
              <a:r>
                <a:rPr lang="en-US" dirty="0" smtClean="0"/>
                <a:t>Silicon layer 1</a:t>
              </a:r>
              <a:endParaRPr lang="en-US" dirty="0"/>
            </a:p>
          </p:txBody>
        </p:sp>
        <p:cxnSp>
          <p:nvCxnSpPr>
            <p:cNvPr id="11" name="Straight Connector 10"/>
            <p:cNvCxnSpPr/>
            <p:nvPr/>
          </p:nvCxnSpPr>
          <p:spPr>
            <a:xfrm>
              <a:off x="2133600" y="611088"/>
              <a:ext cx="0" cy="1436132"/>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05000" y="152400"/>
              <a:ext cx="4572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38400" y="253465"/>
              <a:ext cx="2438400" cy="369332"/>
            </a:xfrm>
            <a:prstGeom prst="rect">
              <a:avLst/>
            </a:prstGeom>
            <a:noFill/>
          </p:spPr>
          <p:txBody>
            <a:bodyPr wrap="square" rtlCol="0">
              <a:spAutoFit/>
            </a:bodyPr>
            <a:lstStyle/>
            <a:p>
              <a:r>
                <a:rPr lang="en-US" dirty="0" smtClean="0"/>
                <a:t>Target stepping motor</a:t>
              </a:r>
              <a:endParaRPr lang="en-US" dirty="0"/>
            </a:p>
          </p:txBody>
        </p:sp>
        <p:cxnSp>
          <p:nvCxnSpPr>
            <p:cNvPr id="14" name="Straight Connector 13"/>
            <p:cNvCxnSpPr/>
            <p:nvPr/>
          </p:nvCxnSpPr>
          <p:spPr>
            <a:xfrm>
              <a:off x="2110739" y="2045732"/>
              <a:ext cx="72347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57600" y="3381986"/>
              <a:ext cx="753732" cy="369332"/>
            </a:xfrm>
            <a:prstGeom prst="rect">
              <a:avLst/>
            </a:prstGeom>
            <a:noFill/>
          </p:spPr>
          <p:txBody>
            <a:bodyPr wrap="none" rtlCol="0">
              <a:spAutoFit/>
            </a:bodyPr>
            <a:lstStyle/>
            <a:p>
              <a:r>
                <a:rPr lang="en-US" dirty="0" smtClean="0"/>
                <a:t>10 cm</a:t>
              </a:r>
              <a:endParaRPr lang="en-US" dirty="0"/>
            </a:p>
          </p:txBody>
        </p:sp>
        <p:cxnSp>
          <p:nvCxnSpPr>
            <p:cNvPr id="16" name="Straight Connector 15"/>
            <p:cNvCxnSpPr/>
            <p:nvPr/>
          </p:nvCxnSpPr>
          <p:spPr>
            <a:xfrm>
              <a:off x="2811349" y="2045732"/>
              <a:ext cx="1" cy="113714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1350" y="3381986"/>
              <a:ext cx="2610646" cy="3208"/>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95254" y="1524000"/>
              <a:ext cx="1252946" cy="523220"/>
            </a:xfrm>
            <a:prstGeom prst="rect">
              <a:avLst/>
            </a:prstGeom>
            <a:noFill/>
          </p:spPr>
          <p:txBody>
            <a:bodyPr wrap="square" rtlCol="0">
              <a:spAutoFit/>
            </a:bodyPr>
            <a:lstStyle/>
            <a:p>
              <a:pPr algn="ctr"/>
              <a:r>
                <a:rPr lang="en-US" sz="1400" dirty="0" smtClean="0"/>
                <a:t>Thin Tungsten</a:t>
              </a:r>
            </a:p>
            <a:p>
              <a:pPr algn="ctr"/>
              <a:r>
                <a:rPr lang="en-US" sz="1400" dirty="0" smtClean="0"/>
                <a:t>Targets</a:t>
              </a:r>
              <a:endParaRPr lang="en-US" sz="1400" dirty="0"/>
            </a:p>
          </p:txBody>
        </p:sp>
        <p:cxnSp>
          <p:nvCxnSpPr>
            <p:cNvPr id="19" name="Straight Arrow Connector 18"/>
            <p:cNvCxnSpPr/>
            <p:nvPr/>
          </p:nvCxnSpPr>
          <p:spPr>
            <a:xfrm flipH="1">
              <a:off x="2980509" y="2133600"/>
              <a:ext cx="829491"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0" y="1785610"/>
              <a:ext cx="1600200" cy="43089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409700" y="2564990"/>
              <a:ext cx="1062774" cy="2022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7085" y="5562600"/>
              <a:ext cx="720069" cy="369332"/>
            </a:xfrm>
            <a:prstGeom prst="rect">
              <a:avLst/>
            </a:prstGeom>
            <a:noFill/>
          </p:spPr>
          <p:txBody>
            <a:bodyPr wrap="none" rtlCol="0">
              <a:spAutoFit/>
            </a:bodyPr>
            <a:lstStyle/>
            <a:p>
              <a:r>
                <a:rPr lang="en-US" dirty="0" smtClean="0">
                  <a:solidFill>
                    <a:srgbClr val="00B0F0"/>
                  </a:solidFill>
                </a:rPr>
                <a:t>Beam</a:t>
              </a:r>
              <a:endParaRPr lang="en-US" dirty="0">
                <a:solidFill>
                  <a:srgbClr val="00B0F0"/>
                </a:solidFill>
              </a:endParaRPr>
            </a:p>
          </p:txBody>
        </p:sp>
        <p:cxnSp>
          <p:nvCxnSpPr>
            <p:cNvPr id="23" name="Straight Arrow Connector 22"/>
            <p:cNvCxnSpPr/>
            <p:nvPr/>
          </p:nvCxnSpPr>
          <p:spPr>
            <a:xfrm flipV="1">
              <a:off x="604278" y="5029200"/>
              <a:ext cx="211821" cy="5334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96606" y="4953000"/>
              <a:ext cx="76200"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85914" y="6094511"/>
              <a:ext cx="3238486" cy="523220"/>
            </a:xfrm>
            <a:prstGeom prst="rect">
              <a:avLst/>
            </a:prstGeom>
            <a:noFill/>
          </p:spPr>
          <p:txBody>
            <a:bodyPr wrap="square" rtlCol="0">
              <a:spAutoFit/>
            </a:bodyPr>
            <a:lstStyle/>
            <a:p>
              <a:r>
                <a:rPr lang="en-US" sz="1400" dirty="0" smtClean="0"/>
                <a:t>Thin Tungsten Targets: </a:t>
              </a:r>
            </a:p>
            <a:p>
              <a:r>
                <a:rPr lang="en-US" sz="1400" dirty="0" smtClean="0"/>
                <a:t>4 microns at bottom and 8 microns above</a:t>
              </a:r>
              <a:endParaRPr lang="en-US" sz="1400" dirty="0"/>
            </a:p>
          </p:txBody>
        </p:sp>
        <p:cxnSp>
          <p:nvCxnSpPr>
            <p:cNvPr id="26" name="Straight Arrow Connector 25"/>
            <p:cNvCxnSpPr/>
            <p:nvPr/>
          </p:nvCxnSpPr>
          <p:spPr>
            <a:xfrm flipH="1" flipV="1">
              <a:off x="1143000" y="5267870"/>
              <a:ext cx="533400" cy="6640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62289" y="3156031"/>
              <a:ext cx="1145720" cy="2884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62289" y="2767222"/>
              <a:ext cx="1145720" cy="2884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110739" y="3717065"/>
              <a:ext cx="2666986" cy="307777"/>
            </a:xfrm>
            <a:prstGeom prst="rect">
              <a:avLst/>
            </a:prstGeom>
            <a:noFill/>
          </p:spPr>
          <p:txBody>
            <a:bodyPr wrap="square" rtlCol="0">
              <a:spAutoFit/>
            </a:bodyPr>
            <a:lstStyle/>
            <a:p>
              <a:r>
                <a:rPr lang="en-US" sz="1400" dirty="0" smtClean="0"/>
                <a:t>Calibration targets: C12 and CH2</a:t>
              </a:r>
            </a:p>
          </p:txBody>
        </p:sp>
        <p:cxnSp>
          <p:nvCxnSpPr>
            <p:cNvPr id="30" name="Straight Arrow Connector 29"/>
            <p:cNvCxnSpPr/>
            <p:nvPr/>
          </p:nvCxnSpPr>
          <p:spPr>
            <a:xfrm flipH="1" flipV="1">
              <a:off x="1428750" y="3112435"/>
              <a:ext cx="723900" cy="6640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43239" y="3882460"/>
              <a:ext cx="1145720" cy="2856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Arrow Connector 31"/>
            <p:cNvCxnSpPr/>
            <p:nvPr/>
          </p:nvCxnSpPr>
          <p:spPr>
            <a:xfrm flipH="1" flipV="1">
              <a:off x="1485915" y="4025280"/>
              <a:ext cx="464697" cy="2298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38357" y="4156068"/>
              <a:ext cx="3238486" cy="523220"/>
            </a:xfrm>
            <a:prstGeom prst="rect">
              <a:avLst/>
            </a:prstGeom>
            <a:noFill/>
          </p:spPr>
          <p:txBody>
            <a:bodyPr wrap="square" rtlCol="0">
              <a:spAutoFit/>
            </a:bodyPr>
            <a:lstStyle/>
            <a:p>
              <a:r>
                <a:rPr lang="en-US" sz="1400" dirty="0" smtClean="0"/>
                <a:t>Thin Gold Targets: </a:t>
              </a:r>
            </a:p>
            <a:p>
              <a:r>
                <a:rPr lang="en-US" sz="1400" dirty="0" smtClean="0"/>
                <a:t>4 microns at bottom and 8 microns above</a:t>
              </a:r>
              <a:endParaRPr lang="en-US" sz="1400" dirty="0"/>
            </a:p>
          </p:txBody>
        </p:sp>
        <p:sp>
          <p:nvSpPr>
            <p:cNvPr id="34" name="Rectangle 33"/>
            <p:cNvSpPr/>
            <p:nvPr/>
          </p:nvSpPr>
          <p:spPr>
            <a:xfrm>
              <a:off x="243239" y="3609537"/>
              <a:ext cx="1145720" cy="2835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2740659" y="2208405"/>
              <a:ext cx="141382" cy="985985"/>
              <a:chOff x="6430160" y="3506497"/>
              <a:chExt cx="1182129" cy="2414378"/>
            </a:xfrm>
          </p:grpSpPr>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160" y="4994443"/>
                <a:ext cx="1145720" cy="92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a:xfrm>
                <a:off x="6466569" y="3895306"/>
                <a:ext cx="1145720" cy="2884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466569" y="3506497"/>
                <a:ext cx="1145720" cy="2884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447519" y="4621735"/>
                <a:ext cx="1145720" cy="2856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p:cNvSpPr/>
              <p:nvPr/>
            </p:nvSpPr>
            <p:spPr>
              <a:xfrm>
                <a:off x="6447519" y="4348812"/>
                <a:ext cx="1145720" cy="2835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1" name="TextBox 40"/>
          <p:cNvSpPr txBox="1"/>
          <p:nvPr/>
        </p:nvSpPr>
        <p:spPr>
          <a:xfrm>
            <a:off x="152400" y="1905000"/>
            <a:ext cx="1905000" cy="400110"/>
          </a:xfrm>
          <a:prstGeom prst="rect">
            <a:avLst/>
          </a:prstGeom>
          <a:noFill/>
        </p:spPr>
        <p:txBody>
          <a:bodyPr wrap="square" rtlCol="0">
            <a:spAutoFit/>
          </a:bodyPr>
          <a:lstStyle/>
          <a:p>
            <a:r>
              <a:rPr lang="en-US" sz="2000" dirty="0" smtClean="0">
                <a:latin typeface="Arial"/>
                <a:cs typeface="Arial"/>
              </a:rPr>
              <a:t>Target cartoon</a:t>
            </a:r>
            <a:endParaRPr lang="en-US" sz="2000" dirty="0">
              <a:latin typeface="Arial"/>
              <a:cs typeface="Arial"/>
            </a:endParaRPr>
          </a:p>
        </p:txBody>
      </p:sp>
      <p:pic>
        <p:nvPicPr>
          <p:cNvPr id="42" name="Picture 41"/>
          <p:cNvPicPr>
            <a:picLocks noChangeAspect="1"/>
          </p:cNvPicPr>
          <p:nvPr/>
        </p:nvPicPr>
        <p:blipFill>
          <a:blip r:embed="rId4"/>
          <a:stretch>
            <a:fillRect/>
          </a:stretch>
        </p:blipFill>
        <p:spPr>
          <a:xfrm>
            <a:off x="4724400" y="22578"/>
            <a:ext cx="4267200" cy="2662034"/>
          </a:xfrm>
          <a:prstGeom prst="rect">
            <a:avLst/>
          </a:prstGeom>
        </p:spPr>
      </p:pic>
    </p:spTree>
    <p:extLst>
      <p:ext uri="{BB962C8B-B14F-4D97-AF65-F5344CB8AC3E}">
        <p14:creationId xmlns:p14="http://schemas.microsoft.com/office/powerpoint/2010/main" val="391807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17652" cy="6186310"/>
          </a:xfrm>
          <a:prstGeom prst="rect">
            <a:avLst/>
          </a:prstGeom>
        </p:spPr>
        <p:txBody>
          <a:bodyPr wrap="square">
            <a:spAutoFit/>
          </a:bodyPr>
          <a:lstStyle/>
          <a:p>
            <a:r>
              <a:rPr lang="en-US" b="1" dirty="0" smtClean="0">
                <a:latin typeface="Arial"/>
                <a:cs typeface="Arial"/>
              </a:rPr>
              <a:t>Magnets</a:t>
            </a:r>
            <a:r>
              <a:rPr lang="en-US" dirty="0" smtClean="0">
                <a:latin typeface="Arial"/>
                <a:cs typeface="Arial"/>
              </a:rPr>
              <a:t>: </a:t>
            </a:r>
            <a:r>
              <a:rPr lang="en-US" dirty="0" err="1">
                <a:latin typeface="Arial"/>
                <a:cs typeface="Arial"/>
              </a:rPr>
              <a:t>Krister</a:t>
            </a:r>
            <a:r>
              <a:rPr lang="en-US" dirty="0">
                <a:latin typeface="Arial"/>
                <a:cs typeface="Arial"/>
              </a:rPr>
              <a:t> </a:t>
            </a:r>
            <a:r>
              <a:rPr lang="en-US" dirty="0" err="1">
                <a:latin typeface="Arial"/>
                <a:cs typeface="Arial"/>
              </a:rPr>
              <a:t>Bruhwell</a:t>
            </a:r>
            <a:r>
              <a:rPr lang="en-US" dirty="0">
                <a:latin typeface="Arial"/>
                <a:cs typeface="Arial"/>
              </a:rPr>
              <a:t> is working on the main dipole and on the </a:t>
            </a:r>
            <a:r>
              <a:rPr lang="en-US" dirty="0" err="1">
                <a:latin typeface="Arial"/>
                <a:cs typeface="Arial"/>
              </a:rPr>
              <a:t>Frascati</a:t>
            </a:r>
            <a:r>
              <a:rPr lang="en-US" dirty="0">
                <a:latin typeface="Arial"/>
                <a:cs typeface="Arial"/>
              </a:rPr>
              <a:t> magnet power </a:t>
            </a:r>
            <a:r>
              <a:rPr lang="en-US" dirty="0" smtClean="0">
                <a:latin typeface="Arial"/>
                <a:cs typeface="Arial"/>
              </a:rPr>
              <a:t>supplies. Controls </a:t>
            </a:r>
            <a:r>
              <a:rPr lang="en-US" dirty="0">
                <a:latin typeface="Arial"/>
                <a:cs typeface="Arial"/>
              </a:rPr>
              <a:t>for </a:t>
            </a:r>
            <a:r>
              <a:rPr lang="en-US" dirty="0" err="1">
                <a:latin typeface="Arial"/>
                <a:cs typeface="Arial"/>
              </a:rPr>
              <a:t>Frascati</a:t>
            </a:r>
            <a:r>
              <a:rPr lang="en-US" dirty="0">
                <a:latin typeface="Arial"/>
                <a:cs typeface="Arial"/>
              </a:rPr>
              <a:t> magnets are all serial, </a:t>
            </a:r>
            <a:r>
              <a:rPr lang="en-US" dirty="0" err="1">
                <a:latin typeface="Arial"/>
                <a:cs typeface="Arial"/>
              </a:rPr>
              <a:t>Krister</a:t>
            </a:r>
            <a:r>
              <a:rPr lang="en-US" dirty="0">
                <a:latin typeface="Arial"/>
                <a:cs typeface="Arial"/>
              </a:rPr>
              <a:t> is in process restoring the hardware connections</a:t>
            </a:r>
            <a:r>
              <a:rPr lang="en-US" dirty="0" smtClean="0">
                <a:latin typeface="Arial"/>
                <a:cs typeface="Arial"/>
              </a:rPr>
              <a:t>.</a:t>
            </a:r>
          </a:p>
          <a:p>
            <a:endParaRPr lang="en-US" dirty="0">
              <a:latin typeface="Arial"/>
              <a:cs typeface="Arial"/>
            </a:endParaRPr>
          </a:p>
          <a:p>
            <a:r>
              <a:rPr lang="en-US" b="1" dirty="0" smtClean="0">
                <a:latin typeface="Arial"/>
                <a:cs typeface="Arial"/>
              </a:rPr>
              <a:t>Motors: </a:t>
            </a:r>
            <a:r>
              <a:rPr lang="en-US" dirty="0" err="1" smtClean="0">
                <a:latin typeface="Arial"/>
                <a:cs typeface="Arial"/>
              </a:rPr>
              <a:t>Krister</a:t>
            </a:r>
            <a:r>
              <a:rPr lang="en-US" dirty="0" smtClean="0">
                <a:latin typeface="Arial"/>
                <a:cs typeface="Arial"/>
              </a:rPr>
              <a:t> </a:t>
            </a:r>
            <a:r>
              <a:rPr lang="en-US" dirty="0">
                <a:latin typeface="Arial"/>
                <a:cs typeface="Arial"/>
              </a:rPr>
              <a:t>is working on installation of the downstream </a:t>
            </a:r>
            <a:r>
              <a:rPr lang="en-US" dirty="0" err="1">
                <a:latin typeface="Arial"/>
                <a:cs typeface="Arial"/>
              </a:rPr>
              <a:t>beamline</a:t>
            </a:r>
            <a:r>
              <a:rPr lang="en-US" dirty="0">
                <a:latin typeface="Arial"/>
                <a:cs typeface="Arial"/>
              </a:rPr>
              <a:t> </a:t>
            </a:r>
            <a:r>
              <a:rPr lang="en-US" dirty="0" smtClean="0">
                <a:latin typeface="Arial"/>
                <a:cs typeface="Arial"/>
              </a:rPr>
              <a:t>motors. So </a:t>
            </a:r>
            <a:r>
              <a:rPr lang="en-US" dirty="0">
                <a:latin typeface="Arial"/>
                <a:cs typeface="Arial"/>
              </a:rPr>
              <a:t>far only beam stopper is </a:t>
            </a:r>
            <a:r>
              <a:rPr lang="en-US" dirty="0" smtClean="0">
                <a:latin typeface="Arial"/>
                <a:cs typeface="Arial"/>
              </a:rPr>
              <a:t>working. Regular </a:t>
            </a:r>
            <a:r>
              <a:rPr lang="en-US" dirty="0">
                <a:latin typeface="Arial"/>
                <a:cs typeface="Arial"/>
              </a:rPr>
              <a:t>Hall B harp scans do not need significant changes</a:t>
            </a:r>
            <a:r>
              <a:rPr lang="en-US" dirty="0" smtClean="0">
                <a:latin typeface="Arial"/>
                <a:cs typeface="Arial"/>
              </a:rPr>
              <a:t>. </a:t>
            </a:r>
            <a:r>
              <a:rPr lang="en-US" dirty="0" err="1">
                <a:latin typeface="Arial"/>
                <a:cs typeface="Arial"/>
              </a:rPr>
              <a:t>Ani</a:t>
            </a:r>
            <a:r>
              <a:rPr lang="en-US" dirty="0">
                <a:latin typeface="Arial"/>
                <a:cs typeface="Arial"/>
              </a:rPr>
              <a:t> </a:t>
            </a:r>
            <a:r>
              <a:rPr lang="en-US" dirty="0" err="1">
                <a:latin typeface="Arial"/>
                <a:cs typeface="Arial"/>
              </a:rPr>
              <a:t>Simonyan</a:t>
            </a:r>
            <a:r>
              <a:rPr lang="en-US" dirty="0">
                <a:latin typeface="Arial"/>
                <a:cs typeface="Arial"/>
              </a:rPr>
              <a:t> is working on 3-wire analysis for the scans</a:t>
            </a:r>
            <a:r>
              <a:rPr lang="en-US" dirty="0" smtClean="0">
                <a:latin typeface="Arial"/>
                <a:cs typeface="Arial"/>
              </a:rPr>
              <a:t>.</a:t>
            </a:r>
          </a:p>
          <a:p>
            <a:endParaRPr lang="en-US" dirty="0">
              <a:latin typeface="Arial"/>
              <a:cs typeface="Arial"/>
            </a:endParaRPr>
          </a:p>
          <a:p>
            <a:r>
              <a:rPr lang="en-US" b="1" dirty="0" smtClean="0">
                <a:latin typeface="Arial"/>
                <a:cs typeface="Arial"/>
              </a:rPr>
              <a:t>Vacuum:</a:t>
            </a:r>
            <a:r>
              <a:rPr lang="en-US" b="1" dirty="0">
                <a:latin typeface="Arial"/>
                <a:cs typeface="Arial"/>
              </a:rPr>
              <a:t> </a:t>
            </a:r>
            <a:r>
              <a:rPr lang="en-US" dirty="0" smtClean="0">
                <a:latin typeface="Arial"/>
                <a:cs typeface="Arial"/>
              </a:rPr>
              <a:t>Accelerator </a:t>
            </a:r>
            <a:r>
              <a:rPr lang="en-US" dirty="0">
                <a:latin typeface="Arial"/>
                <a:cs typeface="Arial"/>
              </a:rPr>
              <a:t>division who will provide EPICS support for the </a:t>
            </a:r>
            <a:r>
              <a:rPr lang="en-US" dirty="0" err="1">
                <a:latin typeface="Arial"/>
                <a:cs typeface="Arial"/>
              </a:rPr>
              <a:t>beamline</a:t>
            </a:r>
            <a:r>
              <a:rPr lang="en-US" dirty="0">
                <a:latin typeface="Arial"/>
                <a:cs typeface="Arial"/>
              </a:rPr>
              <a:t> vacuum</a:t>
            </a:r>
          </a:p>
          <a:p>
            <a:r>
              <a:rPr lang="en-US" dirty="0">
                <a:latin typeface="Arial"/>
                <a:cs typeface="Arial"/>
              </a:rPr>
              <a:t>equipment for HPS. </a:t>
            </a:r>
            <a:r>
              <a:rPr lang="en-US" dirty="0" smtClean="0">
                <a:latin typeface="Arial"/>
                <a:cs typeface="Arial"/>
              </a:rPr>
              <a:t> </a:t>
            </a:r>
          </a:p>
          <a:p>
            <a:endParaRPr lang="en-US" dirty="0">
              <a:latin typeface="Arial"/>
              <a:cs typeface="Arial"/>
            </a:endParaRPr>
          </a:p>
          <a:p>
            <a:r>
              <a:rPr lang="en-US" b="1" dirty="0" smtClean="0">
                <a:latin typeface="Arial"/>
                <a:cs typeface="Arial"/>
              </a:rPr>
              <a:t>MSP</a:t>
            </a:r>
            <a:r>
              <a:rPr lang="en-US" b="1" dirty="0">
                <a:latin typeface="Arial"/>
                <a:cs typeface="Arial"/>
              </a:rPr>
              <a:t>/</a:t>
            </a:r>
            <a:r>
              <a:rPr lang="en-US" b="1" dirty="0" smtClean="0">
                <a:latin typeface="Arial"/>
                <a:cs typeface="Arial"/>
              </a:rPr>
              <a:t>FSD: </a:t>
            </a:r>
            <a:r>
              <a:rPr lang="en-US" dirty="0" smtClean="0">
                <a:latin typeface="Arial"/>
                <a:cs typeface="Arial"/>
              </a:rPr>
              <a:t>See talk in the </a:t>
            </a:r>
            <a:r>
              <a:rPr lang="en-US" dirty="0" err="1" smtClean="0">
                <a:latin typeface="Arial"/>
                <a:cs typeface="Arial"/>
              </a:rPr>
              <a:t>beamline</a:t>
            </a:r>
            <a:r>
              <a:rPr lang="en-US" dirty="0" smtClean="0">
                <a:latin typeface="Arial"/>
                <a:cs typeface="Arial"/>
              </a:rPr>
              <a:t> session.</a:t>
            </a:r>
            <a:endParaRPr lang="en-US" dirty="0">
              <a:latin typeface="Arial"/>
              <a:cs typeface="Arial"/>
            </a:endParaRPr>
          </a:p>
          <a:p>
            <a:endParaRPr lang="en-US" dirty="0">
              <a:latin typeface="Arial"/>
              <a:cs typeface="Arial"/>
            </a:endParaRPr>
          </a:p>
          <a:p>
            <a:r>
              <a:rPr lang="en-US" b="1" dirty="0" err="1" smtClean="0">
                <a:latin typeface="Arial"/>
                <a:cs typeface="Arial"/>
              </a:rPr>
              <a:t>Beamline</a:t>
            </a:r>
            <a:r>
              <a:rPr lang="en-US" b="1" dirty="0" smtClean="0">
                <a:latin typeface="Arial"/>
                <a:cs typeface="Arial"/>
              </a:rPr>
              <a:t> </a:t>
            </a:r>
            <a:r>
              <a:rPr lang="en-US" b="1" dirty="0" err="1" smtClean="0">
                <a:latin typeface="Arial"/>
                <a:cs typeface="Arial"/>
              </a:rPr>
              <a:t>scalers</a:t>
            </a:r>
            <a:r>
              <a:rPr lang="en-US" dirty="0" smtClean="0">
                <a:latin typeface="Arial"/>
                <a:cs typeface="Arial"/>
              </a:rPr>
              <a:t>: Same </a:t>
            </a:r>
            <a:r>
              <a:rPr lang="en-US" dirty="0">
                <a:latin typeface="Arial"/>
                <a:cs typeface="Arial"/>
              </a:rPr>
              <a:t>hardware for </a:t>
            </a:r>
            <a:r>
              <a:rPr lang="en-US" dirty="0" err="1">
                <a:latin typeface="Arial"/>
                <a:cs typeface="Arial"/>
              </a:rPr>
              <a:t>scalers</a:t>
            </a:r>
            <a:r>
              <a:rPr lang="en-US" dirty="0">
                <a:latin typeface="Arial"/>
                <a:cs typeface="Arial"/>
              </a:rPr>
              <a:t> (Struck and </a:t>
            </a:r>
            <a:r>
              <a:rPr lang="en-US" dirty="0" err="1">
                <a:latin typeface="Arial"/>
                <a:cs typeface="Arial"/>
              </a:rPr>
              <a:t>Joerger</a:t>
            </a:r>
            <a:r>
              <a:rPr lang="en-US" dirty="0">
                <a:latin typeface="Arial"/>
                <a:cs typeface="Arial"/>
              </a:rPr>
              <a:t>) for the HPS </a:t>
            </a:r>
            <a:r>
              <a:rPr lang="en-US" dirty="0" err="1" smtClean="0">
                <a:latin typeface="Arial"/>
                <a:cs typeface="Arial"/>
              </a:rPr>
              <a:t>beamline</a:t>
            </a:r>
            <a:r>
              <a:rPr lang="en-US" dirty="0" smtClean="0">
                <a:latin typeface="Arial"/>
                <a:cs typeface="Arial"/>
              </a:rPr>
              <a:t>. The </a:t>
            </a:r>
            <a:r>
              <a:rPr lang="en-US" dirty="0" err="1">
                <a:latin typeface="Arial"/>
                <a:cs typeface="Arial"/>
              </a:rPr>
              <a:t>scaler</a:t>
            </a:r>
            <a:r>
              <a:rPr lang="en-US" dirty="0">
                <a:latin typeface="Arial"/>
                <a:cs typeface="Arial"/>
              </a:rPr>
              <a:t> readout software needs to be transferred to new EPICS.</a:t>
            </a:r>
          </a:p>
          <a:p>
            <a:endParaRPr lang="en-US" dirty="0" smtClean="0">
              <a:latin typeface="Arial"/>
              <a:cs typeface="Arial"/>
            </a:endParaRPr>
          </a:p>
          <a:p>
            <a:r>
              <a:rPr lang="en-US" b="1" dirty="0" smtClean="0">
                <a:latin typeface="Arial"/>
                <a:cs typeface="Arial"/>
              </a:rPr>
              <a:t>SVT Motors</a:t>
            </a:r>
            <a:r>
              <a:rPr lang="en-US" dirty="0" smtClean="0">
                <a:latin typeface="Arial"/>
                <a:cs typeface="Arial"/>
              </a:rPr>
              <a:t>: </a:t>
            </a:r>
            <a:r>
              <a:rPr lang="en-US" dirty="0">
                <a:latin typeface="Arial"/>
                <a:cs typeface="Arial"/>
              </a:rPr>
              <a:t>Takashi has the XPS controller to be used for target and SVT support, he is learning how to use for HPS SVT </a:t>
            </a:r>
            <a:r>
              <a:rPr lang="en-US" dirty="0" smtClean="0">
                <a:latin typeface="Arial"/>
                <a:cs typeface="Arial"/>
              </a:rPr>
              <a:t>applications. So </a:t>
            </a:r>
            <a:r>
              <a:rPr lang="en-US" dirty="0">
                <a:latin typeface="Arial"/>
                <a:cs typeface="Arial"/>
              </a:rPr>
              <a:t>far XPS works well for </a:t>
            </a:r>
            <a:r>
              <a:rPr lang="en-US" dirty="0" smtClean="0">
                <a:latin typeface="Arial"/>
                <a:cs typeface="Arial"/>
              </a:rPr>
              <a:t>Takashi. Takashi </a:t>
            </a:r>
            <a:r>
              <a:rPr lang="en-US" dirty="0">
                <a:latin typeface="Arial"/>
                <a:cs typeface="Arial"/>
              </a:rPr>
              <a:t>will send XPS controller to </a:t>
            </a:r>
            <a:r>
              <a:rPr lang="en-US" dirty="0" err="1">
                <a:latin typeface="Arial"/>
                <a:cs typeface="Arial"/>
              </a:rPr>
              <a:t>Hovanes</a:t>
            </a:r>
            <a:r>
              <a:rPr lang="en-US" dirty="0">
                <a:latin typeface="Arial"/>
                <a:cs typeface="Arial"/>
              </a:rPr>
              <a:t> once finished with testing and calibrating the SVT </a:t>
            </a:r>
            <a:r>
              <a:rPr lang="en-US" dirty="0" smtClean="0">
                <a:latin typeface="Arial"/>
                <a:cs typeface="Arial"/>
              </a:rPr>
              <a:t>stages</a:t>
            </a:r>
            <a:r>
              <a:rPr lang="en-US" dirty="0">
                <a:latin typeface="Arial"/>
                <a:cs typeface="Arial"/>
              </a:rPr>
              <a:t>.</a:t>
            </a:r>
            <a:r>
              <a:rPr lang="en-US" dirty="0" smtClean="0">
                <a:latin typeface="Arial"/>
                <a:cs typeface="Arial"/>
              </a:rPr>
              <a:t> </a:t>
            </a:r>
            <a:r>
              <a:rPr lang="en-US" dirty="0">
                <a:latin typeface="Arial"/>
                <a:cs typeface="Arial"/>
              </a:rPr>
              <a:t>Hall D uses XPS controllers for all motors, EPICS support is not a </a:t>
            </a:r>
            <a:r>
              <a:rPr lang="en-US" dirty="0" smtClean="0">
                <a:latin typeface="Arial"/>
                <a:cs typeface="Arial"/>
              </a:rPr>
              <a:t>problem. The </a:t>
            </a:r>
            <a:r>
              <a:rPr lang="en-US" dirty="0">
                <a:latin typeface="Arial"/>
                <a:cs typeface="Arial"/>
              </a:rPr>
              <a:t>SVT scans will need to use Hall D scan procedure using XPS </a:t>
            </a:r>
            <a:r>
              <a:rPr lang="en-US" dirty="0" smtClean="0">
                <a:latin typeface="Arial"/>
                <a:cs typeface="Arial"/>
              </a:rPr>
              <a:t>controller still </a:t>
            </a:r>
            <a:r>
              <a:rPr lang="en-US" dirty="0">
                <a:latin typeface="Arial"/>
                <a:cs typeface="Arial"/>
              </a:rPr>
              <a:t>under active development in Hall D.</a:t>
            </a:r>
          </a:p>
        </p:txBody>
      </p:sp>
      <p:sp>
        <p:nvSpPr>
          <p:cNvPr id="3" name="Rectangle 2"/>
          <p:cNvSpPr/>
          <p:nvPr/>
        </p:nvSpPr>
        <p:spPr>
          <a:xfrm>
            <a:off x="0" y="0"/>
            <a:ext cx="9067800" cy="461665"/>
          </a:xfrm>
          <a:prstGeom prst="rect">
            <a:avLst/>
          </a:prstGeom>
        </p:spPr>
        <p:txBody>
          <a:bodyPr wrap="square">
            <a:spAutoFit/>
          </a:bodyPr>
          <a:lstStyle/>
          <a:p>
            <a:r>
              <a:rPr lang="en-US" sz="2400" dirty="0">
                <a:latin typeface="Arial"/>
                <a:cs typeface="Arial"/>
              </a:rPr>
              <a:t>HPS Slow </a:t>
            </a:r>
            <a:r>
              <a:rPr lang="en-US" sz="2400" dirty="0" smtClean="0">
                <a:latin typeface="Arial"/>
                <a:cs typeface="Arial"/>
              </a:rPr>
              <a:t>Controls </a:t>
            </a:r>
            <a:r>
              <a:rPr lang="en-US" sz="1600" dirty="0" smtClean="0">
                <a:latin typeface="Arial"/>
                <a:cs typeface="Arial"/>
              </a:rPr>
              <a:t>(Update 4 June 2014: </a:t>
            </a:r>
            <a:r>
              <a:rPr lang="en-US" sz="1600" dirty="0" err="1" smtClean="0">
                <a:latin typeface="Arial"/>
                <a:cs typeface="Arial"/>
              </a:rPr>
              <a:t>Hovanes</a:t>
            </a:r>
            <a:r>
              <a:rPr lang="en-US" sz="1600" dirty="0" smtClean="0">
                <a:latin typeface="Arial"/>
                <a:cs typeface="Arial"/>
              </a:rPr>
              <a:t> </a:t>
            </a:r>
            <a:r>
              <a:rPr lang="en-US" sz="1600" dirty="0" err="1" smtClean="0">
                <a:latin typeface="Arial"/>
                <a:cs typeface="Arial"/>
              </a:rPr>
              <a:t>Egiyan</a:t>
            </a:r>
            <a:r>
              <a:rPr lang="en-US" sz="1600" dirty="0" smtClean="0">
                <a:latin typeface="Arial"/>
                <a:cs typeface="Arial"/>
              </a:rPr>
              <a:t>)</a:t>
            </a:r>
            <a:endParaRPr lang="en-US" sz="1600" dirty="0">
              <a:latin typeface="Arial"/>
              <a:cs typeface="Arial"/>
            </a:endParaRPr>
          </a:p>
        </p:txBody>
      </p:sp>
    </p:spTree>
    <p:extLst>
      <p:ext uri="{BB962C8B-B14F-4D97-AF65-F5344CB8AC3E}">
        <p14:creationId xmlns:p14="http://schemas.microsoft.com/office/powerpoint/2010/main" val="400856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Beamline Costs Change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51426992"/>
              </p:ext>
            </p:extLst>
          </p:nvPr>
        </p:nvGraphicFramePr>
        <p:xfrm>
          <a:off x="179614" y="1783444"/>
          <a:ext cx="8621485" cy="2123440"/>
        </p:xfrm>
        <a:graphic>
          <a:graphicData uri="http://schemas.openxmlformats.org/drawingml/2006/table">
            <a:tbl>
              <a:tblPr firstRow="1" bandRow="1">
                <a:tableStyleId>{5C22544A-7EE6-4342-B048-85BDC9FD1C3A}</a:tableStyleId>
              </a:tblPr>
              <a:tblGrid>
                <a:gridCol w="2247900"/>
                <a:gridCol w="2057126"/>
                <a:gridCol w="1006221"/>
                <a:gridCol w="1520766"/>
                <a:gridCol w="1789472"/>
              </a:tblGrid>
              <a:tr h="480786">
                <a:tc>
                  <a:txBody>
                    <a:bodyPr/>
                    <a:lstStyle/>
                    <a:p>
                      <a:endParaRPr lang="en-US" dirty="0"/>
                    </a:p>
                  </a:txBody>
                  <a:tcPr/>
                </a:tc>
                <a:tc>
                  <a:txBody>
                    <a:bodyPr/>
                    <a:lstStyle/>
                    <a:p>
                      <a:pPr algn="ctr"/>
                      <a:r>
                        <a:rPr lang="en-US" dirty="0" smtClean="0"/>
                        <a:t>M&amp;S/Labor</a:t>
                      </a:r>
                      <a:endParaRPr lang="en-US" dirty="0"/>
                    </a:p>
                  </a:txBody>
                  <a:tcPr/>
                </a:tc>
                <a:tc>
                  <a:txBody>
                    <a:bodyPr/>
                    <a:lstStyle/>
                    <a:p>
                      <a:pPr algn="ctr"/>
                      <a:r>
                        <a:rPr lang="en-US" dirty="0" smtClean="0"/>
                        <a:t>Actual</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Budgeted</a:t>
                      </a:r>
                    </a:p>
                    <a:p>
                      <a:pPr algn="ctr"/>
                      <a:endParaRPr lang="en-US" dirty="0"/>
                    </a:p>
                  </a:txBody>
                  <a:tcPr/>
                </a:tc>
                <a:tc>
                  <a:txBody>
                    <a:bodyPr/>
                    <a:lstStyle/>
                    <a:p>
                      <a:pPr algn="ctr"/>
                      <a:r>
                        <a:rPr lang="en-US" dirty="0" smtClean="0"/>
                        <a:t>Difference </a:t>
                      </a:r>
                      <a:endParaRPr lang="en-US" dirty="0"/>
                    </a:p>
                  </a:txBody>
                  <a:tcPr/>
                </a:tc>
              </a:tr>
              <a:tr h="370840">
                <a:tc>
                  <a:txBody>
                    <a:bodyPr/>
                    <a:lstStyle/>
                    <a:p>
                      <a:r>
                        <a:rPr lang="en-US" sz="1800" dirty="0" smtClean="0"/>
                        <a:t>Beamline Elements</a:t>
                      </a:r>
                    </a:p>
                  </a:txBody>
                  <a:tcPr/>
                </a:tc>
                <a:tc>
                  <a:txBody>
                    <a:bodyPr/>
                    <a:lstStyle/>
                    <a:p>
                      <a:pPr algn="ctr"/>
                      <a:r>
                        <a:rPr lang="en-US" dirty="0" smtClean="0"/>
                        <a:t>$51.7k / $137.6k</a:t>
                      </a:r>
                      <a:endParaRPr lang="en-US" dirty="0"/>
                    </a:p>
                  </a:txBody>
                  <a:tcPr/>
                </a:tc>
                <a:tc>
                  <a:txBody>
                    <a:bodyPr/>
                    <a:lstStyle/>
                    <a:p>
                      <a:pPr algn="ctr"/>
                      <a:r>
                        <a:rPr lang="en-US" dirty="0" smtClean="0"/>
                        <a:t>$189.4k</a:t>
                      </a:r>
                    </a:p>
                  </a:txBody>
                  <a:tcPr/>
                </a:tc>
                <a:tc>
                  <a:txBody>
                    <a:bodyPr/>
                    <a:lstStyle/>
                    <a:p>
                      <a:pPr algn="ctr"/>
                      <a:r>
                        <a:rPr lang="en-US" dirty="0" smtClean="0"/>
                        <a:t>$134.6k</a:t>
                      </a:r>
                    </a:p>
                  </a:txBody>
                  <a:tcPr/>
                </a:tc>
                <a:tc>
                  <a:txBody>
                    <a:bodyPr/>
                    <a:lstStyle/>
                    <a:p>
                      <a:pPr algn="ctr"/>
                      <a:r>
                        <a:rPr lang="en-US" dirty="0" smtClean="0">
                          <a:solidFill>
                            <a:srgbClr val="FF0000"/>
                          </a:solidFill>
                        </a:rPr>
                        <a:t>- $54.8</a:t>
                      </a:r>
                    </a:p>
                  </a:txBody>
                  <a:tcPr/>
                </a:tc>
              </a:tr>
              <a:tr h="370840">
                <a:tc>
                  <a:txBody>
                    <a:bodyPr/>
                    <a:lstStyle/>
                    <a:p>
                      <a:r>
                        <a:rPr lang="en-US" dirty="0" smtClean="0"/>
                        <a:t>Alcove Installation</a:t>
                      </a:r>
                    </a:p>
                  </a:txBody>
                  <a:tcPr/>
                </a:tc>
                <a:tc>
                  <a:txBody>
                    <a:bodyPr/>
                    <a:lstStyle/>
                    <a:p>
                      <a:pPr algn="ctr"/>
                      <a:r>
                        <a:rPr lang="en-US" dirty="0" smtClean="0"/>
                        <a:t>$62.9k / $76.0k</a:t>
                      </a:r>
                      <a:endParaRPr lang="en-US" dirty="0"/>
                    </a:p>
                  </a:txBody>
                  <a:tcPr/>
                </a:tc>
                <a:tc>
                  <a:txBody>
                    <a:bodyPr/>
                    <a:lstStyle/>
                    <a:p>
                      <a:pPr algn="ctr"/>
                      <a:r>
                        <a:rPr lang="en-US" dirty="0" smtClean="0"/>
                        <a:t>$138.9k</a:t>
                      </a:r>
                      <a:endParaRPr lang="en-US" dirty="0"/>
                    </a:p>
                  </a:txBody>
                  <a:tcPr/>
                </a:tc>
                <a:tc>
                  <a:txBody>
                    <a:bodyPr/>
                    <a:lstStyle/>
                    <a:p>
                      <a:pPr algn="ctr"/>
                      <a:r>
                        <a:rPr lang="en-US" dirty="0" smtClean="0"/>
                        <a:t>$84.5k</a:t>
                      </a:r>
                      <a:endParaRPr lang="en-US" dirty="0"/>
                    </a:p>
                  </a:txBody>
                  <a:tcPr/>
                </a:tc>
                <a:tc>
                  <a:txBody>
                    <a:bodyPr/>
                    <a:lstStyle/>
                    <a:p>
                      <a:pPr algn="ctr"/>
                      <a:r>
                        <a:rPr lang="en-US" baseline="0" dirty="0" smtClean="0">
                          <a:solidFill>
                            <a:srgbClr val="FF0000"/>
                          </a:solidFill>
                        </a:rPr>
                        <a:t> - </a:t>
                      </a:r>
                      <a:r>
                        <a:rPr lang="en-US" dirty="0" smtClean="0">
                          <a:solidFill>
                            <a:srgbClr val="FF0000"/>
                          </a:solidFill>
                        </a:rPr>
                        <a:t>$54.4</a:t>
                      </a:r>
                      <a:endParaRPr lang="en-US" dirty="0">
                        <a:solidFill>
                          <a:srgbClr val="FF0000"/>
                        </a:solidFill>
                      </a:endParaRPr>
                    </a:p>
                  </a:txBody>
                  <a:tcPr/>
                </a:tc>
              </a:tr>
              <a:tr h="370840">
                <a:tc>
                  <a:txBody>
                    <a:bodyPr/>
                    <a:lstStyle/>
                    <a:p>
                      <a:r>
                        <a:rPr lang="en-US" dirty="0" smtClean="0"/>
                        <a:t>Magnet</a:t>
                      </a:r>
                    </a:p>
                  </a:txBody>
                  <a:tcPr/>
                </a:tc>
                <a:tc>
                  <a:txBody>
                    <a:bodyPr/>
                    <a:lstStyle/>
                    <a:p>
                      <a:pPr algn="ctr"/>
                      <a:r>
                        <a:rPr lang="en-US" dirty="0" smtClean="0"/>
                        <a:t>$33.3k / </a:t>
                      </a:r>
                      <a:r>
                        <a:rPr lang="en-US" baseline="0" dirty="0" smtClean="0"/>
                        <a:t> </a:t>
                      </a:r>
                      <a:r>
                        <a:rPr lang="en-US" dirty="0" smtClean="0"/>
                        <a:t>$7.5k</a:t>
                      </a:r>
                      <a:endParaRPr lang="en-US" dirty="0"/>
                    </a:p>
                  </a:txBody>
                  <a:tcPr/>
                </a:tc>
                <a:tc>
                  <a:txBody>
                    <a:bodyPr/>
                    <a:lstStyle/>
                    <a:p>
                      <a:pPr algn="ctr"/>
                      <a:r>
                        <a:rPr lang="en-US" dirty="0" smtClean="0"/>
                        <a:t>$40.8k</a:t>
                      </a:r>
                      <a:endParaRPr lang="en-US" dirty="0"/>
                    </a:p>
                  </a:txBody>
                  <a:tcPr/>
                </a:tc>
                <a:tc>
                  <a:txBody>
                    <a:bodyPr/>
                    <a:lstStyle/>
                    <a:p>
                      <a:pPr algn="ctr"/>
                      <a:r>
                        <a:rPr lang="en-US" dirty="0" smtClean="0"/>
                        <a:t>$26.6k</a:t>
                      </a:r>
                      <a:endParaRPr lang="en-US" dirty="0"/>
                    </a:p>
                  </a:txBody>
                  <a:tcPr/>
                </a:tc>
                <a:tc>
                  <a:txBody>
                    <a:bodyPr/>
                    <a:lstStyle/>
                    <a:p>
                      <a:pPr algn="ctr"/>
                      <a:r>
                        <a:rPr lang="en-US" dirty="0" smtClean="0">
                          <a:solidFill>
                            <a:srgbClr val="FF0000"/>
                          </a:solidFill>
                        </a:rPr>
                        <a:t>-</a:t>
                      </a:r>
                      <a:r>
                        <a:rPr lang="en-US" baseline="0" dirty="0" smtClean="0">
                          <a:solidFill>
                            <a:srgbClr val="FF0000"/>
                          </a:solidFill>
                        </a:rPr>
                        <a:t> </a:t>
                      </a:r>
                      <a:r>
                        <a:rPr lang="en-US" dirty="0" smtClean="0">
                          <a:solidFill>
                            <a:srgbClr val="FF0000"/>
                          </a:solidFill>
                        </a:rPr>
                        <a:t>$14.2k</a:t>
                      </a:r>
                      <a:endParaRPr lang="en-US" dirty="0">
                        <a:solidFill>
                          <a:srgbClr val="FF0000"/>
                        </a:solidFill>
                      </a:endParaRPr>
                    </a:p>
                  </a:txBody>
                  <a:tcPr/>
                </a:tc>
              </a:tr>
              <a:tr h="370840">
                <a:tc>
                  <a:txBody>
                    <a:bodyPr/>
                    <a:lstStyle/>
                    <a:p>
                      <a:pPr algn="ctr"/>
                      <a:r>
                        <a:rPr lang="en-US" dirty="0" smtClean="0"/>
                        <a:t>TOTAL</a:t>
                      </a:r>
                    </a:p>
                  </a:txBody>
                  <a:tcPr/>
                </a:tc>
                <a:tc>
                  <a:txBody>
                    <a:bodyPr/>
                    <a:lstStyle/>
                    <a:p>
                      <a:pPr algn="ctr"/>
                      <a:r>
                        <a:rPr lang="en-US" dirty="0" smtClean="0"/>
                        <a:t>$147.9k / $221.1k</a:t>
                      </a:r>
                      <a:endParaRPr lang="en-US" dirty="0"/>
                    </a:p>
                  </a:txBody>
                  <a:tcPr/>
                </a:tc>
                <a:tc>
                  <a:txBody>
                    <a:bodyPr/>
                    <a:lstStyle/>
                    <a:p>
                      <a:pPr algn="ctr"/>
                      <a:r>
                        <a:rPr lang="en-US" dirty="0" smtClean="0"/>
                        <a:t>$369.1k</a:t>
                      </a:r>
                      <a:endParaRPr lang="en-US" dirty="0"/>
                    </a:p>
                  </a:txBody>
                  <a:tcPr/>
                </a:tc>
                <a:tc>
                  <a:txBody>
                    <a:bodyPr/>
                    <a:lstStyle/>
                    <a:p>
                      <a:pPr algn="ctr"/>
                      <a:r>
                        <a:rPr lang="en-US" dirty="0" smtClean="0"/>
                        <a:t>$245.7k</a:t>
                      </a:r>
                      <a:endParaRPr lang="en-US" dirty="0"/>
                    </a:p>
                  </a:txBody>
                  <a:tcPr/>
                </a:tc>
                <a:tc>
                  <a:txBody>
                    <a:bodyPr/>
                    <a:lstStyle/>
                    <a:p>
                      <a:pPr algn="ctr"/>
                      <a:r>
                        <a:rPr lang="en-US" dirty="0" smtClean="0">
                          <a:solidFill>
                            <a:srgbClr val="FF0000"/>
                          </a:solidFill>
                        </a:rPr>
                        <a:t>-</a:t>
                      </a:r>
                      <a:r>
                        <a:rPr lang="en-US" baseline="0" dirty="0" smtClean="0">
                          <a:solidFill>
                            <a:srgbClr val="FF0000"/>
                          </a:solidFill>
                        </a:rPr>
                        <a:t> </a:t>
                      </a:r>
                      <a:r>
                        <a:rPr lang="en-US" dirty="0" smtClean="0">
                          <a:solidFill>
                            <a:srgbClr val="FF0000"/>
                          </a:solidFill>
                        </a:rPr>
                        <a:t>$123.4k</a:t>
                      </a:r>
                      <a:r>
                        <a:rPr lang="en-US" baseline="0" dirty="0" smtClean="0">
                          <a:solidFill>
                            <a:srgbClr val="FF0000"/>
                          </a:solidFill>
                        </a:rPr>
                        <a:t> </a:t>
                      </a:r>
                      <a:endParaRPr lang="en-US" dirty="0">
                        <a:solidFill>
                          <a:srgbClr val="FF0000"/>
                        </a:solidFill>
                      </a:endParaRPr>
                    </a:p>
                  </a:txBody>
                  <a:tcPr/>
                </a:tc>
              </a:tr>
            </a:tbl>
          </a:graphicData>
        </a:graphic>
      </p:graphicFrame>
      <p:sp>
        <p:nvSpPr>
          <p:cNvPr id="4" name="TextBox 3"/>
          <p:cNvSpPr txBox="1"/>
          <p:nvPr/>
        </p:nvSpPr>
        <p:spPr>
          <a:xfrm>
            <a:off x="486657" y="4191000"/>
            <a:ext cx="8352543" cy="923330"/>
          </a:xfrm>
          <a:prstGeom prst="rect">
            <a:avLst/>
          </a:prstGeom>
          <a:noFill/>
        </p:spPr>
        <p:txBody>
          <a:bodyPr wrap="square" rtlCol="0">
            <a:spAutoFit/>
          </a:bodyPr>
          <a:lstStyle/>
          <a:p>
            <a:r>
              <a:rPr lang="en-US" dirty="0" smtClean="0"/>
              <a:t>The missing $125k  were requested and agreed by Alan Stone on 4/25, as part of the contingency held by DOE.</a:t>
            </a:r>
          </a:p>
          <a:p>
            <a:endParaRPr lang="en-US" dirty="0"/>
          </a:p>
        </p:txBody>
      </p:sp>
    </p:spTree>
    <p:extLst>
      <p:ext uri="{BB962C8B-B14F-4D97-AF65-F5344CB8AC3E}">
        <p14:creationId xmlns:p14="http://schemas.microsoft.com/office/powerpoint/2010/main" val="400275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7200"/>
            <a:ext cx="5867400" cy="2526713"/>
          </a:xfrm>
          <a:prstGeom prst="rect">
            <a:avLst/>
          </a:prstGeom>
        </p:spPr>
      </p:pic>
      <p:sp>
        <p:nvSpPr>
          <p:cNvPr id="5" name="Title 2"/>
          <p:cNvSpPr txBox="1">
            <a:spLocks/>
          </p:cNvSpPr>
          <p:nvPr/>
        </p:nvSpPr>
        <p:spPr>
          <a:xfrm>
            <a:off x="457200" y="16958"/>
            <a:ext cx="8229600" cy="4402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Arial"/>
                <a:cs typeface="Arial"/>
              </a:rPr>
              <a:t>Beamline Schedule</a:t>
            </a:r>
            <a:endParaRPr lang="en-US" sz="2000" dirty="0">
              <a:latin typeface="Arial"/>
              <a:cs typeface="Arial"/>
            </a:endParaRPr>
          </a:p>
        </p:txBody>
      </p:sp>
      <p:pic>
        <p:nvPicPr>
          <p:cNvPr id="2" name="Picture 1"/>
          <p:cNvPicPr>
            <a:picLocks noChangeAspect="1"/>
          </p:cNvPicPr>
          <p:nvPr/>
        </p:nvPicPr>
        <p:blipFill>
          <a:blip r:embed="rId3"/>
          <a:stretch>
            <a:fillRect/>
          </a:stretch>
        </p:blipFill>
        <p:spPr>
          <a:xfrm>
            <a:off x="2286000" y="3087570"/>
            <a:ext cx="4025900" cy="457200"/>
          </a:xfrm>
          <a:prstGeom prst="rect">
            <a:avLst/>
          </a:prstGeom>
        </p:spPr>
      </p:pic>
      <p:pic>
        <p:nvPicPr>
          <p:cNvPr id="3" name="Picture 2"/>
          <p:cNvPicPr>
            <a:picLocks noChangeAspect="1"/>
          </p:cNvPicPr>
          <p:nvPr/>
        </p:nvPicPr>
        <p:blipFill>
          <a:blip r:embed="rId4"/>
          <a:stretch>
            <a:fillRect/>
          </a:stretch>
        </p:blipFill>
        <p:spPr>
          <a:xfrm>
            <a:off x="2209800" y="3468570"/>
            <a:ext cx="4165600" cy="3352800"/>
          </a:xfrm>
          <a:prstGeom prst="rect">
            <a:avLst/>
          </a:prstGeom>
        </p:spPr>
      </p:pic>
      <p:sp>
        <p:nvSpPr>
          <p:cNvPr id="6" name="Rectangle 5"/>
          <p:cNvSpPr/>
          <p:nvPr/>
        </p:nvSpPr>
        <p:spPr>
          <a:xfrm>
            <a:off x="5791200" y="1828800"/>
            <a:ext cx="1524000" cy="12192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477000" y="3048000"/>
            <a:ext cx="457200" cy="9906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14800" y="3087570"/>
            <a:ext cx="527007" cy="276999"/>
          </a:xfrm>
          <a:prstGeom prst="rect">
            <a:avLst/>
          </a:prstGeom>
          <a:solidFill>
            <a:srgbClr val="FFFFFF"/>
          </a:solidFill>
        </p:spPr>
        <p:txBody>
          <a:bodyPr wrap="none" rtlCol="0">
            <a:spAutoFit/>
          </a:bodyPr>
          <a:lstStyle/>
          <a:p>
            <a:r>
              <a:rPr lang="en-US" sz="1200" dirty="0" smtClean="0">
                <a:latin typeface="Arial"/>
                <a:cs typeface="Arial"/>
              </a:rPr>
              <a:t>2014</a:t>
            </a:r>
            <a:endParaRPr lang="en-US" sz="1200" dirty="0">
              <a:latin typeface="Arial"/>
              <a:cs typeface="Arial"/>
            </a:endParaRPr>
          </a:p>
        </p:txBody>
      </p:sp>
      <p:sp>
        <p:nvSpPr>
          <p:cNvPr id="12" name="TextBox 11"/>
          <p:cNvSpPr txBox="1"/>
          <p:nvPr/>
        </p:nvSpPr>
        <p:spPr>
          <a:xfrm>
            <a:off x="838200" y="5334000"/>
            <a:ext cx="1377300" cy="276999"/>
          </a:xfrm>
          <a:prstGeom prst="rect">
            <a:avLst/>
          </a:prstGeom>
          <a:noFill/>
          <a:ln>
            <a:noFill/>
          </a:ln>
        </p:spPr>
        <p:txBody>
          <a:bodyPr wrap="none" rtlCol="0">
            <a:spAutoFit/>
          </a:bodyPr>
          <a:lstStyle/>
          <a:p>
            <a:r>
              <a:rPr lang="en-US" sz="1200" dirty="0" err="1" smtClean="0">
                <a:solidFill>
                  <a:srgbClr val="FF0000"/>
                </a:solidFill>
                <a:latin typeface="Arial"/>
                <a:cs typeface="Arial"/>
              </a:rPr>
              <a:t>Beamline</a:t>
            </a:r>
            <a:r>
              <a:rPr lang="en-US" sz="1200" dirty="0" smtClean="0">
                <a:solidFill>
                  <a:srgbClr val="FF0000"/>
                </a:solidFill>
                <a:latin typeface="Arial"/>
                <a:cs typeface="Arial"/>
              </a:rPr>
              <a:t> Review</a:t>
            </a:r>
            <a:endParaRPr lang="en-US" sz="1200" dirty="0">
              <a:solidFill>
                <a:srgbClr val="FF0000"/>
              </a:solidFill>
              <a:latin typeface="Arial"/>
              <a:cs typeface="Arial"/>
            </a:endParaRPr>
          </a:p>
        </p:txBody>
      </p:sp>
      <p:sp>
        <p:nvSpPr>
          <p:cNvPr id="13" name="TextBox 12"/>
          <p:cNvSpPr txBox="1"/>
          <p:nvPr/>
        </p:nvSpPr>
        <p:spPr>
          <a:xfrm>
            <a:off x="838200" y="5791200"/>
            <a:ext cx="1377300" cy="276999"/>
          </a:xfrm>
          <a:prstGeom prst="rect">
            <a:avLst/>
          </a:prstGeom>
          <a:noFill/>
          <a:ln>
            <a:noFill/>
          </a:ln>
        </p:spPr>
        <p:txBody>
          <a:bodyPr wrap="none" rtlCol="0">
            <a:spAutoFit/>
          </a:bodyPr>
          <a:lstStyle/>
          <a:p>
            <a:r>
              <a:rPr lang="en-US" sz="1200" dirty="0" err="1" smtClean="0">
                <a:solidFill>
                  <a:srgbClr val="FF0000"/>
                </a:solidFill>
                <a:latin typeface="Arial"/>
                <a:cs typeface="Arial"/>
              </a:rPr>
              <a:t>Beamline</a:t>
            </a:r>
            <a:r>
              <a:rPr lang="en-US" sz="1200" dirty="0" smtClean="0">
                <a:solidFill>
                  <a:srgbClr val="FF0000"/>
                </a:solidFill>
                <a:latin typeface="Arial"/>
                <a:cs typeface="Arial"/>
              </a:rPr>
              <a:t> Review</a:t>
            </a:r>
            <a:endParaRPr lang="en-US" sz="1200" dirty="0">
              <a:solidFill>
                <a:srgbClr val="FF0000"/>
              </a:solidFill>
              <a:latin typeface="Arial"/>
              <a:cs typeface="Arial"/>
            </a:endParaRPr>
          </a:p>
        </p:txBody>
      </p:sp>
    </p:spTree>
    <p:extLst>
      <p:ext uri="{BB962C8B-B14F-4D97-AF65-F5344CB8AC3E}">
        <p14:creationId xmlns:p14="http://schemas.microsoft.com/office/powerpoint/2010/main" val="429210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0600"/>
            <a:ext cx="9120094" cy="1938992"/>
          </a:xfrm>
          <a:prstGeom prst="rect">
            <a:avLst/>
          </a:prstGeom>
        </p:spPr>
        <p:txBody>
          <a:bodyPr wrap="square">
            <a:spAutoFit/>
          </a:bodyPr>
          <a:lstStyle/>
          <a:p>
            <a:pPr algn="ctr"/>
            <a:r>
              <a:rPr lang="en-US" sz="2400" dirty="0">
                <a:latin typeface="Arial"/>
                <a:cs typeface="Arial"/>
              </a:rPr>
              <a:t>First beam into Hall-B may come some time </a:t>
            </a:r>
            <a:endParaRPr lang="en-US" sz="2400" dirty="0" smtClean="0">
              <a:latin typeface="Arial"/>
              <a:cs typeface="Arial"/>
            </a:endParaRPr>
          </a:p>
          <a:p>
            <a:pPr algn="ctr"/>
            <a:r>
              <a:rPr lang="en-US" sz="2400" dirty="0" smtClean="0">
                <a:latin typeface="Arial"/>
                <a:cs typeface="Arial"/>
              </a:rPr>
              <a:t>between mid-October </a:t>
            </a:r>
            <a:r>
              <a:rPr lang="en-US" sz="2400" dirty="0">
                <a:latin typeface="Arial"/>
                <a:cs typeface="Arial"/>
              </a:rPr>
              <a:t>to </a:t>
            </a:r>
            <a:r>
              <a:rPr lang="en-US" sz="2400" dirty="0" smtClean="0">
                <a:latin typeface="Arial"/>
                <a:cs typeface="Arial"/>
              </a:rPr>
              <a:t>mid-November.</a:t>
            </a:r>
          </a:p>
          <a:p>
            <a:pPr algn="ctr"/>
            <a:endParaRPr lang="en-US" sz="2400" dirty="0">
              <a:latin typeface="Arial"/>
              <a:cs typeface="Arial"/>
            </a:endParaRPr>
          </a:p>
          <a:p>
            <a:pPr algn="ctr"/>
            <a:r>
              <a:rPr lang="en-US" sz="2400" dirty="0">
                <a:latin typeface="Arial"/>
                <a:cs typeface="Arial"/>
              </a:rPr>
              <a:t>Beam through the HPS may be available some time </a:t>
            </a:r>
            <a:endParaRPr lang="en-US" sz="2400" dirty="0" smtClean="0">
              <a:latin typeface="Arial"/>
              <a:cs typeface="Arial"/>
            </a:endParaRPr>
          </a:p>
          <a:p>
            <a:pPr algn="ctr"/>
            <a:r>
              <a:rPr lang="en-US" sz="2400" dirty="0" smtClean="0">
                <a:latin typeface="Arial"/>
                <a:cs typeface="Arial"/>
              </a:rPr>
              <a:t>beginning </a:t>
            </a:r>
            <a:r>
              <a:rPr lang="en-US" sz="2400" dirty="0">
                <a:latin typeface="Arial"/>
                <a:cs typeface="Arial"/>
              </a:rPr>
              <a:t>of November to </a:t>
            </a:r>
            <a:r>
              <a:rPr lang="en-US" sz="2400" dirty="0" smtClean="0">
                <a:latin typeface="Arial"/>
                <a:cs typeface="Arial"/>
              </a:rPr>
              <a:t>December</a:t>
            </a:r>
            <a:r>
              <a:rPr lang="en-US" sz="2400" dirty="0">
                <a:latin typeface="Arial"/>
                <a:cs typeface="Arial"/>
              </a:rPr>
              <a:t>.</a:t>
            </a:r>
          </a:p>
        </p:txBody>
      </p:sp>
    </p:spTree>
    <p:extLst>
      <p:ext uri="{BB962C8B-B14F-4D97-AF65-F5344CB8AC3E}">
        <p14:creationId xmlns:p14="http://schemas.microsoft.com/office/powerpoint/2010/main" val="317794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905000"/>
            <a:ext cx="7848600" cy="4464505"/>
          </a:xfrm>
          <a:prstGeom prst="rect">
            <a:avLst/>
          </a:prstGeom>
        </p:spPr>
      </p:pic>
      <p:sp>
        <p:nvSpPr>
          <p:cNvPr id="3" name="Rectangle 2"/>
          <p:cNvSpPr/>
          <p:nvPr/>
        </p:nvSpPr>
        <p:spPr>
          <a:xfrm>
            <a:off x="304799" y="0"/>
            <a:ext cx="8534401" cy="1631216"/>
          </a:xfrm>
          <a:prstGeom prst="rect">
            <a:avLst/>
          </a:prstGeom>
        </p:spPr>
        <p:txBody>
          <a:bodyPr wrap="square">
            <a:spAutoFit/>
          </a:bodyPr>
          <a:lstStyle/>
          <a:p>
            <a:r>
              <a:rPr lang="en-US" sz="2000" dirty="0">
                <a:latin typeface="Arial"/>
                <a:cs typeface="Arial"/>
              </a:rPr>
              <a:t>Dear all</a:t>
            </a:r>
            <a:r>
              <a:rPr lang="en-US" sz="2000" dirty="0" smtClean="0">
                <a:latin typeface="Arial"/>
                <a:cs typeface="Arial"/>
              </a:rPr>
              <a:t>,</a:t>
            </a:r>
            <a:r>
              <a:rPr lang="en-US" sz="2000" dirty="0">
                <a:latin typeface="Arial"/>
                <a:cs typeface="Arial"/>
              </a:rPr>
              <a:t> </a:t>
            </a:r>
            <a:r>
              <a:rPr lang="en-US" sz="2000" dirty="0" smtClean="0">
                <a:latin typeface="Arial"/>
                <a:cs typeface="Arial"/>
              </a:rPr>
              <a:t>   </a:t>
            </a:r>
          </a:p>
          <a:p>
            <a:r>
              <a:rPr lang="en-US" sz="2000" dirty="0" smtClean="0">
                <a:latin typeface="Arial"/>
                <a:cs typeface="Arial"/>
              </a:rPr>
              <a:t>I </a:t>
            </a:r>
            <a:r>
              <a:rPr lang="en-US" sz="2000" dirty="0">
                <a:latin typeface="Arial"/>
                <a:cs typeface="Arial"/>
              </a:rPr>
              <a:t>am happy to inform that HPS chicane magnets are now installed in the </a:t>
            </a:r>
            <a:r>
              <a:rPr lang="en-US" sz="2000" dirty="0" smtClean="0">
                <a:latin typeface="Arial"/>
                <a:cs typeface="Arial"/>
              </a:rPr>
              <a:t>Hall</a:t>
            </a:r>
            <a:r>
              <a:rPr lang="en-US" sz="2000" dirty="0">
                <a:latin typeface="Arial"/>
                <a:cs typeface="Arial"/>
              </a:rPr>
              <a:t>-B downstream </a:t>
            </a:r>
            <a:r>
              <a:rPr lang="en-US" sz="2000" dirty="0" smtClean="0">
                <a:latin typeface="Arial"/>
                <a:cs typeface="Arial"/>
              </a:rPr>
              <a:t>alcove. Many </a:t>
            </a:r>
            <a:r>
              <a:rPr lang="en-US" sz="2000" dirty="0">
                <a:latin typeface="Arial"/>
                <a:cs typeface="Arial"/>
              </a:rPr>
              <a:t>thanks to the Hall-B engineering-technical team for the excellent </a:t>
            </a:r>
            <a:r>
              <a:rPr lang="en-US" sz="2000" dirty="0" smtClean="0">
                <a:latin typeface="Arial"/>
                <a:cs typeface="Arial"/>
              </a:rPr>
              <a:t>work</a:t>
            </a:r>
            <a:r>
              <a:rPr lang="en-US" sz="2000" dirty="0">
                <a:latin typeface="Arial"/>
                <a:cs typeface="Arial"/>
              </a:rPr>
              <a:t>. Great work</a:t>
            </a:r>
            <a:r>
              <a:rPr lang="en-US" sz="2000" dirty="0" smtClean="0">
                <a:latin typeface="Arial"/>
                <a:cs typeface="Arial"/>
              </a:rPr>
              <a:t>!</a:t>
            </a:r>
            <a:r>
              <a:rPr lang="en-US" sz="2000" dirty="0">
                <a:latin typeface="Arial"/>
                <a:cs typeface="Arial"/>
              </a:rPr>
              <a:t> </a:t>
            </a:r>
            <a:r>
              <a:rPr lang="en-US" sz="2000" dirty="0" smtClean="0">
                <a:latin typeface="Arial"/>
                <a:cs typeface="Arial"/>
              </a:rPr>
              <a:t>       </a:t>
            </a:r>
          </a:p>
          <a:p>
            <a:r>
              <a:rPr lang="en-US" sz="2000" dirty="0" smtClean="0">
                <a:latin typeface="Arial"/>
                <a:cs typeface="Arial"/>
              </a:rPr>
              <a:t>Best</a:t>
            </a:r>
            <a:r>
              <a:rPr lang="en-US" sz="2000" dirty="0">
                <a:latin typeface="Arial"/>
                <a:cs typeface="Arial"/>
              </a:rPr>
              <a:t>, </a:t>
            </a:r>
            <a:r>
              <a:rPr lang="en-US" sz="2000" dirty="0" err="1" smtClean="0">
                <a:latin typeface="Arial"/>
                <a:cs typeface="Arial"/>
              </a:rPr>
              <a:t>Stepan</a:t>
            </a:r>
            <a:r>
              <a:rPr lang="en-US" sz="2000" dirty="0" smtClean="0">
                <a:latin typeface="Arial"/>
                <a:cs typeface="Arial"/>
              </a:rPr>
              <a:t>     5 June 2014</a:t>
            </a:r>
            <a:endParaRPr lang="en-US" sz="2000" dirty="0">
              <a:latin typeface="Arial"/>
              <a:cs typeface="Arial"/>
            </a:endParaRPr>
          </a:p>
        </p:txBody>
      </p:sp>
    </p:spTree>
    <p:extLst>
      <p:ext uri="{BB962C8B-B14F-4D97-AF65-F5344CB8AC3E}">
        <p14:creationId xmlns:p14="http://schemas.microsoft.com/office/powerpoint/2010/main" val="303873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7400" y="685800"/>
            <a:ext cx="2920999" cy="1981200"/>
          </a:xfrm>
          <a:prstGeom prst="rect">
            <a:avLst/>
          </a:prstGeom>
        </p:spPr>
      </p:pic>
      <p:sp>
        <p:nvSpPr>
          <p:cNvPr id="4" name="TextBox 3"/>
          <p:cNvSpPr txBox="1"/>
          <p:nvPr/>
        </p:nvSpPr>
        <p:spPr>
          <a:xfrm>
            <a:off x="228600" y="152400"/>
            <a:ext cx="8610600" cy="400110"/>
          </a:xfrm>
          <a:prstGeom prst="rect">
            <a:avLst/>
          </a:prstGeom>
          <a:noFill/>
        </p:spPr>
        <p:txBody>
          <a:bodyPr wrap="square" rtlCol="0">
            <a:spAutoFit/>
          </a:bodyPr>
          <a:lstStyle/>
          <a:p>
            <a:pPr algn="ctr"/>
            <a:r>
              <a:rPr lang="en-US" sz="2000" dirty="0" smtClean="0">
                <a:latin typeface="Arial"/>
                <a:cs typeface="Arial"/>
              </a:rPr>
              <a:t>First Magnet Installed in Alcove – 3 June 2014</a:t>
            </a:r>
            <a:endParaRPr lang="en-US" sz="2000" dirty="0">
              <a:latin typeface="Arial"/>
              <a:cs typeface="Arial"/>
            </a:endParaRPr>
          </a:p>
        </p:txBody>
      </p:sp>
      <p:pic>
        <p:nvPicPr>
          <p:cNvPr id="5" name="Picture 4"/>
          <p:cNvPicPr>
            <a:picLocks noChangeAspect="1"/>
          </p:cNvPicPr>
          <p:nvPr/>
        </p:nvPicPr>
        <p:blipFill>
          <a:blip r:embed="rId3"/>
          <a:stretch>
            <a:fillRect/>
          </a:stretch>
        </p:blipFill>
        <p:spPr>
          <a:xfrm>
            <a:off x="152400" y="685800"/>
            <a:ext cx="2750985" cy="1981200"/>
          </a:xfrm>
          <a:prstGeom prst="rect">
            <a:avLst/>
          </a:prstGeom>
        </p:spPr>
      </p:pic>
      <p:pic>
        <p:nvPicPr>
          <p:cNvPr id="7" name="Picture 6"/>
          <p:cNvPicPr>
            <a:picLocks noChangeAspect="1"/>
          </p:cNvPicPr>
          <p:nvPr/>
        </p:nvPicPr>
        <p:blipFill>
          <a:blip r:embed="rId4"/>
          <a:stretch>
            <a:fillRect/>
          </a:stretch>
        </p:blipFill>
        <p:spPr>
          <a:xfrm>
            <a:off x="2183360" y="2743200"/>
            <a:ext cx="3836440" cy="3581400"/>
          </a:xfrm>
          <a:prstGeom prst="rect">
            <a:avLst/>
          </a:prstGeom>
        </p:spPr>
      </p:pic>
      <p:sp>
        <p:nvSpPr>
          <p:cNvPr id="9" name="TextBox 8"/>
          <p:cNvSpPr txBox="1"/>
          <p:nvPr/>
        </p:nvSpPr>
        <p:spPr>
          <a:xfrm>
            <a:off x="6172200" y="3886200"/>
            <a:ext cx="2819400" cy="1015663"/>
          </a:xfrm>
          <a:prstGeom prst="rect">
            <a:avLst/>
          </a:prstGeom>
          <a:noFill/>
        </p:spPr>
        <p:txBody>
          <a:bodyPr wrap="square" rtlCol="0">
            <a:spAutoFit/>
          </a:bodyPr>
          <a:lstStyle/>
          <a:p>
            <a:pPr algn="ctr"/>
            <a:r>
              <a:rPr lang="en-US" sz="2000" dirty="0" smtClean="0">
                <a:latin typeface="Arial"/>
                <a:cs typeface="Arial"/>
              </a:rPr>
              <a:t>Spectrometer magnet installed in alcove </a:t>
            </a:r>
          </a:p>
          <a:p>
            <a:pPr algn="ctr"/>
            <a:r>
              <a:rPr lang="en-US" sz="2000" dirty="0" smtClean="0">
                <a:latin typeface="Arial"/>
                <a:cs typeface="Arial"/>
              </a:rPr>
              <a:t>4 June 2014</a:t>
            </a:r>
            <a:endParaRPr lang="en-US" sz="2000" dirty="0">
              <a:latin typeface="Arial"/>
              <a:cs typeface="Arial"/>
            </a:endParaRPr>
          </a:p>
        </p:txBody>
      </p:sp>
      <p:cxnSp>
        <p:nvCxnSpPr>
          <p:cNvPr id="10" name="Straight Arrow Connector 9"/>
          <p:cNvCxnSpPr/>
          <p:nvPr/>
        </p:nvCxnSpPr>
        <p:spPr>
          <a:xfrm>
            <a:off x="5257800" y="1219200"/>
            <a:ext cx="190500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200400" y="990600"/>
            <a:ext cx="2141048" cy="369332"/>
          </a:xfrm>
          <a:prstGeom prst="rect">
            <a:avLst/>
          </a:prstGeom>
        </p:spPr>
        <p:txBody>
          <a:bodyPr wrap="square">
            <a:spAutoFit/>
          </a:bodyPr>
          <a:lstStyle/>
          <a:p>
            <a:pPr algn="ctr"/>
            <a:r>
              <a:rPr lang="en-US" dirty="0" err="1" smtClean="0">
                <a:latin typeface="Arial"/>
                <a:cs typeface="Arial"/>
              </a:rPr>
              <a:t>Frascati</a:t>
            </a:r>
            <a:r>
              <a:rPr lang="en-US" dirty="0" smtClean="0">
                <a:latin typeface="Arial"/>
                <a:cs typeface="Arial"/>
              </a:rPr>
              <a:t> magnet</a:t>
            </a:r>
            <a:endParaRPr lang="en-US" dirty="0"/>
          </a:p>
        </p:txBody>
      </p:sp>
      <p:sp>
        <p:nvSpPr>
          <p:cNvPr id="2" name="Rectangle 1"/>
          <p:cNvSpPr/>
          <p:nvPr/>
        </p:nvSpPr>
        <p:spPr>
          <a:xfrm>
            <a:off x="11952" y="6400800"/>
            <a:ext cx="9055847" cy="400110"/>
          </a:xfrm>
          <a:prstGeom prst="rect">
            <a:avLst/>
          </a:prstGeom>
        </p:spPr>
        <p:txBody>
          <a:bodyPr wrap="square">
            <a:spAutoFit/>
          </a:bodyPr>
          <a:lstStyle/>
          <a:p>
            <a:r>
              <a:rPr lang="en-US" sz="2000" dirty="0" smtClean="0">
                <a:latin typeface="Arial"/>
                <a:cs typeface="Arial"/>
              </a:rPr>
              <a:t>More in next talk </a:t>
            </a:r>
            <a:r>
              <a:rPr lang="en-US" sz="2000" b="1" dirty="0" smtClean="0">
                <a:solidFill>
                  <a:srgbClr val="FF0000"/>
                </a:solidFill>
                <a:latin typeface="Arial"/>
                <a:cs typeface="Arial"/>
              </a:rPr>
              <a:t>“Status </a:t>
            </a:r>
            <a:r>
              <a:rPr lang="en-US" sz="2000" b="1" dirty="0">
                <a:solidFill>
                  <a:srgbClr val="FF0000"/>
                </a:solidFill>
                <a:latin typeface="Arial"/>
                <a:cs typeface="Arial"/>
              </a:rPr>
              <a:t>of the </a:t>
            </a:r>
            <a:r>
              <a:rPr lang="en-US" sz="2000" b="1" dirty="0" err="1">
                <a:solidFill>
                  <a:srgbClr val="FF0000"/>
                </a:solidFill>
                <a:latin typeface="Arial"/>
                <a:cs typeface="Arial"/>
              </a:rPr>
              <a:t>beamline</a:t>
            </a:r>
            <a:r>
              <a:rPr lang="en-US" sz="2000" b="1" dirty="0">
                <a:solidFill>
                  <a:srgbClr val="FF0000"/>
                </a:solidFill>
                <a:latin typeface="Arial"/>
                <a:cs typeface="Arial"/>
              </a:rPr>
              <a:t> </a:t>
            </a:r>
            <a:r>
              <a:rPr lang="en-US" sz="2000" b="1" dirty="0" smtClean="0">
                <a:solidFill>
                  <a:srgbClr val="FF0000"/>
                </a:solidFill>
                <a:latin typeface="Arial"/>
                <a:cs typeface="Arial"/>
              </a:rPr>
              <a:t>construction” - F</a:t>
            </a:r>
            <a:r>
              <a:rPr lang="en-US" sz="2000" b="1" dirty="0">
                <a:solidFill>
                  <a:srgbClr val="FF0000"/>
                </a:solidFill>
                <a:latin typeface="Arial"/>
                <a:cs typeface="Arial"/>
              </a:rPr>
              <a:t>-X. </a:t>
            </a:r>
            <a:r>
              <a:rPr lang="en-US" sz="2000" b="1" dirty="0" err="1">
                <a:solidFill>
                  <a:srgbClr val="FF0000"/>
                </a:solidFill>
                <a:latin typeface="Arial"/>
                <a:cs typeface="Arial"/>
              </a:rPr>
              <a:t>Girod</a:t>
            </a:r>
            <a:endParaRPr lang="en-US" sz="2000" b="1" dirty="0">
              <a:solidFill>
                <a:srgbClr val="FF0000"/>
              </a:solidFill>
              <a:latin typeface="Arial"/>
              <a:cs typeface="Arial"/>
            </a:endParaRPr>
          </a:p>
        </p:txBody>
      </p:sp>
    </p:spTree>
    <p:extLst>
      <p:ext uri="{BB962C8B-B14F-4D97-AF65-F5344CB8AC3E}">
        <p14:creationId xmlns:p14="http://schemas.microsoft.com/office/powerpoint/2010/main" val="112783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96" y="1734"/>
            <a:ext cx="9134004" cy="5355311"/>
          </a:xfrm>
          <a:prstGeom prst="rect">
            <a:avLst/>
          </a:prstGeom>
        </p:spPr>
        <p:txBody>
          <a:bodyPr wrap="square">
            <a:spAutoFit/>
          </a:bodyPr>
          <a:lstStyle/>
          <a:p>
            <a:r>
              <a:rPr lang="en-US" sz="2000" b="1" dirty="0" smtClean="0">
                <a:latin typeface="Arial"/>
                <a:cs typeface="Arial"/>
              </a:rPr>
              <a:t>Heavy </a:t>
            </a:r>
            <a:r>
              <a:rPr lang="en-US" sz="2000" b="1" dirty="0">
                <a:latin typeface="Arial"/>
                <a:cs typeface="Arial"/>
              </a:rPr>
              <a:t>Photon Search (HPS) Experiment Readiness Review</a:t>
            </a:r>
            <a:endParaRPr lang="en-US" sz="2000" dirty="0">
              <a:latin typeface="Arial"/>
              <a:cs typeface="Arial"/>
            </a:endParaRPr>
          </a:p>
          <a:p>
            <a:r>
              <a:rPr lang="en-US" sz="1400" dirty="0" smtClean="0">
                <a:latin typeface="Arial"/>
                <a:cs typeface="Arial"/>
              </a:rPr>
              <a:t>Charge </a:t>
            </a:r>
            <a:r>
              <a:rPr lang="en-US" sz="1400" dirty="0">
                <a:latin typeface="Arial"/>
                <a:cs typeface="Arial"/>
              </a:rPr>
              <a:t>to the </a:t>
            </a:r>
            <a:r>
              <a:rPr lang="en-US" sz="1400" dirty="0" smtClean="0">
                <a:latin typeface="Arial"/>
                <a:cs typeface="Arial"/>
              </a:rPr>
              <a:t>committee:</a:t>
            </a:r>
            <a:endParaRPr lang="en-US" sz="1400" dirty="0">
              <a:latin typeface="Arial"/>
              <a:cs typeface="Arial"/>
            </a:endParaRPr>
          </a:p>
          <a:p>
            <a:pPr marL="342900" lvl="0" indent="-342900">
              <a:buFont typeface="+mj-lt"/>
              <a:buAutoNum type="arabicPeriod"/>
            </a:pPr>
            <a:r>
              <a:rPr lang="en-US" sz="1400" dirty="0">
                <a:latin typeface="Arial"/>
                <a:cs typeface="Arial"/>
              </a:rPr>
              <a:t>Are the HPS specific equipment, documentation and procedures to run the experiment in place and adequate? This includes demonstrated readiness for full rate capability and expedient analysis of the data</a:t>
            </a:r>
            <a:r>
              <a:rPr lang="en-US" sz="1400" dirty="0" smtClean="0">
                <a:latin typeface="Arial"/>
                <a:cs typeface="Arial"/>
              </a:rPr>
              <a:t>.</a:t>
            </a:r>
          </a:p>
          <a:p>
            <a:pPr marL="342900" lvl="0" indent="-342900">
              <a:buFont typeface="+mj-lt"/>
              <a:buAutoNum type="arabicPeriod"/>
            </a:pPr>
            <a:r>
              <a:rPr lang="en-US" sz="1400" dirty="0" smtClean="0">
                <a:latin typeface="Arial"/>
                <a:cs typeface="Arial"/>
              </a:rPr>
              <a:t>Are </a:t>
            </a:r>
            <a:r>
              <a:rPr lang="en-US" sz="1400" dirty="0">
                <a:latin typeface="Arial"/>
                <a:cs typeface="Arial"/>
              </a:rPr>
              <a:t>the formal documentation requirements and reporting (run coordinator </a:t>
            </a:r>
            <a:r>
              <a:rPr lang="en-US" sz="1400" dirty="0">
                <a:latin typeface="Arial"/>
                <a:cs typeface="Arial"/>
                <a:sym typeface="Wingdings"/>
              </a:rPr>
              <a:t></a:t>
            </a:r>
            <a:r>
              <a:rPr lang="en-US" sz="1400" dirty="0">
                <a:latin typeface="Arial"/>
                <a:cs typeface="Arial"/>
              </a:rPr>
              <a:t> shift leaders) procedures for running the experiment adequate, appropriate and complete (COO, ESAD, RSAD, ERG, OSP’s, general equipment operation manuals, etc.)</a:t>
            </a:r>
            <a:r>
              <a:rPr lang="en-US" sz="1400" dirty="0" smtClean="0">
                <a:latin typeface="Arial"/>
                <a:cs typeface="Arial"/>
              </a:rPr>
              <a:t>?</a:t>
            </a:r>
          </a:p>
          <a:p>
            <a:pPr marL="342900" lvl="0" indent="-342900">
              <a:buFont typeface="+mj-lt"/>
              <a:buAutoNum type="arabicPeriod"/>
            </a:pPr>
            <a:r>
              <a:rPr lang="en-US" sz="1400" dirty="0" smtClean="0">
                <a:latin typeface="Arial"/>
                <a:cs typeface="Arial"/>
              </a:rPr>
              <a:t>Has </a:t>
            </a:r>
            <a:r>
              <a:rPr lang="en-US" sz="1400" dirty="0">
                <a:latin typeface="Arial"/>
                <a:cs typeface="Arial"/>
              </a:rPr>
              <a:t>the entire </a:t>
            </a:r>
            <a:r>
              <a:rPr lang="en-US" sz="1400" dirty="0" err="1">
                <a:latin typeface="Arial"/>
                <a:cs typeface="Arial"/>
              </a:rPr>
              <a:t>beamline</a:t>
            </a:r>
            <a:r>
              <a:rPr lang="en-US" sz="1400" dirty="0">
                <a:latin typeface="Arial"/>
                <a:cs typeface="Arial"/>
              </a:rPr>
              <a:t>, target, detector configuration been defined (including ownership, maintenance and control during beam operations)? Is all the necessary equipment installed and operable? If not, what are the </a:t>
            </a:r>
            <a:r>
              <a:rPr lang="en-US" sz="1400" b="1" dirty="0">
                <a:latin typeface="Arial"/>
                <a:cs typeface="Arial"/>
              </a:rPr>
              <a:t>completion/commissioning schedule and procedures</a:t>
            </a:r>
            <a:r>
              <a:rPr lang="en-US" sz="1400" dirty="0" smtClean="0">
                <a:latin typeface="Arial"/>
                <a:cs typeface="Arial"/>
              </a:rPr>
              <a:t>?</a:t>
            </a:r>
          </a:p>
          <a:p>
            <a:pPr marL="342900" lvl="0" indent="-342900">
              <a:buFont typeface="+mj-lt"/>
              <a:buAutoNum type="arabicPeriod"/>
            </a:pPr>
            <a:r>
              <a:rPr lang="en-US" sz="1400" dirty="0" smtClean="0">
                <a:latin typeface="Arial"/>
                <a:cs typeface="Arial"/>
              </a:rPr>
              <a:t>Are </a:t>
            </a:r>
            <a:r>
              <a:rPr lang="en-US" sz="1400" dirty="0">
                <a:latin typeface="Arial"/>
                <a:cs typeface="Arial"/>
              </a:rPr>
              <a:t>the anticipated </a:t>
            </a:r>
            <a:r>
              <a:rPr lang="en-US" sz="1400" b="1" dirty="0">
                <a:latin typeface="Arial"/>
                <a:cs typeface="Arial"/>
              </a:rPr>
              <a:t>beam </a:t>
            </a:r>
            <a:r>
              <a:rPr lang="en-US" sz="1400" b="1" dirty="0" err="1">
                <a:latin typeface="Arial"/>
                <a:cs typeface="Arial"/>
              </a:rPr>
              <a:t>emittance</a:t>
            </a:r>
            <a:r>
              <a:rPr lang="en-US" sz="1400" b="1" dirty="0">
                <a:latin typeface="Arial"/>
                <a:cs typeface="Arial"/>
              </a:rPr>
              <a:t>, halo characteristics and general stability </a:t>
            </a:r>
            <a:r>
              <a:rPr lang="en-US" sz="1400" dirty="0">
                <a:latin typeface="Arial"/>
                <a:cs typeface="Arial"/>
              </a:rPr>
              <a:t>likely to be within the required specification to perform this measurement</a:t>
            </a:r>
            <a:r>
              <a:rPr lang="en-US" sz="1400" dirty="0" smtClean="0">
                <a:latin typeface="Arial"/>
                <a:cs typeface="Arial"/>
              </a:rPr>
              <a:t>?</a:t>
            </a:r>
            <a:endParaRPr lang="en-US" sz="1400" dirty="0">
              <a:latin typeface="Arial"/>
              <a:cs typeface="Arial"/>
            </a:endParaRPr>
          </a:p>
          <a:p>
            <a:pPr marL="342900" lvl="0" indent="-342900">
              <a:buFont typeface="+mj-lt"/>
              <a:buAutoNum type="arabicPeriod"/>
            </a:pPr>
            <a:r>
              <a:rPr lang="en-US" sz="1400" dirty="0">
                <a:latin typeface="Arial"/>
                <a:cs typeface="Arial"/>
              </a:rPr>
              <a:t>Has transmission of the primary beam and generated </a:t>
            </a:r>
            <a:r>
              <a:rPr lang="en-US" sz="1400" dirty="0" err="1">
                <a:latin typeface="Arial"/>
                <a:cs typeface="Arial"/>
              </a:rPr>
              <a:t>secondaries</a:t>
            </a:r>
            <a:r>
              <a:rPr lang="en-US" sz="1400" dirty="0">
                <a:latin typeface="Arial"/>
                <a:cs typeface="Arial"/>
              </a:rPr>
              <a:t> been evaluated for unexpected beam restrictions (e.g. too small of a beam pipe acting as a secondary target), </a:t>
            </a:r>
            <a:r>
              <a:rPr lang="en-US" sz="1400" b="1" dirty="0">
                <a:latin typeface="Arial"/>
                <a:cs typeface="Arial"/>
              </a:rPr>
              <a:t>background sources </a:t>
            </a:r>
            <a:r>
              <a:rPr lang="en-US" sz="1400" dirty="0">
                <a:latin typeface="Arial"/>
                <a:cs typeface="Arial"/>
              </a:rPr>
              <a:t>(e.g. large number of produced photons hitting the beam line) or paths (e.g. primary and/or secondary steering from a magnet fringe field)</a:t>
            </a:r>
            <a:r>
              <a:rPr lang="en-US" sz="1400" dirty="0" smtClean="0">
                <a:latin typeface="Arial"/>
                <a:cs typeface="Arial"/>
              </a:rPr>
              <a:t>?</a:t>
            </a:r>
            <a:endParaRPr lang="en-US" sz="1400" dirty="0">
              <a:latin typeface="Arial"/>
              <a:cs typeface="Arial"/>
            </a:endParaRPr>
          </a:p>
          <a:p>
            <a:pPr marL="342900" lvl="0" indent="-342900">
              <a:buFont typeface="+mj-lt"/>
              <a:buAutoNum type="arabicPeriod"/>
            </a:pPr>
            <a:r>
              <a:rPr lang="en-US" sz="1400" dirty="0">
                <a:latin typeface="Arial"/>
                <a:cs typeface="Arial"/>
              </a:rPr>
              <a:t>Are the radiation levels expected to be generated in the hall acceptable? Is any local shielding required to minimize the effects of radiation in the hall equipment</a:t>
            </a:r>
            <a:r>
              <a:rPr lang="en-US" sz="1400" dirty="0" smtClean="0">
                <a:latin typeface="Arial"/>
                <a:cs typeface="Arial"/>
              </a:rPr>
              <a:t>?</a:t>
            </a:r>
            <a:endParaRPr lang="en-US" sz="1400" dirty="0">
              <a:latin typeface="Arial"/>
              <a:cs typeface="Arial"/>
            </a:endParaRPr>
          </a:p>
          <a:p>
            <a:pPr marL="342900" lvl="0" indent="-342900">
              <a:buFont typeface="+mj-lt"/>
              <a:buAutoNum type="arabicPeriod"/>
            </a:pPr>
            <a:r>
              <a:rPr lang="en-US" sz="1400" dirty="0">
                <a:latin typeface="Arial"/>
                <a:cs typeface="Arial"/>
              </a:rPr>
              <a:t>Are the </a:t>
            </a:r>
            <a:r>
              <a:rPr lang="en-US" sz="1400" b="1" dirty="0">
                <a:latin typeface="Arial"/>
                <a:cs typeface="Arial"/>
              </a:rPr>
              <a:t>local shielding and the machine protection system </a:t>
            </a:r>
            <a:r>
              <a:rPr lang="en-US" sz="1400" dirty="0">
                <a:latin typeface="Arial"/>
                <a:cs typeface="Arial"/>
              </a:rPr>
              <a:t>required to minimize the effects of radiation in the HPS detector in place</a:t>
            </a:r>
            <a:r>
              <a:rPr lang="en-US" sz="1400" dirty="0" smtClean="0">
                <a:latin typeface="Arial"/>
                <a:cs typeface="Arial"/>
              </a:rPr>
              <a:t>?</a:t>
            </a:r>
            <a:endParaRPr lang="en-US" sz="1400" dirty="0">
              <a:latin typeface="Arial"/>
              <a:cs typeface="Arial"/>
            </a:endParaRPr>
          </a:p>
          <a:p>
            <a:pPr marL="342900" lvl="0" indent="-342900">
              <a:buFont typeface="+mj-lt"/>
              <a:buAutoNum type="arabicPeriod"/>
            </a:pPr>
            <a:r>
              <a:rPr lang="en-US" sz="1400" dirty="0">
                <a:latin typeface="Arial"/>
                <a:cs typeface="Arial"/>
              </a:rPr>
              <a:t>Have all the jobs that need to be done to mount the experiment/s been identified and defined adequately?</a:t>
            </a:r>
          </a:p>
          <a:p>
            <a:pPr marL="342900" lvl="0" indent="-342900">
              <a:buFont typeface="+mj-lt"/>
              <a:buAutoNum type="arabicPeriod"/>
            </a:pPr>
            <a:r>
              <a:rPr lang="en-US" sz="1400" dirty="0">
                <a:latin typeface="Arial"/>
                <a:cs typeface="Arial"/>
              </a:rPr>
              <a:t>Have conflicts with the 12 </a:t>
            </a:r>
            <a:r>
              <a:rPr lang="en-US" sz="1400" dirty="0" err="1">
                <a:latin typeface="Arial"/>
                <a:cs typeface="Arial"/>
              </a:rPr>
              <a:t>GeV</a:t>
            </a:r>
            <a:r>
              <a:rPr lang="en-US" sz="1400" dirty="0">
                <a:latin typeface="Arial"/>
                <a:cs typeface="Arial"/>
              </a:rPr>
              <a:t> Upgrade in Hall B been examined and resolved?</a:t>
            </a:r>
          </a:p>
          <a:p>
            <a:pPr marL="342900" lvl="0" indent="-342900">
              <a:buFont typeface="+mj-lt"/>
              <a:buAutoNum type="arabicPeriod"/>
            </a:pPr>
            <a:r>
              <a:rPr lang="en-US" sz="1400" dirty="0">
                <a:latin typeface="Arial"/>
                <a:cs typeface="Arial"/>
              </a:rPr>
              <a:t>Are the responsibilities for carrying out each job identified, and are the manpower and other resources necessary to complete them on time in place?</a:t>
            </a:r>
          </a:p>
        </p:txBody>
      </p:sp>
      <p:sp>
        <p:nvSpPr>
          <p:cNvPr id="3" name="Rectangle 2"/>
          <p:cNvSpPr/>
          <p:nvPr/>
        </p:nvSpPr>
        <p:spPr>
          <a:xfrm>
            <a:off x="0" y="5288340"/>
            <a:ext cx="9144000" cy="1569660"/>
          </a:xfrm>
          <a:prstGeom prst="rect">
            <a:avLst/>
          </a:prstGeom>
        </p:spPr>
        <p:txBody>
          <a:bodyPr wrap="square">
            <a:spAutoFit/>
          </a:bodyPr>
          <a:lstStyle/>
          <a:p>
            <a:r>
              <a:rPr lang="en-US" sz="1600" dirty="0" smtClean="0">
                <a:latin typeface="Arial"/>
                <a:cs typeface="Arial"/>
              </a:rPr>
              <a:t>Agenda II</a:t>
            </a:r>
            <a:r>
              <a:rPr lang="en-US" sz="1600" dirty="0">
                <a:latin typeface="Arial"/>
                <a:cs typeface="Arial"/>
              </a:rPr>
              <a:t>. </a:t>
            </a:r>
            <a:r>
              <a:rPr lang="en-US" sz="1600" dirty="0" err="1">
                <a:latin typeface="Arial"/>
                <a:cs typeface="Arial"/>
              </a:rPr>
              <a:t>Beamline</a:t>
            </a:r>
            <a:r>
              <a:rPr lang="en-US" sz="1600" dirty="0">
                <a:latin typeface="Arial"/>
                <a:cs typeface="Arial"/>
              </a:rPr>
              <a:t> and detectors (</a:t>
            </a:r>
            <a:r>
              <a:rPr lang="en-US" sz="1600" dirty="0" err="1">
                <a:latin typeface="Arial"/>
                <a:cs typeface="Arial"/>
              </a:rPr>
              <a:t>Stepan</a:t>
            </a:r>
            <a:r>
              <a:rPr lang="en-US" sz="1600" dirty="0">
                <a:latin typeface="Arial"/>
                <a:cs typeface="Arial"/>
              </a:rPr>
              <a:t> </a:t>
            </a:r>
            <a:r>
              <a:rPr lang="en-US" sz="1600" dirty="0" err="1">
                <a:latin typeface="Arial"/>
                <a:cs typeface="Arial"/>
              </a:rPr>
              <a:t>Stepanyan</a:t>
            </a:r>
            <a:r>
              <a:rPr lang="en-US" sz="1600" dirty="0">
                <a:latin typeface="Arial"/>
                <a:cs typeface="Arial"/>
              </a:rPr>
              <a:t>), will cover charge items #3, #4, and #6</a:t>
            </a:r>
          </a:p>
          <a:p>
            <a:r>
              <a:rPr lang="en-US" sz="1600" dirty="0">
                <a:latin typeface="Arial"/>
                <a:cs typeface="Arial"/>
              </a:rPr>
              <a:t>   A. Status and plans to complete</a:t>
            </a:r>
          </a:p>
          <a:p>
            <a:r>
              <a:rPr lang="en-US" sz="1600" dirty="0">
                <a:latin typeface="Arial"/>
                <a:cs typeface="Arial"/>
              </a:rPr>
              <a:t>   B. Commissioning schedule and procedures (#3)</a:t>
            </a:r>
          </a:p>
          <a:p>
            <a:r>
              <a:rPr lang="en-US" sz="1600" dirty="0">
                <a:latin typeface="Arial"/>
                <a:cs typeface="Arial"/>
              </a:rPr>
              <a:t>   C. Safety: evaluation of background sources  (#4)</a:t>
            </a:r>
          </a:p>
          <a:p>
            <a:r>
              <a:rPr lang="en-US" sz="1600" dirty="0">
                <a:latin typeface="Arial"/>
                <a:cs typeface="Arial"/>
              </a:rPr>
              <a:t>   D. Detector Protection: protection collimator, beam halo monitors and FSD , silicon positioning, local shielding (#6)</a:t>
            </a:r>
          </a:p>
        </p:txBody>
      </p:sp>
    </p:spTree>
    <p:extLst>
      <p:ext uri="{BB962C8B-B14F-4D97-AF65-F5344CB8AC3E}">
        <p14:creationId xmlns:p14="http://schemas.microsoft.com/office/powerpoint/2010/main" val="80559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556"/>
            <a:ext cx="8763000" cy="3293209"/>
          </a:xfrm>
          <a:prstGeom prst="rect">
            <a:avLst/>
          </a:prstGeom>
          <a:noFill/>
        </p:spPr>
        <p:txBody>
          <a:bodyPr wrap="square" rtlCol="0">
            <a:spAutoFit/>
          </a:bodyPr>
          <a:lstStyle/>
          <a:p>
            <a:r>
              <a:rPr lang="en-US" sz="2000" dirty="0" smtClean="0">
                <a:latin typeface="Arial"/>
                <a:cs typeface="Arial"/>
              </a:rPr>
              <a:t>Documents and Procedures</a:t>
            </a:r>
          </a:p>
          <a:p>
            <a:endParaRPr lang="en-US" dirty="0" smtClean="0">
              <a:latin typeface="Arial"/>
              <a:cs typeface="Arial"/>
            </a:endParaRPr>
          </a:p>
          <a:p>
            <a:pPr marL="285750" indent="-285750">
              <a:buFont typeface="Arial"/>
              <a:buChar char="•"/>
            </a:pPr>
            <a:r>
              <a:rPr lang="en-US" sz="2000" dirty="0" err="1" smtClean="0">
                <a:latin typeface="Arial"/>
                <a:cs typeface="Arial"/>
              </a:rPr>
              <a:t>Beamline</a:t>
            </a:r>
            <a:r>
              <a:rPr lang="en-US" sz="2000" dirty="0" smtClean="0">
                <a:latin typeface="Arial"/>
                <a:cs typeface="Arial"/>
              </a:rPr>
              <a:t> Installation document</a:t>
            </a:r>
            <a:r>
              <a:rPr lang="en-US" sz="2000" dirty="0">
                <a:latin typeface="Arial"/>
                <a:cs typeface="Arial"/>
              </a:rPr>
              <a:t> </a:t>
            </a:r>
            <a:r>
              <a:rPr lang="en-US" dirty="0" smtClean="0">
                <a:latin typeface="Arial"/>
                <a:cs typeface="Arial"/>
              </a:rPr>
              <a:t>– this is a long </a:t>
            </a:r>
            <a:r>
              <a:rPr lang="en-US" dirty="0">
                <a:latin typeface="Arial"/>
                <a:cs typeface="Arial"/>
              </a:rPr>
              <a:t>list of things that </a:t>
            </a:r>
            <a:r>
              <a:rPr lang="en-US" dirty="0" smtClean="0">
                <a:latin typeface="Arial"/>
                <a:cs typeface="Arial"/>
              </a:rPr>
              <a:t>has to </a:t>
            </a:r>
            <a:r>
              <a:rPr lang="en-US" dirty="0">
                <a:latin typeface="Arial"/>
                <a:cs typeface="Arial"/>
              </a:rPr>
              <a:t>be done, people and groups are identified, </a:t>
            </a:r>
            <a:r>
              <a:rPr lang="en-US" dirty="0" smtClean="0">
                <a:latin typeface="Arial"/>
                <a:cs typeface="Arial"/>
              </a:rPr>
              <a:t>several </a:t>
            </a:r>
            <a:r>
              <a:rPr lang="en-US" dirty="0">
                <a:latin typeface="Arial"/>
                <a:cs typeface="Arial"/>
              </a:rPr>
              <a:t>weekly meetings </a:t>
            </a:r>
            <a:r>
              <a:rPr lang="en-US" dirty="0" smtClean="0">
                <a:latin typeface="Arial"/>
                <a:cs typeface="Arial"/>
              </a:rPr>
              <a:t>are held with the people and groups doing the work.</a:t>
            </a:r>
            <a:endParaRPr lang="en-US" dirty="0">
              <a:latin typeface="Arial"/>
              <a:cs typeface="Arial"/>
            </a:endParaRPr>
          </a:p>
          <a:p>
            <a:endParaRPr lang="en-US" dirty="0" smtClean="0">
              <a:latin typeface="Arial"/>
              <a:cs typeface="Arial"/>
            </a:endParaRPr>
          </a:p>
          <a:p>
            <a:pPr marL="285750" indent="-285750">
              <a:buFont typeface="Arial"/>
              <a:buChar char="•"/>
            </a:pPr>
            <a:r>
              <a:rPr lang="en-US" sz="2000" dirty="0" smtClean="0">
                <a:latin typeface="Arial"/>
                <a:cs typeface="Arial"/>
              </a:rPr>
              <a:t>MPS/FSD </a:t>
            </a:r>
            <a:r>
              <a:rPr lang="en-US" dirty="0" smtClean="0">
                <a:latin typeface="Arial"/>
                <a:cs typeface="Arial"/>
              </a:rPr>
              <a:t>– see presentation </a:t>
            </a:r>
            <a:r>
              <a:rPr lang="en-US" sz="2000" b="1" dirty="0" smtClean="0">
                <a:solidFill>
                  <a:srgbClr val="FF0000"/>
                </a:solidFill>
                <a:latin typeface="Arial"/>
                <a:cs typeface="Arial"/>
              </a:rPr>
              <a:t>“</a:t>
            </a:r>
            <a:r>
              <a:rPr lang="en-US" sz="2000" b="1" dirty="0" smtClean="0">
                <a:solidFill>
                  <a:srgbClr val="FF0000"/>
                </a:solidFill>
              </a:rPr>
              <a:t>MPS</a:t>
            </a:r>
            <a:r>
              <a:rPr lang="en-US" sz="2000" b="1" dirty="0">
                <a:solidFill>
                  <a:srgbClr val="FF0000"/>
                </a:solidFill>
              </a:rPr>
              <a:t>/FSD systems for </a:t>
            </a:r>
            <a:r>
              <a:rPr lang="en-US" sz="2000" b="1" dirty="0" smtClean="0">
                <a:solidFill>
                  <a:srgbClr val="FF0000"/>
                </a:solidFill>
              </a:rPr>
              <a:t>HPS” by Daniel Sexton</a:t>
            </a:r>
            <a:endParaRPr lang="en-US" sz="2000" b="1" dirty="0" smtClean="0">
              <a:solidFill>
                <a:srgbClr val="FF0000"/>
              </a:solidFill>
              <a:latin typeface="Arial"/>
              <a:cs typeface="Arial"/>
            </a:endParaRPr>
          </a:p>
          <a:p>
            <a:endParaRPr lang="en-US" sz="1600" dirty="0" smtClean="0">
              <a:latin typeface="Arial"/>
              <a:cs typeface="Arial"/>
            </a:endParaRPr>
          </a:p>
          <a:p>
            <a:pPr marL="285750" indent="-285750">
              <a:buFont typeface="Arial"/>
              <a:buChar char="•"/>
            </a:pPr>
            <a:r>
              <a:rPr lang="en-US" sz="2000" dirty="0" err="1" smtClean="0">
                <a:latin typeface="Arial"/>
                <a:cs typeface="Arial"/>
              </a:rPr>
              <a:t>Beamline</a:t>
            </a:r>
            <a:r>
              <a:rPr lang="en-US" sz="2000" dirty="0">
                <a:latin typeface="Arial"/>
                <a:cs typeface="Arial"/>
              </a:rPr>
              <a:t> </a:t>
            </a:r>
            <a:r>
              <a:rPr lang="en-US" sz="2000" dirty="0" smtClean="0">
                <a:latin typeface="Arial"/>
                <a:cs typeface="Arial"/>
              </a:rPr>
              <a:t>design</a:t>
            </a:r>
          </a:p>
          <a:p>
            <a:r>
              <a:rPr lang="en-US" sz="1400" dirty="0">
                <a:latin typeface="Arial"/>
                <a:cs typeface="Arial"/>
                <a:hlinkClick r:id="rId2"/>
              </a:rPr>
              <a:t>https://confluence.slac.stanford.edu/download/attachments/170762148/HPSRUN_13JUN.pdf?version=1&amp;modificationDate=1402700803000&amp;api=</a:t>
            </a:r>
            <a:r>
              <a:rPr lang="en-US" sz="1400" dirty="0" smtClean="0">
                <a:latin typeface="Arial"/>
                <a:cs typeface="Arial"/>
                <a:hlinkClick r:id="rId2"/>
              </a:rPr>
              <a:t>v2</a:t>
            </a:r>
            <a:endParaRPr lang="en-US" sz="1400" dirty="0" smtClean="0">
              <a:latin typeface="Arial"/>
              <a:cs typeface="Arial"/>
            </a:endParaRPr>
          </a:p>
          <a:p>
            <a:endParaRPr lang="en-US" sz="1400" dirty="0">
              <a:latin typeface="Arial"/>
              <a:cs typeface="Arial"/>
            </a:endParaRPr>
          </a:p>
        </p:txBody>
      </p:sp>
      <p:pic>
        <p:nvPicPr>
          <p:cNvPr id="6" name="Picture 5"/>
          <p:cNvPicPr>
            <a:picLocks noChangeAspect="1"/>
          </p:cNvPicPr>
          <p:nvPr/>
        </p:nvPicPr>
        <p:blipFill>
          <a:blip r:embed="rId3"/>
          <a:stretch>
            <a:fillRect/>
          </a:stretch>
        </p:blipFill>
        <p:spPr>
          <a:xfrm>
            <a:off x="0" y="3657600"/>
            <a:ext cx="9144000" cy="2577087"/>
          </a:xfrm>
          <a:prstGeom prst="rect">
            <a:avLst/>
          </a:prstGeom>
        </p:spPr>
      </p:pic>
    </p:spTree>
    <p:extLst>
      <p:ext uri="{BB962C8B-B14F-4D97-AF65-F5344CB8AC3E}">
        <p14:creationId xmlns:p14="http://schemas.microsoft.com/office/powerpoint/2010/main" val="350231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457200"/>
            <a:ext cx="8835440" cy="2854646"/>
          </a:xfrm>
          <a:prstGeom prst="rect">
            <a:avLst/>
          </a:prstGeom>
        </p:spPr>
      </p:pic>
      <p:sp>
        <p:nvSpPr>
          <p:cNvPr id="3" name="Rectangle 2"/>
          <p:cNvSpPr/>
          <p:nvPr/>
        </p:nvSpPr>
        <p:spPr>
          <a:xfrm>
            <a:off x="152400" y="0"/>
            <a:ext cx="8839200" cy="523220"/>
          </a:xfrm>
          <a:prstGeom prst="rect">
            <a:avLst/>
          </a:prstGeom>
        </p:spPr>
        <p:txBody>
          <a:bodyPr wrap="square">
            <a:spAutoFit/>
          </a:bodyPr>
          <a:lstStyle/>
          <a:p>
            <a:r>
              <a:rPr lang="en-US" sz="1400" dirty="0" smtClean="0">
                <a:latin typeface="Arial"/>
                <a:cs typeface="Arial"/>
              </a:rPr>
              <a:t>Experimental Hall-B and HPS Run Page</a:t>
            </a:r>
            <a:endParaRPr lang="en-US" sz="1400" dirty="0">
              <a:latin typeface="Arial"/>
              <a:cs typeface="Arial"/>
            </a:endParaRPr>
          </a:p>
          <a:p>
            <a:r>
              <a:rPr lang="en-US" sz="1400" u="sng" dirty="0">
                <a:latin typeface="Arial"/>
                <a:cs typeface="Arial"/>
                <a:hlinkClick r:id="rId3"/>
              </a:rPr>
              <a:t>http://www.jlab.org/Hall-B/run-web/</a:t>
            </a:r>
            <a:endParaRPr lang="en-US" sz="1400" u="sng" dirty="0">
              <a:latin typeface="Arial"/>
              <a:cs typeface="Arial"/>
            </a:endParaRPr>
          </a:p>
        </p:txBody>
      </p:sp>
      <p:sp>
        <p:nvSpPr>
          <p:cNvPr id="4" name="Rectangle 3"/>
          <p:cNvSpPr/>
          <p:nvPr/>
        </p:nvSpPr>
        <p:spPr>
          <a:xfrm>
            <a:off x="152400" y="3352800"/>
            <a:ext cx="8839200" cy="3262432"/>
          </a:xfrm>
          <a:prstGeom prst="rect">
            <a:avLst/>
          </a:prstGeom>
        </p:spPr>
        <p:txBody>
          <a:bodyPr wrap="square">
            <a:spAutoFit/>
          </a:bodyPr>
          <a:lstStyle/>
          <a:p>
            <a:r>
              <a:rPr lang="en-US" dirty="0">
                <a:latin typeface="Arial"/>
                <a:cs typeface="Arial"/>
              </a:rPr>
              <a:t>CCO </a:t>
            </a:r>
            <a:r>
              <a:rPr lang="en-US" dirty="0" smtClean="0">
                <a:latin typeface="Arial"/>
                <a:cs typeface="Arial"/>
              </a:rPr>
              <a:t>– HPS Conduct </a:t>
            </a:r>
            <a:r>
              <a:rPr lang="en-US" dirty="0">
                <a:latin typeface="Arial"/>
                <a:cs typeface="Arial"/>
              </a:rPr>
              <a:t>of Operations for Hall B Heavy Photon Search - June 11, </a:t>
            </a:r>
            <a:r>
              <a:rPr lang="en-US" dirty="0" smtClean="0">
                <a:latin typeface="Arial"/>
                <a:cs typeface="Arial"/>
              </a:rPr>
              <a:t>2014</a:t>
            </a:r>
          </a:p>
          <a:p>
            <a:r>
              <a:rPr lang="en-US" sz="1400" dirty="0">
                <a:latin typeface="Arial"/>
                <a:cs typeface="Arial"/>
                <a:hlinkClick r:id="rId4"/>
              </a:rPr>
              <a:t>http://www.jlab.org/Hall-B/run-web/hps/COO_HallB-</a:t>
            </a:r>
            <a:r>
              <a:rPr lang="en-US" sz="1400" dirty="0" smtClean="0">
                <a:latin typeface="Arial"/>
                <a:cs typeface="Arial"/>
                <a:hlinkClick r:id="rId4"/>
              </a:rPr>
              <a:t>HPS.pdf</a:t>
            </a:r>
            <a:endParaRPr lang="en-US" sz="1400" dirty="0" smtClean="0">
              <a:latin typeface="Arial"/>
              <a:cs typeface="Arial"/>
            </a:endParaRPr>
          </a:p>
          <a:p>
            <a:pPr lvl="2"/>
            <a:r>
              <a:rPr lang="en-US" sz="1400" dirty="0" smtClean="0">
                <a:solidFill>
                  <a:srgbClr val="660066"/>
                </a:solidFill>
                <a:latin typeface="Arial"/>
                <a:cs typeface="Arial"/>
              </a:rPr>
              <a:t>(page 9 </a:t>
            </a:r>
            <a:r>
              <a:rPr lang="en-US" sz="1400" dirty="0" smtClean="0">
                <a:solidFill>
                  <a:srgbClr val="660066"/>
                </a:solidFill>
                <a:latin typeface="Arial"/>
                <a:cs typeface="Arial"/>
              </a:rPr>
              <a:t>gives </a:t>
            </a:r>
            <a:r>
              <a:rPr lang="en-US" sz="1400" dirty="0" smtClean="0">
                <a:solidFill>
                  <a:srgbClr val="660066"/>
                </a:solidFill>
                <a:latin typeface="Arial"/>
                <a:cs typeface="Arial"/>
              </a:rPr>
              <a:t>your responsibilities as a shift member)</a:t>
            </a:r>
          </a:p>
          <a:p>
            <a:r>
              <a:rPr lang="en-US" sz="1600" dirty="0" smtClean="0">
                <a:latin typeface="Arial"/>
                <a:cs typeface="Arial"/>
              </a:rPr>
              <a:t>ESAD - HPS Experiment Safety Assessment Document </a:t>
            </a:r>
            <a:endParaRPr lang="en-US" sz="1600" dirty="0">
              <a:latin typeface="Arial"/>
              <a:cs typeface="Arial"/>
            </a:endParaRPr>
          </a:p>
          <a:p>
            <a:r>
              <a:rPr lang="en-US" sz="1400" dirty="0">
                <a:latin typeface="Arial"/>
                <a:cs typeface="Arial"/>
                <a:hlinkClick r:id="rId5"/>
              </a:rPr>
              <a:t>http://www.jlab.org/Hall-B/run-web/hps/ESAD_HallB-</a:t>
            </a:r>
            <a:r>
              <a:rPr lang="en-US" sz="1400" dirty="0" smtClean="0">
                <a:latin typeface="Arial"/>
                <a:cs typeface="Arial"/>
                <a:hlinkClick r:id="rId5"/>
              </a:rPr>
              <a:t>HPS.pdf</a:t>
            </a:r>
            <a:endParaRPr lang="en-US" sz="1400" dirty="0" smtClean="0">
              <a:latin typeface="Arial"/>
              <a:cs typeface="Arial"/>
            </a:endParaRPr>
          </a:p>
          <a:p>
            <a:pPr lvl="2"/>
            <a:r>
              <a:rPr lang="en-US" sz="1400" dirty="0" smtClean="0">
                <a:solidFill>
                  <a:srgbClr val="660066"/>
                </a:solidFill>
                <a:latin typeface="Arial"/>
                <a:cs typeface="Arial"/>
              </a:rPr>
              <a:t>(General Hazards, Hall B specific hazards)  </a:t>
            </a:r>
          </a:p>
          <a:p>
            <a:r>
              <a:rPr lang="en-US" sz="1600" dirty="0" smtClean="0">
                <a:latin typeface="Arial"/>
                <a:cs typeface="Arial"/>
              </a:rPr>
              <a:t>ERG - Hall-B Emergency Response </a:t>
            </a:r>
            <a:r>
              <a:rPr lang="en-US" sz="1600" dirty="0" smtClean="0">
                <a:latin typeface="Arial"/>
                <a:cs typeface="Arial"/>
              </a:rPr>
              <a:t>Guidelines</a:t>
            </a:r>
            <a:endParaRPr lang="en-US" sz="1600" dirty="0" smtClean="0">
              <a:latin typeface="Arial"/>
              <a:cs typeface="Arial"/>
            </a:endParaRPr>
          </a:p>
          <a:p>
            <a:pPr lvl="1"/>
            <a:r>
              <a:rPr lang="en-US" sz="1400" dirty="0" smtClean="0">
                <a:latin typeface="Arial"/>
                <a:cs typeface="Arial"/>
              </a:rPr>
              <a:t>HALL </a:t>
            </a:r>
            <a:r>
              <a:rPr lang="en-US" sz="1400" dirty="0">
                <a:latin typeface="Arial"/>
                <a:cs typeface="Arial"/>
              </a:rPr>
              <a:t>B WORKER SAFETY AWARENESS TRAINING (SAF111) </a:t>
            </a:r>
            <a:endParaRPr lang="en-US" sz="1400" dirty="0" smtClean="0">
              <a:latin typeface="Arial"/>
              <a:cs typeface="Arial"/>
            </a:endParaRPr>
          </a:p>
          <a:p>
            <a:pPr lvl="1"/>
            <a:r>
              <a:rPr lang="en-US" sz="1400" dirty="0">
                <a:latin typeface="Arial"/>
                <a:cs typeface="Arial"/>
                <a:hlinkClick r:id="rId6"/>
              </a:rPr>
              <a:t>http://www.jlab.org/Hall-B/run-web/hps/Hall-</a:t>
            </a:r>
            <a:r>
              <a:rPr lang="en-US" sz="1400" dirty="0" smtClean="0">
                <a:latin typeface="Arial"/>
                <a:cs typeface="Arial"/>
                <a:hlinkClick r:id="rId6"/>
              </a:rPr>
              <a:t>B_ERG.pdf</a:t>
            </a:r>
            <a:endParaRPr lang="en-US" sz="1400" dirty="0" smtClean="0">
              <a:latin typeface="Arial"/>
              <a:cs typeface="Arial"/>
            </a:endParaRPr>
          </a:p>
          <a:p>
            <a:pPr lvl="2"/>
            <a:r>
              <a:rPr lang="en-US" sz="1400" dirty="0" smtClean="0">
                <a:solidFill>
                  <a:srgbClr val="660066"/>
                </a:solidFill>
              </a:rPr>
              <a:t>(Familiarize </a:t>
            </a:r>
            <a:r>
              <a:rPr lang="en-US" sz="1400" dirty="0">
                <a:solidFill>
                  <a:srgbClr val="660066"/>
                </a:solidFill>
              </a:rPr>
              <a:t>users with safety hazards and protection systems in the Counting House and </a:t>
            </a:r>
            <a:r>
              <a:rPr lang="en-US" sz="1400" dirty="0" smtClean="0">
                <a:solidFill>
                  <a:srgbClr val="660066"/>
                </a:solidFill>
              </a:rPr>
              <a:t>Hall + maps)</a:t>
            </a:r>
            <a:endParaRPr lang="en-US" sz="1400" dirty="0" smtClean="0">
              <a:solidFill>
                <a:srgbClr val="660066"/>
              </a:solidFill>
              <a:latin typeface="Arial"/>
              <a:cs typeface="Arial"/>
            </a:endParaRPr>
          </a:p>
          <a:p>
            <a:r>
              <a:rPr lang="en-US" sz="1600" dirty="0" smtClean="0">
                <a:latin typeface="Arial"/>
                <a:cs typeface="Arial"/>
              </a:rPr>
              <a:t>HPS Run Page</a:t>
            </a:r>
            <a:r>
              <a:rPr lang="en-US" sz="1600" dirty="0">
                <a:latin typeface="Arial"/>
                <a:cs typeface="Arial"/>
              </a:rPr>
              <a:t> </a:t>
            </a:r>
            <a:r>
              <a:rPr lang="en-US" sz="1400" dirty="0" smtClean="0">
                <a:latin typeface="Arial"/>
                <a:cs typeface="Arial"/>
              </a:rPr>
              <a:t>– (</a:t>
            </a:r>
            <a:r>
              <a:rPr lang="en-US" sz="1400" dirty="0">
                <a:latin typeface="Arial"/>
                <a:cs typeface="Arial"/>
              </a:rPr>
              <a:t>d</a:t>
            </a:r>
            <a:r>
              <a:rPr lang="en-US" sz="1400" dirty="0" smtClean="0">
                <a:latin typeface="Arial"/>
                <a:cs typeface="Arial"/>
              </a:rPr>
              <a:t>ocumentation</a:t>
            </a:r>
            <a:r>
              <a:rPr lang="en-US" sz="1400" dirty="0">
                <a:latin typeface="Arial"/>
                <a:cs typeface="Arial"/>
              </a:rPr>
              <a:t>, including operational manuals for </a:t>
            </a:r>
            <a:r>
              <a:rPr lang="en-US" sz="1400" dirty="0" smtClean="0">
                <a:latin typeface="Arial"/>
                <a:cs typeface="Arial"/>
              </a:rPr>
              <a:t>detectors</a:t>
            </a:r>
            <a:r>
              <a:rPr lang="en-US" sz="1400" dirty="0">
                <a:latin typeface="Arial"/>
                <a:cs typeface="Arial"/>
              </a:rPr>
              <a:t>, and safety documents - each detector should have description of its own controls in its own operational manual )</a:t>
            </a:r>
          </a:p>
          <a:p>
            <a:pPr lvl="1"/>
            <a:r>
              <a:rPr lang="en-US" sz="1400" dirty="0">
                <a:latin typeface="Arial"/>
                <a:cs typeface="Arial"/>
              </a:rPr>
              <a:t>Silicon Detector (Tim Nelson – Silicon detector group)</a:t>
            </a:r>
          </a:p>
          <a:p>
            <a:pPr lvl="1"/>
            <a:r>
              <a:rPr lang="en-US" sz="1400" dirty="0" err="1">
                <a:latin typeface="Arial"/>
                <a:cs typeface="Arial"/>
              </a:rPr>
              <a:t>Ecal</a:t>
            </a:r>
            <a:r>
              <a:rPr lang="en-US" sz="1400" dirty="0">
                <a:latin typeface="Arial"/>
                <a:cs typeface="Arial"/>
              </a:rPr>
              <a:t> (work in progress – (</a:t>
            </a:r>
            <a:r>
              <a:rPr lang="en-US" sz="1400" dirty="0" err="1">
                <a:latin typeface="Arial"/>
                <a:cs typeface="Arial"/>
              </a:rPr>
              <a:t>Raphaël</a:t>
            </a:r>
            <a:r>
              <a:rPr lang="en-US" sz="1400" dirty="0">
                <a:latin typeface="Arial"/>
                <a:cs typeface="Arial"/>
              </a:rPr>
              <a:t> </a:t>
            </a:r>
            <a:r>
              <a:rPr lang="en-US" sz="1400" dirty="0" err="1">
                <a:latin typeface="Arial"/>
                <a:cs typeface="Arial"/>
              </a:rPr>
              <a:t>Dupre</a:t>
            </a:r>
            <a:r>
              <a:rPr lang="en-US" sz="1400" dirty="0">
                <a:latin typeface="Arial"/>
                <a:cs typeface="Arial"/>
              </a:rPr>
              <a:t>́ - </a:t>
            </a:r>
            <a:r>
              <a:rPr lang="en-US" sz="1400" dirty="0" err="1">
                <a:latin typeface="Arial"/>
                <a:cs typeface="Arial"/>
              </a:rPr>
              <a:t>Ecal</a:t>
            </a:r>
            <a:r>
              <a:rPr lang="en-US" sz="1400" dirty="0">
                <a:latin typeface="Arial"/>
                <a:cs typeface="Arial"/>
              </a:rPr>
              <a:t> detector group) </a:t>
            </a:r>
          </a:p>
        </p:txBody>
      </p:sp>
    </p:spTree>
    <p:extLst>
      <p:ext uri="{BB962C8B-B14F-4D97-AF65-F5344CB8AC3E}">
        <p14:creationId xmlns:p14="http://schemas.microsoft.com/office/powerpoint/2010/main" val="48776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33600"/>
            <a:ext cx="8763000" cy="3806169"/>
          </a:xfrm>
          <a:prstGeom prst="rect">
            <a:avLst/>
          </a:prstGeom>
        </p:spPr>
        <p:txBody>
          <a:bodyPr wrap="square">
            <a:spAutoFit/>
          </a:bodyPr>
          <a:lstStyle/>
          <a:p>
            <a:r>
              <a:rPr lang="en-US" sz="2000" baseline="30000" dirty="0">
                <a:latin typeface="Arial"/>
                <a:cs typeface="Arial"/>
              </a:rPr>
              <a:t>0.1 Radiation damage to electronics</a:t>
            </a:r>
          </a:p>
          <a:p>
            <a:r>
              <a:rPr lang="en-US" baseline="30000" dirty="0">
                <a:latin typeface="Arial"/>
                <a:cs typeface="Arial"/>
              </a:rPr>
              <a:t>While most of the HPS electronics are located away from the beam line, the front-end electronics boards (FE boards) are inside the vacuum chamber of the PS magnet at 20 cm from the HPS target. There are ten FE boards and each FE board has one Xilinx </a:t>
            </a:r>
            <a:r>
              <a:rPr lang="en-US" baseline="30000" dirty="0" err="1">
                <a:latin typeface="Arial"/>
                <a:cs typeface="Arial"/>
              </a:rPr>
              <a:t>Artix</a:t>
            </a:r>
            <a:r>
              <a:rPr lang="en-US" baseline="30000" dirty="0">
                <a:latin typeface="Arial"/>
                <a:cs typeface="Arial"/>
              </a:rPr>
              <a:t> 100T FPGA and 25 voltage </a:t>
            </a:r>
            <a:r>
              <a:rPr lang="en-US" baseline="30000" dirty="0" err="1">
                <a:latin typeface="Arial"/>
                <a:cs typeface="Arial"/>
              </a:rPr>
              <a:t>reg</a:t>
            </a:r>
            <a:r>
              <a:rPr lang="en-US" baseline="30000" dirty="0">
                <a:latin typeface="Arial"/>
                <a:cs typeface="Arial"/>
              </a:rPr>
              <a:t>- </a:t>
            </a:r>
            <a:r>
              <a:rPr lang="en-US" baseline="30000" dirty="0" err="1">
                <a:latin typeface="Arial"/>
                <a:cs typeface="Arial"/>
              </a:rPr>
              <a:t>ulator</a:t>
            </a:r>
            <a:r>
              <a:rPr lang="en-US" baseline="30000" dirty="0">
                <a:latin typeface="Arial"/>
                <a:cs typeface="Arial"/>
              </a:rPr>
              <a:t> MOSFETs, which are potentially vulnerable to radiations, especially neutrons. While the radiation damage from Total Ionizing Dose (TID) and Non Ionizing Energy Loss (NIEL) are negligible, Single Event Upset (SEU) may cause data corruption in FPGA and Single Event Gate Rupture (SEGR) may permanently damage MOSFET.</a:t>
            </a:r>
          </a:p>
          <a:p>
            <a:r>
              <a:rPr lang="en-US" baseline="30000" dirty="0" err="1">
                <a:latin typeface="Arial"/>
                <a:cs typeface="Arial"/>
              </a:rPr>
              <a:t>BaBar</a:t>
            </a:r>
            <a:r>
              <a:rPr lang="en-US" baseline="30000" dirty="0">
                <a:latin typeface="Arial"/>
                <a:cs typeface="Arial"/>
              </a:rPr>
              <a:t> detector at SLAC had 47 FPGAs near the interaction point and observed many SEUs. Based on the </a:t>
            </a:r>
            <a:r>
              <a:rPr lang="en-US" baseline="30000" dirty="0" err="1">
                <a:latin typeface="Arial"/>
                <a:cs typeface="Arial"/>
              </a:rPr>
              <a:t>BaBar</a:t>
            </a:r>
            <a:r>
              <a:rPr lang="en-US" baseline="30000" dirty="0">
                <a:latin typeface="Arial"/>
                <a:cs typeface="Arial"/>
              </a:rPr>
              <a:t> experience and taking the </a:t>
            </a:r>
            <a:r>
              <a:rPr lang="en-US" baseline="30000" dirty="0" err="1">
                <a:latin typeface="Arial"/>
                <a:cs typeface="Arial"/>
              </a:rPr>
              <a:t>ge</a:t>
            </a:r>
            <a:r>
              <a:rPr lang="en-US" baseline="30000" dirty="0">
                <a:latin typeface="Arial"/>
                <a:cs typeface="Arial"/>
              </a:rPr>
              <a:t>- </a:t>
            </a:r>
            <a:r>
              <a:rPr lang="en-US" baseline="30000" dirty="0" err="1">
                <a:latin typeface="Arial"/>
                <a:cs typeface="Arial"/>
              </a:rPr>
              <a:t>ometry</a:t>
            </a:r>
            <a:r>
              <a:rPr lang="en-US" baseline="30000" dirty="0">
                <a:latin typeface="Arial"/>
                <a:cs typeface="Arial"/>
              </a:rPr>
              <a:t> difference into consideration, we estimate 1 SEU/day at the neutron flux of 8000 neutrons/cm2/sec.</a:t>
            </a:r>
          </a:p>
          <a:p>
            <a:r>
              <a:rPr lang="en-US" baseline="30000" dirty="0">
                <a:latin typeface="Arial"/>
                <a:cs typeface="Arial"/>
              </a:rPr>
              <a:t>Since all the MOSFETs are operated at less than 5 V gate voltage, SEGR is </a:t>
            </a:r>
            <a:r>
              <a:rPr lang="en-US" baseline="30000" dirty="0" err="1">
                <a:latin typeface="Arial"/>
                <a:cs typeface="Arial"/>
              </a:rPr>
              <a:t>verly</a:t>
            </a:r>
            <a:r>
              <a:rPr lang="en-US" baseline="30000" dirty="0">
                <a:latin typeface="Arial"/>
                <a:cs typeface="Arial"/>
              </a:rPr>
              <a:t> unlikely to take place.</a:t>
            </a:r>
          </a:p>
          <a:p>
            <a:r>
              <a:rPr lang="en-US" baseline="30000" dirty="0">
                <a:latin typeface="Arial"/>
                <a:cs typeface="Arial"/>
              </a:rPr>
              <a:t>0.1.1 Neutron production calculation</a:t>
            </a:r>
          </a:p>
          <a:p>
            <a:r>
              <a:rPr lang="en-US" baseline="30000" dirty="0">
                <a:latin typeface="Arial"/>
                <a:cs typeface="Arial"/>
              </a:rPr>
              <a:t>Neutron production calculations were made using the particle interaction simulation code FLUKA and Geant4. Following neutron production sources have been studied,</a:t>
            </a:r>
          </a:p>
          <a:p>
            <a:r>
              <a:rPr lang="en-US" baseline="30000" dirty="0">
                <a:latin typeface="Arial"/>
                <a:cs typeface="Arial"/>
              </a:rPr>
              <a:t>1. SVT Protection Collimator (1 cm Tungsten) 3 m upstream of the HPS target</a:t>
            </a:r>
          </a:p>
          <a:p>
            <a:r>
              <a:rPr lang="en-US" baseline="30000" dirty="0">
                <a:latin typeface="Arial"/>
                <a:cs typeface="Arial"/>
              </a:rPr>
              <a:t>2. HPS Target (4 </a:t>
            </a:r>
            <a:r>
              <a:rPr lang="en-US" baseline="30000" dirty="0" err="1">
                <a:latin typeface="Arial"/>
                <a:cs typeface="Arial"/>
              </a:rPr>
              <a:t>μm</a:t>
            </a:r>
            <a:r>
              <a:rPr lang="en-US" baseline="30000" dirty="0">
                <a:latin typeface="Arial"/>
                <a:cs typeface="Arial"/>
              </a:rPr>
              <a:t> Tungsten)</a:t>
            </a:r>
          </a:p>
          <a:p>
            <a:r>
              <a:rPr lang="en-US" baseline="30000" dirty="0">
                <a:latin typeface="Arial"/>
                <a:cs typeface="Arial"/>
              </a:rPr>
              <a:t>3. PS Magnet Coil/Body at the beam’s right</a:t>
            </a:r>
          </a:p>
          <a:p>
            <a:r>
              <a:rPr lang="en-US" baseline="30000" dirty="0">
                <a:latin typeface="Arial"/>
                <a:cs typeface="Arial"/>
              </a:rPr>
              <a:t>4. </a:t>
            </a:r>
            <a:r>
              <a:rPr lang="en-US" baseline="30000" dirty="0" err="1">
                <a:latin typeface="Arial"/>
                <a:cs typeface="Arial"/>
              </a:rPr>
              <a:t>ECal</a:t>
            </a:r>
            <a:r>
              <a:rPr lang="en-US" baseline="30000" dirty="0">
                <a:latin typeface="Arial"/>
                <a:cs typeface="Arial"/>
              </a:rPr>
              <a:t> vacuum chamber and downstream beam pipe</a:t>
            </a:r>
          </a:p>
          <a:p>
            <a:r>
              <a:rPr lang="en-US" baseline="30000" dirty="0">
                <a:latin typeface="Arial"/>
                <a:cs typeface="Arial"/>
              </a:rPr>
              <a:t>5. Beam dump</a:t>
            </a:r>
          </a:p>
          <a:p>
            <a:r>
              <a:rPr lang="en-US" baseline="30000" dirty="0">
                <a:latin typeface="Arial"/>
                <a:cs typeface="Arial"/>
              </a:rPr>
              <a:t>Among these sources, the HPS target is by far the dominant neutron source for the FE boards and the neutron production rate is 2×10−6 neutrons per 2.2 </a:t>
            </a:r>
            <a:r>
              <a:rPr lang="en-US" baseline="30000" dirty="0" err="1">
                <a:latin typeface="Arial"/>
                <a:cs typeface="Arial"/>
              </a:rPr>
              <a:t>GeV</a:t>
            </a:r>
            <a:r>
              <a:rPr lang="en-US" baseline="30000" dirty="0">
                <a:latin typeface="Arial"/>
                <a:cs typeface="Arial"/>
              </a:rPr>
              <a:t> e-. The neutron flux at the FE boards is estimated to be 700 neutrons/cm2/sec at the beam current of 200 </a:t>
            </a:r>
            <a:r>
              <a:rPr lang="en-US" baseline="30000" dirty="0" err="1">
                <a:latin typeface="Arial"/>
                <a:cs typeface="Arial"/>
              </a:rPr>
              <a:t>nA.</a:t>
            </a:r>
            <a:r>
              <a:rPr lang="en-US" baseline="30000" dirty="0">
                <a:latin typeface="Arial"/>
                <a:cs typeface="Arial"/>
              </a:rPr>
              <a:t> This neutron flux is at least a factor of ten lower than the neutron flux expected to cause 1 SEU/day</a:t>
            </a:r>
            <a:r>
              <a:rPr lang="en-US" baseline="30000" dirty="0" smtClean="0">
                <a:latin typeface="Arial"/>
                <a:cs typeface="Arial"/>
              </a:rPr>
              <a:t>.</a:t>
            </a:r>
            <a:endParaRPr lang="en-US" baseline="30000" dirty="0">
              <a:latin typeface="Arial"/>
              <a:cs typeface="Arial"/>
            </a:endParaRPr>
          </a:p>
        </p:txBody>
      </p:sp>
      <p:sp>
        <p:nvSpPr>
          <p:cNvPr id="3" name="Rectangle 2"/>
          <p:cNvSpPr/>
          <p:nvPr/>
        </p:nvSpPr>
        <p:spPr>
          <a:xfrm>
            <a:off x="152400" y="76200"/>
            <a:ext cx="8839200" cy="1908215"/>
          </a:xfrm>
          <a:prstGeom prst="rect">
            <a:avLst/>
          </a:prstGeom>
        </p:spPr>
        <p:txBody>
          <a:bodyPr wrap="square">
            <a:spAutoFit/>
          </a:bodyPr>
          <a:lstStyle/>
          <a:p>
            <a:r>
              <a:rPr lang="en-US" sz="2000" dirty="0">
                <a:latin typeface="Arial"/>
                <a:cs typeface="Arial"/>
              </a:rPr>
              <a:t>RSAD – HPS Radiation Safety Assessment </a:t>
            </a:r>
            <a:r>
              <a:rPr lang="en-US" sz="2000" dirty="0" smtClean="0">
                <a:latin typeface="Arial"/>
                <a:cs typeface="Arial"/>
              </a:rPr>
              <a:t>Document </a:t>
            </a:r>
            <a:endParaRPr lang="en-US" sz="2000" dirty="0">
              <a:latin typeface="Arial"/>
              <a:cs typeface="Arial"/>
            </a:endParaRPr>
          </a:p>
          <a:p>
            <a:r>
              <a:rPr lang="en-US" sz="1400" dirty="0">
                <a:latin typeface="Arial"/>
                <a:cs typeface="Arial"/>
                <a:hlinkClick r:id="rId2"/>
              </a:rPr>
              <a:t>http://www.jlab.org/Hall-B/run-web/hps/RSAD_HallB-</a:t>
            </a:r>
            <a:r>
              <a:rPr lang="en-US" sz="1400" dirty="0" smtClean="0">
                <a:latin typeface="Arial"/>
                <a:cs typeface="Arial"/>
                <a:hlinkClick r:id="rId2"/>
              </a:rPr>
              <a:t>HPS.pdf</a:t>
            </a:r>
            <a:endParaRPr lang="en-US" sz="1400" dirty="0" smtClean="0">
              <a:latin typeface="Arial"/>
              <a:cs typeface="Arial"/>
            </a:endParaRPr>
          </a:p>
          <a:p>
            <a:pPr lvl="1"/>
            <a:r>
              <a:rPr lang="en-US" sz="1400" dirty="0" smtClean="0">
                <a:solidFill>
                  <a:srgbClr val="660066"/>
                </a:solidFill>
                <a:latin typeface="Arial"/>
                <a:cs typeface="Arial"/>
              </a:rPr>
              <a:t>Page doesn’t exist at the moment.</a:t>
            </a:r>
            <a:endParaRPr lang="en-US" sz="1400" dirty="0" smtClean="0">
              <a:solidFill>
                <a:srgbClr val="660066"/>
              </a:solidFill>
              <a:latin typeface="Arial"/>
              <a:cs typeface="Arial"/>
            </a:endParaRPr>
          </a:p>
          <a:p>
            <a:r>
              <a:rPr lang="en-US" sz="1400" dirty="0" smtClean="0">
                <a:latin typeface="Arial"/>
                <a:cs typeface="Arial"/>
              </a:rPr>
              <a:t>I</a:t>
            </a:r>
          </a:p>
          <a:p>
            <a:r>
              <a:rPr lang="en-US" sz="1400" dirty="0" err="1" smtClean="0">
                <a:latin typeface="Arial"/>
                <a:cs typeface="Arial"/>
              </a:rPr>
              <a:t>ncludes</a:t>
            </a:r>
            <a:r>
              <a:rPr lang="en-US" sz="1400" dirty="0" smtClean="0">
                <a:latin typeface="Arial"/>
                <a:cs typeface="Arial"/>
              </a:rPr>
              <a:t> </a:t>
            </a:r>
            <a:r>
              <a:rPr lang="en-US" sz="1400" dirty="0" smtClean="0">
                <a:latin typeface="Arial"/>
                <a:cs typeface="Arial"/>
              </a:rPr>
              <a:t>section specific to HPS written by </a:t>
            </a:r>
            <a:r>
              <a:rPr lang="en-US" sz="1400" dirty="0" smtClean="0">
                <a:latin typeface="Arial"/>
                <a:cs typeface="Arial"/>
              </a:rPr>
              <a:t>Takashi (see below)</a:t>
            </a:r>
            <a:endParaRPr lang="en-US" sz="1400" dirty="0" smtClean="0">
              <a:latin typeface="Arial"/>
              <a:cs typeface="Arial"/>
            </a:endParaRPr>
          </a:p>
          <a:p>
            <a:pPr lvl="1"/>
            <a:r>
              <a:rPr lang="en-US" sz="1400" dirty="0" smtClean="0">
                <a:latin typeface="Arial"/>
                <a:cs typeface="Arial"/>
              </a:rPr>
              <a:t>Radiation damage to electronics</a:t>
            </a:r>
          </a:p>
          <a:p>
            <a:pPr lvl="1"/>
            <a:r>
              <a:rPr lang="en-US" sz="1400" dirty="0" smtClean="0">
                <a:latin typeface="Arial"/>
                <a:cs typeface="Arial"/>
              </a:rPr>
              <a:t>Neutron production sources</a:t>
            </a:r>
          </a:p>
          <a:p>
            <a:pPr lvl="1"/>
            <a:endParaRPr lang="en-US" sz="1400" dirty="0">
              <a:latin typeface="Arial"/>
              <a:cs typeface="Arial"/>
            </a:endParaRPr>
          </a:p>
        </p:txBody>
      </p:sp>
      <p:sp>
        <p:nvSpPr>
          <p:cNvPr id="4" name="Rectangle 3"/>
          <p:cNvSpPr/>
          <p:nvPr/>
        </p:nvSpPr>
        <p:spPr>
          <a:xfrm>
            <a:off x="152400" y="6248400"/>
            <a:ext cx="8839200" cy="369332"/>
          </a:xfrm>
          <a:prstGeom prst="rect">
            <a:avLst/>
          </a:prstGeom>
        </p:spPr>
        <p:txBody>
          <a:bodyPr wrap="square">
            <a:spAutoFit/>
          </a:bodyPr>
          <a:lstStyle/>
          <a:p>
            <a:r>
              <a:rPr lang="en-US" dirty="0" smtClean="0">
                <a:latin typeface="Arial"/>
                <a:cs typeface="Arial"/>
              </a:rPr>
              <a:t>See also talk in this session </a:t>
            </a:r>
            <a:r>
              <a:rPr lang="en-US" b="1" dirty="0" smtClean="0">
                <a:solidFill>
                  <a:srgbClr val="FF0000"/>
                </a:solidFill>
                <a:latin typeface="Arial"/>
                <a:cs typeface="Arial"/>
              </a:rPr>
              <a:t>“Radiation </a:t>
            </a:r>
            <a:r>
              <a:rPr lang="en-US" b="1" dirty="0">
                <a:solidFill>
                  <a:srgbClr val="FF0000"/>
                </a:solidFill>
                <a:latin typeface="Arial"/>
                <a:cs typeface="Arial"/>
              </a:rPr>
              <a:t>safety in Hall </a:t>
            </a:r>
            <a:r>
              <a:rPr lang="en-US" b="1" dirty="0" smtClean="0">
                <a:solidFill>
                  <a:srgbClr val="FF0000"/>
                </a:solidFill>
                <a:latin typeface="Arial"/>
                <a:cs typeface="Arial"/>
              </a:rPr>
              <a:t>B” </a:t>
            </a:r>
            <a:r>
              <a:rPr lang="en-US" dirty="0" err="1"/>
              <a:t>Pavel</a:t>
            </a:r>
            <a:r>
              <a:rPr lang="en-US" dirty="0"/>
              <a:t> and </a:t>
            </a:r>
            <a:r>
              <a:rPr lang="en-US" dirty="0" err="1"/>
              <a:t>Vashek</a:t>
            </a:r>
            <a:r>
              <a:rPr lang="en-US" dirty="0">
                <a:latin typeface="Arial"/>
                <a:cs typeface="Arial"/>
              </a:rPr>
              <a:t>	</a:t>
            </a:r>
          </a:p>
        </p:txBody>
      </p:sp>
    </p:spTree>
    <p:extLst>
      <p:ext uri="{BB962C8B-B14F-4D97-AF65-F5344CB8AC3E}">
        <p14:creationId xmlns:p14="http://schemas.microsoft.com/office/powerpoint/2010/main" val="366586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3847207"/>
          </a:xfrm>
          <a:prstGeom prst="rect">
            <a:avLst/>
          </a:prstGeom>
        </p:spPr>
        <p:txBody>
          <a:bodyPr wrap="square">
            <a:spAutoFit/>
          </a:bodyPr>
          <a:lstStyle/>
          <a:p>
            <a:endParaRPr lang="en-US" sz="1600" dirty="0">
              <a:latin typeface="Arial"/>
              <a:cs typeface="Arial"/>
            </a:endParaRPr>
          </a:p>
          <a:p>
            <a:r>
              <a:rPr lang="en-US" sz="2000" dirty="0">
                <a:latin typeface="Arial"/>
                <a:cs typeface="Arial"/>
              </a:rPr>
              <a:t>Installation Procedures </a:t>
            </a:r>
          </a:p>
          <a:p>
            <a:pPr marL="285750" indent="-285750">
              <a:buFont typeface="Arial"/>
              <a:buChar char="•"/>
            </a:pPr>
            <a:r>
              <a:rPr lang="en-US" sz="1600" dirty="0">
                <a:latin typeface="Arial"/>
                <a:cs typeface="Arial"/>
              </a:rPr>
              <a:t>Silicon Detector (John </a:t>
            </a:r>
            <a:r>
              <a:rPr lang="en-US" sz="1600" dirty="0" err="1">
                <a:latin typeface="Arial"/>
                <a:cs typeface="Arial"/>
              </a:rPr>
              <a:t>Jaros</a:t>
            </a:r>
            <a:r>
              <a:rPr lang="en-US" sz="1600" dirty="0">
                <a:latin typeface="Arial"/>
                <a:cs typeface="Arial"/>
              </a:rPr>
              <a:t>)</a:t>
            </a:r>
          </a:p>
          <a:p>
            <a:r>
              <a:rPr lang="en-US" sz="1600" dirty="0">
                <a:latin typeface="Arial"/>
                <a:cs typeface="Arial"/>
                <a:hlinkClick r:id="rId2"/>
              </a:rPr>
              <a:t>https://confluence.slac.stanford.edu/download/attachments/170757893/Draft%20SVT%20Installation.pptx?version=2&amp;modificationDate=1402427179154&amp;api=v2</a:t>
            </a:r>
            <a:endParaRPr lang="en-US" sz="1600" dirty="0">
              <a:latin typeface="Arial"/>
              <a:cs typeface="Arial"/>
            </a:endParaRPr>
          </a:p>
          <a:p>
            <a:pPr marL="285750" indent="-285750">
              <a:buFont typeface="Arial"/>
              <a:buChar char="•"/>
            </a:pPr>
            <a:r>
              <a:rPr lang="en-US" sz="1600" dirty="0" err="1">
                <a:latin typeface="Arial"/>
                <a:cs typeface="Arial"/>
              </a:rPr>
              <a:t>Ecal</a:t>
            </a:r>
            <a:r>
              <a:rPr lang="en-US" sz="1600" dirty="0">
                <a:latin typeface="Arial"/>
                <a:cs typeface="Arial"/>
              </a:rPr>
              <a:t> Detector(</a:t>
            </a:r>
            <a:r>
              <a:rPr lang="en-US" sz="1600" dirty="0" err="1">
                <a:latin typeface="Arial"/>
                <a:cs typeface="Arial"/>
              </a:rPr>
              <a:t>Raphaël</a:t>
            </a:r>
            <a:r>
              <a:rPr lang="en-US" sz="1600" dirty="0">
                <a:latin typeface="Arial"/>
                <a:cs typeface="Arial"/>
              </a:rPr>
              <a:t> </a:t>
            </a:r>
            <a:r>
              <a:rPr lang="en-US" sz="1600" dirty="0" err="1">
                <a:latin typeface="Arial"/>
                <a:cs typeface="Arial"/>
              </a:rPr>
              <a:t>Dupre</a:t>
            </a:r>
            <a:r>
              <a:rPr lang="en-US" sz="1600" dirty="0">
                <a:latin typeface="Arial"/>
                <a:cs typeface="Arial"/>
              </a:rPr>
              <a:t>́)</a:t>
            </a:r>
          </a:p>
          <a:p>
            <a:r>
              <a:rPr lang="en-US" sz="1600" dirty="0">
                <a:latin typeface="Arial"/>
                <a:cs typeface="Arial"/>
                <a:hlinkClick r:id="rId3"/>
              </a:rPr>
              <a:t>https://confluence.slac.stanford.edu/download/attachments/170760432/14-04-02_ECalInstall.pdf?version=1&amp;modificationDate=1402424087000&amp;api=v2</a:t>
            </a:r>
            <a:endParaRPr lang="en-US" sz="1600" dirty="0">
              <a:latin typeface="Arial"/>
              <a:cs typeface="Arial"/>
            </a:endParaRPr>
          </a:p>
          <a:p>
            <a:endParaRPr lang="en-US" sz="1600" dirty="0">
              <a:latin typeface="Arial"/>
              <a:cs typeface="Arial"/>
            </a:endParaRPr>
          </a:p>
          <a:p>
            <a:r>
              <a:rPr lang="en-US" sz="1600" dirty="0" smtClean="0">
                <a:latin typeface="Arial"/>
                <a:cs typeface="Arial"/>
              </a:rPr>
              <a:t>Procedures to follow for HPS Beam Recovery from beam trip – work in progress </a:t>
            </a:r>
            <a:endParaRPr lang="en-US" sz="1600" dirty="0">
              <a:latin typeface="Arial"/>
              <a:cs typeface="Arial"/>
            </a:endParaRPr>
          </a:p>
          <a:p>
            <a:endParaRPr lang="en-US" sz="1600" dirty="0">
              <a:latin typeface="Arial"/>
              <a:cs typeface="Arial"/>
            </a:endParaRPr>
          </a:p>
          <a:p>
            <a:r>
              <a:rPr lang="en-US" sz="1600" dirty="0">
                <a:latin typeface="Arial"/>
                <a:cs typeface="Arial"/>
              </a:rPr>
              <a:t>Operation Procedures:</a:t>
            </a:r>
          </a:p>
          <a:p>
            <a:pPr marL="285750" indent="-285750">
              <a:buFont typeface="Arial"/>
              <a:buChar char="•"/>
            </a:pPr>
            <a:r>
              <a:rPr lang="en-US" sz="1600" dirty="0">
                <a:latin typeface="Arial"/>
                <a:cs typeface="Arial"/>
              </a:rPr>
              <a:t>HPS Protection Collimator Operation </a:t>
            </a:r>
            <a:r>
              <a:rPr lang="en-US" sz="1600" dirty="0" smtClean="0">
                <a:latin typeface="Arial"/>
                <a:cs typeface="Arial"/>
              </a:rPr>
              <a:t>Procedures (see below)</a:t>
            </a:r>
            <a:endParaRPr lang="en-US" sz="1600" dirty="0">
              <a:latin typeface="Arial"/>
              <a:cs typeface="Arial"/>
            </a:endParaRPr>
          </a:p>
          <a:p>
            <a:pPr marL="285750" indent="-285750">
              <a:buFont typeface="Arial"/>
              <a:buChar char="•"/>
            </a:pPr>
            <a:r>
              <a:rPr lang="en-US" sz="1600" dirty="0">
                <a:latin typeface="Arial"/>
                <a:cs typeface="Arial"/>
              </a:rPr>
              <a:t>HPS Target Operation </a:t>
            </a:r>
            <a:r>
              <a:rPr lang="en-US" sz="1600" dirty="0" smtClean="0">
                <a:latin typeface="Arial"/>
                <a:cs typeface="Arial"/>
              </a:rPr>
              <a:t>Procedures (see below)</a:t>
            </a:r>
            <a:endParaRPr lang="en-US" sz="1600" dirty="0">
              <a:latin typeface="Arial"/>
              <a:cs typeface="Arial"/>
            </a:endParaRPr>
          </a:p>
          <a:p>
            <a:pPr marL="285750" indent="-285750">
              <a:buFont typeface="Arial"/>
              <a:buChar char="•"/>
            </a:pPr>
            <a:r>
              <a:rPr lang="en-US" sz="1600" dirty="0">
                <a:latin typeface="Arial"/>
                <a:cs typeface="Arial"/>
              </a:rPr>
              <a:t>HPS Wires Operation </a:t>
            </a:r>
            <a:r>
              <a:rPr lang="en-US" sz="1600" dirty="0" smtClean="0">
                <a:latin typeface="Arial"/>
                <a:cs typeface="Arial"/>
              </a:rPr>
              <a:t>(in progress)</a:t>
            </a:r>
            <a:endParaRPr lang="en-US" sz="1600" dirty="0"/>
          </a:p>
        </p:txBody>
      </p:sp>
    </p:spTree>
    <p:extLst>
      <p:ext uri="{BB962C8B-B14F-4D97-AF65-F5344CB8AC3E}">
        <p14:creationId xmlns:p14="http://schemas.microsoft.com/office/powerpoint/2010/main" val="73064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47848743"/>
              </p:ext>
            </p:extLst>
          </p:nvPr>
        </p:nvGraphicFramePr>
        <p:xfrm>
          <a:off x="6172200" y="990600"/>
          <a:ext cx="2735263" cy="4064000"/>
        </p:xfrm>
        <a:graphic>
          <a:graphicData uri="http://schemas.openxmlformats.org/presentationml/2006/ole">
            <mc:AlternateContent xmlns:mc="http://schemas.openxmlformats.org/markup-compatibility/2006">
              <mc:Choice xmlns:v="urn:schemas-microsoft-com:vml" Requires="v">
                <p:oleObj spid="_x0000_s1054" name="Document" r:id="rId3" imgW="5486400" imgH="8153400" progId="Word.Document.12">
                  <p:embed/>
                </p:oleObj>
              </mc:Choice>
              <mc:Fallback>
                <p:oleObj name="Document" r:id="rId3" imgW="5486400" imgH="8153400" progId="Word.Document.12">
                  <p:embed/>
                  <p:pic>
                    <p:nvPicPr>
                      <p:cNvPr id="0" name=""/>
                      <p:cNvPicPr/>
                      <p:nvPr/>
                    </p:nvPicPr>
                    <p:blipFill>
                      <a:blip r:embed="rId4"/>
                      <a:stretch>
                        <a:fillRect/>
                      </a:stretch>
                    </p:blipFill>
                    <p:spPr>
                      <a:xfrm>
                        <a:off x="6172200" y="990600"/>
                        <a:ext cx="2735263" cy="4064000"/>
                      </a:xfrm>
                      <a:prstGeom prst="rect">
                        <a:avLst/>
                      </a:prstGeom>
                    </p:spPr>
                  </p:pic>
                </p:oleObj>
              </mc:Fallback>
            </mc:AlternateContent>
          </a:graphicData>
        </a:graphic>
      </p:graphicFrame>
      <p:sp>
        <p:nvSpPr>
          <p:cNvPr id="3" name="TextBox 2"/>
          <p:cNvSpPr txBox="1"/>
          <p:nvPr/>
        </p:nvSpPr>
        <p:spPr>
          <a:xfrm>
            <a:off x="152400" y="152400"/>
            <a:ext cx="5486400" cy="5878534"/>
          </a:xfrm>
          <a:prstGeom prst="rect">
            <a:avLst/>
          </a:prstGeom>
          <a:noFill/>
        </p:spPr>
        <p:txBody>
          <a:bodyPr wrap="square" rtlCol="0">
            <a:spAutoFit/>
          </a:bodyPr>
          <a:lstStyle/>
          <a:p>
            <a:r>
              <a:rPr lang="en-US" sz="2400" dirty="0" smtClean="0">
                <a:latin typeface="Arial"/>
                <a:cs typeface="Arial"/>
              </a:rPr>
              <a:t>HPS </a:t>
            </a:r>
            <a:r>
              <a:rPr lang="en-US" sz="2400" dirty="0" err="1" smtClean="0">
                <a:latin typeface="Arial"/>
                <a:cs typeface="Arial"/>
              </a:rPr>
              <a:t>Beamline</a:t>
            </a:r>
            <a:r>
              <a:rPr lang="en-US" sz="2400" dirty="0" smtClean="0">
                <a:latin typeface="Arial"/>
                <a:cs typeface="Arial"/>
              </a:rPr>
              <a:t> Commission document</a:t>
            </a:r>
          </a:p>
          <a:p>
            <a:endParaRPr lang="en-US" sz="1600" dirty="0" smtClean="0">
              <a:latin typeface="Arial"/>
              <a:cs typeface="Arial"/>
            </a:endParaRPr>
          </a:p>
          <a:p>
            <a:r>
              <a:rPr lang="en-US" sz="1600" dirty="0" smtClean="0">
                <a:latin typeface="Arial"/>
                <a:cs typeface="Arial"/>
              </a:rPr>
              <a:t>A</a:t>
            </a:r>
            <a:r>
              <a:rPr lang="en-US" sz="1600" dirty="0">
                <a:latin typeface="Arial"/>
                <a:cs typeface="Arial"/>
              </a:rPr>
              <a:t>) Beam to Hall-B tagger dump – Accelerator Operations</a:t>
            </a:r>
          </a:p>
          <a:p>
            <a:endParaRPr lang="en-US" sz="1600" dirty="0" smtClean="0">
              <a:latin typeface="Arial"/>
              <a:cs typeface="Arial"/>
            </a:endParaRPr>
          </a:p>
          <a:p>
            <a:r>
              <a:rPr lang="en-US" sz="1600" dirty="0" smtClean="0">
                <a:latin typeface="Arial"/>
                <a:cs typeface="Arial"/>
              </a:rPr>
              <a:t>B</a:t>
            </a:r>
            <a:r>
              <a:rPr lang="en-US" sz="1600" dirty="0">
                <a:latin typeface="Arial"/>
                <a:cs typeface="Arial"/>
              </a:rPr>
              <a:t>) HPS Pre-setup before bringing beam to alcove and dump  </a:t>
            </a:r>
          </a:p>
          <a:p>
            <a:endParaRPr lang="en-US" sz="1600" dirty="0" smtClean="0">
              <a:latin typeface="Arial"/>
              <a:cs typeface="Arial"/>
            </a:endParaRPr>
          </a:p>
          <a:p>
            <a:r>
              <a:rPr lang="en-US" sz="1600" dirty="0" smtClean="0">
                <a:latin typeface="Arial"/>
                <a:cs typeface="Arial"/>
              </a:rPr>
              <a:t>C</a:t>
            </a:r>
            <a:r>
              <a:rPr lang="en-US" sz="1600" dirty="0">
                <a:latin typeface="Arial"/>
                <a:cs typeface="Arial"/>
              </a:rPr>
              <a:t>) Beam to alcove and </a:t>
            </a:r>
            <a:r>
              <a:rPr lang="en-US" sz="1600" dirty="0" smtClean="0">
                <a:latin typeface="Arial"/>
                <a:cs typeface="Arial"/>
              </a:rPr>
              <a:t>dump – Accelerator Operations and HPS</a:t>
            </a:r>
            <a:endParaRPr lang="en-US" sz="1600" dirty="0">
              <a:latin typeface="Arial"/>
              <a:cs typeface="Arial"/>
            </a:endParaRPr>
          </a:p>
          <a:p>
            <a:endParaRPr lang="en-US" sz="1600" dirty="0" smtClean="0">
              <a:latin typeface="Arial"/>
              <a:cs typeface="Arial"/>
            </a:endParaRPr>
          </a:p>
          <a:p>
            <a:r>
              <a:rPr lang="en-US" sz="1600" dirty="0" smtClean="0">
                <a:latin typeface="Arial"/>
                <a:cs typeface="Arial"/>
              </a:rPr>
              <a:t>D</a:t>
            </a:r>
            <a:r>
              <a:rPr lang="en-US" sz="1600" dirty="0">
                <a:latin typeface="Arial"/>
                <a:cs typeface="Arial"/>
              </a:rPr>
              <a:t>) HPS and Accelerator Operations – center beam in </a:t>
            </a:r>
            <a:r>
              <a:rPr lang="en-US" sz="1600" dirty="0" err="1">
                <a:latin typeface="Arial"/>
                <a:cs typeface="Arial"/>
              </a:rPr>
              <a:t>Ecal</a:t>
            </a:r>
            <a:r>
              <a:rPr lang="en-US" sz="1600" dirty="0">
                <a:latin typeface="Arial"/>
                <a:cs typeface="Arial"/>
              </a:rPr>
              <a:t> vacuum chamber</a:t>
            </a:r>
          </a:p>
          <a:p>
            <a:pPr lvl="1"/>
            <a:r>
              <a:rPr lang="en-US" sz="1600" dirty="0">
                <a:latin typeface="Arial"/>
                <a:cs typeface="Arial"/>
              </a:rPr>
              <a:t>Vertical centering in </a:t>
            </a:r>
            <a:r>
              <a:rPr lang="en-US" sz="1600" dirty="0" err="1">
                <a:latin typeface="Arial"/>
                <a:cs typeface="Arial"/>
              </a:rPr>
              <a:t>Ecal</a:t>
            </a:r>
            <a:r>
              <a:rPr lang="en-US" sz="1600" dirty="0">
                <a:latin typeface="Arial"/>
                <a:cs typeface="Arial"/>
              </a:rPr>
              <a:t> vacuum chamber</a:t>
            </a:r>
          </a:p>
          <a:p>
            <a:pPr lvl="1"/>
            <a:r>
              <a:rPr lang="en-US" sz="1600" dirty="0">
                <a:latin typeface="Arial"/>
                <a:cs typeface="Arial"/>
              </a:rPr>
              <a:t>Horizontal centering in </a:t>
            </a:r>
            <a:r>
              <a:rPr lang="en-US" sz="1600" dirty="0" err="1">
                <a:latin typeface="Arial"/>
                <a:cs typeface="Arial"/>
              </a:rPr>
              <a:t>Ecal</a:t>
            </a:r>
            <a:r>
              <a:rPr lang="en-US" sz="1600" dirty="0">
                <a:latin typeface="Arial"/>
                <a:cs typeface="Arial"/>
              </a:rPr>
              <a:t> vacuum chamber</a:t>
            </a:r>
          </a:p>
          <a:p>
            <a:endParaRPr lang="en-US" sz="1600" dirty="0" smtClean="0">
              <a:latin typeface="Arial"/>
              <a:cs typeface="Arial"/>
            </a:endParaRPr>
          </a:p>
          <a:p>
            <a:r>
              <a:rPr lang="en-US" sz="1600" dirty="0" smtClean="0">
                <a:latin typeface="Arial"/>
                <a:cs typeface="Arial"/>
              </a:rPr>
              <a:t>E</a:t>
            </a:r>
            <a:r>
              <a:rPr lang="en-US" sz="1600" dirty="0">
                <a:latin typeface="Arial"/>
                <a:cs typeface="Arial"/>
              </a:rPr>
              <a:t>) HPS and Accelerator Operations – center beam in HPS silicon detector.</a:t>
            </a:r>
          </a:p>
          <a:p>
            <a:endParaRPr lang="en-US" sz="1600" dirty="0" smtClean="0">
              <a:latin typeface="Arial"/>
              <a:cs typeface="Arial"/>
            </a:endParaRPr>
          </a:p>
          <a:p>
            <a:r>
              <a:rPr lang="en-US" sz="1600" dirty="0" smtClean="0">
                <a:latin typeface="Arial"/>
                <a:cs typeface="Arial"/>
              </a:rPr>
              <a:t>F</a:t>
            </a:r>
            <a:r>
              <a:rPr lang="en-US" sz="1600" dirty="0">
                <a:latin typeface="Arial"/>
                <a:cs typeface="Arial"/>
              </a:rPr>
              <a:t>) Position HPS Protection Collimator </a:t>
            </a:r>
          </a:p>
          <a:p>
            <a:endParaRPr lang="en-US" sz="1600" dirty="0" smtClean="0">
              <a:latin typeface="Arial"/>
              <a:cs typeface="Arial"/>
            </a:endParaRPr>
          </a:p>
          <a:p>
            <a:r>
              <a:rPr lang="en-US" sz="1600" dirty="0" smtClean="0">
                <a:latin typeface="Arial"/>
                <a:cs typeface="Arial"/>
              </a:rPr>
              <a:t>G</a:t>
            </a:r>
            <a:r>
              <a:rPr lang="en-US" sz="1600" dirty="0">
                <a:latin typeface="Arial"/>
                <a:cs typeface="Arial"/>
              </a:rPr>
              <a:t>) Tests after beam through HPS is established, chicane currents are set and rates on halo counters are as expected. </a:t>
            </a:r>
          </a:p>
        </p:txBody>
      </p:sp>
    </p:spTree>
    <p:extLst>
      <p:ext uri="{BB962C8B-B14F-4D97-AF65-F5344CB8AC3E}">
        <p14:creationId xmlns:p14="http://schemas.microsoft.com/office/powerpoint/2010/main" val="385826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TotalTime>
  <Words>1977</Words>
  <Application>Microsoft Macintosh PowerPoint</Application>
  <PresentationFormat>On-screen Show (4:3)</PresentationFormat>
  <Paragraphs>181</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Beamline Costs Change</vt:lpstr>
      <vt:lpstr>PowerPoint Presentation</vt:lpstr>
      <vt:lpstr>PowerPoint Presentation</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Oriunno, Marco</dc:creator>
  <cp:lastModifiedBy>Kenneth Moffeit</cp:lastModifiedBy>
  <cp:revision>60</cp:revision>
  <dcterms:created xsi:type="dcterms:W3CDTF">2014-05-29T14:09:46Z</dcterms:created>
  <dcterms:modified xsi:type="dcterms:W3CDTF">2014-06-16T12:46:48Z</dcterms:modified>
</cp:coreProperties>
</file>