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4"/>
  </p:notesMasterIdLst>
  <p:handoutMasterIdLst>
    <p:handoutMasterId r:id="rId15"/>
  </p:handoutMasterIdLst>
  <p:sldIdLst>
    <p:sldId id="330" r:id="rId3"/>
    <p:sldId id="327" r:id="rId4"/>
    <p:sldId id="328" r:id="rId5"/>
    <p:sldId id="332" r:id="rId6"/>
    <p:sldId id="334" r:id="rId7"/>
    <p:sldId id="329" r:id="rId8"/>
    <p:sldId id="284" r:id="rId9"/>
    <p:sldId id="320" r:id="rId10"/>
    <p:sldId id="324" r:id="rId11"/>
    <p:sldId id="333" r:id="rId12"/>
    <p:sldId id="32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A7A79"/>
    <a:srgbClr val="6600CC"/>
    <a:srgbClr val="C019B7"/>
    <a:srgbClr val="00C002"/>
    <a:srgbClr val="60027D"/>
    <a:srgbClr val="FF9933"/>
    <a:srgbClr val="14A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660" y="-84"/>
      </p:cViewPr>
      <p:guideLst>
        <p:guide orient="horz" pos="2160"/>
        <p:guide pos="2880"/>
      </p:guideLst>
    </p:cSldViewPr>
  </p:slid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1580A1-47E9-0540-9EB0-7BA16C855637}" type="datetimeFigureOut">
              <a:rPr lang="en-US" smtClean="0"/>
              <a:t>6/16/2014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0BCC3-BFBB-D844-BC0C-CEA97BAE79AF}" type="slidenum">
              <a:rPr lang="en-US" smtClean="0"/>
              <a:t>‹#›</a:t>
            </a:fld>
            <a:endParaRPr lang="en-US"/>
          </a:p>
        </p:txBody>
      </p:sp>
    </p:spTree>
    <p:extLst>
      <p:ext uri="{BB962C8B-B14F-4D97-AF65-F5344CB8AC3E}">
        <p14:creationId xmlns:p14="http://schemas.microsoft.com/office/powerpoint/2010/main" val="4010429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258478-A63D-D847-823D-34380FE926F9}" type="datetimeFigureOut">
              <a:rPr lang="en-US" smtClean="0"/>
              <a:t>6/16/2014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BC36A-7F69-7E4B-A8D1-1656DF24B9D9}" type="slidenum">
              <a:rPr lang="en-US" smtClean="0"/>
              <a:t>‹#›</a:t>
            </a:fld>
            <a:endParaRPr lang="en-US"/>
          </a:p>
        </p:txBody>
      </p:sp>
    </p:spTree>
    <p:extLst>
      <p:ext uri="{BB962C8B-B14F-4D97-AF65-F5344CB8AC3E}">
        <p14:creationId xmlns:p14="http://schemas.microsoft.com/office/powerpoint/2010/main" val="14522919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 Stepanyan, HPS-DOE meeting, 02-20-2014</a:t>
            </a:r>
            <a:endParaRPr lang="en-US"/>
          </a:p>
        </p:txBody>
      </p:sp>
      <p:sp>
        <p:nvSpPr>
          <p:cNvPr id="6" name="Slide Number Placeholder 5"/>
          <p:cNvSpPr>
            <a:spLocks noGrp="1"/>
          </p:cNvSpPr>
          <p:nvPr>
            <p:ph type="sldNum" sz="quarter" idx="12"/>
          </p:nvPr>
        </p:nvSpPr>
        <p:spPr/>
        <p:txBody>
          <a:bodyPr/>
          <a:lstStyle/>
          <a:p>
            <a:fld id="{E4C68CFB-8E7E-814F-934C-C7C03EF393D0}" type="slidenum">
              <a:rPr lang="en-US" smtClean="0"/>
              <a:pPr/>
              <a:t>‹#›</a:t>
            </a:fld>
            <a:endParaRPr lang="en-US"/>
          </a:p>
        </p:txBody>
      </p:sp>
      <p:pic>
        <p:nvPicPr>
          <p:cNvPr id="7" name="Picture 16" descr="jsa_t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10538" y="6226175"/>
            <a:ext cx="576262" cy="4032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 Stepanyan, HPS-DOE meeting, 02-20-2014</a:t>
            </a:r>
            <a:endParaRPr lang="en-US"/>
          </a:p>
        </p:txBody>
      </p:sp>
      <p:sp>
        <p:nvSpPr>
          <p:cNvPr id="6" name="Slide Number Placeholder 5"/>
          <p:cNvSpPr>
            <a:spLocks noGrp="1"/>
          </p:cNvSpPr>
          <p:nvPr>
            <p:ph type="sldNum" sz="quarter" idx="12"/>
          </p:nvPr>
        </p:nvSpPr>
        <p:spPr/>
        <p:txBody>
          <a:bodyPr/>
          <a:lstStyle/>
          <a:p>
            <a:fld id="{E4C68CFB-8E7E-814F-934C-C7C03EF393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 Stepanyan, HPS-DOE meeting, 02-20-2014</a:t>
            </a:r>
            <a:endParaRPr lang="en-US"/>
          </a:p>
        </p:txBody>
      </p:sp>
      <p:sp>
        <p:nvSpPr>
          <p:cNvPr id="6" name="Slide Number Placeholder 5"/>
          <p:cNvSpPr>
            <a:spLocks noGrp="1"/>
          </p:cNvSpPr>
          <p:nvPr>
            <p:ph type="sldNum" sz="quarter" idx="12"/>
          </p:nvPr>
        </p:nvSpPr>
        <p:spPr/>
        <p:txBody>
          <a:bodyPr/>
          <a:lstStyle/>
          <a:p>
            <a:fld id="{E4C68CFB-8E7E-814F-934C-C7C03EF393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3718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 Stepanyan, HPS-DOE meeting, 02-20-2014</a:t>
            </a:r>
            <a:endParaRPr lang="en-US"/>
          </a:p>
        </p:txBody>
      </p:sp>
      <p:sp>
        <p:nvSpPr>
          <p:cNvPr id="6" name="Slide Number Placeholder 5"/>
          <p:cNvSpPr>
            <a:spLocks noGrp="1"/>
          </p:cNvSpPr>
          <p:nvPr>
            <p:ph type="sldNum" sz="quarter" idx="12"/>
          </p:nvPr>
        </p:nvSpPr>
        <p:spPr>
          <a:xfrm>
            <a:off x="7010400" y="0"/>
            <a:ext cx="2133600" cy="365125"/>
          </a:xfrm>
        </p:spPr>
        <p:txBody>
          <a:bodyPr/>
          <a:lstStyle/>
          <a:p>
            <a:fld id="{E4C68CFB-8E7E-814F-934C-C7C03EF393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S. Stepanyan, HPS-DOE meeting, 02-20-2014</a:t>
            </a:r>
            <a:endParaRPr lang="en-US"/>
          </a:p>
        </p:txBody>
      </p:sp>
      <p:sp>
        <p:nvSpPr>
          <p:cNvPr id="6" name="Slide Number Placeholder 5"/>
          <p:cNvSpPr>
            <a:spLocks noGrp="1"/>
          </p:cNvSpPr>
          <p:nvPr>
            <p:ph type="sldNum" sz="quarter" idx="12"/>
          </p:nvPr>
        </p:nvSpPr>
        <p:spPr/>
        <p:txBody>
          <a:bodyPr/>
          <a:lstStyle/>
          <a:p>
            <a:fld id="{E4C68CFB-8E7E-814F-934C-C7C03EF393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 Stepanyan, HPS-DOE meeting, 02-20-2014</a:t>
            </a:r>
            <a:endParaRPr lang="en-US"/>
          </a:p>
        </p:txBody>
      </p:sp>
      <p:sp>
        <p:nvSpPr>
          <p:cNvPr id="7" name="Slide Number Placeholder 6"/>
          <p:cNvSpPr>
            <a:spLocks noGrp="1"/>
          </p:cNvSpPr>
          <p:nvPr>
            <p:ph type="sldNum" sz="quarter" idx="12"/>
          </p:nvPr>
        </p:nvSpPr>
        <p:spPr/>
        <p:txBody>
          <a:bodyPr/>
          <a:lstStyle/>
          <a:p>
            <a:fld id="{E4C68CFB-8E7E-814F-934C-C7C03EF393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S. Stepanyan, HPS-DOE meeting, 02-20-2014</a:t>
            </a:r>
            <a:endParaRPr lang="en-US"/>
          </a:p>
        </p:txBody>
      </p:sp>
      <p:sp>
        <p:nvSpPr>
          <p:cNvPr id="9" name="Slide Number Placeholder 8"/>
          <p:cNvSpPr>
            <a:spLocks noGrp="1"/>
          </p:cNvSpPr>
          <p:nvPr>
            <p:ph type="sldNum" sz="quarter" idx="12"/>
          </p:nvPr>
        </p:nvSpPr>
        <p:spPr/>
        <p:txBody>
          <a:bodyPr/>
          <a:lstStyle/>
          <a:p>
            <a:fld id="{E4C68CFB-8E7E-814F-934C-C7C03EF393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S. Stepanyan, HPS-DOE meeting, 02-20-2014</a:t>
            </a:r>
            <a:endParaRPr lang="en-US"/>
          </a:p>
        </p:txBody>
      </p:sp>
      <p:sp>
        <p:nvSpPr>
          <p:cNvPr id="5" name="Slide Number Placeholder 4"/>
          <p:cNvSpPr>
            <a:spLocks noGrp="1"/>
          </p:cNvSpPr>
          <p:nvPr>
            <p:ph type="sldNum" sz="quarter" idx="12"/>
          </p:nvPr>
        </p:nvSpPr>
        <p:spPr>
          <a:xfrm>
            <a:off x="7010400" y="20637"/>
            <a:ext cx="2133600" cy="365125"/>
          </a:xfrm>
        </p:spPr>
        <p:txBody>
          <a:bodyPr/>
          <a:lstStyle/>
          <a:p>
            <a:fld id="{E4C68CFB-8E7E-814F-934C-C7C03EF393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S. Stepanyan, HPS-DOE meeting, 02-20-2014</a:t>
            </a:r>
            <a:endParaRPr lang="en-US"/>
          </a:p>
        </p:txBody>
      </p:sp>
      <p:sp>
        <p:nvSpPr>
          <p:cNvPr id="4" name="Slide Number Placeholder 3"/>
          <p:cNvSpPr>
            <a:spLocks noGrp="1"/>
          </p:cNvSpPr>
          <p:nvPr>
            <p:ph type="sldNum" sz="quarter" idx="12"/>
          </p:nvPr>
        </p:nvSpPr>
        <p:spPr/>
        <p:txBody>
          <a:bodyPr/>
          <a:lstStyle/>
          <a:p>
            <a:fld id="{E4C68CFB-8E7E-814F-934C-C7C03EF393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 Stepanyan, HPS-DOE meeting, 02-20-2014</a:t>
            </a:r>
            <a:endParaRPr lang="en-US"/>
          </a:p>
        </p:txBody>
      </p:sp>
      <p:sp>
        <p:nvSpPr>
          <p:cNvPr id="7" name="Slide Number Placeholder 6"/>
          <p:cNvSpPr>
            <a:spLocks noGrp="1"/>
          </p:cNvSpPr>
          <p:nvPr>
            <p:ph type="sldNum" sz="quarter" idx="12"/>
          </p:nvPr>
        </p:nvSpPr>
        <p:spPr/>
        <p:txBody>
          <a:bodyPr/>
          <a:lstStyle/>
          <a:p>
            <a:fld id="{E4C68CFB-8E7E-814F-934C-C7C03EF393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S. Stepanyan, HPS-DOE meeting, 02-20-2014</a:t>
            </a:r>
            <a:endParaRPr lang="en-US"/>
          </a:p>
        </p:txBody>
      </p:sp>
      <p:sp>
        <p:nvSpPr>
          <p:cNvPr id="7" name="Slide Number Placeholder 6"/>
          <p:cNvSpPr>
            <a:spLocks noGrp="1"/>
          </p:cNvSpPr>
          <p:nvPr>
            <p:ph type="sldNum" sz="quarter" idx="12"/>
          </p:nvPr>
        </p:nvSpPr>
        <p:spPr/>
        <p:txBody>
          <a:bodyPr/>
          <a:lstStyle/>
          <a:p>
            <a:fld id="{E4C68CFB-8E7E-814F-934C-C7C03EF393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234240"/>
            <a:ext cx="343383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 Stepanyan, HPS-DOE meeting, 02-20-2014</a:t>
            </a:r>
            <a:endParaRPr 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800">
                <a:solidFill>
                  <a:schemeClr val="tx1">
                    <a:tint val="75000"/>
                  </a:schemeClr>
                </a:solidFill>
                <a:latin typeface="Arial"/>
                <a:cs typeface="Arial"/>
              </a:defRPr>
            </a:lvl1pPr>
          </a:lstStyle>
          <a:p>
            <a:fld id="{6419538B-75DE-6049-9E1C-6CF22DA4336C}" type="slidenum">
              <a:rPr lang="en-US" smtClean="0"/>
              <a:t>‹#›</a:t>
            </a:fld>
            <a:endParaRPr lang="en-US" dirty="0"/>
          </a:p>
        </p:txBody>
      </p:sp>
      <p:pic>
        <p:nvPicPr>
          <p:cNvPr id="7" name="Picture 14" descr="logo_180"/>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457200" y="6193148"/>
            <a:ext cx="530225" cy="530225"/>
          </a:xfrm>
          <a:prstGeom prst="rect">
            <a:avLst/>
          </a:prstGeom>
          <a:noFill/>
          <a:ln w="9525">
            <a:noFill/>
            <a:miter lim="800000"/>
            <a:headEnd/>
            <a:tailEnd/>
          </a:ln>
        </p:spPr>
      </p:pic>
      <p:pic>
        <p:nvPicPr>
          <p:cNvPr id="8" name="Picture 16" descr="jsa_tn"/>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110538" y="6226175"/>
            <a:ext cx="576262" cy="403225"/>
          </a:xfrm>
          <a:prstGeom prst="rect">
            <a:avLst/>
          </a:prstGeom>
          <a:noFill/>
          <a:ln w="9525">
            <a:noFill/>
            <a:miter lim="800000"/>
            <a:headEnd/>
            <a:tailEnd/>
          </a:ln>
        </p:spPr>
      </p:pic>
      <p:sp>
        <p:nvSpPr>
          <p:cNvPr id="10" name="Line 8"/>
          <p:cNvSpPr>
            <a:spLocks noChangeShapeType="1"/>
          </p:cNvSpPr>
          <p:nvPr userDrawn="1"/>
        </p:nvSpPr>
        <p:spPr bwMode="auto">
          <a:xfrm>
            <a:off x="457200" y="6172200"/>
            <a:ext cx="8229600" cy="0"/>
          </a:xfrm>
          <a:prstGeom prst="line">
            <a:avLst/>
          </a:prstGeom>
          <a:noFill/>
          <a:ln w="19050">
            <a:solidFill>
              <a:srgbClr val="F79646"/>
            </a:solidFill>
            <a:round/>
            <a:headEnd/>
            <a:tailEnd/>
          </a:ln>
          <a:effectLst/>
        </p:spPr>
        <p:txBody>
          <a:bodyPr>
            <a:prstTxWarp prst="textNoShape">
              <a:avLst/>
            </a:prstTxWarp>
          </a:bodyPr>
          <a:lstStyle/>
          <a:p>
            <a:endParaRPr lang="en-US">
              <a:solidFill>
                <a:srgbClr val="000000"/>
              </a:solidFill>
              <a:latin typeface="Arial"/>
            </a:endParaRPr>
          </a:p>
        </p:txBody>
      </p:sp>
      <p:sp>
        <p:nvSpPr>
          <p:cNvPr id="11" name="Line 12"/>
          <p:cNvSpPr>
            <a:spLocks noChangeShapeType="1"/>
          </p:cNvSpPr>
          <p:nvPr userDrawn="1"/>
        </p:nvSpPr>
        <p:spPr bwMode="auto">
          <a:xfrm>
            <a:off x="457200" y="6172200"/>
            <a:ext cx="8229600" cy="0"/>
          </a:xfrm>
          <a:prstGeom prst="line">
            <a:avLst/>
          </a:prstGeom>
          <a:noFill/>
          <a:ln w="19050">
            <a:solidFill>
              <a:srgbClr val="F79646"/>
            </a:solidFill>
            <a:round/>
            <a:headEnd/>
            <a:tailEnd/>
          </a:ln>
          <a:effectLst/>
        </p:spPr>
        <p:txBody>
          <a:bodyPr>
            <a:prstTxWarp prst="textNoShape">
              <a:avLst/>
            </a:prstTxWarp>
          </a:bodyPr>
          <a:lstStyle/>
          <a:p>
            <a:endParaRPr lang="en-US">
              <a:solidFill>
                <a:srgbClr val="000000"/>
              </a:solidFill>
              <a:latin typeface="Arial"/>
            </a:endParaRPr>
          </a:p>
        </p:txBody>
      </p:sp>
      <p:sp>
        <p:nvSpPr>
          <p:cNvPr id="9" name="Freeform 7"/>
          <p:cNvSpPr>
            <a:spLocks noChangeArrowheads="1"/>
          </p:cNvSpPr>
          <p:nvPr userDrawn="1"/>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F79646"/>
            </a:solidFill>
            <a:prstDash val="solid"/>
            <a:miter lim="800000"/>
            <a:headEnd/>
            <a:tailEnd/>
          </a:ln>
        </p:spPr>
        <p:txBody>
          <a:bodyPr>
            <a:prstTxWarp prst="textNoShape">
              <a:avLst/>
            </a:prstTxWarp>
          </a:bodyPr>
          <a:lstStyle/>
          <a:p>
            <a:endParaRPr lang="en-US">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60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prstTxWarp prst="textNoShape">
              <a:avLst/>
            </a:prstTxWarp>
          </a:bodyPr>
          <a:lstStyle/>
          <a:p>
            <a:endParaRPr lang="en-US">
              <a:solidFill>
                <a:srgbClr val="000000"/>
              </a:solidFill>
              <a:latin typeface="Arial"/>
            </a:endParaRPr>
          </a:p>
        </p:txBody>
      </p:sp>
      <p:sp>
        <p:nvSpPr>
          <p:cNvPr id="2560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prstTxWarp prst="textNoShape">
              <a:avLst/>
            </a:prstTxWarp>
          </a:bodyPr>
          <a:lstStyle/>
          <a:p>
            <a:endParaRPr lang="en-US">
              <a:solidFill>
                <a:srgbClr val="000000"/>
              </a:solidFill>
              <a:latin typeface="Arial"/>
            </a:endParaRPr>
          </a:p>
        </p:txBody>
      </p:sp>
      <p:sp>
        <p:nvSpPr>
          <p:cNvPr id="25609" name="Rectangle 9"/>
          <p:cNvSpPr>
            <a:spLocks noChangeArrowheads="1"/>
          </p:cNvSpPr>
          <p:nvPr/>
        </p:nvSpPr>
        <p:spPr bwMode="auto">
          <a:xfrm>
            <a:off x="457200" y="6243638"/>
            <a:ext cx="2133600" cy="457200"/>
          </a:xfrm>
          <a:prstGeom prst="rect">
            <a:avLst/>
          </a:prstGeom>
          <a:noFill/>
          <a:ln w="9525">
            <a:noFill/>
            <a:miter lim="800000"/>
            <a:headEnd/>
            <a:tailEnd/>
          </a:ln>
          <a:effectLst/>
        </p:spPr>
        <p:txBody>
          <a:bodyPr anchor="b">
            <a:prstTxWarp prst="textNoShape">
              <a:avLst/>
            </a:prstTxWarp>
          </a:bodyPr>
          <a:lstStyle/>
          <a:p>
            <a:endParaRPr lang="en-US" sz="1200">
              <a:solidFill>
                <a:srgbClr val="000000"/>
              </a:solidFill>
              <a:latin typeface="Garamond" charset="0"/>
            </a:endParaRPr>
          </a:p>
        </p:txBody>
      </p:sp>
      <p:sp>
        <p:nvSpPr>
          <p:cNvPr id="25612" name="Line 12"/>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p:spPr>
        <p:txBody>
          <a:bodyPr>
            <a:prstTxWarp prst="textNoShape">
              <a:avLst/>
            </a:prstTxWarp>
          </a:bodyPr>
          <a:lstStyle/>
          <a:p>
            <a:endParaRPr lang="en-US">
              <a:solidFill>
                <a:srgbClr val="000000"/>
              </a:solidFill>
              <a:latin typeface="Arial"/>
            </a:endParaRPr>
          </a:p>
        </p:txBody>
      </p:sp>
      <p:pic>
        <p:nvPicPr>
          <p:cNvPr id="25614" name="Picture 14" descr="logo_180"/>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6234113"/>
            <a:ext cx="530225" cy="530225"/>
          </a:xfrm>
          <a:prstGeom prst="rect">
            <a:avLst/>
          </a:prstGeom>
          <a:noFill/>
          <a:ln w="9525">
            <a:noFill/>
            <a:miter lim="800000"/>
            <a:headEnd/>
            <a:tailEnd/>
          </a:ln>
        </p:spPr>
      </p:pic>
      <p:pic>
        <p:nvPicPr>
          <p:cNvPr id="25616" name="Picture 16" descr="jsa_tn"/>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110538" y="6226175"/>
            <a:ext cx="576262" cy="403225"/>
          </a:xfrm>
          <a:prstGeom prst="rect">
            <a:avLst/>
          </a:prstGeom>
          <a:noFill/>
          <a:ln w="9525">
            <a:noFill/>
            <a:miter lim="800000"/>
            <a:headEnd/>
            <a:tailEnd/>
          </a:ln>
        </p:spPr>
      </p:pic>
      <p:sp>
        <p:nvSpPr>
          <p:cNvPr id="15" name="Footer Placeholder 4"/>
          <p:cNvSpPr>
            <a:spLocks noGrp="1"/>
          </p:cNvSpPr>
          <p:nvPr>
            <p:ph type="ftr" sz="quarter" idx="3"/>
          </p:nvPr>
        </p:nvSpPr>
        <p:spPr>
          <a:xfrm>
            <a:off x="2895600" y="6248400"/>
            <a:ext cx="3429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0000">
                    <a:tint val="75000"/>
                  </a:srgbClr>
                </a:solidFill>
                <a:latin typeface="Arial"/>
              </a:rPr>
              <a:t>S. Stepanyan, HPS-DOE meeting, 02-20-2014</a:t>
            </a:r>
            <a:endParaRPr lang="en-US" dirty="0">
              <a:solidFill>
                <a:srgbClr val="000000">
                  <a:tint val="75000"/>
                </a:srgbClr>
              </a:solidFill>
              <a:latin typeface="Arial"/>
            </a:endParaRPr>
          </a:p>
        </p:txBody>
      </p:sp>
      <p:sp>
        <p:nvSpPr>
          <p:cNvPr id="12" name="Slide Number Placeholder 5"/>
          <p:cNvSpPr>
            <a:spLocks noGrp="1"/>
          </p:cNvSpPr>
          <p:nvPr>
            <p:ph type="sldNum" sz="quarter" idx="4"/>
          </p:nvPr>
        </p:nvSpPr>
        <p:spPr>
          <a:xfrm>
            <a:off x="7010400" y="0"/>
            <a:ext cx="2133600" cy="365125"/>
          </a:xfrm>
          <a:prstGeom prst="rect">
            <a:avLst/>
          </a:prstGeom>
        </p:spPr>
        <p:txBody>
          <a:bodyPr/>
          <a:lstStyle>
            <a:lvl1pPr algn="r">
              <a:defRPr/>
            </a:lvl1pPr>
          </a:lstStyle>
          <a:p>
            <a:fld id="{E4C68CFB-8E7E-814F-934C-C7C03EF393D0}" type="slidenum">
              <a:rPr lang="en-US" smtClean="0"/>
              <a:pPr/>
              <a:t>‹#›</a:t>
            </a:fld>
            <a:endParaRPr lang="en-US"/>
          </a:p>
        </p:txBody>
      </p:sp>
    </p:spTree>
    <p:extLst>
      <p:ext uri="{BB962C8B-B14F-4D97-AF65-F5344CB8AC3E}">
        <p14:creationId xmlns:p14="http://schemas.microsoft.com/office/powerpoint/2010/main" val="1164166021"/>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charset="0"/>
        </a:defRPr>
      </a:lvl2pPr>
      <a:lvl3pPr algn="l" rtl="0" fontAlgn="base">
        <a:spcBef>
          <a:spcPct val="0"/>
        </a:spcBef>
        <a:spcAft>
          <a:spcPct val="0"/>
        </a:spcAft>
        <a:defRPr sz="4200">
          <a:solidFill>
            <a:schemeClr val="tx2"/>
          </a:solidFill>
          <a:latin typeface="Garamond" charset="0"/>
        </a:defRPr>
      </a:lvl3pPr>
      <a:lvl4pPr algn="l" rtl="0" fontAlgn="base">
        <a:spcBef>
          <a:spcPct val="0"/>
        </a:spcBef>
        <a:spcAft>
          <a:spcPct val="0"/>
        </a:spcAft>
        <a:defRPr sz="4200">
          <a:solidFill>
            <a:schemeClr val="tx2"/>
          </a:solidFill>
          <a:latin typeface="Garamond" charset="0"/>
        </a:defRPr>
      </a:lvl4pPr>
      <a:lvl5pPr algn="l" rtl="0" fontAlgn="base">
        <a:spcBef>
          <a:spcPct val="0"/>
        </a:spcBef>
        <a:spcAft>
          <a:spcPct val="0"/>
        </a:spcAft>
        <a:defRPr sz="4200">
          <a:solidFill>
            <a:schemeClr val="tx2"/>
          </a:solidFill>
          <a:latin typeface="Garamond" charset="0"/>
        </a:defRPr>
      </a:lvl5pPr>
      <a:lvl6pPr marL="457200" algn="l" rtl="0" fontAlgn="base">
        <a:spcBef>
          <a:spcPct val="0"/>
        </a:spcBef>
        <a:spcAft>
          <a:spcPct val="0"/>
        </a:spcAft>
        <a:defRPr sz="4200">
          <a:solidFill>
            <a:schemeClr val="tx2"/>
          </a:solidFill>
          <a:latin typeface="Garamond" charset="0"/>
        </a:defRPr>
      </a:lvl6pPr>
      <a:lvl7pPr marL="914400" algn="l" rtl="0" fontAlgn="base">
        <a:spcBef>
          <a:spcPct val="0"/>
        </a:spcBef>
        <a:spcAft>
          <a:spcPct val="0"/>
        </a:spcAft>
        <a:defRPr sz="4200">
          <a:solidFill>
            <a:schemeClr val="tx2"/>
          </a:solidFill>
          <a:latin typeface="Garamond" charset="0"/>
        </a:defRPr>
      </a:lvl7pPr>
      <a:lvl8pPr marL="1371600" algn="l" rtl="0" fontAlgn="base">
        <a:spcBef>
          <a:spcPct val="0"/>
        </a:spcBef>
        <a:spcAft>
          <a:spcPct val="0"/>
        </a:spcAft>
        <a:defRPr sz="4200">
          <a:solidFill>
            <a:schemeClr val="tx2"/>
          </a:solidFill>
          <a:latin typeface="Garamond" charset="0"/>
        </a:defRPr>
      </a:lvl8pPr>
      <a:lvl9pPr marL="1828800" algn="l" rtl="0" fontAlgn="base">
        <a:spcBef>
          <a:spcPct val="0"/>
        </a:spcBef>
        <a:spcAft>
          <a:spcPct val="0"/>
        </a:spcAft>
        <a:defRPr sz="4200">
          <a:solidFill>
            <a:schemeClr val="tx2"/>
          </a:solidFill>
          <a:latin typeface="Garamond" charset="0"/>
        </a:defRPr>
      </a:lvl9pPr>
    </p:titleStyle>
    <p:bodyStyle>
      <a:lvl1pPr marL="342900" indent="-342900" algn="l" rtl="0" fontAlgn="base">
        <a:spcBef>
          <a:spcPct val="200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charset="2"/>
        <a:buChar char="q"/>
        <a:defRPr sz="2600">
          <a:solidFill>
            <a:schemeClr val="tx1"/>
          </a:solidFill>
          <a:latin typeface="+mn-lt"/>
          <a:ea typeface="ＭＳ Ｐゴシック" charset="-128"/>
        </a:defRPr>
      </a:lvl2pPr>
      <a:lvl3pPr marL="1022350" indent="-350838" algn="l" rtl="0" fontAlgn="base">
        <a:spcBef>
          <a:spcPct val="20000"/>
        </a:spcBef>
        <a:spcAft>
          <a:spcPct val="0"/>
        </a:spcAft>
        <a:buClr>
          <a:schemeClr val="accent1"/>
        </a:buClr>
        <a:buSzPct val="65000"/>
        <a:buFont typeface="Wingdings" charset="2"/>
        <a:buChar char="n"/>
        <a:defRPr sz="2200">
          <a:solidFill>
            <a:schemeClr val="tx1"/>
          </a:solidFill>
          <a:latin typeface="+mn-lt"/>
          <a:ea typeface="ＭＳ Ｐゴシック" charset="-128"/>
        </a:defRPr>
      </a:lvl3pPr>
      <a:lvl4pPr marL="1339850" indent="-315913" algn="l" rtl="0" fontAlgn="base">
        <a:spcBef>
          <a:spcPct val="20000"/>
        </a:spcBef>
        <a:spcAft>
          <a:spcPct val="0"/>
        </a:spcAft>
        <a:buClr>
          <a:schemeClr val="accent2"/>
        </a:buClr>
        <a:buSzPct val="70000"/>
        <a:buFont typeface="Wingdings" charset="2"/>
        <a:buChar char="q"/>
        <a:defRPr sz="2000">
          <a:solidFill>
            <a:schemeClr val="tx1"/>
          </a:solidFill>
          <a:latin typeface="+mn-lt"/>
          <a:ea typeface="ＭＳ Ｐゴシック" charset="-128"/>
        </a:defRPr>
      </a:lvl4pPr>
      <a:lvl5pPr marL="16811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tiff"/><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tiff"/><Relationship Id="rId11" Type="http://schemas.openxmlformats.org/officeDocument/2006/relationships/image" Target="../media/image19.tiff"/><Relationship Id="rId5" Type="http://schemas.openxmlformats.org/officeDocument/2006/relationships/image" Target="../media/image13.tiff"/><Relationship Id="rId10" Type="http://schemas.openxmlformats.org/officeDocument/2006/relationships/image" Target="../media/image18.tiff"/><Relationship Id="rId4" Type="http://schemas.openxmlformats.org/officeDocument/2006/relationships/image" Target="../media/image12.tiff"/><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315" y="3242186"/>
            <a:ext cx="7860631" cy="2479497"/>
          </a:xfrm>
        </p:spPr>
        <p:txBody>
          <a:bodyPr/>
          <a:lstStyle/>
          <a:p>
            <a:r>
              <a:rPr lang="en-US" dirty="0" smtClean="0">
                <a:solidFill>
                  <a:schemeClr val="tx1"/>
                </a:solidFill>
              </a:rPr>
              <a:t>HPS MPS OVERVIEW</a:t>
            </a:r>
          </a:p>
          <a:p>
            <a:r>
              <a:rPr lang="en-US" sz="2400" dirty="0" smtClean="0">
                <a:solidFill>
                  <a:schemeClr val="tx1"/>
                </a:solidFill>
              </a:rPr>
              <a:t>Dan Sexton </a:t>
            </a:r>
          </a:p>
          <a:p>
            <a:r>
              <a:rPr lang="en-US" sz="2400" dirty="0" smtClean="0">
                <a:solidFill>
                  <a:schemeClr val="tx1"/>
                </a:solidFill>
              </a:rPr>
              <a:t>&amp; the Safety Systems Group</a:t>
            </a:r>
          </a:p>
          <a:p>
            <a:r>
              <a:rPr lang="en-US" sz="2400" dirty="0" smtClean="0">
                <a:solidFill>
                  <a:schemeClr val="tx1"/>
                </a:solidFill>
              </a:rPr>
              <a:t>JLAB</a:t>
            </a:r>
          </a:p>
        </p:txBody>
      </p:sp>
      <p:sp>
        <p:nvSpPr>
          <p:cNvPr id="6" name="Slide Number Placeholder 5"/>
          <p:cNvSpPr>
            <a:spLocks noGrp="1"/>
          </p:cNvSpPr>
          <p:nvPr>
            <p:ph type="sldNum" sz="quarter" idx="4294967295"/>
          </p:nvPr>
        </p:nvSpPr>
        <p:spPr>
          <a:xfrm>
            <a:off x="7010400" y="0"/>
            <a:ext cx="2133600" cy="365125"/>
          </a:xfrm>
        </p:spPr>
        <p:txBody>
          <a:bodyPr/>
          <a:lstStyle/>
          <a:p>
            <a:r>
              <a:rPr lang="en-US" dirty="0" smtClean="0"/>
              <a:t>1</a:t>
            </a:r>
            <a:endParaRPr lang="en-US" dirty="0"/>
          </a:p>
        </p:txBody>
      </p:sp>
      <p:pic>
        <p:nvPicPr>
          <p:cNvPr id="5" name="Picture 4" descr="HPS_at_JLAB-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6400" y="261375"/>
            <a:ext cx="8314390" cy="2828356"/>
          </a:xfrm>
          <a:prstGeom prst="rect">
            <a:avLst/>
          </a:prstGeom>
        </p:spPr>
      </p:pic>
    </p:spTree>
    <p:extLst>
      <p:ext uri="{BB962C8B-B14F-4D97-AF65-F5344CB8AC3E}">
        <p14:creationId xmlns:p14="http://schemas.microsoft.com/office/powerpoint/2010/main" val="55250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lab.org/div_dept/train/rad_guide/text/pic203/img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109" y="1828023"/>
            <a:ext cx="6105525" cy="40005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1005839" y="6234240"/>
            <a:ext cx="7094221" cy="365125"/>
          </a:xfrm>
        </p:spPr>
        <p:txBody>
          <a:bodyPr/>
          <a:lstStyle/>
          <a:p>
            <a:r>
              <a:rPr lang="en-US" dirty="0" smtClean="0"/>
              <a:t>D. Sexton, Overview of the MPS for the HPS experiment</a:t>
            </a:r>
            <a:endParaRPr lang="en-US" dirty="0"/>
          </a:p>
        </p:txBody>
      </p:sp>
      <p:sp>
        <p:nvSpPr>
          <p:cNvPr id="4" name="Slide Number Placeholder 3"/>
          <p:cNvSpPr>
            <a:spLocks noGrp="1"/>
          </p:cNvSpPr>
          <p:nvPr>
            <p:ph type="sldNum" sz="quarter" idx="12"/>
          </p:nvPr>
        </p:nvSpPr>
        <p:spPr/>
        <p:txBody>
          <a:bodyPr/>
          <a:lstStyle/>
          <a:p>
            <a:fld id="{E4C68CFB-8E7E-814F-934C-C7C03EF393D0}" type="slidenum">
              <a:rPr lang="en-US" smtClean="0"/>
              <a:pPr/>
              <a:t>10</a:t>
            </a:fld>
            <a:endParaRPr lang="en-US"/>
          </a:p>
        </p:txBody>
      </p:sp>
      <p:sp>
        <p:nvSpPr>
          <p:cNvPr id="6" name="Title 1"/>
          <p:cNvSpPr txBox="1">
            <a:spLocks/>
          </p:cNvSpPr>
          <p:nvPr/>
        </p:nvSpPr>
        <p:spPr>
          <a:xfrm>
            <a:off x="430464" y="244812"/>
            <a:ext cx="8229600" cy="62569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a:cs typeface="Arial"/>
              </a:rPr>
              <a:t>FSD Master Interface</a:t>
            </a:r>
            <a:endParaRPr lang="en-US" sz="3200" dirty="0">
              <a:latin typeface="Arial"/>
              <a:cs typeface="Arial"/>
            </a:endParaRPr>
          </a:p>
        </p:txBody>
      </p:sp>
      <p:sp>
        <p:nvSpPr>
          <p:cNvPr id="7" name="TextBox 6"/>
          <p:cNvSpPr txBox="1"/>
          <p:nvPr/>
        </p:nvSpPr>
        <p:spPr>
          <a:xfrm>
            <a:off x="33867" y="843400"/>
            <a:ext cx="9110133" cy="1277273"/>
          </a:xfrm>
          <a:prstGeom prst="rect">
            <a:avLst/>
          </a:prstGeom>
          <a:noFill/>
        </p:spPr>
        <p:txBody>
          <a:bodyPr wrap="square" rtlCol="0">
            <a:spAutoFit/>
          </a:bodyPr>
          <a:lstStyle/>
          <a:p>
            <a:pPr marL="285750" indent="-285750">
              <a:spcBef>
                <a:spcPts val="600"/>
              </a:spcBef>
              <a:buFont typeface="Wingdings" charset="2"/>
              <a:buChar char="q"/>
            </a:pPr>
            <a:r>
              <a:rPr lang="en-US" dirty="0" smtClean="0"/>
              <a:t>HPS has requested status of the FSD signal for specific startup sequence</a:t>
            </a:r>
          </a:p>
          <a:p>
            <a:pPr marL="285750" indent="-285750">
              <a:spcBef>
                <a:spcPts val="600"/>
              </a:spcBef>
              <a:buFont typeface="Wingdings" charset="2"/>
              <a:buChar char="q"/>
            </a:pPr>
            <a:r>
              <a:rPr lang="en-US" dirty="0" smtClean="0"/>
              <a:t>This will be a 5MHz signal coming back from the Injector which will be converted to a set of contacts that can be interfaced to the HPS Controls PLC</a:t>
            </a:r>
          </a:p>
          <a:p>
            <a:endParaRPr lang="en-US" dirty="0"/>
          </a:p>
        </p:txBody>
      </p:sp>
      <p:sp>
        <p:nvSpPr>
          <p:cNvPr id="5" name="Rectangle 4"/>
          <p:cNvSpPr/>
          <p:nvPr/>
        </p:nvSpPr>
        <p:spPr>
          <a:xfrm>
            <a:off x="4545264" y="4793421"/>
            <a:ext cx="4191000" cy="78486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In Hall B the 5MHz return from the Injector will be a summation of all of the MPS needed for Hall B operations: Injector, NL, SL, BSY, and HB.</a:t>
            </a:r>
          </a:p>
        </p:txBody>
      </p:sp>
      <p:sp>
        <p:nvSpPr>
          <p:cNvPr id="8" name="Rectangle 7"/>
          <p:cNvSpPr/>
          <p:nvPr/>
        </p:nvSpPr>
        <p:spPr>
          <a:xfrm>
            <a:off x="1036474" y="4213290"/>
            <a:ext cx="836911" cy="5334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HALL B MPS NODES</a:t>
            </a:r>
            <a:endParaRPr lang="en-US" sz="1000" dirty="0">
              <a:solidFill>
                <a:schemeClr val="tx1"/>
              </a:solidFill>
            </a:endParaRPr>
          </a:p>
        </p:txBody>
      </p:sp>
      <p:sp>
        <p:nvSpPr>
          <p:cNvPr id="10" name="Rectangle 9"/>
          <p:cNvSpPr/>
          <p:nvPr/>
        </p:nvSpPr>
        <p:spPr>
          <a:xfrm>
            <a:off x="677590" y="3242520"/>
            <a:ext cx="861843" cy="5334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HALL MASTER</a:t>
            </a:r>
            <a:endParaRPr lang="en-US" sz="1000" dirty="0">
              <a:solidFill>
                <a:schemeClr val="tx1"/>
              </a:solidFill>
            </a:endParaRPr>
          </a:p>
        </p:txBody>
      </p:sp>
      <p:sp>
        <p:nvSpPr>
          <p:cNvPr id="11" name="Rectangle 10"/>
          <p:cNvSpPr/>
          <p:nvPr/>
        </p:nvSpPr>
        <p:spPr>
          <a:xfrm>
            <a:off x="677590" y="2053059"/>
            <a:ext cx="861843" cy="5334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FSD MASTER</a:t>
            </a:r>
            <a:endParaRPr lang="en-US" sz="10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2514" y="3550824"/>
            <a:ext cx="4134723" cy="689121"/>
          </a:xfrm>
          <a:prstGeom prst="rect">
            <a:avLst/>
          </a:prstGeom>
        </p:spPr>
      </p:pic>
      <p:sp>
        <p:nvSpPr>
          <p:cNvPr id="17" name="Rectangle 16"/>
          <p:cNvSpPr/>
          <p:nvPr/>
        </p:nvSpPr>
        <p:spPr>
          <a:xfrm>
            <a:off x="128117" y="5189739"/>
            <a:ext cx="795455" cy="5334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HALL B CONTROLS</a:t>
            </a:r>
            <a:endParaRPr lang="en-US" sz="1000" dirty="0">
              <a:solidFill>
                <a:schemeClr val="tx1"/>
              </a:solidFill>
            </a:endParaRPr>
          </a:p>
        </p:txBody>
      </p:sp>
      <p:cxnSp>
        <p:nvCxnSpPr>
          <p:cNvPr id="15" name="Elbow Connector 14"/>
          <p:cNvCxnSpPr/>
          <p:nvPr/>
        </p:nvCxnSpPr>
        <p:spPr>
          <a:xfrm rot="5400000">
            <a:off x="496443" y="3801387"/>
            <a:ext cx="448657" cy="397727"/>
          </a:xfrm>
          <a:prstGeom prst="bentConnector3">
            <a:avLst>
              <a:gd name="adj1" fmla="val 50000"/>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232888" y="2613022"/>
            <a:ext cx="0" cy="61820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V="1">
            <a:off x="923571" y="2624310"/>
            <a:ext cx="0" cy="61820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rot="16200000" flipV="1">
            <a:off x="1136514" y="3883585"/>
            <a:ext cx="437368" cy="222042"/>
          </a:xfrm>
          <a:prstGeom prst="bentConnector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28117" y="4224579"/>
            <a:ext cx="795455" cy="86671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000" dirty="0" smtClean="0">
                <a:solidFill>
                  <a:schemeClr val="tx1"/>
                </a:solidFill>
              </a:rPr>
              <a:t>5MHz to CONTACT CLOSURE</a:t>
            </a:r>
            <a:endParaRPr lang="en-US" sz="1000" dirty="0">
              <a:solidFill>
                <a:schemeClr val="tx1"/>
              </a:solidFill>
            </a:endParaRPr>
          </a:p>
        </p:txBody>
      </p:sp>
      <p:cxnSp>
        <p:nvCxnSpPr>
          <p:cNvPr id="32" name="Straight Connector 31"/>
          <p:cNvCxnSpPr/>
          <p:nvPr/>
        </p:nvCxnSpPr>
        <p:spPr>
          <a:xfrm flipV="1">
            <a:off x="248356" y="4989689"/>
            <a:ext cx="0" cy="1961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17337" y="4993208"/>
            <a:ext cx="0" cy="1961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26131" y="4953000"/>
            <a:ext cx="45719" cy="4571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94477" y="4953000"/>
            <a:ext cx="45719" cy="4571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4" idx="0"/>
          </p:cNvCxnSpPr>
          <p:nvPr/>
        </p:nvCxnSpPr>
        <p:spPr>
          <a:xfrm>
            <a:off x="248991" y="4953000"/>
            <a:ext cx="16834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28117" y="4746690"/>
            <a:ext cx="791518" cy="215444"/>
          </a:xfrm>
          <a:prstGeom prst="rect">
            <a:avLst/>
          </a:prstGeom>
          <a:noFill/>
        </p:spPr>
        <p:txBody>
          <a:bodyPr wrap="square" rtlCol="0">
            <a:spAutoFit/>
          </a:bodyPr>
          <a:lstStyle/>
          <a:p>
            <a:r>
              <a:rPr lang="en-US" sz="800" dirty="0" smtClean="0"/>
              <a:t>  NC             NO</a:t>
            </a:r>
            <a:endParaRPr lang="en-US" sz="800" dirty="0"/>
          </a:p>
        </p:txBody>
      </p:sp>
      <p:cxnSp>
        <p:nvCxnSpPr>
          <p:cNvPr id="48" name="Straight Connector 47"/>
          <p:cNvCxnSpPr/>
          <p:nvPr/>
        </p:nvCxnSpPr>
        <p:spPr>
          <a:xfrm flipV="1">
            <a:off x="638881" y="4989689"/>
            <a:ext cx="0" cy="1961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807862" y="4993208"/>
            <a:ext cx="0" cy="1961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616656" y="4953000"/>
            <a:ext cx="45719" cy="4571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785002" y="4953000"/>
            <a:ext cx="45719" cy="45719"/>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p:cNvCxnSpPr>
            <a:stCxn id="50" idx="0"/>
          </p:cNvCxnSpPr>
          <p:nvPr/>
        </p:nvCxnSpPr>
        <p:spPr>
          <a:xfrm flipV="1">
            <a:off x="639516" y="4908550"/>
            <a:ext cx="168345" cy="444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Arc 12"/>
          <p:cNvSpPr/>
          <p:nvPr/>
        </p:nvSpPr>
        <p:spPr>
          <a:xfrm>
            <a:off x="3453560" y="2773428"/>
            <a:ext cx="3194761" cy="2223818"/>
          </a:xfrm>
          <a:prstGeom prst="arc">
            <a:avLst>
              <a:gd name="adj1" fmla="val 10755242"/>
              <a:gd name="adj2" fmla="val 15634273"/>
            </a:avLst>
          </a:prstGeom>
          <a:ln w="25400">
            <a:solidFill>
              <a:srgbClr val="FF99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p:cNvSpPr/>
          <p:nvPr/>
        </p:nvSpPr>
        <p:spPr>
          <a:xfrm>
            <a:off x="3515276" y="2857815"/>
            <a:ext cx="3194761" cy="2223818"/>
          </a:xfrm>
          <a:prstGeom prst="arc">
            <a:avLst>
              <a:gd name="adj1" fmla="val 10740670"/>
              <a:gd name="adj2" fmla="val 15567269"/>
            </a:avLst>
          </a:prstGeom>
          <a:ln w="25400">
            <a:solidFill>
              <a:srgbClr val="FF99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Oval 13"/>
          <p:cNvSpPr/>
          <p:nvPr/>
        </p:nvSpPr>
        <p:spPr>
          <a:xfrm>
            <a:off x="3944767" y="2977468"/>
            <a:ext cx="158697" cy="249938"/>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3622259" y="2526069"/>
            <a:ext cx="803712" cy="246221"/>
          </a:xfrm>
          <a:prstGeom prst="rect">
            <a:avLst/>
          </a:prstGeom>
          <a:noFill/>
        </p:spPr>
        <p:txBody>
          <a:bodyPr wrap="square" rtlCol="0">
            <a:spAutoFit/>
          </a:bodyPr>
          <a:lstStyle/>
          <a:p>
            <a:r>
              <a:rPr lang="en-US" sz="1000" dirty="0" smtClean="0"/>
              <a:t>5 MHz</a:t>
            </a:r>
            <a:r>
              <a:rPr lang="en-US" sz="1000" dirty="0"/>
              <a:t> </a:t>
            </a:r>
            <a:r>
              <a:rPr lang="en-US" sz="1000" dirty="0" smtClean="0"/>
              <a:t>= OK</a:t>
            </a:r>
          </a:p>
        </p:txBody>
      </p:sp>
      <p:cxnSp>
        <p:nvCxnSpPr>
          <p:cNvPr id="19" name="Straight Connector 18"/>
          <p:cNvCxnSpPr>
            <a:stCxn id="14" idx="0"/>
            <a:endCxn id="35" idx="2"/>
          </p:cNvCxnSpPr>
          <p:nvPr/>
        </p:nvCxnSpPr>
        <p:spPr>
          <a:xfrm flipH="1" flipV="1">
            <a:off x="4024115" y="2772290"/>
            <a:ext cx="1" cy="20517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1008472" y="4854411"/>
            <a:ext cx="196414" cy="77013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50" dirty="0" smtClean="0">
                <a:solidFill>
                  <a:schemeClr val="tx1"/>
                </a:solidFill>
              </a:rPr>
              <a:t>BLM</a:t>
            </a:r>
            <a:endParaRPr lang="en-US" sz="1050" dirty="0">
              <a:solidFill>
                <a:schemeClr val="tx1"/>
              </a:solidFill>
            </a:endParaRPr>
          </a:p>
        </p:txBody>
      </p:sp>
      <p:sp>
        <p:nvSpPr>
          <p:cNvPr id="37" name="Rounded Rectangle 36"/>
          <p:cNvSpPr/>
          <p:nvPr/>
        </p:nvSpPr>
        <p:spPr>
          <a:xfrm>
            <a:off x="1240452" y="4854413"/>
            <a:ext cx="196414" cy="77013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50" dirty="0" smtClean="0">
                <a:solidFill>
                  <a:schemeClr val="tx1"/>
                </a:solidFill>
              </a:rPr>
              <a:t>ANALOG</a:t>
            </a:r>
            <a:endParaRPr lang="en-US" sz="1050" dirty="0">
              <a:solidFill>
                <a:schemeClr val="tx1"/>
              </a:solidFill>
            </a:endParaRPr>
          </a:p>
        </p:txBody>
      </p:sp>
      <p:sp>
        <p:nvSpPr>
          <p:cNvPr id="41" name="Rounded Rectangle 40"/>
          <p:cNvSpPr/>
          <p:nvPr/>
        </p:nvSpPr>
        <p:spPr>
          <a:xfrm>
            <a:off x="1469561" y="4854410"/>
            <a:ext cx="196414" cy="77013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50" dirty="0" smtClean="0">
                <a:solidFill>
                  <a:schemeClr val="tx1"/>
                </a:solidFill>
              </a:rPr>
              <a:t>ELECTRICAL</a:t>
            </a:r>
            <a:endParaRPr lang="en-US" sz="1050" dirty="0">
              <a:solidFill>
                <a:schemeClr val="tx1"/>
              </a:solidFill>
            </a:endParaRPr>
          </a:p>
        </p:txBody>
      </p:sp>
      <p:sp>
        <p:nvSpPr>
          <p:cNvPr id="42" name="Rounded Rectangle 41"/>
          <p:cNvSpPr/>
          <p:nvPr/>
        </p:nvSpPr>
        <p:spPr>
          <a:xfrm>
            <a:off x="1693977" y="4854412"/>
            <a:ext cx="196414" cy="77013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50" dirty="0" smtClean="0">
                <a:solidFill>
                  <a:schemeClr val="tx1"/>
                </a:solidFill>
              </a:rPr>
              <a:t>ETC.</a:t>
            </a:r>
            <a:endParaRPr lang="en-US" sz="1050" dirty="0">
              <a:solidFill>
                <a:schemeClr val="tx1"/>
              </a:solidFill>
            </a:endParaRPr>
          </a:p>
        </p:txBody>
      </p:sp>
      <p:cxnSp>
        <p:nvCxnSpPr>
          <p:cNvPr id="16" name="Straight Arrow Connector 15"/>
          <p:cNvCxnSpPr>
            <a:stCxn id="9" idx="0"/>
          </p:cNvCxnSpPr>
          <p:nvPr/>
        </p:nvCxnSpPr>
        <p:spPr>
          <a:xfrm flipV="1">
            <a:off x="1106679" y="4746690"/>
            <a:ext cx="1832" cy="1077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1343613" y="4746692"/>
            <a:ext cx="1832" cy="1077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1566852" y="4746692"/>
            <a:ext cx="1832" cy="1077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1790352" y="4749476"/>
            <a:ext cx="1832" cy="10772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893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3878"/>
          </a:xfrm>
        </p:spPr>
        <p:txBody>
          <a:bodyPr>
            <a:normAutofit/>
          </a:bodyPr>
          <a:lstStyle/>
          <a:p>
            <a:r>
              <a:rPr lang="en-US" sz="3200" dirty="0" smtClean="0">
                <a:latin typeface="Arial"/>
                <a:cs typeface="Arial"/>
              </a:rPr>
              <a:t>HPS MPS Summary and Goals</a:t>
            </a:r>
            <a:endParaRPr lang="en-US" sz="3200" dirty="0">
              <a:latin typeface="Arial"/>
              <a:cs typeface="Arial"/>
            </a:endParaRPr>
          </a:p>
        </p:txBody>
      </p:sp>
      <p:sp>
        <p:nvSpPr>
          <p:cNvPr id="4" name="Slide Number Placeholder 3"/>
          <p:cNvSpPr>
            <a:spLocks noGrp="1"/>
          </p:cNvSpPr>
          <p:nvPr>
            <p:ph type="sldNum" sz="quarter" idx="12"/>
          </p:nvPr>
        </p:nvSpPr>
        <p:spPr/>
        <p:txBody>
          <a:bodyPr/>
          <a:lstStyle/>
          <a:p>
            <a:fld id="{E4C68CFB-8E7E-814F-934C-C7C03EF393D0}" type="slidenum">
              <a:rPr lang="en-US" smtClean="0"/>
              <a:pPr/>
              <a:t>11</a:t>
            </a:fld>
            <a:endParaRPr lang="en-US"/>
          </a:p>
        </p:txBody>
      </p:sp>
      <p:sp>
        <p:nvSpPr>
          <p:cNvPr id="5" name="TextBox 4"/>
          <p:cNvSpPr txBox="1"/>
          <p:nvPr/>
        </p:nvSpPr>
        <p:spPr>
          <a:xfrm>
            <a:off x="393290" y="1216138"/>
            <a:ext cx="8293510" cy="2246769"/>
          </a:xfrm>
          <a:prstGeom prst="rect">
            <a:avLst/>
          </a:prstGeom>
          <a:noFill/>
        </p:spPr>
        <p:txBody>
          <a:bodyPr wrap="square" rtlCol="0">
            <a:spAutoFit/>
          </a:bodyPr>
          <a:lstStyle/>
          <a:p>
            <a:pPr marL="285750" indent="-285750">
              <a:buFont typeface="Arial"/>
              <a:buChar char="•"/>
            </a:pPr>
            <a:r>
              <a:rPr lang="en-US" sz="2000" dirty="0" smtClean="0"/>
              <a:t>Hall specific elements that require MPS interface are being solved with standard MPS Hardware</a:t>
            </a:r>
          </a:p>
          <a:p>
            <a:pPr marL="285750" indent="-285750">
              <a:buFont typeface="Arial"/>
              <a:buChar char="•"/>
            </a:pPr>
            <a:r>
              <a:rPr lang="en-US" sz="2000" dirty="0" smtClean="0"/>
              <a:t>Additional Channels will be made available and can be added in as needed</a:t>
            </a:r>
          </a:p>
          <a:p>
            <a:pPr marL="285750" indent="-285750">
              <a:buFont typeface="Arial"/>
              <a:buChar char="•"/>
            </a:pPr>
            <a:r>
              <a:rPr lang="en-US" sz="2000" dirty="0" smtClean="0"/>
              <a:t>Provides an opportunity to upgrade the Hall B MPS hardware with latest revisions.</a:t>
            </a:r>
            <a:endParaRPr lang="en-US" sz="2000" dirty="0"/>
          </a:p>
          <a:p>
            <a:pPr marL="285750" indent="-285750">
              <a:buFont typeface="Arial"/>
              <a:buChar char="•"/>
            </a:pPr>
            <a:r>
              <a:rPr lang="en-US" sz="2000" dirty="0" smtClean="0"/>
              <a:t>First steps towards segmented MPS System</a:t>
            </a:r>
          </a:p>
          <a:p>
            <a:pPr marL="285750" indent="-285750">
              <a:buFont typeface="Arial"/>
              <a:buChar char="•"/>
            </a:pPr>
            <a:r>
              <a:rPr lang="en-US" sz="2000" dirty="0" smtClean="0"/>
              <a:t>Status Feedback from FSD for Hall B controls knowledge of beam availability</a:t>
            </a:r>
          </a:p>
        </p:txBody>
      </p:sp>
      <p:sp>
        <p:nvSpPr>
          <p:cNvPr id="6" name="Footer Placeholder 2"/>
          <p:cNvSpPr>
            <a:spLocks noGrp="1"/>
          </p:cNvSpPr>
          <p:nvPr>
            <p:ph type="ftr" sz="quarter" idx="11"/>
          </p:nvPr>
        </p:nvSpPr>
        <p:spPr>
          <a:xfrm>
            <a:off x="1005839" y="6234240"/>
            <a:ext cx="7094221" cy="365125"/>
          </a:xfrm>
        </p:spPr>
        <p:txBody>
          <a:bodyPr/>
          <a:lstStyle/>
          <a:p>
            <a:r>
              <a:rPr lang="en-US" dirty="0" smtClean="0"/>
              <a:t>D. Sexton, Overview of the MPS for the HPS experiment</a:t>
            </a:r>
            <a:endParaRPr lang="en-US" dirty="0"/>
          </a:p>
        </p:txBody>
      </p:sp>
      <p:sp>
        <p:nvSpPr>
          <p:cNvPr id="7" name="Title 1"/>
          <p:cNvSpPr txBox="1">
            <a:spLocks/>
          </p:cNvSpPr>
          <p:nvPr/>
        </p:nvSpPr>
        <p:spPr>
          <a:xfrm>
            <a:off x="393290" y="4446790"/>
            <a:ext cx="8229600" cy="5938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Arial"/>
                <a:cs typeface="Arial"/>
              </a:rPr>
              <a:t>Questions???</a:t>
            </a:r>
            <a:endParaRPr lang="en-US" sz="3200" dirty="0">
              <a:latin typeface="Arial"/>
              <a:cs typeface="Arial"/>
            </a:endParaRPr>
          </a:p>
        </p:txBody>
      </p:sp>
    </p:spTree>
    <p:extLst>
      <p:ext uri="{BB962C8B-B14F-4D97-AF65-F5344CB8AC3E}">
        <p14:creationId xmlns:p14="http://schemas.microsoft.com/office/powerpoint/2010/main" val="1326367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E4C68CFB-8E7E-814F-934C-C7C03EF393D0}" type="slidenum">
              <a:rPr lang="en-US" smtClean="0"/>
              <a:pPr/>
              <a:t>2</a:t>
            </a:fld>
            <a:endParaRPr lang="en-US" dirty="0"/>
          </a:p>
        </p:txBody>
      </p:sp>
      <p:sp>
        <p:nvSpPr>
          <p:cNvPr id="2" name="Title 1"/>
          <p:cNvSpPr>
            <a:spLocks noGrp="1"/>
          </p:cNvSpPr>
          <p:nvPr>
            <p:ph type="title" idx="4294967295"/>
          </p:nvPr>
        </p:nvSpPr>
        <p:spPr>
          <a:xfrm>
            <a:off x="0" y="295635"/>
            <a:ext cx="9144000" cy="558800"/>
          </a:xfrm>
        </p:spPr>
        <p:txBody>
          <a:bodyPr>
            <a:normAutofit fontScale="90000"/>
          </a:bodyPr>
          <a:lstStyle/>
          <a:p>
            <a:r>
              <a:rPr lang="en-US" dirty="0" smtClean="0"/>
              <a:t>HPS MPS OVERVIEW</a:t>
            </a:r>
            <a:endParaRPr lang="en-US" dirty="0"/>
          </a:p>
        </p:txBody>
      </p:sp>
      <p:sp>
        <p:nvSpPr>
          <p:cNvPr id="3" name="Content Placeholder 2"/>
          <p:cNvSpPr>
            <a:spLocks noGrp="1"/>
          </p:cNvSpPr>
          <p:nvPr>
            <p:ph idx="4294967295"/>
          </p:nvPr>
        </p:nvSpPr>
        <p:spPr>
          <a:xfrm>
            <a:off x="428978" y="946334"/>
            <a:ext cx="2566988" cy="4500562"/>
          </a:xfrm>
        </p:spPr>
        <p:txBody>
          <a:bodyPr>
            <a:noAutofit/>
          </a:bodyPr>
          <a:lstStyle/>
          <a:p>
            <a:pPr marL="0" indent="0">
              <a:buNone/>
            </a:pPr>
            <a:r>
              <a:rPr lang="en-US" sz="2000" dirty="0" smtClean="0"/>
              <a:t>HPS MPS Elements</a:t>
            </a:r>
            <a:endParaRPr lang="en-US" sz="2000" dirty="0"/>
          </a:p>
          <a:p>
            <a:r>
              <a:rPr lang="en-US" sz="1800" dirty="0" smtClean="0"/>
              <a:t>Beam Loss Monitors</a:t>
            </a:r>
          </a:p>
          <a:p>
            <a:r>
              <a:rPr lang="en-US" sz="1800" dirty="0" smtClean="0"/>
              <a:t>Analog Monitoring</a:t>
            </a:r>
          </a:p>
          <a:p>
            <a:r>
              <a:rPr lang="en-US" sz="1800" dirty="0"/>
              <a:t>Limit Switches</a:t>
            </a:r>
          </a:p>
          <a:p>
            <a:r>
              <a:rPr lang="en-US" sz="1800" dirty="0" smtClean="0"/>
              <a:t>Halo </a:t>
            </a:r>
            <a:r>
              <a:rPr lang="en-US" sz="1800" dirty="0"/>
              <a:t>Counters</a:t>
            </a:r>
          </a:p>
          <a:p>
            <a:r>
              <a:rPr lang="en-US" sz="1800" dirty="0" smtClean="0"/>
              <a:t>New Vacuum Valves</a:t>
            </a:r>
          </a:p>
          <a:p>
            <a:pPr marL="0" indent="0">
              <a:buNone/>
            </a:pPr>
            <a:endParaRPr lang="en-US" sz="1800" dirty="0" smtClean="0"/>
          </a:p>
          <a:p>
            <a:pPr marL="0" indent="0">
              <a:buNone/>
            </a:pPr>
            <a:r>
              <a:rPr lang="en-US" sz="2000" dirty="0" smtClean="0"/>
              <a:t>MPS Electronics</a:t>
            </a:r>
          </a:p>
          <a:p>
            <a:r>
              <a:rPr lang="en-US" sz="1800" dirty="0"/>
              <a:t>BLM Card</a:t>
            </a:r>
          </a:p>
          <a:p>
            <a:r>
              <a:rPr lang="en-US" sz="1800" dirty="0" smtClean="0"/>
              <a:t>Analog Card</a:t>
            </a:r>
          </a:p>
          <a:p>
            <a:r>
              <a:rPr lang="en-US" sz="1800" dirty="0" smtClean="0"/>
              <a:t>Electrical Card</a:t>
            </a:r>
          </a:p>
          <a:p>
            <a:r>
              <a:rPr lang="en-US" sz="1800" dirty="0" smtClean="0"/>
              <a:t>Hall Master</a:t>
            </a:r>
          </a:p>
          <a:p>
            <a:r>
              <a:rPr lang="en-US" sz="1800" dirty="0" smtClean="0"/>
              <a:t>New FSD Master</a:t>
            </a:r>
          </a:p>
          <a:p>
            <a:endParaRPr lang="en-US" sz="2000" dirty="0"/>
          </a:p>
        </p:txBody>
      </p:sp>
      <p:sp>
        <p:nvSpPr>
          <p:cNvPr id="8" name="TextBox 7"/>
          <p:cNvSpPr txBox="1"/>
          <p:nvPr/>
        </p:nvSpPr>
        <p:spPr>
          <a:xfrm>
            <a:off x="283169" y="5408515"/>
            <a:ext cx="8598042" cy="646331"/>
          </a:xfrm>
          <a:prstGeom prst="rect">
            <a:avLst/>
          </a:prstGeom>
          <a:noFill/>
        </p:spPr>
        <p:txBody>
          <a:bodyPr wrap="square" rtlCol="0">
            <a:spAutoFit/>
          </a:bodyPr>
          <a:lstStyle/>
          <a:p>
            <a:r>
              <a:rPr lang="en-US" dirty="0" smtClean="0">
                <a:solidFill>
                  <a:prstClr val="black"/>
                </a:solidFill>
                <a:latin typeface="Calibri"/>
              </a:rPr>
              <a:t>The MPS System for the HPS Experiment will make use of the same infrastructure and hardware that is utilized in CEBAF and the other experimental halls.</a:t>
            </a:r>
            <a:endParaRPr lang="en-US" dirty="0">
              <a:solidFill>
                <a:prstClr val="black"/>
              </a:solidFill>
              <a:latin typeface="Calibri"/>
            </a:endParaRPr>
          </a:p>
        </p:txBody>
      </p:sp>
      <p:pic>
        <p:nvPicPr>
          <p:cNvPr id="1026" name="Picture 2" descr="M:\ssg\MPS SYSTEM\MPS Pictures\MAIN_FSD_OVER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770" y="1067246"/>
            <a:ext cx="6117930" cy="35865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888" y="2946953"/>
            <a:ext cx="2690301" cy="2552338"/>
          </a:xfrm>
          <a:prstGeom prst="rect">
            <a:avLst/>
          </a:prstGeom>
        </p:spPr>
      </p:pic>
      <p:sp>
        <p:nvSpPr>
          <p:cNvPr id="11" name="Footer Placeholder 2"/>
          <p:cNvSpPr>
            <a:spLocks noGrp="1"/>
          </p:cNvSpPr>
          <p:nvPr>
            <p:ph type="ftr" sz="quarter" idx="11"/>
          </p:nvPr>
        </p:nvSpPr>
        <p:spPr>
          <a:xfrm>
            <a:off x="1027755" y="6234240"/>
            <a:ext cx="7041512" cy="365125"/>
          </a:xfrm>
        </p:spPr>
        <p:txBody>
          <a:bodyPr/>
          <a:lstStyle/>
          <a:p>
            <a:r>
              <a:rPr lang="en-US" dirty="0" smtClean="0"/>
              <a:t>D. Sexton, Overview of the MPS for the HPS experiment</a:t>
            </a:r>
            <a:endParaRPr lang="en-US" dirty="0"/>
          </a:p>
        </p:txBody>
      </p:sp>
    </p:spTree>
    <p:extLst>
      <p:ext uri="{BB962C8B-B14F-4D97-AF65-F5344CB8AC3E}">
        <p14:creationId xmlns:p14="http://schemas.microsoft.com/office/powerpoint/2010/main" val="2073789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6891072" y="2039001"/>
            <a:ext cx="968640"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BLM</a:t>
            </a:r>
            <a:endParaRPr lang="en-US" dirty="0"/>
          </a:p>
        </p:txBody>
      </p:sp>
      <p:sp>
        <p:nvSpPr>
          <p:cNvPr id="2" name="Title 1"/>
          <p:cNvSpPr>
            <a:spLocks noGrp="1"/>
          </p:cNvSpPr>
          <p:nvPr>
            <p:ph type="title"/>
          </p:nvPr>
        </p:nvSpPr>
        <p:spPr>
          <a:xfrm>
            <a:off x="457200" y="274638"/>
            <a:ext cx="8229600" cy="553614"/>
          </a:xfrm>
        </p:spPr>
        <p:txBody>
          <a:bodyPr>
            <a:normAutofit fontScale="90000"/>
          </a:bodyPr>
          <a:lstStyle/>
          <a:p>
            <a:r>
              <a:rPr lang="en-US" sz="4000" dirty="0" smtClean="0"/>
              <a:t>Beam Loss Monitors</a:t>
            </a:r>
            <a:endParaRPr lang="en-US" sz="4000" dirty="0"/>
          </a:p>
        </p:txBody>
      </p:sp>
      <p:sp>
        <p:nvSpPr>
          <p:cNvPr id="10" name="Footer Placeholder 2"/>
          <p:cNvSpPr>
            <a:spLocks noGrp="1"/>
          </p:cNvSpPr>
          <p:nvPr>
            <p:ph type="ftr" sz="quarter" idx="11"/>
          </p:nvPr>
        </p:nvSpPr>
        <p:spPr>
          <a:xfrm>
            <a:off x="1027755" y="6234240"/>
            <a:ext cx="7041512" cy="365125"/>
          </a:xfrm>
        </p:spPr>
        <p:txBody>
          <a:bodyPr/>
          <a:lstStyle/>
          <a:p>
            <a:r>
              <a:rPr lang="en-US" dirty="0" smtClean="0"/>
              <a:t>D. Sexton, Overview of the MPS for the HPS experiment</a:t>
            </a:r>
            <a:endParaRPr lang="en-US" dirty="0"/>
          </a:p>
        </p:txBody>
      </p:sp>
      <p:sp>
        <p:nvSpPr>
          <p:cNvPr id="11" name="Slide Number Placeholder 3"/>
          <p:cNvSpPr>
            <a:spLocks noGrp="1"/>
          </p:cNvSpPr>
          <p:nvPr>
            <p:ph type="sldNum" sz="quarter" idx="12"/>
          </p:nvPr>
        </p:nvSpPr>
        <p:spPr/>
        <p:txBody>
          <a:bodyPr/>
          <a:lstStyle/>
          <a:p>
            <a:fld id="{E4C68CFB-8E7E-814F-934C-C7C03EF393D0}" type="slidenum">
              <a:rPr lang="en-US" smtClean="0"/>
              <a:pPr/>
              <a:t>3</a:t>
            </a:fld>
            <a:endParaRPr lang="en-US" dirty="0"/>
          </a:p>
        </p:txBody>
      </p:sp>
      <p:sp>
        <p:nvSpPr>
          <p:cNvPr id="8" name="TextBox 7"/>
          <p:cNvSpPr txBox="1"/>
          <p:nvPr/>
        </p:nvSpPr>
        <p:spPr>
          <a:xfrm>
            <a:off x="116417" y="5380012"/>
            <a:ext cx="8936413" cy="738664"/>
          </a:xfrm>
          <a:prstGeom prst="rect">
            <a:avLst/>
          </a:prstGeom>
          <a:noFill/>
        </p:spPr>
        <p:txBody>
          <a:bodyPr wrap="square" rtlCol="0">
            <a:spAutoFit/>
          </a:bodyPr>
          <a:lstStyle/>
          <a:p>
            <a:pPr marL="171450" indent="-171450">
              <a:buFont typeface="Arial"/>
              <a:buChar char="•"/>
            </a:pPr>
            <a:r>
              <a:rPr lang="en-US" sz="1400" dirty="0" smtClean="0">
                <a:latin typeface="Calibri"/>
              </a:rPr>
              <a:t>The new VME card is tested, commissioned, and installed in CEBAF as part of the 12 </a:t>
            </a:r>
            <a:r>
              <a:rPr lang="en-US" sz="1400" dirty="0" err="1" smtClean="0">
                <a:latin typeface="Calibri"/>
              </a:rPr>
              <a:t>GeV</a:t>
            </a:r>
            <a:r>
              <a:rPr lang="en-US" sz="1400" dirty="0" smtClean="0">
                <a:latin typeface="Calibri"/>
              </a:rPr>
              <a:t> effort.  This will allow us the opportunity to replace the legacy CAMAC controls since we need to install additional channels anyway.  The existing cabling will be used and this will reduce an additional CAMAC crate from the system.</a:t>
            </a:r>
            <a:endParaRPr lang="en-US" sz="1400" dirty="0">
              <a:latin typeface="Calibri"/>
            </a:endParaRPr>
          </a:p>
        </p:txBody>
      </p:sp>
      <p:sp>
        <p:nvSpPr>
          <p:cNvPr id="9" name="TextBox 8"/>
          <p:cNvSpPr txBox="1"/>
          <p:nvPr/>
        </p:nvSpPr>
        <p:spPr>
          <a:xfrm>
            <a:off x="-68012" y="828252"/>
            <a:ext cx="5173107" cy="4278094"/>
          </a:xfrm>
          <a:prstGeom prst="rect">
            <a:avLst/>
          </a:prstGeom>
          <a:noFill/>
        </p:spPr>
        <p:txBody>
          <a:bodyPr wrap="square" rtlCol="0">
            <a:spAutoFit/>
          </a:bodyPr>
          <a:lstStyle/>
          <a:p>
            <a:r>
              <a:rPr lang="en-US" sz="1600" dirty="0" smtClean="0">
                <a:solidFill>
                  <a:prstClr val="black"/>
                </a:solidFill>
                <a:latin typeface="Calibri"/>
              </a:rPr>
              <a:t>Provide early detection of beam loss in critical areas to prevent the loss from becoming a catastrophic event.</a:t>
            </a:r>
          </a:p>
          <a:p>
            <a:pPr marL="285750" indent="-285750">
              <a:buFont typeface="Arial" panose="020B0604020202020204" pitchFamily="34" charset="0"/>
              <a:buChar char="•"/>
            </a:pPr>
            <a:r>
              <a:rPr lang="en-US" sz="1600" dirty="0" smtClean="0">
                <a:solidFill>
                  <a:prstClr val="black"/>
                </a:solidFill>
                <a:latin typeface="Calibri"/>
              </a:rPr>
              <a:t>The BLMs are mounted near the beam line in areas where loss is expected or of critical concern.</a:t>
            </a:r>
          </a:p>
          <a:p>
            <a:pPr marL="285750" indent="-285750">
              <a:buFont typeface="Arial" panose="020B0604020202020204" pitchFamily="34" charset="0"/>
              <a:buChar char="•"/>
            </a:pPr>
            <a:r>
              <a:rPr lang="en-US" sz="1600" dirty="0" smtClean="0">
                <a:solidFill>
                  <a:prstClr val="black"/>
                </a:solidFill>
                <a:latin typeface="Calibri"/>
              </a:rPr>
              <a:t>The HVPS channel for each BLM acts as the gain control which is calibrated during initial setup.</a:t>
            </a:r>
          </a:p>
          <a:p>
            <a:pPr marL="285750" indent="-285750">
              <a:buFont typeface="Arial" panose="020B0604020202020204" pitchFamily="34" charset="0"/>
              <a:buChar char="•"/>
            </a:pPr>
            <a:r>
              <a:rPr lang="en-US" sz="1600" dirty="0">
                <a:solidFill>
                  <a:prstClr val="black"/>
                </a:solidFill>
                <a:latin typeface="Calibri"/>
              </a:rPr>
              <a:t>C</a:t>
            </a:r>
            <a:r>
              <a:rPr lang="en-US" sz="1600" dirty="0" smtClean="0">
                <a:solidFill>
                  <a:prstClr val="black"/>
                </a:solidFill>
                <a:latin typeface="Calibri"/>
              </a:rPr>
              <a:t>urrent from the BLM is proportional to the loss detected.</a:t>
            </a:r>
          </a:p>
          <a:p>
            <a:pPr marL="285750" indent="-285750">
              <a:buFont typeface="Arial" panose="020B0604020202020204" pitchFamily="34" charset="0"/>
              <a:buChar char="•"/>
            </a:pPr>
            <a:r>
              <a:rPr lang="en-US" sz="1600" dirty="0" smtClean="0">
                <a:solidFill>
                  <a:prstClr val="black"/>
                </a:solidFill>
                <a:latin typeface="Calibri"/>
              </a:rPr>
              <a:t>Once the current goes above the set threshold the 5MHz FSD output will be removed causing beam termination.</a:t>
            </a:r>
          </a:p>
          <a:p>
            <a:pPr marL="285750" indent="-285750">
              <a:buFont typeface="Arial" panose="020B0604020202020204" pitchFamily="34" charset="0"/>
              <a:buChar char="•"/>
            </a:pPr>
            <a:r>
              <a:rPr lang="en-US" sz="1600" dirty="0" smtClean="0">
                <a:solidFill>
                  <a:prstClr val="black"/>
                </a:solidFill>
                <a:latin typeface="Calibri"/>
              </a:rPr>
              <a:t>EPICS status of these channels are available for diagnostic and other uses.</a:t>
            </a:r>
          </a:p>
          <a:p>
            <a:r>
              <a:rPr lang="en-US" sz="1600" dirty="0" smtClean="0">
                <a:solidFill>
                  <a:prstClr val="black"/>
                </a:solidFill>
                <a:latin typeface="Calibri"/>
              </a:rPr>
              <a:t>Locations</a:t>
            </a:r>
          </a:p>
          <a:p>
            <a:pPr marL="285750" indent="-285750">
              <a:buFont typeface="Arial" panose="020B0604020202020204" pitchFamily="34" charset="0"/>
              <a:buChar char="•"/>
            </a:pPr>
            <a:r>
              <a:rPr lang="en-US" sz="1600" dirty="0" smtClean="0">
                <a:solidFill>
                  <a:prstClr val="black"/>
                </a:solidFill>
                <a:latin typeface="Calibri"/>
              </a:rPr>
              <a:t>Previously located will be moved over to the VME controls from the present CAMAC system.</a:t>
            </a:r>
          </a:p>
          <a:p>
            <a:pPr marL="285750" indent="-285750">
              <a:buFont typeface="Arial" panose="020B0604020202020204" pitchFamily="34" charset="0"/>
              <a:buChar char="•"/>
            </a:pPr>
            <a:r>
              <a:rPr lang="en-US" sz="1600" dirty="0" smtClean="0"/>
              <a:t>New BLMs are planned for the additional Girders and HPS apparatus</a:t>
            </a:r>
          </a:p>
        </p:txBody>
      </p:sp>
      <p:pic>
        <p:nvPicPr>
          <p:cNvPr id="2050" name="Picture 5" descr="M:\ees\IC\user_folders\Allison\BLM\CIMG0906.JPG"/>
          <p:cNvPicPr>
            <a:picLocks noChangeAspect="1" noChangeArrowheads="1"/>
          </p:cNvPicPr>
          <p:nvPr/>
        </p:nvPicPr>
        <p:blipFill>
          <a:blip r:embed="rId2">
            <a:extLst>
              <a:ext uri="{28A0092B-C50C-407E-A947-70E740481C1C}">
                <a14:useLocalDpi xmlns:a14="http://schemas.microsoft.com/office/drawing/2010/main" val="0"/>
              </a:ext>
            </a:extLst>
          </a:blip>
          <a:srcRect l="2956" t="37355" r="3131" b="40836"/>
          <a:stretch>
            <a:fillRect/>
          </a:stretch>
        </p:blipFill>
        <p:spPr bwMode="auto">
          <a:xfrm rot="5400000">
            <a:off x="4162348" y="2775999"/>
            <a:ext cx="4305447" cy="74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6885563" y="4428374"/>
            <a:ext cx="960119"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BLM</a:t>
            </a:r>
            <a:endParaRPr lang="en-US" dirty="0"/>
          </a:p>
        </p:txBody>
      </p:sp>
      <p:sp>
        <p:nvSpPr>
          <p:cNvPr id="14" name="Rounded Rectangle 13"/>
          <p:cNvSpPr/>
          <p:nvPr/>
        </p:nvSpPr>
        <p:spPr>
          <a:xfrm>
            <a:off x="6885563" y="3235340"/>
            <a:ext cx="968640"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BLM</a:t>
            </a:r>
            <a:endParaRPr lang="en-US" dirty="0"/>
          </a:p>
        </p:txBody>
      </p:sp>
      <p:sp>
        <p:nvSpPr>
          <p:cNvPr id="15" name="Rounded Rectangle 14"/>
          <p:cNvSpPr/>
          <p:nvPr/>
        </p:nvSpPr>
        <p:spPr>
          <a:xfrm>
            <a:off x="6885563" y="2631265"/>
            <a:ext cx="968640"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BLM</a:t>
            </a:r>
            <a:endParaRPr lang="en-US" dirty="0"/>
          </a:p>
        </p:txBody>
      </p:sp>
      <p:sp>
        <p:nvSpPr>
          <p:cNvPr id="4" name="TextBox 3"/>
          <p:cNvSpPr txBox="1"/>
          <p:nvPr/>
        </p:nvSpPr>
        <p:spPr>
          <a:xfrm>
            <a:off x="7279491" y="3780746"/>
            <a:ext cx="181078" cy="577081"/>
          </a:xfrm>
          <a:prstGeom prst="rect">
            <a:avLst/>
          </a:prstGeom>
          <a:noFill/>
        </p:spPr>
        <p:txBody>
          <a:bodyPr wrap="square" rtlCol="0">
            <a:spAutoFit/>
          </a:bodyPr>
          <a:lstStyle/>
          <a:p>
            <a:r>
              <a:rPr lang="en-US" sz="1050" b="1" dirty="0" smtClean="0"/>
              <a:t>.</a:t>
            </a:r>
          </a:p>
          <a:p>
            <a:r>
              <a:rPr lang="en-US" sz="1050" b="1" dirty="0" smtClean="0"/>
              <a:t>.</a:t>
            </a:r>
          </a:p>
          <a:p>
            <a:r>
              <a:rPr lang="en-US" sz="1050" b="1" dirty="0"/>
              <a:t>.</a:t>
            </a:r>
          </a:p>
        </p:txBody>
      </p:sp>
      <p:cxnSp>
        <p:nvCxnSpPr>
          <p:cNvPr id="6" name="Straight Arrow Connector 5"/>
          <p:cNvCxnSpPr>
            <a:stCxn id="48" idx="1"/>
          </p:cNvCxnSpPr>
          <p:nvPr/>
        </p:nvCxnSpPr>
        <p:spPr>
          <a:xfrm flipH="1">
            <a:off x="6689805" y="4643516"/>
            <a:ext cx="287753" cy="7557"/>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1"/>
          </p:cNvCxnSpPr>
          <p:nvPr/>
        </p:nvCxnSpPr>
        <p:spPr>
          <a:xfrm flipH="1">
            <a:off x="6689805" y="2257119"/>
            <a:ext cx="292426" cy="644783"/>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34" idx="1"/>
          </p:cNvCxnSpPr>
          <p:nvPr/>
        </p:nvCxnSpPr>
        <p:spPr>
          <a:xfrm flipH="1">
            <a:off x="6689805" y="2846406"/>
            <a:ext cx="292426" cy="60407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9" idx="1"/>
          </p:cNvCxnSpPr>
          <p:nvPr/>
        </p:nvCxnSpPr>
        <p:spPr>
          <a:xfrm flipH="1">
            <a:off x="6689805" y="3450483"/>
            <a:ext cx="287753" cy="618803"/>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4763722" y="3326962"/>
            <a:ext cx="1196622" cy="115100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MPS HALL MASTER</a:t>
            </a:r>
            <a:endParaRPr lang="en-US" dirty="0">
              <a:solidFill>
                <a:schemeClr val="tx1"/>
              </a:solidFill>
            </a:endParaRPr>
          </a:p>
        </p:txBody>
      </p:sp>
      <p:cxnSp>
        <p:nvCxnSpPr>
          <p:cNvPr id="23" name="Elbow Connector 22"/>
          <p:cNvCxnSpPr>
            <a:endCxn id="22" idx="0"/>
          </p:cNvCxnSpPr>
          <p:nvPr/>
        </p:nvCxnSpPr>
        <p:spPr>
          <a:xfrm rot="5400000">
            <a:off x="5312773" y="2526101"/>
            <a:ext cx="850121" cy="751600"/>
          </a:xfrm>
          <a:prstGeom prst="bentConnector3">
            <a:avLst>
              <a:gd name="adj1" fmla="val -670"/>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27701" y="2285403"/>
            <a:ext cx="700656" cy="215444"/>
          </a:xfrm>
          <a:prstGeom prst="rect">
            <a:avLst/>
          </a:prstGeom>
          <a:noFill/>
        </p:spPr>
        <p:txBody>
          <a:bodyPr wrap="square" rtlCol="0">
            <a:spAutoFit/>
          </a:bodyPr>
          <a:lstStyle/>
          <a:p>
            <a:r>
              <a:rPr lang="en-US" sz="800" dirty="0" smtClean="0"/>
              <a:t>5 MHz = OK</a:t>
            </a:r>
            <a:endParaRPr lang="en-US" sz="800" dirty="0"/>
          </a:p>
        </p:txBody>
      </p:sp>
      <p:sp>
        <p:nvSpPr>
          <p:cNvPr id="2053" name="Rounded Rectangle 2052"/>
          <p:cNvSpPr/>
          <p:nvPr/>
        </p:nvSpPr>
        <p:spPr>
          <a:xfrm>
            <a:off x="7808861" y="1097280"/>
            <a:ext cx="1287781" cy="73914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HV Power Supply</a:t>
            </a:r>
            <a:endParaRPr lang="en-US" dirty="0">
              <a:solidFill>
                <a:schemeClr val="tx1"/>
              </a:solidFill>
            </a:endParaRPr>
          </a:p>
        </p:txBody>
      </p:sp>
      <p:cxnSp>
        <p:nvCxnSpPr>
          <p:cNvPr id="2055" name="Elbow Connector 2054"/>
          <p:cNvCxnSpPr>
            <a:endCxn id="29" idx="3"/>
          </p:cNvCxnSpPr>
          <p:nvPr/>
        </p:nvCxnSpPr>
        <p:spPr>
          <a:xfrm rot="5400000">
            <a:off x="7720785" y="1902341"/>
            <a:ext cx="420698" cy="288858"/>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a:endCxn id="36" idx="3"/>
          </p:cNvCxnSpPr>
          <p:nvPr/>
        </p:nvCxnSpPr>
        <p:spPr>
          <a:xfrm rot="5400000">
            <a:off x="7508439" y="2140359"/>
            <a:ext cx="984314" cy="427781"/>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endCxn id="44" idx="3"/>
          </p:cNvCxnSpPr>
          <p:nvPr/>
        </p:nvCxnSpPr>
        <p:spPr>
          <a:xfrm rot="5400000">
            <a:off x="7261651" y="2356805"/>
            <a:ext cx="1614060" cy="573297"/>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endCxn id="50" idx="3"/>
          </p:cNvCxnSpPr>
          <p:nvPr/>
        </p:nvCxnSpPr>
        <p:spPr>
          <a:xfrm rot="5400000">
            <a:off x="6928722" y="2715405"/>
            <a:ext cx="2781422" cy="1074801"/>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8380363" y="1862092"/>
            <a:ext cx="617220" cy="253916"/>
          </a:xfrm>
          <a:prstGeom prst="rect">
            <a:avLst/>
          </a:prstGeom>
          <a:noFill/>
        </p:spPr>
        <p:txBody>
          <a:bodyPr wrap="square" rtlCol="0">
            <a:spAutoFit/>
          </a:bodyPr>
          <a:lstStyle/>
          <a:p>
            <a:r>
              <a:rPr lang="en-US" sz="1050" b="1" dirty="0" smtClean="0"/>
              <a:t>……….</a:t>
            </a:r>
            <a:endParaRPr lang="en-US" sz="1050" b="1" dirty="0"/>
          </a:p>
        </p:txBody>
      </p:sp>
      <p:grpSp>
        <p:nvGrpSpPr>
          <p:cNvPr id="16" name="Group 15"/>
          <p:cNvGrpSpPr/>
          <p:nvPr/>
        </p:nvGrpSpPr>
        <p:grpSpPr>
          <a:xfrm>
            <a:off x="6982231" y="2116008"/>
            <a:ext cx="804474" cy="282222"/>
            <a:chOff x="6361195" y="1365956"/>
            <a:chExt cx="804474" cy="282222"/>
          </a:xfrm>
        </p:grpSpPr>
        <p:sp>
          <p:nvSpPr>
            <p:cNvPr id="7" name="Rectangle 6"/>
            <p:cNvSpPr/>
            <p:nvPr/>
          </p:nvSpPr>
          <p:spPr>
            <a:xfrm>
              <a:off x="6516464" y="1416403"/>
              <a:ext cx="485422" cy="181328"/>
            </a:xfrm>
            <a:prstGeom prst="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361195"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680153"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001886"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82231" y="2705295"/>
            <a:ext cx="804474" cy="282222"/>
            <a:chOff x="6361195" y="1365956"/>
            <a:chExt cx="804474" cy="282222"/>
          </a:xfrm>
        </p:grpSpPr>
        <p:sp>
          <p:nvSpPr>
            <p:cNvPr id="33" name="Rectangle 32"/>
            <p:cNvSpPr/>
            <p:nvPr/>
          </p:nvSpPr>
          <p:spPr>
            <a:xfrm>
              <a:off x="6516464" y="1416403"/>
              <a:ext cx="485422" cy="181328"/>
            </a:xfrm>
            <a:prstGeom prst="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361195"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680153"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001886"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977558" y="3309372"/>
            <a:ext cx="804474" cy="282222"/>
            <a:chOff x="6361195" y="1365956"/>
            <a:chExt cx="804474" cy="282222"/>
          </a:xfrm>
        </p:grpSpPr>
        <p:sp>
          <p:nvSpPr>
            <p:cNvPr id="38" name="Rectangle 37"/>
            <p:cNvSpPr/>
            <p:nvPr/>
          </p:nvSpPr>
          <p:spPr>
            <a:xfrm>
              <a:off x="6516464" y="1416403"/>
              <a:ext cx="485422" cy="181328"/>
            </a:xfrm>
            <a:prstGeom prst="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6361195"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80153"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001886"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977558" y="4502405"/>
            <a:ext cx="804474" cy="282222"/>
            <a:chOff x="6361195" y="1365956"/>
            <a:chExt cx="804474" cy="282222"/>
          </a:xfrm>
        </p:grpSpPr>
        <p:sp>
          <p:nvSpPr>
            <p:cNvPr id="47" name="Rectangle 46"/>
            <p:cNvSpPr/>
            <p:nvPr/>
          </p:nvSpPr>
          <p:spPr>
            <a:xfrm>
              <a:off x="6516464" y="1416403"/>
              <a:ext cx="485422" cy="181328"/>
            </a:xfrm>
            <a:prstGeom prst="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361195"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680153"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7001886" y="1365956"/>
              <a:ext cx="163783" cy="282222"/>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382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1994"/>
          </a:xfrm>
        </p:spPr>
        <p:txBody>
          <a:bodyPr>
            <a:noAutofit/>
          </a:bodyPr>
          <a:lstStyle/>
          <a:p>
            <a:r>
              <a:rPr lang="en-US" sz="4000" dirty="0" smtClean="0"/>
              <a:t>Analog Monitoring</a:t>
            </a:r>
            <a:endParaRPr lang="en-US" sz="4000" dirty="0"/>
          </a:p>
        </p:txBody>
      </p:sp>
      <p:sp>
        <p:nvSpPr>
          <p:cNvPr id="7" name="Slide Number Placeholder 3"/>
          <p:cNvSpPr>
            <a:spLocks noGrp="1"/>
          </p:cNvSpPr>
          <p:nvPr>
            <p:ph type="sldNum" sz="quarter" idx="12"/>
          </p:nvPr>
        </p:nvSpPr>
        <p:spPr/>
        <p:txBody>
          <a:bodyPr/>
          <a:lstStyle/>
          <a:p>
            <a:fld id="{E4C68CFB-8E7E-814F-934C-C7C03EF393D0}" type="slidenum">
              <a:rPr lang="en-US" smtClean="0"/>
              <a:pPr/>
              <a:t>4</a:t>
            </a:fld>
            <a:endParaRPr lang="en-US" dirty="0"/>
          </a:p>
        </p:txBody>
      </p:sp>
      <p:sp>
        <p:nvSpPr>
          <p:cNvPr id="8" name="TextBox 7"/>
          <p:cNvSpPr txBox="1"/>
          <p:nvPr/>
        </p:nvSpPr>
        <p:spPr>
          <a:xfrm>
            <a:off x="316436" y="5404892"/>
            <a:ext cx="8652745" cy="738664"/>
          </a:xfrm>
          <a:prstGeom prst="rect">
            <a:avLst/>
          </a:prstGeom>
          <a:noFill/>
        </p:spPr>
        <p:txBody>
          <a:bodyPr wrap="square" rtlCol="0">
            <a:spAutoFit/>
          </a:bodyPr>
          <a:lstStyle/>
          <a:p>
            <a:pPr marL="171450" indent="-171450">
              <a:buFont typeface="Arial"/>
              <a:buChar char="•"/>
            </a:pPr>
            <a:r>
              <a:rPr lang="en-US" sz="1400" dirty="0" smtClean="0">
                <a:latin typeface="Calibri"/>
              </a:rPr>
              <a:t>Currently there are two of these cards installed in the Hall that will be either relocated to the new MPS rack closer to the HPS experiment or cabled to this location.  The cables will be routed from the relocated power supplies to the determined location of this MPS Card.</a:t>
            </a:r>
            <a:endParaRPr lang="en-US" sz="1400" dirty="0">
              <a:latin typeface="Calibri"/>
            </a:endParaRPr>
          </a:p>
        </p:txBody>
      </p:sp>
      <p:sp>
        <p:nvSpPr>
          <p:cNvPr id="9" name="TextBox 8"/>
          <p:cNvSpPr txBox="1"/>
          <p:nvPr/>
        </p:nvSpPr>
        <p:spPr>
          <a:xfrm>
            <a:off x="138288" y="931776"/>
            <a:ext cx="4836496" cy="4247317"/>
          </a:xfrm>
          <a:prstGeom prst="rect">
            <a:avLst/>
          </a:prstGeom>
          <a:noFill/>
        </p:spPr>
        <p:txBody>
          <a:bodyPr wrap="square" rtlCol="0">
            <a:spAutoFit/>
          </a:bodyPr>
          <a:lstStyle/>
          <a:p>
            <a:r>
              <a:rPr lang="en-US" dirty="0" smtClean="0">
                <a:latin typeface="Calibri"/>
              </a:rPr>
              <a:t>Provide analog monitoring circuitry for windows of acceptable ranges. 0-5V, +/- 5V, 0-10V, or +/- 10V Input Ranges</a:t>
            </a:r>
          </a:p>
          <a:p>
            <a:pPr marL="285750" indent="-285750">
              <a:buFont typeface="Arial" panose="020B0604020202020204" pitchFamily="34" charset="0"/>
              <a:buChar char="•"/>
            </a:pPr>
            <a:r>
              <a:rPr lang="en-US" dirty="0" smtClean="0"/>
              <a:t>Monitors Analog input channels and provides FSD permit within in the acceptable window.</a:t>
            </a:r>
          </a:p>
          <a:p>
            <a:r>
              <a:rPr lang="en-US" dirty="0" smtClean="0"/>
              <a:t>Uses and Locations</a:t>
            </a:r>
          </a:p>
          <a:p>
            <a:pPr marL="285750" indent="-285750">
              <a:buFont typeface="Arial" panose="020B0604020202020204" pitchFamily="34" charset="0"/>
              <a:buChar char="•"/>
            </a:pPr>
            <a:r>
              <a:rPr lang="en-US" dirty="0" smtClean="0"/>
              <a:t>Magnet </a:t>
            </a:r>
            <a:r>
              <a:rPr lang="en-US" dirty="0"/>
              <a:t>Power Supply Current – This monitors the box supply currents and ensures that the energy of the magnets is </a:t>
            </a:r>
            <a:r>
              <a:rPr lang="en-US" dirty="0" smtClean="0"/>
              <a:t>properly set.</a:t>
            </a:r>
          </a:p>
          <a:p>
            <a:pPr marL="285750" indent="-285750">
              <a:buFont typeface="Arial" panose="020B0604020202020204" pitchFamily="34" charset="0"/>
              <a:buChar char="•"/>
            </a:pPr>
            <a:r>
              <a:rPr lang="en-US" dirty="0" smtClean="0"/>
              <a:t>Temperature </a:t>
            </a:r>
            <a:r>
              <a:rPr lang="en-US" dirty="0"/>
              <a:t>– Connected to the analog output of temperature monitoring components for over temperature </a:t>
            </a:r>
            <a:r>
              <a:rPr lang="en-US" dirty="0" smtClean="0"/>
              <a:t>protection</a:t>
            </a:r>
          </a:p>
          <a:p>
            <a:pPr marL="285750" indent="-285750">
              <a:buFont typeface="Arial" panose="020B0604020202020204" pitchFamily="34" charset="0"/>
              <a:buChar char="•"/>
            </a:pPr>
            <a:r>
              <a:rPr lang="en-US" dirty="0" smtClean="0"/>
              <a:t>Spares </a:t>
            </a:r>
            <a:r>
              <a:rPr lang="en-US" dirty="0"/>
              <a:t>available</a:t>
            </a:r>
          </a:p>
          <a:p>
            <a:pPr marL="285750" indent="-285750">
              <a:buFont typeface="Arial" panose="020B0604020202020204" pitchFamily="34" charset="0"/>
              <a:buChar char="•"/>
            </a:pPr>
            <a:endParaRPr lang="en-US" dirty="0" smtClean="0">
              <a:latin typeface="Calibri"/>
            </a:endParaRPr>
          </a:p>
          <a:p>
            <a:pPr marL="285750" indent="-285750">
              <a:buFont typeface="Arial" panose="020B0604020202020204" pitchFamily="34" charset="0"/>
              <a:buChar char="•"/>
            </a:pPr>
            <a:endParaRPr lang="en-US" dirty="0" smtClean="0">
              <a:latin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096" y="923576"/>
            <a:ext cx="381000" cy="4572000"/>
          </a:xfrm>
          <a:prstGeom prst="rect">
            <a:avLst/>
          </a:prstGeom>
        </p:spPr>
      </p:pic>
      <p:sp>
        <p:nvSpPr>
          <p:cNvPr id="13" name="Rounded Rectangle 12"/>
          <p:cNvSpPr/>
          <p:nvPr/>
        </p:nvSpPr>
        <p:spPr>
          <a:xfrm>
            <a:off x="7792232" y="2705977"/>
            <a:ext cx="1297862" cy="59226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MAGNET P.S.</a:t>
            </a:r>
            <a:endParaRPr lang="en-US" dirty="0">
              <a:solidFill>
                <a:schemeClr val="tx1"/>
              </a:solidFill>
            </a:endParaRPr>
          </a:p>
        </p:txBody>
      </p:sp>
      <p:sp>
        <p:nvSpPr>
          <p:cNvPr id="15" name="Rounded Rectangle 14"/>
          <p:cNvSpPr/>
          <p:nvPr/>
        </p:nvSpPr>
        <p:spPr>
          <a:xfrm>
            <a:off x="7792232" y="4227344"/>
            <a:ext cx="1297862" cy="59226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MAGNET P.S.</a:t>
            </a:r>
            <a:endParaRPr lang="en-US" dirty="0">
              <a:solidFill>
                <a:schemeClr val="tx1"/>
              </a:solidFill>
            </a:endParaRPr>
          </a:p>
        </p:txBody>
      </p:sp>
      <p:cxnSp>
        <p:nvCxnSpPr>
          <p:cNvPr id="16" name="Straight Arrow Connector 15"/>
          <p:cNvCxnSpPr/>
          <p:nvPr/>
        </p:nvCxnSpPr>
        <p:spPr>
          <a:xfrm flipH="1">
            <a:off x="6820232" y="3002109"/>
            <a:ext cx="1036799" cy="1681269"/>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6820232" y="4523476"/>
            <a:ext cx="1036799" cy="498302"/>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7792232" y="3464530"/>
            <a:ext cx="1297862" cy="59226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TEMP. UNIT</a:t>
            </a:r>
            <a:endParaRPr lang="en-US" dirty="0">
              <a:solidFill>
                <a:schemeClr val="tx1"/>
              </a:solidFill>
            </a:endParaRPr>
          </a:p>
        </p:txBody>
      </p:sp>
      <p:cxnSp>
        <p:nvCxnSpPr>
          <p:cNvPr id="32" name="Straight Arrow Connector 31"/>
          <p:cNvCxnSpPr/>
          <p:nvPr/>
        </p:nvCxnSpPr>
        <p:spPr>
          <a:xfrm flipH="1">
            <a:off x="6820232" y="3760662"/>
            <a:ext cx="1036799" cy="1075116"/>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Footer Placeholder 2"/>
          <p:cNvSpPr>
            <a:spLocks noGrp="1"/>
          </p:cNvSpPr>
          <p:nvPr>
            <p:ph type="ftr" sz="quarter" idx="11"/>
          </p:nvPr>
        </p:nvSpPr>
        <p:spPr>
          <a:xfrm>
            <a:off x="1027755" y="6234240"/>
            <a:ext cx="7041512" cy="365125"/>
          </a:xfrm>
        </p:spPr>
        <p:txBody>
          <a:bodyPr/>
          <a:lstStyle/>
          <a:p>
            <a:r>
              <a:rPr lang="en-US" dirty="0" smtClean="0"/>
              <a:t>D. Sexton, Overview of the MPS for the HPS experiment</a:t>
            </a:r>
            <a:endParaRPr lang="en-US" dirty="0"/>
          </a:p>
        </p:txBody>
      </p:sp>
      <p:sp>
        <p:nvSpPr>
          <p:cNvPr id="19" name="Rounded Rectangle 18"/>
          <p:cNvSpPr/>
          <p:nvPr/>
        </p:nvSpPr>
        <p:spPr>
          <a:xfrm>
            <a:off x="4974784" y="3326962"/>
            <a:ext cx="1196622" cy="115100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MPS HALL MASTER</a:t>
            </a:r>
            <a:endParaRPr lang="en-US" dirty="0">
              <a:solidFill>
                <a:schemeClr val="tx1"/>
              </a:solidFill>
            </a:endParaRPr>
          </a:p>
        </p:txBody>
      </p:sp>
      <p:cxnSp>
        <p:nvCxnSpPr>
          <p:cNvPr id="20" name="Elbow Connector 19"/>
          <p:cNvCxnSpPr>
            <a:endCxn id="19" idx="0"/>
          </p:cNvCxnSpPr>
          <p:nvPr/>
        </p:nvCxnSpPr>
        <p:spPr>
          <a:xfrm rot="5400000">
            <a:off x="5523835" y="2526101"/>
            <a:ext cx="850121" cy="751600"/>
          </a:xfrm>
          <a:prstGeom prst="bentConnector3">
            <a:avLst>
              <a:gd name="adj1" fmla="val -670"/>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538763" y="2285403"/>
            <a:ext cx="700656" cy="215444"/>
          </a:xfrm>
          <a:prstGeom prst="rect">
            <a:avLst/>
          </a:prstGeom>
          <a:noFill/>
        </p:spPr>
        <p:txBody>
          <a:bodyPr wrap="square" rtlCol="0">
            <a:spAutoFit/>
          </a:bodyPr>
          <a:lstStyle/>
          <a:p>
            <a:r>
              <a:rPr lang="en-US" sz="800" dirty="0" smtClean="0"/>
              <a:t>5 MHz = OK</a:t>
            </a:r>
            <a:endParaRPr lang="en-US" sz="800" dirty="0"/>
          </a:p>
        </p:txBody>
      </p:sp>
    </p:spTree>
    <p:extLst>
      <p:ext uri="{BB962C8B-B14F-4D97-AF65-F5344CB8AC3E}">
        <p14:creationId xmlns:p14="http://schemas.microsoft.com/office/powerpoint/2010/main" val="1543065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1749"/>
          </a:xfrm>
        </p:spPr>
        <p:txBody>
          <a:bodyPr>
            <a:normAutofit fontScale="90000"/>
          </a:bodyPr>
          <a:lstStyle/>
          <a:p>
            <a:r>
              <a:rPr lang="en-US" dirty="0" smtClean="0"/>
              <a:t>MPS Electrical Card</a:t>
            </a:r>
            <a:endParaRPr lang="en-US" dirty="0"/>
          </a:p>
        </p:txBody>
      </p:sp>
      <p:sp>
        <p:nvSpPr>
          <p:cNvPr id="7" name="Slide Number Placeholder 3"/>
          <p:cNvSpPr>
            <a:spLocks noGrp="1"/>
          </p:cNvSpPr>
          <p:nvPr>
            <p:ph type="sldNum" sz="quarter" idx="12"/>
          </p:nvPr>
        </p:nvSpPr>
        <p:spPr/>
        <p:txBody>
          <a:bodyPr/>
          <a:lstStyle/>
          <a:p>
            <a:fld id="{E4C68CFB-8E7E-814F-934C-C7C03EF393D0}" type="slidenum">
              <a:rPr lang="en-US" smtClean="0"/>
              <a:pPr/>
              <a:t>5</a:t>
            </a:fld>
            <a:endParaRPr lang="en-US" dirty="0"/>
          </a:p>
        </p:txBody>
      </p:sp>
      <p:sp>
        <p:nvSpPr>
          <p:cNvPr id="8" name="TextBox 7"/>
          <p:cNvSpPr txBox="1"/>
          <p:nvPr/>
        </p:nvSpPr>
        <p:spPr>
          <a:xfrm>
            <a:off x="400085" y="5511588"/>
            <a:ext cx="8652745" cy="523220"/>
          </a:xfrm>
          <a:prstGeom prst="rect">
            <a:avLst/>
          </a:prstGeom>
          <a:noFill/>
        </p:spPr>
        <p:txBody>
          <a:bodyPr wrap="square" rtlCol="0">
            <a:spAutoFit/>
          </a:bodyPr>
          <a:lstStyle/>
          <a:p>
            <a:pPr marL="171450" indent="-171450">
              <a:buFont typeface="Arial"/>
              <a:buChar char="•"/>
            </a:pPr>
            <a:r>
              <a:rPr lang="en-US" sz="1400" dirty="0" smtClean="0">
                <a:latin typeface="Calibri"/>
              </a:rPr>
              <a:t>This is a new VME based design that will be operationally commissioned during the hot checkout of the MPS.  All hardware checks and operations have been completed and software group is developing drivers presently.</a:t>
            </a:r>
            <a:endParaRPr lang="en-US" sz="1400" dirty="0">
              <a:latin typeface="Calibri"/>
            </a:endParaRPr>
          </a:p>
        </p:txBody>
      </p:sp>
      <p:sp>
        <p:nvSpPr>
          <p:cNvPr id="9" name="TextBox 8"/>
          <p:cNvSpPr txBox="1"/>
          <p:nvPr/>
        </p:nvSpPr>
        <p:spPr>
          <a:xfrm>
            <a:off x="0" y="1171320"/>
            <a:ext cx="4541772"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a:rPr>
              <a:t>Summation of 12 available channels for FSD OK</a:t>
            </a:r>
          </a:p>
          <a:p>
            <a:pPr marL="285750" indent="-285750">
              <a:buFont typeface="Arial" panose="020B0604020202020204" pitchFamily="34" charset="0"/>
              <a:buChar char="•"/>
            </a:pPr>
            <a:r>
              <a:rPr lang="en-US" dirty="0" err="1" smtClean="0">
                <a:latin typeface="Calibri"/>
              </a:rPr>
              <a:t>Maskable</a:t>
            </a:r>
            <a:r>
              <a:rPr lang="en-US" dirty="0" smtClean="0">
                <a:latin typeface="Calibri"/>
              </a:rPr>
              <a:t> channels for unused or tune up beam</a:t>
            </a:r>
          </a:p>
          <a:p>
            <a:pPr marL="285750" indent="-285750">
              <a:buFont typeface="Arial" panose="020B0604020202020204" pitchFamily="34" charset="0"/>
              <a:buChar char="•"/>
            </a:pPr>
            <a:r>
              <a:rPr lang="en-US" dirty="0" smtClean="0">
                <a:latin typeface="Calibri"/>
              </a:rPr>
              <a:t>Channel faults when external signal isn’t present</a:t>
            </a:r>
          </a:p>
          <a:p>
            <a:pPr marL="285750" indent="-285750">
              <a:buFont typeface="Arial" panose="020B0604020202020204" pitchFamily="34" charset="0"/>
              <a:buChar char="•"/>
            </a:pPr>
            <a:r>
              <a:rPr lang="en-US" dirty="0" smtClean="0">
                <a:latin typeface="Calibri"/>
              </a:rPr>
              <a:t>I</a:t>
            </a:r>
            <a:r>
              <a:rPr lang="en-US" dirty="0" smtClean="0"/>
              <a:t>nput </a:t>
            </a:r>
            <a:r>
              <a:rPr lang="en-US" dirty="0"/>
              <a:t>selection type can be changed via on board </a:t>
            </a:r>
            <a:r>
              <a:rPr lang="en-US" dirty="0" smtClean="0"/>
              <a:t>selection</a:t>
            </a:r>
            <a:endParaRPr lang="en-US" dirty="0"/>
          </a:p>
          <a:p>
            <a:r>
              <a:rPr lang="en-US" dirty="0" smtClean="0"/>
              <a:t>Uses and Locations</a:t>
            </a:r>
          </a:p>
          <a:p>
            <a:pPr marL="285750" indent="-285750">
              <a:buFont typeface="Arial" panose="020B0604020202020204" pitchFamily="34" charset="0"/>
              <a:buChar char="•"/>
            </a:pPr>
            <a:r>
              <a:rPr lang="en-US" dirty="0" smtClean="0"/>
              <a:t>PLC </a:t>
            </a:r>
            <a:r>
              <a:rPr lang="en-US" dirty="0"/>
              <a:t>handshake between Hall B Controls and </a:t>
            </a:r>
            <a:r>
              <a:rPr lang="en-US" dirty="0" smtClean="0"/>
              <a:t>MPS</a:t>
            </a:r>
          </a:p>
          <a:p>
            <a:pPr marL="285750" indent="-285750">
              <a:buFont typeface="Arial" panose="020B0604020202020204" pitchFamily="34" charset="0"/>
              <a:buChar char="•"/>
            </a:pPr>
            <a:r>
              <a:rPr lang="en-US" dirty="0" smtClean="0"/>
              <a:t>DC </a:t>
            </a:r>
            <a:r>
              <a:rPr lang="en-US" dirty="0"/>
              <a:t>Power Supply interface</a:t>
            </a:r>
            <a:r>
              <a:rPr lang="en-US" dirty="0" smtClean="0"/>
              <a:t>.</a:t>
            </a:r>
            <a:endParaRPr lang="en-US" dirty="0"/>
          </a:p>
          <a:p>
            <a:pPr marL="285750" indent="-285750">
              <a:buFont typeface="Arial" panose="020B0604020202020204" pitchFamily="34" charset="0"/>
              <a:buChar char="•"/>
            </a:pPr>
            <a:r>
              <a:rPr lang="en-US" dirty="0" smtClean="0"/>
              <a:t>Additional </a:t>
            </a:r>
            <a:r>
              <a:rPr lang="en-US" dirty="0"/>
              <a:t>Channels for spares and “oh it would be nice if….”</a:t>
            </a:r>
          </a:p>
          <a:p>
            <a:pPr marL="285750" indent="-285750">
              <a:buFont typeface="Arial" panose="020B0604020202020204" pitchFamily="34" charset="0"/>
              <a:buChar char="•"/>
            </a:pPr>
            <a:endParaRPr lang="en-US" dirty="0" smtClean="0">
              <a:latin typeface="Calibri"/>
            </a:endParaRPr>
          </a:p>
          <a:p>
            <a:pPr marL="285750" indent="-285750">
              <a:buFont typeface="Arial" panose="020B0604020202020204" pitchFamily="34" charset="0"/>
              <a:buChar char="•"/>
            </a:pPr>
            <a:endParaRPr lang="en-US" dirty="0" smtClean="0">
              <a:latin typeface="Calibri"/>
            </a:endParaRPr>
          </a:p>
        </p:txBody>
      </p:sp>
      <p:cxnSp>
        <p:nvCxnSpPr>
          <p:cNvPr id="11" name="Elbow Connector 10"/>
          <p:cNvCxnSpPr/>
          <p:nvPr/>
        </p:nvCxnSpPr>
        <p:spPr>
          <a:xfrm rot="5400000">
            <a:off x="4913495" y="2213969"/>
            <a:ext cx="1228915" cy="830184"/>
          </a:xfrm>
          <a:prstGeom prst="bentConnector3">
            <a:avLst>
              <a:gd name="adj1" fmla="val -1465"/>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126097" y="1801434"/>
            <a:ext cx="803712" cy="246221"/>
          </a:xfrm>
          <a:prstGeom prst="rect">
            <a:avLst/>
          </a:prstGeom>
          <a:noFill/>
        </p:spPr>
        <p:txBody>
          <a:bodyPr wrap="square" rtlCol="0">
            <a:spAutoFit/>
          </a:bodyPr>
          <a:lstStyle/>
          <a:p>
            <a:r>
              <a:rPr lang="en-US" sz="1000" dirty="0" smtClean="0"/>
              <a:t>5 MHz = OK</a:t>
            </a:r>
            <a:endParaRPr lang="en-US" sz="1000" dirty="0"/>
          </a:p>
        </p:txBody>
      </p:sp>
      <p:cxnSp>
        <p:nvCxnSpPr>
          <p:cNvPr id="16" name="Straight Arrow Connector 15"/>
          <p:cNvCxnSpPr/>
          <p:nvPr/>
        </p:nvCxnSpPr>
        <p:spPr>
          <a:xfrm flipH="1">
            <a:off x="6320777" y="3120650"/>
            <a:ext cx="1104440" cy="1132404"/>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6320777" y="4550515"/>
            <a:ext cx="1104442"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6320777" y="3848976"/>
            <a:ext cx="1104441" cy="53755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4476764" y="3258075"/>
            <a:ext cx="1196622" cy="1300622"/>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MPS HALL MASTER</a:t>
            </a:r>
            <a:endParaRPr lang="en-US" dirty="0">
              <a:solidFill>
                <a:schemeClr val="tx1"/>
              </a:solidFill>
            </a:endParaRPr>
          </a:p>
        </p:txBody>
      </p:sp>
      <p:sp>
        <p:nvSpPr>
          <p:cNvPr id="14" name="Rounded Rectangle 13"/>
          <p:cNvSpPr/>
          <p:nvPr/>
        </p:nvSpPr>
        <p:spPr>
          <a:xfrm>
            <a:off x="7425217" y="2635593"/>
            <a:ext cx="1297862" cy="59226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MAGNET P.S.</a:t>
            </a:r>
            <a:endParaRPr lang="en-US" dirty="0">
              <a:solidFill>
                <a:schemeClr val="tx1"/>
              </a:solidFill>
            </a:endParaRPr>
          </a:p>
        </p:txBody>
      </p:sp>
      <p:sp>
        <p:nvSpPr>
          <p:cNvPr id="15" name="Rounded Rectangle 14"/>
          <p:cNvSpPr/>
          <p:nvPr/>
        </p:nvSpPr>
        <p:spPr>
          <a:xfrm>
            <a:off x="7425217" y="3347264"/>
            <a:ext cx="1297862" cy="59226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LIMIT SWITCHES</a:t>
            </a:r>
            <a:endParaRPr lang="en-US" dirty="0">
              <a:solidFill>
                <a:schemeClr val="tx1"/>
              </a:solidFill>
            </a:endParaRPr>
          </a:p>
        </p:txBody>
      </p:sp>
      <p:sp>
        <p:nvSpPr>
          <p:cNvPr id="19" name="Rounded Rectangle 18"/>
          <p:cNvSpPr/>
          <p:nvPr/>
        </p:nvSpPr>
        <p:spPr>
          <a:xfrm>
            <a:off x="7425217" y="4065458"/>
            <a:ext cx="1297862" cy="59226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HALL B PLC</a:t>
            </a:r>
            <a:endParaRPr lang="en-US" dirty="0">
              <a:solidFill>
                <a:schemeClr val="tx1"/>
              </a:solidFill>
            </a:endParaRPr>
          </a:p>
        </p:txBody>
      </p:sp>
      <p:sp>
        <p:nvSpPr>
          <p:cNvPr id="20" name="Footer Placeholder 2"/>
          <p:cNvSpPr>
            <a:spLocks noGrp="1"/>
          </p:cNvSpPr>
          <p:nvPr>
            <p:ph type="ftr" sz="quarter" idx="11"/>
          </p:nvPr>
        </p:nvSpPr>
        <p:spPr>
          <a:xfrm>
            <a:off x="1027755" y="6234240"/>
            <a:ext cx="7041512" cy="365125"/>
          </a:xfrm>
        </p:spPr>
        <p:txBody>
          <a:bodyPr/>
          <a:lstStyle/>
          <a:p>
            <a:r>
              <a:rPr lang="en-US" dirty="0" smtClean="0"/>
              <a:t>D. Sexton, Overview of the MPS for the HPS experiment</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282" y="1320929"/>
            <a:ext cx="364494" cy="4174806"/>
          </a:xfrm>
          <a:prstGeom prst="rect">
            <a:avLst/>
          </a:prstGeom>
        </p:spPr>
      </p:pic>
      <p:sp>
        <p:nvSpPr>
          <p:cNvPr id="26" name="Rounded Rectangle 25"/>
          <p:cNvSpPr/>
          <p:nvPr/>
        </p:nvSpPr>
        <p:spPr>
          <a:xfrm>
            <a:off x="7425219" y="4791596"/>
            <a:ext cx="1297862" cy="59226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ETC…..</a:t>
            </a:r>
            <a:endParaRPr lang="en-US" dirty="0">
              <a:solidFill>
                <a:schemeClr val="tx1"/>
              </a:solidFill>
            </a:endParaRPr>
          </a:p>
        </p:txBody>
      </p:sp>
      <p:cxnSp>
        <p:nvCxnSpPr>
          <p:cNvPr id="33" name="Straight Arrow Connector 32"/>
          <p:cNvCxnSpPr/>
          <p:nvPr/>
        </p:nvCxnSpPr>
        <p:spPr>
          <a:xfrm flipH="1" flipV="1">
            <a:off x="6320777" y="4657723"/>
            <a:ext cx="1081392" cy="430006"/>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846387"/>
            <a:ext cx="8227665" cy="369332"/>
          </a:xfrm>
          <a:prstGeom prst="rect">
            <a:avLst/>
          </a:prstGeom>
          <a:noFill/>
        </p:spPr>
        <p:txBody>
          <a:bodyPr wrap="square" rtlCol="0">
            <a:spAutoFit/>
          </a:bodyPr>
          <a:lstStyle/>
          <a:p>
            <a:r>
              <a:rPr lang="en-US" dirty="0" smtClean="0">
                <a:latin typeface="Calibri"/>
              </a:rPr>
              <a:t>Designed to interface with external signal of 5MHz, 24VDC, or 5VDC.</a:t>
            </a:r>
          </a:p>
        </p:txBody>
      </p:sp>
    </p:spTree>
    <p:extLst>
      <p:ext uri="{BB962C8B-B14F-4D97-AF65-F5344CB8AC3E}">
        <p14:creationId xmlns:p14="http://schemas.microsoft.com/office/powerpoint/2010/main" val="641028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C68CFB-8E7E-814F-934C-C7C03EF393D0}" type="slidenum">
              <a:rPr lang="en-US" smtClean="0"/>
              <a:pPr/>
              <a:t>6</a:t>
            </a:fld>
            <a:endParaRPr lang="en-US" dirty="0"/>
          </a:p>
        </p:txBody>
      </p:sp>
      <p:pic>
        <p:nvPicPr>
          <p:cNvPr id="6" name="Picture 5" descr="28405-003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65734"/>
            <a:ext cx="8229599" cy="4460273"/>
          </a:xfrm>
          <a:prstGeom prst="rect">
            <a:avLst/>
          </a:prstGeom>
        </p:spPr>
      </p:pic>
      <p:sp>
        <p:nvSpPr>
          <p:cNvPr id="7" name="TextBox 6"/>
          <p:cNvSpPr txBox="1"/>
          <p:nvPr/>
        </p:nvSpPr>
        <p:spPr>
          <a:xfrm>
            <a:off x="457200" y="843834"/>
            <a:ext cx="8229600" cy="646331"/>
          </a:xfrm>
          <a:prstGeom prst="rect">
            <a:avLst/>
          </a:prstGeom>
          <a:solidFill>
            <a:srgbClr val="FFFF00"/>
          </a:solidFill>
        </p:spPr>
        <p:txBody>
          <a:bodyPr wrap="square" rtlCol="0">
            <a:spAutoFit/>
          </a:bodyPr>
          <a:lstStyle/>
          <a:p>
            <a:r>
              <a:rPr lang="en-US" dirty="0" smtClean="0"/>
              <a:t>Nothing will change in terms of existing MPS (all vacuum valves are the same, tagger magnet, beam lost monitors …).  The additional components will be added as needed.</a:t>
            </a:r>
            <a:endParaRPr lang="en-US" dirty="0"/>
          </a:p>
        </p:txBody>
      </p:sp>
      <p:sp>
        <p:nvSpPr>
          <p:cNvPr id="10" name="TextBox 9"/>
          <p:cNvSpPr txBox="1"/>
          <p:nvPr/>
        </p:nvSpPr>
        <p:spPr>
          <a:xfrm>
            <a:off x="687687" y="4974419"/>
            <a:ext cx="3075709" cy="861774"/>
          </a:xfrm>
          <a:prstGeom prst="rect">
            <a:avLst/>
          </a:prstGeom>
          <a:solidFill>
            <a:schemeClr val="bg1"/>
          </a:solidFill>
        </p:spPr>
        <p:txBody>
          <a:bodyPr wrap="square" rtlCol="0">
            <a:spAutoFit/>
          </a:bodyPr>
          <a:lstStyle/>
          <a:p>
            <a:r>
              <a:rPr lang="en-US" b="1" dirty="0" smtClean="0"/>
              <a:t>NEW COMPONENTS</a:t>
            </a:r>
          </a:p>
          <a:p>
            <a:pPr marL="285750" indent="-285750">
              <a:buFont typeface="Arial" panose="020B0604020202020204" pitchFamily="34" charset="0"/>
              <a:buChar char="•"/>
            </a:pPr>
            <a:r>
              <a:rPr lang="en-US" sz="1600" b="1" dirty="0" smtClean="0"/>
              <a:t>Vacuum Valves</a:t>
            </a:r>
          </a:p>
          <a:p>
            <a:pPr marL="285750" indent="-285750">
              <a:buFont typeface="Arial" panose="020B0604020202020204" pitchFamily="34" charset="0"/>
              <a:buChar char="•"/>
            </a:pPr>
            <a:r>
              <a:rPr lang="en-US" sz="1600" b="1" dirty="0" smtClean="0"/>
              <a:t>Others?</a:t>
            </a:r>
            <a:endParaRPr lang="en-US" sz="1600" b="1" dirty="0"/>
          </a:p>
        </p:txBody>
      </p:sp>
      <p:sp>
        <p:nvSpPr>
          <p:cNvPr id="8" name="Footer Placeholder 2"/>
          <p:cNvSpPr>
            <a:spLocks noGrp="1"/>
          </p:cNvSpPr>
          <p:nvPr>
            <p:ph type="ftr" sz="quarter" idx="11"/>
          </p:nvPr>
        </p:nvSpPr>
        <p:spPr>
          <a:xfrm>
            <a:off x="1027755" y="6234240"/>
            <a:ext cx="7041512" cy="365125"/>
          </a:xfrm>
        </p:spPr>
        <p:txBody>
          <a:bodyPr/>
          <a:lstStyle/>
          <a:p>
            <a:r>
              <a:rPr lang="en-US" dirty="0" smtClean="0"/>
              <a:t>D. Sexton, Overview of the MPS for the HPS experiment</a:t>
            </a:r>
            <a:endParaRPr lang="en-US" dirty="0"/>
          </a:p>
        </p:txBody>
      </p:sp>
      <p:sp>
        <p:nvSpPr>
          <p:cNvPr id="11" name="Title 1"/>
          <p:cNvSpPr txBox="1">
            <a:spLocks/>
          </p:cNvSpPr>
          <p:nvPr/>
        </p:nvSpPr>
        <p:spPr>
          <a:xfrm>
            <a:off x="457200" y="274638"/>
            <a:ext cx="8229600" cy="676959"/>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Hall B Beam Line MPS</a:t>
            </a:r>
            <a:endParaRPr lang="en-US" dirty="0"/>
          </a:p>
        </p:txBody>
      </p:sp>
    </p:spTree>
    <p:extLst>
      <p:ext uri="{BB962C8B-B14F-4D97-AF65-F5344CB8AC3E}">
        <p14:creationId xmlns:p14="http://schemas.microsoft.com/office/powerpoint/2010/main" val="250893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HPS_0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73029" y="1145865"/>
            <a:ext cx="4869919" cy="2743200"/>
          </a:xfrm>
          <a:prstGeom prst="rect">
            <a:avLst/>
          </a:prstGeom>
        </p:spPr>
      </p:pic>
      <p:sp>
        <p:nvSpPr>
          <p:cNvPr id="2" name="Title 1"/>
          <p:cNvSpPr>
            <a:spLocks noGrp="1"/>
          </p:cNvSpPr>
          <p:nvPr>
            <p:ph type="title"/>
          </p:nvPr>
        </p:nvSpPr>
        <p:spPr>
          <a:xfrm>
            <a:off x="400934" y="131097"/>
            <a:ext cx="8229600" cy="907911"/>
          </a:xfrm>
        </p:spPr>
        <p:txBody>
          <a:bodyPr>
            <a:normAutofit/>
          </a:bodyPr>
          <a:lstStyle/>
          <a:p>
            <a:pPr algn="l"/>
            <a:r>
              <a:rPr lang="en-US" sz="3200" dirty="0" smtClean="0">
                <a:latin typeface="Arial"/>
                <a:cs typeface="Arial"/>
              </a:rPr>
              <a:t>HPS </a:t>
            </a:r>
            <a:r>
              <a:rPr lang="en-US" sz="3200" dirty="0" smtClean="0">
                <a:latin typeface="Arial"/>
                <a:cs typeface="Arial"/>
              </a:rPr>
              <a:t>Beam line </a:t>
            </a:r>
            <a:r>
              <a:rPr lang="en-US" sz="3200" dirty="0" smtClean="0">
                <a:latin typeface="Arial"/>
                <a:cs typeface="Arial"/>
              </a:rPr>
              <a:t>in the Hall</a:t>
            </a:r>
            <a:endParaRPr lang="en-US" sz="2700" dirty="0">
              <a:latin typeface="Arial"/>
              <a:cs typeface="Arial"/>
            </a:endParaRPr>
          </a:p>
        </p:txBody>
      </p:sp>
      <p:sp>
        <p:nvSpPr>
          <p:cNvPr id="4" name="Slide Number Placeholder 3"/>
          <p:cNvSpPr>
            <a:spLocks noGrp="1"/>
          </p:cNvSpPr>
          <p:nvPr>
            <p:ph type="sldNum" sz="quarter" idx="12"/>
          </p:nvPr>
        </p:nvSpPr>
        <p:spPr/>
        <p:txBody>
          <a:bodyPr/>
          <a:lstStyle/>
          <a:p>
            <a:fld id="{E4C68CFB-8E7E-814F-934C-C7C03EF393D0}" type="slidenum">
              <a:rPr lang="en-US" smtClean="0"/>
              <a:pPr/>
              <a:t>7</a:t>
            </a:fld>
            <a:endParaRPr lang="en-US"/>
          </a:p>
        </p:txBody>
      </p:sp>
      <p:pic>
        <p:nvPicPr>
          <p:cNvPr id="38" name="Picture 23" descr="MQA8S0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462589" y="2722597"/>
            <a:ext cx="3048473" cy="731520"/>
          </a:xfrm>
          <a:prstGeom prst="rect">
            <a:avLst/>
          </a:prstGeom>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2" name="TextBox 51"/>
          <p:cNvSpPr txBox="1"/>
          <p:nvPr/>
        </p:nvSpPr>
        <p:spPr>
          <a:xfrm>
            <a:off x="848255" y="2432770"/>
            <a:ext cx="2133918" cy="276999"/>
          </a:xfrm>
          <a:prstGeom prst="rect">
            <a:avLst/>
          </a:prstGeom>
          <a:solidFill>
            <a:schemeClr val="accent3">
              <a:lumMod val="60000"/>
              <a:lumOff val="40000"/>
            </a:schemeClr>
          </a:solidFill>
        </p:spPr>
        <p:txBody>
          <a:bodyPr wrap="none" rtlCol="0">
            <a:spAutoFit/>
          </a:bodyPr>
          <a:lstStyle/>
          <a:p>
            <a:r>
              <a:rPr lang="en-US" sz="1200" dirty="0" smtClean="0"/>
              <a:t>BPM, 2-QA, and H-V-correctors</a:t>
            </a:r>
            <a:endParaRPr lang="en-US" sz="1200" dirty="0"/>
          </a:p>
        </p:txBody>
      </p:sp>
      <p:grpSp>
        <p:nvGrpSpPr>
          <p:cNvPr id="3" name="Group 2"/>
          <p:cNvGrpSpPr/>
          <p:nvPr/>
        </p:nvGrpSpPr>
        <p:grpSpPr>
          <a:xfrm>
            <a:off x="419996" y="3155871"/>
            <a:ext cx="8294626" cy="2986265"/>
            <a:chOff x="419996" y="3155871"/>
            <a:chExt cx="8294626" cy="2986265"/>
          </a:xfrm>
        </p:grpSpPr>
        <p:sp>
          <p:nvSpPr>
            <p:cNvPr id="34" name="TextBox 33"/>
            <p:cNvSpPr txBox="1"/>
            <p:nvPr/>
          </p:nvSpPr>
          <p:spPr>
            <a:xfrm>
              <a:off x="6088310" y="3164293"/>
              <a:ext cx="556563" cy="369332"/>
            </a:xfrm>
            <a:prstGeom prst="rect">
              <a:avLst/>
            </a:prstGeom>
            <a:solidFill>
              <a:schemeClr val="accent6">
                <a:lumMod val="60000"/>
                <a:lumOff val="40000"/>
              </a:schemeClr>
            </a:solidFill>
          </p:spPr>
          <p:txBody>
            <a:bodyPr wrap="none" rtlCol="0">
              <a:spAutoFit/>
            </a:bodyPr>
            <a:lstStyle/>
            <a:p>
              <a:r>
                <a:rPr lang="en-US" dirty="0" smtClean="0"/>
                <a:t>HPS</a:t>
              </a:r>
              <a:endParaRPr lang="en-US" dirty="0"/>
            </a:p>
          </p:txBody>
        </p:sp>
        <p:grpSp>
          <p:nvGrpSpPr>
            <p:cNvPr id="57" name="Group 56"/>
            <p:cNvGrpSpPr/>
            <p:nvPr/>
          </p:nvGrpSpPr>
          <p:grpSpPr>
            <a:xfrm>
              <a:off x="419996" y="3454117"/>
              <a:ext cx="8294626" cy="2688019"/>
              <a:chOff x="419996" y="3454117"/>
              <a:chExt cx="8294626" cy="2688019"/>
            </a:xfrm>
          </p:grpSpPr>
          <p:pic>
            <p:nvPicPr>
              <p:cNvPr id="5" name="Picture 4" descr="HPS_Hall-B_assembly.tiff"/>
              <p:cNvPicPr>
                <a:picLocks noChangeAspect="1"/>
              </p:cNvPicPr>
              <p:nvPr/>
            </p:nvPicPr>
            <p:blipFill rotWithShape="1">
              <a:blip r:embed="rId4" cstate="screen">
                <a:extLst>
                  <a:ext uri="{28A0092B-C50C-407E-A947-70E740481C1C}">
                    <a14:useLocalDpi xmlns:a14="http://schemas.microsoft.com/office/drawing/2010/main"/>
                  </a:ext>
                </a:extLst>
              </a:blip>
              <a:srcRect t="11413" b="18313"/>
              <a:stretch/>
            </p:blipFill>
            <p:spPr>
              <a:xfrm>
                <a:off x="419996" y="3856493"/>
                <a:ext cx="8294626" cy="2285643"/>
              </a:xfrm>
              <a:prstGeom prst="rect">
                <a:avLst/>
              </a:prstGeom>
            </p:spPr>
          </p:pic>
          <p:pic>
            <p:nvPicPr>
              <p:cNvPr id="21" name="Picture 20" descr="girder1.tif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9832" y="4797187"/>
                <a:ext cx="452536" cy="228599"/>
              </a:xfrm>
              <a:prstGeom prst="rect">
                <a:avLst/>
              </a:prstGeom>
            </p:spPr>
          </p:pic>
          <p:sp>
            <p:nvSpPr>
              <p:cNvPr id="22" name="Oval 21"/>
              <p:cNvSpPr/>
              <p:nvPr/>
            </p:nvSpPr>
            <p:spPr>
              <a:xfrm>
                <a:off x="1299450" y="4748959"/>
                <a:ext cx="615764" cy="292903"/>
              </a:xfrm>
              <a:prstGeom prst="ellipse">
                <a:avLst/>
              </a:prstGeom>
              <a:solidFill>
                <a:schemeClr val="accent1">
                  <a:alpha val="2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38" idx="2"/>
                <a:endCxn id="22" idx="0"/>
              </p:cNvCxnSpPr>
              <p:nvPr/>
            </p:nvCxnSpPr>
            <p:spPr>
              <a:xfrm flipH="1">
                <a:off x="1607332" y="3454117"/>
                <a:ext cx="379494" cy="12948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31" name="Picture 30" descr="girder2.tif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06798" y="4684978"/>
                <a:ext cx="276224" cy="228599"/>
              </a:xfrm>
              <a:prstGeom prst="rect">
                <a:avLst/>
              </a:prstGeom>
            </p:spPr>
          </p:pic>
          <p:sp>
            <p:nvSpPr>
              <p:cNvPr id="32" name="Oval 31"/>
              <p:cNvSpPr/>
              <p:nvPr/>
            </p:nvSpPr>
            <p:spPr>
              <a:xfrm>
                <a:off x="5783022" y="4606677"/>
                <a:ext cx="1167373" cy="505104"/>
              </a:xfrm>
              <a:prstGeom prst="ellipse">
                <a:avLst/>
              </a:prstGeom>
              <a:solidFill>
                <a:srgbClr val="FF66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434456" y="4761598"/>
                <a:ext cx="381285" cy="176147"/>
              </a:xfrm>
              <a:prstGeom prst="ellipse">
                <a:avLst/>
              </a:prstGeom>
              <a:solidFill>
                <a:schemeClr val="accent3">
                  <a:lumMod val="75000"/>
                  <a:alpha val="2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6698057" y="5308791"/>
                <a:ext cx="1763749" cy="276999"/>
              </a:xfrm>
              <a:prstGeom prst="rect">
                <a:avLst/>
              </a:prstGeom>
              <a:solidFill>
                <a:schemeClr val="accent3">
                  <a:lumMod val="60000"/>
                  <a:lumOff val="40000"/>
                </a:schemeClr>
              </a:solidFill>
            </p:spPr>
            <p:txBody>
              <a:bodyPr wrap="none" rtlCol="0">
                <a:spAutoFit/>
              </a:bodyPr>
              <a:lstStyle/>
              <a:p>
                <a:r>
                  <a:rPr lang="en-US" sz="1200" dirty="0" smtClean="0"/>
                  <a:t>H-V-correctors and BPMs</a:t>
                </a:r>
                <a:endParaRPr lang="en-US" sz="1200" dirty="0"/>
              </a:p>
            </p:txBody>
          </p:sp>
          <p:cxnSp>
            <p:nvCxnSpPr>
              <p:cNvPr id="37" name="Straight Arrow Connector 36"/>
              <p:cNvCxnSpPr>
                <a:stCxn id="42" idx="1"/>
                <a:endCxn id="33" idx="4"/>
              </p:cNvCxnSpPr>
              <p:nvPr/>
            </p:nvCxnSpPr>
            <p:spPr>
              <a:xfrm flipH="1" flipV="1">
                <a:off x="5625099" y="4937745"/>
                <a:ext cx="1101202" cy="899294"/>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573211" y="4271563"/>
                <a:ext cx="671979" cy="215444"/>
              </a:xfrm>
              <a:prstGeom prst="rect">
                <a:avLst/>
              </a:prstGeom>
              <a:solidFill>
                <a:schemeClr val="accent4">
                  <a:lumMod val="40000"/>
                  <a:lumOff val="60000"/>
                </a:schemeClr>
              </a:solidFill>
            </p:spPr>
            <p:txBody>
              <a:bodyPr wrap="none" rtlCol="0">
                <a:spAutoFit/>
              </a:bodyPr>
              <a:lstStyle/>
              <a:p>
                <a:r>
                  <a:rPr lang="en-US" sz="800" dirty="0" smtClean="0"/>
                  <a:t>YAG viewer</a:t>
                </a:r>
                <a:endParaRPr lang="en-US" sz="800" dirty="0"/>
              </a:p>
            </p:txBody>
          </p:sp>
          <p:cxnSp>
            <p:nvCxnSpPr>
              <p:cNvPr id="48" name="Straight Arrow Connector 47"/>
              <p:cNvCxnSpPr/>
              <p:nvPr/>
            </p:nvCxnSpPr>
            <p:spPr>
              <a:xfrm flipH="1">
                <a:off x="7646737" y="4487007"/>
                <a:ext cx="280738" cy="310180"/>
              </a:xfrm>
              <a:prstGeom prst="straightConnector1">
                <a:avLst/>
              </a:prstGeom>
              <a:ln w="12700">
                <a:solidFill>
                  <a:schemeClr val="accent4">
                    <a:lumMod val="40000"/>
                    <a:lumOff val="6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992624" y="4058886"/>
                <a:ext cx="633507" cy="215444"/>
              </a:xfrm>
              <a:prstGeom prst="rect">
                <a:avLst/>
              </a:prstGeom>
              <a:solidFill>
                <a:schemeClr val="accent5">
                  <a:lumMod val="60000"/>
                  <a:lumOff val="40000"/>
                </a:schemeClr>
              </a:solidFill>
            </p:spPr>
            <p:txBody>
              <a:bodyPr wrap="none" rtlCol="0">
                <a:spAutoFit/>
              </a:bodyPr>
              <a:lstStyle/>
              <a:p>
                <a:r>
                  <a:rPr lang="en-US" sz="800" dirty="0" smtClean="0"/>
                  <a:t>Shield wall</a:t>
                </a:r>
                <a:endParaRPr lang="en-US" sz="800" dirty="0"/>
              </a:p>
            </p:txBody>
          </p:sp>
          <p:cxnSp>
            <p:nvCxnSpPr>
              <p:cNvPr id="56" name="Straight Arrow Connector 55"/>
              <p:cNvCxnSpPr/>
              <p:nvPr/>
            </p:nvCxnSpPr>
            <p:spPr>
              <a:xfrm flipH="1">
                <a:off x="7010400" y="4285678"/>
                <a:ext cx="312076" cy="463281"/>
              </a:xfrm>
              <a:prstGeom prst="straightConnector1">
                <a:avLst/>
              </a:prstGeom>
              <a:ln w="12700">
                <a:solidFill>
                  <a:schemeClr val="accent5">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35" name="Straight Arrow Connector 34"/>
            <p:cNvCxnSpPr>
              <a:stCxn id="34" idx="2"/>
              <a:endCxn id="32" idx="0"/>
            </p:cNvCxnSpPr>
            <p:nvPr/>
          </p:nvCxnSpPr>
          <p:spPr>
            <a:xfrm>
              <a:off x="6366592" y="3533625"/>
              <a:ext cx="117" cy="1073052"/>
            </a:xfrm>
            <a:prstGeom prst="straightConnector1">
              <a:avLst/>
            </a:prstGeom>
            <a:ln w="12700">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pic>
          <p:nvPicPr>
            <p:cNvPr id="6" name="Picture 5" descr="protection_collimator.tiff"/>
            <p:cNvPicPr>
              <a:picLocks noChangeAspect="1"/>
            </p:cNvPicPr>
            <p:nvPr/>
          </p:nvPicPr>
          <p:blipFill rotWithShape="1">
            <a:blip r:embed="rId7" cstate="screen">
              <a:extLst>
                <a:ext uri="{28A0092B-C50C-407E-A947-70E740481C1C}">
                  <a14:useLocalDpi xmlns:a14="http://schemas.microsoft.com/office/drawing/2010/main"/>
                </a:ext>
              </a:extLst>
            </a:blip>
            <a:srcRect l="56177" t="33262" r="9076" b="11888"/>
            <a:stretch/>
          </p:blipFill>
          <p:spPr>
            <a:xfrm>
              <a:off x="2312914" y="4693016"/>
              <a:ext cx="134462" cy="312124"/>
            </a:xfrm>
            <a:prstGeom prst="rect">
              <a:avLst/>
            </a:prstGeom>
          </p:spPr>
        </p:pic>
        <p:sp>
          <p:nvSpPr>
            <p:cNvPr id="7" name="TextBox 6"/>
            <p:cNvSpPr txBox="1"/>
            <p:nvPr/>
          </p:nvSpPr>
          <p:spPr>
            <a:xfrm>
              <a:off x="3456253" y="5895915"/>
              <a:ext cx="804878" cy="215444"/>
            </a:xfrm>
            <a:prstGeom prst="rect">
              <a:avLst/>
            </a:prstGeom>
            <a:solidFill>
              <a:schemeClr val="accent2">
                <a:lumMod val="60000"/>
                <a:lumOff val="40000"/>
              </a:schemeClr>
            </a:solidFill>
            <a:ln>
              <a:noFill/>
            </a:ln>
          </p:spPr>
          <p:txBody>
            <a:bodyPr wrap="none" rtlCol="0">
              <a:spAutoFit/>
            </a:bodyPr>
            <a:lstStyle/>
            <a:p>
              <a:r>
                <a:rPr lang="en-US" sz="800" dirty="0" smtClean="0"/>
                <a:t>Vacuum valves</a:t>
              </a:r>
              <a:endParaRPr lang="en-US" sz="800" dirty="0"/>
            </a:p>
          </p:txBody>
        </p:sp>
        <p:cxnSp>
          <p:nvCxnSpPr>
            <p:cNvPr id="10" name="Straight Arrow Connector 9"/>
            <p:cNvCxnSpPr>
              <a:stCxn id="7" idx="0"/>
              <a:endCxn id="6" idx="1"/>
            </p:cNvCxnSpPr>
            <p:nvPr/>
          </p:nvCxnSpPr>
          <p:spPr>
            <a:xfrm flipH="1" flipV="1">
              <a:off x="2312914" y="4849078"/>
              <a:ext cx="1545778" cy="1046837"/>
            </a:xfrm>
            <a:prstGeom prst="straightConnector1">
              <a:avLst/>
            </a:prstGeom>
            <a:ln w="12700">
              <a:solidFill>
                <a:schemeClr val="accent2">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0"/>
              <a:endCxn id="33" idx="4"/>
            </p:cNvCxnSpPr>
            <p:nvPr/>
          </p:nvCxnSpPr>
          <p:spPr>
            <a:xfrm flipV="1">
              <a:off x="3858692" y="4937745"/>
              <a:ext cx="1766407" cy="958170"/>
            </a:xfrm>
            <a:prstGeom prst="straightConnector1">
              <a:avLst/>
            </a:prstGeom>
            <a:ln w="12700">
              <a:solidFill>
                <a:srgbClr val="D99694"/>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1" name="Group 40"/>
            <p:cNvGrpSpPr>
              <a:grpSpLocks noChangeAspect="1"/>
            </p:cNvGrpSpPr>
            <p:nvPr/>
          </p:nvGrpSpPr>
          <p:grpSpPr>
            <a:xfrm>
              <a:off x="6726301" y="5562719"/>
              <a:ext cx="1693820" cy="548640"/>
              <a:chOff x="1443577" y="2385950"/>
              <a:chExt cx="5227599" cy="1693255"/>
            </a:xfrm>
          </p:grpSpPr>
          <p:pic>
            <p:nvPicPr>
              <p:cNvPr id="42" name="Picture 23" descr="MQA8S09"/>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a:xfrm>
                <a:off x="1443577" y="2385951"/>
                <a:ext cx="1706281" cy="1693254"/>
              </a:xfrm>
              <a:prstGeom prst="rect">
                <a:avLst/>
              </a:prstGeom>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3" name="Picture 23" descr="MQA8S09"/>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a:xfrm>
                <a:off x="3104663" y="2385950"/>
                <a:ext cx="3566513" cy="1693254"/>
              </a:xfrm>
              <a:prstGeom prst="rect">
                <a:avLst/>
              </a:prstGeom>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pic>
          <p:nvPicPr>
            <p:cNvPr id="30" name="Picture 29" descr="bpm-1.tiff"/>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10983" y="3155871"/>
              <a:ext cx="827070" cy="1371600"/>
            </a:xfrm>
            <a:prstGeom prst="rect">
              <a:avLst/>
            </a:prstGeom>
          </p:spPr>
        </p:pic>
        <p:sp>
          <p:nvSpPr>
            <p:cNvPr id="53" name="TextBox 52"/>
            <p:cNvSpPr txBox="1"/>
            <p:nvPr/>
          </p:nvSpPr>
          <p:spPr>
            <a:xfrm>
              <a:off x="2001373" y="4084466"/>
              <a:ext cx="1048785" cy="276999"/>
            </a:xfrm>
            <a:prstGeom prst="rect">
              <a:avLst/>
            </a:prstGeom>
            <a:solidFill>
              <a:schemeClr val="accent3">
                <a:lumMod val="60000"/>
                <a:lumOff val="40000"/>
              </a:schemeClr>
            </a:solidFill>
          </p:spPr>
          <p:txBody>
            <a:bodyPr wrap="none" rtlCol="0">
              <a:spAutoFit/>
            </a:bodyPr>
            <a:lstStyle/>
            <a:p>
              <a:r>
                <a:rPr lang="en-US" sz="1200" dirty="0" smtClean="0"/>
                <a:t>2H01 </a:t>
              </a:r>
              <a:r>
                <a:rPr lang="en-US" sz="1200" dirty="0" err="1" smtClean="0"/>
                <a:t>nA</a:t>
              </a:r>
              <a:r>
                <a:rPr lang="en-US" sz="1200" dirty="0" smtClean="0"/>
                <a:t> BPM</a:t>
              </a:r>
              <a:endParaRPr lang="en-US" sz="1200" dirty="0"/>
            </a:p>
          </p:txBody>
        </p:sp>
        <p:pic>
          <p:nvPicPr>
            <p:cNvPr id="39" name="Picture 38" descr="bpm.tiff"/>
            <p:cNvPicPr>
              <a:picLocks noChangeAspect="1"/>
            </p:cNvPicPr>
            <p:nvPr/>
          </p:nvPicPr>
          <p:blipFill rotWithShape="1">
            <a:blip r:embed="rId11" cstate="screen">
              <a:extLst>
                <a:ext uri="{28A0092B-C50C-407E-A947-70E740481C1C}">
                  <a14:useLocalDpi xmlns:a14="http://schemas.microsoft.com/office/drawing/2010/main"/>
                </a:ext>
              </a:extLst>
            </a:blip>
            <a:srcRect l="2151" t="14951"/>
            <a:stretch/>
          </p:blipFill>
          <p:spPr>
            <a:xfrm>
              <a:off x="1922983" y="4684978"/>
              <a:ext cx="352836" cy="538761"/>
            </a:xfrm>
            <a:prstGeom prst="rect">
              <a:avLst/>
            </a:prstGeom>
          </p:spPr>
        </p:pic>
        <p:cxnSp>
          <p:nvCxnSpPr>
            <p:cNvPr id="51" name="Straight Arrow Connector 50"/>
            <p:cNvCxnSpPr>
              <a:stCxn id="53" idx="2"/>
              <a:endCxn id="39" idx="0"/>
            </p:cNvCxnSpPr>
            <p:nvPr/>
          </p:nvCxnSpPr>
          <p:spPr>
            <a:xfrm flipH="1">
              <a:off x="2099401" y="4361465"/>
              <a:ext cx="426365" cy="32351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5" name="TextBox 54"/>
          <p:cNvSpPr txBox="1"/>
          <p:nvPr/>
        </p:nvSpPr>
        <p:spPr>
          <a:xfrm>
            <a:off x="243974" y="1039008"/>
            <a:ext cx="3358017" cy="1200329"/>
          </a:xfrm>
          <a:prstGeom prst="rect">
            <a:avLst/>
          </a:prstGeom>
          <a:noFill/>
        </p:spPr>
        <p:txBody>
          <a:bodyPr wrap="square" rtlCol="0">
            <a:spAutoFit/>
          </a:bodyPr>
          <a:lstStyle/>
          <a:p>
            <a:pPr marL="166688" indent="-166688">
              <a:buFont typeface="Arial"/>
              <a:buChar char="•"/>
            </a:pPr>
            <a:r>
              <a:rPr lang="en-US" dirty="0" smtClean="0"/>
              <a:t>Two new girders with MPS requirements</a:t>
            </a:r>
          </a:p>
          <a:p>
            <a:pPr marL="166688" indent="-166688">
              <a:buFont typeface="Arial"/>
              <a:buChar char="•"/>
            </a:pPr>
            <a:r>
              <a:rPr lang="en-US" dirty="0" smtClean="0"/>
              <a:t>HPS Apparatus with MPS requirements</a:t>
            </a:r>
            <a:endParaRPr lang="en-US" dirty="0"/>
          </a:p>
        </p:txBody>
      </p:sp>
      <p:sp>
        <p:nvSpPr>
          <p:cNvPr id="44" name="Footer Placeholder 2"/>
          <p:cNvSpPr txBox="1">
            <a:spLocks/>
          </p:cNvSpPr>
          <p:nvPr/>
        </p:nvSpPr>
        <p:spPr>
          <a:xfrm>
            <a:off x="5506798" y="6492875"/>
            <a:ext cx="270045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Slide Courtesy of </a:t>
            </a:r>
            <a:r>
              <a:rPr lang="en-US" dirty="0" err="1" smtClean="0"/>
              <a:t>Stepan</a:t>
            </a:r>
            <a:r>
              <a:rPr lang="en-US" dirty="0" smtClean="0"/>
              <a:t> </a:t>
            </a:r>
            <a:r>
              <a:rPr lang="en-US" dirty="0" err="1" smtClean="0"/>
              <a:t>Stepanyan</a:t>
            </a:r>
            <a:endParaRPr lang="en-US" dirty="0"/>
          </a:p>
        </p:txBody>
      </p:sp>
      <p:sp>
        <p:nvSpPr>
          <p:cNvPr id="47" name="Footer Placeholder 2"/>
          <p:cNvSpPr>
            <a:spLocks noGrp="1"/>
          </p:cNvSpPr>
          <p:nvPr>
            <p:ph type="ftr" sz="quarter" idx="11"/>
          </p:nvPr>
        </p:nvSpPr>
        <p:spPr>
          <a:xfrm>
            <a:off x="1027755" y="6234240"/>
            <a:ext cx="7041512" cy="365125"/>
          </a:xfrm>
        </p:spPr>
        <p:txBody>
          <a:bodyPr/>
          <a:lstStyle/>
          <a:p>
            <a:r>
              <a:rPr lang="en-US" dirty="0" smtClean="0"/>
              <a:t>D. Sexton, Overview of the MPS for the HPS experiment</a:t>
            </a:r>
            <a:endParaRPr lang="en-US" dirty="0"/>
          </a:p>
        </p:txBody>
      </p:sp>
    </p:spTree>
    <p:extLst>
      <p:ext uri="{BB962C8B-B14F-4D97-AF65-F5344CB8AC3E}">
        <p14:creationId xmlns:p14="http://schemas.microsoft.com/office/powerpoint/2010/main" val="118203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H02 02141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492" y="450437"/>
            <a:ext cx="4046220" cy="4244340"/>
          </a:xfrm>
          <a:prstGeom prst="rect">
            <a:avLst/>
          </a:prstGeom>
        </p:spPr>
      </p:pic>
      <p:sp>
        <p:nvSpPr>
          <p:cNvPr id="2" name="Title 1"/>
          <p:cNvSpPr>
            <a:spLocks noGrp="1"/>
          </p:cNvSpPr>
          <p:nvPr>
            <p:ph type="title"/>
          </p:nvPr>
        </p:nvSpPr>
        <p:spPr>
          <a:xfrm>
            <a:off x="457200" y="139290"/>
            <a:ext cx="8229600" cy="729226"/>
          </a:xfrm>
        </p:spPr>
        <p:txBody>
          <a:bodyPr>
            <a:normAutofit/>
          </a:bodyPr>
          <a:lstStyle/>
          <a:p>
            <a:pPr algn="l"/>
            <a:r>
              <a:rPr lang="en-US" sz="3000" dirty="0" smtClean="0">
                <a:latin typeface="Arial"/>
                <a:cs typeface="Arial"/>
              </a:rPr>
              <a:t>New girders – MPS Additions</a:t>
            </a:r>
            <a:endParaRPr lang="en-US" sz="3000" dirty="0">
              <a:latin typeface="Arial"/>
              <a:cs typeface="Arial"/>
            </a:endParaRPr>
          </a:p>
        </p:txBody>
      </p:sp>
      <p:sp>
        <p:nvSpPr>
          <p:cNvPr id="4" name="Slide Number Placeholder 3"/>
          <p:cNvSpPr>
            <a:spLocks noGrp="1"/>
          </p:cNvSpPr>
          <p:nvPr>
            <p:ph type="sldNum" sz="quarter" idx="12"/>
          </p:nvPr>
        </p:nvSpPr>
        <p:spPr/>
        <p:txBody>
          <a:bodyPr/>
          <a:lstStyle/>
          <a:p>
            <a:fld id="{E4C68CFB-8E7E-814F-934C-C7C03EF393D0}" type="slidenum">
              <a:rPr lang="en-US" smtClean="0"/>
              <a:pPr/>
              <a:t>8</a:t>
            </a:fld>
            <a:endParaRPr lang="en-US"/>
          </a:p>
        </p:txBody>
      </p:sp>
      <p:pic>
        <p:nvPicPr>
          <p:cNvPr id="5" name="Picture 4" descr="2H00 02141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382" y="1309512"/>
            <a:ext cx="3493307" cy="4572000"/>
          </a:xfrm>
          <a:prstGeom prst="rect">
            <a:avLst/>
          </a:prstGeom>
        </p:spPr>
      </p:pic>
      <p:sp>
        <p:nvSpPr>
          <p:cNvPr id="17" name="TextBox 16"/>
          <p:cNvSpPr txBox="1"/>
          <p:nvPr/>
        </p:nvSpPr>
        <p:spPr>
          <a:xfrm>
            <a:off x="7788592" y="1786243"/>
            <a:ext cx="1038227" cy="369332"/>
          </a:xfrm>
          <a:prstGeom prst="rect">
            <a:avLst/>
          </a:prstGeom>
          <a:solidFill>
            <a:srgbClr val="3366FF"/>
          </a:solidFill>
          <a:ln>
            <a:solidFill>
              <a:srgbClr val="3366FF"/>
            </a:solidFill>
          </a:ln>
        </p:spPr>
        <p:txBody>
          <a:bodyPr wrap="none" rtlCol="0">
            <a:spAutoFit/>
          </a:bodyPr>
          <a:lstStyle/>
          <a:p>
            <a:r>
              <a:rPr lang="en-US" dirty="0" smtClean="0"/>
              <a:t>ETA2H03</a:t>
            </a:r>
            <a:endParaRPr lang="en-US" dirty="0"/>
          </a:p>
        </p:txBody>
      </p:sp>
      <p:sp>
        <p:nvSpPr>
          <p:cNvPr id="10" name="TextBox 9"/>
          <p:cNvSpPr txBox="1"/>
          <p:nvPr/>
        </p:nvSpPr>
        <p:spPr>
          <a:xfrm>
            <a:off x="3640890" y="4692606"/>
            <a:ext cx="5185929" cy="1446550"/>
          </a:xfrm>
          <a:prstGeom prst="rect">
            <a:avLst/>
          </a:prstGeom>
          <a:noFill/>
        </p:spPr>
        <p:txBody>
          <a:bodyPr wrap="square" rtlCol="0">
            <a:spAutoFit/>
          </a:bodyPr>
          <a:lstStyle/>
          <a:p>
            <a:r>
              <a:rPr lang="en-US" sz="1600" b="1" dirty="0" smtClean="0"/>
              <a:t>Beam Loss Monitors will be added in these specific locations:</a:t>
            </a:r>
          </a:p>
          <a:p>
            <a:pPr marL="342900" indent="-342900">
              <a:buFont typeface="Arial"/>
              <a:buChar char="•"/>
            </a:pPr>
            <a:r>
              <a:rPr lang="en-US" sz="1400" dirty="0" smtClean="0"/>
              <a:t>Exit of Girder 2 after </a:t>
            </a:r>
            <a:r>
              <a:rPr lang="en-US" sz="1400" dirty="0" err="1" smtClean="0"/>
              <a:t>collimater</a:t>
            </a:r>
            <a:endParaRPr lang="en-US" sz="1400" dirty="0" smtClean="0"/>
          </a:p>
          <a:p>
            <a:pPr marL="342900" indent="-342900">
              <a:buFont typeface="Arial"/>
              <a:buChar char="•"/>
            </a:pPr>
            <a:r>
              <a:rPr lang="en-US" sz="1400" dirty="0" smtClean="0"/>
              <a:t>Two additional BLMs will be located at the front side of the Girder for Diagnostics and Spare.</a:t>
            </a:r>
          </a:p>
          <a:p>
            <a:pPr marL="342900" indent="-342900">
              <a:buFont typeface="Arial"/>
              <a:buChar char="•"/>
            </a:pPr>
            <a:r>
              <a:rPr lang="en-US" sz="1400" dirty="0" smtClean="0"/>
              <a:t>Provisions for Limit Switches to protect from beam exposure</a:t>
            </a:r>
          </a:p>
        </p:txBody>
      </p:sp>
      <p:sp>
        <p:nvSpPr>
          <p:cNvPr id="12" name="Rectangle 11"/>
          <p:cNvSpPr/>
          <p:nvPr/>
        </p:nvSpPr>
        <p:spPr>
          <a:xfrm>
            <a:off x="1029805" y="4383813"/>
            <a:ext cx="1171565" cy="461665"/>
          </a:xfrm>
          <a:prstGeom prst="rect">
            <a:avLst/>
          </a:prstGeom>
        </p:spPr>
        <p:txBody>
          <a:bodyPr wrap="none">
            <a:spAutoFit/>
          </a:bodyPr>
          <a:lstStyle/>
          <a:p>
            <a:r>
              <a:rPr lang="en-US" sz="2400" b="1" dirty="0"/>
              <a:t>Girder-I</a:t>
            </a:r>
          </a:p>
        </p:txBody>
      </p:sp>
      <p:sp>
        <p:nvSpPr>
          <p:cNvPr id="18" name="Rectangle 17"/>
          <p:cNvSpPr/>
          <p:nvPr/>
        </p:nvSpPr>
        <p:spPr>
          <a:xfrm>
            <a:off x="5972251" y="1128137"/>
            <a:ext cx="1253618" cy="461665"/>
          </a:xfrm>
          <a:prstGeom prst="rect">
            <a:avLst/>
          </a:prstGeom>
        </p:spPr>
        <p:txBody>
          <a:bodyPr wrap="none">
            <a:spAutoFit/>
          </a:bodyPr>
          <a:lstStyle/>
          <a:p>
            <a:r>
              <a:rPr lang="en-US" sz="2400" b="1" dirty="0"/>
              <a:t>Girder-</a:t>
            </a:r>
            <a:r>
              <a:rPr lang="en-US" sz="2400" b="1" dirty="0" smtClean="0"/>
              <a:t>II</a:t>
            </a:r>
            <a:endParaRPr lang="en-US" sz="2400" b="1" dirty="0"/>
          </a:p>
        </p:txBody>
      </p:sp>
      <p:sp>
        <p:nvSpPr>
          <p:cNvPr id="19" name="Oval 18"/>
          <p:cNvSpPr/>
          <p:nvPr/>
        </p:nvSpPr>
        <p:spPr>
          <a:xfrm>
            <a:off x="3150941" y="1852102"/>
            <a:ext cx="90129" cy="2376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7483616" y="4222148"/>
            <a:ext cx="181078"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8245616" y="3409334"/>
            <a:ext cx="181078"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p:cNvCxnSpPr>
            <a:stCxn id="10" idx="0"/>
            <a:endCxn id="20" idx="1"/>
          </p:cNvCxnSpPr>
          <p:nvPr/>
        </p:nvCxnSpPr>
        <p:spPr>
          <a:xfrm flipV="1">
            <a:off x="6233855" y="4437290"/>
            <a:ext cx="1249761" cy="255316"/>
          </a:xfrm>
          <a:prstGeom prst="straightConnector1">
            <a:avLst/>
          </a:prstGeom>
          <a:ln w="25400">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0"/>
            <a:endCxn id="21" idx="1"/>
          </p:cNvCxnSpPr>
          <p:nvPr/>
        </p:nvCxnSpPr>
        <p:spPr>
          <a:xfrm flipV="1">
            <a:off x="6233855" y="3624476"/>
            <a:ext cx="2011761" cy="1068130"/>
          </a:xfrm>
          <a:prstGeom prst="straightConnector1">
            <a:avLst/>
          </a:prstGeom>
          <a:ln w="25400">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Footer Placeholder 2"/>
          <p:cNvSpPr>
            <a:spLocks noGrp="1"/>
          </p:cNvSpPr>
          <p:nvPr>
            <p:ph type="ftr" sz="quarter" idx="11"/>
          </p:nvPr>
        </p:nvSpPr>
        <p:spPr>
          <a:xfrm>
            <a:off x="1005839" y="6234240"/>
            <a:ext cx="7094221" cy="365125"/>
          </a:xfrm>
        </p:spPr>
        <p:txBody>
          <a:bodyPr/>
          <a:lstStyle/>
          <a:p>
            <a:r>
              <a:rPr lang="en-US" dirty="0" smtClean="0"/>
              <a:t>D. Sexton, Overview of the MPS for the HPS experiment</a:t>
            </a:r>
            <a:endParaRPr lang="en-US" dirty="0"/>
          </a:p>
        </p:txBody>
      </p:sp>
      <p:sp>
        <p:nvSpPr>
          <p:cNvPr id="31" name="TextBox 30"/>
          <p:cNvSpPr txBox="1"/>
          <p:nvPr/>
        </p:nvSpPr>
        <p:spPr>
          <a:xfrm>
            <a:off x="7907581" y="2481302"/>
            <a:ext cx="1236420" cy="646331"/>
          </a:xfrm>
          <a:prstGeom prst="rect">
            <a:avLst/>
          </a:prstGeom>
          <a:solidFill>
            <a:schemeClr val="accent5"/>
          </a:solidFill>
          <a:ln>
            <a:noFill/>
          </a:ln>
        </p:spPr>
        <p:txBody>
          <a:bodyPr wrap="square" rtlCol="0" anchor="ctr" anchorCtr="1">
            <a:spAutoFit/>
          </a:bodyPr>
          <a:lstStyle/>
          <a:p>
            <a:pPr algn="ctr"/>
            <a:r>
              <a:rPr lang="en-US" dirty="0" smtClean="0"/>
              <a:t>LIMIT SWITCHES</a:t>
            </a:r>
            <a:endParaRPr lang="en-US" dirty="0"/>
          </a:p>
        </p:txBody>
      </p:sp>
      <p:sp>
        <p:nvSpPr>
          <p:cNvPr id="49" name="Rounded Rectangle 48"/>
          <p:cNvSpPr/>
          <p:nvPr/>
        </p:nvSpPr>
        <p:spPr>
          <a:xfrm>
            <a:off x="4603805" y="2912491"/>
            <a:ext cx="181078"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5333083" y="2240866"/>
            <a:ext cx="181078"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a:stCxn id="10" idx="0"/>
            <a:endCxn id="50" idx="2"/>
          </p:cNvCxnSpPr>
          <p:nvPr/>
        </p:nvCxnSpPr>
        <p:spPr>
          <a:xfrm flipH="1" flipV="1">
            <a:off x="5423622" y="2671149"/>
            <a:ext cx="810233" cy="2021457"/>
          </a:xfrm>
          <a:prstGeom prst="straightConnector1">
            <a:avLst/>
          </a:prstGeom>
          <a:ln w="25400">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0" idx="0"/>
          </p:cNvCxnSpPr>
          <p:nvPr/>
        </p:nvCxnSpPr>
        <p:spPr>
          <a:xfrm flipH="1" flipV="1">
            <a:off x="4784886" y="3342777"/>
            <a:ext cx="1448969" cy="1349829"/>
          </a:xfrm>
          <a:prstGeom prst="straightConnector1">
            <a:avLst/>
          </a:prstGeom>
          <a:ln w="25400">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077610" y="1004640"/>
            <a:ext cx="1163460" cy="307777"/>
          </a:xfrm>
          <a:prstGeom prst="rect">
            <a:avLst/>
          </a:prstGeom>
          <a:solidFill>
            <a:srgbClr val="FFFF00"/>
          </a:solidFill>
        </p:spPr>
        <p:txBody>
          <a:bodyPr wrap="none" rtlCol="0">
            <a:spAutoFit/>
          </a:bodyPr>
          <a:lstStyle/>
          <a:p>
            <a:r>
              <a:rPr lang="en-US" sz="1400" b="1" dirty="0" smtClean="0">
                <a:solidFill>
                  <a:srgbClr val="FF0000"/>
                </a:solidFill>
              </a:rPr>
              <a:t>Halo Counter</a:t>
            </a:r>
            <a:endParaRPr lang="en-US" sz="1400" b="1" dirty="0">
              <a:solidFill>
                <a:srgbClr val="FF0000"/>
              </a:solidFill>
            </a:endParaRPr>
          </a:p>
        </p:txBody>
      </p:sp>
      <p:cxnSp>
        <p:nvCxnSpPr>
          <p:cNvPr id="59" name="Straight Arrow Connector 58"/>
          <p:cNvCxnSpPr>
            <a:stCxn id="58" idx="2"/>
            <a:endCxn id="19" idx="0"/>
          </p:cNvCxnSpPr>
          <p:nvPr/>
        </p:nvCxnSpPr>
        <p:spPr>
          <a:xfrm>
            <a:off x="2659340" y="1312417"/>
            <a:ext cx="536666" cy="539685"/>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31" idx="2"/>
          </p:cNvCxnSpPr>
          <p:nvPr/>
        </p:nvCxnSpPr>
        <p:spPr>
          <a:xfrm flipV="1">
            <a:off x="8426694" y="3127633"/>
            <a:ext cx="99097" cy="2753879"/>
          </a:xfrm>
          <a:prstGeom prst="straightConnector1">
            <a:avLst/>
          </a:prstGeom>
          <a:ln w="2540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Footer Placeholder 2"/>
          <p:cNvSpPr txBox="1">
            <a:spLocks/>
          </p:cNvSpPr>
          <p:nvPr/>
        </p:nvSpPr>
        <p:spPr>
          <a:xfrm>
            <a:off x="1027755" y="6234240"/>
            <a:ext cx="704151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D. Sexton, Overview of the MPS for the HPS experiment</a:t>
            </a:r>
            <a:endParaRPr lang="en-US" dirty="0"/>
          </a:p>
        </p:txBody>
      </p:sp>
      <p:sp>
        <p:nvSpPr>
          <p:cNvPr id="25" name="Rounded Rectangle 24"/>
          <p:cNvSpPr/>
          <p:nvPr/>
        </p:nvSpPr>
        <p:spPr>
          <a:xfrm>
            <a:off x="366661" y="1725292"/>
            <a:ext cx="181078" cy="430283"/>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287167" y="2155576"/>
            <a:ext cx="170034" cy="756916"/>
          </a:xfrm>
          <a:prstGeom prst="straightConnector1">
            <a:avLst/>
          </a:prstGeom>
          <a:ln w="25400">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0" y="2899517"/>
            <a:ext cx="1167627" cy="307777"/>
          </a:xfrm>
          <a:prstGeom prst="rect">
            <a:avLst/>
          </a:prstGeom>
          <a:solidFill>
            <a:srgbClr val="FFFF00"/>
          </a:solidFill>
        </p:spPr>
        <p:txBody>
          <a:bodyPr wrap="none" rtlCol="0">
            <a:spAutoFit/>
          </a:bodyPr>
          <a:lstStyle/>
          <a:p>
            <a:r>
              <a:rPr lang="en-US" sz="1400" b="1" dirty="0" smtClean="0">
                <a:solidFill>
                  <a:srgbClr val="FF0000"/>
                </a:solidFill>
              </a:rPr>
              <a:t>Possible BLM</a:t>
            </a:r>
            <a:endParaRPr lang="en-US" sz="1400" b="1" dirty="0">
              <a:solidFill>
                <a:srgbClr val="FF0000"/>
              </a:solidFill>
            </a:endParaRPr>
          </a:p>
        </p:txBody>
      </p:sp>
    </p:spTree>
    <p:extLst>
      <p:ext uri="{BB962C8B-B14F-4D97-AF65-F5344CB8AC3E}">
        <p14:creationId xmlns:p14="http://schemas.microsoft.com/office/powerpoint/2010/main" val="239725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278"/>
            <a:ext cx="8229600" cy="897938"/>
          </a:xfrm>
        </p:spPr>
        <p:txBody>
          <a:bodyPr>
            <a:normAutofit/>
          </a:bodyPr>
          <a:lstStyle/>
          <a:p>
            <a:pPr algn="l"/>
            <a:r>
              <a:rPr lang="en-US" sz="3200" dirty="0" smtClean="0">
                <a:latin typeface="Arial"/>
                <a:cs typeface="Arial"/>
              </a:rPr>
              <a:t>HPS chicane design status</a:t>
            </a:r>
            <a:endParaRPr lang="en-US" sz="3200" dirty="0">
              <a:latin typeface="Arial"/>
              <a:cs typeface="Arial"/>
            </a:endParaRPr>
          </a:p>
        </p:txBody>
      </p:sp>
      <p:sp>
        <p:nvSpPr>
          <p:cNvPr id="4" name="Slide Number Placeholder 3"/>
          <p:cNvSpPr>
            <a:spLocks noGrp="1"/>
          </p:cNvSpPr>
          <p:nvPr>
            <p:ph type="sldNum" sz="quarter" idx="12"/>
          </p:nvPr>
        </p:nvSpPr>
        <p:spPr/>
        <p:txBody>
          <a:bodyPr/>
          <a:lstStyle/>
          <a:p>
            <a:fld id="{E4C68CFB-8E7E-814F-934C-C7C03EF393D0}" type="slidenum">
              <a:rPr lang="en-US" smtClean="0">
                <a:solidFill>
                  <a:prstClr val="black">
                    <a:tint val="75000"/>
                  </a:prstClr>
                </a:solidFill>
              </a:rPr>
              <a:pPr/>
              <a:t>9</a:t>
            </a:fld>
            <a:endParaRPr lang="en-US">
              <a:solidFill>
                <a:prstClr val="black">
                  <a:tint val="75000"/>
                </a:prstClr>
              </a:solidFill>
            </a:endParaRPr>
          </a:p>
        </p:txBody>
      </p:sp>
      <p:pic>
        <p:nvPicPr>
          <p:cNvPr id="3" name="Picture 2" descr="HPS-Alcove.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6683" y="859972"/>
            <a:ext cx="6500622" cy="5276076"/>
          </a:xfrm>
          <a:prstGeom prst="rect">
            <a:avLst/>
          </a:prstGeom>
        </p:spPr>
      </p:pic>
      <p:grpSp>
        <p:nvGrpSpPr>
          <p:cNvPr id="28" name="Group 27"/>
          <p:cNvGrpSpPr/>
          <p:nvPr/>
        </p:nvGrpSpPr>
        <p:grpSpPr>
          <a:xfrm>
            <a:off x="946621" y="3498010"/>
            <a:ext cx="4760977" cy="2580967"/>
            <a:chOff x="3490451" y="3187295"/>
            <a:chExt cx="4760977" cy="2580967"/>
          </a:xfrm>
        </p:grpSpPr>
        <p:pic>
          <p:nvPicPr>
            <p:cNvPr id="5" name="Picture 4" descr="002.jpg"/>
            <p:cNvPicPr>
              <a:picLocks noChangeAspect="1"/>
            </p:cNvPicPr>
            <p:nvPr/>
          </p:nvPicPr>
          <p:blipFill rotWithShape="1">
            <a:blip r:embed="rId3">
              <a:extLst>
                <a:ext uri="{28A0092B-C50C-407E-A947-70E740481C1C}">
                  <a14:useLocalDpi xmlns:a14="http://schemas.microsoft.com/office/drawing/2010/main" val="0"/>
                </a:ext>
              </a:extLst>
            </a:blip>
            <a:srcRect l="25026" r="8550" b="5334"/>
            <a:stretch/>
          </p:blipFill>
          <p:spPr>
            <a:xfrm rot="5400000">
              <a:off x="4580456" y="2097290"/>
              <a:ext cx="2580967" cy="4760977"/>
            </a:xfrm>
            <a:prstGeom prst="rect">
              <a:avLst/>
            </a:prstGeom>
          </p:spPr>
        </p:pic>
        <p:sp>
          <p:nvSpPr>
            <p:cNvPr id="6" name="TextBox 5"/>
            <p:cNvSpPr txBox="1"/>
            <p:nvPr/>
          </p:nvSpPr>
          <p:spPr>
            <a:xfrm>
              <a:off x="4866968" y="4170517"/>
              <a:ext cx="1249060" cy="307777"/>
            </a:xfrm>
            <a:prstGeom prst="rect">
              <a:avLst/>
            </a:prstGeom>
            <a:solidFill>
              <a:srgbClr val="FFFF00"/>
            </a:solidFill>
          </p:spPr>
          <p:txBody>
            <a:bodyPr wrap="none" rtlCol="0">
              <a:spAutoFit/>
            </a:bodyPr>
            <a:lstStyle/>
            <a:p>
              <a:r>
                <a:rPr lang="en-US" sz="1400" b="1" dirty="0" smtClean="0">
                  <a:solidFill>
                    <a:srgbClr val="FF0000"/>
                  </a:solidFill>
                </a:rPr>
                <a:t>Halo Counters</a:t>
              </a:r>
              <a:endParaRPr lang="en-US" sz="1400" b="1" dirty="0">
                <a:solidFill>
                  <a:srgbClr val="FF0000"/>
                </a:solidFill>
              </a:endParaRPr>
            </a:p>
          </p:txBody>
        </p:sp>
        <p:sp>
          <p:nvSpPr>
            <p:cNvPr id="9" name="Oval 8"/>
            <p:cNvSpPr/>
            <p:nvPr/>
          </p:nvSpPr>
          <p:spPr>
            <a:xfrm>
              <a:off x="5456903" y="4760452"/>
              <a:ext cx="90129" cy="2376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198851" y="4760452"/>
              <a:ext cx="90129" cy="2376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Oval 10"/>
          <p:cNvSpPr/>
          <p:nvPr/>
        </p:nvSpPr>
        <p:spPr>
          <a:xfrm>
            <a:off x="3400322" y="2143433"/>
            <a:ext cx="90129" cy="2376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019367" y="1905820"/>
            <a:ext cx="90129" cy="2376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6" idx="0"/>
            <a:endCxn id="12" idx="4"/>
          </p:cNvCxnSpPr>
          <p:nvPr/>
        </p:nvCxnSpPr>
        <p:spPr>
          <a:xfrm flipV="1">
            <a:off x="2947668" y="2143433"/>
            <a:ext cx="2116764" cy="2337799"/>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1" idx="4"/>
          </p:cNvCxnSpPr>
          <p:nvPr/>
        </p:nvCxnSpPr>
        <p:spPr>
          <a:xfrm flipV="1">
            <a:off x="2947668" y="2381046"/>
            <a:ext cx="497719" cy="2100186"/>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232888" y="2624311"/>
            <a:ext cx="0" cy="61820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1385288" y="2776711"/>
            <a:ext cx="0" cy="618209"/>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7137044" y="852163"/>
            <a:ext cx="1297862" cy="807304"/>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HALL B HALO COUNTERS</a:t>
            </a:r>
            <a:endParaRPr lang="en-US" dirty="0">
              <a:solidFill>
                <a:schemeClr val="tx1"/>
              </a:solidFill>
            </a:endParaRPr>
          </a:p>
        </p:txBody>
      </p:sp>
      <p:sp>
        <p:nvSpPr>
          <p:cNvPr id="20" name="Rounded Rectangle 19"/>
          <p:cNvSpPr/>
          <p:nvPr/>
        </p:nvSpPr>
        <p:spPr>
          <a:xfrm>
            <a:off x="7137044" y="2141592"/>
            <a:ext cx="1297862" cy="592265"/>
          </a:xfrm>
          <a:prstGeom prst="roundRect">
            <a:avLst/>
          </a:prstGeom>
          <a:solidFill>
            <a:srgbClr val="FFC000"/>
          </a:solidFill>
          <a:ln>
            <a:noFill/>
          </a:ln>
          <a:scene3d>
            <a:camera prst="orthographicFront">
              <a:rot lat="0" lon="1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FIBER FSD NODE</a:t>
            </a:r>
            <a:endParaRPr lang="en-US" dirty="0">
              <a:solidFill>
                <a:schemeClr val="tx1"/>
              </a:solidFill>
            </a:endParaRPr>
          </a:p>
        </p:txBody>
      </p:sp>
      <p:cxnSp>
        <p:nvCxnSpPr>
          <p:cNvPr id="21" name="Elbow Connector 20"/>
          <p:cNvCxnSpPr>
            <a:stCxn id="19" idx="2"/>
          </p:cNvCxnSpPr>
          <p:nvPr/>
        </p:nvCxnSpPr>
        <p:spPr>
          <a:xfrm rot="16200000" flipH="1">
            <a:off x="7544912" y="1900529"/>
            <a:ext cx="482127" cy="1"/>
          </a:xfrm>
          <a:prstGeom prst="bentConnector3">
            <a:avLst>
              <a:gd name="adj1" fmla="val 50000"/>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799211" y="1777418"/>
            <a:ext cx="803712" cy="246221"/>
          </a:xfrm>
          <a:prstGeom prst="rect">
            <a:avLst/>
          </a:prstGeom>
          <a:noFill/>
        </p:spPr>
        <p:txBody>
          <a:bodyPr wrap="square" rtlCol="0">
            <a:spAutoFit/>
          </a:bodyPr>
          <a:lstStyle/>
          <a:p>
            <a:r>
              <a:rPr lang="en-US" sz="1000" dirty="0" smtClean="0"/>
              <a:t>5 MHz = OK</a:t>
            </a:r>
            <a:endParaRPr lang="en-US" sz="1000" dirty="0"/>
          </a:p>
        </p:txBody>
      </p:sp>
      <p:cxnSp>
        <p:nvCxnSpPr>
          <p:cNvPr id="30" name="Straight Arrow Connector 29"/>
          <p:cNvCxnSpPr/>
          <p:nvPr/>
        </p:nvCxnSpPr>
        <p:spPr>
          <a:xfrm>
            <a:off x="2958137" y="4789009"/>
            <a:ext cx="1" cy="28215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0" idx="0"/>
          </p:cNvCxnSpPr>
          <p:nvPr/>
        </p:nvCxnSpPr>
        <p:spPr>
          <a:xfrm>
            <a:off x="2958138" y="4789009"/>
            <a:ext cx="1741948" cy="282158"/>
          </a:xfrm>
          <a:prstGeom prst="straightConnector1">
            <a:avLst/>
          </a:prstGeom>
          <a:ln w="127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747881" y="3620556"/>
            <a:ext cx="3358017" cy="1908215"/>
          </a:xfrm>
          <a:prstGeom prst="rect">
            <a:avLst/>
          </a:prstGeom>
          <a:solidFill>
            <a:schemeClr val="bg1"/>
          </a:solidFill>
        </p:spPr>
        <p:txBody>
          <a:bodyPr wrap="square" rtlCol="0">
            <a:spAutoFit/>
          </a:bodyPr>
          <a:lstStyle/>
          <a:p>
            <a:pPr marL="285750" indent="-285750">
              <a:spcBef>
                <a:spcPts val="600"/>
              </a:spcBef>
              <a:buFont typeface="Arial"/>
              <a:buChar char="•"/>
            </a:pPr>
            <a:r>
              <a:rPr lang="en-US" dirty="0" smtClean="0"/>
              <a:t>Halo Counters located on 1</a:t>
            </a:r>
            <a:r>
              <a:rPr lang="en-US" baseline="30000" dirty="0" smtClean="0"/>
              <a:t>st</a:t>
            </a:r>
            <a:r>
              <a:rPr lang="en-US" dirty="0" smtClean="0"/>
              <a:t> Girder and on HPS Chicane.</a:t>
            </a:r>
          </a:p>
          <a:p>
            <a:pPr marL="742950" lvl="1" indent="-285750">
              <a:spcBef>
                <a:spcPts val="600"/>
              </a:spcBef>
              <a:buFont typeface="Wingdings" panose="05000000000000000000" pitchFamily="2" charset="2"/>
              <a:buChar char="§"/>
            </a:pPr>
            <a:r>
              <a:rPr lang="en-US" dirty="0" smtClean="0"/>
              <a:t>EPICS Adjustable Count Limits</a:t>
            </a:r>
          </a:p>
          <a:p>
            <a:pPr marL="742950" lvl="1" indent="-285750">
              <a:spcBef>
                <a:spcPts val="600"/>
              </a:spcBef>
              <a:buFont typeface="Wingdings" panose="05000000000000000000" pitchFamily="2" charset="2"/>
              <a:buChar char="§"/>
            </a:pPr>
            <a:r>
              <a:rPr lang="en-US" dirty="0" smtClean="0"/>
              <a:t>Excessive counts will cause an FSD fault</a:t>
            </a:r>
          </a:p>
        </p:txBody>
      </p:sp>
      <p:sp>
        <p:nvSpPr>
          <p:cNvPr id="37" name="Footer Placeholder 2"/>
          <p:cNvSpPr>
            <a:spLocks noGrp="1"/>
          </p:cNvSpPr>
          <p:nvPr>
            <p:ph type="ftr" sz="quarter" idx="11"/>
          </p:nvPr>
        </p:nvSpPr>
        <p:spPr>
          <a:xfrm>
            <a:off x="1027755" y="6234240"/>
            <a:ext cx="7041512" cy="365125"/>
          </a:xfrm>
        </p:spPr>
        <p:txBody>
          <a:bodyPr/>
          <a:lstStyle/>
          <a:p>
            <a:r>
              <a:rPr lang="en-US" dirty="0" smtClean="0"/>
              <a:t>D. Sexton, Overview of the MPS for the HPS experiment</a:t>
            </a:r>
            <a:endParaRPr lang="en-US" dirty="0"/>
          </a:p>
        </p:txBody>
      </p:sp>
    </p:spTree>
    <p:extLst>
      <p:ext uri="{BB962C8B-B14F-4D97-AF65-F5344CB8AC3E}">
        <p14:creationId xmlns:p14="http://schemas.microsoft.com/office/powerpoint/2010/main" val="259364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48469</TotalTime>
  <Words>1053</Words>
  <Application>Microsoft Office PowerPoint</Application>
  <PresentationFormat>On-screen Show (4:3)</PresentationFormat>
  <Paragraphs>150</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Edge</vt:lpstr>
      <vt:lpstr>PowerPoint Presentation</vt:lpstr>
      <vt:lpstr>HPS MPS OVERVIEW</vt:lpstr>
      <vt:lpstr>Beam Loss Monitors</vt:lpstr>
      <vt:lpstr>Analog Monitoring</vt:lpstr>
      <vt:lpstr>MPS Electrical Card</vt:lpstr>
      <vt:lpstr>PowerPoint Presentation</vt:lpstr>
      <vt:lpstr>HPS Beam line in the Hall</vt:lpstr>
      <vt:lpstr>New girders – MPS Additions</vt:lpstr>
      <vt:lpstr>HPS chicane design status</vt:lpstr>
      <vt:lpstr>PowerPoint Presentation</vt:lpstr>
      <vt:lpstr>HPS MPS Summary and Goals</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 setup before CLAS for a test run</dc:title>
  <dc:creator>Stepan Stepanyan</dc:creator>
  <cp:lastModifiedBy>Daniel W. Sexton</cp:lastModifiedBy>
  <cp:revision>616</cp:revision>
  <cp:lastPrinted>2011-02-22T17:38:50Z</cp:lastPrinted>
  <dcterms:created xsi:type="dcterms:W3CDTF">2010-11-17T21:30:16Z</dcterms:created>
  <dcterms:modified xsi:type="dcterms:W3CDTF">2014-06-16T17:00:20Z</dcterms:modified>
</cp:coreProperties>
</file>