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4" r:id="rId5"/>
    <p:sldId id="263" r:id="rId6"/>
    <p:sldId id="271" r:id="rId7"/>
    <p:sldId id="267" r:id="rId8"/>
    <p:sldId id="266" r:id="rId9"/>
    <p:sldId id="258" r:id="rId10"/>
    <p:sldId id="259" r:id="rId11"/>
    <p:sldId id="268" r:id="rId12"/>
    <p:sldId id="260" r:id="rId13"/>
    <p:sldId id="261" r:id="rId14"/>
    <p:sldId id="26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38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3DA9-F395-49DE-98C7-2CEC55F67D79}" type="datetimeFigureOut">
              <a:rPr lang="fr-FR" smtClean="0"/>
              <a:t>17/06/2014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E84A-E0DD-4281-A07B-A10882C79C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4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3DA9-F395-49DE-98C7-2CEC55F67D79}" type="datetimeFigureOut">
              <a:rPr lang="fr-FR" smtClean="0"/>
              <a:t>17/06/2014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E84A-E0DD-4281-A07B-A10882C79C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13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3DA9-F395-49DE-98C7-2CEC55F67D79}" type="datetimeFigureOut">
              <a:rPr lang="fr-FR" smtClean="0"/>
              <a:t>17/06/2014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E84A-E0DD-4281-A07B-A10882C79C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48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3DA9-F395-49DE-98C7-2CEC55F67D79}" type="datetimeFigureOut">
              <a:rPr lang="fr-FR" smtClean="0"/>
              <a:t>17/06/2014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E84A-E0DD-4281-A07B-A10882C79C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52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3DA9-F395-49DE-98C7-2CEC55F67D79}" type="datetimeFigureOut">
              <a:rPr lang="fr-FR" smtClean="0"/>
              <a:t>17/06/2014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E84A-E0DD-4281-A07B-A10882C79C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01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3DA9-F395-49DE-98C7-2CEC55F67D79}" type="datetimeFigureOut">
              <a:rPr lang="fr-FR" smtClean="0"/>
              <a:t>17/06/2014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E84A-E0DD-4281-A07B-A10882C79C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871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3DA9-F395-49DE-98C7-2CEC55F67D79}" type="datetimeFigureOut">
              <a:rPr lang="fr-FR" smtClean="0"/>
              <a:t>17/06/2014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E84A-E0DD-4281-A07B-A10882C79C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99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3DA9-F395-49DE-98C7-2CEC55F67D79}" type="datetimeFigureOut">
              <a:rPr lang="fr-FR" smtClean="0"/>
              <a:t>17/06/2014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E84A-E0DD-4281-A07B-A10882C79C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36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3DA9-F395-49DE-98C7-2CEC55F67D79}" type="datetimeFigureOut">
              <a:rPr lang="fr-FR" smtClean="0"/>
              <a:t>17/06/2014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E84A-E0DD-4281-A07B-A10882C79C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35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3DA9-F395-49DE-98C7-2CEC55F67D79}" type="datetimeFigureOut">
              <a:rPr lang="fr-FR" smtClean="0"/>
              <a:t>17/06/2014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E84A-E0DD-4281-A07B-A10882C79C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92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3DA9-F395-49DE-98C7-2CEC55F67D79}" type="datetimeFigureOut">
              <a:rPr lang="fr-FR" smtClean="0"/>
              <a:t>17/06/2014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E84A-E0DD-4281-A07B-A10882C79C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88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63DA9-F395-49DE-98C7-2CEC55F67D79}" type="datetimeFigureOut">
              <a:rPr lang="fr-FR" smtClean="0"/>
              <a:t>17/06/2014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9E84A-E0DD-4281-A07B-A10882C79C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63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  <a:ln w="38100">
            <a:solidFill>
              <a:srgbClr val="C00000"/>
            </a:solidFill>
          </a:ln>
        </p:spPr>
        <p:txBody>
          <a:bodyPr/>
          <a:lstStyle/>
          <a:p>
            <a:r>
              <a:rPr lang="fr-FR" b="1" dirty="0" err="1" smtClean="0"/>
              <a:t>ECal</a:t>
            </a:r>
            <a:r>
              <a:rPr lang="fr-FR" b="1" dirty="0" smtClean="0"/>
              <a:t>:</a:t>
            </a:r>
            <a:br>
              <a:rPr lang="fr-FR" b="1" dirty="0" smtClean="0"/>
            </a:br>
            <a:r>
              <a:rPr lang="fr-FR" b="1" dirty="0" smtClean="0"/>
              <a:t>New </a:t>
            </a:r>
            <a:r>
              <a:rPr lang="fr-FR" b="1" dirty="0" err="1" smtClean="0"/>
              <a:t>APDs</a:t>
            </a:r>
            <a:r>
              <a:rPr lang="fr-FR" b="1" dirty="0" smtClean="0"/>
              <a:t> </a:t>
            </a:r>
            <a:r>
              <a:rPr lang="fr-FR" b="1" dirty="0" err="1" smtClean="0"/>
              <a:t>testing</a:t>
            </a:r>
            <a:r>
              <a:rPr lang="fr-FR" b="1" dirty="0" smtClean="0"/>
              <a:t> and </a:t>
            </a:r>
            <a:r>
              <a:rPr lang="fr-FR" b="1" dirty="0" err="1" smtClean="0"/>
              <a:t>gluing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2564904"/>
            <a:ext cx="9144000" cy="2664296"/>
          </a:xfrm>
        </p:spPr>
        <p:txBody>
          <a:bodyPr>
            <a:normAutofit/>
          </a:bodyPr>
          <a:lstStyle/>
          <a:p>
            <a:r>
              <a:rPr lang="fr-FR" sz="2800" i="1" dirty="0" err="1" smtClean="0"/>
              <a:t>Work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performed</a:t>
            </a:r>
            <a:r>
              <a:rPr lang="fr-FR" sz="2800" i="1" dirty="0" smtClean="0"/>
              <a:t> at </a:t>
            </a:r>
            <a:r>
              <a:rPr lang="fr-FR" sz="2800" i="1" dirty="0" err="1" smtClean="0"/>
              <a:t>JLab</a:t>
            </a:r>
            <a:r>
              <a:rPr lang="fr-FR" sz="2800" i="1" dirty="0" smtClean="0"/>
              <a:t> by</a:t>
            </a:r>
          </a:p>
          <a:p>
            <a:r>
              <a:rPr lang="fr-FR" b="1" dirty="0" smtClean="0"/>
              <a:t>Emma, Holly, Kyle, </a:t>
            </a:r>
            <a:r>
              <a:rPr lang="fr-FR" b="1" dirty="0" err="1" smtClean="0"/>
              <a:t>Volodymyr</a:t>
            </a:r>
            <a:endParaRPr lang="fr-FR" b="1" dirty="0" smtClean="0"/>
          </a:p>
          <a:p>
            <a:r>
              <a:rPr lang="fr-FR" sz="2400" i="1" dirty="0" err="1"/>
              <a:t>w</a:t>
            </a:r>
            <a:r>
              <a:rPr lang="fr-FR" sz="2400" i="1" dirty="0" err="1" smtClean="0"/>
              <a:t>ith</a:t>
            </a:r>
            <a:r>
              <a:rPr lang="fr-FR" sz="2400" i="1" dirty="0" smtClean="0"/>
              <a:t> the participation and/or input </a:t>
            </a:r>
            <a:r>
              <a:rPr lang="fr-FR" sz="2400" i="1" dirty="0" err="1" smtClean="0"/>
              <a:t>from</a:t>
            </a:r>
            <a:endParaRPr lang="fr-FR" sz="2400" i="1" dirty="0" smtClean="0"/>
          </a:p>
          <a:p>
            <a:r>
              <a:rPr lang="fr-FR" sz="2400" dirty="0" smtClean="0"/>
              <a:t>Alessandro, Andrea, Annie, Gabriel, M., Raphaël, </a:t>
            </a:r>
            <a:r>
              <a:rPr lang="fr-FR" sz="2400" dirty="0" err="1" smtClean="0"/>
              <a:t>Stepan</a:t>
            </a:r>
            <a:r>
              <a:rPr lang="fr-FR" sz="2400" dirty="0" smtClean="0"/>
              <a:t> &amp; INFN</a:t>
            </a:r>
          </a:p>
          <a:p>
            <a:endParaRPr lang="fr-FR" sz="2800" dirty="0"/>
          </a:p>
        </p:txBody>
      </p:sp>
      <p:sp>
        <p:nvSpPr>
          <p:cNvPr id="4" name="Text Box 56"/>
          <p:cNvSpPr txBox="1">
            <a:spLocks noChangeArrowheads="1"/>
          </p:cNvSpPr>
          <p:nvPr/>
        </p:nvSpPr>
        <p:spPr bwMode="auto">
          <a:xfrm>
            <a:off x="-151830" y="6548834"/>
            <a:ext cx="9404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fr-FR" sz="1600" dirty="0">
                <a:solidFill>
                  <a:srgbClr val="FF00FF"/>
                </a:solidFill>
                <a:latin typeface="Book Antiqua" pitchFamily="18" charset="0"/>
              </a:rPr>
              <a:t>Michel </a:t>
            </a:r>
            <a:r>
              <a:rPr lang="en-GB" altLang="fr-FR" sz="1600" dirty="0" smtClean="0">
                <a:solidFill>
                  <a:srgbClr val="FF00FF"/>
                </a:solidFill>
                <a:latin typeface="Book Antiqua" pitchFamily="18" charset="0"/>
              </a:rPr>
              <a:t>Garçon                                 </a:t>
            </a:r>
            <a:r>
              <a:rPr lang="en-GB" altLang="fr-FR" sz="1600" b="0" dirty="0" smtClean="0">
                <a:solidFill>
                  <a:srgbClr val="FF00FF"/>
                </a:solidFill>
                <a:latin typeface="Book Antiqua" pitchFamily="18" charset="0"/>
              </a:rPr>
              <a:t>                                                 HPS collaboration meeting, </a:t>
            </a:r>
            <a:r>
              <a:rPr lang="en-GB" altLang="fr-FR" sz="1600" b="0" dirty="0">
                <a:solidFill>
                  <a:srgbClr val="FF00FF"/>
                </a:solidFill>
                <a:latin typeface="Book Antiqua" pitchFamily="18" charset="0"/>
              </a:rPr>
              <a:t>June </a:t>
            </a:r>
            <a:r>
              <a:rPr lang="en-GB" altLang="fr-FR" sz="1600" b="0" dirty="0" smtClean="0">
                <a:solidFill>
                  <a:srgbClr val="FF00FF"/>
                </a:solidFill>
                <a:latin typeface="Book Antiqua" pitchFamily="18" charset="0"/>
              </a:rPr>
              <a:t>2014</a:t>
            </a:r>
            <a:endParaRPr lang="en-GB" altLang="fr-FR" sz="1600" b="0" dirty="0">
              <a:solidFill>
                <a:srgbClr val="FF00FF"/>
              </a:solidFill>
              <a:latin typeface="Book Antiqua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837410"/>
            <a:ext cx="1740539" cy="54391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18283"/>
            <a:ext cx="710086" cy="807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712663"/>
            <a:ext cx="1371575" cy="66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78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Crystal + APD post-</a:t>
            </a:r>
            <a:r>
              <a:rPr lang="fr-FR" b="1" dirty="0" err="1" smtClean="0"/>
              <a:t>gluing</a:t>
            </a:r>
            <a:r>
              <a:rPr lang="fr-FR" b="1" dirty="0" smtClean="0"/>
              <a:t> test</a:t>
            </a:r>
            <a:endParaRPr lang="fr-F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52936"/>
            <a:ext cx="2949792" cy="39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9856"/>
            <a:ext cx="3209628" cy="427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08920"/>
            <a:ext cx="2481740" cy="330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5797" y="1340768"/>
            <a:ext cx="3165190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C00000"/>
                </a:solidFill>
              </a:rPr>
              <a:t>Crystal in </a:t>
            </a:r>
            <a:r>
              <a:rPr lang="fr-FR" i="1" dirty="0" err="1" smtClean="0">
                <a:solidFill>
                  <a:srgbClr val="C00000"/>
                </a:solidFill>
              </a:rPr>
              <a:t>thermalized</a:t>
            </a:r>
            <a:r>
              <a:rPr lang="fr-FR" i="1" dirty="0" smtClean="0">
                <a:solidFill>
                  <a:srgbClr val="C00000"/>
                </a:solidFill>
              </a:rPr>
              <a:t> box </a:t>
            </a:r>
            <a:r>
              <a:rPr lang="fr-FR" i="1" dirty="0" err="1" smtClean="0">
                <a:solidFill>
                  <a:srgbClr val="C00000"/>
                </a:solidFill>
              </a:rPr>
              <a:t>with</a:t>
            </a:r>
            <a:r>
              <a:rPr lang="fr-FR" i="1" dirty="0" smtClean="0">
                <a:solidFill>
                  <a:srgbClr val="C00000"/>
                </a:solidFill>
              </a:rPr>
              <a:t> light injection at the </a:t>
            </a:r>
            <a:r>
              <a:rPr lang="fr-FR" i="1" dirty="0" err="1" smtClean="0">
                <a:solidFill>
                  <a:srgbClr val="C00000"/>
                </a:solidFill>
              </a:rPr>
              <a:t>bottom</a:t>
            </a:r>
            <a:endParaRPr lang="fr-FR" i="1" dirty="0" smtClean="0">
              <a:solidFill>
                <a:srgbClr val="C00000"/>
              </a:solidFill>
            </a:endParaRPr>
          </a:p>
          <a:p>
            <a:pPr algn="ctr"/>
            <a:r>
              <a:rPr lang="fr-FR" i="1" dirty="0">
                <a:solidFill>
                  <a:srgbClr val="C00000"/>
                </a:solidFill>
              </a:rPr>
              <a:t>a</a:t>
            </a:r>
            <a:r>
              <a:rPr lang="fr-FR" i="1" dirty="0" smtClean="0">
                <a:solidFill>
                  <a:srgbClr val="C00000"/>
                </a:solidFill>
              </a:rPr>
              <a:t>nd </a:t>
            </a:r>
            <a:r>
              <a:rPr lang="fr-FR" i="1" dirty="0" err="1" smtClean="0">
                <a:solidFill>
                  <a:srgbClr val="C00000"/>
                </a:solidFill>
              </a:rPr>
              <a:t>preamp</a:t>
            </a:r>
            <a:r>
              <a:rPr lang="fr-FR" i="1" dirty="0" smtClean="0">
                <a:solidFill>
                  <a:srgbClr val="C00000"/>
                </a:solidFill>
              </a:rPr>
              <a:t> on top</a:t>
            </a:r>
            <a:endParaRPr lang="fr-FR" i="1" dirty="0">
              <a:solidFill>
                <a:srgbClr val="C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661787" y="2308230"/>
            <a:ext cx="1853893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C00000"/>
                </a:solidFill>
              </a:rPr>
              <a:t>B</a:t>
            </a:r>
            <a:r>
              <a:rPr lang="fr-FR" i="1" dirty="0" smtClean="0">
                <a:solidFill>
                  <a:srgbClr val="C00000"/>
                </a:solidFill>
              </a:rPr>
              <a:t>ox </a:t>
            </a:r>
            <a:r>
              <a:rPr lang="fr-FR" i="1" dirty="0" err="1" smtClean="0">
                <a:solidFill>
                  <a:srgbClr val="C00000"/>
                </a:solidFill>
              </a:rPr>
              <a:t>closed</a:t>
            </a:r>
            <a:r>
              <a:rPr lang="fr-FR" i="1" dirty="0" smtClean="0">
                <a:solidFill>
                  <a:srgbClr val="C00000"/>
                </a:solidFill>
              </a:rPr>
              <a:t> (18°C)</a:t>
            </a:r>
            <a:endParaRPr lang="fr-FR" i="1" dirty="0">
              <a:solidFill>
                <a:srgbClr val="C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943314" y="2134597"/>
            <a:ext cx="3165190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C00000"/>
                </a:solidFill>
              </a:rPr>
              <a:t>Signal amplitude </a:t>
            </a:r>
            <a:r>
              <a:rPr lang="fr-FR" i="1" dirty="0" err="1" smtClean="0">
                <a:solidFill>
                  <a:srgbClr val="C00000"/>
                </a:solidFill>
              </a:rPr>
              <a:t>measurement</a:t>
            </a:r>
            <a:r>
              <a:rPr lang="fr-FR" i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fr-FR" i="1" dirty="0" smtClean="0">
                <a:solidFill>
                  <a:srgbClr val="C00000"/>
                </a:solidFill>
              </a:rPr>
              <a:t>at set group voltage</a:t>
            </a:r>
            <a:endParaRPr lang="fr-FR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6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b="1" dirty="0" smtClean="0"/>
              <a:t>Glue check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28184" y="2060848"/>
            <a:ext cx="30243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Histogram of</a:t>
            </a:r>
          </a:p>
          <a:p>
            <a:endParaRPr lang="en-US" dirty="0" smtClean="0"/>
          </a:p>
          <a:p>
            <a:r>
              <a:rPr lang="en-US" b="1" dirty="0"/>
              <a:t>(</a:t>
            </a:r>
            <a:r>
              <a:rPr lang="en-US" b="1" dirty="0" err="1" smtClean="0"/>
              <a:t>APD</a:t>
            </a:r>
            <a:r>
              <a:rPr lang="en-US" b="1" baseline="-25000" dirty="0" err="1" smtClean="0"/>
              <a:t>testing</a:t>
            </a:r>
            <a:r>
              <a:rPr lang="en-US" b="1" baseline="-25000" dirty="0" smtClean="0"/>
              <a:t> </a:t>
            </a:r>
            <a:r>
              <a:rPr lang="en-US" b="1" dirty="0" smtClean="0"/>
              <a:t>- APD180)/APD180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  <a:latin typeface="Chalkboard"/>
                <a:cs typeface="Chalkboard"/>
              </a:rPr>
              <a:t>Limitations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HV set within +/- 0.5 V, due to integer read-out. </a:t>
            </a:r>
          </a:p>
          <a:p>
            <a:r>
              <a:rPr lang="en-US" dirty="0" smtClean="0"/>
              <a:t>1V difference on HV corresponds to ~0.06 variation this plot. 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993775"/>
            <a:ext cx="662940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411760" y="6093296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267744" y="764704"/>
            <a:ext cx="100811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61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LED </a:t>
            </a:r>
            <a:r>
              <a:rPr lang="fr-FR" b="1" dirty="0" err="1" smtClean="0"/>
              <a:t>holders</a:t>
            </a:r>
            <a:endParaRPr lang="fr-FR" b="1" dirty="0"/>
          </a:p>
        </p:txBody>
      </p:sp>
      <p:pic>
        <p:nvPicPr>
          <p:cNvPr id="4" name="Image 9" descr="nose for LED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6872"/>
            <a:ext cx="4284216" cy="283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41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7507"/>
            <a:ext cx="8229600" cy="1143000"/>
          </a:xfrm>
        </p:spPr>
        <p:txBody>
          <a:bodyPr/>
          <a:lstStyle/>
          <a:p>
            <a:r>
              <a:rPr lang="fr-FR" b="1" dirty="0" err="1" smtClean="0"/>
              <a:t>Mounting</a:t>
            </a:r>
            <a:r>
              <a:rPr lang="fr-FR" b="1" dirty="0" smtClean="0"/>
              <a:t> </a:t>
            </a:r>
            <a:r>
              <a:rPr lang="fr-FR" b="1" dirty="0" err="1" smtClean="0"/>
              <a:t>crystals</a:t>
            </a:r>
            <a:r>
              <a:rPr lang="fr-FR" b="1" dirty="0" smtClean="0"/>
              <a:t> in frames</a:t>
            </a:r>
            <a:endParaRPr lang="fr-FR" b="1" dirty="0"/>
          </a:p>
        </p:txBody>
      </p:sp>
      <p:pic>
        <p:nvPicPr>
          <p:cNvPr id="4" name="Image 9" descr="new APD position.bmp"/>
          <p:cNvPicPr>
            <a:picLocks noChangeAspect="1"/>
          </p:cNvPicPr>
          <p:nvPr/>
        </p:nvPicPr>
        <p:blipFill>
          <a:blip r:embed="rId2"/>
          <a:srcRect l="10100" r="15411"/>
          <a:stretch>
            <a:fillRect/>
          </a:stretch>
        </p:blipFill>
        <p:spPr bwMode="auto">
          <a:xfrm>
            <a:off x="467544" y="1844824"/>
            <a:ext cx="1378532" cy="133855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5" name="Image 11" descr="gap lateral connecteurs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5508600" cy="325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6" descr="SMALL_036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4"/>
          <a:stretch>
            <a:fillRect/>
          </a:stretch>
        </p:blipFill>
        <p:spPr bwMode="auto">
          <a:xfrm rot="10800000">
            <a:off x="5076056" y="2104355"/>
            <a:ext cx="3960813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72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en-US" b="1" dirty="0" smtClean="0"/>
              <a:t>Current status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76538"/>
            <a:ext cx="8686800" cy="56368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APDs testing – </a:t>
            </a:r>
            <a:r>
              <a:rPr lang="en-US" sz="2400" dirty="0" smtClean="0">
                <a:solidFill>
                  <a:srgbClr val="FF6600"/>
                </a:solidFill>
                <a:cs typeface="Chalkboard"/>
              </a:rPr>
              <a:t>completed </a:t>
            </a:r>
            <a:r>
              <a:rPr lang="en-US" sz="2400" i="1" dirty="0" smtClean="0">
                <a:cs typeface="Chalkboard"/>
              </a:rPr>
              <a:t>(516 tested, 442 selected, 1 broken)</a:t>
            </a:r>
          </a:p>
          <a:p>
            <a:r>
              <a:rPr lang="en-US" sz="2400" dirty="0" smtClean="0"/>
              <a:t>APD grouping for motherboards – </a:t>
            </a:r>
            <a:r>
              <a:rPr lang="en-US" sz="2400" dirty="0" smtClean="0">
                <a:solidFill>
                  <a:srgbClr val="FF6600"/>
                </a:solidFill>
                <a:cs typeface="Chalkboard"/>
              </a:rPr>
              <a:t>completed</a:t>
            </a:r>
          </a:p>
          <a:p>
            <a:r>
              <a:rPr lang="en-US" sz="2400" dirty="0" smtClean="0"/>
              <a:t>Glue new APDs to crystals – </a:t>
            </a:r>
            <a:r>
              <a:rPr lang="en-US" sz="2400" dirty="0" smtClean="0">
                <a:solidFill>
                  <a:srgbClr val="FF6600"/>
                </a:solidFill>
                <a:cs typeface="Chalkboard"/>
              </a:rPr>
              <a:t>completed </a:t>
            </a:r>
          </a:p>
          <a:p>
            <a:r>
              <a:rPr lang="en-US" sz="2400" dirty="0" smtClean="0"/>
              <a:t>Glue check –</a:t>
            </a:r>
            <a:r>
              <a:rPr lang="en-US" sz="2400" dirty="0" smtClean="0">
                <a:solidFill>
                  <a:srgbClr val="FF0000"/>
                </a:solidFill>
                <a:cs typeface="Chalkboard"/>
              </a:rPr>
              <a:t> </a:t>
            </a:r>
            <a:r>
              <a:rPr lang="en-US" sz="2400" dirty="0" smtClean="0">
                <a:solidFill>
                  <a:srgbClr val="FF6600"/>
                </a:solidFill>
                <a:cs typeface="Chalkboard"/>
              </a:rPr>
              <a:t>completed </a:t>
            </a:r>
          </a:p>
          <a:p>
            <a:r>
              <a:rPr lang="en-US" sz="2400" dirty="0" smtClean="0">
                <a:cs typeface="Chalkboard"/>
              </a:rPr>
              <a:t>All crystal wrappings inspected and re-wrapped if needed.</a:t>
            </a:r>
            <a:endParaRPr lang="en-US" sz="2400" dirty="0">
              <a:cs typeface="Chalkboard"/>
            </a:endParaRPr>
          </a:p>
          <a:p>
            <a:endParaRPr lang="en-US" sz="2400" dirty="0" smtClean="0">
              <a:solidFill>
                <a:srgbClr val="FF0000"/>
              </a:solidFill>
              <a:cs typeface="Chalkboard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sz="2400" dirty="0" smtClean="0"/>
              <a:t>Left to do (this week ??):</a:t>
            </a:r>
          </a:p>
          <a:p>
            <a:pPr lvl="1"/>
            <a:r>
              <a:rPr lang="en-US" sz="2400" dirty="0" smtClean="0"/>
              <a:t>Punch holes in VM2002 on LED holders – </a:t>
            </a:r>
            <a:r>
              <a:rPr lang="en-US" sz="2400" dirty="0" smtClean="0">
                <a:solidFill>
                  <a:srgbClr val="FF6600"/>
                </a:solidFill>
              </a:rPr>
              <a:t>started,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6600"/>
                </a:solidFill>
              </a:rPr>
              <a:t>~ 15% done</a:t>
            </a:r>
          </a:p>
          <a:p>
            <a:pPr lvl="1"/>
            <a:r>
              <a:rPr lang="en-US" sz="2400" dirty="0" smtClean="0"/>
              <a:t>Glue LED holders to crystals</a:t>
            </a:r>
          </a:p>
        </p:txBody>
      </p:sp>
    </p:spTree>
    <p:extLst>
      <p:ext uri="{BB962C8B-B14F-4D97-AF65-F5344CB8AC3E}">
        <p14:creationId xmlns:p14="http://schemas.microsoft.com/office/powerpoint/2010/main" val="2357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Phases of </a:t>
            </a:r>
            <a:r>
              <a:rPr lang="fr-FR" b="1" dirty="0" err="1" smtClean="0"/>
              <a:t>work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01208"/>
          </a:xfrm>
        </p:spPr>
        <p:txBody>
          <a:bodyPr>
            <a:normAutofit/>
          </a:bodyPr>
          <a:lstStyle/>
          <a:p>
            <a:r>
              <a:rPr lang="fr-FR" dirty="0" smtClean="0"/>
              <a:t>Old </a:t>
            </a:r>
            <a:r>
              <a:rPr lang="fr-FR" dirty="0" err="1" smtClean="0"/>
              <a:t>APDs</a:t>
            </a:r>
            <a:r>
              <a:rPr lang="fr-FR" dirty="0" smtClean="0"/>
              <a:t> &amp; </a:t>
            </a:r>
            <a:r>
              <a:rPr lang="fr-FR" dirty="0" err="1" smtClean="0"/>
              <a:t>fiber</a:t>
            </a:r>
            <a:r>
              <a:rPr lang="fr-FR" dirty="0" smtClean="0"/>
              <a:t> </a:t>
            </a:r>
            <a:r>
              <a:rPr lang="fr-FR" dirty="0" err="1" smtClean="0"/>
              <a:t>connectors</a:t>
            </a:r>
            <a:r>
              <a:rPr lang="fr-FR" dirty="0" smtClean="0"/>
              <a:t> </a:t>
            </a:r>
            <a:r>
              <a:rPr lang="fr-FR" dirty="0" err="1" smtClean="0"/>
              <a:t>ungluing</a:t>
            </a:r>
            <a:endParaRPr lang="fr-FR" dirty="0" smtClean="0"/>
          </a:p>
          <a:p>
            <a:r>
              <a:rPr lang="fr-FR" dirty="0" smtClean="0"/>
              <a:t>Crystal </a:t>
            </a:r>
            <a:r>
              <a:rPr lang="fr-FR" dirty="0" err="1" smtClean="0"/>
              <a:t>cleaning</a:t>
            </a:r>
            <a:r>
              <a:rPr lang="fr-FR" dirty="0" smtClean="0"/>
              <a:t> + (</a:t>
            </a:r>
            <a:r>
              <a:rPr lang="fr-FR" dirty="0" err="1" smtClean="0"/>
              <a:t>re</a:t>
            </a:r>
            <a:r>
              <a:rPr lang="fr-FR" dirty="0" smtClean="0"/>
              <a:t>)</a:t>
            </a:r>
            <a:r>
              <a:rPr lang="fr-FR" dirty="0" err="1" smtClean="0"/>
              <a:t>wrapping</a:t>
            </a:r>
            <a:endParaRPr lang="fr-FR" dirty="0" smtClean="0"/>
          </a:p>
          <a:p>
            <a:r>
              <a:rPr lang="fr-FR" dirty="0" smtClean="0"/>
              <a:t>Frame </a:t>
            </a:r>
            <a:r>
              <a:rPr lang="fr-FR" dirty="0" err="1" smtClean="0"/>
              <a:t>cleaning</a:t>
            </a:r>
            <a:endParaRPr lang="fr-FR" dirty="0" smtClean="0"/>
          </a:p>
          <a:p>
            <a:r>
              <a:rPr lang="fr-FR" b="1" dirty="0" err="1" smtClean="0"/>
              <a:t>APDs</a:t>
            </a:r>
            <a:r>
              <a:rPr lang="fr-FR" b="1" dirty="0" smtClean="0"/>
              <a:t> </a:t>
            </a:r>
            <a:r>
              <a:rPr lang="fr-FR" b="1" dirty="0" err="1" smtClean="0"/>
              <a:t>testing</a:t>
            </a:r>
            <a:r>
              <a:rPr lang="fr-FR" b="1" dirty="0" smtClean="0"/>
              <a:t> and </a:t>
            </a:r>
            <a:r>
              <a:rPr lang="fr-FR" b="1" dirty="0" err="1" smtClean="0"/>
              <a:t>grouping</a:t>
            </a:r>
            <a:endParaRPr lang="fr-FR" b="1" dirty="0" smtClean="0"/>
          </a:p>
          <a:p>
            <a:r>
              <a:rPr lang="fr-FR" b="1" dirty="0" err="1" smtClean="0"/>
              <a:t>APDs</a:t>
            </a:r>
            <a:r>
              <a:rPr lang="fr-FR" b="1" dirty="0" smtClean="0"/>
              <a:t> </a:t>
            </a:r>
            <a:r>
              <a:rPr lang="fr-FR" b="1" dirty="0" err="1" smtClean="0"/>
              <a:t>gluing</a:t>
            </a:r>
            <a:endParaRPr lang="fr-FR" b="1" dirty="0" smtClean="0"/>
          </a:p>
          <a:p>
            <a:r>
              <a:rPr lang="fr-FR" b="1" dirty="0" smtClean="0"/>
              <a:t>Crystal + APD test</a:t>
            </a:r>
          </a:p>
          <a:p>
            <a:r>
              <a:rPr lang="fr-FR" dirty="0" err="1" smtClean="0"/>
              <a:t>Preparing</a:t>
            </a:r>
            <a:r>
              <a:rPr lang="fr-FR" dirty="0" smtClean="0"/>
              <a:t> and </a:t>
            </a:r>
            <a:r>
              <a:rPr lang="fr-FR" dirty="0" err="1" smtClean="0"/>
              <a:t>gluing</a:t>
            </a:r>
            <a:r>
              <a:rPr lang="fr-FR" dirty="0" smtClean="0"/>
              <a:t> LED </a:t>
            </a:r>
            <a:r>
              <a:rPr lang="fr-FR" dirty="0" err="1" smtClean="0"/>
              <a:t>holders</a:t>
            </a:r>
            <a:endParaRPr lang="fr-FR" dirty="0" smtClean="0"/>
          </a:p>
          <a:p>
            <a:r>
              <a:rPr lang="fr-FR" dirty="0" err="1" smtClean="0"/>
              <a:t>Mounting</a:t>
            </a:r>
            <a:r>
              <a:rPr lang="fr-FR" dirty="0" smtClean="0"/>
              <a:t> </a:t>
            </a:r>
            <a:r>
              <a:rPr lang="fr-FR" dirty="0" err="1" smtClean="0"/>
              <a:t>crystals</a:t>
            </a:r>
            <a:r>
              <a:rPr lang="fr-FR" dirty="0" smtClean="0"/>
              <a:t> in frames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452320" y="1742033"/>
            <a:ext cx="1691680" cy="442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00"/>
              </a:spcAft>
            </a:pPr>
            <a:r>
              <a:rPr lang="fr-FR" dirty="0" err="1" smtClean="0"/>
              <a:t>Feb</a:t>
            </a:r>
            <a:r>
              <a:rPr lang="fr-FR" dirty="0" smtClean="0"/>
              <a:t>. - March</a:t>
            </a:r>
          </a:p>
          <a:p>
            <a:pPr algn="r">
              <a:spcAft>
                <a:spcPts val="100"/>
              </a:spcAft>
            </a:pPr>
            <a:endParaRPr lang="fr-FR" dirty="0"/>
          </a:p>
          <a:p>
            <a:pPr algn="r">
              <a:spcAft>
                <a:spcPts val="100"/>
              </a:spcAft>
            </a:pPr>
            <a:r>
              <a:rPr lang="fr-FR" dirty="0" err="1" smtClean="0"/>
              <a:t>Feb</a:t>
            </a:r>
            <a:r>
              <a:rPr lang="fr-FR" dirty="0" smtClean="0"/>
              <a:t>. – </a:t>
            </a:r>
            <a:r>
              <a:rPr lang="fr-FR" dirty="0" err="1" smtClean="0"/>
              <a:t>June</a:t>
            </a:r>
            <a:endParaRPr lang="fr-FR" dirty="0" smtClean="0"/>
          </a:p>
          <a:p>
            <a:pPr algn="r">
              <a:spcAft>
                <a:spcPts val="100"/>
              </a:spcAft>
            </a:pPr>
            <a:endParaRPr lang="fr-FR" dirty="0"/>
          </a:p>
          <a:p>
            <a:pPr algn="r">
              <a:spcAft>
                <a:spcPts val="100"/>
              </a:spcAft>
            </a:pPr>
            <a:r>
              <a:rPr lang="fr-FR" dirty="0" smtClean="0"/>
              <a:t>April</a:t>
            </a:r>
          </a:p>
          <a:p>
            <a:pPr algn="r">
              <a:spcAft>
                <a:spcPts val="100"/>
              </a:spcAft>
            </a:pPr>
            <a:endParaRPr lang="fr-FR" dirty="0"/>
          </a:p>
          <a:p>
            <a:pPr algn="r">
              <a:spcAft>
                <a:spcPts val="100"/>
              </a:spcAft>
            </a:pPr>
            <a:r>
              <a:rPr lang="fr-FR" dirty="0" smtClean="0"/>
              <a:t>April – May</a:t>
            </a:r>
          </a:p>
          <a:p>
            <a:pPr algn="r">
              <a:spcAft>
                <a:spcPts val="100"/>
              </a:spcAft>
            </a:pPr>
            <a:endParaRPr lang="fr-FR" dirty="0"/>
          </a:p>
          <a:p>
            <a:pPr algn="r">
              <a:spcAft>
                <a:spcPts val="100"/>
              </a:spcAft>
            </a:pPr>
            <a:r>
              <a:rPr lang="fr-FR" dirty="0" smtClean="0"/>
              <a:t>April – May</a:t>
            </a:r>
          </a:p>
          <a:p>
            <a:pPr algn="r">
              <a:spcAft>
                <a:spcPts val="100"/>
              </a:spcAft>
            </a:pPr>
            <a:endParaRPr lang="fr-FR" dirty="0"/>
          </a:p>
          <a:p>
            <a:pPr algn="r">
              <a:spcAft>
                <a:spcPts val="100"/>
              </a:spcAft>
            </a:pPr>
            <a:r>
              <a:rPr lang="fr-FR" dirty="0" smtClean="0"/>
              <a:t>May – </a:t>
            </a:r>
            <a:r>
              <a:rPr lang="fr-FR" dirty="0" err="1" smtClean="0"/>
              <a:t>June</a:t>
            </a:r>
            <a:endParaRPr lang="fr-FR" dirty="0" smtClean="0"/>
          </a:p>
          <a:p>
            <a:pPr algn="r">
              <a:spcAft>
                <a:spcPts val="100"/>
              </a:spcAft>
            </a:pPr>
            <a:endParaRPr lang="fr-FR" dirty="0"/>
          </a:p>
          <a:p>
            <a:pPr algn="r">
              <a:spcAft>
                <a:spcPts val="100"/>
              </a:spcAft>
            </a:pPr>
            <a:r>
              <a:rPr lang="fr-FR" dirty="0" err="1" smtClean="0"/>
              <a:t>June</a:t>
            </a:r>
            <a:r>
              <a:rPr lang="fr-FR" dirty="0" smtClean="0"/>
              <a:t> </a:t>
            </a:r>
          </a:p>
          <a:p>
            <a:pPr algn="r">
              <a:spcAft>
                <a:spcPts val="100"/>
              </a:spcAft>
            </a:pPr>
            <a:endParaRPr lang="fr-FR" dirty="0"/>
          </a:p>
          <a:p>
            <a:pPr algn="r">
              <a:spcAft>
                <a:spcPts val="100"/>
              </a:spcAft>
            </a:pPr>
            <a:r>
              <a:rPr lang="fr-FR" dirty="0" err="1" smtClean="0"/>
              <a:t>June</a:t>
            </a:r>
            <a:r>
              <a:rPr lang="fr-FR" dirty="0" smtClean="0"/>
              <a:t> - July</a:t>
            </a:r>
          </a:p>
        </p:txBody>
      </p:sp>
    </p:spTree>
    <p:extLst>
      <p:ext uri="{BB962C8B-B14F-4D97-AF65-F5344CB8AC3E}">
        <p14:creationId xmlns:p14="http://schemas.microsoft.com/office/powerpoint/2010/main" val="104025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4331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APD testing</a:t>
            </a:r>
            <a:endParaRPr lang="en-US" b="1" dirty="0"/>
          </a:p>
        </p:txBody>
      </p:sp>
      <p:pic>
        <p:nvPicPr>
          <p:cNvPr id="4" name="Picture 3" descr="Screen Shot 2014-06-08 at 8.24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776" y="5304927"/>
            <a:ext cx="2769344" cy="860377"/>
          </a:xfrm>
          <a:prstGeom prst="rect">
            <a:avLst/>
          </a:prstGeom>
        </p:spPr>
      </p:pic>
      <p:pic>
        <p:nvPicPr>
          <p:cNvPr id="5" name="Picture 4" descr="Screen Shot 2014-06-08 at 8.23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31" y="156271"/>
            <a:ext cx="1473200" cy="1808762"/>
          </a:xfrm>
          <a:prstGeom prst="rect">
            <a:avLst/>
          </a:prstGeom>
        </p:spPr>
      </p:pic>
      <p:pic>
        <p:nvPicPr>
          <p:cNvPr id="6" name="Picture 5" descr="Screen Shot 2014-06-08 at 8.23.2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60847"/>
            <a:ext cx="4195441" cy="31775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35696" y="1124744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Dark and Light current (LED off, on)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3 Temperatures: 20°C, 18°C, 16°C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Voltage (from 0 to breakdown) 		</a:t>
            </a:r>
            <a:endParaRPr lang="en-US" dirty="0"/>
          </a:p>
        </p:txBody>
      </p:sp>
      <p:pic>
        <p:nvPicPr>
          <p:cNvPr id="13" name="Picture 12" descr="Screen Shot 2014-06-08 at 10.25.37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"/>
          <a:stretch/>
        </p:blipFill>
        <p:spPr>
          <a:xfrm>
            <a:off x="5580112" y="659920"/>
            <a:ext cx="3635896" cy="5649400"/>
          </a:xfrm>
          <a:prstGeom prst="rect">
            <a:avLst/>
          </a:prstGeom>
        </p:spPr>
      </p:pic>
      <p:cxnSp>
        <p:nvCxnSpPr>
          <p:cNvPr id="14" name="Straight Connector 8"/>
          <p:cNvCxnSpPr/>
          <p:nvPr/>
        </p:nvCxnSpPr>
        <p:spPr>
          <a:xfrm>
            <a:off x="5940152" y="5157192"/>
            <a:ext cx="3059832" cy="0"/>
          </a:xfrm>
          <a:prstGeom prst="line">
            <a:avLst/>
          </a:prstGeom>
          <a:ln w="12700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 rot="566349">
            <a:off x="1789956" y="5116826"/>
            <a:ext cx="6523370" cy="11695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Test </a:t>
            </a:r>
            <a:r>
              <a:rPr lang="fr-FR" dirty="0" err="1" smtClean="0"/>
              <a:t>bench</a:t>
            </a:r>
            <a:r>
              <a:rPr lang="fr-FR" dirty="0" smtClean="0"/>
              <a:t> </a:t>
            </a:r>
            <a:r>
              <a:rPr lang="fr-FR" dirty="0" err="1" smtClean="0"/>
              <a:t>built</a:t>
            </a:r>
            <a:r>
              <a:rPr lang="fr-FR" dirty="0" smtClean="0"/>
              <a:t> in </a:t>
            </a:r>
            <a:r>
              <a:rPr lang="fr-FR" dirty="0" smtClean="0"/>
              <a:t>Genova</a:t>
            </a:r>
            <a:r>
              <a:rPr lang="fr-FR" dirty="0" smtClean="0"/>
              <a:t>,</a:t>
            </a:r>
          </a:p>
          <a:p>
            <a:pPr algn="ctr"/>
            <a:r>
              <a:rPr lang="fr-FR" dirty="0" err="1" smtClean="0"/>
              <a:t>Analysis</a:t>
            </a:r>
            <a:r>
              <a:rPr lang="fr-FR" dirty="0" smtClean="0"/>
              <a:t> </a:t>
            </a:r>
            <a:r>
              <a:rPr lang="fr-FR" dirty="0" err="1" smtClean="0"/>
              <a:t>method</a:t>
            </a:r>
            <a:r>
              <a:rPr lang="fr-FR" dirty="0" smtClean="0"/>
              <a:t> </a:t>
            </a:r>
            <a:r>
              <a:rPr lang="fr-FR" dirty="0" err="1" smtClean="0"/>
              <a:t>developed</a:t>
            </a:r>
            <a:r>
              <a:rPr lang="fr-FR" dirty="0" smtClean="0"/>
              <a:t> in Roma</a:t>
            </a:r>
          </a:p>
          <a:p>
            <a:pPr algn="ctr"/>
            <a:r>
              <a:rPr lang="fr-FR" sz="1600" dirty="0" smtClean="0">
                <a:solidFill>
                  <a:srgbClr val="FF00FF"/>
                </a:solidFill>
              </a:rPr>
              <a:t>(A. Rizzo et al., Report </a:t>
            </a:r>
            <a:r>
              <a:rPr lang="fr-FR" sz="1600" dirty="0" smtClean="0">
                <a:solidFill>
                  <a:srgbClr val="FF00FF"/>
                </a:solidFill>
              </a:rPr>
              <a:t>on (CLAS12) </a:t>
            </a:r>
            <a:r>
              <a:rPr lang="fr-FR" sz="1600" dirty="0" err="1" smtClean="0">
                <a:solidFill>
                  <a:srgbClr val="FF00FF"/>
                </a:solidFill>
              </a:rPr>
              <a:t>Forward</a:t>
            </a:r>
            <a:r>
              <a:rPr lang="fr-FR" sz="1600" dirty="0" smtClean="0">
                <a:solidFill>
                  <a:srgbClr val="FF00FF"/>
                </a:solidFill>
              </a:rPr>
              <a:t> Tagger LAAPD </a:t>
            </a:r>
            <a:r>
              <a:rPr lang="fr-FR" sz="1600" dirty="0" err="1" smtClean="0">
                <a:solidFill>
                  <a:srgbClr val="FF00FF"/>
                </a:solidFill>
              </a:rPr>
              <a:t>Benchmarking</a:t>
            </a:r>
            <a:r>
              <a:rPr lang="fr-FR" sz="1600" dirty="0" smtClean="0">
                <a:solidFill>
                  <a:srgbClr val="FF00FF"/>
                </a:solidFill>
              </a:rPr>
              <a:t>)</a:t>
            </a:r>
          </a:p>
          <a:p>
            <a:pPr algn="ctr"/>
            <a:r>
              <a:rPr lang="fr-FR" dirty="0" err="1" smtClean="0"/>
              <a:t>Present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</a:t>
            </a:r>
            <a:r>
              <a:rPr lang="fr-FR" dirty="0" err="1" smtClean="0"/>
              <a:t>performed</a:t>
            </a:r>
            <a:r>
              <a:rPr lang="fr-FR" dirty="0" smtClean="0"/>
              <a:t> by Holly (cross</a:t>
            </a:r>
            <a:r>
              <a:rPr lang="fr-FR" dirty="0"/>
              <a:t>-</a:t>
            </a:r>
            <a:r>
              <a:rPr lang="fr-FR" dirty="0" smtClean="0"/>
              <a:t>check Andrea)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55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162272"/>
            <a:ext cx="9129433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APD quality control</a:t>
            </a:r>
            <a:endParaRPr lang="en-US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-36511" y="1264692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dirty="0" err="1" smtClean="0"/>
              <a:t>I</a:t>
            </a:r>
            <a:r>
              <a:rPr lang="fr-FR" sz="2400" baseline="-25000" dirty="0" err="1" smtClean="0"/>
              <a:t>dark</a:t>
            </a:r>
            <a:r>
              <a:rPr lang="fr-FR" sz="2400" dirty="0" smtClean="0"/>
              <a:t> vs Gain </a:t>
            </a:r>
            <a:r>
              <a:rPr lang="fr-FR" sz="2400" dirty="0" err="1" smtClean="0"/>
              <a:t>linear</a:t>
            </a:r>
            <a:r>
              <a:rPr lang="fr-FR" sz="2400" dirty="0" smtClean="0"/>
              <a:t> at all T.</a:t>
            </a:r>
          </a:p>
          <a:p>
            <a:pPr marL="285750" indent="-285750">
              <a:buFontTx/>
              <a:buChar char="-"/>
            </a:pPr>
            <a:endParaRPr lang="fr-FR" sz="2400" dirty="0" smtClean="0"/>
          </a:p>
          <a:p>
            <a:pPr marL="285750" indent="-285750">
              <a:buFontTx/>
              <a:buChar char="-"/>
            </a:pPr>
            <a:r>
              <a:rPr lang="fr-FR" sz="2400" dirty="0" smtClean="0"/>
              <a:t>1/</a:t>
            </a:r>
            <a:r>
              <a:rPr lang="fr-FR" sz="2400" dirty="0" err="1" smtClean="0"/>
              <a:t>G·dG</a:t>
            </a:r>
            <a:r>
              <a:rPr lang="fr-FR" sz="2400" dirty="0" smtClean="0"/>
              <a:t>/</a:t>
            </a:r>
            <a:r>
              <a:rPr lang="fr-FR" sz="2400" dirty="0" err="1" smtClean="0"/>
              <a:t>dV</a:t>
            </a:r>
            <a:r>
              <a:rPr lang="fr-FR" sz="2400" dirty="0" smtClean="0"/>
              <a:t> </a:t>
            </a:r>
            <a:r>
              <a:rPr lang="fr-FR" sz="2400" dirty="0" err="1" smtClean="0"/>
              <a:t>linear</a:t>
            </a:r>
            <a:r>
              <a:rPr lang="fr-FR" sz="2400" dirty="0" smtClean="0"/>
              <a:t> </a:t>
            </a:r>
            <a:r>
              <a:rPr lang="fr-FR" sz="2400" dirty="0" err="1" smtClean="0"/>
              <a:t>f</a:t>
            </a:r>
            <a:r>
              <a:rPr lang="fr-FR" sz="2400" baseline="30000" dirty="0" err="1" smtClean="0"/>
              <a:t>n</a:t>
            </a:r>
            <a:r>
              <a:rPr lang="fr-FR" sz="2400" dirty="0" smtClean="0"/>
              <a:t> of G, </a:t>
            </a:r>
          </a:p>
          <a:p>
            <a:r>
              <a:rPr lang="fr-FR" sz="2400" dirty="0"/>
              <a:t> </a:t>
            </a:r>
            <a:r>
              <a:rPr lang="fr-FR" sz="2400" dirty="0" smtClean="0"/>
              <a:t>           </a:t>
            </a:r>
            <a:r>
              <a:rPr lang="fr-FR" sz="2400" dirty="0" err="1" smtClean="0"/>
              <a:t>ind</a:t>
            </a:r>
            <a:r>
              <a:rPr lang="fr-FR" sz="2400" baseline="30000" dirty="0" err="1" smtClean="0"/>
              <a:t>t</a:t>
            </a:r>
            <a:r>
              <a:rPr lang="fr-FR" sz="2400" dirty="0" smtClean="0"/>
              <a:t> of T (~ 6%/V).</a:t>
            </a:r>
          </a:p>
          <a:p>
            <a:pPr marL="285750" indent="-285750">
              <a:buFontTx/>
              <a:buChar char="-"/>
            </a:pPr>
            <a:endParaRPr lang="fr-FR" sz="2400" dirty="0" smtClean="0"/>
          </a:p>
          <a:p>
            <a:pPr marL="285750" indent="-285750">
              <a:buFontTx/>
              <a:buChar char="-"/>
            </a:pPr>
            <a:r>
              <a:rPr lang="fr-FR" sz="2400" dirty="0" smtClean="0"/>
              <a:t>Gain = G(</a:t>
            </a:r>
            <a:r>
              <a:rPr lang="el-GR" sz="2400" dirty="0" smtClean="0">
                <a:latin typeface="Calibri"/>
              </a:rPr>
              <a:t>α</a:t>
            </a:r>
            <a:r>
              <a:rPr lang="fr-FR" sz="2400" dirty="0" smtClean="0">
                <a:latin typeface="Calibri"/>
              </a:rPr>
              <a:t>V – </a:t>
            </a:r>
            <a:r>
              <a:rPr lang="el-GR" sz="2400" dirty="0" smtClean="0">
                <a:latin typeface="Calibri"/>
              </a:rPr>
              <a:t>β</a:t>
            </a:r>
            <a:r>
              <a:rPr lang="fr-FR" sz="2400" dirty="0" smtClean="0">
                <a:latin typeface="Calibri"/>
              </a:rPr>
              <a:t>T).</a:t>
            </a:r>
            <a:endParaRPr lang="fr-F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096" y="692696"/>
            <a:ext cx="32004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331" y="2777713"/>
            <a:ext cx="3411661" cy="258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avec flèche 11"/>
          <p:cNvCxnSpPr/>
          <p:nvPr/>
        </p:nvCxnSpPr>
        <p:spPr>
          <a:xfrm>
            <a:off x="4306331" y="1484784"/>
            <a:ext cx="13457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3491880" y="227687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2689541" y="3374994"/>
            <a:ext cx="0" cy="1980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5562000" y="4221088"/>
            <a:ext cx="0" cy="93610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74295"/>
            <a:ext cx="3903527" cy="327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35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37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Comparison with Hamamatsu’s numbers</a:t>
            </a:r>
            <a:endParaRPr lang="en-US" b="1" dirty="0"/>
          </a:p>
        </p:txBody>
      </p:sp>
      <p:pic>
        <p:nvPicPr>
          <p:cNvPr id="4" name="Picture 3" descr="VHamVsG31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1"/>
          <a:stretch/>
        </p:blipFill>
        <p:spPr>
          <a:xfrm>
            <a:off x="1922262" y="1803400"/>
            <a:ext cx="4953994" cy="3102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2844" y="1403484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bias_Hamamatsu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bias_measured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36983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few batches of 12 are off by exactly 1 V </a:t>
            </a:r>
            <a:r>
              <a:rPr lang="en-US" dirty="0" smtClean="0"/>
              <a:t>compared to</a:t>
            </a:r>
            <a:r>
              <a:rPr lang="en-US" dirty="0" smtClean="0"/>
              <a:t> </a:t>
            </a:r>
            <a:r>
              <a:rPr lang="en-US" dirty="0" smtClean="0"/>
              <a:t>Hamamatsu’s delivery sheets. </a:t>
            </a:r>
          </a:p>
          <a:p>
            <a:pPr algn="ctr"/>
            <a:r>
              <a:rPr lang="en-US" dirty="0" smtClean="0"/>
              <a:t>We have no knowledge of the uncertainty in their measurements, </a:t>
            </a:r>
          </a:p>
          <a:p>
            <a:pPr algn="ctr"/>
            <a:r>
              <a:rPr lang="en-US" dirty="0" smtClean="0"/>
              <a:t>but ours repeatedly gave the same values (within 0.2 V). </a:t>
            </a:r>
          </a:p>
          <a:p>
            <a:pPr algn="ctr"/>
            <a:r>
              <a:rPr lang="en-US" dirty="0" smtClean="0"/>
              <a:t>Knowing our uncertainty, </a:t>
            </a:r>
          </a:p>
          <a:p>
            <a:pPr algn="ctr"/>
            <a:r>
              <a:rPr lang="en-US" u="sng" dirty="0" smtClean="0"/>
              <a:t>we grouped using the voltages and gains that we measured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01816" y="4694947"/>
            <a:ext cx="9144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VMeasured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2835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162272"/>
            <a:ext cx="9129433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APD selection and grouping criteria</a:t>
            </a:r>
            <a:endParaRPr lang="en-US" b="1" dirty="0"/>
          </a:p>
        </p:txBody>
      </p:sp>
      <p:pic>
        <p:nvPicPr>
          <p:cNvPr id="11" name="Picture 17" descr="Screen Shot 2014-06-08 at 10.29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" y="690954"/>
            <a:ext cx="5345709" cy="27380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520" y="692696"/>
            <a:ext cx="446449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220072" y="908720"/>
            <a:ext cx="39244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Fit Gain = </a:t>
            </a:r>
            <a:r>
              <a:rPr lang="fr-FR" sz="2000" dirty="0"/>
              <a:t>G(</a:t>
            </a:r>
            <a:r>
              <a:rPr lang="el-GR" sz="2000" dirty="0"/>
              <a:t>α</a:t>
            </a:r>
            <a:r>
              <a:rPr lang="fr-FR" sz="2000" dirty="0"/>
              <a:t>V – </a:t>
            </a:r>
            <a:r>
              <a:rPr lang="el-GR" sz="2000" dirty="0"/>
              <a:t>β</a:t>
            </a:r>
            <a:r>
              <a:rPr lang="fr-FR" sz="2000" dirty="0"/>
              <a:t>T</a:t>
            </a:r>
            <a:r>
              <a:rPr lang="fr-FR" sz="2000" dirty="0" smtClean="0"/>
              <a:t>) </a:t>
            </a:r>
          </a:p>
          <a:p>
            <a:r>
              <a:rPr lang="fr-FR" sz="2000" dirty="0" smtClean="0">
                <a:latin typeface="Calibri"/>
              </a:rPr>
              <a:t>→ </a:t>
            </a:r>
            <a:r>
              <a:rPr lang="fr-FR" sz="2000" dirty="0" err="1" smtClean="0">
                <a:latin typeface="Calibri"/>
              </a:rPr>
              <a:t>each</a:t>
            </a:r>
            <a:r>
              <a:rPr lang="fr-FR" sz="2000" dirty="0" smtClean="0">
                <a:latin typeface="Calibri"/>
              </a:rPr>
              <a:t> APD </a:t>
            </a:r>
            <a:r>
              <a:rPr lang="fr-FR" sz="2000" dirty="0" err="1" smtClean="0">
                <a:latin typeface="Calibri"/>
              </a:rPr>
              <a:t>characterized</a:t>
            </a:r>
            <a:endParaRPr lang="fr-FR" sz="2000" dirty="0" smtClean="0">
              <a:latin typeface="Calibri"/>
            </a:endParaRPr>
          </a:p>
          <a:p>
            <a:r>
              <a:rPr lang="fr-FR" sz="2000" dirty="0" smtClean="0">
                <a:latin typeface="Calibri"/>
              </a:rPr>
              <a:t>     by the ratio </a:t>
            </a:r>
            <a:r>
              <a:rPr lang="el-GR" sz="2000" dirty="0" smtClean="0"/>
              <a:t>α</a:t>
            </a:r>
            <a:r>
              <a:rPr lang="fr-FR" sz="2000" dirty="0"/>
              <a:t>/</a:t>
            </a:r>
            <a:r>
              <a:rPr lang="el-GR" sz="2000" dirty="0" smtClean="0"/>
              <a:t>β</a:t>
            </a:r>
            <a:r>
              <a:rPr lang="fr-FR" sz="2000" dirty="0" smtClean="0">
                <a:latin typeface="Calibri"/>
              </a:rPr>
              <a:t> (~ </a:t>
            </a:r>
            <a:r>
              <a:rPr lang="fr-FR" sz="2000" dirty="0" smtClean="0">
                <a:latin typeface="Calibri"/>
              </a:rPr>
              <a:t>1.25)</a:t>
            </a:r>
            <a:r>
              <a:rPr lang="fr-FR" sz="2000" dirty="0" smtClean="0"/>
              <a:t>.</a:t>
            </a:r>
            <a:endParaRPr lang="fr-FR" sz="2000" dirty="0" smtClean="0"/>
          </a:p>
          <a:p>
            <a:endParaRPr lang="fr-FR" sz="2000" dirty="0" smtClean="0"/>
          </a:p>
          <a:p>
            <a:pPr algn="r"/>
            <a:r>
              <a:rPr lang="en-US" sz="2000" dirty="0" smtClean="0"/>
              <a:t>APDs </a:t>
            </a:r>
            <a:r>
              <a:rPr lang="en-US" sz="2000" dirty="0"/>
              <a:t>are then grouped by minimizing the spread of </a:t>
            </a:r>
            <a:r>
              <a:rPr lang="en-US" sz="2000" dirty="0" smtClean="0"/>
              <a:t>voltages V(G=150</a:t>
            </a:r>
            <a:r>
              <a:rPr lang="en-US" sz="2000" dirty="0"/>
              <a:t>, </a:t>
            </a:r>
            <a:r>
              <a:rPr lang="en-US" sz="2000" dirty="0" smtClean="0"/>
              <a:t>T=18°C) of </a:t>
            </a:r>
            <a:r>
              <a:rPr lang="en-US" sz="2000" dirty="0"/>
              <a:t>the resulting group</a:t>
            </a:r>
            <a:endParaRPr lang="fr-FR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8998"/>
            <a:ext cx="4126625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70569"/>
            <a:ext cx="4274617" cy="341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garcon\AppData\Local\Microsoft\Windows\Temporary Internet Files\Content.Outlook\PISDJBDW\ratio_group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85" y="3470569"/>
            <a:ext cx="5024759" cy="341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arcon\AppData\Local\Microsoft\Windows\Temporary Internet Files\Content.Outlook\PISDJBDW\ratio_al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3428998"/>
            <a:ext cx="5085929" cy="345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00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67"/>
            <a:ext cx="8229600" cy="1143000"/>
          </a:xfrm>
        </p:spPr>
        <p:txBody>
          <a:bodyPr/>
          <a:lstStyle/>
          <a:p>
            <a:r>
              <a:rPr lang="en-US" b="1" dirty="0" smtClean="0"/>
              <a:t>APD grouping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704662"/>
            <a:ext cx="3919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Gain of the 442 APDs, </a:t>
            </a:r>
          </a:p>
          <a:p>
            <a:pPr algn="r"/>
            <a:r>
              <a:rPr lang="en-US" sz="2000" dirty="0"/>
              <a:t>e</a:t>
            </a:r>
            <a:r>
              <a:rPr lang="en-US" sz="2000" dirty="0" smtClean="0"/>
              <a:t>ach at its group average voltage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737918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S</a:t>
            </a:r>
            <a:r>
              <a:rPr lang="en-US" sz="2000" dirty="0" smtClean="0"/>
              <a:t>pread of gain (max-min)</a:t>
            </a:r>
          </a:p>
          <a:p>
            <a:pPr algn="r"/>
            <a:r>
              <a:rPr lang="en-US" sz="2000" dirty="0" smtClean="0"/>
              <a:t> in the 52 groups:</a:t>
            </a:r>
            <a:endParaRPr lang="en-US" sz="2000" dirty="0"/>
          </a:p>
        </p:txBody>
      </p:sp>
      <p:pic>
        <p:nvPicPr>
          <p:cNvPr id="6" name="Picture 5" descr="grpGN_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459" y="962658"/>
            <a:ext cx="4180541" cy="2841086"/>
          </a:xfrm>
          <a:prstGeom prst="rect">
            <a:avLst/>
          </a:prstGeom>
        </p:spPr>
      </p:pic>
      <p:pic>
        <p:nvPicPr>
          <p:cNvPr id="7" name="Picture 6" descr="groupGVariatio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"/>
          <a:stretch/>
        </p:blipFill>
        <p:spPr>
          <a:xfrm>
            <a:off x="3365500" y="3721100"/>
            <a:ext cx="44069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3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695"/>
            <a:ext cx="8229600" cy="1143000"/>
          </a:xfrm>
        </p:spPr>
        <p:txBody>
          <a:bodyPr/>
          <a:lstStyle/>
          <a:p>
            <a:r>
              <a:rPr lang="en-US" b="1" dirty="0" smtClean="0"/>
              <a:t>APD grouping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0444" y="1149712"/>
            <a:ext cx="85820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</a:t>
            </a:r>
            <a:r>
              <a:rPr lang="en-US" sz="2000" dirty="0" smtClean="0"/>
              <a:t>rouping based on voltage measured for each APD at Gain = 150, T=18°C.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Groups below show the assigned group number, average voltage for the group, and gain variation of the group at this voltage:</a:t>
            </a:r>
            <a:endParaRPr lang="en-US" sz="2000" dirty="0"/>
          </a:p>
        </p:txBody>
      </p:sp>
      <p:pic>
        <p:nvPicPr>
          <p:cNvPr id="5" name="Picture 4" descr="Screen Shot 2014-06-08 at 8.31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4935"/>
            <a:ext cx="9144000" cy="326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2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APD </a:t>
            </a:r>
            <a:r>
              <a:rPr lang="fr-FR" b="1" dirty="0" err="1" smtClean="0"/>
              <a:t>gluing</a:t>
            </a:r>
            <a:endParaRPr lang="fr-FR" b="1" dirty="0"/>
          </a:p>
        </p:txBody>
      </p:sp>
      <p:pic>
        <p:nvPicPr>
          <p:cNvPr id="4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536" y="1793776"/>
            <a:ext cx="3048000" cy="2286000"/>
          </a:xfrm>
          <a:prstGeom prst="rect">
            <a:avLst/>
          </a:prstGeom>
        </p:spPr>
      </p:pic>
      <p:pic>
        <p:nvPicPr>
          <p:cNvPr id="5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97" y="3634383"/>
            <a:ext cx="3657600" cy="2743200"/>
          </a:xfrm>
          <a:prstGeom prst="rect">
            <a:avLst/>
          </a:prstGeom>
        </p:spPr>
      </p:pic>
      <p:pic>
        <p:nvPicPr>
          <p:cNvPr id="6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29000"/>
            <a:ext cx="3352800" cy="2514600"/>
          </a:xfrm>
          <a:prstGeom prst="rect">
            <a:avLst/>
          </a:prstGeom>
        </p:spPr>
      </p:pic>
      <p:pic>
        <p:nvPicPr>
          <p:cNvPr id="7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63208" y="1805583"/>
            <a:ext cx="3657600" cy="27432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11596" y="3275692"/>
            <a:ext cx="1800200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i="1" dirty="0" err="1" smtClean="0">
                <a:solidFill>
                  <a:srgbClr val="C00000"/>
                </a:solidFill>
              </a:rPr>
              <a:t>Cleaning</a:t>
            </a:r>
            <a:r>
              <a:rPr lang="fr-FR" i="1" dirty="0" smtClean="0">
                <a:solidFill>
                  <a:srgbClr val="C00000"/>
                </a:solidFill>
              </a:rPr>
              <a:t> </a:t>
            </a:r>
            <a:r>
              <a:rPr lang="fr-FR" i="1" dirty="0" err="1" smtClean="0">
                <a:solidFill>
                  <a:srgbClr val="C00000"/>
                </a:solidFill>
              </a:rPr>
              <a:t>crystal</a:t>
            </a:r>
            <a:endParaRPr lang="fr-FR" i="1" dirty="0">
              <a:solidFill>
                <a:srgbClr val="C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652120" y="5638919"/>
            <a:ext cx="3083545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C00000"/>
                </a:solidFill>
              </a:rPr>
              <a:t>Pressing </a:t>
            </a:r>
            <a:r>
              <a:rPr lang="fr-FR" i="1" dirty="0" err="1" smtClean="0">
                <a:solidFill>
                  <a:srgbClr val="C00000"/>
                </a:solidFill>
              </a:rPr>
              <a:t>crystal</a:t>
            </a:r>
            <a:r>
              <a:rPr lang="fr-FR" i="1" dirty="0" smtClean="0">
                <a:solidFill>
                  <a:srgbClr val="C00000"/>
                </a:solidFill>
              </a:rPr>
              <a:t> onto the APD</a:t>
            </a:r>
            <a:endParaRPr lang="fr-FR" i="1" dirty="0">
              <a:solidFill>
                <a:srgbClr val="C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79712" y="6192917"/>
            <a:ext cx="2700264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C00000"/>
                </a:solidFill>
              </a:rPr>
              <a:t>Putting glue on the APD</a:t>
            </a:r>
            <a:endParaRPr lang="fr-FR" i="1" dirty="0">
              <a:solidFill>
                <a:srgbClr val="C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732240" y="4366845"/>
            <a:ext cx="2352092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C00000"/>
                </a:solidFill>
              </a:rPr>
              <a:t>Glue </a:t>
            </a:r>
            <a:r>
              <a:rPr lang="fr-FR" i="1" dirty="0" err="1" smtClean="0">
                <a:solidFill>
                  <a:srgbClr val="C00000"/>
                </a:solidFill>
              </a:rPr>
              <a:t>curing</a:t>
            </a:r>
            <a:r>
              <a:rPr lang="fr-FR" i="1" dirty="0" smtClean="0">
                <a:solidFill>
                  <a:srgbClr val="C00000"/>
                </a:solidFill>
              </a:rPr>
              <a:t> </a:t>
            </a:r>
            <a:r>
              <a:rPr lang="fr-FR" i="1" dirty="0" err="1" smtClean="0">
                <a:solidFill>
                  <a:srgbClr val="C00000"/>
                </a:solidFill>
              </a:rPr>
              <a:t>overnight</a:t>
            </a:r>
            <a:r>
              <a:rPr lang="fr-FR" i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fr-FR" i="1" dirty="0" smtClean="0">
                <a:solidFill>
                  <a:srgbClr val="C00000"/>
                </a:solidFill>
              </a:rPr>
              <a:t>(batch of 20)</a:t>
            </a:r>
            <a:endParaRPr lang="fr-FR" i="1" dirty="0">
              <a:solidFill>
                <a:srgbClr val="C00000"/>
              </a:solidFill>
            </a:endParaRPr>
          </a:p>
        </p:txBody>
      </p:sp>
      <p:pic>
        <p:nvPicPr>
          <p:cNvPr id="12" name="Image 9" descr="new APD position.bmp"/>
          <p:cNvPicPr>
            <a:picLocks noChangeAspect="1"/>
          </p:cNvPicPr>
          <p:nvPr/>
        </p:nvPicPr>
        <p:blipFill>
          <a:blip r:embed="rId6"/>
          <a:srcRect l="10100" r="15411"/>
          <a:stretch>
            <a:fillRect/>
          </a:stretch>
        </p:blipFill>
        <p:spPr bwMode="auto">
          <a:xfrm>
            <a:off x="35496" y="4720075"/>
            <a:ext cx="1378532" cy="133855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40337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540</Words>
  <Application>Microsoft Office PowerPoint</Application>
  <PresentationFormat>Affichage à l'écran (4:3)</PresentationFormat>
  <Paragraphs>103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ECal: New APDs testing and gluing</vt:lpstr>
      <vt:lpstr>Phases of work</vt:lpstr>
      <vt:lpstr>APD testing</vt:lpstr>
      <vt:lpstr>APD quality control</vt:lpstr>
      <vt:lpstr>Comparison with Hamamatsu’s numbers</vt:lpstr>
      <vt:lpstr>APD selection and grouping criteria</vt:lpstr>
      <vt:lpstr>APD grouping</vt:lpstr>
      <vt:lpstr>APD grouping</vt:lpstr>
      <vt:lpstr>APD gluing</vt:lpstr>
      <vt:lpstr>Crystal + APD post-gluing test</vt:lpstr>
      <vt:lpstr>Glue check</vt:lpstr>
      <vt:lpstr>LED holders</vt:lpstr>
      <vt:lpstr>Mounting crystals in frames</vt:lpstr>
      <vt:lpstr>Current status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ECal: New APDs testing and gluing</dc:title>
  <dc:creator>Michel Garçon</dc:creator>
  <cp:lastModifiedBy> Michel Garçon</cp:lastModifiedBy>
  <cp:revision>39</cp:revision>
  <dcterms:created xsi:type="dcterms:W3CDTF">2014-06-10T12:58:34Z</dcterms:created>
  <dcterms:modified xsi:type="dcterms:W3CDTF">2014-06-17T16:44:08Z</dcterms:modified>
</cp:coreProperties>
</file>