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76" r:id="rId2"/>
    <p:sldMasterId id="2147483680" r:id="rId3"/>
  </p:sldMasterIdLst>
  <p:notesMasterIdLst>
    <p:notesMasterId r:id="rId30"/>
  </p:notesMasterIdLst>
  <p:handoutMasterIdLst>
    <p:handoutMasterId r:id="rId31"/>
  </p:handoutMasterIdLst>
  <p:sldIdLst>
    <p:sldId id="269" r:id="rId4"/>
    <p:sldId id="511" r:id="rId5"/>
    <p:sldId id="596" r:id="rId6"/>
    <p:sldId id="597" r:id="rId7"/>
    <p:sldId id="553" r:id="rId8"/>
    <p:sldId id="560" r:id="rId9"/>
    <p:sldId id="512" r:id="rId10"/>
    <p:sldId id="594" r:id="rId11"/>
    <p:sldId id="591" r:id="rId12"/>
    <p:sldId id="595" r:id="rId13"/>
    <p:sldId id="555" r:id="rId14"/>
    <p:sldId id="592" r:id="rId15"/>
    <p:sldId id="590" r:id="rId16"/>
    <p:sldId id="585" r:id="rId17"/>
    <p:sldId id="587" r:id="rId18"/>
    <p:sldId id="598" r:id="rId19"/>
    <p:sldId id="599" r:id="rId20"/>
    <p:sldId id="600" r:id="rId21"/>
    <p:sldId id="605" r:id="rId22"/>
    <p:sldId id="601" r:id="rId23"/>
    <p:sldId id="604" r:id="rId24"/>
    <p:sldId id="602" r:id="rId25"/>
    <p:sldId id="603" r:id="rId26"/>
    <p:sldId id="588" r:id="rId27"/>
    <p:sldId id="589" r:id="rId28"/>
    <p:sldId id="606" r:id="rId29"/>
  </p:sldIdLst>
  <p:sldSz cx="9144000" cy="6858000" type="screen4x3"/>
  <p:notesSz cx="6973888" cy="92360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1D"/>
    <a:srgbClr val="981E32"/>
    <a:srgbClr val="009900"/>
    <a:srgbClr val="66FFFF"/>
    <a:srgbClr val="0000FF"/>
    <a:srgbClr val="00FF00"/>
    <a:srgbClr val="FFCC66"/>
    <a:srgbClr val="FFCC99"/>
    <a:srgbClr val="FFFFFF"/>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94695" autoAdjust="0"/>
  </p:normalViewPr>
  <p:slideViewPr>
    <p:cSldViewPr snapToGrid="0" showGuides="1">
      <p:cViewPr varScale="1">
        <p:scale>
          <a:sx n="175" d="100"/>
          <a:sy n="175" d="100"/>
        </p:scale>
        <p:origin x="-1620" y="-96"/>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3972"/>
    </p:cViewPr>
  </p:sorterViewPr>
  <p:notesViewPr>
    <p:cSldViewPr snapToGrid="0" showGuides="1">
      <p:cViewPr varScale="1">
        <p:scale>
          <a:sx n="85" d="100"/>
          <a:sy n="85" d="100"/>
        </p:scale>
        <p:origin x="-3138" y="-90"/>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riunno\Box%20Sync\HPS\Project%20Management\Finance%20HPS\CashFlo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riunno\Box%20Sync\HPS\Project%20Management\Finance%20HPS\CashFlo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riunno\Box%20Sync\HPS\Project%20Management\Finance%20HPS\CashFlo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8060159109498E-2"/>
          <c:y val="5.8849824604664099E-2"/>
          <c:w val="0.90863983202277199"/>
          <c:h val="0.91790885112676002"/>
        </c:manualLayout>
      </c:layout>
      <c:barChart>
        <c:barDir val="col"/>
        <c:grouping val="clustered"/>
        <c:varyColors val="0"/>
        <c:ser>
          <c:idx val="1"/>
          <c:order val="1"/>
          <c:tx>
            <c:strRef>
              <c:f>JLAB!$A$9</c:f>
              <c:strCache>
                <c:ptCount val="1"/>
                <c:pt idx="0">
                  <c:v>Monthly  Incurred expenses</c:v>
                </c:pt>
              </c:strCache>
            </c:strRef>
          </c:tx>
          <c:invertIfNegative val="0"/>
          <c:val>
            <c:numRef>
              <c:f>JLAB!$C$9:$Q$9</c:f>
              <c:numCache>
                <c:formatCode>_("$"* #,##0.0_);_("$"* \(#,##0.0\);_("$"* "-"??_);_(@_)</c:formatCode>
                <c:ptCount val="15"/>
                <c:pt idx="0">
                  <c:v>0</c:v>
                </c:pt>
                <c:pt idx="1">
                  <c:v>0</c:v>
                </c:pt>
                <c:pt idx="2">
                  <c:v>0</c:v>
                </c:pt>
                <c:pt idx="3">
                  <c:v>0</c:v>
                </c:pt>
                <c:pt idx="4">
                  <c:v>0</c:v>
                </c:pt>
                <c:pt idx="5">
                  <c:v>0</c:v>
                </c:pt>
                <c:pt idx="6">
                  <c:v>0</c:v>
                </c:pt>
                <c:pt idx="7">
                  <c:v>0</c:v>
                </c:pt>
                <c:pt idx="8">
                  <c:v>1.9807920000000001</c:v>
                </c:pt>
                <c:pt idx="9">
                  <c:v>0</c:v>
                </c:pt>
                <c:pt idx="10">
                  <c:v>-8.373348</c:v>
                </c:pt>
                <c:pt idx="11">
                  <c:v>-38.938355999999999</c:v>
                </c:pt>
                <c:pt idx="12">
                  <c:v>-34.125120000000003</c:v>
                </c:pt>
                <c:pt idx="13">
                  <c:v>-131.225256</c:v>
                </c:pt>
                <c:pt idx="14">
                  <c:v>-60.991272000000002</c:v>
                </c:pt>
              </c:numCache>
            </c:numRef>
          </c:val>
        </c:ser>
        <c:dLbls>
          <c:showLegendKey val="0"/>
          <c:showVal val="0"/>
          <c:showCatName val="0"/>
          <c:showSerName val="0"/>
          <c:showPercent val="0"/>
          <c:showBubbleSize val="0"/>
        </c:dLbls>
        <c:gapWidth val="150"/>
        <c:axId val="122363392"/>
        <c:axId val="110482496"/>
      </c:barChart>
      <c:lineChart>
        <c:grouping val="standard"/>
        <c:varyColors val="0"/>
        <c:ser>
          <c:idx val="0"/>
          <c:order val="0"/>
          <c:tx>
            <c:strRef>
              <c:f>JLAB!$A$10</c:f>
              <c:strCache>
                <c:ptCount val="1"/>
                <c:pt idx="0">
                  <c:v>Total Incurred expenses</c:v>
                </c:pt>
              </c:strCache>
            </c:strRef>
          </c:tx>
          <c:cat>
            <c:strRef>
              <c:f>SLAC!$C$1:$W$1</c:f>
              <c:strCache>
                <c:ptCount val="21"/>
                <c:pt idx="0">
                  <c:v>March</c:v>
                </c:pt>
                <c:pt idx="1">
                  <c:v>April</c:v>
                </c:pt>
                <c:pt idx="2">
                  <c:v>May</c:v>
                </c:pt>
                <c:pt idx="3">
                  <c:v>June</c:v>
                </c:pt>
                <c:pt idx="4">
                  <c:v>July</c:v>
                </c:pt>
                <c:pt idx="5">
                  <c:v>August</c:v>
                </c:pt>
                <c:pt idx="6">
                  <c:v>September</c:v>
                </c:pt>
                <c:pt idx="7">
                  <c:v>October</c:v>
                </c:pt>
                <c:pt idx="8">
                  <c:v>November</c:v>
                </c:pt>
                <c:pt idx="9">
                  <c:v>December</c:v>
                </c:pt>
                <c:pt idx="10">
                  <c:v>January</c:v>
                </c:pt>
                <c:pt idx="11">
                  <c:v>February</c:v>
                </c:pt>
                <c:pt idx="12">
                  <c:v>March</c:v>
                </c:pt>
                <c:pt idx="13">
                  <c:v>April</c:v>
                </c:pt>
                <c:pt idx="14">
                  <c:v>May</c:v>
                </c:pt>
                <c:pt idx="15">
                  <c:v>June</c:v>
                </c:pt>
                <c:pt idx="16">
                  <c:v>July</c:v>
                </c:pt>
                <c:pt idx="17">
                  <c:v>August</c:v>
                </c:pt>
                <c:pt idx="18">
                  <c:v>September</c:v>
                </c:pt>
                <c:pt idx="19">
                  <c:v>October</c:v>
                </c:pt>
                <c:pt idx="20">
                  <c:v>November</c:v>
                </c:pt>
              </c:strCache>
            </c:strRef>
          </c:cat>
          <c:val>
            <c:numRef>
              <c:f>JLAB!$C$16:$Q$16</c:f>
              <c:numCache>
                <c:formatCode>_("$"* #,##0.0_);_("$"* \(#,##0.0\);_("$"* "-"??_);_(@_)</c:formatCode>
                <c:ptCount val="15"/>
                <c:pt idx="0">
                  <c:v>0</c:v>
                </c:pt>
                <c:pt idx="1">
                  <c:v>0</c:v>
                </c:pt>
                <c:pt idx="2">
                  <c:v>0</c:v>
                </c:pt>
                <c:pt idx="3">
                  <c:v>0</c:v>
                </c:pt>
                <c:pt idx="4">
                  <c:v>0</c:v>
                </c:pt>
                <c:pt idx="5">
                  <c:v>0</c:v>
                </c:pt>
                <c:pt idx="6">
                  <c:v>0</c:v>
                </c:pt>
                <c:pt idx="7">
                  <c:v>0</c:v>
                </c:pt>
                <c:pt idx="8">
                  <c:v>-1.9807920000000001</c:v>
                </c:pt>
                <c:pt idx="9">
                  <c:v>-1.9807920000000001</c:v>
                </c:pt>
                <c:pt idx="10">
                  <c:v>6.3925559999999999</c:v>
                </c:pt>
                <c:pt idx="11">
                  <c:v>45.330911999999998</c:v>
                </c:pt>
                <c:pt idx="12">
                  <c:v>79.456031999999993</c:v>
                </c:pt>
                <c:pt idx="13">
                  <c:v>210.681288</c:v>
                </c:pt>
                <c:pt idx="14">
                  <c:v>271.67255999999998</c:v>
                </c:pt>
              </c:numCache>
            </c:numRef>
          </c:val>
          <c:smooth val="0"/>
        </c:ser>
        <c:ser>
          <c:idx val="2"/>
          <c:order val="2"/>
          <c:tx>
            <c:strRef>
              <c:f>JLAB!$A$12</c:f>
              <c:strCache>
                <c:ptCount val="1"/>
                <c:pt idx="0">
                  <c:v>Net Asset</c:v>
                </c:pt>
              </c:strCache>
            </c:strRef>
          </c:tx>
          <c:val>
            <c:numRef>
              <c:f>JLAB!$C$17:$Q$17</c:f>
              <c:numCache>
                <c:formatCode>_("$"* #,##0.0_);_("$"* \(#,##0.0\);_("$"* "-"??_);_(@_)</c:formatCode>
                <c:ptCount val="15"/>
                <c:pt idx="0">
                  <c:v>0</c:v>
                </c:pt>
                <c:pt idx="1">
                  <c:v>0</c:v>
                </c:pt>
                <c:pt idx="2">
                  <c:v>0</c:v>
                </c:pt>
                <c:pt idx="3">
                  <c:v>0</c:v>
                </c:pt>
                <c:pt idx="4">
                  <c:v>0</c:v>
                </c:pt>
                <c:pt idx="5">
                  <c:v>0</c:v>
                </c:pt>
                <c:pt idx="6">
                  <c:v>0</c:v>
                </c:pt>
                <c:pt idx="7">
                  <c:v>-540</c:v>
                </c:pt>
                <c:pt idx="8">
                  <c:v>-541.98079199999995</c:v>
                </c:pt>
                <c:pt idx="9">
                  <c:v>-541.98079199999995</c:v>
                </c:pt>
                <c:pt idx="10">
                  <c:v>-533.60744399999999</c:v>
                </c:pt>
                <c:pt idx="11">
                  <c:v>-494.66908799999999</c:v>
                </c:pt>
                <c:pt idx="12">
                  <c:v>-460.54396800000001</c:v>
                </c:pt>
                <c:pt idx="13">
                  <c:v>-329.318712</c:v>
                </c:pt>
                <c:pt idx="14">
                  <c:v>-393.32744000000002</c:v>
                </c:pt>
              </c:numCache>
            </c:numRef>
          </c:val>
          <c:smooth val="0"/>
        </c:ser>
        <c:ser>
          <c:idx val="3"/>
          <c:order val="3"/>
          <c:tx>
            <c:strRef>
              <c:f>JLAB!$A$14</c:f>
              <c:strCache>
                <c:ptCount val="1"/>
                <c:pt idx="0">
                  <c:v>Monthly Spending Baseline</c:v>
                </c:pt>
              </c:strCache>
            </c:strRef>
          </c:tx>
          <c:val>
            <c:numRef>
              <c:f>JLAB!$C$14:$Q$14</c:f>
              <c:numCache>
                <c:formatCode>_("$"* #,##0_);_("$"* \(#,##0\);_("$"* "-"??_);_(@_)</c:formatCode>
                <c:ptCount val="15"/>
                <c:pt idx="0">
                  <c:v>-0.94147000000000003</c:v>
                </c:pt>
                <c:pt idx="1">
                  <c:v>-0.98629999999999995</c:v>
                </c:pt>
                <c:pt idx="2">
                  <c:v>-1.0311400000000002</c:v>
                </c:pt>
                <c:pt idx="3">
                  <c:v>-0.89663999999999999</c:v>
                </c:pt>
                <c:pt idx="4">
                  <c:v>-1.0311400000000002</c:v>
                </c:pt>
                <c:pt idx="5">
                  <c:v>-2.0316700000000001</c:v>
                </c:pt>
                <c:pt idx="6">
                  <c:v>-21.587419999999998</c:v>
                </c:pt>
                <c:pt idx="7">
                  <c:v>-46.66131</c:v>
                </c:pt>
                <c:pt idx="8">
                  <c:v>-45.489690000000003</c:v>
                </c:pt>
                <c:pt idx="9">
                  <c:v>-11.181790000000001</c:v>
                </c:pt>
                <c:pt idx="10">
                  <c:v>-7.6837</c:v>
                </c:pt>
                <c:pt idx="11">
                  <c:v>-16.942810000000001</c:v>
                </c:pt>
                <c:pt idx="12">
                  <c:v>-22.09675</c:v>
                </c:pt>
                <c:pt idx="13">
                  <c:v>-54.163470000000004</c:v>
                </c:pt>
                <c:pt idx="14">
                  <c:v>-87.602869999999996</c:v>
                </c:pt>
              </c:numCache>
            </c:numRef>
          </c:val>
          <c:smooth val="0"/>
        </c:ser>
        <c:ser>
          <c:idx val="4"/>
          <c:order val="4"/>
          <c:tx>
            <c:strRef>
              <c:f>JLAB!$A$15</c:f>
              <c:strCache>
                <c:ptCount val="1"/>
                <c:pt idx="0">
                  <c:v>Total Spending baseline</c:v>
                </c:pt>
              </c:strCache>
            </c:strRef>
          </c:tx>
          <c:spPr>
            <a:ln>
              <a:prstDash val="dash"/>
            </a:ln>
          </c:spPr>
          <c:marker>
            <c:symbol val="circle"/>
            <c:size val="7"/>
          </c:marker>
          <c:val>
            <c:numRef>
              <c:f>JLAB!$C$18:$Q$18</c:f>
              <c:numCache>
                <c:formatCode>_("$"* #,##0.0_);_("$"* \(#,##0.0\);_("$"* "-"??_);_(@_)</c:formatCode>
                <c:ptCount val="15"/>
                <c:pt idx="0">
                  <c:v>0.94147000000000003</c:v>
                </c:pt>
                <c:pt idx="1">
                  <c:v>1.92777</c:v>
                </c:pt>
                <c:pt idx="2">
                  <c:v>2.9589100000000004</c:v>
                </c:pt>
                <c:pt idx="3">
                  <c:v>3.8555500000000005</c:v>
                </c:pt>
                <c:pt idx="4">
                  <c:v>4.8866900000000006</c:v>
                </c:pt>
                <c:pt idx="5">
                  <c:v>6.9183600000000007</c:v>
                </c:pt>
                <c:pt idx="6">
                  <c:v>28.505779999999998</c:v>
                </c:pt>
                <c:pt idx="7">
                  <c:v>75.167090000000002</c:v>
                </c:pt>
                <c:pt idx="8">
                  <c:v>120.65678</c:v>
                </c:pt>
                <c:pt idx="9">
                  <c:v>131.83857</c:v>
                </c:pt>
                <c:pt idx="10">
                  <c:v>139.52226999999999</c:v>
                </c:pt>
                <c:pt idx="11">
                  <c:v>156.46508</c:v>
                </c:pt>
                <c:pt idx="12">
                  <c:v>178.56182999999999</c:v>
                </c:pt>
                <c:pt idx="13">
                  <c:v>232.7253</c:v>
                </c:pt>
                <c:pt idx="14">
                  <c:v>320.32817</c:v>
                </c:pt>
              </c:numCache>
            </c:numRef>
          </c:val>
          <c:smooth val="0"/>
        </c:ser>
        <c:dLbls>
          <c:showLegendKey val="0"/>
          <c:showVal val="0"/>
          <c:showCatName val="0"/>
          <c:showSerName val="0"/>
          <c:showPercent val="0"/>
          <c:showBubbleSize val="0"/>
        </c:dLbls>
        <c:marker val="1"/>
        <c:smooth val="0"/>
        <c:axId val="122363392"/>
        <c:axId val="110482496"/>
      </c:lineChart>
      <c:catAx>
        <c:axId val="122363392"/>
        <c:scaling>
          <c:orientation val="minMax"/>
        </c:scaling>
        <c:delete val="0"/>
        <c:axPos val="b"/>
        <c:majorTickMark val="out"/>
        <c:minorTickMark val="none"/>
        <c:tickLblPos val="nextTo"/>
        <c:txPr>
          <a:bodyPr/>
          <a:lstStyle/>
          <a:p>
            <a:pPr>
              <a:defRPr sz="1400"/>
            </a:pPr>
            <a:endParaRPr lang="en-US"/>
          </a:p>
        </c:txPr>
        <c:crossAx val="110482496"/>
        <c:crossesAt val="0"/>
        <c:auto val="1"/>
        <c:lblAlgn val="ctr"/>
        <c:lblOffset val="100"/>
        <c:noMultiLvlLbl val="1"/>
      </c:catAx>
      <c:valAx>
        <c:axId val="110482496"/>
        <c:scaling>
          <c:orientation val="minMax"/>
        </c:scaling>
        <c:delete val="0"/>
        <c:axPos val="l"/>
        <c:majorGridlines/>
        <c:numFmt formatCode="_(&quot;$&quot;* #,##0.0_);_(&quot;$&quot;* \(#,##0.0\);_(&quot;$&quot;* &quot;-&quot;??_);_(@_)" sourceLinked="1"/>
        <c:majorTickMark val="out"/>
        <c:minorTickMark val="none"/>
        <c:tickLblPos val="nextTo"/>
        <c:txPr>
          <a:bodyPr/>
          <a:lstStyle/>
          <a:p>
            <a:pPr>
              <a:defRPr sz="1800"/>
            </a:pPr>
            <a:endParaRPr lang="en-US"/>
          </a:p>
        </c:txPr>
        <c:crossAx val="122363392"/>
        <c:crossesAt val="1"/>
        <c:crossBetween val="between"/>
      </c:valAx>
    </c:plotArea>
    <c:legend>
      <c:legendPos val="t"/>
      <c:layout>
        <c:manualLayout>
          <c:xMode val="edge"/>
          <c:yMode val="edge"/>
          <c:x val="0.138587683572858"/>
          <c:y val="6.4893472181518405E-2"/>
          <c:w val="0.83534085074818298"/>
          <c:h val="0.13293436842020201"/>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8060159109498E-2"/>
          <c:y val="5.8849824604664099E-2"/>
          <c:w val="0.90863983202277199"/>
          <c:h val="0.91790885112676002"/>
        </c:manualLayout>
      </c:layout>
      <c:barChart>
        <c:barDir val="col"/>
        <c:grouping val="clustered"/>
        <c:varyColors val="0"/>
        <c:ser>
          <c:idx val="1"/>
          <c:order val="1"/>
          <c:tx>
            <c:strRef>
              <c:f>SLAC!$A$21</c:f>
              <c:strCache>
                <c:ptCount val="1"/>
                <c:pt idx="0">
                  <c:v>Monthly  Incurred expenses</c:v>
                </c:pt>
              </c:strCache>
            </c:strRef>
          </c:tx>
          <c:invertIfNegative val="0"/>
          <c:val>
            <c:numRef>
              <c:f>SLAC!$C$21:$Q$21</c:f>
              <c:numCache>
                <c:formatCode>_("$"* #,##0.00_);_("$"* \(#,##0.00\);_("$"* "-"??_);_(@_)</c:formatCode>
                <c:ptCount val="15"/>
                <c:pt idx="0">
                  <c:v>-6.2519999999999998</c:v>
                </c:pt>
                <c:pt idx="1">
                  <c:v>-39.798000000000002</c:v>
                </c:pt>
                <c:pt idx="2">
                  <c:v>-56.564999999999998</c:v>
                </c:pt>
                <c:pt idx="3">
                  <c:v>-47.691000000000003</c:v>
                </c:pt>
                <c:pt idx="4">
                  <c:v>-54.647999999999996</c:v>
                </c:pt>
                <c:pt idx="5">
                  <c:v>-60.903000000000006</c:v>
                </c:pt>
                <c:pt idx="6">
                  <c:v>-53.522999999999996</c:v>
                </c:pt>
                <c:pt idx="7">
                  <c:v>-56.448000000000008</c:v>
                </c:pt>
                <c:pt idx="8">
                  <c:v>-42.561</c:v>
                </c:pt>
                <c:pt idx="9">
                  <c:v>-50.381</c:v>
                </c:pt>
                <c:pt idx="10">
                  <c:v>-79.109000000000009</c:v>
                </c:pt>
                <c:pt idx="11">
                  <c:v>-62.838000000000001</c:v>
                </c:pt>
                <c:pt idx="12">
                  <c:v>-178.47499999999997</c:v>
                </c:pt>
                <c:pt idx="13">
                  <c:v>-166.02600000000001</c:v>
                </c:pt>
                <c:pt idx="14">
                  <c:v>-214.30800000000002</c:v>
                </c:pt>
              </c:numCache>
            </c:numRef>
          </c:val>
        </c:ser>
        <c:dLbls>
          <c:showLegendKey val="0"/>
          <c:showVal val="0"/>
          <c:showCatName val="0"/>
          <c:showSerName val="0"/>
          <c:showPercent val="0"/>
          <c:showBubbleSize val="0"/>
        </c:dLbls>
        <c:gapWidth val="150"/>
        <c:axId val="124182528"/>
        <c:axId val="124116992"/>
      </c:barChart>
      <c:lineChart>
        <c:grouping val="standard"/>
        <c:varyColors val="0"/>
        <c:ser>
          <c:idx val="0"/>
          <c:order val="0"/>
          <c:tx>
            <c:strRef>
              <c:f>SLAC!$A$22</c:f>
              <c:strCache>
                <c:ptCount val="1"/>
                <c:pt idx="0">
                  <c:v>Total Incurred expenses</c:v>
                </c:pt>
              </c:strCache>
            </c:strRef>
          </c:tx>
          <c:cat>
            <c:strRef>
              <c:f>SLAC!$C$1:$W$1</c:f>
              <c:strCache>
                <c:ptCount val="21"/>
                <c:pt idx="0">
                  <c:v>March</c:v>
                </c:pt>
                <c:pt idx="1">
                  <c:v>April</c:v>
                </c:pt>
                <c:pt idx="2">
                  <c:v>May</c:v>
                </c:pt>
                <c:pt idx="3">
                  <c:v>June</c:v>
                </c:pt>
                <c:pt idx="4">
                  <c:v>July</c:v>
                </c:pt>
                <c:pt idx="5">
                  <c:v>August</c:v>
                </c:pt>
                <c:pt idx="6">
                  <c:v>September</c:v>
                </c:pt>
                <c:pt idx="7">
                  <c:v>October</c:v>
                </c:pt>
                <c:pt idx="8">
                  <c:v>November</c:v>
                </c:pt>
                <c:pt idx="9">
                  <c:v>December</c:v>
                </c:pt>
                <c:pt idx="10">
                  <c:v>January</c:v>
                </c:pt>
                <c:pt idx="11">
                  <c:v>February</c:v>
                </c:pt>
                <c:pt idx="12">
                  <c:v>March</c:v>
                </c:pt>
                <c:pt idx="13">
                  <c:v>April</c:v>
                </c:pt>
                <c:pt idx="14">
                  <c:v>May</c:v>
                </c:pt>
                <c:pt idx="15">
                  <c:v>June</c:v>
                </c:pt>
                <c:pt idx="16">
                  <c:v>July</c:v>
                </c:pt>
                <c:pt idx="17">
                  <c:v>August</c:v>
                </c:pt>
                <c:pt idx="18">
                  <c:v>September</c:v>
                </c:pt>
                <c:pt idx="19">
                  <c:v>October</c:v>
                </c:pt>
                <c:pt idx="20">
                  <c:v>November</c:v>
                </c:pt>
              </c:strCache>
            </c:strRef>
          </c:cat>
          <c:val>
            <c:numRef>
              <c:f>SLAC!$C$29:$Q$29</c:f>
              <c:numCache>
                <c:formatCode>_("$"* #,##0.00_);_("$"* \(#,##0.00\);_("$"* "-"??_);_(@_)</c:formatCode>
                <c:ptCount val="15"/>
                <c:pt idx="0">
                  <c:v>6.2519999999999998</c:v>
                </c:pt>
                <c:pt idx="1">
                  <c:v>46.050000000000004</c:v>
                </c:pt>
                <c:pt idx="2">
                  <c:v>102.61500000000001</c:v>
                </c:pt>
                <c:pt idx="3">
                  <c:v>150.30600000000001</c:v>
                </c:pt>
                <c:pt idx="4">
                  <c:v>204.95400000000001</c:v>
                </c:pt>
                <c:pt idx="5">
                  <c:v>265.85700000000003</c:v>
                </c:pt>
                <c:pt idx="6">
                  <c:v>319.38</c:v>
                </c:pt>
                <c:pt idx="7">
                  <c:v>375.82799999999997</c:v>
                </c:pt>
                <c:pt idx="8">
                  <c:v>418.38899999999995</c:v>
                </c:pt>
                <c:pt idx="9">
                  <c:v>468.77</c:v>
                </c:pt>
                <c:pt idx="10">
                  <c:v>547.87900000000002</c:v>
                </c:pt>
                <c:pt idx="11">
                  <c:v>610.71699999999998</c:v>
                </c:pt>
                <c:pt idx="12">
                  <c:v>789.19200000000001</c:v>
                </c:pt>
                <c:pt idx="13">
                  <c:v>955.21800000000007</c:v>
                </c:pt>
                <c:pt idx="14">
                  <c:v>1169.5260000000001</c:v>
                </c:pt>
              </c:numCache>
            </c:numRef>
          </c:val>
          <c:smooth val="0"/>
        </c:ser>
        <c:ser>
          <c:idx val="2"/>
          <c:order val="2"/>
          <c:tx>
            <c:strRef>
              <c:f>SLAC!$A$25</c:f>
              <c:strCache>
                <c:ptCount val="1"/>
                <c:pt idx="0">
                  <c:v>Net Asset</c:v>
                </c:pt>
              </c:strCache>
            </c:strRef>
          </c:tx>
          <c:val>
            <c:numRef>
              <c:f>SLAC!$C$30:$Q$30</c:f>
              <c:numCache>
                <c:formatCode>_("$"* #,##0.00_);_("$"* \(#,##0.00\);_("$"* "-"??_);_(@_)</c:formatCode>
                <c:ptCount val="15"/>
                <c:pt idx="0">
                  <c:v>-406.74799999999999</c:v>
                </c:pt>
                <c:pt idx="1">
                  <c:v>-366.95</c:v>
                </c:pt>
                <c:pt idx="2">
                  <c:v>-310.38499999999999</c:v>
                </c:pt>
                <c:pt idx="3">
                  <c:v>-262.69399999999996</c:v>
                </c:pt>
                <c:pt idx="4">
                  <c:v>-208.04599999999996</c:v>
                </c:pt>
                <c:pt idx="5">
                  <c:v>-147.14299999999997</c:v>
                </c:pt>
                <c:pt idx="6">
                  <c:v>-93.619999999999976</c:v>
                </c:pt>
                <c:pt idx="7">
                  <c:v>-888.572</c:v>
                </c:pt>
                <c:pt idx="8">
                  <c:v>-846.01099999999997</c:v>
                </c:pt>
                <c:pt idx="9">
                  <c:v>-798.23</c:v>
                </c:pt>
                <c:pt idx="10">
                  <c:v>-721.721</c:v>
                </c:pt>
                <c:pt idx="11">
                  <c:v>-658.88300000000004</c:v>
                </c:pt>
                <c:pt idx="12">
                  <c:v>-482.70800000000008</c:v>
                </c:pt>
                <c:pt idx="13">
                  <c:v>-331.38200000000006</c:v>
                </c:pt>
                <c:pt idx="14">
                  <c:v>-117.07400000000004</c:v>
                </c:pt>
              </c:numCache>
            </c:numRef>
          </c:val>
          <c:smooth val="0"/>
        </c:ser>
        <c:ser>
          <c:idx val="3"/>
          <c:order val="3"/>
          <c:tx>
            <c:strRef>
              <c:f>SLAC!$A$27</c:f>
              <c:strCache>
                <c:ptCount val="1"/>
                <c:pt idx="0">
                  <c:v>Monthly Spending Baseline</c:v>
                </c:pt>
              </c:strCache>
            </c:strRef>
          </c:tx>
          <c:val>
            <c:numRef>
              <c:f>SLAC!$C$27:$Q$27</c:f>
              <c:numCache>
                <c:formatCode>General</c:formatCode>
                <c:ptCount val="15"/>
                <c:pt idx="0">
                  <c:v>-5.1016000000000004</c:v>
                </c:pt>
                <c:pt idx="1">
                  <c:v>-7.4823500000000003</c:v>
                </c:pt>
                <c:pt idx="2">
                  <c:v>-7.8224600000000004</c:v>
                </c:pt>
                <c:pt idx="3">
                  <c:v>-104.73788</c:v>
                </c:pt>
                <c:pt idx="4">
                  <c:v>-121.79658000000001</c:v>
                </c:pt>
                <c:pt idx="5">
                  <c:v>-66.142139999999998</c:v>
                </c:pt>
                <c:pt idx="6">
                  <c:v>-61.4634</c:v>
                </c:pt>
                <c:pt idx="7">
                  <c:v>-238.96051</c:v>
                </c:pt>
                <c:pt idx="8">
                  <c:v>-231.33213000000001</c:v>
                </c:pt>
                <c:pt idx="9">
                  <c:v>-78.634429999999995</c:v>
                </c:pt>
                <c:pt idx="10">
                  <c:v>-97.964429999999993</c:v>
                </c:pt>
                <c:pt idx="11">
                  <c:v>-67.308700000000002</c:v>
                </c:pt>
                <c:pt idx="12">
                  <c:v>-61.417819999999999</c:v>
                </c:pt>
                <c:pt idx="13">
                  <c:v>-65.125779999999992</c:v>
                </c:pt>
                <c:pt idx="14">
                  <c:v>-33.940709999999996</c:v>
                </c:pt>
              </c:numCache>
            </c:numRef>
          </c:val>
          <c:smooth val="0"/>
        </c:ser>
        <c:ser>
          <c:idx val="4"/>
          <c:order val="4"/>
          <c:tx>
            <c:strRef>
              <c:f>SLAC!$A$28</c:f>
              <c:strCache>
                <c:ptCount val="1"/>
                <c:pt idx="0">
                  <c:v>Total Spending baseline</c:v>
                </c:pt>
              </c:strCache>
            </c:strRef>
          </c:tx>
          <c:spPr>
            <a:ln>
              <a:prstDash val="dash"/>
            </a:ln>
          </c:spPr>
          <c:marker>
            <c:symbol val="circle"/>
            <c:size val="7"/>
          </c:marker>
          <c:val>
            <c:numRef>
              <c:f>SLAC!$C$31:$Q$31</c:f>
              <c:numCache>
                <c:formatCode>_("$"* #,##0.00_);_("$"* \(#,##0.00\);_("$"* "-"??_);_(@_)</c:formatCode>
                <c:ptCount val="15"/>
                <c:pt idx="0">
                  <c:v>5.1016000000000004</c:v>
                </c:pt>
                <c:pt idx="1">
                  <c:v>12.583950000000002</c:v>
                </c:pt>
                <c:pt idx="2">
                  <c:v>20.406410000000001</c:v>
                </c:pt>
                <c:pt idx="3">
                  <c:v>125.14429000000001</c:v>
                </c:pt>
                <c:pt idx="4">
                  <c:v>246.94087000000002</c:v>
                </c:pt>
                <c:pt idx="5">
                  <c:v>313.08301</c:v>
                </c:pt>
                <c:pt idx="6">
                  <c:v>374.54640999999998</c:v>
                </c:pt>
                <c:pt idx="7">
                  <c:v>613.50692000000004</c:v>
                </c:pt>
                <c:pt idx="8">
                  <c:v>844.83905000000004</c:v>
                </c:pt>
                <c:pt idx="9">
                  <c:v>923.47348</c:v>
                </c:pt>
                <c:pt idx="10">
                  <c:v>1021.43791</c:v>
                </c:pt>
                <c:pt idx="11">
                  <c:v>1088.7466099999999</c:v>
                </c:pt>
                <c:pt idx="12">
                  <c:v>1150.1644299999998</c:v>
                </c:pt>
                <c:pt idx="13">
                  <c:v>1215.2902099999999</c:v>
                </c:pt>
                <c:pt idx="14">
                  <c:v>1249.23092</c:v>
                </c:pt>
              </c:numCache>
            </c:numRef>
          </c:val>
          <c:smooth val="0"/>
        </c:ser>
        <c:dLbls>
          <c:showLegendKey val="0"/>
          <c:showVal val="0"/>
          <c:showCatName val="0"/>
          <c:showSerName val="0"/>
          <c:showPercent val="0"/>
          <c:showBubbleSize val="0"/>
        </c:dLbls>
        <c:marker val="1"/>
        <c:smooth val="0"/>
        <c:axId val="124182528"/>
        <c:axId val="124116992"/>
      </c:lineChart>
      <c:catAx>
        <c:axId val="124182528"/>
        <c:scaling>
          <c:orientation val="minMax"/>
        </c:scaling>
        <c:delete val="0"/>
        <c:axPos val="b"/>
        <c:majorTickMark val="out"/>
        <c:minorTickMark val="none"/>
        <c:tickLblPos val="nextTo"/>
        <c:txPr>
          <a:bodyPr/>
          <a:lstStyle/>
          <a:p>
            <a:pPr>
              <a:defRPr sz="1400"/>
            </a:pPr>
            <a:endParaRPr lang="en-US"/>
          </a:p>
        </c:txPr>
        <c:crossAx val="124116992"/>
        <c:crossesAt val="0"/>
        <c:auto val="1"/>
        <c:lblAlgn val="ctr"/>
        <c:lblOffset val="100"/>
        <c:noMultiLvlLbl val="1"/>
      </c:catAx>
      <c:valAx>
        <c:axId val="124116992"/>
        <c:scaling>
          <c:orientation val="minMax"/>
        </c:scaling>
        <c:delete val="0"/>
        <c:axPos val="l"/>
        <c:majorGridlines/>
        <c:numFmt formatCode="_(&quot;$&quot;* #,##0.00_);_(&quot;$&quot;* \(#,##0.00\);_(&quot;$&quot;* &quot;-&quot;??_);_(@_)" sourceLinked="1"/>
        <c:majorTickMark val="out"/>
        <c:minorTickMark val="none"/>
        <c:tickLblPos val="nextTo"/>
        <c:txPr>
          <a:bodyPr/>
          <a:lstStyle/>
          <a:p>
            <a:pPr>
              <a:defRPr sz="1800"/>
            </a:pPr>
            <a:endParaRPr lang="en-US"/>
          </a:p>
        </c:txPr>
        <c:crossAx val="124182528"/>
        <c:crossesAt val="1"/>
        <c:crossBetween val="between"/>
      </c:valAx>
      <c:spPr>
        <a:noFill/>
        <a:ln w="25400">
          <a:noFill/>
        </a:ln>
      </c:spPr>
    </c:plotArea>
    <c:legend>
      <c:legendPos val="t"/>
      <c:layout>
        <c:manualLayout>
          <c:xMode val="edge"/>
          <c:yMode val="edge"/>
          <c:x val="0.138587683572858"/>
          <c:y val="6.4893472181518405E-2"/>
          <c:w val="0.83534085074818298"/>
          <c:h val="0.13293436842020201"/>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8060159109498E-2"/>
          <c:y val="5.8849824604664099E-2"/>
          <c:w val="0.90863983202277199"/>
          <c:h val="0.91790885112676002"/>
        </c:manualLayout>
      </c:layout>
      <c:barChart>
        <c:barDir val="col"/>
        <c:grouping val="clustered"/>
        <c:varyColors val="0"/>
        <c:ser>
          <c:idx val="1"/>
          <c:order val="1"/>
          <c:tx>
            <c:strRef>
              <c:f>Total!$A$2</c:f>
              <c:strCache>
                <c:ptCount val="1"/>
                <c:pt idx="0">
                  <c:v>Monthly  Incurred expenses</c:v>
                </c:pt>
              </c:strCache>
            </c:strRef>
          </c:tx>
          <c:invertIfNegative val="0"/>
          <c:val>
            <c:numRef>
              <c:f>Total!$B$2:$P$2</c:f>
              <c:numCache>
                <c:formatCode>_("$"* #,##0_);_("$"* \(#,##0\);_("$"* "-"??_);_(@_)</c:formatCode>
                <c:ptCount val="15"/>
                <c:pt idx="0">
                  <c:v>-6.2519999999999998</c:v>
                </c:pt>
                <c:pt idx="1">
                  <c:v>-39.798000000000002</c:v>
                </c:pt>
                <c:pt idx="2">
                  <c:v>-56.564999999999998</c:v>
                </c:pt>
                <c:pt idx="3">
                  <c:v>-47.691000000000003</c:v>
                </c:pt>
                <c:pt idx="4">
                  <c:v>-54.647999999999996</c:v>
                </c:pt>
                <c:pt idx="5">
                  <c:v>-60.903000000000006</c:v>
                </c:pt>
                <c:pt idx="6">
                  <c:v>-53.522999999999996</c:v>
                </c:pt>
                <c:pt idx="7">
                  <c:v>-56.448000000000008</c:v>
                </c:pt>
                <c:pt idx="8">
                  <c:v>-40.580207999999999</c:v>
                </c:pt>
                <c:pt idx="9">
                  <c:v>-50.381</c:v>
                </c:pt>
                <c:pt idx="10">
                  <c:v>-87.482348000000002</c:v>
                </c:pt>
                <c:pt idx="11">
                  <c:v>-101.77635599999999</c:v>
                </c:pt>
                <c:pt idx="12">
                  <c:v>-212.60011999999998</c:v>
                </c:pt>
                <c:pt idx="13">
                  <c:v>-297.25125600000001</c:v>
                </c:pt>
                <c:pt idx="14">
                  <c:v>-275.29927200000003</c:v>
                </c:pt>
              </c:numCache>
            </c:numRef>
          </c:val>
        </c:ser>
        <c:dLbls>
          <c:showLegendKey val="0"/>
          <c:showVal val="0"/>
          <c:showCatName val="0"/>
          <c:showSerName val="0"/>
          <c:showPercent val="0"/>
          <c:showBubbleSize val="0"/>
        </c:dLbls>
        <c:gapWidth val="150"/>
        <c:axId val="125067776"/>
        <c:axId val="124119296"/>
      </c:barChart>
      <c:lineChart>
        <c:grouping val="standard"/>
        <c:varyColors val="0"/>
        <c:ser>
          <c:idx val="0"/>
          <c:order val="0"/>
          <c:tx>
            <c:strRef>
              <c:f>Total!$A$3</c:f>
              <c:strCache>
                <c:ptCount val="1"/>
                <c:pt idx="0">
                  <c:v>Total Incurred expenses</c:v>
                </c:pt>
              </c:strCache>
            </c:strRef>
          </c:tx>
          <c:cat>
            <c:strRef>
              <c:f>SLAC!$C$1:$W$1</c:f>
              <c:strCache>
                <c:ptCount val="21"/>
                <c:pt idx="0">
                  <c:v>March</c:v>
                </c:pt>
                <c:pt idx="1">
                  <c:v>April</c:v>
                </c:pt>
                <c:pt idx="2">
                  <c:v>May</c:v>
                </c:pt>
                <c:pt idx="3">
                  <c:v>June</c:v>
                </c:pt>
                <c:pt idx="4">
                  <c:v>July</c:v>
                </c:pt>
                <c:pt idx="5">
                  <c:v>August</c:v>
                </c:pt>
                <c:pt idx="6">
                  <c:v>September</c:v>
                </c:pt>
                <c:pt idx="7">
                  <c:v>October</c:v>
                </c:pt>
                <c:pt idx="8">
                  <c:v>November</c:v>
                </c:pt>
                <c:pt idx="9">
                  <c:v>December</c:v>
                </c:pt>
                <c:pt idx="10">
                  <c:v>January</c:v>
                </c:pt>
                <c:pt idx="11">
                  <c:v>February</c:v>
                </c:pt>
                <c:pt idx="12">
                  <c:v>March</c:v>
                </c:pt>
                <c:pt idx="13">
                  <c:v>April</c:v>
                </c:pt>
                <c:pt idx="14">
                  <c:v>May</c:v>
                </c:pt>
                <c:pt idx="15">
                  <c:v>June</c:v>
                </c:pt>
                <c:pt idx="16">
                  <c:v>July</c:v>
                </c:pt>
                <c:pt idx="17">
                  <c:v>August</c:v>
                </c:pt>
                <c:pt idx="18">
                  <c:v>September</c:v>
                </c:pt>
                <c:pt idx="19">
                  <c:v>October</c:v>
                </c:pt>
                <c:pt idx="20">
                  <c:v>November</c:v>
                </c:pt>
              </c:strCache>
            </c:strRef>
          </c:cat>
          <c:val>
            <c:numRef>
              <c:f>Total!$B$9:$P$9</c:f>
              <c:numCache>
                <c:formatCode>_("$"* #,##0_);_("$"* \(#,##0\);_("$"* "-"??_);_(@_)</c:formatCode>
                <c:ptCount val="15"/>
                <c:pt idx="0">
                  <c:v>6.2519999999999998</c:v>
                </c:pt>
                <c:pt idx="1">
                  <c:v>46.050000000000004</c:v>
                </c:pt>
                <c:pt idx="2">
                  <c:v>102.61500000000001</c:v>
                </c:pt>
                <c:pt idx="3">
                  <c:v>150.30600000000001</c:v>
                </c:pt>
                <c:pt idx="4">
                  <c:v>204.95400000000001</c:v>
                </c:pt>
                <c:pt idx="5">
                  <c:v>265.85700000000003</c:v>
                </c:pt>
                <c:pt idx="6">
                  <c:v>319.38</c:v>
                </c:pt>
                <c:pt idx="7">
                  <c:v>375.82799999999997</c:v>
                </c:pt>
                <c:pt idx="8">
                  <c:v>416.40820799999995</c:v>
                </c:pt>
                <c:pt idx="9">
                  <c:v>466.78920799999997</c:v>
                </c:pt>
                <c:pt idx="10">
                  <c:v>554.27155600000003</c:v>
                </c:pt>
                <c:pt idx="11">
                  <c:v>656.047912</c:v>
                </c:pt>
                <c:pt idx="12">
                  <c:v>868.64803200000006</c:v>
                </c:pt>
                <c:pt idx="13">
                  <c:v>1165.8992880000001</c:v>
                </c:pt>
                <c:pt idx="14">
                  <c:v>1441.19856</c:v>
                </c:pt>
              </c:numCache>
            </c:numRef>
          </c:val>
          <c:smooth val="0"/>
        </c:ser>
        <c:ser>
          <c:idx val="2"/>
          <c:order val="2"/>
          <c:tx>
            <c:strRef>
              <c:f>Total!$A$10</c:f>
              <c:strCache>
                <c:ptCount val="1"/>
                <c:pt idx="0">
                  <c:v>Net asset (-1)</c:v>
                </c:pt>
              </c:strCache>
            </c:strRef>
          </c:tx>
          <c:val>
            <c:numRef>
              <c:f>Total!$B$10:$P$10</c:f>
              <c:numCache>
                <c:formatCode>_("$"* #,##0_);_("$"* \(#,##0\);_("$"* "-"??_);_(@_)</c:formatCode>
                <c:ptCount val="15"/>
                <c:pt idx="0">
                  <c:v>-406.74799999999999</c:v>
                </c:pt>
                <c:pt idx="1">
                  <c:v>-366.95</c:v>
                </c:pt>
                <c:pt idx="2">
                  <c:v>-310.38499999999999</c:v>
                </c:pt>
                <c:pt idx="3">
                  <c:v>-262.69399999999996</c:v>
                </c:pt>
                <c:pt idx="4">
                  <c:v>-208.04599999999996</c:v>
                </c:pt>
                <c:pt idx="5">
                  <c:v>-147.14299999999997</c:v>
                </c:pt>
                <c:pt idx="6">
                  <c:v>-93.619999999999976</c:v>
                </c:pt>
                <c:pt idx="7">
                  <c:v>-1428.5720000000001</c:v>
                </c:pt>
                <c:pt idx="8">
                  <c:v>-1387.9917919999998</c:v>
                </c:pt>
                <c:pt idx="9">
                  <c:v>-1340.2107919999999</c:v>
                </c:pt>
                <c:pt idx="10">
                  <c:v>-1255.328444</c:v>
                </c:pt>
                <c:pt idx="11">
                  <c:v>-1153.5520879999999</c:v>
                </c:pt>
                <c:pt idx="12">
                  <c:v>-943.25196800000003</c:v>
                </c:pt>
                <c:pt idx="13">
                  <c:v>-660.70071200000007</c:v>
                </c:pt>
                <c:pt idx="14">
                  <c:v>-510.40144000000009</c:v>
                </c:pt>
              </c:numCache>
            </c:numRef>
          </c:val>
          <c:smooth val="0"/>
        </c:ser>
        <c:ser>
          <c:idx val="3"/>
          <c:order val="3"/>
          <c:tx>
            <c:strRef>
              <c:f>Total!$A$7</c:f>
              <c:strCache>
                <c:ptCount val="1"/>
                <c:pt idx="0">
                  <c:v>Monthly Spending Baseline</c:v>
                </c:pt>
              </c:strCache>
            </c:strRef>
          </c:tx>
          <c:val>
            <c:numRef>
              <c:f>Total!$B$7:$P$7</c:f>
              <c:numCache>
                <c:formatCode>_("$"* #,##0_);_("$"* \(#,##0\);_("$"* "-"??_);_(@_)</c:formatCode>
                <c:ptCount val="15"/>
                <c:pt idx="0">
                  <c:v>-6.0430700000000002</c:v>
                </c:pt>
                <c:pt idx="1">
                  <c:v>-8.4686500000000002</c:v>
                </c:pt>
                <c:pt idx="2">
                  <c:v>-8.8536000000000001</c:v>
                </c:pt>
                <c:pt idx="3">
                  <c:v>-105.63452000000001</c:v>
                </c:pt>
                <c:pt idx="4">
                  <c:v>-122.82772</c:v>
                </c:pt>
                <c:pt idx="5">
                  <c:v>-68.173810000000003</c:v>
                </c:pt>
                <c:pt idx="6">
                  <c:v>-83.050820000000002</c:v>
                </c:pt>
                <c:pt idx="7">
                  <c:v>-285.62182000000001</c:v>
                </c:pt>
                <c:pt idx="8">
                  <c:v>-276.82182</c:v>
                </c:pt>
                <c:pt idx="9">
                  <c:v>-89.816220000000001</c:v>
                </c:pt>
                <c:pt idx="10">
                  <c:v>-105.64812999999999</c:v>
                </c:pt>
                <c:pt idx="11">
                  <c:v>-84.251509999999996</c:v>
                </c:pt>
                <c:pt idx="12">
                  <c:v>-83.514569999999992</c:v>
                </c:pt>
                <c:pt idx="13">
                  <c:v>-119.28925</c:v>
                </c:pt>
                <c:pt idx="14">
                  <c:v>-121.54357999999999</c:v>
                </c:pt>
              </c:numCache>
            </c:numRef>
          </c:val>
          <c:smooth val="0"/>
        </c:ser>
        <c:ser>
          <c:idx val="4"/>
          <c:order val="4"/>
          <c:tx>
            <c:strRef>
              <c:f>Total!$A$11</c:f>
              <c:strCache>
                <c:ptCount val="1"/>
                <c:pt idx="0">
                  <c:v>Total Spending baseline (-1)</c:v>
                </c:pt>
              </c:strCache>
            </c:strRef>
          </c:tx>
          <c:spPr>
            <a:ln>
              <a:prstDash val="dash"/>
            </a:ln>
          </c:spPr>
          <c:marker>
            <c:symbol val="circle"/>
            <c:size val="7"/>
          </c:marker>
          <c:val>
            <c:numRef>
              <c:f>Total!$B$11:$P$11</c:f>
              <c:numCache>
                <c:formatCode>_("$"* #,##0_);_("$"* \(#,##0\);_("$"* "-"??_);_(@_)</c:formatCode>
                <c:ptCount val="15"/>
                <c:pt idx="0">
                  <c:v>6.0430700000000002</c:v>
                </c:pt>
                <c:pt idx="1">
                  <c:v>14.511720000000002</c:v>
                </c:pt>
                <c:pt idx="2">
                  <c:v>23.365320000000001</c:v>
                </c:pt>
                <c:pt idx="3">
                  <c:v>128.99984000000001</c:v>
                </c:pt>
                <c:pt idx="4">
                  <c:v>251.82756000000001</c:v>
                </c:pt>
                <c:pt idx="5">
                  <c:v>320.00137000000001</c:v>
                </c:pt>
                <c:pt idx="6">
                  <c:v>403.05219</c:v>
                </c:pt>
                <c:pt idx="7">
                  <c:v>688.67401000000007</c:v>
                </c:pt>
                <c:pt idx="8">
                  <c:v>965.49583000000007</c:v>
                </c:pt>
                <c:pt idx="9">
                  <c:v>1055.31205</c:v>
                </c:pt>
                <c:pt idx="10">
                  <c:v>1160.96018</c:v>
                </c:pt>
                <c:pt idx="11">
                  <c:v>1245.2116899999999</c:v>
                </c:pt>
                <c:pt idx="12">
                  <c:v>1328.7262599999999</c:v>
                </c:pt>
                <c:pt idx="13">
                  <c:v>1448.0155099999999</c:v>
                </c:pt>
                <c:pt idx="14">
                  <c:v>1569.55909</c:v>
                </c:pt>
              </c:numCache>
            </c:numRef>
          </c:val>
          <c:smooth val="0"/>
        </c:ser>
        <c:dLbls>
          <c:showLegendKey val="0"/>
          <c:showVal val="0"/>
          <c:showCatName val="0"/>
          <c:showSerName val="0"/>
          <c:showPercent val="0"/>
          <c:showBubbleSize val="0"/>
        </c:dLbls>
        <c:marker val="1"/>
        <c:smooth val="0"/>
        <c:axId val="125067776"/>
        <c:axId val="124119296"/>
      </c:lineChart>
      <c:catAx>
        <c:axId val="125067776"/>
        <c:scaling>
          <c:orientation val="minMax"/>
        </c:scaling>
        <c:delete val="0"/>
        <c:axPos val="b"/>
        <c:majorTickMark val="out"/>
        <c:minorTickMark val="none"/>
        <c:tickLblPos val="nextTo"/>
        <c:txPr>
          <a:bodyPr/>
          <a:lstStyle/>
          <a:p>
            <a:pPr>
              <a:defRPr sz="1400"/>
            </a:pPr>
            <a:endParaRPr lang="en-US"/>
          </a:p>
        </c:txPr>
        <c:crossAx val="124119296"/>
        <c:crossesAt val="0"/>
        <c:auto val="1"/>
        <c:lblAlgn val="ctr"/>
        <c:lblOffset val="100"/>
        <c:noMultiLvlLbl val="1"/>
      </c:catAx>
      <c:valAx>
        <c:axId val="124119296"/>
        <c:scaling>
          <c:orientation val="minMax"/>
        </c:scaling>
        <c:delete val="0"/>
        <c:axPos val="l"/>
        <c:majorGridlines/>
        <c:numFmt formatCode="_(&quot;$&quot;* #,##0_);_(&quot;$&quot;* \(#,##0\);_(&quot;$&quot;* &quot;-&quot;??_);_(@_)" sourceLinked="1"/>
        <c:majorTickMark val="out"/>
        <c:minorTickMark val="none"/>
        <c:tickLblPos val="nextTo"/>
        <c:txPr>
          <a:bodyPr/>
          <a:lstStyle/>
          <a:p>
            <a:pPr>
              <a:defRPr sz="1800"/>
            </a:pPr>
            <a:endParaRPr lang="en-US"/>
          </a:p>
        </c:txPr>
        <c:crossAx val="125067776"/>
        <c:crossesAt val="1"/>
        <c:crossBetween val="between"/>
      </c:valAx>
    </c:plotArea>
    <c:legend>
      <c:legendPos val="t"/>
      <c:layout>
        <c:manualLayout>
          <c:xMode val="edge"/>
          <c:yMode val="edge"/>
          <c:x val="0.138587683572858"/>
          <c:y val="6.4893472181518405E-2"/>
          <c:w val="0.83534085074818298"/>
          <c:h val="0.13293436842020201"/>
        </c:manualLayout>
      </c:layout>
      <c:overlay val="0"/>
      <c:txPr>
        <a:bodyPr/>
        <a:lstStyle/>
        <a:p>
          <a:pPr>
            <a:defRPr sz="18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11" tIns="46306" rIns="92611" bIns="46306" rtlCol="0"/>
          <a:lstStyle>
            <a:lvl1pPr algn="l">
              <a:defRPr sz="1200"/>
            </a:lvl1pPr>
          </a:lstStyle>
          <a:p>
            <a:endParaRPr lang="en-US"/>
          </a:p>
        </p:txBody>
      </p:sp>
      <p:sp>
        <p:nvSpPr>
          <p:cNvPr id="3" name="Date Placeholder 2"/>
          <p:cNvSpPr>
            <a:spLocks noGrp="1"/>
          </p:cNvSpPr>
          <p:nvPr>
            <p:ph type="dt" sz="quarter" idx="1"/>
          </p:nvPr>
        </p:nvSpPr>
        <p:spPr>
          <a:xfrm>
            <a:off x="3950256" y="0"/>
            <a:ext cx="3022018" cy="461804"/>
          </a:xfrm>
          <a:prstGeom prst="rect">
            <a:avLst/>
          </a:prstGeom>
        </p:spPr>
        <p:txBody>
          <a:bodyPr vert="horz" lIns="92611" tIns="46306" rIns="92611" bIns="46306" rtlCol="0"/>
          <a:lstStyle>
            <a:lvl1pPr algn="r">
              <a:defRPr sz="1200"/>
            </a:lvl1pPr>
          </a:lstStyle>
          <a:p>
            <a:fld id="{4FEBF33E-D9A7-42CC-B598-9AD8356CBB5A}" type="datetimeFigureOut">
              <a:rPr lang="en-US" smtClean="0"/>
              <a:pPr/>
              <a:t>6/18/2014</a:t>
            </a:fld>
            <a:endParaRPr lang="en-US"/>
          </a:p>
        </p:txBody>
      </p:sp>
      <p:sp>
        <p:nvSpPr>
          <p:cNvPr id="4" name="Footer Placeholder 3"/>
          <p:cNvSpPr>
            <a:spLocks noGrp="1"/>
          </p:cNvSpPr>
          <p:nvPr>
            <p:ph type="ftr" sz="quarter" idx="2"/>
          </p:nvPr>
        </p:nvSpPr>
        <p:spPr>
          <a:xfrm>
            <a:off x="0" y="8772668"/>
            <a:ext cx="3022018" cy="461804"/>
          </a:xfrm>
          <a:prstGeom prst="rect">
            <a:avLst/>
          </a:prstGeom>
        </p:spPr>
        <p:txBody>
          <a:bodyPr vert="horz" lIns="92611" tIns="46306" rIns="92611" bIns="46306" rtlCol="0" anchor="b"/>
          <a:lstStyle>
            <a:lvl1pPr algn="l">
              <a:defRPr sz="1200"/>
            </a:lvl1pPr>
          </a:lstStyle>
          <a:p>
            <a:endParaRPr lang="en-US"/>
          </a:p>
        </p:txBody>
      </p:sp>
      <p:sp>
        <p:nvSpPr>
          <p:cNvPr id="5" name="Slide Number Placeholder 4"/>
          <p:cNvSpPr>
            <a:spLocks noGrp="1"/>
          </p:cNvSpPr>
          <p:nvPr>
            <p:ph type="sldNum" sz="quarter" idx="3"/>
          </p:nvPr>
        </p:nvSpPr>
        <p:spPr>
          <a:xfrm>
            <a:off x="3950256" y="8772668"/>
            <a:ext cx="3022018" cy="461804"/>
          </a:xfrm>
          <a:prstGeom prst="rect">
            <a:avLst/>
          </a:prstGeom>
        </p:spPr>
        <p:txBody>
          <a:bodyPr vert="horz" lIns="92611" tIns="46306" rIns="92611" bIns="46306"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3744642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11" tIns="46306" rIns="92611" bIns="46306" rtlCol="0"/>
          <a:lstStyle>
            <a:lvl1pPr algn="l">
              <a:defRPr sz="1200"/>
            </a:lvl1pPr>
          </a:lstStyle>
          <a:p>
            <a:endParaRPr lang="en-US" dirty="0"/>
          </a:p>
        </p:txBody>
      </p:sp>
      <p:sp>
        <p:nvSpPr>
          <p:cNvPr id="3" name="Date Placeholder 2"/>
          <p:cNvSpPr>
            <a:spLocks noGrp="1"/>
          </p:cNvSpPr>
          <p:nvPr>
            <p:ph type="dt" idx="1"/>
          </p:nvPr>
        </p:nvSpPr>
        <p:spPr>
          <a:xfrm>
            <a:off x="3950256" y="0"/>
            <a:ext cx="3022018" cy="461804"/>
          </a:xfrm>
          <a:prstGeom prst="rect">
            <a:avLst/>
          </a:prstGeom>
        </p:spPr>
        <p:txBody>
          <a:bodyPr vert="horz" lIns="92611" tIns="46306" rIns="92611" bIns="46306" rtlCol="0"/>
          <a:lstStyle>
            <a:lvl1pPr algn="r">
              <a:defRPr sz="1200"/>
            </a:lvl1pPr>
          </a:lstStyle>
          <a:p>
            <a:fld id="{C3B58700-9FA2-48CE-AC88-D71D45EB490A}" type="datetimeFigureOut">
              <a:rPr lang="en-US" smtClean="0"/>
              <a:pPr/>
              <a:t>6/18/2014</a:t>
            </a:fld>
            <a:endParaRPr lang="en-US" dirty="0"/>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611" tIns="46306" rIns="92611" bIns="46306" rtlCol="0" anchor="ctr"/>
          <a:lstStyle/>
          <a:p>
            <a:endParaRPr lang="en-US" dirty="0"/>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611" tIns="46306" rIns="92611" bIns="463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22018" cy="461804"/>
          </a:xfrm>
          <a:prstGeom prst="rect">
            <a:avLst/>
          </a:prstGeom>
        </p:spPr>
        <p:txBody>
          <a:bodyPr vert="horz" lIns="92611" tIns="46306" rIns="92611" bIns="463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611" tIns="46306" rIns="92611" bIns="46306"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3500"/>
            <a:ext cx="9158400" cy="6868800"/>
          </a:xfrm>
          <a:prstGeom prst="rect">
            <a:avLst/>
          </a:prstGeom>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buSzPct val="120000"/>
              <a:defRPr/>
            </a:lvl2pPr>
            <a:lvl3pPr>
              <a:buClr>
                <a:srgbClr val="981E32"/>
              </a:buClr>
              <a:buSzPct val="120000"/>
              <a:defRPr b="0"/>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endParaRPr lang="en-CA" dirty="0" smtClean="0"/>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096" y="6492875"/>
            <a:ext cx="801776" cy="365125"/>
          </a:xfrm>
          <a:prstGeom prst="rect">
            <a:avLst/>
          </a:prstGeom>
        </p:spPr>
        <p:txBody>
          <a:bodyPr/>
          <a:lstStyle>
            <a:lvl1pPr>
              <a:defRPr sz="1400"/>
            </a:lvl1pPr>
          </a:lstStyle>
          <a:p>
            <a:fld id="{12DB12B7-874D-3E4B-9D62-1AC096E4C034}" type="datetime1">
              <a:rPr lang="en-US" smtClean="0">
                <a:solidFill>
                  <a:prstClr val="black"/>
                </a:solidFill>
                <a:latin typeface="Calibri"/>
              </a:rPr>
              <a:pPr/>
              <a:t>6/18/2014</a:t>
            </a:fld>
            <a:endParaRPr lang="en-US" dirty="0">
              <a:solidFill>
                <a:prstClr val="black"/>
              </a:solidFill>
              <a:latin typeface="Calibri"/>
            </a:endParaRPr>
          </a:p>
        </p:txBody>
      </p:sp>
      <p:sp>
        <p:nvSpPr>
          <p:cNvPr id="3" name="Footer Placeholder 2"/>
          <p:cNvSpPr>
            <a:spLocks noGrp="1"/>
          </p:cNvSpPr>
          <p:nvPr>
            <p:ph type="ftr" sz="quarter" idx="11"/>
          </p:nvPr>
        </p:nvSpPr>
        <p:spPr>
          <a:xfrm>
            <a:off x="3010601" y="6492875"/>
            <a:ext cx="3625139" cy="365125"/>
          </a:xfrm>
          <a:prstGeom prst="rect">
            <a:avLst/>
          </a:prstGeom>
        </p:spPr>
        <p:txBody>
          <a:bodyPr/>
          <a:lstStyle>
            <a:lvl1pPr>
              <a:defRPr sz="1400"/>
            </a:lvl1pPr>
          </a:lstStyle>
          <a:p>
            <a:r>
              <a:rPr lang="en-US" smtClean="0">
                <a:solidFill>
                  <a:prstClr val="black"/>
                </a:solidFill>
                <a:latin typeface="Calibri"/>
              </a:rPr>
              <a:t>HPS collaboration meeting 1/22-24</a:t>
            </a:r>
            <a:endParaRPr lang="en-US" dirty="0">
              <a:solidFill>
                <a:prstClr val="black"/>
              </a:solidFill>
              <a:latin typeface="Calibri"/>
            </a:endParaRPr>
          </a:p>
        </p:txBody>
      </p:sp>
      <p:sp>
        <p:nvSpPr>
          <p:cNvPr id="4" name="Slide Number Placeholder 3"/>
          <p:cNvSpPr>
            <a:spLocks noGrp="1"/>
          </p:cNvSpPr>
          <p:nvPr>
            <p:ph type="sldNum" sz="quarter" idx="12"/>
          </p:nvPr>
        </p:nvSpPr>
        <p:spPr>
          <a:xfrm>
            <a:off x="7834116" y="6492875"/>
            <a:ext cx="584643" cy="365125"/>
          </a:xfrm>
          <a:prstGeom prst="rect">
            <a:avLst/>
          </a:prstGeom>
        </p:spPr>
        <p:txBody>
          <a:bodyPr/>
          <a:lstStyle>
            <a:lvl1pPr>
              <a:defRPr sz="1400"/>
            </a:lvl1pPr>
          </a:lstStyle>
          <a:p>
            <a:fld id="{9E041EDE-50F2-FD49-B156-DFB8E5BC9437}"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61993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xfrm>
            <a:off x="479096" y="6492875"/>
            <a:ext cx="801776" cy="365125"/>
          </a:xfrm>
          <a:prstGeom prst="rect">
            <a:avLst/>
          </a:prstGeom>
        </p:spPr>
        <p:txBody>
          <a:bodyPr/>
          <a:lstStyle>
            <a:lvl1pPr>
              <a:defRPr sz="1400"/>
            </a:lvl1pPr>
          </a:lstStyle>
          <a:p>
            <a:fld id="{B7A3BC1E-D3DD-7349-94E1-A384719C5FA5}" type="datetime1">
              <a:rPr lang="en-US" smtClean="0">
                <a:solidFill>
                  <a:prstClr val="black"/>
                </a:solidFill>
                <a:latin typeface="Calibri"/>
              </a:rPr>
              <a:pPr/>
              <a:t>6/18/2014</a:t>
            </a:fld>
            <a:endParaRPr lang="en-US" dirty="0">
              <a:solidFill>
                <a:prstClr val="black"/>
              </a:solidFill>
              <a:latin typeface="Calibri"/>
            </a:endParaRPr>
          </a:p>
        </p:txBody>
      </p:sp>
      <p:sp>
        <p:nvSpPr>
          <p:cNvPr id="5" name="Footer Placeholder 2"/>
          <p:cNvSpPr>
            <a:spLocks noGrp="1"/>
          </p:cNvSpPr>
          <p:nvPr>
            <p:ph type="ftr" sz="quarter" idx="11"/>
          </p:nvPr>
        </p:nvSpPr>
        <p:spPr>
          <a:xfrm>
            <a:off x="3010601" y="6492875"/>
            <a:ext cx="3625139" cy="365125"/>
          </a:xfrm>
          <a:prstGeom prst="rect">
            <a:avLst/>
          </a:prstGeom>
        </p:spPr>
        <p:txBody>
          <a:bodyPr/>
          <a:lstStyle>
            <a:lvl1pPr>
              <a:defRPr sz="1400"/>
            </a:lvl1pPr>
          </a:lstStyle>
          <a:p>
            <a:r>
              <a:rPr lang="en-US" smtClean="0">
                <a:solidFill>
                  <a:prstClr val="black"/>
                </a:solidFill>
                <a:latin typeface="Calibri"/>
              </a:rPr>
              <a:t>HPS collaboration meeting 1/22-24</a:t>
            </a:r>
            <a:endParaRPr lang="en-US" dirty="0">
              <a:solidFill>
                <a:prstClr val="black"/>
              </a:solidFill>
              <a:latin typeface="Calibri"/>
            </a:endParaRPr>
          </a:p>
        </p:txBody>
      </p:sp>
      <p:sp>
        <p:nvSpPr>
          <p:cNvPr id="6" name="Slide Number Placeholder 3"/>
          <p:cNvSpPr>
            <a:spLocks noGrp="1"/>
          </p:cNvSpPr>
          <p:nvPr>
            <p:ph type="sldNum" sz="quarter" idx="12"/>
          </p:nvPr>
        </p:nvSpPr>
        <p:spPr>
          <a:xfrm>
            <a:off x="7834116" y="6492875"/>
            <a:ext cx="584643" cy="365125"/>
          </a:xfrm>
          <a:prstGeom prst="rect">
            <a:avLst/>
          </a:prstGeom>
        </p:spPr>
        <p:txBody>
          <a:bodyPr/>
          <a:lstStyle>
            <a:lvl1pPr>
              <a:defRPr sz="1400"/>
            </a:lvl1pPr>
          </a:lstStyle>
          <a:p>
            <a:fld id="{9E041EDE-50F2-FD49-B156-DFB8E5BC9437}" type="slidenum">
              <a:rPr lang="en-US" smtClean="0">
                <a:solidFill>
                  <a:prstClr val="black"/>
                </a:solidFill>
                <a:latin typeface="Calibri"/>
              </a:rPr>
              <a:pPr/>
              <a:t>‹#›</a:t>
            </a:fld>
            <a:endParaRPr lang="en-US" dirty="0">
              <a:solidFill>
                <a:prstClr val="black"/>
              </a:solidFill>
              <a:latin typeface="Calibri"/>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 id="2147483694" r:id="rId7"/>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userDrawn="1"/>
        </p:nvSpPr>
        <p:spPr>
          <a:xfrm>
            <a:off x="0" y="-1"/>
            <a:ext cx="9144000" cy="64008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txBody>
          <a:bodyPr wrap="square" rtlCol="0">
            <a:spAutoFit/>
          </a:bodyPr>
          <a:lstStyle/>
          <a:p>
            <a:pPr algn="ctr"/>
            <a:endParaRPr lang="en-US" sz="3200" b="1" dirty="0">
              <a:solidFill>
                <a:srgbClr val="002060"/>
              </a:solidFill>
              <a:latin typeface="Arial" pitchFamily="34" charset="0"/>
              <a:cs typeface="Arial" pitchFamily="34" charset="0"/>
            </a:endParaRPr>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Line 10"/>
          <p:cNvSpPr>
            <a:spLocks noChangeShapeType="1"/>
          </p:cNvSpPr>
          <p:nvPr userDrawn="1"/>
        </p:nvSpPr>
        <p:spPr bwMode="auto">
          <a:xfrm>
            <a:off x="0" y="914400"/>
            <a:ext cx="9144000" cy="0"/>
          </a:xfrm>
          <a:prstGeom prst="line">
            <a:avLst/>
          </a:prstGeom>
          <a:noFill/>
          <a:ln w="63500">
            <a:solidFill>
              <a:srgbClr val="C0C0C0"/>
            </a:solidFill>
            <a:round/>
            <a:headEnd/>
            <a:tailEnd/>
          </a:ln>
          <a:effectLst/>
        </p:spPr>
        <p:txBody>
          <a:bodyPr/>
          <a:lstStyle/>
          <a:p>
            <a:pPr eaLnBrk="0" fontAlgn="base" hangingPunct="0">
              <a:spcBef>
                <a:spcPct val="0"/>
              </a:spcBef>
              <a:spcAft>
                <a:spcPct val="0"/>
              </a:spcAft>
              <a:defRPr/>
            </a:pPr>
            <a:endParaRPr lang="en-US" sz="2400">
              <a:solidFill>
                <a:srgbClr val="000000"/>
              </a:solidFill>
              <a:latin typeface="Calibri"/>
            </a:endParaRPr>
          </a:p>
        </p:txBody>
      </p:sp>
      <p:sp>
        <p:nvSpPr>
          <p:cNvPr id="12" name="Date Placeholder 1"/>
          <p:cNvSpPr>
            <a:spLocks noGrp="1"/>
          </p:cNvSpPr>
          <p:nvPr>
            <p:ph type="dt" sz="half" idx="2"/>
          </p:nvPr>
        </p:nvSpPr>
        <p:spPr>
          <a:xfrm>
            <a:off x="479096" y="6492875"/>
            <a:ext cx="801776" cy="365125"/>
          </a:xfrm>
          <a:prstGeom prst="rect">
            <a:avLst/>
          </a:prstGeom>
        </p:spPr>
        <p:txBody>
          <a:bodyPr/>
          <a:lstStyle>
            <a:lvl1pPr>
              <a:defRPr sz="1400"/>
            </a:lvl1pPr>
          </a:lstStyle>
          <a:p>
            <a:pPr defTabSz="457200"/>
            <a:fld id="{6A182D17-F38C-674C-A131-49F267FCCEED}" type="datetime1">
              <a:rPr lang="en-US" smtClean="0">
                <a:solidFill>
                  <a:prstClr val="black"/>
                </a:solidFill>
                <a:latin typeface="Calibri"/>
              </a:rPr>
              <a:pPr defTabSz="457200"/>
              <a:t>6/18/2014</a:t>
            </a:fld>
            <a:endParaRPr lang="en-US" dirty="0">
              <a:solidFill>
                <a:prstClr val="black"/>
              </a:solidFill>
              <a:latin typeface="Calibri"/>
            </a:endParaRPr>
          </a:p>
        </p:txBody>
      </p:sp>
      <p:sp>
        <p:nvSpPr>
          <p:cNvPr id="15" name="Footer Placeholder 2"/>
          <p:cNvSpPr>
            <a:spLocks noGrp="1"/>
          </p:cNvSpPr>
          <p:nvPr>
            <p:ph type="ftr" sz="quarter" idx="3"/>
          </p:nvPr>
        </p:nvSpPr>
        <p:spPr>
          <a:xfrm>
            <a:off x="3010601" y="6492875"/>
            <a:ext cx="3625139" cy="365125"/>
          </a:xfrm>
          <a:prstGeom prst="rect">
            <a:avLst/>
          </a:prstGeom>
        </p:spPr>
        <p:txBody>
          <a:bodyPr/>
          <a:lstStyle>
            <a:lvl1pPr>
              <a:defRPr sz="1400"/>
            </a:lvl1pPr>
          </a:lstStyle>
          <a:p>
            <a:pPr defTabSz="457200"/>
            <a:r>
              <a:rPr lang="en-US" smtClean="0">
                <a:solidFill>
                  <a:prstClr val="black"/>
                </a:solidFill>
                <a:latin typeface="Calibri"/>
              </a:rPr>
              <a:t>HPS collaboration meeting 1/22-24</a:t>
            </a:r>
            <a:endParaRPr lang="en-US" dirty="0">
              <a:solidFill>
                <a:prstClr val="black"/>
              </a:solidFill>
              <a:latin typeface="Calibri"/>
            </a:endParaRPr>
          </a:p>
        </p:txBody>
      </p:sp>
      <p:sp>
        <p:nvSpPr>
          <p:cNvPr id="16" name="Slide Number Placeholder 3"/>
          <p:cNvSpPr>
            <a:spLocks noGrp="1"/>
          </p:cNvSpPr>
          <p:nvPr>
            <p:ph type="sldNum" sz="quarter" idx="4"/>
          </p:nvPr>
        </p:nvSpPr>
        <p:spPr>
          <a:xfrm>
            <a:off x="7834116" y="6492875"/>
            <a:ext cx="584643" cy="365125"/>
          </a:xfrm>
          <a:prstGeom prst="rect">
            <a:avLst/>
          </a:prstGeom>
        </p:spPr>
        <p:txBody>
          <a:bodyPr/>
          <a:lstStyle>
            <a:lvl1pPr>
              <a:defRPr sz="1400"/>
            </a:lvl1pPr>
          </a:lstStyle>
          <a:p>
            <a:pPr defTabSz="457200"/>
            <a:fld id="{9E041EDE-50F2-FD49-B156-DFB8E5BC9437}" type="slidenum">
              <a:rPr lang="en-US" smtClean="0">
                <a:solidFill>
                  <a:prstClr val="black"/>
                </a:solidFill>
                <a:latin typeface="Calibri"/>
              </a:rPr>
              <a:pPr defTabSz="457200"/>
              <a:t>‹#›</a:t>
            </a:fld>
            <a:endParaRPr lang="en-US" dirty="0">
              <a:solidFill>
                <a:prstClr val="black"/>
              </a:solidFill>
              <a:latin typeface="Calibri"/>
            </a:endParaRPr>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b="0">
                <a:solidFill>
                  <a:schemeClr val="tx1">
                    <a:tint val="75000"/>
                  </a:schemeClr>
                </a:solidFill>
                <a:latin typeface="+mn-lt"/>
              </a:defRPr>
            </a:lvl1pPr>
          </a:lstStyle>
          <a:p>
            <a:pPr fontAlgn="base">
              <a:spcBef>
                <a:spcPct val="0"/>
              </a:spcBef>
              <a:spcAft>
                <a:spcPct val="0"/>
              </a:spcAft>
            </a:pPr>
            <a:fld id="{5E025D0F-F89B-C344-AB3C-3957675FE443}" type="datetime1">
              <a:rPr lang="en-US" smtClean="0">
                <a:solidFill>
                  <a:prstClr val="black">
                    <a:tint val="75000"/>
                  </a:prstClr>
                </a:solidFill>
                <a:latin typeface="Calibri"/>
              </a:rPr>
              <a:pPr fontAlgn="base">
                <a:spcBef>
                  <a:spcPct val="0"/>
                </a:spcBef>
                <a:spcAft>
                  <a:spcPct val="0"/>
                </a:spcAft>
              </a:pPr>
              <a:t>6/18/2014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b="0">
                <a:solidFill>
                  <a:schemeClr val="tx1">
                    <a:tint val="75000"/>
                  </a:schemeClr>
                </a:solidFill>
                <a:latin typeface="+mn-lt"/>
              </a:defRPr>
            </a:lvl1pPr>
          </a:lstStyle>
          <a:p>
            <a:pPr fontAlgn="base">
              <a:spcBef>
                <a:spcPct val="0"/>
              </a:spcBef>
              <a:spcAft>
                <a:spcPct val="0"/>
              </a:spcAft>
            </a:pPr>
            <a:r>
              <a:rPr lang="en-US" smtClean="0">
                <a:solidFill>
                  <a:prstClr val="black">
                    <a:tint val="75000"/>
                  </a:prstClr>
                </a:solidFill>
                <a:latin typeface="Calibri"/>
              </a:rPr>
              <a:t>HPS collaboration meeting 1/22-24</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E041EDE-50F2-FD49-B156-DFB8E5BC9437}" type="slidenum">
              <a:rPr lang="en-US" b="1" smtClean="0">
                <a:solidFill>
                  <a:prstClr val="black">
                    <a:tint val="75000"/>
                  </a:prstClr>
                </a:solidFill>
                <a:latin typeface="Times New Roman" pitchFamily="-110" charset="0"/>
              </a:rPr>
              <a:pPr fontAlgn="base">
                <a:spcBef>
                  <a:spcPct val="0"/>
                </a:spcBef>
                <a:spcAft>
                  <a:spcPct val="0"/>
                </a:spcAft>
              </a:pPr>
              <a:t>‹#›</a:t>
            </a:fld>
            <a:endParaRPr lang="en-US" b="1" dirty="0">
              <a:solidFill>
                <a:prstClr val="black">
                  <a:tint val="75000"/>
                </a:prstClr>
              </a:solidFill>
              <a:latin typeface="Times New Roman" pitchFamily="-110" charset="0"/>
            </a:endParaRPr>
          </a:p>
        </p:txBody>
      </p:sp>
      <p:cxnSp>
        <p:nvCxnSpPr>
          <p:cNvPr id="8" name="Straight Connector 7"/>
          <p:cNvCxnSpPr/>
          <p:nvPr userDrawn="1"/>
        </p:nvCxnSpPr>
        <p:spPr>
          <a:xfrm>
            <a:off x="0" y="838200"/>
            <a:ext cx="9144000" cy="1588"/>
          </a:xfrm>
          <a:prstGeom prst="line">
            <a:avLst/>
          </a:prstGeom>
          <a:ln w="57150" cap="flat" cmpd="sng" algn="ctr">
            <a:solidFill>
              <a:srgbClr val="008000"/>
            </a:solidFill>
            <a:prstDash val="solid"/>
            <a:round/>
            <a:headEnd type="none" w="med" len="med"/>
            <a:tailEnd type="none" w="med" len="med"/>
          </a:ln>
          <a:effectLst>
            <a:outerShdw blurRad="50800" dist="63500" dir="2700000" algn="br">
              <a:srgbClr val="000000"/>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551612"/>
            <a:ext cx="9144000" cy="1588"/>
          </a:xfrm>
          <a:prstGeom prst="line">
            <a:avLst/>
          </a:prstGeom>
          <a:ln w="28575" cap="flat" cmpd="sng" algn="ctr">
            <a:solidFill>
              <a:srgbClr val="008000"/>
            </a:solidFill>
            <a:prstDash val="solid"/>
            <a:round/>
            <a:headEnd type="none" w="med" len="med"/>
            <a:tailEnd type="none" w="med" len="med"/>
          </a:ln>
          <a:effectLst>
            <a:outerShdw blurRad="50800" dist="38100" dir="2700000" algn="br">
              <a:srgbClr val="000000"/>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4613" y="1143000"/>
            <a:ext cx="8008937" cy="2246313"/>
          </a:xfrm>
        </p:spPr>
        <p:txBody>
          <a:bodyPr/>
          <a:lstStyle/>
          <a:p>
            <a:r>
              <a:rPr lang="en-US" sz="3200" dirty="0" smtClean="0"/>
              <a:t>     HPS Budget and Schedule</a:t>
            </a:r>
            <a:r>
              <a:rPr lang="en-US" sz="3200" dirty="0"/>
              <a:t>  </a:t>
            </a:r>
            <a:endParaRPr lang="en-CA" sz="3200" dirty="0"/>
          </a:p>
        </p:txBody>
      </p:sp>
      <p:sp>
        <p:nvSpPr>
          <p:cNvPr id="6" name="Subtitle 5"/>
          <p:cNvSpPr>
            <a:spLocks noGrp="1"/>
          </p:cNvSpPr>
          <p:nvPr>
            <p:ph type="subTitle" idx="1"/>
          </p:nvPr>
        </p:nvSpPr>
        <p:spPr>
          <a:xfrm>
            <a:off x="218547" y="4010236"/>
            <a:ext cx="7989887" cy="2187702"/>
          </a:xfrm>
        </p:spPr>
        <p:txBody>
          <a:bodyPr/>
          <a:lstStyle/>
          <a:p>
            <a:r>
              <a:rPr lang="en-CA" dirty="0" smtClean="0"/>
              <a:t>                   Marco Oriunno, June 18, 2014</a:t>
            </a:r>
            <a:endParaRPr lang="en-CA" dirty="0"/>
          </a:p>
        </p:txBody>
      </p:sp>
      <p:sp>
        <p:nvSpPr>
          <p:cNvPr id="5" name="Text Placeholder 4"/>
          <p:cNvSpPr>
            <a:spLocks noGrp="1"/>
          </p:cNvSpPr>
          <p:nvPr>
            <p:ph type="body" sz="quarter" idx="11"/>
          </p:nvPr>
        </p:nvSpPr>
        <p:spPr>
          <a:xfrm>
            <a:off x="379414" y="3361436"/>
            <a:ext cx="5928254" cy="635889"/>
          </a:xfrm>
        </p:spPr>
        <p:txBody>
          <a:bodyPr/>
          <a:lstStyle/>
          <a:p>
            <a:r>
              <a:rPr lang="en-CA" sz="2800" dirty="0" smtClean="0"/>
              <a:t>         </a:t>
            </a:r>
            <a:endParaRPr lang="en-CA" sz="2800" dirty="0"/>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pic>
        <p:nvPicPr>
          <p:cNvPr id="1026" name="Picture 2" descr="https://confluence.slac.stanford.edu/download/attachments/84248492/hpsg?version=10&amp;modificationDate=1339554728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0"/>
            <a:ext cx="29464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2" y="872671"/>
            <a:ext cx="557420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77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8215" y="1317171"/>
            <a:ext cx="8109856" cy="1384995"/>
          </a:xfrm>
          <a:prstGeom prst="rect">
            <a:avLst/>
          </a:prstGeom>
          <a:noFill/>
        </p:spPr>
        <p:txBody>
          <a:bodyPr wrap="square" rtlCol="0">
            <a:spAutoFit/>
          </a:bodyPr>
          <a:lstStyle/>
          <a:p>
            <a:pPr marL="228600" indent="-228600">
              <a:lnSpc>
                <a:spcPct val="200000"/>
              </a:lnSpc>
              <a:buFont typeface="+mj-lt"/>
              <a:buAutoNum type="arabicPeriod"/>
            </a:pPr>
            <a:r>
              <a:rPr lang="en-US" sz="1400" dirty="0" smtClean="0"/>
              <a:t>Some delays required an increased Engineering Manpower </a:t>
            </a:r>
            <a:r>
              <a:rPr lang="en-US" sz="1400" dirty="0"/>
              <a:t>efforts in order to maintain our ability to install HPS this fall at JLAB</a:t>
            </a:r>
            <a:r>
              <a:rPr lang="en-US" sz="1400" dirty="0" smtClean="0"/>
              <a:t>.  </a:t>
            </a:r>
            <a:endParaRPr lang="en-US" sz="1400" dirty="0"/>
          </a:p>
          <a:p>
            <a:pPr marL="228600" indent="-228600">
              <a:lnSpc>
                <a:spcPct val="200000"/>
              </a:lnSpc>
              <a:buFont typeface="+mj-lt"/>
              <a:buAutoNum type="arabicPeriod"/>
            </a:pPr>
            <a:r>
              <a:rPr lang="en-US" sz="1400" dirty="0" smtClean="0"/>
              <a:t>Discussion started with   DOE on 6/12.</a:t>
            </a:r>
          </a:p>
        </p:txBody>
      </p:sp>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p:txBody>
          <a:bodyPr/>
          <a:lstStyle/>
          <a:p>
            <a:r>
              <a:rPr lang="en-US" dirty="0" smtClean="0"/>
              <a:t>SVT Supplemental Funding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38781164"/>
              </p:ext>
            </p:extLst>
          </p:nvPr>
        </p:nvGraphicFramePr>
        <p:xfrm>
          <a:off x="1664694" y="3072733"/>
          <a:ext cx="4895904" cy="2058560"/>
        </p:xfrm>
        <a:graphic>
          <a:graphicData uri="http://schemas.openxmlformats.org/drawingml/2006/table">
            <a:tbl>
              <a:tblPr firstRow="1" firstCol="1" bandRow="1"/>
              <a:tblGrid>
                <a:gridCol w="3175242"/>
                <a:gridCol w="1720662"/>
              </a:tblGrid>
              <a:tr h="294080">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Funds Required to Complete Project</a:t>
                      </a:r>
                      <a:endParaRPr lang="en-US" sz="1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a:effectLst/>
                        <a:latin typeface="Calibri"/>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294080">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Projected Costs</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 $                     676.6 </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080">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Balance thru May 31, 2014</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 $                     143.3 </a:t>
                      </a:r>
                      <a:endParaRPr lang="en-US"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080">
                <a:tc>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Net Funds Required</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 $                    533.2 </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080">
                <a:tc>
                  <a:txBody>
                    <a:bodyPr/>
                    <a:lstStyle/>
                    <a:p>
                      <a:pPr>
                        <a:lnSpc>
                          <a:spcPct val="115000"/>
                        </a:lnSpc>
                      </a:pPr>
                      <a:endParaRPr lang="en-US" sz="1400">
                        <a:effectLst/>
                        <a:latin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dirty="0">
                        <a:effectLst/>
                        <a:latin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94080">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Funds Requested</a:t>
                      </a:r>
                      <a:endParaRPr lang="en-US" sz="140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dirty="0">
                        <a:effectLst/>
                        <a:latin typeface="Calibri"/>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294080">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Total Contingency Available</a:t>
                      </a:r>
                      <a:endParaRPr lang="en-US" sz="14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 $                     384.1 </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3580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SLAC Budget (May 2014)</a:t>
            </a:r>
            <a:endParaRPr lang="en-US" dirty="0"/>
          </a:p>
        </p:txBody>
      </p:sp>
      <p:sp>
        <p:nvSpPr>
          <p:cNvPr id="6" name="Right Brace 5"/>
          <p:cNvSpPr/>
          <p:nvPr/>
        </p:nvSpPr>
        <p:spPr>
          <a:xfrm>
            <a:off x="8240509" y="4474030"/>
            <a:ext cx="195943" cy="206828"/>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333042" y="4414158"/>
            <a:ext cx="810958" cy="369332"/>
          </a:xfrm>
          <a:prstGeom prst="rect">
            <a:avLst/>
          </a:prstGeom>
          <a:noFill/>
        </p:spPr>
        <p:txBody>
          <a:bodyPr wrap="square" rtlCol="0">
            <a:spAutoFit/>
          </a:bodyPr>
          <a:lstStyle/>
          <a:p>
            <a:r>
              <a:rPr lang="en-US" dirty="0" smtClean="0"/>
              <a:t>$143k</a:t>
            </a:r>
            <a:endParaRPr lang="en-US" dirty="0"/>
          </a:p>
        </p:txBody>
      </p:sp>
      <p:sp>
        <p:nvSpPr>
          <p:cNvPr id="10" name="Right Brace 9"/>
          <p:cNvSpPr/>
          <p:nvPr/>
        </p:nvSpPr>
        <p:spPr>
          <a:xfrm>
            <a:off x="8071755" y="2193470"/>
            <a:ext cx="419098" cy="2198916"/>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8211211" y="2803073"/>
            <a:ext cx="954107" cy="369332"/>
          </a:xfrm>
          <a:prstGeom prst="rect">
            <a:avLst/>
          </a:prstGeom>
          <a:noFill/>
        </p:spPr>
        <p:txBody>
          <a:bodyPr wrap="none" rtlCol="0">
            <a:spAutoFit/>
          </a:bodyPr>
          <a:lstStyle/>
          <a:p>
            <a:r>
              <a:rPr lang="en-US" dirty="0" smtClean="0"/>
              <a:t>$1.17M</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4101065555"/>
              </p:ext>
            </p:extLst>
          </p:nvPr>
        </p:nvGraphicFramePr>
        <p:xfrm>
          <a:off x="51172" y="1282752"/>
          <a:ext cx="8200199" cy="5199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6626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549945061"/>
              </p:ext>
            </p:extLst>
          </p:nvPr>
        </p:nvGraphicFramePr>
        <p:xfrm>
          <a:off x="43115" y="1538568"/>
          <a:ext cx="8170157" cy="492210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smtClean="0"/>
              <a:t>TOTAL (SLAC+JLAB) Budget (May 2014)</a:t>
            </a:r>
            <a:endParaRPr lang="en-US" dirty="0"/>
          </a:p>
        </p:txBody>
      </p:sp>
      <p:sp>
        <p:nvSpPr>
          <p:cNvPr id="6" name="Right Brace 5"/>
          <p:cNvSpPr/>
          <p:nvPr/>
        </p:nvSpPr>
        <p:spPr>
          <a:xfrm>
            <a:off x="8273166" y="4103916"/>
            <a:ext cx="195943" cy="571498"/>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333042" y="4359729"/>
            <a:ext cx="810958" cy="369332"/>
          </a:xfrm>
          <a:prstGeom prst="rect">
            <a:avLst/>
          </a:prstGeom>
          <a:noFill/>
        </p:spPr>
        <p:txBody>
          <a:bodyPr wrap="square" rtlCol="0">
            <a:spAutoFit/>
          </a:bodyPr>
          <a:lstStyle/>
          <a:p>
            <a:r>
              <a:rPr lang="en-US" dirty="0" smtClean="0"/>
              <a:t>$510k</a:t>
            </a:r>
            <a:endParaRPr lang="en-US" dirty="0"/>
          </a:p>
        </p:txBody>
      </p:sp>
      <p:sp>
        <p:nvSpPr>
          <p:cNvPr id="8" name="Right Brace 7"/>
          <p:cNvSpPr/>
          <p:nvPr/>
        </p:nvSpPr>
        <p:spPr>
          <a:xfrm>
            <a:off x="8055426" y="2193470"/>
            <a:ext cx="419098" cy="2198916"/>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189893" y="2955473"/>
            <a:ext cx="954107" cy="369332"/>
          </a:xfrm>
          <a:prstGeom prst="rect">
            <a:avLst/>
          </a:prstGeom>
          <a:noFill/>
        </p:spPr>
        <p:txBody>
          <a:bodyPr wrap="none" rtlCol="0">
            <a:spAutoFit/>
          </a:bodyPr>
          <a:lstStyle/>
          <a:p>
            <a:r>
              <a:rPr lang="en-US" dirty="0" smtClean="0"/>
              <a:t>$1.44M</a:t>
            </a:r>
            <a:endParaRPr lang="en-US" dirty="0"/>
          </a:p>
        </p:txBody>
      </p:sp>
    </p:spTree>
    <p:extLst>
      <p:ext uri="{BB962C8B-B14F-4D97-AF65-F5344CB8AC3E}">
        <p14:creationId xmlns:p14="http://schemas.microsoft.com/office/powerpoint/2010/main" val="2400385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D36294-2849-48A8-8531-5354CF3095D2}" type="slidenum">
              <a:rPr lang="en-US" smtClean="0"/>
              <a:pPr/>
              <a:t>13</a:t>
            </a:fld>
            <a:endParaRPr lang="en-US" dirty="0"/>
          </a:p>
        </p:txBody>
      </p:sp>
      <p:sp>
        <p:nvSpPr>
          <p:cNvPr id="3" name="Title 2"/>
          <p:cNvSpPr>
            <a:spLocks noGrp="1"/>
          </p:cNvSpPr>
          <p:nvPr>
            <p:ph type="title" idx="4294967295"/>
          </p:nvPr>
        </p:nvSpPr>
        <p:spPr>
          <a:xfrm>
            <a:off x="1241778" y="2752725"/>
            <a:ext cx="6710363" cy="1117600"/>
          </a:xfrm>
        </p:spPr>
        <p:txBody>
          <a:bodyPr/>
          <a:lstStyle/>
          <a:p>
            <a:pPr algn="ctr"/>
            <a:r>
              <a:rPr lang="en-US" sz="8000" dirty="0" smtClean="0"/>
              <a:t>Readiness Review</a:t>
            </a:r>
            <a:endParaRPr lang="en-US" sz="8000" dirty="0"/>
          </a:p>
        </p:txBody>
      </p:sp>
    </p:spTree>
    <p:extLst>
      <p:ext uri="{BB962C8B-B14F-4D97-AF65-F5344CB8AC3E}">
        <p14:creationId xmlns:p14="http://schemas.microsoft.com/office/powerpoint/2010/main" val="1927858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Readiness Review, Charge</a:t>
            </a:r>
            <a:endParaRPr lang="en-US" dirty="0"/>
          </a:p>
        </p:txBody>
      </p:sp>
      <p:sp>
        <p:nvSpPr>
          <p:cNvPr id="4" name="Content Placeholder 3"/>
          <p:cNvSpPr>
            <a:spLocks noGrp="1"/>
          </p:cNvSpPr>
          <p:nvPr>
            <p:ph sz="quarter" idx="14"/>
          </p:nvPr>
        </p:nvSpPr>
        <p:spPr/>
        <p:txBody>
          <a:bodyPr>
            <a:normAutofit fontScale="55000" lnSpcReduction="20000"/>
          </a:bodyPr>
          <a:lstStyle/>
          <a:p>
            <a:pPr marL="457200" lvl="0" indent="-457200">
              <a:buFont typeface="+mj-lt"/>
              <a:buAutoNum type="arabicPeriod"/>
            </a:pPr>
            <a:r>
              <a:rPr lang="en-US" dirty="0"/>
              <a:t>Are the HPS specific equipment, documentation and procedures to run the experiment in place and adequate? This includes demonstrated readiness for full rate capability and expedient analysis of the data.</a:t>
            </a:r>
          </a:p>
          <a:p>
            <a:pPr marL="457200" lvl="0" indent="-457200">
              <a:buFont typeface="+mj-lt"/>
              <a:buAutoNum type="arabicPeriod"/>
            </a:pPr>
            <a:r>
              <a:rPr lang="en-US" dirty="0"/>
              <a:t>Are the formal documentation requirements and reporting (run coordinator </a:t>
            </a:r>
            <a:r>
              <a:rPr lang="en-US" dirty="0">
                <a:sym typeface="Wingdings"/>
              </a:rPr>
              <a:t></a:t>
            </a:r>
            <a:r>
              <a:rPr lang="en-US" dirty="0"/>
              <a:t> shift leaders) procedures for running the experiment adequate, appropriate and complete (COO, ESAD, RSAD, ERG, OSP’s, general equipment operation manuals, etc.)?</a:t>
            </a:r>
          </a:p>
          <a:p>
            <a:pPr marL="457200" lvl="0" indent="-457200">
              <a:buFont typeface="+mj-lt"/>
              <a:buAutoNum type="arabicPeriod"/>
            </a:pPr>
            <a:r>
              <a:rPr lang="en-US" dirty="0"/>
              <a:t>Has the entire beamline, target, detector configuration been defined (including ownership, maintenance and control during beam operations)? Is all the necessary equipment installed and operable? If not, what are the completion/commissioning schedule and procedures?</a:t>
            </a:r>
          </a:p>
          <a:p>
            <a:pPr marL="457200" lvl="0" indent="-457200">
              <a:buFont typeface="+mj-lt"/>
              <a:buAutoNum type="arabicPeriod"/>
            </a:pPr>
            <a:r>
              <a:rPr lang="en-US" dirty="0"/>
              <a:t>Has transmission of the primary beam and generated </a:t>
            </a:r>
            <a:r>
              <a:rPr lang="en-US" dirty="0" err="1"/>
              <a:t>secondaries</a:t>
            </a:r>
            <a:r>
              <a:rPr lang="en-US" dirty="0"/>
              <a:t> been evaluated for unexpected beam restrictions (e.g. too small of a beam pipe acting as a secondary target), background sources (e.g. large number of produced photons hitting the beam line) or paths (e.g. primary and/or secondary steering from a magnet fringe field)?</a:t>
            </a:r>
          </a:p>
          <a:p>
            <a:pPr marL="457200" lvl="0" indent="-457200">
              <a:buFont typeface="+mj-lt"/>
              <a:buAutoNum type="arabicPeriod"/>
            </a:pPr>
            <a:r>
              <a:rPr lang="en-US" dirty="0"/>
              <a:t>Are the radiation levels expected to be generated in the hall acceptable? Is any local shielding required to minimize the effects of radiation in the hall equipment?</a:t>
            </a:r>
          </a:p>
          <a:p>
            <a:pPr marL="457200" lvl="0" indent="-457200">
              <a:buFont typeface="+mj-lt"/>
              <a:buAutoNum type="arabicPeriod"/>
            </a:pPr>
            <a:r>
              <a:rPr lang="en-US" dirty="0"/>
              <a:t>Are the local shielding and the machine protection system required to minimize the effects of radiation in the HPS detector in place?</a:t>
            </a:r>
          </a:p>
          <a:p>
            <a:pPr marL="457200" lvl="0" indent="-457200">
              <a:buFont typeface="+mj-lt"/>
              <a:buAutoNum type="arabicPeriod"/>
            </a:pPr>
            <a:r>
              <a:rPr lang="en-US" dirty="0">
                <a:solidFill>
                  <a:srgbClr val="FF0000"/>
                </a:solidFill>
              </a:rPr>
              <a:t>Have all the jobs that need to be done to mount the experiment/s been identified and defined adequately?</a:t>
            </a:r>
          </a:p>
          <a:p>
            <a:pPr marL="457200" lvl="0" indent="-457200">
              <a:buFont typeface="+mj-lt"/>
              <a:buAutoNum type="arabicPeriod"/>
            </a:pPr>
            <a:r>
              <a:rPr lang="en-US" dirty="0">
                <a:solidFill>
                  <a:srgbClr val="FF0000"/>
                </a:solidFill>
              </a:rPr>
              <a:t>Have conflicts with the 12 </a:t>
            </a:r>
            <a:r>
              <a:rPr lang="en-US" dirty="0" err="1">
                <a:solidFill>
                  <a:srgbClr val="FF0000"/>
                </a:solidFill>
              </a:rPr>
              <a:t>GeV</a:t>
            </a:r>
            <a:r>
              <a:rPr lang="en-US" dirty="0">
                <a:solidFill>
                  <a:srgbClr val="FF0000"/>
                </a:solidFill>
              </a:rPr>
              <a:t> Upgrade in Hall B been examined and resolved?</a:t>
            </a:r>
          </a:p>
          <a:p>
            <a:pPr marL="457200" lvl="0" indent="-457200">
              <a:buFont typeface="+mj-lt"/>
              <a:buAutoNum type="arabicPeriod"/>
            </a:pPr>
            <a:r>
              <a:rPr lang="en-US" dirty="0">
                <a:solidFill>
                  <a:srgbClr val="FF0000"/>
                </a:solidFill>
              </a:rPr>
              <a:t>Are the responsibilities for carrying out each job identified, and are the manpower and other resources necessary to complete them on time in place?</a:t>
            </a:r>
          </a:p>
          <a:p>
            <a:pPr marL="457200" indent="-457200">
              <a:buFont typeface="+mj-lt"/>
              <a:buAutoNum type="arabicPeriod"/>
            </a:pPr>
            <a:endParaRPr lang="en-US" dirty="0"/>
          </a:p>
        </p:txBody>
      </p:sp>
    </p:spTree>
    <p:extLst>
      <p:ext uri="{BB962C8B-B14F-4D97-AF65-F5344CB8AC3E}">
        <p14:creationId xmlns:p14="http://schemas.microsoft.com/office/powerpoint/2010/main" val="2505498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a:t>Installation and Commissioning Schedule at JLAB, </a:t>
            </a:r>
            <a:br>
              <a:rPr lang="en-US" dirty="0"/>
            </a:br>
            <a:r>
              <a:rPr lang="en-US" dirty="0"/>
              <a:t>Summary Tasks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8653"/>
            <a:ext cx="9144000" cy="2580694"/>
          </a:xfrm>
          <a:prstGeom prst="rect">
            <a:avLst/>
          </a:prstGeom>
        </p:spPr>
      </p:pic>
    </p:spTree>
    <p:extLst>
      <p:ext uri="{BB962C8B-B14F-4D97-AF65-F5344CB8AC3E}">
        <p14:creationId xmlns:p14="http://schemas.microsoft.com/office/powerpoint/2010/main" val="1996430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6622"/>
            <a:ext cx="9144000" cy="3424755"/>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pPr lvl="0"/>
            <a:r>
              <a:rPr lang="en-US" dirty="0" smtClean="0">
                <a:solidFill>
                  <a:srgbClr val="C00000"/>
                </a:solidFill>
              </a:rPr>
              <a:t>Hall B beamline Installation, 7/15 through 9/15</a:t>
            </a:r>
            <a:endParaRPr lang="en-US" dirty="0">
              <a:solidFill>
                <a:srgbClr val="C00000"/>
              </a:solidFill>
            </a:endParaRPr>
          </a:p>
        </p:txBody>
      </p:sp>
      <p:sp>
        <p:nvSpPr>
          <p:cNvPr id="6" name="Rectangle 5"/>
          <p:cNvSpPr/>
          <p:nvPr/>
        </p:nvSpPr>
        <p:spPr>
          <a:xfrm>
            <a:off x="634492" y="2237173"/>
            <a:ext cx="2703511" cy="958788"/>
          </a:xfrm>
          <a:prstGeom prst="rect">
            <a:avLst/>
          </a:prstGeom>
          <a:solidFill>
            <a:srgbClr val="A4001D">
              <a:alpha val="18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473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7407"/>
            <a:ext cx="9144000" cy="3565432"/>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pPr lvl="0"/>
            <a:r>
              <a:rPr lang="en-US" dirty="0" smtClean="0">
                <a:solidFill>
                  <a:srgbClr val="C00000"/>
                </a:solidFill>
              </a:rPr>
              <a:t>ECAL Installation and Commissioning, 9/8 through 9/22</a:t>
            </a:r>
            <a:endParaRPr lang="en-US" dirty="0">
              <a:solidFill>
                <a:srgbClr val="C00000"/>
              </a:solidFill>
            </a:endParaRPr>
          </a:p>
        </p:txBody>
      </p:sp>
      <p:sp>
        <p:nvSpPr>
          <p:cNvPr id="5" name="Rectangle 4"/>
          <p:cNvSpPr/>
          <p:nvPr/>
        </p:nvSpPr>
        <p:spPr>
          <a:xfrm>
            <a:off x="627618" y="2280346"/>
            <a:ext cx="2674875" cy="1421642"/>
          </a:xfrm>
          <a:prstGeom prst="rect">
            <a:avLst/>
          </a:prstGeom>
          <a:solidFill>
            <a:srgbClr val="A4001D">
              <a:alpha val="18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109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6284"/>
            <a:ext cx="9144000" cy="3565432"/>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pPr lvl="0"/>
            <a:r>
              <a:rPr lang="en-US" dirty="0" smtClean="0">
                <a:solidFill>
                  <a:srgbClr val="C00000"/>
                </a:solidFill>
              </a:rPr>
              <a:t>Receive SVT at JLAB, 10/7 through 10/28 </a:t>
            </a:r>
            <a:endParaRPr lang="en-US" dirty="0">
              <a:solidFill>
                <a:srgbClr val="C00000"/>
              </a:solidFill>
            </a:endParaRPr>
          </a:p>
        </p:txBody>
      </p:sp>
      <p:sp>
        <p:nvSpPr>
          <p:cNvPr id="6" name="Rectangle 5"/>
          <p:cNvSpPr/>
          <p:nvPr/>
        </p:nvSpPr>
        <p:spPr>
          <a:xfrm>
            <a:off x="629629" y="2732488"/>
            <a:ext cx="2690620" cy="1155931"/>
          </a:xfrm>
          <a:prstGeom prst="rect">
            <a:avLst/>
          </a:prstGeom>
          <a:solidFill>
            <a:srgbClr val="A4001D">
              <a:alpha val="18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109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6284"/>
            <a:ext cx="9144000" cy="3565432"/>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a:solidFill>
                  <a:srgbClr val="C00000"/>
                </a:solidFill>
              </a:rPr>
              <a:t>Beamline </a:t>
            </a:r>
            <a:r>
              <a:rPr lang="en-US" dirty="0" smtClean="0">
                <a:solidFill>
                  <a:srgbClr val="C00000"/>
                </a:solidFill>
              </a:rPr>
              <a:t>Commissioning, 10/10 through 11/10</a:t>
            </a:r>
            <a:endParaRPr lang="en-US" dirty="0"/>
          </a:p>
        </p:txBody>
      </p:sp>
      <p:sp>
        <p:nvSpPr>
          <p:cNvPr id="6" name="Rectangle 5"/>
          <p:cNvSpPr/>
          <p:nvPr/>
        </p:nvSpPr>
        <p:spPr>
          <a:xfrm>
            <a:off x="638507" y="2892292"/>
            <a:ext cx="2726130" cy="1271335"/>
          </a:xfrm>
          <a:prstGeom prst="rect">
            <a:avLst/>
          </a:prstGeom>
          <a:solidFill>
            <a:srgbClr val="A4001D">
              <a:alpha val="18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281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D36294-2849-48A8-8531-5354CF3095D2}" type="slidenum">
              <a:rPr lang="en-US" smtClean="0"/>
              <a:pPr/>
              <a:t>2</a:t>
            </a:fld>
            <a:endParaRPr lang="en-US" dirty="0"/>
          </a:p>
        </p:txBody>
      </p:sp>
      <p:sp>
        <p:nvSpPr>
          <p:cNvPr id="3" name="Title 2"/>
          <p:cNvSpPr>
            <a:spLocks noGrp="1"/>
          </p:cNvSpPr>
          <p:nvPr>
            <p:ph type="title" idx="4294967295"/>
          </p:nvPr>
        </p:nvSpPr>
        <p:spPr>
          <a:xfrm>
            <a:off x="1326445" y="3317170"/>
            <a:ext cx="6710363" cy="1117600"/>
          </a:xfrm>
        </p:spPr>
        <p:txBody>
          <a:bodyPr/>
          <a:lstStyle/>
          <a:p>
            <a:pPr algn="ctr"/>
            <a:r>
              <a:rPr lang="en-US" sz="8000" dirty="0" smtClean="0"/>
              <a:t>Schedule and Manpower</a:t>
            </a:r>
            <a:endParaRPr lang="en-US" sz="8000" dirty="0"/>
          </a:p>
        </p:txBody>
      </p:sp>
    </p:spTree>
    <p:extLst>
      <p:ext uri="{BB962C8B-B14F-4D97-AF65-F5344CB8AC3E}">
        <p14:creationId xmlns:p14="http://schemas.microsoft.com/office/powerpoint/2010/main" val="1057914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8612"/>
            <a:ext cx="9144000" cy="4695699"/>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a:xfrm>
            <a:off x="451822" y="129091"/>
            <a:ext cx="8532380" cy="753033"/>
          </a:xfrm>
        </p:spPr>
        <p:txBody>
          <a:bodyPr/>
          <a:lstStyle/>
          <a:p>
            <a:pPr lvl="0"/>
            <a:r>
              <a:rPr lang="en-US" dirty="0" smtClean="0">
                <a:solidFill>
                  <a:srgbClr val="C00000"/>
                </a:solidFill>
              </a:rPr>
              <a:t>SVT Installation and Commissioning, 11/13 through 11/18</a:t>
            </a:r>
            <a:endParaRPr lang="en-US" dirty="0">
              <a:solidFill>
                <a:srgbClr val="C00000"/>
              </a:solidFill>
            </a:endParaRPr>
          </a:p>
        </p:txBody>
      </p:sp>
      <p:sp>
        <p:nvSpPr>
          <p:cNvPr id="5" name="Rectangle 4"/>
          <p:cNvSpPr/>
          <p:nvPr/>
        </p:nvSpPr>
        <p:spPr>
          <a:xfrm>
            <a:off x="633063" y="2886942"/>
            <a:ext cx="2713819" cy="2413037"/>
          </a:xfrm>
          <a:prstGeom prst="rect">
            <a:avLst/>
          </a:prstGeom>
          <a:solidFill>
            <a:srgbClr val="A4001D">
              <a:alpha val="18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109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SVT Installation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561" r="16408"/>
          <a:stretch/>
        </p:blipFill>
        <p:spPr>
          <a:xfrm>
            <a:off x="0" y="1541288"/>
            <a:ext cx="9136865" cy="4785065"/>
          </a:xfrm>
          <a:prstGeom prst="rect">
            <a:avLst/>
          </a:prstGeom>
        </p:spPr>
      </p:pic>
      <p:sp>
        <p:nvSpPr>
          <p:cNvPr id="5" name="TextBox 4"/>
          <p:cNvSpPr txBox="1"/>
          <p:nvPr/>
        </p:nvSpPr>
        <p:spPr>
          <a:xfrm>
            <a:off x="3047999" y="5894614"/>
            <a:ext cx="1954381" cy="369332"/>
          </a:xfrm>
          <a:prstGeom prst="rect">
            <a:avLst/>
          </a:prstGeom>
          <a:noFill/>
        </p:spPr>
        <p:txBody>
          <a:bodyPr wrap="none" rtlCol="0">
            <a:spAutoFit/>
          </a:bodyPr>
          <a:lstStyle/>
          <a:p>
            <a:r>
              <a:rPr lang="en-US" dirty="0" smtClean="0"/>
              <a:t>Run Position: 85”</a:t>
            </a:r>
            <a:endParaRPr lang="en-US" dirty="0"/>
          </a:p>
        </p:txBody>
      </p:sp>
      <p:sp>
        <p:nvSpPr>
          <p:cNvPr id="6" name="Right Arrow 5"/>
          <p:cNvSpPr/>
          <p:nvPr/>
        </p:nvSpPr>
        <p:spPr>
          <a:xfrm rot="10800000">
            <a:off x="1170214" y="5655128"/>
            <a:ext cx="506186" cy="244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457" y="5921829"/>
            <a:ext cx="2172390" cy="369332"/>
          </a:xfrm>
          <a:prstGeom prst="rect">
            <a:avLst/>
          </a:prstGeom>
          <a:noFill/>
        </p:spPr>
        <p:txBody>
          <a:bodyPr wrap="none" rtlCol="0">
            <a:spAutoFit/>
          </a:bodyPr>
          <a:lstStyle/>
          <a:p>
            <a:r>
              <a:rPr lang="en-US" dirty="0" smtClean="0"/>
              <a:t>Move </a:t>
            </a:r>
            <a:r>
              <a:rPr lang="en-US" dirty="0"/>
              <a:t>1</a:t>
            </a:r>
            <a:r>
              <a:rPr lang="en-US" dirty="0" smtClean="0"/>
              <a:t>5” upstream</a:t>
            </a:r>
            <a:endParaRPr lang="en-US" dirty="0"/>
          </a:p>
        </p:txBody>
      </p:sp>
    </p:spTree>
    <p:extLst>
      <p:ext uri="{BB962C8B-B14F-4D97-AF65-F5344CB8AC3E}">
        <p14:creationId xmlns:p14="http://schemas.microsoft.com/office/powerpoint/2010/main" val="841069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4113"/>
            <a:ext cx="9144000" cy="4695699"/>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a:xfrm>
            <a:off x="261321" y="129089"/>
            <a:ext cx="8365607" cy="753033"/>
          </a:xfrm>
        </p:spPr>
        <p:txBody>
          <a:bodyPr/>
          <a:lstStyle/>
          <a:p>
            <a:pPr lvl="0"/>
            <a:r>
              <a:rPr lang="en-US" dirty="0" smtClean="0">
                <a:solidFill>
                  <a:srgbClr val="C00000"/>
                </a:solidFill>
              </a:rPr>
              <a:t>Complete HPS Checkout – Electron Beam commissioning and Running, 11/24 through 12/19</a:t>
            </a:r>
            <a:endParaRPr lang="en-US" dirty="0">
              <a:solidFill>
                <a:srgbClr val="C00000"/>
              </a:solidFill>
            </a:endParaRPr>
          </a:p>
        </p:txBody>
      </p:sp>
      <p:sp>
        <p:nvSpPr>
          <p:cNvPr id="5" name="Rectangle 4"/>
          <p:cNvSpPr/>
          <p:nvPr/>
        </p:nvSpPr>
        <p:spPr>
          <a:xfrm>
            <a:off x="607009" y="3346406"/>
            <a:ext cx="2748750" cy="2690409"/>
          </a:xfrm>
          <a:prstGeom prst="rect">
            <a:avLst/>
          </a:prstGeom>
          <a:solidFill>
            <a:srgbClr val="A4001D">
              <a:alpha val="18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109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3" name="Title 2"/>
          <p:cNvSpPr>
            <a:spLocks noGrp="1"/>
          </p:cNvSpPr>
          <p:nvPr>
            <p:ph type="title"/>
          </p:nvPr>
        </p:nvSpPr>
        <p:spPr/>
        <p:txBody>
          <a:bodyPr/>
          <a:lstStyle/>
          <a:p>
            <a:r>
              <a:rPr lang="en-US" dirty="0" smtClean="0"/>
              <a:t>HPS in the Alcove</a:t>
            </a: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878" y="1267665"/>
            <a:ext cx="9135122" cy="4851114"/>
          </a:xfrm>
        </p:spPr>
      </p:pic>
    </p:spTree>
    <p:extLst>
      <p:ext uri="{BB962C8B-B14F-4D97-AF65-F5344CB8AC3E}">
        <p14:creationId xmlns:p14="http://schemas.microsoft.com/office/powerpoint/2010/main" val="4127531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3" name="Title 2"/>
          <p:cNvSpPr>
            <a:spLocks noGrp="1"/>
          </p:cNvSpPr>
          <p:nvPr>
            <p:ph type="title"/>
          </p:nvPr>
        </p:nvSpPr>
        <p:spPr/>
        <p:txBody>
          <a:bodyPr/>
          <a:lstStyle/>
          <a:p>
            <a:r>
              <a:rPr lang="en-US" dirty="0" smtClean="0">
                <a:solidFill>
                  <a:srgbClr val="C00000"/>
                </a:solidFill>
              </a:rPr>
              <a:t>Potential </a:t>
            </a:r>
            <a:r>
              <a:rPr lang="en-US" dirty="0" err="1" smtClean="0">
                <a:solidFill>
                  <a:srgbClr val="C00000"/>
                </a:solidFill>
              </a:rPr>
              <a:t>sonflicts</a:t>
            </a:r>
            <a:r>
              <a:rPr lang="en-US" dirty="0" smtClean="0">
                <a:solidFill>
                  <a:srgbClr val="C00000"/>
                </a:solidFill>
              </a:rPr>
              <a:t> </a:t>
            </a:r>
            <a:r>
              <a:rPr lang="en-US" dirty="0">
                <a:solidFill>
                  <a:srgbClr val="C00000"/>
                </a:solidFill>
              </a:rPr>
              <a:t>with the 12 GeV Upgrade in Hall </a:t>
            </a:r>
            <a:r>
              <a:rPr lang="en-US" dirty="0" smtClean="0">
                <a:solidFill>
                  <a:srgbClr val="C00000"/>
                </a:solidFill>
              </a:rPr>
              <a:t>B</a:t>
            </a:r>
            <a:endParaRPr lang="en-US"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61" y="1250284"/>
            <a:ext cx="7817595" cy="542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687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dirty="0"/>
          </a:p>
        </p:txBody>
      </p:sp>
      <p:sp>
        <p:nvSpPr>
          <p:cNvPr id="3" name="Title 2"/>
          <p:cNvSpPr>
            <a:spLocks noGrp="1"/>
          </p:cNvSpPr>
          <p:nvPr>
            <p:ph type="title"/>
          </p:nvPr>
        </p:nvSpPr>
        <p:spPr/>
        <p:txBody>
          <a:bodyPr/>
          <a:lstStyle/>
          <a:p>
            <a:pPr lvl="0"/>
            <a:r>
              <a:rPr lang="en-US" dirty="0" smtClean="0">
                <a:solidFill>
                  <a:srgbClr val="C00000"/>
                </a:solidFill>
              </a:rPr>
              <a:t>Manpower (Preliminary)</a:t>
            </a:r>
            <a:endParaRPr lang="en-US"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71451980"/>
              </p:ext>
            </p:extLst>
          </p:nvPr>
        </p:nvGraphicFramePr>
        <p:xfrm>
          <a:off x="271222" y="1525275"/>
          <a:ext cx="4631417" cy="4616145"/>
        </p:xfrm>
        <a:graphic>
          <a:graphicData uri="http://schemas.openxmlformats.org/drawingml/2006/table">
            <a:tbl>
              <a:tblPr>
                <a:tableStyleId>{5C22544A-7EE6-4342-B048-85BDC9FD1C3A}</a:tableStyleId>
              </a:tblPr>
              <a:tblGrid>
                <a:gridCol w="1436461"/>
                <a:gridCol w="468086"/>
                <a:gridCol w="560614"/>
                <a:gridCol w="2166256"/>
              </a:tblGrid>
              <a:tr h="151711">
                <a:tc>
                  <a:txBody>
                    <a:bodyPr/>
                    <a:lstStyle/>
                    <a:p>
                      <a:pPr algn="l" fontAlgn="b"/>
                      <a:r>
                        <a:rPr lang="en-US" sz="900" b="1" u="none" strike="noStrike" dirty="0">
                          <a:effectLst/>
                        </a:rPr>
                        <a:t>Mechanical Engineering</a:t>
                      </a:r>
                      <a:endParaRPr lang="en-US" sz="900" b="1" i="0" u="none" strike="noStrike" dirty="0">
                        <a:solidFill>
                          <a:srgbClr val="000000"/>
                        </a:solidFill>
                        <a:effectLst/>
                        <a:latin typeface="Calibri"/>
                      </a:endParaRPr>
                    </a:p>
                  </a:txBody>
                  <a:tcPr marL="7224" marR="7224" marT="7224" marB="0" anchor="b"/>
                </a:tc>
                <a:tc>
                  <a:txBody>
                    <a:bodyPr/>
                    <a:lstStyle/>
                    <a:p>
                      <a:pPr algn="l"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dirty="0">
                          <a:effectLst/>
                        </a:rPr>
                        <a:t>I&amp;C</a:t>
                      </a:r>
                      <a:endParaRPr lang="en-US" sz="900" b="1" i="0" u="none" strike="noStrike" dirty="0">
                        <a:solidFill>
                          <a:srgbClr val="000000"/>
                        </a:solidFill>
                        <a:effectLst/>
                        <a:latin typeface="Calibri"/>
                      </a:endParaRPr>
                    </a:p>
                  </a:txBody>
                  <a:tcPr marL="7224" marR="7224" marT="7224" marB="0" anchor="b"/>
                </a:tc>
                <a:tc>
                  <a:txBody>
                    <a:bodyPr/>
                    <a:lstStyle/>
                    <a:p>
                      <a:pPr algn="ctr" fontAlgn="b"/>
                      <a:endParaRPr lang="en-US" sz="900" b="1"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dirty="0">
                          <a:effectLst/>
                        </a:rPr>
                        <a:t>Marco Oriunno</a:t>
                      </a:r>
                      <a:endParaRPr lang="en-US" sz="800" b="0" i="0" u="none" strike="noStrike" dirty="0">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dirty="0">
                          <a:effectLst/>
                        </a:rPr>
                        <a:t>0.12</a:t>
                      </a:r>
                      <a:endParaRPr lang="en-US" sz="900" b="0" i="0" u="none" strike="noStrike" dirty="0">
                        <a:solidFill>
                          <a:srgbClr val="000000"/>
                        </a:solidFill>
                        <a:effectLst/>
                        <a:latin typeface="Calibri"/>
                      </a:endParaRPr>
                    </a:p>
                  </a:txBody>
                  <a:tcPr marL="7224" marR="7224" marT="7224" marB="0" anchor="b"/>
                </a:tc>
                <a:tc>
                  <a:txBody>
                    <a:bodyPr/>
                    <a:lstStyle/>
                    <a:p>
                      <a:pPr algn="ctr" fontAlgn="b"/>
                      <a:r>
                        <a:rPr lang="en-US" sz="900" b="0" i="0" u="none" strike="noStrike" dirty="0" smtClean="0">
                          <a:solidFill>
                            <a:srgbClr val="000000"/>
                          </a:solidFill>
                          <a:effectLst/>
                          <a:latin typeface="Calibri"/>
                        </a:rPr>
                        <a:t>SVT</a:t>
                      </a:r>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Shawn Osier</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Matt McCulloch</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Bob Connelly</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Reggie Rogers</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MD</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ME</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ME Accelerator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MT Accelerator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P. Rosier </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IPNO</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0.02</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b="0" i="0" u="none" strike="noStrike" dirty="0" smtClean="0">
                          <a:solidFill>
                            <a:srgbClr val="000000"/>
                          </a:solidFill>
                          <a:effectLst/>
                          <a:latin typeface="Calibri"/>
                        </a:rPr>
                        <a:t>ECAL</a:t>
                      </a:r>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E. Rindel</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IPNO</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0.02</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b="0" i="0" u="none" strike="noStrike" dirty="0" smtClean="0">
                          <a:solidFill>
                            <a:srgbClr val="000000"/>
                          </a:solidFill>
                          <a:effectLst/>
                          <a:latin typeface="Calibri"/>
                        </a:rPr>
                        <a:t>ECAL</a:t>
                      </a:r>
                      <a:endParaRPr lang="en-US" sz="900" b="0" i="0" u="none" strike="noStrike" dirty="0">
                        <a:solidFill>
                          <a:srgbClr val="000000"/>
                        </a:solidFill>
                        <a:effectLst/>
                        <a:latin typeface="Calibri"/>
                      </a:endParaRPr>
                    </a:p>
                  </a:txBody>
                  <a:tcPr marL="7224" marR="7224" marT="7224" marB="0" anchor="b"/>
                </a:tc>
              </a:tr>
              <a:tr h="1517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u="none" strike="noStrike" dirty="0" smtClean="0">
                          <a:effectLst/>
                        </a:rPr>
                        <a:t>Emmanuel  </a:t>
                      </a:r>
                      <a:r>
                        <a:rPr lang="en-US" sz="900" u="none" strike="noStrike" dirty="0" err="1" smtClean="0">
                          <a:effectLst/>
                        </a:rPr>
                        <a:t>Rauly</a:t>
                      </a:r>
                      <a:endParaRPr lang="en-US" sz="900" b="0" i="0" u="none" strike="noStrike" dirty="0" smtClean="0">
                        <a:solidFill>
                          <a:srgbClr val="000000"/>
                        </a:solidFill>
                        <a:effectLst/>
                        <a:latin typeface="Calibri"/>
                      </a:endParaRPr>
                    </a:p>
                  </a:txBody>
                  <a:tcPr marL="7224" marR="7224" marT="7224" marB="0" anchor="b"/>
                </a:tc>
                <a:tc>
                  <a:txBody>
                    <a:bodyPr/>
                    <a:lstStyle/>
                    <a:p>
                      <a:pPr algn="l" fontAlgn="b"/>
                      <a:r>
                        <a:rPr lang="en-US" sz="900" b="0" i="0" u="none" strike="noStrike" dirty="0" smtClean="0">
                          <a:solidFill>
                            <a:srgbClr val="000000"/>
                          </a:solidFill>
                          <a:effectLst/>
                          <a:latin typeface="Calibri"/>
                        </a:rPr>
                        <a:t>IPNO</a:t>
                      </a:r>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b="0" i="0" u="none" strike="noStrike" dirty="0" smtClean="0">
                          <a:solidFill>
                            <a:srgbClr val="000000"/>
                          </a:solidFill>
                          <a:effectLst/>
                          <a:latin typeface="Calibri"/>
                        </a:rPr>
                        <a:t>0.02</a:t>
                      </a:r>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F. Pratolongo</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INFN</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dirty="0">
                          <a:effectLst/>
                        </a:rPr>
                        <a:t>G. Mini</a:t>
                      </a:r>
                      <a:endParaRPr lang="en-US" sz="900" b="0" i="0" u="none" strike="noStrike" dirty="0">
                        <a:solidFill>
                          <a:srgbClr val="000000"/>
                        </a:solidFill>
                        <a:effectLst/>
                        <a:latin typeface="Calibri"/>
                      </a:endParaRPr>
                    </a:p>
                  </a:txBody>
                  <a:tcPr marL="7224" marR="7224" marT="7224" marB="0" anchor="b"/>
                </a:tc>
                <a:tc>
                  <a:txBody>
                    <a:bodyPr/>
                    <a:lstStyle/>
                    <a:p>
                      <a:pPr algn="l" fontAlgn="b"/>
                      <a:r>
                        <a:rPr lang="en-US" sz="900" u="none" strike="noStrike">
                          <a:effectLst/>
                        </a:rPr>
                        <a:t>INFN</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MT Hall-B</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b="1" u="none" strike="noStrike" dirty="0">
                          <a:effectLst/>
                        </a:rPr>
                        <a:t>Electrical Engineering</a:t>
                      </a:r>
                      <a:endParaRPr lang="en-US" sz="900" b="1"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Ryan Herbst</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0.13</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b="0" i="0" u="none" strike="noStrike" dirty="0" smtClean="0">
                          <a:solidFill>
                            <a:srgbClr val="000000"/>
                          </a:solidFill>
                          <a:effectLst/>
                          <a:latin typeface="Calibri"/>
                        </a:rPr>
                        <a:t>SVT</a:t>
                      </a:r>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Ben Reese</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dirty="0">
                          <a:effectLst/>
                        </a:rPr>
                        <a:t>SLAC</a:t>
                      </a:r>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Dave Nelson</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ET SLAC</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Ben Raydo (EE)</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JLAB</a:t>
                      </a:r>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EE Hall-B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JLAB</a:t>
                      </a:r>
                      <a:endParaRPr lang="en-US" sz="8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0.04</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b="0" i="0" u="none" strike="noStrike" dirty="0" smtClean="0">
                          <a:solidFill>
                            <a:srgbClr val="000000"/>
                          </a:solidFill>
                          <a:effectLst/>
                          <a:latin typeface="Calibri"/>
                        </a:rPr>
                        <a:t>TDAQ,</a:t>
                      </a:r>
                      <a:r>
                        <a:rPr lang="en-US" sz="900" b="0" i="0" u="none" strike="noStrike" baseline="0" dirty="0" smtClean="0">
                          <a:solidFill>
                            <a:srgbClr val="000000"/>
                          </a:solidFill>
                          <a:effectLst/>
                          <a:latin typeface="Calibri"/>
                        </a:rPr>
                        <a:t> Slow Control</a:t>
                      </a:r>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ET Hall-B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JLAB</a:t>
                      </a:r>
                      <a:endParaRPr lang="en-US" sz="8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0.04</a:t>
                      </a:r>
                      <a:endParaRPr lang="en-US" sz="900" b="0" i="0" u="none" strike="noStrike">
                        <a:solidFill>
                          <a:srgbClr val="000000"/>
                        </a:solidFill>
                        <a:effectLst/>
                        <a:latin typeface="Calibri"/>
                      </a:endParaRPr>
                    </a:p>
                  </a:txBody>
                  <a:tcPr marL="7224" marR="7224" marT="72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TDAQ,</a:t>
                      </a:r>
                      <a:r>
                        <a:rPr lang="en-US" sz="900" b="0" i="0" u="none" strike="noStrike" baseline="0" dirty="0" smtClean="0">
                          <a:solidFill>
                            <a:srgbClr val="000000"/>
                          </a:solidFill>
                          <a:effectLst/>
                          <a:latin typeface="Calibri"/>
                        </a:rPr>
                        <a:t> Slow Control</a:t>
                      </a:r>
                      <a:endParaRPr lang="en-US" sz="900" b="0" i="0" u="none" strike="noStrike" dirty="0" smtClean="0">
                        <a:solidFill>
                          <a:srgbClr val="000000"/>
                        </a:solidFill>
                        <a:effectLst/>
                        <a:latin typeface="Calibri"/>
                      </a:endParaRPr>
                    </a:p>
                    <a:p>
                      <a:pPr algn="ctr" fontAlgn="b"/>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CS JLAB</a:t>
                      </a:r>
                      <a:endParaRPr lang="en-US" sz="800" b="0" i="0" u="none" strike="noStrike">
                        <a:solidFill>
                          <a:srgbClr val="000000"/>
                        </a:solidFill>
                        <a:effectLst/>
                        <a:latin typeface="Calibri"/>
                      </a:endParaRPr>
                    </a:p>
                  </a:txBody>
                  <a:tcPr marL="7224" marR="7224" marT="7224" marB="0" anchor="b"/>
                </a:tc>
                <a:tc>
                  <a:txBody>
                    <a:bodyPr/>
                    <a:lstStyle/>
                    <a:p>
                      <a:pPr algn="l" fontAlgn="b"/>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EE Accelerator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JLAB</a:t>
                      </a:r>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r>
              <a:tr h="151711">
                <a:tc>
                  <a:txBody>
                    <a:bodyPr/>
                    <a:lstStyle/>
                    <a:p>
                      <a:pPr algn="l" fontAlgn="b"/>
                      <a:endParaRPr lang="en-US" sz="900" b="0" i="0" u="none" strike="noStrike" dirty="0">
                        <a:solidFill>
                          <a:srgbClr val="000000"/>
                        </a:solidFill>
                        <a:effectLst/>
                        <a:latin typeface="Calibri"/>
                      </a:endParaRPr>
                    </a:p>
                  </a:txBody>
                  <a:tcPr marL="7224" marR="7224" marT="7224" marB="0" anchor="b"/>
                </a:tc>
                <a:tc>
                  <a:txBody>
                    <a:bodyPr/>
                    <a:lstStyle/>
                    <a:p>
                      <a:pPr algn="l"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r>
              <a:tr h="238404">
                <a:tc>
                  <a:txBody>
                    <a:bodyPr/>
                    <a:lstStyle/>
                    <a:p>
                      <a:pPr algn="l" fontAlgn="ctr"/>
                      <a:r>
                        <a:rPr lang="en-US" sz="900" u="none" strike="noStrike">
                          <a:effectLst/>
                        </a:rPr>
                        <a:t>Total FTE by Subsytem</a:t>
                      </a:r>
                      <a:endParaRPr lang="en-US" sz="900" b="1" i="0" u="none" strike="noStrike">
                        <a:solidFill>
                          <a:srgbClr val="000000"/>
                        </a:solidFill>
                        <a:effectLst/>
                        <a:latin typeface="Calibri"/>
                      </a:endParaRPr>
                    </a:p>
                  </a:txBody>
                  <a:tcPr marL="7224" marR="7224" marT="7224" marB="0" anchor="ctr"/>
                </a:tc>
                <a:tc>
                  <a:txBody>
                    <a:bodyPr/>
                    <a:lstStyle/>
                    <a:p>
                      <a:pPr algn="l" fontAlgn="b"/>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dirty="0">
                          <a:effectLst/>
                        </a:rPr>
                        <a:t>0.38</a:t>
                      </a:r>
                      <a:endParaRPr lang="en-US" sz="900" b="1" i="0" u="none" strike="noStrike" dirty="0">
                        <a:solidFill>
                          <a:srgbClr val="000000"/>
                        </a:solidFill>
                        <a:effectLst/>
                        <a:latin typeface="Calibri"/>
                      </a:endParaRPr>
                    </a:p>
                  </a:txBody>
                  <a:tcPr marL="7224" marR="7224" marT="7224" marB="0" anchor="b">
                    <a:solidFill>
                      <a:srgbClr val="FF0000"/>
                    </a:solidFill>
                  </a:tcPr>
                </a:tc>
                <a:tc>
                  <a:txBody>
                    <a:bodyPr/>
                    <a:lstStyle/>
                    <a:p>
                      <a:pPr algn="ctr" fontAlgn="b"/>
                      <a:endParaRPr lang="en-US" sz="900" b="1" i="0" u="none" strike="noStrike" dirty="0">
                        <a:solidFill>
                          <a:srgbClr val="000000"/>
                        </a:solidFill>
                        <a:effectLst/>
                        <a:latin typeface="Calibri"/>
                      </a:endParaRPr>
                    </a:p>
                  </a:txBody>
                  <a:tcPr marL="7224" marR="7224" marT="7224"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24434671"/>
              </p:ext>
            </p:extLst>
          </p:nvPr>
        </p:nvGraphicFramePr>
        <p:xfrm>
          <a:off x="5138627" y="1598437"/>
          <a:ext cx="3347950" cy="5029201"/>
        </p:xfrm>
        <a:graphic>
          <a:graphicData uri="http://schemas.openxmlformats.org/drawingml/2006/table">
            <a:tbl>
              <a:tblPr>
                <a:tableStyleId>{5C22544A-7EE6-4342-B048-85BDC9FD1C3A}</a:tableStyleId>
              </a:tblPr>
              <a:tblGrid>
                <a:gridCol w="811578"/>
                <a:gridCol w="468086"/>
                <a:gridCol w="506186"/>
                <a:gridCol w="1562100"/>
              </a:tblGrid>
              <a:tr h="86497">
                <a:tc>
                  <a:txBody>
                    <a:bodyPr/>
                    <a:lstStyle/>
                    <a:p>
                      <a:pPr algn="l" fontAlgn="b"/>
                      <a:endParaRPr lang="en-US" sz="500" b="0" i="0" u="none" strike="noStrike">
                        <a:solidFill>
                          <a:srgbClr val="000000"/>
                        </a:solidFill>
                        <a:effectLst/>
                        <a:latin typeface="Calibri"/>
                      </a:endParaRPr>
                    </a:p>
                  </a:txBody>
                  <a:tcPr marL="4119" marR="4119" marT="4119" marB="0" anchor="b"/>
                </a:tc>
                <a:tc>
                  <a:txBody>
                    <a:bodyPr/>
                    <a:lstStyle/>
                    <a:p>
                      <a:pPr algn="l" fontAlgn="b"/>
                      <a:endParaRPr lang="en-US" sz="500" b="0" i="0" u="none" strike="noStrike">
                        <a:solidFill>
                          <a:srgbClr val="000000"/>
                        </a:solidFill>
                        <a:effectLst/>
                        <a:latin typeface="Calibri"/>
                      </a:endParaRPr>
                    </a:p>
                  </a:txBody>
                  <a:tcPr marL="4119" marR="4119" marT="4119" marB="0" anchor="b"/>
                </a:tc>
                <a:tc>
                  <a:txBody>
                    <a:bodyPr/>
                    <a:lstStyle/>
                    <a:p>
                      <a:pPr algn="ctr" fontAlgn="b"/>
                      <a:r>
                        <a:rPr lang="en-US" sz="500" u="none" strike="noStrike" dirty="0">
                          <a:effectLst/>
                        </a:rPr>
                        <a:t>I&amp;C</a:t>
                      </a:r>
                      <a:endParaRPr lang="en-US" sz="500" b="1" i="0" u="none" strike="noStrike" dirty="0">
                        <a:solidFill>
                          <a:srgbClr val="000000"/>
                        </a:solidFill>
                        <a:effectLst/>
                        <a:latin typeface="Calibri"/>
                      </a:endParaRPr>
                    </a:p>
                  </a:txBody>
                  <a:tcPr marL="4119" marR="4119" marT="4119" marB="0" anchor="b"/>
                </a:tc>
                <a:tc>
                  <a:txBody>
                    <a:bodyPr/>
                    <a:lstStyle/>
                    <a:p>
                      <a:pPr algn="ctr" fontAlgn="b"/>
                      <a:endParaRPr lang="en-US" sz="500" b="1"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M. Battaglieri</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ECAL</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A. Celentano </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Stuart Fegan</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A.D'Angelo</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A.Rizzo</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L.Colaneri</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G.Simi</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N.Randazzo</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M.DeNapoli</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R.Devita</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M.Carpinelli</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V.Sipala</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M.Osipenko</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S.Aiello</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E.Leonora</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D.Calvo</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A.Filippi</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C.Ventura</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INFN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Raphael Dupre</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IPNO</a:t>
                      </a:r>
                      <a:endParaRPr lang="en-US" sz="500" b="0" i="0" u="none" strike="noStrike">
                        <a:solidFill>
                          <a:srgbClr val="000000"/>
                        </a:solidFill>
                        <a:effectLst/>
                        <a:latin typeface="Calibri"/>
                      </a:endParaRPr>
                    </a:p>
                  </a:txBody>
                  <a:tcPr marL="4119" marR="4119" marT="4119"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ECAL</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Gabriel Charles</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IPNO</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Michel Garcon</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CEA</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Stepan Stepanian</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JLAB</a:t>
                      </a:r>
                      <a:endParaRPr lang="en-US" sz="500" b="0" i="0" u="none" strike="noStrike">
                        <a:solidFill>
                          <a:srgbClr val="000000"/>
                        </a:solidFill>
                        <a:effectLst/>
                        <a:latin typeface="Calibri"/>
                      </a:endParaRPr>
                    </a:p>
                  </a:txBody>
                  <a:tcPr marL="4119" marR="4119" marT="4119" marB="0" anchor="b"/>
                </a:tc>
                <a:tc>
                  <a:txBody>
                    <a:bodyPr/>
                    <a:lstStyle/>
                    <a:p>
                      <a:pPr algn="ctr" fontAlgn="b"/>
                      <a:r>
                        <a:rPr lang="en-US" sz="600" u="none" strike="noStrike">
                          <a:effectLst/>
                        </a:rPr>
                        <a:t>0.10</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ECAL</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Arne Freyberg</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JLAB</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Hovanes Hegiyan</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JLAB</a:t>
                      </a:r>
                      <a:endParaRPr lang="en-US" sz="500" b="0" i="0" u="none" strike="noStrike">
                        <a:solidFill>
                          <a:srgbClr val="000000"/>
                        </a:solidFill>
                        <a:effectLst/>
                        <a:latin typeface="Calibri"/>
                      </a:endParaRPr>
                    </a:p>
                  </a:txBody>
                  <a:tcPr marL="4119" marR="4119" marT="4119"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Slow Control</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Serguei Boyarinov</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JLAB</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Maurizio Ungaro</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JLAB</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FX Girod</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JLAB</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Yuri Gernstein</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Rutgers</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Tim Nelson </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SLAC</a:t>
                      </a:r>
                      <a:endParaRPr lang="en-US" sz="500" b="0" i="0" u="none" strike="noStrike">
                        <a:solidFill>
                          <a:srgbClr val="000000"/>
                        </a:solidFill>
                        <a:effectLst/>
                        <a:latin typeface="Calibri"/>
                      </a:endParaRPr>
                    </a:p>
                  </a:txBody>
                  <a:tcPr marL="4119" marR="4119" marT="4119" marB="0" anchor="b"/>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SVT</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Per Hansson</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SLAC</a:t>
                      </a:r>
                      <a:endParaRPr lang="en-US" sz="500" b="0" i="0" u="none" strike="noStrike">
                        <a:solidFill>
                          <a:srgbClr val="000000"/>
                        </a:solidFill>
                        <a:effectLst/>
                        <a:latin typeface="Calibri"/>
                      </a:endParaRPr>
                    </a:p>
                  </a:txBody>
                  <a:tcPr marL="4119" marR="4119" marT="4119" marB="0" anchor="b"/>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SVT</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Sho Uemura</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SLAC</a:t>
                      </a:r>
                      <a:endParaRPr lang="en-US" sz="500" b="0" i="0" u="none" strike="noStrike">
                        <a:solidFill>
                          <a:srgbClr val="000000"/>
                        </a:solidFill>
                        <a:effectLst/>
                        <a:latin typeface="Calibri"/>
                      </a:endParaRPr>
                    </a:p>
                  </a:txBody>
                  <a:tcPr marL="4119" marR="4119" marT="4119"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SVT</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Matt Graham</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SLAC</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Jeremy McCormick</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SLAC</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Norman Graf</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SLAC</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John Jaros</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SLAC</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Homer Neal</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SLAC</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Takashi Maruyama</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SLAC</a:t>
                      </a:r>
                      <a:endParaRPr lang="en-US" sz="500" b="0" i="0" u="none" strike="noStrike">
                        <a:solidFill>
                          <a:srgbClr val="000000"/>
                        </a:solidFill>
                        <a:effectLst/>
                        <a:latin typeface="Calibri"/>
                      </a:endParaRPr>
                    </a:p>
                  </a:txBody>
                  <a:tcPr marL="4119" marR="4119" marT="4119" marB="0" anchor="ctr"/>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SVT, Beamline</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Ken Moffeit</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SLAC</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Clive Field</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SLAC</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Vitaliy Fadeyev </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UCSC</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Forest McKinney</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UCSC</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Omar Moreno</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UCSC</a:t>
                      </a:r>
                      <a:endParaRPr lang="en-US" sz="500" b="0" i="0" u="none" strike="noStrike">
                        <a:solidFill>
                          <a:srgbClr val="000000"/>
                        </a:solidFill>
                        <a:effectLst/>
                        <a:latin typeface="Calibri"/>
                      </a:endParaRPr>
                    </a:p>
                  </a:txBody>
                  <a:tcPr marL="4119" marR="4119" marT="4119"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SVT</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Kyle McCarthy </a:t>
                      </a:r>
                      <a:endParaRPr lang="en-US" sz="500" b="0" i="0" u="none" strike="noStrike">
                        <a:solidFill>
                          <a:srgbClr val="000000"/>
                        </a:solidFill>
                        <a:effectLst/>
                        <a:latin typeface="Calibri"/>
                      </a:endParaRPr>
                    </a:p>
                  </a:txBody>
                  <a:tcPr marL="4119" marR="4119" marT="4119" marB="0" anchor="b"/>
                </a:tc>
                <a:tc>
                  <a:txBody>
                    <a:bodyPr/>
                    <a:lstStyle/>
                    <a:p>
                      <a:pPr algn="l" fontAlgn="ctr"/>
                      <a:r>
                        <a:rPr lang="en-US" sz="500" u="none" strike="noStrike">
                          <a:effectLst/>
                        </a:rPr>
                        <a:t>UNH</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dirty="0">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Maurik Holtrop</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UNH</a:t>
                      </a:r>
                      <a:endParaRPr lang="en-US" sz="500" b="0" i="0" u="none" strike="noStrike">
                        <a:solidFill>
                          <a:srgbClr val="000000"/>
                        </a:solidFill>
                        <a:effectLst/>
                        <a:latin typeface="Calibri"/>
                      </a:endParaRPr>
                    </a:p>
                  </a:txBody>
                  <a:tcPr marL="4119" marR="4119" marT="4119" marB="0" anchor="ctr"/>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119" marR="4119" marT="4119" marB="0" anchor="b"/>
                </a:tc>
                <a:tc>
                  <a:txBody>
                    <a:bodyPr/>
                    <a:lstStyle/>
                    <a:p>
                      <a:pPr algn="ctr" fontAlgn="b"/>
                      <a:r>
                        <a:rPr lang="en-US" sz="600" b="0" i="0" u="none" strike="noStrike" dirty="0" smtClean="0">
                          <a:solidFill>
                            <a:srgbClr val="000000"/>
                          </a:solidFill>
                          <a:effectLst/>
                          <a:latin typeface="Calibri"/>
                        </a:rPr>
                        <a:t>Software</a:t>
                      </a:r>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Annie Simonyan</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Yerevan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b"/>
                      <a:r>
                        <a:rPr lang="en-US" sz="500" u="none" strike="noStrike">
                          <a:effectLst/>
                        </a:rPr>
                        <a:t>Nerses Gevorgyan</a:t>
                      </a:r>
                      <a:endParaRPr lang="en-US" sz="500" b="0" i="0" u="none" strike="noStrike">
                        <a:solidFill>
                          <a:srgbClr val="000000"/>
                        </a:solidFill>
                        <a:effectLst/>
                        <a:latin typeface="Calibri"/>
                      </a:endParaRPr>
                    </a:p>
                  </a:txBody>
                  <a:tcPr marL="4119" marR="4119" marT="4119" marB="0" anchor="b"/>
                </a:tc>
                <a:tc>
                  <a:txBody>
                    <a:bodyPr/>
                    <a:lstStyle/>
                    <a:p>
                      <a:pPr algn="l" fontAlgn="b"/>
                      <a:r>
                        <a:rPr lang="en-US" sz="500" u="none" strike="noStrike">
                          <a:effectLst/>
                        </a:rPr>
                        <a:t>Yerevan</a:t>
                      </a:r>
                      <a:endParaRPr lang="en-US" sz="5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Holly Szumila-Vance</a:t>
                      </a:r>
                      <a:endParaRPr lang="en-US" sz="500" b="0" i="0" u="none" strike="noStrike">
                        <a:solidFill>
                          <a:srgbClr val="000000"/>
                        </a:solidFill>
                        <a:effectLst/>
                        <a:latin typeface="Calibri"/>
                      </a:endParaRPr>
                    </a:p>
                  </a:txBody>
                  <a:tcPr marL="4119" marR="4119" marT="4119" marB="0" anchor="ctr"/>
                </a:tc>
                <a:tc>
                  <a:txBody>
                    <a:bodyPr/>
                    <a:lstStyle/>
                    <a:p>
                      <a:pPr algn="l" fontAlgn="ctr"/>
                      <a:r>
                        <a:rPr lang="en-US" sz="500" u="none" strike="noStrike">
                          <a:effectLst/>
                        </a:rPr>
                        <a:t>W&amp;M</a:t>
                      </a:r>
                      <a:endParaRPr lang="en-US" sz="500" b="0" i="0" u="none" strike="noStrike">
                        <a:solidFill>
                          <a:srgbClr val="000000"/>
                        </a:solidFill>
                        <a:effectLst/>
                        <a:latin typeface="Calibri"/>
                      </a:endParaRPr>
                    </a:p>
                  </a:txBody>
                  <a:tcPr marL="4119" marR="4119" marT="4119" marB="0" anchor="ctr"/>
                </a:tc>
                <a:tc>
                  <a:txBody>
                    <a:bodyPr/>
                    <a:lstStyle/>
                    <a:p>
                      <a:pPr algn="ctr" fontAlgn="b"/>
                      <a:endParaRPr lang="en-US" sz="600" b="0" i="0" u="none" strike="noStrike">
                        <a:solidFill>
                          <a:srgbClr val="000000"/>
                        </a:solidFill>
                        <a:effectLst/>
                        <a:latin typeface="Calibri"/>
                      </a:endParaRPr>
                    </a:p>
                  </a:txBody>
                  <a:tcPr marL="4119" marR="4119" marT="4119" marB="0" anchor="b"/>
                </a:tc>
                <a:tc>
                  <a:txBody>
                    <a:bodyPr/>
                    <a:lstStyle/>
                    <a:p>
                      <a:pPr algn="ctr" fontAlgn="b"/>
                      <a:endParaRPr lang="en-US" sz="600" b="0" i="0" u="none" strike="noStrike" dirty="0">
                        <a:solidFill>
                          <a:srgbClr val="000000"/>
                        </a:solidFill>
                        <a:effectLst/>
                        <a:latin typeface="Calibri"/>
                      </a:endParaRPr>
                    </a:p>
                  </a:txBody>
                  <a:tcPr marL="4119" marR="4119" marT="4119" marB="0" anchor="b"/>
                </a:tc>
              </a:tr>
              <a:tr h="102973">
                <a:tc>
                  <a:txBody>
                    <a:bodyPr/>
                    <a:lstStyle/>
                    <a:p>
                      <a:pPr algn="l" fontAlgn="ctr"/>
                      <a:r>
                        <a:rPr lang="en-US" sz="500" u="none" strike="noStrike">
                          <a:effectLst/>
                        </a:rPr>
                        <a:t>Total FTE by Subsytem</a:t>
                      </a:r>
                      <a:endParaRPr lang="en-US" sz="500" b="1" i="0" u="none" strike="noStrike">
                        <a:solidFill>
                          <a:srgbClr val="000000"/>
                        </a:solidFill>
                        <a:effectLst/>
                        <a:latin typeface="Calibri"/>
                      </a:endParaRPr>
                    </a:p>
                  </a:txBody>
                  <a:tcPr marL="4119" marR="4119" marT="4119" marB="0" anchor="ctr"/>
                </a:tc>
                <a:tc>
                  <a:txBody>
                    <a:bodyPr/>
                    <a:lstStyle/>
                    <a:p>
                      <a:pPr algn="l" fontAlgn="b"/>
                      <a:endParaRPr lang="en-US" sz="500" b="1" i="0" u="none" strike="noStrike">
                        <a:solidFill>
                          <a:srgbClr val="000000"/>
                        </a:solidFill>
                        <a:effectLst/>
                        <a:latin typeface="Calibri"/>
                      </a:endParaRPr>
                    </a:p>
                  </a:txBody>
                  <a:tcPr marL="4119" marR="4119" marT="4119" marB="0" anchor="b"/>
                </a:tc>
                <a:tc>
                  <a:txBody>
                    <a:bodyPr/>
                    <a:lstStyle/>
                    <a:p>
                      <a:pPr algn="ctr" fontAlgn="b"/>
                      <a:r>
                        <a:rPr lang="en-US" sz="600" u="none" strike="noStrike" dirty="0">
                          <a:solidFill>
                            <a:schemeClr val="tx1"/>
                          </a:solidFill>
                          <a:effectLst/>
                        </a:rPr>
                        <a:t>0.37</a:t>
                      </a:r>
                      <a:endParaRPr lang="en-US" sz="600" b="1" i="0" u="none" strike="noStrike" dirty="0">
                        <a:solidFill>
                          <a:schemeClr val="tx1"/>
                        </a:solidFill>
                        <a:effectLst/>
                        <a:latin typeface="Calibri"/>
                      </a:endParaRPr>
                    </a:p>
                  </a:txBody>
                  <a:tcPr marL="4119" marR="4119" marT="4119" marB="0" anchor="b">
                    <a:solidFill>
                      <a:srgbClr val="FF0000"/>
                    </a:solidFill>
                  </a:tcPr>
                </a:tc>
                <a:tc>
                  <a:txBody>
                    <a:bodyPr/>
                    <a:lstStyle/>
                    <a:p>
                      <a:pPr algn="ctr" fontAlgn="b"/>
                      <a:endParaRPr lang="en-US" sz="600" b="1" i="0" u="none" strike="noStrike" dirty="0">
                        <a:solidFill>
                          <a:srgbClr val="000000"/>
                        </a:solidFill>
                        <a:effectLst/>
                        <a:latin typeface="Calibri"/>
                      </a:endParaRPr>
                    </a:p>
                  </a:txBody>
                  <a:tcPr marL="4119" marR="4119" marT="4119" marB="0" anchor="b"/>
                </a:tc>
              </a:tr>
            </a:tbl>
          </a:graphicData>
        </a:graphic>
      </p:graphicFrame>
    </p:spTree>
    <p:extLst>
      <p:ext uri="{BB962C8B-B14F-4D97-AF65-F5344CB8AC3E}">
        <p14:creationId xmlns:p14="http://schemas.microsoft.com/office/powerpoint/2010/main" val="3936248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26</a:t>
            </a:fld>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sz="quarter" idx="14"/>
          </p:nvPr>
        </p:nvSpPr>
        <p:spPr/>
        <p:txBody>
          <a:bodyPr/>
          <a:lstStyle/>
          <a:p>
            <a:pPr marL="457200" indent="-457200">
              <a:buFont typeface="+mj-lt"/>
              <a:buAutoNum type="arabicPeriod"/>
            </a:pPr>
            <a:r>
              <a:rPr lang="en-US" dirty="0" smtClean="0"/>
              <a:t>Average delay of 4 weeks for SVT and ECAL</a:t>
            </a:r>
          </a:p>
          <a:p>
            <a:pPr marL="457200" indent="-457200">
              <a:buFont typeface="+mj-lt"/>
              <a:buAutoNum type="arabicPeriod"/>
            </a:pPr>
            <a:r>
              <a:rPr lang="en-US" dirty="0" smtClean="0"/>
              <a:t>SVT on the Critical Path</a:t>
            </a:r>
          </a:p>
          <a:p>
            <a:pPr marL="457200" indent="-457200">
              <a:buFont typeface="+mj-lt"/>
              <a:buAutoNum type="arabicPeriod"/>
            </a:pPr>
            <a:r>
              <a:rPr lang="en-US" dirty="0" smtClean="0"/>
              <a:t>Requested in </a:t>
            </a:r>
            <a:r>
              <a:rPr lang="en-US" dirty="0"/>
              <a:t>A</a:t>
            </a:r>
            <a:r>
              <a:rPr lang="en-US" dirty="0" smtClean="0"/>
              <a:t>pril contingency for Beamline (more labor intensive than expected). Full funded</a:t>
            </a:r>
          </a:p>
          <a:p>
            <a:pPr marL="457200" indent="-457200">
              <a:buFont typeface="+mj-lt"/>
              <a:buAutoNum type="arabicPeriod"/>
            </a:pPr>
            <a:r>
              <a:rPr lang="en-US" dirty="0" smtClean="0"/>
              <a:t>Started last week discussion with DOE to release contingency fro the SVT (delay and design changes require more Labor)</a:t>
            </a:r>
          </a:p>
          <a:p>
            <a:pPr marL="457200" indent="-457200">
              <a:buFont typeface="+mj-lt"/>
              <a:buAutoNum type="arabicPeriod"/>
            </a:pPr>
            <a:r>
              <a:rPr lang="en-US" dirty="0"/>
              <a:t>Refined Installation and Commissioning Schedule, probably sufficient for the Readiness Review.</a:t>
            </a:r>
          </a:p>
          <a:p>
            <a:pPr marL="457200" indent="-457200">
              <a:buFont typeface="+mj-lt"/>
              <a:buAutoNum type="arabicPeriod"/>
            </a:pPr>
            <a:r>
              <a:rPr lang="en-US" dirty="0" smtClean="0"/>
              <a:t>Need to better estimate the manpower for the Installation and commissioning.</a:t>
            </a:r>
          </a:p>
          <a:p>
            <a:endParaRPr lang="en-US" dirty="0"/>
          </a:p>
          <a:p>
            <a:endParaRPr lang="en-US" dirty="0"/>
          </a:p>
        </p:txBody>
      </p:sp>
    </p:spTree>
    <p:extLst>
      <p:ext uri="{BB962C8B-B14F-4D97-AF65-F5344CB8AC3E}">
        <p14:creationId xmlns:p14="http://schemas.microsoft.com/office/powerpoint/2010/main" val="2064320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HPS Master Planning V810</a:t>
            </a:r>
            <a:endParaRPr lang="en-US" dirty="0"/>
          </a:p>
        </p:txBody>
      </p:sp>
      <p:sp>
        <p:nvSpPr>
          <p:cNvPr id="16" name="TextBox 15"/>
          <p:cNvSpPr txBox="1"/>
          <p:nvPr/>
        </p:nvSpPr>
        <p:spPr>
          <a:xfrm>
            <a:off x="4188094" y="1446637"/>
            <a:ext cx="3470822" cy="5262979"/>
          </a:xfrm>
          <a:prstGeom prst="rect">
            <a:avLst/>
          </a:prstGeom>
          <a:noFill/>
        </p:spPr>
        <p:txBody>
          <a:bodyPr wrap="none" rtlCol="0">
            <a:spAutoFit/>
          </a:bodyPr>
          <a:lstStyle/>
          <a:p>
            <a:endParaRPr lang="en-US" sz="1600" dirty="0" smtClean="0"/>
          </a:p>
          <a:p>
            <a:r>
              <a:rPr lang="en-US" sz="1600" dirty="0" smtClean="0"/>
              <a:t>Alcove </a:t>
            </a:r>
            <a:r>
              <a:rPr lang="en-US" sz="1600" dirty="0"/>
              <a:t>ready: </a:t>
            </a:r>
            <a:r>
              <a:rPr lang="en-US" sz="1600" dirty="0" smtClean="0"/>
              <a:t>5/30/2014</a:t>
            </a:r>
            <a:endParaRPr lang="en-US" sz="1600" dirty="0" smtClean="0"/>
          </a:p>
          <a:p>
            <a:pPr algn="ctr"/>
            <a:r>
              <a:rPr lang="en-US" sz="1600" dirty="0" smtClean="0"/>
              <a:t>On Schedule</a:t>
            </a:r>
          </a:p>
          <a:p>
            <a:endParaRPr lang="en-US" sz="1600" dirty="0" smtClean="0"/>
          </a:p>
          <a:p>
            <a:endParaRPr lang="en-US" sz="1600" dirty="0"/>
          </a:p>
          <a:p>
            <a:endParaRPr lang="en-US" sz="1600" dirty="0" smtClean="0"/>
          </a:p>
          <a:p>
            <a:endParaRPr lang="en-US" sz="1600" dirty="0" smtClean="0"/>
          </a:p>
          <a:p>
            <a:r>
              <a:rPr lang="en-US" sz="1600" dirty="0" smtClean="0"/>
              <a:t>SVT Ready to Ship: 9/25/2014</a:t>
            </a:r>
          </a:p>
          <a:p>
            <a:pPr algn="ctr"/>
            <a:r>
              <a:rPr lang="en-US" sz="1600" dirty="0" smtClean="0">
                <a:solidFill>
                  <a:srgbClr val="FF0000"/>
                </a:solidFill>
              </a:rPr>
              <a:t>6 </a:t>
            </a:r>
            <a:r>
              <a:rPr lang="en-US" sz="1600" dirty="0">
                <a:solidFill>
                  <a:srgbClr val="FF0000"/>
                </a:solidFill>
              </a:rPr>
              <a:t>weeks </a:t>
            </a:r>
            <a:r>
              <a:rPr lang="en-US" sz="1600" dirty="0" smtClean="0">
                <a:solidFill>
                  <a:srgbClr val="FF0000"/>
                </a:solidFill>
              </a:rPr>
              <a:t>delay</a:t>
            </a:r>
            <a:endParaRPr lang="en-US" sz="1600" dirty="0">
              <a:solidFill>
                <a:srgbClr val="FF0000"/>
              </a:solidFill>
            </a:endParaRPr>
          </a:p>
          <a:p>
            <a:endParaRPr lang="en-US" sz="1600" dirty="0" smtClean="0"/>
          </a:p>
          <a:p>
            <a:endParaRPr lang="en-US" sz="1600" dirty="0"/>
          </a:p>
          <a:p>
            <a:endParaRPr lang="en-US" sz="1600" dirty="0"/>
          </a:p>
          <a:p>
            <a:r>
              <a:rPr lang="en-US" sz="1600" dirty="0" smtClean="0"/>
              <a:t>ECAL Assembled: 9/22/2014</a:t>
            </a:r>
          </a:p>
          <a:p>
            <a:pPr algn="ctr"/>
            <a:r>
              <a:rPr lang="en-US" sz="1600" dirty="0" smtClean="0">
                <a:solidFill>
                  <a:srgbClr val="FF0000"/>
                </a:solidFill>
              </a:rPr>
              <a:t>6 weeks delay</a:t>
            </a:r>
          </a:p>
          <a:p>
            <a:endParaRPr lang="en-US" sz="1600" dirty="0" smtClean="0"/>
          </a:p>
          <a:p>
            <a:endParaRPr lang="en-US" sz="1600" dirty="0" smtClean="0"/>
          </a:p>
          <a:p>
            <a:r>
              <a:rPr lang="en-US" sz="1600" dirty="0" smtClean="0"/>
              <a:t>Slow Control ready: 9/30</a:t>
            </a:r>
          </a:p>
          <a:p>
            <a:pPr algn="ctr"/>
            <a:r>
              <a:rPr lang="en-US" sz="1600" dirty="0" smtClean="0">
                <a:solidFill>
                  <a:srgbClr val="FF0000"/>
                </a:solidFill>
              </a:rPr>
              <a:t>4 weeks delay</a:t>
            </a:r>
            <a:endParaRPr lang="en-US" sz="1600" dirty="0">
              <a:solidFill>
                <a:srgbClr val="FF0000"/>
              </a:solidFill>
            </a:endParaRPr>
          </a:p>
          <a:p>
            <a:endParaRPr lang="en-US" sz="1600" dirty="0" smtClean="0"/>
          </a:p>
          <a:p>
            <a:r>
              <a:rPr lang="en-US" sz="1600" dirty="0" smtClean="0"/>
              <a:t>Installation &amp; Commissioning:</a:t>
            </a:r>
          </a:p>
          <a:p>
            <a:r>
              <a:rPr lang="en-US" sz="1600" dirty="0" smtClean="0"/>
              <a:t>From September to November 2014</a:t>
            </a:r>
            <a:endParaRPr lang="en-US" sz="1600" dirty="0"/>
          </a:p>
        </p:txBody>
      </p:sp>
      <p:sp>
        <p:nvSpPr>
          <p:cNvPr id="8" name="Striped Right Arrow 7"/>
          <p:cNvSpPr/>
          <p:nvPr/>
        </p:nvSpPr>
        <p:spPr>
          <a:xfrm rot="5400000">
            <a:off x="7534253" y="6201306"/>
            <a:ext cx="538840" cy="37283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8486"/>
            <a:ext cx="4027230" cy="5659514"/>
          </a:xfrm>
          <a:prstGeom prst="rect">
            <a:avLst/>
          </a:prstGeom>
        </p:spPr>
      </p:pic>
    </p:spTree>
    <p:extLst>
      <p:ext uri="{BB962C8B-B14F-4D97-AF65-F5344CB8AC3E}">
        <p14:creationId xmlns:p14="http://schemas.microsoft.com/office/powerpoint/2010/main" val="269535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a:xfrm>
            <a:off x="196008" y="134534"/>
            <a:ext cx="8103570" cy="753033"/>
          </a:xfrm>
        </p:spPr>
        <p:txBody>
          <a:bodyPr/>
          <a:lstStyle/>
          <a:p>
            <a:r>
              <a:rPr lang="en-US" dirty="0" smtClean="0"/>
              <a:t>Installation and Commissioning</a:t>
            </a:r>
            <a:endParaRPr lang="en-US" dirty="0"/>
          </a:p>
        </p:txBody>
      </p:sp>
      <p:sp>
        <p:nvSpPr>
          <p:cNvPr id="7" name="Rectangle 6"/>
          <p:cNvSpPr/>
          <p:nvPr/>
        </p:nvSpPr>
        <p:spPr>
          <a:xfrm>
            <a:off x="5028617" y="2370668"/>
            <a:ext cx="2894767" cy="646331"/>
          </a:xfrm>
          <a:prstGeom prst="rect">
            <a:avLst/>
          </a:prstGeom>
        </p:spPr>
        <p:txBody>
          <a:bodyPr wrap="none">
            <a:spAutoFit/>
          </a:bodyPr>
          <a:lstStyle/>
          <a:p>
            <a:r>
              <a:rPr lang="en-US" dirty="0" smtClean="0"/>
              <a:t>ECAL Ready for the Beam</a:t>
            </a:r>
          </a:p>
          <a:p>
            <a:pPr algn="ctr"/>
            <a:r>
              <a:rPr lang="en-US" dirty="0" smtClean="0"/>
              <a:t>10/20/2014</a:t>
            </a:r>
            <a:endParaRPr lang="en-US" dirty="0"/>
          </a:p>
        </p:txBody>
      </p:sp>
      <p:sp>
        <p:nvSpPr>
          <p:cNvPr id="8" name="Rectangle 7"/>
          <p:cNvSpPr/>
          <p:nvPr/>
        </p:nvSpPr>
        <p:spPr>
          <a:xfrm>
            <a:off x="5729265" y="4025568"/>
            <a:ext cx="1552669" cy="646331"/>
          </a:xfrm>
          <a:prstGeom prst="rect">
            <a:avLst/>
          </a:prstGeom>
        </p:spPr>
        <p:txBody>
          <a:bodyPr wrap="none">
            <a:spAutoFit/>
          </a:bodyPr>
          <a:lstStyle/>
          <a:p>
            <a:r>
              <a:rPr lang="en-US" dirty="0" smtClean="0"/>
              <a:t>SVT Installed</a:t>
            </a:r>
          </a:p>
          <a:p>
            <a:pPr algn="ctr"/>
            <a:r>
              <a:rPr lang="en-US" dirty="0" smtClean="0"/>
              <a:t>&lt; 11/14/2014</a:t>
            </a:r>
            <a:endParaRPr lang="en-US" dirty="0"/>
          </a:p>
        </p:txBody>
      </p:sp>
      <p:sp>
        <p:nvSpPr>
          <p:cNvPr id="9" name="Rectangle 8"/>
          <p:cNvSpPr/>
          <p:nvPr/>
        </p:nvSpPr>
        <p:spPr>
          <a:xfrm>
            <a:off x="5429856" y="5229865"/>
            <a:ext cx="2745303" cy="646331"/>
          </a:xfrm>
          <a:prstGeom prst="rect">
            <a:avLst/>
          </a:prstGeom>
        </p:spPr>
        <p:txBody>
          <a:bodyPr wrap="none">
            <a:spAutoFit/>
          </a:bodyPr>
          <a:lstStyle/>
          <a:p>
            <a:r>
              <a:rPr lang="en-US" dirty="0" smtClean="0"/>
              <a:t>SVT Ready for the Beam</a:t>
            </a:r>
          </a:p>
          <a:p>
            <a:pPr algn="ctr"/>
            <a:r>
              <a:rPr lang="en-US" dirty="0" smtClean="0"/>
              <a:t> &lt; 11/18/2014</a:t>
            </a:r>
            <a:endParaRPr lang="en-US" dirty="0"/>
          </a:p>
        </p:txBody>
      </p:sp>
      <p:sp>
        <p:nvSpPr>
          <p:cNvPr id="10" name="Rectangle 9"/>
          <p:cNvSpPr/>
          <p:nvPr/>
        </p:nvSpPr>
        <p:spPr>
          <a:xfrm>
            <a:off x="5597782" y="6029966"/>
            <a:ext cx="2018501" cy="646331"/>
          </a:xfrm>
          <a:prstGeom prst="rect">
            <a:avLst/>
          </a:prstGeom>
        </p:spPr>
        <p:txBody>
          <a:bodyPr wrap="none">
            <a:spAutoFit/>
          </a:bodyPr>
          <a:lstStyle/>
          <a:p>
            <a:r>
              <a:rPr lang="en-US" dirty="0" smtClean="0"/>
              <a:t>Engineering Runs</a:t>
            </a:r>
          </a:p>
          <a:p>
            <a:pPr algn="ctr"/>
            <a:r>
              <a:rPr lang="en-US" dirty="0" smtClean="0"/>
              <a:t>&gt; 12/19/2014</a:t>
            </a:r>
            <a:endParaRPr lang="en-US" dirty="0"/>
          </a:p>
        </p:txBody>
      </p:sp>
      <p:sp>
        <p:nvSpPr>
          <p:cNvPr id="11" name="Rectangle 10"/>
          <p:cNvSpPr/>
          <p:nvPr/>
        </p:nvSpPr>
        <p:spPr>
          <a:xfrm>
            <a:off x="5219112" y="1420129"/>
            <a:ext cx="2198038" cy="646331"/>
          </a:xfrm>
          <a:prstGeom prst="rect">
            <a:avLst/>
          </a:prstGeom>
        </p:spPr>
        <p:txBody>
          <a:bodyPr wrap="none">
            <a:spAutoFit/>
          </a:bodyPr>
          <a:lstStyle/>
          <a:p>
            <a:r>
              <a:rPr lang="en-US" dirty="0" smtClean="0"/>
              <a:t>Complete Beamline</a:t>
            </a:r>
          </a:p>
          <a:p>
            <a:pPr algn="ctr"/>
            <a:r>
              <a:rPr lang="en-US" dirty="0" smtClean="0"/>
              <a:t>9/15/2014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58" y="1192830"/>
            <a:ext cx="4487307" cy="5425472"/>
          </a:xfrm>
          <a:prstGeom prst="rect">
            <a:avLst/>
          </a:prstGeom>
        </p:spPr>
      </p:pic>
    </p:spTree>
    <p:extLst>
      <p:ext uri="{BB962C8B-B14F-4D97-AF65-F5344CB8AC3E}">
        <p14:creationId xmlns:p14="http://schemas.microsoft.com/office/powerpoint/2010/main" val="3159881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a:t>Manpower (Scientific)</a:t>
            </a:r>
          </a:p>
        </p:txBody>
      </p:sp>
      <p:graphicFrame>
        <p:nvGraphicFramePr>
          <p:cNvPr id="6" name="Table 5"/>
          <p:cNvGraphicFramePr>
            <a:graphicFrameLocks noGrp="1"/>
          </p:cNvGraphicFramePr>
          <p:nvPr>
            <p:extLst>
              <p:ext uri="{D42A27DB-BD31-4B8C-83A1-F6EECF244321}">
                <p14:modId xmlns:p14="http://schemas.microsoft.com/office/powerpoint/2010/main" val="3543836051"/>
              </p:ext>
            </p:extLst>
          </p:nvPr>
        </p:nvGraphicFramePr>
        <p:xfrm>
          <a:off x="1317172" y="1202871"/>
          <a:ext cx="5214257" cy="5179440"/>
        </p:xfrm>
        <a:graphic>
          <a:graphicData uri="http://schemas.openxmlformats.org/drawingml/2006/table">
            <a:tbl>
              <a:tblPr firstRow="1" bandRow="1">
                <a:tableStyleId>{5C22544A-7EE6-4342-B048-85BDC9FD1C3A}</a:tableStyleId>
              </a:tblPr>
              <a:tblGrid>
                <a:gridCol w="936171"/>
                <a:gridCol w="363420"/>
                <a:gridCol w="264754"/>
                <a:gridCol w="449512"/>
                <a:gridCol w="290118"/>
                <a:gridCol w="369815"/>
                <a:gridCol w="369815"/>
                <a:gridCol w="369815"/>
                <a:gridCol w="418351"/>
                <a:gridCol w="457200"/>
                <a:gridCol w="457200"/>
                <a:gridCol w="468086"/>
              </a:tblGrid>
              <a:tr h="182886">
                <a:tc>
                  <a:txBody>
                    <a:bodyPr/>
                    <a:lstStyle/>
                    <a:p>
                      <a:pPr algn="l" fontAlgn="b"/>
                      <a:endParaRPr lang="en-US" sz="600" b="0" i="0" u="none" strike="noStrike" dirty="0">
                        <a:solidFill>
                          <a:srgbClr val="000000"/>
                        </a:solidFill>
                        <a:effectLst/>
                        <a:latin typeface="Calibri"/>
                      </a:endParaRPr>
                    </a:p>
                  </a:txBody>
                  <a:tcPr marL="4205" marR="4205" marT="4205" marB="0" anchor="b"/>
                </a:tc>
                <a:tc>
                  <a:txBody>
                    <a:bodyPr/>
                    <a:lstStyle/>
                    <a:p>
                      <a:pPr algn="l" fontAlgn="b"/>
                      <a:endParaRPr lang="en-US" sz="600" b="0" i="0" u="none" strike="noStrike" dirty="0">
                        <a:solidFill>
                          <a:srgbClr val="000000"/>
                        </a:solidFill>
                        <a:effectLst/>
                        <a:latin typeface="Calibri"/>
                      </a:endParaRPr>
                    </a:p>
                  </a:txBody>
                  <a:tcPr marL="4205" marR="4205" marT="4205" marB="0" anchor="b"/>
                </a:tc>
                <a:tc>
                  <a:txBody>
                    <a:bodyPr/>
                    <a:lstStyle/>
                    <a:p>
                      <a:pPr algn="ctr" fontAlgn="b"/>
                      <a:r>
                        <a:rPr lang="en-US" sz="600" u="none" strike="noStrike" dirty="0">
                          <a:effectLst/>
                        </a:rPr>
                        <a:t>PM</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Beamline</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SVT</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SVT DAQ</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ECAL</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TDAQ</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Slow Control</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Software</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I&amp;C</a:t>
                      </a:r>
                      <a:endParaRPr lang="en-US" sz="600" b="1" i="0" u="none" strike="noStrike" dirty="0">
                        <a:solidFill>
                          <a:srgbClr val="000000"/>
                        </a:solidFill>
                        <a:effectLst/>
                        <a:latin typeface="Calibri"/>
                      </a:endParaRPr>
                    </a:p>
                  </a:txBody>
                  <a:tcPr marL="4205" marR="4205" marT="4205" marB="0" anchor="ctr"/>
                </a:tc>
                <a:tc>
                  <a:txBody>
                    <a:bodyPr/>
                    <a:lstStyle/>
                    <a:p>
                      <a:pPr algn="ctr" fontAlgn="b"/>
                      <a:r>
                        <a:rPr lang="en-US" sz="600" u="none" strike="noStrike" dirty="0">
                          <a:effectLst/>
                        </a:rPr>
                        <a:t>FTE</a:t>
                      </a:r>
                      <a:endParaRPr lang="en-US" sz="600" b="1" i="0" u="none" strike="noStrike" dirty="0">
                        <a:solidFill>
                          <a:srgbClr val="000000"/>
                        </a:solidFill>
                        <a:effectLst/>
                        <a:latin typeface="Calibri"/>
                      </a:endParaRPr>
                    </a:p>
                  </a:txBody>
                  <a:tcPr marL="4205" marR="4205" marT="4205" marB="0" anchor="ctr"/>
                </a:tc>
              </a:tr>
              <a:tr h="105125">
                <a:tc>
                  <a:txBody>
                    <a:bodyPr/>
                    <a:lstStyle/>
                    <a:p>
                      <a:pPr algn="l" fontAlgn="b"/>
                      <a:r>
                        <a:rPr lang="en-US" sz="600" u="none" strike="noStrike">
                          <a:effectLst/>
                        </a:rPr>
                        <a:t>M. Battaglieri</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dirty="0">
                          <a:effectLst/>
                        </a:rPr>
                        <a:t>0.23</a:t>
                      </a:r>
                      <a:endParaRPr lang="en-US" sz="600" b="0" i="0" u="none" strike="noStrike" dirty="0">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A. Celentano </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0.33</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Stuart Fegan</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A.D'Angelo</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A.Rizzo</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0.33</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L.Colaneri</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0.73</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G.Simi</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N.Randazzo</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M.DeNapoli</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R.Devita</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0.22</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M.Carpinelli</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0.4</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V.Sipala</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M.Osipenko</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S.Aiello</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E.Leonora</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D.Calvo</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A.Filippi</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C.Ventura</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INFN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Raphael Dupre</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IPNO</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0.63</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0.08</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0.74</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Gabriel Charles</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IPNO</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1.00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Stepan Stepanian</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JLAB</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0.10</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0.35</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Arne Freyberg</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JLAB</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Hovanes Hegiyan</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JLAB</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0.23</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Serguei Boyarinov</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JLAB</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0.25</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Maurizio Ungaro</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JLAB</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FX Girod</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JLAB</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r>
                        <a:rPr lang="en-US" sz="600" u="none" strike="noStrike">
                          <a:effectLst/>
                        </a:rPr>
                        <a:t>0.40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0.40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Yuri Gernstein</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Rutgers</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Tim Nelson </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SLAC</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0.70</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1.00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Per Hansson</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SLAC</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0.35</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0.40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1.00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Sho Uemura</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SLAC</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0.62</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Matt Graham</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SLAC</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Jeremy McCormick</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SLAC</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Norman Graf</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SLAC</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John Jaros</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SLAC</a:t>
                      </a:r>
                      <a:endParaRPr lang="en-US" sz="600" b="0" i="0" u="none" strike="noStrike">
                        <a:solidFill>
                          <a:srgbClr val="000000"/>
                        </a:solidFill>
                        <a:effectLst/>
                        <a:latin typeface="Calibri"/>
                      </a:endParaRPr>
                    </a:p>
                  </a:txBody>
                  <a:tcPr marL="4205" marR="4205" marT="4205" marB="0" anchor="ctr"/>
                </a:tc>
                <a:tc>
                  <a:txBody>
                    <a:bodyPr/>
                    <a:lstStyle/>
                    <a:p>
                      <a:pPr algn="ctr" fontAlgn="ctr"/>
                      <a:r>
                        <a:rPr lang="en-US" sz="600" u="none" strike="noStrike">
                          <a:effectLst/>
                        </a:rPr>
                        <a:t>1</a:t>
                      </a: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1.00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Homer Neal</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SLAC</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0.08</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0.08</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Takashi Maruyama</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SLAC</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r>
                        <a:rPr lang="en-US" sz="600" u="none" strike="noStrike">
                          <a:effectLst/>
                        </a:rPr>
                        <a:t>0.40</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0.35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0.20</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0.05</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1.00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Ken Moffeit</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SLAC</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r>
                        <a:rPr lang="en-US" sz="600" u="none" strike="noStrike">
                          <a:effectLst/>
                        </a:rPr>
                        <a:t>1.00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1.00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Clive Field</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SLAC</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r>
                        <a:rPr lang="en-US" sz="600" u="none" strike="noStrike">
                          <a:effectLst/>
                        </a:rPr>
                        <a:t>0.17</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0.17</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Vitaliy Fadeyev </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UCSC</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0.12</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0.04</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0.15</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Forest McKinney</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UCSC</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0.18</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0.18</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Omar Moreno</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UCSC</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0.13</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0.15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0.51</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Kyle McCarthy </a:t>
                      </a:r>
                      <a:endParaRPr lang="en-US" sz="600" b="0" i="0" u="none" strike="noStrike">
                        <a:solidFill>
                          <a:srgbClr val="000000"/>
                        </a:solidFill>
                        <a:effectLst/>
                        <a:latin typeface="Calibri"/>
                      </a:endParaRPr>
                    </a:p>
                  </a:txBody>
                  <a:tcPr marL="4205" marR="4205" marT="4205" marB="0" anchor="b"/>
                </a:tc>
                <a:tc>
                  <a:txBody>
                    <a:bodyPr/>
                    <a:lstStyle/>
                    <a:p>
                      <a:pPr algn="l" fontAlgn="ctr"/>
                      <a:r>
                        <a:rPr lang="en-US" sz="600" u="none" strike="noStrike">
                          <a:effectLst/>
                        </a:rPr>
                        <a:t>UNH</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Maurik Holtrop</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UNH</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0.21</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0.02</a:t>
                      </a:r>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0.23</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Annie Simonyan</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Yerevan</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r>
              <a:tr h="105125">
                <a:tc>
                  <a:txBody>
                    <a:bodyPr/>
                    <a:lstStyle/>
                    <a:p>
                      <a:pPr algn="l" fontAlgn="b"/>
                      <a:r>
                        <a:rPr lang="en-US" sz="600" u="none" strike="noStrike">
                          <a:effectLst/>
                        </a:rPr>
                        <a:t>Nerses Gevorgyan</a:t>
                      </a:r>
                      <a:endParaRPr lang="en-US" sz="600" b="0" i="0" u="none" strike="noStrike">
                        <a:solidFill>
                          <a:srgbClr val="000000"/>
                        </a:solidFill>
                        <a:effectLst/>
                        <a:latin typeface="Calibri"/>
                      </a:endParaRPr>
                    </a:p>
                  </a:txBody>
                  <a:tcPr marL="4205" marR="4205" marT="4205" marB="0" anchor="b"/>
                </a:tc>
                <a:tc>
                  <a:txBody>
                    <a:bodyPr/>
                    <a:lstStyle/>
                    <a:p>
                      <a:pPr algn="l" fontAlgn="b"/>
                      <a:r>
                        <a:rPr lang="en-US" sz="600" u="none" strike="noStrike">
                          <a:effectLst/>
                        </a:rPr>
                        <a:t>Yerevan</a:t>
                      </a:r>
                      <a:endParaRPr lang="en-US" sz="600" b="0" i="0" u="none" strike="noStrike">
                        <a:solidFill>
                          <a:srgbClr val="000000"/>
                        </a:solidFill>
                        <a:effectLst/>
                        <a:latin typeface="Calibri"/>
                      </a:endParaRPr>
                    </a:p>
                  </a:txBody>
                  <a:tcPr marL="4205" marR="4205" marT="4205" marB="0" anchor="b"/>
                </a:tc>
                <a:tc>
                  <a:txBody>
                    <a:bodyPr/>
                    <a:lstStyle/>
                    <a:p>
                      <a:pPr algn="ctr" fontAlgn="ctr"/>
                      <a:endParaRPr lang="en-US" sz="600" b="0" i="0" u="none" strike="noStrike" dirty="0">
                        <a:solidFill>
                          <a:srgbClr val="000000"/>
                        </a:solidFill>
                        <a:effectLst/>
                        <a:latin typeface="Calibri"/>
                      </a:endParaRPr>
                    </a:p>
                  </a:txBody>
                  <a:tcPr marL="4205" marR="4205" marT="4205" marB="0" anchor="ctr"/>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u="none" strike="noStrike">
                          <a:effectLst/>
                        </a:rPr>
                        <a:t>Holly Szumila-Vance</a:t>
                      </a:r>
                      <a:endParaRPr lang="en-US" sz="600" b="0" i="0" u="none" strike="noStrike">
                        <a:solidFill>
                          <a:srgbClr val="000000"/>
                        </a:solidFill>
                        <a:effectLst/>
                        <a:latin typeface="Calibri"/>
                      </a:endParaRPr>
                    </a:p>
                  </a:txBody>
                  <a:tcPr marL="4205" marR="4205" marT="4205" marB="0" anchor="ctr"/>
                </a:tc>
                <a:tc>
                  <a:txBody>
                    <a:bodyPr/>
                    <a:lstStyle/>
                    <a:p>
                      <a:pPr algn="l" fontAlgn="ctr"/>
                      <a:r>
                        <a:rPr lang="en-US" sz="600" u="none" strike="noStrike">
                          <a:effectLst/>
                        </a:rPr>
                        <a:t>W&amp;M</a:t>
                      </a:r>
                      <a:endParaRPr lang="en-US" sz="600" b="0" i="0" u="none" strike="noStrike">
                        <a:solidFill>
                          <a:srgbClr val="000000"/>
                        </a:solidFill>
                        <a:effectLst/>
                        <a:latin typeface="Calibri"/>
                      </a:endParaRPr>
                    </a:p>
                  </a:txBody>
                  <a:tcPr marL="4205" marR="4205" marT="4205" marB="0" anchor="ctr"/>
                </a:tc>
                <a:tc>
                  <a:txBody>
                    <a:bodyPr/>
                    <a:lstStyle/>
                    <a:p>
                      <a:pPr algn="ctr" fontAlgn="ctr"/>
                      <a:endParaRPr lang="en-US" sz="600" b="0" i="0" u="none" strike="noStrike">
                        <a:solidFill>
                          <a:srgbClr val="000000"/>
                        </a:solidFill>
                        <a:effectLst/>
                        <a:latin typeface="Calibri"/>
                      </a:endParaRPr>
                    </a:p>
                  </a:txBody>
                  <a:tcPr marL="4205" marR="4205" marT="4205" marB="0" anchor="ctr"/>
                </a:tc>
                <a:tc>
                  <a:txBody>
                    <a:bodyPr/>
                    <a:lstStyle/>
                    <a:p>
                      <a:pPr algn="ctr" fontAlgn="b"/>
                      <a:r>
                        <a:rPr lang="en-US" sz="600" u="none" strike="noStrike">
                          <a:effectLst/>
                        </a:rPr>
                        <a:t>0.25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0.50</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0.25</a:t>
                      </a:r>
                      <a:endParaRPr lang="en-US" sz="600" b="0" i="0" u="none" strike="noStrike">
                        <a:solidFill>
                          <a:srgbClr val="000000"/>
                        </a:solidFill>
                        <a:effectLst/>
                        <a:latin typeface="Calibri"/>
                      </a:endParaRPr>
                    </a:p>
                  </a:txBody>
                  <a:tcPr marL="4205" marR="4205" marT="4205" marB="0" anchor="b"/>
                </a:tc>
                <a:tc>
                  <a:txBody>
                    <a:bodyPr/>
                    <a:lstStyle/>
                    <a:p>
                      <a:pPr algn="ctr" fontAlgn="b"/>
                      <a:endParaRPr lang="en-US" sz="600" b="0" i="0" u="none" strike="noStrike">
                        <a:solidFill>
                          <a:srgbClr val="000000"/>
                        </a:solidFill>
                        <a:effectLst/>
                        <a:latin typeface="Calibri"/>
                      </a:endParaRPr>
                    </a:p>
                  </a:txBody>
                  <a:tcPr marL="4205" marR="4205" marT="4205" marB="0" anchor="b"/>
                </a:tc>
                <a:tc>
                  <a:txBody>
                    <a:bodyPr/>
                    <a:lstStyle/>
                    <a:p>
                      <a:pPr algn="ctr" fontAlgn="b"/>
                      <a:r>
                        <a:rPr lang="en-US" sz="600" u="none" strike="noStrike">
                          <a:effectLst/>
                        </a:rPr>
                        <a:t>1.00</a:t>
                      </a:r>
                      <a:endParaRPr lang="en-US" sz="600" b="0" i="0" u="none" strike="noStrike">
                        <a:solidFill>
                          <a:srgbClr val="000000"/>
                        </a:solidFill>
                        <a:effectLst/>
                        <a:latin typeface="Calibri"/>
                      </a:endParaRPr>
                    </a:p>
                  </a:txBody>
                  <a:tcPr marL="4205" marR="4205" marT="4205" marB="0" anchor="b"/>
                </a:tc>
              </a:tr>
              <a:tr h="105125">
                <a:tc>
                  <a:txBody>
                    <a:bodyPr/>
                    <a:lstStyle/>
                    <a:p>
                      <a:pPr algn="l" fontAlgn="ctr"/>
                      <a:r>
                        <a:rPr lang="en-US" sz="600" b="1" u="none" strike="noStrike" dirty="0">
                          <a:effectLst/>
                        </a:rPr>
                        <a:t>Total FTE by </a:t>
                      </a:r>
                      <a:r>
                        <a:rPr lang="en-US" sz="600" b="1" u="none" strike="noStrike" dirty="0" err="1">
                          <a:effectLst/>
                        </a:rPr>
                        <a:t>Subsytem</a:t>
                      </a:r>
                      <a:endParaRPr lang="en-US" sz="600" b="1" i="0" u="none" strike="noStrike" dirty="0">
                        <a:solidFill>
                          <a:srgbClr val="000000"/>
                        </a:solidFill>
                        <a:effectLst/>
                        <a:latin typeface="Calibri"/>
                      </a:endParaRPr>
                    </a:p>
                  </a:txBody>
                  <a:tcPr marL="4205" marR="4205" marT="4205" marB="0" anchor="ctr"/>
                </a:tc>
                <a:tc>
                  <a:txBody>
                    <a:bodyPr/>
                    <a:lstStyle/>
                    <a:p>
                      <a:pPr algn="l" fontAlgn="b"/>
                      <a:endParaRPr lang="en-US" sz="600" b="1" i="0" u="none" strike="noStrike" dirty="0">
                        <a:solidFill>
                          <a:srgbClr val="000000"/>
                        </a:solidFill>
                        <a:effectLst/>
                        <a:latin typeface="Calibri"/>
                      </a:endParaRPr>
                    </a:p>
                  </a:txBody>
                  <a:tcPr marL="4205" marR="4205" marT="4205" marB="0" anchor="b"/>
                </a:tc>
                <a:tc>
                  <a:txBody>
                    <a:bodyPr/>
                    <a:lstStyle/>
                    <a:p>
                      <a:pPr algn="l" fontAlgn="b"/>
                      <a:r>
                        <a:rPr lang="en-US" sz="1000" b="1" i="0" u="none" strike="noStrike" dirty="0" smtClean="0">
                          <a:solidFill>
                            <a:srgbClr val="000000"/>
                          </a:solidFill>
                          <a:effectLst/>
                          <a:latin typeface="Calibri"/>
                        </a:rPr>
                        <a:t>1.05</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2.37</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2.02</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1.04</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5.04</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0.25</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1.21</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5.78</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0.37</a:t>
                      </a:r>
                      <a:endParaRPr lang="en-US" sz="1000" b="1" i="0" u="none" strike="noStrike" dirty="0">
                        <a:solidFill>
                          <a:srgbClr val="000000"/>
                        </a:solidFill>
                        <a:effectLst/>
                        <a:latin typeface="Calibri"/>
                      </a:endParaRPr>
                    </a:p>
                  </a:txBody>
                  <a:tcPr marL="4205" marR="4205" marT="4205" marB="0" anchor="b"/>
                </a:tc>
                <a:tc>
                  <a:txBody>
                    <a:bodyPr/>
                    <a:lstStyle/>
                    <a:p>
                      <a:pPr algn="ctr" fontAlgn="b"/>
                      <a:r>
                        <a:rPr lang="en-US" sz="1000" b="1" u="none" strike="noStrike" dirty="0">
                          <a:effectLst/>
                        </a:rPr>
                        <a:t>19.13</a:t>
                      </a:r>
                      <a:endParaRPr lang="en-US" sz="1000" b="1" i="0" u="none" strike="noStrike" dirty="0">
                        <a:solidFill>
                          <a:srgbClr val="000000"/>
                        </a:solidFill>
                        <a:effectLst/>
                        <a:latin typeface="Calibri"/>
                      </a:endParaRPr>
                    </a:p>
                  </a:txBody>
                  <a:tcPr marL="4205" marR="4205" marT="4205" marB="0" anchor="b"/>
                </a:tc>
              </a:tr>
            </a:tbl>
          </a:graphicData>
        </a:graphic>
      </p:graphicFrame>
    </p:spTree>
    <p:extLst>
      <p:ext uri="{BB962C8B-B14F-4D97-AF65-F5344CB8AC3E}">
        <p14:creationId xmlns:p14="http://schemas.microsoft.com/office/powerpoint/2010/main" val="3570104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New Manpower (Engineering)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9038061"/>
              </p:ext>
            </p:extLst>
          </p:nvPr>
        </p:nvGraphicFramePr>
        <p:xfrm>
          <a:off x="125639" y="1387249"/>
          <a:ext cx="8110538" cy="4486312"/>
        </p:xfrm>
        <a:graphic>
          <a:graphicData uri="http://schemas.openxmlformats.org/drawingml/2006/table">
            <a:tbl>
              <a:tblPr firstRow="1" bandRow="1">
                <a:tableStyleId>{5C22544A-7EE6-4342-B048-85BDC9FD1C3A}</a:tableStyleId>
              </a:tblPr>
              <a:tblGrid>
                <a:gridCol w="1349375"/>
                <a:gridCol w="353429"/>
                <a:gridCol w="453921"/>
                <a:gridCol w="655664"/>
                <a:gridCol w="655664"/>
                <a:gridCol w="655664"/>
                <a:gridCol w="655664"/>
                <a:gridCol w="655664"/>
                <a:gridCol w="730117"/>
                <a:gridCol w="655664"/>
                <a:gridCol w="655664"/>
                <a:gridCol w="634048"/>
              </a:tblGrid>
              <a:tr h="151711">
                <a:tc>
                  <a:txBody>
                    <a:bodyPr/>
                    <a:lstStyle/>
                    <a:p>
                      <a:pPr algn="l" fontAlgn="b"/>
                      <a:r>
                        <a:rPr lang="en-US" sz="900" u="none" strike="noStrike" dirty="0" smtClean="0">
                          <a:effectLst/>
                        </a:rPr>
                        <a:t>Mechanical</a:t>
                      </a:r>
                      <a:r>
                        <a:rPr lang="en-US" sz="900" u="none" strike="noStrike" baseline="0" dirty="0" smtClean="0">
                          <a:effectLst/>
                        </a:rPr>
                        <a:t> </a:t>
                      </a:r>
                      <a:r>
                        <a:rPr lang="en-US" sz="900" u="none" strike="noStrike" dirty="0" smtClean="0">
                          <a:effectLst/>
                        </a:rPr>
                        <a:t>Engineering</a:t>
                      </a:r>
                      <a:endParaRPr lang="en-US" sz="900" b="1" i="0" u="none" strike="noStrike" dirty="0">
                        <a:solidFill>
                          <a:srgbClr val="000000"/>
                        </a:solidFill>
                        <a:effectLst/>
                        <a:latin typeface="Calibri"/>
                      </a:endParaRPr>
                    </a:p>
                  </a:txBody>
                  <a:tcPr marL="7224" marR="7224" marT="7224" marB="0" anchor="b"/>
                </a:tc>
                <a:tc>
                  <a:txBody>
                    <a:bodyPr/>
                    <a:lstStyle/>
                    <a:p>
                      <a:pPr algn="l"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PM</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Beamline</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SVT</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SVT DAQ</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ECAL</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TDAQ</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Slow Control</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Software</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I&amp;C</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Total</a:t>
                      </a:r>
                      <a:endParaRPr lang="en-US" sz="900" b="1"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Marco Oriunno</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0.40</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0.10</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0.40</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0.12</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1.02</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Shawn Osier</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0.71</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0.71</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Matt McCulloch</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0.02</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0.60</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0.62</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Bob Connelly</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0.15</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0.15</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Reggie Rogers</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0.15</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0.15</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MD</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0.46</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0.46</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ME</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0.09</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0.09</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ME Accelerator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0.10</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0.10</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MT Accelerator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0.70</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0.70</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P. Rosier </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IPNO</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0.04</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0.02</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0.06</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E. Rindel</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IPNO</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0.17</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0.02</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0.19</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F. Pratolongo</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INFN</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0.13</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0.13</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G. Mini</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INFN</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0.13</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0.13</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MT Hall-B</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JLAB</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0.06</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0.06</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endParaRPr lang="en-US" sz="900" b="0" i="0" u="none" strike="noStrike" dirty="0">
                        <a:solidFill>
                          <a:srgbClr val="000000"/>
                        </a:solidFill>
                        <a:effectLst/>
                        <a:latin typeface="Calibri"/>
                      </a:endParaRPr>
                    </a:p>
                  </a:txBody>
                  <a:tcPr marL="7224" marR="7224" marT="7224" marB="0" anchor="b">
                    <a:noFill/>
                  </a:tcPr>
                </a:tc>
                <a:tc>
                  <a:txBody>
                    <a:bodyPr/>
                    <a:lstStyle/>
                    <a:p>
                      <a:pPr algn="ctr" fontAlgn="b"/>
                      <a:endParaRPr lang="en-US" sz="900" b="0" i="0" u="none" strike="noStrike" dirty="0">
                        <a:solidFill>
                          <a:srgbClr val="000000"/>
                        </a:solidFill>
                        <a:effectLst/>
                        <a:latin typeface="Calibri"/>
                      </a:endParaRPr>
                    </a:p>
                  </a:txBody>
                  <a:tcPr marL="7224" marR="7224" marT="7224" marB="0" anchor="b">
                    <a:noFill/>
                  </a:tcPr>
                </a:tc>
                <a:tc>
                  <a:txBody>
                    <a:bodyPr/>
                    <a:lstStyle/>
                    <a:p>
                      <a:pPr algn="ctr" fontAlgn="b"/>
                      <a:endParaRPr lang="en-US" sz="900" b="0" i="0" u="none" strike="noStrike" dirty="0">
                        <a:solidFill>
                          <a:srgbClr val="000000"/>
                        </a:solidFill>
                        <a:effectLst/>
                        <a:latin typeface="Calibri"/>
                      </a:endParaRPr>
                    </a:p>
                  </a:txBody>
                  <a:tcPr marL="7224" marR="7224" marT="7224" marB="0" anchor="b">
                    <a:noFill/>
                  </a:tcPr>
                </a:tc>
                <a:tc>
                  <a:txBody>
                    <a:bodyPr/>
                    <a:lstStyle/>
                    <a:p>
                      <a:pPr algn="ctr" fontAlgn="b"/>
                      <a:endParaRPr lang="en-US" sz="900" b="0" i="0" u="none" strike="noStrike" dirty="0">
                        <a:solidFill>
                          <a:srgbClr val="000000"/>
                        </a:solidFill>
                        <a:effectLst/>
                        <a:latin typeface="Calibri"/>
                      </a:endParaRPr>
                    </a:p>
                  </a:txBody>
                  <a:tcPr marL="7224" marR="7224" marT="7224" marB="0" anchor="b">
                    <a:noFill/>
                  </a:tcPr>
                </a:tc>
                <a:tc>
                  <a:txBody>
                    <a:bodyPr/>
                    <a:lstStyle/>
                    <a:p>
                      <a:pPr algn="ctr" fontAlgn="b"/>
                      <a:endParaRPr lang="en-US" sz="900" b="0" i="0" u="none" strike="noStrike" dirty="0">
                        <a:solidFill>
                          <a:srgbClr val="000000"/>
                        </a:solidFill>
                        <a:effectLst/>
                        <a:latin typeface="Calibri"/>
                      </a:endParaRPr>
                    </a:p>
                  </a:txBody>
                  <a:tcPr marL="7224" marR="7224" marT="7224" marB="0" anchor="b">
                    <a:noFill/>
                  </a:tcPr>
                </a:tc>
                <a:tc>
                  <a:txBody>
                    <a:bodyPr/>
                    <a:lstStyle/>
                    <a:p>
                      <a:pPr algn="ctr" fontAlgn="b"/>
                      <a:endParaRPr lang="en-US" sz="900" b="0" i="0" u="none" strike="noStrike" dirty="0">
                        <a:solidFill>
                          <a:srgbClr val="000000"/>
                        </a:solidFill>
                        <a:effectLst/>
                        <a:latin typeface="Calibri"/>
                      </a:endParaRPr>
                    </a:p>
                  </a:txBody>
                  <a:tcPr marL="7224" marR="7224" marT="7224" marB="0" anchor="b">
                    <a:noFill/>
                  </a:tcPr>
                </a:tc>
                <a:tc>
                  <a:txBody>
                    <a:bodyPr/>
                    <a:lstStyle/>
                    <a:p>
                      <a:pPr algn="ctr" fontAlgn="b"/>
                      <a:endParaRPr lang="en-US" sz="900" b="0" i="0" u="none" strike="noStrike" dirty="0">
                        <a:solidFill>
                          <a:srgbClr val="000000"/>
                        </a:solidFill>
                        <a:effectLst/>
                        <a:latin typeface="Calibri"/>
                      </a:endParaRPr>
                    </a:p>
                  </a:txBody>
                  <a:tcPr marL="7224" marR="7224" marT="7224" marB="0" anchor="b">
                    <a:noFill/>
                  </a:tcPr>
                </a:tc>
                <a:tc>
                  <a:txBody>
                    <a:bodyPr/>
                    <a:lstStyle/>
                    <a:p>
                      <a:pPr algn="ctr" fontAlgn="b"/>
                      <a:endParaRPr lang="en-US" sz="900" b="0" i="0" u="none" strike="noStrike">
                        <a:solidFill>
                          <a:srgbClr val="000000"/>
                        </a:solidFill>
                        <a:effectLst/>
                        <a:latin typeface="Calibri"/>
                      </a:endParaRPr>
                    </a:p>
                  </a:txBody>
                  <a:tcPr marL="7224" marR="7224" marT="7224" marB="0" anchor="b">
                    <a:noFill/>
                  </a:tcPr>
                </a:tc>
                <a:tc>
                  <a:txBody>
                    <a:bodyPr/>
                    <a:lstStyle/>
                    <a:p>
                      <a:pPr algn="ctr" fontAlgn="b"/>
                      <a:endParaRPr lang="en-US" sz="900" b="0" i="0" u="none" strike="noStrike">
                        <a:solidFill>
                          <a:srgbClr val="000000"/>
                        </a:solidFill>
                        <a:effectLst/>
                        <a:latin typeface="Calibri"/>
                      </a:endParaRPr>
                    </a:p>
                  </a:txBody>
                  <a:tcPr marL="7224" marR="7224" marT="7224" marB="0" anchor="b">
                    <a:noFill/>
                  </a:tcPr>
                </a:tc>
                <a:tc>
                  <a:txBody>
                    <a:bodyPr/>
                    <a:lstStyle/>
                    <a:p>
                      <a:pPr algn="ctr" fontAlgn="b"/>
                      <a:endParaRPr lang="en-US" sz="900" b="0" i="0" u="none" strike="noStrike">
                        <a:solidFill>
                          <a:srgbClr val="000000"/>
                        </a:solidFill>
                        <a:effectLst/>
                        <a:latin typeface="Calibri"/>
                      </a:endParaRPr>
                    </a:p>
                  </a:txBody>
                  <a:tcPr marL="7224" marR="7224" marT="7224" marB="0" anchor="b">
                    <a:noFill/>
                  </a:tcPr>
                </a:tc>
                <a:tc>
                  <a:txBody>
                    <a:bodyPr/>
                    <a:lstStyle/>
                    <a:p>
                      <a:pPr algn="ctr" fontAlgn="b"/>
                      <a:endParaRPr lang="en-US" sz="900" b="0" i="0" u="none" strike="noStrike">
                        <a:solidFill>
                          <a:srgbClr val="000000"/>
                        </a:solidFill>
                        <a:effectLst/>
                        <a:latin typeface="Calibri"/>
                      </a:endParaRPr>
                    </a:p>
                  </a:txBody>
                  <a:tcPr marL="7224" marR="7224" marT="7224" marB="0" anchor="b">
                    <a:noFill/>
                  </a:tcPr>
                </a:tc>
                <a:tc>
                  <a:txBody>
                    <a:bodyPr/>
                    <a:lstStyle/>
                    <a:p>
                      <a:pPr algn="ctr" fontAlgn="b"/>
                      <a:endParaRPr lang="en-US" sz="900" b="0" i="0" u="none" strike="noStrike" dirty="0">
                        <a:solidFill>
                          <a:srgbClr val="000000"/>
                        </a:solidFill>
                        <a:effectLst/>
                        <a:latin typeface="Calibri"/>
                      </a:endParaRPr>
                    </a:p>
                  </a:txBody>
                  <a:tcPr marL="7224" marR="7224" marT="7224" marB="0" anchor="b">
                    <a:noFill/>
                  </a:tcPr>
                </a:tc>
              </a:tr>
              <a:tr h="151711">
                <a:tc>
                  <a:txBody>
                    <a:bodyPr/>
                    <a:lstStyle/>
                    <a:p>
                      <a:pPr algn="l" fontAlgn="b"/>
                      <a:r>
                        <a:rPr lang="en-US" sz="900" b="1" u="none" strike="noStrike" dirty="0">
                          <a:solidFill>
                            <a:schemeClr val="bg1"/>
                          </a:solidFill>
                          <a:effectLst/>
                        </a:rPr>
                        <a:t>Electrical Engineering</a:t>
                      </a:r>
                      <a:endParaRPr lang="en-US" sz="900" b="1" i="0" u="none" strike="noStrike" dirty="0">
                        <a:solidFill>
                          <a:schemeClr val="bg1"/>
                        </a:solidFill>
                        <a:effectLst/>
                        <a:latin typeface="Calibri"/>
                      </a:endParaRPr>
                    </a:p>
                  </a:txBody>
                  <a:tcPr marL="7224" marR="7224" marT="7224" marB="0" anchor="b">
                    <a:solidFill>
                      <a:srgbClr val="C00000"/>
                    </a:solidFill>
                  </a:tcPr>
                </a:tc>
                <a:tc>
                  <a:txBody>
                    <a:bodyPr/>
                    <a:lstStyle/>
                    <a:p>
                      <a:pPr algn="ctr" fontAlgn="b"/>
                      <a:endParaRPr lang="en-US" sz="900" b="0" i="0" u="none" strike="noStrike" dirty="0">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dirty="0">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dirty="0">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dirty="0">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dirty="0">
                        <a:solidFill>
                          <a:srgbClr val="000000"/>
                        </a:solidFill>
                        <a:effectLst/>
                        <a:latin typeface="Calibri"/>
                      </a:endParaRPr>
                    </a:p>
                  </a:txBody>
                  <a:tcPr marL="7224" marR="7224" marT="7224" marB="0" anchor="b">
                    <a:solidFill>
                      <a:srgbClr val="C00000"/>
                    </a:solidFill>
                  </a:tcPr>
                </a:tc>
                <a:tc>
                  <a:txBody>
                    <a:bodyPr/>
                    <a:lstStyle/>
                    <a:p>
                      <a:pPr algn="ctr" fontAlgn="b"/>
                      <a:endParaRPr lang="en-US" sz="900" b="0" i="0" u="none" strike="noStrike" dirty="0">
                        <a:solidFill>
                          <a:srgbClr val="000000"/>
                        </a:solidFill>
                        <a:effectLst/>
                        <a:latin typeface="Calibri"/>
                      </a:endParaRPr>
                    </a:p>
                  </a:txBody>
                  <a:tcPr marL="7224" marR="7224" marT="7224" marB="0" anchor="b">
                    <a:solidFill>
                      <a:srgbClr val="C00000"/>
                    </a:solidFill>
                  </a:tcPr>
                </a:tc>
              </a:tr>
              <a:tr h="151711">
                <a:tc>
                  <a:txBody>
                    <a:bodyPr/>
                    <a:lstStyle/>
                    <a:p>
                      <a:pPr algn="l" fontAlgn="b"/>
                      <a:r>
                        <a:rPr lang="en-US" sz="900" u="none" strike="noStrike">
                          <a:effectLst/>
                        </a:rPr>
                        <a:t>Ryan Herbst</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dirty="0">
                          <a:effectLst/>
                        </a:rPr>
                        <a:t>SLAC</a:t>
                      </a:r>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r>
                        <a:rPr lang="en-US" sz="900" u="none" strike="noStrike" dirty="0">
                          <a:effectLst/>
                        </a:rPr>
                        <a:t>0.56</a:t>
                      </a:r>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endParaRPr lang="en-US" sz="900" b="0" i="0" u="none" strike="noStrike" dirty="0">
                        <a:solidFill>
                          <a:srgbClr val="000000"/>
                        </a:solidFill>
                        <a:effectLst/>
                        <a:latin typeface="Calibri"/>
                      </a:endParaRPr>
                    </a:p>
                  </a:txBody>
                  <a:tcPr marL="7224" marR="7224" marT="7224" marB="0" anchor="b"/>
                </a:tc>
                <a:tc>
                  <a:txBody>
                    <a:bodyPr/>
                    <a:lstStyle/>
                    <a:p>
                      <a:pPr algn="ctr" fontAlgn="b"/>
                      <a:r>
                        <a:rPr lang="en-US" sz="900" u="none" strike="noStrike" dirty="0">
                          <a:effectLst/>
                        </a:rPr>
                        <a:t>0.13</a:t>
                      </a:r>
                      <a:endParaRPr lang="en-US" sz="900" b="0" i="0" u="none" strike="noStrike" dirty="0">
                        <a:solidFill>
                          <a:srgbClr val="000000"/>
                        </a:solidFill>
                        <a:effectLst/>
                        <a:latin typeface="Calibri"/>
                      </a:endParaRPr>
                    </a:p>
                  </a:txBody>
                  <a:tcPr marL="7224" marR="7224" marT="7224" marB="0" anchor="b"/>
                </a:tc>
                <a:tc>
                  <a:txBody>
                    <a:bodyPr/>
                    <a:lstStyle/>
                    <a:p>
                      <a:pPr algn="ctr" fontAlgn="b"/>
                      <a:r>
                        <a:rPr lang="en-US" sz="900" u="none" strike="noStrike" dirty="0">
                          <a:effectLst/>
                        </a:rPr>
                        <a:t>0.69</a:t>
                      </a:r>
                      <a:endParaRPr lang="en-US" sz="900" b="0" i="0" u="none" strike="noStrike" dirty="0">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Ben Reese</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0.85</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0.85</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Dave Nelson</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0.15</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0.15</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ET SLAC</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900" u="none" strike="noStrike">
                          <a:effectLst/>
                        </a:rPr>
                        <a:t>SLAC</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0.30</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0.30</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Ben Raydo (EE)</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JLAB</a:t>
                      </a:r>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0.50</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0.50</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EE Hall-B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JLAB</a:t>
                      </a:r>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8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0.16</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0.04</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0.20</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ET Hall-B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JLAB</a:t>
                      </a:r>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8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0.28</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0.04</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0.32</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CS JLAB</a:t>
                      </a:r>
                      <a:endParaRPr lang="en-US" sz="800" b="0" i="0" u="none" strike="noStrike">
                        <a:solidFill>
                          <a:srgbClr val="000000"/>
                        </a:solidFill>
                        <a:effectLst/>
                        <a:latin typeface="Calibri"/>
                      </a:endParaRPr>
                    </a:p>
                  </a:txBody>
                  <a:tcPr marL="7224" marR="7224" marT="7224" marB="0" anchor="b"/>
                </a:tc>
                <a:tc>
                  <a:txBody>
                    <a:bodyPr/>
                    <a:lstStyle/>
                    <a:p>
                      <a:pPr algn="l" fontAlgn="b"/>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8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0.25</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0.25</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800" u="none" strike="noStrike">
                          <a:effectLst/>
                        </a:rPr>
                        <a:t>EE Accelerator JLAB</a:t>
                      </a:r>
                      <a:endParaRPr lang="en-US" sz="8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JLAB</a:t>
                      </a:r>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0.23</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0.23</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r>
                        <a:rPr lang="en-US" sz="900" u="none" strike="noStrike">
                          <a:effectLst/>
                        </a:rPr>
                        <a:t>Emmanuel  Rauly</a:t>
                      </a:r>
                      <a:endParaRPr lang="en-US" sz="900" b="0" i="0" u="none" strike="noStrike">
                        <a:solidFill>
                          <a:srgbClr val="000000"/>
                        </a:solidFill>
                        <a:effectLst/>
                        <a:latin typeface="Calibri"/>
                      </a:endParaRPr>
                    </a:p>
                  </a:txBody>
                  <a:tcPr marL="7224" marR="7224" marT="7224" marB="0" anchor="b"/>
                </a:tc>
                <a:tc>
                  <a:txBody>
                    <a:bodyPr/>
                    <a:lstStyle/>
                    <a:p>
                      <a:pPr algn="l" fontAlgn="b"/>
                      <a:r>
                        <a:rPr lang="en-US" sz="800" u="none" strike="noStrike">
                          <a:effectLst/>
                        </a:rPr>
                        <a:t>IPNO</a:t>
                      </a:r>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8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0.02</a:t>
                      </a:r>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0.02</a:t>
                      </a:r>
                      <a:endParaRPr lang="en-US" sz="900" b="0" i="0" u="none" strike="noStrike">
                        <a:solidFill>
                          <a:srgbClr val="000000"/>
                        </a:solidFill>
                        <a:effectLst/>
                        <a:latin typeface="Calibri"/>
                      </a:endParaRPr>
                    </a:p>
                  </a:txBody>
                  <a:tcPr marL="7224" marR="7224" marT="7224" marB="0" anchor="b"/>
                </a:tc>
              </a:tr>
              <a:tr h="151711">
                <a:tc>
                  <a:txBody>
                    <a:bodyPr/>
                    <a:lstStyle/>
                    <a:p>
                      <a:pPr algn="l" fontAlgn="b"/>
                      <a:endParaRPr lang="en-US" sz="900" b="0" i="0" u="none" strike="noStrike">
                        <a:solidFill>
                          <a:srgbClr val="000000"/>
                        </a:solidFill>
                        <a:effectLst/>
                        <a:latin typeface="Calibri"/>
                      </a:endParaRPr>
                    </a:p>
                  </a:txBody>
                  <a:tcPr marL="7224" marR="7224" marT="7224" marB="0" anchor="b"/>
                </a:tc>
                <a:tc>
                  <a:txBody>
                    <a:bodyPr/>
                    <a:lstStyle/>
                    <a:p>
                      <a:pPr algn="l"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0.13</a:t>
                      </a:r>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endParaRPr lang="en-US" sz="900" b="0"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0.13</a:t>
                      </a:r>
                      <a:endParaRPr lang="en-US" sz="900" b="0" i="0" u="none" strike="noStrike">
                        <a:solidFill>
                          <a:srgbClr val="000000"/>
                        </a:solidFill>
                        <a:effectLst/>
                        <a:latin typeface="Calibri"/>
                      </a:endParaRPr>
                    </a:p>
                  </a:txBody>
                  <a:tcPr marL="7224" marR="7224" marT="7224" marB="0" anchor="b"/>
                </a:tc>
              </a:tr>
              <a:tr h="238404">
                <a:tc>
                  <a:txBody>
                    <a:bodyPr/>
                    <a:lstStyle/>
                    <a:p>
                      <a:pPr algn="l" fontAlgn="ctr"/>
                      <a:r>
                        <a:rPr lang="en-US" sz="900" u="none" strike="noStrike">
                          <a:effectLst/>
                        </a:rPr>
                        <a:t>Total FTE by Subsytem</a:t>
                      </a:r>
                      <a:endParaRPr lang="en-US" sz="900" b="1" i="0" u="none" strike="noStrike">
                        <a:solidFill>
                          <a:srgbClr val="000000"/>
                        </a:solidFill>
                        <a:effectLst/>
                        <a:latin typeface="Calibri"/>
                      </a:endParaRPr>
                    </a:p>
                  </a:txBody>
                  <a:tcPr marL="7224" marR="7224" marT="7224" marB="0" anchor="ctr"/>
                </a:tc>
                <a:tc>
                  <a:txBody>
                    <a:bodyPr/>
                    <a:lstStyle/>
                    <a:p>
                      <a:pPr algn="l" fontAlgn="b"/>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0.40</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2.16</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2.31</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1.56</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0.52</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0.50</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0.23</a:t>
                      </a:r>
                      <a:endParaRPr lang="en-US" sz="900" b="1" i="0" u="none" strike="noStrike">
                        <a:solidFill>
                          <a:srgbClr val="000000"/>
                        </a:solidFill>
                        <a:effectLst/>
                        <a:latin typeface="Calibri"/>
                      </a:endParaRPr>
                    </a:p>
                  </a:txBody>
                  <a:tcPr marL="7224" marR="7224" marT="7224" marB="0" anchor="b"/>
                </a:tc>
                <a:tc>
                  <a:txBody>
                    <a:bodyPr/>
                    <a:lstStyle/>
                    <a:p>
                      <a:pPr algn="ctr" fontAlgn="b"/>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a:effectLst/>
                        </a:rPr>
                        <a:t>0.38</a:t>
                      </a:r>
                      <a:endParaRPr lang="en-US" sz="900" b="1" i="0" u="none" strike="noStrike">
                        <a:solidFill>
                          <a:srgbClr val="000000"/>
                        </a:solidFill>
                        <a:effectLst/>
                        <a:latin typeface="Calibri"/>
                      </a:endParaRPr>
                    </a:p>
                  </a:txBody>
                  <a:tcPr marL="7224" marR="7224" marT="7224" marB="0" anchor="b"/>
                </a:tc>
                <a:tc>
                  <a:txBody>
                    <a:bodyPr/>
                    <a:lstStyle/>
                    <a:p>
                      <a:pPr algn="ctr" fontAlgn="b"/>
                      <a:r>
                        <a:rPr lang="en-US" sz="900" u="none" strike="noStrike" dirty="0">
                          <a:effectLst/>
                        </a:rPr>
                        <a:t>8.07</a:t>
                      </a:r>
                      <a:endParaRPr lang="en-US" sz="900" b="0" i="0" u="none" strike="noStrike" dirty="0">
                        <a:solidFill>
                          <a:srgbClr val="000000"/>
                        </a:solidFill>
                        <a:effectLst/>
                        <a:latin typeface="Calibri"/>
                      </a:endParaRPr>
                    </a:p>
                  </a:txBody>
                  <a:tcPr marL="7224" marR="7224" marT="7224" marB="0" anchor="b">
                    <a:solidFill>
                      <a:srgbClr val="FF0000"/>
                    </a:solidFill>
                  </a:tcPr>
                </a:tc>
              </a:tr>
            </a:tbl>
          </a:graphicData>
        </a:graphic>
      </p:graphicFrame>
      <p:sp>
        <p:nvSpPr>
          <p:cNvPr id="7" name="TextBox 6"/>
          <p:cNvSpPr txBox="1"/>
          <p:nvPr/>
        </p:nvSpPr>
        <p:spPr>
          <a:xfrm>
            <a:off x="5110843" y="6172200"/>
            <a:ext cx="3275320" cy="369332"/>
          </a:xfrm>
          <a:prstGeom prst="rect">
            <a:avLst/>
          </a:prstGeom>
          <a:noFill/>
          <a:ln>
            <a:solidFill>
              <a:schemeClr val="tx1"/>
            </a:solidFill>
          </a:ln>
        </p:spPr>
        <p:txBody>
          <a:bodyPr wrap="none" rtlCol="0">
            <a:spAutoFit/>
          </a:bodyPr>
          <a:lstStyle/>
          <a:p>
            <a:r>
              <a:rPr lang="en-US" dirty="0" smtClean="0"/>
              <a:t>Baseline Manpower, 4.78 FTE</a:t>
            </a:r>
            <a:endParaRPr lang="en-US" dirty="0"/>
          </a:p>
        </p:txBody>
      </p:sp>
    </p:spTree>
    <p:extLst>
      <p:ext uri="{BB962C8B-B14F-4D97-AF65-F5344CB8AC3E}">
        <p14:creationId xmlns:p14="http://schemas.microsoft.com/office/powerpoint/2010/main" val="8513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D36294-2849-48A8-8531-5354CF3095D2}" type="slidenum">
              <a:rPr lang="en-US" smtClean="0"/>
              <a:pPr/>
              <a:t>7</a:t>
            </a:fld>
            <a:endParaRPr lang="en-US" dirty="0"/>
          </a:p>
        </p:txBody>
      </p:sp>
      <p:sp>
        <p:nvSpPr>
          <p:cNvPr id="3" name="Title 2"/>
          <p:cNvSpPr>
            <a:spLocks noGrp="1"/>
          </p:cNvSpPr>
          <p:nvPr>
            <p:ph type="title" idx="4294967295"/>
          </p:nvPr>
        </p:nvSpPr>
        <p:spPr>
          <a:xfrm>
            <a:off x="1241778" y="2752725"/>
            <a:ext cx="6710363" cy="1117600"/>
          </a:xfrm>
        </p:spPr>
        <p:txBody>
          <a:bodyPr/>
          <a:lstStyle/>
          <a:p>
            <a:pPr algn="ctr"/>
            <a:r>
              <a:rPr lang="en-US" sz="8000" dirty="0" smtClean="0"/>
              <a:t>Budget</a:t>
            </a:r>
            <a:endParaRPr lang="en-US" sz="8000" dirty="0"/>
          </a:p>
        </p:txBody>
      </p:sp>
    </p:spTree>
    <p:extLst>
      <p:ext uri="{BB962C8B-B14F-4D97-AF65-F5344CB8AC3E}">
        <p14:creationId xmlns:p14="http://schemas.microsoft.com/office/powerpoint/2010/main" val="3578337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Beamline Supplemental Funding</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33634197"/>
              </p:ext>
            </p:extLst>
          </p:nvPr>
        </p:nvGraphicFramePr>
        <p:xfrm>
          <a:off x="179614" y="1783444"/>
          <a:ext cx="8621485" cy="2123440"/>
        </p:xfrm>
        <a:graphic>
          <a:graphicData uri="http://schemas.openxmlformats.org/drawingml/2006/table">
            <a:tbl>
              <a:tblPr firstRow="1" bandRow="1">
                <a:tableStyleId>{5C22544A-7EE6-4342-B048-85BDC9FD1C3A}</a:tableStyleId>
              </a:tblPr>
              <a:tblGrid>
                <a:gridCol w="2247900"/>
                <a:gridCol w="2057126"/>
                <a:gridCol w="1006221"/>
                <a:gridCol w="1520766"/>
                <a:gridCol w="1789472"/>
              </a:tblGrid>
              <a:tr h="480786">
                <a:tc>
                  <a:txBody>
                    <a:bodyPr/>
                    <a:lstStyle/>
                    <a:p>
                      <a:endParaRPr lang="en-US" dirty="0"/>
                    </a:p>
                  </a:txBody>
                  <a:tcPr/>
                </a:tc>
                <a:tc>
                  <a:txBody>
                    <a:bodyPr/>
                    <a:lstStyle/>
                    <a:p>
                      <a:pPr algn="ctr"/>
                      <a:r>
                        <a:rPr lang="en-US" dirty="0" smtClean="0"/>
                        <a:t>M&amp;S/Labor</a:t>
                      </a:r>
                      <a:endParaRPr lang="en-US" dirty="0"/>
                    </a:p>
                  </a:txBody>
                  <a:tcPr/>
                </a:tc>
                <a:tc>
                  <a:txBody>
                    <a:bodyPr/>
                    <a:lstStyle/>
                    <a:p>
                      <a:pPr algn="ctr"/>
                      <a:r>
                        <a:rPr lang="en-US" dirty="0" smtClean="0"/>
                        <a:t>Actual</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Budgeted</a:t>
                      </a:r>
                    </a:p>
                    <a:p>
                      <a:pPr algn="ctr"/>
                      <a:endParaRPr lang="en-US" dirty="0"/>
                    </a:p>
                  </a:txBody>
                  <a:tcPr/>
                </a:tc>
                <a:tc>
                  <a:txBody>
                    <a:bodyPr/>
                    <a:lstStyle/>
                    <a:p>
                      <a:pPr algn="ctr"/>
                      <a:r>
                        <a:rPr lang="en-US" dirty="0" smtClean="0"/>
                        <a:t>Difference </a:t>
                      </a:r>
                      <a:endParaRPr lang="en-US" dirty="0"/>
                    </a:p>
                  </a:txBody>
                  <a:tcPr/>
                </a:tc>
              </a:tr>
              <a:tr h="370840">
                <a:tc>
                  <a:txBody>
                    <a:bodyPr/>
                    <a:lstStyle/>
                    <a:p>
                      <a:r>
                        <a:rPr lang="en-US" sz="1800" dirty="0" smtClean="0"/>
                        <a:t>Beamline Elements</a:t>
                      </a:r>
                    </a:p>
                  </a:txBody>
                  <a:tcPr/>
                </a:tc>
                <a:tc>
                  <a:txBody>
                    <a:bodyPr/>
                    <a:lstStyle/>
                    <a:p>
                      <a:pPr algn="ctr"/>
                      <a:r>
                        <a:rPr lang="en-US" dirty="0" smtClean="0"/>
                        <a:t>$51.7k / $137.6k</a:t>
                      </a:r>
                      <a:endParaRPr lang="en-US" dirty="0"/>
                    </a:p>
                  </a:txBody>
                  <a:tcPr/>
                </a:tc>
                <a:tc>
                  <a:txBody>
                    <a:bodyPr/>
                    <a:lstStyle/>
                    <a:p>
                      <a:pPr algn="ctr"/>
                      <a:r>
                        <a:rPr lang="en-US" dirty="0" smtClean="0"/>
                        <a:t>$189.4k</a:t>
                      </a:r>
                    </a:p>
                  </a:txBody>
                  <a:tcPr/>
                </a:tc>
                <a:tc>
                  <a:txBody>
                    <a:bodyPr/>
                    <a:lstStyle/>
                    <a:p>
                      <a:pPr algn="ctr"/>
                      <a:r>
                        <a:rPr lang="en-US" dirty="0" smtClean="0"/>
                        <a:t>$134.6k</a:t>
                      </a:r>
                    </a:p>
                  </a:txBody>
                  <a:tcPr/>
                </a:tc>
                <a:tc>
                  <a:txBody>
                    <a:bodyPr/>
                    <a:lstStyle/>
                    <a:p>
                      <a:pPr algn="ctr"/>
                      <a:r>
                        <a:rPr lang="en-US" dirty="0" smtClean="0">
                          <a:solidFill>
                            <a:srgbClr val="FF0000"/>
                          </a:solidFill>
                        </a:rPr>
                        <a:t>- $54.8</a:t>
                      </a:r>
                    </a:p>
                  </a:txBody>
                  <a:tcPr/>
                </a:tc>
              </a:tr>
              <a:tr h="370840">
                <a:tc>
                  <a:txBody>
                    <a:bodyPr/>
                    <a:lstStyle/>
                    <a:p>
                      <a:r>
                        <a:rPr lang="en-US" dirty="0" smtClean="0"/>
                        <a:t>Alcove Installation</a:t>
                      </a:r>
                    </a:p>
                  </a:txBody>
                  <a:tcPr/>
                </a:tc>
                <a:tc>
                  <a:txBody>
                    <a:bodyPr/>
                    <a:lstStyle/>
                    <a:p>
                      <a:pPr algn="ctr"/>
                      <a:r>
                        <a:rPr lang="en-US" dirty="0" smtClean="0"/>
                        <a:t>$62.9k / $76.0k</a:t>
                      </a:r>
                      <a:endParaRPr lang="en-US" dirty="0"/>
                    </a:p>
                  </a:txBody>
                  <a:tcPr/>
                </a:tc>
                <a:tc>
                  <a:txBody>
                    <a:bodyPr/>
                    <a:lstStyle/>
                    <a:p>
                      <a:pPr algn="ctr"/>
                      <a:r>
                        <a:rPr lang="en-US" dirty="0" smtClean="0"/>
                        <a:t>$138.9k</a:t>
                      </a:r>
                      <a:endParaRPr lang="en-US" dirty="0"/>
                    </a:p>
                  </a:txBody>
                  <a:tcPr/>
                </a:tc>
                <a:tc>
                  <a:txBody>
                    <a:bodyPr/>
                    <a:lstStyle/>
                    <a:p>
                      <a:pPr algn="ctr"/>
                      <a:r>
                        <a:rPr lang="en-US" dirty="0" smtClean="0"/>
                        <a:t>$84.5k</a:t>
                      </a:r>
                      <a:endParaRPr lang="en-US" dirty="0"/>
                    </a:p>
                  </a:txBody>
                  <a:tcPr/>
                </a:tc>
                <a:tc>
                  <a:txBody>
                    <a:bodyPr/>
                    <a:lstStyle/>
                    <a:p>
                      <a:pPr algn="ctr"/>
                      <a:r>
                        <a:rPr lang="en-US" baseline="0" dirty="0" smtClean="0">
                          <a:solidFill>
                            <a:srgbClr val="FF0000"/>
                          </a:solidFill>
                        </a:rPr>
                        <a:t> - </a:t>
                      </a:r>
                      <a:r>
                        <a:rPr lang="en-US" dirty="0" smtClean="0">
                          <a:solidFill>
                            <a:srgbClr val="FF0000"/>
                          </a:solidFill>
                        </a:rPr>
                        <a:t>$54.4</a:t>
                      </a:r>
                      <a:endParaRPr lang="en-US" dirty="0">
                        <a:solidFill>
                          <a:srgbClr val="FF0000"/>
                        </a:solidFill>
                      </a:endParaRPr>
                    </a:p>
                  </a:txBody>
                  <a:tcPr/>
                </a:tc>
              </a:tr>
              <a:tr h="370840">
                <a:tc>
                  <a:txBody>
                    <a:bodyPr/>
                    <a:lstStyle/>
                    <a:p>
                      <a:r>
                        <a:rPr lang="en-US" dirty="0" smtClean="0"/>
                        <a:t>Magnet</a:t>
                      </a:r>
                    </a:p>
                  </a:txBody>
                  <a:tcPr/>
                </a:tc>
                <a:tc>
                  <a:txBody>
                    <a:bodyPr/>
                    <a:lstStyle/>
                    <a:p>
                      <a:pPr algn="ctr"/>
                      <a:r>
                        <a:rPr lang="en-US" dirty="0" smtClean="0"/>
                        <a:t>$33.3k / </a:t>
                      </a:r>
                      <a:r>
                        <a:rPr lang="en-US" baseline="0" dirty="0" smtClean="0"/>
                        <a:t> </a:t>
                      </a:r>
                      <a:r>
                        <a:rPr lang="en-US" dirty="0" smtClean="0"/>
                        <a:t>$7.5k</a:t>
                      </a:r>
                      <a:endParaRPr lang="en-US" dirty="0"/>
                    </a:p>
                  </a:txBody>
                  <a:tcPr/>
                </a:tc>
                <a:tc>
                  <a:txBody>
                    <a:bodyPr/>
                    <a:lstStyle/>
                    <a:p>
                      <a:pPr algn="ctr"/>
                      <a:r>
                        <a:rPr lang="en-US" dirty="0" smtClean="0"/>
                        <a:t>$40.8k</a:t>
                      </a:r>
                      <a:endParaRPr lang="en-US" dirty="0"/>
                    </a:p>
                  </a:txBody>
                  <a:tcPr/>
                </a:tc>
                <a:tc>
                  <a:txBody>
                    <a:bodyPr/>
                    <a:lstStyle/>
                    <a:p>
                      <a:pPr algn="ctr"/>
                      <a:r>
                        <a:rPr lang="en-US" dirty="0" smtClean="0"/>
                        <a:t>$26.6k</a:t>
                      </a:r>
                      <a:endParaRPr lang="en-US" dirty="0"/>
                    </a:p>
                  </a:txBody>
                  <a:tcPr/>
                </a:tc>
                <a:tc>
                  <a:txBody>
                    <a:bodyPr/>
                    <a:lstStyle/>
                    <a:p>
                      <a:pPr algn="ctr"/>
                      <a:r>
                        <a:rPr lang="en-US" dirty="0" smtClean="0">
                          <a:solidFill>
                            <a:srgbClr val="FF0000"/>
                          </a:solidFill>
                        </a:rPr>
                        <a:t>-</a:t>
                      </a:r>
                      <a:r>
                        <a:rPr lang="en-US" baseline="0" dirty="0" smtClean="0">
                          <a:solidFill>
                            <a:srgbClr val="FF0000"/>
                          </a:solidFill>
                        </a:rPr>
                        <a:t> </a:t>
                      </a:r>
                      <a:r>
                        <a:rPr lang="en-US" dirty="0" smtClean="0">
                          <a:solidFill>
                            <a:srgbClr val="FF0000"/>
                          </a:solidFill>
                        </a:rPr>
                        <a:t>$14.2k</a:t>
                      </a:r>
                      <a:endParaRPr lang="en-US" dirty="0">
                        <a:solidFill>
                          <a:srgbClr val="FF0000"/>
                        </a:solidFill>
                      </a:endParaRPr>
                    </a:p>
                  </a:txBody>
                  <a:tcPr/>
                </a:tc>
              </a:tr>
              <a:tr h="370840">
                <a:tc>
                  <a:txBody>
                    <a:bodyPr/>
                    <a:lstStyle/>
                    <a:p>
                      <a:pPr algn="ctr"/>
                      <a:r>
                        <a:rPr lang="en-US" dirty="0" smtClean="0"/>
                        <a:t>TOTAL</a:t>
                      </a:r>
                    </a:p>
                  </a:txBody>
                  <a:tcPr/>
                </a:tc>
                <a:tc>
                  <a:txBody>
                    <a:bodyPr/>
                    <a:lstStyle/>
                    <a:p>
                      <a:pPr algn="ctr"/>
                      <a:r>
                        <a:rPr lang="en-US" dirty="0" smtClean="0"/>
                        <a:t>$147.9k / $221.1k</a:t>
                      </a:r>
                      <a:endParaRPr lang="en-US" dirty="0"/>
                    </a:p>
                  </a:txBody>
                  <a:tcPr/>
                </a:tc>
                <a:tc>
                  <a:txBody>
                    <a:bodyPr/>
                    <a:lstStyle/>
                    <a:p>
                      <a:pPr algn="ctr"/>
                      <a:r>
                        <a:rPr lang="en-US" dirty="0" smtClean="0"/>
                        <a:t>$369.1k</a:t>
                      </a:r>
                      <a:endParaRPr lang="en-US" dirty="0"/>
                    </a:p>
                  </a:txBody>
                  <a:tcPr/>
                </a:tc>
                <a:tc>
                  <a:txBody>
                    <a:bodyPr/>
                    <a:lstStyle/>
                    <a:p>
                      <a:pPr algn="ctr"/>
                      <a:r>
                        <a:rPr lang="en-US" dirty="0" smtClean="0"/>
                        <a:t>$245.7k</a:t>
                      </a:r>
                      <a:endParaRPr lang="en-US" dirty="0"/>
                    </a:p>
                  </a:txBody>
                  <a:tcPr/>
                </a:tc>
                <a:tc>
                  <a:txBody>
                    <a:bodyPr/>
                    <a:lstStyle/>
                    <a:p>
                      <a:pPr algn="ctr"/>
                      <a:r>
                        <a:rPr lang="en-US" dirty="0" smtClean="0">
                          <a:solidFill>
                            <a:srgbClr val="FF0000"/>
                          </a:solidFill>
                        </a:rPr>
                        <a:t>-</a:t>
                      </a:r>
                      <a:r>
                        <a:rPr lang="en-US" baseline="0" dirty="0" smtClean="0">
                          <a:solidFill>
                            <a:srgbClr val="FF0000"/>
                          </a:solidFill>
                        </a:rPr>
                        <a:t> </a:t>
                      </a:r>
                      <a:r>
                        <a:rPr lang="en-US" dirty="0" smtClean="0">
                          <a:solidFill>
                            <a:srgbClr val="FF0000"/>
                          </a:solidFill>
                        </a:rPr>
                        <a:t>$123.4k</a:t>
                      </a:r>
                      <a:r>
                        <a:rPr lang="en-US" baseline="0" dirty="0" smtClean="0">
                          <a:solidFill>
                            <a:srgbClr val="FF0000"/>
                          </a:solidFill>
                        </a:rPr>
                        <a:t> </a:t>
                      </a:r>
                      <a:endParaRPr lang="en-US" dirty="0">
                        <a:solidFill>
                          <a:srgbClr val="FF0000"/>
                        </a:solidFill>
                      </a:endParaRPr>
                    </a:p>
                  </a:txBody>
                  <a:tcPr/>
                </a:tc>
              </a:tr>
            </a:tbl>
          </a:graphicData>
        </a:graphic>
      </p:graphicFrame>
      <p:sp>
        <p:nvSpPr>
          <p:cNvPr id="4" name="TextBox 3"/>
          <p:cNvSpPr txBox="1"/>
          <p:nvPr/>
        </p:nvSpPr>
        <p:spPr>
          <a:xfrm>
            <a:off x="486657" y="4191000"/>
            <a:ext cx="8352543" cy="923330"/>
          </a:xfrm>
          <a:prstGeom prst="rect">
            <a:avLst/>
          </a:prstGeom>
          <a:noFill/>
        </p:spPr>
        <p:txBody>
          <a:bodyPr wrap="square" rtlCol="0">
            <a:spAutoFit/>
          </a:bodyPr>
          <a:lstStyle/>
          <a:p>
            <a:r>
              <a:rPr lang="en-US" dirty="0" smtClean="0"/>
              <a:t>The missing $125k  were requested and agreed by </a:t>
            </a:r>
            <a:r>
              <a:rPr lang="en-US" dirty="0" err="1" smtClean="0"/>
              <a:t>DOEon</a:t>
            </a:r>
            <a:r>
              <a:rPr lang="en-US" dirty="0" smtClean="0"/>
              <a:t> 4/25, as part of the contingency held by DOE.</a:t>
            </a:r>
          </a:p>
          <a:p>
            <a:endParaRPr lang="en-US" dirty="0"/>
          </a:p>
        </p:txBody>
      </p:sp>
    </p:spTree>
    <p:extLst>
      <p:ext uri="{BB962C8B-B14F-4D97-AF65-F5344CB8AC3E}">
        <p14:creationId xmlns:p14="http://schemas.microsoft.com/office/powerpoint/2010/main" val="2653046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72390183"/>
              </p:ext>
            </p:extLst>
          </p:nvPr>
        </p:nvGraphicFramePr>
        <p:xfrm>
          <a:off x="67499" y="1380724"/>
          <a:ext cx="8243742" cy="486767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p:cNvSpPr>
            <a:spLocks noGrp="1"/>
          </p:cNvSpPr>
          <p:nvPr>
            <p:ph type="title"/>
          </p:nvPr>
        </p:nvSpPr>
        <p:spPr/>
        <p:txBody>
          <a:bodyPr/>
          <a:lstStyle/>
          <a:p>
            <a:r>
              <a:rPr lang="en-US" dirty="0" smtClean="0"/>
              <a:t>JLAB Budget (May 2014)</a:t>
            </a:r>
            <a:endParaRPr lang="en-US" dirty="0"/>
          </a:p>
        </p:txBody>
      </p:sp>
      <p:sp>
        <p:nvSpPr>
          <p:cNvPr id="7" name="Right Brace 6"/>
          <p:cNvSpPr/>
          <p:nvPr/>
        </p:nvSpPr>
        <p:spPr>
          <a:xfrm>
            <a:off x="8343921" y="3505200"/>
            <a:ext cx="195943" cy="1709058"/>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333042" y="4005944"/>
            <a:ext cx="810958" cy="369332"/>
          </a:xfrm>
          <a:prstGeom prst="rect">
            <a:avLst/>
          </a:prstGeom>
          <a:noFill/>
        </p:spPr>
        <p:txBody>
          <a:bodyPr wrap="square" rtlCol="0">
            <a:spAutoFit/>
          </a:bodyPr>
          <a:lstStyle/>
          <a:p>
            <a:r>
              <a:rPr lang="en-US" dirty="0" smtClean="0"/>
              <a:t>$393k</a:t>
            </a:r>
            <a:endParaRPr lang="en-US" dirty="0"/>
          </a:p>
        </p:txBody>
      </p:sp>
      <p:sp>
        <p:nvSpPr>
          <p:cNvPr id="9" name="Right Brace 8"/>
          <p:cNvSpPr/>
          <p:nvPr/>
        </p:nvSpPr>
        <p:spPr>
          <a:xfrm>
            <a:off x="8115296" y="2198913"/>
            <a:ext cx="419098" cy="1224644"/>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292852" y="2400301"/>
            <a:ext cx="813043" cy="369332"/>
          </a:xfrm>
          <a:prstGeom prst="rect">
            <a:avLst/>
          </a:prstGeom>
          <a:noFill/>
        </p:spPr>
        <p:txBody>
          <a:bodyPr wrap="none" rtlCol="0">
            <a:spAutoFit/>
          </a:bodyPr>
          <a:lstStyle/>
          <a:p>
            <a:r>
              <a:rPr lang="en-US" dirty="0" smtClean="0"/>
              <a:t>$271k</a:t>
            </a:r>
            <a:endParaRPr lang="en-US" dirty="0"/>
          </a:p>
        </p:txBody>
      </p:sp>
    </p:spTree>
    <p:extLst>
      <p:ext uri="{BB962C8B-B14F-4D97-AF65-F5344CB8AC3E}">
        <p14:creationId xmlns:p14="http://schemas.microsoft.com/office/powerpoint/2010/main" val="15732355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SLAC_PPT_052412</Template>
  <TotalTime>0</TotalTime>
  <Words>1479</Words>
  <Application>Microsoft Office PowerPoint</Application>
  <PresentationFormat>On-screen Show (4:3)</PresentationFormat>
  <Paragraphs>693</Paragraphs>
  <Slides>26</Slides>
  <Notes>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Blank</vt:lpstr>
      <vt:lpstr>Custom Design</vt:lpstr>
      <vt:lpstr>2_Office Theme</vt:lpstr>
      <vt:lpstr>     HPS Budget and Schedule  </vt:lpstr>
      <vt:lpstr>Schedule and Manpower</vt:lpstr>
      <vt:lpstr>HPS Master Planning V810</vt:lpstr>
      <vt:lpstr>Installation and Commissioning</vt:lpstr>
      <vt:lpstr>Manpower (Scientific)</vt:lpstr>
      <vt:lpstr>New Manpower (Engineering)</vt:lpstr>
      <vt:lpstr>Budget</vt:lpstr>
      <vt:lpstr>Beamline Supplemental Funding</vt:lpstr>
      <vt:lpstr>JLAB Budget (May 2014)</vt:lpstr>
      <vt:lpstr>SVT Supplemental Funding</vt:lpstr>
      <vt:lpstr>SLAC Budget (May 2014)</vt:lpstr>
      <vt:lpstr>TOTAL (SLAC+JLAB) Budget (May 2014)</vt:lpstr>
      <vt:lpstr>Readiness Review</vt:lpstr>
      <vt:lpstr>Readiness Review, Charge</vt:lpstr>
      <vt:lpstr>Installation and Commissioning Schedule at JLAB,  Summary Tasks</vt:lpstr>
      <vt:lpstr>Hall B beamline Installation, 7/15 through 9/15</vt:lpstr>
      <vt:lpstr>ECAL Installation and Commissioning, 9/8 through 9/22</vt:lpstr>
      <vt:lpstr>Receive SVT at JLAB, 10/7 through 10/28 </vt:lpstr>
      <vt:lpstr>Beamline Commissioning, 10/10 through 11/10</vt:lpstr>
      <vt:lpstr>SVT Installation and Commissioning, 11/13 through 11/18</vt:lpstr>
      <vt:lpstr>SVT Installation</vt:lpstr>
      <vt:lpstr>Complete HPS Checkout – Electron Beam commissioning and Running, 11/24 through 12/19</vt:lpstr>
      <vt:lpstr>HPS in the Alcove</vt:lpstr>
      <vt:lpstr>Potential sonflicts with the 12 GeV Upgrade in Hall B</vt:lpstr>
      <vt:lpstr>Manpower (Preliminary)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2014-06-18T19:30:28Z</dcterms:modified>
</cp:coreProperties>
</file>