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573" r:id="rId2"/>
    <p:sldId id="635" r:id="rId3"/>
    <p:sldId id="636" r:id="rId4"/>
    <p:sldId id="637" r:id="rId5"/>
    <p:sldId id="639" r:id="rId6"/>
    <p:sldId id="638" r:id="rId7"/>
    <p:sldId id="640" r:id="rId8"/>
    <p:sldId id="641" r:id="rId9"/>
    <p:sldId id="642" r:id="rId10"/>
    <p:sldId id="643" r:id="rId11"/>
    <p:sldId id="656" r:id="rId12"/>
    <p:sldId id="644" r:id="rId13"/>
    <p:sldId id="645" r:id="rId14"/>
    <p:sldId id="646" r:id="rId15"/>
    <p:sldId id="647" r:id="rId16"/>
    <p:sldId id="648" r:id="rId17"/>
    <p:sldId id="649" r:id="rId18"/>
    <p:sldId id="650" r:id="rId19"/>
    <p:sldId id="651" r:id="rId20"/>
    <p:sldId id="652" r:id="rId21"/>
    <p:sldId id="653" r:id="rId22"/>
    <p:sldId id="654" r:id="rId23"/>
    <p:sldId id="657" r:id="rId24"/>
    <p:sldId id="655" r:id="rId2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rola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990033"/>
    <a:srgbClr val="FFE7BD"/>
    <a:srgbClr val="FF0066"/>
    <a:srgbClr val="FF3300"/>
    <a:srgbClr val="FFCC66"/>
    <a:srgbClr val="FFCC99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9" autoAdjust="0"/>
    <p:restoredTop sz="99756" autoAdjust="0"/>
  </p:normalViewPr>
  <p:slideViewPr>
    <p:cSldViewPr>
      <p:cViewPr varScale="1">
        <p:scale>
          <a:sx n="102" d="100"/>
          <a:sy n="102" d="100"/>
        </p:scale>
        <p:origin x="-111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55209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1" tIns="45610" rIns="91221" bIns="4561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758DDE26-7A15-4396-B294-60D5AA25B991}" type="datetimeFigureOut">
              <a:rPr lang="en-US"/>
              <a:pPr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8817926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55209" y="8817926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84B8F0FA-C10A-45C1-BBAB-4A604987A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96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209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8" y="4409758"/>
            <a:ext cx="5587366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7926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209" y="8817926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7F22B0DF-0EDB-41BA-AF56-199850EB70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51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20383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59626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077200" cy="4876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>
                <a:latin typeface="Trebuchet MS" pitchFamily="34" charset="0"/>
              </a:defRPr>
            </a:lvl1pPr>
          </a:lstStyle>
          <a:p>
            <a:fld id="{46D7A3A9-117E-4EF5-82A3-3CC7D0AB76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Trebuchet MS" pitchFamily="34" charset="0"/>
              </a:defRPr>
            </a:lvl1pPr>
          </a:lstStyle>
          <a:p>
            <a:r>
              <a:rPr lang="en-US" smtClean="0"/>
              <a:t>HPS Experiment Overview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96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39624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SLAC_Logo_hir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ar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0" y="1104900"/>
            <a:ext cx="8574088" cy="0"/>
          </a:xfrm>
          <a:prstGeom prst="line">
            <a:avLst/>
          </a:prstGeom>
          <a:noFill/>
          <a:ln w="38100">
            <a:solidFill>
              <a:srgbClr val="B4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 algn="ctr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b="1">
              <a:latin typeface="Arial" charset="0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HPS Experiment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46D7A3A9-117E-4EF5-82A3-3CC7D0AB7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112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112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112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-112" charset="-128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112" charset="-128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112" charset="-128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112" charset="-128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112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85000"/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90000"/>
        <a:buFont typeface="Georgia" pitchFamily="18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Georgia" pitchFamily="18" charset="0"/>
        <a:buChar char="▫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Arial" pitchFamily="34" charset="0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991600" cy="914400"/>
          </a:xfrm>
        </p:spPr>
        <p:txBody>
          <a:bodyPr/>
          <a:lstStyle/>
          <a:p>
            <a:pPr eaLnBrk="1" hangingPunct="1"/>
            <a:r>
              <a:rPr lang="en-US" sz="5400" b="0" dirty="0" smtClean="0">
                <a:solidFill>
                  <a:srgbClr val="FF3300"/>
                </a:solidFill>
              </a:rPr>
              <a:t>HPS Experiment Overview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438400" y="5505942"/>
            <a:ext cx="4648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  </a:t>
            </a:r>
            <a:r>
              <a:rPr lang="en-US" dirty="0" smtClean="0"/>
              <a:t>                       </a:t>
            </a:r>
            <a:r>
              <a:rPr lang="en-US" dirty="0"/>
              <a:t>John Jaros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          HPS Collaboration Meeting at JLAB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       </a:t>
            </a:r>
            <a:r>
              <a:rPr lang="en-US" dirty="0" smtClean="0"/>
              <a:t> October  26, 2015</a:t>
            </a:r>
            <a:endParaRPr lang="en-US" dirty="0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5943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Updated DSTs</a:t>
            </a:r>
          </a:p>
          <a:p>
            <a:r>
              <a:rPr lang="en-US" dirty="0" smtClean="0"/>
              <a:t>Skims: FEE, Moller, </a:t>
            </a:r>
            <a:r>
              <a:rPr lang="en-US" dirty="0" err="1" smtClean="0"/>
              <a:t>Pulser</a:t>
            </a:r>
            <a:r>
              <a:rPr lang="en-US" dirty="0" smtClean="0"/>
              <a:t>, V0</a:t>
            </a:r>
          </a:p>
          <a:p>
            <a:r>
              <a:rPr lang="en-US" dirty="0" smtClean="0"/>
              <a:t>Conditions Data Base</a:t>
            </a:r>
          </a:p>
          <a:p>
            <a:r>
              <a:rPr lang="en-US" dirty="0" smtClean="0"/>
              <a:t>Run Spreadsheet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7" y="3048000"/>
            <a:ext cx="6553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9400" y="1302714"/>
            <a:ext cx="186461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Software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Analysis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22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Analyses </a:t>
            </a:r>
            <a:r>
              <a:rPr lang="en-US" dirty="0" smtClean="0"/>
              <a:t>Under Development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Puzzles </a:t>
            </a:r>
            <a:r>
              <a:rPr lang="en-US" dirty="0" smtClean="0"/>
              <a:t>Uncovered; Solutions at this Meeting?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Full Energy Electrons</a:t>
            </a:r>
            <a:br>
              <a:rPr lang="en-US" sz="2000" b="1" dirty="0" smtClean="0"/>
            </a:br>
            <a:r>
              <a:rPr lang="en-US" sz="2000" b="1" dirty="0" smtClean="0"/>
              <a:t>*  </a:t>
            </a:r>
            <a:r>
              <a:rPr lang="en-US" sz="2000" dirty="0" smtClean="0"/>
              <a:t>Cross section?</a:t>
            </a:r>
            <a:br>
              <a:rPr lang="en-US" sz="2000" dirty="0" smtClean="0"/>
            </a:br>
            <a:r>
              <a:rPr lang="en-US" sz="2000" dirty="0" smtClean="0"/>
              <a:t>*  Angular distribution</a:t>
            </a:r>
            <a:r>
              <a:rPr lang="en-US" sz="2000" dirty="0" smtClean="0"/>
              <a:t>?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b="1" dirty="0" smtClean="0"/>
          </a:p>
          <a:p>
            <a:r>
              <a:rPr lang="en-US" sz="2000" b="1" dirty="0" err="1" smtClean="0"/>
              <a:t>Mollers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*  How do we catch them in the first place?</a:t>
            </a:r>
            <a:br>
              <a:rPr lang="en-US" sz="2000" dirty="0" smtClean="0"/>
            </a:br>
            <a:r>
              <a:rPr lang="en-US" sz="2000" dirty="0" smtClean="0"/>
              <a:t>*  Will we still at higher energies?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* </a:t>
            </a:r>
            <a:r>
              <a:rPr lang="en-US" sz="2000" dirty="0" smtClean="0"/>
              <a:t> How to use </a:t>
            </a:r>
            <a:r>
              <a:rPr lang="en-US" sz="2000" dirty="0" smtClean="0"/>
              <a:t>them for </a:t>
            </a:r>
            <a:r>
              <a:rPr lang="en-US" sz="2000" dirty="0" smtClean="0"/>
              <a:t>mass, angle, and </a:t>
            </a:r>
            <a:r>
              <a:rPr lang="en-US" sz="2000" dirty="0" smtClean="0"/>
              <a:t>energy</a:t>
            </a:r>
            <a:br>
              <a:rPr lang="en-US" sz="2000" dirty="0" smtClean="0"/>
            </a:br>
            <a:r>
              <a:rPr lang="en-US" sz="2000" dirty="0" smtClean="0"/>
              <a:t>   calibrations?</a:t>
            </a:r>
            <a:endParaRPr lang="en-US" sz="2000" dirty="0" smtClean="0"/>
          </a:p>
          <a:p>
            <a:r>
              <a:rPr lang="en-US" sz="2000" b="1" dirty="0" smtClean="0"/>
              <a:t>Tridents</a:t>
            </a:r>
            <a:br>
              <a:rPr lang="en-US" sz="2000" b="1" dirty="0" smtClean="0"/>
            </a:br>
            <a:r>
              <a:rPr lang="en-US" sz="2000" dirty="0" smtClean="0"/>
              <a:t>*  Rates agree with MC?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With </a:t>
            </a:r>
            <a:r>
              <a:rPr lang="en-US" sz="2000" dirty="0" smtClean="0"/>
              <a:t>earlier </a:t>
            </a:r>
            <a:r>
              <a:rPr lang="en-US" sz="2000" dirty="0" smtClean="0"/>
              <a:t>reach estimates</a:t>
            </a:r>
            <a:r>
              <a:rPr lang="en-US" sz="2000" dirty="0" smtClean="0"/>
              <a:t>?</a:t>
            </a:r>
            <a:br>
              <a:rPr lang="en-US" sz="2000" dirty="0" smtClean="0"/>
            </a:br>
            <a:r>
              <a:rPr lang="en-US" sz="2000" dirty="0" smtClean="0"/>
              <a:t>*  Mass and energy acceptance understood?</a:t>
            </a:r>
            <a:br>
              <a:rPr lang="en-US" sz="2000" dirty="0" smtClean="0"/>
            </a:br>
            <a:r>
              <a:rPr lang="en-US" sz="2000" dirty="0" smtClean="0"/>
              <a:t>*  Is </a:t>
            </a:r>
            <a:r>
              <a:rPr lang="en-US" sz="2000" dirty="0" err="1" smtClean="0"/>
              <a:t>Madgraph</a:t>
            </a:r>
            <a:r>
              <a:rPr lang="en-US" sz="2000" dirty="0" smtClean="0"/>
              <a:t> right? Is our trigger understood?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35814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4495800"/>
            <a:ext cx="2828925" cy="230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87455"/>
            <a:ext cx="24479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143000"/>
            <a:ext cx="2362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349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2016 Running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 Fall 2016 running. No beamline commissioning.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CEBAF 12 schedule has shifted, their worklist is long (including multi-hall running and other Hall B items), and priority rests with the machine.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sz="2000" i="1" dirty="0" smtClean="0"/>
              <a:t>Experience has taught us that we need a stable machine,</a:t>
            </a:r>
            <a:br>
              <a:rPr lang="en-US" sz="2000" i="1" dirty="0" smtClean="0"/>
            </a:br>
            <a:r>
              <a:rPr lang="en-US" sz="2000" i="1" dirty="0" smtClean="0"/>
              <a:t>       calibrated Hall B diagnostics, and help from the experts to</a:t>
            </a:r>
            <a:br>
              <a:rPr lang="en-US" sz="2000" i="1" dirty="0" smtClean="0"/>
            </a:br>
            <a:r>
              <a:rPr lang="en-US" sz="2000" i="1" dirty="0" smtClean="0"/>
              <a:t>       establish good beams, so this work is prerequisite.</a:t>
            </a:r>
            <a:endParaRPr lang="en-US" dirty="0" smtClean="0"/>
          </a:p>
          <a:p>
            <a:r>
              <a:rPr lang="en-US" b="1" dirty="0" smtClean="0"/>
              <a:t>Spring Running Schedule?  </a:t>
            </a:r>
            <a:br>
              <a:rPr lang="en-US" b="1" dirty="0" smtClean="0"/>
            </a:br>
            <a:r>
              <a:rPr lang="en-US" sz="2000" dirty="0" smtClean="0"/>
              <a:t>Hope to hear from Patrizia…(next)</a:t>
            </a:r>
          </a:p>
          <a:p>
            <a:r>
              <a:rPr lang="en-US" b="1" dirty="0" smtClean="0"/>
              <a:t>Once the schedule is finalized…</a:t>
            </a:r>
            <a:br>
              <a:rPr lang="en-US" b="1" dirty="0" smtClean="0"/>
            </a:br>
            <a:r>
              <a:rPr lang="en-US" sz="2000" dirty="0" smtClean="0"/>
              <a:t>*  EC will work out a detailed commissioning and shift plan</a:t>
            </a:r>
            <a:br>
              <a:rPr lang="en-US" sz="2000" dirty="0" smtClean="0"/>
            </a:br>
            <a:r>
              <a:rPr lang="en-US" sz="2000" dirty="0" smtClean="0"/>
              <a:t>*  Shift assignments can begin</a:t>
            </a:r>
            <a:br>
              <a:rPr lang="en-US" sz="2000" dirty="0" smtClean="0"/>
            </a:br>
            <a:r>
              <a:rPr lang="en-US" sz="2000" dirty="0" smtClean="0"/>
              <a:t>*  Thesis planning (who will use 2016 data, who will wait)</a:t>
            </a:r>
            <a:br>
              <a:rPr lang="en-US" sz="2000" dirty="0" smtClean="0"/>
            </a:br>
            <a:r>
              <a:rPr lang="en-US" sz="2000" dirty="0" smtClean="0"/>
              <a:t>    can proceed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2016 Running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77200" cy="4114800"/>
          </a:xfrm>
        </p:spPr>
        <p:txBody>
          <a:bodyPr/>
          <a:lstStyle/>
          <a:p>
            <a:r>
              <a:rPr lang="en-US" b="1" dirty="0" smtClean="0"/>
              <a:t>Subgroup Reports will highlight preparations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*  Fixes and minor upgrades to software and hardware</a:t>
            </a:r>
            <a:br>
              <a:rPr lang="en-US" sz="2000" dirty="0" smtClean="0"/>
            </a:br>
            <a:r>
              <a:rPr lang="en-US" sz="2000" dirty="0" smtClean="0"/>
              <a:t>*  Improving/updating procedures and manuals </a:t>
            </a:r>
            <a:br>
              <a:rPr lang="en-US" sz="2000" dirty="0" smtClean="0"/>
            </a:br>
            <a:r>
              <a:rPr lang="en-US" sz="2000" dirty="0" smtClean="0"/>
              <a:t>*  System documentation</a:t>
            </a:r>
            <a:br>
              <a:rPr lang="en-US" sz="2000" dirty="0" smtClean="0"/>
            </a:br>
            <a:r>
              <a:rPr lang="en-US" sz="2000" dirty="0" smtClean="0"/>
              <a:t>*  Ideas for further upgrades?</a:t>
            </a:r>
          </a:p>
          <a:p>
            <a:endParaRPr lang="en-US" dirty="0"/>
          </a:p>
          <a:p>
            <a:r>
              <a:rPr lang="en-US" b="1" dirty="0" smtClean="0"/>
              <a:t>See </a:t>
            </a:r>
            <a:r>
              <a:rPr lang="en-US" b="1" dirty="0" err="1" smtClean="0"/>
              <a:t>Stepan’s</a:t>
            </a:r>
            <a:r>
              <a:rPr lang="en-US" b="1" dirty="0" smtClean="0"/>
              <a:t> talk Wednesday: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“Preparation for the Next Run”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8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HPS Run and Approval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953000"/>
          </a:xfrm>
        </p:spPr>
        <p:txBody>
          <a:bodyPr/>
          <a:lstStyle/>
          <a:p>
            <a:r>
              <a:rPr lang="en-US" altLang="en-US" sz="2000" b="1" dirty="0" smtClean="0"/>
              <a:t>Approved on 4/10/14 for 25 PAC day engineering run.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    </a:t>
            </a:r>
            <a:r>
              <a:rPr lang="en-US" altLang="en-US" sz="1800" dirty="0" smtClean="0"/>
              <a:t>Bob: “… </a:t>
            </a:r>
            <a:r>
              <a:rPr lang="en-US" altLang="en-US" sz="1800" dirty="0"/>
              <a:t>we agree that HPS has sufficiently satisfied the requirements </a:t>
            </a:r>
            <a:r>
              <a:rPr lang="en-US" altLang="en-US" sz="1800" dirty="0" smtClean="0"/>
              <a:t>to</a:t>
            </a:r>
            <a:br>
              <a:rPr lang="en-US" altLang="en-US" sz="1800" dirty="0" smtClean="0"/>
            </a:br>
            <a:r>
              <a:rPr lang="en-US" altLang="en-US" sz="1800" dirty="0" smtClean="0"/>
              <a:t>     remove </a:t>
            </a:r>
            <a:r>
              <a:rPr lang="en-US" altLang="en-US" sz="1800" dirty="0"/>
              <a:t>the C1 conditional approval. With the concurrence of the </a:t>
            </a:r>
            <a:r>
              <a:rPr lang="en-US" altLang="en-US" sz="1800" dirty="0" smtClean="0"/>
              <a:t>Lab</a:t>
            </a:r>
            <a:br>
              <a:rPr lang="en-US" altLang="en-US" sz="1800" dirty="0" smtClean="0"/>
            </a:br>
            <a:r>
              <a:rPr lang="en-US" altLang="en-US" sz="1800" dirty="0" smtClean="0"/>
              <a:t>     </a:t>
            </a:r>
            <a:r>
              <a:rPr lang="en-US" altLang="en-US" sz="1800" dirty="0"/>
              <a:t>Director, Hugh Montgomery, (see below) we will grant HPS full approval </a:t>
            </a:r>
            <a:r>
              <a:rPr lang="en-US" altLang="en-US" sz="1800" dirty="0" smtClean="0"/>
              <a:t>for</a:t>
            </a:r>
            <a:br>
              <a:rPr lang="en-US" altLang="en-US" sz="1800" dirty="0" smtClean="0"/>
            </a:br>
            <a:r>
              <a:rPr lang="en-US" altLang="en-US" sz="1800" dirty="0" smtClean="0"/>
              <a:t>     </a:t>
            </a:r>
            <a:r>
              <a:rPr lang="en-US" altLang="en-US" sz="1800" dirty="0"/>
              <a:t>the engineering run currently envisioned for FY15</a:t>
            </a:r>
            <a:r>
              <a:rPr lang="en-US" altLang="en-US" sz="1800" dirty="0" smtClean="0"/>
              <a:t>.” </a:t>
            </a:r>
            <a:br>
              <a:rPr lang="en-US" altLang="en-US" sz="1800" dirty="0" smtClean="0"/>
            </a:br>
            <a:endParaRPr lang="en-US" altLang="en-US" sz="1800" dirty="0" smtClean="0"/>
          </a:p>
          <a:p>
            <a:r>
              <a:rPr lang="en-US" altLang="en-US" sz="2000" b="1" dirty="0" smtClean="0"/>
              <a:t>HPS was not required to submit a Beam Time Request for Jan 2016- June 2017 time period.</a:t>
            </a:r>
            <a:br>
              <a:rPr lang="en-US" altLang="en-US" sz="2000" b="1" dirty="0" smtClean="0"/>
            </a:br>
            <a:r>
              <a:rPr lang="en-US" altLang="en-US" sz="2000" dirty="0" smtClean="0"/>
              <a:t>    </a:t>
            </a:r>
            <a:r>
              <a:rPr lang="en-US" altLang="en-US" sz="1800" dirty="0" smtClean="0"/>
              <a:t>Still covered by Engineering Run approval.</a:t>
            </a:r>
            <a:r>
              <a:rPr lang="en-US" altLang="en-US" sz="2000" dirty="0" smtClean="0"/>
              <a:t>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sz="2000" b="1" dirty="0" smtClean="0"/>
              <a:t>We have ~15 PAC days left, enough for Spring 2016 </a:t>
            </a:r>
            <a:br>
              <a:rPr lang="en-US" sz="2000" b="1" dirty="0" smtClean="0"/>
            </a:br>
            <a:endParaRPr lang="en-US" b="1" dirty="0" smtClean="0"/>
          </a:p>
          <a:p>
            <a:r>
              <a:rPr lang="en-US" sz="2000" b="1" dirty="0" smtClean="0"/>
              <a:t>Remember </a:t>
            </a:r>
            <a:r>
              <a:rPr lang="en-US" sz="2000" b="1" dirty="0" smtClean="0"/>
              <a:t>Bob’s Requirement: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“</a:t>
            </a:r>
            <a:r>
              <a:rPr lang="en-US" sz="1800" dirty="0" smtClean="0"/>
              <a:t>Approval </a:t>
            </a:r>
            <a:r>
              <a:rPr lang="en-US" sz="1800" dirty="0"/>
              <a:t>for future running beyond this engineering run will be </a:t>
            </a:r>
            <a:r>
              <a:rPr lang="en-US" sz="1800" dirty="0" smtClean="0"/>
              <a:t>contingent</a:t>
            </a:r>
            <a:br>
              <a:rPr lang="en-US" sz="1800" dirty="0" smtClean="0"/>
            </a:br>
            <a:r>
              <a:rPr lang="en-US" sz="1800" dirty="0" smtClean="0"/>
              <a:t>     on successful </a:t>
            </a:r>
            <a:r>
              <a:rPr lang="en-US" sz="1800" dirty="0"/>
              <a:t>demonstrated performance of the HPS apparatus during </a:t>
            </a:r>
            <a:r>
              <a:rPr lang="en-US" sz="1800" dirty="0" smtClean="0"/>
              <a:t>the</a:t>
            </a:r>
            <a:br>
              <a:rPr lang="en-US" sz="1800" dirty="0" smtClean="0"/>
            </a:br>
            <a:r>
              <a:rPr lang="en-US" sz="1800" dirty="0" smtClean="0"/>
              <a:t>     </a:t>
            </a:r>
            <a:r>
              <a:rPr lang="en-US" sz="1800" dirty="0"/>
              <a:t>engineering run</a:t>
            </a:r>
            <a:r>
              <a:rPr lang="en-US" sz="1800" dirty="0" smtClean="0"/>
              <a:t>.” </a:t>
            </a:r>
            <a:br>
              <a:rPr lang="en-US" sz="1800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53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Readiness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382000" cy="4876800"/>
          </a:xfrm>
        </p:spPr>
        <p:txBody>
          <a:bodyPr/>
          <a:lstStyle/>
          <a:p>
            <a:r>
              <a:rPr lang="en-US" b="1" dirty="0" smtClean="0"/>
              <a:t>Purposes of Document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* </a:t>
            </a:r>
            <a:r>
              <a:rPr lang="en-US" sz="2000" dirty="0" smtClean="0"/>
              <a:t>Demonstrate that HPS is fully ready to take, </a:t>
            </a:r>
            <a:br>
              <a:rPr lang="en-US" sz="2000" dirty="0" smtClean="0"/>
            </a:br>
            <a:r>
              <a:rPr lang="en-US" sz="2000" dirty="0" smtClean="0"/>
              <a:t>     process, and analyze high quality physics data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*  Based on demonstrated performance, request</a:t>
            </a:r>
            <a:br>
              <a:rPr lang="en-US" sz="2000" dirty="0" smtClean="0"/>
            </a:br>
            <a:r>
              <a:rPr lang="en-US" sz="2000" dirty="0" smtClean="0"/>
              <a:t>     full and unconditional approval for the remainder </a:t>
            </a:r>
            <a:br>
              <a:rPr lang="en-US" sz="2000" dirty="0" smtClean="0"/>
            </a:br>
            <a:r>
              <a:rPr lang="en-US" sz="2000" dirty="0" smtClean="0"/>
              <a:t>     of PAC approved request of 180 days.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b="1" dirty="0" smtClean="0"/>
              <a:t>Outline</a:t>
            </a:r>
            <a:br>
              <a:rPr lang="en-US" sz="2400" b="1" dirty="0" smtClean="0"/>
            </a:br>
            <a:r>
              <a:rPr lang="en-US" sz="2400" b="1" dirty="0" smtClean="0"/>
              <a:t>  </a:t>
            </a:r>
            <a:r>
              <a:rPr lang="en-US" sz="2400" dirty="0" smtClean="0"/>
              <a:t>*  </a:t>
            </a:r>
            <a:r>
              <a:rPr lang="en-US" sz="2000" dirty="0" smtClean="0"/>
              <a:t>Beamline Performance</a:t>
            </a:r>
            <a:br>
              <a:rPr lang="en-US" sz="2000" dirty="0" smtClean="0"/>
            </a:br>
            <a:r>
              <a:rPr lang="en-US" sz="2000" dirty="0" smtClean="0"/>
              <a:t>  *   </a:t>
            </a:r>
            <a:r>
              <a:rPr lang="en-US" sz="2000" dirty="0" err="1" smtClean="0"/>
              <a:t>Ecal</a:t>
            </a:r>
            <a:r>
              <a:rPr lang="en-US" sz="2000" dirty="0" smtClean="0"/>
              <a:t> and Trigger Performance</a:t>
            </a:r>
            <a:br>
              <a:rPr lang="en-US" sz="2000" dirty="0" smtClean="0"/>
            </a:br>
            <a:r>
              <a:rPr lang="en-US" sz="2000" dirty="0" smtClean="0"/>
              <a:t>  *   SVT and SVT DAQ Status</a:t>
            </a:r>
            <a:br>
              <a:rPr lang="en-US" sz="2000" dirty="0" smtClean="0"/>
            </a:br>
            <a:r>
              <a:rPr lang="en-US" sz="2000" dirty="0" smtClean="0"/>
              <a:t>  *   Data Taking and Processing</a:t>
            </a:r>
            <a:br>
              <a:rPr lang="en-US" sz="2000" dirty="0" smtClean="0"/>
            </a:br>
            <a:r>
              <a:rPr lang="en-US" sz="2000" dirty="0" smtClean="0"/>
              <a:t>  *   Tridents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400" b="1" dirty="0" smtClean="0"/>
              <a:t> 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9779">
            <a:off x="6705600" y="1676400"/>
            <a:ext cx="19812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033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Readiness:  Beamline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43200"/>
            <a:ext cx="4917383" cy="3352800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371600"/>
            <a:ext cx="84305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Small, stable beams with minimal halo delivered to HPS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Beams delivered in </a:t>
            </a:r>
            <a:r>
              <a:rPr lang="en-US" sz="2000" dirty="0" smtClean="0"/>
              <a:t>&lt; half </a:t>
            </a:r>
            <a:r>
              <a:rPr lang="en-US" sz="2000" dirty="0" smtClean="0"/>
              <a:t>shift for successful nights/weekends running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Fast Feedback, protection collimator, and Fast Shutdown all worked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Stable running with SVT ½ mm from beams achieved.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7717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Readiness: </a:t>
            </a:r>
            <a:r>
              <a:rPr lang="en-US" dirty="0" err="1" smtClean="0"/>
              <a:t>Ecal</a:t>
            </a:r>
            <a:r>
              <a:rPr lang="en-US" dirty="0" smtClean="0"/>
              <a:t> and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Cosmics</a:t>
            </a:r>
            <a:r>
              <a:rPr lang="en-US" sz="2000" dirty="0" smtClean="0"/>
              <a:t> calibration provided reliable trigger on day 1</a:t>
            </a:r>
          </a:p>
          <a:p>
            <a:r>
              <a:rPr lang="en-US" sz="2000" dirty="0" smtClean="0"/>
              <a:t>Calibration with FEE  gives excellent energy resolution (4%) and timing resolution (&lt;400 </a:t>
            </a:r>
            <a:r>
              <a:rPr lang="en-US" sz="2000" dirty="0" err="1" smtClean="0"/>
              <a:t>ps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Physics and diagnostic triggers worked. Trigger </a:t>
            </a:r>
            <a:r>
              <a:rPr lang="en-US" sz="2000" dirty="0"/>
              <a:t>rates and backgrounds </a:t>
            </a:r>
            <a:r>
              <a:rPr lang="en-US" sz="2000" dirty="0" smtClean="0"/>
              <a:t>were as expected and manageable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2" r="8628"/>
          <a:stretch/>
        </p:blipFill>
        <p:spPr bwMode="auto">
          <a:xfrm>
            <a:off x="2819400" y="2411337"/>
            <a:ext cx="2971800" cy="26710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37" y="2514600"/>
            <a:ext cx="3205611" cy="22860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5"/>
          <a:stretch/>
        </p:blipFill>
        <p:spPr bwMode="auto">
          <a:xfrm>
            <a:off x="76201" y="2205793"/>
            <a:ext cx="2743199" cy="2876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762103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Readiness: SVT and SVT DAQ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5334000" cy="4876800"/>
          </a:xfrm>
        </p:spPr>
        <p:txBody>
          <a:bodyPr/>
          <a:lstStyle/>
          <a:p>
            <a:r>
              <a:rPr lang="en-US" sz="2000" dirty="0" smtClean="0"/>
              <a:t>One more time:</a:t>
            </a:r>
            <a:br>
              <a:rPr lang="en-US" sz="2000" dirty="0" smtClean="0"/>
            </a:br>
            <a:r>
              <a:rPr lang="en-US" sz="2000" b="1" dirty="0" smtClean="0"/>
              <a:t>Stable running ½ mm from beams!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b="1" dirty="0" smtClean="0"/>
              <a:t>Occupancies and S/N as expected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</a:p>
          <a:p>
            <a:r>
              <a:rPr lang="en-US" sz="2000" b="1" dirty="0" smtClean="0"/>
              <a:t>Tracking is ~ 95% efficient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Hit time resolution ~ 2ns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b="1" dirty="0" smtClean="0"/>
              <a:t>Momentum resolution and momentum</a:t>
            </a:r>
            <a:br>
              <a:rPr lang="en-US" sz="2000" b="1" dirty="0" smtClean="0"/>
            </a:br>
            <a:r>
              <a:rPr lang="en-US" sz="2000" b="1" dirty="0" smtClean="0"/>
              <a:t>scale ~ design</a:t>
            </a:r>
            <a:r>
              <a:rPr lang="en-US" sz="2000" dirty="0" smtClean="0"/>
              <a:t>.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b="1" dirty="0" smtClean="0"/>
              <a:t>SVT DAQ good to 20 kHz </a:t>
            </a:r>
            <a:r>
              <a:rPr lang="en-US" sz="2000" dirty="0" smtClean="0"/>
              <a:t>with </a:t>
            </a:r>
            <a:br>
              <a:rPr lang="en-US" sz="2000" dirty="0" smtClean="0"/>
            </a:br>
            <a:r>
              <a:rPr lang="en-US" sz="2000" dirty="0" smtClean="0"/>
              <a:t>10-15% </a:t>
            </a:r>
            <a:r>
              <a:rPr lang="en-US" sz="2000" dirty="0" err="1" smtClean="0"/>
              <a:t>deadtime</a:t>
            </a:r>
            <a:r>
              <a:rPr lang="en-US" sz="2000" dirty="0" smtClean="0"/>
              <a:t>; improvements coming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37128"/>
            <a:ext cx="3124200" cy="242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31242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227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Readiness: </a:t>
            </a:r>
            <a:br>
              <a:rPr lang="en-US" dirty="0" smtClean="0"/>
            </a:br>
            <a:r>
              <a:rPr lang="en-US" dirty="0" smtClean="0"/>
              <a:t>Data Taking and Processing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CODA worked well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18 kHz trigger rate</a:t>
            </a:r>
            <a:br>
              <a:rPr lang="en-US" sz="2000" dirty="0" smtClean="0"/>
            </a:br>
            <a:r>
              <a:rPr lang="en-US" sz="2000" dirty="0" smtClean="0"/>
              <a:t>    200 MB/s to disk; then 150 MB/s to tape.</a:t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dirty="0" smtClean="0"/>
              <a:t>10-15% dead time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b="1" dirty="0" smtClean="0"/>
              <a:t>Detailed online monitoring available in counting house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b="1" dirty="0" smtClean="0"/>
              <a:t>Experienced shift </a:t>
            </a:r>
            <a:r>
              <a:rPr lang="en-US" sz="2000" b="1" dirty="0" smtClean="0"/>
              <a:t>takers and detector subsystem </a:t>
            </a:r>
            <a:r>
              <a:rPr lang="en-US" sz="2000" b="1" dirty="0" smtClean="0"/>
              <a:t>experts</a:t>
            </a:r>
            <a:br>
              <a:rPr lang="en-US" sz="2000" b="1" dirty="0" smtClean="0"/>
            </a:br>
            <a:r>
              <a:rPr lang="en-US" sz="2000" b="1" dirty="0" smtClean="0"/>
              <a:t>guaranteed good detector uptime.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r>
              <a:rPr lang="en-US" sz="2000" b="1" dirty="0" smtClean="0"/>
              <a:t>Full reconstruction of 10% of data now at Pass 3</a:t>
            </a:r>
            <a:br>
              <a:rPr lang="en-US" sz="2000" b="1" dirty="0" smtClean="0"/>
            </a:br>
            <a:endParaRPr lang="en-US" sz="2000" b="1" dirty="0" smtClean="0"/>
          </a:p>
          <a:p>
            <a:r>
              <a:rPr lang="en-US" sz="2000" b="1" dirty="0" smtClean="0"/>
              <a:t>Detailed performance studies and physics analysis underway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0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Success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026819" cy="4876800"/>
          </a:xfrm>
        </p:spPr>
        <p:txBody>
          <a:bodyPr/>
          <a:lstStyle/>
          <a:p>
            <a:r>
              <a:rPr lang="en-US" sz="2000" b="1" dirty="0"/>
              <a:t>HPS Spring Engineering Run was a </a:t>
            </a:r>
            <a:r>
              <a:rPr lang="en-US" sz="2000" b="1" dirty="0" smtClean="0"/>
              <a:t>certifiable success</a:t>
            </a:r>
            <a:r>
              <a:rPr lang="en-US" sz="2000" b="1" dirty="0"/>
              <a:t>!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*  CEBAF delivered stable, small </a:t>
            </a:r>
            <a:r>
              <a:rPr lang="en-US" sz="2000" dirty="0" smtClean="0"/>
              <a:t>beam</a:t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dirty="0"/>
              <a:t>spots with little halo</a:t>
            </a:r>
            <a:br>
              <a:rPr lang="en-US" sz="2000" dirty="0"/>
            </a:br>
            <a:r>
              <a:rPr lang="en-US" sz="2000" dirty="0"/>
              <a:t>*  all detector systems, trigger and DAQ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worked </a:t>
            </a:r>
            <a:r>
              <a:rPr lang="en-US" sz="2000" dirty="0"/>
              <a:t>as designed</a:t>
            </a:r>
            <a:br>
              <a:rPr lang="en-US" sz="2000" dirty="0"/>
            </a:br>
            <a:r>
              <a:rPr lang="en-US" sz="2000" dirty="0"/>
              <a:t>*  took 1/3 PAC week of data with </a:t>
            </a:r>
            <a:r>
              <a:rPr lang="en-US" sz="2000" dirty="0" smtClean="0"/>
              <a:t>SVT</a:t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dirty="0"/>
              <a:t>at 0.5 </a:t>
            </a:r>
            <a:r>
              <a:rPr lang="en-US" sz="2000" dirty="0" smtClean="0"/>
              <a:t>mm</a:t>
            </a:r>
          </a:p>
          <a:p>
            <a:endParaRPr lang="en-US" sz="2000" dirty="0"/>
          </a:p>
          <a:p>
            <a:r>
              <a:rPr lang="en-US" sz="2000" b="1" dirty="0" smtClean="0"/>
              <a:t>Post Engineering Run, a change of focus for HPS:</a:t>
            </a:r>
            <a:br>
              <a:rPr lang="en-US" sz="2000" b="1" dirty="0" smtClean="0"/>
            </a:br>
            <a:r>
              <a:rPr lang="en-US" sz="2000" b="1" dirty="0" smtClean="0"/>
              <a:t>*   </a:t>
            </a:r>
            <a:r>
              <a:rPr lang="en-US" sz="2000" dirty="0" smtClean="0"/>
              <a:t>Analyze the </a:t>
            </a:r>
            <a:r>
              <a:rPr lang="en-US" sz="2000" dirty="0" smtClean="0"/>
              <a:t>data! Publish results!</a:t>
            </a:r>
            <a:br>
              <a:rPr lang="en-US" sz="2000" dirty="0" smtClean="0"/>
            </a:br>
            <a:r>
              <a:rPr lang="en-US" sz="2000" dirty="0" smtClean="0"/>
              <a:t>*   </a:t>
            </a:r>
            <a:r>
              <a:rPr lang="en-US" sz="2000" dirty="0" smtClean="0"/>
              <a:t>Prepare </a:t>
            </a:r>
            <a:r>
              <a:rPr lang="en-US" sz="2000" dirty="0"/>
              <a:t>for </a:t>
            </a:r>
            <a:r>
              <a:rPr lang="en-US" sz="2000" dirty="0" smtClean="0"/>
              <a:t>running in FY2016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19" y="1219200"/>
            <a:ext cx="3509839" cy="22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18" y="3513488"/>
            <a:ext cx="3509839" cy="250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29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for Physics! Ready for full Approval!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71600"/>
            <a:ext cx="995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Trident Data &gt;.8 GeV ~ </a:t>
            </a:r>
            <a:r>
              <a:rPr lang="en-US" u="sng" dirty="0" smtClean="0">
                <a:solidFill>
                  <a:srgbClr val="0000FF"/>
                </a:solidFill>
              </a:rPr>
              <a:t>MC</a:t>
            </a:r>
            <a:r>
              <a:rPr lang="en-US" dirty="0" smtClean="0"/>
              <a:t>    </a:t>
            </a:r>
            <a:r>
              <a:rPr lang="en-US" u="sng" dirty="0" smtClean="0"/>
              <a:t>Mass Resolution ~ Design</a:t>
            </a:r>
            <a:r>
              <a:rPr lang="en-US" dirty="0" smtClean="0"/>
              <a:t>   </a:t>
            </a:r>
            <a:r>
              <a:rPr lang="en-US" u="sng" dirty="0" smtClean="0"/>
              <a:t>Vertex Tails ~ Striking Distance</a:t>
            </a:r>
            <a:endParaRPr lang="en-US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3048000" cy="302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40931"/>
            <a:ext cx="2971800" cy="252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57" y="4343400"/>
            <a:ext cx="2961443" cy="248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77000" y="23622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50292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32004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2531" y="2482334"/>
            <a:ext cx="5693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37234" y="4615934"/>
            <a:ext cx="6719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3078" name="Picture 6" descr="https://lh5.googleusercontent.com/DhbfDEqR2QU9Qh9UjCvHjO_zAwG7bSm5kykqjpJamfaifCeDQzu-1fhHylKzuAX8TGdK3PhT10Cisvbj4tvJGRqW5RDKwtZkYkLX5OrR8ZrapLAUZ7aSaeUVwT-nwqDOxU-j74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399"/>
            <a:ext cx="3048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81900" y="111698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3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HPS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Why consider Upgrades?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  Improve HPS Physics Reach</a:t>
            </a:r>
            <a:br>
              <a:rPr lang="en-US" sz="2000" dirty="0" smtClean="0"/>
            </a:br>
            <a:r>
              <a:rPr lang="en-US" sz="2000" dirty="0" smtClean="0"/>
              <a:t>*  There is a Window of Opportunity for funding/construction</a:t>
            </a:r>
            <a:br>
              <a:rPr lang="en-US" sz="2000" dirty="0" smtClean="0"/>
            </a:br>
            <a:r>
              <a:rPr lang="en-US" sz="2000" dirty="0" smtClean="0"/>
              <a:t>    during CLAS completion and commissioning in FY2017</a:t>
            </a:r>
            <a:br>
              <a:rPr lang="en-US" sz="2000" dirty="0" smtClean="0"/>
            </a:br>
            <a:r>
              <a:rPr lang="en-US" sz="2000" dirty="0" smtClean="0"/>
              <a:t>*  Good training for new graduate students (and the rest of us)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b="1" dirty="0" smtClean="0"/>
              <a:t>Standing Offer</a:t>
            </a:r>
            <a:br>
              <a:rPr lang="en-US" sz="2000" b="1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*  Free pizza and beer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    for good proposals!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r>
              <a:rPr lang="en-US" sz="2000" b="1" dirty="0" smtClean="0"/>
              <a:t>Discuss on Wednesday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1"/>
            <a:ext cx="5257800" cy="400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273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HPS Publishing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876800"/>
          </a:xfrm>
        </p:spPr>
        <p:txBody>
          <a:bodyPr/>
          <a:lstStyle/>
          <a:p>
            <a:r>
              <a:rPr lang="en-US" sz="2000" b="1" dirty="0" smtClean="0"/>
              <a:t>Top priority:  Physics Results from the Engineering Run ASAP</a:t>
            </a:r>
            <a:br>
              <a:rPr lang="en-US" sz="2000" b="1" dirty="0" smtClean="0"/>
            </a:br>
            <a:r>
              <a:rPr lang="en-US" sz="2000" dirty="0" smtClean="0"/>
              <a:t>    Ready for APS April Meeting in Salt Lake City, April 16-19, 2016?</a:t>
            </a:r>
            <a:br>
              <a:rPr lang="en-US" sz="2000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    Hot seat:  Analysis Group Leaders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b="1" dirty="0" smtClean="0"/>
              <a:t>Next: Technical description of HPS subsystems SOON</a:t>
            </a:r>
            <a:br>
              <a:rPr lang="en-US" sz="2000" b="1" dirty="0" smtClean="0"/>
            </a:br>
            <a:r>
              <a:rPr lang="en-US" sz="2000" b="1" dirty="0" smtClean="0"/>
              <a:t>     </a:t>
            </a:r>
            <a:r>
              <a:rPr lang="en-US" sz="2000" dirty="0" smtClean="0"/>
              <a:t>Ready for Spring HPS Meeting, April 25-27, 2016 ?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Hot seats:  Beamline, </a:t>
            </a:r>
            <a:r>
              <a:rPr lang="en-US" sz="2000" b="1" dirty="0" err="1" smtClean="0">
                <a:solidFill>
                  <a:srgbClr val="FF0000"/>
                </a:solidFill>
              </a:rPr>
              <a:t>Ecal</a:t>
            </a:r>
            <a:r>
              <a:rPr lang="en-US" sz="2000" b="1" dirty="0" smtClean="0">
                <a:solidFill>
                  <a:srgbClr val="FF0000"/>
                </a:solidFill>
              </a:rPr>
              <a:t>, SVT/SVT DAQ, Trigger/DAQ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                        Sub-Group Leaders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/>
              <a:t>Technical description of HPS Engineering Run Detector</a:t>
            </a:r>
            <a:br>
              <a:rPr lang="en-US" sz="2000" b="1" dirty="0" smtClean="0"/>
            </a:br>
            <a:r>
              <a:rPr lang="en-US" sz="2000" b="1" dirty="0" smtClean="0"/>
              <a:t>     </a:t>
            </a:r>
            <a:r>
              <a:rPr lang="en-US" sz="2000" dirty="0" smtClean="0"/>
              <a:t>Ready by Summer 2016?</a:t>
            </a:r>
            <a:br>
              <a:rPr lang="en-US" sz="2000" dirty="0" smtClean="0"/>
            </a:br>
            <a:r>
              <a:rPr lang="en-US" sz="2000" dirty="0" smtClean="0"/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Hot seat:   Who will be </a:t>
            </a:r>
            <a:r>
              <a:rPr lang="en-US" sz="2000" b="1" dirty="0" err="1" smtClean="0">
                <a:solidFill>
                  <a:srgbClr val="FF0000"/>
                </a:solidFill>
              </a:rPr>
              <a:t>Pelle</a:t>
            </a:r>
            <a:r>
              <a:rPr lang="en-US" sz="2000" b="1" dirty="0" smtClean="0">
                <a:solidFill>
                  <a:srgbClr val="FF0000"/>
                </a:solidFill>
              </a:rPr>
              <a:t>’?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endParaRPr lang="en-US" sz="2000" b="1" dirty="0"/>
          </a:p>
          <a:p>
            <a:r>
              <a:rPr lang="en-US" sz="2000" b="1" dirty="0" smtClean="0"/>
              <a:t> HPS has done a remarkable job, and promises more of the same.</a:t>
            </a:r>
            <a:br>
              <a:rPr lang="en-US" sz="2000" b="1" dirty="0" smtClean="0"/>
            </a:br>
            <a:r>
              <a:rPr lang="en-US" sz="2000" b="1" dirty="0" smtClean="0"/>
              <a:t> But it doesn’t count until it’s in print!      </a:t>
            </a:r>
            <a:br>
              <a:rPr lang="en-US" sz="20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98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HPS Publishing 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4876800"/>
          </a:xfrm>
        </p:spPr>
        <p:txBody>
          <a:bodyPr/>
          <a:lstStyle/>
          <a:p>
            <a:r>
              <a:rPr lang="en-US" sz="2000" b="1" dirty="0" smtClean="0"/>
              <a:t>Ensure latest HPS results are visible to Collaboration Members only.</a:t>
            </a:r>
          </a:p>
          <a:p>
            <a:endParaRPr lang="en-US" sz="2000" dirty="0"/>
          </a:p>
          <a:p>
            <a:r>
              <a:rPr lang="en-US" sz="2000" b="1" dirty="0" smtClean="0"/>
              <a:t>HPS must discuss and develop the rules for </a:t>
            </a:r>
            <a:r>
              <a:rPr lang="en-US" sz="2000" b="1" dirty="0" err="1" smtClean="0"/>
              <a:t>unblinding</a:t>
            </a:r>
            <a:r>
              <a:rPr lang="en-US" sz="2000" b="1" dirty="0" smtClean="0"/>
              <a:t>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This policy must be approved by the EC and made known to the Collaboration well in advance of actual </a:t>
            </a:r>
            <a:r>
              <a:rPr lang="en-US" sz="2000" dirty="0" err="1" smtClean="0"/>
              <a:t>unblinding</a:t>
            </a:r>
            <a:r>
              <a:rPr lang="en-US" sz="2000" dirty="0" smtClean="0"/>
              <a:t>. </a:t>
            </a:r>
          </a:p>
          <a:p>
            <a:endParaRPr lang="en-US" sz="2000" dirty="0"/>
          </a:p>
          <a:p>
            <a:r>
              <a:rPr lang="en-US" sz="2000" b="1" dirty="0" smtClean="0"/>
              <a:t>Abide by Collaboration Bylaws on presentation of new results.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PPC must approve 2 weeks in advance of talk.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31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4876800"/>
          </a:xfrm>
        </p:spPr>
        <p:txBody>
          <a:bodyPr/>
          <a:lstStyle/>
          <a:p>
            <a:r>
              <a:rPr lang="en-US" sz="2000" b="1" dirty="0" smtClean="0"/>
              <a:t>HPS has moved from commissioning and data taking to data  analysis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b="1" dirty="0" smtClean="0"/>
              <a:t>Great progress </a:t>
            </a:r>
            <a:r>
              <a:rPr lang="en-US" sz="2000" b="1" dirty="0" smtClean="0"/>
              <a:t>in </a:t>
            </a:r>
            <a:r>
              <a:rPr lang="en-US" sz="2000" b="1" dirty="0" smtClean="0"/>
              <a:t>calibration, alignment, reconstruction, and data processing have HPS on track for its first physics result.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</a:p>
          <a:p>
            <a:r>
              <a:rPr lang="en-US" sz="2000" b="1" dirty="0" smtClean="0"/>
              <a:t>With input </a:t>
            </a:r>
            <a:r>
              <a:rPr lang="en-US" sz="2000" b="1" dirty="0" smtClean="0"/>
              <a:t>from the lab, HPS is ready to prepare </a:t>
            </a:r>
            <a:r>
              <a:rPr lang="en-US" sz="2000" b="1" dirty="0" smtClean="0"/>
              <a:t>for 2016 </a:t>
            </a:r>
            <a:r>
              <a:rPr lang="en-US" sz="2000" b="1" dirty="0" smtClean="0"/>
              <a:t>running.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b="1" dirty="0" smtClean="0"/>
              <a:t>HPS has demonstrated physics </a:t>
            </a:r>
            <a:r>
              <a:rPr lang="en-US" sz="2000" b="1" dirty="0" smtClean="0"/>
              <a:t>readiness. Once documented, HPS </a:t>
            </a:r>
            <a:r>
              <a:rPr lang="en-US" sz="2000" b="1" dirty="0" smtClean="0"/>
              <a:t>should be granted unconditional approval for its full PAC </a:t>
            </a:r>
            <a:r>
              <a:rPr lang="en-US" sz="2000" b="1" dirty="0" smtClean="0"/>
              <a:t>allotment.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b="1" dirty="0" smtClean="0"/>
              <a:t>The future HPS running schedule provides us an opportunity to upgrade our experiment, and cover even more parameter space.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b="1" dirty="0" smtClean="0"/>
              <a:t>Worthy Goal: </a:t>
            </a:r>
            <a:r>
              <a:rPr lang="en-US" sz="2000" b="1" dirty="0" smtClean="0"/>
              <a:t>First </a:t>
            </a:r>
            <a:r>
              <a:rPr lang="en-US" sz="2000" b="1" dirty="0" smtClean="0"/>
              <a:t>HPS Physics </a:t>
            </a:r>
            <a:r>
              <a:rPr lang="en-US" sz="2000" b="1" dirty="0" smtClean="0"/>
              <a:t>Paper Next </a:t>
            </a:r>
            <a:r>
              <a:rPr lang="en-US" sz="2000" b="1" dirty="0" smtClean="0"/>
              <a:t>Spring!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4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391400" cy="4419600"/>
          </a:xfrm>
        </p:spPr>
        <p:txBody>
          <a:bodyPr/>
          <a:lstStyle/>
          <a:p>
            <a:r>
              <a:rPr lang="en-US" dirty="0" smtClean="0"/>
              <a:t>Steps to the First HPS Physics </a:t>
            </a:r>
            <a:r>
              <a:rPr lang="en-US" dirty="0" smtClean="0"/>
              <a:t>Result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Preparing for FY2016 Running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HPS Physics Readiness and Approval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HPS Upgrades</a:t>
            </a:r>
          </a:p>
          <a:p>
            <a:endParaRPr lang="en-US" dirty="0"/>
          </a:p>
          <a:p>
            <a:r>
              <a:rPr lang="en-US" dirty="0" smtClean="0"/>
              <a:t>Publishing HPS </a:t>
            </a:r>
            <a:r>
              <a:rPr lang="en-US" dirty="0" smtClean="0"/>
              <a:t>results</a:t>
            </a:r>
          </a:p>
          <a:p>
            <a:endParaRPr lang="en-US" dirty="0"/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1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a Physics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181" y="1073059"/>
            <a:ext cx="8077200" cy="4876800"/>
          </a:xfrm>
        </p:spPr>
        <p:txBody>
          <a:bodyPr/>
          <a:lstStyle/>
          <a:p>
            <a:r>
              <a:rPr lang="en-US" b="1" dirty="0" smtClean="0"/>
              <a:t>Homework was outlined at ORSAY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 </a:t>
            </a:r>
            <a:r>
              <a:rPr lang="en-US" dirty="0" err="1" smtClean="0"/>
              <a:t>Ecal</a:t>
            </a:r>
            <a:r>
              <a:rPr lang="en-US" dirty="0" smtClean="0"/>
              <a:t>: Survey, Calibrations, Sampling Fraction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 SVT: Tracking Efficiency, Alignment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 Trident Data/MC Shape and Normalization Discrepancies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645" y="3124198"/>
            <a:ext cx="2309210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28066"/>
            <a:ext cx="2566987" cy="182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27131"/>
            <a:ext cx="2590800" cy="179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0" y="471926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4766" y="4719263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01" y="1752599"/>
            <a:ext cx="2201099" cy="110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78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on Many </a:t>
            </a:r>
            <a:r>
              <a:rPr lang="en-US" dirty="0" smtClean="0"/>
              <a:t>Fronts Since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ECal</a:t>
            </a:r>
            <a:r>
              <a:rPr lang="en-US" dirty="0" smtClean="0"/>
              <a:t> Calibration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SVT Precision Alignment</a:t>
            </a:r>
          </a:p>
          <a:p>
            <a:endParaRPr lang="en-US" dirty="0"/>
          </a:p>
          <a:p>
            <a:r>
              <a:rPr lang="en-US" dirty="0" smtClean="0"/>
              <a:t>Tracking </a:t>
            </a:r>
            <a:r>
              <a:rPr lang="en-US" dirty="0" smtClean="0"/>
              <a:t>Efficiency Improvements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New </a:t>
            </a:r>
            <a:r>
              <a:rPr lang="en-US" dirty="0" err="1" smtClean="0"/>
              <a:t>Ecal</a:t>
            </a:r>
            <a:r>
              <a:rPr lang="en-US" dirty="0" smtClean="0"/>
              <a:t> </a:t>
            </a:r>
            <a:r>
              <a:rPr lang="en-US" dirty="0" smtClean="0"/>
              <a:t>and SVT Reconstruction Code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Processing of Spring Run data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ECal</a:t>
            </a:r>
            <a:r>
              <a:rPr lang="en-US" dirty="0" smtClean="0"/>
              <a:t>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ECal</a:t>
            </a:r>
            <a:r>
              <a:rPr lang="en-US" dirty="0" smtClean="0"/>
              <a:t> Calibrated with FEE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Ecal</a:t>
            </a:r>
            <a:r>
              <a:rPr lang="en-US" dirty="0" smtClean="0"/>
              <a:t> Timing Corrections Implemented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Sampling Fractions Determined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3076575" cy="144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464" y="1524000"/>
            <a:ext cx="1962150" cy="138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420" y="3419474"/>
            <a:ext cx="293315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464" y="3289465"/>
            <a:ext cx="2038350" cy="152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67600" y="1415534"/>
            <a:ext cx="130888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Holly, Luca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43800" y="2907268"/>
            <a:ext cx="138589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Holly, Annie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94565" y="3607431"/>
            <a:ext cx="84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1200" baseline="-25000" dirty="0" smtClean="0">
                <a:solidFill>
                  <a:srgbClr val="FF0000"/>
                </a:solidFill>
                <a:sym typeface="Symbol"/>
              </a:rPr>
              <a:t>t </a:t>
            </a:r>
            <a:r>
              <a:rPr lang="en-US" sz="1200" dirty="0" smtClean="0">
                <a:solidFill>
                  <a:srgbClr val="FF0000"/>
                </a:solidFill>
                <a:sym typeface="Symbol"/>
              </a:rPr>
              <a:t>~</a:t>
            </a:r>
            <a:r>
              <a:rPr lang="en-US" sz="1200" dirty="0" smtClean="0">
                <a:solidFill>
                  <a:srgbClr val="FF0000"/>
                </a:solidFill>
              </a:rPr>
              <a:t>400ps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420" y="5105400"/>
            <a:ext cx="3271044" cy="124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00" y="4813464"/>
            <a:ext cx="6976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953000"/>
          </a:xfrm>
        </p:spPr>
        <p:txBody>
          <a:bodyPr/>
          <a:lstStyle/>
          <a:p>
            <a:r>
              <a:rPr lang="en-US" dirty="0" smtClean="0"/>
              <a:t>GBL Fits </a:t>
            </a:r>
            <a:r>
              <a:rPr lang="en-US" dirty="0" smtClean="0"/>
              <a:t>improve momentum </a:t>
            </a:r>
            <a:br>
              <a:rPr lang="en-US" dirty="0" smtClean="0"/>
            </a:br>
            <a:r>
              <a:rPr lang="en-US" dirty="0" smtClean="0"/>
              <a:t>resolution </a:t>
            </a:r>
            <a:r>
              <a:rPr lang="en-US" dirty="0" smtClean="0"/>
              <a:t>and scale</a:t>
            </a:r>
          </a:p>
          <a:p>
            <a:endParaRPr lang="en-US" dirty="0"/>
          </a:p>
          <a:p>
            <a:r>
              <a:rPr lang="en-US" dirty="0" err="1" smtClean="0"/>
              <a:t>MillePede</a:t>
            </a:r>
            <a:r>
              <a:rPr lang="en-US" dirty="0" smtClean="0"/>
              <a:t> Alignment  has </a:t>
            </a:r>
            <a:br>
              <a:rPr lang="en-US" dirty="0" smtClean="0"/>
            </a:br>
            <a:r>
              <a:rPr lang="en-US" dirty="0" smtClean="0"/>
              <a:t>reduced residuals, improved</a:t>
            </a:r>
            <a:br>
              <a:rPr lang="en-US" dirty="0" smtClean="0"/>
            </a:br>
            <a:r>
              <a:rPr lang="en-US" dirty="0" smtClean="0">
                <a:sym typeface="Symbol"/>
              </a:rPr>
              <a:t>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’s, and improved resolution</a:t>
            </a:r>
            <a:br>
              <a:rPr lang="en-US" dirty="0" smtClean="0">
                <a:sym typeface="Symbol"/>
              </a:rPr>
            </a:br>
            <a:endParaRPr lang="en-US" dirty="0"/>
          </a:p>
          <a:p>
            <a:r>
              <a:rPr lang="en-US" dirty="0" smtClean="0"/>
              <a:t>Multi-seed Tracking Strategies and Improved Alignment</a:t>
            </a:r>
            <a:br>
              <a:rPr lang="en-US" dirty="0" smtClean="0"/>
            </a:br>
            <a:r>
              <a:rPr lang="en-US" dirty="0" smtClean="0"/>
              <a:t>give high tracking efficiency and excellent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1"/>
            <a:ext cx="283226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52" y="2362201"/>
            <a:ext cx="32242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9600"/>
            <a:ext cx="27955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51" y="4419601"/>
            <a:ext cx="30718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91003" y="1219201"/>
            <a:ext cx="9605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Pelle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91002" y="2286001"/>
            <a:ext cx="122341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Pelle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err="1" smtClean="0"/>
              <a:t>Alesandra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531011"/>
            <a:ext cx="1339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FEE track matching</a:t>
            </a:r>
            <a:br>
              <a:rPr lang="en-US" dirty="0" smtClean="0"/>
            </a:br>
            <a:r>
              <a:rPr lang="en-US" dirty="0" err="1" smtClean="0"/>
              <a:t>data~MC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  <a:sym typeface="Symbol"/>
              </a:rPr>
              <a:t> good 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5201" y="3962400"/>
            <a:ext cx="82586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Omar </a:t>
            </a:r>
            <a:br>
              <a:rPr lang="en-US" dirty="0" smtClean="0"/>
            </a:br>
            <a:r>
              <a:rPr lang="en-US" dirty="0" smtClean="0"/>
              <a:t>et al.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4935904"/>
            <a:ext cx="159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p/p = </a:t>
            </a:r>
            <a:r>
              <a:rPr lang="en-US" dirty="0" smtClean="0">
                <a:solidFill>
                  <a:srgbClr val="FF0000"/>
                </a:solidFill>
              </a:rPr>
              <a:t>6.7</a:t>
            </a:r>
            <a:r>
              <a:rPr lang="en-US" dirty="0" smtClean="0">
                <a:solidFill>
                  <a:srgbClr val="FF0000"/>
                </a:solidFill>
              </a:rPr>
              <a:t>%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4996934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 ~ 95%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38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Reconstruction and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11894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4648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44644" y="1157844"/>
            <a:ext cx="257461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Matt, Sho, Omar, Nathan, </a:t>
            </a:r>
            <a:br>
              <a:rPr lang="en-US" sz="1600" dirty="0" smtClean="0"/>
            </a:br>
            <a:r>
              <a:rPr lang="en-US" sz="1600" dirty="0" smtClean="0"/>
              <a:t>Holly, </a:t>
            </a:r>
            <a:r>
              <a:rPr lang="en-US" sz="1600" dirty="0" smtClean="0"/>
              <a:t>Jeremy,…</a:t>
            </a:r>
            <a:endParaRPr lang="en-US" sz="1600" dirty="0"/>
          </a:p>
        </p:txBody>
      </p:sp>
      <p:sp>
        <p:nvSpPr>
          <p:cNvPr id="5" name="Oval 4"/>
          <p:cNvSpPr/>
          <p:nvPr/>
        </p:nvSpPr>
        <p:spPr>
          <a:xfrm>
            <a:off x="76200" y="3941477"/>
            <a:ext cx="4038600" cy="1866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91000" y="4267200"/>
            <a:ext cx="4495800" cy="2590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02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7A3A9-117E-4EF5-82A3-3CC7D0AB76B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HPS Experiment Overview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92481"/>
            <a:ext cx="5867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0" y="1307068"/>
            <a:ext cx="9669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Bradley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45990"/>
      </p:ext>
    </p:extLst>
  </p:cSld>
  <p:clrMapOvr>
    <a:masterClrMapping/>
  </p:clrMapOvr>
</p:sld>
</file>

<file path=ppt/theme/theme1.xml><?xml version="1.0" encoding="utf-8"?>
<a:theme xmlns:a="http://schemas.openxmlformats.org/drawingml/2006/main" name="1_SLAC white background presentation template">
  <a:themeElements>
    <a:clrScheme name="1_SLAC white background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LAC white background presentation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LAC white background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AC white background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AC white background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AC white background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AC white background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AC white background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C white background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C white background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C white background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C white background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C white background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AC white background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24579</TotalTime>
  <Words>449</Words>
  <Application>Microsoft Office PowerPoint</Application>
  <PresentationFormat>On-screen Show (4:3)</PresentationFormat>
  <Paragraphs>185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1_SLAC white background presentation template</vt:lpstr>
      <vt:lpstr>HPS Experiment Overview</vt:lpstr>
      <vt:lpstr>Following Success </vt:lpstr>
      <vt:lpstr>Outline</vt:lpstr>
      <vt:lpstr>Steps to a Physics Result</vt:lpstr>
      <vt:lpstr>Progress on Many Fronts Since</vt:lpstr>
      <vt:lpstr>ECal Progress</vt:lpstr>
      <vt:lpstr>Tracking Progress</vt:lpstr>
      <vt:lpstr>Data Reconstruction and Processing</vt:lpstr>
      <vt:lpstr>MC Processing</vt:lpstr>
      <vt:lpstr>Analysis Aids</vt:lpstr>
      <vt:lpstr>Physics Analyses Under Development Puzzles Uncovered; Solutions at this Meeting?</vt:lpstr>
      <vt:lpstr>Preparing for 2016 Running</vt:lpstr>
      <vt:lpstr>Preparing for 2016 Running</vt:lpstr>
      <vt:lpstr>HPS Run and Approval Status</vt:lpstr>
      <vt:lpstr>Physics Readiness Document</vt:lpstr>
      <vt:lpstr>Physics Readiness:  Beamline</vt:lpstr>
      <vt:lpstr>Physics Readiness: Ecal and Trigger</vt:lpstr>
      <vt:lpstr>Physics Readiness: SVT and SVT DAQ</vt:lpstr>
      <vt:lpstr>Physics Readiness:  Data Taking and Processing </vt:lpstr>
      <vt:lpstr>Ready for Physics! Ready for full Approval!</vt:lpstr>
      <vt:lpstr>HPS Upgrades</vt:lpstr>
      <vt:lpstr>HPS Publishing Goals</vt:lpstr>
      <vt:lpstr>HPS Publishing Prerequisites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DOE Headquarters BES and HEP</dc:title>
  <dc:creator>madelyn and sandy</dc:creator>
  <cp:lastModifiedBy>Jaros, John A.</cp:lastModifiedBy>
  <cp:revision>990</cp:revision>
  <dcterms:created xsi:type="dcterms:W3CDTF">2010-01-12T16:21:02Z</dcterms:created>
  <dcterms:modified xsi:type="dcterms:W3CDTF">2015-10-26T01:44:47Z</dcterms:modified>
</cp:coreProperties>
</file>