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8" r:id="rId3"/>
    <p:sldId id="307" r:id="rId4"/>
    <p:sldId id="339" r:id="rId5"/>
    <p:sldId id="333" r:id="rId6"/>
    <p:sldId id="340" r:id="rId7"/>
    <p:sldId id="331" r:id="rId8"/>
    <p:sldId id="322" r:id="rId9"/>
    <p:sldId id="323" r:id="rId10"/>
    <p:sldId id="337" r:id="rId11"/>
    <p:sldId id="334" r:id="rId12"/>
    <p:sldId id="311" r:id="rId13"/>
    <p:sldId id="308" r:id="rId14"/>
    <p:sldId id="325" r:id="rId15"/>
    <p:sldId id="327" r:id="rId16"/>
    <p:sldId id="328" r:id="rId17"/>
    <p:sldId id="326" r:id="rId18"/>
    <p:sldId id="330" r:id="rId19"/>
    <p:sldId id="316" r:id="rId20"/>
    <p:sldId id="317" r:id="rId21"/>
    <p:sldId id="318" r:id="rId22"/>
    <p:sldId id="338" r:id="rId23"/>
    <p:sldId id="320" r:id="rId24"/>
    <p:sldId id="335" r:id="rId25"/>
    <p:sldId id="28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264" y="86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t>25/10/15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t>‹#›</a:t>
            </a:fld>
            <a:endParaRPr lang="en-US"/>
          </a:p>
        </p:txBody>
      </p:sp>
    </p:spTree>
    <p:extLst>
      <p:ext uri="{BB962C8B-B14F-4D97-AF65-F5344CB8AC3E}">
        <p14:creationId xmlns:p14="http://schemas.microsoft.com/office/powerpoint/2010/main"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3</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17</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18</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4</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653114-0D40-384A-9E11-76EB88F8D7B8}" type="slidenum">
              <a:rPr lang="en-US" smtClean="0"/>
              <a:pPr/>
              <a:t>5</a:t>
            </a:fld>
            <a:endParaRPr lang="en-US"/>
          </a:p>
        </p:txBody>
      </p:sp>
    </p:spTree>
    <p:extLst>
      <p:ext uri="{BB962C8B-B14F-4D97-AF65-F5344CB8AC3E}">
        <p14:creationId xmlns:p14="http://schemas.microsoft.com/office/powerpoint/2010/main" val="411537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6</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653114-0D40-384A-9E11-76EB88F8D7B8}" type="slidenum">
              <a:rPr lang="en-US" smtClean="0"/>
              <a:pPr/>
              <a:t>7</a:t>
            </a:fld>
            <a:endParaRPr lang="en-US"/>
          </a:p>
        </p:txBody>
      </p:sp>
    </p:spTree>
    <p:extLst>
      <p:ext uri="{BB962C8B-B14F-4D97-AF65-F5344CB8AC3E}">
        <p14:creationId xmlns:p14="http://schemas.microsoft.com/office/powerpoint/2010/main" val="177723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8</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9</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14</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lIns="89464" tIns="44729" rIns="89464" bIns="44729" numCol="1" anchorCtr="0" compatLnSpc="1">
            <a:prstTxWarp prst="textNoShape">
              <a:avLst/>
            </a:prstTxWarp>
          </a:bodyPr>
          <a:lstStyle/>
          <a:p>
            <a:pPr algn="ctr" eaLnBrk="0" fontAlgn="base" hangingPunct="0">
              <a:spcBef>
                <a:spcPct val="0"/>
              </a:spcBef>
              <a:spcAft>
                <a:spcPct val="0"/>
              </a:spcAft>
            </a:pPr>
            <a:fld id="{2936AE6F-0960-42F7-9669-79FC85849ACC}" type="slidenum">
              <a:rPr lang="en-US">
                <a:solidFill>
                  <a:srgbClr val="000000"/>
                </a:solidFill>
              </a:rPr>
              <a:pPr algn="ctr" eaLnBrk="0" fontAlgn="base" hangingPunct="0">
                <a:spcBef>
                  <a:spcPct val="0"/>
                </a:spcBef>
                <a:spcAft>
                  <a:spcPct val="0"/>
                </a:spcAft>
              </a:pPr>
              <a:t>15</a:t>
            </a:fld>
            <a:endParaRPr lang="en-US" dirty="0">
              <a:solidFill>
                <a:srgbClr val="000000"/>
              </a:solidFill>
            </a:endParaRPr>
          </a:p>
        </p:txBody>
      </p:sp>
      <p:sp>
        <p:nvSpPr>
          <p:cNvPr id="39939" name="Rectangle 2"/>
          <p:cNvSpPr>
            <a:spLocks noGrp="1" noRot="1" noChangeAspect="1" noChangeArrowheads="1" noTextEdit="1"/>
          </p:cNvSpPr>
          <p:nvPr>
            <p:ph type="sldImg"/>
          </p:nvPr>
        </p:nvSpPr>
        <p:spPr bwMode="auto">
          <a:xfrm>
            <a:off x="1154113" y="688975"/>
            <a:ext cx="4560887" cy="342265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1170706">
              <a:spcBef>
                <a:spcPct val="0"/>
              </a:spcBef>
            </a:pP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25/10/15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459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1" name="TextBox 10"/>
          <p:cNvSpPr txBox="1"/>
          <p:nvPr userDrawn="1"/>
        </p:nvSpPr>
        <p:spPr>
          <a:xfrm>
            <a:off x="2505981" y="6537624"/>
            <a:ext cx="955711"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October 2015</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8" name="TextBox 7"/>
          <p:cNvSpPr txBox="1"/>
          <p:nvPr userDrawn="1"/>
        </p:nvSpPr>
        <p:spPr>
          <a:xfrm>
            <a:off x="2505981" y="6537624"/>
            <a:ext cx="955711"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October 2015</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89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0" name="TextBox 9"/>
          <p:cNvSpPr txBox="1"/>
          <p:nvPr userDrawn="1"/>
        </p:nvSpPr>
        <p:spPr>
          <a:xfrm>
            <a:off x="2505981" y="6537624"/>
            <a:ext cx="955711"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October 2015</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986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25/10/15</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ichmond.com/news/virginia/government-politics/article_ffebc211-30b2-5b78-ae61-7866aa2a9ed5.html" TargetMode="External"/><Relationship Id="rId4" Type="http://schemas.openxmlformats.org/officeDocument/2006/relationships/hyperlink" Target="http://hamptonroads.com/2015/10/atomic-collider-gets-ok-now-jefferson-lab-will-compete-it" TargetMode="External"/><Relationship Id="rId5" Type="http://schemas.openxmlformats.org/officeDocument/2006/relationships/hyperlink" Target="http://www.dailypress.com/news/newport-news/dp-nws-nn-ion-collider-tech-center-20151015-story.html" TargetMode="External"/><Relationship Id="rId6" Type="http://schemas.openxmlformats.org/officeDocument/2006/relationships/hyperlink" Target="http://news.sciencemag.org/physics/2015/10/u-s-nuclear-physicists-push-new-neutrino-experiment?rss=1" TargetMode="External"/><Relationship Id="rId7" Type="http://schemas.openxmlformats.org/officeDocument/2006/relationships/hyperlink" Target="http://www.nature.com/news/billion-dollar-particle-collider-gets-thumbs-up-1.17579" TargetMode="External"/><Relationship Id="rId8" Type="http://schemas.openxmlformats.org/officeDocument/2006/relationships/hyperlink" Target="http://www.ibtimes.co.uk/new-particle-collider-more-precise-lhc-awaits-approval-1502098" TargetMode="External"/><Relationship Id="rId9" Type="http://schemas.openxmlformats.org/officeDocument/2006/relationships/hyperlink" Target="http://www.sfgate.com/news/article/Virginia-lab-to-compete-for-bid-to-build-atomic-6573780.php" TargetMode="External"/><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www.washingtonpost.com/local/virginia-lab-to-compete-for-bid-to-build-atomic-collider/2015/10/16/0906dcea-73f6-11e5-ba14-318f8e87a2fc_story.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oleObject" Target="../embeddings/oleObject1.bin"/><Relationship Id="rId5"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Update from </a:t>
            </a:r>
            <a:r>
              <a:rPr lang="en-US" sz="3600" b="1" kern="0" dirty="0" err="1"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JLab</a:t>
            </a:r>
            <a:endPar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070" y="60198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Patrizia Rossi</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October 26, </a:t>
            </a:r>
            <a:r>
              <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2015</a:t>
            </a:r>
          </a:p>
        </p:txBody>
      </p:sp>
      <p:sp>
        <p:nvSpPr>
          <p:cNvPr id="2" name="AutoShape 2" descr="imap://bmck@mail.jlab.org:993/fetch%3EUID%3E/INBOX%3E278150?part=1.2&amp;type=image/jpeg&amp;filename=Version%2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p://bmck@mail.jlab.org:993/fetch%3EUID%3E/INBOX%3E278150?part=1.2&amp;type=image/jpeg&amp;filename=Version%20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p://bmck@mail.jlab.org:993/fetch%3EUID%3E/INBOX%3E278150?part=1.2&amp;type=image/jpeg&amp;filename=Version%20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descr="C:\Users\bmck\Desktop\D_drive\Jlab\DOE\2015\phot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552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138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rot="19800000">
            <a:off x="796479" y="2816730"/>
            <a:ext cx="7318847" cy="1569660"/>
          </a:xfrm>
          <a:prstGeom prst="rect">
            <a:avLst/>
          </a:prstGeom>
          <a:gradFill flip="none" rotWithShape="1">
            <a:gsLst>
              <a:gs pos="0">
                <a:srgbClr val="9933FF">
                  <a:tint val="66000"/>
                  <a:satMod val="160000"/>
                </a:srgbClr>
              </a:gs>
              <a:gs pos="50000">
                <a:srgbClr val="9933FF">
                  <a:tint val="44500"/>
                  <a:satMod val="160000"/>
                </a:srgbClr>
              </a:gs>
              <a:gs pos="100000">
                <a:srgbClr val="9933FF">
                  <a:tint val="23500"/>
                  <a:satMod val="160000"/>
                </a:srgbClr>
              </a:gs>
            </a:gsLst>
            <a:lin ang="13500000" scaled="1"/>
            <a:tileRect/>
          </a:gradFill>
        </p:spPr>
        <p:txBody>
          <a:bodyPr wrap="square" rtlCol="0">
            <a:spAutoFit/>
          </a:bodyPr>
          <a:lstStyle/>
          <a:p>
            <a:r>
              <a:rPr lang="en-US" sz="3200" dirty="0" smtClean="0">
                <a:solidFill>
                  <a:schemeClr val="bg1"/>
                </a:solidFill>
                <a:latin typeface="Arial" panose="020B0604020202020204" pitchFamily="34" charset="0"/>
                <a:cs typeface="Arial" panose="020B0604020202020204" pitchFamily="34" charset="0"/>
              </a:rPr>
              <a:t>Very </a:t>
            </a:r>
            <a:r>
              <a:rPr lang="en-US" sz="3200" dirty="0">
                <a:solidFill>
                  <a:schemeClr val="bg1"/>
                </a:solidFill>
                <a:latin typeface="Arial" panose="020B0604020202020204" pitchFamily="34" charset="0"/>
                <a:cs typeface="Arial" panose="020B0604020202020204" pitchFamily="34" charset="0"/>
              </a:rPr>
              <a:t>a</a:t>
            </a:r>
            <a:r>
              <a:rPr lang="en-US" sz="3200" dirty="0" smtClean="0">
                <a:solidFill>
                  <a:schemeClr val="bg1"/>
                </a:solidFill>
                <a:latin typeface="Arial" panose="020B0604020202020204" pitchFamily="34" charset="0"/>
                <a:cs typeface="Arial" panose="020B0604020202020204" pitchFamily="34" charset="0"/>
              </a:rPr>
              <a:t>ctive and engaged (international) user community showing large interest in JLab-12 GeV science program</a:t>
            </a:r>
            <a:endParaRPr lang="en-US" sz="3200" dirty="0">
              <a:solidFill>
                <a:schemeClr val="bg1"/>
              </a:solidFill>
              <a:latin typeface="Arial" panose="020B0604020202020204" pitchFamily="34" charset="0"/>
              <a:cs typeface="Arial" panose="020B0604020202020204" pitchFamily="34" charset="0"/>
            </a:endParaRPr>
          </a:p>
        </p:txBody>
      </p:sp>
      <p:sp>
        <p:nvSpPr>
          <p:cNvPr id="6" name="Slide Number Placeholder 4"/>
          <p:cNvSpPr txBox="1">
            <a:spLocks/>
          </p:cNvSpPr>
          <p:nvPr/>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10</a:t>
            </a:fld>
            <a:endParaRPr lang="en-US" dirty="0"/>
          </a:p>
        </p:txBody>
      </p:sp>
      <p:sp>
        <p:nvSpPr>
          <p:cNvPr id="7" name="Title 1"/>
          <p:cNvSpPr txBox="1">
            <a:spLocks/>
          </p:cNvSpPr>
          <p:nvPr/>
        </p:nvSpPr>
        <p:spPr>
          <a:xfrm>
            <a:off x="0" y="195989"/>
            <a:ext cx="9144000" cy="3650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sz="4000" b="0" dirty="0">
                <a:ln>
                  <a:prstDash val="solid"/>
                </a:ln>
                <a:solidFill>
                  <a:srgbClr val="000090"/>
                </a:solidFill>
                <a:effectLst>
                  <a:outerShdw blurRad="88000" dist="50800" dir="5040000" algn="tl">
                    <a:schemeClr val="accent4">
                      <a:tint val="80000"/>
                      <a:satMod val="250000"/>
                      <a:alpha val="45000"/>
                    </a:schemeClr>
                  </a:outerShdw>
                </a:effectLst>
                <a:latin typeface="+mn-lt"/>
              </a:rPr>
              <a:t>Enhancements beyond 12-GeV Upgrade</a:t>
            </a:r>
          </a:p>
        </p:txBody>
      </p:sp>
      <p:sp>
        <p:nvSpPr>
          <p:cNvPr id="9" name="Rectangle 8"/>
          <p:cNvSpPr/>
          <p:nvPr/>
        </p:nvSpPr>
        <p:spPr>
          <a:xfrm>
            <a:off x="38100" y="823913"/>
            <a:ext cx="9048750" cy="5632311"/>
          </a:xfrm>
          <a:prstGeom prst="rect">
            <a:avLst/>
          </a:prstGeom>
          <a:noFill/>
        </p:spPr>
        <p:txBody>
          <a:bodyPr wrap="square">
            <a:spAutoFit/>
          </a:bodyPr>
          <a:lstStyle/>
          <a:p>
            <a:pPr defTabSz="456406">
              <a:defRPr/>
            </a:pPr>
            <a:r>
              <a:rPr lang="en-US" dirty="0">
                <a:solidFill>
                  <a:prstClr val="black"/>
                </a:solidFill>
                <a:latin typeface="Arial" panose="020B0604020202020204" pitchFamily="34" charset="0"/>
                <a:cs typeface="Arial" panose="020B0604020202020204" pitchFamily="34" charset="0"/>
              </a:rPr>
              <a:t>• Hall A DVCS Calorimeter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installed</a:t>
            </a:r>
            <a:endParaRPr lang="en-US" dirty="0" smtClean="0">
              <a:solidFill>
                <a:prstClr val="black"/>
              </a:solidFill>
              <a:latin typeface="Arial" panose="020B0604020202020204" pitchFamily="34" charset="0"/>
              <a:cs typeface="Arial" panose="020B0604020202020204" pitchFamily="34" charset="0"/>
            </a:endParaRPr>
          </a:p>
          <a:p>
            <a:pPr defTabSz="456406">
              <a:defRPr/>
            </a:pPr>
            <a:r>
              <a:rPr lang="en-US" dirty="0" smtClean="0">
                <a:solidFill>
                  <a:prstClr val="black"/>
                </a:solidFill>
                <a:latin typeface="Arial" panose="020B0604020202020204" pitchFamily="34" charset="0"/>
                <a:cs typeface="Arial" panose="020B0604020202020204" pitchFamily="34" charset="0"/>
              </a:rPr>
              <a:t>• Hall A SBS – ongoing (Capital Equipment (</a:t>
            </a:r>
            <a:r>
              <a:rPr lang="en-US" dirty="0" smtClean="0">
                <a:solidFill>
                  <a:srgbClr val="FF0000"/>
                </a:solidFill>
                <a:latin typeface="Arial" panose="020B0604020202020204" pitchFamily="34" charset="0"/>
                <a:cs typeface="Arial" panose="020B0604020202020204" pitchFamily="34" charset="0"/>
              </a:rPr>
              <a:t>CE</a:t>
            </a:r>
            <a:r>
              <a:rPr lang="en-US" dirty="0" smtClean="0">
                <a:solidFill>
                  <a:prstClr val="black"/>
                </a:solidFill>
                <a:latin typeface="Arial" panose="020B0604020202020204" pitchFamily="34" charset="0"/>
                <a:cs typeface="Arial" panose="020B0604020202020204" pitchFamily="34" charset="0"/>
              </a:rPr>
              <a:t>))</a:t>
            </a:r>
          </a:p>
          <a:p>
            <a:pPr defTabSz="456406">
              <a:defRPr/>
            </a:pP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Hall A SBS GEMs (</a:t>
            </a:r>
            <a:r>
              <a:rPr lang="en-US" dirty="0">
                <a:solidFill>
                  <a:srgbClr val="0000FF"/>
                </a:solidFill>
                <a:latin typeface="Arial" panose="020B0604020202020204" pitchFamily="34" charset="0"/>
                <a:cs typeface="Arial" panose="020B0604020202020204" pitchFamily="34" charset="0"/>
              </a:rPr>
              <a:t>Italy INFN, UK</a:t>
            </a:r>
            <a:r>
              <a:rPr lang="en-US" dirty="0">
                <a:solidFill>
                  <a:prstClr val="black"/>
                </a:solidFill>
                <a:latin typeface="Arial" panose="020B0604020202020204" pitchFamily="34" charset="0"/>
                <a:cs typeface="Arial" panose="020B0604020202020204" pitchFamily="34" charset="0"/>
              </a:rPr>
              <a:t>), Hadron Cal. (CMU+</a:t>
            </a:r>
            <a:r>
              <a:rPr lang="en-US" dirty="0">
                <a:solidFill>
                  <a:srgbClr val="0000FF"/>
                </a:solidFill>
                <a:latin typeface="Arial" panose="020B0604020202020204" pitchFamily="34" charset="0"/>
                <a:cs typeface="Arial" panose="020B0604020202020204" pitchFamily="34" charset="0"/>
              </a:rPr>
              <a:t>INFN</a:t>
            </a:r>
            <a:r>
              <a:rPr lang="en-US" dirty="0">
                <a:solidFill>
                  <a:prstClr val="black"/>
                </a:solidFill>
                <a:latin typeface="Arial" panose="020B0604020202020204" pitchFamily="34" charset="0"/>
                <a:cs typeface="Arial" panose="020B0604020202020204" pitchFamily="34" charset="0"/>
              </a:rPr>
              <a:t>) ongoing (ops)</a:t>
            </a:r>
          </a:p>
          <a:p>
            <a:pPr defTabSz="456406">
              <a:defRPr/>
            </a:pPr>
            <a:r>
              <a:rPr lang="en-US" dirty="0">
                <a:solidFill>
                  <a:prstClr val="black"/>
                </a:solidFill>
                <a:latin typeface="Arial" panose="020B0604020202020204" pitchFamily="34" charset="0"/>
                <a:cs typeface="Arial" panose="020B0604020202020204" pitchFamily="34" charset="0"/>
              </a:rPr>
              <a:t>• Hall A pre-R&amp;D toward PV (MOLLER magnet concept, with MIT) ongoing (ops)</a:t>
            </a:r>
          </a:p>
          <a:p>
            <a:pPr defTabSz="456406">
              <a:defRPr/>
            </a:pPr>
            <a:r>
              <a:rPr lang="en-US" dirty="0">
                <a:solidFill>
                  <a:prstClr val="black"/>
                </a:solidFill>
                <a:latin typeface="Arial" panose="020B0604020202020204" pitchFamily="34" charset="0"/>
                <a:cs typeface="Arial" panose="020B0604020202020204" pitchFamily="34" charset="0"/>
              </a:rPr>
              <a:t>• Hall A SOLID (</a:t>
            </a:r>
            <a:r>
              <a:rPr lang="en-US" dirty="0">
                <a:solidFill>
                  <a:srgbClr val="0000FF"/>
                </a:solidFill>
                <a:latin typeface="Arial" panose="020B0604020202020204" pitchFamily="34" charset="0"/>
                <a:cs typeface="Arial" panose="020B0604020202020204" pitchFamily="34" charset="0"/>
              </a:rPr>
              <a:t>China</a:t>
            </a:r>
            <a:r>
              <a:rPr lang="en-US" dirty="0">
                <a:solidFill>
                  <a:prstClr val="black"/>
                </a:solidFill>
                <a:latin typeface="Arial" panose="020B0604020202020204" pitchFamily="34" charset="0"/>
                <a:cs typeface="Arial" panose="020B0604020202020204" pitchFamily="34" charset="0"/>
              </a:rPr>
              <a:t>, Temple, Duke, ANL, …) ongoing (magnet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A APEX septum magnet (</a:t>
            </a:r>
            <a:r>
              <a:rPr lang="en-US" dirty="0">
                <a:solidFill>
                  <a:srgbClr val="0000FF"/>
                </a:solidFill>
                <a:latin typeface="Arial" panose="020B0604020202020204" pitchFamily="34" charset="0"/>
                <a:cs typeface="Arial" panose="020B0604020202020204" pitchFamily="34" charset="0"/>
              </a:rPr>
              <a:t>Canada</a:t>
            </a:r>
            <a:r>
              <a:rPr lang="en-US" dirty="0">
                <a:solidFill>
                  <a:prstClr val="black"/>
                </a:solidFill>
                <a:latin typeface="Arial" panose="020B0604020202020204" pitchFamily="34" charset="0"/>
                <a:cs typeface="Arial" panose="020B0604020202020204" pitchFamily="34" charset="0"/>
              </a:rPr>
              <a:t>, Stony Brook) </a:t>
            </a:r>
            <a:r>
              <a:rPr lang="en-US" b="1" dirty="0">
                <a:solidFill>
                  <a:prstClr val="black"/>
                </a:solidFill>
                <a:latin typeface="Arial" panose="020B0604020202020204" pitchFamily="34" charset="0"/>
                <a:cs typeface="Arial" panose="020B0604020202020204" pitchFamily="34" charset="0"/>
              </a:rPr>
              <a:t>complete</a:t>
            </a:r>
          </a:p>
          <a:p>
            <a:pPr defTabSz="456406">
              <a:defRPr/>
            </a:pPr>
            <a:r>
              <a:rPr lang="en-US" dirty="0">
                <a:solidFill>
                  <a:prstClr val="black"/>
                </a:solidFill>
                <a:latin typeface="Arial" panose="020B0604020202020204" pitchFamily="34" charset="0"/>
                <a:cs typeface="Arial" panose="020B0604020202020204" pitchFamily="34" charset="0"/>
              </a:rPr>
              <a:t>• Hall B longitudinally polarized target (ODU …, NSF/MRI) ongoing (</a:t>
            </a:r>
            <a:r>
              <a:rPr lang="en-US" dirty="0" err="1">
                <a:solidFill>
                  <a:prstClr val="black"/>
                </a:solidFill>
                <a:latin typeface="Arial" panose="020B0604020202020204" pitchFamily="34" charset="0"/>
                <a:cs typeface="Arial" panose="020B0604020202020204" pitchFamily="34" charset="0"/>
              </a:rPr>
              <a:t>infrastr</a:t>
            </a:r>
            <a:r>
              <a:rPr lang="en-US" dirty="0">
                <a:solidFill>
                  <a:prstClr val="black"/>
                </a:solidFill>
                <a:latin typeface="Arial" panose="020B0604020202020204" pitchFamily="34" charset="0"/>
                <a:cs typeface="Arial" panose="020B0604020202020204" pitchFamily="34" charset="0"/>
              </a:rPr>
              <a:t>.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B forward tagger (</a:t>
            </a:r>
            <a:r>
              <a:rPr lang="en-US" dirty="0">
                <a:solidFill>
                  <a:srgbClr val="0000FF"/>
                </a:solidFill>
                <a:latin typeface="Arial" panose="020B0604020202020204" pitchFamily="34" charset="0"/>
                <a:cs typeface="Arial" panose="020B0604020202020204" pitchFamily="34" charset="0"/>
              </a:rPr>
              <a:t>Italy INFN </a:t>
            </a:r>
            <a:r>
              <a:rPr lang="en-US" dirty="0">
                <a:solidFill>
                  <a:prstClr val="black"/>
                </a:solidFill>
                <a:latin typeface="Arial" panose="020B0604020202020204" pitchFamily="34" charset="0"/>
                <a:cs typeface="Arial" panose="020B0604020202020204" pitchFamily="34" charset="0"/>
              </a:rPr>
              <a:t>&amp; NSF/MRI) </a:t>
            </a:r>
            <a:r>
              <a:rPr lang="en-US" b="1" dirty="0">
                <a:solidFill>
                  <a:prstClr val="black"/>
                </a:solidFill>
                <a:latin typeface="Arial" panose="020B0604020202020204" pitchFamily="34" charset="0"/>
                <a:cs typeface="Arial" panose="020B0604020202020204" pitchFamily="34" charset="0"/>
              </a:rPr>
              <a:t>near-complete </a:t>
            </a:r>
          </a:p>
          <a:p>
            <a:pPr defTabSz="456406">
              <a:defRPr/>
            </a:pPr>
            <a:r>
              <a:rPr lang="en-US" dirty="0">
                <a:solidFill>
                  <a:prstClr val="black"/>
                </a:solidFill>
                <a:latin typeface="Arial" panose="020B0604020202020204" pitchFamily="34" charset="0"/>
                <a:cs typeface="Arial" panose="020B0604020202020204" pitchFamily="34" charset="0"/>
              </a:rPr>
              <a:t>• Hall B RICH sector(s) (</a:t>
            </a:r>
            <a:r>
              <a:rPr lang="en-US" dirty="0">
                <a:solidFill>
                  <a:srgbClr val="0000FF"/>
                </a:solidFill>
                <a:latin typeface="Arial" panose="020B0604020202020204" pitchFamily="34" charset="0"/>
                <a:cs typeface="Arial" panose="020B0604020202020204" pitchFamily="34" charset="0"/>
              </a:rPr>
              <a:t>Italy INFN, Chile</a:t>
            </a:r>
            <a:r>
              <a:rPr lang="en-US" dirty="0">
                <a:solidFill>
                  <a:prstClr val="black"/>
                </a:solidFill>
                <a:latin typeface="Arial" panose="020B0604020202020204" pitchFamily="34" charset="0"/>
                <a:cs typeface="Arial" panose="020B0604020202020204" pitchFamily="34" charset="0"/>
              </a:rPr>
              <a:t>) ongoing (PMTs, materials -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B </a:t>
            </a:r>
            <a:r>
              <a:rPr lang="en-US" dirty="0" err="1">
                <a:solidFill>
                  <a:prstClr val="black"/>
                </a:solidFill>
                <a:latin typeface="Arial" panose="020B0604020202020204" pitchFamily="34" charset="0"/>
                <a:cs typeface="Arial" panose="020B0604020202020204" pitchFamily="34" charset="0"/>
              </a:rPr>
              <a:t>MicroMegas</a:t>
            </a:r>
            <a:r>
              <a:rPr lang="en-US" dirty="0">
                <a:solidFill>
                  <a:prstClr val="black"/>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Saclay</a:t>
            </a:r>
            <a:r>
              <a:rPr lang="en-US" dirty="0">
                <a:solidFill>
                  <a:prstClr val="black"/>
                </a:solidFill>
                <a:latin typeface="Arial" panose="020B0604020202020204" pitchFamily="34" charset="0"/>
                <a:cs typeface="Arial" panose="020B0604020202020204" pitchFamily="34" charset="0"/>
              </a:rPr>
              <a:t>) ongoing</a:t>
            </a:r>
          </a:p>
          <a:p>
            <a:pPr defTabSz="456406">
              <a:defRPr/>
            </a:pPr>
            <a:r>
              <a:rPr lang="en-US" dirty="0">
                <a:solidFill>
                  <a:prstClr val="black"/>
                </a:solidFill>
                <a:latin typeface="Arial" panose="020B0604020202020204" pitchFamily="34" charset="0"/>
                <a:cs typeface="Arial" panose="020B0604020202020204" pitchFamily="34" charset="0"/>
              </a:rPr>
              <a:t>• Hall B Central Neutron Detector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complete</a:t>
            </a:r>
            <a:endParaRPr lang="en-US" b="1"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B Heavy Photon Search (HPS) (DOE HEP, </a:t>
            </a:r>
            <a:r>
              <a:rPr lang="en-US" dirty="0">
                <a:solidFill>
                  <a:srgbClr val="0000FF"/>
                </a:solidFill>
                <a:latin typeface="Arial" panose="020B0604020202020204" pitchFamily="34" charset="0"/>
                <a:cs typeface="Arial" panose="020B0604020202020204" pitchFamily="34" charset="0"/>
              </a:rPr>
              <a:t>France</a:t>
            </a:r>
            <a:r>
              <a:rPr lang="en-US" dirty="0">
                <a:solidFill>
                  <a:prstClr val="black"/>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INFN</a:t>
            </a:r>
            <a:r>
              <a:rPr lang="en-US" dirty="0">
                <a:solidFill>
                  <a:prstClr val="black"/>
                </a:solidFill>
                <a:latin typeface="Arial" panose="020B0604020202020204" pitchFamily="34" charset="0"/>
                <a:cs typeface="Arial" panose="020B0604020202020204" pitchFamily="34" charset="0"/>
              </a:rPr>
              <a:t>) </a:t>
            </a:r>
            <a:r>
              <a:rPr lang="en-US" b="1" dirty="0" smtClean="0">
                <a:solidFill>
                  <a:prstClr val="black"/>
                </a:solidFill>
                <a:latin typeface="Arial" panose="020B0604020202020204" pitchFamily="34" charset="0"/>
                <a:cs typeface="Arial" panose="020B0604020202020204" pitchFamily="34" charset="0"/>
              </a:rPr>
              <a:t>installed/used for run</a:t>
            </a:r>
            <a:endParaRPr lang="en-US" b="1"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B H Gas Target for Proton Charge Radius (NSF/MRI) </a:t>
            </a:r>
            <a:r>
              <a:rPr lang="en-US" b="1" dirty="0">
                <a:solidFill>
                  <a:prstClr val="black"/>
                </a:solidFill>
                <a:latin typeface="Arial" panose="020B0604020202020204" pitchFamily="34" charset="0"/>
                <a:cs typeface="Arial" panose="020B0604020202020204" pitchFamily="34" charset="0"/>
              </a:rPr>
              <a:t>near-complete</a:t>
            </a:r>
          </a:p>
          <a:p>
            <a:pPr defTabSz="456406">
              <a:defRPr/>
            </a:pPr>
            <a:r>
              <a:rPr lang="en-US" dirty="0">
                <a:solidFill>
                  <a:prstClr val="black"/>
                </a:solidFill>
                <a:latin typeface="Arial" panose="020B0604020202020204" pitchFamily="34" charset="0"/>
                <a:cs typeface="Arial" panose="020B0604020202020204" pitchFamily="34" charset="0"/>
              </a:rPr>
              <a:t>• Hall C </a:t>
            </a:r>
            <a:r>
              <a:rPr lang="en-US" dirty="0" err="1">
                <a:solidFill>
                  <a:prstClr val="black"/>
                </a:solidFill>
                <a:latin typeface="Arial" panose="020B0604020202020204" pitchFamily="34" charset="0"/>
                <a:cs typeface="Arial" panose="020B0604020202020204" pitchFamily="34" charset="0"/>
              </a:rPr>
              <a:t>Kaon</a:t>
            </a:r>
            <a:r>
              <a:rPr lang="en-US" dirty="0">
                <a:solidFill>
                  <a:prstClr val="black"/>
                </a:solidFill>
                <a:latin typeface="Arial" panose="020B0604020202020204" pitchFamily="34" charset="0"/>
                <a:cs typeface="Arial" panose="020B0604020202020204" pitchFamily="34" charset="0"/>
              </a:rPr>
              <a:t> Detection System (CUA …, NSF/MRI) </a:t>
            </a:r>
            <a:r>
              <a:rPr lang="en-US" b="1" dirty="0">
                <a:solidFill>
                  <a:prstClr val="black"/>
                </a:solidFill>
                <a:latin typeface="Arial" panose="020B0604020202020204" pitchFamily="34" charset="0"/>
                <a:cs typeface="Arial" panose="020B0604020202020204" pitchFamily="34" charset="0"/>
              </a:rPr>
              <a:t>complete</a:t>
            </a:r>
          </a:p>
          <a:p>
            <a:pPr defTabSz="456406">
              <a:defRPr/>
            </a:pPr>
            <a:r>
              <a:rPr lang="en-US" dirty="0">
                <a:solidFill>
                  <a:prstClr val="black"/>
                </a:solidFill>
                <a:latin typeface="Arial" panose="020B0604020202020204" pitchFamily="34" charset="0"/>
                <a:cs typeface="Arial" panose="020B0604020202020204" pitchFamily="34" charset="0"/>
              </a:rPr>
              <a:t>• Hall C Backward nucleon detection system (</a:t>
            </a:r>
            <a:r>
              <a:rPr lang="en-US" dirty="0">
                <a:solidFill>
                  <a:srgbClr val="0000FF"/>
                </a:solidFill>
                <a:latin typeface="Arial" panose="020B0604020202020204" pitchFamily="34" charset="0"/>
                <a:cs typeface="Arial" panose="020B0604020202020204" pitchFamily="34" charset="0"/>
              </a:rPr>
              <a:t>Israel</a:t>
            </a:r>
            <a:r>
              <a:rPr lang="en-US" dirty="0">
                <a:solidFill>
                  <a:prstClr val="black"/>
                </a:solidFill>
                <a:latin typeface="Arial" panose="020B0604020202020204" pitchFamily="34" charset="0"/>
                <a:cs typeface="Arial" panose="020B0604020202020204" pitchFamily="34" charset="0"/>
              </a:rPr>
              <a:t>/ODU) ongoing</a:t>
            </a:r>
          </a:p>
          <a:p>
            <a:pPr defTabSz="456406">
              <a:defRPr/>
            </a:pPr>
            <a:r>
              <a:rPr lang="en-US" dirty="0">
                <a:solidFill>
                  <a:prstClr val="black"/>
                </a:solidFill>
                <a:latin typeface="Arial" panose="020B0604020202020204" pitchFamily="34" charset="0"/>
                <a:cs typeface="Arial" panose="020B0604020202020204" pitchFamily="34" charset="0"/>
              </a:rPr>
              <a:t>• Hall C Neutral-Particle Spectrometer (</a:t>
            </a:r>
            <a:r>
              <a:rPr lang="en-US" dirty="0" smtClean="0">
                <a:solidFill>
                  <a:prstClr val="black"/>
                </a:solidFill>
                <a:latin typeface="Arial" panose="020B0604020202020204" pitchFamily="34" charset="0"/>
                <a:cs typeface="Arial" panose="020B0604020202020204" pitchFamily="34" charset="0"/>
              </a:rPr>
              <a:t>US/</a:t>
            </a:r>
            <a:r>
              <a:rPr lang="en-US" dirty="0" smtClean="0">
                <a:solidFill>
                  <a:srgbClr val="0000FF"/>
                </a:solidFill>
                <a:latin typeface="Arial" panose="020B0604020202020204" pitchFamily="34" charset="0"/>
                <a:cs typeface="Arial" panose="020B0604020202020204" pitchFamily="34" charset="0"/>
              </a:rPr>
              <a:t>France</a:t>
            </a:r>
            <a:r>
              <a:rPr lang="en-US" dirty="0" smtClean="0">
                <a:solidFill>
                  <a:prstClr val="black"/>
                </a:solidFill>
                <a:latin typeface="Arial" panose="020B0604020202020204" pitchFamily="34" charset="0"/>
                <a:cs typeface="Arial" panose="020B0604020202020204" pitchFamily="34" charset="0"/>
              </a:rPr>
              <a:t>/</a:t>
            </a:r>
            <a:r>
              <a:rPr lang="en-US" dirty="0" smtClean="0">
                <a:solidFill>
                  <a:srgbClr val="0000FF"/>
                </a:solidFill>
                <a:latin typeface="Arial" panose="020B0604020202020204" pitchFamily="34" charset="0"/>
                <a:cs typeface="Arial" panose="020B0604020202020204" pitchFamily="34" charset="0"/>
              </a:rPr>
              <a:t>UK</a:t>
            </a:r>
            <a:r>
              <a:rPr lang="en-US" dirty="0" smtClean="0">
                <a:solidFill>
                  <a:prstClr val="black"/>
                </a:solidFill>
                <a:latin typeface="Arial" panose="020B0604020202020204" pitchFamily="34" charset="0"/>
                <a:cs typeface="Arial" panose="020B0604020202020204" pitchFamily="34" charset="0"/>
              </a:rPr>
              <a:t>/</a:t>
            </a:r>
            <a:r>
              <a:rPr lang="en-US" dirty="0" smtClean="0">
                <a:solidFill>
                  <a:srgbClr val="0000FF"/>
                </a:solidFill>
                <a:latin typeface="Arial" panose="020B0604020202020204" pitchFamily="34" charset="0"/>
                <a:cs typeface="Arial" panose="020B0604020202020204" pitchFamily="34" charset="0"/>
              </a:rPr>
              <a:t>Armenia</a:t>
            </a:r>
            <a:r>
              <a:rPr lang="en-US" dirty="0" smtClean="0">
                <a:latin typeface="Arial" panose="020B0604020202020204" pitchFamily="34" charset="0"/>
                <a:cs typeface="Arial" panose="020B0604020202020204" pitchFamily="34" charset="0"/>
              </a:rPr>
              <a:t> &amp; NSF/MRI</a:t>
            </a:r>
            <a:r>
              <a:rPr lang="en-US" dirty="0" smtClean="0">
                <a:solidFill>
                  <a:prstClr val="black"/>
                </a:solidFill>
                <a:latin typeface="Arial" panose="020B0604020202020204" pitchFamily="34" charset="0"/>
                <a:cs typeface="Arial" panose="020B0604020202020204" pitchFamily="34" charset="0"/>
              </a:rPr>
              <a:t>) started</a:t>
            </a:r>
            <a:endParaRPr lang="en-US"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Hall D PID/Cherenkov system (US) pre-R&amp;D/planning (</a:t>
            </a:r>
            <a:r>
              <a:rPr lang="en-US" dirty="0">
                <a:solidFill>
                  <a:srgbClr val="FF0000"/>
                </a:solidFill>
                <a:latin typeface="Arial" panose="020B0604020202020204" pitchFamily="34" charset="0"/>
                <a:cs typeface="Arial" panose="020B0604020202020204" pitchFamily="34" charset="0"/>
              </a:rPr>
              <a:t>CE</a:t>
            </a:r>
            <a:r>
              <a:rPr lang="en-US" dirty="0">
                <a:solidFill>
                  <a:prstClr val="black"/>
                </a:solidFill>
                <a:latin typeface="Arial" panose="020B0604020202020204" pitchFamily="34" charset="0"/>
                <a:cs typeface="Arial" panose="020B0604020202020204" pitchFamily="34" charset="0"/>
              </a:rPr>
              <a:t>)</a:t>
            </a:r>
          </a:p>
          <a:p>
            <a:pPr defTabSz="456406">
              <a:defRPr/>
            </a:pPr>
            <a:r>
              <a:rPr lang="en-US" dirty="0">
                <a:solidFill>
                  <a:prstClr val="black"/>
                </a:solidFill>
                <a:latin typeface="Arial" panose="020B0604020202020204" pitchFamily="34" charset="0"/>
                <a:cs typeface="Arial" panose="020B0604020202020204" pitchFamily="34" charset="0"/>
              </a:rPr>
              <a:t>• Hall D Discussions with </a:t>
            </a:r>
            <a:r>
              <a:rPr lang="en-US" dirty="0">
                <a:solidFill>
                  <a:srgbClr val="0000FF"/>
                </a:solidFill>
                <a:latin typeface="Arial" panose="020B0604020202020204" pitchFamily="34" charset="0"/>
                <a:cs typeface="Arial" panose="020B0604020202020204" pitchFamily="34" charset="0"/>
              </a:rPr>
              <a:t>China</a:t>
            </a:r>
            <a:r>
              <a:rPr lang="en-US" dirty="0">
                <a:solidFill>
                  <a:prstClr val="black"/>
                </a:solidFill>
                <a:latin typeface="Arial" panose="020B0604020202020204" pitchFamily="34" charset="0"/>
                <a:cs typeface="Arial" panose="020B0604020202020204" pitchFamily="34" charset="0"/>
              </a:rPr>
              <a:t> on calorimeter upgrades </a:t>
            </a:r>
            <a:r>
              <a:rPr lang="en-US" dirty="0" smtClean="0">
                <a:solidFill>
                  <a:prstClr val="black"/>
                </a:solidFill>
                <a:latin typeface="Arial" panose="020B0604020202020204" pitchFamily="34" charset="0"/>
                <a:cs typeface="Arial" panose="020B0604020202020204" pitchFamily="34" charset="0"/>
              </a:rPr>
              <a:t>(UNCW, NCAT) planning</a:t>
            </a:r>
            <a:endParaRPr lang="en-US" dirty="0">
              <a:solidFill>
                <a:prstClr val="black"/>
              </a:solidFill>
              <a:latin typeface="Arial" panose="020B0604020202020204" pitchFamily="34" charset="0"/>
              <a:cs typeface="Arial" panose="020B0604020202020204" pitchFamily="34" charset="0"/>
            </a:endParaRPr>
          </a:p>
          <a:p>
            <a:pPr defTabSz="456406">
              <a:defRPr/>
            </a:pPr>
            <a:r>
              <a:rPr lang="en-US" dirty="0">
                <a:solidFill>
                  <a:prstClr val="black"/>
                </a:solidFill>
                <a:latin typeface="Arial" panose="020B0604020202020204" pitchFamily="34" charset="0"/>
                <a:cs typeface="Arial" panose="020B0604020202020204" pitchFamily="34" charset="0"/>
              </a:rPr>
              <a:t>• LERF: </a:t>
            </a:r>
            <a:r>
              <a:rPr lang="en-US" dirty="0" err="1">
                <a:solidFill>
                  <a:prstClr val="black"/>
                </a:solidFill>
                <a:latin typeface="Arial" panose="020B0604020202020204" pitchFamily="34" charset="0"/>
                <a:cs typeface="Arial" panose="020B0604020202020204" pitchFamily="34" charset="0"/>
              </a:rPr>
              <a:t>DarkLight</a:t>
            </a:r>
            <a:r>
              <a:rPr lang="en-US" dirty="0">
                <a:solidFill>
                  <a:prstClr val="black"/>
                </a:solidFill>
                <a:latin typeface="Arial" panose="020B0604020202020204" pitchFamily="34" charset="0"/>
                <a:cs typeface="Arial" panose="020B0604020202020204" pitchFamily="34" charset="0"/>
              </a:rPr>
              <a:t> Phase-I Equipment (MIT …, NSF/MRI) ongoing</a:t>
            </a:r>
          </a:p>
          <a:p>
            <a:pPr defTabSz="456406">
              <a:defRPr/>
            </a:pPr>
            <a:r>
              <a:rPr lang="en-US" dirty="0">
                <a:solidFill>
                  <a:prstClr val="black"/>
                </a:solidFill>
                <a:latin typeface="Arial" panose="020B0604020202020204" pitchFamily="34" charset="0"/>
                <a:cs typeface="Arial" panose="020B0604020202020204" pitchFamily="34" charset="0"/>
              </a:rPr>
              <a:t>• Injector: Bubble Chamber for </a:t>
            </a:r>
            <a:r>
              <a:rPr lang="en-US" baseline="30000" dirty="0">
                <a:solidFill>
                  <a:prstClr val="black"/>
                </a:solidFill>
                <a:latin typeface="Arial" panose="020B0604020202020204" pitchFamily="34" charset="0"/>
                <a:cs typeface="Arial" panose="020B0604020202020204" pitchFamily="34" charset="0"/>
              </a:rPr>
              <a:t>16</a:t>
            </a:r>
            <a:r>
              <a:rPr lang="en-US" dirty="0">
                <a:solidFill>
                  <a:prstClr val="black"/>
                </a:solidFill>
                <a:latin typeface="Arial" panose="020B0604020202020204" pitchFamily="34" charset="0"/>
                <a:cs typeface="Arial" panose="020B0604020202020204" pitchFamily="34" charset="0"/>
              </a:rPr>
              <a:t>O(</a:t>
            </a:r>
            <a:r>
              <a:rPr lang="en-US" dirty="0" err="1">
                <a:solidFill>
                  <a:prstClr val="black"/>
                </a:solidFill>
                <a:latin typeface="Symbol" panose="05050102010706020507" pitchFamily="18" charset="2"/>
                <a:cs typeface="Arial" panose="020B0604020202020204" pitchFamily="34" charset="0"/>
              </a:rPr>
              <a:t>g</a:t>
            </a:r>
            <a:r>
              <a:rPr lang="en-US" dirty="0" err="1">
                <a:solidFill>
                  <a:prstClr val="black"/>
                </a:solidFill>
                <a:latin typeface="Arial" panose="020B0604020202020204" pitchFamily="34" charset="0"/>
                <a:cs typeface="Arial" panose="020B0604020202020204" pitchFamily="34" charset="0"/>
              </a:rPr>
              <a:t>,</a:t>
            </a:r>
            <a:r>
              <a:rPr lang="en-US" dirty="0" err="1">
                <a:solidFill>
                  <a:prstClr val="black"/>
                </a:solidFill>
                <a:latin typeface="Symbol" panose="05050102010706020507" pitchFamily="18" charset="2"/>
                <a:cs typeface="Arial" panose="020B0604020202020204" pitchFamily="34" charset="0"/>
              </a:rPr>
              <a:t>a</a:t>
            </a:r>
            <a:r>
              <a:rPr lang="en-US" dirty="0">
                <a:solidFill>
                  <a:prstClr val="black"/>
                </a:solidFill>
                <a:latin typeface="Arial" panose="020B0604020202020204" pitchFamily="34" charset="0"/>
                <a:cs typeface="Arial" panose="020B0604020202020204" pitchFamily="34" charset="0"/>
              </a:rPr>
              <a:t>)</a:t>
            </a:r>
            <a:r>
              <a:rPr lang="en-US" baseline="30000" dirty="0">
                <a:solidFill>
                  <a:prstClr val="black"/>
                </a:solidFill>
                <a:latin typeface="Arial" panose="020B0604020202020204" pitchFamily="34" charset="0"/>
                <a:cs typeface="Arial" panose="020B0604020202020204" pitchFamily="34" charset="0"/>
              </a:rPr>
              <a:t>12</a:t>
            </a:r>
            <a:r>
              <a:rPr lang="en-US" dirty="0">
                <a:solidFill>
                  <a:prstClr val="black"/>
                </a:solidFill>
                <a:latin typeface="Arial" panose="020B0604020202020204" pitchFamily="34" charset="0"/>
                <a:cs typeface="Arial" panose="020B0604020202020204" pitchFamily="34" charset="0"/>
              </a:rPr>
              <a:t>C inverse kinematics (ANL) ongoing</a:t>
            </a:r>
          </a:p>
        </p:txBody>
      </p:sp>
    </p:spTree>
    <p:extLst>
      <p:ext uri="{BB962C8B-B14F-4D97-AF65-F5344CB8AC3E}">
        <p14:creationId xmlns:p14="http://schemas.microsoft.com/office/powerpoint/2010/main" val="831887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3201"/>
          </a:xfrm>
        </p:spPr>
        <p:txBody>
          <a:bodyPr/>
          <a:lstStyle/>
          <a:p>
            <a:r>
              <a:rPr lang="en-US" sz="4000" b="0" dirty="0">
                <a:ln w="11430"/>
                <a:solidFill>
                  <a:srgbClr val="000090"/>
                </a:solidFill>
                <a:effectLst>
                  <a:outerShdw blurRad="80000" dist="40000" dir="5040000" algn="tl">
                    <a:srgbClr val="000000">
                      <a:alpha val="30000"/>
                    </a:srgbClr>
                  </a:outerShdw>
                </a:effectLst>
                <a:latin typeface="Tahoma"/>
                <a:cs typeface="Tahoma"/>
              </a:rPr>
              <a:t>12 </a:t>
            </a:r>
            <a:r>
              <a:rPr lang="en-US" sz="4000" b="0" dirty="0" err="1">
                <a:ln w="11430"/>
                <a:solidFill>
                  <a:srgbClr val="000090"/>
                </a:solidFill>
                <a:effectLst>
                  <a:outerShdw blurRad="80000" dist="40000" dir="5040000" algn="tl">
                    <a:srgbClr val="000000">
                      <a:alpha val="30000"/>
                    </a:srgbClr>
                  </a:outerShdw>
                </a:effectLst>
                <a:latin typeface="Tahoma"/>
                <a:cs typeface="Tahoma"/>
              </a:rPr>
              <a:t>GeV</a:t>
            </a:r>
            <a:r>
              <a:rPr lang="en-US" sz="4000" b="0" dirty="0">
                <a:ln w="11430"/>
                <a:solidFill>
                  <a:srgbClr val="000090"/>
                </a:solidFill>
                <a:effectLst>
                  <a:outerShdw blurRad="80000" dist="40000" dir="5040000" algn="tl">
                    <a:srgbClr val="000000">
                      <a:alpha val="30000"/>
                    </a:srgbClr>
                  </a:outerShdw>
                </a:effectLst>
                <a:latin typeface="Tahoma"/>
                <a:cs typeface="Tahoma"/>
              </a:rPr>
              <a:t> </a:t>
            </a:r>
            <a:r>
              <a:rPr lang="en-US" sz="4000" b="0" dirty="0" smtClean="0">
                <a:ln w="11430"/>
                <a:solidFill>
                  <a:srgbClr val="000090"/>
                </a:solidFill>
                <a:effectLst>
                  <a:outerShdw blurRad="80000" dist="40000" dir="5040000" algn="tl">
                    <a:srgbClr val="000000">
                      <a:alpha val="30000"/>
                    </a:srgbClr>
                  </a:outerShdw>
                </a:effectLst>
                <a:latin typeface="Tahoma"/>
                <a:cs typeface="Tahoma"/>
              </a:rPr>
              <a:t>Approved Experiments</a:t>
            </a:r>
            <a:endParaRPr lang="en-US" sz="4000" b="0" dirty="0">
              <a:solidFill>
                <a:srgbClr val="000090"/>
              </a:solidFill>
            </a:endParaRP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P. Rossi - Light Cone 2015</a:t>
            </a:r>
            <a:endParaRPr lang="en-US"/>
          </a:p>
        </p:txBody>
      </p:sp>
      <p:sp>
        <p:nvSpPr>
          <p:cNvPr id="5" name="Slide Number Placeholder 4"/>
          <p:cNvSpPr>
            <a:spLocks noGrp="1"/>
          </p:cNvSpPr>
          <p:nvPr>
            <p:ph type="sldNum" sz="quarter" idx="4294967295"/>
          </p:nvPr>
        </p:nvSpPr>
        <p:spPr>
          <a:xfrm>
            <a:off x="7207464" y="6517207"/>
            <a:ext cx="638322" cy="265459"/>
          </a:xfrm>
          <a:prstGeom prst="rect">
            <a:avLst/>
          </a:prstGeom>
        </p:spPr>
        <p:txBody>
          <a:bodyPr/>
          <a:lstStyle/>
          <a:p>
            <a:fld id="{B58F48A6-A3E1-4848-9AC3-B43F560BE4FE}" type="slidenum">
              <a:rPr lang="en-US" smtClean="0"/>
              <a:pPr/>
              <a:t>11</a:t>
            </a:fld>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450040931"/>
              </p:ext>
            </p:extLst>
          </p:nvPr>
        </p:nvGraphicFramePr>
        <p:xfrm>
          <a:off x="459396" y="837566"/>
          <a:ext cx="8525842" cy="4576127"/>
        </p:xfrm>
        <a:graphic>
          <a:graphicData uri="http://schemas.openxmlformats.org/drawingml/2006/table">
            <a:tbl>
              <a:tblPr firstRow="1" bandRow="1">
                <a:tableStyleId>{073A0DAA-6AF3-43AB-8588-CEC1D06C72B9}</a:tableStyleId>
              </a:tblPr>
              <a:tblGrid>
                <a:gridCol w="4636280"/>
                <a:gridCol w="652902"/>
                <a:gridCol w="631544"/>
                <a:gridCol w="631544"/>
                <a:gridCol w="631544"/>
                <a:gridCol w="683846"/>
                <a:gridCol w="658182"/>
              </a:tblGrid>
              <a:tr h="3919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4072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smtClean="0">
                          <a:latin typeface="Arial" panose="020B0604020202020204" pitchFamily="34" charset="0"/>
                          <a:cs typeface="Arial" panose="020B0604020202020204" pitchFamily="34" charset="0"/>
                        </a:rPr>
                        <a:t>GlueX</a:t>
                      </a:r>
                      <a:r>
                        <a:rPr lang="en-US" sz="1400" u="none" strike="noStrike" dirty="0" smtClean="0">
                          <a:latin typeface="Arial" panose="020B0604020202020204" pitchFamily="34" charset="0"/>
                          <a:cs typeface="Arial" panose="020B0604020202020204" pitchFamily="34" charset="0"/>
                        </a:rPr>
                        <a:t> </a:t>
                      </a:r>
                      <a:r>
                        <a:rPr lang="en-US" sz="1400" u="none" strike="noStrike" dirty="0">
                          <a:latin typeface="Arial" panose="020B0604020202020204" pitchFamily="34" charset="0"/>
                          <a:cs typeface="Arial" panose="020B0604020202020204" pitchFamily="34" charset="0"/>
                        </a:rPr>
                        <a:t>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4243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96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299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7843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4588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3618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TOTAL APPROVED EXPs</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b="1"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396353">
                <a:tc>
                  <a:txBody>
                    <a:bodyPr/>
                    <a:lstStyle/>
                    <a:p>
                      <a:pPr algn="l" fontAlgn="b"/>
                      <a:r>
                        <a:rPr lang="en-US" sz="1400" u="none" strike="noStrike" dirty="0" smtClean="0">
                          <a:latin typeface="Arial" panose="020B0604020202020204" pitchFamily="34" charset="0"/>
                          <a:cs typeface="Arial" panose="020B0604020202020204" pitchFamily="34" charset="0"/>
                        </a:rPr>
                        <a:t>TOTAL APPROVED RUN</a:t>
                      </a:r>
                      <a:r>
                        <a:rPr lang="en-US" sz="1400" u="none" strike="noStrike" baseline="0" dirty="0" smtClean="0">
                          <a:latin typeface="Arial" panose="020B0604020202020204" pitchFamily="34" charset="0"/>
                          <a:cs typeface="Arial" panose="020B0604020202020204" pitchFamily="34" charset="0"/>
                        </a:rPr>
                        <a:t> GROUP PAC DAYS</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182880" marT="8379" marB="0" anchor="ctr"/>
                </a:tc>
                <a:tc>
                  <a:txBody>
                    <a:bodyPr/>
                    <a:lstStyle/>
                    <a:p>
                      <a:pPr algn="r" fontAlgn="b"/>
                      <a:r>
                        <a:rPr lang="en-US" sz="1400" b="0" i="0" u="none" strike="noStrike" dirty="0" smtClean="0">
                          <a:solidFill>
                            <a:srgbClr val="000000"/>
                          </a:solidFill>
                          <a:latin typeface="Arial" panose="020B0604020202020204" pitchFamily="34" charset="0"/>
                          <a:cs typeface="Arial" panose="020B0604020202020204" pitchFamily="34" charset="0"/>
                        </a:rPr>
                        <a:t>1346.5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0" i="0" u="none" strike="noStrike" dirty="0" smtClean="0">
                          <a:solidFill>
                            <a:srgbClr val="000000"/>
                          </a:solidFill>
                          <a:latin typeface="Arial" panose="020B0604020202020204" pitchFamily="34" charset="0"/>
                          <a:cs typeface="Arial" panose="020B0604020202020204" pitchFamily="34" charset="0"/>
                        </a:rPr>
                        <a:t>671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0" i="0" u="none" strike="noStrike" dirty="0" smtClean="0">
                          <a:solidFill>
                            <a:srgbClr val="000000"/>
                          </a:solidFill>
                          <a:latin typeface="Arial" panose="020B0604020202020204" pitchFamily="34" charset="0"/>
                          <a:cs typeface="Arial" panose="020B0604020202020204" pitchFamily="34" charset="0"/>
                        </a:rPr>
                        <a:t>667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0" i="0" u="none" strike="noStrike" dirty="0" smtClean="0">
                          <a:solidFill>
                            <a:srgbClr val="000000"/>
                          </a:solidFill>
                          <a:latin typeface="Arial" panose="020B0604020202020204" pitchFamily="34" charset="0"/>
                          <a:cs typeface="Arial" panose="020B0604020202020204" pitchFamily="34" charset="0"/>
                        </a:rPr>
                        <a:t>644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R="8379" marT="8379" marB="0" anchor="ctr"/>
                </a:tc>
                <a:tc>
                  <a:txBody>
                    <a:bodyPr/>
                    <a:lstStyle/>
                    <a:p>
                      <a:pPr algn="r" fontAlgn="b"/>
                      <a:r>
                        <a:rPr lang="en-US" sz="1400" b="0" i="0" u="none" strike="noStrike" dirty="0" smtClean="0">
                          <a:solidFill>
                            <a:srgbClr val="000000"/>
                          </a:solidFill>
                          <a:latin typeface="Arial" panose="020B0604020202020204" pitchFamily="34" charset="0"/>
                          <a:cs typeface="Arial" panose="020B0604020202020204" pitchFamily="34" charset="0"/>
                        </a:rPr>
                        <a:t>74</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c>
                  <a:txBody>
                    <a:bodyPr/>
                    <a:lstStyle/>
                    <a:p>
                      <a:pPr algn="r" fontAlgn="b"/>
                      <a:r>
                        <a:rPr lang="en-US" sz="1400" b="1" i="0" u="none" strike="noStrike" dirty="0" smtClean="0">
                          <a:solidFill>
                            <a:srgbClr val="000000"/>
                          </a:solidFill>
                          <a:latin typeface="Arial" panose="020B0604020202020204" pitchFamily="34" charset="0"/>
                          <a:cs typeface="Arial" panose="020B0604020202020204" pitchFamily="34" charset="0"/>
                        </a:rPr>
                        <a:t>3402.5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8379" marT="8379" marB="0" anchor="ctr"/>
                </a:tc>
              </a:tr>
            </a:tbl>
          </a:graphicData>
        </a:graphic>
      </p:graphicFrame>
      <p:sp>
        <p:nvSpPr>
          <p:cNvPr id="7" name="TextBox 6"/>
          <p:cNvSpPr txBox="1"/>
          <p:nvPr/>
        </p:nvSpPr>
        <p:spPr>
          <a:xfrm rot="20766324">
            <a:off x="3129109" y="3416825"/>
            <a:ext cx="3453318" cy="461665"/>
          </a:xfrm>
          <a:prstGeom prst="rect">
            <a:avLst/>
          </a:prstGeom>
          <a:solidFill>
            <a:srgbClr val="000090"/>
          </a:solidFill>
          <a:effectLst>
            <a:outerShdw blurRad="50800" dist="38100" dir="18900000" algn="bl" rotWithShape="0">
              <a:prstClr val="black">
                <a:alpha val="40000"/>
              </a:prstClr>
            </a:outerShdw>
          </a:effectLst>
        </p:spPr>
        <p:txBody>
          <a:bodyPr wrap="none" rtlCol="0">
            <a:spAutoFit/>
          </a:bodyPr>
          <a:lstStyle/>
          <a:p>
            <a:r>
              <a:rPr lang="en-US" sz="2400" b="1" dirty="0" smtClean="0">
                <a:solidFill>
                  <a:srgbClr val="FFFF00"/>
                </a:solidFill>
              </a:rPr>
              <a:t>A  Decade of Experiments</a:t>
            </a:r>
            <a:endParaRPr lang="en-US" sz="2400" b="1" dirty="0">
              <a:solidFill>
                <a:srgbClr val="FFFF00"/>
              </a:solidFill>
            </a:endParaRPr>
          </a:p>
        </p:txBody>
      </p:sp>
      <p:sp>
        <p:nvSpPr>
          <p:cNvPr id="8" name="TextBox 7"/>
          <p:cNvSpPr txBox="1"/>
          <p:nvPr/>
        </p:nvSpPr>
        <p:spPr>
          <a:xfrm>
            <a:off x="0" y="5336203"/>
            <a:ext cx="9143999" cy="830997"/>
          </a:xfrm>
          <a:prstGeom prst="rect">
            <a:avLst/>
          </a:prstGeom>
          <a:noFill/>
        </p:spPr>
        <p:txBody>
          <a:bodyPr wrap="square" rtlCol="0">
            <a:spAutoFit/>
          </a:bodyPr>
          <a:lstStyle/>
          <a:p>
            <a:pPr algn="ctr"/>
            <a:r>
              <a:rPr lang="en-US" sz="2400" b="1" dirty="0" smtClean="0">
                <a:solidFill>
                  <a:srgbClr val="008000"/>
                </a:solidFill>
                <a:cs typeface="Tahoma"/>
              </a:rPr>
              <a:t>PAC41 (May 2014): Select ~ 600 PAC days for “High Impact” </a:t>
            </a:r>
          </a:p>
          <a:p>
            <a:pPr algn="ctr"/>
            <a:r>
              <a:rPr lang="en-US" sz="2400" dirty="0" smtClean="0">
                <a:solidFill>
                  <a:srgbClr val="008000"/>
                </a:solidFill>
                <a:cs typeface="Tahoma"/>
              </a:rPr>
              <a:t>to </a:t>
            </a:r>
            <a:r>
              <a:rPr lang="en-US" sz="2400" dirty="0">
                <a:solidFill>
                  <a:srgbClr val="008000"/>
                </a:solidFill>
                <a:cs typeface="Tahoma"/>
              </a:rPr>
              <a:t>provide a strategic core program</a:t>
            </a:r>
          </a:p>
        </p:txBody>
      </p:sp>
      <p:sp>
        <p:nvSpPr>
          <p:cNvPr id="9" name="Rectangle 8"/>
          <p:cNvSpPr/>
          <p:nvPr/>
        </p:nvSpPr>
        <p:spPr>
          <a:xfrm>
            <a:off x="1" y="6105644"/>
            <a:ext cx="9143998" cy="384721"/>
          </a:xfrm>
          <a:prstGeom prst="rect">
            <a:avLst/>
          </a:prstGeom>
        </p:spPr>
        <p:txBody>
          <a:bodyPr wrap="square">
            <a:spAutoFit/>
          </a:bodyPr>
          <a:lstStyle/>
          <a:p>
            <a:r>
              <a:rPr lang="en-US" sz="1900" dirty="0" smtClean="0">
                <a:solidFill>
                  <a:srgbClr val="000090"/>
                </a:solidFill>
                <a:ea typeface="+mj-ea"/>
                <a:cs typeface="Tahoma"/>
              </a:rPr>
              <a:t>Those </a:t>
            </a:r>
            <a:r>
              <a:rPr lang="en-US" sz="1900" dirty="0">
                <a:solidFill>
                  <a:srgbClr val="000090"/>
                </a:solidFill>
                <a:ea typeface="+mj-ea"/>
                <a:cs typeface="Tahoma"/>
              </a:rPr>
              <a:t>experiments will receive priority for scheduling in the first 5 years of 12 </a:t>
            </a:r>
            <a:r>
              <a:rPr lang="en-US" sz="1900" dirty="0" err="1">
                <a:solidFill>
                  <a:srgbClr val="000090"/>
                </a:solidFill>
                <a:ea typeface="+mj-ea"/>
                <a:cs typeface="Tahoma"/>
              </a:rPr>
              <a:t>GeV</a:t>
            </a:r>
            <a:r>
              <a:rPr lang="en-US" sz="1900" dirty="0">
                <a:solidFill>
                  <a:srgbClr val="000090"/>
                </a:solidFill>
                <a:ea typeface="+mj-ea"/>
                <a:cs typeface="Tahoma"/>
              </a:rPr>
              <a:t> </a:t>
            </a:r>
            <a:r>
              <a:rPr lang="en-US" sz="1900" dirty="0" smtClean="0">
                <a:solidFill>
                  <a:srgbClr val="000090"/>
                </a:solidFill>
                <a:ea typeface="+mj-ea"/>
                <a:cs typeface="Tahoma"/>
              </a:rPr>
              <a:t>running</a:t>
            </a:r>
            <a:endParaRPr lang="en-US" sz="1900" dirty="0">
              <a:solidFill>
                <a:srgbClr val="000090"/>
              </a:solidFill>
              <a:ea typeface="+mj-ea"/>
              <a:cs typeface="Tahoma"/>
            </a:endParaRPr>
          </a:p>
        </p:txBody>
      </p:sp>
    </p:spTree>
    <p:extLst>
      <p:ext uri="{BB962C8B-B14F-4D97-AF65-F5344CB8AC3E}">
        <p14:creationId xmlns:p14="http://schemas.microsoft.com/office/powerpoint/2010/main" val="3594621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0" dirty="0">
                <a:ln w="11430"/>
                <a:solidFill>
                  <a:srgbClr val="000090"/>
                </a:solidFill>
                <a:effectLst>
                  <a:outerShdw blurRad="80000" dist="40000" dir="5040000" algn="tl">
                    <a:srgbClr val="000000">
                      <a:alpha val="30000"/>
                    </a:srgbClr>
                  </a:outerShdw>
                </a:effectLst>
                <a:latin typeface="Tahoma"/>
                <a:cs typeface="Tahoma"/>
              </a:rPr>
              <a:t>PAC Guidance</a:t>
            </a:r>
          </a:p>
        </p:txBody>
      </p:sp>
      <p:sp>
        <p:nvSpPr>
          <p:cNvPr id="4" name="Content Placeholder 3"/>
          <p:cNvSpPr>
            <a:spLocks noGrp="1"/>
          </p:cNvSpPr>
          <p:nvPr>
            <p:ph idx="1"/>
          </p:nvPr>
        </p:nvSpPr>
        <p:spPr>
          <a:xfrm>
            <a:off x="457200" y="1066800"/>
            <a:ext cx="8229600" cy="4043082"/>
          </a:xfrm>
        </p:spPr>
        <p:txBody>
          <a:bodyPr/>
          <a:lstStyle/>
          <a:p>
            <a:pPr marL="0" indent="0">
              <a:buNone/>
            </a:pPr>
            <a:r>
              <a:rPr lang="en-US" b="1" u="sng" dirty="0"/>
              <a:t>T</a:t>
            </a:r>
            <a:r>
              <a:rPr lang="en-US" b="1" u="sng" dirty="0" smtClean="0"/>
              <a:t>he </a:t>
            </a:r>
            <a:r>
              <a:rPr lang="en-US" b="1" u="sng" dirty="0"/>
              <a:t>Hall B collaboration should submit proposals for complete run groups at one PAC meeting</a:t>
            </a:r>
            <a:r>
              <a:rPr lang="en-US" dirty="0"/>
              <a:t>, where all of the anticipated physics associated with the proposed run group will be considered. Each run group can submit up to 4 individual proposals (up to 3 physics topics plus 1 summary of additional topics) and will be granted a maximum of 4 presentations corresponding to these proposals. The PAC may consider each of these for grading, but will attempt to provide an common assessment of the whole run group. New experimental proposals that run in parallel with previously approved run groups should be considered internally by the CLAS collaboration. It is also requested that documentation (e.g., proposal and report) from the internal review be submitted to the PAC for their information. A CLAS representative will have the opportunity to report on these to the PAC, and the PAC will then provide comments on them in its report. Proposed parallel running in other halls should be handled in a similar fashion.</a:t>
            </a:r>
          </a:p>
        </p:txBody>
      </p:sp>
      <p:sp>
        <p:nvSpPr>
          <p:cNvPr id="2" name="TextBox 1"/>
          <p:cNvSpPr txBox="1"/>
          <p:nvPr/>
        </p:nvSpPr>
        <p:spPr>
          <a:xfrm>
            <a:off x="1371600" y="5562600"/>
            <a:ext cx="6559408" cy="584776"/>
          </a:xfrm>
          <a:prstGeom prst="rect">
            <a:avLst/>
          </a:prstGeom>
          <a:noFill/>
        </p:spPr>
        <p:txBody>
          <a:bodyPr wrap="none" rtlCol="0">
            <a:spAutoFit/>
          </a:bodyPr>
          <a:lstStyle/>
          <a:p>
            <a:r>
              <a:rPr lang="en-US" sz="3200" b="1" dirty="0" smtClean="0">
                <a:solidFill>
                  <a:srgbClr val="000090"/>
                </a:solidFill>
              </a:rPr>
              <a:t>Next PAC meeting : July 25 – 29, 2016</a:t>
            </a:r>
            <a:endParaRPr lang="en-US" sz="3200" b="1" dirty="0">
              <a:solidFill>
                <a:srgbClr val="000090"/>
              </a:solidFill>
            </a:endParaRPr>
          </a:p>
        </p:txBody>
      </p:sp>
    </p:spTree>
    <p:extLst>
      <p:ext uri="{BB962C8B-B14F-4D97-AF65-F5344CB8AC3E}">
        <p14:creationId xmlns:p14="http://schemas.microsoft.com/office/powerpoint/2010/main" val="6738438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a:ln w="11430"/>
                <a:solidFill>
                  <a:srgbClr val="000090"/>
                </a:solidFill>
                <a:effectLst>
                  <a:outerShdw blurRad="80000" dist="40000" dir="5040000" algn="tl">
                    <a:srgbClr val="000000">
                      <a:alpha val="30000"/>
                    </a:srgbClr>
                  </a:outerShdw>
                </a:effectLst>
                <a:latin typeface="Tahoma"/>
                <a:cs typeface="Tahoma"/>
              </a:rPr>
              <a:t>FY2016 Budget </a:t>
            </a:r>
          </a:p>
        </p:txBody>
      </p:sp>
      <p:sp>
        <p:nvSpPr>
          <p:cNvPr id="3" name="Content Placeholder 2"/>
          <p:cNvSpPr>
            <a:spLocks noGrp="1"/>
          </p:cNvSpPr>
          <p:nvPr>
            <p:ph idx="1"/>
          </p:nvPr>
        </p:nvSpPr>
        <p:spPr>
          <a:xfrm>
            <a:off x="62564" y="933330"/>
            <a:ext cx="9035715" cy="5396095"/>
          </a:xfrm>
        </p:spPr>
        <p:txBody>
          <a:bodyPr>
            <a:noAutofit/>
          </a:bodyPr>
          <a:lstStyle/>
          <a:p>
            <a:pPr marL="457200" indent="-457200">
              <a:spcAft>
                <a:spcPts val="500"/>
              </a:spcAft>
            </a:pPr>
            <a:r>
              <a:rPr lang="en-US" sz="2400" dirty="0" smtClean="0">
                <a:latin typeface="+mn-lt"/>
              </a:rPr>
              <a:t>ONP Guidance / FY16 President’s Budget Request supports ~ 16 weeks running </a:t>
            </a:r>
          </a:p>
          <a:p>
            <a:pPr marL="914400" lvl="1" indent="-401638">
              <a:spcAft>
                <a:spcPts val="500"/>
              </a:spcAft>
              <a:tabLst>
                <a:tab pos="914400" algn="l"/>
              </a:tabLst>
            </a:pPr>
            <a:r>
              <a:rPr lang="en-US" sz="2000" dirty="0" smtClean="0">
                <a:latin typeface="+mn-lt"/>
              </a:rPr>
              <a:t>This matched somewhat with some infrastructure work in CHL and UIM which happened during the summer shutdown</a:t>
            </a:r>
          </a:p>
          <a:p>
            <a:pPr marL="914400" lvl="1" indent="-401638">
              <a:spcAft>
                <a:spcPts val="500"/>
              </a:spcAft>
              <a:tabLst>
                <a:tab pos="914400" algn="l"/>
              </a:tabLst>
            </a:pPr>
            <a:r>
              <a:rPr lang="en-US" sz="2000" dirty="0" smtClean="0">
                <a:latin typeface="+mn-lt"/>
              </a:rPr>
              <a:t>But we would have liked more running in FY16 and tried with Senate and House</a:t>
            </a:r>
          </a:p>
          <a:p>
            <a:pPr marL="457200" indent="-457200">
              <a:spcAft>
                <a:spcPts val="500"/>
              </a:spcAft>
            </a:pPr>
            <a:r>
              <a:rPr lang="en-US" sz="2400" dirty="0" smtClean="0">
                <a:latin typeface="+mn-lt"/>
              </a:rPr>
              <a:t>Current Expectations</a:t>
            </a:r>
          </a:p>
          <a:p>
            <a:pPr marL="914400" lvl="1" indent="-401638">
              <a:spcAft>
                <a:spcPts val="500"/>
              </a:spcAft>
            </a:pPr>
            <a:r>
              <a:rPr lang="en-US" sz="2000" b="1" dirty="0" smtClean="0">
                <a:solidFill>
                  <a:srgbClr val="00B050"/>
                </a:solidFill>
                <a:latin typeface="+mn-lt"/>
              </a:rPr>
              <a:t>No immediate lapse of Government Funding</a:t>
            </a:r>
          </a:p>
          <a:p>
            <a:pPr marL="914400" lvl="1" indent="-401638">
              <a:spcAft>
                <a:spcPts val="500"/>
              </a:spcAft>
            </a:pPr>
            <a:r>
              <a:rPr lang="en-US" sz="2000" b="1" dirty="0" smtClean="0">
                <a:solidFill>
                  <a:srgbClr val="C00000"/>
                </a:solidFill>
                <a:latin typeface="+mn-lt"/>
              </a:rPr>
              <a:t>A short-term Continuing Resolution</a:t>
            </a:r>
          </a:p>
          <a:p>
            <a:pPr marL="1257300" lvl="2" indent="-342900">
              <a:spcAft>
                <a:spcPts val="500"/>
              </a:spcAft>
            </a:pPr>
            <a:r>
              <a:rPr lang="en-US" sz="2000" b="1" dirty="0" smtClean="0">
                <a:solidFill>
                  <a:srgbClr val="C00000"/>
                </a:solidFill>
                <a:latin typeface="+mn-lt"/>
              </a:rPr>
              <a:t>Impacts on ability to mount experiments &amp; UITF …</a:t>
            </a:r>
          </a:p>
          <a:p>
            <a:pPr marL="1257300" lvl="2" indent="-342900">
              <a:spcAft>
                <a:spcPts val="500"/>
              </a:spcAft>
            </a:pPr>
            <a:r>
              <a:rPr lang="en-US" sz="2000" b="1" dirty="0" smtClean="0">
                <a:solidFill>
                  <a:srgbClr val="C00000"/>
                </a:solidFill>
                <a:latin typeface="+mn-lt"/>
              </a:rPr>
              <a:t>Partial mitigation coming from NP</a:t>
            </a:r>
          </a:p>
          <a:p>
            <a:pPr marL="914400" lvl="1" indent="-401638">
              <a:spcAft>
                <a:spcPts val="500"/>
              </a:spcAft>
            </a:pPr>
            <a:r>
              <a:rPr lang="en-US" sz="2000" b="1" dirty="0" smtClean="0">
                <a:solidFill>
                  <a:srgbClr val="C00000"/>
                </a:solidFill>
                <a:latin typeface="+mn-lt"/>
              </a:rPr>
              <a:t>Potential for a Year Long CR</a:t>
            </a:r>
          </a:p>
          <a:p>
            <a:pPr marL="1257300" lvl="2" indent="-342900">
              <a:spcAft>
                <a:spcPts val="500"/>
              </a:spcAft>
            </a:pPr>
            <a:r>
              <a:rPr lang="en-US" sz="2000" b="1" dirty="0" smtClean="0">
                <a:solidFill>
                  <a:srgbClr val="C00000"/>
                </a:solidFill>
                <a:latin typeface="+mn-lt"/>
              </a:rPr>
              <a:t>Protect the workforce, operating weeks</a:t>
            </a:r>
          </a:p>
        </p:txBody>
      </p:sp>
    </p:spTree>
    <p:extLst>
      <p:ext uri="{BB962C8B-B14F-4D97-AF65-F5344CB8AC3E}">
        <p14:creationId xmlns:p14="http://schemas.microsoft.com/office/powerpoint/2010/main" val="29308351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Experiment Scheduling</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10" name="Rectangle 9"/>
          <p:cNvSpPr/>
          <p:nvPr/>
        </p:nvSpPr>
        <p:spPr>
          <a:xfrm>
            <a:off x="0" y="878062"/>
            <a:ext cx="3737964" cy="5324536"/>
          </a:xfrm>
          <a:prstGeom prst="rect">
            <a:avLst/>
          </a:prstGeom>
        </p:spPr>
        <p:txBody>
          <a:bodyPr wrap="square">
            <a:spAutoFit/>
          </a:bodyPr>
          <a:lstStyle/>
          <a:p>
            <a:endParaRPr lang="en-US" sz="1600" dirty="0" smtClean="0">
              <a:latin typeface="Tahoma"/>
              <a:cs typeface="Tahoma"/>
            </a:endParaRPr>
          </a:p>
          <a:p>
            <a:pPr marL="285750" indent="-285750">
              <a:buFont typeface="Arial"/>
              <a:buChar char="•"/>
            </a:pPr>
            <a:r>
              <a:rPr lang="en-US" dirty="0" smtClean="0">
                <a:cs typeface="Tahoma"/>
              </a:rPr>
              <a:t>Plan to have </a:t>
            </a:r>
            <a:r>
              <a:rPr lang="en-US" b="1" dirty="0" smtClean="0">
                <a:cs typeface="Tahoma"/>
              </a:rPr>
              <a:t>1 scheduling request per year </a:t>
            </a:r>
          </a:p>
          <a:p>
            <a:pPr marL="285750" indent="-285750">
              <a:buFont typeface="Arial"/>
              <a:buChar char="•"/>
            </a:pPr>
            <a:endParaRPr lang="en-US" dirty="0">
              <a:cs typeface="Tahoma"/>
            </a:endParaRPr>
          </a:p>
          <a:p>
            <a:pPr marL="285750" indent="-285750">
              <a:buFont typeface="Arial"/>
              <a:buChar char="•"/>
            </a:pPr>
            <a:r>
              <a:rPr lang="en-US" dirty="0">
                <a:solidFill>
                  <a:srgbClr val="008000"/>
                </a:solidFill>
                <a:cs typeface="Tahoma"/>
              </a:rPr>
              <a:t>E</a:t>
            </a:r>
            <a:r>
              <a:rPr lang="en-US" dirty="0" smtClean="0">
                <a:solidFill>
                  <a:srgbClr val="008000"/>
                </a:solidFill>
                <a:cs typeface="Tahoma"/>
              </a:rPr>
              <a:t>xperiments can only submit requests when floor layouts frozen and construction near-final</a:t>
            </a:r>
          </a:p>
          <a:p>
            <a:pPr marL="285750" indent="-285750">
              <a:buFont typeface="Arial"/>
              <a:buChar char="•"/>
            </a:pPr>
            <a:endParaRPr lang="en-US" dirty="0" smtClean="0">
              <a:cs typeface="Tahoma"/>
            </a:endParaRPr>
          </a:p>
          <a:p>
            <a:pPr marL="285750" indent="-285750">
              <a:buFont typeface="Arial"/>
              <a:buChar char="•"/>
            </a:pPr>
            <a:r>
              <a:rPr lang="en-US" b="1" dirty="0">
                <a:cs typeface="Tahoma"/>
              </a:rPr>
              <a:t>Schedule will remain </a:t>
            </a:r>
            <a:r>
              <a:rPr lang="en-US" b="1" dirty="0" smtClean="0">
                <a:cs typeface="Tahoma"/>
              </a:rPr>
              <a:t>“tentative” </a:t>
            </a:r>
            <a:r>
              <a:rPr lang="en-US" b="1" dirty="0">
                <a:cs typeface="Tahoma"/>
              </a:rPr>
              <a:t>to fold in:</a:t>
            </a:r>
          </a:p>
          <a:p>
            <a:pPr marL="742950" lvl="1" indent="-285750">
              <a:buFont typeface="Courier New" panose="02070309020205020404" pitchFamily="49" charset="0"/>
              <a:buChar char="o"/>
            </a:pPr>
            <a:r>
              <a:rPr lang="en-US" dirty="0">
                <a:cs typeface="Tahoma"/>
              </a:rPr>
              <a:t>12 </a:t>
            </a:r>
            <a:r>
              <a:rPr lang="en-US" dirty="0" err="1">
                <a:cs typeface="Tahoma"/>
              </a:rPr>
              <a:t>GeV</a:t>
            </a:r>
            <a:r>
              <a:rPr lang="en-US" dirty="0">
                <a:cs typeface="Tahoma"/>
              </a:rPr>
              <a:t> </a:t>
            </a:r>
            <a:r>
              <a:rPr lang="en-US" dirty="0" smtClean="0">
                <a:cs typeface="Tahoma"/>
              </a:rPr>
              <a:t>Project Installation + pre</a:t>
            </a:r>
            <a:r>
              <a:rPr lang="en-US" dirty="0">
                <a:cs typeface="Tahoma"/>
              </a:rPr>
              <a:t>-ops</a:t>
            </a:r>
          </a:p>
          <a:p>
            <a:pPr marL="742950" lvl="1" indent="-285750">
              <a:buFont typeface="Courier New" panose="02070309020205020404" pitchFamily="49" charset="0"/>
              <a:buChar char="o"/>
            </a:pPr>
            <a:r>
              <a:rPr lang="en-US" dirty="0">
                <a:cs typeface="Tahoma"/>
              </a:rPr>
              <a:t>establishing robust accelerator operations</a:t>
            </a:r>
          </a:p>
          <a:p>
            <a:pPr marL="742950" lvl="1" indent="-285750">
              <a:buFont typeface="Courier New" panose="02070309020205020404" pitchFamily="49" charset="0"/>
              <a:buChar char="o"/>
            </a:pPr>
            <a:r>
              <a:rPr lang="en-US" dirty="0">
                <a:cs typeface="Tahoma"/>
              </a:rPr>
              <a:t>budget </a:t>
            </a:r>
            <a:r>
              <a:rPr lang="en-US" dirty="0" smtClean="0">
                <a:cs typeface="Tahoma"/>
              </a:rPr>
              <a:t>uncertainties</a:t>
            </a:r>
          </a:p>
          <a:p>
            <a:pPr marL="742950" lvl="1" indent="-285750">
              <a:buFont typeface="Courier New" panose="02070309020205020404" pitchFamily="49" charset="0"/>
              <a:buChar char="o"/>
            </a:pPr>
            <a:endParaRPr lang="en-US" dirty="0" smtClean="0">
              <a:cs typeface="Tahoma"/>
            </a:endParaRPr>
          </a:p>
          <a:p>
            <a:pPr marL="285750" indent="-285750">
              <a:buFont typeface="Arial" panose="020B0604020202020204" pitchFamily="34" charset="0"/>
              <a:buChar char="•"/>
            </a:pPr>
            <a:r>
              <a:rPr lang="en-US" dirty="0">
                <a:cs typeface="Tahoma"/>
              </a:rPr>
              <a:t>Setting priorities amongst Halls/experiments will still be important to avoid </a:t>
            </a:r>
            <a:r>
              <a:rPr lang="en-US" dirty="0" smtClean="0">
                <a:cs typeface="Tahoma"/>
              </a:rPr>
              <a:t>conflicts</a:t>
            </a:r>
          </a:p>
        </p:txBody>
      </p:sp>
      <p:sp>
        <p:nvSpPr>
          <p:cNvPr id="12" name="TextBox 11"/>
          <p:cNvSpPr txBox="1"/>
          <p:nvPr/>
        </p:nvSpPr>
        <p:spPr>
          <a:xfrm>
            <a:off x="3678003" y="754952"/>
            <a:ext cx="5465998" cy="5755420"/>
          </a:xfrm>
          <a:prstGeom prst="rect">
            <a:avLst/>
          </a:prstGeom>
          <a:noFill/>
          <a:ln>
            <a:solidFill>
              <a:schemeClr val="tx1"/>
            </a:solidFill>
          </a:ln>
        </p:spPr>
        <p:txBody>
          <a:bodyPr wrap="square" rtlCol="0">
            <a:spAutoFit/>
          </a:bodyPr>
          <a:lstStyle/>
          <a:p>
            <a:r>
              <a:rPr lang="en-US" sz="2000" dirty="0" smtClean="0">
                <a:cs typeface="Arial" panose="020B0604020202020204" pitchFamily="34" charset="0"/>
              </a:rPr>
              <a:t>Nominal Dates for Scheduling Process</a:t>
            </a:r>
          </a:p>
          <a:p>
            <a:r>
              <a:rPr lang="en-US" sz="1200" b="1" dirty="0" smtClean="0">
                <a:solidFill>
                  <a:srgbClr val="FF0000"/>
                </a:solidFill>
                <a:cs typeface="Arial" panose="020B0604020202020204" pitchFamily="34" charset="0"/>
              </a:rPr>
              <a:t>June 1</a:t>
            </a:r>
            <a:r>
              <a:rPr lang="en-US" sz="1200" dirty="0" smtClean="0">
                <a:cs typeface="Arial" panose="020B0604020202020204" pitchFamily="34" charset="0"/>
              </a:rPr>
              <a:t>		Call </a:t>
            </a:r>
            <a:r>
              <a:rPr lang="en-US" sz="1200" dirty="0">
                <a:cs typeface="Arial" panose="020B0604020202020204" pitchFamily="34" charset="0"/>
              </a:rPr>
              <a:t>for Scheduling (Beam Time) Request</a:t>
            </a:r>
          </a:p>
          <a:p>
            <a:r>
              <a:rPr lang="en-US" sz="1200" dirty="0">
                <a:cs typeface="Arial" panose="020B0604020202020204" pitchFamily="34" charset="0"/>
              </a:rPr>
              <a:t> </a:t>
            </a:r>
          </a:p>
          <a:p>
            <a:r>
              <a:rPr lang="en-US" sz="1200" dirty="0" smtClean="0">
                <a:cs typeface="Arial" panose="020B0604020202020204" pitchFamily="34" charset="0"/>
              </a:rPr>
              <a:t>June </a:t>
            </a:r>
            <a:r>
              <a:rPr lang="en-US" sz="1200" dirty="0">
                <a:cs typeface="Arial" panose="020B0604020202020204" pitchFamily="34" charset="0"/>
              </a:rPr>
              <a:t>30	</a:t>
            </a:r>
            <a:r>
              <a:rPr lang="en-US" sz="1200" dirty="0" smtClean="0">
                <a:cs typeface="Arial" panose="020B0604020202020204" pitchFamily="34" charset="0"/>
              </a:rPr>
              <a:t>	Deadline </a:t>
            </a:r>
            <a:r>
              <a:rPr lang="en-US" sz="1200" dirty="0">
                <a:cs typeface="Arial" panose="020B0604020202020204" pitchFamily="34" charset="0"/>
              </a:rPr>
              <a:t>for Scheduling Request Submissions</a:t>
            </a:r>
          </a:p>
          <a:p>
            <a:r>
              <a:rPr lang="en-US" sz="1200" dirty="0">
                <a:cs typeface="Arial" panose="020B0604020202020204" pitchFamily="34" charset="0"/>
              </a:rPr>
              <a:t> </a:t>
            </a:r>
          </a:p>
          <a:p>
            <a:r>
              <a:rPr lang="en-US" sz="1200" dirty="0" smtClean="0">
                <a:cs typeface="Arial" panose="020B0604020202020204" pitchFamily="34" charset="0"/>
              </a:rPr>
              <a:t>September </a:t>
            </a:r>
            <a:r>
              <a:rPr lang="en-US" sz="1200" dirty="0">
                <a:cs typeface="Arial" panose="020B0604020202020204" pitchFamily="34" charset="0"/>
              </a:rPr>
              <a:t>1	</a:t>
            </a:r>
            <a:r>
              <a:rPr lang="en-US" sz="1200" dirty="0" smtClean="0">
                <a:cs typeface="Arial" panose="020B0604020202020204" pitchFamily="34" charset="0"/>
              </a:rPr>
              <a:t>	</a:t>
            </a:r>
            <a:r>
              <a:rPr lang="en-US" sz="1200" dirty="0" smtClean="0">
                <a:solidFill>
                  <a:srgbClr val="008000"/>
                </a:solidFill>
                <a:cs typeface="Arial" panose="020B0604020202020204" pitchFamily="34" charset="0"/>
              </a:rPr>
              <a:t>Draft 18-Month Schedule </a:t>
            </a:r>
            <a:r>
              <a:rPr lang="en-US" sz="1200" dirty="0">
                <a:solidFill>
                  <a:srgbClr val="008000"/>
                </a:solidFill>
                <a:cs typeface="Arial" panose="020B0604020202020204" pitchFamily="34" charset="0"/>
              </a:rPr>
              <a:t>Released</a:t>
            </a:r>
          </a:p>
          <a:p>
            <a:r>
              <a:rPr lang="en-US" sz="1200" dirty="0">
                <a:cs typeface="Arial" panose="020B0604020202020204" pitchFamily="34" charset="0"/>
              </a:rPr>
              <a:t> </a:t>
            </a:r>
          </a:p>
          <a:p>
            <a:r>
              <a:rPr lang="en-US" sz="1200" dirty="0" smtClean="0">
                <a:cs typeface="Arial" panose="020B0604020202020204" pitchFamily="34" charset="0"/>
              </a:rPr>
              <a:t>September </a:t>
            </a:r>
            <a:r>
              <a:rPr lang="en-US" sz="1200" dirty="0">
                <a:cs typeface="Arial" panose="020B0604020202020204" pitchFamily="34" charset="0"/>
              </a:rPr>
              <a:t>15	Deadline for Input of User Community on Draft Schedule</a:t>
            </a:r>
          </a:p>
          <a:p>
            <a:r>
              <a:rPr lang="en-US" sz="1200" dirty="0">
                <a:cs typeface="Arial" panose="020B0604020202020204" pitchFamily="34" charset="0"/>
              </a:rPr>
              <a:t> </a:t>
            </a:r>
          </a:p>
          <a:p>
            <a:r>
              <a:rPr lang="en-US" sz="1200" dirty="0" smtClean="0">
                <a:cs typeface="Arial" panose="020B0604020202020204" pitchFamily="34" charset="0"/>
              </a:rPr>
              <a:t>October </a:t>
            </a:r>
            <a:r>
              <a:rPr lang="en-US" sz="1200" dirty="0">
                <a:cs typeface="Arial" panose="020B0604020202020204" pitchFamily="34" charset="0"/>
              </a:rPr>
              <a:t>1	</a:t>
            </a:r>
            <a:r>
              <a:rPr lang="en-US" sz="1200" dirty="0" smtClean="0">
                <a:cs typeface="Arial" panose="020B0604020202020204" pitchFamily="34" charset="0"/>
              </a:rPr>
              <a:t>	</a:t>
            </a:r>
            <a:r>
              <a:rPr lang="en-US" sz="1200" b="1" dirty="0" smtClean="0">
                <a:solidFill>
                  <a:srgbClr val="008000"/>
                </a:solidFill>
                <a:cs typeface="Arial" panose="020B0604020202020204" pitchFamily="34" charset="0"/>
              </a:rPr>
              <a:t>18-Month </a:t>
            </a:r>
            <a:r>
              <a:rPr lang="en-US" sz="1200" b="1" dirty="0">
                <a:solidFill>
                  <a:srgbClr val="008000"/>
                </a:solidFill>
                <a:cs typeface="Arial" panose="020B0604020202020204" pitchFamily="34" charset="0"/>
              </a:rPr>
              <a:t>Schedule Released</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1	January – June	</a:t>
            </a:r>
            <a:r>
              <a:rPr lang="en-US" sz="1200" dirty="0" smtClean="0">
                <a:cs typeface="Arial" panose="020B0604020202020204" pitchFamily="34" charset="0"/>
              </a:rPr>
              <a:t>       Schedule </a:t>
            </a:r>
            <a:r>
              <a:rPr lang="en-US" sz="1200" dirty="0">
                <a:cs typeface="Arial" panose="020B0604020202020204" pitchFamily="34" charset="0"/>
              </a:rPr>
              <a:t>Reaffirmed</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1	July – </a:t>
            </a:r>
            <a:r>
              <a:rPr lang="en-US" sz="1200" dirty="0" smtClean="0">
                <a:cs typeface="Arial" panose="020B0604020202020204" pitchFamily="34" charset="0"/>
              </a:rPr>
              <a:t>December    Firm </a:t>
            </a:r>
            <a:r>
              <a:rPr lang="en-US" sz="1200" dirty="0">
                <a:cs typeface="Arial" panose="020B0604020202020204" pitchFamily="34" charset="0"/>
              </a:rPr>
              <a:t>Schedule</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2	January – June	</a:t>
            </a:r>
            <a:r>
              <a:rPr lang="en-US" sz="1200" dirty="0" smtClean="0">
                <a:cs typeface="Arial" panose="020B0604020202020204" pitchFamily="34" charset="0"/>
              </a:rPr>
              <a:t>      Tentative </a:t>
            </a:r>
            <a:r>
              <a:rPr lang="en-US" sz="1200" dirty="0">
                <a:cs typeface="Arial" panose="020B0604020202020204" pitchFamily="34" charset="0"/>
              </a:rPr>
              <a:t>Schedule</a:t>
            </a:r>
          </a:p>
          <a:p>
            <a:r>
              <a:rPr lang="en-US" sz="1200" dirty="0">
                <a:cs typeface="Arial" panose="020B0604020202020204" pitchFamily="34" charset="0"/>
              </a:rPr>
              <a:t> </a:t>
            </a:r>
          </a:p>
          <a:p>
            <a:r>
              <a:rPr lang="en-US" sz="1200" dirty="0" smtClean="0">
                <a:cs typeface="Arial" panose="020B0604020202020204" pitchFamily="34" charset="0"/>
              </a:rPr>
              <a:t>March </a:t>
            </a:r>
            <a:r>
              <a:rPr lang="en-US" sz="1200" dirty="0">
                <a:cs typeface="Arial" panose="020B0604020202020204" pitchFamily="34" charset="0"/>
              </a:rPr>
              <a:t>1	</a:t>
            </a:r>
            <a:r>
              <a:rPr lang="en-US" sz="1200" dirty="0" smtClean="0">
                <a:cs typeface="Arial" panose="020B0604020202020204" pitchFamily="34" charset="0"/>
              </a:rPr>
              <a:t>	</a:t>
            </a:r>
            <a:r>
              <a:rPr lang="en-US" sz="1200" dirty="0" smtClean="0">
                <a:solidFill>
                  <a:srgbClr val="008000"/>
                </a:solidFill>
                <a:cs typeface="Arial" panose="020B0604020202020204" pitchFamily="34" charset="0"/>
              </a:rPr>
              <a:t>Draft 18-Month Schedule </a:t>
            </a:r>
            <a:r>
              <a:rPr lang="en-US" sz="1200" dirty="0">
                <a:solidFill>
                  <a:srgbClr val="008000"/>
                </a:solidFill>
                <a:cs typeface="Arial" panose="020B0604020202020204" pitchFamily="34" charset="0"/>
              </a:rPr>
              <a:t>Released</a:t>
            </a:r>
          </a:p>
          <a:p>
            <a:r>
              <a:rPr lang="en-US" sz="1200" dirty="0">
                <a:cs typeface="Arial" panose="020B0604020202020204" pitchFamily="34" charset="0"/>
              </a:rPr>
              <a:t> </a:t>
            </a:r>
          </a:p>
          <a:p>
            <a:r>
              <a:rPr lang="en-US" sz="1200" dirty="0" smtClean="0">
                <a:cs typeface="Arial" panose="020B0604020202020204" pitchFamily="34" charset="0"/>
              </a:rPr>
              <a:t>March </a:t>
            </a:r>
            <a:r>
              <a:rPr lang="en-US" sz="1200" dirty="0">
                <a:cs typeface="Arial" panose="020B0604020202020204" pitchFamily="34" charset="0"/>
              </a:rPr>
              <a:t>15	</a:t>
            </a:r>
            <a:r>
              <a:rPr lang="en-US" sz="1200" dirty="0" smtClean="0">
                <a:cs typeface="Arial" panose="020B0604020202020204" pitchFamily="34" charset="0"/>
              </a:rPr>
              <a:t>	Deadline </a:t>
            </a:r>
            <a:r>
              <a:rPr lang="en-US" sz="1200" dirty="0">
                <a:cs typeface="Arial" panose="020B0604020202020204" pitchFamily="34" charset="0"/>
              </a:rPr>
              <a:t>for Input of User Community on Draft Schedule</a:t>
            </a:r>
          </a:p>
          <a:p>
            <a:r>
              <a:rPr lang="en-US" sz="1200" dirty="0">
                <a:cs typeface="Arial" panose="020B0604020202020204" pitchFamily="34" charset="0"/>
              </a:rPr>
              <a:t> </a:t>
            </a:r>
          </a:p>
          <a:p>
            <a:r>
              <a:rPr lang="en-US" sz="1200" dirty="0" smtClean="0">
                <a:cs typeface="Arial" panose="020B0604020202020204" pitchFamily="34" charset="0"/>
              </a:rPr>
              <a:t>April </a:t>
            </a:r>
            <a:r>
              <a:rPr lang="en-US" sz="1200" dirty="0">
                <a:cs typeface="Arial" panose="020B0604020202020204" pitchFamily="34" charset="0"/>
              </a:rPr>
              <a:t>1	</a:t>
            </a:r>
            <a:r>
              <a:rPr lang="en-US" sz="1200" dirty="0" smtClean="0">
                <a:cs typeface="Arial" panose="020B0604020202020204" pitchFamily="34" charset="0"/>
              </a:rPr>
              <a:t>	</a:t>
            </a:r>
            <a:r>
              <a:rPr lang="en-US" sz="1200" b="1" dirty="0" smtClean="0">
                <a:solidFill>
                  <a:srgbClr val="008000"/>
                </a:solidFill>
                <a:cs typeface="Arial" panose="020B0604020202020204" pitchFamily="34" charset="0"/>
              </a:rPr>
              <a:t>18-Month </a:t>
            </a:r>
            <a:r>
              <a:rPr lang="en-US" sz="1200" b="1" dirty="0">
                <a:solidFill>
                  <a:srgbClr val="008000"/>
                </a:solidFill>
                <a:cs typeface="Arial" panose="020B0604020202020204" pitchFamily="34" charset="0"/>
              </a:rPr>
              <a:t>Schedule Released</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1	July – </a:t>
            </a:r>
            <a:r>
              <a:rPr lang="en-US" sz="1200" dirty="0" smtClean="0">
                <a:cs typeface="Arial" panose="020B0604020202020204" pitchFamily="34" charset="0"/>
              </a:rPr>
              <a:t>December    Schedule </a:t>
            </a:r>
            <a:r>
              <a:rPr lang="en-US" sz="1200" dirty="0">
                <a:cs typeface="Arial" panose="020B0604020202020204" pitchFamily="34" charset="0"/>
              </a:rPr>
              <a:t>Reaffirmed</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2	January – June	</a:t>
            </a:r>
            <a:r>
              <a:rPr lang="en-US" sz="1200" dirty="0" smtClean="0">
                <a:cs typeface="Arial" panose="020B0604020202020204" pitchFamily="34" charset="0"/>
              </a:rPr>
              <a:t>      Firm </a:t>
            </a:r>
            <a:r>
              <a:rPr lang="en-US" sz="1200" dirty="0">
                <a:cs typeface="Arial" panose="020B0604020202020204" pitchFamily="34" charset="0"/>
              </a:rPr>
              <a:t>Schedule</a:t>
            </a:r>
          </a:p>
          <a:p>
            <a:r>
              <a:rPr lang="en-US" sz="1200" dirty="0">
                <a:cs typeface="Arial" panose="020B0604020202020204" pitchFamily="34" charset="0"/>
              </a:rPr>
              <a:t> </a:t>
            </a:r>
          </a:p>
          <a:p>
            <a:r>
              <a:rPr lang="en-US" sz="1200" dirty="0">
                <a:cs typeface="Arial" panose="020B0604020202020204" pitchFamily="34" charset="0"/>
              </a:rPr>
              <a:t>		</a:t>
            </a:r>
            <a:r>
              <a:rPr lang="en-US" sz="1200" dirty="0" smtClean="0">
                <a:cs typeface="Arial" panose="020B0604020202020204" pitchFamily="34" charset="0"/>
              </a:rPr>
              <a:t>Year </a:t>
            </a:r>
            <a:r>
              <a:rPr lang="en-US" sz="1200" dirty="0">
                <a:cs typeface="Arial" panose="020B0604020202020204" pitchFamily="34" charset="0"/>
              </a:rPr>
              <a:t>2	July – </a:t>
            </a:r>
            <a:r>
              <a:rPr lang="en-US" sz="1200" dirty="0" smtClean="0">
                <a:cs typeface="Arial" panose="020B0604020202020204" pitchFamily="34" charset="0"/>
              </a:rPr>
              <a:t>December  Tentative Schedule</a:t>
            </a:r>
          </a:p>
        </p:txBody>
      </p:sp>
    </p:spTree>
    <p:extLst>
      <p:ext uri="{BB962C8B-B14F-4D97-AF65-F5344CB8AC3E}">
        <p14:creationId xmlns:p14="http://schemas.microsoft.com/office/powerpoint/2010/main" val="5361233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Three – Year Schedule</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88"/>
          <a:stretch/>
        </p:blipFill>
        <p:spPr bwMode="auto">
          <a:xfrm>
            <a:off x="64573" y="866858"/>
            <a:ext cx="7072442" cy="4998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Callout 7"/>
          <p:cNvSpPr/>
          <p:nvPr/>
        </p:nvSpPr>
        <p:spPr>
          <a:xfrm>
            <a:off x="6980579" y="2173896"/>
            <a:ext cx="2011021" cy="1527406"/>
          </a:xfrm>
          <a:prstGeom prst="wedgeEllipseCallout">
            <a:avLst>
              <a:gd name="adj1" fmla="val -118958"/>
              <a:gd name="adj2" fmla="val 57379"/>
            </a:avLst>
          </a:prstGeom>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223117" y="2313801"/>
            <a:ext cx="1537473" cy="1200328"/>
          </a:xfrm>
          <a:prstGeom prst="rect">
            <a:avLst/>
          </a:prstGeom>
          <a:noFill/>
        </p:spPr>
        <p:txBody>
          <a:bodyPr wrap="square" rtlCol="0">
            <a:spAutoFit/>
          </a:bodyPr>
          <a:lstStyle/>
          <a:p>
            <a:r>
              <a:rPr lang="en-US" sz="2400" dirty="0" smtClean="0"/>
              <a:t>This has moved to Q1-FY17</a:t>
            </a:r>
            <a:endParaRPr lang="en-US" sz="2400" dirty="0"/>
          </a:p>
        </p:txBody>
      </p:sp>
    </p:spTree>
    <p:extLst>
      <p:ext uri="{BB962C8B-B14F-4D97-AF65-F5344CB8AC3E}">
        <p14:creationId xmlns:p14="http://schemas.microsoft.com/office/powerpoint/2010/main" val="26967832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Schedule</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5" name="Content Placeholder 2"/>
          <p:cNvSpPr>
            <a:spLocks noGrp="1"/>
          </p:cNvSpPr>
          <p:nvPr>
            <p:ph idx="1"/>
          </p:nvPr>
        </p:nvSpPr>
        <p:spPr>
          <a:xfrm>
            <a:off x="-11828" y="762000"/>
            <a:ext cx="9144000" cy="5845716"/>
          </a:xfrm>
        </p:spPr>
        <p:txBody>
          <a:bodyPr>
            <a:normAutofit/>
          </a:bodyPr>
          <a:lstStyle/>
          <a:p>
            <a:r>
              <a:rPr lang="en-US" sz="2400" dirty="0">
                <a:latin typeface="+mn-lt"/>
              </a:rPr>
              <a:t>New schedule </a:t>
            </a:r>
            <a:r>
              <a:rPr lang="en-US" sz="2400" dirty="0" smtClean="0">
                <a:latin typeface="+mn-lt"/>
              </a:rPr>
              <a:t>covering up to June, 30 2017 will </a:t>
            </a:r>
            <a:r>
              <a:rPr lang="en-US" sz="2400" dirty="0">
                <a:latin typeface="+mn-lt"/>
              </a:rPr>
              <a:t>be </a:t>
            </a:r>
            <a:r>
              <a:rPr lang="en-US" sz="2400" dirty="0" smtClean="0">
                <a:latin typeface="+mn-lt"/>
              </a:rPr>
              <a:t>issued </a:t>
            </a:r>
            <a:r>
              <a:rPr lang="en-US" sz="2400" dirty="0">
                <a:latin typeface="+mn-lt"/>
              </a:rPr>
              <a:t>early </a:t>
            </a:r>
            <a:r>
              <a:rPr lang="en-US" sz="2400" dirty="0" smtClean="0">
                <a:latin typeface="+mn-lt"/>
              </a:rPr>
              <a:t>November.</a:t>
            </a:r>
          </a:p>
          <a:p>
            <a:endParaRPr lang="en-US" sz="1000" dirty="0" smtClean="0">
              <a:latin typeface="+mn-lt"/>
            </a:endParaRPr>
          </a:p>
          <a:p>
            <a:r>
              <a:rPr lang="en-US" sz="2400" dirty="0" smtClean="0">
                <a:latin typeface="+mn-lt"/>
              </a:rPr>
              <a:t>FY16: 16 </a:t>
            </a:r>
            <a:r>
              <a:rPr lang="en-US" sz="2400" dirty="0">
                <a:latin typeface="+mn-lt"/>
              </a:rPr>
              <a:t>weeks of </a:t>
            </a:r>
            <a:r>
              <a:rPr lang="en-US" sz="2400" dirty="0" smtClean="0">
                <a:latin typeface="+mn-lt"/>
              </a:rPr>
              <a:t>operations</a:t>
            </a:r>
          </a:p>
          <a:p>
            <a:pPr marL="1200150" lvl="2" indent="-342900">
              <a:buFont typeface="Lucida Grande"/>
              <a:buChar char="-"/>
            </a:pPr>
            <a:r>
              <a:rPr lang="en-US" sz="2200" dirty="0" smtClean="0">
                <a:latin typeface="+mn-lt"/>
              </a:rPr>
              <a:t>Fall 2015 period aimed at achieving robust operations at full gradient (2.2 GeV/pass)</a:t>
            </a:r>
          </a:p>
          <a:p>
            <a:pPr marL="1200150" lvl="2" indent="-342900">
              <a:buFont typeface="Lucida Grande"/>
              <a:buChar char="-"/>
            </a:pPr>
            <a:r>
              <a:rPr lang="en-US" sz="2200" dirty="0" smtClean="0">
                <a:latin typeface="+mn-lt"/>
              </a:rPr>
              <a:t>Spring 2016 period has only one official week of physics operations, further weeks of operations is for machine development.</a:t>
            </a:r>
          </a:p>
          <a:p>
            <a:pPr marL="1200150" lvl="2" indent="-342900">
              <a:buFont typeface="Lucida Grande"/>
              <a:buChar char="-"/>
            </a:pPr>
            <a:r>
              <a:rPr lang="en-US" sz="2200" dirty="0" smtClean="0">
                <a:latin typeface="+mn-lt"/>
              </a:rPr>
              <a:t>Opportunistic physics in Halls A and D</a:t>
            </a:r>
          </a:p>
          <a:p>
            <a:pPr marL="1200150" lvl="2" indent="-342900">
              <a:buFont typeface="Lucida Grande"/>
              <a:buChar char="-"/>
            </a:pPr>
            <a:endParaRPr lang="en-US" sz="1000" dirty="0" smtClean="0">
              <a:latin typeface="+mn-lt"/>
            </a:endParaRPr>
          </a:p>
          <a:p>
            <a:r>
              <a:rPr lang="en-US" sz="2400" dirty="0" smtClean="0">
                <a:latin typeface="+mn-lt"/>
              </a:rPr>
              <a:t>Took more time for helium processing to optimize chances to achieve robust operations at full gradient</a:t>
            </a:r>
          </a:p>
          <a:p>
            <a:endParaRPr lang="en-US" sz="1000" dirty="0" smtClean="0">
              <a:latin typeface="+mn-lt"/>
            </a:endParaRPr>
          </a:p>
          <a:p>
            <a:r>
              <a:rPr lang="en-US" sz="2400" dirty="0" smtClean="0">
                <a:latin typeface="+mn-lt"/>
              </a:rPr>
              <a:t>Beam restoration is Nov. 9, and only 5 weeks of accelerator operations planned for Fall 2015 (from 7), and no physics operations planned (beyond as needed for accelerator).</a:t>
            </a:r>
          </a:p>
        </p:txBody>
      </p:sp>
    </p:spTree>
    <p:extLst>
      <p:ext uri="{BB962C8B-B14F-4D97-AF65-F5344CB8AC3E}">
        <p14:creationId xmlns:p14="http://schemas.microsoft.com/office/powerpoint/2010/main" val="36911950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Schedule - Continued </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7" name="Content Placeholder 2"/>
          <p:cNvSpPr>
            <a:spLocks noGrp="1"/>
          </p:cNvSpPr>
          <p:nvPr>
            <p:ph idx="1"/>
          </p:nvPr>
        </p:nvSpPr>
        <p:spPr>
          <a:xfrm>
            <a:off x="363123" y="873125"/>
            <a:ext cx="8621143" cy="5845716"/>
          </a:xfrm>
        </p:spPr>
        <p:txBody>
          <a:bodyPr>
            <a:normAutofit/>
          </a:bodyPr>
          <a:lstStyle/>
          <a:p>
            <a:r>
              <a:rPr lang="en-US" sz="2800" dirty="0" smtClean="0">
                <a:latin typeface="+mn-lt"/>
              </a:rPr>
              <a:t>Now 11 weeks of accelerator operations planned for the Spring of 2016</a:t>
            </a:r>
          </a:p>
          <a:p>
            <a:pPr marL="1657350" lvl="3" indent="-342900">
              <a:buFont typeface="Lucida Grande"/>
              <a:buChar char="-"/>
            </a:pPr>
            <a:r>
              <a:rPr lang="en-US" sz="2400" dirty="0" smtClean="0">
                <a:latin typeface="+mn-lt"/>
              </a:rPr>
              <a:t>This includes 1 week </a:t>
            </a:r>
            <a:r>
              <a:rPr lang="en-US" sz="2400" dirty="0">
                <a:latin typeface="+mn-lt"/>
              </a:rPr>
              <a:t>of </a:t>
            </a:r>
            <a:r>
              <a:rPr lang="en-US" sz="2400" dirty="0" smtClean="0">
                <a:latin typeface="+mn-lt"/>
              </a:rPr>
              <a:t>restoration</a:t>
            </a:r>
          </a:p>
          <a:p>
            <a:pPr marL="1657350" lvl="3" indent="-342900">
              <a:buFont typeface="Lucida Grande"/>
              <a:buChar char="-"/>
            </a:pPr>
            <a:r>
              <a:rPr lang="en-US" sz="2400" dirty="0" smtClean="0">
                <a:latin typeface="+mn-lt"/>
              </a:rPr>
              <a:t>Schedule roughly from early February to mid April</a:t>
            </a:r>
          </a:p>
          <a:p>
            <a:pPr marL="1657350" lvl="3" indent="-342900">
              <a:buFont typeface="Lucida Grande"/>
              <a:buChar char="-"/>
            </a:pPr>
            <a:endParaRPr lang="en-US" sz="1000" dirty="0" smtClean="0">
              <a:latin typeface="+mn-lt"/>
            </a:endParaRPr>
          </a:p>
          <a:p>
            <a:r>
              <a:rPr lang="en-US" sz="2800" dirty="0" smtClean="0">
                <a:latin typeface="+mn-lt"/>
              </a:rPr>
              <a:t>Opportunistic Physics in FY16</a:t>
            </a:r>
          </a:p>
          <a:p>
            <a:pPr marL="0" lvl="0" indent="0">
              <a:buNone/>
            </a:pPr>
            <a:r>
              <a:rPr lang="en-US" sz="2800" dirty="0" smtClean="0">
                <a:solidFill>
                  <a:prstClr val="black"/>
                </a:solidFill>
                <a:latin typeface="+mn-lt"/>
              </a:rPr>
              <a:t>				Hall A: DVCS/</a:t>
            </a:r>
            <a:r>
              <a:rPr lang="en-US" sz="2800" dirty="0" err="1" smtClean="0">
                <a:solidFill>
                  <a:prstClr val="black"/>
                </a:solidFill>
                <a:latin typeface="+mn-lt"/>
              </a:rPr>
              <a:t>GMp</a:t>
            </a:r>
            <a:r>
              <a:rPr lang="en-US" sz="2800" dirty="0" smtClean="0">
                <a:solidFill>
                  <a:prstClr val="black"/>
                </a:solidFill>
                <a:latin typeface="+mn-lt"/>
              </a:rPr>
              <a:t> </a:t>
            </a:r>
          </a:p>
          <a:p>
            <a:pPr marL="0" lvl="0" indent="0">
              <a:buNone/>
            </a:pPr>
            <a:r>
              <a:rPr lang="en-US" sz="2800" dirty="0" smtClean="0">
                <a:solidFill>
                  <a:prstClr val="black"/>
                </a:solidFill>
                <a:latin typeface="+mn-lt"/>
              </a:rPr>
              <a:t>				Hall D: </a:t>
            </a:r>
            <a:r>
              <a:rPr lang="en-US" sz="2800" dirty="0" err="1" smtClean="0">
                <a:solidFill>
                  <a:prstClr val="black"/>
                </a:solidFill>
                <a:latin typeface="+mn-lt"/>
              </a:rPr>
              <a:t>GlueX</a:t>
            </a:r>
            <a:r>
              <a:rPr lang="en-US" sz="2800" dirty="0" smtClean="0">
                <a:solidFill>
                  <a:prstClr val="black"/>
                </a:solidFill>
                <a:latin typeface="+mn-lt"/>
              </a:rPr>
              <a:t> Commission Run</a:t>
            </a:r>
          </a:p>
          <a:p>
            <a:pPr marL="0" lvl="0" indent="0">
              <a:buNone/>
            </a:pPr>
            <a:endParaRPr lang="en-US" sz="1000" dirty="0" smtClean="0">
              <a:latin typeface="+mn-lt"/>
            </a:endParaRPr>
          </a:p>
          <a:p>
            <a:r>
              <a:rPr lang="en-US" sz="2800" dirty="0" smtClean="0">
                <a:latin typeface="+mn-lt"/>
              </a:rPr>
              <a:t>Hall C:  Perhaps a few days of beam line checkout 			if beam dump maintenance completed</a:t>
            </a:r>
          </a:p>
          <a:p>
            <a:endParaRPr lang="en-US" sz="1000" dirty="0" smtClean="0">
              <a:latin typeface="+mn-lt"/>
            </a:endParaRPr>
          </a:p>
          <a:p>
            <a:r>
              <a:rPr lang="en-US" sz="2800" dirty="0" smtClean="0">
                <a:latin typeface="+mn-lt"/>
              </a:rPr>
              <a:t>Hall B: complicated, see next slide</a:t>
            </a:r>
            <a:endParaRPr lang="en-US" sz="2800" dirty="0">
              <a:latin typeface="+mn-lt"/>
            </a:endParaRPr>
          </a:p>
        </p:txBody>
      </p:sp>
    </p:spTree>
    <p:extLst>
      <p:ext uri="{BB962C8B-B14F-4D97-AF65-F5344CB8AC3E}">
        <p14:creationId xmlns:p14="http://schemas.microsoft.com/office/powerpoint/2010/main" val="448777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Hall B Schedule</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8" name="Content Placeholder 2"/>
          <p:cNvSpPr>
            <a:spLocks noGrp="1"/>
          </p:cNvSpPr>
          <p:nvPr>
            <p:ph idx="1"/>
          </p:nvPr>
        </p:nvSpPr>
        <p:spPr>
          <a:xfrm>
            <a:off x="-17554" y="838200"/>
            <a:ext cx="9144000" cy="5562600"/>
          </a:xfrm>
        </p:spPr>
        <p:txBody>
          <a:bodyPr>
            <a:noAutofit/>
          </a:bodyPr>
          <a:lstStyle/>
          <a:p>
            <a:pPr marL="344488" lvl="1" indent="-342900">
              <a:buFont typeface="Arial"/>
              <a:buChar char="•"/>
            </a:pPr>
            <a:r>
              <a:rPr lang="en-US" sz="2400" dirty="0" smtClean="0">
                <a:latin typeface="+mn-lt"/>
              </a:rPr>
              <a:t>On the critical path for 12-GeV Project </a:t>
            </a:r>
            <a:r>
              <a:rPr lang="en-US" sz="2400" dirty="0" smtClean="0">
                <a:latin typeface="Wingdings"/>
                <a:ea typeface="Wingdings"/>
                <a:cs typeface="Wingdings"/>
                <a:sym typeface="Wingdings"/>
              </a:rPr>
              <a:t></a:t>
            </a:r>
            <a:r>
              <a:rPr lang="en-US" sz="2400" dirty="0">
                <a:latin typeface="+mn-lt"/>
                <a:sym typeface="Wingdings"/>
              </a:rPr>
              <a:t> </a:t>
            </a:r>
            <a:r>
              <a:rPr lang="en-US" sz="2400" dirty="0" smtClean="0">
                <a:latin typeface="+mn-lt"/>
              </a:rPr>
              <a:t>12 </a:t>
            </a:r>
            <a:r>
              <a:rPr lang="en-US" sz="2400" dirty="0" err="1">
                <a:latin typeface="+mn-lt"/>
              </a:rPr>
              <a:t>GeV</a:t>
            </a:r>
            <a:r>
              <a:rPr lang="en-US" sz="2400" dirty="0">
                <a:latin typeface="+mn-lt"/>
              </a:rPr>
              <a:t> Project has </a:t>
            </a:r>
            <a:r>
              <a:rPr lang="en-US" sz="2400" dirty="0" smtClean="0">
                <a:latin typeface="+mn-lt"/>
              </a:rPr>
              <a:t>priority</a:t>
            </a:r>
          </a:p>
          <a:p>
            <a:pPr marL="344488" lvl="1" indent="-342900">
              <a:buFont typeface="Arial"/>
              <a:buChar char="•"/>
            </a:pPr>
            <a:endParaRPr lang="en-US" sz="800" dirty="0" smtClean="0">
              <a:latin typeface="+mn-lt"/>
            </a:endParaRPr>
          </a:p>
          <a:p>
            <a:pPr marL="344488" lvl="1" indent="-342900">
              <a:buFont typeface="Arial"/>
              <a:buChar char="•"/>
            </a:pPr>
            <a:r>
              <a:rPr lang="en-US" sz="2400" dirty="0" smtClean="0">
                <a:latin typeface="+mn-lt"/>
              </a:rPr>
              <a:t>Need to avoid even the appearance that 12 </a:t>
            </a:r>
            <a:r>
              <a:rPr lang="en-US" sz="2400" dirty="0" err="1" smtClean="0">
                <a:latin typeface="+mn-lt"/>
              </a:rPr>
              <a:t>GeV</a:t>
            </a:r>
            <a:r>
              <a:rPr lang="en-US" sz="2400" dirty="0" smtClean="0">
                <a:latin typeface="+mn-lt"/>
              </a:rPr>
              <a:t> Project does not get full priority under every circumstance</a:t>
            </a:r>
          </a:p>
          <a:p>
            <a:pPr marL="344488" lvl="1" indent="-342900">
              <a:buFont typeface="Arial"/>
              <a:buChar char="•"/>
            </a:pPr>
            <a:endParaRPr lang="en-US" sz="800" dirty="0" smtClean="0">
              <a:latin typeface="+mn-lt"/>
            </a:endParaRPr>
          </a:p>
          <a:p>
            <a:pPr marL="344488" lvl="1" indent="-342900">
              <a:buFont typeface="Arial"/>
              <a:buChar char="•"/>
            </a:pPr>
            <a:r>
              <a:rPr lang="en-US" sz="2400">
                <a:latin typeface="+mn-lt"/>
              </a:rPr>
              <a:t>Best effort to recover some running of  HPS and also provide planned running for PRAD</a:t>
            </a:r>
            <a:endParaRPr lang="en-US" sz="1000" dirty="0" smtClean="0">
              <a:latin typeface="+mn-lt"/>
            </a:endParaRPr>
          </a:p>
          <a:p>
            <a:pPr lvl="1">
              <a:buFont typeface="Wingdings"/>
              <a:buChar char="à"/>
            </a:pPr>
            <a:r>
              <a:rPr lang="en-US" sz="2400" dirty="0" smtClean="0">
                <a:latin typeface="+mn-lt"/>
                <a:sym typeface="Wingdings" pitchFamily="2" charset="2"/>
              </a:rPr>
              <a:t> Hope to run HPS in February</a:t>
            </a:r>
          </a:p>
          <a:p>
            <a:pPr lvl="1">
              <a:buNone/>
            </a:pPr>
            <a:r>
              <a:rPr lang="en-US" sz="2400" dirty="0" smtClean="0">
                <a:latin typeface="+mn-lt"/>
                <a:sym typeface="Wingdings" pitchFamily="2" charset="2"/>
              </a:rPr>
              <a:t>			</a:t>
            </a:r>
            <a:r>
              <a:rPr lang="en-US" sz="2000" dirty="0" smtClean="0">
                <a:latin typeface="+mn-lt"/>
                <a:sym typeface="Wingdings" pitchFamily="2" charset="2"/>
              </a:rPr>
              <a:t>(but only weekends will be possible this time)</a:t>
            </a:r>
            <a:endParaRPr lang="en-US" sz="2000" dirty="0">
              <a:latin typeface="+mn-lt"/>
            </a:endParaRPr>
          </a:p>
          <a:p>
            <a:pPr lvl="1">
              <a:buFont typeface="Wingdings"/>
              <a:buChar char="à"/>
            </a:pPr>
            <a:r>
              <a:rPr lang="en-US" sz="2400" dirty="0">
                <a:latin typeface="+mn-lt"/>
                <a:sym typeface="Wingdings" pitchFamily="2" charset="2"/>
              </a:rPr>
              <a:t> Hope to </a:t>
            </a:r>
            <a:r>
              <a:rPr lang="en-US" sz="2400" dirty="0" smtClean="0">
                <a:latin typeface="+mn-lt"/>
                <a:sym typeface="Wingdings" pitchFamily="2" charset="2"/>
              </a:rPr>
              <a:t>install </a:t>
            </a:r>
            <a:r>
              <a:rPr lang="en-US" sz="2400" dirty="0" err="1" smtClean="0">
                <a:latin typeface="+mn-lt"/>
                <a:sym typeface="Wingdings" pitchFamily="2" charset="2"/>
              </a:rPr>
              <a:t>PRad</a:t>
            </a:r>
            <a:r>
              <a:rPr lang="en-US" sz="2400" dirty="0" smtClean="0">
                <a:latin typeface="+mn-lt"/>
                <a:sym typeface="Wingdings" pitchFamily="2" charset="2"/>
              </a:rPr>
              <a:t> </a:t>
            </a:r>
            <a:r>
              <a:rPr lang="en-US" sz="2400" dirty="0">
                <a:latin typeface="+mn-lt"/>
                <a:sym typeface="Wingdings" pitchFamily="2" charset="2"/>
              </a:rPr>
              <a:t>in </a:t>
            </a:r>
            <a:r>
              <a:rPr lang="en-US" sz="2400" dirty="0" smtClean="0">
                <a:latin typeface="+mn-lt"/>
                <a:sym typeface="Wingdings" pitchFamily="2" charset="2"/>
              </a:rPr>
              <a:t>March</a:t>
            </a:r>
            <a:endParaRPr lang="en-US" sz="2400" dirty="0">
              <a:latin typeface="+mn-lt"/>
              <a:sym typeface="Wingdings" pitchFamily="2" charset="2"/>
            </a:endParaRPr>
          </a:p>
          <a:p>
            <a:pPr lvl="1">
              <a:buNone/>
            </a:pPr>
            <a:r>
              <a:rPr lang="en-US" sz="2400" dirty="0">
                <a:latin typeface="+mn-lt"/>
                <a:sym typeface="Wingdings" pitchFamily="2" charset="2"/>
              </a:rPr>
              <a:t>			</a:t>
            </a:r>
            <a:r>
              <a:rPr lang="en-US" sz="2000" dirty="0" smtClean="0">
                <a:latin typeface="+mn-lt"/>
                <a:sym typeface="Wingdings" pitchFamily="2" charset="2"/>
              </a:rPr>
              <a:t>(if not in conflict with the 12 </a:t>
            </a:r>
            <a:r>
              <a:rPr lang="en-US" sz="2000" dirty="0" err="1" smtClean="0">
                <a:latin typeface="+mn-lt"/>
                <a:sym typeface="Wingdings" pitchFamily="2" charset="2"/>
              </a:rPr>
              <a:t>GeV</a:t>
            </a:r>
            <a:r>
              <a:rPr lang="en-US" sz="2000" dirty="0" smtClean="0">
                <a:latin typeface="+mn-lt"/>
                <a:sym typeface="Wingdings" pitchFamily="2" charset="2"/>
              </a:rPr>
              <a:t> Project)</a:t>
            </a:r>
          </a:p>
          <a:p>
            <a:pPr lvl="1">
              <a:buFont typeface="Wingdings"/>
              <a:buChar char="à"/>
            </a:pPr>
            <a:r>
              <a:rPr lang="en-US" sz="2400" dirty="0" smtClean="0">
                <a:latin typeface="+mn-lt"/>
                <a:sym typeface="Wingdings" pitchFamily="2" charset="2"/>
              </a:rPr>
              <a:t> Hope to run </a:t>
            </a:r>
            <a:r>
              <a:rPr lang="en-US" sz="2400" dirty="0" err="1" smtClean="0">
                <a:latin typeface="+mn-lt"/>
                <a:sym typeface="Wingdings" pitchFamily="2" charset="2"/>
              </a:rPr>
              <a:t>PRad</a:t>
            </a:r>
            <a:r>
              <a:rPr lang="en-US" sz="2400" dirty="0" smtClean="0">
                <a:latin typeface="+mn-lt"/>
                <a:sym typeface="Wingdings" pitchFamily="2" charset="2"/>
              </a:rPr>
              <a:t> in April/May</a:t>
            </a:r>
          </a:p>
          <a:p>
            <a:pPr marL="1293813" lvl="1" indent="-893763">
              <a:buNone/>
            </a:pPr>
            <a:r>
              <a:rPr lang="en-US" sz="2400" dirty="0" smtClean="0">
                <a:latin typeface="+mn-lt"/>
                <a:sym typeface="Wingdings" pitchFamily="2" charset="2"/>
              </a:rPr>
              <a:t>	</a:t>
            </a:r>
            <a:r>
              <a:rPr lang="en-US" sz="2000" dirty="0" smtClean="0">
                <a:latin typeface="+mn-lt"/>
                <a:sym typeface="Wingdings" pitchFamily="2" charset="2"/>
              </a:rPr>
              <a:t>	(we are considering a potential few-week extension as low-energy, single-Hall operation only, similar in scope as this year in May 2015)</a:t>
            </a:r>
          </a:p>
        </p:txBody>
      </p:sp>
    </p:spTree>
    <p:extLst>
      <p:ext uri="{BB962C8B-B14F-4D97-AF65-F5344CB8AC3E}">
        <p14:creationId xmlns:p14="http://schemas.microsoft.com/office/powerpoint/2010/main" val="3350577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NSAC 2015 LRP</a:t>
            </a:r>
          </a:p>
        </p:txBody>
      </p:sp>
      <p:sp>
        <p:nvSpPr>
          <p:cNvPr id="3" name="Content Placeholder 2"/>
          <p:cNvSpPr>
            <a:spLocks noGrp="1"/>
          </p:cNvSpPr>
          <p:nvPr>
            <p:ph idx="1"/>
          </p:nvPr>
        </p:nvSpPr>
        <p:spPr/>
        <p:txBody>
          <a:bodyPr>
            <a:normAutofit lnSpcReduction="10000"/>
          </a:bodyPr>
          <a:lstStyle/>
          <a:p>
            <a:r>
              <a:rPr lang="en-US" b="1" dirty="0">
                <a:solidFill>
                  <a:srgbClr val="005D9A"/>
                </a:solidFill>
                <a:latin typeface="Proxima Nova Rg"/>
              </a:rPr>
              <a:t>RECOMMENDATION I</a:t>
            </a:r>
            <a:endParaRPr lang="en-US" dirty="0">
              <a:solidFill>
                <a:srgbClr val="005D9A"/>
              </a:solidFill>
              <a:latin typeface="Proxima Nova Rg"/>
            </a:endParaRPr>
          </a:p>
          <a:p>
            <a:r>
              <a:rPr lang="en-US" b="1" dirty="0">
                <a:solidFill>
                  <a:srgbClr val="007BB0"/>
                </a:solidFill>
                <a:latin typeface="Proxima Nova Lt"/>
              </a:rPr>
              <a:t>The progress achieved under the guidance of the 2007 Long Range Plan has reinforced U.S. world leadership in nuclear science. The highest priority in this 2015 Plan is to capitalize on the investments made.</a:t>
            </a:r>
            <a:endParaRPr lang="en-US" dirty="0">
              <a:solidFill>
                <a:srgbClr val="007BB0"/>
              </a:solidFill>
              <a:latin typeface="Proxima Nova Lt"/>
            </a:endParaRPr>
          </a:p>
          <a:p>
            <a:r>
              <a:rPr lang="en-US" i="1" dirty="0">
                <a:solidFill>
                  <a:srgbClr val="404041"/>
                </a:solidFill>
                <a:latin typeface="Proxima Nova Rg"/>
              </a:rPr>
              <a:t>With the imminent completion of the CEBAF 12-GeV Upgrade, its forefront program of using electrons to unfold the quark and gluon structure of hadrons and nuclei and to probe the Standard Model must be realized.</a:t>
            </a:r>
            <a:endParaRPr lang="en-US" dirty="0">
              <a:solidFill>
                <a:srgbClr val="404041"/>
              </a:solidFill>
              <a:latin typeface="Proxima Nova Rg"/>
            </a:endParaRPr>
          </a:p>
          <a:p>
            <a:r>
              <a:rPr lang="en-US" i="1" dirty="0">
                <a:solidFill>
                  <a:srgbClr val="404041"/>
                </a:solidFill>
                <a:latin typeface="Proxima Nova Rg"/>
              </a:rPr>
              <a:t>Expeditiously completing the Facility for Rare Isotope Beams (FRIB) construction is essential. Initiating its scientific program will revolutionize our understanding of nuclei and their role in the cosmos.</a:t>
            </a:r>
            <a:endParaRPr lang="en-US" dirty="0">
              <a:solidFill>
                <a:srgbClr val="404041"/>
              </a:solidFill>
              <a:latin typeface="Proxima Nova Rg"/>
            </a:endParaRPr>
          </a:p>
          <a:p>
            <a:r>
              <a:rPr lang="en-US" i="1" dirty="0">
                <a:solidFill>
                  <a:srgbClr val="404041"/>
                </a:solidFill>
                <a:latin typeface="Proxima Nova Rg"/>
              </a:rPr>
              <a:t>The targeted program of fundamental symmetries and neutrino research that opens new doors to physics beyond the Standard Model must be sustained.</a:t>
            </a:r>
            <a:endParaRPr lang="en-US" dirty="0">
              <a:solidFill>
                <a:srgbClr val="404041"/>
              </a:solidFill>
              <a:latin typeface="Proxima Nova Rg"/>
            </a:endParaRPr>
          </a:p>
          <a:p>
            <a:r>
              <a:rPr lang="en-US" i="1" dirty="0">
                <a:solidFill>
                  <a:srgbClr val="404041"/>
                </a:solidFill>
                <a:latin typeface="Proxima Nova Rg"/>
              </a:rPr>
              <a:t>The upgraded RHIC facility provides unique capabilities that must be utilized to explore the properties and phases of quark and gluon matter in the high temperatures of the early universe and to explore the spin structure of the proton.</a:t>
            </a:r>
            <a:endParaRPr lang="en-US" dirty="0">
              <a:solidFill>
                <a:srgbClr val="404041"/>
              </a:solidFill>
              <a:latin typeface="Proxima Nova Rg"/>
            </a:endParaRPr>
          </a:p>
          <a:p>
            <a:pPr marL="0" indent="0">
              <a:buNone/>
            </a:pPr>
            <a:endParaRPr lang="en-US" dirty="0"/>
          </a:p>
        </p:txBody>
      </p:sp>
    </p:spTree>
    <p:extLst>
      <p:ext uri="{BB962C8B-B14F-4D97-AF65-F5344CB8AC3E}">
        <p14:creationId xmlns:p14="http://schemas.microsoft.com/office/powerpoint/2010/main" val="38476025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Outline</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 name="Content Placeholder 2"/>
          <p:cNvSpPr>
            <a:spLocks noGrp="1"/>
          </p:cNvSpPr>
          <p:nvPr>
            <p:ph idx="1"/>
          </p:nvPr>
        </p:nvSpPr>
        <p:spPr>
          <a:xfrm>
            <a:off x="76200" y="1066800"/>
            <a:ext cx="9067800" cy="4835245"/>
          </a:xfrm>
        </p:spPr>
        <p:txBody>
          <a:bodyPr>
            <a:normAutofit lnSpcReduction="10000"/>
          </a:bodyPr>
          <a:lstStyle/>
          <a:p>
            <a:pPr marL="569913" indent="-569913">
              <a:lnSpc>
                <a:spcPct val="150000"/>
              </a:lnSpc>
            </a:pPr>
            <a:r>
              <a:rPr lang="en-US" sz="2800" dirty="0" smtClean="0">
                <a:latin typeface="+mn-lt"/>
              </a:rPr>
              <a:t>12 </a:t>
            </a:r>
            <a:r>
              <a:rPr lang="en-US" sz="2800" dirty="0" err="1" smtClean="0">
                <a:latin typeface="+mn-lt"/>
              </a:rPr>
              <a:t>GeV</a:t>
            </a:r>
            <a:r>
              <a:rPr lang="en-US" sz="2800" dirty="0" smtClean="0">
                <a:latin typeface="+mn-lt"/>
              </a:rPr>
              <a:t> Upgrade: where we are</a:t>
            </a:r>
          </a:p>
          <a:p>
            <a:pPr marL="569913" indent="-569913">
              <a:lnSpc>
                <a:spcPct val="150000"/>
              </a:lnSpc>
            </a:pPr>
            <a:r>
              <a:rPr lang="en-US" sz="2800" dirty="0" smtClean="0">
                <a:latin typeface="+mn-lt"/>
              </a:rPr>
              <a:t>PAC</a:t>
            </a:r>
          </a:p>
          <a:p>
            <a:pPr marL="569913" indent="-569913">
              <a:lnSpc>
                <a:spcPct val="150000"/>
              </a:lnSpc>
            </a:pPr>
            <a:r>
              <a:rPr lang="en-US" sz="2800" dirty="0" smtClean="0">
                <a:latin typeface="+mn-lt"/>
              </a:rPr>
              <a:t>Budget</a:t>
            </a:r>
          </a:p>
          <a:p>
            <a:pPr marL="569913" indent="-569913">
              <a:lnSpc>
                <a:spcPct val="150000"/>
              </a:lnSpc>
            </a:pPr>
            <a:r>
              <a:rPr lang="en-US" sz="2800" dirty="0" smtClean="0">
                <a:latin typeface="+mn-lt"/>
              </a:rPr>
              <a:t>Experimental Schedule FY16-17</a:t>
            </a:r>
          </a:p>
          <a:p>
            <a:pPr marL="569913" indent="-569913">
              <a:lnSpc>
                <a:spcPct val="150000"/>
              </a:lnSpc>
            </a:pPr>
            <a:r>
              <a:rPr lang="en-US" sz="2800" dirty="0" smtClean="0">
                <a:latin typeface="+mn-lt"/>
              </a:rPr>
              <a:t>NSAC Long Range Plan</a:t>
            </a:r>
          </a:p>
          <a:p>
            <a:pPr marL="569913" indent="-569913">
              <a:lnSpc>
                <a:spcPct val="150000"/>
              </a:lnSpc>
            </a:pPr>
            <a:r>
              <a:rPr lang="en-US" sz="2800" dirty="0" smtClean="0">
                <a:latin typeface="+mn-lt"/>
              </a:rPr>
              <a:t>Jefferson Lab EIC (JLEIC)</a:t>
            </a:r>
          </a:p>
          <a:p>
            <a:pPr marL="569913" indent="-569913">
              <a:lnSpc>
                <a:spcPct val="150000"/>
              </a:lnSpc>
            </a:pPr>
            <a:r>
              <a:rPr lang="en-US" sz="2800" dirty="0" smtClean="0">
                <a:latin typeface="+mn-lt"/>
              </a:rPr>
              <a:t>Outlook</a:t>
            </a:r>
          </a:p>
        </p:txBody>
      </p:sp>
    </p:spTree>
    <p:extLst>
      <p:ext uri="{BB962C8B-B14F-4D97-AF65-F5344CB8AC3E}">
        <p14:creationId xmlns:p14="http://schemas.microsoft.com/office/powerpoint/2010/main" val="19478847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latin typeface="Proxima Nova Rg"/>
              </a:rPr>
              <a:t>RECOMMENDATION II</a:t>
            </a:r>
            <a:endParaRPr lang="en-US" dirty="0">
              <a:solidFill>
                <a:srgbClr val="005D9A"/>
              </a:solidFill>
              <a:latin typeface="Proxima Nova Rg"/>
            </a:endParaRPr>
          </a:p>
          <a:p>
            <a:pPr marL="0" indent="0">
              <a:buNone/>
            </a:pPr>
            <a:r>
              <a:rPr lang="en-US" i="1" dirty="0">
                <a:solidFill>
                  <a:srgbClr val="4F4B4C"/>
                </a:solidFill>
                <a:latin typeface="Proxima Nova Rg"/>
              </a:rPr>
              <a:t>The excess of matter over antimatter in the universe is one of the most compelling mysteries in all of science. The observation of </a:t>
            </a:r>
            <a:r>
              <a:rPr lang="en-US" i="1" dirty="0" err="1">
                <a:solidFill>
                  <a:srgbClr val="4F4B4C"/>
                </a:solidFill>
                <a:latin typeface="Proxima Nova Rg"/>
              </a:rPr>
              <a:t>neutrinoless</a:t>
            </a:r>
            <a:r>
              <a:rPr lang="en-US" i="1" dirty="0">
                <a:solidFill>
                  <a:srgbClr val="4F4B4C"/>
                </a:solidFill>
                <a:latin typeface="Proxima Nova Rg"/>
              </a:rPr>
              <a:t> double beta decay in nuclei would immediately demonstrate that neutrinos are their own antiparticles and would have profound implications for our understanding of the matter-antimatter mystery.</a:t>
            </a:r>
            <a:endParaRPr lang="en-US" dirty="0">
              <a:solidFill>
                <a:srgbClr val="4F4B4C"/>
              </a:solidFill>
              <a:latin typeface="Proxima Nova Rg"/>
            </a:endParaRPr>
          </a:p>
          <a:p>
            <a:pPr marL="0" indent="0">
              <a:buNone/>
            </a:pPr>
            <a:r>
              <a:rPr lang="en-US" b="1" dirty="0">
                <a:solidFill>
                  <a:srgbClr val="007BB0"/>
                </a:solidFill>
                <a:latin typeface="Proxima Nova Lt"/>
              </a:rPr>
              <a:t>We recommend the timely development and deployment of a U.S.-led ton-scale </a:t>
            </a:r>
            <a:r>
              <a:rPr lang="en-US" b="1" dirty="0" err="1">
                <a:solidFill>
                  <a:srgbClr val="007BB0"/>
                </a:solidFill>
                <a:latin typeface="Proxima Nova Lt"/>
              </a:rPr>
              <a:t>neutrinoless</a:t>
            </a:r>
            <a:r>
              <a:rPr lang="en-US" b="1" dirty="0">
                <a:solidFill>
                  <a:srgbClr val="007BB0"/>
                </a:solidFill>
                <a:latin typeface="Proxima Nova Lt"/>
              </a:rPr>
              <a:t> double beta decay experiment.</a:t>
            </a:r>
            <a:endParaRPr lang="en-US" dirty="0"/>
          </a:p>
        </p:txBody>
      </p:sp>
    </p:spTree>
    <p:extLst>
      <p:ext uri="{BB962C8B-B14F-4D97-AF65-F5344CB8AC3E}">
        <p14:creationId xmlns:p14="http://schemas.microsoft.com/office/powerpoint/2010/main" val="22689840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NSAC 2015 LRP</a:t>
            </a:r>
          </a:p>
        </p:txBody>
      </p:sp>
      <p:sp>
        <p:nvSpPr>
          <p:cNvPr id="3" name="Content Placeholder 2"/>
          <p:cNvSpPr>
            <a:spLocks noGrp="1"/>
          </p:cNvSpPr>
          <p:nvPr>
            <p:ph idx="1"/>
          </p:nvPr>
        </p:nvSpPr>
        <p:spPr>
          <a:xfrm>
            <a:off x="304800" y="914401"/>
            <a:ext cx="8229600" cy="3276600"/>
          </a:xfrm>
        </p:spPr>
        <p:txBody>
          <a:bodyPr/>
          <a:lstStyle/>
          <a:p>
            <a:pPr marL="0" indent="0">
              <a:buNone/>
            </a:pPr>
            <a:r>
              <a:rPr lang="en-US" b="1" dirty="0">
                <a:solidFill>
                  <a:srgbClr val="005D9A"/>
                </a:solidFill>
                <a:latin typeface="Proxima Nova Rg"/>
              </a:rPr>
              <a:t>RECOMMENDATION III</a:t>
            </a:r>
            <a:endParaRPr lang="en-US" dirty="0">
              <a:solidFill>
                <a:srgbClr val="005D9A"/>
              </a:solidFill>
              <a:latin typeface="Proxima Nova Rg"/>
            </a:endParaRPr>
          </a:p>
          <a:p>
            <a:pPr marL="0" indent="0">
              <a:buNone/>
            </a:pPr>
            <a:r>
              <a:rPr lang="en-US" i="1" dirty="0">
                <a:solidFill>
                  <a:srgbClr val="4F4B4C"/>
                </a:solidFill>
                <a:latin typeface="Proxima Nova Rg"/>
              </a:rPr>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endParaRPr lang="en-US" dirty="0">
              <a:solidFill>
                <a:srgbClr val="4F4B4C"/>
              </a:solidFill>
              <a:latin typeface="Proxima Nova Rg"/>
            </a:endParaRPr>
          </a:p>
          <a:p>
            <a:pPr marL="0" indent="0">
              <a:buNone/>
            </a:pPr>
            <a:r>
              <a:rPr lang="en-US" b="1" dirty="0">
                <a:solidFill>
                  <a:srgbClr val="007BB0"/>
                </a:solidFill>
                <a:latin typeface="Proxima Nova Lt"/>
              </a:rPr>
              <a:t>We recommend a high-energy high-luminosity polarized EIC as the highest priority for new facility construction following the completion of FRIB.</a:t>
            </a:r>
            <a:endParaRPr lang="en-US" dirty="0"/>
          </a:p>
        </p:txBody>
      </p:sp>
      <p:sp>
        <p:nvSpPr>
          <p:cNvPr id="5" name="Rectangle 4"/>
          <p:cNvSpPr/>
          <p:nvPr/>
        </p:nvSpPr>
        <p:spPr>
          <a:xfrm>
            <a:off x="0" y="-65589765"/>
            <a:ext cx="10287000" cy="5078312"/>
          </a:xfrm>
          <a:prstGeom prst="rect">
            <a:avLst/>
          </a:prstGeom>
        </p:spPr>
        <p:txBody>
          <a:bodyPr wrap="square">
            <a:spAutoFit/>
          </a:bodyPr>
          <a:lstStyle/>
          <a:p>
            <a:r>
              <a:rPr lang="en-US" sz="1200" dirty="0"/>
              <a:t>1. The Washington Post (Associated Press)</a:t>
            </a:r>
          </a:p>
          <a:p>
            <a:r>
              <a:rPr lang="en-US" sz="1200" dirty="0"/>
              <a:t>Virginia lab to compete for bid to build atomic collider</a:t>
            </a:r>
          </a:p>
          <a:p>
            <a:r>
              <a:rPr lang="en-US" sz="1200" dirty="0"/>
              <a:t>Oct. 16, 2015</a:t>
            </a:r>
          </a:p>
          <a:p>
            <a:r>
              <a:rPr lang="en-US" sz="1200" u="sng" dirty="0">
                <a:hlinkClick r:id="rId2"/>
              </a:rPr>
              <a:t>https://www.washingtonpost.com/local/virginia-lab-to-compete-for-bid-to-build-atomic-collider/2015/10/16/0906dcea-73f6-11e5-ba14-318f8e87a2fc_story.html </a:t>
            </a:r>
            <a:endParaRPr lang="en-US" sz="1200" u="sng" dirty="0" smtClean="0">
              <a:hlinkClick r:id="rId2"/>
            </a:endParaRPr>
          </a:p>
          <a:p>
            <a:endParaRPr lang="en-US" sz="1200" dirty="0"/>
          </a:p>
          <a:p>
            <a:r>
              <a:rPr lang="en-US" sz="1200" dirty="0"/>
              <a:t>2. The Richmond Times-Dispatch</a:t>
            </a:r>
          </a:p>
          <a:p>
            <a:r>
              <a:rPr lang="en-US" sz="1200" dirty="0"/>
              <a:t>16 Oct. 2015</a:t>
            </a:r>
          </a:p>
          <a:p>
            <a:r>
              <a:rPr lang="en-US" sz="1200" dirty="0"/>
              <a:t>Nuclear advisory board recommends building collider</a:t>
            </a:r>
          </a:p>
          <a:p>
            <a:r>
              <a:rPr lang="en-US" sz="1200" u="sng" dirty="0">
                <a:hlinkClick r:id="rId3"/>
              </a:rPr>
              <a:t>http://www.richmond.com/news/virginia/government-politics/article_ffebc211-30b2-5b78-ae61-7866aa2a9ed5.html  </a:t>
            </a:r>
          </a:p>
          <a:p>
            <a:r>
              <a:rPr lang="en-US" sz="1200" dirty="0"/>
              <a:t>3. The Virginian Pilot</a:t>
            </a:r>
          </a:p>
          <a:p>
            <a:r>
              <a:rPr lang="en-US" sz="1200" dirty="0"/>
              <a:t>Atomic collider gets OK. Now Jefferson Lab will compete for it</a:t>
            </a:r>
          </a:p>
          <a:p>
            <a:r>
              <a:rPr lang="en-US" sz="1200" u="sng" dirty="0">
                <a:hlinkClick r:id="rId4"/>
              </a:rPr>
              <a:t>http://hamptonroads.com/2015/10/atomic-collider-gets-ok-now-jefferson-lab-will-compete-it</a:t>
            </a:r>
          </a:p>
          <a:p>
            <a:r>
              <a:rPr lang="en-US" sz="1200" dirty="0"/>
              <a:t>Oct. 16, 2015</a:t>
            </a:r>
          </a:p>
          <a:p>
            <a:r>
              <a:rPr lang="en-US" sz="1200" dirty="0"/>
              <a:t> </a:t>
            </a:r>
          </a:p>
          <a:p>
            <a:r>
              <a:rPr lang="en-US" sz="1200" dirty="0"/>
              <a:t>4. The Daily Press</a:t>
            </a:r>
          </a:p>
          <a:p>
            <a:r>
              <a:rPr lang="en-US" sz="1200" dirty="0"/>
              <a:t>16 Oct. 2015</a:t>
            </a:r>
          </a:p>
          <a:p>
            <a:r>
              <a:rPr lang="en-US" sz="1200" dirty="0"/>
              <a:t>Competition between Jefferson Lab, Brookhaven National Lab heats up for ion collider</a:t>
            </a:r>
          </a:p>
          <a:p>
            <a:r>
              <a:rPr lang="en-US" sz="1200" u="sng" dirty="0">
                <a:hlinkClick r:id="rId5"/>
              </a:rPr>
              <a:t>http://www.dailypress.com/news/newport-news/dp-nws-nn-ion-collider-tech-center-20151015-story.html</a:t>
            </a:r>
          </a:p>
          <a:p>
            <a:endParaRPr lang="en-US" sz="1200" dirty="0"/>
          </a:p>
          <a:p>
            <a:r>
              <a:rPr lang="en-US" sz="1200" dirty="0"/>
              <a:t>5. Science Magazine: </a:t>
            </a:r>
            <a:r>
              <a:rPr lang="en-US" sz="1200" u="sng" dirty="0">
                <a:hlinkClick r:id="rId6"/>
              </a:rPr>
              <a:t>http://news.sciencemag.org/physics/2015/10/u-s-nuclear-physicists-push-new-neutrino-experiment?rss=1</a:t>
            </a:r>
          </a:p>
          <a:p>
            <a:r>
              <a:rPr lang="en-US" sz="1200" dirty="0"/>
              <a:t> </a:t>
            </a:r>
          </a:p>
          <a:p>
            <a:r>
              <a:rPr lang="en-US" sz="1200" dirty="0"/>
              <a:t>6. Nature: </a:t>
            </a:r>
            <a:r>
              <a:rPr lang="en-US" sz="1200" u="sng" dirty="0">
                <a:hlinkClick r:id="rId7"/>
              </a:rPr>
              <a:t>http://www.nature.com/news/billion-dollar-particle-collider-gets-thumbs-up-1.17579</a:t>
            </a:r>
          </a:p>
          <a:p>
            <a:r>
              <a:rPr lang="en-US" sz="1200" dirty="0"/>
              <a:t> </a:t>
            </a:r>
          </a:p>
          <a:p>
            <a:r>
              <a:rPr lang="en-US" sz="1200" dirty="0"/>
              <a:t>7. International Business News: </a:t>
            </a:r>
            <a:r>
              <a:rPr lang="en-US" sz="1200" u="sng" dirty="0">
                <a:hlinkClick r:id="rId8"/>
              </a:rPr>
              <a:t>http://www.ibtimes.co.uk/new-particle-collider-more-precise-lhc-awaits-approval-1502098</a:t>
            </a:r>
          </a:p>
          <a:p>
            <a:r>
              <a:rPr lang="en-US" sz="1200" dirty="0"/>
              <a:t> </a:t>
            </a:r>
          </a:p>
          <a:p>
            <a:r>
              <a:rPr lang="en-US" sz="1200" dirty="0"/>
              <a:t>8. (AP) </a:t>
            </a:r>
            <a:r>
              <a:rPr lang="en-US" sz="1200" dirty="0" err="1"/>
              <a:t>SFGate</a:t>
            </a:r>
            <a:r>
              <a:rPr lang="en-US" sz="1200" dirty="0"/>
              <a:t>: </a:t>
            </a:r>
            <a:r>
              <a:rPr lang="en-US" sz="1200" u="sng" dirty="0">
                <a:hlinkClick r:id="rId9"/>
              </a:rPr>
              <a:t>http://www.sfgate.com/news/article/Virginia-lab-to-compete-for-bid-to-build-atomic-6573780.php</a:t>
            </a:r>
            <a:endParaRPr lang="en-US" sz="1200" dirty="0"/>
          </a:p>
        </p:txBody>
      </p:sp>
      <p:sp>
        <p:nvSpPr>
          <p:cNvPr id="6" name="Rectangle 5"/>
          <p:cNvSpPr/>
          <p:nvPr/>
        </p:nvSpPr>
        <p:spPr>
          <a:xfrm>
            <a:off x="152400" y="-65437365"/>
            <a:ext cx="10287000" cy="5078312"/>
          </a:xfrm>
          <a:prstGeom prst="rect">
            <a:avLst/>
          </a:prstGeom>
        </p:spPr>
        <p:txBody>
          <a:bodyPr wrap="square">
            <a:spAutoFit/>
          </a:bodyPr>
          <a:lstStyle/>
          <a:p>
            <a:r>
              <a:rPr lang="en-US" sz="1200" dirty="0"/>
              <a:t>1. The Washington Post (Associated Press)</a:t>
            </a:r>
          </a:p>
          <a:p>
            <a:r>
              <a:rPr lang="en-US" sz="1200" dirty="0"/>
              <a:t>Virginia lab to compete for bid to build atomic collider</a:t>
            </a:r>
          </a:p>
          <a:p>
            <a:r>
              <a:rPr lang="en-US" sz="1200" dirty="0"/>
              <a:t>Oct. 16, 2015</a:t>
            </a:r>
          </a:p>
          <a:p>
            <a:r>
              <a:rPr lang="en-US" sz="1200" u="sng" dirty="0">
                <a:hlinkClick r:id="rId2"/>
              </a:rPr>
              <a:t>https://www.washingtonpost.com/local/virginia-lab-to-compete-for-bid-to-build-atomic-collider/2015/10/16/0906dcea-73f6-11e5-ba14-318f8e87a2fc_story.html </a:t>
            </a:r>
            <a:endParaRPr lang="en-US" sz="1200" u="sng" dirty="0" smtClean="0">
              <a:hlinkClick r:id="rId2"/>
            </a:endParaRPr>
          </a:p>
          <a:p>
            <a:endParaRPr lang="en-US" sz="1200" dirty="0"/>
          </a:p>
          <a:p>
            <a:r>
              <a:rPr lang="en-US" sz="1200" dirty="0"/>
              <a:t>2. The Richmond Times-Dispatch</a:t>
            </a:r>
          </a:p>
          <a:p>
            <a:r>
              <a:rPr lang="en-US" sz="1200" dirty="0"/>
              <a:t>16 Oct. 2015</a:t>
            </a:r>
          </a:p>
          <a:p>
            <a:r>
              <a:rPr lang="en-US" sz="1200" dirty="0"/>
              <a:t>Nuclear advisory board recommends building collider</a:t>
            </a:r>
          </a:p>
          <a:p>
            <a:r>
              <a:rPr lang="en-US" sz="1200" u="sng" dirty="0">
                <a:hlinkClick r:id="rId3"/>
              </a:rPr>
              <a:t>http://www.richmond.com/news/virginia/government-politics/article_ffebc211-30b2-5b78-ae61-7866aa2a9ed5.html  </a:t>
            </a:r>
          </a:p>
          <a:p>
            <a:r>
              <a:rPr lang="en-US" sz="1200" dirty="0"/>
              <a:t>3. The Virginian Pilot</a:t>
            </a:r>
          </a:p>
          <a:p>
            <a:r>
              <a:rPr lang="en-US" sz="1200" dirty="0"/>
              <a:t>Atomic collider gets OK. Now Jefferson Lab will compete for it</a:t>
            </a:r>
          </a:p>
          <a:p>
            <a:r>
              <a:rPr lang="en-US" sz="1200" u="sng" dirty="0">
                <a:hlinkClick r:id="rId4"/>
              </a:rPr>
              <a:t>http://hamptonroads.com/2015/10/atomic-collider-gets-ok-now-jefferson-lab-will-compete-it</a:t>
            </a:r>
          </a:p>
          <a:p>
            <a:r>
              <a:rPr lang="en-US" sz="1200" dirty="0"/>
              <a:t>Oct. 16, 2015</a:t>
            </a:r>
          </a:p>
          <a:p>
            <a:r>
              <a:rPr lang="en-US" sz="1200" dirty="0"/>
              <a:t> </a:t>
            </a:r>
          </a:p>
          <a:p>
            <a:r>
              <a:rPr lang="en-US" sz="1200" dirty="0"/>
              <a:t>4. The Daily Press</a:t>
            </a:r>
          </a:p>
          <a:p>
            <a:r>
              <a:rPr lang="en-US" sz="1200" dirty="0"/>
              <a:t>16 Oct. 2015</a:t>
            </a:r>
          </a:p>
          <a:p>
            <a:r>
              <a:rPr lang="en-US" sz="1200" dirty="0"/>
              <a:t>Competition between Jefferson Lab, Brookhaven National Lab heats up for ion collider</a:t>
            </a:r>
          </a:p>
          <a:p>
            <a:r>
              <a:rPr lang="en-US" sz="1200" u="sng" dirty="0">
                <a:hlinkClick r:id="rId5"/>
              </a:rPr>
              <a:t>http://www.dailypress.com/news/newport-news/dp-nws-nn-ion-collider-tech-center-20151015-story.html</a:t>
            </a:r>
          </a:p>
          <a:p>
            <a:endParaRPr lang="en-US" sz="1200" dirty="0"/>
          </a:p>
          <a:p>
            <a:r>
              <a:rPr lang="en-US" sz="1200" dirty="0"/>
              <a:t>5. Science Magazine: </a:t>
            </a:r>
            <a:r>
              <a:rPr lang="en-US" sz="1200" u="sng" dirty="0">
                <a:hlinkClick r:id="rId6"/>
              </a:rPr>
              <a:t>http://news.sciencemag.org/physics/2015/10/u-s-nuclear-physicists-push-new-neutrino-experiment?rss=1</a:t>
            </a:r>
          </a:p>
          <a:p>
            <a:r>
              <a:rPr lang="en-US" sz="1200" dirty="0"/>
              <a:t> </a:t>
            </a:r>
          </a:p>
          <a:p>
            <a:r>
              <a:rPr lang="en-US" sz="1200" dirty="0"/>
              <a:t>6. Nature: </a:t>
            </a:r>
            <a:r>
              <a:rPr lang="en-US" sz="1200" u="sng" dirty="0">
                <a:hlinkClick r:id="rId7"/>
              </a:rPr>
              <a:t>http://www.nature.com/news/billion-dollar-particle-collider-gets-thumbs-up-1.17579</a:t>
            </a:r>
          </a:p>
          <a:p>
            <a:r>
              <a:rPr lang="en-US" sz="1200" dirty="0"/>
              <a:t> </a:t>
            </a:r>
          </a:p>
          <a:p>
            <a:r>
              <a:rPr lang="en-US" sz="1200" dirty="0"/>
              <a:t>7. International Business News: </a:t>
            </a:r>
            <a:r>
              <a:rPr lang="en-US" sz="1200" u="sng" dirty="0">
                <a:hlinkClick r:id="rId8"/>
              </a:rPr>
              <a:t>http://www.ibtimes.co.uk/new-particle-collider-more-precise-lhc-awaits-approval-1502098</a:t>
            </a:r>
          </a:p>
          <a:p>
            <a:r>
              <a:rPr lang="en-US" sz="1200" dirty="0"/>
              <a:t> </a:t>
            </a:r>
          </a:p>
          <a:p>
            <a:r>
              <a:rPr lang="en-US" sz="1200" dirty="0"/>
              <a:t>8. (AP) </a:t>
            </a:r>
            <a:r>
              <a:rPr lang="en-US" sz="1200" dirty="0" err="1"/>
              <a:t>SFGate</a:t>
            </a:r>
            <a:r>
              <a:rPr lang="en-US" sz="1200" dirty="0"/>
              <a:t>: </a:t>
            </a:r>
            <a:r>
              <a:rPr lang="en-US" sz="1200" u="sng" dirty="0">
                <a:hlinkClick r:id="rId9"/>
              </a:rPr>
              <a:t>http://www.sfgate.com/news/article/Virginia-lab-to-compete-for-bid-to-build-atomic-6573780.php</a:t>
            </a:r>
            <a:endParaRPr lang="en-US" sz="1200" dirty="0"/>
          </a:p>
        </p:txBody>
      </p:sp>
      <p:grpSp>
        <p:nvGrpSpPr>
          <p:cNvPr id="12" name="Group 11"/>
          <p:cNvGrpSpPr/>
          <p:nvPr/>
        </p:nvGrpSpPr>
        <p:grpSpPr>
          <a:xfrm>
            <a:off x="304800" y="4038600"/>
            <a:ext cx="8686800" cy="2399852"/>
            <a:chOff x="304800" y="4038600"/>
            <a:chExt cx="8686800" cy="2399852"/>
          </a:xfrm>
        </p:grpSpPr>
        <p:pic>
          <p:nvPicPr>
            <p:cNvPr id="8" name="Picture 7" descr="Screen Shot 2015-10-23 at 16.45.3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000" y="4114800"/>
              <a:ext cx="6172200" cy="2323652"/>
            </a:xfrm>
            <a:prstGeom prst="rect">
              <a:avLst/>
            </a:prstGeom>
          </p:spPr>
        </p:pic>
        <p:sp>
          <p:nvSpPr>
            <p:cNvPr id="11" name="Oval Callout 10"/>
            <p:cNvSpPr/>
            <p:nvPr/>
          </p:nvSpPr>
          <p:spPr>
            <a:xfrm>
              <a:off x="6324600" y="4038600"/>
              <a:ext cx="2514600" cy="1524000"/>
            </a:xfrm>
            <a:prstGeom prst="wedgeEllipseCallout">
              <a:avLst>
                <a:gd name="adj1" fmla="val -51741"/>
                <a:gd name="adj2" fmla="val 578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4800" y="4953000"/>
              <a:ext cx="6096000" cy="990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53200" y="4191000"/>
              <a:ext cx="2438400" cy="1200328"/>
            </a:xfrm>
            <a:prstGeom prst="rect">
              <a:avLst/>
            </a:prstGeom>
            <a:noFill/>
            <a:ln>
              <a:noFill/>
            </a:ln>
          </p:spPr>
          <p:txBody>
            <a:bodyPr wrap="square" rtlCol="0">
              <a:spAutoFit/>
            </a:bodyPr>
            <a:lstStyle/>
            <a:p>
              <a:r>
                <a:rPr lang="en-US" sz="2400" dirty="0" smtClean="0"/>
                <a:t>Response of the city of Newport News </a:t>
              </a:r>
              <a:endParaRPr lang="en-US" sz="2400" dirty="0"/>
            </a:p>
          </p:txBody>
        </p:sp>
      </p:grpSp>
    </p:spTree>
    <p:extLst>
      <p:ext uri="{BB962C8B-B14F-4D97-AF65-F5344CB8AC3E}">
        <p14:creationId xmlns:p14="http://schemas.microsoft.com/office/powerpoint/2010/main" val="591763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NSAC 2015 LRP</a:t>
            </a:r>
          </a:p>
        </p:txBody>
      </p:sp>
      <p:sp>
        <p:nvSpPr>
          <p:cNvPr id="3" name="Content Placeholder 2"/>
          <p:cNvSpPr>
            <a:spLocks noGrp="1"/>
          </p:cNvSpPr>
          <p:nvPr>
            <p:ph idx="1"/>
          </p:nvPr>
        </p:nvSpPr>
        <p:spPr/>
        <p:txBody>
          <a:bodyPr/>
          <a:lstStyle/>
          <a:p>
            <a:pPr marL="0" indent="0">
              <a:buNone/>
            </a:pPr>
            <a:r>
              <a:rPr lang="en-US" b="1" dirty="0">
                <a:solidFill>
                  <a:srgbClr val="005D9A"/>
                </a:solidFill>
                <a:latin typeface="Proxima Nova Rg"/>
              </a:rPr>
              <a:t>RECOMMENDATION IV </a:t>
            </a:r>
            <a:endParaRPr lang="en-US" dirty="0">
              <a:solidFill>
                <a:srgbClr val="005D9A"/>
              </a:solidFill>
              <a:latin typeface="Proxima Nova Rg"/>
            </a:endParaRPr>
          </a:p>
          <a:p>
            <a:pPr marL="0" indent="0">
              <a:buNone/>
            </a:pPr>
            <a:r>
              <a:rPr lang="en-US" b="1" dirty="0">
                <a:solidFill>
                  <a:srgbClr val="007BB0"/>
                </a:solidFill>
                <a:latin typeface="Proxima Nova Lt"/>
              </a:rPr>
              <a:t>We recommend increasing investment in small-scale and mid-scale projects and initiatives that enable forefront research at universities and laboratories. </a:t>
            </a:r>
            <a:endParaRPr lang="en-US" dirty="0"/>
          </a:p>
        </p:txBody>
      </p:sp>
      <p:pic>
        <p:nvPicPr>
          <p:cNvPr id="4" name="Picture 1"/>
          <p:cNvPicPr>
            <a:picLocks noChangeAspect="1" noChangeArrowheads="1"/>
          </p:cNvPicPr>
          <p:nvPr/>
        </p:nvPicPr>
        <p:blipFill>
          <a:blip r:embed="rId2" cstate="print"/>
          <a:srcRect/>
          <a:stretch>
            <a:fillRect/>
          </a:stretch>
        </p:blipFill>
        <p:spPr bwMode="auto">
          <a:xfrm>
            <a:off x="5867400" y="2743200"/>
            <a:ext cx="2988534" cy="20137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5" name="Picture 2"/>
          <p:cNvPicPr>
            <a:picLocks noChangeAspect="1" noChangeArrowheads="1"/>
          </p:cNvPicPr>
          <p:nvPr/>
        </p:nvPicPr>
        <p:blipFill>
          <a:blip r:embed="rId3" cstate="print"/>
          <a:srcRect/>
          <a:stretch>
            <a:fillRect/>
          </a:stretch>
        </p:blipFill>
        <p:spPr bwMode="auto">
          <a:xfrm>
            <a:off x="457199" y="2819400"/>
            <a:ext cx="4567807" cy="19375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95400" y="5105400"/>
            <a:ext cx="979755" cy="369332"/>
          </a:xfrm>
          <a:prstGeom prst="rect">
            <a:avLst/>
          </a:prstGeom>
          <a:noFill/>
        </p:spPr>
        <p:txBody>
          <a:bodyPr wrap="none" rtlCol="0">
            <a:spAutoFit/>
          </a:bodyPr>
          <a:lstStyle/>
          <a:p>
            <a:r>
              <a:rPr lang="en-US" b="1" dirty="0">
                <a:solidFill>
                  <a:prstClr val="black"/>
                </a:solidFill>
              </a:rPr>
              <a:t>MOLLER</a:t>
            </a:r>
          </a:p>
        </p:txBody>
      </p:sp>
      <p:sp>
        <p:nvSpPr>
          <p:cNvPr id="7" name="TextBox 6"/>
          <p:cNvSpPr txBox="1"/>
          <p:nvPr/>
        </p:nvSpPr>
        <p:spPr>
          <a:xfrm>
            <a:off x="6781800" y="5105400"/>
            <a:ext cx="721672" cy="369332"/>
          </a:xfrm>
          <a:prstGeom prst="rect">
            <a:avLst/>
          </a:prstGeom>
          <a:noFill/>
        </p:spPr>
        <p:txBody>
          <a:bodyPr wrap="none" rtlCol="0">
            <a:spAutoFit/>
          </a:bodyPr>
          <a:lstStyle/>
          <a:p>
            <a:r>
              <a:rPr lang="en-US" b="1" dirty="0" err="1">
                <a:solidFill>
                  <a:prstClr val="black"/>
                </a:solidFill>
              </a:rPr>
              <a:t>SoLID</a:t>
            </a:r>
            <a:endParaRPr lang="en-US" b="1" dirty="0">
              <a:solidFill>
                <a:prstClr val="black"/>
              </a:solidFill>
            </a:endParaRPr>
          </a:p>
        </p:txBody>
      </p:sp>
    </p:spTree>
    <p:extLst>
      <p:ext uri="{BB962C8B-B14F-4D97-AF65-F5344CB8AC3E}">
        <p14:creationId xmlns:p14="http://schemas.microsoft.com/office/powerpoint/2010/main" val="36872652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n w="11430"/>
                <a:solidFill>
                  <a:srgbClr val="000090"/>
                </a:solidFill>
                <a:effectLst>
                  <a:outerShdw blurRad="80000" dist="40000" dir="5040000" algn="tl">
                    <a:srgbClr val="000000">
                      <a:alpha val="30000"/>
                    </a:srgbClr>
                  </a:outerShdw>
                </a:effectLst>
                <a:latin typeface="Tahoma"/>
                <a:cs typeface="Tahoma"/>
              </a:rPr>
              <a:t>Jefferson Lab Future: JLEIC</a:t>
            </a:r>
            <a:endPar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0052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801344" y="6506546"/>
            <a:ext cx="2133600" cy="459609"/>
          </a:xfrm>
          <a:prstGeom prst="rect">
            <a:avLst/>
          </a:prstGeom>
        </p:spPr>
        <p:txBody>
          <a:bodyPr/>
          <a:lstStyle>
            <a:lvl1pPr algn="ctr">
              <a:defRPr sz="1200">
                <a:solidFill>
                  <a:schemeClr val="bg1"/>
                </a:solidFill>
                <a:latin typeface="Arial" panose="020B0604020202020204" pitchFamily="34" charset="0"/>
                <a:cs typeface="Arial" panose="020B0604020202020204" pitchFamily="34" charset="0"/>
              </a:defRPr>
            </a:lvl1pPr>
          </a:lstStyle>
          <a:p>
            <a:fld id="{F6F86023-E48B-B14B-8DBB-49DEC0C635B1}" type="slidenum">
              <a:rPr lang="en-US" smtClean="0"/>
              <a:pPr/>
              <a:t>24</a:t>
            </a:fld>
            <a:endParaRPr lang="en-US" dirty="0"/>
          </a:p>
        </p:txBody>
      </p:sp>
      <p:sp>
        <p:nvSpPr>
          <p:cNvPr id="7" name="Title 1"/>
          <p:cNvSpPr>
            <a:spLocks noGrp="1"/>
          </p:cNvSpPr>
          <p:nvPr>
            <p:ph type="title" idx="4294967295"/>
          </p:nvPr>
        </p:nvSpPr>
        <p:spPr>
          <a:xfrm>
            <a:off x="0" y="0"/>
            <a:ext cx="9144000" cy="667323"/>
          </a:xfrm>
        </p:spPr>
        <p:txBody>
          <a:bodyPr>
            <a:noAutofit/>
          </a:bodyPr>
          <a:lstStyle/>
          <a:p>
            <a:r>
              <a:rPr lang="en-US" sz="4000" dirty="0" smtClean="0">
                <a:ln w="11430"/>
                <a:solidFill>
                  <a:srgbClr val="000090"/>
                </a:solidFill>
                <a:effectLst>
                  <a:outerShdw blurRad="80000" dist="40000" dir="5040000" algn="tl">
                    <a:srgbClr val="000000">
                      <a:alpha val="30000"/>
                    </a:srgbClr>
                  </a:outerShdw>
                </a:effectLst>
                <a:latin typeface="Tahoma"/>
                <a:cs typeface="Tahoma"/>
              </a:rPr>
              <a:t>JLEIC Concept</a:t>
            </a:r>
            <a:endParaRPr lang="en-US" sz="4000" dirty="0">
              <a:ln w="11430"/>
              <a:solidFill>
                <a:srgbClr val="000090"/>
              </a:solidFill>
              <a:effectLst>
                <a:outerShdw blurRad="80000" dist="40000" dir="5040000" algn="tl">
                  <a:srgbClr val="000000">
                    <a:alpha val="30000"/>
                  </a:srgbClr>
                </a:outerShdw>
              </a:effectLst>
              <a:latin typeface="Tahoma"/>
              <a:cs typeface="Tahoma"/>
            </a:endParaRPr>
          </a:p>
        </p:txBody>
      </p:sp>
      <p:sp>
        <p:nvSpPr>
          <p:cNvPr id="8" name="TextBox 2"/>
          <p:cNvSpPr txBox="1">
            <a:spLocks noChangeArrowheads="1"/>
          </p:cNvSpPr>
          <p:nvPr/>
        </p:nvSpPr>
        <p:spPr bwMode="auto">
          <a:xfrm>
            <a:off x="0" y="854710"/>
            <a:ext cx="4722088" cy="4278095"/>
          </a:xfrm>
          <a:prstGeom prst="rect">
            <a:avLst/>
          </a:prstGeom>
          <a:noFill/>
          <a:ln w="9525">
            <a:noFill/>
            <a:miter lim="800000"/>
            <a:headEnd/>
            <a:tailEnd/>
          </a:ln>
        </p:spPr>
        <p:txBody>
          <a:bodyPr wrap="square">
            <a:spAutoFit/>
          </a:bodyPr>
          <a:lstStyle/>
          <a:p>
            <a:pPr>
              <a:defRPr/>
            </a:pPr>
            <a:r>
              <a:rPr lang="en-US" sz="2800" b="1" u="sng" dirty="0" err="1">
                <a:solidFill>
                  <a:srgbClr val="008000"/>
                </a:solidFill>
                <a:ea typeface="ＭＳ Ｐゴシック" pitchFamily="1" charset="-128"/>
                <a:cs typeface="Arial" panose="020B0604020202020204" pitchFamily="34" charset="0"/>
              </a:rPr>
              <a:t>JLab</a:t>
            </a:r>
            <a:r>
              <a:rPr lang="en-US" sz="2800" b="1" u="sng" dirty="0">
                <a:solidFill>
                  <a:srgbClr val="008000"/>
                </a:solidFill>
                <a:ea typeface="ＭＳ Ｐゴシック" pitchFamily="1" charset="-128"/>
                <a:cs typeface="Arial" panose="020B0604020202020204" pitchFamily="34" charset="0"/>
              </a:rPr>
              <a:t> </a:t>
            </a:r>
            <a:r>
              <a:rPr lang="en-US" sz="2800" b="1" u="sng" dirty="0" smtClean="0">
                <a:solidFill>
                  <a:srgbClr val="008000"/>
                </a:solidFill>
                <a:ea typeface="ＭＳ Ｐゴシック" pitchFamily="1" charset="-128"/>
                <a:cs typeface="Arial" panose="020B0604020202020204" pitchFamily="34" charset="0"/>
              </a:rPr>
              <a:t>EIC </a:t>
            </a:r>
            <a:r>
              <a:rPr lang="en-US" sz="2800" b="1" u="sng" dirty="0">
                <a:solidFill>
                  <a:srgbClr val="008000"/>
                </a:solidFill>
                <a:ea typeface="ＭＳ Ｐゴシック" pitchFamily="1" charset="-128"/>
                <a:cs typeface="Arial" panose="020B0604020202020204" pitchFamily="34" charset="0"/>
              </a:rPr>
              <a:t>Figure 8 Concept</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marL="109538" indent="177800">
              <a:buBlip>
                <a:blip r:embed="rId3"/>
              </a:buBlip>
              <a:defRPr/>
            </a:pPr>
            <a:r>
              <a:rPr lang="en-US" sz="1700" dirty="0" smtClean="0">
                <a:latin typeface="Arial" pitchFamily="34" charset="0"/>
                <a:ea typeface="ＭＳ Ｐゴシック" pitchFamily="1" charset="-128"/>
                <a:cs typeface="Arial" pitchFamily="34" charset="0"/>
              </a:rPr>
              <a:t> </a:t>
            </a:r>
            <a:r>
              <a:rPr lang="en-US" dirty="0" smtClean="0">
                <a:solidFill>
                  <a:srgbClr val="000090"/>
                </a:solidFill>
                <a:ea typeface="ＭＳ Ｐゴシック" pitchFamily="1" charset="-128"/>
                <a:cs typeface="Arial" pitchFamily="34" charset="0"/>
              </a:rPr>
              <a:t>12 </a:t>
            </a:r>
            <a:r>
              <a:rPr lang="en-US" dirty="0" err="1" smtClean="0">
                <a:solidFill>
                  <a:srgbClr val="000090"/>
                </a:solidFill>
                <a:ea typeface="ＭＳ Ｐゴシック" pitchFamily="1" charset="-128"/>
                <a:cs typeface="Arial" pitchFamily="34" charset="0"/>
              </a:rPr>
              <a:t>GeV</a:t>
            </a:r>
            <a:r>
              <a:rPr lang="en-US" dirty="0" smtClean="0">
                <a:solidFill>
                  <a:srgbClr val="000090"/>
                </a:solidFill>
                <a:ea typeface="ＭＳ Ｐゴシック" pitchFamily="1" charset="-128"/>
                <a:cs typeface="Arial" pitchFamily="34" charset="0"/>
              </a:rPr>
              <a:t> CEBAF is electron injector </a:t>
            </a:r>
          </a:p>
          <a:p>
            <a:pPr marL="109538" lvl="1" indent="177800">
              <a:buBlip>
                <a:blip r:embed="rId3"/>
              </a:buBlip>
              <a:defRPr/>
            </a:pPr>
            <a:r>
              <a:rPr lang="en-US" dirty="0">
                <a:solidFill>
                  <a:schemeClr val="accent1"/>
                </a:solidFill>
                <a:ea typeface="ＭＳ Ｐゴシック" pitchFamily="1" charset="-128"/>
                <a:cs typeface="Arial" pitchFamily="34" charset="0"/>
              </a:rPr>
              <a:t> </a:t>
            </a:r>
            <a:r>
              <a:rPr lang="en-US" dirty="0" smtClean="0">
                <a:solidFill>
                  <a:srgbClr val="000090"/>
                </a:solidFill>
                <a:ea typeface="ＭＳ Ｐゴシック" pitchFamily="1" charset="-128"/>
                <a:cs typeface="Arial" pitchFamily="34" charset="0"/>
              </a:rPr>
              <a:t> e-p/A : </a:t>
            </a:r>
            <a:r>
              <a:rPr lang="en-US" dirty="0" smtClean="0">
                <a:solidFill>
                  <a:srgbClr val="FF0000"/>
                </a:solidFill>
                <a:ea typeface="Arial" pitchFamily="-109" charset="0"/>
                <a:cs typeface="Arial" pitchFamily="-109" charset="0"/>
              </a:rPr>
              <a:t>A </a:t>
            </a:r>
            <a:r>
              <a:rPr lang="en-US" dirty="0">
                <a:solidFill>
                  <a:srgbClr val="FF0000"/>
                </a:solidFill>
                <a:ea typeface="Arial" pitchFamily="-109" charset="0"/>
                <a:cs typeface="Arial" pitchFamily="-109" charset="0"/>
              </a:rPr>
              <a:t>&gt;</a:t>
            </a:r>
            <a:r>
              <a:rPr lang="en-US" dirty="0" smtClean="0">
                <a:solidFill>
                  <a:srgbClr val="FF0000"/>
                </a:solidFill>
                <a:ea typeface="Arial" pitchFamily="-109" charset="0"/>
                <a:cs typeface="Arial" pitchFamily="-109" charset="0"/>
              </a:rPr>
              <a:t> </a:t>
            </a:r>
            <a:r>
              <a:rPr lang="en-US" dirty="0">
                <a:solidFill>
                  <a:srgbClr val="FF0000"/>
                </a:solidFill>
                <a:ea typeface="Arial" pitchFamily="-109" charset="0"/>
                <a:cs typeface="Arial" pitchFamily="-109" charset="0"/>
              </a:rPr>
              <a:t>200 (Au, </a:t>
            </a:r>
            <a:r>
              <a:rPr lang="en-US" dirty="0" err="1">
                <a:solidFill>
                  <a:srgbClr val="FF0000"/>
                </a:solidFill>
                <a:ea typeface="Arial" pitchFamily="-109" charset="0"/>
                <a:cs typeface="Arial" pitchFamily="-109" charset="0"/>
              </a:rPr>
              <a:t>Pb</a:t>
            </a:r>
            <a:r>
              <a:rPr lang="en-US" dirty="0" smtClean="0">
                <a:solidFill>
                  <a:srgbClr val="FF0000"/>
                </a:solidFill>
                <a:ea typeface="Arial" pitchFamily="-109" charset="0"/>
                <a:cs typeface="Arial" pitchFamily="-109" charset="0"/>
              </a:rPr>
              <a:t>) - </a:t>
            </a:r>
            <a:r>
              <a:rPr lang="en-US" b="1" dirty="0">
                <a:solidFill>
                  <a:srgbClr val="FF0000"/>
                </a:solidFill>
                <a:ea typeface="Arial" pitchFamily="-109" charset="0"/>
                <a:cs typeface="Arial" pitchFamily="-109" charset="0"/>
              </a:rPr>
              <a:t>p</a:t>
            </a:r>
            <a:r>
              <a:rPr lang="en-US" dirty="0">
                <a:solidFill>
                  <a:srgbClr val="FF0000"/>
                </a:solidFill>
                <a:ea typeface="Arial" pitchFamily="-109" charset="0"/>
                <a:cs typeface="Arial" pitchFamily="-109" charset="0"/>
              </a:rPr>
              <a:t>, </a:t>
            </a:r>
            <a:r>
              <a:rPr lang="en-US" b="1" dirty="0">
                <a:solidFill>
                  <a:srgbClr val="FF0000"/>
                </a:solidFill>
                <a:ea typeface="Arial" pitchFamily="-109" charset="0"/>
                <a:cs typeface="Arial" pitchFamily="-109" charset="0"/>
              </a:rPr>
              <a:t>d</a:t>
            </a:r>
            <a:r>
              <a:rPr lang="en-US" dirty="0">
                <a:solidFill>
                  <a:srgbClr val="FF0000"/>
                </a:solidFill>
                <a:ea typeface="Arial" pitchFamily="-109" charset="0"/>
                <a:cs typeface="Arial" pitchFamily="-109" charset="0"/>
              </a:rPr>
              <a:t>, </a:t>
            </a:r>
            <a:r>
              <a:rPr lang="en-US" b="1" baseline="30000" dirty="0" smtClean="0">
                <a:solidFill>
                  <a:srgbClr val="FF0000"/>
                </a:solidFill>
                <a:ea typeface="Arial" pitchFamily="-109" charset="0"/>
                <a:cs typeface="Arial" pitchFamily="-109" charset="0"/>
              </a:rPr>
              <a:t>3</a:t>
            </a:r>
            <a:r>
              <a:rPr lang="en-US" b="1" dirty="0" smtClean="0">
                <a:solidFill>
                  <a:srgbClr val="FF0000"/>
                </a:solidFill>
                <a:ea typeface="Arial" pitchFamily="-109" charset="0"/>
                <a:cs typeface="Arial" pitchFamily="-109" charset="0"/>
              </a:rPr>
              <a:t>He pol.</a:t>
            </a:r>
            <a:endParaRPr lang="en-US" dirty="0" smtClean="0">
              <a:solidFill>
                <a:srgbClr val="FF0000"/>
              </a:solidFill>
              <a:ea typeface="ＭＳ Ｐゴシック" pitchFamily="1" charset="-128"/>
              <a:cs typeface="Arial" pitchFamily="34" charset="0"/>
            </a:endParaRPr>
          </a:p>
          <a:p>
            <a:pPr marL="109538" indent="177800">
              <a:buBlip>
                <a:blip r:embed="rId3"/>
              </a:buBlip>
              <a:defRPr/>
            </a:pPr>
            <a:r>
              <a:rPr lang="en-US" dirty="0">
                <a:solidFill>
                  <a:schemeClr val="accent1"/>
                </a:solidFill>
                <a:ea typeface="ＭＳ Ｐゴシック" pitchFamily="1" charset="-128"/>
                <a:cs typeface="Arial" pitchFamily="34" charset="0"/>
              </a:rPr>
              <a:t> </a:t>
            </a:r>
            <a:r>
              <a:rPr lang="en-US" dirty="0" smtClean="0">
                <a:solidFill>
                  <a:schemeClr val="accent1"/>
                </a:solidFill>
                <a:ea typeface="ＭＳ Ｐゴシック" pitchFamily="1" charset="-128"/>
                <a:cs typeface="Arial" pitchFamily="34" charset="0"/>
              </a:rPr>
              <a:t> </a:t>
            </a:r>
            <a:r>
              <a:rPr lang="en-US" dirty="0" smtClean="0">
                <a:solidFill>
                  <a:srgbClr val="000090"/>
                </a:solidFill>
                <a:ea typeface="ＭＳ Ｐゴシック" pitchFamily="1" charset="-128"/>
                <a:cs typeface="Arial" pitchFamily="34" charset="0"/>
              </a:rPr>
              <a:t>low x:</a:t>
            </a:r>
            <a:r>
              <a:rPr lang="en-US" dirty="0" smtClean="0">
                <a:solidFill>
                  <a:schemeClr val="accent1"/>
                </a:solidFill>
                <a:ea typeface="ＭＳ Ｐゴシック" pitchFamily="1" charset="-128"/>
                <a:cs typeface="Arial" pitchFamily="34" charset="0"/>
              </a:rPr>
              <a:t> </a:t>
            </a:r>
            <a:r>
              <a:rPr lang="en-US" dirty="0">
                <a:solidFill>
                  <a:srgbClr val="FF0000"/>
                </a:solidFill>
                <a:cs typeface="Tahoma"/>
              </a:rPr>
              <a:t>x </a:t>
            </a:r>
            <a:r>
              <a:rPr lang="en-US" dirty="0">
                <a:solidFill>
                  <a:srgbClr val="FF0000"/>
                </a:solidFill>
                <a:cs typeface="Tahoma"/>
                <a:sym typeface="Wingdings 3"/>
              </a:rPr>
              <a:t> </a:t>
            </a:r>
            <a:r>
              <a:rPr lang="en-US" dirty="0" smtClean="0">
                <a:solidFill>
                  <a:srgbClr val="FF0000"/>
                </a:solidFill>
                <a:cs typeface="Tahoma"/>
                <a:sym typeface="Wingdings 3"/>
              </a:rPr>
              <a:t>0.0001</a:t>
            </a:r>
            <a:endParaRPr lang="en-US" dirty="0" smtClean="0">
              <a:solidFill>
                <a:schemeClr val="accent1"/>
              </a:solidFill>
              <a:ea typeface="ＭＳ Ｐゴシック" pitchFamily="1" charset="-128"/>
              <a:cs typeface="Arial" pitchFamily="34" charset="0"/>
            </a:endParaRPr>
          </a:p>
          <a:p>
            <a:pPr marL="109538" indent="177800">
              <a:buBlip>
                <a:blip r:embed="rId3"/>
              </a:buBlip>
              <a:defRPr/>
            </a:pPr>
            <a:r>
              <a:rPr lang="en-US" dirty="0" smtClean="0">
                <a:solidFill>
                  <a:schemeClr val="accent1"/>
                </a:solidFill>
                <a:ea typeface="ＭＳ Ｐゴシック" pitchFamily="1" charset="-128"/>
                <a:cs typeface="Arial" pitchFamily="34" charset="0"/>
                <a:sym typeface="Wingdings 3"/>
              </a:rPr>
              <a:t> </a:t>
            </a:r>
            <a:r>
              <a:rPr lang="en-US" dirty="0" smtClean="0">
                <a:solidFill>
                  <a:srgbClr val="000090"/>
                </a:solidFill>
                <a:ea typeface="ＭＳ Ｐゴシック" pitchFamily="1" charset="-128"/>
                <a:cs typeface="Arial" pitchFamily="34" charset="0"/>
                <a:sym typeface="Wingdings 3"/>
              </a:rPr>
              <a:t> high polarization</a:t>
            </a:r>
            <a:r>
              <a:rPr lang="en-US" dirty="0" smtClean="0">
                <a:solidFill>
                  <a:schemeClr val="accent1"/>
                </a:solidFill>
                <a:ea typeface="ＭＳ Ｐゴシック" pitchFamily="1" charset="-128"/>
                <a:cs typeface="Arial" pitchFamily="34" charset="0"/>
                <a:sym typeface="Wingdings 3"/>
              </a:rPr>
              <a:t>: </a:t>
            </a:r>
            <a:r>
              <a:rPr lang="en-US" dirty="0">
                <a:solidFill>
                  <a:srgbClr val="FF0000"/>
                </a:solidFill>
                <a:cs typeface="Tahoma"/>
                <a:sym typeface="Wingdings 3"/>
              </a:rPr>
              <a:t>&gt; 70%</a:t>
            </a:r>
          </a:p>
          <a:p>
            <a:pPr marL="109538" indent="177800">
              <a:buBlip>
                <a:blip r:embed="rId3"/>
              </a:buBlip>
              <a:defRPr/>
            </a:pPr>
            <a:r>
              <a:rPr lang="en-US" dirty="0" smtClean="0">
                <a:solidFill>
                  <a:schemeClr val="accent1"/>
                </a:solidFill>
                <a:ea typeface="ＭＳ Ｐゴシック" pitchFamily="1" charset="-128"/>
                <a:cs typeface="Arial" pitchFamily="34" charset="0"/>
                <a:sym typeface="Wingdings 3"/>
              </a:rPr>
              <a:t>  </a:t>
            </a:r>
            <a:r>
              <a:rPr lang="en-US" dirty="0" smtClean="0">
                <a:solidFill>
                  <a:srgbClr val="000090"/>
                </a:solidFill>
                <a:ea typeface="ＭＳ Ｐゴシック" pitchFamily="1" charset="-128"/>
                <a:cs typeface="Arial" pitchFamily="34" charset="0"/>
                <a:sym typeface="Wingdings 3"/>
              </a:rPr>
              <a:t>high luminosity: </a:t>
            </a:r>
            <a:r>
              <a:rPr lang="en-US" dirty="0">
                <a:solidFill>
                  <a:srgbClr val="FF0000"/>
                </a:solidFill>
                <a:cs typeface="Tahoma"/>
                <a:sym typeface="Wingdings 3"/>
              </a:rPr>
              <a:t>10</a:t>
            </a:r>
            <a:r>
              <a:rPr lang="en-US" baseline="30000" dirty="0">
                <a:solidFill>
                  <a:srgbClr val="FF0000"/>
                </a:solidFill>
                <a:cs typeface="Tahoma"/>
                <a:sym typeface="Wingdings 3"/>
              </a:rPr>
              <a:t>34</a:t>
            </a:r>
            <a:r>
              <a:rPr lang="en-US" dirty="0">
                <a:solidFill>
                  <a:srgbClr val="FF0000"/>
                </a:solidFill>
                <a:cs typeface="Tahoma"/>
                <a:sym typeface="Wingdings 3"/>
              </a:rPr>
              <a:t> cm</a:t>
            </a:r>
            <a:r>
              <a:rPr lang="en-US" baseline="30000" dirty="0">
                <a:solidFill>
                  <a:srgbClr val="FF0000"/>
                </a:solidFill>
                <a:cs typeface="Tahoma"/>
                <a:sym typeface="Wingdings 3"/>
              </a:rPr>
              <a:t>-2</a:t>
            </a:r>
            <a:r>
              <a:rPr lang="en-US" dirty="0">
                <a:solidFill>
                  <a:srgbClr val="FF0000"/>
                </a:solidFill>
                <a:cs typeface="Tahoma"/>
                <a:sym typeface="Wingdings 3"/>
              </a:rPr>
              <a:t>s</a:t>
            </a:r>
            <a:r>
              <a:rPr lang="en-US" baseline="30000" dirty="0">
                <a:solidFill>
                  <a:srgbClr val="FF0000"/>
                </a:solidFill>
                <a:cs typeface="Tahoma"/>
                <a:sym typeface="Wingdings 3"/>
              </a:rPr>
              <a:t>-1</a:t>
            </a:r>
            <a:endParaRPr lang="en-US" baseline="30000" dirty="0">
              <a:solidFill>
                <a:srgbClr val="FF0000"/>
              </a:solidFill>
              <a:cs typeface="Tahoma"/>
            </a:endParaRPr>
          </a:p>
          <a:p>
            <a:pPr marL="109538" indent="231775">
              <a:buBlip>
                <a:blip r:embed="rId3"/>
              </a:buBlip>
              <a:defRPr/>
            </a:pPr>
            <a:r>
              <a:rPr lang="en-US" dirty="0" smtClean="0">
                <a:solidFill>
                  <a:srgbClr val="000090"/>
                </a:solidFill>
                <a:ea typeface="ＭＳ Ｐゴシック" pitchFamily="1" charset="-128"/>
                <a:cs typeface="Arial" pitchFamily="34" charset="0"/>
              </a:rPr>
              <a:t> Initial configuration (MEIC):</a:t>
            </a:r>
          </a:p>
          <a:p>
            <a:pPr marL="109538" lvl="1" indent="285750">
              <a:defRPr/>
            </a:pPr>
            <a:r>
              <a:rPr lang="en-US" dirty="0" smtClean="0">
                <a:solidFill>
                  <a:srgbClr val="FF0000"/>
                </a:solidFill>
                <a:ea typeface="ＭＳ Ｐゴシック" pitchFamily="1" charset="-128"/>
                <a:cs typeface="Arial" pitchFamily="34" charset="0"/>
              </a:rPr>
              <a:t>3-12 </a:t>
            </a:r>
            <a:r>
              <a:rPr lang="en-US" dirty="0" err="1" smtClean="0">
                <a:solidFill>
                  <a:srgbClr val="000090"/>
                </a:solidFill>
                <a:ea typeface="ＭＳ Ｐゴシック" pitchFamily="1" charset="-128"/>
                <a:cs typeface="Arial" pitchFamily="34" charset="0"/>
              </a:rPr>
              <a:t>GeV</a:t>
            </a:r>
            <a:r>
              <a:rPr lang="en-US" dirty="0" smtClean="0">
                <a:solidFill>
                  <a:srgbClr val="000090"/>
                </a:solidFill>
                <a:ea typeface="ＭＳ Ｐゴシック" pitchFamily="1" charset="-128"/>
                <a:cs typeface="Arial" pitchFamily="34" charset="0"/>
              </a:rPr>
              <a:t> on </a:t>
            </a:r>
            <a:r>
              <a:rPr lang="en-US" dirty="0" smtClean="0">
                <a:solidFill>
                  <a:srgbClr val="FF0000"/>
                </a:solidFill>
                <a:ea typeface="ＭＳ Ｐゴシック" pitchFamily="1" charset="-128"/>
                <a:cs typeface="Arial" pitchFamily="34" charset="0"/>
              </a:rPr>
              <a:t>20-100 </a:t>
            </a:r>
            <a:r>
              <a:rPr lang="en-US" dirty="0" err="1" smtClean="0">
                <a:solidFill>
                  <a:srgbClr val="000090"/>
                </a:solidFill>
                <a:ea typeface="ＭＳ Ｐゴシック" pitchFamily="1" charset="-128"/>
                <a:cs typeface="Arial" pitchFamily="34" charset="0"/>
              </a:rPr>
              <a:t>GeV</a:t>
            </a:r>
            <a:r>
              <a:rPr lang="en-US" dirty="0" smtClean="0">
                <a:solidFill>
                  <a:srgbClr val="000090"/>
                </a:solidFill>
                <a:ea typeface="ＭＳ Ｐゴシック" pitchFamily="1" charset="-128"/>
                <a:cs typeface="Arial" pitchFamily="34" charset="0"/>
              </a:rPr>
              <a:t> </a:t>
            </a:r>
            <a:r>
              <a:rPr lang="en-US" dirty="0" err="1" smtClean="0">
                <a:solidFill>
                  <a:srgbClr val="000090"/>
                </a:solidFill>
                <a:ea typeface="ＭＳ Ｐゴシック" pitchFamily="1" charset="-128"/>
                <a:cs typeface="Arial" pitchFamily="34" charset="0"/>
              </a:rPr>
              <a:t>ep</a:t>
            </a:r>
            <a:r>
              <a:rPr lang="en-US" dirty="0" smtClean="0">
                <a:solidFill>
                  <a:srgbClr val="000090"/>
                </a:solidFill>
                <a:ea typeface="ＭＳ Ｐゴシック" pitchFamily="1" charset="-128"/>
                <a:cs typeface="Arial" pitchFamily="34" charset="0"/>
              </a:rPr>
              <a:t>/</a:t>
            </a:r>
            <a:r>
              <a:rPr lang="en-US" dirty="0" err="1" smtClean="0">
                <a:solidFill>
                  <a:srgbClr val="000090"/>
                </a:solidFill>
                <a:ea typeface="ＭＳ Ｐゴシック" pitchFamily="1" charset="-128"/>
                <a:cs typeface="Arial" pitchFamily="34" charset="0"/>
              </a:rPr>
              <a:t>eA</a:t>
            </a:r>
            <a:r>
              <a:rPr lang="en-US" dirty="0" smtClean="0">
                <a:solidFill>
                  <a:srgbClr val="000090"/>
                </a:solidFill>
                <a:ea typeface="ＭＳ Ｐゴシック" pitchFamily="1" charset="-128"/>
                <a:cs typeface="Arial" pitchFamily="34" charset="0"/>
              </a:rPr>
              <a:t> collider</a:t>
            </a:r>
          </a:p>
          <a:p>
            <a:pPr marL="109538" lvl="2" indent="231775">
              <a:buBlip>
                <a:blip r:embed="rId3"/>
              </a:buBlip>
              <a:defRPr/>
            </a:pPr>
            <a:r>
              <a:rPr lang="en-US" dirty="0" smtClean="0">
                <a:solidFill>
                  <a:schemeClr val="accent1"/>
                </a:solidFill>
                <a:ea typeface="ＭＳ Ｐゴシック" pitchFamily="1" charset="-128"/>
                <a:cs typeface="Arial" pitchFamily="34" charset="0"/>
              </a:rPr>
              <a:t> </a:t>
            </a:r>
            <a:r>
              <a:rPr lang="en-US" dirty="0" smtClean="0">
                <a:solidFill>
                  <a:srgbClr val="000090"/>
                </a:solidFill>
                <a:ea typeface="ＭＳ Ｐゴシック" pitchFamily="1" charset="-128"/>
                <a:cs typeface="Arial" pitchFamily="34" charset="0"/>
              </a:rPr>
              <a:t>Upgradable to higher energies </a:t>
            </a:r>
            <a:r>
              <a:rPr lang="en-US" dirty="0" smtClean="0">
                <a:solidFill>
                  <a:schemeClr val="accent1"/>
                </a:solidFill>
                <a:ea typeface="ＭＳ Ｐゴシック" pitchFamily="1" charset="-128"/>
                <a:cs typeface="Arial" pitchFamily="34" charset="0"/>
              </a:rPr>
              <a:t>(</a:t>
            </a:r>
            <a:r>
              <a:rPr lang="en-US" dirty="0" smtClean="0">
                <a:solidFill>
                  <a:srgbClr val="FF0000"/>
                </a:solidFill>
                <a:ea typeface="ＭＳ Ｐゴシック" pitchFamily="1" charset="-128"/>
                <a:cs typeface="Arial" pitchFamily="34" charset="0"/>
              </a:rPr>
              <a:t>20</a:t>
            </a:r>
            <a:r>
              <a:rPr lang="en-US" dirty="0" smtClean="0">
                <a:solidFill>
                  <a:srgbClr val="4F81BD"/>
                </a:solidFill>
                <a:ea typeface="ＭＳ Ｐゴシック" pitchFamily="1" charset="-128"/>
                <a:cs typeface="Arial" pitchFamily="34" charset="0"/>
              </a:rPr>
              <a:t>x</a:t>
            </a:r>
            <a:r>
              <a:rPr lang="en-US" dirty="0" smtClean="0">
                <a:solidFill>
                  <a:srgbClr val="FF0000"/>
                </a:solidFill>
                <a:ea typeface="ＭＳ Ｐゴシック" pitchFamily="1" charset="-128"/>
                <a:cs typeface="Arial" pitchFamily="34" charset="0"/>
              </a:rPr>
              <a:t>250</a:t>
            </a:r>
            <a:r>
              <a:rPr lang="en-US" dirty="0" smtClean="0">
                <a:solidFill>
                  <a:schemeClr val="accent1"/>
                </a:solidFill>
                <a:ea typeface="ＭＳ Ｐゴシック" pitchFamily="1" charset="-128"/>
                <a:cs typeface="Arial" pitchFamily="34" charset="0"/>
              </a:rPr>
              <a:t>)</a:t>
            </a:r>
          </a:p>
          <a:p>
            <a:pPr marL="109538" lvl="2" indent="231775">
              <a:buBlip>
                <a:blip r:embed="rId3"/>
              </a:buBlip>
              <a:defRPr/>
            </a:pPr>
            <a:r>
              <a:rPr lang="en-US" dirty="0" smtClean="0">
                <a:solidFill>
                  <a:schemeClr val="accent1"/>
                </a:solidFill>
                <a:ea typeface="ＭＳ Ｐゴシック" pitchFamily="1" charset="-128"/>
                <a:cs typeface="Arial" pitchFamily="34" charset="0"/>
              </a:rPr>
              <a:t> </a:t>
            </a:r>
            <a:r>
              <a:rPr lang="en-US" dirty="0" smtClean="0">
                <a:solidFill>
                  <a:srgbClr val="000090"/>
                </a:solidFill>
                <a:ea typeface="ＭＳ Ｐゴシック" pitchFamily="1" charset="-128"/>
                <a:cs typeface="Arial" pitchFamily="34" charset="0"/>
              </a:rPr>
              <a:t>Low </a:t>
            </a:r>
            <a:r>
              <a:rPr lang="en-US" dirty="0">
                <a:solidFill>
                  <a:srgbClr val="000090"/>
                </a:solidFill>
                <a:ea typeface="ＭＳ Ｐゴシック" pitchFamily="1" charset="-128"/>
                <a:cs typeface="Arial" pitchFamily="34" charset="0"/>
              </a:rPr>
              <a:t>technical risk</a:t>
            </a:r>
          </a:p>
          <a:p>
            <a:pPr marL="360000" lvl="2" indent="-252000">
              <a:buBlip>
                <a:blip r:embed="rId3"/>
              </a:buBlip>
              <a:defRPr/>
            </a:pPr>
            <a:r>
              <a:rPr lang="en-US" dirty="0">
                <a:solidFill>
                  <a:srgbClr val="000090"/>
                </a:solidFill>
                <a:ea typeface="ＭＳ Ｐゴシック" pitchFamily="1" charset="-128"/>
                <a:cs typeface="Arial" pitchFamily="34" charset="0"/>
              </a:rPr>
              <a:t>Flexible timeframe for Construction 	  consistent w/running 12 </a:t>
            </a:r>
            <a:r>
              <a:rPr lang="en-US" dirty="0" err="1">
                <a:solidFill>
                  <a:srgbClr val="000090"/>
                </a:solidFill>
                <a:ea typeface="ＭＳ Ｐゴシック" pitchFamily="1" charset="-128"/>
                <a:cs typeface="Arial" pitchFamily="34" charset="0"/>
              </a:rPr>
              <a:t>GeV</a:t>
            </a:r>
            <a:r>
              <a:rPr lang="en-US" dirty="0">
                <a:solidFill>
                  <a:srgbClr val="000090"/>
                </a:solidFill>
                <a:ea typeface="ＭＳ Ｐゴシック" pitchFamily="1" charset="-128"/>
                <a:cs typeface="Arial" pitchFamily="34" charset="0"/>
              </a:rPr>
              <a:t> CEBAF</a:t>
            </a:r>
          </a:p>
          <a:p>
            <a:pPr marL="360000" lvl="2" indent="-252000">
              <a:buBlip>
                <a:blip r:embed="rId3"/>
              </a:buBlip>
              <a:defRPr/>
            </a:pPr>
            <a:r>
              <a:rPr lang="en-US" dirty="0">
                <a:solidFill>
                  <a:srgbClr val="000090"/>
                </a:solidFill>
                <a:ea typeface="ＭＳ Ｐゴシック" pitchFamily="1" charset="-128"/>
                <a:cs typeface="Arial" pitchFamily="34" charset="0"/>
              </a:rPr>
              <a:t>Thorough cost estimate completed &amp; presented to NSAC EIC Review</a:t>
            </a:r>
          </a:p>
        </p:txBody>
      </p:sp>
      <p:sp>
        <p:nvSpPr>
          <p:cNvPr id="2" name="Rectangle 1"/>
          <p:cNvSpPr/>
          <p:nvPr/>
        </p:nvSpPr>
        <p:spPr>
          <a:xfrm>
            <a:off x="74705" y="5066185"/>
            <a:ext cx="4183529" cy="1323439"/>
          </a:xfrm>
          <a:prstGeom prst="rect">
            <a:avLst/>
          </a:prstGeom>
        </p:spPr>
        <p:txBody>
          <a:bodyPr wrap="square">
            <a:spAutoFit/>
          </a:bodyPr>
          <a:lstStyle/>
          <a:p>
            <a:pPr>
              <a:defRPr/>
            </a:pPr>
            <a:r>
              <a:rPr lang="en-US" b="1" u="sng" dirty="0">
                <a:solidFill>
                  <a:srgbClr val="008000"/>
                </a:solidFill>
                <a:ea typeface="ＭＳ Ｐゴシック" pitchFamily="1" charset="-128"/>
                <a:cs typeface="Arial" panose="020B0604020202020204" pitchFamily="34" charset="0"/>
              </a:rPr>
              <a:t>Current Activities</a:t>
            </a:r>
          </a:p>
          <a:p>
            <a:pPr>
              <a:defRPr/>
            </a:pPr>
            <a:endParaRPr lang="en-US" sz="800" b="1" dirty="0">
              <a:solidFill>
                <a:srgbClr val="002060"/>
              </a:solidFill>
              <a:ea typeface="ＭＳ Ｐゴシック" pitchFamily="1" charset="-128"/>
              <a:cs typeface="Arial" panose="020B0604020202020204" pitchFamily="34" charset="0"/>
            </a:endParaRPr>
          </a:p>
          <a:p>
            <a:pPr marL="284163" indent="-284163">
              <a:buBlip>
                <a:blip r:embed="rId3"/>
              </a:buBlip>
              <a:defRPr/>
            </a:pPr>
            <a:r>
              <a:rPr lang="en-US" dirty="0">
                <a:solidFill>
                  <a:prstClr val="black"/>
                </a:solidFill>
                <a:ea typeface="ＭＳ Ｐゴシック" pitchFamily="1" charset="-128"/>
                <a:cs typeface="Arial" panose="020B0604020202020204" pitchFamily="34" charset="0"/>
              </a:rPr>
              <a:t>Site evaluation (VA funds)</a:t>
            </a:r>
          </a:p>
          <a:p>
            <a:pPr marL="284163" indent="-284163">
              <a:buBlip>
                <a:blip r:embed="rId3"/>
              </a:buBlip>
              <a:defRPr/>
            </a:pPr>
            <a:r>
              <a:rPr lang="en-US" dirty="0">
                <a:solidFill>
                  <a:prstClr val="black"/>
                </a:solidFill>
                <a:ea typeface="ＭＳ Ｐゴシック" pitchFamily="1" charset="-128"/>
                <a:cs typeface="Arial" panose="020B0604020202020204" pitchFamily="34" charset="0"/>
              </a:rPr>
              <a:t>Accelerator, detector R&amp;D</a:t>
            </a:r>
          </a:p>
          <a:p>
            <a:pPr marL="284163" indent="-284163">
              <a:buBlip>
                <a:blip r:embed="rId3"/>
              </a:buBlip>
              <a:defRPr/>
            </a:pPr>
            <a:r>
              <a:rPr lang="en-US" dirty="0">
                <a:solidFill>
                  <a:prstClr val="black"/>
                </a:solidFill>
                <a:ea typeface="ＭＳ Ｐゴシック" pitchFamily="1" charset="-128"/>
                <a:cs typeface="Arial" panose="020B0604020202020204" pitchFamily="34" charset="0"/>
              </a:rPr>
              <a:t>Design </a:t>
            </a:r>
            <a:r>
              <a:rPr lang="en-US" dirty="0" smtClean="0">
                <a:solidFill>
                  <a:prstClr val="black"/>
                </a:solidFill>
                <a:ea typeface="ＭＳ Ｐゴシック" pitchFamily="1" charset="-128"/>
                <a:cs typeface="Arial" panose="020B0604020202020204" pitchFamily="34" charset="0"/>
              </a:rPr>
              <a:t>optimization/</a:t>
            </a:r>
            <a:r>
              <a:rPr lang="en-US" dirty="0">
                <a:solidFill>
                  <a:prstClr val="black"/>
                </a:solidFill>
                <a:ea typeface="ＭＳ Ｐゴシック" pitchFamily="1" charset="-128"/>
                <a:cs typeface="Arial" panose="020B0604020202020204" pitchFamily="34" charset="0"/>
              </a:rPr>
              <a:t>Cost </a:t>
            </a:r>
            <a:r>
              <a:rPr lang="en-US" dirty="0" smtClean="0">
                <a:solidFill>
                  <a:prstClr val="black"/>
                </a:solidFill>
                <a:ea typeface="ＭＳ Ｐゴシック" pitchFamily="1" charset="-128"/>
                <a:cs typeface="Arial" panose="020B0604020202020204" pitchFamily="34" charset="0"/>
              </a:rPr>
              <a:t>reduction</a:t>
            </a:r>
            <a:endParaRPr lang="en-US" dirty="0">
              <a:solidFill>
                <a:prstClr val="black"/>
              </a:solidFill>
              <a:ea typeface="ＭＳ Ｐゴシック" pitchFamily="1" charset="-128"/>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175882214"/>
              </p:ext>
            </p:extLst>
          </p:nvPr>
        </p:nvGraphicFramePr>
        <p:xfrm>
          <a:off x="4282329" y="1467291"/>
          <a:ext cx="4772025" cy="4445000"/>
        </p:xfrm>
        <a:graphic>
          <a:graphicData uri="http://schemas.openxmlformats.org/presentationml/2006/ole">
            <mc:AlternateContent xmlns:mc="http://schemas.openxmlformats.org/markup-compatibility/2006">
              <mc:Choice xmlns:v="urn:schemas-microsoft-com:vml" Requires="v">
                <p:oleObj spid="_x0000_s1046" name="Acrobat Document" r:id="rId4" imgW="16459200" imgH="15097035" progId="AcroExch.Document.7">
                  <p:embed/>
                </p:oleObj>
              </mc:Choice>
              <mc:Fallback>
                <p:oleObj name="Acrobat Document" r:id="rId4" imgW="16459200" imgH="15097035" progId="AcroExch.Document.7">
                  <p:embed/>
                  <p:pic>
                    <p:nvPicPr>
                      <p:cNvPr id="0" name=""/>
                      <p:cNvPicPr/>
                      <p:nvPr/>
                    </p:nvPicPr>
                    <p:blipFill>
                      <a:blip r:embed="rId5">
                        <a:lum bright="-23000" contrast="37000"/>
                      </a:blip>
                      <a:stretch>
                        <a:fillRect/>
                      </a:stretch>
                    </p:blipFill>
                    <p:spPr>
                      <a:xfrm>
                        <a:off x="4282329" y="1467291"/>
                        <a:ext cx="4772025" cy="4445000"/>
                      </a:xfrm>
                      <a:prstGeom prst="rect">
                        <a:avLst/>
                      </a:prstGeom>
                      <a:ln>
                        <a:noFill/>
                      </a:ln>
                    </p:spPr>
                  </p:pic>
                </p:oleObj>
              </mc:Fallback>
            </mc:AlternateContent>
          </a:graphicData>
        </a:graphic>
      </p:graphicFrame>
    </p:spTree>
    <p:extLst>
      <p:ext uri="{BB962C8B-B14F-4D97-AF65-F5344CB8AC3E}">
        <p14:creationId xmlns:p14="http://schemas.microsoft.com/office/powerpoint/2010/main" val="25425396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rPr>
              <a:t>Summary and Outlook</a:t>
            </a:r>
          </a:p>
        </p:txBody>
      </p:sp>
      <p:sp>
        <p:nvSpPr>
          <p:cNvPr id="15" name="Content Placeholder 3"/>
          <p:cNvSpPr txBox="1">
            <a:spLocks/>
          </p:cNvSpPr>
          <p:nvPr/>
        </p:nvSpPr>
        <p:spPr>
          <a:xfrm>
            <a:off x="152400" y="838200"/>
            <a:ext cx="8791575" cy="531495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963" indent="-461963"/>
            <a:endParaRPr lang="en-US" sz="2200" b="1" dirty="0" smtClean="0">
              <a:latin typeface="Arial" panose="020B0604020202020204" pitchFamily="34" charset="0"/>
              <a:cs typeface="Arial" panose="020B0604020202020204" pitchFamily="34" charset="0"/>
            </a:endParaRPr>
          </a:p>
          <a:p>
            <a:pPr marL="461963" indent="-461963"/>
            <a:r>
              <a:rPr lang="en-US" sz="2400" dirty="0" smtClean="0">
                <a:latin typeface="+mn-lt"/>
                <a:cs typeface="Arial" panose="020B0604020202020204" pitchFamily="34" charset="0"/>
              </a:rPr>
              <a:t>12 GeV Upgrade making good progress – challenges remain</a:t>
            </a:r>
          </a:p>
          <a:p>
            <a:pPr marL="461963" indent="-461963"/>
            <a:endParaRPr lang="en-US" sz="1000" dirty="0" smtClean="0">
              <a:latin typeface="+mn-lt"/>
              <a:cs typeface="Arial" panose="020B0604020202020204" pitchFamily="34" charset="0"/>
            </a:endParaRPr>
          </a:p>
          <a:p>
            <a:pPr marL="461963" indent="-461963"/>
            <a:r>
              <a:rPr lang="en-US" sz="2400" dirty="0" smtClean="0">
                <a:latin typeface="+mn-lt"/>
                <a:cs typeface="Arial" panose="020B0604020202020204" pitchFamily="34" charset="0"/>
              </a:rPr>
              <a:t>PAC process revised for parallel running</a:t>
            </a:r>
          </a:p>
          <a:p>
            <a:pPr marL="461963" indent="-461963"/>
            <a:endParaRPr lang="en-US" sz="1000" dirty="0" smtClean="0">
              <a:latin typeface="+mn-lt"/>
              <a:cs typeface="Arial" panose="020B0604020202020204" pitchFamily="34" charset="0"/>
            </a:endParaRPr>
          </a:p>
          <a:p>
            <a:pPr marL="461963" indent="-461963"/>
            <a:r>
              <a:rPr lang="en-US" sz="2400" dirty="0" smtClean="0">
                <a:latin typeface="+mn-lt"/>
                <a:cs typeface="Arial" panose="020B0604020202020204" pitchFamily="34" charset="0"/>
              </a:rPr>
              <a:t>CR budget – we plan to run 16 weeks, but…</a:t>
            </a:r>
          </a:p>
          <a:p>
            <a:pPr marL="461963" indent="-461963"/>
            <a:endParaRPr lang="en-US" sz="1000" dirty="0" smtClean="0">
              <a:latin typeface="+mn-lt"/>
              <a:cs typeface="Arial" panose="020B0604020202020204" pitchFamily="34" charset="0"/>
            </a:endParaRPr>
          </a:p>
          <a:p>
            <a:pPr marL="461963" indent="-461963"/>
            <a:r>
              <a:rPr lang="en-US" sz="2400" dirty="0">
                <a:latin typeface="+mn-lt"/>
                <a:cs typeface="Arial" panose="020B0604020202020204" pitchFamily="34" charset="0"/>
              </a:rPr>
              <a:t>New schedule covering up to June, 30 2017 will be issued early November</a:t>
            </a:r>
            <a:r>
              <a:rPr lang="en-US" sz="2400" dirty="0" smtClean="0">
                <a:latin typeface="+mn-lt"/>
                <a:cs typeface="Arial" panose="020B0604020202020204" pitchFamily="34" charset="0"/>
              </a:rPr>
              <a:t>.</a:t>
            </a:r>
          </a:p>
          <a:p>
            <a:pPr marL="461963" indent="-461963"/>
            <a:endParaRPr lang="en-US" sz="1000" dirty="0" smtClean="0">
              <a:latin typeface="+mn-lt"/>
              <a:cs typeface="Arial" panose="020B0604020202020204" pitchFamily="34" charset="0"/>
            </a:endParaRPr>
          </a:p>
          <a:p>
            <a:pPr marL="461963" indent="-461963"/>
            <a:r>
              <a:rPr lang="en-US" sz="2400" dirty="0" smtClean="0">
                <a:latin typeface="+mn-lt"/>
                <a:cs typeface="Arial" panose="020B0604020202020204" pitchFamily="34" charset="0"/>
              </a:rPr>
              <a:t>NSAC LRP released </a:t>
            </a:r>
          </a:p>
          <a:p>
            <a:pPr marL="0" indent="0">
              <a:buNone/>
            </a:pPr>
            <a:r>
              <a:rPr lang="en-US" sz="2400" dirty="0">
                <a:latin typeface="+mn-lt"/>
                <a:cs typeface="Arial" panose="020B0604020202020204" pitchFamily="34" charset="0"/>
              </a:rPr>
              <a:t>	</a:t>
            </a:r>
            <a:r>
              <a:rPr lang="en-US" sz="2400" dirty="0" smtClean="0">
                <a:latin typeface="+mn-lt"/>
                <a:cs typeface="Arial" panose="020B0604020202020204" pitchFamily="34" charset="0"/>
              </a:rPr>
              <a:t>	- good for </a:t>
            </a:r>
            <a:r>
              <a:rPr lang="en-US" sz="2400" dirty="0" err="1" smtClean="0">
                <a:latin typeface="+mn-lt"/>
                <a:cs typeface="Arial" panose="020B0604020202020204" pitchFamily="34" charset="0"/>
              </a:rPr>
              <a:t>JLab</a:t>
            </a:r>
            <a:endParaRPr lang="en-US" sz="2400" dirty="0" smtClean="0">
              <a:latin typeface="+mn-lt"/>
              <a:cs typeface="Arial" panose="020B0604020202020204" pitchFamily="34" charset="0"/>
            </a:endParaRPr>
          </a:p>
          <a:p>
            <a:pPr marL="0" indent="0">
              <a:buNone/>
            </a:pPr>
            <a:r>
              <a:rPr lang="en-US" sz="2400" dirty="0">
                <a:latin typeface="+mn-lt"/>
                <a:cs typeface="Arial" panose="020B0604020202020204" pitchFamily="34" charset="0"/>
              </a:rPr>
              <a:t>	</a:t>
            </a:r>
            <a:r>
              <a:rPr lang="en-US" sz="2400" dirty="0" smtClean="0">
                <a:latin typeface="+mn-lt"/>
                <a:cs typeface="Arial" panose="020B0604020202020204" pitchFamily="34" charset="0"/>
              </a:rPr>
              <a:t>	- requires modest budget growth</a:t>
            </a:r>
          </a:p>
          <a:p>
            <a:pPr marL="0" indent="0">
              <a:buNone/>
            </a:pPr>
            <a:r>
              <a:rPr lang="en-US" sz="2400" dirty="0">
                <a:latin typeface="+mn-lt"/>
                <a:cs typeface="Arial" panose="020B0604020202020204" pitchFamily="34" charset="0"/>
              </a:rPr>
              <a:t>	</a:t>
            </a:r>
            <a:r>
              <a:rPr lang="en-US" sz="2400" dirty="0" smtClean="0">
                <a:latin typeface="+mn-lt"/>
                <a:cs typeface="Arial" panose="020B0604020202020204" pitchFamily="34" charset="0"/>
              </a:rPr>
              <a:t>	- recommends future EIC construction</a:t>
            </a:r>
          </a:p>
        </p:txBody>
      </p:sp>
    </p:spTree>
    <p:extLst>
      <p:ext uri="{BB962C8B-B14F-4D97-AF65-F5344CB8AC3E}">
        <p14:creationId xmlns:p14="http://schemas.microsoft.com/office/powerpoint/2010/main" val="19826147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12 GeV Upgrade Project</a:t>
            </a:r>
          </a:p>
        </p:txBody>
      </p:sp>
      <p:grpSp>
        <p:nvGrpSpPr>
          <p:cNvPr id="2" name="Group 341"/>
          <p:cNvGrpSpPr/>
          <p:nvPr/>
        </p:nvGrpSpPr>
        <p:grpSpPr>
          <a:xfrm>
            <a:off x="3789807" y="1295400"/>
            <a:ext cx="5506593" cy="3810000"/>
            <a:chOff x="1739334" y="1790700"/>
            <a:chExt cx="6342546" cy="4457698"/>
          </a:xfrm>
        </p:grpSpPr>
        <p:grpSp>
          <p:nvGrpSpPr>
            <p:cNvPr id="3" name="Group 327"/>
            <p:cNvGrpSpPr>
              <a:grpSpLocks/>
            </p:cNvGrpSpPr>
            <p:nvPr/>
          </p:nvGrpSpPr>
          <p:grpSpPr bwMode="auto">
            <a:xfrm>
              <a:off x="1739334" y="1790700"/>
              <a:ext cx="5464610" cy="4457698"/>
              <a:chOff x="873128" y="1524000"/>
              <a:chExt cx="5430836" cy="4610105"/>
            </a:xfrm>
          </p:grpSpPr>
          <p:grpSp>
            <p:nvGrpSpPr>
              <p:cNvPr id="4" name="Group 408"/>
              <p:cNvGrpSpPr>
                <a:grpSpLocks/>
              </p:cNvGrpSpPr>
              <p:nvPr/>
            </p:nvGrpSpPr>
            <p:grpSpPr bwMode="auto">
              <a:xfrm>
                <a:off x="3810001" y="1524000"/>
                <a:ext cx="2493963" cy="1509713"/>
                <a:chOff x="2400" y="960"/>
                <a:chExt cx="1571" cy="951"/>
              </a:xfrm>
            </p:grpSpPr>
            <p:grpSp>
              <p:nvGrpSpPr>
                <p:cNvPr id="5" name="Group 407"/>
                <p:cNvGrpSpPr>
                  <a:grpSpLocks/>
                </p:cNvGrpSpPr>
                <p:nvPr/>
              </p:nvGrpSpPr>
              <p:grpSpPr bwMode="auto">
                <a:xfrm>
                  <a:off x="2477" y="960"/>
                  <a:ext cx="1494" cy="912"/>
                  <a:chOff x="2477" y="960"/>
                  <a:chExt cx="1494" cy="912"/>
                </a:xfrm>
              </p:grpSpPr>
              <p:sp>
                <p:nvSpPr>
                  <p:cNvPr id="9542" name="Text Box 5"/>
                  <p:cNvSpPr txBox="1">
                    <a:spLocks noChangeArrowheads="1"/>
                  </p:cNvSpPr>
                  <p:nvPr/>
                </p:nvSpPr>
                <p:spPr bwMode="auto">
                  <a:xfrm>
                    <a:off x="3422" y="1076"/>
                    <a:ext cx="549" cy="211"/>
                  </a:xfrm>
                  <a:prstGeom prst="rect">
                    <a:avLst/>
                  </a:prstGeom>
                  <a:noFill/>
                  <a:ln w="9525">
                    <a:noFill/>
                    <a:miter lim="800000"/>
                    <a:headEnd/>
                    <a:tailEnd/>
                  </a:ln>
                </p:spPr>
                <p:txBody>
                  <a:bodyPr wrap="none">
                    <a:spAutoFit/>
                  </a:bodyPr>
                  <a:lstStyle/>
                  <a:p>
                    <a:pPr algn="ctr" defTabSz="457200" eaLnBrk="0" hangingPunct="0"/>
                    <a:r>
                      <a:rPr lang="en-US" sz="1200" b="1" dirty="0">
                        <a:solidFill>
                          <a:srgbClr val="000000"/>
                        </a:solidFill>
                        <a:cs typeface="Arial" pitchFamily="34" charset="0"/>
                      </a:rPr>
                      <a:t>New Hall</a:t>
                    </a:r>
                  </a:p>
                </p:txBody>
              </p:sp>
              <p:sp>
                <p:nvSpPr>
                  <p:cNvPr id="9543" name="Line 70"/>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44" name="Freeform 318"/>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45" name="Freeform 319"/>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6" name="Freeform 320"/>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7" name="Freeform 321"/>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48" name="Freeform 322"/>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49" name="Freeform 323"/>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0" name="Freeform 324"/>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51" name="Freeform 325"/>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2" name="Freeform 326"/>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553" name="Freeform 327"/>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54" name="Freeform 328"/>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555" name="Freeform 329"/>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6" name="Freeform 330"/>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pPr defTabSz="457200"/>
                    <a:endParaRPr lang="en-US" dirty="0">
                      <a:solidFill>
                        <a:prstClr val="black"/>
                      </a:solidFill>
                    </a:endParaRPr>
                  </a:p>
                </p:txBody>
              </p:sp>
              <p:sp>
                <p:nvSpPr>
                  <p:cNvPr id="9557" name="Freeform 332"/>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558" name="Line 333"/>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pPr defTabSz="457200"/>
                    <a:endParaRPr lang="en-US" dirty="0">
                      <a:solidFill>
                        <a:prstClr val="black"/>
                      </a:solidFill>
                    </a:endParaRPr>
                  </a:p>
                </p:txBody>
              </p:sp>
            </p:grpSp>
            <p:sp>
              <p:nvSpPr>
                <p:cNvPr id="9541" name="Freeform 331"/>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pPr defTabSz="457200"/>
                  <a:endParaRPr lang="en-US" dirty="0">
                    <a:solidFill>
                      <a:prstClr val="black"/>
                    </a:solidFill>
                  </a:endParaRPr>
                </a:p>
              </p:txBody>
            </p:sp>
          </p:grpSp>
          <p:grpSp>
            <p:nvGrpSpPr>
              <p:cNvPr id="6" name="Group 429"/>
              <p:cNvGrpSpPr>
                <a:grpSpLocks/>
              </p:cNvGrpSpPr>
              <p:nvPr/>
            </p:nvGrpSpPr>
            <p:grpSpPr bwMode="auto">
              <a:xfrm>
                <a:off x="962025" y="2286001"/>
                <a:ext cx="4654551" cy="2616201"/>
                <a:chOff x="558" y="1440"/>
                <a:chExt cx="2932" cy="1648"/>
              </a:xfrm>
            </p:grpSpPr>
            <p:sp>
              <p:nvSpPr>
                <p:cNvPr id="9348" name="Freeform 135"/>
                <p:cNvSpPr>
                  <a:spLocks/>
                </p:cNvSpPr>
                <p:nvPr/>
              </p:nvSpPr>
              <p:spPr bwMode="auto">
                <a:xfrm>
                  <a:off x="672" y="2400"/>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pPr defTabSz="457200"/>
                  <a:endParaRPr lang="en-US" dirty="0">
                    <a:solidFill>
                      <a:prstClr val="black"/>
                    </a:solidFill>
                  </a:endParaRPr>
                </a:p>
              </p:txBody>
            </p:sp>
            <p:grpSp>
              <p:nvGrpSpPr>
                <p:cNvPr id="7" name="Group 428"/>
                <p:cNvGrpSpPr>
                  <a:grpSpLocks/>
                </p:cNvGrpSpPr>
                <p:nvPr/>
              </p:nvGrpSpPr>
              <p:grpSpPr bwMode="auto">
                <a:xfrm>
                  <a:off x="558" y="1440"/>
                  <a:ext cx="2932" cy="1485"/>
                  <a:chOff x="558" y="1440"/>
                  <a:chExt cx="2932" cy="1485"/>
                </a:xfrm>
              </p:grpSpPr>
              <p:grpSp>
                <p:nvGrpSpPr>
                  <p:cNvPr id="8" name="Group 425"/>
                  <p:cNvGrpSpPr>
                    <a:grpSpLocks/>
                  </p:cNvGrpSpPr>
                  <p:nvPr/>
                </p:nvGrpSpPr>
                <p:grpSpPr bwMode="auto">
                  <a:xfrm>
                    <a:off x="944" y="1440"/>
                    <a:ext cx="2546" cy="1485"/>
                    <a:chOff x="944" y="1440"/>
                    <a:chExt cx="2546" cy="1485"/>
                  </a:xfrm>
                </p:grpSpPr>
                <p:sp>
                  <p:nvSpPr>
                    <p:cNvPr id="9352" name="Freeform 118"/>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353" name="Line 153"/>
                    <p:cNvSpPr>
                      <a:spLocks noChangeShapeType="1"/>
                    </p:cNvSpPr>
                    <p:nvPr/>
                  </p:nvSpPr>
                  <p:spPr bwMode="auto">
                    <a:xfrm flipH="1">
                      <a:off x="1925" y="2649"/>
                      <a:ext cx="95" cy="276"/>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4" name="Line 154"/>
                    <p:cNvSpPr>
                      <a:spLocks noChangeShapeType="1"/>
                    </p:cNvSpPr>
                    <p:nvPr/>
                  </p:nvSpPr>
                  <p:spPr bwMode="auto">
                    <a:xfrm flipH="1">
                      <a:off x="1925" y="2706"/>
                      <a:ext cx="95" cy="219"/>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5" name="Line 155"/>
                    <p:cNvSpPr>
                      <a:spLocks noChangeShapeType="1"/>
                    </p:cNvSpPr>
                    <p:nvPr/>
                  </p:nvSpPr>
                  <p:spPr bwMode="auto">
                    <a:xfrm flipH="1">
                      <a:off x="1925" y="2754"/>
                      <a:ext cx="95" cy="171"/>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6" name="Line 156"/>
                    <p:cNvSpPr>
                      <a:spLocks noChangeShapeType="1"/>
                    </p:cNvSpPr>
                    <p:nvPr/>
                  </p:nvSpPr>
                  <p:spPr bwMode="auto">
                    <a:xfrm flipH="1">
                      <a:off x="1925" y="2808"/>
                      <a:ext cx="95" cy="117"/>
                    </a:xfrm>
                    <a:prstGeom prst="line">
                      <a:avLst/>
                    </a:prstGeom>
                    <a:noFill/>
                    <a:ln w="6350">
                      <a:solidFill>
                        <a:srgbClr val="0000FF"/>
                      </a:solidFill>
                      <a:round/>
                      <a:headEnd/>
                      <a:tailEnd/>
                    </a:ln>
                  </p:spPr>
                  <p:txBody>
                    <a:bodyPr/>
                    <a:lstStyle/>
                    <a:p>
                      <a:pPr defTabSz="457200"/>
                      <a:endParaRPr lang="en-US" dirty="0">
                        <a:solidFill>
                          <a:prstClr val="black"/>
                        </a:solidFill>
                      </a:endParaRPr>
                    </a:p>
                  </p:txBody>
                </p:sp>
                <p:sp>
                  <p:nvSpPr>
                    <p:cNvPr id="9357" name="Freeform 171"/>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58" name="Freeform 172"/>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59" name="Freeform 173"/>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360" name="Freeform 174"/>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61" name="Freeform 334"/>
                    <p:cNvSpPr>
                      <a:spLocks/>
                    </p:cNvSpPr>
                    <p:nvPr/>
                  </p:nvSpPr>
                  <p:spPr bwMode="auto">
                    <a:xfrm>
                      <a:off x="1269" y="2389"/>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362" name="Freeform 13"/>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63" name="Freeform 14"/>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64" name="Freeform 15"/>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pPr defTabSz="457200"/>
                      <a:endParaRPr lang="en-US" dirty="0">
                        <a:solidFill>
                          <a:prstClr val="black"/>
                        </a:solidFill>
                      </a:endParaRPr>
                    </a:p>
                  </p:txBody>
                </p:sp>
                <p:sp>
                  <p:nvSpPr>
                    <p:cNvPr id="9365" name="Freeform 16"/>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pPr defTabSz="457200"/>
                      <a:endParaRPr lang="en-US" dirty="0">
                        <a:solidFill>
                          <a:prstClr val="black"/>
                        </a:solidFill>
                      </a:endParaRPr>
                    </a:p>
                  </p:txBody>
                </p:sp>
                <p:sp>
                  <p:nvSpPr>
                    <p:cNvPr id="9366" name="Freeform 17"/>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pPr defTabSz="457200"/>
                      <a:endParaRPr lang="en-US" dirty="0">
                        <a:solidFill>
                          <a:prstClr val="black"/>
                        </a:solidFill>
                      </a:endParaRPr>
                    </a:p>
                  </p:txBody>
                </p:sp>
                <p:sp>
                  <p:nvSpPr>
                    <p:cNvPr id="9367" name="Freeform 18"/>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pPr defTabSz="457200"/>
                      <a:endParaRPr lang="en-US" dirty="0">
                        <a:solidFill>
                          <a:prstClr val="black"/>
                        </a:solidFill>
                      </a:endParaRPr>
                    </a:p>
                  </p:txBody>
                </p:sp>
                <p:sp>
                  <p:nvSpPr>
                    <p:cNvPr id="9368" name="Freeform 19"/>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pPr defTabSz="457200"/>
                      <a:endParaRPr lang="en-US" dirty="0">
                        <a:solidFill>
                          <a:prstClr val="black"/>
                        </a:solidFill>
                      </a:endParaRPr>
                    </a:p>
                  </p:txBody>
                </p:sp>
                <p:sp>
                  <p:nvSpPr>
                    <p:cNvPr id="9369" name="Freeform 20"/>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70" name="Freeform 21"/>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371" name="Freeform 22"/>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2" name="Freeform 24"/>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373" name="Freeform 25"/>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374" name="Line 26"/>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5" name="Line 27"/>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6" name="Freeform 28"/>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377" name="Line 29"/>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8" name="Line 30"/>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79" name="Line 31"/>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0" name="Line 32"/>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1" name="Line 33"/>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2" name="Line 34"/>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3" name="Line 35"/>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4" name="Line 36"/>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5" name="Line 37"/>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6" name="Line 38"/>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7" name="Line 39"/>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8" name="Line 40"/>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89" name="Line 41"/>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0" name="Line 42"/>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1" name="Line 43"/>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2" name="Line 44"/>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3" name="Line 45"/>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4" name="Line 46"/>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5" name="Line 47"/>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6" name="Line 48"/>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7" name="Line 49"/>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8" name="Line 97"/>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99" name="Line 98"/>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0" name="Line 99"/>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1" name="Line 100"/>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2" name="Line 101"/>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3" name="Line 102"/>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4" name="Line 103"/>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5" name="Line 104"/>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6" name="Line 105"/>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7" name="Line 106"/>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8" name="Line 107"/>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09" name="Line 108"/>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0" name="Line 109"/>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1" name="Freeform 110"/>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12" name="Line 111"/>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3" name="Line 112"/>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4" name="Line 113"/>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15" name="Freeform 114"/>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16" name="Freeform 115"/>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17" name="Freeform 116"/>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18" name="Freeform 117"/>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19" name="Freeform 119"/>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20" name="Freeform 120"/>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21" name="Freeform 121"/>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22" name="Line 122"/>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3" name="Freeform 130"/>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pPr defTabSz="457200"/>
                      <a:endParaRPr lang="en-US" dirty="0">
                        <a:solidFill>
                          <a:prstClr val="black"/>
                        </a:solidFill>
                      </a:endParaRPr>
                    </a:p>
                  </p:txBody>
                </p:sp>
                <p:sp>
                  <p:nvSpPr>
                    <p:cNvPr id="9424" name="Freeform 131"/>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5" name="Line 132"/>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26" name="Freeform 133"/>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7" name="Freeform 134"/>
                    <p:cNvSpPr>
                      <a:spLocks/>
                    </p:cNvSpPr>
                    <p:nvPr/>
                  </p:nvSpPr>
                  <p:spPr bwMode="auto">
                    <a:xfrm>
                      <a:off x="1260" y="2354"/>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28" name="Freeform 136"/>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29" name="Freeform 137"/>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0" name="Freeform 138"/>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1" name="Freeform 139"/>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2" name="Freeform 140"/>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3" name="Freeform 141"/>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4" name="Freeform 142"/>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435" name="Freeform 143"/>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6" name="Freeform 144"/>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7" name="Freeform 145"/>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38" name="Freeform 146"/>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39" name="Freeform 147"/>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0" name="Freeform 148"/>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41" name="Freeform 149"/>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42" name="Freeform 159"/>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pPr defTabSz="457200"/>
                      <a:endParaRPr lang="en-US" dirty="0">
                        <a:solidFill>
                          <a:prstClr val="black"/>
                        </a:solidFill>
                      </a:endParaRPr>
                    </a:p>
                  </p:txBody>
                </p:sp>
                <p:sp>
                  <p:nvSpPr>
                    <p:cNvPr id="9443" name="Freeform 160"/>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44" name="Freeform 161"/>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pPr defTabSz="457200"/>
                      <a:endParaRPr lang="en-US" dirty="0">
                        <a:solidFill>
                          <a:prstClr val="black"/>
                        </a:solidFill>
                      </a:endParaRPr>
                    </a:p>
                  </p:txBody>
                </p:sp>
                <p:sp>
                  <p:nvSpPr>
                    <p:cNvPr id="9445" name="Freeform 162"/>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pPr defTabSz="457200"/>
                      <a:endParaRPr lang="en-US" dirty="0">
                        <a:solidFill>
                          <a:prstClr val="black"/>
                        </a:solidFill>
                      </a:endParaRPr>
                    </a:p>
                  </p:txBody>
                </p:sp>
                <p:sp>
                  <p:nvSpPr>
                    <p:cNvPr id="9446" name="Freeform 163"/>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pPr defTabSz="457200"/>
                      <a:endParaRPr lang="en-US" dirty="0">
                        <a:solidFill>
                          <a:prstClr val="black"/>
                        </a:solidFill>
                      </a:endParaRPr>
                    </a:p>
                  </p:txBody>
                </p:sp>
                <p:sp>
                  <p:nvSpPr>
                    <p:cNvPr id="9447" name="Freeform 164"/>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pPr defTabSz="457200"/>
                      <a:endParaRPr lang="en-US" dirty="0">
                        <a:solidFill>
                          <a:prstClr val="black"/>
                        </a:solidFill>
                      </a:endParaRPr>
                    </a:p>
                  </p:txBody>
                </p:sp>
                <p:sp>
                  <p:nvSpPr>
                    <p:cNvPr id="9448" name="Freeform 165"/>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pPr defTabSz="457200"/>
                      <a:endParaRPr lang="en-US" dirty="0">
                        <a:solidFill>
                          <a:prstClr val="black"/>
                        </a:solidFill>
                      </a:endParaRPr>
                    </a:p>
                  </p:txBody>
                </p:sp>
                <p:sp>
                  <p:nvSpPr>
                    <p:cNvPr id="9449" name="Freeform 166"/>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50" name="Freeform 167"/>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pPr defTabSz="457200"/>
                      <a:endParaRPr lang="en-US" dirty="0">
                        <a:solidFill>
                          <a:prstClr val="black"/>
                        </a:solidFill>
                      </a:endParaRPr>
                    </a:p>
                  </p:txBody>
                </p:sp>
                <p:sp>
                  <p:nvSpPr>
                    <p:cNvPr id="9451" name="Freeform 168"/>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52" name="Freeform 169"/>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pPr defTabSz="457200"/>
                      <a:endParaRPr lang="en-US" dirty="0">
                        <a:solidFill>
                          <a:prstClr val="black"/>
                        </a:solidFill>
                      </a:endParaRPr>
                    </a:p>
                  </p:txBody>
                </p:sp>
                <p:sp>
                  <p:nvSpPr>
                    <p:cNvPr id="9453" name="Freeform 175"/>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4" name="Freeform 176"/>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pPr defTabSz="457200"/>
                      <a:endParaRPr lang="en-US" dirty="0">
                        <a:solidFill>
                          <a:prstClr val="black"/>
                        </a:solidFill>
                      </a:endParaRPr>
                    </a:p>
                  </p:txBody>
                </p:sp>
                <p:sp>
                  <p:nvSpPr>
                    <p:cNvPr id="9455" name="Freeform 177"/>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456" name="Freeform 178"/>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7" name="Freeform 179"/>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8" name="Freeform 180"/>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59" name="Freeform 181"/>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0" name="Freeform 182"/>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461" name="Freeform 251"/>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pPr defTabSz="457200"/>
                      <a:endParaRPr lang="en-US" dirty="0">
                        <a:solidFill>
                          <a:prstClr val="black"/>
                        </a:solidFill>
                      </a:endParaRPr>
                    </a:p>
                  </p:txBody>
                </p:sp>
                <p:sp>
                  <p:nvSpPr>
                    <p:cNvPr id="9462" name="Freeform 252"/>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63" name="Line 254"/>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64" name="Freeform 296"/>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65" name="Freeform 297"/>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466" name="Freeform 298"/>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467" name="Freeform 299"/>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468" name="Freeform 300"/>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469" name="Freeform 301"/>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470" name="Freeform 302"/>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471" name="Freeform 303"/>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472" name="Freeform 304"/>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473" name="Freeform 314"/>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4" name="Freeform 315"/>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pPr defTabSz="457200"/>
                      <a:endParaRPr lang="en-US" dirty="0">
                        <a:solidFill>
                          <a:prstClr val="black"/>
                        </a:solidFill>
                      </a:endParaRPr>
                    </a:p>
                  </p:txBody>
                </p:sp>
                <p:sp>
                  <p:nvSpPr>
                    <p:cNvPr id="9475" name="Freeform 317"/>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pPr defTabSz="457200"/>
                      <a:endParaRPr lang="en-US" dirty="0">
                        <a:solidFill>
                          <a:prstClr val="black"/>
                        </a:solidFill>
                      </a:endParaRPr>
                    </a:p>
                  </p:txBody>
                </p:sp>
                <p:sp>
                  <p:nvSpPr>
                    <p:cNvPr id="9476" name="Freeform 373"/>
                    <p:cNvSpPr>
                      <a:spLocks/>
                    </p:cNvSpPr>
                    <p:nvPr/>
                  </p:nvSpPr>
                  <p:spPr bwMode="auto">
                    <a:xfrm>
                      <a:off x="944" y="2654"/>
                      <a:ext cx="351" cy="143"/>
                    </a:xfrm>
                    <a:custGeom>
                      <a:avLst/>
                      <a:gdLst>
                        <a:gd name="T0" fmla="*/ 0 w 351"/>
                        <a:gd name="T1" fmla="*/ 0 h 143"/>
                        <a:gd name="T2" fmla="*/ 4 w 351"/>
                        <a:gd name="T3" fmla="*/ 4 h 143"/>
                        <a:gd name="T4" fmla="*/ 15 w 351"/>
                        <a:gd name="T5" fmla="*/ 11 h 143"/>
                        <a:gd name="T6" fmla="*/ 32 w 351"/>
                        <a:gd name="T7" fmla="*/ 22 h 143"/>
                        <a:gd name="T8" fmla="*/ 54 w 351"/>
                        <a:gd name="T9" fmla="*/ 37 h 143"/>
                        <a:gd name="T10" fmla="*/ 80 w 351"/>
                        <a:gd name="T11" fmla="*/ 54 h 143"/>
                        <a:gd name="T12" fmla="*/ 108 w 351"/>
                        <a:gd name="T13" fmla="*/ 70 h 143"/>
                        <a:gd name="T14" fmla="*/ 138 w 351"/>
                        <a:gd name="T15" fmla="*/ 87 h 143"/>
                        <a:gd name="T16" fmla="*/ 169 w 351"/>
                        <a:gd name="T17" fmla="*/ 102 h 143"/>
                        <a:gd name="T18" fmla="*/ 201 w 351"/>
                        <a:gd name="T19" fmla="*/ 115 h 143"/>
                        <a:gd name="T20" fmla="*/ 230 w 351"/>
                        <a:gd name="T21" fmla="*/ 122 h 143"/>
                        <a:gd name="T22" fmla="*/ 258 w 351"/>
                        <a:gd name="T23" fmla="*/ 128 h 143"/>
                        <a:gd name="T24" fmla="*/ 284 w 351"/>
                        <a:gd name="T25" fmla="*/ 126 h 143"/>
                        <a:gd name="T26" fmla="*/ 282 w 351"/>
                        <a:gd name="T27" fmla="*/ 143 h 143"/>
                        <a:gd name="T28" fmla="*/ 351 w 351"/>
                        <a:gd name="T29" fmla="*/ 111 h 143"/>
                        <a:gd name="T30" fmla="*/ 293 w 351"/>
                        <a:gd name="T31" fmla="*/ 61 h 143"/>
                        <a:gd name="T32" fmla="*/ 293 w 351"/>
                        <a:gd name="T33" fmla="*/ 81 h 143"/>
                        <a:gd name="T34" fmla="*/ 286 w 351"/>
                        <a:gd name="T35" fmla="*/ 81 h 143"/>
                        <a:gd name="T36" fmla="*/ 267 w 351"/>
                        <a:gd name="T37" fmla="*/ 83 h 143"/>
                        <a:gd name="T38" fmla="*/ 242 w 351"/>
                        <a:gd name="T39" fmla="*/ 81 h 143"/>
                        <a:gd name="T40" fmla="*/ 206 w 351"/>
                        <a:gd name="T41" fmla="*/ 80 h 143"/>
                        <a:gd name="T42" fmla="*/ 167 w 351"/>
                        <a:gd name="T43" fmla="*/ 74 h 143"/>
                        <a:gd name="T44" fmla="*/ 125 w 351"/>
                        <a:gd name="T45" fmla="*/ 65 h 143"/>
                        <a:gd name="T46" fmla="*/ 80 w 351"/>
                        <a:gd name="T47" fmla="*/ 50 h 143"/>
                        <a:gd name="T48" fmla="*/ 39 w 351"/>
                        <a:gd name="T49" fmla="*/ 29 h 143"/>
                        <a:gd name="T50" fmla="*/ 0 w 351"/>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143"/>
                        <a:gd name="T80" fmla="*/ 351 w 351"/>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143">
                          <a:moveTo>
                            <a:pt x="0" y="0"/>
                          </a:moveTo>
                          <a:lnTo>
                            <a:pt x="4" y="4"/>
                          </a:lnTo>
                          <a:lnTo>
                            <a:pt x="15" y="11"/>
                          </a:lnTo>
                          <a:lnTo>
                            <a:pt x="32" y="22"/>
                          </a:lnTo>
                          <a:lnTo>
                            <a:pt x="54" y="37"/>
                          </a:lnTo>
                          <a:lnTo>
                            <a:pt x="80" y="54"/>
                          </a:lnTo>
                          <a:lnTo>
                            <a:pt x="108" y="70"/>
                          </a:lnTo>
                          <a:lnTo>
                            <a:pt x="138" y="87"/>
                          </a:lnTo>
                          <a:lnTo>
                            <a:pt x="169" y="102"/>
                          </a:lnTo>
                          <a:lnTo>
                            <a:pt x="201" y="115"/>
                          </a:lnTo>
                          <a:lnTo>
                            <a:pt x="230" y="122"/>
                          </a:lnTo>
                          <a:lnTo>
                            <a:pt x="258" y="128"/>
                          </a:lnTo>
                          <a:lnTo>
                            <a:pt x="284" y="126"/>
                          </a:lnTo>
                          <a:lnTo>
                            <a:pt x="282" y="143"/>
                          </a:lnTo>
                          <a:lnTo>
                            <a:pt x="351" y="111"/>
                          </a:lnTo>
                          <a:lnTo>
                            <a:pt x="293" y="61"/>
                          </a:lnTo>
                          <a:lnTo>
                            <a:pt x="293" y="81"/>
                          </a:lnTo>
                          <a:lnTo>
                            <a:pt x="286" y="81"/>
                          </a:lnTo>
                          <a:lnTo>
                            <a:pt x="267" y="83"/>
                          </a:lnTo>
                          <a:lnTo>
                            <a:pt x="242" y="81"/>
                          </a:lnTo>
                          <a:lnTo>
                            <a:pt x="206" y="80"/>
                          </a:lnTo>
                          <a:lnTo>
                            <a:pt x="167" y="74"/>
                          </a:lnTo>
                          <a:lnTo>
                            <a:pt x="125" y="65"/>
                          </a:lnTo>
                          <a:lnTo>
                            <a:pt x="80" y="50"/>
                          </a:lnTo>
                          <a:lnTo>
                            <a:pt x="39"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477" name="Freeform 374"/>
                    <p:cNvSpPr>
                      <a:spLocks/>
                    </p:cNvSpPr>
                    <p:nvPr/>
                  </p:nvSpPr>
                  <p:spPr bwMode="auto">
                    <a:xfrm>
                      <a:off x="952" y="2648"/>
                      <a:ext cx="347" cy="149"/>
                    </a:xfrm>
                    <a:custGeom>
                      <a:avLst/>
                      <a:gdLst>
                        <a:gd name="T0" fmla="*/ 0 w 347"/>
                        <a:gd name="T1" fmla="*/ 0 h 149"/>
                        <a:gd name="T2" fmla="*/ 4 w 347"/>
                        <a:gd name="T3" fmla="*/ 4 h 149"/>
                        <a:gd name="T4" fmla="*/ 15 w 347"/>
                        <a:gd name="T5" fmla="*/ 11 h 149"/>
                        <a:gd name="T6" fmla="*/ 31 w 347"/>
                        <a:gd name="T7" fmla="*/ 22 h 149"/>
                        <a:gd name="T8" fmla="*/ 52 w 347"/>
                        <a:gd name="T9" fmla="*/ 37 h 149"/>
                        <a:gd name="T10" fmla="*/ 78 w 347"/>
                        <a:gd name="T11" fmla="*/ 54 h 149"/>
                        <a:gd name="T12" fmla="*/ 106 w 347"/>
                        <a:gd name="T13" fmla="*/ 71 h 149"/>
                        <a:gd name="T14" fmla="*/ 135 w 347"/>
                        <a:gd name="T15" fmla="*/ 89 h 149"/>
                        <a:gd name="T16" fmla="*/ 167 w 347"/>
                        <a:gd name="T17" fmla="*/ 104 h 149"/>
                        <a:gd name="T18" fmla="*/ 198 w 347"/>
                        <a:gd name="T19" fmla="*/ 117 h 149"/>
                        <a:gd name="T20" fmla="*/ 228 w 347"/>
                        <a:gd name="T21" fmla="*/ 126 h 149"/>
                        <a:gd name="T22" fmla="*/ 256 w 347"/>
                        <a:gd name="T23" fmla="*/ 132 h 149"/>
                        <a:gd name="T24" fmla="*/ 280 w 347"/>
                        <a:gd name="T25" fmla="*/ 132 h 149"/>
                        <a:gd name="T26" fmla="*/ 278 w 347"/>
                        <a:gd name="T27" fmla="*/ 149 h 149"/>
                        <a:gd name="T28" fmla="*/ 347 w 347"/>
                        <a:gd name="T29" fmla="*/ 121 h 149"/>
                        <a:gd name="T30" fmla="*/ 291 w 347"/>
                        <a:gd name="T31" fmla="*/ 69 h 149"/>
                        <a:gd name="T32" fmla="*/ 291 w 347"/>
                        <a:gd name="T33" fmla="*/ 87 h 149"/>
                        <a:gd name="T34" fmla="*/ 284 w 347"/>
                        <a:gd name="T35" fmla="*/ 87 h 149"/>
                        <a:gd name="T36" fmla="*/ 265 w 347"/>
                        <a:gd name="T37" fmla="*/ 89 h 149"/>
                        <a:gd name="T38" fmla="*/ 239 w 347"/>
                        <a:gd name="T39" fmla="*/ 87 h 149"/>
                        <a:gd name="T40" fmla="*/ 204 w 347"/>
                        <a:gd name="T41" fmla="*/ 86 h 149"/>
                        <a:gd name="T42" fmla="*/ 163 w 347"/>
                        <a:gd name="T43" fmla="*/ 78 h 149"/>
                        <a:gd name="T44" fmla="*/ 122 w 347"/>
                        <a:gd name="T45" fmla="*/ 69 h 149"/>
                        <a:gd name="T46" fmla="*/ 78 w 347"/>
                        <a:gd name="T47" fmla="*/ 52 h 149"/>
                        <a:gd name="T48" fmla="*/ 37 w 347"/>
                        <a:gd name="T49" fmla="*/ 30 h 149"/>
                        <a:gd name="T50" fmla="*/ 0 w 347"/>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7"/>
                        <a:gd name="T79" fmla="*/ 0 h 149"/>
                        <a:gd name="T80" fmla="*/ 347 w 347"/>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7" h="149">
                          <a:moveTo>
                            <a:pt x="0" y="0"/>
                          </a:moveTo>
                          <a:lnTo>
                            <a:pt x="4" y="4"/>
                          </a:lnTo>
                          <a:lnTo>
                            <a:pt x="15" y="11"/>
                          </a:lnTo>
                          <a:lnTo>
                            <a:pt x="31" y="22"/>
                          </a:lnTo>
                          <a:lnTo>
                            <a:pt x="52" y="37"/>
                          </a:lnTo>
                          <a:lnTo>
                            <a:pt x="78" y="54"/>
                          </a:lnTo>
                          <a:lnTo>
                            <a:pt x="106" y="71"/>
                          </a:lnTo>
                          <a:lnTo>
                            <a:pt x="135" y="89"/>
                          </a:lnTo>
                          <a:lnTo>
                            <a:pt x="167" y="104"/>
                          </a:lnTo>
                          <a:lnTo>
                            <a:pt x="198" y="117"/>
                          </a:lnTo>
                          <a:lnTo>
                            <a:pt x="228" y="126"/>
                          </a:lnTo>
                          <a:lnTo>
                            <a:pt x="256" y="132"/>
                          </a:lnTo>
                          <a:lnTo>
                            <a:pt x="280" y="132"/>
                          </a:lnTo>
                          <a:lnTo>
                            <a:pt x="278" y="149"/>
                          </a:lnTo>
                          <a:lnTo>
                            <a:pt x="347" y="121"/>
                          </a:lnTo>
                          <a:lnTo>
                            <a:pt x="291" y="69"/>
                          </a:lnTo>
                          <a:lnTo>
                            <a:pt x="291" y="87"/>
                          </a:lnTo>
                          <a:lnTo>
                            <a:pt x="284" y="87"/>
                          </a:lnTo>
                          <a:lnTo>
                            <a:pt x="265" y="89"/>
                          </a:lnTo>
                          <a:lnTo>
                            <a:pt x="239" y="87"/>
                          </a:lnTo>
                          <a:lnTo>
                            <a:pt x="204" y="86"/>
                          </a:lnTo>
                          <a:lnTo>
                            <a:pt x="163" y="78"/>
                          </a:lnTo>
                          <a:lnTo>
                            <a:pt x="122" y="69"/>
                          </a:lnTo>
                          <a:lnTo>
                            <a:pt x="78" y="52"/>
                          </a:lnTo>
                          <a:lnTo>
                            <a:pt x="37" y="30"/>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478" name="Line 50"/>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79" name="Line 52"/>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0" name="Line 53"/>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1" name="Line 54"/>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2" name="Line 55"/>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3" name="Line 56"/>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4" name="Line 57"/>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5" name="Line 58"/>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6" name="Line 59"/>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7" name="Line 60"/>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8" name="Line 61"/>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89" name="Line 62"/>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0" name="Line 63"/>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1" name="Line 64"/>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2" name="Line 65"/>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3" name="Line 66"/>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4" name="Line 67"/>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5" name="Line 71"/>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nvGrpSpPr>
                    <p:cNvPr id="9" name="Group 396"/>
                    <p:cNvGrpSpPr>
                      <a:grpSpLocks/>
                    </p:cNvGrpSpPr>
                    <p:nvPr/>
                  </p:nvGrpSpPr>
                  <p:grpSpPr bwMode="auto">
                    <a:xfrm>
                      <a:off x="2587" y="2137"/>
                      <a:ext cx="616" cy="339"/>
                      <a:chOff x="2582" y="2147"/>
                      <a:chExt cx="616" cy="339"/>
                    </a:xfrm>
                  </p:grpSpPr>
                  <p:sp>
                    <p:nvSpPr>
                      <p:cNvPr id="9511"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2"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3"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4"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5"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6"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7"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8"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19"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0"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1"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2"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3"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4"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5"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6"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7"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8"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29"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0"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1"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2"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3"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4"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5"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6"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7"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8"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39"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grpSp>
                <p:sp>
                  <p:nvSpPr>
                    <p:cNvPr id="9497" name="Line 123"/>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8" name="Line 124"/>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499" name="Line 125"/>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0" name="Line 253"/>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501" name="Freeform 305"/>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502" name="Freeform 306"/>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pPr defTabSz="457200"/>
                      <a:endParaRPr lang="en-US" dirty="0">
                        <a:solidFill>
                          <a:prstClr val="black"/>
                        </a:solidFill>
                      </a:endParaRPr>
                    </a:p>
                  </p:txBody>
                </p:sp>
                <p:sp>
                  <p:nvSpPr>
                    <p:cNvPr id="9503" name="Freeform 307"/>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pPr defTabSz="457200"/>
                      <a:endParaRPr lang="en-US" dirty="0">
                        <a:solidFill>
                          <a:prstClr val="black"/>
                        </a:solidFill>
                      </a:endParaRPr>
                    </a:p>
                  </p:txBody>
                </p:sp>
                <p:sp>
                  <p:nvSpPr>
                    <p:cNvPr id="9504" name="Freeform 308"/>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pPr defTabSz="457200"/>
                      <a:endParaRPr lang="en-US" dirty="0">
                        <a:solidFill>
                          <a:prstClr val="black"/>
                        </a:solidFill>
                      </a:endParaRPr>
                    </a:p>
                  </p:txBody>
                </p:sp>
                <p:sp>
                  <p:nvSpPr>
                    <p:cNvPr id="9505" name="Freeform 309"/>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pPr defTabSz="457200"/>
                      <a:endParaRPr lang="en-US" dirty="0">
                        <a:solidFill>
                          <a:prstClr val="black"/>
                        </a:solidFill>
                      </a:endParaRPr>
                    </a:p>
                  </p:txBody>
                </p:sp>
                <p:sp>
                  <p:nvSpPr>
                    <p:cNvPr id="9506" name="Freeform 310"/>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pPr defTabSz="457200"/>
                      <a:endParaRPr lang="en-US" dirty="0">
                        <a:solidFill>
                          <a:prstClr val="black"/>
                        </a:solidFill>
                      </a:endParaRPr>
                    </a:p>
                  </p:txBody>
                </p:sp>
                <p:sp>
                  <p:nvSpPr>
                    <p:cNvPr id="9507" name="Freeform 311"/>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pPr defTabSz="457200"/>
                      <a:endParaRPr lang="en-US" dirty="0">
                        <a:solidFill>
                          <a:prstClr val="black"/>
                        </a:solidFill>
                      </a:endParaRPr>
                    </a:p>
                  </p:txBody>
                </p:sp>
                <p:sp>
                  <p:nvSpPr>
                    <p:cNvPr id="9508" name="Freeform 312"/>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pPr defTabSz="457200"/>
                      <a:endParaRPr lang="en-US" dirty="0">
                        <a:solidFill>
                          <a:prstClr val="black"/>
                        </a:solidFill>
                      </a:endParaRPr>
                    </a:p>
                  </p:txBody>
                </p:sp>
                <p:sp>
                  <p:nvSpPr>
                    <p:cNvPr id="9509" name="Freeform 313"/>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510" name="Freeform 316"/>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pPr defTabSz="457200"/>
                      <a:endParaRPr lang="en-US" dirty="0">
                        <a:solidFill>
                          <a:prstClr val="black"/>
                        </a:solidFill>
                      </a:endParaRPr>
                    </a:p>
                  </p:txBody>
                </p:sp>
              </p:grpSp>
              <p:sp>
                <p:nvSpPr>
                  <p:cNvPr id="9351" name="Text Box 427"/>
                  <p:cNvSpPr txBox="1">
                    <a:spLocks noChangeArrowheads="1"/>
                  </p:cNvSpPr>
                  <p:nvPr/>
                </p:nvSpPr>
                <p:spPr bwMode="auto">
                  <a:xfrm>
                    <a:off x="558" y="2468"/>
                    <a:ext cx="624" cy="211"/>
                  </a:xfrm>
                  <a:prstGeom prst="rect">
                    <a:avLst/>
                  </a:prstGeom>
                  <a:noFill/>
                  <a:ln w="9525">
                    <a:noFill/>
                    <a:miter lim="800000"/>
                    <a:headEnd/>
                    <a:tailEnd/>
                  </a:ln>
                </p:spPr>
                <p:txBody>
                  <a:bodyPr>
                    <a:spAutoFit/>
                  </a:bodyPr>
                  <a:lstStyle/>
                  <a:p>
                    <a:pPr algn="ctr" defTabSz="457200" eaLnBrk="0" hangingPunct="0">
                      <a:spcBef>
                        <a:spcPct val="50000"/>
                      </a:spcBef>
                    </a:pPr>
                    <a:r>
                      <a:rPr lang="en-US" sz="1200" b="1" dirty="0">
                        <a:solidFill>
                          <a:srgbClr val="000000"/>
                        </a:solidFill>
                        <a:cs typeface="Arial" pitchFamily="34" charset="0"/>
                      </a:rPr>
                      <a:t>Add arc</a:t>
                    </a:r>
                  </a:p>
                </p:txBody>
              </p:sp>
            </p:grpSp>
          </p:grpSp>
          <p:grpSp>
            <p:nvGrpSpPr>
              <p:cNvPr id="10" name="Group 432"/>
              <p:cNvGrpSpPr>
                <a:grpSpLocks/>
              </p:cNvGrpSpPr>
              <p:nvPr/>
            </p:nvGrpSpPr>
            <p:grpSpPr bwMode="auto">
              <a:xfrm>
                <a:off x="873128" y="2346326"/>
                <a:ext cx="5392738" cy="3787779"/>
                <a:chOff x="550" y="1478"/>
                <a:chExt cx="3397" cy="2386"/>
              </a:xfrm>
            </p:grpSpPr>
            <p:grpSp>
              <p:nvGrpSpPr>
                <p:cNvPr id="11" name="Group 413"/>
                <p:cNvGrpSpPr>
                  <a:grpSpLocks/>
                </p:cNvGrpSpPr>
                <p:nvPr/>
              </p:nvGrpSpPr>
              <p:grpSpPr bwMode="auto">
                <a:xfrm>
                  <a:off x="1874" y="2195"/>
                  <a:ext cx="714" cy="291"/>
                  <a:chOff x="1913" y="2147"/>
                  <a:chExt cx="714" cy="291"/>
                </a:xfrm>
              </p:grpSpPr>
              <p:sp>
                <p:nvSpPr>
                  <p:cNvPr id="9331" name="Freeform 281"/>
                  <p:cNvSpPr>
                    <a:spLocks/>
                  </p:cNvSpPr>
                  <p:nvPr/>
                </p:nvSpPr>
                <p:spPr bwMode="auto">
                  <a:xfrm>
                    <a:off x="1913" y="2269"/>
                    <a:ext cx="432" cy="124"/>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32" name="Line 23"/>
                  <p:cNvSpPr>
                    <a:spLocks noChangeShapeType="1"/>
                  </p:cNvSpPr>
                  <p:nvPr/>
                </p:nvSpPr>
                <p:spPr bwMode="auto">
                  <a:xfrm>
                    <a:off x="2087" y="2180"/>
                    <a:ext cx="199" cy="97"/>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grpSp>
                <p:nvGrpSpPr>
                  <p:cNvPr id="12" name="Group 397"/>
                  <p:cNvGrpSpPr>
                    <a:grpSpLocks/>
                  </p:cNvGrpSpPr>
                  <p:nvPr/>
                </p:nvGrpSpPr>
                <p:grpSpPr bwMode="auto">
                  <a:xfrm>
                    <a:off x="2132" y="2147"/>
                    <a:ext cx="495" cy="291"/>
                    <a:chOff x="2132" y="2147"/>
                    <a:chExt cx="495" cy="291"/>
                  </a:xfrm>
                </p:grpSpPr>
                <p:sp>
                  <p:nvSpPr>
                    <p:cNvPr id="9334" name="Line 170"/>
                    <p:cNvSpPr>
                      <a:spLocks noChangeShapeType="1"/>
                    </p:cNvSpPr>
                    <p:nvPr/>
                  </p:nvSpPr>
                  <p:spPr bwMode="auto">
                    <a:xfrm>
                      <a:off x="2378" y="2319"/>
                      <a:ext cx="249" cy="119"/>
                    </a:xfrm>
                    <a:prstGeom prst="line">
                      <a:avLst/>
                    </a:prstGeom>
                    <a:noFill/>
                    <a:ln w="23813">
                      <a:solidFill>
                        <a:srgbClr val="FF0000"/>
                      </a:solidFill>
                      <a:round/>
                      <a:headEnd/>
                      <a:tailEnd/>
                    </a:ln>
                  </p:spPr>
                  <p:txBody>
                    <a:bodyPr/>
                    <a:lstStyle/>
                    <a:p>
                      <a:pPr defTabSz="457200"/>
                      <a:endParaRPr lang="en-US" dirty="0">
                        <a:solidFill>
                          <a:prstClr val="black"/>
                        </a:solidFill>
                      </a:endParaRPr>
                    </a:p>
                  </p:txBody>
                </p:sp>
                <p:sp>
                  <p:nvSpPr>
                    <p:cNvPr id="9335" name="Line 51"/>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336" name="Freeform 157"/>
                    <p:cNvSpPr>
                      <a:spLocks/>
                    </p:cNvSpPr>
                    <p:nvPr/>
                  </p:nvSpPr>
                  <p:spPr bwMode="auto">
                    <a:xfrm>
                      <a:off x="2288" y="2199"/>
                      <a:ext cx="263" cy="74"/>
                    </a:xfrm>
                    <a:custGeom>
                      <a:avLst/>
                      <a:gdLst>
                        <a:gd name="T0" fmla="*/ 72 w 263"/>
                        <a:gd name="T1" fmla="*/ 5 h 74"/>
                        <a:gd name="T2" fmla="*/ 0 w 263"/>
                        <a:gd name="T3" fmla="*/ 39 h 74"/>
                        <a:gd name="T4" fmla="*/ 68 w 263"/>
                        <a:gd name="T5" fmla="*/ 70 h 74"/>
                        <a:gd name="T6" fmla="*/ 139 w 263"/>
                        <a:gd name="T7" fmla="*/ 39 h 74"/>
                        <a:gd name="T8" fmla="*/ 191 w 263"/>
                        <a:gd name="T9" fmla="*/ 74 h 74"/>
                        <a:gd name="T10" fmla="*/ 263 w 263"/>
                        <a:gd name="T11" fmla="*/ 39 h 74"/>
                        <a:gd name="T12" fmla="*/ 194 w 263"/>
                        <a:gd name="T13" fmla="*/ 0 h 74"/>
                        <a:gd name="T14" fmla="*/ 126 w 263"/>
                        <a:gd name="T15" fmla="*/ 31 h 74"/>
                        <a:gd name="T16" fmla="*/ 72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5"/>
                          </a:moveTo>
                          <a:lnTo>
                            <a:pt x="0" y="39"/>
                          </a:lnTo>
                          <a:lnTo>
                            <a:pt x="68" y="70"/>
                          </a:lnTo>
                          <a:lnTo>
                            <a:pt x="139" y="39"/>
                          </a:lnTo>
                          <a:lnTo>
                            <a:pt x="191" y="74"/>
                          </a:lnTo>
                          <a:lnTo>
                            <a:pt x="263" y="39"/>
                          </a:lnTo>
                          <a:lnTo>
                            <a:pt x="194" y="0"/>
                          </a:lnTo>
                          <a:lnTo>
                            <a:pt x="126" y="31"/>
                          </a:lnTo>
                          <a:lnTo>
                            <a:pt x="72"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7" name="Freeform 158"/>
                    <p:cNvSpPr>
                      <a:spLocks/>
                    </p:cNvSpPr>
                    <p:nvPr/>
                  </p:nvSpPr>
                  <p:spPr bwMode="auto">
                    <a:xfrm>
                      <a:off x="2158" y="2199"/>
                      <a:ext cx="263" cy="74"/>
                    </a:xfrm>
                    <a:custGeom>
                      <a:avLst/>
                      <a:gdLst>
                        <a:gd name="T0" fmla="*/ 74 w 263"/>
                        <a:gd name="T1" fmla="*/ 5 h 74"/>
                        <a:gd name="T2" fmla="*/ 0 w 263"/>
                        <a:gd name="T3" fmla="*/ 39 h 74"/>
                        <a:gd name="T4" fmla="*/ 68 w 263"/>
                        <a:gd name="T5" fmla="*/ 70 h 74"/>
                        <a:gd name="T6" fmla="*/ 139 w 263"/>
                        <a:gd name="T7" fmla="*/ 39 h 74"/>
                        <a:gd name="T8" fmla="*/ 193 w 263"/>
                        <a:gd name="T9" fmla="*/ 74 h 74"/>
                        <a:gd name="T10" fmla="*/ 263 w 263"/>
                        <a:gd name="T11" fmla="*/ 39 h 74"/>
                        <a:gd name="T12" fmla="*/ 194 w 263"/>
                        <a:gd name="T13" fmla="*/ 0 h 74"/>
                        <a:gd name="T14" fmla="*/ 128 w 263"/>
                        <a:gd name="T15" fmla="*/ 31 h 74"/>
                        <a:gd name="T16" fmla="*/ 74 w 263"/>
                        <a:gd name="T17" fmla="*/ 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5"/>
                          </a:moveTo>
                          <a:lnTo>
                            <a:pt x="0" y="39"/>
                          </a:lnTo>
                          <a:lnTo>
                            <a:pt x="68" y="70"/>
                          </a:lnTo>
                          <a:lnTo>
                            <a:pt x="139" y="39"/>
                          </a:lnTo>
                          <a:lnTo>
                            <a:pt x="193" y="74"/>
                          </a:lnTo>
                          <a:lnTo>
                            <a:pt x="263" y="39"/>
                          </a:lnTo>
                          <a:lnTo>
                            <a:pt x="194" y="0"/>
                          </a:lnTo>
                          <a:lnTo>
                            <a:pt x="128" y="31"/>
                          </a:lnTo>
                          <a:lnTo>
                            <a:pt x="74" y="5"/>
                          </a:lnTo>
                          <a:close/>
                        </a:path>
                      </a:pathLst>
                    </a:custGeom>
                    <a:solidFill>
                      <a:srgbClr val="80FFFF"/>
                    </a:solidFill>
                    <a:ln w="0">
                      <a:solidFill>
                        <a:srgbClr val="80FFFF"/>
                      </a:solidFill>
                      <a:round/>
                      <a:headEnd/>
                      <a:tailEnd/>
                    </a:ln>
                  </p:spPr>
                  <p:txBody>
                    <a:bodyPr/>
                    <a:lstStyle/>
                    <a:p>
                      <a:pPr defTabSz="457200"/>
                      <a:endParaRPr lang="en-US" dirty="0">
                        <a:solidFill>
                          <a:prstClr val="black"/>
                        </a:solidFill>
                      </a:endParaRPr>
                    </a:p>
                  </p:txBody>
                </p:sp>
                <p:sp>
                  <p:nvSpPr>
                    <p:cNvPr id="9338" name="Freeform 282"/>
                    <p:cNvSpPr>
                      <a:spLocks/>
                    </p:cNvSpPr>
                    <p:nvPr/>
                  </p:nvSpPr>
                  <p:spPr bwMode="auto">
                    <a:xfrm>
                      <a:off x="2356"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39" name="Freeform 283"/>
                    <p:cNvSpPr>
                      <a:spLocks/>
                    </p:cNvSpPr>
                    <p:nvPr/>
                  </p:nvSpPr>
                  <p:spPr bwMode="auto">
                    <a:xfrm>
                      <a:off x="2428" y="2236"/>
                      <a:ext cx="51" cy="113"/>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0" name="Freeform 284"/>
                    <p:cNvSpPr>
                      <a:spLocks/>
                    </p:cNvSpPr>
                    <p:nvPr/>
                  </p:nvSpPr>
                  <p:spPr bwMode="auto">
                    <a:xfrm>
                      <a:off x="2479" y="2234"/>
                      <a:ext cx="72" cy="117"/>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1" name="Freeform 285"/>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2" name="Freeform 286"/>
                    <p:cNvSpPr>
                      <a:spLocks/>
                    </p:cNvSpPr>
                    <p:nvPr/>
                  </p:nvSpPr>
                  <p:spPr bwMode="auto">
                    <a:xfrm>
                      <a:off x="2288" y="2193"/>
                      <a:ext cx="263" cy="74"/>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3" name="Freeform 287"/>
                    <p:cNvSpPr>
                      <a:spLocks/>
                    </p:cNvSpPr>
                    <p:nvPr/>
                  </p:nvSpPr>
                  <p:spPr bwMode="auto">
                    <a:xfrm>
                      <a:off x="2156" y="2234"/>
                      <a:ext cx="72" cy="117"/>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44" name="Freeform 288"/>
                    <p:cNvSpPr>
                      <a:spLocks/>
                    </p:cNvSpPr>
                    <p:nvPr/>
                  </p:nvSpPr>
                  <p:spPr bwMode="auto">
                    <a:xfrm>
                      <a:off x="2228" y="2234"/>
                      <a:ext cx="71" cy="117"/>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45" name="Freeform 289"/>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pPr defTabSz="457200"/>
                      <a:endParaRPr lang="en-US" dirty="0">
                        <a:solidFill>
                          <a:prstClr val="black"/>
                        </a:solidFill>
                      </a:endParaRPr>
                    </a:p>
                  </p:txBody>
                </p:sp>
                <p:sp>
                  <p:nvSpPr>
                    <p:cNvPr id="9346" name="Freeform 290"/>
                    <p:cNvSpPr>
                      <a:spLocks/>
                    </p:cNvSpPr>
                    <p:nvPr/>
                  </p:nvSpPr>
                  <p:spPr bwMode="auto">
                    <a:xfrm>
                      <a:off x="2158" y="2193"/>
                      <a:ext cx="263" cy="74"/>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pPr defTabSz="457200"/>
                      <a:endParaRPr lang="en-US" dirty="0">
                        <a:solidFill>
                          <a:prstClr val="black"/>
                        </a:solidFill>
                      </a:endParaRPr>
                    </a:p>
                  </p:txBody>
                </p:sp>
                <p:sp>
                  <p:nvSpPr>
                    <p:cNvPr id="9347" name="Freeform 291"/>
                    <p:cNvSpPr>
                      <a:spLocks/>
                    </p:cNvSpPr>
                    <p:nvPr/>
                  </p:nvSpPr>
                  <p:spPr bwMode="auto">
                    <a:xfrm>
                      <a:off x="2291" y="2239"/>
                      <a:ext cx="73" cy="117"/>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grpSp>
            </p:grpSp>
            <p:grpSp>
              <p:nvGrpSpPr>
                <p:cNvPr id="13" name="Group 431"/>
                <p:cNvGrpSpPr>
                  <a:grpSpLocks/>
                </p:cNvGrpSpPr>
                <p:nvPr/>
              </p:nvGrpSpPr>
              <p:grpSpPr bwMode="auto">
                <a:xfrm>
                  <a:off x="550" y="1478"/>
                  <a:ext cx="3397" cy="2386"/>
                  <a:chOff x="550" y="1478"/>
                  <a:chExt cx="3397" cy="2386"/>
                </a:xfrm>
              </p:grpSpPr>
              <p:grpSp>
                <p:nvGrpSpPr>
                  <p:cNvPr id="14" name="Group 430"/>
                  <p:cNvGrpSpPr>
                    <a:grpSpLocks/>
                  </p:cNvGrpSpPr>
                  <p:nvPr/>
                </p:nvGrpSpPr>
                <p:grpSpPr bwMode="auto">
                  <a:xfrm>
                    <a:off x="550" y="2742"/>
                    <a:ext cx="2189" cy="1122"/>
                    <a:chOff x="550" y="2742"/>
                    <a:chExt cx="2189" cy="1122"/>
                  </a:xfrm>
                </p:grpSpPr>
                <p:sp>
                  <p:nvSpPr>
                    <p:cNvPr id="9258" name="Text Box 6"/>
                    <p:cNvSpPr txBox="1">
                      <a:spLocks noChangeArrowheads="1"/>
                    </p:cNvSpPr>
                    <p:nvPr/>
                  </p:nvSpPr>
                  <p:spPr bwMode="auto">
                    <a:xfrm>
                      <a:off x="1609" y="3283"/>
                      <a:ext cx="1130" cy="352"/>
                    </a:xfrm>
                    <a:prstGeom prst="rect">
                      <a:avLst/>
                    </a:prstGeom>
                    <a:noFill/>
                    <a:ln w="9525">
                      <a:noFill/>
                      <a:miter lim="800000"/>
                      <a:headEnd/>
                      <a:tailEnd/>
                    </a:ln>
                  </p:spPr>
                  <p:txBody>
                    <a:bodyPr wrap="none">
                      <a:spAutoFit/>
                    </a:bodyPr>
                    <a:lstStyle/>
                    <a:p>
                      <a:pPr algn="ctr" defTabSz="457200" eaLnBrk="0" hangingPunct="0"/>
                      <a:r>
                        <a:rPr lang="en-US" sz="1200" b="1" dirty="0">
                          <a:solidFill>
                            <a:srgbClr val="000000"/>
                          </a:solidFill>
                          <a:cs typeface="Arial" pitchFamily="34" charset="0"/>
                        </a:rPr>
                        <a:t>Enhanced capabilities</a:t>
                      </a:r>
                    </a:p>
                    <a:p>
                      <a:pPr algn="ctr" defTabSz="457200" eaLnBrk="0" hangingPunct="0"/>
                      <a:r>
                        <a:rPr lang="en-US" sz="1200" b="1" dirty="0">
                          <a:solidFill>
                            <a:srgbClr val="000000"/>
                          </a:solidFill>
                          <a:cs typeface="Arial" pitchFamily="34" charset="0"/>
                        </a:rPr>
                        <a:t>in existing Halls</a:t>
                      </a:r>
                    </a:p>
                  </p:txBody>
                </p:sp>
                <p:sp>
                  <p:nvSpPr>
                    <p:cNvPr id="9259" name="Line 11"/>
                    <p:cNvSpPr>
                      <a:spLocks noChangeShapeType="1"/>
                    </p:cNvSpPr>
                    <p:nvPr/>
                  </p:nvSpPr>
                  <p:spPr bwMode="auto">
                    <a:xfrm flipV="1">
                      <a:off x="832" y="3081"/>
                      <a:ext cx="870" cy="380"/>
                    </a:xfrm>
                    <a:prstGeom prst="line">
                      <a:avLst/>
                    </a:prstGeom>
                    <a:noFill/>
                    <a:ln w="11113">
                      <a:solidFill>
                        <a:srgbClr val="FF0000"/>
                      </a:solidFill>
                      <a:round/>
                      <a:headEnd/>
                      <a:tailEnd/>
                    </a:ln>
                  </p:spPr>
                  <p:txBody>
                    <a:bodyPr/>
                    <a:lstStyle/>
                    <a:p>
                      <a:pPr defTabSz="457200"/>
                      <a:endParaRPr lang="en-US" dirty="0">
                        <a:solidFill>
                          <a:prstClr val="black"/>
                        </a:solidFill>
                      </a:endParaRPr>
                    </a:p>
                  </p:txBody>
                </p:sp>
                <p:sp>
                  <p:nvSpPr>
                    <p:cNvPr id="9260" name="Freeform 12"/>
                    <p:cNvSpPr>
                      <a:spLocks/>
                    </p:cNvSpPr>
                    <p:nvPr/>
                  </p:nvSpPr>
                  <p:spPr bwMode="auto">
                    <a:xfrm>
                      <a:off x="1295" y="3079"/>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pPr defTabSz="457200"/>
                      <a:endParaRPr lang="en-US" dirty="0">
                        <a:solidFill>
                          <a:prstClr val="black"/>
                        </a:solidFill>
                      </a:endParaRPr>
                    </a:p>
                  </p:txBody>
                </p:sp>
                <p:sp>
                  <p:nvSpPr>
                    <p:cNvPr id="9261" name="Freeform 150"/>
                    <p:cNvSpPr>
                      <a:spLocks/>
                    </p:cNvSpPr>
                    <p:nvPr/>
                  </p:nvSpPr>
                  <p:spPr bwMode="auto">
                    <a:xfrm>
                      <a:off x="550" y="3066"/>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2" name="Freeform 151"/>
                    <p:cNvSpPr>
                      <a:spLocks/>
                    </p:cNvSpPr>
                    <p:nvPr/>
                  </p:nvSpPr>
                  <p:spPr bwMode="auto">
                    <a:xfrm>
                      <a:off x="782" y="3391"/>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3" name="Freeform 152"/>
                    <p:cNvSpPr>
                      <a:spLocks/>
                    </p:cNvSpPr>
                    <p:nvPr/>
                  </p:nvSpPr>
                  <p:spPr bwMode="auto">
                    <a:xfrm>
                      <a:off x="1234" y="3695"/>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pPr defTabSz="457200"/>
                      <a:endParaRPr lang="en-US" dirty="0">
                        <a:solidFill>
                          <a:prstClr val="black"/>
                        </a:solidFill>
                      </a:endParaRPr>
                    </a:p>
                  </p:txBody>
                </p:sp>
                <p:sp>
                  <p:nvSpPr>
                    <p:cNvPr id="9264" name="Freeform 183"/>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65" name="Freeform 184"/>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66" name="Freeform 185"/>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67" name="Freeform 186"/>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pPr defTabSz="457200"/>
                      <a:endParaRPr lang="en-US" dirty="0">
                        <a:solidFill>
                          <a:prstClr val="black"/>
                        </a:solidFill>
                      </a:endParaRPr>
                    </a:p>
                  </p:txBody>
                </p:sp>
                <p:sp>
                  <p:nvSpPr>
                    <p:cNvPr id="9268" name="Freeform 187"/>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69" name="Freeform 188"/>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pPr defTabSz="457200"/>
                      <a:endParaRPr lang="en-US" dirty="0">
                        <a:solidFill>
                          <a:prstClr val="black"/>
                        </a:solidFill>
                      </a:endParaRPr>
                    </a:p>
                  </p:txBody>
                </p:sp>
                <p:sp>
                  <p:nvSpPr>
                    <p:cNvPr id="9270" name="Freeform 189"/>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271" name="Freeform 190"/>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72" name="Freeform 191"/>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3" name="Freeform 192"/>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pPr defTabSz="457200"/>
                      <a:endParaRPr lang="en-US" dirty="0">
                        <a:solidFill>
                          <a:prstClr val="black"/>
                        </a:solidFill>
                      </a:endParaRPr>
                    </a:p>
                  </p:txBody>
                </p:sp>
                <p:sp>
                  <p:nvSpPr>
                    <p:cNvPr id="9274" name="Freeform 193"/>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5" name="Freeform 194"/>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76" name="Freeform 195"/>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277" name="Freeform 196"/>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78" name="Freeform 197"/>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79" name="Freeform 198"/>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280" name="Freeform 199"/>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281" name="Freeform 200"/>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282" name="Freeform 201"/>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283" name="Freeform 202"/>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284" name="Freeform 203"/>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285" name="Freeform 204"/>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286" name="Freeform 205"/>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287" name="Freeform 206"/>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288" name="Freeform 207"/>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289" name="Freeform 208"/>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pPr defTabSz="457200"/>
                      <a:endParaRPr lang="en-US" dirty="0">
                        <a:solidFill>
                          <a:prstClr val="black"/>
                        </a:solidFill>
                      </a:endParaRPr>
                    </a:p>
                  </p:txBody>
                </p:sp>
                <p:sp>
                  <p:nvSpPr>
                    <p:cNvPr id="9290" name="Freeform 209"/>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pPr defTabSz="457200"/>
                      <a:endParaRPr lang="en-US" dirty="0">
                        <a:solidFill>
                          <a:prstClr val="black"/>
                        </a:solidFill>
                      </a:endParaRPr>
                    </a:p>
                  </p:txBody>
                </p:sp>
                <p:sp>
                  <p:nvSpPr>
                    <p:cNvPr id="9291" name="Freeform 211"/>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pPr defTabSz="457200"/>
                      <a:endParaRPr lang="en-US" dirty="0">
                        <a:solidFill>
                          <a:prstClr val="black"/>
                        </a:solidFill>
                      </a:endParaRPr>
                    </a:p>
                  </p:txBody>
                </p:sp>
                <p:sp>
                  <p:nvSpPr>
                    <p:cNvPr id="9292" name="Freeform 212"/>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pPr defTabSz="457200"/>
                      <a:endParaRPr lang="en-US" dirty="0">
                        <a:solidFill>
                          <a:prstClr val="black"/>
                        </a:solidFill>
                      </a:endParaRPr>
                    </a:p>
                  </p:txBody>
                </p:sp>
                <p:sp>
                  <p:nvSpPr>
                    <p:cNvPr id="9293" name="Freeform 213"/>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pPr defTabSz="457200"/>
                      <a:endParaRPr lang="en-US" dirty="0">
                        <a:solidFill>
                          <a:prstClr val="black"/>
                        </a:solidFill>
                      </a:endParaRPr>
                    </a:p>
                  </p:txBody>
                </p:sp>
                <p:sp>
                  <p:nvSpPr>
                    <p:cNvPr id="9294" name="Freeform 214"/>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pPr defTabSz="457200"/>
                      <a:endParaRPr lang="en-US" dirty="0">
                        <a:solidFill>
                          <a:prstClr val="black"/>
                        </a:solidFill>
                      </a:endParaRPr>
                    </a:p>
                  </p:txBody>
                </p:sp>
                <p:sp>
                  <p:nvSpPr>
                    <p:cNvPr id="9295" name="Freeform 215"/>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pPr defTabSz="457200"/>
                      <a:endParaRPr lang="en-US" dirty="0">
                        <a:solidFill>
                          <a:prstClr val="black"/>
                        </a:solidFill>
                      </a:endParaRPr>
                    </a:p>
                  </p:txBody>
                </p:sp>
                <p:sp>
                  <p:nvSpPr>
                    <p:cNvPr id="9296" name="Freeform 216"/>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pPr defTabSz="457200"/>
                      <a:endParaRPr lang="en-US" dirty="0">
                        <a:solidFill>
                          <a:prstClr val="black"/>
                        </a:solidFill>
                      </a:endParaRPr>
                    </a:p>
                  </p:txBody>
                </p:sp>
                <p:sp>
                  <p:nvSpPr>
                    <p:cNvPr id="9297" name="Freeform 217"/>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8" name="Freeform 218"/>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299" name="Freeform 219"/>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00" name="Freeform 220"/>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01" name="Freeform 221"/>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pPr defTabSz="457200"/>
                      <a:endParaRPr lang="en-US" dirty="0">
                        <a:solidFill>
                          <a:prstClr val="black"/>
                        </a:solidFill>
                      </a:endParaRPr>
                    </a:p>
                  </p:txBody>
                </p:sp>
                <p:sp>
                  <p:nvSpPr>
                    <p:cNvPr id="9302" name="Freeform 222"/>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pPr defTabSz="457200"/>
                      <a:endParaRPr lang="en-US" dirty="0">
                        <a:solidFill>
                          <a:prstClr val="black"/>
                        </a:solidFill>
                      </a:endParaRPr>
                    </a:p>
                  </p:txBody>
                </p:sp>
                <p:sp>
                  <p:nvSpPr>
                    <p:cNvPr id="9303" name="Freeform 223"/>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pPr defTabSz="457200"/>
                      <a:endParaRPr lang="en-US" dirty="0">
                        <a:solidFill>
                          <a:prstClr val="black"/>
                        </a:solidFill>
                      </a:endParaRPr>
                    </a:p>
                  </p:txBody>
                </p:sp>
                <p:sp>
                  <p:nvSpPr>
                    <p:cNvPr id="9304" name="Freeform 224"/>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pPr defTabSz="457200"/>
                      <a:endParaRPr lang="en-US" dirty="0">
                        <a:solidFill>
                          <a:prstClr val="black"/>
                        </a:solidFill>
                      </a:endParaRPr>
                    </a:p>
                  </p:txBody>
                </p:sp>
                <p:sp>
                  <p:nvSpPr>
                    <p:cNvPr id="9305" name="Freeform 225"/>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pPr defTabSz="457200"/>
                      <a:endParaRPr lang="en-US" dirty="0">
                        <a:solidFill>
                          <a:prstClr val="black"/>
                        </a:solidFill>
                      </a:endParaRPr>
                    </a:p>
                  </p:txBody>
                </p:sp>
                <p:sp>
                  <p:nvSpPr>
                    <p:cNvPr id="9306" name="Freeform 226"/>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pPr defTabSz="457200"/>
                      <a:endParaRPr lang="en-US" dirty="0">
                        <a:solidFill>
                          <a:prstClr val="black"/>
                        </a:solidFill>
                      </a:endParaRPr>
                    </a:p>
                  </p:txBody>
                </p:sp>
                <p:sp>
                  <p:nvSpPr>
                    <p:cNvPr id="9307" name="Freeform 227"/>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08" name="Freeform 228"/>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pPr defTabSz="457200"/>
                      <a:endParaRPr lang="en-US" dirty="0">
                        <a:solidFill>
                          <a:prstClr val="black"/>
                        </a:solidFill>
                      </a:endParaRPr>
                    </a:p>
                  </p:txBody>
                </p:sp>
                <p:sp>
                  <p:nvSpPr>
                    <p:cNvPr id="9309" name="Freeform 229"/>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10" name="Freeform 230"/>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pPr defTabSz="457200"/>
                      <a:endParaRPr lang="en-US" dirty="0">
                        <a:solidFill>
                          <a:prstClr val="black"/>
                        </a:solidFill>
                      </a:endParaRPr>
                    </a:p>
                  </p:txBody>
                </p:sp>
                <p:sp>
                  <p:nvSpPr>
                    <p:cNvPr id="9311" name="Freeform 231"/>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pPr defTabSz="457200"/>
                      <a:endParaRPr lang="en-US" dirty="0">
                        <a:solidFill>
                          <a:prstClr val="black"/>
                        </a:solidFill>
                      </a:endParaRPr>
                    </a:p>
                  </p:txBody>
                </p:sp>
                <p:sp>
                  <p:nvSpPr>
                    <p:cNvPr id="9312" name="Freeform 232"/>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pPr defTabSz="457200"/>
                      <a:endParaRPr lang="en-US" dirty="0">
                        <a:solidFill>
                          <a:prstClr val="black"/>
                        </a:solidFill>
                      </a:endParaRPr>
                    </a:p>
                  </p:txBody>
                </p:sp>
                <p:sp>
                  <p:nvSpPr>
                    <p:cNvPr id="9313" name="Freeform 233"/>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pPr defTabSz="457200"/>
                      <a:endParaRPr lang="en-US" dirty="0">
                        <a:solidFill>
                          <a:prstClr val="black"/>
                        </a:solidFill>
                      </a:endParaRPr>
                    </a:p>
                  </p:txBody>
                </p:sp>
                <p:sp>
                  <p:nvSpPr>
                    <p:cNvPr id="9314" name="Freeform 234"/>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pPr defTabSz="457200"/>
                      <a:endParaRPr lang="en-US" dirty="0">
                        <a:solidFill>
                          <a:prstClr val="black"/>
                        </a:solidFill>
                      </a:endParaRPr>
                    </a:p>
                  </p:txBody>
                </p:sp>
                <p:sp>
                  <p:nvSpPr>
                    <p:cNvPr id="9315" name="Freeform 235"/>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pPr defTabSz="457200"/>
                      <a:endParaRPr lang="en-US" dirty="0">
                        <a:solidFill>
                          <a:prstClr val="black"/>
                        </a:solidFill>
                      </a:endParaRPr>
                    </a:p>
                  </p:txBody>
                </p:sp>
                <p:sp>
                  <p:nvSpPr>
                    <p:cNvPr id="9316" name="Freeform 236"/>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pPr defTabSz="457200"/>
                      <a:endParaRPr lang="en-US" dirty="0">
                        <a:solidFill>
                          <a:prstClr val="black"/>
                        </a:solidFill>
                      </a:endParaRPr>
                    </a:p>
                  </p:txBody>
                </p:sp>
                <p:sp>
                  <p:nvSpPr>
                    <p:cNvPr id="9317" name="Freeform 237"/>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pPr defTabSz="457200"/>
                      <a:endParaRPr lang="en-US" dirty="0">
                        <a:solidFill>
                          <a:prstClr val="black"/>
                        </a:solidFill>
                      </a:endParaRPr>
                    </a:p>
                  </p:txBody>
                </p:sp>
                <p:sp>
                  <p:nvSpPr>
                    <p:cNvPr id="9318" name="Freeform 238"/>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pPr defTabSz="457200"/>
                      <a:endParaRPr lang="en-US" dirty="0">
                        <a:solidFill>
                          <a:prstClr val="black"/>
                        </a:solidFill>
                      </a:endParaRPr>
                    </a:p>
                  </p:txBody>
                </p:sp>
                <p:sp>
                  <p:nvSpPr>
                    <p:cNvPr id="9319" name="Freeform 239"/>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sp>
                  <p:nvSpPr>
                    <p:cNvPr id="9320" name="Freeform 240"/>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pPr defTabSz="457200"/>
                      <a:endParaRPr lang="en-US" dirty="0">
                        <a:solidFill>
                          <a:prstClr val="black"/>
                        </a:solidFill>
                      </a:endParaRPr>
                    </a:p>
                  </p:txBody>
                </p:sp>
                <p:sp>
                  <p:nvSpPr>
                    <p:cNvPr id="9321" name="Freeform 241"/>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pPr defTabSz="457200"/>
                      <a:endParaRPr lang="en-US" dirty="0">
                        <a:solidFill>
                          <a:prstClr val="black"/>
                        </a:solidFill>
                      </a:endParaRPr>
                    </a:p>
                  </p:txBody>
                </p:sp>
                <p:sp>
                  <p:nvSpPr>
                    <p:cNvPr id="9322" name="Freeform 242"/>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pPr defTabSz="457200"/>
                      <a:endParaRPr lang="en-US" dirty="0">
                        <a:solidFill>
                          <a:prstClr val="black"/>
                        </a:solidFill>
                      </a:endParaRPr>
                    </a:p>
                  </p:txBody>
                </p:sp>
                <p:sp>
                  <p:nvSpPr>
                    <p:cNvPr id="9323" name="Freeform 243"/>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pPr defTabSz="457200"/>
                      <a:endParaRPr lang="en-US" dirty="0">
                        <a:solidFill>
                          <a:prstClr val="black"/>
                        </a:solidFill>
                      </a:endParaRPr>
                    </a:p>
                  </p:txBody>
                </p:sp>
                <p:sp>
                  <p:nvSpPr>
                    <p:cNvPr id="9324" name="Freeform 244"/>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pPr defTabSz="457200"/>
                      <a:endParaRPr lang="en-US" dirty="0">
                        <a:solidFill>
                          <a:prstClr val="black"/>
                        </a:solidFill>
                      </a:endParaRPr>
                    </a:p>
                  </p:txBody>
                </p:sp>
                <p:sp>
                  <p:nvSpPr>
                    <p:cNvPr id="9325" name="Freeform 245"/>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pPr defTabSz="457200"/>
                      <a:endParaRPr lang="en-US" dirty="0">
                        <a:solidFill>
                          <a:prstClr val="black"/>
                        </a:solidFill>
                      </a:endParaRPr>
                    </a:p>
                  </p:txBody>
                </p:sp>
                <p:sp>
                  <p:nvSpPr>
                    <p:cNvPr id="9326" name="Freeform 246"/>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pPr defTabSz="457200"/>
                      <a:endParaRPr lang="en-US" dirty="0">
                        <a:solidFill>
                          <a:prstClr val="black"/>
                        </a:solidFill>
                      </a:endParaRPr>
                    </a:p>
                  </p:txBody>
                </p:sp>
                <p:sp>
                  <p:nvSpPr>
                    <p:cNvPr id="9327" name="Freeform 247"/>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pPr defTabSz="457200"/>
                      <a:endParaRPr lang="en-US" dirty="0">
                        <a:solidFill>
                          <a:prstClr val="black"/>
                        </a:solidFill>
                      </a:endParaRPr>
                    </a:p>
                  </p:txBody>
                </p:sp>
                <p:sp>
                  <p:nvSpPr>
                    <p:cNvPr id="9328" name="Freeform 248"/>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pPr defTabSz="457200"/>
                      <a:endParaRPr lang="en-US" dirty="0">
                        <a:solidFill>
                          <a:prstClr val="black"/>
                        </a:solidFill>
                      </a:endParaRPr>
                    </a:p>
                  </p:txBody>
                </p:sp>
                <p:sp>
                  <p:nvSpPr>
                    <p:cNvPr id="9329" name="Freeform 249"/>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pPr defTabSz="457200"/>
                      <a:endParaRPr lang="en-US" dirty="0">
                        <a:solidFill>
                          <a:prstClr val="black"/>
                        </a:solidFill>
                      </a:endParaRPr>
                    </a:p>
                  </p:txBody>
                </p:sp>
                <p:sp>
                  <p:nvSpPr>
                    <p:cNvPr id="9330" name="Freeform 250"/>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pPr defTabSz="457200"/>
                      <a:endParaRPr lang="en-US" dirty="0">
                        <a:solidFill>
                          <a:prstClr val="black"/>
                        </a:solidFill>
                      </a:endParaRPr>
                    </a:p>
                  </p:txBody>
                </p:sp>
              </p:grpSp>
              <p:grpSp>
                <p:nvGrpSpPr>
                  <p:cNvPr id="15" name="Group 422"/>
                  <p:cNvGrpSpPr>
                    <a:grpSpLocks/>
                  </p:cNvGrpSpPr>
                  <p:nvPr/>
                </p:nvGrpSpPr>
                <p:grpSpPr bwMode="auto">
                  <a:xfrm>
                    <a:off x="1597" y="1478"/>
                    <a:ext cx="864" cy="457"/>
                    <a:chOff x="1636" y="1430"/>
                    <a:chExt cx="864" cy="457"/>
                  </a:xfrm>
                </p:grpSpPr>
                <p:sp>
                  <p:nvSpPr>
                    <p:cNvPr id="9255" name="Freeform 375"/>
                    <p:cNvSpPr>
                      <a:spLocks/>
                    </p:cNvSpPr>
                    <p:nvPr/>
                  </p:nvSpPr>
                  <p:spPr bwMode="auto">
                    <a:xfrm>
                      <a:off x="2195" y="1702"/>
                      <a:ext cx="152" cy="168"/>
                    </a:xfrm>
                    <a:custGeom>
                      <a:avLst/>
                      <a:gdLst>
                        <a:gd name="T0" fmla="*/ 0 w 152"/>
                        <a:gd name="T1" fmla="*/ 0 h 168"/>
                        <a:gd name="T2" fmla="*/ 0 w 152"/>
                        <a:gd name="T3" fmla="*/ 3 h 168"/>
                        <a:gd name="T4" fmla="*/ 0 w 152"/>
                        <a:gd name="T5" fmla="*/ 15 h 168"/>
                        <a:gd name="T6" fmla="*/ 2 w 152"/>
                        <a:gd name="T7" fmla="*/ 33 h 168"/>
                        <a:gd name="T8" fmla="*/ 5 w 152"/>
                        <a:gd name="T9" fmla="*/ 53 h 168"/>
                        <a:gd name="T10" fmla="*/ 13 w 152"/>
                        <a:gd name="T11" fmla="*/ 76 h 168"/>
                        <a:gd name="T12" fmla="*/ 24 w 152"/>
                        <a:gd name="T13" fmla="*/ 100 h 168"/>
                        <a:gd name="T14" fmla="*/ 39 w 152"/>
                        <a:gd name="T15" fmla="*/ 120 h 168"/>
                        <a:gd name="T16" fmla="*/ 59 w 152"/>
                        <a:gd name="T17" fmla="*/ 139 h 168"/>
                        <a:gd name="T18" fmla="*/ 85 w 152"/>
                        <a:gd name="T19" fmla="*/ 150 h 168"/>
                        <a:gd name="T20" fmla="*/ 78 w 152"/>
                        <a:gd name="T21" fmla="*/ 165 h 168"/>
                        <a:gd name="T22" fmla="*/ 152 w 152"/>
                        <a:gd name="T23" fmla="*/ 168 h 168"/>
                        <a:gd name="T24" fmla="*/ 124 w 152"/>
                        <a:gd name="T25" fmla="*/ 98 h 168"/>
                        <a:gd name="T26" fmla="*/ 115 w 152"/>
                        <a:gd name="T27" fmla="*/ 115 h 168"/>
                        <a:gd name="T28" fmla="*/ 111 w 152"/>
                        <a:gd name="T29" fmla="*/ 115 h 168"/>
                        <a:gd name="T30" fmla="*/ 106 w 152"/>
                        <a:gd name="T31" fmla="*/ 117 h 168"/>
                        <a:gd name="T32" fmla="*/ 96 w 152"/>
                        <a:gd name="T33" fmla="*/ 115 h 168"/>
                        <a:gd name="T34" fmla="*/ 83 w 152"/>
                        <a:gd name="T35" fmla="*/ 111 h 168"/>
                        <a:gd name="T36" fmla="*/ 68 w 152"/>
                        <a:gd name="T37" fmla="*/ 104 h 168"/>
                        <a:gd name="T38" fmla="*/ 52 w 152"/>
                        <a:gd name="T39" fmla="*/ 89 h 168"/>
                        <a:gd name="T40" fmla="*/ 35 w 152"/>
                        <a:gd name="T41" fmla="*/ 68 h 168"/>
                        <a:gd name="T42" fmla="*/ 16 w 152"/>
                        <a:gd name="T43" fmla="*/ 39 h 168"/>
                        <a:gd name="T44" fmla="*/ 0 w 152"/>
                        <a:gd name="T45" fmla="*/ 0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0" y="0"/>
                          </a:moveTo>
                          <a:lnTo>
                            <a:pt x="0" y="3"/>
                          </a:lnTo>
                          <a:lnTo>
                            <a:pt x="0" y="15"/>
                          </a:lnTo>
                          <a:lnTo>
                            <a:pt x="2" y="33"/>
                          </a:lnTo>
                          <a:lnTo>
                            <a:pt x="5" y="53"/>
                          </a:lnTo>
                          <a:lnTo>
                            <a:pt x="13" y="76"/>
                          </a:lnTo>
                          <a:lnTo>
                            <a:pt x="24" y="100"/>
                          </a:lnTo>
                          <a:lnTo>
                            <a:pt x="39" y="120"/>
                          </a:lnTo>
                          <a:lnTo>
                            <a:pt x="59" y="139"/>
                          </a:lnTo>
                          <a:lnTo>
                            <a:pt x="85" y="150"/>
                          </a:lnTo>
                          <a:lnTo>
                            <a:pt x="78" y="165"/>
                          </a:lnTo>
                          <a:lnTo>
                            <a:pt x="152" y="168"/>
                          </a:lnTo>
                          <a:lnTo>
                            <a:pt x="124" y="98"/>
                          </a:lnTo>
                          <a:lnTo>
                            <a:pt x="115" y="115"/>
                          </a:lnTo>
                          <a:lnTo>
                            <a:pt x="111" y="115"/>
                          </a:lnTo>
                          <a:lnTo>
                            <a:pt x="106" y="117"/>
                          </a:lnTo>
                          <a:lnTo>
                            <a:pt x="96" y="115"/>
                          </a:lnTo>
                          <a:lnTo>
                            <a:pt x="83" y="111"/>
                          </a:lnTo>
                          <a:lnTo>
                            <a:pt x="68" y="104"/>
                          </a:lnTo>
                          <a:lnTo>
                            <a:pt x="52" y="89"/>
                          </a:lnTo>
                          <a:lnTo>
                            <a:pt x="35" y="68"/>
                          </a:lnTo>
                          <a:lnTo>
                            <a:pt x="16" y="3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6" name="Freeform 376"/>
                    <p:cNvSpPr>
                      <a:spLocks/>
                    </p:cNvSpPr>
                    <p:nvPr/>
                  </p:nvSpPr>
                  <p:spPr bwMode="auto">
                    <a:xfrm>
                      <a:off x="2199" y="1711"/>
                      <a:ext cx="144" cy="176"/>
                    </a:xfrm>
                    <a:custGeom>
                      <a:avLst/>
                      <a:gdLst>
                        <a:gd name="T0" fmla="*/ 0 w 144"/>
                        <a:gd name="T1" fmla="*/ 0 h 176"/>
                        <a:gd name="T2" fmla="*/ 0 w 144"/>
                        <a:gd name="T3" fmla="*/ 4 h 176"/>
                        <a:gd name="T4" fmla="*/ 0 w 144"/>
                        <a:gd name="T5" fmla="*/ 17 h 176"/>
                        <a:gd name="T6" fmla="*/ 0 w 144"/>
                        <a:gd name="T7" fmla="*/ 33 h 176"/>
                        <a:gd name="T8" fmla="*/ 3 w 144"/>
                        <a:gd name="T9" fmla="*/ 56 h 176"/>
                        <a:gd name="T10" fmla="*/ 11 w 144"/>
                        <a:gd name="T11" fmla="*/ 78 h 176"/>
                        <a:gd name="T12" fmla="*/ 20 w 144"/>
                        <a:gd name="T13" fmla="*/ 102 h 176"/>
                        <a:gd name="T14" fmla="*/ 35 w 144"/>
                        <a:gd name="T15" fmla="*/ 122 h 176"/>
                        <a:gd name="T16" fmla="*/ 53 w 144"/>
                        <a:gd name="T17" fmla="*/ 141 h 176"/>
                        <a:gd name="T18" fmla="*/ 79 w 144"/>
                        <a:gd name="T19" fmla="*/ 156 h 176"/>
                        <a:gd name="T20" fmla="*/ 72 w 144"/>
                        <a:gd name="T21" fmla="*/ 169 h 176"/>
                        <a:gd name="T22" fmla="*/ 144 w 144"/>
                        <a:gd name="T23" fmla="*/ 176 h 176"/>
                        <a:gd name="T24" fmla="*/ 118 w 144"/>
                        <a:gd name="T25" fmla="*/ 102 h 176"/>
                        <a:gd name="T26" fmla="*/ 109 w 144"/>
                        <a:gd name="T27" fmla="*/ 121 h 176"/>
                        <a:gd name="T28" fmla="*/ 107 w 144"/>
                        <a:gd name="T29" fmla="*/ 121 h 176"/>
                        <a:gd name="T30" fmla="*/ 100 w 144"/>
                        <a:gd name="T31" fmla="*/ 121 h 176"/>
                        <a:gd name="T32" fmla="*/ 90 w 144"/>
                        <a:gd name="T33" fmla="*/ 119 h 176"/>
                        <a:gd name="T34" fmla="*/ 79 w 144"/>
                        <a:gd name="T35" fmla="*/ 115 h 176"/>
                        <a:gd name="T36" fmla="*/ 64 w 144"/>
                        <a:gd name="T37" fmla="*/ 106 h 176"/>
                        <a:gd name="T38" fmla="*/ 48 w 144"/>
                        <a:gd name="T39" fmla="*/ 93 h 176"/>
                        <a:gd name="T40" fmla="*/ 31 w 144"/>
                        <a:gd name="T41" fmla="*/ 70 h 176"/>
                        <a:gd name="T42" fmla="*/ 14 w 144"/>
                        <a:gd name="T43" fmla="*/ 41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7" name="Text Box 414"/>
                    <p:cNvSpPr txBox="1">
                      <a:spLocks noChangeArrowheads="1"/>
                    </p:cNvSpPr>
                    <p:nvPr/>
                  </p:nvSpPr>
                  <p:spPr bwMode="auto">
                    <a:xfrm>
                      <a:off x="1636" y="1430"/>
                      <a:ext cx="864" cy="352"/>
                    </a:xfrm>
                    <a:prstGeom prst="rect">
                      <a:avLst/>
                    </a:prstGeom>
                    <a:noFill/>
                    <a:ln w="9525">
                      <a:noFill/>
                      <a:miter lim="800000"/>
                      <a:headEnd/>
                      <a:tailEnd/>
                    </a:ln>
                  </p:spPr>
                  <p:txBody>
                    <a:bodyPr>
                      <a:spAutoFit/>
                    </a:bodyPr>
                    <a:lstStyle/>
                    <a:p>
                      <a:pPr algn="ctr" defTabSz="457200" eaLnBrk="0" hangingPunct="0">
                        <a:spcBef>
                          <a:spcPct val="50000"/>
                        </a:spcBef>
                      </a:pPr>
                      <a:r>
                        <a:rPr lang="en-US" sz="1200" b="1" dirty="0">
                          <a:solidFill>
                            <a:srgbClr val="000000"/>
                          </a:solidFill>
                          <a:cs typeface="Arial" pitchFamily="34" charset="0"/>
                        </a:rPr>
                        <a:t>Add 5 cryomodules</a:t>
                      </a:r>
                    </a:p>
                  </p:txBody>
                </p:sp>
              </p:grpSp>
              <p:grpSp>
                <p:nvGrpSpPr>
                  <p:cNvPr id="16" name="Group 420"/>
                  <p:cNvGrpSpPr>
                    <a:grpSpLocks/>
                  </p:cNvGrpSpPr>
                  <p:nvPr/>
                </p:nvGrpSpPr>
                <p:grpSpPr bwMode="auto">
                  <a:xfrm>
                    <a:off x="2313" y="2697"/>
                    <a:ext cx="864" cy="487"/>
                    <a:chOff x="2352" y="2649"/>
                    <a:chExt cx="864" cy="487"/>
                  </a:xfrm>
                </p:grpSpPr>
                <p:sp>
                  <p:nvSpPr>
                    <p:cNvPr id="9252" name="Freeform 371"/>
                    <p:cNvSpPr>
                      <a:spLocks/>
                    </p:cNvSpPr>
                    <p:nvPr/>
                  </p:nvSpPr>
                  <p:spPr bwMode="auto">
                    <a:xfrm>
                      <a:off x="2580" y="2649"/>
                      <a:ext cx="176" cy="146"/>
                    </a:xfrm>
                    <a:custGeom>
                      <a:avLst/>
                      <a:gdLst>
                        <a:gd name="T0" fmla="*/ 176 w 176"/>
                        <a:gd name="T1" fmla="*/ 144 h 146"/>
                        <a:gd name="T2" fmla="*/ 172 w 176"/>
                        <a:gd name="T3" fmla="*/ 146 h 146"/>
                        <a:gd name="T4" fmla="*/ 159 w 176"/>
                        <a:gd name="T5" fmla="*/ 144 h 146"/>
                        <a:gd name="T6" fmla="*/ 143 w 176"/>
                        <a:gd name="T7" fmla="*/ 144 h 146"/>
                        <a:gd name="T8" fmla="*/ 122 w 176"/>
                        <a:gd name="T9" fmla="*/ 141 h 146"/>
                        <a:gd name="T10" fmla="*/ 98 w 176"/>
                        <a:gd name="T11" fmla="*/ 135 h 146"/>
                        <a:gd name="T12" fmla="*/ 74 w 176"/>
                        <a:gd name="T13" fmla="*/ 126 h 146"/>
                        <a:gd name="T14" fmla="*/ 54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5 h 146"/>
                        <a:gd name="T28" fmla="*/ 55 w 176"/>
                        <a:gd name="T29" fmla="*/ 39 h 146"/>
                        <a:gd name="T30" fmla="*/ 55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4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4"/>
                          </a:moveTo>
                          <a:lnTo>
                            <a:pt x="172" y="146"/>
                          </a:lnTo>
                          <a:lnTo>
                            <a:pt x="159" y="144"/>
                          </a:lnTo>
                          <a:lnTo>
                            <a:pt x="143" y="144"/>
                          </a:lnTo>
                          <a:lnTo>
                            <a:pt x="122" y="141"/>
                          </a:lnTo>
                          <a:lnTo>
                            <a:pt x="98" y="135"/>
                          </a:lnTo>
                          <a:lnTo>
                            <a:pt x="74" y="126"/>
                          </a:lnTo>
                          <a:lnTo>
                            <a:pt x="54" y="111"/>
                          </a:lnTo>
                          <a:lnTo>
                            <a:pt x="33" y="93"/>
                          </a:lnTo>
                          <a:lnTo>
                            <a:pt x="20" y="67"/>
                          </a:lnTo>
                          <a:lnTo>
                            <a:pt x="7" y="74"/>
                          </a:lnTo>
                          <a:lnTo>
                            <a:pt x="0" y="0"/>
                          </a:lnTo>
                          <a:lnTo>
                            <a:pt x="72" y="26"/>
                          </a:lnTo>
                          <a:lnTo>
                            <a:pt x="55" y="35"/>
                          </a:lnTo>
                          <a:lnTo>
                            <a:pt x="55" y="39"/>
                          </a:lnTo>
                          <a:lnTo>
                            <a:pt x="55" y="44"/>
                          </a:lnTo>
                          <a:lnTo>
                            <a:pt x="55" y="54"/>
                          </a:lnTo>
                          <a:lnTo>
                            <a:pt x="61" y="67"/>
                          </a:lnTo>
                          <a:lnTo>
                            <a:pt x="68" y="81"/>
                          </a:lnTo>
                          <a:lnTo>
                            <a:pt x="83" y="96"/>
                          </a:lnTo>
                          <a:lnTo>
                            <a:pt x="106" y="113"/>
                          </a:lnTo>
                          <a:lnTo>
                            <a:pt x="135" y="130"/>
                          </a:lnTo>
                          <a:lnTo>
                            <a:pt x="176" y="144"/>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3" name="Freeform 372"/>
                    <p:cNvSpPr>
                      <a:spLocks/>
                    </p:cNvSpPr>
                    <p:nvPr/>
                  </p:nvSpPr>
                  <p:spPr bwMode="auto">
                    <a:xfrm>
                      <a:off x="2579" y="2663"/>
                      <a:ext cx="181" cy="139"/>
                    </a:xfrm>
                    <a:custGeom>
                      <a:avLst/>
                      <a:gdLst>
                        <a:gd name="T0" fmla="*/ 181 w 181"/>
                        <a:gd name="T1" fmla="*/ 139 h 139"/>
                        <a:gd name="T2" fmla="*/ 178 w 181"/>
                        <a:gd name="T3" fmla="*/ 139 h 139"/>
                        <a:gd name="T4" fmla="*/ 165 w 181"/>
                        <a:gd name="T5" fmla="*/ 139 h 139"/>
                        <a:gd name="T6" fmla="*/ 148 w 181"/>
                        <a:gd name="T7" fmla="*/ 139 h 139"/>
                        <a:gd name="T8" fmla="*/ 128 w 181"/>
                        <a:gd name="T9" fmla="*/ 137 h 139"/>
                        <a:gd name="T10" fmla="*/ 104 w 181"/>
                        <a:gd name="T11" fmla="*/ 131 h 139"/>
                        <a:gd name="T12" fmla="*/ 79 w 181"/>
                        <a:gd name="T13" fmla="*/ 122 h 139"/>
                        <a:gd name="T14" fmla="*/ 57 w 181"/>
                        <a:gd name="T15" fmla="*/ 109 h 139"/>
                        <a:gd name="T16" fmla="*/ 37 w 181"/>
                        <a:gd name="T17" fmla="*/ 90 h 139"/>
                        <a:gd name="T18" fmla="*/ 24 w 181"/>
                        <a:gd name="T19" fmla="*/ 64 h 139"/>
                        <a:gd name="T20" fmla="*/ 11 w 181"/>
                        <a:gd name="T21" fmla="*/ 74 h 139"/>
                        <a:gd name="T22" fmla="*/ 0 w 181"/>
                        <a:gd name="T23" fmla="*/ 0 h 139"/>
                        <a:gd name="T24" fmla="*/ 74 w 181"/>
                        <a:gd name="T25" fmla="*/ 24 h 139"/>
                        <a:gd name="T26" fmla="*/ 57 w 181"/>
                        <a:gd name="T27" fmla="*/ 33 h 139"/>
                        <a:gd name="T28" fmla="*/ 55 w 181"/>
                        <a:gd name="T29" fmla="*/ 37 h 139"/>
                        <a:gd name="T30" fmla="*/ 55 w 181"/>
                        <a:gd name="T31" fmla="*/ 42 h 139"/>
                        <a:gd name="T32" fmla="*/ 57 w 181"/>
                        <a:gd name="T33" fmla="*/ 51 h 139"/>
                        <a:gd name="T34" fmla="*/ 63 w 181"/>
                        <a:gd name="T35" fmla="*/ 64 h 139"/>
                        <a:gd name="T36" fmla="*/ 72 w 181"/>
                        <a:gd name="T37" fmla="*/ 77 h 139"/>
                        <a:gd name="T38" fmla="*/ 87 w 181"/>
                        <a:gd name="T39" fmla="*/ 94 h 139"/>
                        <a:gd name="T40" fmla="*/ 109 w 181"/>
                        <a:gd name="T41" fmla="*/ 109 h 139"/>
                        <a:gd name="T42" fmla="*/ 141 w 181"/>
                        <a:gd name="T43" fmla="*/ 124 h 139"/>
                        <a:gd name="T44" fmla="*/ 181 w 181"/>
                        <a:gd name="T45" fmla="*/ 139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9"/>
                        <a:gd name="T71" fmla="*/ 181 w 181"/>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9">
                          <a:moveTo>
                            <a:pt x="181" y="139"/>
                          </a:moveTo>
                          <a:lnTo>
                            <a:pt x="178" y="139"/>
                          </a:lnTo>
                          <a:lnTo>
                            <a:pt x="165" y="139"/>
                          </a:lnTo>
                          <a:lnTo>
                            <a:pt x="148" y="139"/>
                          </a:lnTo>
                          <a:lnTo>
                            <a:pt x="128" y="137"/>
                          </a:lnTo>
                          <a:lnTo>
                            <a:pt x="104" y="131"/>
                          </a:lnTo>
                          <a:lnTo>
                            <a:pt x="79" y="122"/>
                          </a:lnTo>
                          <a:lnTo>
                            <a:pt x="57" y="109"/>
                          </a:lnTo>
                          <a:lnTo>
                            <a:pt x="37" y="90"/>
                          </a:lnTo>
                          <a:lnTo>
                            <a:pt x="24" y="64"/>
                          </a:lnTo>
                          <a:lnTo>
                            <a:pt x="11" y="74"/>
                          </a:lnTo>
                          <a:lnTo>
                            <a:pt x="0" y="0"/>
                          </a:lnTo>
                          <a:lnTo>
                            <a:pt x="74" y="24"/>
                          </a:lnTo>
                          <a:lnTo>
                            <a:pt x="57" y="33"/>
                          </a:lnTo>
                          <a:lnTo>
                            <a:pt x="55" y="37"/>
                          </a:lnTo>
                          <a:lnTo>
                            <a:pt x="55" y="42"/>
                          </a:lnTo>
                          <a:lnTo>
                            <a:pt x="57" y="51"/>
                          </a:lnTo>
                          <a:lnTo>
                            <a:pt x="63" y="64"/>
                          </a:lnTo>
                          <a:lnTo>
                            <a:pt x="72" y="77"/>
                          </a:lnTo>
                          <a:lnTo>
                            <a:pt x="87" y="94"/>
                          </a:lnTo>
                          <a:lnTo>
                            <a:pt x="109" y="109"/>
                          </a:lnTo>
                          <a:lnTo>
                            <a:pt x="141" y="124"/>
                          </a:lnTo>
                          <a:lnTo>
                            <a:pt x="181" y="139"/>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4" name="Text Box 415"/>
                    <p:cNvSpPr txBox="1">
                      <a:spLocks noChangeArrowheads="1"/>
                    </p:cNvSpPr>
                    <p:nvPr/>
                  </p:nvSpPr>
                  <p:spPr bwMode="auto">
                    <a:xfrm>
                      <a:off x="2352" y="2784"/>
                      <a:ext cx="864" cy="352"/>
                    </a:xfrm>
                    <a:prstGeom prst="rect">
                      <a:avLst/>
                    </a:prstGeom>
                    <a:noFill/>
                    <a:ln w="9525">
                      <a:noFill/>
                      <a:miter lim="800000"/>
                      <a:headEnd/>
                      <a:tailEnd/>
                    </a:ln>
                  </p:spPr>
                  <p:txBody>
                    <a:bodyPr>
                      <a:spAutoFit/>
                    </a:bodyPr>
                    <a:lstStyle/>
                    <a:p>
                      <a:pPr algn="ctr" defTabSz="457200" eaLnBrk="0" hangingPunct="0">
                        <a:spcBef>
                          <a:spcPct val="50000"/>
                        </a:spcBef>
                      </a:pPr>
                      <a:r>
                        <a:rPr lang="en-US" sz="1200" b="1" dirty="0">
                          <a:solidFill>
                            <a:srgbClr val="000000"/>
                          </a:solidFill>
                          <a:cs typeface="Arial" pitchFamily="34" charset="0"/>
                        </a:rPr>
                        <a:t>Add 5 cryomodules</a:t>
                      </a:r>
                    </a:p>
                  </p:txBody>
                </p:sp>
              </p:grpSp>
              <p:grpSp>
                <p:nvGrpSpPr>
                  <p:cNvPr id="17" name="Group 419"/>
                  <p:cNvGrpSpPr>
                    <a:grpSpLocks/>
                  </p:cNvGrpSpPr>
                  <p:nvPr/>
                </p:nvGrpSpPr>
                <p:grpSpPr bwMode="auto">
                  <a:xfrm>
                    <a:off x="2883" y="2486"/>
                    <a:ext cx="1064" cy="269"/>
                    <a:chOff x="2922" y="2438"/>
                    <a:chExt cx="1064" cy="269"/>
                  </a:xfrm>
                </p:grpSpPr>
                <p:sp>
                  <p:nvSpPr>
                    <p:cNvPr id="9249" name="Freeform 292"/>
                    <p:cNvSpPr>
                      <a:spLocks/>
                    </p:cNvSpPr>
                    <p:nvPr/>
                  </p:nvSpPr>
                  <p:spPr bwMode="auto">
                    <a:xfrm>
                      <a:off x="2933" y="2438"/>
                      <a:ext cx="176" cy="146"/>
                    </a:xfrm>
                    <a:custGeom>
                      <a:avLst/>
                      <a:gdLst>
                        <a:gd name="T0" fmla="*/ 176 w 176"/>
                        <a:gd name="T1" fmla="*/ 146 h 146"/>
                        <a:gd name="T2" fmla="*/ 172 w 176"/>
                        <a:gd name="T3" fmla="*/ 146 h 146"/>
                        <a:gd name="T4" fmla="*/ 159 w 176"/>
                        <a:gd name="T5" fmla="*/ 146 h 146"/>
                        <a:gd name="T6" fmla="*/ 143 w 176"/>
                        <a:gd name="T7" fmla="*/ 144 h 146"/>
                        <a:gd name="T8" fmla="*/ 120 w 176"/>
                        <a:gd name="T9" fmla="*/ 141 h 146"/>
                        <a:gd name="T10" fmla="*/ 98 w 176"/>
                        <a:gd name="T11" fmla="*/ 135 h 146"/>
                        <a:gd name="T12" fmla="*/ 74 w 176"/>
                        <a:gd name="T13" fmla="*/ 126 h 146"/>
                        <a:gd name="T14" fmla="*/ 52 w 176"/>
                        <a:gd name="T15" fmla="*/ 111 h 146"/>
                        <a:gd name="T16" fmla="*/ 33 w 176"/>
                        <a:gd name="T17" fmla="*/ 93 h 146"/>
                        <a:gd name="T18" fmla="*/ 20 w 176"/>
                        <a:gd name="T19" fmla="*/ 67 h 146"/>
                        <a:gd name="T20" fmla="*/ 7 w 176"/>
                        <a:gd name="T21" fmla="*/ 74 h 146"/>
                        <a:gd name="T22" fmla="*/ 0 w 176"/>
                        <a:gd name="T23" fmla="*/ 0 h 146"/>
                        <a:gd name="T24" fmla="*/ 72 w 176"/>
                        <a:gd name="T25" fmla="*/ 26 h 146"/>
                        <a:gd name="T26" fmla="*/ 55 w 176"/>
                        <a:gd name="T27" fmla="*/ 37 h 146"/>
                        <a:gd name="T28" fmla="*/ 54 w 176"/>
                        <a:gd name="T29" fmla="*/ 39 h 146"/>
                        <a:gd name="T30" fmla="*/ 54 w 176"/>
                        <a:gd name="T31" fmla="*/ 44 h 146"/>
                        <a:gd name="T32" fmla="*/ 55 w 176"/>
                        <a:gd name="T33" fmla="*/ 54 h 146"/>
                        <a:gd name="T34" fmla="*/ 61 w 176"/>
                        <a:gd name="T35" fmla="*/ 67 h 146"/>
                        <a:gd name="T36" fmla="*/ 68 w 176"/>
                        <a:gd name="T37" fmla="*/ 81 h 146"/>
                        <a:gd name="T38" fmla="*/ 83 w 176"/>
                        <a:gd name="T39" fmla="*/ 96 h 146"/>
                        <a:gd name="T40" fmla="*/ 106 w 176"/>
                        <a:gd name="T41" fmla="*/ 113 h 146"/>
                        <a:gd name="T42" fmla="*/ 135 w 176"/>
                        <a:gd name="T43" fmla="*/ 130 h 146"/>
                        <a:gd name="T44" fmla="*/ 176 w 176"/>
                        <a:gd name="T45" fmla="*/ 146 h 1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6"/>
                        <a:gd name="T70" fmla="*/ 0 h 146"/>
                        <a:gd name="T71" fmla="*/ 176 w 176"/>
                        <a:gd name="T72" fmla="*/ 146 h 1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6" h="146">
                          <a:moveTo>
                            <a:pt x="176" y="146"/>
                          </a:moveTo>
                          <a:lnTo>
                            <a:pt x="172" y="146"/>
                          </a:lnTo>
                          <a:lnTo>
                            <a:pt x="159" y="146"/>
                          </a:lnTo>
                          <a:lnTo>
                            <a:pt x="143" y="144"/>
                          </a:lnTo>
                          <a:lnTo>
                            <a:pt x="120" y="141"/>
                          </a:lnTo>
                          <a:lnTo>
                            <a:pt x="98" y="135"/>
                          </a:lnTo>
                          <a:lnTo>
                            <a:pt x="74" y="126"/>
                          </a:lnTo>
                          <a:lnTo>
                            <a:pt x="52" y="111"/>
                          </a:lnTo>
                          <a:lnTo>
                            <a:pt x="33" y="93"/>
                          </a:lnTo>
                          <a:lnTo>
                            <a:pt x="20" y="67"/>
                          </a:lnTo>
                          <a:lnTo>
                            <a:pt x="7" y="74"/>
                          </a:lnTo>
                          <a:lnTo>
                            <a:pt x="0" y="0"/>
                          </a:lnTo>
                          <a:lnTo>
                            <a:pt x="72" y="26"/>
                          </a:lnTo>
                          <a:lnTo>
                            <a:pt x="55" y="37"/>
                          </a:lnTo>
                          <a:lnTo>
                            <a:pt x="54" y="39"/>
                          </a:lnTo>
                          <a:lnTo>
                            <a:pt x="54" y="44"/>
                          </a:lnTo>
                          <a:lnTo>
                            <a:pt x="55" y="54"/>
                          </a:lnTo>
                          <a:lnTo>
                            <a:pt x="61" y="67"/>
                          </a:lnTo>
                          <a:lnTo>
                            <a:pt x="68" y="81"/>
                          </a:lnTo>
                          <a:lnTo>
                            <a:pt x="83" y="96"/>
                          </a:lnTo>
                          <a:lnTo>
                            <a:pt x="106" y="113"/>
                          </a:lnTo>
                          <a:lnTo>
                            <a:pt x="135" y="130"/>
                          </a:lnTo>
                          <a:lnTo>
                            <a:pt x="176" y="146"/>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50" name="Freeform 293"/>
                    <p:cNvSpPr>
                      <a:spLocks/>
                    </p:cNvSpPr>
                    <p:nvPr/>
                  </p:nvSpPr>
                  <p:spPr bwMode="auto">
                    <a:xfrm>
                      <a:off x="2922" y="2443"/>
                      <a:ext cx="181" cy="138"/>
                    </a:xfrm>
                    <a:custGeom>
                      <a:avLst/>
                      <a:gdLst>
                        <a:gd name="T0" fmla="*/ 181 w 181"/>
                        <a:gd name="T1" fmla="*/ 138 h 138"/>
                        <a:gd name="T2" fmla="*/ 178 w 181"/>
                        <a:gd name="T3" fmla="*/ 138 h 138"/>
                        <a:gd name="T4" fmla="*/ 165 w 181"/>
                        <a:gd name="T5" fmla="*/ 138 h 138"/>
                        <a:gd name="T6" fmla="*/ 148 w 181"/>
                        <a:gd name="T7" fmla="*/ 138 h 138"/>
                        <a:gd name="T8" fmla="*/ 126 w 181"/>
                        <a:gd name="T9" fmla="*/ 136 h 138"/>
                        <a:gd name="T10" fmla="*/ 104 w 181"/>
                        <a:gd name="T11" fmla="*/ 130 h 138"/>
                        <a:gd name="T12" fmla="*/ 79 w 181"/>
                        <a:gd name="T13" fmla="*/ 121 h 138"/>
                        <a:gd name="T14" fmla="*/ 57 w 181"/>
                        <a:gd name="T15" fmla="*/ 108 h 138"/>
                        <a:gd name="T16" fmla="*/ 37 w 181"/>
                        <a:gd name="T17" fmla="*/ 89 h 138"/>
                        <a:gd name="T18" fmla="*/ 24 w 181"/>
                        <a:gd name="T19" fmla="*/ 65 h 138"/>
                        <a:gd name="T20" fmla="*/ 11 w 181"/>
                        <a:gd name="T21" fmla="*/ 73 h 138"/>
                        <a:gd name="T22" fmla="*/ 0 w 181"/>
                        <a:gd name="T23" fmla="*/ 0 h 138"/>
                        <a:gd name="T24" fmla="*/ 74 w 181"/>
                        <a:gd name="T25" fmla="*/ 23 h 138"/>
                        <a:gd name="T26" fmla="*/ 55 w 181"/>
                        <a:gd name="T27" fmla="*/ 32 h 138"/>
                        <a:gd name="T28" fmla="*/ 55 w 181"/>
                        <a:gd name="T29" fmla="*/ 36 h 138"/>
                        <a:gd name="T30" fmla="*/ 55 w 181"/>
                        <a:gd name="T31" fmla="*/ 41 h 138"/>
                        <a:gd name="T32" fmla="*/ 57 w 181"/>
                        <a:gd name="T33" fmla="*/ 50 h 138"/>
                        <a:gd name="T34" fmla="*/ 63 w 181"/>
                        <a:gd name="T35" fmla="*/ 63 h 138"/>
                        <a:gd name="T36" fmla="*/ 72 w 181"/>
                        <a:gd name="T37" fmla="*/ 78 h 138"/>
                        <a:gd name="T38" fmla="*/ 87 w 181"/>
                        <a:gd name="T39" fmla="*/ 93 h 138"/>
                        <a:gd name="T40" fmla="*/ 109 w 181"/>
                        <a:gd name="T41" fmla="*/ 108 h 138"/>
                        <a:gd name="T42" fmla="*/ 141 w 181"/>
                        <a:gd name="T43" fmla="*/ 123 h 138"/>
                        <a:gd name="T44" fmla="*/ 181 w 181"/>
                        <a:gd name="T45" fmla="*/ 138 h 1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38"/>
                        <a:gd name="T71" fmla="*/ 181 w 181"/>
                        <a:gd name="T72" fmla="*/ 138 h 1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38">
                          <a:moveTo>
                            <a:pt x="181" y="138"/>
                          </a:moveTo>
                          <a:lnTo>
                            <a:pt x="178" y="138"/>
                          </a:lnTo>
                          <a:lnTo>
                            <a:pt x="165" y="138"/>
                          </a:lnTo>
                          <a:lnTo>
                            <a:pt x="148" y="138"/>
                          </a:lnTo>
                          <a:lnTo>
                            <a:pt x="126" y="136"/>
                          </a:lnTo>
                          <a:lnTo>
                            <a:pt x="104" y="130"/>
                          </a:lnTo>
                          <a:lnTo>
                            <a:pt x="79" y="121"/>
                          </a:lnTo>
                          <a:lnTo>
                            <a:pt x="57" y="108"/>
                          </a:lnTo>
                          <a:lnTo>
                            <a:pt x="37" y="89"/>
                          </a:lnTo>
                          <a:lnTo>
                            <a:pt x="24" y="65"/>
                          </a:lnTo>
                          <a:lnTo>
                            <a:pt x="11" y="73"/>
                          </a:lnTo>
                          <a:lnTo>
                            <a:pt x="0" y="0"/>
                          </a:lnTo>
                          <a:lnTo>
                            <a:pt x="74" y="23"/>
                          </a:lnTo>
                          <a:lnTo>
                            <a:pt x="55" y="32"/>
                          </a:lnTo>
                          <a:lnTo>
                            <a:pt x="55" y="36"/>
                          </a:lnTo>
                          <a:lnTo>
                            <a:pt x="55" y="41"/>
                          </a:lnTo>
                          <a:lnTo>
                            <a:pt x="57" y="50"/>
                          </a:lnTo>
                          <a:lnTo>
                            <a:pt x="63" y="63"/>
                          </a:lnTo>
                          <a:lnTo>
                            <a:pt x="72" y="78"/>
                          </a:lnTo>
                          <a:lnTo>
                            <a:pt x="87" y="93"/>
                          </a:lnTo>
                          <a:lnTo>
                            <a:pt x="109" y="108"/>
                          </a:lnTo>
                          <a:lnTo>
                            <a:pt x="141" y="123"/>
                          </a:lnTo>
                          <a:lnTo>
                            <a:pt x="181" y="138"/>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51" name="Text Box 416"/>
                    <p:cNvSpPr txBox="1">
                      <a:spLocks noChangeArrowheads="1"/>
                    </p:cNvSpPr>
                    <p:nvPr/>
                  </p:nvSpPr>
                  <p:spPr bwMode="auto">
                    <a:xfrm>
                      <a:off x="2930" y="2496"/>
                      <a:ext cx="1056" cy="211"/>
                    </a:xfrm>
                    <a:prstGeom prst="rect">
                      <a:avLst/>
                    </a:prstGeom>
                    <a:noFill/>
                    <a:ln w="9525">
                      <a:noFill/>
                      <a:miter lim="800000"/>
                      <a:headEnd/>
                      <a:tailEnd/>
                    </a:ln>
                  </p:spPr>
                  <p:txBody>
                    <a:bodyPr>
                      <a:spAutoFit/>
                    </a:bodyPr>
                    <a:lstStyle/>
                    <a:p>
                      <a:pPr algn="ctr" defTabSz="457200" eaLnBrk="0" hangingPunct="0">
                        <a:spcBef>
                          <a:spcPct val="50000"/>
                        </a:spcBef>
                      </a:pPr>
                      <a:r>
                        <a:rPr lang="en-US" sz="1200" b="1" dirty="0">
                          <a:solidFill>
                            <a:srgbClr val="000000"/>
                          </a:solidFill>
                          <a:cs typeface="Arial" pitchFamily="34" charset="0"/>
                        </a:rPr>
                        <a:t>20 cryomodules</a:t>
                      </a:r>
                    </a:p>
                  </p:txBody>
                </p:sp>
              </p:grpSp>
              <p:grpSp>
                <p:nvGrpSpPr>
                  <p:cNvPr id="18" name="Group 421"/>
                  <p:cNvGrpSpPr>
                    <a:grpSpLocks/>
                  </p:cNvGrpSpPr>
                  <p:nvPr/>
                </p:nvGrpSpPr>
                <p:grpSpPr bwMode="auto">
                  <a:xfrm>
                    <a:off x="642" y="2016"/>
                    <a:ext cx="1098" cy="253"/>
                    <a:chOff x="681" y="1968"/>
                    <a:chExt cx="1098" cy="253"/>
                  </a:xfrm>
                </p:grpSpPr>
                <p:sp>
                  <p:nvSpPr>
                    <p:cNvPr id="9246" name="Freeform 294"/>
                    <p:cNvSpPr>
                      <a:spLocks/>
                    </p:cNvSpPr>
                    <p:nvPr/>
                  </p:nvSpPr>
                  <p:spPr bwMode="auto">
                    <a:xfrm>
                      <a:off x="1568" y="2086"/>
                      <a:ext cx="208" cy="122"/>
                    </a:xfrm>
                    <a:custGeom>
                      <a:avLst/>
                      <a:gdLst>
                        <a:gd name="T0" fmla="*/ 0 w 208"/>
                        <a:gd name="T1" fmla="*/ 0 h 122"/>
                        <a:gd name="T2" fmla="*/ 2 w 208"/>
                        <a:gd name="T3" fmla="*/ 5 h 122"/>
                        <a:gd name="T4" fmla="*/ 7 w 208"/>
                        <a:gd name="T5" fmla="*/ 14 h 122"/>
                        <a:gd name="T6" fmla="*/ 17 w 208"/>
                        <a:gd name="T7" fmla="*/ 29 h 122"/>
                        <a:gd name="T8" fmla="*/ 28 w 208"/>
                        <a:gd name="T9" fmla="*/ 48 h 122"/>
                        <a:gd name="T10" fmla="*/ 45 w 208"/>
                        <a:gd name="T11" fmla="*/ 66 h 122"/>
                        <a:gd name="T12" fmla="*/ 63 w 208"/>
                        <a:gd name="T13" fmla="*/ 83 h 122"/>
                        <a:gd name="T14" fmla="*/ 85 w 208"/>
                        <a:gd name="T15" fmla="*/ 96 h 122"/>
                        <a:gd name="T16" fmla="*/ 111 w 208"/>
                        <a:gd name="T17" fmla="*/ 105 h 122"/>
                        <a:gd name="T18" fmla="*/ 139 w 208"/>
                        <a:gd name="T19" fmla="*/ 105 h 122"/>
                        <a:gd name="T20" fmla="*/ 137 w 208"/>
                        <a:gd name="T21" fmla="*/ 122 h 122"/>
                        <a:gd name="T22" fmla="*/ 208 w 208"/>
                        <a:gd name="T23" fmla="*/ 96 h 122"/>
                        <a:gd name="T24" fmla="*/ 154 w 208"/>
                        <a:gd name="T25" fmla="*/ 42 h 122"/>
                        <a:gd name="T26" fmla="*/ 152 w 208"/>
                        <a:gd name="T27" fmla="*/ 63 h 122"/>
                        <a:gd name="T28" fmla="*/ 150 w 208"/>
                        <a:gd name="T29" fmla="*/ 63 h 122"/>
                        <a:gd name="T30" fmla="*/ 145 w 208"/>
                        <a:gd name="T31" fmla="*/ 66 h 122"/>
                        <a:gd name="T32" fmla="*/ 135 w 208"/>
                        <a:gd name="T33" fmla="*/ 68 h 122"/>
                        <a:gd name="T34" fmla="*/ 122 w 208"/>
                        <a:gd name="T35" fmla="*/ 70 h 122"/>
                        <a:gd name="T36" fmla="*/ 106 w 208"/>
                        <a:gd name="T37" fmla="*/ 68 h 122"/>
                        <a:gd name="T38" fmla="*/ 85 w 208"/>
                        <a:gd name="T39" fmla="*/ 63 h 122"/>
                        <a:gd name="T40" fmla="*/ 61 w 208"/>
                        <a:gd name="T41" fmla="*/ 50 h 122"/>
                        <a:gd name="T42" fmla="*/ 32 w 208"/>
                        <a:gd name="T43" fmla="*/ 29 h 122"/>
                        <a:gd name="T44" fmla="*/ 0 w 208"/>
                        <a:gd name="T45" fmla="*/ 0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
                        <a:gd name="T70" fmla="*/ 0 h 122"/>
                        <a:gd name="T71" fmla="*/ 208 w 20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 h="122">
                          <a:moveTo>
                            <a:pt x="0" y="0"/>
                          </a:moveTo>
                          <a:lnTo>
                            <a:pt x="2" y="5"/>
                          </a:lnTo>
                          <a:lnTo>
                            <a:pt x="7" y="14"/>
                          </a:lnTo>
                          <a:lnTo>
                            <a:pt x="17" y="29"/>
                          </a:lnTo>
                          <a:lnTo>
                            <a:pt x="28" y="48"/>
                          </a:lnTo>
                          <a:lnTo>
                            <a:pt x="45" y="66"/>
                          </a:lnTo>
                          <a:lnTo>
                            <a:pt x="63" y="83"/>
                          </a:lnTo>
                          <a:lnTo>
                            <a:pt x="85" y="96"/>
                          </a:lnTo>
                          <a:lnTo>
                            <a:pt x="111" y="105"/>
                          </a:lnTo>
                          <a:lnTo>
                            <a:pt x="139" y="105"/>
                          </a:lnTo>
                          <a:lnTo>
                            <a:pt x="137" y="122"/>
                          </a:lnTo>
                          <a:lnTo>
                            <a:pt x="208" y="96"/>
                          </a:lnTo>
                          <a:lnTo>
                            <a:pt x="154" y="42"/>
                          </a:lnTo>
                          <a:lnTo>
                            <a:pt x="152" y="63"/>
                          </a:lnTo>
                          <a:lnTo>
                            <a:pt x="150" y="63"/>
                          </a:lnTo>
                          <a:lnTo>
                            <a:pt x="145" y="66"/>
                          </a:lnTo>
                          <a:lnTo>
                            <a:pt x="135" y="68"/>
                          </a:lnTo>
                          <a:lnTo>
                            <a:pt x="122" y="70"/>
                          </a:lnTo>
                          <a:lnTo>
                            <a:pt x="106" y="68"/>
                          </a:lnTo>
                          <a:lnTo>
                            <a:pt x="85" y="63"/>
                          </a:lnTo>
                          <a:lnTo>
                            <a:pt x="61" y="50"/>
                          </a:lnTo>
                          <a:lnTo>
                            <a:pt x="32" y="29"/>
                          </a:lnTo>
                          <a:lnTo>
                            <a:pt x="0" y="0"/>
                          </a:lnTo>
                          <a:close/>
                        </a:path>
                      </a:pathLst>
                    </a:custGeom>
                    <a:solidFill>
                      <a:srgbClr val="00FFFF"/>
                    </a:solidFill>
                    <a:ln w="0">
                      <a:solidFill>
                        <a:srgbClr val="00FFFF"/>
                      </a:solidFill>
                      <a:round/>
                      <a:headEnd/>
                      <a:tailEnd/>
                    </a:ln>
                  </p:spPr>
                  <p:txBody>
                    <a:bodyPr/>
                    <a:lstStyle/>
                    <a:p>
                      <a:pPr defTabSz="457200"/>
                      <a:endParaRPr lang="en-US" dirty="0">
                        <a:solidFill>
                          <a:prstClr val="black"/>
                        </a:solidFill>
                      </a:endParaRPr>
                    </a:p>
                  </p:txBody>
                </p:sp>
                <p:sp>
                  <p:nvSpPr>
                    <p:cNvPr id="9247" name="Freeform 295"/>
                    <p:cNvSpPr>
                      <a:spLocks/>
                    </p:cNvSpPr>
                    <p:nvPr/>
                  </p:nvSpPr>
                  <p:spPr bwMode="auto">
                    <a:xfrm>
                      <a:off x="1575" y="2095"/>
                      <a:ext cx="204" cy="126"/>
                    </a:xfrm>
                    <a:custGeom>
                      <a:avLst/>
                      <a:gdLst>
                        <a:gd name="T0" fmla="*/ 0 w 204"/>
                        <a:gd name="T1" fmla="*/ 0 h 126"/>
                        <a:gd name="T2" fmla="*/ 2 w 204"/>
                        <a:gd name="T3" fmla="*/ 4 h 126"/>
                        <a:gd name="T4" fmla="*/ 8 w 204"/>
                        <a:gd name="T5" fmla="*/ 15 h 126"/>
                        <a:gd name="T6" fmla="*/ 15 w 204"/>
                        <a:gd name="T7" fmla="*/ 29 h 126"/>
                        <a:gd name="T8" fmla="*/ 26 w 204"/>
                        <a:gd name="T9" fmla="*/ 48 h 126"/>
                        <a:gd name="T10" fmla="*/ 41 w 204"/>
                        <a:gd name="T11" fmla="*/ 67 h 126"/>
                        <a:gd name="T12" fmla="*/ 60 w 204"/>
                        <a:gd name="T13" fmla="*/ 85 h 126"/>
                        <a:gd name="T14" fmla="*/ 82 w 204"/>
                        <a:gd name="T15" fmla="*/ 98 h 126"/>
                        <a:gd name="T16" fmla="*/ 106 w 204"/>
                        <a:gd name="T17" fmla="*/ 107 h 126"/>
                        <a:gd name="T18" fmla="*/ 136 w 204"/>
                        <a:gd name="T19" fmla="*/ 109 h 126"/>
                        <a:gd name="T20" fmla="*/ 134 w 204"/>
                        <a:gd name="T21" fmla="*/ 126 h 126"/>
                        <a:gd name="T22" fmla="*/ 204 w 204"/>
                        <a:gd name="T23" fmla="*/ 104 h 126"/>
                        <a:gd name="T24" fmla="*/ 153 w 204"/>
                        <a:gd name="T25" fmla="*/ 46 h 126"/>
                        <a:gd name="T26" fmla="*/ 149 w 204"/>
                        <a:gd name="T27" fmla="*/ 67 h 126"/>
                        <a:gd name="T28" fmla="*/ 147 w 204"/>
                        <a:gd name="T29" fmla="*/ 68 h 126"/>
                        <a:gd name="T30" fmla="*/ 141 w 204"/>
                        <a:gd name="T31" fmla="*/ 70 h 126"/>
                        <a:gd name="T32" fmla="*/ 132 w 204"/>
                        <a:gd name="T33" fmla="*/ 72 h 126"/>
                        <a:gd name="T34" fmla="*/ 119 w 204"/>
                        <a:gd name="T35" fmla="*/ 74 h 126"/>
                        <a:gd name="T36" fmla="*/ 102 w 204"/>
                        <a:gd name="T37" fmla="*/ 72 h 126"/>
                        <a:gd name="T38" fmla="*/ 82 w 204"/>
                        <a:gd name="T39" fmla="*/ 65 h 126"/>
                        <a:gd name="T40" fmla="*/ 58 w 204"/>
                        <a:gd name="T41" fmla="*/ 52 h 126"/>
                        <a:gd name="T42" fmla="*/ 32 w 204"/>
                        <a:gd name="T43" fmla="*/ 29 h 126"/>
                        <a:gd name="T44" fmla="*/ 0 w 204"/>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126"/>
                        <a:gd name="T71" fmla="*/ 204 w 204"/>
                        <a:gd name="T72" fmla="*/ 126 h 1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126">
                          <a:moveTo>
                            <a:pt x="0" y="0"/>
                          </a:moveTo>
                          <a:lnTo>
                            <a:pt x="2" y="4"/>
                          </a:lnTo>
                          <a:lnTo>
                            <a:pt x="8" y="15"/>
                          </a:lnTo>
                          <a:lnTo>
                            <a:pt x="15" y="29"/>
                          </a:lnTo>
                          <a:lnTo>
                            <a:pt x="26" y="48"/>
                          </a:lnTo>
                          <a:lnTo>
                            <a:pt x="41" y="67"/>
                          </a:lnTo>
                          <a:lnTo>
                            <a:pt x="60" y="85"/>
                          </a:lnTo>
                          <a:lnTo>
                            <a:pt x="82" y="98"/>
                          </a:lnTo>
                          <a:lnTo>
                            <a:pt x="106" y="107"/>
                          </a:lnTo>
                          <a:lnTo>
                            <a:pt x="136" y="109"/>
                          </a:lnTo>
                          <a:lnTo>
                            <a:pt x="134" y="126"/>
                          </a:lnTo>
                          <a:lnTo>
                            <a:pt x="204" y="104"/>
                          </a:lnTo>
                          <a:lnTo>
                            <a:pt x="153" y="46"/>
                          </a:lnTo>
                          <a:lnTo>
                            <a:pt x="149" y="67"/>
                          </a:lnTo>
                          <a:lnTo>
                            <a:pt x="147" y="68"/>
                          </a:lnTo>
                          <a:lnTo>
                            <a:pt x="141" y="70"/>
                          </a:lnTo>
                          <a:lnTo>
                            <a:pt x="132" y="72"/>
                          </a:lnTo>
                          <a:lnTo>
                            <a:pt x="119" y="74"/>
                          </a:lnTo>
                          <a:lnTo>
                            <a:pt x="102" y="72"/>
                          </a:lnTo>
                          <a:lnTo>
                            <a:pt x="82" y="65"/>
                          </a:lnTo>
                          <a:lnTo>
                            <a:pt x="58" y="52"/>
                          </a:lnTo>
                          <a:lnTo>
                            <a:pt x="32" y="29"/>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48" name="Text Box 417"/>
                    <p:cNvSpPr txBox="1">
                      <a:spLocks noChangeArrowheads="1"/>
                    </p:cNvSpPr>
                    <p:nvPr/>
                  </p:nvSpPr>
                  <p:spPr bwMode="auto">
                    <a:xfrm>
                      <a:off x="681" y="1968"/>
                      <a:ext cx="1056" cy="211"/>
                    </a:xfrm>
                    <a:prstGeom prst="rect">
                      <a:avLst/>
                    </a:prstGeom>
                    <a:noFill/>
                    <a:ln w="9525">
                      <a:noFill/>
                      <a:miter lim="800000"/>
                      <a:headEnd/>
                      <a:tailEnd/>
                    </a:ln>
                  </p:spPr>
                  <p:txBody>
                    <a:bodyPr>
                      <a:spAutoFit/>
                    </a:bodyPr>
                    <a:lstStyle/>
                    <a:p>
                      <a:pPr algn="ctr" defTabSz="457200" eaLnBrk="0" hangingPunct="0">
                        <a:spcBef>
                          <a:spcPct val="50000"/>
                        </a:spcBef>
                      </a:pPr>
                      <a:r>
                        <a:rPr lang="en-US" sz="1200" b="1" dirty="0">
                          <a:solidFill>
                            <a:srgbClr val="000000"/>
                          </a:solidFill>
                          <a:cs typeface="Arial" pitchFamily="34" charset="0"/>
                        </a:rPr>
                        <a:t>20 cryomodules</a:t>
                      </a:r>
                    </a:p>
                  </p:txBody>
                </p:sp>
              </p:grpSp>
            </p:grpSp>
          </p:grpSp>
        </p:grpSp>
        <p:sp>
          <p:nvSpPr>
            <p:cNvPr id="9230" name="TextBox 329"/>
            <p:cNvSpPr txBox="1">
              <a:spLocks noChangeArrowheads="1"/>
            </p:cNvSpPr>
            <p:nvPr/>
          </p:nvSpPr>
          <p:spPr bwMode="auto">
            <a:xfrm>
              <a:off x="6150987" y="2325624"/>
              <a:ext cx="1930893" cy="540148"/>
            </a:xfrm>
            <a:prstGeom prst="rect">
              <a:avLst/>
            </a:prstGeom>
            <a:noFill/>
            <a:ln w="9525">
              <a:noFill/>
              <a:miter lim="800000"/>
              <a:headEnd/>
              <a:tailEnd/>
            </a:ln>
          </p:spPr>
          <p:txBody>
            <a:bodyPr wrap="square">
              <a:spAutoFit/>
            </a:bodyPr>
            <a:lstStyle/>
            <a:p>
              <a:pPr algn="ctr" defTabSz="457200"/>
              <a:r>
                <a:rPr lang="en-US" sz="1200" b="1" dirty="0">
                  <a:solidFill>
                    <a:prstClr val="black"/>
                  </a:solidFill>
                  <a:cs typeface="Arial" pitchFamily="34" charset="0"/>
                </a:rPr>
                <a:t>Upgrade arc </a:t>
              </a:r>
              <a:r>
                <a:rPr lang="en-US" sz="1200" b="1" dirty="0" smtClean="0">
                  <a:solidFill>
                    <a:prstClr val="black"/>
                  </a:solidFill>
                  <a:cs typeface="Arial" pitchFamily="34" charset="0"/>
                </a:rPr>
                <a:t>magnets </a:t>
              </a:r>
              <a:endParaRPr lang="en-US" sz="1200" b="1" dirty="0">
                <a:solidFill>
                  <a:prstClr val="black"/>
                </a:solidFill>
                <a:cs typeface="Arial" pitchFamily="34" charset="0"/>
              </a:endParaRPr>
            </a:p>
            <a:p>
              <a:pPr algn="ctr" defTabSz="457200"/>
              <a:r>
                <a:rPr lang="en-US" sz="1200" b="1" dirty="0">
                  <a:solidFill>
                    <a:prstClr val="black"/>
                  </a:solidFill>
                  <a:cs typeface="Arial" pitchFamily="34" charset="0"/>
                </a:rPr>
                <a:t>&amp;</a:t>
              </a:r>
              <a:r>
                <a:rPr lang="en-US" sz="1200" b="1" dirty="0" smtClean="0">
                  <a:solidFill>
                    <a:prstClr val="black"/>
                  </a:solidFill>
                  <a:cs typeface="Arial" pitchFamily="34" charset="0"/>
                </a:rPr>
                <a:t> </a:t>
              </a:r>
              <a:r>
                <a:rPr lang="en-US" sz="1200" b="1" dirty="0">
                  <a:solidFill>
                    <a:prstClr val="black"/>
                  </a:solidFill>
                  <a:cs typeface="Arial" pitchFamily="34" charset="0"/>
                </a:rPr>
                <a:t>supplies</a:t>
              </a:r>
            </a:p>
          </p:txBody>
        </p:sp>
        <p:sp>
          <p:nvSpPr>
            <p:cNvPr id="9231" name="Freeform 376"/>
            <p:cNvSpPr>
              <a:spLocks/>
            </p:cNvSpPr>
            <p:nvPr/>
          </p:nvSpPr>
          <p:spPr bwMode="auto">
            <a:xfrm rot="5400000">
              <a:off x="6109494" y="2374106"/>
              <a:ext cx="230188" cy="269875"/>
            </a:xfrm>
            <a:custGeom>
              <a:avLst/>
              <a:gdLst>
                <a:gd name="T0" fmla="*/ 0 w 144"/>
                <a:gd name="T1" fmla="*/ 0 h 176"/>
                <a:gd name="T2" fmla="*/ 0 w 144"/>
                <a:gd name="T3" fmla="*/ 6140 h 176"/>
                <a:gd name="T4" fmla="*/ 0 w 144"/>
                <a:gd name="T5" fmla="*/ 26095 h 176"/>
                <a:gd name="T6" fmla="*/ 0 w 144"/>
                <a:gd name="T7" fmla="*/ 50656 h 176"/>
                <a:gd name="T8" fmla="*/ 4792 w 144"/>
                <a:gd name="T9" fmla="*/ 85961 h 176"/>
                <a:gd name="T10" fmla="*/ 17571 w 144"/>
                <a:gd name="T11" fmla="*/ 119732 h 176"/>
                <a:gd name="T12" fmla="*/ 31947 w 144"/>
                <a:gd name="T13" fmla="*/ 156572 h 176"/>
                <a:gd name="T14" fmla="*/ 55908 w 144"/>
                <a:gd name="T15" fmla="*/ 187273 h 176"/>
                <a:gd name="T16" fmla="*/ 84660 w 144"/>
                <a:gd name="T17" fmla="*/ 216438 h 176"/>
                <a:gd name="T18" fmla="*/ 126192 w 144"/>
                <a:gd name="T19" fmla="*/ 239464 h 176"/>
                <a:gd name="T20" fmla="*/ 115011 w 144"/>
                <a:gd name="T21" fmla="*/ 259419 h 176"/>
                <a:gd name="T22" fmla="*/ 230021 w 144"/>
                <a:gd name="T23" fmla="*/ 270164 h 176"/>
                <a:gd name="T24" fmla="*/ 188489 w 144"/>
                <a:gd name="T25" fmla="*/ 156572 h 176"/>
                <a:gd name="T26" fmla="*/ 174113 w 144"/>
                <a:gd name="T27" fmla="*/ 185738 h 176"/>
                <a:gd name="T28" fmla="*/ 170918 w 144"/>
                <a:gd name="T29" fmla="*/ 185738 h 176"/>
                <a:gd name="T30" fmla="*/ 159737 w 144"/>
                <a:gd name="T31" fmla="*/ 185738 h 176"/>
                <a:gd name="T32" fmla="*/ 143763 w 144"/>
                <a:gd name="T33" fmla="*/ 182668 h 176"/>
                <a:gd name="T34" fmla="*/ 126192 w 144"/>
                <a:gd name="T35" fmla="*/ 176528 h 176"/>
                <a:gd name="T36" fmla="*/ 102232 w 144"/>
                <a:gd name="T37" fmla="*/ 162712 h 176"/>
                <a:gd name="T38" fmla="*/ 76674 w 144"/>
                <a:gd name="T39" fmla="*/ 142757 h 176"/>
                <a:gd name="T40" fmla="*/ 49518 w 144"/>
                <a:gd name="T41" fmla="*/ 107452 h 176"/>
                <a:gd name="T42" fmla="*/ 22363 w 144"/>
                <a:gd name="T43" fmla="*/ 62936 h 176"/>
                <a:gd name="T44" fmla="*/ 0 w 144"/>
                <a:gd name="T45" fmla="*/ 0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176"/>
                <a:gd name="T71" fmla="*/ 144 w 144"/>
                <a:gd name="T72" fmla="*/ 176 h 1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176">
                  <a:moveTo>
                    <a:pt x="0" y="0"/>
                  </a:moveTo>
                  <a:lnTo>
                    <a:pt x="0" y="4"/>
                  </a:lnTo>
                  <a:lnTo>
                    <a:pt x="0" y="17"/>
                  </a:lnTo>
                  <a:lnTo>
                    <a:pt x="0" y="33"/>
                  </a:lnTo>
                  <a:lnTo>
                    <a:pt x="3" y="56"/>
                  </a:lnTo>
                  <a:lnTo>
                    <a:pt x="11" y="78"/>
                  </a:lnTo>
                  <a:lnTo>
                    <a:pt x="20" y="102"/>
                  </a:lnTo>
                  <a:lnTo>
                    <a:pt x="35" y="122"/>
                  </a:lnTo>
                  <a:lnTo>
                    <a:pt x="53" y="141"/>
                  </a:lnTo>
                  <a:lnTo>
                    <a:pt x="79" y="156"/>
                  </a:lnTo>
                  <a:lnTo>
                    <a:pt x="72" y="169"/>
                  </a:lnTo>
                  <a:lnTo>
                    <a:pt x="144" y="176"/>
                  </a:lnTo>
                  <a:lnTo>
                    <a:pt x="118" y="102"/>
                  </a:lnTo>
                  <a:lnTo>
                    <a:pt x="109" y="121"/>
                  </a:lnTo>
                  <a:lnTo>
                    <a:pt x="107" y="121"/>
                  </a:lnTo>
                  <a:lnTo>
                    <a:pt x="100" y="121"/>
                  </a:lnTo>
                  <a:lnTo>
                    <a:pt x="90" y="119"/>
                  </a:lnTo>
                  <a:lnTo>
                    <a:pt x="79" y="115"/>
                  </a:lnTo>
                  <a:lnTo>
                    <a:pt x="64" y="106"/>
                  </a:lnTo>
                  <a:lnTo>
                    <a:pt x="48" y="93"/>
                  </a:lnTo>
                  <a:lnTo>
                    <a:pt x="31" y="70"/>
                  </a:lnTo>
                  <a:lnTo>
                    <a:pt x="14" y="41"/>
                  </a:lnTo>
                  <a:lnTo>
                    <a:pt x="0" y="0"/>
                  </a:lnTo>
                  <a:close/>
                </a:path>
              </a:pathLst>
            </a:custGeom>
            <a:solidFill>
              <a:srgbClr val="0000FF"/>
            </a:solidFill>
            <a:ln w="0">
              <a:solidFill>
                <a:srgbClr val="0000FF"/>
              </a:solidFill>
              <a:round/>
              <a:headEnd/>
              <a:tailEnd/>
            </a:ln>
          </p:spPr>
          <p:txBody>
            <a:bodyPr/>
            <a:lstStyle/>
            <a:p>
              <a:pPr defTabSz="457200"/>
              <a:endParaRPr lang="en-US" dirty="0">
                <a:solidFill>
                  <a:prstClr val="black"/>
                </a:solidFill>
              </a:endParaRPr>
            </a:p>
          </p:txBody>
        </p:sp>
        <p:sp>
          <p:nvSpPr>
            <p:cNvPr id="9233" name="Text Box 427"/>
            <p:cNvSpPr txBox="1">
              <a:spLocks noChangeArrowheads="1"/>
            </p:cNvSpPr>
            <p:nvPr/>
          </p:nvSpPr>
          <p:spPr bwMode="auto">
            <a:xfrm>
              <a:off x="4724400" y="3386435"/>
              <a:ext cx="996950" cy="461665"/>
            </a:xfrm>
            <a:prstGeom prst="rect">
              <a:avLst/>
            </a:prstGeom>
            <a:noFill/>
            <a:ln w="9525">
              <a:noFill/>
              <a:miter lim="800000"/>
              <a:headEnd/>
              <a:tailEnd/>
            </a:ln>
          </p:spPr>
          <p:txBody>
            <a:bodyPr>
              <a:spAutoFit/>
            </a:bodyPr>
            <a:lstStyle/>
            <a:p>
              <a:pPr algn="ctr" defTabSz="457200" eaLnBrk="0" hangingPunct="0">
                <a:spcBef>
                  <a:spcPct val="50000"/>
                </a:spcBef>
              </a:pPr>
              <a:r>
                <a:rPr lang="en-US" sz="1200" dirty="0">
                  <a:solidFill>
                    <a:srgbClr val="000000"/>
                  </a:solidFill>
                  <a:latin typeface="Arial" pitchFamily="34" charset="0"/>
                  <a:cs typeface="Arial" pitchFamily="34" charset="0"/>
                </a:rPr>
                <a:t>CHL upgrade</a:t>
              </a:r>
            </a:p>
          </p:txBody>
        </p:sp>
      </p:gr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44" name="Rectangle 336"/>
          <p:cNvSpPr>
            <a:spLocks noChangeArrowheads="1"/>
          </p:cNvSpPr>
          <p:nvPr/>
        </p:nvSpPr>
        <p:spPr bwMode="auto">
          <a:xfrm>
            <a:off x="81255" y="838200"/>
            <a:ext cx="388114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defTabSz="457200" eaLnBrk="1" hangingPunct="1">
              <a:lnSpc>
                <a:spcPct val="90000"/>
              </a:lnSpc>
              <a:buFontTx/>
              <a:buNone/>
            </a:pPr>
            <a:r>
              <a:rPr lang="en-US" altLang="en-US" sz="1400" b="1" dirty="0">
                <a:solidFill>
                  <a:srgbClr val="313EBD"/>
                </a:solidFill>
                <a:latin typeface="+mn-lt"/>
              </a:rPr>
              <a:t>Upgrade is designed to build on existing facility: vast majority of accelerator and experimental equipment have continued use.</a:t>
            </a:r>
          </a:p>
        </p:txBody>
      </p:sp>
      <p:sp>
        <p:nvSpPr>
          <p:cNvPr id="345" name="Text Box 30"/>
          <p:cNvSpPr txBox="1">
            <a:spLocks noChangeArrowheads="1"/>
          </p:cNvSpPr>
          <p:nvPr/>
        </p:nvSpPr>
        <p:spPr bwMode="auto">
          <a:xfrm>
            <a:off x="5105401" y="848380"/>
            <a:ext cx="3124200" cy="523220"/>
          </a:xfrm>
          <a:prstGeom prst="rect">
            <a:avLst/>
          </a:prstGeom>
          <a:noFill/>
          <a:ln w="12700">
            <a:noFill/>
            <a:miter lim="800000"/>
            <a:headEnd/>
            <a:tailEnd/>
          </a:ln>
        </p:spPr>
        <p:txBody>
          <a:bodyPr wrap="square">
            <a:spAutoFit/>
          </a:bodyPr>
          <a:lstStyle/>
          <a:p>
            <a:pPr defTabSz="457200" eaLnBrk="0" hangingPunct="0">
              <a:defRPr/>
            </a:pPr>
            <a:r>
              <a:rPr lang="en-US" sz="1400" b="1" dirty="0">
                <a:solidFill>
                  <a:srgbClr val="008000"/>
                </a:solidFill>
                <a:cs typeface="Arial" panose="020B0604020202020204" pitchFamily="34" charset="0"/>
              </a:rPr>
              <a:t>Maintain capability to deliver lower pass beam energies: 2.2, 4.4, 6.6….</a:t>
            </a:r>
          </a:p>
        </p:txBody>
      </p:sp>
      <p:sp>
        <p:nvSpPr>
          <p:cNvPr id="349" name="Text Box 3"/>
          <p:cNvSpPr txBox="1">
            <a:spLocks noChangeArrowheads="1"/>
          </p:cNvSpPr>
          <p:nvPr/>
        </p:nvSpPr>
        <p:spPr bwMode="auto">
          <a:xfrm>
            <a:off x="4191000" y="4970383"/>
            <a:ext cx="4724400" cy="1354217"/>
          </a:xfrm>
          <a:prstGeom prst="rect">
            <a:avLst/>
          </a:prstGeom>
          <a:solidFill>
            <a:schemeClr val="accent2">
              <a:lumMod val="20000"/>
              <a:lumOff val="80000"/>
            </a:schemeClr>
          </a:solidFill>
          <a:ln w="9525">
            <a:solidFill>
              <a:srgbClr val="E6B9B8"/>
            </a:solid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wrap="square">
            <a:spAutoFit/>
          </a:bodyPr>
          <a:lstStyle/>
          <a:p>
            <a:pPr defTabSz="457200" eaLnBrk="0" hangingPunct="0">
              <a:defRPr/>
            </a:pPr>
            <a:r>
              <a:rPr lang="en-US" b="1" u="sng" dirty="0">
                <a:solidFill>
                  <a:srgbClr val="000000"/>
                </a:solidFill>
                <a:cs typeface="Arial" panose="020B0604020202020204" pitchFamily="34" charset="0"/>
              </a:rPr>
              <a:t>Project Scope </a:t>
            </a:r>
            <a:r>
              <a:rPr lang="en-US" b="1" u="sng" dirty="0">
                <a:solidFill>
                  <a:srgbClr val="008000"/>
                </a:solidFill>
                <a:cs typeface="Arial" panose="020B0604020202020204" pitchFamily="34" charset="0"/>
              </a:rPr>
              <a:t>(~</a:t>
            </a:r>
            <a:r>
              <a:rPr lang="en-US" b="1" u="sng" dirty="0" smtClean="0">
                <a:solidFill>
                  <a:srgbClr val="008000"/>
                </a:solidFill>
                <a:cs typeface="Arial" panose="020B0604020202020204" pitchFamily="34" charset="0"/>
              </a:rPr>
              <a:t>96% </a:t>
            </a:r>
            <a:r>
              <a:rPr lang="en-US" b="1" u="sng" dirty="0">
                <a:solidFill>
                  <a:srgbClr val="008000"/>
                </a:solidFill>
                <a:cs typeface="Arial" panose="020B0604020202020204" pitchFamily="34" charset="0"/>
              </a:rPr>
              <a:t>complete)</a:t>
            </a:r>
            <a:r>
              <a:rPr lang="en-US" b="1" dirty="0">
                <a:solidFill>
                  <a:srgbClr val="000000"/>
                </a:solidFill>
                <a:cs typeface="Arial" panose="020B0604020202020204" pitchFamily="34" charset="0"/>
              </a:rPr>
              <a:t>: </a:t>
            </a:r>
          </a:p>
          <a:p>
            <a:pPr marL="91440" indent="-274320" defTabSz="457200" eaLnBrk="0" hangingPunct="0">
              <a:buFont typeface="Arial" pitchFamily="34" charset="0"/>
              <a:buChar char="•"/>
              <a:defRPr/>
            </a:pPr>
            <a:r>
              <a:rPr lang="en-US" sz="1600" b="1" dirty="0">
                <a:solidFill>
                  <a:srgbClr val="000000"/>
                </a:solidFill>
                <a:cs typeface="Arial" panose="020B0604020202020204" pitchFamily="34" charset="0"/>
              </a:rPr>
              <a:t>Doubling the accelerator beam energy - </a:t>
            </a:r>
            <a:r>
              <a:rPr lang="en-US" sz="1600" b="1" dirty="0">
                <a:solidFill>
                  <a:srgbClr val="009900"/>
                </a:solidFill>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cs typeface="Arial" panose="020B0604020202020204" pitchFamily="34" charset="0"/>
              </a:rPr>
              <a:t>New experimental Hall D and beam line - </a:t>
            </a:r>
            <a:r>
              <a:rPr lang="en-US" sz="1600" b="1" dirty="0">
                <a:solidFill>
                  <a:srgbClr val="009900"/>
                </a:solidFill>
                <a:cs typeface="Arial" panose="020B0604020202020204" pitchFamily="34" charset="0"/>
              </a:rPr>
              <a:t>DONE</a:t>
            </a:r>
          </a:p>
          <a:p>
            <a:pPr marL="91440" indent="-274320" defTabSz="457200" eaLnBrk="0" hangingPunct="0">
              <a:buFont typeface="Arial" pitchFamily="34" charset="0"/>
              <a:buChar char="•"/>
              <a:defRPr/>
            </a:pPr>
            <a:r>
              <a:rPr lang="en-US" sz="1600" b="1" dirty="0">
                <a:solidFill>
                  <a:srgbClr val="000000"/>
                </a:solidFill>
                <a:cs typeface="Arial" panose="020B0604020202020204" pitchFamily="34" charset="0"/>
              </a:rPr>
              <a:t>Civil construction including Utilities -  </a:t>
            </a:r>
            <a:r>
              <a:rPr lang="en-US" sz="1600" b="1" dirty="0" smtClean="0">
                <a:solidFill>
                  <a:srgbClr val="009900"/>
                </a:solidFill>
                <a:cs typeface="Arial" panose="020B0604020202020204" pitchFamily="34" charset="0"/>
              </a:rPr>
              <a:t>99.9%</a:t>
            </a:r>
            <a:endParaRPr lang="en-US" sz="1600" b="1" dirty="0">
              <a:solidFill>
                <a:srgbClr val="009900"/>
              </a:solidFill>
              <a:cs typeface="Arial" panose="020B0604020202020204" pitchFamily="34" charset="0"/>
            </a:endParaRPr>
          </a:p>
          <a:p>
            <a:pPr marL="91440" indent="-274320" defTabSz="457200" eaLnBrk="0" hangingPunct="0">
              <a:buFont typeface="Arial" pitchFamily="34" charset="0"/>
              <a:buChar char="•"/>
              <a:defRPr/>
            </a:pPr>
            <a:r>
              <a:rPr lang="en-US" sz="1600" b="1" dirty="0">
                <a:solidFill>
                  <a:srgbClr val="000000"/>
                </a:solidFill>
                <a:cs typeface="Arial" panose="020B0604020202020204" pitchFamily="34" charset="0"/>
              </a:rPr>
              <a:t>Upgrades to Experimental </a:t>
            </a:r>
            <a:r>
              <a:rPr lang="en-US" sz="1600" b="1" dirty="0">
                <a:solidFill>
                  <a:srgbClr val="009900"/>
                </a:solidFill>
                <a:cs typeface="Arial" panose="020B0604020202020204" pitchFamily="34" charset="0"/>
              </a:rPr>
              <a:t>Halls B &amp; C </a:t>
            </a:r>
            <a:r>
              <a:rPr lang="en-US" sz="1600" b="1" dirty="0">
                <a:solidFill>
                  <a:prstClr val="black"/>
                </a:solidFill>
                <a:cs typeface="Arial" panose="020B0604020202020204" pitchFamily="34" charset="0"/>
              </a:rPr>
              <a:t>-</a:t>
            </a:r>
            <a:r>
              <a:rPr lang="en-US" sz="1600" b="1" dirty="0">
                <a:solidFill>
                  <a:srgbClr val="009900"/>
                </a:solidFill>
                <a:cs typeface="Arial" panose="020B0604020202020204" pitchFamily="34" charset="0"/>
              </a:rPr>
              <a:t>  </a:t>
            </a:r>
            <a:r>
              <a:rPr lang="en-US" sz="1600" b="1" dirty="0" smtClean="0">
                <a:solidFill>
                  <a:srgbClr val="009900"/>
                </a:solidFill>
                <a:cs typeface="Arial" panose="020B0604020202020204" pitchFamily="34" charset="0"/>
              </a:rPr>
              <a:t>~91% </a:t>
            </a:r>
            <a:endParaRPr lang="en-US" sz="1600" b="1" dirty="0">
              <a:solidFill>
                <a:srgbClr val="009900"/>
              </a:solidFill>
              <a:cs typeface="Arial" panose="020B0604020202020204" pitchFamily="34" charset="0"/>
            </a:endParaRPr>
          </a:p>
        </p:txBody>
      </p:sp>
      <p:sp>
        <p:nvSpPr>
          <p:cNvPr id="350" name="TextBox 349"/>
          <p:cNvSpPr txBox="1"/>
          <p:nvPr/>
        </p:nvSpPr>
        <p:spPr>
          <a:xfrm>
            <a:off x="7491250" y="4154269"/>
            <a:ext cx="1424150" cy="646331"/>
          </a:xfrm>
          <a:prstGeom prst="rect">
            <a:avLst/>
          </a:prstGeom>
          <a:solidFill>
            <a:schemeClr val="accent2">
              <a:lumMod val="20000"/>
              <a:lumOff val="80000"/>
            </a:schemeClr>
          </a:solidFill>
          <a:ln w="12700">
            <a:solidFill>
              <a:schemeClr val="accent2">
                <a:lumMod val="40000"/>
                <a:lumOff val="60000"/>
              </a:schemeClr>
            </a:solidFill>
          </a:ln>
          <a:effectLst>
            <a:outerShdw blurRad="50800" dist="38100" dir="2700000" algn="tl" rotWithShape="0">
              <a:prstClr val="black">
                <a:alpha val="40000"/>
              </a:prstClr>
            </a:outerShdw>
          </a:effectLst>
        </p:spPr>
        <p:txBody>
          <a:bodyPr wrap="none" rtlCol="0">
            <a:spAutoFit/>
          </a:bodyPr>
          <a:lstStyle/>
          <a:p>
            <a:pPr defTabSz="457200"/>
            <a:r>
              <a:rPr lang="en-US" dirty="0">
                <a:solidFill>
                  <a:prstClr val="black"/>
                </a:solidFill>
                <a:cs typeface="Arial" panose="020B0604020202020204" pitchFamily="34" charset="0"/>
              </a:rPr>
              <a:t>TPC = $338M</a:t>
            </a:r>
          </a:p>
          <a:p>
            <a:pPr defTabSz="457200"/>
            <a:r>
              <a:rPr lang="en-US" b="1" dirty="0">
                <a:solidFill>
                  <a:srgbClr val="009900"/>
                </a:solidFill>
                <a:cs typeface="Arial" panose="020B0604020202020204" pitchFamily="34" charset="0"/>
              </a:rPr>
              <a:t>ETC = </a:t>
            </a:r>
            <a:r>
              <a:rPr lang="en-US" dirty="0" smtClean="0">
                <a:solidFill>
                  <a:srgbClr val="009900"/>
                </a:solidFill>
                <a:cs typeface="Arial" panose="020B0604020202020204" pitchFamily="34" charset="0"/>
              </a:rPr>
              <a:t>~</a:t>
            </a:r>
            <a:r>
              <a:rPr lang="en-US" b="1" dirty="0" smtClean="0">
                <a:solidFill>
                  <a:srgbClr val="009900"/>
                </a:solidFill>
                <a:cs typeface="Arial" panose="020B0604020202020204" pitchFamily="34" charset="0"/>
              </a:rPr>
              <a:t>$15M</a:t>
            </a:r>
            <a:endParaRPr lang="en-US" sz="1400" dirty="0">
              <a:solidFill>
                <a:prstClr val="black"/>
              </a:solidFill>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228600" y="1561969"/>
            <a:ext cx="3513120" cy="4762631"/>
          </a:xfrm>
          <a:prstGeom prst="rect">
            <a:avLst/>
          </a:prstGeom>
        </p:spPr>
      </p:pic>
      <p:sp>
        <p:nvSpPr>
          <p:cNvPr id="20" name="Oval 19"/>
          <p:cNvSpPr/>
          <p:nvPr/>
        </p:nvSpPr>
        <p:spPr>
          <a:xfrm>
            <a:off x="3124200" y="5334000"/>
            <a:ext cx="533400" cy="381000"/>
          </a:xfrm>
          <a:prstGeom prst="ellipse">
            <a:avLst/>
          </a:prstGeom>
          <a:noFill/>
          <a:ln w="28575" cmpd="sng">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p:nvPr/>
        </p:nvSpPr>
        <p:spPr>
          <a:xfrm>
            <a:off x="1905000" y="5334000"/>
            <a:ext cx="609600" cy="423600"/>
          </a:xfrm>
          <a:prstGeom prst="ellipse">
            <a:avLst/>
          </a:prstGeom>
          <a:noFill/>
          <a:ln w="28575" cmpd="sng">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p:nvPr/>
        </p:nvSpPr>
        <p:spPr>
          <a:xfrm>
            <a:off x="2590800" y="5410200"/>
            <a:ext cx="432000" cy="304800"/>
          </a:xfrm>
          <a:prstGeom prst="ellipse">
            <a:avLst/>
          </a:prstGeom>
          <a:noFill/>
          <a:ln w="28575" cmpd="sng">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057400" y="5410200"/>
            <a:ext cx="312906" cy="307777"/>
          </a:xfrm>
          <a:prstGeom prst="rect">
            <a:avLst/>
          </a:prstGeom>
          <a:noFill/>
        </p:spPr>
        <p:txBody>
          <a:bodyPr wrap="none" rtlCol="0">
            <a:spAutoFit/>
          </a:bodyPr>
          <a:lstStyle/>
          <a:p>
            <a:r>
              <a:rPr lang="en-US" sz="1400" b="1" dirty="0" smtClean="0">
                <a:solidFill>
                  <a:srgbClr val="FFFF00"/>
                </a:solidFill>
              </a:rPr>
              <a:t>A</a:t>
            </a:r>
            <a:endParaRPr lang="en-US" sz="1400" b="1" dirty="0">
              <a:solidFill>
                <a:srgbClr val="FFFF00"/>
              </a:solidFill>
            </a:endParaRPr>
          </a:p>
        </p:txBody>
      </p:sp>
      <p:sp>
        <p:nvSpPr>
          <p:cNvPr id="352" name="TextBox 351"/>
          <p:cNvSpPr txBox="1"/>
          <p:nvPr/>
        </p:nvSpPr>
        <p:spPr>
          <a:xfrm>
            <a:off x="2667000" y="5410200"/>
            <a:ext cx="287258" cy="307777"/>
          </a:xfrm>
          <a:prstGeom prst="rect">
            <a:avLst/>
          </a:prstGeom>
          <a:noFill/>
        </p:spPr>
        <p:txBody>
          <a:bodyPr wrap="none" rtlCol="0">
            <a:spAutoFit/>
          </a:bodyPr>
          <a:lstStyle/>
          <a:p>
            <a:r>
              <a:rPr lang="en-US" sz="1400" b="1" dirty="0" smtClean="0">
                <a:solidFill>
                  <a:srgbClr val="FFFF00"/>
                </a:solidFill>
              </a:rPr>
              <a:t>B</a:t>
            </a:r>
            <a:endParaRPr lang="en-US" sz="1400" b="1" dirty="0">
              <a:solidFill>
                <a:srgbClr val="FFFF00"/>
              </a:solidFill>
            </a:endParaRPr>
          </a:p>
        </p:txBody>
      </p:sp>
      <p:sp>
        <p:nvSpPr>
          <p:cNvPr id="353" name="TextBox 352"/>
          <p:cNvSpPr txBox="1"/>
          <p:nvPr/>
        </p:nvSpPr>
        <p:spPr>
          <a:xfrm>
            <a:off x="3276600" y="5410200"/>
            <a:ext cx="287258" cy="307777"/>
          </a:xfrm>
          <a:prstGeom prst="rect">
            <a:avLst/>
          </a:prstGeom>
          <a:noFill/>
        </p:spPr>
        <p:txBody>
          <a:bodyPr wrap="none" rtlCol="0">
            <a:spAutoFit/>
          </a:bodyPr>
          <a:lstStyle/>
          <a:p>
            <a:r>
              <a:rPr lang="en-US" sz="1400" b="1" dirty="0" smtClean="0">
                <a:solidFill>
                  <a:srgbClr val="FFFF00"/>
                </a:solidFill>
              </a:rPr>
              <a:t>C</a:t>
            </a:r>
            <a:endParaRPr lang="en-US" sz="1400" b="1" dirty="0">
              <a:solidFill>
                <a:srgbClr val="FFFF00"/>
              </a:solidFill>
            </a:endParaRPr>
          </a:p>
        </p:txBody>
      </p:sp>
      <p:sp>
        <p:nvSpPr>
          <p:cNvPr id="347" name="Oval 346"/>
          <p:cNvSpPr/>
          <p:nvPr/>
        </p:nvSpPr>
        <p:spPr>
          <a:xfrm>
            <a:off x="1371600" y="1676400"/>
            <a:ext cx="609600" cy="423600"/>
          </a:xfrm>
          <a:prstGeom prst="ellipse">
            <a:avLst/>
          </a:prstGeom>
          <a:noFill/>
          <a:ln w="28575" cmpd="sng">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TextBox 347"/>
          <p:cNvSpPr txBox="1"/>
          <p:nvPr/>
        </p:nvSpPr>
        <p:spPr>
          <a:xfrm>
            <a:off x="1524000" y="1752600"/>
            <a:ext cx="297840" cy="307777"/>
          </a:xfrm>
          <a:prstGeom prst="rect">
            <a:avLst/>
          </a:prstGeom>
          <a:noFill/>
        </p:spPr>
        <p:txBody>
          <a:bodyPr wrap="none" rtlCol="0">
            <a:spAutoFit/>
          </a:bodyPr>
          <a:lstStyle/>
          <a:p>
            <a:r>
              <a:rPr lang="en-US" sz="1400" b="1" dirty="0" smtClean="0">
                <a:solidFill>
                  <a:srgbClr val="FFFF00"/>
                </a:solidFill>
              </a:rPr>
              <a:t>D</a:t>
            </a:r>
            <a:endParaRPr lang="en-US" sz="1400" b="1" dirty="0">
              <a:solidFill>
                <a:srgbClr val="FFFF00"/>
              </a:solidFill>
            </a:endParaRPr>
          </a:p>
        </p:txBody>
      </p:sp>
    </p:spTree>
    <p:extLst>
      <p:ext uri="{BB962C8B-B14F-4D97-AF65-F5344CB8AC3E}">
        <p14:creationId xmlns:p14="http://schemas.microsoft.com/office/powerpoint/2010/main" val="613367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Hall D</a:t>
            </a:r>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 </a:t>
            </a: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Status</a:t>
            </a:r>
            <a:endPar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endParaRP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10" name="Picture 9" descr="Screen Shot 2014-10-03 at 15.56.44.png"/>
          <p:cNvPicPr>
            <a:picLocks noChangeAspect="1"/>
          </p:cNvPicPr>
          <p:nvPr/>
        </p:nvPicPr>
        <p:blipFill rotWithShape="1">
          <a:blip r:embed="rId3">
            <a:extLst>
              <a:ext uri="{28A0092B-C50C-407E-A947-70E740481C1C}">
                <a14:useLocalDpi xmlns:a14="http://schemas.microsoft.com/office/drawing/2010/main" val="0"/>
              </a:ext>
            </a:extLst>
          </a:blip>
          <a:srcRect l="19880"/>
          <a:stretch/>
        </p:blipFill>
        <p:spPr>
          <a:xfrm>
            <a:off x="552048" y="935317"/>
            <a:ext cx="5058366" cy="352431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5963024" y="935317"/>
            <a:ext cx="3180976" cy="1477328"/>
          </a:xfrm>
          <a:prstGeom prst="rect">
            <a:avLst/>
          </a:prstGeom>
        </p:spPr>
        <p:txBody>
          <a:bodyPr wrap="square">
            <a:spAutoFit/>
          </a:bodyPr>
          <a:lstStyle/>
          <a:p>
            <a:pPr marL="0" lvl="1"/>
            <a:r>
              <a:rPr lang="en-US" sz="2000" b="1" dirty="0" smtClean="0"/>
              <a:t>Fall 2014</a:t>
            </a:r>
            <a:endParaRPr lang="en-US" sz="2000" dirty="0"/>
          </a:p>
          <a:p>
            <a:pPr marL="0" lvl="1"/>
            <a:r>
              <a:rPr lang="en-US" sz="1600" dirty="0"/>
              <a:t>(~19 days</a:t>
            </a:r>
            <a:r>
              <a:rPr lang="en-US" sz="1600" dirty="0" smtClean="0"/>
              <a:t>)</a:t>
            </a:r>
          </a:p>
          <a:p>
            <a:pPr marL="342900" lvl="1" indent="-342900">
              <a:buFont typeface="Lucida Grande"/>
              <a:buChar char="-"/>
            </a:pPr>
            <a:r>
              <a:rPr lang="en-US" dirty="0" smtClean="0"/>
              <a:t>10.1 </a:t>
            </a:r>
            <a:r>
              <a:rPr lang="en-US" dirty="0" err="1" smtClean="0"/>
              <a:t>GeV</a:t>
            </a:r>
            <a:endParaRPr lang="en-US" dirty="0"/>
          </a:p>
          <a:p>
            <a:pPr marL="342900" lvl="1" indent="-342900">
              <a:buFont typeface="Lucida Grande"/>
              <a:buChar char="-"/>
            </a:pPr>
            <a:r>
              <a:rPr lang="en-US" dirty="0" err="1" smtClean="0"/>
              <a:t>amorphouse</a:t>
            </a:r>
            <a:r>
              <a:rPr lang="en-US" dirty="0" smtClean="0"/>
              <a:t> radiator</a:t>
            </a:r>
            <a:endParaRPr lang="en-US" dirty="0"/>
          </a:p>
          <a:p>
            <a:pPr marL="342900" lvl="1" indent="-342900">
              <a:buFont typeface="Lucida Grande"/>
              <a:buChar char="-"/>
            </a:pPr>
            <a:r>
              <a:rPr lang="en-US" dirty="0" smtClean="0"/>
              <a:t>CH</a:t>
            </a:r>
            <a:r>
              <a:rPr lang="en-US" baseline="-25000" dirty="0" smtClean="0"/>
              <a:t>2</a:t>
            </a:r>
            <a:r>
              <a:rPr lang="en-US" dirty="0" smtClean="0"/>
              <a:t> target</a:t>
            </a:r>
          </a:p>
        </p:txBody>
      </p:sp>
      <p:sp>
        <p:nvSpPr>
          <p:cNvPr id="13" name="Rectangle 12"/>
          <p:cNvSpPr/>
          <p:nvPr/>
        </p:nvSpPr>
        <p:spPr>
          <a:xfrm>
            <a:off x="5963024" y="2758977"/>
            <a:ext cx="2882152" cy="2031325"/>
          </a:xfrm>
          <a:prstGeom prst="rect">
            <a:avLst/>
          </a:prstGeom>
        </p:spPr>
        <p:txBody>
          <a:bodyPr wrap="square">
            <a:spAutoFit/>
          </a:bodyPr>
          <a:lstStyle/>
          <a:p>
            <a:pPr marL="0" lvl="1"/>
            <a:r>
              <a:rPr lang="en-US" sz="2000" b="1" dirty="0" smtClean="0"/>
              <a:t>Spring 2015 </a:t>
            </a:r>
          </a:p>
          <a:p>
            <a:pPr marL="0" lvl="1"/>
            <a:r>
              <a:rPr lang="en-US" sz="1600" dirty="0" smtClean="0"/>
              <a:t>(</a:t>
            </a:r>
            <a:r>
              <a:rPr lang="en-US" sz="1600" dirty="0"/>
              <a:t>~10 days</a:t>
            </a:r>
            <a:r>
              <a:rPr lang="en-US" sz="1600" dirty="0" smtClean="0"/>
              <a:t>)</a:t>
            </a:r>
            <a:endParaRPr lang="en-US" sz="1600" dirty="0"/>
          </a:p>
          <a:p>
            <a:pPr marL="342900" lvl="1" indent="-342900">
              <a:buFont typeface="Lucida Grande"/>
              <a:buChar char="-"/>
            </a:pPr>
            <a:r>
              <a:rPr lang="en-US" dirty="0" smtClean="0"/>
              <a:t>5.5 </a:t>
            </a:r>
            <a:r>
              <a:rPr lang="en-US" dirty="0" err="1" smtClean="0"/>
              <a:t>GeV</a:t>
            </a:r>
            <a:endParaRPr lang="en-US" dirty="0" smtClean="0"/>
          </a:p>
          <a:p>
            <a:pPr marL="342900" lvl="1" indent="-342900">
              <a:buFont typeface="Lucida Grande"/>
              <a:buChar char="-"/>
            </a:pPr>
            <a:r>
              <a:rPr lang="en-US" dirty="0" smtClean="0"/>
              <a:t>Diamond</a:t>
            </a:r>
          </a:p>
          <a:p>
            <a:pPr marL="342900" lvl="1" indent="-342900">
              <a:buFont typeface="Lucida Grande"/>
              <a:buChar char="-"/>
            </a:pPr>
            <a:r>
              <a:rPr lang="en-US" dirty="0" smtClean="0"/>
              <a:t>CH</a:t>
            </a:r>
            <a:r>
              <a:rPr lang="en-US" baseline="-25000" dirty="0" smtClean="0"/>
              <a:t>2</a:t>
            </a:r>
            <a:r>
              <a:rPr lang="en-US" dirty="0" smtClean="0"/>
              <a:t> target</a:t>
            </a:r>
          </a:p>
          <a:p>
            <a:pPr marL="342900" lvl="1" indent="-342900">
              <a:buFont typeface="Lucida Grande"/>
              <a:buChar char="-"/>
            </a:pPr>
            <a:r>
              <a:rPr lang="en-US" dirty="0"/>
              <a:t>Finishing calibrations </a:t>
            </a:r>
            <a:endParaRPr lang="en-US" dirty="0" smtClean="0"/>
          </a:p>
          <a:p>
            <a:pPr marL="342900" lvl="1" indent="-342900">
              <a:buFont typeface="Lucida Grande"/>
              <a:buChar char="-"/>
            </a:pPr>
            <a:r>
              <a:rPr lang="en-US" b="1" dirty="0" smtClean="0">
                <a:solidFill>
                  <a:srgbClr val="000090"/>
                </a:solidFill>
              </a:rPr>
              <a:t>Physics signals</a:t>
            </a:r>
          </a:p>
        </p:txBody>
      </p:sp>
      <p:sp>
        <p:nvSpPr>
          <p:cNvPr id="11" name="Rectangle 10"/>
          <p:cNvSpPr/>
          <p:nvPr/>
        </p:nvSpPr>
        <p:spPr>
          <a:xfrm>
            <a:off x="14165" y="4670774"/>
            <a:ext cx="9264305" cy="1661993"/>
          </a:xfrm>
          <a:prstGeom prst="rect">
            <a:avLst/>
          </a:prstGeom>
        </p:spPr>
        <p:txBody>
          <a:bodyPr wrap="square">
            <a:spAutoFit/>
          </a:bodyPr>
          <a:lstStyle/>
          <a:p>
            <a:pPr marL="0" lvl="1"/>
            <a:r>
              <a:rPr lang="en-US" sz="2200" b="1" dirty="0" err="1" smtClean="0">
                <a:solidFill>
                  <a:srgbClr val="FF0000"/>
                </a:solidFill>
              </a:rPr>
              <a:t>GlueX</a:t>
            </a:r>
            <a:r>
              <a:rPr lang="en-US" sz="2200" b="1" dirty="0" smtClean="0">
                <a:solidFill>
                  <a:srgbClr val="FF0000"/>
                </a:solidFill>
              </a:rPr>
              <a:t> Solenoid: </a:t>
            </a:r>
            <a:r>
              <a:rPr lang="en-US" sz="2200" dirty="0" smtClean="0">
                <a:solidFill>
                  <a:srgbClr val="000090"/>
                </a:solidFill>
              </a:rPr>
              <a:t>Operational Review in  July 2015</a:t>
            </a:r>
          </a:p>
          <a:p>
            <a:pPr marL="180000" lvl="1" indent="-180000">
              <a:buFont typeface="Arial"/>
              <a:buChar char="•"/>
            </a:pPr>
            <a:r>
              <a:rPr lang="en-US" sz="2000" i="1" dirty="0" smtClean="0"/>
              <a:t>Finding (credit </a:t>
            </a:r>
            <a:r>
              <a:rPr lang="en-US" sz="2000" i="1" dirty="0"/>
              <a:t>to S</a:t>
            </a:r>
            <a:r>
              <a:rPr lang="en-US" sz="2000" i="1" dirty="0" smtClean="0"/>
              <a:t>. </a:t>
            </a:r>
            <a:r>
              <a:rPr lang="en-US" sz="2000" dirty="0" err="1"/>
              <a:t>St.Lorant</a:t>
            </a:r>
            <a:r>
              <a:rPr lang="en-US" sz="2000" i="1" dirty="0" smtClean="0"/>
              <a:t>)</a:t>
            </a:r>
            <a:r>
              <a:rPr lang="en-US" sz="2000" dirty="0" smtClean="0"/>
              <a:t>:</a:t>
            </a:r>
            <a:r>
              <a:rPr lang="en-US" sz="2000" b="1" dirty="0"/>
              <a:t> </a:t>
            </a:r>
            <a:r>
              <a:rPr lang="en-US" sz="2000" dirty="0" smtClean="0"/>
              <a:t>difference </a:t>
            </a:r>
            <a:r>
              <a:rPr lang="en-US" sz="2000" dirty="0"/>
              <a:t>between the SLAC and </a:t>
            </a:r>
            <a:r>
              <a:rPr lang="en-US" sz="2000" dirty="0" err="1"/>
              <a:t>JLab</a:t>
            </a:r>
            <a:r>
              <a:rPr lang="en-US" sz="2000" dirty="0"/>
              <a:t> cooling schemes</a:t>
            </a:r>
          </a:p>
          <a:p>
            <a:pPr marL="180000" indent="-180000">
              <a:buFont typeface="Arial"/>
              <a:buChar char="•"/>
            </a:pPr>
            <a:r>
              <a:rPr lang="en-US" sz="2000" dirty="0"/>
              <a:t>Modification to the cooling </a:t>
            </a:r>
            <a:r>
              <a:rPr lang="en-US" sz="2000" dirty="0" smtClean="0"/>
              <a:t>system (plan discussed </a:t>
            </a:r>
            <a:r>
              <a:rPr lang="en-US" sz="2000" dirty="0"/>
              <a:t>with local experts &amp;</a:t>
            </a:r>
            <a:r>
              <a:rPr lang="en-US" sz="2000" dirty="0" smtClean="0"/>
              <a:t> </a:t>
            </a:r>
            <a:r>
              <a:rPr lang="en-US" sz="2000" dirty="0"/>
              <a:t>the reviewers </a:t>
            </a:r>
            <a:endParaRPr lang="en-US" sz="2000" dirty="0" smtClean="0"/>
          </a:p>
          <a:p>
            <a:pPr marL="180000" indent="-180000">
              <a:buFont typeface="Arial"/>
              <a:buChar char="•"/>
            </a:pPr>
            <a:r>
              <a:rPr lang="en-US" sz="2000" dirty="0" smtClean="0"/>
              <a:t>Decision </a:t>
            </a:r>
            <a:r>
              <a:rPr lang="en-US" sz="2000" dirty="0"/>
              <a:t>to do the modifications now, to be finished before the Spring 2016 run</a:t>
            </a:r>
          </a:p>
          <a:p>
            <a:pPr marL="180000" indent="-180000">
              <a:buFont typeface="Arial"/>
              <a:buChar char="•"/>
            </a:pPr>
            <a:r>
              <a:rPr lang="en-US" sz="2000" dirty="0"/>
              <a:t>Work is in progress</a:t>
            </a:r>
          </a:p>
        </p:txBody>
      </p:sp>
      <p:sp>
        <p:nvSpPr>
          <p:cNvPr id="2" name="Rectangle 1"/>
          <p:cNvSpPr/>
          <p:nvPr/>
        </p:nvSpPr>
        <p:spPr>
          <a:xfrm>
            <a:off x="5620830" y="2391744"/>
            <a:ext cx="3523170" cy="400110"/>
          </a:xfrm>
          <a:prstGeom prst="rect">
            <a:avLst/>
          </a:prstGeom>
        </p:spPr>
        <p:txBody>
          <a:bodyPr wrap="none">
            <a:spAutoFit/>
          </a:bodyPr>
          <a:lstStyle/>
          <a:p>
            <a:pPr algn="ctr">
              <a:spcAft>
                <a:spcPts val="600"/>
              </a:spcAft>
            </a:pPr>
            <a:r>
              <a:rPr lang="en-US" sz="2000" b="1" dirty="0">
                <a:solidFill>
                  <a:srgbClr val="00B050"/>
                </a:solidFill>
              </a:rPr>
              <a:t>KPP achieved – December 2014</a:t>
            </a:r>
          </a:p>
        </p:txBody>
      </p:sp>
    </p:spTree>
    <p:extLst>
      <p:ext uri="{BB962C8B-B14F-4D97-AF65-F5344CB8AC3E}">
        <p14:creationId xmlns:p14="http://schemas.microsoft.com/office/powerpoint/2010/main" val="29617298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801344" y="6506546"/>
            <a:ext cx="2133600" cy="459609"/>
          </a:xfrm>
          <a:prstGeom prst="rect">
            <a:avLst/>
          </a:prstGeom>
        </p:spPr>
        <p:txBody>
          <a:bodyPr/>
          <a:lstStyle>
            <a:lvl1pPr algn="ctr">
              <a:defRPr sz="1200">
                <a:solidFill>
                  <a:schemeClr val="bg1"/>
                </a:solidFill>
                <a:latin typeface="Arial" panose="020B0604020202020204" pitchFamily="34" charset="0"/>
                <a:cs typeface="Arial" panose="020B0604020202020204" pitchFamily="34" charset="0"/>
              </a:defRPr>
            </a:lvl1pPr>
          </a:lstStyle>
          <a:p>
            <a:fld id="{F6F86023-E48B-B14B-8DBB-49DEC0C635B1}" type="slidenum">
              <a:rPr lang="en-US" smtClean="0"/>
              <a:pPr/>
              <a:t>5</a:t>
            </a:fld>
            <a:endParaRPr lang="en-US" dirty="0"/>
          </a:p>
        </p:txBody>
      </p:sp>
      <p:sp>
        <p:nvSpPr>
          <p:cNvPr id="7" name="Title 1"/>
          <p:cNvSpPr>
            <a:spLocks noGrp="1"/>
          </p:cNvSpPr>
          <p:nvPr>
            <p:ph type="title" idx="4294967295"/>
          </p:nvPr>
        </p:nvSpPr>
        <p:spPr>
          <a:xfrm>
            <a:off x="0" y="0"/>
            <a:ext cx="9144000" cy="667323"/>
          </a:xfrm>
        </p:spPr>
        <p:txBody>
          <a:bodyPr>
            <a:noAutofit/>
          </a:bodyPr>
          <a:lstStyle/>
          <a:p>
            <a:r>
              <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rPr>
              <a:t>Polarization Transfer to the </a:t>
            </a:r>
            <a:r>
              <a:rPr lang="en-US" sz="4400" dirty="0" err="1">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rPr>
              <a:t>ρ</a:t>
            </a:r>
            <a:endPar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endParaRPr>
          </a:p>
        </p:txBody>
      </p:sp>
      <p:pic>
        <p:nvPicPr>
          <p:cNvPr id="5" name="Picture 4" descr="rho_decay_pla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64" y="3704369"/>
            <a:ext cx="4178455" cy="2696154"/>
          </a:xfrm>
          <a:prstGeom prst="rect">
            <a:avLst/>
          </a:prstGeom>
        </p:spPr>
      </p:pic>
      <p:pic>
        <p:nvPicPr>
          <p:cNvPr id="8" name="Picture 7" descr="rho_produ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598" y="1440262"/>
            <a:ext cx="3366246" cy="3211832"/>
          </a:xfrm>
          <a:prstGeom prst="rect">
            <a:avLst/>
          </a:prstGeom>
        </p:spPr>
      </p:pic>
      <p:pic>
        <p:nvPicPr>
          <p:cNvPr id="9" name="Picture 8" descr="coherent_pea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64" y="878099"/>
            <a:ext cx="3985681" cy="2646801"/>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8964" y="831310"/>
            <a:ext cx="3349880" cy="447415"/>
          </a:xfrm>
          <a:prstGeom prst="rect">
            <a:avLst/>
          </a:prstGeom>
        </p:spPr>
      </p:pic>
      <p:sp>
        <p:nvSpPr>
          <p:cNvPr id="11" name="Content Placeholder 2"/>
          <p:cNvSpPr txBox="1">
            <a:spLocks/>
          </p:cNvSpPr>
          <p:nvPr/>
        </p:nvSpPr>
        <p:spPr>
          <a:xfrm>
            <a:off x="4218345" y="4788601"/>
            <a:ext cx="5031843" cy="157139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inion Pro"/>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inion Pro"/>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inion Pro"/>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inion Pro"/>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inion Pro"/>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2000" dirty="0" smtClean="0">
                <a:solidFill>
                  <a:srgbClr val="000090"/>
                </a:solidFill>
                <a:latin typeface="Tahoma"/>
                <a:cs typeface="Tahoma"/>
              </a:rPr>
              <a:t>Only a </a:t>
            </a:r>
            <a:r>
              <a:rPr lang="en-US" sz="2000" b="1" dirty="0" smtClean="0">
                <a:solidFill>
                  <a:srgbClr val="000090"/>
                </a:solidFill>
                <a:latin typeface="Tahoma"/>
                <a:cs typeface="Tahoma"/>
              </a:rPr>
              <a:t>few hours </a:t>
            </a:r>
            <a:r>
              <a:rPr lang="en-US" sz="2000" dirty="0" smtClean="0">
                <a:solidFill>
                  <a:srgbClr val="000090"/>
                </a:solidFill>
                <a:latin typeface="Tahoma"/>
                <a:cs typeface="Tahoma"/>
              </a:rPr>
              <a:t>of </a:t>
            </a:r>
            <a:r>
              <a:rPr lang="en-US" sz="2000" dirty="0" err="1" smtClean="0">
                <a:solidFill>
                  <a:srgbClr val="000090"/>
                </a:solidFill>
                <a:latin typeface="Tahoma"/>
                <a:cs typeface="Tahoma"/>
              </a:rPr>
              <a:t>beamtime</a:t>
            </a:r>
            <a:endParaRPr lang="en-US" sz="2000" dirty="0" smtClean="0">
              <a:solidFill>
                <a:srgbClr val="000090"/>
              </a:solidFill>
              <a:latin typeface="Tahoma"/>
              <a:cs typeface="Tahoma"/>
            </a:endParaRPr>
          </a:p>
          <a:p>
            <a:pPr marL="342900" indent="-342900" algn="l">
              <a:buFont typeface="Arial"/>
              <a:buChar char="•"/>
            </a:pPr>
            <a:r>
              <a:rPr lang="en-US" sz="2000" dirty="0" smtClean="0">
                <a:solidFill>
                  <a:srgbClr val="000090"/>
                </a:solidFill>
                <a:latin typeface="Tahoma"/>
                <a:cs typeface="Tahoma"/>
              </a:rPr>
              <a:t>Fast turnaround: 2 days after run!</a:t>
            </a:r>
          </a:p>
          <a:p>
            <a:pPr marL="342900" indent="-342900" algn="l">
              <a:buFont typeface="Arial"/>
              <a:buChar char="•"/>
            </a:pPr>
            <a:r>
              <a:rPr lang="en-US" sz="2000" b="1" dirty="0" smtClean="0">
                <a:solidFill>
                  <a:srgbClr val="000090"/>
                </a:solidFill>
                <a:latin typeface="Tahoma"/>
                <a:cs typeface="Tahoma"/>
              </a:rPr>
              <a:t>Comparable to previous world data</a:t>
            </a:r>
          </a:p>
          <a:p>
            <a:pPr marL="342900" indent="-342900" algn="l">
              <a:buFont typeface="Arial"/>
              <a:buChar char="•"/>
            </a:pPr>
            <a:r>
              <a:rPr lang="en-US" sz="2000" dirty="0" smtClean="0">
                <a:solidFill>
                  <a:srgbClr val="000090"/>
                </a:solidFill>
                <a:latin typeface="Tahoma"/>
                <a:cs typeface="Tahoma"/>
              </a:rPr>
              <a:t>Preparing analysis towards paper</a:t>
            </a:r>
          </a:p>
        </p:txBody>
      </p:sp>
      <p:sp>
        <p:nvSpPr>
          <p:cNvPr id="12" name="TextBox 11"/>
          <p:cNvSpPr txBox="1"/>
          <p:nvPr/>
        </p:nvSpPr>
        <p:spPr>
          <a:xfrm>
            <a:off x="4411119" y="1931273"/>
            <a:ext cx="1992853" cy="523220"/>
          </a:xfrm>
          <a:prstGeom prst="rect">
            <a:avLst/>
          </a:prstGeom>
          <a:noFill/>
        </p:spPr>
        <p:txBody>
          <a:bodyPr wrap="none" rtlCol="0">
            <a:spAutoFit/>
          </a:bodyPr>
          <a:lstStyle/>
          <a:p>
            <a:r>
              <a:rPr lang="en-US" sz="1400" dirty="0" smtClean="0">
                <a:solidFill>
                  <a:srgbClr val="0000FF"/>
                </a:solidFill>
              </a:rPr>
              <a:t>P=Linear Polarization</a:t>
            </a:r>
          </a:p>
          <a:p>
            <a:r>
              <a:rPr lang="en-US" sz="1400" dirty="0" smtClean="0">
                <a:solidFill>
                  <a:srgbClr val="0000FF"/>
                </a:solidFill>
                <a:latin typeface="Symbol" charset="2"/>
                <a:cs typeface="Symbol" charset="2"/>
              </a:rPr>
              <a:t>S</a:t>
            </a:r>
            <a:r>
              <a:rPr lang="en-US" sz="1400" dirty="0" smtClean="0">
                <a:solidFill>
                  <a:srgbClr val="0000FF"/>
                </a:solidFill>
              </a:rPr>
              <a:t>=Beam Asymmetry~1.0</a:t>
            </a:r>
            <a:endParaRPr lang="en-US" sz="1400" dirty="0">
              <a:solidFill>
                <a:srgbClr val="0000FF"/>
              </a:solidFill>
            </a:endParaRPr>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0216" y="1460805"/>
            <a:ext cx="2173951" cy="530232"/>
          </a:xfrm>
          <a:prstGeom prst="rect">
            <a:avLst/>
          </a:prstGeom>
          <a:solidFill>
            <a:schemeClr val="bg1"/>
          </a:solidFill>
        </p:spPr>
      </p:pic>
    </p:spTree>
    <p:extLst>
      <p:ext uri="{BB962C8B-B14F-4D97-AF65-F5344CB8AC3E}">
        <p14:creationId xmlns:p14="http://schemas.microsoft.com/office/powerpoint/2010/main" val="1165238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a:defRPr/>
            </a:pPr>
            <a:r>
              <a:rPr lang="en-US" sz="4400" b="0" dirty="0" smtClean="0">
                <a:ln>
                  <a:prstDash val="solid"/>
                </a:ln>
                <a:solidFill>
                  <a:srgbClr val="000090"/>
                </a:solidFill>
                <a:effectLst>
                  <a:outerShdw blurRad="88000" dist="50800" dir="5040000" algn="tl">
                    <a:schemeClr val="accent4">
                      <a:tint val="80000"/>
                      <a:satMod val="250000"/>
                      <a:alpha val="45000"/>
                    </a:schemeClr>
                  </a:outerShdw>
                </a:effectLst>
                <a:latin typeface="+mn-lt"/>
              </a:rPr>
              <a:t>Hall D: Forward </a:t>
            </a:r>
            <a:r>
              <a:rPr lang="en-US" sz="4400" b="0" dirty="0" err="1">
                <a:ln>
                  <a:prstDash val="solid"/>
                </a:ln>
                <a:solidFill>
                  <a:srgbClr val="000090"/>
                </a:solidFill>
                <a:effectLst>
                  <a:outerShdw blurRad="88000" dist="50800" dir="5040000" algn="tl">
                    <a:schemeClr val="accent4">
                      <a:tint val="80000"/>
                      <a:satMod val="250000"/>
                      <a:alpha val="45000"/>
                    </a:schemeClr>
                  </a:outerShdw>
                </a:effectLst>
                <a:latin typeface="+mn-lt"/>
              </a:rPr>
              <a:t>Kaon</a:t>
            </a:r>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 Identification</a:t>
            </a: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 name="Rectangle 2"/>
          <p:cNvSpPr/>
          <p:nvPr/>
        </p:nvSpPr>
        <p:spPr>
          <a:xfrm>
            <a:off x="5520764" y="1108665"/>
            <a:ext cx="3481295" cy="3970318"/>
          </a:xfrm>
          <a:prstGeom prst="rect">
            <a:avLst/>
          </a:prstGeom>
        </p:spPr>
        <p:txBody>
          <a:bodyPr wrap="square">
            <a:spAutoFit/>
          </a:bodyPr>
          <a:lstStyle/>
          <a:p>
            <a:pPr marL="180000" indent="-180000">
              <a:buFont typeface="Arial"/>
              <a:buChar char="•"/>
            </a:pPr>
            <a:r>
              <a:rPr lang="en-US" sz="2000" dirty="0">
                <a:solidFill>
                  <a:srgbClr val="000090"/>
                </a:solidFill>
              </a:rPr>
              <a:t>Four of the </a:t>
            </a:r>
            <a:r>
              <a:rPr lang="en-US" sz="2000" dirty="0" err="1">
                <a:solidFill>
                  <a:srgbClr val="000090"/>
                </a:solidFill>
              </a:rPr>
              <a:t>BaBar</a:t>
            </a:r>
            <a:r>
              <a:rPr lang="en-US" sz="2000" dirty="0">
                <a:solidFill>
                  <a:srgbClr val="000090"/>
                </a:solidFill>
              </a:rPr>
              <a:t> </a:t>
            </a:r>
            <a:r>
              <a:rPr lang="en-US" sz="2000" dirty="0" smtClean="0">
                <a:solidFill>
                  <a:srgbClr val="000090"/>
                </a:solidFill>
              </a:rPr>
              <a:t>DIRC bar </a:t>
            </a:r>
            <a:r>
              <a:rPr lang="en-US" sz="2000" dirty="0">
                <a:solidFill>
                  <a:srgbClr val="000090"/>
                </a:solidFill>
              </a:rPr>
              <a:t>boxes will be </a:t>
            </a:r>
            <a:r>
              <a:rPr lang="en-US" sz="2000" dirty="0" smtClean="0">
                <a:solidFill>
                  <a:srgbClr val="000090"/>
                </a:solidFill>
              </a:rPr>
              <a:t>installed in </a:t>
            </a:r>
            <a:r>
              <a:rPr lang="en-US" sz="2000" dirty="0">
                <a:solidFill>
                  <a:srgbClr val="000090"/>
                </a:solidFill>
              </a:rPr>
              <a:t>front of the TOF wall</a:t>
            </a:r>
            <a:r>
              <a:rPr lang="en-US" sz="2000" dirty="0" smtClean="0">
                <a:solidFill>
                  <a:srgbClr val="000090"/>
                </a:solidFill>
              </a:rPr>
              <a:t>.</a:t>
            </a:r>
          </a:p>
          <a:p>
            <a:pPr marL="180000" indent="-180000">
              <a:buFont typeface="Arial"/>
              <a:buChar char="•"/>
            </a:pPr>
            <a:endParaRPr lang="en-US" sz="800" dirty="0">
              <a:solidFill>
                <a:srgbClr val="000090"/>
              </a:solidFill>
            </a:endParaRPr>
          </a:p>
          <a:p>
            <a:pPr marL="180000" indent="-180000">
              <a:buFont typeface="Arial"/>
              <a:buChar char="•"/>
            </a:pPr>
            <a:r>
              <a:rPr lang="en-US" sz="2000" dirty="0" smtClean="0"/>
              <a:t>This </a:t>
            </a:r>
            <a:r>
              <a:rPr lang="en-US" sz="2000" dirty="0"/>
              <a:t>combined with </a:t>
            </a:r>
            <a:r>
              <a:rPr lang="en-US" sz="2000" dirty="0" smtClean="0"/>
              <a:t>the other </a:t>
            </a:r>
            <a:r>
              <a:rPr lang="en-US" sz="2000" dirty="0"/>
              <a:t>PID systems </a:t>
            </a:r>
            <a:r>
              <a:rPr lang="en-US" sz="2000" dirty="0" smtClean="0"/>
              <a:t>in </a:t>
            </a:r>
            <a:r>
              <a:rPr lang="en-US" sz="2000" dirty="0" err="1" smtClean="0"/>
              <a:t>GlueX</a:t>
            </a:r>
            <a:r>
              <a:rPr lang="en-US" sz="2000" dirty="0" smtClean="0"/>
              <a:t> </a:t>
            </a:r>
            <a:r>
              <a:rPr lang="en-US" sz="2000" dirty="0"/>
              <a:t>will allow us </a:t>
            </a:r>
            <a:r>
              <a:rPr lang="en-US" sz="2000" dirty="0" smtClean="0"/>
              <a:t>to fully </a:t>
            </a:r>
            <a:r>
              <a:rPr lang="en-US" sz="2000" dirty="0"/>
              <a:t>study final states </a:t>
            </a:r>
            <a:r>
              <a:rPr lang="en-US" sz="2000" dirty="0" smtClean="0"/>
              <a:t>with strange </a:t>
            </a:r>
            <a:r>
              <a:rPr lang="en-US" sz="2000" dirty="0"/>
              <a:t>quarks</a:t>
            </a:r>
            <a:r>
              <a:rPr lang="en-US" sz="2000" dirty="0" smtClean="0"/>
              <a:t>.</a:t>
            </a:r>
          </a:p>
          <a:p>
            <a:pPr marL="180000" indent="-180000">
              <a:buFont typeface="Arial"/>
              <a:buChar char="•"/>
            </a:pPr>
            <a:endParaRPr lang="en-US" sz="800" dirty="0"/>
          </a:p>
          <a:p>
            <a:pPr marL="180000" indent="-180000">
              <a:buFont typeface="Arial"/>
              <a:buChar char="•"/>
            </a:pPr>
            <a:r>
              <a:rPr lang="en-US" sz="2000" dirty="0" err="1" smtClean="0"/>
              <a:t>Strangeonium</a:t>
            </a:r>
            <a:r>
              <a:rPr lang="en-US" sz="2000" dirty="0" smtClean="0"/>
              <a:t> </a:t>
            </a:r>
            <a:r>
              <a:rPr lang="en-US" sz="2000" dirty="0"/>
              <a:t>mesons </a:t>
            </a:r>
            <a:r>
              <a:rPr lang="en-US" sz="2000" dirty="0" smtClean="0"/>
              <a:t>and hybrids </a:t>
            </a:r>
            <a:r>
              <a:rPr lang="en-US" sz="2000" dirty="0"/>
              <a:t>can be studied</a:t>
            </a:r>
            <a:r>
              <a:rPr lang="en-US" sz="2000" dirty="0" smtClean="0"/>
              <a:t>.</a:t>
            </a:r>
          </a:p>
          <a:p>
            <a:pPr marL="180000" indent="-180000">
              <a:buFont typeface="Arial"/>
              <a:buChar char="•"/>
            </a:pPr>
            <a:endParaRPr lang="en-US" sz="800" dirty="0"/>
          </a:p>
          <a:p>
            <a:pPr marL="180000" indent="-180000">
              <a:buFont typeface="Arial"/>
              <a:buChar char="•"/>
            </a:pPr>
            <a:r>
              <a:rPr lang="en-US" sz="2000" dirty="0" smtClean="0"/>
              <a:t>Hyperon </a:t>
            </a:r>
            <a:r>
              <a:rPr lang="en-US" sz="2000" dirty="0"/>
              <a:t>and </a:t>
            </a:r>
            <a:r>
              <a:rPr lang="en-US" sz="2000" dirty="0" smtClean="0"/>
              <a:t>cascade baryons </a:t>
            </a:r>
            <a:r>
              <a:rPr lang="en-US" sz="2000" dirty="0"/>
              <a:t>can be studied.</a:t>
            </a:r>
          </a:p>
        </p:txBody>
      </p:sp>
      <p:pic>
        <p:nvPicPr>
          <p:cNvPr id="4" name="Picture 3" descr="Screen Shot 2015-10-25 at 14.52.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24" y="881530"/>
            <a:ext cx="4631275" cy="440092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57200" y="5334000"/>
            <a:ext cx="8610600" cy="1077218"/>
          </a:xfrm>
          <a:prstGeom prst="rect">
            <a:avLst/>
          </a:prstGeom>
        </p:spPr>
        <p:txBody>
          <a:bodyPr wrap="square">
            <a:spAutoFit/>
          </a:bodyPr>
          <a:lstStyle/>
          <a:p>
            <a:r>
              <a:rPr lang="en-US" sz="2400" b="1" dirty="0">
                <a:solidFill>
                  <a:srgbClr val="00B050"/>
                </a:solidFill>
              </a:rPr>
              <a:t>Physics Division-</a:t>
            </a:r>
            <a:r>
              <a:rPr lang="en-US" sz="2400" b="1" dirty="0" smtClean="0">
                <a:solidFill>
                  <a:srgbClr val="00B050"/>
                </a:solidFill>
              </a:rPr>
              <a:t>led </a:t>
            </a:r>
            <a:r>
              <a:rPr lang="en-US" sz="2400" b="1" dirty="0" smtClean="0">
                <a:solidFill>
                  <a:srgbClr val="00B050"/>
                </a:solidFill>
              </a:rPr>
              <a:t>Review </a:t>
            </a:r>
            <a:r>
              <a:rPr lang="en-US" sz="2400" b="1" dirty="0">
                <a:solidFill>
                  <a:srgbClr val="00B050"/>
                </a:solidFill>
              </a:rPr>
              <a:t>with DOE in attendance on 10/14</a:t>
            </a:r>
          </a:p>
          <a:p>
            <a:pPr marL="342900" indent="-342900">
              <a:buFont typeface="Arial"/>
              <a:buChar char="•"/>
            </a:pPr>
            <a:r>
              <a:rPr lang="en-US" sz="2000" dirty="0"/>
              <a:t>V</a:t>
            </a:r>
            <a:r>
              <a:rPr lang="en-US" sz="2000" dirty="0" smtClean="0"/>
              <a:t>ery </a:t>
            </a:r>
            <a:r>
              <a:rPr lang="en-US" sz="2000" dirty="0"/>
              <a:t>positive response from the </a:t>
            </a:r>
            <a:r>
              <a:rPr lang="en-US" sz="2000" dirty="0" smtClean="0"/>
              <a:t>committee</a:t>
            </a:r>
          </a:p>
          <a:p>
            <a:pPr marL="342900" indent="-342900">
              <a:buFont typeface="Arial"/>
              <a:buChar char="•"/>
            </a:pPr>
            <a:r>
              <a:rPr lang="en-US" sz="2000" dirty="0" smtClean="0"/>
              <a:t>The Project Management Plan is being finalized (cost, schedule, milestones,..)</a:t>
            </a:r>
            <a:endParaRPr lang="en-US" sz="2000" dirty="0"/>
          </a:p>
        </p:txBody>
      </p:sp>
      <p:sp>
        <p:nvSpPr>
          <p:cNvPr id="9" name="Rectangle 8"/>
          <p:cNvSpPr/>
          <p:nvPr/>
        </p:nvSpPr>
        <p:spPr>
          <a:xfrm>
            <a:off x="575233" y="4909258"/>
            <a:ext cx="2621230" cy="369332"/>
          </a:xfrm>
          <a:prstGeom prst="rect">
            <a:avLst/>
          </a:prstGeom>
        </p:spPr>
        <p:txBody>
          <a:bodyPr wrap="none">
            <a:spAutoFit/>
          </a:bodyPr>
          <a:lstStyle/>
          <a:p>
            <a:r>
              <a:rPr lang="en-US" b="1" dirty="0">
                <a:solidFill>
                  <a:srgbClr val="FFFF00"/>
                </a:solidFill>
              </a:rPr>
              <a:t>Expected late 2017/ 2018</a:t>
            </a:r>
          </a:p>
        </p:txBody>
      </p:sp>
    </p:spTree>
    <p:extLst>
      <p:ext uri="{BB962C8B-B14F-4D97-AF65-F5344CB8AC3E}">
        <p14:creationId xmlns:p14="http://schemas.microsoft.com/office/powerpoint/2010/main" val="37858963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801344" y="6506546"/>
            <a:ext cx="2133600" cy="459609"/>
          </a:xfrm>
          <a:prstGeom prst="rect">
            <a:avLst/>
          </a:prstGeom>
        </p:spPr>
        <p:txBody>
          <a:bodyPr/>
          <a:lstStyle>
            <a:lvl1pPr algn="ctr">
              <a:defRPr sz="1200">
                <a:solidFill>
                  <a:schemeClr val="bg1"/>
                </a:solidFill>
                <a:latin typeface="Arial" panose="020B0604020202020204" pitchFamily="34" charset="0"/>
                <a:cs typeface="Arial" panose="020B0604020202020204" pitchFamily="34" charset="0"/>
              </a:defRPr>
            </a:lvl1pPr>
          </a:lstStyle>
          <a:p>
            <a:fld id="{F6F86023-E48B-B14B-8DBB-49DEC0C635B1}" type="slidenum">
              <a:rPr lang="en-US" smtClean="0"/>
              <a:pPr/>
              <a:t>7</a:t>
            </a:fld>
            <a:endParaRPr lang="en-US" dirty="0"/>
          </a:p>
        </p:txBody>
      </p:sp>
      <p:sp>
        <p:nvSpPr>
          <p:cNvPr id="7" name="Title 1"/>
          <p:cNvSpPr>
            <a:spLocks noGrp="1"/>
          </p:cNvSpPr>
          <p:nvPr>
            <p:ph type="title" idx="4294967295"/>
          </p:nvPr>
        </p:nvSpPr>
        <p:spPr>
          <a:xfrm>
            <a:off x="0" y="0"/>
            <a:ext cx="9144000" cy="667323"/>
          </a:xfrm>
        </p:spPr>
        <p:txBody>
          <a:bodyPr>
            <a:noAutofit/>
          </a:bodyPr>
          <a:lstStyle/>
          <a:p>
            <a:r>
              <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rPr>
              <a:t>DVCS in Hall A at 11 </a:t>
            </a:r>
            <a:r>
              <a:rPr lang="en-US" sz="4400" dirty="0" err="1">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rPr>
              <a:t>GeV</a:t>
            </a:r>
            <a:endParaRPr lang="en-US" sz="4400" dirty="0">
              <a:ln>
                <a:prstDash val="solid"/>
              </a:ln>
              <a:solidFill>
                <a:srgbClr val="000090"/>
              </a:solidFill>
              <a:effectLst>
                <a:outerShdw blurRad="88000" dist="50800" dir="5040000" algn="tl">
                  <a:schemeClr val="accent4">
                    <a:tint val="80000"/>
                    <a:satMod val="250000"/>
                    <a:alpha val="45000"/>
                  </a:schemeClr>
                </a:outerShdw>
              </a:effectLst>
              <a:latin typeface="+mn-lt"/>
              <a:cs typeface="Arial" panose="020B0604020202020204" pitchFamily="34" charset="0"/>
            </a:endParaRPr>
          </a:p>
        </p:txBody>
      </p:sp>
      <p:sp>
        <p:nvSpPr>
          <p:cNvPr id="4" name="Slide Number Placeholder 5"/>
          <p:cNvSpPr txBox="1">
            <a:spLocks/>
          </p:cNvSpPr>
          <p:nvPr/>
        </p:nvSpPr>
        <p:spPr>
          <a:xfrm>
            <a:off x="3801344" y="6506546"/>
            <a:ext cx="2133600" cy="45960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F86023-E48B-B14B-8DBB-49DEC0C635B1}" type="slidenum">
              <a:rPr lang="en-US" smtClean="0"/>
              <a:pPr/>
              <a:t>7</a:t>
            </a:fld>
            <a:endParaRPr lang="en-US" dirty="0"/>
          </a:p>
        </p:txBody>
      </p:sp>
      <p:sp>
        <p:nvSpPr>
          <p:cNvPr id="8" name="Rectangle 3"/>
          <p:cNvSpPr>
            <a:spLocks noChangeArrowheads="1"/>
          </p:cNvSpPr>
          <p:nvPr/>
        </p:nvSpPr>
        <p:spPr bwMode="auto">
          <a:xfrm>
            <a:off x="5181600" y="10668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0"/>
          </a:p>
        </p:txBody>
      </p:sp>
      <p:pic>
        <p:nvPicPr>
          <p:cNvPr id="2" name="Picture 1"/>
          <p:cNvPicPr>
            <a:picLocks noChangeAspect="1"/>
          </p:cNvPicPr>
          <p:nvPr/>
        </p:nvPicPr>
        <p:blipFill>
          <a:blip r:embed="rId3"/>
          <a:stretch>
            <a:fillRect/>
          </a:stretch>
        </p:blipFill>
        <p:spPr>
          <a:xfrm>
            <a:off x="-14941" y="667323"/>
            <a:ext cx="9144000" cy="5871546"/>
          </a:xfrm>
          <a:prstGeom prst="rect">
            <a:avLst/>
          </a:prstGeom>
        </p:spPr>
      </p:pic>
      <p:grpSp>
        <p:nvGrpSpPr>
          <p:cNvPr id="14" name="Group 13"/>
          <p:cNvGrpSpPr/>
          <p:nvPr/>
        </p:nvGrpSpPr>
        <p:grpSpPr>
          <a:xfrm>
            <a:off x="237659" y="910541"/>
            <a:ext cx="8669150" cy="5219759"/>
            <a:chOff x="-2361636" y="1459205"/>
            <a:chExt cx="8669150" cy="5219759"/>
          </a:xfrm>
        </p:grpSpPr>
        <p:grpSp>
          <p:nvGrpSpPr>
            <p:cNvPr id="13" name="Group 12"/>
            <p:cNvGrpSpPr/>
            <p:nvPr/>
          </p:nvGrpSpPr>
          <p:grpSpPr>
            <a:xfrm>
              <a:off x="-2361636" y="1459205"/>
              <a:ext cx="8669150" cy="5219759"/>
              <a:chOff x="253070" y="901700"/>
              <a:chExt cx="8669150" cy="5219759"/>
            </a:xfrm>
          </p:grpSpPr>
          <p:grpSp>
            <p:nvGrpSpPr>
              <p:cNvPr id="11" name="Group 10"/>
              <p:cNvGrpSpPr/>
              <p:nvPr/>
            </p:nvGrpSpPr>
            <p:grpSpPr>
              <a:xfrm>
                <a:off x="253070" y="901700"/>
                <a:ext cx="3366930" cy="2417148"/>
                <a:chOff x="253070" y="901700"/>
                <a:chExt cx="3366930" cy="2417148"/>
              </a:xfrm>
            </p:grpSpPr>
            <p:pic>
              <p:nvPicPr>
                <p:cNvPr id="33" name="Picture 32"/>
                <p:cNvPicPr>
                  <a:picLocks noChangeAspect="1"/>
                </p:cNvPicPr>
                <p:nvPr/>
              </p:nvPicPr>
              <p:blipFill>
                <a:blip r:embed="rId4"/>
                <a:stretch>
                  <a:fillRect/>
                </a:stretch>
              </p:blipFill>
              <p:spPr>
                <a:xfrm>
                  <a:off x="253070" y="901700"/>
                  <a:ext cx="3348692" cy="2417148"/>
                </a:xfrm>
                <a:prstGeom prst="rect">
                  <a:avLst/>
                </a:prstGeom>
              </p:spPr>
            </p:pic>
            <p:sp>
              <p:nvSpPr>
                <p:cNvPr id="34" name="Rectangle 33"/>
                <p:cNvSpPr/>
                <p:nvPr/>
              </p:nvSpPr>
              <p:spPr>
                <a:xfrm>
                  <a:off x="253070" y="946406"/>
                  <a:ext cx="1198722" cy="461665"/>
                </a:xfrm>
                <a:prstGeom prst="rect">
                  <a:avLst/>
                </a:prstGeom>
              </p:spPr>
              <p:txBody>
                <a:bodyPr wrap="square">
                  <a:spAutoFit/>
                </a:bodyPr>
                <a:lstStyle/>
                <a:p>
                  <a:r>
                    <a:rPr lang="en-US" sz="2400" b="1" dirty="0" smtClean="0"/>
                    <a:t>HRS</a:t>
                  </a:r>
                  <a:r>
                    <a:rPr lang="en-US" sz="2400" b="1" baseline="-25000" dirty="0" smtClean="0"/>
                    <a:t>L</a:t>
                  </a:r>
                  <a:endParaRPr lang="en-US" sz="2400" b="1" baseline="-25000" dirty="0"/>
                </a:p>
              </p:txBody>
            </p:sp>
            <p:cxnSp>
              <p:nvCxnSpPr>
                <p:cNvPr id="36" name="Straight Arrow Connector 35"/>
                <p:cNvCxnSpPr/>
                <p:nvPr/>
              </p:nvCxnSpPr>
              <p:spPr>
                <a:xfrm flipH="1" flipV="1">
                  <a:off x="1329765" y="2482144"/>
                  <a:ext cx="1088570" cy="4463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Rectangle 36"/>
                <p:cNvSpPr/>
                <p:nvPr/>
              </p:nvSpPr>
              <p:spPr>
                <a:xfrm>
                  <a:off x="1866523" y="2928471"/>
                  <a:ext cx="1753477" cy="369332"/>
                </a:xfrm>
                <a:prstGeom prst="rect">
                  <a:avLst/>
                </a:prstGeom>
              </p:spPr>
              <p:txBody>
                <a:bodyPr wrap="square">
                  <a:spAutoFit/>
                </a:bodyPr>
                <a:lstStyle/>
                <a:p>
                  <a:r>
                    <a:rPr lang="en-US" b="1" dirty="0" smtClean="0"/>
                    <a:t>208 PbF2</a:t>
                  </a:r>
                  <a:r>
                    <a:rPr lang="en-US" b="1" dirty="0"/>
                    <a:t> </a:t>
                  </a:r>
                  <a:r>
                    <a:rPr lang="en-US" b="1" dirty="0" smtClean="0"/>
                    <a:t>blocks</a:t>
                  </a:r>
                  <a:endParaRPr lang="en-US" b="1" dirty="0"/>
                </a:p>
              </p:txBody>
            </p:sp>
          </p:grpSp>
          <p:grpSp>
            <p:nvGrpSpPr>
              <p:cNvPr id="12" name="Group 11"/>
              <p:cNvGrpSpPr/>
              <p:nvPr/>
            </p:nvGrpSpPr>
            <p:grpSpPr>
              <a:xfrm>
                <a:off x="4096220" y="1098371"/>
                <a:ext cx="4826000" cy="5023088"/>
                <a:chOff x="4096220" y="1098371"/>
                <a:chExt cx="4826000" cy="5023088"/>
              </a:xfrm>
            </p:grpSpPr>
            <p:pic>
              <p:nvPicPr>
                <p:cNvPr id="38" name="Picture 37" descr="DVC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220" y="2149290"/>
                  <a:ext cx="4826000" cy="3972169"/>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4380105" y="1098371"/>
                  <a:ext cx="4332939" cy="954107"/>
                </a:xfrm>
                <a:prstGeom prst="rect">
                  <a:avLst/>
                </a:prstGeom>
                <a:solidFill>
                  <a:schemeClr val="bg1"/>
                </a:solidFill>
                <a:ln>
                  <a:noFill/>
                </a:ln>
                <a:scene3d>
                  <a:camera prst="orthographicFront"/>
                  <a:lightRig rig="threePt" dir="t"/>
                </a:scene3d>
                <a:sp3d>
                  <a:bevelT/>
                </a:sp3d>
              </p:spPr>
              <p:txBody>
                <a:bodyPr wrap="square" rtlCol="0">
                  <a:spAutoFit/>
                </a:bodyPr>
                <a:lstStyle/>
                <a:p>
                  <a:pPr marL="0" lvl="1" algn="ctr"/>
                  <a:r>
                    <a:rPr lang="en-US" sz="2800" b="1" dirty="0" smtClean="0">
                      <a:solidFill>
                        <a:srgbClr val="0F78F8"/>
                      </a:solidFill>
                      <a:cs typeface="Tahoma"/>
                    </a:rPr>
                    <a:t>Scaling test of the DVCS cross section </a:t>
                  </a:r>
                </a:p>
              </p:txBody>
            </p:sp>
          </p:grpSp>
        </p:grpSp>
        <p:sp>
          <p:nvSpPr>
            <p:cNvPr id="39" name="TextBox 38"/>
            <p:cNvSpPr txBox="1"/>
            <p:nvPr/>
          </p:nvSpPr>
          <p:spPr>
            <a:xfrm>
              <a:off x="4926832" y="4728002"/>
              <a:ext cx="1008112" cy="400110"/>
            </a:xfrm>
            <a:prstGeom prst="rect">
              <a:avLst/>
            </a:prstGeom>
            <a:solidFill>
              <a:srgbClr val="FFFF00"/>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000" dirty="0" smtClean="0">
                  <a:solidFill>
                    <a:srgbClr val="FF0000"/>
                  </a:solidFill>
                </a:rPr>
                <a:t>now </a:t>
              </a:r>
              <a:r>
                <a:rPr lang="fr-FR" sz="2000" dirty="0" smtClean="0">
                  <a:solidFill>
                    <a:srgbClr val="FF0000"/>
                  </a:solidFill>
                </a:rPr>
                <a:t>’</a:t>
              </a:r>
              <a:r>
                <a:rPr lang="en-US" sz="2000" dirty="0" smtClean="0">
                  <a:solidFill>
                    <a:srgbClr val="FF0000"/>
                  </a:solidFill>
                </a:rPr>
                <a:t>16</a:t>
              </a:r>
              <a:endParaRPr lang="en-US" sz="2000" dirty="0">
                <a:solidFill>
                  <a:srgbClr val="FF0000"/>
                </a:solidFill>
              </a:endParaRPr>
            </a:p>
          </p:txBody>
        </p:sp>
      </p:grpSp>
    </p:spTree>
    <p:extLst>
      <p:ext uri="{BB962C8B-B14F-4D97-AF65-F5344CB8AC3E}">
        <p14:creationId xmlns:p14="http://schemas.microsoft.com/office/powerpoint/2010/main" val="2491091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3" descr="C:\Users\ent\Downloads\DSC_00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394822"/>
          </a:xfrm>
          <a:prstGeom prst="rect">
            <a:avLst/>
          </a:prstGeom>
          <a:noFill/>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3602279" y="5715000"/>
            <a:ext cx="5541721" cy="707886"/>
          </a:xfrm>
          <a:prstGeom prst="rect">
            <a:avLst/>
          </a:prstGeom>
        </p:spPr>
        <p:txBody>
          <a:bodyPr wrap="square">
            <a:spAutoFit/>
          </a:bodyPr>
          <a:lstStyle/>
          <a:p>
            <a:r>
              <a:rPr lang="en-US" sz="4000" b="1" dirty="0" smtClean="0">
                <a:ln w="11430"/>
                <a:solidFill>
                  <a:schemeClr val="bg1"/>
                </a:solidFill>
                <a:effectLst>
                  <a:outerShdw blurRad="80000" dist="40000" dir="5040000" algn="tl">
                    <a:srgbClr val="000000">
                      <a:alpha val="30000"/>
                    </a:srgbClr>
                  </a:outerShdw>
                </a:effectLst>
                <a:latin typeface="Tahoma"/>
                <a:cs typeface="Tahoma"/>
              </a:rPr>
              <a:t>Hall C : SHMS + HMS</a:t>
            </a:r>
            <a:endParaRPr lang="en-US" sz="4000" b="1" dirty="0">
              <a:solidFill>
                <a:schemeClr val="bg1"/>
              </a:solidFill>
            </a:endParaRPr>
          </a:p>
        </p:txBody>
      </p:sp>
      <p:grpSp>
        <p:nvGrpSpPr>
          <p:cNvPr id="2" name="Group 1"/>
          <p:cNvGrpSpPr/>
          <p:nvPr/>
        </p:nvGrpSpPr>
        <p:grpSpPr>
          <a:xfrm>
            <a:off x="133738" y="92661"/>
            <a:ext cx="2152262" cy="1583739"/>
            <a:chOff x="155791" y="164378"/>
            <a:chExt cx="2152262" cy="1583739"/>
          </a:xfrm>
        </p:grpSpPr>
        <p:pic>
          <p:nvPicPr>
            <p:cNvPr id="9" name="Content Placeholder 3" descr="SHMS-HMS.JPG"/>
            <p:cNvPicPr>
              <a:picLocks noChangeAspect="1"/>
            </p:cNvPicPr>
            <p:nvPr/>
          </p:nvPicPr>
          <p:blipFill>
            <a:blip r:embed="rId4" cstate="print">
              <a:lum bright="20000" contrast="20000"/>
            </a:blip>
            <a:srcRect/>
            <a:stretch>
              <a:fillRect/>
            </a:stretch>
          </p:blipFill>
          <p:spPr bwMode="auto">
            <a:xfrm>
              <a:off x="155791" y="164378"/>
              <a:ext cx="2145019" cy="158373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extBox 5"/>
            <p:cNvSpPr txBox="1"/>
            <p:nvPr/>
          </p:nvSpPr>
          <p:spPr>
            <a:xfrm>
              <a:off x="1219200" y="1143000"/>
              <a:ext cx="1088853" cy="276999"/>
            </a:xfrm>
            <a:prstGeom prst="rect">
              <a:avLst/>
            </a:prstGeom>
            <a:noFill/>
          </p:spPr>
          <p:txBody>
            <a:bodyPr wrap="square" rtlCol="0">
              <a:spAutoFit/>
            </a:bodyPr>
            <a:lstStyle/>
            <a:p>
              <a:r>
                <a:rPr lang="en-US" sz="1200" b="1" kern="1200" dirty="0" smtClean="0">
                  <a:solidFill>
                    <a:srgbClr val="FFFF00"/>
                  </a:solidFill>
                  <a:latin typeface="+mj-lt"/>
                </a:rPr>
                <a:t>HMS (Exists)</a:t>
              </a:r>
              <a:endParaRPr lang="en-US" sz="1200" b="1" kern="1200" dirty="0">
                <a:solidFill>
                  <a:srgbClr val="FFFF00"/>
                </a:solidFill>
                <a:latin typeface="+mj-lt"/>
              </a:endParaRPr>
            </a:p>
          </p:txBody>
        </p:sp>
        <p:sp>
          <p:nvSpPr>
            <p:cNvPr id="7" name="TextBox 6"/>
            <p:cNvSpPr txBox="1"/>
            <p:nvPr/>
          </p:nvSpPr>
          <p:spPr>
            <a:xfrm rot="19804795">
              <a:off x="314184" y="513417"/>
              <a:ext cx="1038189" cy="276999"/>
            </a:xfrm>
            <a:prstGeom prst="rect">
              <a:avLst/>
            </a:prstGeom>
            <a:noFill/>
          </p:spPr>
          <p:txBody>
            <a:bodyPr wrap="square" rtlCol="0">
              <a:spAutoFit/>
            </a:bodyPr>
            <a:lstStyle/>
            <a:p>
              <a:r>
                <a:rPr lang="en-US" sz="1200" b="1" dirty="0" smtClean="0">
                  <a:solidFill>
                    <a:srgbClr val="FFFF00"/>
                  </a:solidFill>
                  <a:latin typeface="+mj-lt"/>
                </a:rPr>
                <a:t>SHMS (New)</a:t>
              </a:r>
              <a:endParaRPr lang="en-US" sz="1200" b="1" dirty="0">
                <a:solidFill>
                  <a:srgbClr val="FFFF00"/>
                </a:solidFill>
                <a:latin typeface="+mj-lt"/>
              </a:endParaRPr>
            </a:p>
          </p:txBody>
        </p:sp>
      </p:grpSp>
      <p:grpSp>
        <p:nvGrpSpPr>
          <p:cNvPr id="42" name="Group 41"/>
          <p:cNvGrpSpPr/>
          <p:nvPr/>
        </p:nvGrpSpPr>
        <p:grpSpPr>
          <a:xfrm>
            <a:off x="3886200" y="28116"/>
            <a:ext cx="3505200" cy="1752600"/>
            <a:chOff x="3886200" y="28116"/>
            <a:chExt cx="3505200" cy="1752600"/>
          </a:xfrm>
        </p:grpSpPr>
        <p:grpSp>
          <p:nvGrpSpPr>
            <p:cNvPr id="25" name="Group 24"/>
            <p:cNvGrpSpPr/>
            <p:nvPr/>
          </p:nvGrpSpPr>
          <p:grpSpPr>
            <a:xfrm>
              <a:off x="3886200" y="28116"/>
              <a:ext cx="2438399" cy="1752600"/>
              <a:chOff x="0" y="1752597"/>
              <a:chExt cx="5943601" cy="4436972"/>
            </a:xfrm>
          </p:grpSpPr>
          <p:pic>
            <p:nvPicPr>
              <p:cNvPr id="26" name="Picture 38"/>
              <p:cNvPicPr>
                <a:picLocks noChangeAspect="1"/>
              </p:cNvPicPr>
              <p:nvPr/>
            </p:nvPicPr>
            <p:blipFill>
              <a:blip r:embed="rId5" cstate="print"/>
              <a:srcRect/>
              <a:stretch>
                <a:fillRect/>
              </a:stretch>
            </p:blipFill>
            <p:spPr bwMode="auto">
              <a:xfrm>
                <a:off x="0" y="1752600"/>
                <a:ext cx="5943601" cy="443696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7" name="Group 26"/>
              <p:cNvGrpSpPr/>
              <p:nvPr/>
            </p:nvGrpSpPr>
            <p:grpSpPr>
              <a:xfrm>
                <a:off x="29502" y="1752597"/>
                <a:ext cx="5042562" cy="3277577"/>
                <a:chOff x="29502" y="1752597"/>
                <a:chExt cx="5042562" cy="3277577"/>
              </a:xfrm>
            </p:grpSpPr>
            <p:sp>
              <p:nvSpPr>
                <p:cNvPr id="28" name="TextBox 25"/>
                <p:cNvSpPr txBox="1">
                  <a:spLocks noChangeArrowheads="1"/>
                </p:cNvSpPr>
                <p:nvPr/>
              </p:nvSpPr>
              <p:spPr bwMode="auto">
                <a:xfrm>
                  <a:off x="1676400" y="3270251"/>
                  <a:ext cx="1295401" cy="41146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Heavy </a:t>
                  </a:r>
                  <a:r>
                    <a:rPr lang="en-US" sz="500" b="1" i="1" dirty="0">
                      <a:solidFill>
                        <a:srgbClr val="FF0000"/>
                      </a:solidFill>
                      <a:latin typeface="Arial" charset="0"/>
                    </a:rPr>
                    <a:t>Gas </a:t>
                  </a:r>
                  <a:r>
                    <a:rPr lang="en-US" sz="500" b="1" dirty="0" smtClean="0">
                      <a:solidFill>
                        <a:srgbClr val="FF0000"/>
                      </a:solidFill>
                      <a:latin typeface="Arial" charset="0"/>
                    </a:rPr>
                    <a:t>Cerenkov </a:t>
                  </a:r>
                  <a:endParaRPr lang="en-US" sz="500" b="1" dirty="0">
                    <a:solidFill>
                      <a:srgbClr val="FF0000"/>
                    </a:solidFill>
                    <a:latin typeface="Arial" charset="0"/>
                  </a:endParaRPr>
                </a:p>
              </p:txBody>
            </p:sp>
            <p:sp>
              <p:nvSpPr>
                <p:cNvPr id="29" name="TextBox 28"/>
                <p:cNvSpPr txBox="1">
                  <a:spLocks noChangeArrowheads="1"/>
                </p:cNvSpPr>
                <p:nvPr/>
              </p:nvSpPr>
              <p:spPr bwMode="auto">
                <a:xfrm>
                  <a:off x="3529013" y="4646274"/>
                  <a:ext cx="1543051" cy="383900"/>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i="1" dirty="0" smtClean="0">
                      <a:solidFill>
                        <a:srgbClr val="FF0000"/>
                      </a:solidFill>
                      <a:latin typeface="Arial" charset="0"/>
                    </a:rPr>
                    <a:t>Noble-Gas</a:t>
                  </a:r>
                  <a:r>
                    <a:rPr lang="en-US" sz="500" b="1" dirty="0" smtClean="0">
                      <a:solidFill>
                        <a:srgbClr val="FF0000"/>
                      </a:solidFill>
                      <a:latin typeface="Arial" charset="0"/>
                    </a:rPr>
                    <a:t> </a:t>
                  </a:r>
                  <a:r>
                    <a:rPr lang="en-US" sz="500" b="1" dirty="0">
                      <a:solidFill>
                        <a:srgbClr val="FF0000"/>
                      </a:solidFill>
                      <a:latin typeface="Arial" charset="0"/>
                    </a:rPr>
                    <a:t>Cerenkov</a:t>
                  </a:r>
                </a:p>
              </p:txBody>
            </p:sp>
            <p:sp>
              <p:nvSpPr>
                <p:cNvPr id="30" name="TextBox 27"/>
                <p:cNvSpPr txBox="1">
                  <a:spLocks noChangeArrowheads="1"/>
                </p:cNvSpPr>
                <p:nvPr/>
              </p:nvSpPr>
              <p:spPr bwMode="auto">
                <a:xfrm>
                  <a:off x="2600325" y="4067539"/>
                  <a:ext cx="123348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Drift Chambers</a:t>
                  </a:r>
                </a:p>
              </p:txBody>
            </p:sp>
            <p:sp>
              <p:nvSpPr>
                <p:cNvPr id="31" name="TextBox 23"/>
                <p:cNvSpPr txBox="1">
                  <a:spLocks noChangeArrowheads="1"/>
                </p:cNvSpPr>
                <p:nvPr/>
              </p:nvSpPr>
              <p:spPr bwMode="auto">
                <a:xfrm>
                  <a:off x="29502" y="4067539"/>
                  <a:ext cx="1570830" cy="385824"/>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Shower Counter </a:t>
                  </a:r>
                </a:p>
              </p:txBody>
            </p:sp>
            <p:sp>
              <p:nvSpPr>
                <p:cNvPr id="32" name="TextBox 24"/>
                <p:cNvSpPr txBox="1">
                  <a:spLocks noChangeArrowheads="1"/>
                </p:cNvSpPr>
                <p:nvPr/>
              </p:nvSpPr>
              <p:spPr bwMode="auto">
                <a:xfrm>
                  <a:off x="2600324" y="1752597"/>
                  <a:ext cx="1671638"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S2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3" name="TextBox 26"/>
                <p:cNvSpPr txBox="1">
                  <a:spLocks noChangeArrowheads="1"/>
                </p:cNvSpPr>
                <p:nvPr/>
              </p:nvSpPr>
              <p:spPr bwMode="auto">
                <a:xfrm>
                  <a:off x="2628108" y="2717156"/>
                  <a:ext cx="1643856" cy="385824"/>
                </a:xfrm>
                <a:prstGeom prst="rect">
                  <a:avLst/>
                </a:prstGeom>
                <a:solidFill>
                  <a:srgbClr val="FFFF00"/>
                </a:solidFill>
                <a:ln w="9525">
                  <a:solidFill>
                    <a:srgbClr val="000000"/>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a:solidFill>
                        <a:srgbClr val="FF0000"/>
                      </a:solidFill>
                      <a:latin typeface="Arial" charset="0"/>
                    </a:rPr>
                    <a:t>S1 </a:t>
                  </a:r>
                  <a:r>
                    <a:rPr lang="en-US" sz="500" b="1" dirty="0" err="1">
                      <a:solidFill>
                        <a:srgbClr val="FF0000"/>
                      </a:solidFill>
                      <a:latin typeface="Arial" charset="0"/>
                    </a:rPr>
                    <a:t>Hodoscope</a:t>
                  </a:r>
                  <a:endParaRPr lang="en-US" sz="500" b="1" dirty="0">
                    <a:solidFill>
                      <a:srgbClr val="FF0000"/>
                    </a:solidFill>
                    <a:latin typeface="Arial" charset="0"/>
                  </a:endParaRPr>
                </a:p>
              </p:txBody>
            </p:sp>
            <p:sp>
              <p:nvSpPr>
                <p:cNvPr id="34" name="TextBox 23"/>
                <p:cNvSpPr txBox="1">
                  <a:spLocks noChangeArrowheads="1"/>
                </p:cNvSpPr>
                <p:nvPr/>
              </p:nvSpPr>
              <p:spPr bwMode="auto">
                <a:xfrm>
                  <a:off x="658018" y="1752597"/>
                  <a:ext cx="1570830" cy="343905"/>
                </a:xfrm>
                <a:prstGeom prst="rect">
                  <a:avLst/>
                </a:prstGeom>
                <a:solidFill>
                  <a:srgbClr val="FFFF00"/>
                </a:solidFill>
                <a:ln w="9525">
                  <a:solidFill>
                    <a:schemeClr val="tx1"/>
                  </a:solidFill>
                  <a:miter lim="800000"/>
                  <a:headEnd/>
                  <a:tailEnd/>
                </a:ln>
                <a:scene3d>
                  <a:camera prst="orthographicFront"/>
                  <a:lightRig rig="threePt" dir="t"/>
                </a:scene3d>
                <a:sp3d>
                  <a:bevelT/>
                </a:sp3d>
              </p:spPr>
              <p:txBody>
                <a:bodyPr anchor="ctr">
                  <a:prstTxWarp prst="textNoShape">
                    <a:avLst/>
                  </a:prstTxWarp>
                </a:bodyPr>
                <a:lstStyle/>
                <a:p>
                  <a:pPr algn="ctr" eaLnBrk="0" hangingPunct="0"/>
                  <a:r>
                    <a:rPr lang="en-US" sz="500" b="1" dirty="0" err="1">
                      <a:solidFill>
                        <a:srgbClr val="FF0000"/>
                      </a:solidFill>
                      <a:latin typeface="Arial" charset="0"/>
                    </a:rPr>
                    <a:t>PreShower</a:t>
                  </a:r>
                  <a:r>
                    <a:rPr lang="en-US" sz="500" b="1" dirty="0">
                      <a:solidFill>
                        <a:srgbClr val="FF0000"/>
                      </a:solidFill>
                      <a:latin typeface="Arial" charset="0"/>
                    </a:rPr>
                    <a:t> Counter </a:t>
                  </a:r>
                </a:p>
              </p:txBody>
            </p:sp>
            <p:cxnSp>
              <p:nvCxnSpPr>
                <p:cNvPr id="35" name="Straight Arrow Connector 34"/>
                <p:cNvCxnSpPr>
                  <a:cxnSpLocks noChangeShapeType="1"/>
                </p:cNvCxnSpPr>
                <p:nvPr/>
              </p:nvCxnSpPr>
              <p:spPr bwMode="auto">
                <a:xfrm flipH="1">
                  <a:off x="1828801" y="2138421"/>
                  <a:ext cx="771523" cy="269023"/>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6" name="Straight Arrow Connector 35"/>
                <p:cNvCxnSpPr>
                  <a:cxnSpLocks noChangeShapeType="1"/>
                </p:cNvCxnSpPr>
                <p:nvPr/>
              </p:nvCxnSpPr>
              <p:spPr bwMode="auto">
                <a:xfrm flipH="1">
                  <a:off x="3157536" y="3102980"/>
                  <a:ext cx="771523" cy="192912"/>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7" name="Straight Arrow Connector 36"/>
                <p:cNvCxnSpPr>
                  <a:cxnSpLocks noChangeShapeType="1"/>
                </p:cNvCxnSpPr>
                <p:nvPr/>
              </p:nvCxnSpPr>
              <p:spPr bwMode="auto">
                <a:xfrm flipH="1">
                  <a:off x="1300161" y="2138421"/>
                  <a:ext cx="185738" cy="385824"/>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cxnSp>
              <p:nvCxnSpPr>
                <p:cNvPr id="38" name="Straight Arrow Connector 37"/>
                <p:cNvCxnSpPr>
                  <a:cxnSpLocks noChangeShapeType="1"/>
                </p:cNvCxnSpPr>
                <p:nvPr/>
              </p:nvCxnSpPr>
              <p:spPr bwMode="auto">
                <a:xfrm flipH="1" flipV="1">
                  <a:off x="557211" y="3488803"/>
                  <a:ext cx="214310" cy="578735"/>
                </a:xfrm>
                <a:prstGeom prst="straightConnector1">
                  <a:avLst/>
                </a:prstGeom>
                <a:noFill/>
                <a:ln w="19050">
                  <a:solidFill>
                    <a:srgbClr val="000000"/>
                  </a:solidFill>
                  <a:round/>
                  <a:headEnd/>
                  <a:tailEnd type="arrow" w="sm" len="lg"/>
                </a:ln>
                <a:effectLst>
                  <a:outerShdw dist="38100" dir="20760014" algn="br" rotWithShape="0">
                    <a:schemeClr val="bg1">
                      <a:alpha val="96999"/>
                    </a:schemeClr>
                  </a:outerShdw>
                </a:effectLst>
                <a:scene3d>
                  <a:camera prst="orthographicFront"/>
                  <a:lightRig rig="threePt" dir="t"/>
                </a:scene3d>
                <a:sp3d>
                  <a:bevelT/>
                </a:sp3d>
              </p:spPr>
            </p:cxnSp>
          </p:grpSp>
        </p:grpSp>
        <p:cxnSp>
          <p:nvCxnSpPr>
            <p:cNvPr id="41" name="Curved Connector 40"/>
            <p:cNvCxnSpPr/>
            <p:nvPr/>
          </p:nvCxnSpPr>
          <p:spPr>
            <a:xfrm flipV="1">
              <a:off x="6324600" y="685800"/>
              <a:ext cx="1066800" cy="609600"/>
            </a:xfrm>
            <a:prstGeom prst="curvedConnector3">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9999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15875"/>
            <a:ext cx="9144000" cy="777875"/>
          </a:xfrm>
        </p:spPr>
        <p:txBody>
          <a:bodyPr rtlCol="0">
            <a:normAutofit/>
          </a:bodyPr>
          <a:lstStyle/>
          <a:p>
            <a:pPr fontAlgn="auto">
              <a:spcAft>
                <a:spcPts val="0"/>
              </a:spcAft>
              <a:defRPr/>
            </a:pPr>
            <a:r>
              <a:rPr lang="en-US" sz="4400" b="0" dirty="0">
                <a:ln>
                  <a:prstDash val="solid"/>
                </a:ln>
                <a:solidFill>
                  <a:srgbClr val="000090"/>
                </a:solidFill>
                <a:effectLst>
                  <a:outerShdw blurRad="88000" dist="50800" dir="5040000" algn="tl">
                    <a:schemeClr val="accent4">
                      <a:tint val="80000"/>
                      <a:satMod val="250000"/>
                      <a:alpha val="45000"/>
                    </a:schemeClr>
                  </a:outerShdw>
                </a:effectLst>
                <a:latin typeface="+mn-lt"/>
              </a:rPr>
              <a:t>Hall C Status</a:t>
            </a:r>
          </a:p>
        </p:txBody>
      </p:sp>
      <p:sp>
        <p:nvSpPr>
          <p:cNvPr id="335" name="TextBox 334"/>
          <p:cNvSpPr txBox="1"/>
          <p:nvPr/>
        </p:nvSpPr>
        <p:spPr>
          <a:xfrm>
            <a:off x="381000" y="3886200"/>
            <a:ext cx="16764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sp>
        <p:nvSpPr>
          <p:cNvPr id="336" name="TextBox 335"/>
          <p:cNvSpPr txBox="1"/>
          <p:nvPr/>
        </p:nvSpPr>
        <p:spPr>
          <a:xfrm>
            <a:off x="381000" y="990600"/>
            <a:ext cx="1143000" cy="400110"/>
          </a:xfrm>
          <a:prstGeom prst="rect">
            <a:avLst/>
          </a:prstGeom>
          <a:noFill/>
        </p:spPr>
        <p:txBody>
          <a:bodyPr wrap="square" rtlCol="0">
            <a:spAutoFit/>
          </a:bodyPr>
          <a:lstStyle/>
          <a:p>
            <a:pPr defTabSz="457200"/>
            <a:endParaRPr lang="en-US" sz="2000" b="1"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3"/>
          <a:stretch>
            <a:fillRect/>
          </a:stretch>
        </p:blipFill>
        <p:spPr>
          <a:xfrm>
            <a:off x="5410200" y="990600"/>
            <a:ext cx="3466942" cy="2592107"/>
          </a:xfrm>
          <a:prstGeom prst="rect">
            <a:avLst/>
          </a:prstGeom>
          <a:ln>
            <a:noFill/>
          </a:ln>
          <a:effectLst>
            <a:outerShdw blurRad="292100" dist="139700" dir="2700000" algn="tl" rotWithShape="0">
              <a:srgbClr val="333333">
                <a:alpha val="65000"/>
              </a:srgbClr>
            </a:outerShdw>
          </a:effectLst>
        </p:spPr>
      </p:pic>
      <p:sp>
        <p:nvSpPr>
          <p:cNvPr id="9" name="Content Placeholder 2"/>
          <p:cNvSpPr>
            <a:spLocks noGrp="1"/>
          </p:cNvSpPr>
          <p:nvPr>
            <p:ph idx="1"/>
          </p:nvPr>
        </p:nvSpPr>
        <p:spPr>
          <a:xfrm>
            <a:off x="15006" y="914400"/>
            <a:ext cx="5318993" cy="5410200"/>
          </a:xfrm>
        </p:spPr>
        <p:txBody>
          <a:bodyPr>
            <a:noAutofit/>
          </a:bodyPr>
          <a:lstStyle/>
          <a:p>
            <a:pPr>
              <a:spcBef>
                <a:spcPts val="600"/>
              </a:spcBef>
            </a:pPr>
            <a:r>
              <a:rPr lang="en-US" b="1" dirty="0" smtClean="0">
                <a:latin typeface="+mn-lt"/>
              </a:rPr>
              <a:t>All Detector Construction is Complete</a:t>
            </a:r>
          </a:p>
          <a:p>
            <a:pPr lvl="1">
              <a:spcBef>
                <a:spcPts val="600"/>
              </a:spcBef>
            </a:pPr>
            <a:r>
              <a:rPr lang="en-US" sz="1400" b="1" dirty="0" smtClean="0">
                <a:latin typeface="+mn-lt"/>
              </a:rPr>
              <a:t>“Rear” Detectors have been installed.</a:t>
            </a:r>
          </a:p>
          <a:p>
            <a:pPr lvl="1">
              <a:spcBef>
                <a:spcPts val="600"/>
              </a:spcBef>
              <a:spcAft>
                <a:spcPts val="600"/>
              </a:spcAft>
            </a:pPr>
            <a:r>
              <a:rPr lang="en-US" sz="1400" b="1" dirty="0" smtClean="0">
                <a:latin typeface="+mn-lt"/>
              </a:rPr>
              <a:t>“Front” Detectors are in Experiment Staging Building.</a:t>
            </a:r>
          </a:p>
          <a:p>
            <a:pPr lvl="1">
              <a:spcBef>
                <a:spcPts val="600"/>
              </a:spcBef>
              <a:spcAft>
                <a:spcPts val="600"/>
              </a:spcAft>
            </a:pPr>
            <a:r>
              <a:rPr lang="en-US" sz="1400" b="1" dirty="0">
                <a:latin typeface="+mn-lt"/>
              </a:rPr>
              <a:t>Remaining detector installations follow final magnet installation</a:t>
            </a:r>
            <a:r>
              <a:rPr lang="en-US" sz="1400" b="1" dirty="0" smtClean="0">
                <a:latin typeface="+mn-lt"/>
              </a:rPr>
              <a:t>.</a:t>
            </a:r>
          </a:p>
          <a:p>
            <a:pPr lvl="1">
              <a:spcBef>
                <a:spcPts val="600"/>
              </a:spcBef>
              <a:spcAft>
                <a:spcPts val="600"/>
              </a:spcAft>
            </a:pPr>
            <a:r>
              <a:rPr lang="en-US" sz="1400" b="1" dirty="0">
                <a:latin typeface="+mn-lt"/>
              </a:rPr>
              <a:t>Only the Noble-Gas Cerenkov construction is 12-GeV scope. Other detector construction is primarily </a:t>
            </a:r>
            <a:r>
              <a:rPr lang="en-US" sz="1400" b="1" dirty="0" smtClean="0">
                <a:latin typeface="+mn-lt"/>
              </a:rPr>
              <a:t>contributed</a:t>
            </a:r>
            <a:r>
              <a:rPr lang="en-US" sz="1400" b="1" dirty="0">
                <a:latin typeface="+mn-lt"/>
              </a:rPr>
              <a:t> </a:t>
            </a:r>
            <a:r>
              <a:rPr lang="en-US" sz="1400" b="1" dirty="0" smtClean="0">
                <a:latin typeface="+mn-lt"/>
              </a:rPr>
              <a:t>(significant involvement of universities and outside institutions)</a:t>
            </a:r>
          </a:p>
          <a:p>
            <a:pPr>
              <a:spcBef>
                <a:spcPts val="600"/>
              </a:spcBef>
              <a:spcAft>
                <a:spcPts val="600"/>
              </a:spcAft>
            </a:pPr>
            <a:r>
              <a:rPr lang="en-US" b="1" dirty="0" err="1" smtClean="0">
                <a:latin typeface="+mn-lt"/>
              </a:rPr>
              <a:t>Beamline</a:t>
            </a:r>
            <a:r>
              <a:rPr lang="en-US" b="1" dirty="0" smtClean="0">
                <a:latin typeface="+mn-lt"/>
              </a:rPr>
              <a:t> at 84%</a:t>
            </a:r>
          </a:p>
          <a:p>
            <a:pPr lvl="1">
              <a:spcBef>
                <a:spcPts val="600"/>
              </a:spcBef>
              <a:spcAft>
                <a:spcPts val="600"/>
              </a:spcAft>
              <a:buFont typeface="Lucida Grande"/>
              <a:buChar char="-"/>
            </a:pPr>
            <a:r>
              <a:rPr lang="en-US" sz="1400" b="1" dirty="0" smtClean="0">
                <a:latin typeface="+mn-lt"/>
              </a:rPr>
              <a:t>Upstream </a:t>
            </a:r>
            <a:r>
              <a:rPr lang="en-US" sz="1400" b="1" dirty="0" err="1" smtClean="0">
                <a:latin typeface="+mn-lt"/>
              </a:rPr>
              <a:t>Beamline</a:t>
            </a:r>
            <a:r>
              <a:rPr lang="en-US" sz="1400" b="1" dirty="0" smtClean="0">
                <a:latin typeface="+mn-lt"/>
              </a:rPr>
              <a:t>: Done: (Compton, </a:t>
            </a:r>
            <a:r>
              <a:rPr lang="en-US" sz="1400" b="1" dirty="0" err="1" smtClean="0">
                <a:latin typeface="+mn-lt"/>
              </a:rPr>
              <a:t>Møller</a:t>
            </a:r>
            <a:r>
              <a:rPr lang="en-US" sz="1400" b="1" dirty="0" smtClean="0">
                <a:latin typeface="+mn-lt"/>
              </a:rPr>
              <a:t>, Magnet-mapping) </a:t>
            </a:r>
          </a:p>
          <a:p>
            <a:pPr>
              <a:spcBef>
                <a:spcPts val="600"/>
              </a:spcBef>
              <a:spcAft>
                <a:spcPts val="600"/>
              </a:spcAft>
            </a:pPr>
            <a:r>
              <a:rPr lang="en-US" b="1" dirty="0" smtClean="0">
                <a:latin typeface="+mn-lt"/>
              </a:rPr>
              <a:t>Q1 and HB Magnets are Installed </a:t>
            </a:r>
          </a:p>
          <a:p>
            <a:pPr lvl="1">
              <a:spcBef>
                <a:spcPts val="600"/>
              </a:spcBef>
              <a:spcAft>
                <a:spcPts val="600"/>
              </a:spcAft>
              <a:buFont typeface="Lucida Grande"/>
              <a:buChar char="-"/>
            </a:pPr>
            <a:r>
              <a:rPr lang="en-US" sz="1400" b="1" dirty="0" smtClean="0">
                <a:latin typeface="+mn-lt"/>
              </a:rPr>
              <a:t>Q1: Accepted. HB: Testing</a:t>
            </a:r>
          </a:p>
          <a:p>
            <a:pPr>
              <a:spcBef>
                <a:spcPts val="600"/>
              </a:spcBef>
            </a:pPr>
            <a:r>
              <a:rPr lang="en-US" b="1" dirty="0" smtClean="0">
                <a:latin typeface="+mn-lt"/>
              </a:rPr>
              <a:t>The Only </a:t>
            </a:r>
            <a:r>
              <a:rPr lang="en-US" b="1" dirty="0">
                <a:latin typeface="+mn-lt"/>
              </a:rPr>
              <a:t>S</a:t>
            </a:r>
            <a:r>
              <a:rPr lang="en-US" b="1" dirty="0" smtClean="0">
                <a:latin typeface="+mn-lt"/>
              </a:rPr>
              <a:t>ignificant </a:t>
            </a:r>
            <a:r>
              <a:rPr lang="en-US" b="1" dirty="0">
                <a:latin typeface="+mn-lt"/>
              </a:rPr>
              <a:t>F</a:t>
            </a:r>
            <a:r>
              <a:rPr lang="en-US" b="1" dirty="0" smtClean="0">
                <a:latin typeface="+mn-lt"/>
              </a:rPr>
              <a:t>abrications Remaining</a:t>
            </a:r>
            <a:r>
              <a:rPr lang="en-US" b="1" dirty="0">
                <a:latin typeface="+mn-lt"/>
              </a:rPr>
              <a:t> </a:t>
            </a:r>
            <a:r>
              <a:rPr lang="en-US" b="1" dirty="0" smtClean="0">
                <a:latin typeface="+mn-lt"/>
              </a:rPr>
              <a:t>are Q2, Dipole, Q3</a:t>
            </a:r>
          </a:p>
          <a:p>
            <a:pPr lvl="1">
              <a:spcBef>
                <a:spcPts val="600"/>
              </a:spcBef>
            </a:pPr>
            <a:r>
              <a:rPr lang="en-US" sz="1400" b="1" dirty="0" smtClean="0">
                <a:latin typeface="+mn-lt"/>
              </a:rPr>
              <a:t>Arrivals: early 2016</a:t>
            </a:r>
          </a:p>
        </p:txBody>
      </p:sp>
      <p:pic>
        <p:nvPicPr>
          <p:cNvPr id="11" name="Picture 10"/>
          <p:cNvPicPr>
            <a:picLocks noChangeAspect="1"/>
          </p:cNvPicPr>
          <p:nvPr/>
        </p:nvPicPr>
        <p:blipFill>
          <a:blip r:embed="rId4"/>
          <a:stretch>
            <a:fillRect/>
          </a:stretch>
        </p:blipFill>
        <p:spPr>
          <a:xfrm>
            <a:off x="5791200" y="3657600"/>
            <a:ext cx="2743200" cy="275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73590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23815</TotalTime>
  <Words>2442</Words>
  <Application>Microsoft Macintosh PowerPoint</Application>
  <PresentationFormat>On-screen Show (4:3)</PresentationFormat>
  <Paragraphs>404</Paragraphs>
  <Slides>25</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1_JLabPowerpointMain</vt:lpstr>
      <vt:lpstr>Acrobat Document</vt:lpstr>
      <vt:lpstr>PowerPoint Presentation</vt:lpstr>
      <vt:lpstr>Outline</vt:lpstr>
      <vt:lpstr>12 GeV Upgrade Project</vt:lpstr>
      <vt:lpstr>Hall D Status</vt:lpstr>
      <vt:lpstr>Polarization Transfer to the ρ</vt:lpstr>
      <vt:lpstr>Hall D: Forward Kaon Identification</vt:lpstr>
      <vt:lpstr>DVCS in Hall A at 11 GeV</vt:lpstr>
      <vt:lpstr>PowerPoint Presentation</vt:lpstr>
      <vt:lpstr>Hall C Status</vt:lpstr>
      <vt:lpstr>PowerPoint Presentation</vt:lpstr>
      <vt:lpstr>12 GeV Approved Experiments</vt:lpstr>
      <vt:lpstr>PAC Guidance</vt:lpstr>
      <vt:lpstr>FY2016 Budget </vt:lpstr>
      <vt:lpstr>Experiment Scheduling</vt:lpstr>
      <vt:lpstr>Three – Year Schedule</vt:lpstr>
      <vt:lpstr>Schedule</vt:lpstr>
      <vt:lpstr>Schedule - Continued </vt:lpstr>
      <vt:lpstr>Hall B Schedule</vt:lpstr>
      <vt:lpstr>NSAC 2015 LRP</vt:lpstr>
      <vt:lpstr>NSAC 2015 LRP</vt:lpstr>
      <vt:lpstr>NSAC 2015 LRP</vt:lpstr>
      <vt:lpstr>NSAC 2015 LRP</vt:lpstr>
      <vt:lpstr>Jefferson Lab Future: JLEIC</vt:lpstr>
      <vt:lpstr>JLEIC Concept</vt:lpstr>
      <vt:lpstr>Summary and Outlook</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patrizia rossi</cp:lastModifiedBy>
  <cp:revision>106</cp:revision>
  <dcterms:created xsi:type="dcterms:W3CDTF">2015-04-10T12:26:13Z</dcterms:created>
  <dcterms:modified xsi:type="dcterms:W3CDTF">2015-10-25T22:31:44Z</dcterms:modified>
</cp:coreProperties>
</file>