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79" r:id="rId3"/>
    <p:sldId id="278" r:id="rId4"/>
    <p:sldId id="257" r:id="rId5"/>
    <p:sldId id="258" r:id="rId6"/>
    <p:sldId id="273" r:id="rId7"/>
    <p:sldId id="265" r:id="rId8"/>
    <p:sldId id="259" r:id="rId9"/>
    <p:sldId id="272" r:id="rId10"/>
    <p:sldId id="274" r:id="rId11"/>
    <p:sldId id="282" r:id="rId12"/>
    <p:sldId id="275" r:id="rId13"/>
    <p:sldId id="280" r:id="rId14"/>
    <p:sldId id="283" r:id="rId15"/>
    <p:sldId id="284" r:id="rId16"/>
    <p:sldId id="288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488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8F34-ADC0-004A-9DE8-A5AB2CF16593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2A4AA-BD89-E148-8248-FBF280EE9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 studies of </a:t>
            </a:r>
            <a:r>
              <a:rPr lang="en-US" dirty="0" smtClean="0"/>
              <a:t>Carbon and CH2</a:t>
            </a:r>
            <a:br>
              <a:rPr lang="en-US" dirty="0" smtClean="0"/>
            </a:br>
            <a:r>
              <a:rPr lang="en-US" dirty="0" smtClean="0"/>
              <a:t>using </a:t>
            </a:r>
            <a:r>
              <a:rPr lang="en-US" dirty="0" err="1" smtClean="0"/>
              <a:t>Ecal</a:t>
            </a:r>
            <a:r>
              <a:rPr lang="en-US" dirty="0" smtClean="0"/>
              <a:t> only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Sebouh Paul</a:t>
            </a:r>
          </a:p>
          <a:p>
            <a:r>
              <a:rPr lang="en-US" dirty="0" smtClean="0"/>
              <a:t>10/27/15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Tungsten Runs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Ratio of cluster counts</a:t>
            </a:r>
          </a:p>
          <a:p>
            <a:r>
              <a:rPr lang="en-US" dirty="0" smtClean="0"/>
              <a:t>Normalize with gated beam charge</a:t>
            </a:r>
          </a:p>
          <a:p>
            <a:pPr lvl="1"/>
            <a:r>
              <a:rPr lang="en-US" dirty="0" err="1" smtClean="0"/>
              <a:t>Sho’s</a:t>
            </a:r>
            <a:r>
              <a:rPr lang="en-US" dirty="0" smtClean="0"/>
              <a:t> calculation from </a:t>
            </a:r>
            <a:r>
              <a:rPr lang="en-US" dirty="0" err="1" smtClean="0"/>
              <a:t>scalers</a:t>
            </a:r>
            <a:endParaRPr lang="en-US" dirty="0" smtClean="0"/>
          </a:p>
          <a:p>
            <a:r>
              <a:rPr lang="en-US" dirty="0" smtClean="0"/>
              <a:t>Overall ratio:</a:t>
            </a:r>
          </a:p>
          <a:p>
            <a:pPr lvl="1"/>
            <a:r>
              <a:rPr lang="en-US" dirty="0" smtClean="0"/>
              <a:t>1.007± .013</a:t>
            </a:r>
            <a:endParaRPr lang="en-US" u="sng" dirty="0" smtClean="0"/>
          </a:p>
        </p:txBody>
      </p:sp>
      <p:pic>
        <p:nvPicPr>
          <p:cNvPr id="7" name="Picture 6" descr="Screen Shot 2015-10-23 at 4.01.0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5874" y="1600200"/>
            <a:ext cx="5668126" cy="3940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Carbon to CH2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Normalization factors:</a:t>
            </a:r>
          </a:p>
          <a:p>
            <a:pPr lvl="1"/>
            <a:r>
              <a:rPr lang="en-US" dirty="0" smtClean="0"/>
              <a:t>*</a:t>
            </a:r>
            <a:r>
              <a:rPr lang="en-US" dirty="0" err="1" smtClean="0"/>
              <a:t>Prescale</a:t>
            </a:r>
            <a:r>
              <a:rPr lang="en-US" dirty="0" smtClean="0"/>
              <a:t>:                                     2^-7/2^-4 = 0.125</a:t>
            </a:r>
          </a:p>
          <a:p>
            <a:pPr lvl="1"/>
            <a:r>
              <a:rPr lang="en-US" dirty="0" smtClean="0"/>
              <a:t>*Target areal density              .0441/.0706 = 0.624</a:t>
            </a:r>
          </a:p>
          <a:p>
            <a:pPr lvl="1"/>
            <a:r>
              <a:rPr lang="en-US" dirty="0" smtClean="0"/>
              <a:t>/Molar mass                             12.01/14.02 = 0.856 </a:t>
            </a:r>
          </a:p>
          <a:p>
            <a:pPr lvl="1"/>
            <a:r>
              <a:rPr lang="en-US" dirty="0" smtClean="0"/>
              <a:t>*Beam charge                          51378/2322 = 22.12</a:t>
            </a:r>
          </a:p>
          <a:p>
            <a:pPr lvl="1">
              <a:buNone/>
            </a:pPr>
            <a:r>
              <a:rPr lang="en-US" dirty="0" smtClean="0"/>
              <a:t>         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Carbon to CH2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7" name="Picture 6" descr="Screen Shot 2015-10-25 at 10.24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7924800" cy="5419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Carbon to CH2: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Expected ratio:</a:t>
            </a:r>
          </a:p>
          <a:p>
            <a:pPr lvl="1"/>
            <a:r>
              <a:rPr lang="en-US" dirty="0" smtClean="0"/>
              <a:t>   1.056 + 2.</a:t>
            </a:r>
            <a:r>
              <a:rPr lang="el-GR" dirty="0" smtClean="0"/>
              <a:t>8</a:t>
            </a:r>
            <a:r>
              <a:rPr lang="en-US" dirty="0" smtClean="0"/>
              <a:t>7  </a:t>
            </a:r>
            <a:r>
              <a:rPr lang="el-GR" dirty="0" smtClean="0"/>
              <a:t>θ^2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smtClean="0"/>
              <a:t>Measured ratio (linearly fit in </a:t>
            </a:r>
            <a:r>
              <a:rPr lang="el-GR" dirty="0" smtClean="0"/>
              <a:t>θ^2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(1.016 +- </a:t>
            </a:r>
            <a:r>
              <a:rPr lang="el-GR" dirty="0" smtClean="0"/>
              <a:t>0</a:t>
            </a:r>
            <a:r>
              <a:rPr lang="en-US" dirty="0" smtClean="0"/>
              <a:t>.007) +</a:t>
            </a:r>
            <a:r>
              <a:rPr lang="el-GR" dirty="0" smtClean="0"/>
              <a:t> (-6.00 +- 1.78)</a:t>
            </a:r>
            <a:r>
              <a:rPr lang="en-US" dirty="0" smtClean="0"/>
              <a:t> </a:t>
            </a:r>
            <a:r>
              <a:rPr lang="el-GR" dirty="0" smtClean="0"/>
              <a:t>θ^2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Normalization is off by about 4%</a:t>
            </a:r>
          </a:p>
          <a:p>
            <a:pPr lvl="1"/>
            <a:r>
              <a:rPr lang="en-US" dirty="0" smtClean="0"/>
              <a:t>Large statistical error bar in slope</a:t>
            </a:r>
          </a:p>
          <a:p>
            <a:pPr lvl="2"/>
            <a:r>
              <a:rPr lang="en-US" dirty="0" smtClean="0"/>
              <a:t>This is to be expected: we have only a small amount of statistics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Causes of Normalization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do we know the areal densities of the targets?</a:t>
            </a:r>
          </a:p>
          <a:p>
            <a:r>
              <a:rPr lang="en-US" dirty="0" smtClean="0"/>
              <a:t>Are the beam charges reliably known?</a:t>
            </a:r>
          </a:p>
          <a:p>
            <a:pPr lvl="1"/>
            <a:r>
              <a:rPr lang="en-US" dirty="0" smtClean="0"/>
              <a:t>Both the </a:t>
            </a:r>
            <a:r>
              <a:rPr lang="en-US" dirty="0" err="1" smtClean="0"/>
              <a:t>mya</a:t>
            </a:r>
            <a:r>
              <a:rPr lang="en-US" dirty="0" smtClean="0"/>
              <a:t> </a:t>
            </a:r>
            <a:r>
              <a:rPr lang="en-US" dirty="0" err="1" smtClean="0"/>
              <a:t>scaler</a:t>
            </a:r>
            <a:r>
              <a:rPr lang="en-US" dirty="0" smtClean="0"/>
              <a:t> and faraday cup are in good agreement with one another.  </a:t>
            </a:r>
          </a:p>
          <a:p>
            <a:r>
              <a:rPr lang="en-US" dirty="0" smtClean="0"/>
              <a:t>Was there further</a:t>
            </a:r>
            <a:r>
              <a:rPr lang="en-US" dirty="0" smtClean="0"/>
              <a:t> radiation damage </a:t>
            </a:r>
            <a:r>
              <a:rPr lang="en-US" dirty="0" smtClean="0"/>
              <a:t>to the CH2 target not accounted for in our analysis?</a:t>
            </a:r>
          </a:p>
          <a:p>
            <a:r>
              <a:rPr lang="en-US" dirty="0" smtClean="0"/>
              <a:t>Much work remains to be done on this.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br>
              <a:rPr lang="en-US" dirty="0" smtClean="0"/>
            </a:br>
            <a:r>
              <a:rPr lang="en-US" dirty="0" smtClean="0"/>
              <a:t>Proton </a:t>
            </a:r>
            <a:r>
              <a:rPr lang="en-US" dirty="0" smtClean="0"/>
              <a:t>radius feasible?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the error bar on the slope down to about .003 to get 1% error on proton radius measurement.</a:t>
            </a:r>
          </a:p>
          <a:p>
            <a:r>
              <a:rPr lang="en-US" dirty="0" smtClean="0"/>
              <a:t>Currently the error on slope is 1.78</a:t>
            </a:r>
          </a:p>
          <a:p>
            <a:r>
              <a:rPr lang="en-US" dirty="0" smtClean="0"/>
              <a:t>Using larger solid angle may increase statistics up to about 10 fold.</a:t>
            </a:r>
          </a:p>
          <a:p>
            <a:pPr lvl="1"/>
            <a:r>
              <a:rPr lang="en-US" dirty="0" smtClean="0"/>
              <a:t>Need about 40k times more data to get the slope resolution we need</a:t>
            </a:r>
            <a:r>
              <a:rPr lang="en-US" dirty="0" smtClean="0"/>
              <a:t>.     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reconcile carbon data with </a:t>
            </a:r>
            <a:r>
              <a:rPr lang="en-US" dirty="0" smtClean="0"/>
              <a:t>M</a:t>
            </a:r>
            <a:r>
              <a:rPr lang="en-US" dirty="0" smtClean="0"/>
              <a:t>onte-Carlo?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in CH2?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79"/>
            <a:ext cx="8229600" cy="46702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~30 minutes of data were taken with CH2 and carbon targets</a:t>
            </a:r>
          </a:p>
          <a:p>
            <a:r>
              <a:rPr lang="en-US" dirty="0" smtClean="0"/>
              <a:t>Goal was to test if it would be feasible to do a pair of longer future runs with same targets and measure proton radius via subtraction.</a:t>
            </a:r>
          </a:p>
          <a:p>
            <a:r>
              <a:rPr lang="en-US" dirty="0" smtClean="0"/>
              <a:t>CH2 is delicate, so it required low current (2 </a:t>
            </a:r>
            <a:r>
              <a:rPr lang="en-US" dirty="0" err="1" smtClean="0"/>
              <a:t>nA</a:t>
            </a:r>
            <a:r>
              <a:rPr lang="en-US" dirty="0" smtClean="0"/>
              <a:t>) and moving the target periodically during the run.</a:t>
            </a:r>
          </a:p>
          <a:p>
            <a:pPr lvl="1"/>
            <a:r>
              <a:rPr lang="en-US" dirty="0" smtClean="0"/>
              <a:t>A hole was burned in the target.  </a:t>
            </a:r>
          </a:p>
          <a:p>
            <a:r>
              <a:rPr lang="en-US" dirty="0" smtClean="0"/>
              <a:t>Carbon can handle moderate amounts of current 	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nA</a:t>
            </a:r>
            <a:r>
              <a:rPr lang="en-US" dirty="0" smtClean="0"/>
              <a:t> used.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can we compare runs with very different beam currents?</a:t>
            </a:r>
          </a:p>
          <a:p>
            <a:r>
              <a:rPr lang="en-US" dirty="0" smtClean="0"/>
              <a:t>Is the proton radius subtraction feasible using similar conditions on longer runs?  How many times longer will we need to run the experiment in order to get 1% accuracy on the proton radius?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Tungsten (Control group):</a:t>
            </a:r>
          </a:p>
          <a:p>
            <a:pPr lvl="1"/>
            <a:r>
              <a:rPr lang="en-US" dirty="0" smtClean="0"/>
              <a:t>Run 5749   @ 30 </a:t>
            </a:r>
            <a:r>
              <a:rPr lang="en-US" dirty="0" err="1" smtClean="0"/>
              <a:t>nA</a:t>
            </a:r>
            <a:endParaRPr lang="en-US" dirty="0" smtClean="0"/>
          </a:p>
          <a:p>
            <a:pPr lvl="1"/>
            <a:r>
              <a:rPr lang="en-US" dirty="0" smtClean="0"/>
              <a:t>Run 5772   @ 50 </a:t>
            </a:r>
            <a:r>
              <a:rPr lang="en-US" dirty="0" err="1" smtClean="0"/>
              <a:t>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Carbon: run 5779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nA</a:t>
            </a:r>
            <a:endParaRPr lang="en-US" dirty="0" smtClean="0"/>
          </a:p>
          <a:p>
            <a:r>
              <a:rPr lang="en-US" dirty="0" smtClean="0"/>
              <a:t>CH2 run 5781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nA</a:t>
            </a:r>
            <a:endParaRPr lang="en-US" dirty="0" smtClean="0"/>
          </a:p>
          <a:p>
            <a:pPr lvl="1"/>
            <a:r>
              <a:rPr lang="en-US" dirty="0" smtClean="0"/>
              <a:t>Include only files 5-34 to account for hole burned in target.   </a:t>
            </a:r>
          </a:p>
          <a:p>
            <a:r>
              <a:rPr lang="en-US" dirty="0" smtClean="0"/>
              <a:t>All of these are from pass3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Single1 Trigger</a:t>
            </a:r>
          </a:p>
          <a:p>
            <a:r>
              <a:rPr lang="en-US" dirty="0" smtClean="0"/>
              <a:t>Cluster energy is &gt; .8 </a:t>
            </a:r>
            <a:r>
              <a:rPr lang="en-US" dirty="0" err="1" smtClean="0"/>
              <a:t>GeV</a:t>
            </a:r>
            <a:r>
              <a:rPr lang="en-US" dirty="0" smtClean="0"/>
              <a:t> and less than 1.2</a:t>
            </a:r>
          </a:p>
          <a:p>
            <a:r>
              <a:rPr lang="en-US" dirty="0" smtClean="0"/>
              <a:t>Time is in [40, 48] ns</a:t>
            </a:r>
            <a:endParaRPr lang="en-US" dirty="0" smtClean="0"/>
          </a:p>
          <a:p>
            <a:r>
              <a:rPr lang="en-US" dirty="0" smtClean="0"/>
              <a:t>Cluster </a:t>
            </a:r>
            <a:r>
              <a:rPr lang="en-US" dirty="0" smtClean="0"/>
              <a:t>position within </a:t>
            </a:r>
            <a:r>
              <a:rPr lang="en-US" dirty="0" err="1" smtClean="0"/>
              <a:t>fiducial</a:t>
            </a:r>
            <a:r>
              <a:rPr lang="en-US" dirty="0" smtClean="0"/>
              <a:t> region </a:t>
            </a:r>
            <a:endParaRPr lang="en-US" strike="sngStrike" dirty="0" smtClean="0"/>
          </a:p>
          <a:p>
            <a:r>
              <a:rPr lang="en-US" strike="sngStrike" dirty="0" smtClean="0"/>
              <a:t>Use only the first cluster in the event</a:t>
            </a:r>
          </a:p>
          <a:p>
            <a:pPr lvl="1"/>
            <a:r>
              <a:rPr lang="en-US" dirty="0" smtClean="0"/>
              <a:t>Sort the clusters by energy </a:t>
            </a:r>
            <a:r>
              <a:rPr lang="en-US" dirty="0" err="1" smtClean="0"/>
              <a:t>descendingly</a:t>
            </a:r>
            <a:r>
              <a:rPr lang="en-US" dirty="0" smtClean="0"/>
              <a:t> (The first cluster in the event is not necessarily the trigger event.) </a:t>
            </a:r>
          </a:p>
          <a:p>
            <a:pPr lvl="1"/>
            <a:r>
              <a:rPr lang="en-US" dirty="0" smtClean="0"/>
              <a:t>Loop through clusters in the sorted list until reaching one that fulfills all the cuts and then break loop.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Spectrum</a:t>
            </a:r>
            <a:endParaRPr lang="en-US" dirty="0"/>
          </a:p>
        </p:txBody>
      </p:sp>
      <p:pic>
        <p:nvPicPr>
          <p:cNvPr id="4" name="Content Placeholder 3" descr="Screen Shot 2015-10-16 at 10.07.48 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958" y="1600200"/>
            <a:ext cx="664208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</a:t>
            </a:r>
            <a:r>
              <a:rPr lang="en-US" dirty="0"/>
              <a:t>C</a:t>
            </a:r>
            <a:r>
              <a:rPr lang="en-US" dirty="0" smtClean="0"/>
              <a:t>uts</a:t>
            </a:r>
            <a:endParaRPr lang="en-US" dirty="0"/>
          </a:p>
        </p:txBody>
      </p:sp>
      <p:pic>
        <p:nvPicPr>
          <p:cNvPr id="5" name="Content Placeholder 4" descr="Screen Shot 2015-10-13 at 5.54.15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65131"/>
            <a:ext cx="7952499" cy="51118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3" descr="Screen Shot 2015-10-14 at 11.50.38 AM_mo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7772400" cy="458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Theta Histograms</a:t>
            </a:r>
            <a:endParaRPr lang="en-US" dirty="0"/>
          </a:p>
        </p:txBody>
      </p:sp>
      <p:pic>
        <p:nvPicPr>
          <p:cNvPr id="4" name="Content Placeholder 3" descr="Screen Shot 2015-10-15 at 1.33.53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185126"/>
            <a:ext cx="7086600" cy="52991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12031</TotalTime>
  <Words>581</Words>
  <Application>Microsoft Macintosh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FEE studies of Carbon and CH2 using Ecal only</vt:lpstr>
      <vt:lpstr>Background</vt:lpstr>
      <vt:lpstr>Questions</vt:lpstr>
      <vt:lpstr>Data set used</vt:lpstr>
      <vt:lpstr>Cuts</vt:lpstr>
      <vt:lpstr>Energy Spectrum</vt:lpstr>
      <vt:lpstr>Timing Cuts</vt:lpstr>
      <vt:lpstr>Binning</vt:lpstr>
      <vt:lpstr>Theta Histograms</vt:lpstr>
      <vt:lpstr>Comparison of Tungsten Runs</vt:lpstr>
      <vt:lpstr>Comparison of Carbon to CH2</vt:lpstr>
      <vt:lpstr>Comparison of Carbon to CH2</vt:lpstr>
      <vt:lpstr>Comparison of Carbon to CH2:</vt:lpstr>
      <vt:lpstr>Possible Causes of Normalization Issues</vt:lpstr>
      <vt:lpstr>Conclusion: Proton radius feasible?</vt:lpstr>
      <vt:lpstr>Future studies</vt:lpstr>
      <vt:lpstr>Backup Slides</vt:lpstr>
      <vt:lpstr>Hole in CH2?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 studies using Ecal only</dc:title>
  <dc:creator>Sebouh Paul</dc:creator>
  <cp:lastModifiedBy>Sebouh Paul</cp:lastModifiedBy>
  <cp:revision>316</cp:revision>
  <dcterms:created xsi:type="dcterms:W3CDTF">2015-10-27T13:15:02Z</dcterms:created>
  <dcterms:modified xsi:type="dcterms:W3CDTF">2015-10-27T14:58:10Z</dcterms:modified>
</cp:coreProperties>
</file>