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3" r:id="rId3"/>
    <p:sldId id="257" r:id="rId4"/>
    <p:sldId id="259" r:id="rId5"/>
    <p:sldId id="258" r:id="rId6"/>
    <p:sldId id="271" r:id="rId7"/>
    <p:sldId id="272" r:id="rId8"/>
    <p:sldId id="289" r:id="rId9"/>
    <p:sldId id="313" r:id="rId10"/>
    <p:sldId id="276" r:id="rId11"/>
    <p:sldId id="290" r:id="rId12"/>
    <p:sldId id="291" r:id="rId13"/>
    <p:sldId id="284" r:id="rId14"/>
    <p:sldId id="292" r:id="rId15"/>
    <p:sldId id="285" r:id="rId16"/>
    <p:sldId id="293" r:id="rId17"/>
    <p:sldId id="278" r:id="rId18"/>
    <p:sldId id="280" r:id="rId19"/>
    <p:sldId id="298" r:id="rId20"/>
    <p:sldId id="301" r:id="rId21"/>
    <p:sldId id="299" r:id="rId22"/>
    <p:sldId id="300" r:id="rId23"/>
    <p:sldId id="295" r:id="rId24"/>
    <p:sldId id="306" r:id="rId25"/>
    <p:sldId id="312" r:id="rId26"/>
    <p:sldId id="309" r:id="rId27"/>
    <p:sldId id="297" r:id="rId28"/>
    <p:sldId id="303" r:id="rId29"/>
    <p:sldId id="304" r:id="rId30"/>
    <p:sldId id="305" r:id="rId31"/>
    <p:sldId id="308" r:id="rId32"/>
    <p:sldId id="314" r:id="rId33"/>
    <p:sldId id="307" r:id="rId34"/>
    <p:sldId id="264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C82B7-760E-4DE2-9B89-F214A21C8EF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6F86-CCF1-49EF-B584-90C75335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9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36F86-CCF1-49EF-B584-90C753353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36F86-CCF1-49EF-B584-90C7533532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EDA8FFD-A5B5-4B1D-AC17-0EC547CBC93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D1F643-E313-487E-820C-582AEEBEF9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Moller Event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Bradley Yale</a:t>
            </a:r>
          </a:p>
          <a:p>
            <a:r>
              <a:rPr lang="en-US" dirty="0" smtClean="0"/>
              <a:t>UNH</a:t>
            </a:r>
            <a:endParaRPr lang="en-US" dirty="0"/>
          </a:p>
          <a:p>
            <a:r>
              <a:rPr lang="en-US" dirty="0" smtClean="0"/>
              <a:t>HPS Collaboration Meeting </a:t>
            </a:r>
          </a:p>
          <a:p>
            <a:r>
              <a:rPr lang="en-US" dirty="0" smtClean="0"/>
              <a:t>10/27/2015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MollerCandidates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MollerCandidates</a:t>
            </a:r>
            <a:r>
              <a:rPr lang="en-US" dirty="0" smtClean="0"/>
              <a:t> are </a:t>
            </a:r>
            <a:r>
              <a:rPr lang="en-US" dirty="0" err="1" smtClean="0"/>
              <a:t>vertexed</a:t>
            </a:r>
            <a:r>
              <a:rPr lang="en-US" dirty="0" smtClean="0"/>
              <a:t> particles</a:t>
            </a:r>
            <a:endParaRPr lang="en-US" dirty="0"/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uc_moller_candidates</a:t>
            </a:r>
            <a:r>
              <a:rPr lang="en-US" dirty="0" smtClean="0"/>
              <a:t>’, ‘</a:t>
            </a:r>
            <a:r>
              <a:rPr lang="en-US" dirty="0" err="1" smtClean="0"/>
              <a:t>bsc</a:t>
            </a:r>
            <a:r>
              <a:rPr lang="en-US" dirty="0" smtClean="0"/>
              <a:t>_’, ‘</a:t>
            </a:r>
            <a:r>
              <a:rPr lang="en-US" dirty="0" err="1" smtClean="0"/>
              <a:t>tc</a:t>
            </a:r>
            <a:r>
              <a:rPr lang="en-US" dirty="0" smtClean="0"/>
              <a:t>_’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an(lambda1)*tan(lambda2)&lt;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1.6 ns coincidence</a:t>
            </a:r>
            <a:endParaRPr lang="en-US" dirty="0" smtClean="0"/>
          </a:p>
          <a:p>
            <a:pPr lvl="1"/>
            <a:r>
              <a:rPr lang="en-US" dirty="0" smtClean="0"/>
              <a:t>Both tracks found using the same strategy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 </a:t>
            </a:r>
            <a:r>
              <a:rPr lang="en-US" dirty="0" smtClean="0"/>
              <a:t>just like other </a:t>
            </a:r>
            <a:r>
              <a:rPr lang="en-US" dirty="0" err="1" smtClean="0"/>
              <a:t>vertexed</a:t>
            </a:r>
            <a:r>
              <a:rPr lang="en-US" dirty="0" smtClean="0"/>
              <a:t> particles</a:t>
            </a:r>
          </a:p>
          <a:p>
            <a:pPr lvl="1"/>
            <a:r>
              <a:rPr lang="en-US" dirty="0" err="1" smtClean="0"/>
              <a:t>Mollers</a:t>
            </a:r>
            <a:r>
              <a:rPr lang="en-US" dirty="0" smtClean="0"/>
              <a:t> act as ‘daughters’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Easy to identify individual </a:t>
            </a:r>
            <a:r>
              <a:rPr lang="en-US" dirty="0" err="1" smtClean="0"/>
              <a:t>Mollers</a:t>
            </a:r>
            <a:r>
              <a:rPr lang="en-US" dirty="0" smtClean="0"/>
              <a:t> in pairs</a:t>
            </a:r>
          </a:p>
          <a:p>
            <a:endParaRPr lang="en-US" dirty="0"/>
          </a:p>
          <a:p>
            <a:r>
              <a:rPr lang="en-US" dirty="0" smtClean="0"/>
              <a:t>Current Moller filter has plenty of room for refinement…</a:t>
            </a:r>
          </a:p>
        </p:txBody>
      </p:sp>
    </p:spTree>
    <p:extLst>
      <p:ext uri="{BB962C8B-B14F-4D97-AF65-F5344CB8AC3E}">
        <p14:creationId xmlns:p14="http://schemas.microsoft.com/office/powerpoint/2010/main" val="114390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67494"/>
                <a:ext cx="8229600" cy="57070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err="1" smtClean="0"/>
                  <a:t>PureMoller</a:t>
                </a:r>
                <a:r>
                  <a:rPr lang="en-US" dirty="0" smtClean="0"/>
                  <a:t> MC (singles1) </a:t>
                </a:r>
                <a:br>
                  <a:rPr lang="en-US" dirty="0" smtClean="0"/>
                </a:br>
                <a:r>
                  <a:rPr lang="en-US" dirty="0" smtClean="0"/>
                  <a:t>GBL Track Energy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67494"/>
                <a:ext cx="8229600" cy="570706"/>
              </a:xfrm>
              <a:blipFill rotWithShape="0">
                <a:blip r:embed="rId2"/>
                <a:stretch>
                  <a:fillRect t="-39362" b="-5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9" cy="2706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733799" cy="270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8170"/>
            <a:ext cx="3733799" cy="2706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8600" y="4904519"/>
            <a:ext cx="3243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the </a:t>
            </a:r>
          </a:p>
          <a:p>
            <a:pPr algn="ctr"/>
            <a:r>
              <a:rPr lang="en-US" dirty="0" smtClean="0"/>
              <a:t>‘best’ agreement </a:t>
            </a:r>
          </a:p>
          <a:p>
            <a:pPr algn="ctr"/>
            <a:r>
              <a:rPr lang="en-US" dirty="0" smtClean="0"/>
              <a:t>with the model to</a:t>
            </a:r>
          </a:p>
          <a:p>
            <a:pPr algn="ctr"/>
            <a:r>
              <a:rPr lang="en-US" dirty="0" smtClean="0"/>
              <a:t> expect after recon-&gt;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67494"/>
                <a:ext cx="8229600" cy="57070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err="1"/>
                  <a:t>PureMoller</a:t>
                </a:r>
                <a:r>
                  <a:rPr lang="en-US" dirty="0"/>
                  <a:t> </a:t>
                </a:r>
                <a:r>
                  <a:rPr lang="en-US" dirty="0" smtClean="0"/>
                  <a:t>MC (singles1) </a:t>
                </a:r>
                <a:br>
                  <a:rPr lang="en-US" dirty="0" smtClean="0"/>
                </a:br>
                <a:r>
                  <a:rPr lang="en-US" dirty="0" smtClean="0"/>
                  <a:t>GBL Track Energy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67494"/>
                <a:ext cx="8229600" cy="570706"/>
              </a:xfrm>
              <a:blipFill rotWithShape="0">
                <a:blip r:embed="rId2"/>
                <a:stretch>
                  <a:fillRect t="-39362" b="-5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8" cy="2706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8171"/>
            <a:ext cx="3733798" cy="270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8171"/>
            <a:ext cx="3733799" cy="2706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486" y="1571455"/>
            <a:ext cx="1016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Cut</a:t>
            </a:r>
          </a:p>
          <a:p>
            <a:pPr algn="ctr"/>
            <a:r>
              <a:rPr lang="en-US" dirty="0" smtClean="0"/>
              <a:t>Around</a:t>
            </a:r>
          </a:p>
          <a:p>
            <a:pPr algn="ctr"/>
            <a:r>
              <a:rPr lang="en-US" dirty="0" smtClean="0"/>
              <a:t>These</a:t>
            </a:r>
          </a:p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590800"/>
            <a:ext cx="609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69336" y="5183048"/>
            <a:ext cx="324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Expected resolution </a:t>
            </a:r>
          </a:p>
          <a:p>
            <a:pPr algn="ctr"/>
            <a:r>
              <a:rPr lang="en-US" dirty="0" err="1" smtClean="0"/>
              <a:t>wrt</a:t>
            </a:r>
            <a:r>
              <a:rPr lang="en-US" dirty="0" smtClean="0"/>
              <a:t> the model 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Moller 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4008" indent="0">
                  <a:buNone/>
                </a:pPr>
                <a:r>
                  <a:rPr lang="en-US" dirty="0" smtClean="0"/>
                  <a:t>Based on the model distributions for </a:t>
                </a:r>
                <a:r>
                  <a:rPr lang="en-US" dirty="0" err="1"/>
                  <a:t>P</a:t>
                </a:r>
                <a:r>
                  <a:rPr lang="en-US" dirty="0" err="1" smtClean="0"/>
                  <a:t>ureMoller</a:t>
                </a:r>
                <a:r>
                  <a:rPr lang="en-US" dirty="0" smtClean="0"/>
                  <a:t> MC:</a:t>
                </a:r>
              </a:p>
              <a:p>
                <a:pPr marL="64008" indent="0">
                  <a:buNone/>
                </a:pPr>
                <a:endParaRPr lang="en-US" dirty="0"/>
              </a:p>
              <a:p>
                <a:r>
                  <a:rPr lang="en-US" dirty="0" smtClean="0"/>
                  <a:t>TrackE1+TrackE2 within 15% of </a:t>
                </a:r>
                <a:r>
                  <a:rPr lang="en-US" dirty="0" err="1" smtClean="0"/>
                  <a:t>Ebeam</a:t>
                </a:r>
                <a:endParaRPr lang="en-US" dirty="0"/>
              </a:p>
              <a:p>
                <a:r>
                  <a:rPr lang="en-US" dirty="0" smtClean="0"/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/2)*</a:t>
                </a:r>
                <a:r>
                  <a:rPr lang="en-US" dirty="0"/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dirty="0"/>
                  <a:t> </a:t>
                </a:r>
                <a:r>
                  <a:rPr lang="en-US" dirty="0" smtClean="0"/>
                  <a:t>within 40%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64008" indent="0">
                  <a:buNone/>
                </a:pPr>
                <a:r>
                  <a:rPr lang="en-US" dirty="0" smtClean="0"/>
                  <a:t>This selects </a:t>
                </a:r>
                <a:r>
                  <a:rPr lang="en-US" dirty="0" err="1" smtClean="0"/>
                  <a:t>Mollers</a:t>
                </a:r>
                <a:r>
                  <a:rPr lang="en-US" dirty="0" smtClean="0"/>
                  <a:t> based primarily on inter-electron dependence, and keeps virtually all </a:t>
                </a:r>
                <a:r>
                  <a:rPr lang="en-US" dirty="0" err="1" smtClean="0"/>
                  <a:t>PureMoller</a:t>
                </a:r>
                <a:r>
                  <a:rPr lang="en-US" dirty="0" smtClean="0"/>
                  <a:t> MC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2667" r="-593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50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PureMoller</a:t>
            </a:r>
            <a:r>
              <a:rPr lang="en-US" dirty="0" smtClean="0"/>
              <a:t> MC </a:t>
            </a:r>
            <a:br>
              <a:rPr lang="en-US" dirty="0" smtClean="0"/>
            </a:br>
            <a:r>
              <a:rPr lang="en-US" dirty="0" smtClean="0"/>
              <a:t>After Primary Cuts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8" cy="2706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733798" cy="270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8171"/>
            <a:ext cx="3733799" cy="2706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6200" y="5504684"/>
            <a:ext cx="324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95% of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PureMollers</a:t>
            </a:r>
            <a:r>
              <a:rPr lang="en-US" dirty="0" smtClean="0"/>
              <a:t> pass  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9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PureMoller</a:t>
            </a:r>
            <a:r>
              <a:rPr lang="en-US" dirty="0"/>
              <a:t> MC </a:t>
            </a:r>
            <a:br>
              <a:rPr lang="en-US" dirty="0"/>
            </a:br>
            <a:r>
              <a:rPr lang="en-US" dirty="0"/>
              <a:t>After Primary Cuts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627950" cy="1905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25" y="1219200"/>
            <a:ext cx="262795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262795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334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find secondary cuts to leave these distributions unchanged…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25" y="3276600"/>
            <a:ext cx="2627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Moller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dirty="0" smtClean="0"/>
              <a:t>Based on the model distributions for </a:t>
            </a:r>
            <a:r>
              <a:rPr lang="en-US" dirty="0" err="1"/>
              <a:t>P</a:t>
            </a:r>
            <a:r>
              <a:rPr lang="en-US" dirty="0" err="1" smtClean="0"/>
              <a:t>ureMoller</a:t>
            </a:r>
            <a:r>
              <a:rPr lang="en-US" dirty="0" smtClean="0"/>
              <a:t> MC after primary e-e- cuts: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 smtClean="0"/>
              <a:t>Individual E between 0.15 and 0.85 GeV</a:t>
            </a:r>
          </a:p>
          <a:p>
            <a:r>
              <a:rPr lang="en-US" dirty="0" smtClean="0"/>
              <a:t>Individual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between </a:t>
            </a:r>
            <a:r>
              <a:rPr lang="en-US" dirty="0" smtClean="0"/>
              <a:t>0.02 and 0.05 rad</a:t>
            </a:r>
          </a:p>
          <a:p>
            <a:r>
              <a:rPr lang="en-US" dirty="0" smtClean="0"/>
              <a:t>Coincidence &lt;= 1ns</a:t>
            </a:r>
          </a:p>
          <a:p>
            <a:endParaRPr lang="en-US" dirty="0"/>
          </a:p>
          <a:p>
            <a:pPr marL="64008" indent="0">
              <a:buNone/>
            </a:pPr>
            <a:r>
              <a:rPr lang="en-US" dirty="0" smtClean="0"/>
              <a:t>This keeps 95% of the cut </a:t>
            </a:r>
            <a:r>
              <a:rPr lang="en-US" dirty="0" err="1" smtClean="0"/>
              <a:t>PureMoller</a:t>
            </a:r>
            <a:r>
              <a:rPr lang="en-US" dirty="0" smtClean="0"/>
              <a:t> MC</a:t>
            </a:r>
          </a:p>
          <a:p>
            <a:pPr marL="64008" indent="0">
              <a:buNone/>
            </a:pPr>
            <a:r>
              <a:rPr lang="en-US" dirty="0" smtClean="0"/>
              <a:t>Let’s try it with data and beam-tri MC…</a:t>
            </a:r>
          </a:p>
        </p:txBody>
      </p:sp>
    </p:spTree>
    <p:extLst>
      <p:ext uri="{BB962C8B-B14F-4D97-AF65-F5344CB8AC3E}">
        <p14:creationId xmlns:p14="http://schemas.microsoft.com/office/powerpoint/2010/main" val="256066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MollerCandidates</a:t>
            </a:r>
            <a:r>
              <a:rPr lang="en-US" dirty="0" smtClean="0"/>
              <a:t> from Skim before cuts (</a:t>
            </a:r>
            <a:r>
              <a:rPr lang="en-US" dirty="0" err="1" smtClean="0"/>
              <a:t>ECal</a:t>
            </a:r>
            <a:r>
              <a:rPr lang="en-US" dirty="0" smtClean="0"/>
              <a:t> Cluster 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9" cy="27066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7900"/>
            <a:ext cx="3733799" cy="270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7900"/>
            <a:ext cx="3733800" cy="2706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543" y="5254936"/>
            <a:ext cx="1808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Using cluster E </a:t>
            </a:r>
          </a:p>
          <a:p>
            <a:pPr algn="ctr"/>
            <a:r>
              <a:rPr lang="en-US" dirty="0" smtClean="0"/>
              <a:t>may not be </a:t>
            </a:r>
          </a:p>
          <a:p>
            <a:pPr algn="ctr"/>
            <a:r>
              <a:rPr lang="en-US" dirty="0" smtClean="0"/>
              <a:t>optimal </a:t>
            </a:r>
            <a:r>
              <a:rPr lang="en-US" dirty="0" smtClean="0"/>
              <a:t>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MollerCandidates</a:t>
            </a:r>
            <a:r>
              <a:rPr lang="en-US" dirty="0"/>
              <a:t> from Skim before cuts (</a:t>
            </a:r>
            <a:r>
              <a:rPr lang="en-US" dirty="0" err="1"/>
              <a:t>ECal</a:t>
            </a:r>
            <a:r>
              <a:rPr lang="en-US" dirty="0"/>
              <a:t> Cluster 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9" cy="2706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7900"/>
            <a:ext cx="3733799" cy="270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7900"/>
            <a:ext cx="3733799" cy="27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5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02"/>
            <a:ext cx="8229600" cy="5115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Pass3 </a:t>
            </a:r>
            <a:r>
              <a:rPr lang="en-US" dirty="0" smtClean="0"/>
              <a:t>“</a:t>
            </a:r>
            <a:r>
              <a:rPr lang="en-US" dirty="0" err="1" smtClean="0"/>
              <a:t>MollerCandidates</a:t>
            </a:r>
            <a:r>
              <a:rPr lang="en-US" dirty="0" smtClean="0"/>
              <a:t>” </a:t>
            </a:r>
            <a:r>
              <a:rPr lang="en-US" dirty="0"/>
              <a:t>before </a:t>
            </a:r>
            <a:r>
              <a:rPr lang="en-US" dirty="0" smtClean="0"/>
              <a:t>cuts (GBL track E):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8" cy="2706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733798" cy="270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8170"/>
            <a:ext cx="3733799" cy="2706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867400"/>
            <a:ext cx="32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&lt;- </a:t>
            </a:r>
            <a:r>
              <a:rPr lang="en-US" dirty="0" smtClean="0"/>
              <a:t>Lots of FEE…</a:t>
            </a:r>
          </a:p>
        </p:txBody>
      </p:sp>
    </p:spTree>
    <p:extLst>
      <p:ext uri="{BB962C8B-B14F-4D97-AF65-F5344CB8AC3E}">
        <p14:creationId xmlns:p14="http://schemas.microsoft.com/office/powerpoint/2010/main" val="269550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Mollers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Elastic e- e- scattering has very well-known kinematics with a highly correlated energy and angle between the electrons</a:t>
            </a:r>
          </a:p>
          <a:p>
            <a:endParaRPr lang="en-US" dirty="0" smtClean="0"/>
          </a:p>
          <a:p>
            <a:r>
              <a:rPr lang="en-US" dirty="0" smtClean="0"/>
              <a:t>MC follows these models extremely well; interdependent kinematics can be exploited for calibrations across fiducial and edge regions if these electron pairs can be identified</a:t>
            </a:r>
          </a:p>
          <a:p>
            <a:endParaRPr lang="en-US" dirty="0"/>
          </a:p>
          <a:p>
            <a:r>
              <a:rPr lang="en-US" dirty="0" smtClean="0"/>
              <a:t>Moller energy peaks at half the beam energy, also bridging high-energy FEE and low-energy cosmic calibration regions</a:t>
            </a:r>
          </a:p>
        </p:txBody>
      </p:sp>
    </p:spTree>
    <p:extLst>
      <p:ext uri="{BB962C8B-B14F-4D97-AF65-F5344CB8AC3E}">
        <p14:creationId xmlns:p14="http://schemas.microsoft.com/office/powerpoint/2010/main" val="129625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02"/>
            <a:ext cx="8229600" cy="5115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Pass3 </a:t>
            </a:r>
            <a:r>
              <a:rPr lang="en-US" dirty="0" smtClean="0"/>
              <a:t>“</a:t>
            </a:r>
            <a:r>
              <a:rPr lang="en-US" dirty="0" err="1" smtClean="0"/>
              <a:t>MollerCandidates</a:t>
            </a:r>
            <a:r>
              <a:rPr lang="en-US" dirty="0" smtClean="0"/>
              <a:t>” </a:t>
            </a:r>
            <a:r>
              <a:rPr lang="en-US" dirty="0"/>
              <a:t>before </a:t>
            </a:r>
            <a:r>
              <a:rPr lang="en-US" dirty="0" smtClean="0"/>
              <a:t>cuts (GBL track E):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8" cy="27066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733798" cy="270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8170"/>
            <a:ext cx="3733798" cy="27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0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02"/>
            <a:ext cx="8229600" cy="5115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Pass3 </a:t>
            </a:r>
            <a:r>
              <a:rPr lang="en-US" dirty="0" smtClean="0"/>
              <a:t>“</a:t>
            </a:r>
            <a:r>
              <a:rPr lang="en-US" dirty="0" err="1" smtClean="0"/>
              <a:t>MollerCandidates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after cuts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8" cy="27066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733798" cy="270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8170"/>
            <a:ext cx="3733798" cy="27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Pass3 “</a:t>
            </a:r>
            <a:r>
              <a:rPr lang="en-US" dirty="0" err="1"/>
              <a:t>MollerCandidates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 smtClean="0"/>
              <a:t>after cuts</a:t>
            </a:r>
            <a:r>
              <a:rPr lang="en-US" dirty="0"/>
              <a:t>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798" cy="27066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1972"/>
            <a:ext cx="3733798" cy="270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8170"/>
            <a:ext cx="3733798" cy="2706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8898" y="5181518"/>
            <a:ext cx="3129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&lt;- 15% resolution </a:t>
            </a:r>
          </a:p>
          <a:p>
            <a:r>
              <a:rPr lang="en-US" dirty="0" smtClean="0"/>
              <a:t>     difference</a:t>
            </a:r>
          </a:p>
          <a:p>
            <a:r>
              <a:rPr lang="en-US" dirty="0" smtClean="0"/>
              <a:t>     from pure MC</a:t>
            </a:r>
          </a:p>
        </p:txBody>
      </p:sp>
    </p:spTree>
    <p:extLst>
      <p:ext uri="{BB962C8B-B14F-4D97-AF65-F5344CB8AC3E}">
        <p14:creationId xmlns:p14="http://schemas.microsoft.com/office/powerpoint/2010/main" val="1316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Pass3 </a:t>
            </a:r>
            <a:r>
              <a:rPr lang="en-US" dirty="0" err="1" smtClean="0"/>
              <a:t>PureMoller</a:t>
            </a:r>
            <a:r>
              <a:rPr lang="en-US" dirty="0" smtClean="0"/>
              <a:t> MC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277"/>
            <a:ext cx="2438401" cy="1767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54" y="2834471"/>
            <a:ext cx="2438401" cy="1767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54267"/>
            <a:ext cx="2438401" cy="1767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914262"/>
            <a:ext cx="2438611" cy="1767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34318"/>
            <a:ext cx="2438611" cy="176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751591"/>
            <a:ext cx="2438611" cy="17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Pass3 Beam-Tri MC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914277"/>
            <a:ext cx="2438399" cy="1767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55" y="2834471"/>
            <a:ext cx="2438399" cy="1767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54267"/>
            <a:ext cx="2438401" cy="1767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914262"/>
            <a:ext cx="2438611" cy="1767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34318"/>
            <a:ext cx="2438611" cy="176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751591"/>
            <a:ext cx="2438611" cy="17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additional E-Theta cut </a:t>
            </a:r>
            <a:br>
              <a:rPr lang="en-US" dirty="0"/>
            </a:br>
            <a:r>
              <a:rPr lang="en-US" dirty="0"/>
              <a:t>(E-Model &lt;= 0.2)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992"/>
            <a:ext cx="8229600" cy="56928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180495"/>
            <a:ext cx="2438401" cy="1767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7" y="3009992"/>
            <a:ext cx="2438401" cy="1767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840746"/>
            <a:ext cx="2438401" cy="1767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30" y="1180495"/>
            <a:ext cx="2438610" cy="1767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30" y="3008288"/>
            <a:ext cx="2438610" cy="176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30" y="4839565"/>
            <a:ext cx="2438610" cy="1767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3323" y="17766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2951" y="17999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81584"/>
            <a:ext cx="3627408" cy="26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56506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additional E-Theta cut </a:t>
            </a:r>
            <a:br>
              <a:rPr lang="en-US" dirty="0"/>
            </a:br>
            <a:r>
              <a:rPr lang="en-US" dirty="0"/>
              <a:t>(E-Model &lt;= 0.2)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6526"/>
            <a:ext cx="4296540" cy="3114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6526"/>
            <a:ext cx="4259817" cy="3087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3701" y="2762141"/>
            <a:ext cx="1443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Cut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Before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E-Theta cut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70" y="2766729"/>
            <a:ext cx="1443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Cut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E-Theta cut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065250"/>
            <a:ext cx="324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27%-35% </a:t>
            </a:r>
            <a:r>
              <a:rPr lang="en-US" dirty="0"/>
              <a:t>resolution </a:t>
            </a:r>
            <a:r>
              <a:rPr lang="en-US" dirty="0" smtClean="0"/>
              <a:t>difference </a:t>
            </a:r>
            <a:r>
              <a:rPr lang="en-US" dirty="0"/>
              <a:t>from MC </a:t>
            </a:r>
            <a:endParaRPr lang="en-US" dirty="0" smtClean="0"/>
          </a:p>
          <a:p>
            <a:r>
              <a:rPr lang="en-US" dirty="0" smtClean="0"/>
              <a:t>in energy, theta, and 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5988580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cuts could be made, </a:t>
            </a:r>
          </a:p>
          <a:p>
            <a:r>
              <a:rPr lang="en-US" dirty="0" smtClean="0"/>
              <a:t>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89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Moller Yields in MC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07008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 smtClean="0"/>
                  <a:t>From </a:t>
                </a:r>
                <a:r>
                  <a:rPr lang="en-US" dirty="0" err="1" smtClean="0">
                    <a:solidFill>
                      <a:srgbClr val="FFFF00"/>
                    </a:solidFill>
                  </a:rPr>
                  <a:t>PureMoller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MC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𝑀𝑜𝑙𝑙𝑒𝑟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𝐸𝑣𝑒𝑛𝑡𝑠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𝐼𝑛𝑐𝑖𝑑𝑒𝑛𝑡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34761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SLIC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∗1250000000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~2.78∗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869 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kHz</m:t>
                      </m:r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 100</m:t>
                      </m:r>
                      <m:r>
                        <a:rPr lang="en-US" b="0" i="0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64008" indent="0">
                  <a:buNone/>
                </a:pPr>
                <a:endParaRPr lang="en-US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𝐴𝑐𝑐𝑒𝑝𝑡𝑒𝑑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𝐶𝑢𝑡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𝑀𝑜𝑙𝑙𝑒𝑟𝑠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𝑆𝑐𝑎𝑡𝑡𝑒𝑟𝑒𝑑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𝑀𝑜𝑙𝑙𝑒𝑟𝑠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22370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∗2∗34761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.64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 smtClean="0"/>
              </a:p>
              <a:p>
                <a:pPr marL="64008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Pass2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Beam-Tri MC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𝐸𝑠𝑡𝑖𝑚𝑎𝑡𝑒𝑑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𝑀𝑜𝑙𝑙𝑒𝑟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𝐸𝑣𝑒𝑛𝑡𝑠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𝐼𝑛𝑐𝑖𝑑𝑒𝑛𝑡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25640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064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recon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∗100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SLIC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312500000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~2.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9∗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64008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843 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kHz</m:t>
                      </m:r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97 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From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Pass3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Beam-Tri </a:t>
                </a:r>
                <a:r>
                  <a:rPr lang="en-US" dirty="0">
                    <a:solidFill>
                      <a:srgbClr val="FFFF00"/>
                    </a:solidFill>
                  </a:rPr>
                  <a:t>MC</a:t>
                </a:r>
                <a:r>
                  <a:rPr lang="en-US" dirty="0" smtClean="0"/>
                  <a:t>:</a:t>
                </a:r>
              </a:p>
              <a:p>
                <a:pPr marL="64008" indent="0">
                  <a:buNone/>
                </a:pPr>
                <a:endParaRPr lang="en-US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𝐸𝑠𝑡𝑖𝑚𝑎𝑡𝑒𝑑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𝑀𝑜𝑙𝑙𝑒𝑟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𝐸𝑣𝑒𝑛𝑡𝑠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𝐼𝑛𝑐𝑖𝑑𝑒𝑛𝑡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8322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064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19 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∗100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SLIC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312500000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2.19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4008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720 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kHz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83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64008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07008"/>
              </a:xfrm>
              <a:blipFill rotWithShape="0">
                <a:blip r:embed="rId3"/>
                <a:stretch>
                  <a:fillRect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29400" y="6172200"/>
            <a:ext cx="2334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Files had inconsistent readout;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need to re-check once correct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828193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</a:rPr>
              <a:t>From cuts</a:t>
            </a:r>
            <a:endParaRPr lang="en-US" sz="1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9550" y="4419600"/>
            <a:ext cx="2173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Further cuts might worsen this</a:t>
            </a:r>
          </a:p>
        </p:txBody>
      </p:sp>
    </p:spTree>
    <p:extLst>
      <p:ext uri="{BB962C8B-B14F-4D97-AF65-F5344CB8AC3E}">
        <p14:creationId xmlns:p14="http://schemas.microsoft.com/office/powerpoint/2010/main" val="29942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</a:t>
            </a:r>
            <a:r>
              <a:rPr lang="en-US" dirty="0" err="1" smtClean="0"/>
              <a:t>Ecal</a:t>
            </a:r>
            <a:r>
              <a:rPr lang="en-US" dirty="0" smtClean="0"/>
              <a:t>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Moller pairs can be confidently identified, then their related kinematics can be used as a calibration tool</a:t>
            </a:r>
          </a:p>
          <a:p>
            <a:endParaRPr lang="en-US" dirty="0"/>
          </a:p>
          <a:p>
            <a:r>
              <a:rPr lang="en-US" dirty="0" smtClean="0"/>
              <a:t>In particular, if one Moller hits the fiducial region, and the other on the edge, then the correction for the edge crystals can be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/>
              <a:t>Potential for </a:t>
            </a:r>
            <a:r>
              <a:rPr lang="en-US" dirty="0" err="1"/>
              <a:t>Ecal</a:t>
            </a:r>
            <a:r>
              <a:rPr lang="en-US" dirty="0"/>
              <a:t> Calibration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7096"/>
            <a:ext cx="3784248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96298"/>
            <a:ext cx="3784248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97096"/>
            <a:ext cx="3784248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96298"/>
            <a:ext cx="37842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272"/>
            <a:ext cx="8229600" cy="54255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Moller electrons should obey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59" y="1600200"/>
            <a:ext cx="5487282" cy="3977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13750" y="3048000"/>
                <a:ext cx="3185167" cy="882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50" y="3048000"/>
                <a:ext cx="3185167" cy="882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en-US" dirty="0"/>
              <a:t>Potential for </a:t>
            </a:r>
            <a:r>
              <a:rPr lang="en-US" dirty="0" err="1"/>
              <a:t>Ecal</a:t>
            </a:r>
            <a:r>
              <a:rPr lang="en-US" dirty="0"/>
              <a:t> 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5940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Moller Seed Hits (Pure MC)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4008" indent="0">
                  <a:buNone/>
                </a:pPr>
                <a:endParaRPr lang="en-US" dirty="0"/>
              </a:p>
              <a:p>
                <a:pPr marL="64008" indent="0">
                  <a:buNone/>
                </a:pPr>
                <a:endParaRPr lang="en-US" dirty="0"/>
              </a:p>
              <a:p>
                <a:r>
                  <a:rPr lang="en-US" dirty="0" smtClean="0"/>
                  <a:t>20% of cut </a:t>
                </a:r>
                <a:r>
                  <a:rPr lang="en-US" dirty="0" smtClean="0"/>
                  <a:t>singles1 recon </a:t>
                </a:r>
                <a:r>
                  <a:rPr lang="en-US" dirty="0" err="1" smtClean="0"/>
                  <a:t>Mollers</a:t>
                </a:r>
                <a:r>
                  <a:rPr lang="en-US" dirty="0" smtClean="0"/>
                  <a:t> can be used this way; more if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cut is loosened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59408"/>
              </a:xfrm>
              <a:blipFill rotWithShape="0">
                <a:blip r:embed="rId2"/>
                <a:stretch>
                  <a:fillRect t="-1300" b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9" y="2057400"/>
            <a:ext cx="420472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20" y="2057400"/>
            <a:ext cx="42047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7882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Virtually all </a:t>
            </a:r>
            <a:r>
              <a:rPr lang="en-US" dirty="0" err="1" smtClean="0"/>
              <a:t>Mollers</a:t>
            </a:r>
            <a:r>
              <a:rPr lang="en-US" dirty="0" smtClean="0"/>
              <a:t> can be captured by using elastic cuts and a pure MC ‘stencil’. </a:t>
            </a:r>
          </a:p>
          <a:p>
            <a:endParaRPr lang="en-US" dirty="0" smtClean="0"/>
          </a:p>
          <a:p>
            <a:r>
              <a:rPr lang="en-US" dirty="0" smtClean="0"/>
              <a:t>Kinematic distributions and rates appear to be in agreement</a:t>
            </a:r>
          </a:p>
          <a:p>
            <a:endParaRPr lang="en-US" dirty="0"/>
          </a:p>
          <a:p>
            <a:r>
              <a:rPr lang="en-US" dirty="0" smtClean="0"/>
              <a:t>Data distributions (</a:t>
            </a:r>
            <a:r>
              <a:rPr lang="en-US" dirty="0"/>
              <a:t>E, </a:t>
            </a:r>
            <a:r>
              <a:rPr lang="en-US" dirty="0" smtClean="0"/>
              <a:t>theta, mass) have worse resolution than pure Moller MC, but are similar to beam-tri</a:t>
            </a:r>
          </a:p>
          <a:p>
            <a:endParaRPr lang="en-US" dirty="0"/>
          </a:p>
          <a:p>
            <a:r>
              <a:rPr lang="en-US" dirty="0" smtClean="0"/>
              <a:t>These cuts </a:t>
            </a:r>
            <a:r>
              <a:rPr lang="en-US" dirty="0"/>
              <a:t>should be incorporated into the </a:t>
            </a:r>
            <a:r>
              <a:rPr lang="en-US" dirty="0" smtClean="0"/>
              <a:t>Moller filter, </a:t>
            </a:r>
            <a:r>
              <a:rPr lang="en-US" dirty="0"/>
              <a:t>if similar yields can be verified </a:t>
            </a:r>
            <a:r>
              <a:rPr lang="en-US" dirty="0" smtClean="0"/>
              <a:t>when </a:t>
            </a:r>
            <a:r>
              <a:rPr lang="en-US" dirty="0"/>
              <a:t>using them </a:t>
            </a:r>
            <a:r>
              <a:rPr lang="en-US" dirty="0" smtClean="0"/>
              <a:t>in data</a:t>
            </a:r>
          </a:p>
          <a:p>
            <a:endParaRPr lang="en-US" dirty="0"/>
          </a:p>
          <a:p>
            <a:r>
              <a:rPr lang="en-US" dirty="0" err="1" smtClean="0"/>
              <a:t>Mollers</a:t>
            </a:r>
            <a:r>
              <a:rPr lang="en-US" dirty="0" smtClean="0"/>
              <a:t> would be ideal for finding energy corrections to the edge crystals, which are currently less reliable than the fiducial region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9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0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Moller Yield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93080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Moller Cross Section:</a:t>
                </a:r>
                <a:endParaRPr lang="en-US" dirty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𝑀𝑜𝑙𝑙𝑒𝑟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𝐸𝑣𝑒𝑛𝑡𝑠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𝐼𝑛𝑐𝑖𝑑𝑒𝑛𝑡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𝐷𝑒𝑛𝑠𝑖𝑡𝑦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𝑇h𝑖𝑐𝑘𝑛𝑒𝑠𝑠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64008" indent="0">
                  <a:buNone/>
                </a:pPr>
                <a:endParaRPr lang="en-US" dirty="0"/>
              </a:p>
              <a:p>
                <a:r>
                  <a:rPr lang="en-US" dirty="0" smtClean="0"/>
                  <a:t>Production Rate:</a:t>
                </a: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𝑀𝑜𝑙𝑙𝑒𝑟𝐸𝑣𝑒𝑛𝑡𝑠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𝑀𝑜𝑙𝑙𝑒𝑟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𝐸𝑣𝑒𝑛𝑡𝑠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𝐵𝑢𝑛𝑐h𝑒𝑠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4008" indent="0">
                  <a:buNone/>
                </a:pPr>
                <a:endParaRPr lang="en-US" dirty="0"/>
              </a:p>
              <a:p>
                <a:pPr marL="64008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64008" indent="0">
                  <a:buNone/>
                </a:pPr>
                <a:endParaRPr lang="en-US" dirty="0"/>
              </a:p>
              <a:p>
                <a:pPr marL="64008" indent="0">
                  <a:buNone/>
                </a:pPr>
                <a:endParaRPr lang="en-US" dirty="0" smtClean="0"/>
              </a:p>
              <a:p>
                <a:pPr marL="64008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930808"/>
              </a:xfrm>
              <a:blipFill rotWithShape="0">
                <a:blip r:embed="rId2"/>
                <a:stretch>
                  <a:fillRect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372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PureMoller</a:t>
            </a:r>
            <a:r>
              <a:rPr lang="en-US" dirty="0" smtClean="0"/>
              <a:t> Singles1 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Idea: ‘Un-rotate’ track momentum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and re-calculate theta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        =&gt;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1" y="1389197"/>
            <a:ext cx="4495799" cy="3259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3489" y="6105521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′  =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(−0.0305) +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(−0.0305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89" y="6105521"/>
                <a:ext cx="4572000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107273" r="-8133" b="-17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38400" y="5788264"/>
                <a:ext cx="44421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′ =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(−0.0305) −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(−0.0305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788264"/>
                <a:ext cx="4442178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107273" r="-9053" b="-17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66984" y="2200517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Restriction:</a:t>
            </a:r>
          </a:p>
          <a:p>
            <a:r>
              <a:rPr lang="en-US" dirty="0" smtClean="0"/>
              <a:t>Two e- with the same vertex</a:t>
            </a:r>
          </a:p>
          <a:p>
            <a:r>
              <a:rPr lang="en-US" dirty="0" smtClean="0"/>
              <a:t>On opposite halves of the </a:t>
            </a:r>
            <a:r>
              <a:rPr lang="en-US" dirty="0" err="1" smtClean="0"/>
              <a:t>ECal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 in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114800" cy="29828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4495800" cy="32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</a:t>
            </a:r>
            <a:r>
              <a:rPr lang="en-US" dirty="0" err="1"/>
              <a:t>Slic</a:t>
            </a:r>
            <a:r>
              <a:rPr lang="en-US" dirty="0"/>
              <a:t> </a:t>
            </a:r>
            <a:r>
              <a:rPr lang="en-US" dirty="0" err="1"/>
              <a:t>PureMollers</a:t>
            </a:r>
            <a:r>
              <a:rPr lang="en-US" dirty="0"/>
              <a:t> 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…after the 30.5 </a:t>
            </a:r>
            <a:r>
              <a:rPr lang="en-US" dirty="0" err="1" smtClean="0"/>
              <a:t>mrad</a:t>
            </a:r>
            <a:r>
              <a:rPr lang="en-US" dirty="0" smtClean="0"/>
              <a:t> offset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(what SLIC actually sees):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1" y="3365083"/>
            <a:ext cx="3977542" cy="2883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20199" y="2648765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′  =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(0.0305) +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(0.0305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99" y="2648765"/>
                <a:ext cx="4572000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107273" r="-4667" b="-17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601" y="2987319"/>
                <a:ext cx="41344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′ =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(0.0305) −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(0.0305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1" y="2987319"/>
                <a:ext cx="4134401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105357" r="-9882" b="-1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333676" y="3399971"/>
            <a:ext cx="4734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Idea: ‘</a:t>
            </a:r>
            <a:r>
              <a:rPr lang="en-US" sz="2400" dirty="0"/>
              <a:t>Un-rotate’ track </a:t>
            </a:r>
            <a:r>
              <a:rPr lang="en-US" sz="2400" dirty="0" smtClean="0"/>
              <a:t>momentum and </a:t>
            </a:r>
            <a:r>
              <a:rPr lang="en-US" sz="2400" dirty="0"/>
              <a:t>re-calculate </a:t>
            </a:r>
            <a:r>
              <a:rPr lang="en-US" sz="2400" dirty="0" smtClean="0"/>
              <a:t>theta</a:t>
            </a:r>
          </a:p>
          <a:p>
            <a:r>
              <a:rPr lang="en-US" sz="2400" dirty="0" smtClean="0"/>
              <a:t>=&gt;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56296" y="4514354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′ =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(−0.0305) −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(−0.0305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′  =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(−0.0305) +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𝑝𝑧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(−0.0305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6" y="4514354"/>
                <a:ext cx="4572000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62105" r="-8000" b="-10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 err="1" smtClean="0"/>
              <a:t>Slic</a:t>
            </a:r>
            <a:r>
              <a:rPr lang="en-US" dirty="0" smtClean="0"/>
              <a:t> </a:t>
            </a:r>
            <a:r>
              <a:rPr lang="en-US" dirty="0" err="1" smtClean="0"/>
              <a:t>PureMollers</a:t>
            </a:r>
            <a:r>
              <a:rPr lang="en-US" dirty="0" smtClean="0"/>
              <a:t> 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/>
          <a:lstStyle/>
          <a:p>
            <a:pPr marL="64008" indent="0">
              <a:buNone/>
            </a:pPr>
            <a:r>
              <a:rPr lang="en-US" dirty="0" smtClean="0"/>
              <a:t>Un-doing the beam offset: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1934"/>
            <a:ext cx="4267200" cy="3093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637703"/>
            <a:ext cx="4152900" cy="301043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0800000">
            <a:off x="1600200" y="4532291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" y="5184182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MS and other secondary</a:t>
            </a:r>
          </a:p>
          <a:p>
            <a:r>
              <a:rPr lang="en-US" dirty="0" smtClean="0"/>
              <a:t>processes in the target are included,</a:t>
            </a:r>
          </a:p>
          <a:p>
            <a:r>
              <a:rPr lang="en-US" dirty="0" smtClean="0"/>
              <a:t>but 86% of generated e- fall within 5% of elastic model after target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Moller Kinematics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Energy-Theta: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𝑏𝑒𝑎𝑚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Energy1-Energy2: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Theta1-Theta2: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l-G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𝑏𝑒𝑎𝑚</m:t>
                                    </m:r>
                                  </m:sub>
                                </m:sSub>
                              </m:den>
                            </m:f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csc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i="1" dirty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i="1" dirty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00600" y="4419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Idea: </a:t>
            </a:r>
          </a:p>
          <a:p>
            <a:r>
              <a:rPr lang="en-US" dirty="0" smtClean="0"/>
              <a:t>Select </a:t>
            </a:r>
            <a:r>
              <a:rPr lang="en-US" dirty="0" err="1" smtClean="0"/>
              <a:t>vertexed</a:t>
            </a:r>
            <a:r>
              <a:rPr lang="en-US" dirty="0" smtClean="0"/>
              <a:t> electrons using inter-electron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3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Pre-SLIC MC Agreement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51370"/>
            <a:ext cx="3733800" cy="27066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7900"/>
            <a:ext cx="3733800" cy="270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7900"/>
            <a:ext cx="3733800" cy="27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Moller Selection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7882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First, look at </a:t>
            </a:r>
            <a:r>
              <a:rPr lang="en-US" dirty="0" err="1" smtClean="0"/>
              <a:t>PureMoller</a:t>
            </a:r>
            <a:r>
              <a:rPr lang="en-US" dirty="0" smtClean="0"/>
              <a:t> MC recon to see what resolutions to expect in Moller kinematics</a:t>
            </a:r>
          </a:p>
          <a:p>
            <a:endParaRPr lang="en-US" dirty="0" smtClean="0"/>
          </a:p>
          <a:p>
            <a:r>
              <a:rPr lang="en-US" dirty="0" smtClean="0"/>
              <a:t>Select primary cuts using both electrons and the elastic model, such that minimal </a:t>
            </a:r>
            <a:r>
              <a:rPr lang="en-US" dirty="0" err="1" smtClean="0"/>
              <a:t>PureMoller</a:t>
            </a:r>
            <a:r>
              <a:rPr lang="en-US" dirty="0" smtClean="0"/>
              <a:t> MC events are lost</a:t>
            </a:r>
          </a:p>
          <a:p>
            <a:endParaRPr lang="en-US" dirty="0"/>
          </a:p>
          <a:p>
            <a:r>
              <a:rPr lang="en-US" dirty="0" smtClean="0"/>
              <a:t>Refine cuts based on individual energy distributions, coincidence,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2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 Everything: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Pass3 </a:t>
                </a:r>
                <a:r>
                  <a:rPr lang="en-US" dirty="0" smtClean="0"/>
                  <a:t>unconstrained </a:t>
                </a:r>
                <a:r>
                  <a:rPr lang="en-US" dirty="0" err="1" smtClean="0"/>
                  <a:t>MollerCandidates</a:t>
                </a:r>
                <a:endParaRPr lang="en-US" dirty="0" smtClean="0"/>
              </a:p>
              <a:p>
                <a:pPr marL="53721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Each particle has 1 cluster &amp; 1 track</a:t>
                </a:r>
              </a:p>
              <a:p>
                <a:pPr lvl="1"/>
                <a:r>
                  <a:rPr lang="en-US" dirty="0" smtClean="0"/>
                  <a:t>GBL Tracks (type&gt;32),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&lt;15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HPS-EngRun2015-Nominal-v3-fieldmap </a:t>
                </a:r>
                <a:r>
                  <a:rPr lang="en-US" dirty="0" smtClean="0"/>
                  <a:t>detector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Singles1 </a:t>
                </a:r>
                <a:r>
                  <a:rPr lang="en-US" dirty="0" smtClean="0"/>
                  <a:t>trigger</a:t>
                </a:r>
              </a:p>
              <a:p>
                <a:endParaRPr lang="en-US" dirty="0"/>
              </a:p>
              <a:p>
                <a:r>
                  <a:rPr lang="en-US" dirty="0" smtClean="0"/>
                  <a:t>Run 5772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333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98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3542</TotalTime>
  <Words>793</Words>
  <Application>Microsoft Office PowerPoint</Application>
  <PresentationFormat>On-screen Show (4:3)</PresentationFormat>
  <Paragraphs>238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Cambria Math</vt:lpstr>
      <vt:lpstr>Century Gothic</vt:lpstr>
      <vt:lpstr>Times New Roman</vt:lpstr>
      <vt:lpstr>Verdana</vt:lpstr>
      <vt:lpstr>Wingdings 2</vt:lpstr>
      <vt:lpstr>Verve</vt:lpstr>
      <vt:lpstr>Moller Event Selection</vt:lpstr>
      <vt:lpstr>Why Mollers?</vt:lpstr>
      <vt:lpstr>Elastic Scattering Model</vt:lpstr>
      <vt:lpstr>Pre-Slic PureMollers MC</vt:lpstr>
      <vt:lpstr>Pre-Slic PureMollers MC</vt:lpstr>
      <vt:lpstr>Moller Kinematics</vt:lpstr>
      <vt:lpstr>Pre-SLIC MC Agreement</vt:lpstr>
      <vt:lpstr>Moller Selection Procedure</vt:lpstr>
      <vt:lpstr>Common to Everything:</vt:lpstr>
      <vt:lpstr>MollerCandidates</vt:lpstr>
      <vt:lpstr>PureMoller MC (singles1)  GBL Track Energy (χ^2&lt;15)</vt:lpstr>
      <vt:lpstr>PureMoller MC (singles1)  GBL Track Energy (χ^2&lt;15)</vt:lpstr>
      <vt:lpstr>Primary Moller Cuts</vt:lpstr>
      <vt:lpstr>PureMoller MC  After Primary Cuts</vt:lpstr>
      <vt:lpstr>PureMoller MC  After Primary Cuts</vt:lpstr>
      <vt:lpstr>Secondary Moller Cuts</vt:lpstr>
      <vt:lpstr>MollerCandidates from Skim before cuts (ECal Cluster E)</vt:lpstr>
      <vt:lpstr>MollerCandidates from Skim before cuts (ECal Cluster E)</vt:lpstr>
      <vt:lpstr>Pass3 “MollerCandidates” before cuts (GBL track E): </vt:lpstr>
      <vt:lpstr>Pass3 “MollerCandidates” before cuts (GBL track E): </vt:lpstr>
      <vt:lpstr>Pass3 “MollerCandidates”  after cuts: </vt:lpstr>
      <vt:lpstr>Pass3 “MollerCandidates”  after cuts:</vt:lpstr>
      <vt:lpstr>Pass3 PureMoller MC vs. Data</vt:lpstr>
      <vt:lpstr>Pass3 Beam-Tri MC vs. Data</vt:lpstr>
      <vt:lpstr>After additional E-Theta cut  (E-Model &lt;= 0.2)</vt:lpstr>
      <vt:lpstr>After additional E-Theta cut  (E-Model &lt;= 0.2)</vt:lpstr>
      <vt:lpstr>Moller Yields in MC</vt:lpstr>
      <vt:lpstr>Potential for Ecal Calibration</vt:lpstr>
      <vt:lpstr>Potential for Ecal Calibration</vt:lpstr>
      <vt:lpstr>Potential for Ecal Calibration</vt:lpstr>
      <vt:lpstr>Summary</vt:lpstr>
      <vt:lpstr>Extra Slides</vt:lpstr>
      <vt:lpstr>Moller Yield</vt:lpstr>
      <vt:lpstr>PureMoller Singles1 Recon</vt:lpstr>
      <vt:lpstr>Electrons in data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Cut  Based on Elastic Model</dc:title>
  <dc:creator>Brad</dc:creator>
  <cp:lastModifiedBy>Bradley T Yale</cp:lastModifiedBy>
  <cp:revision>161</cp:revision>
  <dcterms:created xsi:type="dcterms:W3CDTF">2015-09-10T00:09:03Z</dcterms:created>
  <dcterms:modified xsi:type="dcterms:W3CDTF">2015-10-27T14:24:45Z</dcterms:modified>
</cp:coreProperties>
</file>