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70" r:id="rId3"/>
    <p:sldId id="271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BEDBC-E285-427F-B6C5-CF3076FFFED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443A3-0428-472D-90F6-E522DD3422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2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2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3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4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9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1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1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9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4E47-6ED0-41B4-8F71-2EAD32ECEAD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55DA-BFBB-474A-88FB-48FD65A57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4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7013"/>
            <a:ext cx="8229600" cy="7350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Recoil e- detection in Radiative tridents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285876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5 SVT-hit detection efficiency for recoil e- in the current HPS is less than 5%.</a:t>
            </a:r>
          </a:p>
          <a:p>
            <a:r>
              <a:rPr lang="en-US" dirty="0" smtClean="0"/>
              <a:t>Additional detector at the side was considered before, but such a detector is expensive and the recoil electron detection is limited.</a:t>
            </a:r>
          </a:p>
          <a:p>
            <a:r>
              <a:rPr lang="en-US" dirty="0" smtClean="0"/>
              <a:t>Consider a SVT layer at Z=5 cm.</a:t>
            </a:r>
          </a:p>
        </p:txBody>
      </p:sp>
    </p:spTree>
    <p:extLst>
      <p:ext uri="{BB962C8B-B14F-4D97-AF65-F5344CB8AC3E}">
        <p14:creationId xmlns:p14="http://schemas.microsoft.com/office/powerpoint/2010/main" val="73333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8707"/>
          </a:xfrm>
        </p:spPr>
        <p:txBody>
          <a:bodyPr/>
          <a:lstStyle/>
          <a:p>
            <a:r>
              <a:rPr lang="en-US" dirty="0" smtClean="0"/>
              <a:t>Some Generic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6298"/>
            <a:ext cx="8686800" cy="5179865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Improve  Mass Resolution</a:t>
            </a:r>
            <a:br>
              <a:rPr lang="en-US" sz="2000" b="1" dirty="0" smtClean="0"/>
            </a:br>
            <a:r>
              <a:rPr lang="en-US" sz="2000" dirty="0" smtClean="0"/>
              <a:t>  GBL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2000" dirty="0" err="1" smtClean="0"/>
              <a:t>Ecal</a:t>
            </a:r>
            <a:r>
              <a:rPr lang="en-US" sz="2000" dirty="0" smtClean="0"/>
              <a:t> assisted energy measurement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</a:t>
            </a:r>
            <a:br>
              <a:rPr lang="en-US" sz="2000" dirty="0" smtClean="0">
                <a:solidFill>
                  <a:srgbClr val="FF0000"/>
                </a:solidFill>
                <a:sym typeface="Symbol"/>
              </a:rPr>
            </a:br>
            <a:r>
              <a:rPr lang="en-US" sz="20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2000" dirty="0" smtClean="0">
                <a:sym typeface="Symbol"/>
              </a:rPr>
              <a:t>Boost Magnetic Field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What else?</a:t>
            </a:r>
            <a:br>
              <a:rPr lang="en-US" sz="2000" dirty="0" smtClean="0">
                <a:sym typeface="Symbol"/>
              </a:rPr>
            </a:br>
            <a:endParaRPr lang="en-US" sz="2000" dirty="0" smtClean="0">
              <a:sym typeface="Symbol"/>
            </a:endParaRPr>
          </a:p>
          <a:p>
            <a:r>
              <a:rPr lang="en-US" sz="2000" b="1" dirty="0" smtClean="0">
                <a:sym typeface="Symbol"/>
              </a:rPr>
              <a:t>Measure Recoil Electrons more efficiently </a:t>
            </a:r>
            <a:r>
              <a:rPr lang="en-US" sz="2000" dirty="0" smtClean="0">
                <a:sym typeface="Symbol"/>
              </a:rPr>
              <a:t>(improve mass resolution, </a:t>
            </a:r>
            <a:r>
              <a:rPr lang="en-US" sz="2000" dirty="0" err="1" smtClean="0">
                <a:sym typeface="Symbol"/>
              </a:rPr>
              <a:t>E</a:t>
            </a:r>
            <a:r>
              <a:rPr lang="en-US" sz="2000" baseline="-25000" dirty="0" err="1" smtClean="0">
                <a:sym typeface="Symbol"/>
              </a:rPr>
              <a:t>tot</a:t>
            </a:r>
            <a:r>
              <a:rPr lang="en-US" sz="2000" dirty="0" smtClean="0">
                <a:sym typeface="Symbol"/>
              </a:rPr>
              <a:t>)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 Add another tracking layer? Where?</a:t>
            </a:r>
            <a:br>
              <a:rPr lang="en-US" sz="2000" dirty="0" smtClean="0">
                <a:sym typeface="Symbol"/>
              </a:rPr>
            </a:br>
            <a:endParaRPr lang="en-US" sz="2000" dirty="0" smtClean="0">
              <a:sym typeface="Symbol"/>
            </a:endParaRPr>
          </a:p>
          <a:p>
            <a:r>
              <a:rPr lang="en-US" sz="2000" b="1" dirty="0" smtClean="0">
                <a:sym typeface="Symbol"/>
              </a:rPr>
              <a:t>Reduce Vertex Tails </a:t>
            </a:r>
            <a:r>
              <a:rPr lang="en-US" sz="2000" dirty="0" smtClean="0">
                <a:sym typeface="Symbol"/>
              </a:rPr>
              <a:t>(improvements </a:t>
            </a:r>
            <a:r>
              <a:rPr lang="en-US" sz="2000" dirty="0">
                <a:sym typeface="Symbol"/>
              </a:rPr>
              <a:t>in mass resolution will </a:t>
            </a:r>
            <a:r>
              <a:rPr lang="en-US" sz="2000" dirty="0" smtClean="0">
                <a:sym typeface="Symbol"/>
              </a:rPr>
              <a:t>also lower </a:t>
            </a:r>
            <a:r>
              <a:rPr lang="en-US" sz="2000" dirty="0">
                <a:sym typeface="Symbol"/>
              </a:rPr>
              <a:t>vertex tails </a:t>
            </a:r>
            <a:r>
              <a:rPr lang="en-US" sz="2000" dirty="0" smtClean="0">
                <a:sym typeface="Symbol"/>
              </a:rPr>
              <a:t>)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Move target closer (changes theta min; so should also move closer to beam?)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Thin layer 1 (tails  </a:t>
            </a:r>
            <a:r>
              <a:rPr lang="en-US" sz="2000" dirty="0" err="1" smtClean="0">
                <a:sym typeface="Symbol"/>
              </a:rPr>
              <a:t>sqrt</a:t>
            </a:r>
            <a:r>
              <a:rPr lang="en-US" sz="2000" dirty="0" smtClean="0">
                <a:sym typeface="Symbol"/>
              </a:rPr>
              <a:t>(thickness) ?)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L1 axial only?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Better Idea?</a:t>
            </a:r>
            <a:br>
              <a:rPr lang="en-US" sz="2000" dirty="0" smtClean="0">
                <a:sym typeface="Symbol"/>
              </a:rPr>
            </a:br>
            <a:endParaRPr lang="en-US" sz="2000" dirty="0" smtClean="0">
              <a:sym typeface="Symbol"/>
            </a:endParaRPr>
          </a:p>
          <a:p>
            <a:r>
              <a:rPr lang="en-US" sz="2000" b="1" dirty="0" smtClean="0">
                <a:sym typeface="Symbol"/>
              </a:rPr>
              <a:t>Change running conditions </a:t>
            </a:r>
            <a:r>
              <a:rPr lang="en-US" sz="2000" dirty="0" smtClean="0">
                <a:sym typeface="Symbol"/>
              </a:rPr>
              <a:t>(may require upgrades)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Higher current running? 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Optimize theta min vs current? (not much to gain here)</a:t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Running at higher energies?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35663" y="1791995"/>
            <a:ext cx="234979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84" y="713252"/>
            <a:ext cx="239963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With GBL, </a:t>
            </a:r>
            <a:r>
              <a:rPr lang="en-US" dirty="0" err="1" smtClean="0"/>
              <a:t>Ecal</a:t>
            </a:r>
            <a:r>
              <a:rPr lang="en-US" dirty="0" smtClean="0"/>
              <a:t>, and recoil, reach is already better than in proposal.</a:t>
            </a:r>
            <a:br>
              <a:rPr lang="en-US" dirty="0" smtClean="0"/>
            </a:br>
            <a:r>
              <a:rPr lang="en-US" dirty="0" smtClean="0"/>
              <a:t>But improvements aren’t yet documented.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5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Muon System Upgrade                 Keith</a:t>
            </a:r>
          </a:p>
          <a:p>
            <a:r>
              <a:rPr lang="en-US" dirty="0" smtClean="0"/>
              <a:t>Recoil electron measurement     Takashi</a:t>
            </a:r>
          </a:p>
          <a:p>
            <a:r>
              <a:rPr lang="en-US" dirty="0" smtClean="0"/>
              <a:t>Adding Layer 0 in the SVT            Tim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8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concepts into proposals; submit to EC</a:t>
            </a:r>
          </a:p>
          <a:p>
            <a:r>
              <a:rPr lang="en-US" dirty="0" smtClean="0"/>
              <a:t>EC selects viable proposals</a:t>
            </a:r>
          </a:p>
          <a:p>
            <a:r>
              <a:rPr lang="en-US" dirty="0" smtClean="0"/>
              <a:t>Prepare formal proposal for DOE funding</a:t>
            </a:r>
          </a:p>
          <a:p>
            <a:r>
              <a:rPr lang="en-US" dirty="0" smtClean="0"/>
              <a:t>Submit to DOE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92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17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Significance vs Mass (1.1 GeV; </a:t>
            </a:r>
            <a:r>
              <a:rPr lang="en-US" sz="4000" dirty="0" smtClean="0">
                <a:sym typeface="Symbol"/>
              </a:rPr>
              <a:t>=3x10</a:t>
            </a:r>
            <a:r>
              <a:rPr lang="en-US" sz="4000" baseline="30000" dirty="0" smtClean="0">
                <a:sym typeface="Symbol"/>
              </a:rPr>
              <a:t>-9</a:t>
            </a:r>
            <a:r>
              <a:rPr lang="en-US" sz="40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Matt’s Plots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62" y="1413573"/>
            <a:ext cx="6623823" cy="518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45591" y="1851102"/>
            <a:ext cx="1765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3 days 15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mrad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3 days 25 </a:t>
            </a:r>
            <a:r>
              <a:rPr lang="en-US" dirty="0" err="1" smtClean="0">
                <a:solidFill>
                  <a:srgbClr val="FF0000"/>
                </a:solidFill>
              </a:rPr>
              <a:t>mrad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 days  15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mrad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14 days  15 </a:t>
            </a:r>
            <a:r>
              <a:rPr lang="en-US" dirty="0" err="1" smtClean="0">
                <a:solidFill>
                  <a:schemeClr val="tx2"/>
                </a:solidFill>
              </a:rPr>
              <a:t>mrad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0527" y="1481770"/>
            <a:ext cx="103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 Days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61241" y="3823527"/>
            <a:ext cx="143340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Note:</a:t>
            </a:r>
            <a:br>
              <a:rPr lang="en-US" dirty="0" smtClean="0"/>
            </a:br>
            <a:r>
              <a:rPr lang="en-US" dirty="0" err="1" smtClean="0"/>
              <a:t>Signif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 Time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980985" y="4192859"/>
            <a:ext cx="457200" cy="9924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10629" y="4505093"/>
            <a:ext cx="537488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4449337" y="4037632"/>
            <a:ext cx="624468" cy="567822"/>
          </a:xfrm>
          <a:custGeom>
            <a:avLst/>
            <a:gdLst>
              <a:gd name="connsiteX0" fmla="*/ 0 w 624468"/>
              <a:gd name="connsiteY0" fmla="*/ 155227 h 567822"/>
              <a:gd name="connsiteX1" fmla="*/ 55756 w 624468"/>
              <a:gd name="connsiteY1" fmla="*/ 66017 h 567822"/>
              <a:gd name="connsiteX2" fmla="*/ 78058 w 624468"/>
              <a:gd name="connsiteY2" fmla="*/ 43714 h 567822"/>
              <a:gd name="connsiteX3" fmla="*/ 111512 w 624468"/>
              <a:gd name="connsiteY3" fmla="*/ 32563 h 567822"/>
              <a:gd name="connsiteX4" fmla="*/ 267629 w 624468"/>
              <a:gd name="connsiteY4" fmla="*/ 21412 h 567822"/>
              <a:gd name="connsiteX5" fmla="*/ 289931 w 624468"/>
              <a:gd name="connsiteY5" fmla="*/ 54866 h 567822"/>
              <a:gd name="connsiteX6" fmla="*/ 334536 w 624468"/>
              <a:gd name="connsiteY6" fmla="*/ 66017 h 567822"/>
              <a:gd name="connsiteX7" fmla="*/ 356839 w 624468"/>
              <a:gd name="connsiteY7" fmla="*/ 132924 h 567822"/>
              <a:gd name="connsiteX8" fmla="*/ 367990 w 624468"/>
              <a:gd name="connsiteY8" fmla="*/ 166378 h 567822"/>
              <a:gd name="connsiteX9" fmla="*/ 390292 w 624468"/>
              <a:gd name="connsiteY9" fmla="*/ 199831 h 567822"/>
              <a:gd name="connsiteX10" fmla="*/ 412595 w 624468"/>
              <a:gd name="connsiteY10" fmla="*/ 266739 h 567822"/>
              <a:gd name="connsiteX11" fmla="*/ 423746 w 624468"/>
              <a:gd name="connsiteY11" fmla="*/ 300192 h 567822"/>
              <a:gd name="connsiteX12" fmla="*/ 468351 w 624468"/>
              <a:gd name="connsiteY12" fmla="*/ 355948 h 567822"/>
              <a:gd name="connsiteX13" fmla="*/ 490653 w 624468"/>
              <a:gd name="connsiteY13" fmla="*/ 378251 h 567822"/>
              <a:gd name="connsiteX14" fmla="*/ 524107 w 624468"/>
              <a:gd name="connsiteY14" fmla="*/ 434007 h 567822"/>
              <a:gd name="connsiteX15" fmla="*/ 546409 w 624468"/>
              <a:gd name="connsiteY15" fmla="*/ 467461 h 567822"/>
              <a:gd name="connsiteX16" fmla="*/ 591014 w 624468"/>
              <a:gd name="connsiteY16" fmla="*/ 512066 h 567822"/>
              <a:gd name="connsiteX17" fmla="*/ 602165 w 624468"/>
              <a:gd name="connsiteY17" fmla="*/ 545519 h 567822"/>
              <a:gd name="connsiteX18" fmla="*/ 624468 w 624468"/>
              <a:gd name="connsiteY18" fmla="*/ 567822 h 56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24468" h="567822">
                <a:moveTo>
                  <a:pt x="0" y="155227"/>
                </a:moveTo>
                <a:cubicBezTo>
                  <a:pt x="7054" y="143471"/>
                  <a:pt x="42017" y="83190"/>
                  <a:pt x="55756" y="66017"/>
                </a:cubicBezTo>
                <a:cubicBezTo>
                  <a:pt x="62324" y="57807"/>
                  <a:pt x="69043" y="49123"/>
                  <a:pt x="78058" y="43714"/>
                </a:cubicBezTo>
                <a:cubicBezTo>
                  <a:pt x="88137" y="37666"/>
                  <a:pt x="100361" y="36280"/>
                  <a:pt x="111512" y="32563"/>
                </a:cubicBezTo>
                <a:cubicBezTo>
                  <a:pt x="169248" y="-5928"/>
                  <a:pt x="161879" y="-11126"/>
                  <a:pt x="267629" y="21412"/>
                </a:cubicBezTo>
                <a:cubicBezTo>
                  <a:pt x="280438" y="25353"/>
                  <a:pt x="278780" y="47432"/>
                  <a:pt x="289931" y="54866"/>
                </a:cubicBezTo>
                <a:cubicBezTo>
                  <a:pt x="302683" y="63367"/>
                  <a:pt x="319668" y="62300"/>
                  <a:pt x="334536" y="66017"/>
                </a:cubicBezTo>
                <a:lnTo>
                  <a:pt x="356839" y="132924"/>
                </a:lnTo>
                <a:cubicBezTo>
                  <a:pt x="360556" y="144075"/>
                  <a:pt x="361470" y="156598"/>
                  <a:pt x="367990" y="166378"/>
                </a:cubicBezTo>
                <a:lnTo>
                  <a:pt x="390292" y="199831"/>
                </a:lnTo>
                <a:lnTo>
                  <a:pt x="412595" y="266739"/>
                </a:lnTo>
                <a:cubicBezTo>
                  <a:pt x="416312" y="277890"/>
                  <a:pt x="415435" y="291880"/>
                  <a:pt x="423746" y="300192"/>
                </a:cubicBezTo>
                <a:cubicBezTo>
                  <a:pt x="477595" y="354043"/>
                  <a:pt x="412082" y="285612"/>
                  <a:pt x="468351" y="355948"/>
                </a:cubicBezTo>
                <a:cubicBezTo>
                  <a:pt x="474919" y="364158"/>
                  <a:pt x="483219" y="370817"/>
                  <a:pt x="490653" y="378251"/>
                </a:cubicBezTo>
                <a:cubicBezTo>
                  <a:pt x="510019" y="436350"/>
                  <a:pt x="489118" y="390271"/>
                  <a:pt x="524107" y="434007"/>
                </a:cubicBezTo>
                <a:cubicBezTo>
                  <a:pt x="532479" y="444472"/>
                  <a:pt x="537687" y="457285"/>
                  <a:pt x="546409" y="467461"/>
                </a:cubicBezTo>
                <a:cubicBezTo>
                  <a:pt x="560093" y="483426"/>
                  <a:pt x="591014" y="512066"/>
                  <a:pt x="591014" y="512066"/>
                </a:cubicBezTo>
                <a:cubicBezTo>
                  <a:pt x="594731" y="523217"/>
                  <a:pt x="596117" y="535440"/>
                  <a:pt x="602165" y="545519"/>
                </a:cubicBezTo>
                <a:cubicBezTo>
                  <a:pt x="607574" y="554534"/>
                  <a:pt x="624468" y="567822"/>
                  <a:pt x="624468" y="567822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073805" y="4605454"/>
            <a:ext cx="379141" cy="5798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5464098" y="5174166"/>
            <a:ext cx="401443" cy="245357"/>
          </a:xfrm>
          <a:custGeom>
            <a:avLst/>
            <a:gdLst>
              <a:gd name="connsiteX0" fmla="*/ 0 w 401443"/>
              <a:gd name="connsiteY0" fmla="*/ 0 h 245357"/>
              <a:gd name="connsiteX1" fmla="*/ 55756 w 401443"/>
              <a:gd name="connsiteY1" fmla="*/ 33454 h 245357"/>
              <a:gd name="connsiteX2" fmla="*/ 111512 w 401443"/>
              <a:gd name="connsiteY2" fmla="*/ 78058 h 245357"/>
              <a:gd name="connsiteX3" fmla="*/ 156117 w 401443"/>
              <a:gd name="connsiteY3" fmla="*/ 122663 h 245357"/>
              <a:gd name="connsiteX4" fmla="*/ 178419 w 401443"/>
              <a:gd name="connsiteY4" fmla="*/ 144966 h 245357"/>
              <a:gd name="connsiteX5" fmla="*/ 245326 w 401443"/>
              <a:gd name="connsiteY5" fmla="*/ 167268 h 245357"/>
              <a:gd name="connsiteX6" fmla="*/ 278780 w 401443"/>
              <a:gd name="connsiteY6" fmla="*/ 178419 h 245357"/>
              <a:gd name="connsiteX7" fmla="*/ 289931 w 401443"/>
              <a:gd name="connsiteY7" fmla="*/ 211873 h 245357"/>
              <a:gd name="connsiteX8" fmla="*/ 356839 w 401443"/>
              <a:gd name="connsiteY8" fmla="*/ 234175 h 245357"/>
              <a:gd name="connsiteX9" fmla="*/ 401443 w 401443"/>
              <a:gd name="connsiteY9" fmla="*/ 245327 h 24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443" h="245357">
                <a:moveTo>
                  <a:pt x="0" y="0"/>
                </a:moveTo>
                <a:cubicBezTo>
                  <a:pt x="18585" y="11151"/>
                  <a:pt x="39300" y="19349"/>
                  <a:pt x="55756" y="33454"/>
                </a:cubicBezTo>
                <a:cubicBezTo>
                  <a:pt x="119950" y="88478"/>
                  <a:pt x="34320" y="52328"/>
                  <a:pt x="111512" y="78058"/>
                </a:cubicBezTo>
                <a:lnTo>
                  <a:pt x="156117" y="122663"/>
                </a:lnTo>
                <a:cubicBezTo>
                  <a:pt x="163551" y="130097"/>
                  <a:pt x="168445" y="141641"/>
                  <a:pt x="178419" y="144966"/>
                </a:cubicBezTo>
                <a:lnTo>
                  <a:pt x="245326" y="167268"/>
                </a:lnTo>
                <a:lnTo>
                  <a:pt x="278780" y="178419"/>
                </a:lnTo>
                <a:cubicBezTo>
                  <a:pt x="282497" y="189570"/>
                  <a:pt x="280366" y="205041"/>
                  <a:pt x="289931" y="211873"/>
                </a:cubicBezTo>
                <a:cubicBezTo>
                  <a:pt x="309061" y="225537"/>
                  <a:pt x="334536" y="226741"/>
                  <a:pt x="356839" y="234175"/>
                </a:cubicBezTo>
                <a:cubicBezTo>
                  <a:pt x="393821" y="246503"/>
                  <a:pt x="378537" y="245327"/>
                  <a:pt x="401443" y="245327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713356" y="5207620"/>
            <a:ext cx="267629" cy="245416"/>
          </a:xfrm>
          <a:custGeom>
            <a:avLst/>
            <a:gdLst>
              <a:gd name="connsiteX0" fmla="*/ 267629 w 267629"/>
              <a:gd name="connsiteY0" fmla="*/ 0 h 245416"/>
              <a:gd name="connsiteX1" fmla="*/ 200722 w 267629"/>
              <a:gd name="connsiteY1" fmla="*/ 89209 h 245416"/>
              <a:gd name="connsiteX2" fmla="*/ 167268 w 267629"/>
              <a:gd name="connsiteY2" fmla="*/ 144965 h 245416"/>
              <a:gd name="connsiteX3" fmla="*/ 156117 w 267629"/>
              <a:gd name="connsiteY3" fmla="*/ 178419 h 245416"/>
              <a:gd name="connsiteX4" fmla="*/ 122664 w 267629"/>
              <a:gd name="connsiteY4" fmla="*/ 189570 h 245416"/>
              <a:gd name="connsiteX5" fmla="*/ 55756 w 267629"/>
              <a:gd name="connsiteY5" fmla="*/ 200721 h 245416"/>
              <a:gd name="connsiteX6" fmla="*/ 22303 w 267629"/>
              <a:gd name="connsiteY6" fmla="*/ 211873 h 245416"/>
              <a:gd name="connsiteX7" fmla="*/ 0 w 267629"/>
              <a:gd name="connsiteY7" fmla="*/ 245326 h 24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629" h="245416">
                <a:moveTo>
                  <a:pt x="267629" y="0"/>
                </a:moveTo>
                <a:cubicBezTo>
                  <a:pt x="256688" y="13676"/>
                  <a:pt x="212556" y="65540"/>
                  <a:pt x="200722" y="89209"/>
                </a:cubicBezTo>
                <a:cubicBezTo>
                  <a:pt x="171771" y="147112"/>
                  <a:pt x="210830" y="101405"/>
                  <a:pt x="167268" y="144965"/>
                </a:cubicBezTo>
                <a:cubicBezTo>
                  <a:pt x="163551" y="156116"/>
                  <a:pt x="164429" y="170107"/>
                  <a:pt x="156117" y="178419"/>
                </a:cubicBezTo>
                <a:cubicBezTo>
                  <a:pt x="147806" y="186731"/>
                  <a:pt x="134138" y="187020"/>
                  <a:pt x="122664" y="189570"/>
                </a:cubicBezTo>
                <a:cubicBezTo>
                  <a:pt x="100592" y="194475"/>
                  <a:pt x="78059" y="197004"/>
                  <a:pt x="55756" y="200721"/>
                </a:cubicBezTo>
                <a:cubicBezTo>
                  <a:pt x="44605" y="204438"/>
                  <a:pt x="30615" y="203561"/>
                  <a:pt x="22303" y="211873"/>
                </a:cubicBezTo>
                <a:cubicBezTo>
                  <a:pt x="-14676" y="248852"/>
                  <a:pt x="30701" y="245326"/>
                  <a:pt x="0" y="245326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4293220" y="4192859"/>
            <a:ext cx="0" cy="1260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73805" y="4192859"/>
            <a:ext cx="25090" cy="1260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345591" y="4973444"/>
            <a:ext cx="1902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HPS could cover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25 – 34 MeV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in 3 PAC days  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49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0"/>
            <a:ext cx="5400675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90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Pre-select Radiative tridents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337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Tridents at </a:t>
            </a:r>
            <a:r>
              <a:rPr lang="en-US" dirty="0" smtClean="0">
                <a:solidFill>
                  <a:srgbClr val="FF0000"/>
                </a:solidFill>
              </a:rPr>
              <a:t>6.6 </a:t>
            </a:r>
            <a:r>
              <a:rPr lang="en-US" dirty="0" err="1" smtClean="0">
                <a:solidFill>
                  <a:srgbClr val="FF0000"/>
                </a:solidFill>
              </a:rPr>
              <a:t>GeV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E(e</a:t>
            </a:r>
            <a:r>
              <a:rPr lang="en-US" baseline="30000" dirty="0" smtClean="0">
                <a:sym typeface="Symbol"/>
              </a:rPr>
              <a:t></a:t>
            </a:r>
            <a:r>
              <a:rPr lang="en-US" dirty="0" smtClean="0">
                <a:sym typeface="Symbol"/>
              </a:rPr>
              <a:t>) &gt; 500 MeV</a:t>
            </a:r>
          </a:p>
          <a:p>
            <a:pPr lvl="1"/>
            <a:r>
              <a:rPr lang="en-US" dirty="0" smtClean="0">
                <a:sym typeface="Symbol"/>
              </a:rPr>
              <a:t>|y (e</a:t>
            </a:r>
            <a:r>
              <a:rPr lang="en-US" baseline="30000" dirty="0" smtClean="0">
                <a:sym typeface="Symbol"/>
              </a:rPr>
              <a:t></a:t>
            </a:r>
            <a:r>
              <a:rPr lang="en-US" dirty="0" smtClean="0">
                <a:sym typeface="Symbol"/>
              </a:rPr>
              <a:t>)| &gt; 10 </a:t>
            </a:r>
            <a:r>
              <a:rPr lang="en-US" dirty="0" err="1" smtClean="0">
                <a:sym typeface="Symbol"/>
              </a:rPr>
              <a:t>mrad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E(e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)+E(e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&gt; 0.8 ×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Ebeam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Mass(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) &gt; 20 MeV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No cuts on recoil e-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0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523875"/>
          </a:xfrm>
        </p:spPr>
        <p:txBody>
          <a:bodyPr>
            <a:noAutofit/>
          </a:bodyPr>
          <a:lstStyle/>
          <a:p>
            <a:r>
              <a:rPr lang="en-US" sz="3600" dirty="0" smtClean="0"/>
              <a:t>Run recoil e-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04926"/>
            <a:ext cx="8229600" cy="33718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SVT 5-hit and </a:t>
            </a:r>
            <a:r>
              <a:rPr lang="en-US" dirty="0" err="1" smtClean="0">
                <a:solidFill>
                  <a:srgbClr val="FF0000"/>
                </a:solidFill>
              </a:rPr>
              <a:t>Ecal</a:t>
            </a:r>
            <a:r>
              <a:rPr lang="en-US" dirty="0" smtClean="0">
                <a:solidFill>
                  <a:srgbClr val="FF0000"/>
                </a:solidFill>
              </a:rPr>
              <a:t> acceptance for (</a:t>
            </a:r>
            <a:r>
              <a:rPr lang="en-US" dirty="0" err="1" smtClean="0">
                <a:solidFill>
                  <a:srgbClr val="FF0000"/>
                </a:solidFill>
              </a:rPr>
              <a:t>e+,e</a:t>
            </a:r>
            <a:r>
              <a:rPr lang="en-US" dirty="0" smtClean="0">
                <a:solidFill>
                  <a:srgbClr val="FF0000"/>
                </a:solidFill>
              </a:rPr>
              <a:t>-)</a:t>
            </a:r>
            <a:endParaRPr lang="en-US" dirty="0" smtClean="0"/>
          </a:p>
          <a:p>
            <a:pPr lvl="1"/>
            <a:r>
              <a:rPr lang="en-US" dirty="0" smtClean="0"/>
              <a:t>24,442 events / 100,000 events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these (</a:t>
            </a:r>
            <a:r>
              <a:rPr lang="en-US" dirty="0" err="1" smtClean="0">
                <a:solidFill>
                  <a:srgbClr val="FF0000"/>
                </a:solidFill>
              </a:rPr>
              <a:t>e+,e</a:t>
            </a:r>
            <a:r>
              <a:rPr lang="en-US" dirty="0" smtClean="0">
                <a:solidFill>
                  <a:srgbClr val="FF0000"/>
                </a:solidFill>
              </a:rPr>
              <a:t>-) accepted events, run only recoil e- through the HPS.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7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83" y="1255771"/>
            <a:ext cx="7661690" cy="17430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53989" y="876296"/>
            <a:ext cx="58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ECal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22804" y="109937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SVT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6502" y="1886262"/>
            <a:ext cx="197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Radiative Tridents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029" y="3485508"/>
            <a:ext cx="2884531" cy="28024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75" y="3544501"/>
            <a:ext cx="2805113" cy="26495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29375" y="6292292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(e-</a:t>
            </a:r>
            <a:r>
              <a:rPr lang="en-US" baseline="-25000" dirty="0" smtClean="0"/>
              <a:t>R</a:t>
            </a:r>
            <a:r>
              <a:rPr lang="en-US" dirty="0" smtClean="0"/>
              <a:t>) (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03769" y="6261140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 (e-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)  (deg.)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679758" y="4031274"/>
            <a:ext cx="66304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89283" y="4326549"/>
            <a:ext cx="663046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94133" y="3837083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09676" y="414557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16361" y="3057833"/>
            <a:ext cx="366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detector at the electron side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873910" y="2576052"/>
            <a:ext cx="491613" cy="44245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5" y="2035277"/>
            <a:ext cx="0" cy="1868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4271" y="865238"/>
            <a:ext cx="1821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0 at Z=5 cm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965802" y="1264066"/>
            <a:ext cx="57620" cy="648309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83439" y="3853933"/>
            <a:ext cx="3121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Recoil e- in Radiative tridents are more spread.</a:t>
            </a:r>
          </a:p>
        </p:txBody>
      </p:sp>
    </p:spTree>
    <p:extLst>
      <p:ext uri="{BB962C8B-B14F-4D97-AF65-F5344CB8AC3E}">
        <p14:creationId xmlns:p14="http://schemas.microsoft.com/office/powerpoint/2010/main" val="214763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576" y="1563328"/>
            <a:ext cx="5017547" cy="4837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6922"/>
            <a:ext cx="8229600" cy="792162"/>
          </a:xfrm>
        </p:spPr>
        <p:txBody>
          <a:bodyPr/>
          <a:lstStyle/>
          <a:p>
            <a:r>
              <a:rPr lang="en-US" dirty="0" smtClean="0"/>
              <a:t>Recoil electron acceptance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345854" y="3982063"/>
            <a:ext cx="255639" cy="23597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18414" y="2974287"/>
            <a:ext cx="255639" cy="23597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83134" y="4517911"/>
            <a:ext cx="255639" cy="23597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19348" y="4237704"/>
            <a:ext cx="4935" cy="349038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73446" y="403122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9</a:t>
            </a:r>
            <a:r>
              <a:rPr lang="en-US" dirty="0" smtClean="0">
                <a:solidFill>
                  <a:srgbClr val="00B050"/>
                </a:solidFill>
              </a:rPr>
              <a:t>%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982046" y="3234812"/>
            <a:ext cx="9851" cy="855399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55807" y="339704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14%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3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68362"/>
          </a:xfrm>
        </p:spPr>
        <p:txBody>
          <a:bodyPr/>
          <a:lstStyle/>
          <a:p>
            <a:r>
              <a:rPr lang="en-US" dirty="0" smtClean="0"/>
              <a:t>Layer 1, 2, 3 Hits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4891096" cy="4525963"/>
          </a:xfrm>
        </p:spPr>
      </p:pic>
      <p:sp>
        <p:nvSpPr>
          <p:cNvPr id="5" name="TextBox 4"/>
          <p:cNvSpPr txBox="1"/>
          <p:nvPr/>
        </p:nvSpPr>
        <p:spPr>
          <a:xfrm>
            <a:off x="5867400" y="1828800"/>
            <a:ext cx="1974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2175 events (8.9%)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5562600" y="2819400"/>
            <a:ext cx="457200" cy="23622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3733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Swept out at side between L3 and L4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286000"/>
            <a:ext cx="1916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 L4 at the top.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5334000"/>
            <a:ext cx="229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 L4 at the bottom.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1524000"/>
            <a:ext cx="192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0 at Z = 5 cm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17570" y="619506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(cm)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08609" y="3680461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(cm)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792162"/>
          </a:xfrm>
        </p:spPr>
        <p:txBody>
          <a:bodyPr/>
          <a:lstStyle/>
          <a:p>
            <a:r>
              <a:rPr lang="en-US" dirty="0" smtClean="0"/>
              <a:t>Layer 1 and 2 Hits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4803416" cy="4525963"/>
          </a:xfrm>
        </p:spPr>
      </p:pic>
      <p:sp>
        <p:nvSpPr>
          <p:cNvPr id="5" name="TextBox 4"/>
          <p:cNvSpPr txBox="1"/>
          <p:nvPr/>
        </p:nvSpPr>
        <p:spPr>
          <a:xfrm>
            <a:off x="5715000" y="1828800"/>
            <a:ext cx="191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3426 events (14%)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257800" y="2819400"/>
            <a:ext cx="457200" cy="19812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Swept out at side between L2 and L3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2438400"/>
            <a:ext cx="1916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 L3 at the top.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800600"/>
            <a:ext cx="229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 L3 at the bottom.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1295400"/>
            <a:ext cx="192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0 at Z = 5 cm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257800" y="2590800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57800" y="4953000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77490" y="619506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(cm)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08609" y="3680461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(cm)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9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HPS Upgrade 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72153" y="5310553"/>
            <a:ext cx="3430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John Jaros</a:t>
            </a:r>
            <a:br>
              <a:rPr lang="en-US" dirty="0" smtClean="0"/>
            </a:br>
            <a:r>
              <a:rPr lang="en-US" dirty="0" smtClean="0"/>
              <a:t>HPS Collaboration Meeting at JLAB</a:t>
            </a:r>
            <a:br>
              <a:rPr lang="en-US" dirty="0" smtClean="0"/>
            </a:br>
            <a:r>
              <a:rPr lang="en-US" dirty="0" smtClean="0"/>
              <a:t>                October 28,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1417638"/>
            <a:ext cx="4086225" cy="376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90414" y="2393343"/>
            <a:ext cx="169289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SeaQuest</a:t>
            </a:r>
            <a:r>
              <a:rPr lang="en-US" dirty="0" smtClean="0"/>
              <a:t> Reach</a:t>
            </a:r>
            <a:br>
              <a:rPr lang="en-US" dirty="0" smtClean="0"/>
            </a:br>
            <a:r>
              <a:rPr lang="en-US" dirty="0" smtClean="0"/>
              <a:t>      du jour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9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Upgrades? Goal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Why consider Upgrades?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*  Improve HPS Physics </a:t>
            </a:r>
            <a:r>
              <a:rPr lang="en-US" sz="2000" dirty="0" smtClean="0"/>
              <a:t>Reach</a:t>
            </a:r>
            <a:br>
              <a:rPr lang="en-US" sz="2000" dirty="0" smtClean="0"/>
            </a:br>
            <a:r>
              <a:rPr lang="en-US" sz="2000" dirty="0" smtClean="0"/>
              <a:t>          Close Mont’s gap?</a:t>
            </a:r>
            <a:br>
              <a:rPr lang="en-US" sz="2000" dirty="0" smtClean="0"/>
            </a:br>
            <a:r>
              <a:rPr lang="en-US" sz="2000" dirty="0" smtClean="0"/>
              <a:t>          Move to higher masses?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*  There is a Window of Opportunity for funding/construction</a:t>
            </a:r>
            <a:br>
              <a:rPr lang="en-US" sz="2000" dirty="0"/>
            </a:br>
            <a:r>
              <a:rPr lang="en-US" sz="2000" dirty="0"/>
              <a:t>    during CLAS completion and commissioning in FY2017</a:t>
            </a:r>
            <a:br>
              <a:rPr lang="en-US" sz="2000" dirty="0"/>
            </a:br>
            <a:r>
              <a:rPr lang="en-US" sz="2000" dirty="0"/>
              <a:t>*  Good training for new graduate students (and the rest of us)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Standing Offer</a:t>
            </a:r>
            <a:br>
              <a:rPr lang="en-US" sz="2000" b="1" dirty="0"/>
            </a:br>
            <a:r>
              <a:rPr lang="en-US" sz="2000" dirty="0">
                <a:solidFill>
                  <a:srgbClr val="FF0000"/>
                </a:solidFill>
              </a:rPr>
              <a:t>*  Free pizza and beer </a:t>
            </a:r>
            <a:r>
              <a:rPr lang="en-US" sz="2000" dirty="0" smtClean="0">
                <a:solidFill>
                  <a:srgbClr val="FF0000"/>
                </a:solidFill>
              </a:rPr>
              <a:t>for </a:t>
            </a:r>
            <a:r>
              <a:rPr lang="en-US" sz="2000" dirty="0">
                <a:solidFill>
                  <a:srgbClr val="FF0000"/>
                </a:solidFill>
              </a:rPr>
              <a:t>good proposals</a:t>
            </a:r>
            <a:r>
              <a:rPr lang="en-US" sz="2000" dirty="0" smtClean="0">
                <a:solidFill>
                  <a:srgbClr val="FF0000"/>
                </a:solidFill>
              </a:rPr>
              <a:t>!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Today’s Goal: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*  Get some ideas out in the open</a:t>
            </a:r>
            <a:br>
              <a:rPr lang="en-US" sz="2000" dirty="0" smtClean="0"/>
            </a:br>
            <a:r>
              <a:rPr lang="en-US" sz="2000" dirty="0" smtClean="0"/>
              <a:t>*  Stimulate more ideas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9477-CA59-0344-A822-41C2499AFF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3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389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Recoil e- detection in Radiative tridents</vt:lpstr>
      <vt:lpstr>Pre-select Radiative tridents</vt:lpstr>
      <vt:lpstr>Run recoil e-</vt:lpstr>
      <vt:lpstr>PowerPoint Presentation</vt:lpstr>
      <vt:lpstr>Recoil electron acceptance</vt:lpstr>
      <vt:lpstr>Layer 1, 2, 3 Hits</vt:lpstr>
      <vt:lpstr>Layer 1 and 2 Hits</vt:lpstr>
      <vt:lpstr>HPS Upgrade Discussions</vt:lpstr>
      <vt:lpstr>Why Upgrades? Goal today?</vt:lpstr>
      <vt:lpstr>Some Generic Possibilities</vt:lpstr>
      <vt:lpstr>Plan Today</vt:lpstr>
      <vt:lpstr>Next Steps</vt:lpstr>
      <vt:lpstr>Backup Slides</vt:lpstr>
      <vt:lpstr>Significance vs Mass (1.1 GeV; =3x10-9) Matt’s Plots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Maruyama, Takashi</dc:creator>
  <cp:lastModifiedBy>Joshua Cameron</cp:lastModifiedBy>
  <cp:revision>61</cp:revision>
  <dcterms:created xsi:type="dcterms:W3CDTF">2013-07-26T16:48:24Z</dcterms:created>
  <dcterms:modified xsi:type="dcterms:W3CDTF">2015-11-04T16:36:34Z</dcterms:modified>
</cp:coreProperties>
</file>