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8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9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0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1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57" r:id="rId2"/>
    <p:sldMasterId id="2147483776" r:id="rId3"/>
    <p:sldMasterId id="2147483847" r:id="rId4"/>
    <p:sldMasterId id="2147483859" r:id="rId5"/>
    <p:sldMasterId id="2147483864" r:id="rId6"/>
    <p:sldMasterId id="2147483873" r:id="rId7"/>
    <p:sldMasterId id="2147483879" r:id="rId8"/>
    <p:sldMasterId id="2147483884" r:id="rId9"/>
    <p:sldMasterId id="2147483889" r:id="rId10"/>
    <p:sldMasterId id="2147483901" r:id="rId11"/>
    <p:sldMasterId id="2147483914" r:id="rId12"/>
  </p:sldMasterIdLst>
  <p:notesMasterIdLst>
    <p:notesMasterId r:id="rId30"/>
  </p:notesMasterIdLst>
  <p:sldIdLst>
    <p:sldId id="256" r:id="rId13"/>
    <p:sldId id="306" r:id="rId14"/>
    <p:sldId id="316" r:id="rId15"/>
    <p:sldId id="317" r:id="rId16"/>
    <p:sldId id="315" r:id="rId17"/>
    <p:sldId id="318" r:id="rId18"/>
    <p:sldId id="304" r:id="rId19"/>
    <p:sldId id="319" r:id="rId20"/>
    <p:sldId id="322" r:id="rId21"/>
    <p:sldId id="320" r:id="rId22"/>
    <p:sldId id="277" r:id="rId23"/>
    <p:sldId id="314" r:id="rId24"/>
    <p:sldId id="323" r:id="rId25"/>
    <p:sldId id="324" r:id="rId26"/>
    <p:sldId id="326" r:id="rId27"/>
    <p:sldId id="285" r:id="rId28"/>
    <p:sldId id="325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DDE1"/>
    <a:srgbClr val="A4A4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9" autoAdjust="0"/>
    <p:restoredTop sz="96408" autoAdjust="0"/>
  </p:normalViewPr>
  <p:slideViewPr>
    <p:cSldViewPr snapToGrid="0" snapToObjects="1">
      <p:cViewPr varScale="1">
        <p:scale>
          <a:sx n="119" d="100"/>
          <a:sy n="119" d="100"/>
        </p:scale>
        <p:origin x="-922" y="-6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[Foremast 61118.xlsx]Graph!PivotTable1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050" dirty="0"/>
              <a:t>EIC User</a:t>
            </a:r>
            <a:r>
              <a:rPr lang="en-US" sz="1050" baseline="0" dirty="0"/>
              <a:t> Group Institutions</a:t>
            </a:r>
            <a:endParaRPr lang="en-US" sz="1050" dirty="0"/>
          </a:p>
        </c:rich>
      </c:tx>
      <c:layout>
        <c:manualLayout>
          <c:xMode val="edge"/>
          <c:yMode val="edge"/>
          <c:x val="0.26392533480348862"/>
          <c:y val="1.8288476963479208E-2"/>
        </c:manualLayout>
      </c:layout>
      <c:overlay val="0"/>
      <c:spPr>
        <a:noFill/>
        <a:ln>
          <a:solidFill>
            <a:srgbClr val="000000"/>
          </a:solidFill>
        </a:ln>
        <a:effectLst/>
      </c:spPr>
    </c:title>
    <c:autoTitleDeleted val="0"/>
    <c:pivotFmts>
      <c:pivotFmt>
        <c:idx val="0"/>
      </c:pivotFmt>
      <c:pivotFmt>
        <c:idx val="1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p3d/>
        </c:spPr>
        <c:marker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9525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bestFit"/>
          <c:showLegendKey val="0"/>
          <c:showVal val="0"/>
          <c:showCatName val="0"/>
          <c:showSerName val="0"/>
          <c:showPercent val="1"/>
          <c:showBubbleSize val="0"/>
          <c:extLst xmlns:c16r2="http://schemas.microsoft.com/office/drawing/2015/06/chart">
            <c:ext xmlns:c15="http://schemas.microsoft.com/office/drawing/2012/chart" uri="{CE6537A1-D6FC-4f65-9D91-7224C49458BB}">
              <c15:layout/>
            </c:ext>
          </c:extLst>
        </c:dLbl>
      </c:pivotFmt>
      <c:pivotFmt>
        <c:idx val="2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5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 xmlns:c16r2="http://schemas.microsoft.com/office/drawing/2015/06/chart">
            <c:ext xmlns:c15="http://schemas.microsoft.com/office/drawing/2012/chart" uri="{CE6537A1-D6FC-4f65-9D91-7224C49458BB}">
              <c15:layout/>
            </c:ext>
          </c:extLst>
        </c:dLbl>
      </c:pivotFmt>
      <c:pivotFmt>
        <c:idx val="3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p3d/>
        </c:spPr>
      </c:pivotFmt>
      <c:pivotFmt>
        <c:idx val="4"/>
        <c:spPr>
          <a:gradFill rotWithShape="1">
            <a:gsLst>
              <a:gs pos="0">
                <a:schemeClr val="accent2">
                  <a:satMod val="103000"/>
                  <a:lumMod val="102000"/>
                  <a:tint val="94000"/>
                </a:schemeClr>
              </a:gs>
              <a:gs pos="5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p3d/>
        </c:spPr>
      </c:pivotFmt>
      <c:pivotFmt>
        <c:idx val="5"/>
        <c:spPr>
          <a:gradFill rotWithShape="1">
            <a:gsLst>
              <a:gs pos="0">
                <a:schemeClr val="accent3">
                  <a:satMod val="103000"/>
                  <a:lumMod val="102000"/>
                  <a:tint val="94000"/>
                </a:schemeClr>
              </a:gs>
              <a:gs pos="50000">
                <a:schemeClr val="accent3">
                  <a:satMod val="110000"/>
                  <a:lumMod val="100000"/>
                  <a:shade val="100000"/>
                </a:schemeClr>
              </a:gs>
              <a:gs pos="100000">
                <a:schemeClr val="accent3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p3d/>
        </c:spPr>
      </c:pivotFmt>
      <c:pivotFmt>
        <c:idx val="6"/>
        <c:spPr>
          <a:gradFill rotWithShape="1">
            <a:gsLst>
              <a:gs pos="0">
                <a:schemeClr val="accent4">
                  <a:satMod val="103000"/>
                  <a:lumMod val="102000"/>
                  <a:tint val="94000"/>
                </a:schemeClr>
              </a:gs>
              <a:gs pos="50000">
                <a:schemeClr val="accent4">
                  <a:satMod val="110000"/>
                  <a:lumMod val="100000"/>
                  <a:shade val="100000"/>
                </a:schemeClr>
              </a:gs>
              <a:gs pos="100000">
                <a:schemeClr val="accent4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p3d/>
        </c:spPr>
      </c:pivotFmt>
      <c:pivotFmt>
        <c:idx val="7"/>
        <c:spPr>
          <a:gradFill rotWithShape="1"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50000">
                <a:schemeClr val="accent5">
                  <a:satMod val="110000"/>
                  <a:lumMod val="100000"/>
                  <a:shade val="10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p3d/>
        </c:spPr>
        <c:dLbl>
          <c:idx val="0"/>
          <c:layout>
            <c:manualLayout>
              <c:x val="-0.15187270341207348"/>
              <c:y val="-0.26408464566929135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5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</c:dLbl>
      </c:pivotFmt>
      <c:pivotFmt>
        <c:idx val="8"/>
        <c:spPr>
          <a:gradFill rotWithShape="1">
            <a:gsLst>
              <a:gs pos="0">
                <a:schemeClr val="accent6">
                  <a:satMod val="103000"/>
                  <a:lumMod val="102000"/>
                  <a:tint val="94000"/>
                </a:schemeClr>
              </a:gs>
              <a:gs pos="50000">
                <a:schemeClr val="accent6">
                  <a:satMod val="110000"/>
                  <a:lumMod val="100000"/>
                  <a:shade val="100000"/>
                </a:schemeClr>
              </a:gs>
              <a:gs pos="100000">
                <a:schemeClr val="accent6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p3d/>
        </c:spPr>
      </c:pivotFmt>
      <c:pivotFmt>
        <c:idx val="9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5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</c:dLbl>
      </c:pivotFmt>
      <c:pivotFmt>
        <c:idx val="10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p3d/>
        </c:spPr>
      </c:pivotFmt>
      <c:pivotFmt>
        <c:idx val="11"/>
        <c:spPr>
          <a:gradFill rotWithShape="1">
            <a:gsLst>
              <a:gs pos="0">
                <a:schemeClr val="accent2">
                  <a:satMod val="103000"/>
                  <a:lumMod val="102000"/>
                  <a:tint val="94000"/>
                </a:schemeClr>
              </a:gs>
              <a:gs pos="5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p3d/>
        </c:spPr>
      </c:pivotFmt>
      <c:pivotFmt>
        <c:idx val="12"/>
        <c:spPr>
          <a:gradFill rotWithShape="1">
            <a:gsLst>
              <a:gs pos="0">
                <a:schemeClr val="accent3">
                  <a:satMod val="103000"/>
                  <a:lumMod val="102000"/>
                  <a:tint val="94000"/>
                </a:schemeClr>
              </a:gs>
              <a:gs pos="50000">
                <a:schemeClr val="accent3">
                  <a:satMod val="110000"/>
                  <a:lumMod val="100000"/>
                  <a:shade val="100000"/>
                </a:schemeClr>
              </a:gs>
              <a:gs pos="100000">
                <a:schemeClr val="accent3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p3d/>
        </c:spPr>
      </c:pivotFmt>
      <c:pivotFmt>
        <c:idx val="13"/>
        <c:spPr>
          <a:gradFill rotWithShape="1">
            <a:gsLst>
              <a:gs pos="0">
                <a:schemeClr val="accent4">
                  <a:satMod val="103000"/>
                  <a:lumMod val="102000"/>
                  <a:tint val="94000"/>
                </a:schemeClr>
              </a:gs>
              <a:gs pos="50000">
                <a:schemeClr val="accent4">
                  <a:satMod val="110000"/>
                  <a:lumMod val="100000"/>
                  <a:shade val="100000"/>
                </a:schemeClr>
              </a:gs>
              <a:gs pos="100000">
                <a:schemeClr val="accent4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p3d/>
        </c:spPr>
      </c:pivotFmt>
      <c:pivotFmt>
        <c:idx val="14"/>
        <c:spPr>
          <a:gradFill rotWithShape="1"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50000">
                <a:schemeClr val="accent5">
                  <a:satMod val="110000"/>
                  <a:lumMod val="100000"/>
                  <a:shade val="10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p3d/>
        </c:spPr>
        <c:dLbl>
          <c:idx val="0"/>
          <c:layout>
            <c:manualLayout>
              <c:x val="-0.15187270341207348"/>
              <c:y val="-0.26408464566929135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5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</c:dLbl>
      </c:pivotFmt>
      <c:pivotFmt>
        <c:idx val="15"/>
        <c:spPr>
          <a:gradFill rotWithShape="1">
            <a:gsLst>
              <a:gs pos="0">
                <a:schemeClr val="accent6">
                  <a:satMod val="103000"/>
                  <a:lumMod val="102000"/>
                  <a:tint val="94000"/>
                </a:schemeClr>
              </a:gs>
              <a:gs pos="50000">
                <a:schemeClr val="accent6">
                  <a:satMod val="110000"/>
                  <a:lumMod val="100000"/>
                  <a:shade val="100000"/>
                </a:schemeClr>
              </a:gs>
              <a:gs pos="100000">
                <a:schemeClr val="accent6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p3d/>
        </c:spPr>
      </c:pivotFmt>
      <c:pivotFmt>
        <c:idx val="16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5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</c:dLbl>
      </c:pivotFmt>
      <c:pivotFmt>
        <c:idx val="17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p3d/>
        </c:spPr>
      </c:pivotFmt>
      <c:pivotFmt>
        <c:idx val="18"/>
        <c:spPr>
          <a:gradFill rotWithShape="1">
            <a:gsLst>
              <a:gs pos="0">
                <a:schemeClr val="accent2">
                  <a:satMod val="103000"/>
                  <a:lumMod val="102000"/>
                  <a:tint val="94000"/>
                </a:schemeClr>
              </a:gs>
              <a:gs pos="5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p3d/>
        </c:spPr>
      </c:pivotFmt>
      <c:pivotFmt>
        <c:idx val="19"/>
        <c:spPr>
          <a:gradFill rotWithShape="1">
            <a:gsLst>
              <a:gs pos="0">
                <a:schemeClr val="accent3">
                  <a:satMod val="103000"/>
                  <a:lumMod val="102000"/>
                  <a:tint val="94000"/>
                </a:schemeClr>
              </a:gs>
              <a:gs pos="50000">
                <a:schemeClr val="accent3">
                  <a:satMod val="110000"/>
                  <a:lumMod val="100000"/>
                  <a:shade val="100000"/>
                </a:schemeClr>
              </a:gs>
              <a:gs pos="100000">
                <a:schemeClr val="accent3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p3d/>
        </c:spPr>
      </c:pivotFmt>
      <c:pivotFmt>
        <c:idx val="20"/>
        <c:spPr>
          <a:gradFill rotWithShape="1">
            <a:gsLst>
              <a:gs pos="0">
                <a:schemeClr val="accent4">
                  <a:satMod val="103000"/>
                  <a:lumMod val="102000"/>
                  <a:tint val="94000"/>
                </a:schemeClr>
              </a:gs>
              <a:gs pos="50000">
                <a:schemeClr val="accent4">
                  <a:satMod val="110000"/>
                  <a:lumMod val="100000"/>
                  <a:shade val="100000"/>
                </a:schemeClr>
              </a:gs>
              <a:gs pos="100000">
                <a:schemeClr val="accent4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p3d/>
        </c:spPr>
      </c:pivotFmt>
      <c:pivotFmt>
        <c:idx val="21"/>
        <c:spPr>
          <a:gradFill rotWithShape="1"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50000">
                <a:schemeClr val="accent5">
                  <a:satMod val="110000"/>
                  <a:lumMod val="100000"/>
                  <a:shade val="10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p3d/>
        </c:spPr>
        <c:dLbl>
          <c:idx val="0"/>
          <c:layout>
            <c:manualLayout>
              <c:x val="-0.15187270341207348"/>
              <c:y val="-0.26408464566929135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5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</c:dLbl>
      </c:pivotFmt>
      <c:pivotFmt>
        <c:idx val="22"/>
        <c:spPr>
          <a:gradFill rotWithShape="1">
            <a:gsLst>
              <a:gs pos="0">
                <a:schemeClr val="accent6">
                  <a:satMod val="103000"/>
                  <a:lumMod val="102000"/>
                  <a:tint val="94000"/>
                </a:schemeClr>
              </a:gs>
              <a:gs pos="50000">
                <a:schemeClr val="accent6">
                  <a:satMod val="110000"/>
                  <a:lumMod val="100000"/>
                  <a:shade val="100000"/>
                </a:schemeClr>
              </a:gs>
              <a:gs pos="100000">
                <a:schemeClr val="accent6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p3d/>
        </c:spPr>
      </c:pivotFmt>
    </c:pivotFmts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698693011071218"/>
          <c:y val="0.33852019985017984"/>
          <c:w val="0.63023228346456694"/>
          <c:h val="0.65757545931758532"/>
        </c:manualLayout>
      </c:layout>
      <c:pie3DChart>
        <c:varyColors val="1"/>
        <c:ser>
          <c:idx val="0"/>
          <c:order val="0"/>
          <c:tx>
            <c:strRef>
              <c:f>Graph!$B$3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Lbls>
            <c:dLbl>
              <c:idx val="2"/>
              <c:layout>
                <c:manualLayout>
                  <c:x val="0.15121409575683356"/>
                  <c:y val="3.423017272290461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0.12647371515433989"/>
                  <c:y val="5.717717118062438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0.18669201173427891"/>
                  <c:y val="-0.2092192164371646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0.20745276352137509"/>
                  <c:y val="5.197229452031682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</c:dLbls>
          <c:cat>
            <c:strRef>
              <c:f>Graph!$A$4:$A$10</c:f>
              <c:strCache>
                <c:ptCount val="6"/>
                <c:pt idx="0">
                  <c:v>Oceania</c:v>
                </c:pt>
                <c:pt idx="1">
                  <c:v>Africa</c:v>
                </c:pt>
                <c:pt idx="2">
                  <c:v>South America</c:v>
                </c:pt>
                <c:pt idx="3">
                  <c:v>Asia</c:v>
                </c:pt>
                <c:pt idx="4">
                  <c:v>Europe </c:v>
                </c:pt>
                <c:pt idx="5">
                  <c:v>North America</c:v>
                </c:pt>
              </c:strCache>
            </c:strRef>
          </c:cat>
          <c:val>
            <c:numRef>
              <c:f>Graph!$B$4:$B$10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18</c:v>
                </c:pt>
                <c:pt idx="4">
                  <c:v>33</c:v>
                </c:pt>
                <c:pt idx="5">
                  <c:v>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0C3-4878-9F3E-61930D22B00E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  <c:extLst xmlns:c16r2="http://schemas.microsoft.com/office/drawing/2015/06/chart">
    <c:ext xmlns:c16="http://schemas.microsoft.com/office/drawing/2014/chart" uri="{E28EC0CA-F0BB-4C9C-879D-F8772B89E7AC}">
      <c16:pivotOptions16>
        <c16:showExpandCollapseFieldButtons val="1"/>
      </c16:pivotOptions16>
    </c:ext>
    <c:ext xmlns:c14="http://schemas.microsoft.com/office/drawing/2007/8/2/chart" uri="{781A3756-C4B2-4CAC-9D66-4F8BD8637D16}">
      <c14:pivotOptions>
        <c14:dropZoneFilter val="1"/>
        <c14:dropZoneData val="1"/>
        <c14:dropZoneSeries val="1"/>
      </c14:pivotOptions>
    </c:ext>
  </c:extLst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6/20/2018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DF9A8-A8E8-41EA-B260-D01AD0AE4FE4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82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DF9A8-A8E8-41EA-B260-D01AD0AE4FE4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220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AF3760-1076-4CB8-8782-B43A7E5A2C18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0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5D57BF-9709-4F95-A032-C1177D04A7B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728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jp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jp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jp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jp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 smtClean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29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</a:p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 smtClean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29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</a:p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772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2400" dirty="0" smtClean="0">
              <a:solidFill>
                <a:srgbClr val="002060"/>
              </a:solidFill>
              <a:latin typeface="Times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None/>
            </a:pPr>
            <a:endParaRPr lang="en-US" sz="2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4552974" y="6542646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B58F48A6-A3E1-4848-9AC3-B43F560BE4FE}" type="slidenum">
              <a:rPr lang="en-US" sz="10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sz="1000" kern="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01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2400" dirty="0" smtClean="0">
              <a:solidFill>
                <a:srgbClr val="002060"/>
              </a:solidFill>
              <a:latin typeface="Times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None/>
            </a:pPr>
            <a:endParaRPr lang="en-US" sz="2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4552974" y="6542646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B58F48A6-A3E1-4848-9AC3-B43F560BE4FE}" type="slidenum">
              <a:rPr lang="en-US" sz="10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sz="1000" kern="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255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6" y="1720792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02"/>
            <a:ext cx="2406093" cy="365125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3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6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718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5800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3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04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Name,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37" y="659731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37" y="5588000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200" indent="0">
              <a:buFontTx/>
              <a:buNone/>
              <a:defRPr sz="1000" baseline="0"/>
            </a:lvl2pPr>
            <a:lvl3pPr marL="914400" indent="0">
              <a:buFontTx/>
              <a:buNone/>
              <a:defRPr sz="1000" baseline="0"/>
            </a:lvl3pPr>
            <a:lvl4pPr marL="1371600" indent="0">
              <a:buFontTx/>
              <a:buNone/>
              <a:defRPr sz="1000" baseline="0"/>
            </a:lvl4pPr>
            <a:lvl5pPr marL="1828800" indent="0">
              <a:buFontTx/>
              <a:buNone/>
              <a:defRPr sz="1000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6352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546AA-4D7D-854A-93FC-293B099FE9E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75565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915737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253337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1184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itchFamily="34" charset="0"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4552974" y="6542646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B58F48A6-A3E1-4848-9AC3-B43F560BE4FE}" type="slidenum">
              <a:rPr lang="en-US" sz="10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sz="1000" kern="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124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1370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itchFamily="34" charset="0"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4552974" y="6542646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B58F48A6-A3E1-4848-9AC3-B43F560BE4FE}" type="slidenum">
              <a:rPr lang="en-US" sz="10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sz="1000" kern="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090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733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Talk Title Here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3517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Talk Title Here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725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Talk Title Here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216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Talk Title Here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186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Talk Title Here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202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Talk Title Here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534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Talk Title Here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275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Talk Title Here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9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 smtClean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29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</a:p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557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4552974" y="6542646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B58F48A6-A3E1-4848-9AC3-B43F560BE4FE}" type="slidenum">
              <a:rPr lang="en-US" sz="10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sz="1000" kern="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2400" dirty="0" smtClean="0">
              <a:solidFill>
                <a:srgbClr val="002060"/>
              </a:solidFill>
              <a:latin typeface="Times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None/>
            </a:pPr>
            <a:endParaRPr lang="en-US" sz="2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8102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2400" dirty="0" smtClean="0">
              <a:solidFill>
                <a:srgbClr val="002060"/>
              </a:solidFill>
              <a:latin typeface="Times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None/>
            </a:pPr>
            <a:endParaRPr lang="en-US" sz="2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4552974" y="6542646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B58F48A6-A3E1-4848-9AC3-B43F560BE4FE}" type="slidenum">
              <a:rPr lang="en-US" sz="10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sz="1000" kern="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573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2400" dirty="0" smtClean="0">
              <a:solidFill>
                <a:srgbClr val="002060"/>
              </a:solidFill>
              <a:latin typeface="Times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None/>
            </a:pPr>
            <a:endParaRPr lang="en-US" sz="2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4552974" y="6542646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B58F48A6-A3E1-4848-9AC3-B43F560BE4FE}" type="slidenum">
              <a:rPr lang="en-US" sz="10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sz="1000" kern="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426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all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6" y="1720792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02"/>
            <a:ext cx="2406093" cy="365125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3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6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016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5919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3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04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Name,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37" y="659731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37" y="5588000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200" indent="0">
              <a:buFontTx/>
              <a:buNone/>
              <a:defRPr sz="1000" baseline="0"/>
            </a:lvl2pPr>
            <a:lvl3pPr marL="914400" indent="0">
              <a:buFontTx/>
              <a:buNone/>
              <a:defRPr sz="1000" baseline="0"/>
            </a:lvl3pPr>
            <a:lvl4pPr marL="1371600" indent="0">
              <a:buFontTx/>
              <a:buNone/>
              <a:defRPr sz="1000" baseline="0"/>
            </a:lvl4pPr>
            <a:lvl5pPr marL="1828800" indent="0">
              <a:buFontTx/>
              <a:buNone/>
              <a:defRPr sz="1000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5969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546AA-4D7D-854A-93FC-293B099FE9E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193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4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502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8721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4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2525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 userDrawn="1"/>
        </p:nvSpPr>
        <p:spPr bwMode="auto">
          <a:xfrm>
            <a:off x="1219200" y="6496822"/>
            <a:ext cx="6629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hangingPunct="0">
              <a:spcBef>
                <a:spcPts val="1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89EDE09-E4EE-4782-BF53-0BC46E61FA20}" type="slidenum">
              <a:rPr lang="en-US" sz="1000" kern="0">
                <a:solidFill>
                  <a:srgbClr val="FFFFFF"/>
                </a:solidFill>
              </a:rPr>
              <a:pPr algn="ctr" hangingPunct="0">
                <a:spcBef>
                  <a:spcPts val="100"/>
                </a:spcBef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kern="0" dirty="0">
              <a:solidFill>
                <a:srgbClr val="FFFFFF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200275" y="6545343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DOE-OMB Visit Sept. 7, 2017</a:t>
            </a: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21" name="Straight Connector 20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1178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200275" y="6545343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DOE-OMB Visit Sept. 7, 2017</a:t>
            </a: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48736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5974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683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938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621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737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636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983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369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50849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007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>
                <a:solidFill>
                  <a:srgbClr val="000000"/>
                </a:solidFill>
              </a:rPr>
              <a:pPr/>
              <a:t>Wednesday, June 20, 2018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472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Talk Title Here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6599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Talk Title Here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977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Talk Title Here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628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Talk Title Here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039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Talk Title Here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313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Talk Title Here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276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Talk Title Here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450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Talk Title Here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464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 smtClean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29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>
                <a:solidFill>
                  <a:srgbClr val="000000"/>
                </a:solidFill>
              </a:rPr>
              <a:pPr/>
              <a:t>Wednesday, June 20, 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</a:p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593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68490-207D-420C-96F2-04A3FA87E7C1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6/20/2018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D830A-08ED-2C4A-8C06-9EED5011CB5C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2618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all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6" y="1720792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02"/>
            <a:ext cx="2406093" cy="365125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3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6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894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9358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3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04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Name,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37" y="659731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37" y="5588000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200" indent="0">
              <a:buFontTx/>
              <a:buNone/>
              <a:defRPr sz="1000" baseline="0"/>
            </a:lvl2pPr>
            <a:lvl3pPr marL="914400" indent="0">
              <a:buFontTx/>
              <a:buNone/>
              <a:defRPr sz="1000" baseline="0"/>
            </a:lvl3pPr>
            <a:lvl4pPr marL="1371600" indent="0">
              <a:buFontTx/>
              <a:buNone/>
              <a:defRPr sz="1000" baseline="0"/>
            </a:lvl4pPr>
            <a:lvl5pPr marL="1828800" indent="0">
              <a:buFontTx/>
              <a:buNone/>
              <a:defRPr sz="1000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153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C9FED-1F11-D84D-828C-6F34F24F5CCA}" type="datetimeFigureOut">
              <a:rPr lang="en-US" smtClean="0">
                <a:solidFill>
                  <a:srgbClr val="000000"/>
                </a:solidFill>
              </a:rPr>
              <a:pPr/>
              <a:t>6/20/2018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95EB0-8B6F-D24C-BF93-4192F4CAB392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3981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6" y="1720792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02"/>
            <a:ext cx="2406093" cy="365125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3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6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195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5647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3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04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Name,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37" y="659731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37" y="5588000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200" indent="0">
              <a:buFontTx/>
              <a:buNone/>
              <a:defRPr sz="1000" baseline="0"/>
            </a:lvl2pPr>
            <a:lvl3pPr marL="914400" indent="0">
              <a:buFontTx/>
              <a:buNone/>
              <a:defRPr sz="1000" baseline="0"/>
            </a:lvl3pPr>
            <a:lvl4pPr marL="1371600" indent="0">
              <a:buFontTx/>
              <a:buNone/>
              <a:defRPr sz="1000" baseline="0"/>
            </a:lvl4pPr>
            <a:lvl5pPr marL="1828800" indent="0">
              <a:buFontTx/>
              <a:buNone/>
              <a:defRPr sz="1000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4123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546AA-4D7D-854A-93FC-293B099FE9E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5677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69524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99044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863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5952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all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6" y="1720792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02"/>
            <a:ext cx="2406093" cy="365125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3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6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090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6228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3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04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Name,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37" y="659731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37" y="5588000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200" indent="0">
              <a:buFontTx/>
              <a:buNone/>
              <a:defRPr sz="1000" baseline="0"/>
            </a:lvl2pPr>
            <a:lvl3pPr marL="914400" indent="0">
              <a:buFontTx/>
              <a:buNone/>
              <a:defRPr sz="1000" baseline="0"/>
            </a:lvl3pPr>
            <a:lvl4pPr marL="1371600" indent="0">
              <a:buFontTx/>
              <a:buNone/>
              <a:defRPr sz="1000" baseline="0"/>
            </a:lvl4pPr>
            <a:lvl5pPr marL="1828800" indent="0">
              <a:buFontTx/>
              <a:buNone/>
              <a:defRPr sz="1000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2678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95EB0-8B6F-D24C-BF93-4192F4CAB392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33906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3949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all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6" y="1720792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02"/>
            <a:ext cx="2406093" cy="365125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3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6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876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4879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3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04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Name,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37" y="659731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37" y="5588000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200" indent="0">
              <a:buFontTx/>
              <a:buNone/>
              <a:defRPr sz="1000" baseline="0"/>
            </a:lvl2pPr>
            <a:lvl3pPr marL="914400" indent="0">
              <a:buFontTx/>
              <a:buNone/>
              <a:defRPr sz="1000" baseline="0"/>
            </a:lvl3pPr>
            <a:lvl4pPr marL="1371600" indent="0">
              <a:buFontTx/>
              <a:buNone/>
              <a:defRPr sz="1000" baseline="0"/>
            </a:lvl4pPr>
            <a:lvl5pPr marL="1828800" indent="0">
              <a:buFontTx/>
              <a:buNone/>
              <a:defRPr sz="1000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287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546AA-4D7D-854A-93FC-293B099FE9E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8476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all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6" y="1720792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02"/>
            <a:ext cx="2406093" cy="365125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3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6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747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5773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3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04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Name,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37" y="659731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37" y="5588000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200" indent="0">
              <a:buFontTx/>
              <a:buNone/>
              <a:defRPr sz="1000" baseline="0"/>
            </a:lvl2pPr>
            <a:lvl3pPr marL="914400" indent="0">
              <a:buFontTx/>
              <a:buNone/>
              <a:defRPr sz="1000" baseline="0"/>
            </a:lvl3pPr>
            <a:lvl4pPr marL="1371600" indent="0">
              <a:buFontTx/>
              <a:buNone/>
              <a:defRPr sz="1000" baseline="0"/>
            </a:lvl4pPr>
            <a:lvl5pPr marL="1828800" indent="0">
              <a:buFontTx/>
              <a:buNone/>
              <a:defRPr sz="1000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5786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4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145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6" y="1720792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02"/>
            <a:ext cx="2406093" cy="365125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3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6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979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53418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3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04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Name,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37" y="659731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37" y="5588000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200" indent="0">
              <a:buFontTx/>
              <a:buNone/>
              <a:defRPr sz="1000" baseline="0"/>
            </a:lvl2pPr>
            <a:lvl3pPr marL="914400" indent="0">
              <a:buFontTx/>
              <a:buNone/>
              <a:defRPr sz="1000" baseline="0"/>
            </a:lvl3pPr>
            <a:lvl4pPr marL="1371600" indent="0">
              <a:buFontTx/>
              <a:buNone/>
              <a:defRPr sz="1000" baseline="0"/>
            </a:lvl4pPr>
            <a:lvl5pPr marL="1828800" indent="0">
              <a:buFontTx/>
              <a:buNone/>
              <a:defRPr sz="1000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8740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2400" dirty="0" smtClean="0">
              <a:solidFill>
                <a:srgbClr val="002060"/>
              </a:solidFill>
              <a:latin typeface="Times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None/>
            </a:pPr>
            <a:endParaRPr lang="en-US" sz="2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51944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2209800" y="6519446"/>
            <a:ext cx="235352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" i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JLab Annual Plan Presentation to SC 6/8/2017 </a:t>
            </a:r>
            <a:endParaRPr lang="en-US" sz="8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747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546AA-4D7D-854A-93FC-293B099FE9E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3672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095265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97873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269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1148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4884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4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538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1931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Talk Title Here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11477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Talk Title Here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897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Talk Title Here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805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Talk Title Here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448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Talk Title Here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550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Talk Title Here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597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Talk Title Here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592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Talk Title Here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018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6.xml"/><Relationship Id="rId9" Type="http://schemas.openxmlformats.org/officeDocument/2006/relationships/theme" Target="../theme/theme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75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2" r:id="rId4"/>
    <p:sldLayoutId id="2147483673" r:id="rId5"/>
    <p:sldLayoutId id="2147483671" r:id="rId6"/>
    <p:sldLayoutId id="2147483675" r:id="rId7"/>
    <p:sldLayoutId id="2147483674" r:id="rId8"/>
    <p:sldLayoutId id="2147483676" r:id="rId9"/>
    <p:sldLayoutId id="2147483678" r:id="rId10"/>
    <p:sldLayoutId id="2147483680" r:id="rId11"/>
    <p:sldLayoutId id="2147483681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109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Talk Title Here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935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3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981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Talk Title Here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966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680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  <p:sldLayoutId id="2147483794" r:id="rId17"/>
    <p:sldLayoutId id="2147483795" r:id="rId1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Wednesday, June 20, 2018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Talk Title Here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950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516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968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582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293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690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71.jpeg"/><Relationship Id="rId3" Type="http://schemas.openxmlformats.org/officeDocument/2006/relationships/image" Target="../media/image56.jpeg"/><Relationship Id="rId21" Type="http://schemas.openxmlformats.org/officeDocument/2006/relationships/image" Target="../media/image74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5" Type="http://schemas.openxmlformats.org/officeDocument/2006/relationships/image" Target="../media/image7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59.jpeg"/><Relationship Id="rId11" Type="http://schemas.openxmlformats.org/officeDocument/2006/relationships/image" Target="../media/image64.png"/><Relationship Id="rId24" Type="http://schemas.openxmlformats.org/officeDocument/2006/relationships/image" Target="../media/image77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23" Type="http://schemas.openxmlformats.org/officeDocument/2006/relationships/image" Target="../media/image76.png"/><Relationship Id="rId10" Type="http://schemas.openxmlformats.org/officeDocument/2006/relationships/image" Target="../media/image63.png"/><Relationship Id="rId19" Type="http://schemas.openxmlformats.org/officeDocument/2006/relationships/image" Target="../media/image72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gif"/><Relationship Id="rId22" Type="http://schemas.openxmlformats.org/officeDocument/2006/relationships/image" Target="../media/image7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0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6.gif"/><Relationship Id="rId7" Type="http://schemas.openxmlformats.org/officeDocument/2006/relationships/image" Target="../media/image4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46.jpeg"/><Relationship Id="rId4" Type="http://schemas.openxmlformats.org/officeDocument/2006/relationships/image" Target="../media/image45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70" y="1394379"/>
            <a:ext cx="8199457" cy="480389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itle 7"/>
          <p:cNvSpPr txBox="1">
            <a:spLocks noGrp="1"/>
          </p:cNvSpPr>
          <p:nvPr>
            <p:ph type="ctrTitle"/>
          </p:nvPr>
        </p:nvSpPr>
        <p:spPr>
          <a:xfrm>
            <a:off x="304393" y="505595"/>
            <a:ext cx="7937298" cy="48013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 rtlCol="0" anchor="t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Welcome to HYP2018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72270" y="1394380"/>
            <a:ext cx="2668693" cy="866205"/>
          </a:xfrm>
          <a:solidFill>
            <a:schemeClr val="bg2"/>
          </a:solidFill>
        </p:spPr>
        <p:txBody>
          <a:bodyPr>
            <a:normAutofit fontScale="92500"/>
          </a:bodyPr>
          <a:lstStyle/>
          <a:p>
            <a:endParaRPr lang="en-US" sz="100" b="1" dirty="0" smtClean="0">
              <a:solidFill>
                <a:schemeClr val="tx1"/>
              </a:solidFill>
            </a:endParaRPr>
          </a:p>
          <a:p>
            <a:r>
              <a:rPr lang="en-US" sz="2400" b="1" dirty="0" smtClean="0">
                <a:solidFill>
                  <a:schemeClr val="tx1"/>
                </a:solidFill>
              </a:rPr>
              <a:t>Robert McKeown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1800" dirty="0" smtClean="0">
                <a:solidFill>
                  <a:srgbClr val="5E5E5E"/>
                </a:solidFill>
                <a:latin typeface="Arial" charset="0"/>
                <a:cs typeface="+mn-cs"/>
              </a:rPr>
              <a:t>HYP</a:t>
            </a:r>
            <a:r>
              <a:rPr lang="en-US" sz="1800" dirty="0" smtClean="0">
                <a:solidFill>
                  <a:srgbClr val="5E5E5E"/>
                </a:solidFill>
                <a:latin typeface="Arial" charset="0"/>
                <a:cs typeface="+mn-cs"/>
              </a:rPr>
              <a:t>2018</a:t>
            </a:r>
            <a:endParaRPr lang="en-US" sz="1800" dirty="0" smtClean="0">
              <a:solidFill>
                <a:srgbClr val="5E5E5E"/>
              </a:solidFill>
              <a:latin typeface="Arial" charset="0"/>
              <a:cs typeface="+mn-cs"/>
            </a:endParaRPr>
          </a:p>
          <a:p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74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121" y="120253"/>
            <a:ext cx="7772400" cy="685800"/>
          </a:xfrm>
        </p:spPr>
        <p:txBody>
          <a:bodyPr>
            <a:normAutofit/>
          </a:bodyPr>
          <a:lstStyle/>
          <a:p>
            <a:r>
              <a:rPr lang="en-US" sz="2800" cap="none" dirty="0" smtClean="0"/>
              <a:t>Future Projects</a:t>
            </a:r>
            <a:endParaRPr lang="en-US" sz="2800" cap="non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1636" y="457200"/>
            <a:ext cx="8515164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endParaRPr lang="en-US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SzPct val="120000"/>
            </a:pP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61963" indent="-461963"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MOLLER experiment </a:t>
            </a:r>
          </a:p>
          <a:p>
            <a:pPr>
              <a:buClr>
                <a:srgbClr val="C00000"/>
              </a:buClr>
              <a:tabLst>
                <a:tab pos="56991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(Possible MIE – FY19-23)</a:t>
            </a: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– 	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Precision Standard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Model Test</a:t>
            </a: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– 	DOE science review (Sept. 2014) – strong endorsement</a:t>
            </a: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–  	Director’s Cost, Schedule and Technical review held Dec. 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2016</a:t>
            </a: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– 	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CD-0 approved, Dec. 2016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	(project </a:t>
            </a:r>
            <a:r>
              <a:rPr lang="en-US" sz="2000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paused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due to budget)</a:t>
            </a: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– 	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Awaiting green light to proceed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endParaRPr lang="en-US" sz="1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endParaRPr lang="en-US" sz="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61963" indent="-461963"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SoLID </a:t>
            </a: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– 	Large acceptance, high </a:t>
            </a:r>
            <a:r>
              <a:rPr lang="en-US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lumi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–   SIDIS and PVDIS</a:t>
            </a: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– 	CLEO Solenoid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 2"/>
              </a:rPr>
              <a:t>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	</a:t>
            </a: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–   International collaboration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Wingdings 2"/>
            </a:endParaRP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 2"/>
              </a:rPr>
              <a:t>       	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 2"/>
              </a:rPr>
              <a:t> 	Director’s review (Feb. 2015) </a:t>
            </a: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 2"/>
              </a:rPr>
              <a:t>		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 3"/>
              </a:rPr>
              <a:t> new pre-CDR 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 3"/>
              </a:rPr>
              <a:t>complete</a:t>
            </a: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– 	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Awaiting science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eview from ONP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30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1314" y="4420895"/>
            <a:ext cx="2780050" cy="1873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421" y="2612439"/>
            <a:ext cx="3185835" cy="1568053"/>
          </a:xfrm>
          <a:prstGeom prst="rect">
            <a:avLst/>
          </a:prstGeom>
          <a:noFill/>
          <a:ln>
            <a:noFill/>
          </a:ln>
          <a:effectLst>
            <a:outerShdw blurRad="1524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687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Center for Nuclear </a:t>
            </a:r>
            <a:r>
              <a:rPr lang="en-US" dirty="0" err="1" smtClean="0"/>
              <a:t>Femtography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1175657"/>
            <a:ext cx="8464378" cy="5172092"/>
          </a:xfrm>
        </p:spPr>
        <p:txBody>
          <a:bodyPr/>
          <a:lstStyle/>
          <a:p>
            <a:pPr marL="457200" indent="-457200"/>
            <a:r>
              <a:rPr lang="en-US" dirty="0" smtClean="0"/>
              <a:t>Proposal to Commonwealth of VA</a:t>
            </a:r>
          </a:p>
          <a:p>
            <a:pPr marL="457200" indent="-457200">
              <a:buNone/>
            </a:pPr>
            <a:endParaRPr lang="en-US" dirty="0" smtClean="0"/>
          </a:p>
          <a:p>
            <a:pPr marL="457200" indent="-457200"/>
            <a:r>
              <a:rPr lang="en-US" dirty="0" smtClean="0"/>
              <a:t>Consortium of VA universities</a:t>
            </a:r>
          </a:p>
          <a:p>
            <a:pPr marL="457200" indent="-457200"/>
            <a:endParaRPr lang="en-US" dirty="0"/>
          </a:p>
          <a:p>
            <a:pPr marL="457200" indent="-457200"/>
            <a:r>
              <a:rPr lang="en-US" dirty="0" smtClean="0"/>
              <a:t>Theoretical physics, experimental physics, computation, statistics – broad involvement</a:t>
            </a:r>
          </a:p>
          <a:p>
            <a:pPr marL="457200" indent="-457200"/>
            <a:endParaRPr lang="en-US" dirty="0"/>
          </a:p>
          <a:p>
            <a:pPr marL="457200" indent="-457200"/>
            <a:r>
              <a:rPr lang="en-US" dirty="0" smtClean="0"/>
              <a:t>Initial request of $.5M for pilot study, funding of ~$2M/year envisioned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1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D830A-08ED-2C4A-8C06-9EED5011CB5C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048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QCD: a New Frontier </a:t>
            </a:r>
          </a:p>
          <a:p>
            <a:pPr algn="ctr"/>
            <a:endParaRPr lang="en-US" sz="32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8662527"/>
              </p:ext>
            </p:extLst>
          </p:nvPr>
        </p:nvGraphicFramePr>
        <p:xfrm>
          <a:off x="135637" y="765074"/>
          <a:ext cx="8875559" cy="5782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39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400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6144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8498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7511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757864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Dynamical</a:t>
                      </a:r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System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Fundamental</a:t>
                      </a:r>
                    </a:p>
                    <a:p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Known</a:t>
                      </a:r>
                      <a:r>
                        <a:rPr lang="en-US" sz="1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Unknowns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Breakthrough Structure</a:t>
                      </a:r>
                      <a:r>
                        <a:rPr lang="en-US" sz="14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Probes (Date)</a:t>
                      </a:r>
                      <a:endParaRPr lang="en-US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</a:t>
                      </a:r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Sciences,</a:t>
                      </a:r>
                    </a:p>
                    <a:p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Frontiers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56951">
                <a:tc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 smtClean="0">
                        <a:solidFill>
                          <a:srgbClr val="3366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600" dirty="0">
                        <a:solidFill>
                          <a:srgbClr val="3366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562446">
                <a:tc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04784">
                <a:tc>
                  <a:txBody>
                    <a:bodyPr/>
                    <a:lstStyle/>
                    <a:p>
                      <a:endParaRPr lang="en-US" sz="16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aseline="0" dirty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6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3366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baseline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1496" y="2063567"/>
            <a:ext cx="1492638" cy="83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8474" y="1901833"/>
            <a:ext cx="978459" cy="960538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8197" y="2043558"/>
            <a:ext cx="971380" cy="9272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8267" y="3661405"/>
            <a:ext cx="1286876" cy="8361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025" y="3709491"/>
            <a:ext cx="1423343" cy="5777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6433" y="2226075"/>
            <a:ext cx="1269302" cy="6473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3360" y="2193963"/>
            <a:ext cx="1267948" cy="6796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7690" y="3594229"/>
            <a:ext cx="1229727" cy="924755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922" y="5304245"/>
            <a:ext cx="1592732" cy="202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325" y="5326285"/>
            <a:ext cx="1088499" cy="110145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609089" y="2064960"/>
            <a:ext cx="5270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1801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293162" y="2238517"/>
            <a:ext cx="505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DNA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3103" y="5349231"/>
            <a:ext cx="1542390" cy="1028260"/>
          </a:xfrm>
          <a:prstGeom prst="rect">
            <a:avLst/>
          </a:prstGeom>
        </p:spPr>
      </p:pic>
      <p:pic>
        <p:nvPicPr>
          <p:cNvPr id="20" name="Picture 19" descr="gluon.gi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021" y="5593604"/>
            <a:ext cx="1604633" cy="1266041"/>
          </a:xfrm>
          <a:prstGeom prst="rect">
            <a:avLst/>
          </a:prstGeom>
        </p:spPr>
      </p:pic>
      <p:pic>
        <p:nvPicPr>
          <p:cNvPr id="23" name="Picture 22" descr="P&amp;W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1495" y="3852215"/>
            <a:ext cx="1265260" cy="645367"/>
          </a:xfrm>
          <a:prstGeom prst="rect">
            <a:avLst/>
          </a:prstGeom>
        </p:spPr>
      </p:pic>
      <p:pic>
        <p:nvPicPr>
          <p:cNvPr id="24" name="Picture 23" descr="wmap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139" y="3849205"/>
            <a:ext cx="1418262" cy="68253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502047" y="3722057"/>
            <a:ext cx="8287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CMB 1965</a:t>
            </a:r>
          </a:p>
        </p:txBody>
      </p:sp>
      <p:pic>
        <p:nvPicPr>
          <p:cNvPr id="26" name="Picture 25" descr="WMAP_spacecraft.p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4708" y="3376066"/>
            <a:ext cx="445992" cy="473139"/>
          </a:xfrm>
          <a:prstGeom prst="rect">
            <a:avLst/>
          </a:prstGeom>
        </p:spPr>
      </p:pic>
      <p:pic>
        <p:nvPicPr>
          <p:cNvPr id="27" name="Picture 2" descr="cteq-pdfs-10gev2-liny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0894" y="5020321"/>
            <a:ext cx="907594" cy="600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5632" y="2240603"/>
            <a:ext cx="541289" cy="54982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92025" y="1559906"/>
            <a:ext cx="729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Solids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701932" y="1526491"/>
            <a:ext cx="169639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Electromagnetism</a:t>
            </a:r>
          </a:p>
          <a:p>
            <a:r>
              <a:rPr lang="en-US" sz="1600" dirty="0">
                <a:solidFill>
                  <a:srgbClr val="000000"/>
                </a:solidFill>
              </a:rPr>
              <a:t>Atoms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643104" y="1522259"/>
            <a:ext cx="1061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Structure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445632" y="1526491"/>
            <a:ext cx="1373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X-ray Diffraction</a:t>
            </a:r>
          </a:p>
          <a:p>
            <a:r>
              <a:rPr lang="en-US" sz="1400" dirty="0">
                <a:solidFill>
                  <a:srgbClr val="000000"/>
                </a:solidFill>
              </a:rPr>
              <a:t>(~1920)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240571" y="1495109"/>
            <a:ext cx="170281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Solid state physics</a:t>
            </a:r>
          </a:p>
          <a:p>
            <a:r>
              <a:rPr lang="en-US" sz="1600" dirty="0">
                <a:solidFill>
                  <a:srgbClr val="000000"/>
                </a:solidFill>
              </a:rPr>
              <a:t>Molecular biology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32639" y="3001016"/>
            <a:ext cx="1011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Universe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687916" y="2942619"/>
            <a:ext cx="166393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General Relativity</a:t>
            </a:r>
          </a:p>
          <a:p>
            <a:r>
              <a:rPr lang="en-US" sz="1600" dirty="0">
                <a:solidFill>
                  <a:srgbClr val="000000"/>
                </a:solidFill>
              </a:rPr>
              <a:t>Standard Model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586459" y="2884223"/>
            <a:ext cx="16752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Quantum Gravity,</a:t>
            </a:r>
          </a:p>
          <a:p>
            <a:r>
              <a:rPr lang="en-US" sz="1600" dirty="0">
                <a:solidFill>
                  <a:srgbClr val="000000"/>
                </a:solidFill>
              </a:rPr>
              <a:t>Dark matter, Dark </a:t>
            </a:r>
          </a:p>
          <a:p>
            <a:r>
              <a:rPr lang="en-US" sz="1600" dirty="0">
                <a:solidFill>
                  <a:srgbClr val="000000"/>
                </a:solidFill>
              </a:rPr>
              <a:t>energy. </a:t>
            </a:r>
            <a:r>
              <a:rPr lang="en-US" sz="1600" dirty="0">
                <a:solidFill>
                  <a:srgbClr val="3366FF"/>
                </a:solidFill>
              </a:rPr>
              <a:t>Structure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285978" y="2961576"/>
            <a:ext cx="18021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Large Scale Surveys</a:t>
            </a:r>
          </a:p>
          <a:p>
            <a:r>
              <a:rPr lang="en-US" sz="1600" dirty="0">
                <a:solidFill>
                  <a:srgbClr val="000000"/>
                </a:solidFill>
              </a:rPr>
              <a:t>CMB Probes</a:t>
            </a:r>
          </a:p>
          <a:p>
            <a:r>
              <a:rPr lang="en-US" sz="1600" dirty="0">
                <a:solidFill>
                  <a:srgbClr val="000000"/>
                </a:solidFill>
              </a:rPr>
              <a:t>(~2000)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303091" y="2942619"/>
            <a:ext cx="120332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Precision</a:t>
            </a:r>
          </a:p>
          <a:p>
            <a:r>
              <a:rPr lang="en-US" sz="1400" dirty="0">
                <a:solidFill>
                  <a:srgbClr val="000000"/>
                </a:solidFill>
              </a:rPr>
              <a:t>Observational</a:t>
            </a:r>
          </a:p>
          <a:p>
            <a:r>
              <a:rPr lang="en-US" sz="1400" dirty="0">
                <a:solidFill>
                  <a:srgbClr val="000000"/>
                </a:solidFill>
              </a:rPr>
              <a:t>Cosmology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6087" y="4517145"/>
            <a:ext cx="1458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Nuclei</a:t>
            </a:r>
          </a:p>
          <a:p>
            <a:r>
              <a:rPr lang="en-US" dirty="0">
                <a:solidFill>
                  <a:srgbClr val="000000"/>
                </a:solidFill>
              </a:rPr>
              <a:t>and Nucleons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637117" y="4519338"/>
            <a:ext cx="176202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000000"/>
                </a:solidFill>
              </a:rPr>
              <a:t>Perturbative</a:t>
            </a:r>
            <a:r>
              <a:rPr lang="en-US" sz="1600" dirty="0">
                <a:solidFill>
                  <a:srgbClr val="000000"/>
                </a:solidFill>
              </a:rPr>
              <a:t> QCD</a:t>
            </a:r>
          </a:p>
          <a:p>
            <a:r>
              <a:rPr lang="en-US" sz="1600" dirty="0">
                <a:solidFill>
                  <a:srgbClr val="000000"/>
                </a:solidFill>
              </a:rPr>
              <a:t>Quarks and Gluons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442901" y="4511996"/>
            <a:ext cx="1970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Non-</a:t>
            </a:r>
            <a:r>
              <a:rPr lang="en-US" sz="1400" dirty="0" err="1">
                <a:solidFill>
                  <a:srgbClr val="000000"/>
                </a:solidFill>
              </a:rPr>
              <a:t>perturbative</a:t>
            </a:r>
            <a:r>
              <a:rPr lang="en-US" sz="1400" dirty="0">
                <a:solidFill>
                  <a:srgbClr val="000000"/>
                </a:solidFill>
              </a:rPr>
              <a:t> QCD</a:t>
            </a:r>
          </a:p>
          <a:p>
            <a:r>
              <a:rPr lang="en-US" sz="1400" dirty="0">
                <a:solidFill>
                  <a:srgbClr val="3366FF"/>
                </a:solidFill>
              </a:rPr>
              <a:t>Structure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334000" y="5638800"/>
            <a:ext cx="1582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Electron-Ion Collider</a:t>
            </a:r>
          </a:p>
          <a:p>
            <a:r>
              <a:rPr lang="en-US" sz="1200" dirty="0">
                <a:solidFill>
                  <a:srgbClr val="FF0000"/>
                </a:solidFill>
              </a:rPr>
              <a:t>(2025+)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154216" y="4534304"/>
            <a:ext cx="2160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Structure &amp; Dynamics in QCD</a:t>
            </a:r>
          </a:p>
        </p:txBody>
      </p:sp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489" y="5759547"/>
            <a:ext cx="1099784" cy="668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5"/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974" y="5368499"/>
            <a:ext cx="536508" cy="543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5330820" y="4638526"/>
            <a:ext cx="1846113" cy="1867862"/>
            <a:chOff x="5330820" y="4638526"/>
            <a:chExt cx="1846113" cy="1867862"/>
          </a:xfrm>
        </p:grpSpPr>
        <p:pic>
          <p:nvPicPr>
            <p:cNvPr id="16" name="Picture 64" descr="Complex.pdf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0419" y="5946860"/>
              <a:ext cx="1286514" cy="559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42275" y="5168684"/>
              <a:ext cx="613439" cy="392951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83800" y="5348609"/>
              <a:ext cx="157572" cy="157572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5330820" y="4638526"/>
              <a:ext cx="7410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CEBAF12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(2018)</a:t>
              </a: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3270" y="4663927"/>
              <a:ext cx="1078556" cy="8285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9932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5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Nsac</a:t>
            </a:r>
            <a:r>
              <a:rPr lang="en-US" dirty="0" smtClean="0"/>
              <a:t> long range plan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40806" y="4863376"/>
            <a:ext cx="59596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spcBef>
                <a:spcPct val="20000"/>
              </a:spcBef>
            </a:pPr>
            <a:r>
              <a:rPr lang="en-US" b="1" dirty="0">
                <a:solidFill>
                  <a:srgbClr val="007BB0"/>
                </a:solidFill>
                <a:latin typeface="Proxima Nova Lt"/>
                <a:cs typeface="Arial" panose="020B0604020202020204" pitchFamily="34" charset="0"/>
              </a:rPr>
              <a:t>We recommend a high-energy high-luminosity polarized EIC as the highest priority for new facility construction following the completion of FRIB.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708" y="925068"/>
            <a:ext cx="3318197" cy="3725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76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6200" y="990695"/>
            <a:ext cx="4648200" cy="5616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>
              <a:defRPr/>
            </a:pPr>
            <a:endParaRPr lang="en-US" sz="800" b="1" u="sng" dirty="0" smtClean="0">
              <a:solidFill>
                <a:srgbClr val="002060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defTabSz="457200">
              <a:defRPr/>
            </a:pPr>
            <a:r>
              <a:rPr lang="en-US" sz="1700" b="1" u="sng" dirty="0" err="1" smtClean="0">
                <a:solidFill>
                  <a:srgbClr val="002060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JLab</a:t>
            </a:r>
            <a:r>
              <a:rPr lang="en-US" sz="1700" b="1" u="sng" dirty="0" smtClean="0">
                <a:solidFill>
                  <a:srgbClr val="002060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</a:t>
            </a:r>
            <a:r>
              <a:rPr lang="en-US" sz="1700" b="1" u="sng" dirty="0">
                <a:solidFill>
                  <a:srgbClr val="002060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EIC Figure 8 Concept</a:t>
            </a:r>
          </a:p>
          <a:p>
            <a:pPr defTabSz="457200">
              <a:defRPr/>
            </a:pPr>
            <a:endParaRPr lang="en-US" sz="600" dirty="0">
              <a:solidFill>
                <a:srgbClr val="002060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285750" lvl="2" indent="-285750" defTabSz="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High Polarization</a:t>
            </a:r>
          </a:p>
          <a:p>
            <a:pPr marL="285750" lvl="2" indent="-285750" defTabSz="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High Luminosity</a:t>
            </a:r>
          </a:p>
          <a:p>
            <a:pPr marL="285750" lvl="2" indent="-285750" defTabSz="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Energy Range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: √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s : 20 to 65 - 140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GeV</a:t>
            </a:r>
          </a:p>
          <a:p>
            <a:pPr marL="0" lvl="2" defTabSz="457200">
              <a:spcAft>
                <a:spcPts val="600"/>
              </a:spcAft>
              <a:buSzPct val="100000"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	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(magnet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technology choice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)</a:t>
            </a:r>
          </a:p>
          <a:p>
            <a:pPr marL="285750" lvl="2" indent="-285750" defTabSz="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Low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technical risk</a:t>
            </a:r>
            <a:endParaRPr lang="en-US" sz="200" dirty="0">
              <a:solidFill>
                <a:prstClr val="black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171450" lvl="2" indent="-171450" defTabSz="457200">
              <a:buFont typeface="Arial" panose="020B0604020202020204" pitchFamily="34" charset="0"/>
              <a:buChar char="•"/>
              <a:defRPr/>
            </a:pPr>
            <a:endParaRPr lang="en-US" sz="200" dirty="0">
              <a:solidFill>
                <a:prstClr val="black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285750" lvl="2" indent="-285750" defTabSz="457200"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Flexible timeframe for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construction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</a:t>
            </a:r>
            <a:endParaRPr lang="en-US" sz="1600" dirty="0" smtClean="0">
              <a:solidFill>
                <a:prstClr val="black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0" lvl="2" defTabSz="457200">
              <a:buSzPct val="100000"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   consistent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w/running 12 GeV CEBAF</a:t>
            </a:r>
            <a:endParaRPr lang="en-US" sz="200" dirty="0">
              <a:solidFill>
                <a:prstClr val="black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171450" lvl="2" indent="-171450" defTabSz="457200">
              <a:buSzPct val="70000"/>
              <a:buFont typeface="Arial" panose="020B0604020202020204" pitchFamily="34" charset="0"/>
              <a:buChar char="•"/>
              <a:defRPr/>
            </a:pPr>
            <a:endParaRPr lang="en-US" sz="200" dirty="0">
              <a:solidFill>
                <a:prstClr val="black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285750" lvl="2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Cost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effective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operations</a:t>
            </a:r>
            <a:endParaRPr lang="en-US" sz="600" dirty="0" smtClean="0">
              <a:solidFill>
                <a:prstClr val="black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171450" lvl="2" indent="-171450" defTabSz="457200">
              <a:buFont typeface="Arial" panose="020B0604020202020204" pitchFamily="34" charset="0"/>
              <a:buChar char="•"/>
              <a:defRPr/>
            </a:pPr>
            <a:endParaRPr lang="en-US" sz="600" dirty="0" smtClean="0">
              <a:solidFill>
                <a:prstClr val="black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285750" lvl="2" indent="-285750" defTabSz="457200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  <a:sym typeface="Wingdings 3"/>
              </a:rPr>
              <a:t>Fulfills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  <a:sym typeface="Wingdings 3"/>
              </a:rPr>
              <a:t>White Paper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  <a:sym typeface="Wingdings 3"/>
              </a:rPr>
              <a:t>Requirements</a:t>
            </a:r>
          </a:p>
          <a:p>
            <a:pPr defTabSz="457200">
              <a:lnSpc>
                <a:spcPct val="150000"/>
              </a:lnSpc>
              <a:defRPr/>
            </a:pPr>
            <a:endParaRPr lang="en-US" sz="1600" dirty="0" smtClean="0">
              <a:solidFill>
                <a:prstClr val="black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285750" indent="-285750" defTabSz="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2015 NSAC recommendation</a:t>
            </a:r>
          </a:p>
          <a:p>
            <a:pPr marL="285750" indent="-285750" defTabSz="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R&amp;D collaboration with BNL</a:t>
            </a:r>
          </a:p>
          <a:p>
            <a:pPr marL="285750" indent="-285750" defTabSz="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Collaborations with SLAC, LBNL, ANL</a:t>
            </a:r>
          </a:p>
          <a:p>
            <a:pPr marL="285750" indent="-285750" defTabSz="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NAS Study underway</a:t>
            </a:r>
          </a:p>
          <a:p>
            <a:pPr marL="285750" indent="-285750" defTabSz="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Next step would be DOE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CD-0</a:t>
            </a:r>
            <a:endParaRPr lang="en-US" sz="1300" dirty="0">
              <a:solidFill>
                <a:prstClr val="black"/>
              </a:solidFill>
              <a:ea typeface="ＭＳ Ｐゴシック" pitchFamily="1" charset="-128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94983" y="1060704"/>
            <a:ext cx="3998497" cy="3414750"/>
          </a:xfrm>
          <a:prstGeom prst="rect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676400" cy="707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993" y="1320140"/>
            <a:ext cx="4782314" cy="2185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410814" y="4054241"/>
            <a:ext cx="4580786" cy="2323460"/>
            <a:chOff x="4302584" y="4054241"/>
            <a:chExt cx="4580786" cy="232346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2584" y="4054241"/>
              <a:ext cx="4580786" cy="232346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7" name="TextBox 16"/>
            <p:cNvSpPr txBox="1"/>
            <p:nvPr/>
          </p:nvSpPr>
          <p:spPr>
            <a:xfrm>
              <a:off x="4604027" y="4068596"/>
              <a:ext cx="44114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</a:rPr>
                <a:t>10</a:t>
              </a:r>
              <a:r>
                <a:rPr lang="en-US" sz="1200" baseline="30000" dirty="0" smtClean="0">
                  <a:solidFill>
                    <a:srgbClr val="000000"/>
                  </a:solidFill>
                </a:rPr>
                <a:t>35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603961" y="4874800"/>
              <a:ext cx="44114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</a:rPr>
                <a:t>10</a:t>
              </a:r>
              <a:r>
                <a:rPr lang="en-US" sz="1200" baseline="30000" dirty="0" smtClean="0">
                  <a:solidFill>
                    <a:srgbClr val="000000"/>
                  </a:solidFill>
                </a:rPr>
                <a:t>34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604027" y="5777766"/>
              <a:ext cx="44114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</a:rPr>
                <a:t>10</a:t>
              </a:r>
              <a:r>
                <a:rPr lang="en-US" sz="1200" baseline="30000" dirty="0" smtClean="0">
                  <a:solidFill>
                    <a:srgbClr val="000000"/>
                  </a:solidFill>
                </a:rPr>
                <a:t>33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328851" y="4758018"/>
              <a:ext cx="356616" cy="358122"/>
            </a:xfrm>
            <a:prstGeom prst="rect">
              <a:avLst/>
            </a:prstGeom>
            <a:solidFill>
              <a:schemeClr val="bg1"/>
            </a:solidFill>
          </p:spPr>
          <p:txBody>
            <a:bodyPr vert="vert270"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     (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806329" y="4475454"/>
              <a:ext cx="780621" cy="171873"/>
            </a:xfrm>
            <a:prstGeom prst="rect">
              <a:avLst/>
            </a:prstGeom>
            <a:noFill/>
            <a:ln w="28575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363205" y="4445004"/>
              <a:ext cx="462045" cy="247930"/>
            </a:xfrm>
            <a:prstGeom prst="rect">
              <a:avLst/>
            </a:prstGeom>
            <a:noFill/>
            <a:ln w="28575" cmpd="sng"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FF"/>
                  </a:solidFill>
                  <a:latin typeface="Arial"/>
                </a:rPr>
                <a:t>LHC</a:t>
              </a:r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49673" y="194003"/>
            <a:ext cx="4738942" cy="487490"/>
          </a:xfrm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EIC at Jefferson Lab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9"/>
          <a:stretch/>
        </p:blipFill>
        <p:spPr bwMode="auto">
          <a:xfrm>
            <a:off x="4324165" y="1084681"/>
            <a:ext cx="4650184" cy="2730798"/>
          </a:xfrm>
          <a:prstGeom prst="rect">
            <a:avLst/>
          </a:prstGeom>
          <a:noFill/>
          <a:ln>
            <a:noFill/>
          </a:ln>
          <a:effectLst>
            <a:outerShdw blurRad="114300" dist="101600" dir="2700000" algn="ctr" rotWithShape="0">
              <a:schemeClr val="accent6"/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510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294" y="242953"/>
            <a:ext cx="8464378" cy="48749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EIC Users Group and International Interest</a:t>
            </a:r>
            <a:endParaRPr lang="en-US" sz="2800" dirty="0"/>
          </a:p>
        </p:txBody>
      </p:sp>
      <p:pic>
        <p:nvPicPr>
          <p:cNvPr id="3" name="Picture 2" descr="Screen Shot 2017-09-06 at 10.20.04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0"/>
          <a:stretch/>
        </p:blipFill>
        <p:spPr>
          <a:xfrm>
            <a:off x="233969" y="2246416"/>
            <a:ext cx="7443819" cy="4067299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33969" y="1102126"/>
            <a:ext cx="5117746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hangingPunct="0"/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Times"/>
              </a:rPr>
              <a:t>Formed in fall 2015, currently: 788 members</a:t>
            </a:r>
          </a:p>
          <a:p>
            <a:pPr hangingPunct="0"/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Times"/>
              </a:rPr>
              <a:t>169 institutions, 29 countries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Time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26807" y="6544970"/>
            <a:ext cx="536158" cy="303364"/>
          </a:xfrm>
        </p:spPr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9993919"/>
              </p:ext>
            </p:extLst>
          </p:nvPr>
        </p:nvGraphicFramePr>
        <p:xfrm>
          <a:off x="6116128" y="850939"/>
          <a:ext cx="2967487" cy="20832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937565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2807" y="1107140"/>
            <a:ext cx="8471424" cy="459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defTabSz="9144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GeV science program at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underway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9163" lvl="1" indent="-461963">
              <a:spcBef>
                <a:spcPts val="500"/>
              </a:spcBef>
              <a:buFont typeface="Arial" panose="020B0604020202020204" pitchFamily="34" charset="0"/>
              <a:buChar char="–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Hall operation </a:t>
            </a:r>
            <a:endParaRPr lang="en-US" sz="20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9163" lvl="1" indent="-461963">
              <a:spcBef>
                <a:spcPts val="500"/>
              </a:spcBef>
              <a:buFont typeface="Arial" panose="020B0604020202020204" pitchFamily="34" charset="0"/>
              <a:buChar char="–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broad program of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approved experiments with many opportunities for discovery is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planned</a:t>
            </a:r>
          </a:p>
          <a:p>
            <a:pPr marL="919163" lvl="1" indent="-461963">
              <a:spcBef>
                <a:spcPts val="500"/>
              </a:spcBef>
              <a:buFont typeface="Arial" panose="020B0604020202020204" pitchFamily="34" charset="0"/>
              <a:buChar char="–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 science results are already being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reported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1963" indent="-461963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Future Equipment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projects</a:t>
            </a:r>
          </a:p>
          <a:p>
            <a:pPr marL="914400" lvl="1" indent="-458788">
              <a:buFont typeface="Arial" panose="020B0604020202020204" pitchFamily="34" charset="0"/>
              <a:buChar char="–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MOLLER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CD0 – hope for FY20 start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8788">
              <a:buFont typeface="Arial" panose="020B0604020202020204" pitchFamily="34" charset="0"/>
              <a:buChar char="–"/>
            </a:pP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Prepare for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DOE science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review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5613"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1963" indent="-461963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uture EIC project taking shape, much activity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26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Enjoy HYP2018!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556" y="966788"/>
            <a:ext cx="3476975" cy="5381625"/>
          </a:xfrm>
          <a:prstGeom prst="rect">
            <a:avLst/>
          </a:prstGeom>
          <a:noFill/>
          <a:ln>
            <a:noFill/>
          </a:ln>
          <a:effectLst>
            <a:outerShdw blurRad="177800" dist="215900" dir="2700000" algn="ctr" rotWithShape="0">
              <a:schemeClr val="tx2"/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05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-8793" y="3681"/>
            <a:ext cx="9144351" cy="676469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-8793" y="636713"/>
            <a:ext cx="9153144" cy="57912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5" r="54337"/>
          <a:stretch/>
        </p:blipFill>
        <p:spPr>
          <a:xfrm>
            <a:off x="2639791" y="627970"/>
            <a:ext cx="4218209" cy="5799943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grpSp>
        <p:nvGrpSpPr>
          <p:cNvPr id="5" name="Group 4"/>
          <p:cNvGrpSpPr/>
          <p:nvPr/>
        </p:nvGrpSpPr>
        <p:grpSpPr>
          <a:xfrm>
            <a:off x="11582" y="2474844"/>
            <a:ext cx="2376231" cy="1797155"/>
            <a:chOff x="11582" y="2514600"/>
            <a:chExt cx="2376231" cy="1797155"/>
          </a:xfrm>
        </p:grpSpPr>
        <p:sp>
          <p:nvSpPr>
            <p:cNvPr id="18" name="TextBox 17"/>
            <p:cNvSpPr txBox="1"/>
            <p:nvPr/>
          </p:nvSpPr>
          <p:spPr>
            <a:xfrm>
              <a:off x="11582" y="3788535"/>
              <a:ext cx="23762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Medical Imaging Technology</a:t>
              </a:r>
            </a:p>
          </p:txBody>
        </p:sp>
        <p:pic>
          <p:nvPicPr>
            <p:cNvPr id="32" name="Picture 2" descr="P1080582.JPG"/>
            <p:cNvPicPr>
              <a:picLocks noChangeAspect="1"/>
            </p:cNvPicPr>
            <p:nvPr/>
          </p:nvPicPr>
          <p:blipFill rotWithShape="1">
            <a:blip r:embed="rId3" cstate="print"/>
            <a:srcRect t="6183" b="15185"/>
            <a:stretch/>
          </p:blipFill>
          <p:spPr bwMode="auto">
            <a:xfrm>
              <a:off x="152400" y="2514600"/>
              <a:ext cx="2215067" cy="1306691"/>
            </a:xfrm>
            <a:prstGeom prst="rect">
              <a:avLst/>
            </a:prstGeom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10" name="Group 9"/>
          <p:cNvGrpSpPr/>
          <p:nvPr/>
        </p:nvGrpSpPr>
        <p:grpSpPr>
          <a:xfrm>
            <a:off x="6432173" y="685789"/>
            <a:ext cx="1896673" cy="2003010"/>
            <a:chOff x="6660773" y="725545"/>
            <a:chExt cx="1896673" cy="2003010"/>
          </a:xfrm>
        </p:grpSpPr>
        <p:sp>
          <p:nvSpPr>
            <p:cNvPr id="15" name="TextBox 14"/>
            <p:cNvSpPr txBox="1"/>
            <p:nvPr/>
          </p:nvSpPr>
          <p:spPr>
            <a:xfrm>
              <a:off x="6660773" y="2205335"/>
              <a:ext cx="189667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Fundamental</a:t>
              </a:r>
            </a:p>
            <a:p>
              <a:pPr algn="ctr"/>
              <a:r>
                <a:rPr lang="en-US" sz="14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Forces &amp; Symmetries</a:t>
              </a: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6705600" y="725545"/>
              <a:ext cx="1828800" cy="1470806"/>
              <a:chOff x="5695457" y="593011"/>
              <a:chExt cx="3657600" cy="2611528"/>
            </a:xfrm>
            <a:effectLst/>
          </p:grpSpPr>
          <p:pic>
            <p:nvPicPr>
              <p:cNvPr id="49" name="Picture 4" descr="Elementary particles behave differently in the mirror worl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95457" y="593011"/>
                <a:ext cx="3657600" cy="2611528"/>
              </a:xfrm>
              <a:prstGeom prst="rect">
                <a:avLst/>
              </a:prstGeom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0" name="Rectangle 49"/>
              <p:cNvSpPr/>
              <p:nvPr/>
            </p:nvSpPr>
            <p:spPr>
              <a:xfrm>
                <a:off x="6218710" y="1828800"/>
                <a:ext cx="41069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  <a:latin typeface="Arial" charset="0"/>
                  </a:rPr>
                  <a:t>Z</a:t>
                </a:r>
                <a:r>
                  <a:rPr lang="en-US" baseline="30000" dirty="0">
                    <a:solidFill>
                      <a:srgbClr val="000000"/>
                    </a:solidFill>
                    <a:latin typeface="Arial" charset="0"/>
                  </a:rPr>
                  <a:t>0</a:t>
                </a:r>
                <a:endParaRPr lang="en-US" baseline="30000"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7162449" y="4761384"/>
            <a:ext cx="1981551" cy="1675860"/>
            <a:chOff x="7162799" y="4651813"/>
            <a:chExt cx="1981551" cy="1675860"/>
          </a:xfrm>
        </p:grpSpPr>
        <p:sp>
          <p:nvSpPr>
            <p:cNvPr id="31" name="TextBox 30"/>
            <p:cNvSpPr txBox="1"/>
            <p:nvPr/>
          </p:nvSpPr>
          <p:spPr>
            <a:xfrm>
              <a:off x="7162799" y="6019896"/>
              <a:ext cx="19815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Theory &amp; Computation</a:t>
              </a:r>
            </a:p>
          </p:txBody>
        </p:sp>
        <p:pic>
          <p:nvPicPr>
            <p:cNvPr id="54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399029" y="4651813"/>
              <a:ext cx="1515580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9" name="Group 8"/>
          <p:cNvGrpSpPr/>
          <p:nvPr/>
        </p:nvGrpSpPr>
        <p:grpSpPr>
          <a:xfrm>
            <a:off x="7056314" y="2703252"/>
            <a:ext cx="1857945" cy="2072382"/>
            <a:chOff x="5024342" y="4246937"/>
            <a:chExt cx="1857945" cy="2072382"/>
          </a:xfrm>
        </p:grpSpPr>
        <p:sp>
          <p:nvSpPr>
            <p:cNvPr id="16" name="TextBox 15"/>
            <p:cNvSpPr txBox="1"/>
            <p:nvPr/>
          </p:nvSpPr>
          <p:spPr>
            <a:xfrm>
              <a:off x="5024342" y="6011542"/>
              <a:ext cx="1857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Nuclear Astrophysics</a:t>
              </a:r>
            </a:p>
          </p:txBody>
        </p:sp>
        <p:pic>
          <p:nvPicPr>
            <p:cNvPr id="52" name="Picture 2" descr="http://blogs.scientificamerican.com/basic-space/files/2012/04/casa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4" t="1674" r="51910" b="1523"/>
            <a:stretch/>
          </p:blipFill>
          <p:spPr bwMode="auto">
            <a:xfrm>
              <a:off x="5048629" y="4246937"/>
              <a:ext cx="1809371" cy="1772959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0" y="741078"/>
            <a:ext cx="2102602" cy="1660543"/>
            <a:chOff x="0" y="780834"/>
            <a:chExt cx="2102602" cy="1660543"/>
          </a:xfrm>
        </p:grpSpPr>
        <p:grpSp>
          <p:nvGrpSpPr>
            <p:cNvPr id="8" name="Group 7"/>
            <p:cNvGrpSpPr/>
            <p:nvPr/>
          </p:nvGrpSpPr>
          <p:grpSpPr>
            <a:xfrm>
              <a:off x="0" y="780834"/>
              <a:ext cx="2102602" cy="1476943"/>
              <a:chOff x="152401" y="780834"/>
              <a:chExt cx="2102602" cy="1476943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0407" y="780834"/>
                <a:ext cx="1786620" cy="1368836"/>
              </a:xfrm>
              <a:prstGeom prst="rect">
                <a:avLst/>
              </a:prstGeom>
            </p:spPr>
          </p:pic>
          <p:sp>
            <p:nvSpPr>
              <p:cNvPr id="51" name="Rectangle 50"/>
              <p:cNvSpPr/>
              <p:nvPr/>
            </p:nvSpPr>
            <p:spPr bwMode="auto">
              <a:xfrm>
                <a:off x="152401" y="2128467"/>
                <a:ext cx="2102602" cy="129310"/>
              </a:xfrm>
              <a:prstGeom prst="rect">
                <a:avLst/>
              </a:prstGeom>
              <a:solidFill>
                <a:schemeClr val="tx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228600" y="2133600"/>
              <a:ext cx="15776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Nuclear Structure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257040" y="4594916"/>
            <a:ext cx="2047506" cy="1704536"/>
            <a:chOff x="6934200" y="2819402"/>
            <a:chExt cx="2047506" cy="1704536"/>
          </a:xfrm>
        </p:grpSpPr>
        <p:sp>
          <p:nvSpPr>
            <p:cNvPr id="21" name="TextBox 20"/>
            <p:cNvSpPr txBox="1"/>
            <p:nvPr/>
          </p:nvSpPr>
          <p:spPr>
            <a:xfrm>
              <a:off x="6939435" y="4216161"/>
              <a:ext cx="20422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Accelerator S&amp;T</a:t>
              </a:r>
            </a:p>
          </p:txBody>
        </p:sp>
        <p:pic>
          <p:nvPicPr>
            <p:cNvPr id="64" name="Picture 2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4" t="18775" r="6656" b="10765"/>
            <a:stretch/>
          </p:blipFill>
          <p:spPr bwMode="auto">
            <a:xfrm>
              <a:off x="6934200" y="2819402"/>
              <a:ext cx="2047506" cy="1359686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2625936" y="1027044"/>
            <a:ext cx="1835759" cy="1669776"/>
            <a:chOff x="2625936" y="1194934"/>
            <a:chExt cx="1835759" cy="1669776"/>
          </a:xfrm>
        </p:grpSpPr>
        <p:sp>
          <p:nvSpPr>
            <p:cNvPr id="20" name="TextBox 19"/>
            <p:cNvSpPr txBox="1"/>
            <p:nvPr/>
          </p:nvSpPr>
          <p:spPr>
            <a:xfrm>
              <a:off x="2625936" y="2556933"/>
              <a:ext cx="18357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Structure of Hadrons</a:t>
              </a: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7" t="555" r="3337" b="3091"/>
            <a:stretch/>
          </p:blipFill>
          <p:spPr>
            <a:xfrm>
              <a:off x="2859064" y="1194934"/>
              <a:ext cx="1397976" cy="1345990"/>
            </a:xfrm>
            <a:prstGeom prst="rect">
              <a:avLst/>
            </a:prstGeom>
          </p:spPr>
        </p:pic>
      </p:grpSp>
      <p:sp>
        <p:nvSpPr>
          <p:cNvPr id="36" name="Title 3"/>
          <p:cNvSpPr>
            <a:spLocks noGrp="1"/>
          </p:cNvSpPr>
          <p:nvPr>
            <p:ph type="title"/>
          </p:nvPr>
        </p:nvSpPr>
        <p:spPr>
          <a:xfrm>
            <a:off x="11583" y="158842"/>
            <a:ext cx="9123976" cy="487490"/>
          </a:xfrm>
        </p:spPr>
        <p:txBody>
          <a:bodyPr>
            <a:noAutofit/>
          </a:bodyPr>
          <a:lstStyle/>
          <a:p>
            <a:r>
              <a:rPr lang="en-US" cap="none" dirty="0" smtClean="0">
                <a:solidFill>
                  <a:schemeClr val="bg1"/>
                </a:solidFill>
              </a:rPr>
              <a:t>Jefferson Lab: A Laboratory For Nuclear Science</a:t>
            </a:r>
            <a:endParaRPr lang="en-US" cap="none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04800" y="4532361"/>
            <a:ext cx="2859064" cy="1871416"/>
            <a:chOff x="304800" y="4532361"/>
            <a:chExt cx="2859064" cy="1871416"/>
          </a:xfrm>
        </p:grpSpPr>
        <p:sp>
          <p:nvSpPr>
            <p:cNvPr id="19" name="TextBox 18"/>
            <p:cNvSpPr txBox="1"/>
            <p:nvPr/>
          </p:nvSpPr>
          <p:spPr>
            <a:xfrm>
              <a:off x="807813" y="6096000"/>
              <a:ext cx="16305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Cryogenics</a:t>
              </a: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4532361"/>
              <a:ext cx="2859064" cy="1459314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5582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030" y="190742"/>
            <a:ext cx="8464378" cy="487490"/>
          </a:xfrm>
        </p:spPr>
        <p:txBody>
          <a:bodyPr>
            <a:normAutofit/>
          </a:bodyPr>
          <a:lstStyle/>
          <a:p>
            <a:r>
              <a:rPr lang="en-US" sz="2800" cap="none" dirty="0"/>
              <a:t>Results Accepted and/or Published in </a:t>
            </a:r>
            <a:r>
              <a:rPr lang="en-US" sz="2800" cap="none" dirty="0" smtClean="0"/>
              <a:t>Nature</a:t>
            </a:r>
            <a:endParaRPr lang="en-US" sz="2800" cap="non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1"/>
          <a:stretch/>
        </p:blipFill>
        <p:spPr>
          <a:xfrm>
            <a:off x="228289" y="783956"/>
            <a:ext cx="3681293" cy="10953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9808" y="2065040"/>
            <a:ext cx="4609389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Precision measurement of the weak charge of the </a:t>
            </a:r>
            <a:r>
              <a:rPr lang="en-US" sz="14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Qweak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collaboration, 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Published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Nature 557, 207–211 (2018)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pressure distribution inside the proton,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Burkert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Elouadrhiri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Girod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Published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Nature 557 (2018) no.7705, 396-399</a:t>
            </a:r>
          </a:p>
          <a:p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per-cent-level determination of the nucleon axial coupling for quantum chromodynamics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Berkowitz et. al.,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Published: Nature 558, 91-94 (2018)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Ultrafast Nucleons in Asymmetric </a:t>
            </a:r>
            <a:r>
              <a:rPr lang="en-US" sz="14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Nuclei,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en-US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Duer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et. al., CLAS Collaboration, accepted for publication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glimpse of gluons through deeply virtual </a:t>
            </a:r>
            <a:r>
              <a:rPr lang="en-US" sz="1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compton</a:t>
            </a:r>
            <a:r>
              <a:rPr lang="en-US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scattering on the proton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Dufurne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et. al.,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Published: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Communications 8, 1408 (2017)</a:t>
            </a:r>
          </a:p>
          <a:p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3"/>
          <p:cNvSpPr>
            <a:spLocks noGrp="1"/>
          </p:cNvSpPr>
          <p:nvPr/>
        </p:nvSpPr>
        <p:spPr>
          <a:xfrm>
            <a:off x="4057443" y="6508164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194" y="871996"/>
            <a:ext cx="2352675" cy="289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061" y="1904949"/>
            <a:ext cx="2136248" cy="29192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058" y="3124259"/>
            <a:ext cx="2895600" cy="21666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485" y="4449920"/>
            <a:ext cx="2882572" cy="231989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65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Recent 6 GeV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4</a:t>
            </a:fld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BF5247D3-48B6-4B22-8EF0-BEDABA6613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6167739"/>
              </p:ext>
            </p:extLst>
          </p:nvPr>
        </p:nvGraphicFramePr>
        <p:xfrm>
          <a:off x="5739692" y="2260515"/>
          <a:ext cx="2915886" cy="292808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5990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840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7196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59208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State</a:t>
                      </a:r>
                    </a:p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N(mass)J</a:t>
                      </a:r>
                      <a:r>
                        <a:rPr lang="en-US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PDG </a:t>
                      </a:r>
                    </a:p>
                    <a:p>
                      <a:pPr algn="ctr"/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 2012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PDG 2018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4624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N(1710)1/2</a:t>
                      </a:r>
                      <a:r>
                        <a:rPr lang="en-US" sz="1200" b="1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***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8D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****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462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N(1880)1/2</a:t>
                      </a:r>
                      <a:r>
                        <a:rPr lang="en-US" sz="1200" b="1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8D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***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462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N(1895)1/2</a:t>
                      </a:r>
                      <a:r>
                        <a:rPr lang="en-US" sz="1200" b="1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8D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****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462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N(1900)3/2</a:t>
                      </a:r>
                      <a:r>
                        <a:rPr lang="en-US" sz="1200" b="1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8D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****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462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N(1875)3/2</a:t>
                      </a:r>
                      <a:r>
                        <a:rPr lang="en-US" sz="1200" b="1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8D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***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5462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N(2120)3/2</a:t>
                      </a:r>
                      <a:r>
                        <a:rPr lang="en-US" sz="1200" b="1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8D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5462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N(2000)5/2</a:t>
                      </a:r>
                      <a:r>
                        <a:rPr lang="en-US" sz="1200" b="1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8D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5462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N(2060)5/2</a:t>
                      </a:r>
                      <a:r>
                        <a:rPr lang="en-US" sz="1200" b="1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8D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5462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Δ(2200)7/2</a:t>
                      </a:r>
                      <a:r>
                        <a:rPr lang="en-US" sz="1200" b="1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8D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***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F1D0053-2F48-43FC-BDF1-0A411C784414}"/>
              </a:ext>
            </a:extLst>
          </p:cNvPr>
          <p:cNvSpPr txBox="1"/>
          <p:nvPr/>
        </p:nvSpPr>
        <p:spPr>
          <a:xfrm>
            <a:off x="6589776" y="5241857"/>
            <a:ext cx="1958546" cy="707886"/>
          </a:xfrm>
          <a:prstGeom prst="rect">
            <a:avLst/>
          </a:prstGeom>
          <a:noFill/>
          <a:ln w="38100" cap="flat" cmpd="sng" algn="ctr">
            <a:solidFill>
              <a:srgbClr val="E7DE4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009F00"/>
                </a:solidFill>
              </a:rPr>
              <a:t>****  </a:t>
            </a:r>
            <a:r>
              <a:rPr lang="en-US" sz="400" dirty="0" smtClean="0">
                <a:solidFill>
                  <a:srgbClr val="009F00"/>
                </a:solidFill>
              </a:rPr>
              <a:t> </a:t>
            </a:r>
            <a:r>
              <a:rPr lang="en-US" sz="1000" dirty="0" smtClean="0">
                <a:solidFill>
                  <a:prstClr val="black"/>
                </a:solidFill>
              </a:rPr>
              <a:t>Existence </a:t>
            </a:r>
            <a:r>
              <a:rPr lang="en-US" sz="1000" dirty="0">
                <a:solidFill>
                  <a:prstClr val="black"/>
                </a:solidFill>
              </a:rPr>
              <a:t>is certain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009F00"/>
                </a:solidFill>
              </a:rPr>
              <a:t>*** </a:t>
            </a:r>
            <a:r>
              <a:rPr lang="en-US" sz="1000" dirty="0">
                <a:solidFill>
                  <a:prstClr val="black"/>
                </a:solidFill>
              </a:rPr>
              <a:t> </a:t>
            </a:r>
            <a:r>
              <a:rPr lang="en-US" sz="800" dirty="0" smtClean="0">
                <a:solidFill>
                  <a:prstClr val="black"/>
                </a:solidFill>
              </a:rPr>
              <a:t> </a:t>
            </a:r>
            <a:r>
              <a:rPr lang="en-US" sz="1000" dirty="0" smtClean="0">
                <a:solidFill>
                  <a:prstClr val="black"/>
                </a:solidFill>
              </a:rPr>
              <a:t> Existence </a:t>
            </a:r>
            <a:r>
              <a:rPr lang="en-US" sz="1000" dirty="0">
                <a:solidFill>
                  <a:prstClr val="black"/>
                </a:solidFill>
              </a:rPr>
              <a:t>is very likely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009F00"/>
                </a:solidFill>
              </a:rPr>
              <a:t>** </a:t>
            </a:r>
            <a:r>
              <a:rPr lang="en-US" sz="1000" dirty="0">
                <a:solidFill>
                  <a:prstClr val="black"/>
                </a:solidFill>
              </a:rPr>
              <a:t> </a:t>
            </a:r>
            <a:r>
              <a:rPr lang="en-US" sz="1000" dirty="0" smtClean="0">
                <a:solidFill>
                  <a:prstClr val="black"/>
                </a:solidFill>
              </a:rPr>
              <a:t>   Evidence </a:t>
            </a:r>
            <a:r>
              <a:rPr lang="en-US" sz="1000" dirty="0">
                <a:solidFill>
                  <a:prstClr val="black"/>
                </a:solidFill>
              </a:rPr>
              <a:t>of existence is fair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009F00"/>
                </a:solidFill>
              </a:rPr>
              <a:t>* </a:t>
            </a:r>
            <a:r>
              <a:rPr lang="en-US" sz="1000" dirty="0">
                <a:solidFill>
                  <a:prstClr val="black"/>
                </a:solidFill>
              </a:rPr>
              <a:t> </a:t>
            </a:r>
            <a:r>
              <a:rPr lang="en-US" sz="1000" dirty="0" smtClean="0">
                <a:solidFill>
                  <a:prstClr val="black"/>
                </a:solidFill>
              </a:rPr>
              <a:t>    </a:t>
            </a:r>
            <a:r>
              <a:rPr lang="en-US" sz="400" dirty="0" smtClean="0">
                <a:solidFill>
                  <a:prstClr val="black"/>
                </a:solidFill>
              </a:rPr>
              <a:t> </a:t>
            </a:r>
            <a:r>
              <a:rPr lang="en-US" sz="1000" dirty="0" smtClean="0">
                <a:solidFill>
                  <a:prstClr val="black"/>
                </a:solidFill>
              </a:rPr>
              <a:t>Evidence </a:t>
            </a:r>
            <a:r>
              <a:rPr lang="en-US" sz="1000" dirty="0">
                <a:solidFill>
                  <a:prstClr val="black"/>
                </a:solidFill>
              </a:rPr>
              <a:t>of existence is poor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0A41BA4-6226-4A87-A5EB-729597AD76D2}"/>
              </a:ext>
            </a:extLst>
          </p:cNvPr>
          <p:cNvSpPr txBox="1"/>
          <p:nvPr/>
        </p:nvSpPr>
        <p:spPr>
          <a:xfrm>
            <a:off x="5231974" y="910579"/>
            <a:ext cx="3797644" cy="830997"/>
          </a:xfrm>
          <a:prstGeom prst="rect">
            <a:avLst/>
          </a:prstGeom>
          <a:solidFill>
            <a:srgbClr val="007100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Multiple nucleon resonances now </a:t>
            </a:r>
            <a:r>
              <a:rPr lang="en-US" sz="1600" b="1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confirmed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; highlighted </a:t>
            </a:r>
            <a:r>
              <a:rPr lang="en-US" sz="16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in Particle Data Group (PDG) tables.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0A41BA4-6226-4A87-A5EB-729597AD76D2}"/>
              </a:ext>
            </a:extLst>
          </p:cNvPr>
          <p:cNvSpPr txBox="1"/>
          <p:nvPr/>
        </p:nvSpPr>
        <p:spPr>
          <a:xfrm>
            <a:off x="463378" y="910578"/>
            <a:ext cx="3797644" cy="584775"/>
          </a:xfrm>
          <a:prstGeom prst="rect">
            <a:avLst/>
          </a:prstGeom>
          <a:solidFill>
            <a:srgbClr val="007100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DVCS on </a:t>
            </a:r>
            <a:r>
              <a:rPr lang="en-US" sz="1600" b="1" baseline="30000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4</a:t>
            </a:r>
            <a:r>
              <a:rPr lang="en-US" sz="1600" b="1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He with CLAS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; published </a:t>
            </a:r>
            <a:r>
              <a:rPr lang="en-US" sz="16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in 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PRL:  </a:t>
            </a:r>
            <a:r>
              <a:rPr lang="en-US" sz="1400" i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Phys. Rev. Lett. 119, </a:t>
            </a:r>
            <a:r>
              <a:rPr lang="en-US" sz="1400" i="1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202004</a:t>
            </a:r>
            <a:endParaRPr lang="en-US" sz="1400" i="1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2"/>
          <a:stretch/>
        </p:blipFill>
        <p:spPr>
          <a:xfrm>
            <a:off x="219456" y="4474858"/>
            <a:ext cx="1987296" cy="1533997"/>
          </a:xfrm>
          <a:prstGeom prst="rect">
            <a:avLst/>
          </a:prstGeom>
          <a:ln w="190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/>
          <p:nvPr/>
        </p:nvPicPr>
        <p:blipFill>
          <a:blip r:embed="rId3"/>
          <a:stretch/>
        </p:blipFill>
        <p:spPr>
          <a:xfrm>
            <a:off x="2443977" y="4479075"/>
            <a:ext cx="2318987" cy="1533997"/>
          </a:xfrm>
          <a:prstGeom prst="rect">
            <a:avLst/>
          </a:prstGeom>
          <a:ln w="190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193" y="1563059"/>
            <a:ext cx="2503630" cy="182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/>
          <p:nvPr/>
        </p:nvPicPr>
        <p:blipFill>
          <a:blip r:embed="rId5"/>
          <a:stretch/>
        </p:blipFill>
        <p:spPr>
          <a:xfrm>
            <a:off x="1417435" y="3173228"/>
            <a:ext cx="3463728" cy="603857"/>
          </a:xfrm>
          <a:prstGeom prst="rect">
            <a:avLst/>
          </a:prstGeom>
          <a:ln w="190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14300" y="3173228"/>
            <a:ext cx="12528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Beam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Asymmetry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4" name="Picture 13"/>
          <p:cNvPicPr/>
          <p:nvPr/>
        </p:nvPicPr>
        <p:blipFill>
          <a:blip r:embed="rId6"/>
          <a:stretch/>
        </p:blipFill>
        <p:spPr>
          <a:xfrm>
            <a:off x="187451" y="3819559"/>
            <a:ext cx="4693711" cy="580981"/>
          </a:xfrm>
          <a:prstGeom prst="rect">
            <a:avLst/>
          </a:prstGeom>
          <a:ln w="190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14300" y="2013271"/>
            <a:ext cx="3584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WenQuanYi Micro Hei"/>
                <a:cs typeface="Arial" panose="020B0604020202020204" pitchFamily="34" charset="0"/>
              </a:rPr>
              <a:t>Study the nuclear medium modifications in </a:t>
            </a:r>
            <a:r>
              <a:rPr lang="en-US" sz="1600" spc="-1" baseline="30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WenQuanYi Micro Hei"/>
                <a:cs typeface="Arial" panose="020B0604020202020204" pitchFamily="34" charset="0"/>
              </a:rPr>
              <a:t>4</a:t>
            </a:r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WenQuanYi Micro Hei"/>
                <a:cs typeface="Arial" panose="020B0604020202020204" pitchFamily="34" charset="0"/>
              </a:rPr>
              <a:t>He: </a:t>
            </a:r>
            <a:endParaRPr lang="en-US" sz="16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ea typeface="WenQuanYi Micro Hei"/>
              <a:cs typeface="Arial" panose="020B0604020202020204" pitchFamily="34" charset="0"/>
            </a:endParaRPr>
          </a:p>
          <a:p>
            <a:pPr>
              <a:buSzPct val="120000"/>
            </a:pPr>
            <a:r>
              <a:rPr lang="en-US" sz="1600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WenQuanYi Micro Hei"/>
                <a:cs typeface="Arial" panose="020B0604020202020204" pitchFamily="34" charset="0"/>
              </a:rPr>
              <a:t>one </a:t>
            </a:r>
            <a:r>
              <a:rPr lang="en-US" sz="16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WenQuanYi Micro Hei"/>
                <a:cs typeface="Arial" panose="020B0604020202020204" pitchFamily="34" charset="0"/>
              </a:rPr>
              <a:t>GPD</a:t>
            </a:r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WenQuanYi Micro Hei"/>
                <a:cs typeface="Arial" panose="020B0604020202020204" pitchFamily="34" charset="0"/>
              </a:rPr>
              <a:t> (</a:t>
            </a:r>
            <a:r>
              <a:rPr lang="en-US" sz="1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WenQuanYi Micro Hei"/>
                <a:cs typeface="Arial" panose="020B0604020202020204" pitchFamily="34" charset="0"/>
              </a:rPr>
              <a:t>H</a:t>
            </a:r>
            <a:r>
              <a:rPr lang="en-US" sz="1600" b="1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WenQuanYi Micro Hei"/>
                <a:cs typeface="Arial" panose="020B0604020202020204" pitchFamily="34" charset="0"/>
              </a:rPr>
              <a:t>A</a:t>
            </a:r>
            <a:r>
              <a:rPr lang="en-US" sz="1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WenQuanYi Micro Hei"/>
                <a:cs typeface="Arial" panose="020B0604020202020204" pitchFamily="34" charset="0"/>
              </a:rPr>
              <a:t>(</a:t>
            </a:r>
            <a:r>
              <a:rPr lang="en-US" sz="16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WenQuanYi Micro Hei"/>
                <a:cs typeface="Arial" panose="020B0604020202020204" pitchFamily="34" charset="0"/>
              </a:rPr>
              <a:t>x,ξ,t</a:t>
            </a:r>
            <a:r>
              <a:rPr lang="en-US" sz="1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WenQuanYi Micro Hei"/>
                <a:cs typeface="Arial" panose="020B0604020202020204" pitchFamily="34" charset="0"/>
              </a:rPr>
              <a:t>)</a:t>
            </a:r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WenQuanYi Micro Hei"/>
                <a:cs typeface="Arial" panose="020B0604020202020204" pitchFamily="34" charset="0"/>
              </a:rPr>
              <a:t>).</a:t>
            </a: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5392" y="6167628"/>
            <a:ext cx="4073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First study of </a:t>
            </a:r>
            <a:r>
              <a:rPr lang="en-US" b="1" i="1" dirty="0" smtClean="0">
                <a:solidFill>
                  <a:srgbClr val="C00000"/>
                </a:solidFill>
              </a:rPr>
              <a:t>Nuclear</a:t>
            </a:r>
            <a:r>
              <a:rPr lang="en-US" b="1" dirty="0" smtClean="0">
                <a:solidFill>
                  <a:srgbClr val="C00000"/>
                </a:solidFill>
              </a:rPr>
              <a:t> GPD </a:t>
            </a:r>
            <a:r>
              <a:rPr lang="en-US" b="1" dirty="0" smtClean="0">
                <a:solidFill>
                  <a:srgbClr val="C00000"/>
                </a:solidFill>
                <a:sym typeface="Wingdings 3"/>
              </a:rPr>
              <a:t> 3D Imaging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67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817" y="136535"/>
            <a:ext cx="8683066" cy="487490"/>
          </a:xfrm>
        </p:spPr>
        <p:txBody>
          <a:bodyPr>
            <a:noAutofit/>
          </a:bodyPr>
          <a:lstStyle/>
          <a:p>
            <a:r>
              <a:rPr lang="en-US" b="1" cap="none" dirty="0" smtClean="0"/>
              <a:t>12 GeV CEBAF Upgrade Project Is Complete, On-time and </a:t>
            </a:r>
            <a:r>
              <a:rPr lang="en-US" dirty="0" smtClean="0"/>
              <a:t>On-B</a:t>
            </a:r>
            <a:r>
              <a:rPr lang="en-US" b="1" cap="none" dirty="0" smtClean="0"/>
              <a:t>udget!</a:t>
            </a:r>
            <a:endParaRPr lang="en-US" b="1" cap="non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77" y="1032927"/>
            <a:ext cx="3982830" cy="270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3"/>
          <a:stretch/>
        </p:blipFill>
        <p:spPr>
          <a:xfrm>
            <a:off x="6744831" y="4400430"/>
            <a:ext cx="2195289" cy="152518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985" y="993582"/>
            <a:ext cx="2172520" cy="144714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2" descr="C:\Users\stewartm\Desktop\DSC_407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" b="4149"/>
          <a:stretch/>
        </p:blipFill>
        <p:spPr bwMode="auto">
          <a:xfrm>
            <a:off x="6744832" y="2718130"/>
            <a:ext cx="2200775" cy="145338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009028" y="6100144"/>
            <a:ext cx="747493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Completion Approved September 27, 2017</a:t>
            </a:r>
            <a:endParaRPr lang="en-US" sz="2400" b="1" i="1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9546" y="3481397"/>
            <a:ext cx="4981665" cy="2458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709" y="993582"/>
            <a:ext cx="2571810" cy="144714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1519171" y="2678860"/>
            <a:ext cx="4892040" cy="3261360"/>
            <a:chOff x="1519171" y="2678860"/>
            <a:chExt cx="4892040" cy="326136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9171" y="2678860"/>
              <a:ext cx="4892040" cy="32613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551175" y="5628132"/>
              <a:ext cx="48129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FFFF"/>
                  </a:solidFill>
                </a:rPr>
                <a:t>Secretary </a:t>
              </a:r>
              <a:r>
                <a:rPr lang="en-US" sz="1400" b="1" dirty="0">
                  <a:solidFill>
                    <a:srgbClr val="FFFFFF"/>
                  </a:solidFill>
                </a:rPr>
                <a:t>of Energy Project Management Achievement </a:t>
              </a:r>
              <a:r>
                <a:rPr lang="en-US" sz="1400" b="1" dirty="0" smtClean="0">
                  <a:solidFill>
                    <a:srgbClr val="FFFFFF"/>
                  </a:solidFill>
                </a:rPr>
                <a:t>Award </a:t>
              </a:r>
              <a:endParaRPr lang="en-US" sz="1400" b="1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731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380" y="290620"/>
            <a:ext cx="8555797" cy="397933"/>
          </a:xfrm>
        </p:spPr>
        <p:txBody>
          <a:bodyPr>
            <a:noAutofit/>
          </a:bodyPr>
          <a:lstStyle/>
          <a:p>
            <a:pPr>
              <a:tabLst>
                <a:tab pos="0" algn="l"/>
              </a:tabLst>
            </a:pPr>
            <a:r>
              <a:rPr lang="en-US" kern="0" cap="none" dirty="0">
                <a:solidFill>
                  <a:srgbClr val="000000"/>
                </a:solidFill>
                <a:latin typeface="Arial" pitchFamily="34" charset="0"/>
              </a:rPr>
              <a:t>12 GeV Science Era </a:t>
            </a:r>
            <a:r>
              <a:rPr lang="en-US" kern="0" cap="none" dirty="0" smtClean="0">
                <a:solidFill>
                  <a:srgbClr val="000000"/>
                </a:solidFill>
                <a:latin typeface="Arial" pitchFamily="34" charset="0"/>
              </a:rPr>
              <a:t>is Here!</a:t>
            </a:r>
            <a:endParaRPr lang="en-US" kern="0" cap="none" dirty="0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161809" y="2835931"/>
            <a:ext cx="2397232" cy="2272962"/>
            <a:chOff x="6551163" y="4082088"/>
            <a:chExt cx="2397232" cy="2272962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1163" y="4082088"/>
              <a:ext cx="1293519" cy="1544143"/>
            </a:xfrm>
            <a:prstGeom prst="rect">
              <a:avLst/>
            </a:prstGeom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4876" y="4854159"/>
              <a:ext cx="1293519" cy="1500891"/>
            </a:xfrm>
            <a:prstGeom prst="rect">
              <a:avLst/>
            </a:prstGeom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0964"/>
          <a:stretch/>
        </p:blipFill>
        <p:spPr>
          <a:xfrm>
            <a:off x="5206334" y="5505429"/>
            <a:ext cx="3745583" cy="75107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78538" y="4335214"/>
            <a:ext cx="529543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 D: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physics operations (</a:t>
            </a:r>
            <a:r>
              <a:rPr lang="en-US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GlueX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–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ozens of papers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2016/2017 American Physical Soc. Div. Nuclear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 meetings</a:t>
            </a:r>
          </a:p>
          <a:p>
            <a:pPr marL="742950" lvl="1" indent="-285750">
              <a:buFont typeface="Arial" panose="020B0604020202020204" pitchFamily="34" charset="0"/>
              <a:buChar char="–"/>
            </a:pPr>
            <a:r>
              <a:rPr lang="en-US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12 GeV era </a:t>
            </a:r>
            <a:r>
              <a:rPr lang="en-US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publication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(April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2017) 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Working on 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several other </a:t>
            </a:r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publications</a:t>
            </a:r>
            <a:endParaRPr lang="en-US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Content Placeholder 7" descr="20171215_193117.jpg">
            <a:extLst>
              <a:ext uri="{FF2B5EF4-FFF2-40B4-BE49-F238E27FC236}">
                <a16:creationId xmlns:a16="http://schemas.microsoft.com/office/drawing/2014/main" xmlns="" id="{6F2785FD-1ECF-4699-B9FC-BE48D6180A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7182512" y="793740"/>
            <a:ext cx="1713469" cy="192024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78538" y="1089591"/>
            <a:ext cx="582045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 A: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physics operations </a:t>
            </a:r>
          </a:p>
          <a:p>
            <a:pPr marL="742950" lvl="1" indent="-285750">
              <a:buFont typeface="Arial" panose="020B0604020202020204" pitchFamily="34" charset="0"/>
              <a:buChar char="–"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December 15, 2017: First Beam on Tritium Target!</a:t>
            </a:r>
          </a:p>
          <a:p>
            <a:pPr marL="742950" lvl="1" indent="-285750">
              <a:buFont typeface="Arial" panose="020B0604020202020204" pitchFamily="34" charset="0"/>
              <a:buChar char="–"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GeV era publications this year</a:t>
            </a:r>
          </a:p>
          <a:p>
            <a:r>
              <a:rPr lang="en-US" sz="1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 B: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 operations</a:t>
            </a:r>
            <a:endParaRPr lang="en-US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–"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CLAS12 Physics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February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–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Publications anticipated from Proton Radius and Heavy Photon Search experiments</a:t>
            </a:r>
          </a:p>
          <a:p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 C: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physics operations</a:t>
            </a:r>
          </a:p>
          <a:p>
            <a:pPr marL="742950" lvl="1" indent="-285750">
              <a:buFont typeface="Arial" panose="020B0604020202020204" pitchFamily="34" charset="0"/>
              <a:buChar char="–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pectrometer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 run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</a:t>
            </a:r>
          </a:p>
          <a:p>
            <a:pPr marL="742950" lvl="1" indent="-285750">
              <a:buFont typeface="Arial" panose="020B0604020202020204" pitchFamily="34" charset="0"/>
              <a:buChar char="–"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data-taking started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January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–"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 measurements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lead to early publications.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05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First Published Results from 12 GeV CEBAF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944399" y="1520290"/>
            <a:ext cx="5047201" cy="1192634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300" i="1" dirty="0">
                <a:solidFill>
                  <a:srgbClr val="33339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The new </a:t>
            </a:r>
            <a:r>
              <a:rPr lang="en-US" sz="1300" i="1" dirty="0" err="1">
                <a:solidFill>
                  <a:srgbClr val="33339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GlueX</a:t>
            </a:r>
            <a:r>
              <a:rPr lang="en-US" sz="1300" i="1" dirty="0">
                <a:solidFill>
                  <a:srgbClr val="33339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 results show: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33339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• 	For </a:t>
            </a:r>
            <a:r>
              <a:rPr lang="en-US" sz="1300" dirty="0">
                <a:solidFill>
                  <a:srgbClr val="33339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neutral </a:t>
            </a:r>
            <a:r>
              <a:rPr lang="en-US" sz="1300" dirty="0" err="1">
                <a:solidFill>
                  <a:srgbClr val="33339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pions</a:t>
            </a:r>
            <a:r>
              <a:rPr lang="en-US" sz="1300" dirty="0">
                <a:solidFill>
                  <a:srgbClr val="33339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, the reaction mechanism is dominated by pure vector coupling.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33339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• </a:t>
            </a:r>
            <a:r>
              <a:rPr lang="en-US" sz="1300" dirty="0" smtClean="0">
                <a:solidFill>
                  <a:srgbClr val="33339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	The </a:t>
            </a:r>
            <a:r>
              <a:rPr lang="en-US" sz="1300" dirty="0">
                <a:solidFill>
                  <a:srgbClr val="33339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first data for beam asymmetry for</a:t>
            </a:r>
            <a:r>
              <a:rPr lang="en-US" sz="1300" dirty="0">
                <a:solidFill>
                  <a:srgbClr val="333399">
                    <a:lumMod val="75000"/>
                  </a:srgbClr>
                </a:solidFill>
                <a:latin typeface="Symbol" charset="2"/>
                <a:cs typeface="Symbol" charset="2"/>
              </a:rPr>
              <a:t> h </a:t>
            </a:r>
            <a:r>
              <a:rPr lang="en-US" sz="1300" dirty="0">
                <a:solidFill>
                  <a:srgbClr val="33339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production &gt;3 GeV.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33339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• </a:t>
            </a:r>
            <a:r>
              <a:rPr lang="en-US" sz="1300" dirty="0" smtClean="0">
                <a:solidFill>
                  <a:srgbClr val="33339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300" b="1" dirty="0" smtClean="0">
                <a:solidFill>
                  <a:srgbClr val="33339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n-US" sz="1300" b="1" dirty="0" err="1">
                <a:solidFill>
                  <a:srgbClr val="33339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GlueX</a:t>
            </a:r>
            <a:r>
              <a:rPr lang="en-US" sz="1300" b="1" dirty="0">
                <a:solidFill>
                  <a:srgbClr val="33339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 experiment in Hall D can produce timely results.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2400" y="865803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The first experimental results, from data collected in the </a:t>
            </a:r>
            <a:r>
              <a:rPr lang="en-US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GlueX</a:t>
            </a:r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engineering run, </a:t>
            </a:r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have been published in Phys. Rev. C.</a:t>
            </a:r>
            <a:endParaRPr lang="en-US" b="1" dirty="0">
              <a:solidFill>
                <a:srgbClr val="333399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44399" y="2776840"/>
            <a:ext cx="498231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GlueX</a:t>
            </a:r>
            <a:r>
              <a:rPr lang="en-US" sz="13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will search for hybrid mesons, particles in which the strong </a:t>
            </a:r>
            <a:r>
              <a:rPr lang="en-US" sz="13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gluonic</a:t>
            </a:r>
            <a:r>
              <a:rPr lang="en-US" sz="13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field contributes directly to their properties. From the spectrum of these particles, we can learn about the </a:t>
            </a:r>
            <a:r>
              <a:rPr lang="en-US" sz="13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gluonic</a:t>
            </a:r>
            <a:r>
              <a:rPr lang="en-US" sz="13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field in QCD. </a:t>
            </a:r>
          </a:p>
        </p:txBody>
      </p:sp>
      <p:pic>
        <p:nvPicPr>
          <p:cNvPr id="24" name="Picture 23" descr="GlueX-500-px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914589"/>
            <a:ext cx="1270000" cy="441960"/>
          </a:xfrm>
          <a:prstGeom prst="rect">
            <a:avLst/>
          </a:prstGeom>
        </p:spPr>
      </p:pic>
      <p:pic>
        <p:nvPicPr>
          <p:cNvPr id="26" name="Picture 25" descr="jpsimass_v2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" t="2756" r="1822" b="2399"/>
          <a:stretch/>
        </p:blipFill>
        <p:spPr>
          <a:xfrm>
            <a:off x="6012935" y="4161291"/>
            <a:ext cx="2913777" cy="20955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7" name="Straight Connector 26"/>
          <p:cNvCxnSpPr/>
          <p:nvPr/>
        </p:nvCxnSpPr>
        <p:spPr bwMode="auto">
          <a:xfrm>
            <a:off x="0" y="3962400"/>
            <a:ext cx="9144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8" name="Title 1"/>
          <p:cNvSpPr txBox="1">
            <a:spLocks/>
          </p:cNvSpPr>
          <p:nvPr/>
        </p:nvSpPr>
        <p:spPr>
          <a:xfrm>
            <a:off x="318710" y="4125914"/>
            <a:ext cx="5358190" cy="21662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400" dirty="0" smtClean="0">
                <a:solidFill>
                  <a:srgbClr val="C00000"/>
                </a:solidFill>
                <a:latin typeface="Arial"/>
              </a:rPr>
              <a:t>Bonus:</a:t>
            </a:r>
          </a:p>
          <a:p>
            <a:pPr>
              <a:defRPr/>
            </a:pPr>
            <a:endParaRPr lang="en-US" sz="2400" dirty="0" smtClean="0">
              <a:solidFill>
                <a:srgbClr val="C00000"/>
              </a:solidFill>
              <a:latin typeface="Arial"/>
            </a:endParaRPr>
          </a:p>
          <a:p>
            <a:pPr>
              <a:defRPr/>
            </a:pPr>
            <a:endParaRPr lang="en-US" sz="2400" dirty="0" smtClean="0">
              <a:solidFill>
                <a:srgbClr val="C00000"/>
              </a:solidFill>
              <a:latin typeface="Arial"/>
            </a:endParaRPr>
          </a:p>
          <a:p>
            <a:pPr>
              <a:defRPr/>
            </a:pPr>
            <a:endParaRPr lang="en-US" sz="2400" dirty="0" smtClean="0">
              <a:solidFill>
                <a:srgbClr val="C00000"/>
              </a:solidFill>
              <a:latin typeface="Arial"/>
            </a:endParaRPr>
          </a:p>
          <a:p>
            <a:pPr>
              <a:defRPr/>
            </a:pPr>
            <a:endParaRPr lang="en-US" sz="2400" dirty="0" smtClean="0">
              <a:solidFill>
                <a:srgbClr val="C00000"/>
              </a:solidFill>
              <a:latin typeface="Arial"/>
            </a:endParaRPr>
          </a:p>
          <a:p>
            <a:pPr>
              <a:defRPr/>
            </a:pPr>
            <a:r>
              <a:rPr lang="en-US" sz="2400" dirty="0" smtClean="0">
                <a:solidFill>
                  <a:srgbClr val="C00000"/>
                </a:solidFill>
                <a:latin typeface="Arial"/>
              </a:rPr>
              <a:t>First observation of </a:t>
            </a:r>
            <a:r>
              <a:rPr lang="en-US" sz="2400" dirty="0" err="1" smtClean="0">
                <a:solidFill>
                  <a:srgbClr val="C00000"/>
                </a:solidFill>
                <a:latin typeface="Arial"/>
              </a:rPr>
              <a:t>charmonium</a:t>
            </a:r>
            <a:r>
              <a:rPr lang="en-US" sz="2400" dirty="0" smtClean="0">
                <a:solidFill>
                  <a:srgbClr val="C00000"/>
                </a:solidFill>
                <a:latin typeface="Arial"/>
              </a:rPr>
              <a:t> at </a:t>
            </a:r>
            <a:r>
              <a:rPr lang="en-US" sz="2400" dirty="0" err="1" smtClean="0">
                <a:solidFill>
                  <a:srgbClr val="C00000"/>
                </a:solidFill>
                <a:latin typeface="Arial"/>
              </a:rPr>
              <a:t>JLab</a:t>
            </a:r>
            <a:r>
              <a:rPr lang="en-US" sz="2400" dirty="0">
                <a:solidFill>
                  <a:srgbClr val="C00000"/>
                </a:solidFill>
                <a:latin typeface="Arial"/>
              </a:rPr>
              <a:t>!</a:t>
            </a: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971" y="4190994"/>
            <a:ext cx="2376488" cy="1574131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609600" y="1514475"/>
            <a:ext cx="3139531" cy="2371724"/>
            <a:chOff x="697037" y="1520291"/>
            <a:chExt cx="3139531" cy="2371724"/>
          </a:xfrm>
        </p:grpSpPr>
        <p:grpSp>
          <p:nvGrpSpPr>
            <p:cNvPr id="31" name="Group 30"/>
            <p:cNvGrpSpPr/>
            <p:nvPr/>
          </p:nvGrpSpPr>
          <p:grpSpPr>
            <a:xfrm>
              <a:off x="697037" y="1520291"/>
              <a:ext cx="3139531" cy="2086579"/>
              <a:chOff x="140831" y="3619836"/>
              <a:chExt cx="3486557" cy="2330229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230138" y="3619836"/>
                <a:ext cx="3397250" cy="2330229"/>
                <a:chOff x="230138" y="3619836"/>
                <a:chExt cx="3397250" cy="2330229"/>
              </a:xfrm>
            </p:grpSpPr>
            <p:pic>
              <p:nvPicPr>
                <p:cNvPr id="36" name="Picture 35" descr="fig5_Sigma.png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348" t="3955" r="10145" b="50725"/>
                <a:stretch/>
              </p:blipFill>
              <p:spPr>
                <a:xfrm>
                  <a:off x="230138" y="3619836"/>
                  <a:ext cx="3397250" cy="2330229"/>
                </a:xfrm>
                <a:prstGeom prst="rect">
                  <a:avLst/>
                </a:prstGeom>
              </p:spPr>
            </p:pic>
            <p:sp>
              <p:nvSpPr>
                <p:cNvPr id="37" name="Rectangle 36"/>
                <p:cNvSpPr/>
                <p:nvPr/>
              </p:nvSpPr>
              <p:spPr bwMode="auto">
                <a:xfrm>
                  <a:off x="875553" y="3807797"/>
                  <a:ext cx="173532" cy="149880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prstClr val="black"/>
                    </a:solidFill>
                    <a:cs typeface="Arial" pitchFamily="34" charset="0"/>
                  </a:endParaRPr>
                </a:p>
              </p:txBody>
            </p:sp>
          </p:grpSp>
          <p:sp>
            <p:nvSpPr>
              <p:cNvPr id="34" name="Rectangle 33"/>
              <p:cNvSpPr/>
              <p:nvPr/>
            </p:nvSpPr>
            <p:spPr bwMode="auto">
              <a:xfrm>
                <a:off x="314325" y="3692428"/>
                <a:ext cx="173532" cy="14988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pitchFamily="34" charset="0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40831" y="4528315"/>
                <a:ext cx="430887" cy="214161"/>
              </a:xfrm>
              <a:prstGeom prst="rect">
                <a:avLst/>
              </a:prstGeom>
              <a:noFill/>
            </p:spPr>
            <p:txBody>
              <a:bodyPr vert="vert270"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dirty="0">
                    <a:solidFill>
                      <a:srgbClr val="002060"/>
                    </a:solidFill>
                    <a:latin typeface="Symbol" panose="05050102010706020507" pitchFamily="18" charset="2"/>
                    <a:cs typeface="Arial" pitchFamily="34" charset="0"/>
                  </a:rPr>
                  <a:t>S</a:t>
                </a:r>
              </a:p>
            </p:txBody>
          </p:sp>
        </p:grpSp>
        <p:sp>
          <p:nvSpPr>
            <p:cNvPr id="32" name="Rectangle 31"/>
            <p:cNvSpPr/>
            <p:nvPr/>
          </p:nvSpPr>
          <p:spPr bwMode="auto">
            <a:xfrm>
              <a:off x="777455" y="3589262"/>
              <a:ext cx="3059113" cy="30275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" pitchFamily="18" charset="0"/>
              </a:endParaRPr>
            </a:p>
          </p:txBody>
        </p:sp>
      </p:grpSp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26" y="3521363"/>
            <a:ext cx="1739227" cy="28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10" y="4528682"/>
            <a:ext cx="1844623" cy="136072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52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1355666"/>
              </p:ext>
            </p:extLst>
          </p:nvPr>
        </p:nvGraphicFramePr>
        <p:xfrm>
          <a:off x="699700" y="871157"/>
          <a:ext cx="7283015" cy="5081590"/>
        </p:xfrm>
        <a:graphic>
          <a:graphicData uri="http://schemas.openxmlformats.org/drawingml/2006/table">
            <a:tbl>
              <a:tblPr/>
              <a:tblGrid>
                <a:gridCol w="3462413">
                  <a:extLst>
                    <a:ext uri="{9D8B030D-6E8A-4147-A177-3AD203B41FA5}">
                      <a16:colId xmlns="" xmlns:a16="http://schemas.microsoft.com/office/drawing/2014/main" val="212430967"/>
                    </a:ext>
                  </a:extLst>
                </a:gridCol>
                <a:gridCol w="636767">
                  <a:extLst>
                    <a:ext uri="{9D8B030D-6E8A-4147-A177-3AD203B41FA5}">
                      <a16:colId xmlns="" xmlns:a16="http://schemas.microsoft.com/office/drawing/2014/main" val="3174036206"/>
                    </a:ext>
                  </a:extLst>
                </a:gridCol>
                <a:gridCol w="636767">
                  <a:extLst>
                    <a:ext uri="{9D8B030D-6E8A-4147-A177-3AD203B41FA5}">
                      <a16:colId xmlns="" xmlns:a16="http://schemas.microsoft.com/office/drawing/2014/main" val="700917700"/>
                    </a:ext>
                  </a:extLst>
                </a:gridCol>
                <a:gridCol w="636767">
                  <a:extLst>
                    <a:ext uri="{9D8B030D-6E8A-4147-A177-3AD203B41FA5}">
                      <a16:colId xmlns="" xmlns:a16="http://schemas.microsoft.com/office/drawing/2014/main" val="2559302733"/>
                    </a:ext>
                  </a:extLst>
                </a:gridCol>
                <a:gridCol w="636767">
                  <a:extLst>
                    <a:ext uri="{9D8B030D-6E8A-4147-A177-3AD203B41FA5}">
                      <a16:colId xmlns="" xmlns:a16="http://schemas.microsoft.com/office/drawing/2014/main" val="684280055"/>
                    </a:ext>
                  </a:extLst>
                </a:gridCol>
                <a:gridCol w="636767">
                  <a:extLst>
                    <a:ext uri="{9D8B030D-6E8A-4147-A177-3AD203B41FA5}">
                      <a16:colId xmlns="" xmlns:a16="http://schemas.microsoft.com/office/drawing/2014/main" val="1339607958"/>
                    </a:ext>
                  </a:extLst>
                </a:gridCol>
                <a:gridCol w="636767">
                  <a:extLst>
                    <a:ext uri="{9D8B030D-6E8A-4147-A177-3AD203B41FA5}">
                      <a16:colId xmlns="" xmlns:a16="http://schemas.microsoft.com/office/drawing/2014/main" val="3293739367"/>
                    </a:ext>
                  </a:extLst>
                </a:gridCol>
              </a:tblGrid>
              <a:tr h="58572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Topic</a:t>
                      </a:r>
                    </a:p>
                  </a:txBody>
                  <a:tcPr marL="13716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A</a:t>
                      </a:r>
                    </a:p>
                  </a:txBody>
                  <a:tcPr marL="13716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B</a:t>
                      </a:r>
                    </a:p>
                  </a:txBody>
                  <a:tcPr marL="13716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C</a:t>
                      </a:r>
                    </a:p>
                  </a:txBody>
                  <a:tcPr marL="13716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D</a:t>
                      </a:r>
                    </a:p>
                  </a:txBody>
                  <a:tcPr marL="13716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Other</a:t>
                      </a:r>
                    </a:p>
                  </a:txBody>
                  <a:tcPr marL="13716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</a:t>
                      </a:r>
                    </a:p>
                  </a:txBody>
                  <a:tcPr marL="13716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59021893"/>
                  </a:ext>
                </a:extLst>
              </a:tr>
              <a:tr h="4418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The Hadron spectra as probes of QCD</a:t>
                      </a:r>
                    </a:p>
                  </a:txBody>
                  <a:tcPr marL="13716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13716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13716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13716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13716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13716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</a:p>
                  </a:txBody>
                  <a:tcPr marL="13716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54060579"/>
                  </a:ext>
                </a:extLst>
              </a:tr>
              <a:tr h="58572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The transverse structure of the hadrons</a:t>
                      </a:r>
                    </a:p>
                  </a:txBody>
                  <a:tcPr marL="13716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</a:p>
                  </a:txBody>
                  <a:tcPr marL="13716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</a:p>
                  </a:txBody>
                  <a:tcPr marL="13716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13716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13716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13716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14</a:t>
                      </a:r>
                    </a:p>
                  </a:txBody>
                  <a:tcPr marL="13716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44844523"/>
                  </a:ext>
                </a:extLst>
              </a:tr>
              <a:tr h="58572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The longitudinal structure of the hadrons</a:t>
                      </a:r>
                    </a:p>
                  </a:txBody>
                  <a:tcPr marL="13716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</a:p>
                  </a:txBody>
                  <a:tcPr marL="13716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13716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</a:p>
                  </a:txBody>
                  <a:tcPr marL="13716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13716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13716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11</a:t>
                      </a:r>
                    </a:p>
                  </a:txBody>
                  <a:tcPr marL="13716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05220188"/>
                  </a:ext>
                </a:extLst>
              </a:tr>
              <a:tr h="4418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The 3D structure of the hadrons</a:t>
                      </a:r>
                    </a:p>
                  </a:txBody>
                  <a:tcPr marL="13716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</a:p>
                  </a:txBody>
                  <a:tcPr marL="13716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</a:t>
                      </a:r>
                    </a:p>
                  </a:txBody>
                  <a:tcPr marL="13716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</a:p>
                  </a:txBody>
                  <a:tcPr marL="13716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13716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13716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20</a:t>
                      </a:r>
                    </a:p>
                  </a:txBody>
                  <a:tcPr marL="13716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91597655"/>
                  </a:ext>
                </a:extLst>
              </a:tr>
              <a:tr h="4418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Hadrons and cold nuclear matter</a:t>
                      </a:r>
                    </a:p>
                  </a:txBody>
                  <a:tcPr marL="13716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</a:t>
                      </a:r>
                    </a:p>
                  </a:txBody>
                  <a:tcPr marL="13716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</a:p>
                  </a:txBody>
                  <a:tcPr marL="13716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</a:p>
                  </a:txBody>
                  <a:tcPr marL="13716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13716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13716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20</a:t>
                      </a:r>
                    </a:p>
                  </a:txBody>
                  <a:tcPr marL="13716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86104001"/>
                  </a:ext>
                </a:extLst>
              </a:tr>
              <a:tr h="6732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Low-energy tests of the Standard Model and Fundamental Symmetries</a:t>
                      </a:r>
                    </a:p>
                  </a:txBody>
                  <a:tcPr marL="13716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13716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13716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13716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13716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13716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</a:p>
                  </a:txBody>
                  <a:tcPr marL="13716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38375541"/>
                  </a:ext>
                </a:extLst>
              </a:tr>
              <a:tr h="4418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</a:t>
                      </a:r>
                    </a:p>
                  </a:txBody>
                  <a:tcPr marL="13716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24</a:t>
                      </a:r>
                    </a:p>
                  </a:txBody>
                  <a:tcPr marL="13716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24</a:t>
                      </a:r>
                    </a:p>
                  </a:txBody>
                  <a:tcPr marL="13716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23</a:t>
                      </a:r>
                    </a:p>
                  </a:txBody>
                  <a:tcPr marL="13716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</a:p>
                  </a:txBody>
                  <a:tcPr marL="13716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</a:p>
                  </a:txBody>
                  <a:tcPr marL="13716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78</a:t>
                      </a:r>
                    </a:p>
                  </a:txBody>
                  <a:tcPr marL="13716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27019072"/>
                  </a:ext>
                </a:extLst>
              </a:tr>
              <a:tr h="4418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Experiments Completed</a:t>
                      </a:r>
                    </a:p>
                  </a:txBody>
                  <a:tcPr marL="13716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4.6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13716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2.7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13716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2.1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13716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0.8</a:t>
                      </a:r>
                    </a:p>
                  </a:txBody>
                  <a:tcPr marL="13716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13716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10.2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13716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04761903"/>
                  </a:ext>
                </a:extLst>
              </a:tr>
              <a:tr h="4418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Experiments Remaining</a:t>
                      </a:r>
                    </a:p>
                  </a:txBody>
                  <a:tcPr marL="13716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19.4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13716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21.3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13716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20.9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13716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4.2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13716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2.0</a:t>
                      </a:r>
                    </a:p>
                  </a:txBody>
                  <a:tcPr marL="13716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67.8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13716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05560171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Approved experiments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77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 Term CEBAF Schedule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97" y="930213"/>
            <a:ext cx="6508765" cy="488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00884" y="5920740"/>
            <a:ext cx="3610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Note: 7 “High Impact” Experiments!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3150108" y="1218438"/>
            <a:ext cx="411480" cy="22402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78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JLabStandardPPTTemplate" id="{A76DDB89-9485-FD4D-98A9-DF1C06249F3D}" vid="{808B238C-84FF-B441-8654-84F07F73F6B9}"/>
    </a:ext>
  </a:extLst>
</a:theme>
</file>

<file path=ppt/theme/theme10.xml><?xml version="1.0" encoding="utf-8"?>
<a:theme xmlns:a="http://schemas.openxmlformats.org/drawingml/2006/main" name="9_JeffersonLabTemplat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2" id="{7A9992D1-7024-A740-925F-C69EF509E2FF}" vid="{1BA63485-8226-9948-BD88-7C461ED892FA}"/>
    </a:ext>
  </a:extLst>
</a:theme>
</file>

<file path=ppt/theme/theme11.xml><?xml version="1.0" encoding="utf-8"?>
<a:theme xmlns:a="http://schemas.openxmlformats.org/drawingml/2006/main" name="3_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JLabStandardPPTTemplate" id="{A76DDB89-9485-FD4D-98A9-DF1C06249F3D}" vid="{808B238C-84FF-B441-8654-84F07F73F6B9}"/>
    </a:ext>
  </a:extLst>
</a:theme>
</file>

<file path=ppt/theme/theme12.xml><?xml version="1.0" encoding="utf-8"?>
<a:theme xmlns:a="http://schemas.openxmlformats.org/drawingml/2006/main" name="1_JeffersonLabTemplat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2" id="{7A9992D1-7024-A740-925F-C69EF509E2FF}" vid="{1BA63485-8226-9948-BD88-7C461ED892F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JLabStandardPPTTemplate" id="{A76DDB89-9485-FD4D-98A9-DF1C06249F3D}" vid="{808B238C-84FF-B441-8654-84F07F73F6B9}"/>
    </a:ext>
  </a:extLst>
</a:theme>
</file>

<file path=ppt/theme/theme3.xml><?xml version="1.0" encoding="utf-8"?>
<a:theme xmlns:a="http://schemas.openxmlformats.org/drawingml/2006/main" name="7_JeffersonLabTemplat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2" id="{7A9992D1-7024-A740-925F-C69EF509E2FF}" vid="{1BA63485-8226-9948-BD88-7C461ED892FA}"/>
    </a:ext>
  </a:extLst>
</a:theme>
</file>

<file path=ppt/theme/theme4.xml><?xml version="1.0" encoding="utf-8"?>
<a:theme xmlns:a="http://schemas.openxmlformats.org/drawingml/2006/main" name="1_JSA Council V0.0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JLabStandardPPTTemplate" id="{A76DDB89-9485-FD4D-98A9-DF1C06249F3D}" vid="{808B238C-84FF-B441-8654-84F07F73F6B9}"/>
    </a:ext>
  </a:extLst>
</a:theme>
</file>

<file path=ppt/theme/theme5.xml><?xml version="1.0" encoding="utf-8"?>
<a:theme xmlns:a="http://schemas.openxmlformats.org/drawingml/2006/main" name="6_JeffersonLabTemplat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2" id="{7A9992D1-7024-A740-925F-C69EF509E2FF}" vid="{1BA63485-8226-9948-BD88-7C461ED892FA}"/>
    </a:ext>
  </a:extLst>
</a:theme>
</file>

<file path=ppt/theme/theme6.xml><?xml version="1.0" encoding="utf-8"?>
<a:theme xmlns:a="http://schemas.openxmlformats.org/drawingml/2006/main" name="10_JeffersonLabTemplat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2" id="{7A9992D1-7024-A740-925F-C69EF509E2FF}" vid="{1BA63485-8226-9948-BD88-7C461ED892FA}"/>
    </a:ext>
  </a:extLst>
</a:theme>
</file>

<file path=ppt/theme/theme7.xml><?xml version="1.0" encoding="utf-8"?>
<a:theme xmlns:a="http://schemas.openxmlformats.org/drawingml/2006/main" name="8_JeffersonLabTemplat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2" id="{7A9992D1-7024-A740-925F-C69EF509E2FF}" vid="{1BA63485-8226-9948-BD88-7C461ED892FA}"/>
    </a:ext>
  </a:extLst>
</a:theme>
</file>

<file path=ppt/theme/theme8.xml><?xml version="1.0" encoding="utf-8"?>
<a:theme xmlns:a="http://schemas.openxmlformats.org/drawingml/2006/main" name="2_JeffersonLabTemplat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2" id="{7A9992D1-7024-A740-925F-C69EF509E2FF}" vid="{1BA63485-8226-9948-BD88-7C461ED892FA}"/>
    </a:ext>
  </a:extLst>
</a:theme>
</file>

<file path=ppt/theme/theme9.xml><?xml version="1.0" encoding="utf-8"?>
<a:theme xmlns:a="http://schemas.openxmlformats.org/drawingml/2006/main" name="3_JeffersonLabTemplat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2" id="{7A9992D1-7024-A740-925F-C69EF509E2FF}" vid="{1BA63485-8226-9948-BD88-7C461ED892F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JLabPowerPointMain(1)</Template>
  <TotalTime>21946</TotalTime>
  <Words>835</Words>
  <Application>Microsoft Office PowerPoint</Application>
  <PresentationFormat>On-screen Show (4:3)</PresentationFormat>
  <Paragraphs>317</Paragraphs>
  <Slides>17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12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Office Theme</vt:lpstr>
      <vt:lpstr>1_Office Theme</vt:lpstr>
      <vt:lpstr>7_JeffersonLabTemplate</vt:lpstr>
      <vt:lpstr>1_JSA Council V0.0</vt:lpstr>
      <vt:lpstr>6_JeffersonLabTemplate</vt:lpstr>
      <vt:lpstr>10_JeffersonLabTemplate</vt:lpstr>
      <vt:lpstr>8_JeffersonLabTemplate</vt:lpstr>
      <vt:lpstr>2_JeffersonLabTemplate</vt:lpstr>
      <vt:lpstr>3_JeffersonLabTemplate</vt:lpstr>
      <vt:lpstr>9_JeffersonLabTemplate</vt:lpstr>
      <vt:lpstr>3_Office Theme</vt:lpstr>
      <vt:lpstr>1_JeffersonLabTemplate</vt:lpstr>
      <vt:lpstr>Welcome to HYP2018</vt:lpstr>
      <vt:lpstr>Jefferson Lab: A Laboratory For Nuclear Science</vt:lpstr>
      <vt:lpstr>Results Accepted and/or Published in Nature</vt:lpstr>
      <vt:lpstr>Other Recent 6 GeV Results</vt:lpstr>
      <vt:lpstr>12 GeV CEBAF Upgrade Project Is Complete, On-time and On-Budget!</vt:lpstr>
      <vt:lpstr>12 GeV Science Era is Here!</vt:lpstr>
      <vt:lpstr> First Published Results from 12 GeV CEBAF</vt:lpstr>
      <vt:lpstr>Approved experiments</vt:lpstr>
      <vt:lpstr>Near Term CEBAF Schedule</vt:lpstr>
      <vt:lpstr>Future Projects</vt:lpstr>
      <vt:lpstr>Center for Nuclear Femtography</vt:lpstr>
      <vt:lpstr>PowerPoint Presentation</vt:lpstr>
      <vt:lpstr>Nsac long range plan</vt:lpstr>
      <vt:lpstr>EIC at Jefferson Lab</vt:lpstr>
      <vt:lpstr>EIC Users Group and International Interest</vt:lpstr>
      <vt:lpstr>Summary</vt:lpstr>
      <vt:lpstr>Enjoy HYP2018!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stewartm@jlab.org</dc:creator>
  <cp:lastModifiedBy>Robert McKeown</cp:lastModifiedBy>
  <cp:revision>82</cp:revision>
  <dcterms:created xsi:type="dcterms:W3CDTF">2017-11-20T21:19:42Z</dcterms:created>
  <dcterms:modified xsi:type="dcterms:W3CDTF">2018-06-20T17:21:38Z</dcterms:modified>
</cp:coreProperties>
</file>