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bookmarkIdSeed="2">
  <p:sldMasterIdLst>
    <p:sldMasterId id="2147483650" r:id="rId1"/>
  </p:sldMasterIdLst>
  <p:notesMasterIdLst>
    <p:notesMasterId r:id="rId36"/>
  </p:notesMasterIdLst>
  <p:handoutMasterIdLst>
    <p:handoutMasterId r:id="rId37"/>
  </p:handoutMasterIdLst>
  <p:sldIdLst>
    <p:sldId id="2364" r:id="rId2"/>
    <p:sldId id="2649" r:id="rId3"/>
    <p:sldId id="2660" r:id="rId4"/>
    <p:sldId id="2635" r:id="rId5"/>
    <p:sldId id="2662" r:id="rId6"/>
    <p:sldId id="2661" r:id="rId7"/>
    <p:sldId id="2664" r:id="rId8"/>
    <p:sldId id="2665" r:id="rId9"/>
    <p:sldId id="2663" r:id="rId10"/>
    <p:sldId id="2634" r:id="rId11"/>
    <p:sldId id="2651" r:id="rId12"/>
    <p:sldId id="2652" r:id="rId13"/>
    <p:sldId id="2632" r:id="rId14"/>
    <p:sldId id="2655" r:id="rId15"/>
    <p:sldId id="2656" r:id="rId16"/>
    <p:sldId id="2657" r:id="rId17"/>
    <p:sldId id="2658" r:id="rId18"/>
    <p:sldId id="2673" r:id="rId19"/>
    <p:sldId id="2654" r:id="rId20"/>
    <p:sldId id="2672" r:id="rId21"/>
    <p:sldId id="2580" r:id="rId22"/>
    <p:sldId id="2510" r:id="rId23"/>
    <p:sldId id="2589" r:id="rId24"/>
    <p:sldId id="2669" r:id="rId25"/>
    <p:sldId id="2671" r:id="rId26"/>
    <p:sldId id="2591" r:id="rId27"/>
    <p:sldId id="2675" r:id="rId28"/>
    <p:sldId id="2676" r:id="rId29"/>
    <p:sldId id="2677" r:id="rId30"/>
    <p:sldId id="2592" r:id="rId31"/>
    <p:sldId id="2630" r:id="rId32"/>
    <p:sldId id="2670" r:id="rId33"/>
    <p:sldId id="2666" r:id="rId34"/>
    <p:sldId id="2667" r:id="rId35"/>
  </p:sldIdLst>
  <p:sldSz cx="9144000" cy="6858000" type="screen4x3"/>
  <p:notesSz cx="10234613" cy="7099300"/>
  <p:embeddedFontLst>
    <p:embeddedFont>
      <p:font typeface="Verdana" panose="020B0604030504040204" pitchFamily="34" charset="0"/>
      <p:regular r:id="rId38"/>
      <p:bold r:id="rId39"/>
      <p:italic r:id="rId40"/>
      <p:boldItalic r:id="rId41"/>
    </p:embeddedFont>
    <p:embeddedFont>
      <p:font typeface="VerdanaBar" panose="020B0604030504040204" pitchFamily="34" charset="0"/>
      <p:regular r:id="rId42"/>
    </p:embeddedFont>
    <p:embeddedFont>
      <p:font typeface="Arial Rounded MT Bold" panose="020F0704030504030204" pitchFamily="34" charset="0"/>
      <p:regular r:id="rId43"/>
      <p:bold r:id="rId44"/>
    </p:embeddedFont>
    <p:embeddedFont>
      <p:font typeface="Lucida Handwriting" panose="03010101010101010101" pitchFamily="66" charset="0"/>
      <p:regular r:id="rId45"/>
    </p:embeddedFont>
    <p:embeddedFont>
      <p:font typeface="Mathematica1" panose="05000502060100000001" pitchFamily="2" charset="2"/>
      <p:regular r:id="rId46"/>
      <p:bold r:id="rId47"/>
    </p:embeddedFont>
    <p:embeddedFont>
      <p:font typeface="Traditional Arabic" panose="020B0604020202020204" charset="-78"/>
      <p:regular r:id="rId48"/>
      <p:bold r:id="rId49"/>
    </p:embeddedFont>
  </p:embeddedFontLst>
  <p:custDataLst>
    <p:tags r:id="rId50"/>
  </p:custDataLst>
  <p:defaultTextStyle>
    <a:defPPr>
      <a:defRPr lang="en-US"/>
    </a:defPPr>
    <a:lvl1pPr algn="l" rtl="0" fontAlgn="base">
      <a:spcBef>
        <a:spcPct val="0"/>
      </a:spcBef>
      <a:spcAft>
        <a:spcPct val="0"/>
      </a:spcAft>
      <a:defRPr kumimoji="1" sz="1600" kern="1200">
        <a:solidFill>
          <a:schemeClr val="tx1"/>
        </a:solidFill>
        <a:latin typeface="Verdana" pitchFamily="34" charset="0"/>
        <a:ea typeface="+mn-ea"/>
        <a:cs typeface="+mn-cs"/>
      </a:defRPr>
    </a:lvl1pPr>
    <a:lvl2pPr marL="457200" algn="l" rtl="0" fontAlgn="base">
      <a:spcBef>
        <a:spcPct val="0"/>
      </a:spcBef>
      <a:spcAft>
        <a:spcPct val="0"/>
      </a:spcAft>
      <a:defRPr kumimoji="1" sz="1600" kern="1200">
        <a:solidFill>
          <a:schemeClr val="tx1"/>
        </a:solidFill>
        <a:latin typeface="Verdana" pitchFamily="34" charset="0"/>
        <a:ea typeface="+mn-ea"/>
        <a:cs typeface="+mn-cs"/>
      </a:defRPr>
    </a:lvl2pPr>
    <a:lvl3pPr marL="914400" algn="l" rtl="0" fontAlgn="base">
      <a:spcBef>
        <a:spcPct val="0"/>
      </a:spcBef>
      <a:spcAft>
        <a:spcPct val="0"/>
      </a:spcAft>
      <a:defRPr kumimoji="1" sz="1600" kern="1200">
        <a:solidFill>
          <a:schemeClr val="tx1"/>
        </a:solidFill>
        <a:latin typeface="Verdana" pitchFamily="34" charset="0"/>
        <a:ea typeface="+mn-ea"/>
        <a:cs typeface="+mn-cs"/>
      </a:defRPr>
    </a:lvl3pPr>
    <a:lvl4pPr marL="1371600" algn="l" rtl="0" fontAlgn="base">
      <a:spcBef>
        <a:spcPct val="0"/>
      </a:spcBef>
      <a:spcAft>
        <a:spcPct val="0"/>
      </a:spcAft>
      <a:defRPr kumimoji="1" sz="1600" kern="1200">
        <a:solidFill>
          <a:schemeClr val="tx1"/>
        </a:solidFill>
        <a:latin typeface="Verdana" pitchFamily="34" charset="0"/>
        <a:ea typeface="+mn-ea"/>
        <a:cs typeface="+mn-cs"/>
      </a:defRPr>
    </a:lvl4pPr>
    <a:lvl5pPr marL="1828800" algn="l" rtl="0" fontAlgn="base">
      <a:spcBef>
        <a:spcPct val="0"/>
      </a:spcBef>
      <a:spcAft>
        <a:spcPct val="0"/>
      </a:spcAft>
      <a:defRPr kumimoji="1" sz="1600" kern="1200">
        <a:solidFill>
          <a:schemeClr val="tx1"/>
        </a:solidFill>
        <a:latin typeface="Verdana" pitchFamily="34" charset="0"/>
        <a:ea typeface="+mn-ea"/>
        <a:cs typeface="+mn-cs"/>
      </a:defRPr>
    </a:lvl5pPr>
    <a:lvl6pPr marL="2286000" algn="l" defTabSz="914400" rtl="0" eaLnBrk="1" latinLnBrk="0" hangingPunct="1">
      <a:defRPr kumimoji="1" sz="1600" kern="1200">
        <a:solidFill>
          <a:schemeClr val="tx1"/>
        </a:solidFill>
        <a:latin typeface="Verdana" pitchFamily="34" charset="0"/>
        <a:ea typeface="+mn-ea"/>
        <a:cs typeface="+mn-cs"/>
      </a:defRPr>
    </a:lvl6pPr>
    <a:lvl7pPr marL="2743200" algn="l" defTabSz="914400" rtl="0" eaLnBrk="1" latinLnBrk="0" hangingPunct="1">
      <a:defRPr kumimoji="1" sz="1600" kern="1200">
        <a:solidFill>
          <a:schemeClr val="tx1"/>
        </a:solidFill>
        <a:latin typeface="Verdana" pitchFamily="34" charset="0"/>
        <a:ea typeface="+mn-ea"/>
        <a:cs typeface="+mn-cs"/>
      </a:defRPr>
    </a:lvl7pPr>
    <a:lvl8pPr marL="3200400" algn="l" defTabSz="914400" rtl="0" eaLnBrk="1" latinLnBrk="0" hangingPunct="1">
      <a:defRPr kumimoji="1" sz="1600" kern="1200">
        <a:solidFill>
          <a:schemeClr val="tx1"/>
        </a:solidFill>
        <a:latin typeface="Verdana" pitchFamily="34" charset="0"/>
        <a:ea typeface="+mn-ea"/>
        <a:cs typeface="+mn-cs"/>
      </a:defRPr>
    </a:lvl8pPr>
    <a:lvl9pPr marL="3657600" algn="l" defTabSz="914400" rtl="0" eaLnBrk="1" latinLnBrk="0" hangingPunct="1">
      <a:defRPr kumimoji="1" sz="1600" kern="1200">
        <a:solidFill>
          <a:schemeClr val="tx1"/>
        </a:solidFill>
        <a:latin typeface="Verdana" pitchFamily="34" charset="0"/>
        <a:ea typeface="+mn-ea"/>
        <a:cs typeface="+mn-cs"/>
      </a:defRPr>
    </a:lvl9pPr>
  </p:defaultTextStyle>
  <p:extLst>
    <p:ext uri="{521415D9-36F7-43E2-AB2F-B90AF26B5E84}">
      <p14:sectionLst xmlns:p14="http://schemas.microsoft.com/office/powerpoint/2010/main">
        <p14:section name="Standardabschnitt" id="{2FDD0CCC-82EC-4115-8D6E-78E22338DA9C}">
          <p14:sldIdLst>
            <p14:sldId id="2364"/>
            <p14:sldId id="2649"/>
            <p14:sldId id="2660"/>
            <p14:sldId id="2635"/>
            <p14:sldId id="2662"/>
            <p14:sldId id="2661"/>
            <p14:sldId id="2664"/>
            <p14:sldId id="2665"/>
            <p14:sldId id="2663"/>
            <p14:sldId id="2634"/>
            <p14:sldId id="2651"/>
            <p14:sldId id="2652"/>
            <p14:sldId id="2632"/>
            <p14:sldId id="2655"/>
            <p14:sldId id="2656"/>
            <p14:sldId id="2657"/>
            <p14:sldId id="2658"/>
            <p14:sldId id="2673"/>
            <p14:sldId id="2654"/>
            <p14:sldId id="2672"/>
            <p14:sldId id="2580"/>
            <p14:sldId id="2510"/>
            <p14:sldId id="2589"/>
            <p14:sldId id="2669"/>
            <p14:sldId id="2671"/>
            <p14:sldId id="2591"/>
            <p14:sldId id="2675"/>
            <p14:sldId id="2676"/>
            <p14:sldId id="2677"/>
            <p14:sldId id="2592"/>
            <p14:sldId id="2630"/>
            <p14:sldId id="2670"/>
            <p14:sldId id="2666"/>
            <p14:sldId id="2667"/>
          </p14:sldIdLst>
        </p14:section>
      </p14:sectionLst>
    </p:ext>
    <p:ext uri="{EFAFB233-063F-42B5-8137-9DF3F51BA10A}">
      <p15:sldGuideLst xmlns:p15="http://schemas.microsoft.com/office/powerpoint/2012/main">
        <p15:guide id="1" orient="horz" pos="1652">
          <p15:clr>
            <a:srgbClr val="A4A3A4"/>
          </p15:clr>
        </p15:guide>
        <p15:guide id="2" pos="2880">
          <p15:clr>
            <a:srgbClr val="A4A3A4"/>
          </p15:clr>
        </p15:guide>
      </p15:sldGuideLst>
    </p:ext>
    <p:ext uri="{2D200454-40CA-4A62-9FC3-DE9A4176ACB9}">
      <p15:notesGuideLst xmlns:p15="http://schemas.microsoft.com/office/powerpoint/2012/main">
        <p15:guide id="1" orient="horz" pos="2236" userDrawn="1">
          <p15:clr>
            <a:srgbClr val="A4A3A4"/>
          </p15:clr>
        </p15:guide>
        <p15:guide id="2" pos="322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FF"/>
    <a:srgbClr val="FFFFFF"/>
    <a:srgbClr val="66FF66"/>
    <a:srgbClr val="036CAE"/>
    <a:srgbClr val="2A89B9"/>
    <a:srgbClr val="FF66CC"/>
    <a:srgbClr val="FFCC00"/>
    <a:srgbClr val="CCECFF"/>
    <a:srgbClr val="33CCC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84E427A-3D55-4303-BF80-6455036E1DE7}" styleName="Designformatvorlage 1 - Akz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9" autoAdjust="0"/>
    <p:restoredTop sz="83824" autoAdjust="0"/>
  </p:normalViewPr>
  <p:slideViewPr>
    <p:cSldViewPr snapToGrid="0">
      <p:cViewPr varScale="1">
        <p:scale>
          <a:sx n="65" d="100"/>
          <a:sy n="65" d="100"/>
        </p:scale>
        <p:origin x="1308" y="54"/>
      </p:cViewPr>
      <p:guideLst>
        <p:guide orient="horz" pos="1652"/>
        <p:guide pos="2880"/>
      </p:guideLst>
    </p:cSldViewPr>
  </p:slideViewPr>
  <p:outlineViewPr>
    <p:cViewPr>
      <p:scale>
        <a:sx n="33" d="100"/>
        <a:sy n="33" d="100"/>
      </p:scale>
      <p:origin x="0" y="-14121"/>
    </p:cViewPr>
  </p:outlin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49" d="100"/>
          <a:sy n="49" d="100"/>
        </p:scale>
        <p:origin x="2700" y="52"/>
      </p:cViewPr>
      <p:guideLst>
        <p:guide orient="horz" pos="2236"/>
        <p:guide pos="3222"/>
      </p:guideLst>
    </p:cSldViewPr>
  </p:notesViewPr>
  <p:gridSpacing cx="45000" cy="450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tags" Target="tags/tag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font" Target="fonts/font4.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2.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image" Target="../media/image50.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7.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wmf"/><Relationship Id="rId1" Type="http://schemas.openxmlformats.org/officeDocument/2006/relationships/image" Target="../media/image59.wmf"/><Relationship Id="rId4" Type="http://schemas.openxmlformats.org/officeDocument/2006/relationships/image" Target="../media/image62.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65.wmf"/><Relationship Id="rId1" Type="http://schemas.openxmlformats.org/officeDocument/2006/relationships/image" Target="../media/image64.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image" Target="../media/image72.wmf"/><Relationship Id="rId1" Type="http://schemas.openxmlformats.org/officeDocument/2006/relationships/image" Target="../media/image71.wmf"/><Relationship Id="rId4" Type="http://schemas.openxmlformats.org/officeDocument/2006/relationships/image" Target="../media/image74.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77.wmf"/><Relationship Id="rId7" Type="http://schemas.openxmlformats.org/officeDocument/2006/relationships/image" Target="../media/image81.wmf"/><Relationship Id="rId2" Type="http://schemas.openxmlformats.org/officeDocument/2006/relationships/image" Target="../media/image76.wmf"/><Relationship Id="rId1" Type="http://schemas.openxmlformats.org/officeDocument/2006/relationships/image" Target="../media/image75.wmf"/><Relationship Id="rId6" Type="http://schemas.openxmlformats.org/officeDocument/2006/relationships/image" Target="../media/image80.wmf"/><Relationship Id="rId5" Type="http://schemas.openxmlformats.org/officeDocument/2006/relationships/image" Target="../media/image79.wmf"/><Relationship Id="rId4" Type="http://schemas.openxmlformats.org/officeDocument/2006/relationships/image" Target="../media/image7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2" y="4"/>
            <a:ext cx="4433017" cy="355681"/>
          </a:xfrm>
          <a:prstGeom prst="rect">
            <a:avLst/>
          </a:prstGeom>
          <a:noFill/>
          <a:ln w="12700" cap="sq">
            <a:noFill/>
            <a:miter lim="800000"/>
            <a:headEnd type="none" w="sm" len="sm"/>
            <a:tailEnd type="none" w="sm" len="sm"/>
          </a:ln>
          <a:effectLst/>
        </p:spPr>
        <p:txBody>
          <a:bodyPr vert="horz" wrap="square" lIns="92264" tIns="46132" rIns="92264" bIns="46132" numCol="1" anchor="t" anchorCtr="0" compatLnSpc="1">
            <a:prstTxWarp prst="textNoShape">
              <a:avLst/>
            </a:prstTxWarp>
          </a:bodyPr>
          <a:lstStyle>
            <a:lvl1pPr defTabSz="922123" eaLnBrk="0" hangingPunct="0">
              <a:defRPr kumimoji="0" sz="1300">
                <a:latin typeface="Times New Roman" pitchFamily="18" charset="0"/>
              </a:defRPr>
            </a:lvl1pPr>
          </a:lstStyle>
          <a:p>
            <a:endParaRPr lang="de-DE"/>
          </a:p>
        </p:txBody>
      </p:sp>
      <p:sp>
        <p:nvSpPr>
          <p:cNvPr id="20483" name="Rectangle 3"/>
          <p:cNvSpPr>
            <a:spLocks noGrp="1" noChangeArrowheads="1"/>
          </p:cNvSpPr>
          <p:nvPr>
            <p:ph type="dt" sz="quarter" idx="1"/>
          </p:nvPr>
        </p:nvSpPr>
        <p:spPr bwMode="auto">
          <a:xfrm>
            <a:off x="5801602" y="4"/>
            <a:ext cx="4433015" cy="355681"/>
          </a:xfrm>
          <a:prstGeom prst="rect">
            <a:avLst/>
          </a:prstGeom>
          <a:noFill/>
          <a:ln w="12700" cap="sq">
            <a:noFill/>
            <a:miter lim="800000"/>
            <a:headEnd type="none" w="sm" len="sm"/>
            <a:tailEnd type="none" w="sm" len="sm"/>
          </a:ln>
          <a:effectLst/>
        </p:spPr>
        <p:txBody>
          <a:bodyPr vert="horz" wrap="square" lIns="92264" tIns="46132" rIns="92264" bIns="46132" numCol="1" anchor="t" anchorCtr="0" compatLnSpc="1">
            <a:prstTxWarp prst="textNoShape">
              <a:avLst/>
            </a:prstTxWarp>
          </a:bodyPr>
          <a:lstStyle>
            <a:lvl1pPr algn="r" defTabSz="922123" eaLnBrk="0" hangingPunct="0">
              <a:defRPr kumimoji="0" sz="1300">
                <a:latin typeface="Times New Roman" pitchFamily="18" charset="0"/>
              </a:defRPr>
            </a:lvl1pPr>
          </a:lstStyle>
          <a:p>
            <a:endParaRPr lang="de-DE"/>
          </a:p>
        </p:txBody>
      </p:sp>
      <p:sp>
        <p:nvSpPr>
          <p:cNvPr id="20484" name="Rectangle 4"/>
          <p:cNvSpPr>
            <a:spLocks noGrp="1" noChangeArrowheads="1"/>
          </p:cNvSpPr>
          <p:nvPr>
            <p:ph type="ftr" sz="quarter" idx="2"/>
          </p:nvPr>
        </p:nvSpPr>
        <p:spPr bwMode="auto">
          <a:xfrm>
            <a:off x="2" y="6743621"/>
            <a:ext cx="4433017" cy="355681"/>
          </a:xfrm>
          <a:prstGeom prst="rect">
            <a:avLst/>
          </a:prstGeom>
          <a:noFill/>
          <a:ln w="12700" cap="sq">
            <a:noFill/>
            <a:miter lim="800000"/>
            <a:headEnd type="none" w="sm" len="sm"/>
            <a:tailEnd type="none" w="sm" len="sm"/>
          </a:ln>
          <a:effectLst/>
        </p:spPr>
        <p:txBody>
          <a:bodyPr vert="horz" wrap="square" lIns="92264" tIns="46132" rIns="92264" bIns="46132" numCol="1" anchor="b" anchorCtr="0" compatLnSpc="1">
            <a:prstTxWarp prst="textNoShape">
              <a:avLst/>
            </a:prstTxWarp>
          </a:bodyPr>
          <a:lstStyle>
            <a:lvl1pPr defTabSz="922123" eaLnBrk="0" hangingPunct="0">
              <a:defRPr kumimoji="0" sz="1300">
                <a:latin typeface="Times New Roman" pitchFamily="18" charset="0"/>
              </a:defRPr>
            </a:lvl1pPr>
          </a:lstStyle>
          <a:p>
            <a:endParaRPr lang="de-DE"/>
          </a:p>
        </p:txBody>
      </p:sp>
      <p:sp>
        <p:nvSpPr>
          <p:cNvPr id="20485" name="Rectangle 5"/>
          <p:cNvSpPr>
            <a:spLocks noGrp="1" noChangeArrowheads="1"/>
          </p:cNvSpPr>
          <p:nvPr>
            <p:ph type="sldNum" sz="quarter" idx="3"/>
          </p:nvPr>
        </p:nvSpPr>
        <p:spPr bwMode="auto">
          <a:xfrm>
            <a:off x="5801602" y="6743621"/>
            <a:ext cx="4433015" cy="355681"/>
          </a:xfrm>
          <a:prstGeom prst="rect">
            <a:avLst/>
          </a:prstGeom>
          <a:noFill/>
          <a:ln w="12700" cap="sq">
            <a:noFill/>
            <a:miter lim="800000"/>
            <a:headEnd type="none" w="sm" len="sm"/>
            <a:tailEnd type="none" w="sm" len="sm"/>
          </a:ln>
          <a:effectLst/>
        </p:spPr>
        <p:txBody>
          <a:bodyPr vert="horz" wrap="square" lIns="92264" tIns="46132" rIns="92264" bIns="46132" numCol="1" anchor="b" anchorCtr="0" compatLnSpc="1">
            <a:prstTxWarp prst="textNoShape">
              <a:avLst/>
            </a:prstTxWarp>
          </a:bodyPr>
          <a:lstStyle>
            <a:lvl1pPr algn="r" defTabSz="922123" eaLnBrk="0" hangingPunct="0">
              <a:defRPr kumimoji="0" sz="1300">
                <a:latin typeface="Times New Roman" pitchFamily="18" charset="0"/>
              </a:defRPr>
            </a:lvl1pPr>
          </a:lstStyle>
          <a:p>
            <a:fld id="{1698365B-423E-457B-9706-EFB3C7E6BEE4}" type="slidenum">
              <a:rPr lang="de-DE"/>
              <a:pPr/>
              <a:t>‹Nr.›</a:t>
            </a:fld>
            <a:endParaRPr lang="de-DE"/>
          </a:p>
        </p:txBody>
      </p:sp>
    </p:spTree>
    <p:extLst>
      <p:ext uri="{BB962C8B-B14F-4D97-AF65-F5344CB8AC3E}">
        <p14:creationId xmlns:p14="http://schemas.microsoft.com/office/powerpoint/2010/main" val="2461844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2" y="4"/>
            <a:ext cx="4433017" cy="355681"/>
          </a:xfrm>
          <a:prstGeom prst="rect">
            <a:avLst/>
          </a:prstGeom>
          <a:noFill/>
          <a:ln w="12700" cap="sq">
            <a:noFill/>
            <a:miter lim="800000"/>
            <a:headEnd type="none" w="sm" len="sm"/>
            <a:tailEnd type="none" w="sm" len="sm"/>
          </a:ln>
          <a:effectLst/>
        </p:spPr>
        <p:txBody>
          <a:bodyPr vert="horz" wrap="square" lIns="92264" tIns="46132" rIns="92264" bIns="46132" numCol="1" anchor="t" anchorCtr="0" compatLnSpc="1">
            <a:prstTxWarp prst="textNoShape">
              <a:avLst/>
            </a:prstTxWarp>
          </a:bodyPr>
          <a:lstStyle>
            <a:lvl1pPr defTabSz="922123" eaLnBrk="0" hangingPunct="0">
              <a:defRPr kumimoji="0" sz="1300">
                <a:latin typeface="Times New Roman" pitchFamily="18" charset="0"/>
              </a:defRPr>
            </a:lvl1pPr>
          </a:lstStyle>
          <a:p>
            <a:endParaRPr lang="de-DE"/>
          </a:p>
        </p:txBody>
      </p:sp>
      <p:sp>
        <p:nvSpPr>
          <p:cNvPr id="2051" name="Rectangle 3"/>
          <p:cNvSpPr>
            <a:spLocks noGrp="1" noRot="1" noChangeAspect="1" noChangeArrowheads="1"/>
          </p:cNvSpPr>
          <p:nvPr>
            <p:ph type="sldImg" idx="2"/>
          </p:nvPr>
        </p:nvSpPr>
        <p:spPr bwMode="auto">
          <a:xfrm>
            <a:off x="3348038" y="531813"/>
            <a:ext cx="3549650" cy="2663825"/>
          </a:xfrm>
          <a:prstGeom prst="rect">
            <a:avLst/>
          </a:prstGeom>
          <a:noFill/>
          <a:ln w="9525">
            <a:solidFill>
              <a:srgbClr val="000000"/>
            </a:solidFill>
            <a:miter lim="800000"/>
            <a:headEnd/>
            <a:tailEnd/>
          </a:ln>
        </p:spPr>
      </p:sp>
      <p:sp>
        <p:nvSpPr>
          <p:cNvPr id="2052" name="Rectangle 4"/>
          <p:cNvSpPr>
            <a:spLocks noGrp="1" noChangeArrowheads="1"/>
          </p:cNvSpPr>
          <p:nvPr>
            <p:ph type="body" sz="quarter" idx="3"/>
          </p:nvPr>
        </p:nvSpPr>
        <p:spPr bwMode="auto">
          <a:xfrm>
            <a:off x="1361722" y="3375116"/>
            <a:ext cx="7511182" cy="3192316"/>
          </a:xfrm>
          <a:prstGeom prst="rect">
            <a:avLst/>
          </a:prstGeom>
          <a:noFill/>
          <a:ln w="12700" cap="sq">
            <a:noFill/>
            <a:miter lim="800000"/>
            <a:headEnd type="none" w="sm" len="sm"/>
            <a:tailEnd type="none" w="sm" len="sm"/>
          </a:ln>
          <a:effectLst/>
        </p:spPr>
        <p:txBody>
          <a:bodyPr vert="horz" wrap="square" lIns="92264" tIns="46132" rIns="92264" bIns="46132" numCol="1" anchor="t" anchorCtr="0" compatLnSpc="1">
            <a:prstTxWarp prst="textNoShape">
              <a:avLst/>
            </a:prstTxWarp>
          </a:bodyPr>
          <a:lstStyle/>
          <a:p>
            <a:pPr lvl="0"/>
            <a:r>
              <a:rPr lang="de-DE" smtClean="0"/>
              <a:t>Hier klicken, um Master-Textformat zu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2053" name="Rectangle 5"/>
          <p:cNvSpPr>
            <a:spLocks noGrp="1" noChangeArrowheads="1"/>
          </p:cNvSpPr>
          <p:nvPr>
            <p:ph type="dt" idx="1"/>
          </p:nvPr>
        </p:nvSpPr>
        <p:spPr bwMode="auto">
          <a:xfrm>
            <a:off x="5801602" y="4"/>
            <a:ext cx="4433015" cy="355681"/>
          </a:xfrm>
          <a:prstGeom prst="rect">
            <a:avLst/>
          </a:prstGeom>
          <a:noFill/>
          <a:ln w="12700" cap="sq">
            <a:noFill/>
            <a:miter lim="800000"/>
            <a:headEnd type="none" w="sm" len="sm"/>
            <a:tailEnd type="none" w="sm" len="sm"/>
          </a:ln>
          <a:effectLst/>
        </p:spPr>
        <p:txBody>
          <a:bodyPr vert="horz" wrap="square" lIns="92264" tIns="46132" rIns="92264" bIns="46132" numCol="1" anchor="t" anchorCtr="0" compatLnSpc="1">
            <a:prstTxWarp prst="textNoShape">
              <a:avLst/>
            </a:prstTxWarp>
          </a:bodyPr>
          <a:lstStyle>
            <a:lvl1pPr algn="r" defTabSz="922123" eaLnBrk="0" hangingPunct="0">
              <a:defRPr kumimoji="0" sz="1300">
                <a:latin typeface="Times New Roman" pitchFamily="18" charset="0"/>
              </a:defRPr>
            </a:lvl1pPr>
          </a:lstStyle>
          <a:p>
            <a:endParaRPr lang="de-DE"/>
          </a:p>
        </p:txBody>
      </p:sp>
      <p:sp>
        <p:nvSpPr>
          <p:cNvPr id="2054" name="Rectangle 6"/>
          <p:cNvSpPr>
            <a:spLocks noGrp="1" noChangeArrowheads="1"/>
          </p:cNvSpPr>
          <p:nvPr>
            <p:ph type="ftr" sz="quarter" idx="4"/>
          </p:nvPr>
        </p:nvSpPr>
        <p:spPr bwMode="auto">
          <a:xfrm>
            <a:off x="2" y="6743621"/>
            <a:ext cx="4433017" cy="355681"/>
          </a:xfrm>
          <a:prstGeom prst="rect">
            <a:avLst/>
          </a:prstGeom>
          <a:noFill/>
          <a:ln w="12700" cap="sq">
            <a:noFill/>
            <a:miter lim="800000"/>
            <a:headEnd type="none" w="sm" len="sm"/>
            <a:tailEnd type="none" w="sm" len="sm"/>
          </a:ln>
          <a:effectLst/>
        </p:spPr>
        <p:txBody>
          <a:bodyPr vert="horz" wrap="square" lIns="92264" tIns="46132" rIns="92264" bIns="46132" numCol="1" anchor="b" anchorCtr="0" compatLnSpc="1">
            <a:prstTxWarp prst="textNoShape">
              <a:avLst/>
            </a:prstTxWarp>
          </a:bodyPr>
          <a:lstStyle>
            <a:lvl1pPr defTabSz="922123" eaLnBrk="0" hangingPunct="0">
              <a:defRPr kumimoji="0" sz="1300">
                <a:latin typeface="Times New Roman" pitchFamily="18" charset="0"/>
              </a:defRPr>
            </a:lvl1pPr>
          </a:lstStyle>
          <a:p>
            <a:endParaRPr lang="de-DE"/>
          </a:p>
        </p:txBody>
      </p:sp>
      <p:sp>
        <p:nvSpPr>
          <p:cNvPr id="2055" name="Rectangle 7"/>
          <p:cNvSpPr>
            <a:spLocks noGrp="1" noChangeArrowheads="1"/>
          </p:cNvSpPr>
          <p:nvPr>
            <p:ph type="sldNum" sz="quarter" idx="5"/>
          </p:nvPr>
        </p:nvSpPr>
        <p:spPr bwMode="auto">
          <a:xfrm>
            <a:off x="5801602" y="6743621"/>
            <a:ext cx="4433015" cy="355681"/>
          </a:xfrm>
          <a:prstGeom prst="rect">
            <a:avLst/>
          </a:prstGeom>
          <a:noFill/>
          <a:ln w="12700" cap="sq">
            <a:noFill/>
            <a:miter lim="800000"/>
            <a:headEnd type="none" w="sm" len="sm"/>
            <a:tailEnd type="none" w="sm" len="sm"/>
          </a:ln>
          <a:effectLst/>
        </p:spPr>
        <p:txBody>
          <a:bodyPr vert="horz" wrap="square" lIns="92264" tIns="46132" rIns="92264" bIns="46132" numCol="1" anchor="b" anchorCtr="0" compatLnSpc="1">
            <a:prstTxWarp prst="textNoShape">
              <a:avLst/>
            </a:prstTxWarp>
          </a:bodyPr>
          <a:lstStyle>
            <a:lvl1pPr algn="r" defTabSz="922123" eaLnBrk="0" hangingPunct="0">
              <a:defRPr kumimoji="0" sz="1300">
                <a:latin typeface="Times New Roman" pitchFamily="18" charset="0"/>
              </a:defRPr>
            </a:lvl1pPr>
          </a:lstStyle>
          <a:p>
            <a:fld id="{7917E2ED-BD67-4D13-895D-4593A74CEC45}" type="slidenum">
              <a:rPr lang="de-DE"/>
              <a:pPr/>
              <a:t>‹Nr.›</a:t>
            </a:fld>
            <a:endParaRPr lang="de-DE"/>
          </a:p>
        </p:txBody>
      </p:sp>
    </p:spTree>
    <p:extLst>
      <p:ext uri="{BB962C8B-B14F-4D97-AF65-F5344CB8AC3E}">
        <p14:creationId xmlns:p14="http://schemas.microsoft.com/office/powerpoint/2010/main" val="335488275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Times New Roman" pitchFamily="18" charset="0"/>
        <a:ea typeface="+mn-ea"/>
        <a:cs typeface="+mn-cs"/>
      </a:defRPr>
    </a:lvl1pPr>
    <a:lvl2pPr marL="457200" algn="l" rtl="0" fontAlgn="base">
      <a:spcBef>
        <a:spcPct val="30000"/>
      </a:spcBef>
      <a:spcAft>
        <a:spcPct val="0"/>
      </a:spcAft>
      <a:defRPr kumimoji="1" sz="1200" kern="1200">
        <a:solidFill>
          <a:schemeClr val="tx1"/>
        </a:solidFill>
        <a:latin typeface="Times New Roman" pitchFamily="18" charset="0"/>
        <a:ea typeface="+mn-ea"/>
        <a:cs typeface="+mn-cs"/>
      </a:defRPr>
    </a:lvl2pPr>
    <a:lvl3pPr marL="914400" algn="l" rtl="0" fontAlgn="base">
      <a:spcBef>
        <a:spcPct val="30000"/>
      </a:spcBef>
      <a:spcAft>
        <a:spcPct val="0"/>
      </a:spcAft>
      <a:defRPr kumimoji="1" sz="1200" kern="1200">
        <a:solidFill>
          <a:schemeClr val="tx1"/>
        </a:solidFill>
        <a:latin typeface="Times New Roman" pitchFamily="18" charset="0"/>
        <a:ea typeface="+mn-ea"/>
        <a:cs typeface="+mn-cs"/>
      </a:defRPr>
    </a:lvl3pPr>
    <a:lvl4pPr marL="1371600" algn="l" rtl="0" fontAlgn="base">
      <a:spcBef>
        <a:spcPct val="30000"/>
      </a:spcBef>
      <a:spcAft>
        <a:spcPct val="0"/>
      </a:spcAft>
      <a:defRPr kumimoji="1" sz="1200" kern="1200">
        <a:solidFill>
          <a:schemeClr val="tx1"/>
        </a:solidFill>
        <a:latin typeface="Times New Roman" pitchFamily="18" charset="0"/>
        <a:ea typeface="+mn-ea"/>
        <a:cs typeface="+mn-cs"/>
      </a:defRPr>
    </a:lvl4pPr>
    <a:lvl5pPr marL="1828800" algn="l" rtl="0" fontAlgn="base">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917E2ED-BD67-4D13-895D-4593A74CEC45}" type="slidenum">
              <a:rPr lang="de-DE" smtClean="0"/>
              <a:pPr/>
              <a:t>1</a:t>
            </a:fld>
            <a:endParaRPr lang="de-DE"/>
          </a:p>
        </p:txBody>
      </p:sp>
    </p:spTree>
    <p:extLst>
      <p:ext uri="{BB962C8B-B14F-4D97-AF65-F5344CB8AC3E}">
        <p14:creationId xmlns:p14="http://schemas.microsoft.com/office/powerpoint/2010/main" val="2234061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The singlet s-wave scattering length (f0) and the effective range (d0) for the antiproton–antiproton interaction (red star) is plotted together with the s-wave scattering parameters for other nucleon–nucleon interactions. Here, statistical errors are represented by error bars, while the horizontal uncertainty for f0 is smaller than the symbol size, and systematic errors are represented by the box. Errors on other measurements29,30 are of the order of a few per cent, smaller than the symbol size.</a:t>
            </a:r>
            <a:endParaRPr lang="de-DE" dirty="0"/>
          </a:p>
        </p:txBody>
      </p:sp>
      <p:sp>
        <p:nvSpPr>
          <p:cNvPr id="4" name="Foliennummernplatzhalter 3"/>
          <p:cNvSpPr>
            <a:spLocks noGrp="1"/>
          </p:cNvSpPr>
          <p:nvPr>
            <p:ph type="sldNum" sz="quarter" idx="10"/>
          </p:nvPr>
        </p:nvSpPr>
        <p:spPr/>
        <p:txBody>
          <a:bodyPr/>
          <a:lstStyle/>
          <a:p>
            <a:fld id="{7917E2ED-BD67-4D13-895D-4593A74CEC45}" type="slidenum">
              <a:rPr lang="de-DE" smtClean="0"/>
              <a:pPr/>
              <a:t>4</a:t>
            </a:fld>
            <a:endParaRPr lang="de-DE"/>
          </a:p>
        </p:txBody>
      </p:sp>
    </p:spTree>
    <p:extLst>
      <p:ext uri="{BB962C8B-B14F-4D97-AF65-F5344CB8AC3E}">
        <p14:creationId xmlns:p14="http://schemas.microsoft.com/office/powerpoint/2010/main" val="3711853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Proceedings of the Sendai International Symposium: Strangeness in Nuclear ..</a:t>
            </a:r>
            <a:endParaRPr lang="de-DE" dirty="0"/>
          </a:p>
        </p:txBody>
      </p:sp>
      <p:sp>
        <p:nvSpPr>
          <p:cNvPr id="4" name="Foliennummernplatzhalter 3"/>
          <p:cNvSpPr>
            <a:spLocks noGrp="1"/>
          </p:cNvSpPr>
          <p:nvPr>
            <p:ph type="sldNum" sz="quarter" idx="10"/>
          </p:nvPr>
        </p:nvSpPr>
        <p:spPr/>
        <p:txBody>
          <a:bodyPr/>
          <a:lstStyle/>
          <a:p>
            <a:fld id="{7917E2ED-BD67-4D13-895D-4593A74CEC45}" type="slidenum">
              <a:rPr lang="de-DE" smtClean="0"/>
              <a:pPr/>
              <a:t>5</a:t>
            </a:fld>
            <a:endParaRPr lang="de-DE"/>
          </a:p>
        </p:txBody>
      </p:sp>
    </p:spTree>
    <p:extLst>
      <p:ext uri="{BB962C8B-B14F-4D97-AF65-F5344CB8AC3E}">
        <p14:creationId xmlns:p14="http://schemas.microsoft.com/office/powerpoint/2010/main" val="3084556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917E2ED-BD67-4D13-895D-4593A74CEC45}" type="slidenum">
              <a:rPr lang="de-DE" smtClean="0"/>
              <a:pPr/>
              <a:t>7</a:t>
            </a:fld>
            <a:endParaRPr lang="de-DE"/>
          </a:p>
        </p:txBody>
      </p:sp>
    </p:spTree>
    <p:extLst>
      <p:ext uri="{BB962C8B-B14F-4D97-AF65-F5344CB8AC3E}">
        <p14:creationId xmlns:p14="http://schemas.microsoft.com/office/powerpoint/2010/main" val="3011894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7917E2ED-BD67-4D13-895D-4593A74CEC45}" type="slidenum">
              <a:rPr lang="de-DE" smtClean="0"/>
              <a:pPr/>
              <a:t>12</a:t>
            </a:fld>
            <a:endParaRPr lang="de-DE"/>
          </a:p>
        </p:txBody>
      </p:sp>
    </p:spTree>
    <p:extLst>
      <p:ext uri="{BB962C8B-B14F-4D97-AF65-F5344CB8AC3E}">
        <p14:creationId xmlns:p14="http://schemas.microsoft.com/office/powerpoint/2010/main" val="27072545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38754C-9832-42A1-8985-EA0FC496090F}" type="slidenum">
              <a:rPr lang="de-DE"/>
              <a:pPr/>
              <a:t>21</a:t>
            </a:fld>
            <a:endParaRPr lang="de-DE"/>
          </a:p>
        </p:txBody>
      </p:sp>
      <p:sp>
        <p:nvSpPr>
          <p:cNvPr id="961538" name="Rectangle 2"/>
          <p:cNvSpPr>
            <a:spLocks noGrp="1" noRot="1" noChangeAspect="1" noChangeArrowheads="1" noTextEdit="1"/>
          </p:cNvSpPr>
          <p:nvPr>
            <p:ph type="sldImg"/>
          </p:nvPr>
        </p:nvSpPr>
        <p:spPr>
          <a:ln/>
        </p:spPr>
      </p:sp>
      <p:sp>
        <p:nvSpPr>
          <p:cNvPr id="961539" name="Rectangle 3"/>
          <p:cNvSpPr>
            <a:spLocks noGrp="1" noChangeArrowheads="1"/>
          </p:cNvSpPr>
          <p:nvPr>
            <p:ph type="body" idx="1"/>
          </p:nvPr>
        </p:nvSpPr>
        <p:spPr/>
        <p:txBody>
          <a:bodyPr/>
          <a:lstStyle/>
          <a:p>
            <a:endParaRPr lang="de-DE" dirty="0"/>
          </a:p>
        </p:txBody>
      </p:sp>
    </p:spTree>
    <p:extLst>
      <p:ext uri="{BB962C8B-B14F-4D97-AF65-F5344CB8AC3E}">
        <p14:creationId xmlns:p14="http://schemas.microsoft.com/office/powerpoint/2010/main" val="36081570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3E8F68-E899-4CCA-90F1-9394A2D73532}" type="slidenum">
              <a:rPr lang="de-DE"/>
              <a:pPr/>
              <a:t>22</a:t>
            </a:fld>
            <a:endParaRPr lang="de-DE"/>
          </a:p>
        </p:txBody>
      </p:sp>
      <p:sp>
        <p:nvSpPr>
          <p:cNvPr id="1978370" name="Rectangle 2"/>
          <p:cNvSpPr>
            <a:spLocks noGrp="1" noRot="1" noChangeAspect="1" noChangeArrowheads="1" noTextEdit="1"/>
          </p:cNvSpPr>
          <p:nvPr>
            <p:ph type="sldImg"/>
          </p:nvPr>
        </p:nvSpPr>
        <p:spPr>
          <a:ln/>
        </p:spPr>
      </p:sp>
      <p:sp>
        <p:nvSpPr>
          <p:cNvPr id="1978371" name="Rectangle 3"/>
          <p:cNvSpPr>
            <a:spLocks noGrp="1" noChangeArrowheads="1"/>
          </p:cNvSpPr>
          <p:nvPr>
            <p:ph type="body" idx="1"/>
          </p:nvPr>
        </p:nvSpPr>
        <p:spPr>
          <a:xfrm>
            <a:off x="933829" y="4932554"/>
            <a:ext cx="5139192" cy="4665408"/>
          </a:xfrm>
        </p:spPr>
        <p:txBody>
          <a:bodyPr/>
          <a:lstStyle/>
          <a:p>
            <a:endParaRPr lang="de-DE"/>
          </a:p>
        </p:txBody>
      </p:sp>
    </p:spTree>
    <p:extLst>
      <p:ext uri="{BB962C8B-B14F-4D97-AF65-F5344CB8AC3E}">
        <p14:creationId xmlns:p14="http://schemas.microsoft.com/office/powerpoint/2010/main" val="1799167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The reason is related to the strong interaction. The important parameters to describe the strong interaction between two particles are the scattering length (f0) and the effective range of the interaction (d0). The parameter f0 is related to the scattering cross section. The parameter d0 is related to the range of the potential. If a bound state can be formed, one needs an attractive potential and the maximum of the wave function inside the potential range. (check this paper "Measurements of momentum correlation and interaction parameters between antiprotons"). Put it in short, for a bound state to be formed, one needs an attractive potential and f0 ﹤ 0. For proton-proton, f0 = 7.78 </a:t>
            </a:r>
            <a:r>
              <a:rPr lang="en-US" dirty="0" err="1" smtClean="0"/>
              <a:t>fm</a:t>
            </a:r>
            <a:r>
              <a:rPr lang="en-US" dirty="0" smtClean="0"/>
              <a:t>, d0 = 2.78 </a:t>
            </a:r>
            <a:r>
              <a:rPr lang="en-US" dirty="0" err="1" smtClean="0"/>
              <a:t>fm</a:t>
            </a:r>
            <a:r>
              <a:rPr lang="en-US" dirty="0" smtClean="0"/>
              <a:t>; for n-n, f0 = 16.9 </a:t>
            </a:r>
            <a:r>
              <a:rPr lang="en-US" dirty="0" err="1" smtClean="0"/>
              <a:t>fm</a:t>
            </a:r>
            <a:r>
              <a:rPr lang="en-US" dirty="0" smtClean="0"/>
              <a:t>, d0 = 2.8 </a:t>
            </a:r>
            <a:r>
              <a:rPr lang="en-US" dirty="0" err="1" smtClean="0"/>
              <a:t>fm</a:t>
            </a:r>
            <a:r>
              <a:rPr lang="en-US" dirty="0" smtClean="0"/>
              <a:t>; and for </a:t>
            </a:r>
            <a:r>
              <a:rPr lang="en-US" dirty="0" err="1" smtClean="0"/>
              <a:t>pn</a:t>
            </a:r>
            <a:r>
              <a:rPr lang="en-US" dirty="0" smtClean="0"/>
              <a:t> singlet state, f0 = 23.75 </a:t>
            </a:r>
            <a:r>
              <a:rPr lang="en-US" dirty="0" err="1" smtClean="0"/>
              <a:t>fm</a:t>
            </a:r>
            <a:r>
              <a:rPr lang="en-US" dirty="0" smtClean="0"/>
              <a:t>, d0 = 2.75 fm. So you can't find the stable bound state for pp, </a:t>
            </a:r>
            <a:r>
              <a:rPr lang="en-US" dirty="0" err="1" smtClean="0"/>
              <a:t>nn</a:t>
            </a:r>
            <a:r>
              <a:rPr lang="en-US" dirty="0" smtClean="0"/>
              <a:t>, </a:t>
            </a:r>
            <a:r>
              <a:rPr lang="en-US" dirty="0" err="1" smtClean="0"/>
              <a:t>pn</a:t>
            </a:r>
            <a:r>
              <a:rPr lang="en-US" dirty="0" smtClean="0"/>
              <a:t> singlet in nature (All f0 &gt; 0). And for </a:t>
            </a:r>
            <a:r>
              <a:rPr lang="en-US" dirty="0" err="1" smtClean="0"/>
              <a:t>pn</a:t>
            </a:r>
            <a:r>
              <a:rPr lang="en-US" dirty="0" smtClean="0"/>
              <a:t> triplet state, f0 = -5.4fm, d0 = 1.76fm (check this paper "Measurement of interaction between antiprotons"). So attractive potential and f0﹤0, you would have the </a:t>
            </a:r>
            <a:r>
              <a:rPr lang="en-US" dirty="0" err="1" smtClean="0"/>
              <a:t>pn</a:t>
            </a:r>
            <a:r>
              <a:rPr lang="en-US" dirty="0" smtClean="0"/>
              <a:t> triplet state bound state which is the deuteron. </a:t>
            </a:r>
            <a:endParaRPr lang="de-DE" dirty="0"/>
          </a:p>
        </p:txBody>
      </p:sp>
      <p:sp>
        <p:nvSpPr>
          <p:cNvPr id="4" name="Foliennummernplatzhalter 3"/>
          <p:cNvSpPr>
            <a:spLocks noGrp="1"/>
          </p:cNvSpPr>
          <p:nvPr>
            <p:ph type="sldNum" sz="quarter" idx="10"/>
          </p:nvPr>
        </p:nvSpPr>
        <p:spPr/>
        <p:txBody>
          <a:bodyPr/>
          <a:lstStyle/>
          <a:p>
            <a:fld id="{7917E2ED-BD67-4D13-895D-4593A74CEC45}" type="slidenum">
              <a:rPr lang="de-DE" smtClean="0"/>
              <a:pPr/>
              <a:t>31</a:t>
            </a:fld>
            <a:endParaRPr lang="de-DE"/>
          </a:p>
        </p:txBody>
      </p:sp>
    </p:spTree>
    <p:extLst>
      <p:ext uri="{BB962C8B-B14F-4D97-AF65-F5344CB8AC3E}">
        <p14:creationId xmlns:p14="http://schemas.microsoft.com/office/powerpoint/2010/main" val="10740202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917E2ED-BD67-4D13-895D-4593A74CEC45}" type="slidenum">
              <a:rPr lang="de-DE" smtClean="0"/>
              <a:pPr/>
              <a:t>34</a:t>
            </a:fld>
            <a:endParaRPr lang="de-DE"/>
          </a:p>
        </p:txBody>
      </p:sp>
    </p:spTree>
    <p:extLst>
      <p:ext uri="{BB962C8B-B14F-4D97-AF65-F5344CB8AC3E}">
        <p14:creationId xmlns:p14="http://schemas.microsoft.com/office/powerpoint/2010/main" val="8559935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287756" name="Rectangle 12"/>
          <p:cNvSpPr>
            <a:spLocks noChangeArrowheads="1"/>
          </p:cNvSpPr>
          <p:nvPr/>
        </p:nvSpPr>
        <p:spPr bwMode="auto">
          <a:xfrm>
            <a:off x="0" y="0"/>
            <a:ext cx="9305925" cy="6858000"/>
          </a:xfrm>
          <a:prstGeom prst="rect">
            <a:avLst/>
          </a:prstGeom>
          <a:solidFill>
            <a:schemeClr val="hlink"/>
          </a:solidFill>
          <a:ln w="9525">
            <a:solidFill>
              <a:schemeClr val="tx1"/>
            </a:solidFill>
            <a:miter lim="800000"/>
            <a:headEnd type="none" w="sm" len="sm"/>
            <a:tailEnd type="none" w="sm" len="sm"/>
          </a:ln>
          <a:effectLst/>
        </p:spPr>
        <p:txBody>
          <a:bodyPr wrap="none" lIns="54000" tIns="10800" rIns="54000" bIns="10800" anchor="ctr"/>
          <a:lstStyle/>
          <a:p>
            <a:endParaRPr lang="de-DE"/>
          </a:p>
        </p:txBody>
      </p:sp>
      <p:sp>
        <p:nvSpPr>
          <p:cNvPr id="287748" name="Rectangle 4"/>
          <p:cNvSpPr>
            <a:spLocks noGrp="1" noChangeArrowheads="1"/>
          </p:cNvSpPr>
          <p:nvPr>
            <p:ph type="ctrTitle" sz="quarter"/>
          </p:nvPr>
        </p:nvSpPr>
        <p:spPr>
          <a:xfrm>
            <a:off x="779463" y="2522538"/>
            <a:ext cx="7678737" cy="1066800"/>
          </a:xfrm>
        </p:spPr>
        <p:txBody>
          <a:bodyPr/>
          <a:lstStyle>
            <a:lvl1pPr algn="r">
              <a:defRPr>
                <a:solidFill>
                  <a:schemeClr val="accent1"/>
                </a:solidFill>
              </a:defRPr>
            </a:lvl1pPr>
          </a:lstStyle>
          <a:p>
            <a:r>
              <a:rPr lang="de-DE"/>
              <a:t>Klicken Sie, um das Titelformat zu bearbeiten</a:t>
            </a:r>
          </a:p>
        </p:txBody>
      </p:sp>
      <p:sp>
        <p:nvSpPr>
          <p:cNvPr id="287749" name="Rectangle 5"/>
          <p:cNvSpPr>
            <a:spLocks noGrp="1" noChangeArrowheads="1"/>
          </p:cNvSpPr>
          <p:nvPr>
            <p:ph type="subTitle" sz="quarter" idx="1"/>
          </p:nvPr>
        </p:nvSpPr>
        <p:spPr>
          <a:xfrm>
            <a:off x="3543300" y="3876675"/>
            <a:ext cx="4914900" cy="2098675"/>
          </a:xfrm>
        </p:spPr>
        <p:txBody>
          <a:bodyPr/>
          <a:lstStyle>
            <a:lvl1pPr marL="0" indent="0">
              <a:buFont typeface="Wingdings" pitchFamily="2" charset="2"/>
              <a:buNone/>
              <a:defRPr>
                <a:solidFill>
                  <a:srgbClr val="CC0066"/>
                </a:solidFill>
              </a:defRPr>
            </a:lvl1pPr>
          </a:lstStyle>
          <a:p>
            <a:r>
              <a:rPr lang="de-DE"/>
              <a:t>Klicken Sie, um das Format des Untertitelmasters zu bearbeiten</a:t>
            </a: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32613" y="0"/>
            <a:ext cx="2224087" cy="685800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258763" y="0"/>
            <a:ext cx="6521450" cy="6858000"/>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p:nvPr>
        </p:nvSpPr>
        <p:spPr>
          <a:xfrm>
            <a:off x="567885" y="-497780"/>
            <a:ext cx="7103444" cy="1077218"/>
          </a:xfrm>
        </p:spPr>
        <p:txBody>
          <a:bodyPr/>
          <a:lstStyle>
            <a:lvl1pPr>
              <a:defRPr>
                <a:solidFill>
                  <a:schemeClr val="tx1"/>
                </a:solidFill>
              </a:defRPr>
            </a:lvl1pPr>
          </a:lstStyle>
          <a:p>
            <a:r>
              <a:rPr lang="de-DE" dirty="0" smtClean="0"/>
              <a:t>Titelmasterformat durch Klicken bearbeiten</a:t>
            </a:r>
            <a:endParaRPr lang="de-DE" dirty="0"/>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pic>
        <p:nvPicPr>
          <p:cNvPr id="4" name="Picture 12" descr="JGU-Logo_farbe_neg_cmyk_low.tif"/>
          <p:cNvPicPr>
            <a:picLocks noChangeAspect="1"/>
          </p:cNvPicPr>
          <p:nvPr userDrawn="1"/>
        </p:nvPicPr>
        <p:blipFill>
          <a:blip r:embed="rId2" cstate="print"/>
          <a:srcRect l="41165" t="27392" r="38170" b="43318"/>
          <a:stretch>
            <a:fillRect/>
          </a:stretch>
        </p:blipFill>
        <p:spPr>
          <a:xfrm>
            <a:off x="-1" y="19496"/>
            <a:ext cx="511951" cy="4935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53154" name="Picture 2" descr="http://www.him.uni-mainz.de/sites/him.m1234.de/files/logo-him/HI-Mainz_d.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199295" y="63201"/>
            <a:ext cx="888379" cy="3953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693738" y="720725"/>
            <a:ext cx="4154487" cy="6137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5000625" y="720725"/>
            <a:ext cx="4156075" cy="6137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86723" name="Rectangle 3"/>
          <p:cNvSpPr>
            <a:spLocks noGrp="1" noChangeArrowheads="1"/>
          </p:cNvSpPr>
          <p:nvPr>
            <p:ph type="title"/>
          </p:nvPr>
        </p:nvSpPr>
        <p:spPr bwMode="auto">
          <a:xfrm>
            <a:off x="258763" y="0"/>
            <a:ext cx="8602662" cy="5794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p>
            <a:pPr lvl="0"/>
            <a:r>
              <a:rPr lang="en-US" smtClean="0"/>
              <a:t>Titel</a:t>
            </a:r>
          </a:p>
        </p:txBody>
      </p:sp>
      <p:sp>
        <p:nvSpPr>
          <p:cNvPr id="286724" name="Rectangle 4"/>
          <p:cNvSpPr>
            <a:spLocks noGrp="1" noChangeArrowheads="1"/>
          </p:cNvSpPr>
          <p:nvPr>
            <p:ph type="body" idx="1"/>
          </p:nvPr>
        </p:nvSpPr>
        <p:spPr bwMode="auto">
          <a:xfrm>
            <a:off x="693738" y="720725"/>
            <a:ext cx="8462962" cy="61372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Klicken Sie, um die Formate des Vorlagentextes zu bearbeiten</a:t>
            </a:r>
          </a:p>
          <a:p>
            <a:pPr lvl="1"/>
            <a:r>
              <a:rPr lang="en-US" smtClean="0"/>
              <a:t>Zweite Ebene</a:t>
            </a:r>
          </a:p>
          <a:p>
            <a:pPr lvl="2"/>
            <a:r>
              <a:rPr lang="en-US" smtClean="0"/>
              <a:t>Dritte Ebene</a:t>
            </a:r>
          </a:p>
          <a:p>
            <a:pPr lvl="3"/>
            <a:r>
              <a:rPr lang="en-US" smtClean="0"/>
              <a:t>Vierte Ebene</a:t>
            </a:r>
          </a:p>
          <a:p>
            <a:pPr lvl="4"/>
            <a:r>
              <a:rPr lang="en-US" smtClean="0"/>
              <a:t>Fünfte Ebene</a:t>
            </a:r>
          </a:p>
        </p:txBody>
      </p:sp>
      <p:sp>
        <p:nvSpPr>
          <p:cNvPr id="286727" name="Line 7"/>
          <p:cNvSpPr>
            <a:spLocks noChangeShapeType="1"/>
          </p:cNvSpPr>
          <p:nvPr/>
        </p:nvSpPr>
        <p:spPr bwMode="auto">
          <a:xfrm>
            <a:off x="709613" y="581025"/>
            <a:ext cx="8156575" cy="0"/>
          </a:xfrm>
          <a:prstGeom prst="line">
            <a:avLst/>
          </a:prstGeom>
          <a:noFill/>
          <a:ln w="28575">
            <a:solidFill>
              <a:schemeClr val="tx2"/>
            </a:solidFill>
            <a:miter lim="800000"/>
            <a:headEnd/>
            <a:tailEnd/>
          </a:ln>
          <a:effectLst>
            <a:outerShdw dist="107763" dir="2700000" algn="ctr" rotWithShape="0">
              <a:schemeClr val="accent2"/>
            </a:outerShdw>
          </a:effectLst>
        </p:spPr>
        <p:txBody>
          <a:bodyPr lIns="18000" tIns="10800" rIns="18000" bIns="10800"/>
          <a:lstStyle/>
          <a:p>
            <a:endParaRPr lang="de-DE"/>
          </a:p>
        </p:txBody>
      </p:sp>
      <p:sp>
        <p:nvSpPr>
          <p:cNvPr id="286731" name="Line 11"/>
          <p:cNvSpPr>
            <a:spLocks noChangeShapeType="1"/>
          </p:cNvSpPr>
          <p:nvPr/>
        </p:nvSpPr>
        <p:spPr bwMode="auto">
          <a:xfrm>
            <a:off x="220663" y="581025"/>
            <a:ext cx="8820150" cy="0"/>
          </a:xfrm>
          <a:prstGeom prst="line">
            <a:avLst/>
          </a:prstGeom>
          <a:noFill/>
          <a:ln w="28575">
            <a:solidFill>
              <a:schemeClr val="tx2"/>
            </a:solidFill>
            <a:miter lim="800000"/>
            <a:headEnd/>
            <a:tailEnd/>
          </a:ln>
          <a:effectLst>
            <a:outerShdw dist="107763" dir="2700000" algn="ctr" rotWithShape="0">
              <a:schemeClr val="accent2"/>
            </a:outerShdw>
          </a:effectLst>
        </p:spPr>
        <p:txBody>
          <a:bodyPr lIns="18000" tIns="10800" rIns="18000" bIns="10800"/>
          <a:lstStyle/>
          <a:p>
            <a:endParaRPr lang="de-DE"/>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iming>
    <p:tnLst>
      <p:par>
        <p:cTn id="1" dur="indefinite" restart="never" nodeType="tmRoot"/>
      </p:par>
    </p:tnLst>
  </p:timing>
  <p:txStyles>
    <p:titleStyle>
      <a:lvl1pPr algn="l" rtl="0" fontAlgn="base">
        <a:spcBef>
          <a:spcPct val="0"/>
        </a:spcBef>
        <a:spcAft>
          <a:spcPct val="0"/>
        </a:spcAft>
        <a:defRPr sz="3200">
          <a:solidFill>
            <a:schemeClr val="tx2"/>
          </a:solidFill>
          <a:latin typeface="+mj-lt"/>
          <a:ea typeface="+mj-ea"/>
          <a:cs typeface="+mj-cs"/>
        </a:defRPr>
      </a:lvl1pPr>
      <a:lvl2pPr algn="l" rtl="0" fontAlgn="base">
        <a:spcBef>
          <a:spcPct val="0"/>
        </a:spcBef>
        <a:spcAft>
          <a:spcPct val="0"/>
        </a:spcAft>
        <a:defRPr sz="3200">
          <a:solidFill>
            <a:schemeClr val="tx2"/>
          </a:solidFill>
          <a:latin typeface="Verdana" pitchFamily="34" charset="0"/>
        </a:defRPr>
      </a:lvl2pPr>
      <a:lvl3pPr algn="l" rtl="0" fontAlgn="base">
        <a:spcBef>
          <a:spcPct val="0"/>
        </a:spcBef>
        <a:spcAft>
          <a:spcPct val="0"/>
        </a:spcAft>
        <a:defRPr sz="3200">
          <a:solidFill>
            <a:schemeClr val="tx2"/>
          </a:solidFill>
          <a:latin typeface="Verdana" pitchFamily="34" charset="0"/>
        </a:defRPr>
      </a:lvl3pPr>
      <a:lvl4pPr algn="l" rtl="0" fontAlgn="base">
        <a:spcBef>
          <a:spcPct val="0"/>
        </a:spcBef>
        <a:spcAft>
          <a:spcPct val="0"/>
        </a:spcAft>
        <a:defRPr sz="3200">
          <a:solidFill>
            <a:schemeClr val="tx2"/>
          </a:solidFill>
          <a:latin typeface="Verdana" pitchFamily="34" charset="0"/>
        </a:defRPr>
      </a:lvl4pPr>
      <a:lvl5pPr algn="l" rtl="0" fontAlgn="base">
        <a:spcBef>
          <a:spcPct val="0"/>
        </a:spcBef>
        <a:spcAft>
          <a:spcPct val="0"/>
        </a:spcAft>
        <a:defRPr sz="3200">
          <a:solidFill>
            <a:schemeClr val="tx2"/>
          </a:solidFill>
          <a:latin typeface="Verdana" pitchFamily="34" charset="0"/>
        </a:defRPr>
      </a:lvl5pPr>
      <a:lvl6pPr marL="457200" algn="l" rtl="0" fontAlgn="base">
        <a:spcBef>
          <a:spcPct val="0"/>
        </a:spcBef>
        <a:spcAft>
          <a:spcPct val="0"/>
        </a:spcAft>
        <a:defRPr sz="3200">
          <a:solidFill>
            <a:schemeClr val="tx2"/>
          </a:solidFill>
          <a:latin typeface="Verdana" pitchFamily="34" charset="0"/>
        </a:defRPr>
      </a:lvl6pPr>
      <a:lvl7pPr marL="914400" algn="l" rtl="0" fontAlgn="base">
        <a:spcBef>
          <a:spcPct val="0"/>
        </a:spcBef>
        <a:spcAft>
          <a:spcPct val="0"/>
        </a:spcAft>
        <a:defRPr sz="3200">
          <a:solidFill>
            <a:schemeClr val="tx2"/>
          </a:solidFill>
          <a:latin typeface="Verdana" pitchFamily="34" charset="0"/>
        </a:defRPr>
      </a:lvl7pPr>
      <a:lvl8pPr marL="1371600" algn="l" rtl="0" fontAlgn="base">
        <a:spcBef>
          <a:spcPct val="0"/>
        </a:spcBef>
        <a:spcAft>
          <a:spcPct val="0"/>
        </a:spcAft>
        <a:defRPr sz="3200">
          <a:solidFill>
            <a:schemeClr val="tx2"/>
          </a:solidFill>
          <a:latin typeface="Verdana" pitchFamily="34" charset="0"/>
        </a:defRPr>
      </a:lvl8pPr>
      <a:lvl9pPr marL="1828800" algn="l" rtl="0" fontAlgn="base">
        <a:spcBef>
          <a:spcPct val="0"/>
        </a:spcBef>
        <a:spcAft>
          <a:spcPct val="0"/>
        </a:spcAft>
        <a:defRPr sz="3200">
          <a:solidFill>
            <a:schemeClr val="tx2"/>
          </a:solidFill>
          <a:latin typeface="Verdana" pitchFamily="34" charset="0"/>
        </a:defRPr>
      </a:lvl9pPr>
    </p:titleStyle>
    <p:bodyStyle>
      <a:lvl1pPr marL="342900" indent="-342900" algn="l" rtl="0" fontAlgn="base">
        <a:spcBef>
          <a:spcPct val="20000"/>
        </a:spcBef>
        <a:spcAft>
          <a:spcPct val="0"/>
        </a:spcAft>
        <a:buClr>
          <a:schemeClr val="folHlink"/>
        </a:buClr>
        <a:buSzPct val="75000"/>
        <a:buFont typeface="Wingdings" pitchFamily="2" charset="2"/>
        <a:buBlip>
          <a:blip r:embed="rId13"/>
        </a:buBlip>
        <a:defRPr>
          <a:solidFill>
            <a:schemeClr val="tx1"/>
          </a:solidFill>
          <a:latin typeface="+mn-lt"/>
          <a:ea typeface="+mn-ea"/>
          <a:cs typeface="+mn-cs"/>
        </a:defRPr>
      </a:lvl1pPr>
      <a:lvl2pPr marL="742950" indent="-285750" algn="l" rtl="0" fontAlgn="base">
        <a:spcBef>
          <a:spcPct val="20000"/>
        </a:spcBef>
        <a:spcAft>
          <a:spcPct val="0"/>
        </a:spcAft>
        <a:buClr>
          <a:schemeClr val="folHlink"/>
        </a:buClr>
        <a:buSzPct val="70000"/>
        <a:buFont typeface="Wingdings" pitchFamily="2" charset="2"/>
        <a:buBlip>
          <a:blip r:embed="rId14"/>
        </a:buBlip>
        <a:defRPr sz="1600">
          <a:solidFill>
            <a:schemeClr val="tx1"/>
          </a:solidFill>
          <a:latin typeface="+mn-lt"/>
        </a:defRPr>
      </a:lvl2pPr>
      <a:lvl3pPr marL="1143000" indent="-228600" algn="l" rtl="0" fontAlgn="base">
        <a:spcBef>
          <a:spcPct val="20000"/>
        </a:spcBef>
        <a:spcAft>
          <a:spcPct val="0"/>
        </a:spcAft>
        <a:buClr>
          <a:schemeClr val="tx2"/>
        </a:buClr>
        <a:buSzPct val="70000"/>
        <a:buBlip>
          <a:blip r:embed="rId15"/>
        </a:buBlip>
        <a:defRPr sz="1600">
          <a:solidFill>
            <a:schemeClr val="tx1"/>
          </a:solidFill>
          <a:latin typeface="+mn-lt"/>
        </a:defRPr>
      </a:lvl3pPr>
      <a:lvl4pPr marL="1600200" indent="-228600" algn="l" rtl="0" fontAlgn="base">
        <a:spcBef>
          <a:spcPct val="20000"/>
        </a:spcBef>
        <a:spcAft>
          <a:spcPct val="0"/>
        </a:spcAft>
        <a:buClr>
          <a:schemeClr val="hlink"/>
        </a:buClr>
        <a:buChar char="•"/>
        <a:defRPr sz="1400">
          <a:solidFill>
            <a:schemeClr val="tx1"/>
          </a:solidFill>
          <a:latin typeface="+mn-lt"/>
        </a:defRPr>
      </a:lvl4pPr>
      <a:lvl5pPr marL="2057400" indent="-228600" algn="l" rtl="0" fontAlgn="base">
        <a:spcBef>
          <a:spcPct val="20000"/>
        </a:spcBef>
        <a:spcAft>
          <a:spcPct val="0"/>
        </a:spcAft>
        <a:buClr>
          <a:schemeClr val="tx1"/>
        </a:buClr>
        <a:buSzPct val="85000"/>
        <a:buChar char="•"/>
        <a:defRPr sz="1400">
          <a:solidFill>
            <a:schemeClr val="tx1"/>
          </a:solidFill>
          <a:latin typeface="+mn-lt"/>
        </a:defRPr>
      </a:lvl5pPr>
      <a:lvl6pPr marL="2514600" indent="-228600" algn="l" rtl="0" fontAlgn="base">
        <a:spcBef>
          <a:spcPct val="20000"/>
        </a:spcBef>
        <a:spcAft>
          <a:spcPct val="0"/>
        </a:spcAft>
        <a:buClr>
          <a:schemeClr val="tx1"/>
        </a:buClr>
        <a:buSzPct val="85000"/>
        <a:buChar char="•"/>
        <a:defRPr sz="1400">
          <a:solidFill>
            <a:schemeClr val="tx1"/>
          </a:solidFill>
          <a:latin typeface="+mn-lt"/>
        </a:defRPr>
      </a:lvl6pPr>
      <a:lvl7pPr marL="2971800" indent="-228600" algn="l" rtl="0" fontAlgn="base">
        <a:spcBef>
          <a:spcPct val="20000"/>
        </a:spcBef>
        <a:spcAft>
          <a:spcPct val="0"/>
        </a:spcAft>
        <a:buClr>
          <a:schemeClr val="tx1"/>
        </a:buClr>
        <a:buSzPct val="85000"/>
        <a:buChar char="•"/>
        <a:defRPr sz="1400">
          <a:solidFill>
            <a:schemeClr val="tx1"/>
          </a:solidFill>
          <a:latin typeface="+mn-lt"/>
        </a:defRPr>
      </a:lvl7pPr>
      <a:lvl8pPr marL="3429000" indent="-228600" algn="l" rtl="0" fontAlgn="base">
        <a:spcBef>
          <a:spcPct val="20000"/>
        </a:spcBef>
        <a:spcAft>
          <a:spcPct val="0"/>
        </a:spcAft>
        <a:buClr>
          <a:schemeClr val="tx1"/>
        </a:buClr>
        <a:buSzPct val="85000"/>
        <a:buChar char="•"/>
        <a:defRPr sz="1400">
          <a:solidFill>
            <a:schemeClr val="tx1"/>
          </a:solidFill>
          <a:latin typeface="+mn-lt"/>
        </a:defRPr>
      </a:lvl8pPr>
      <a:lvl9pPr marL="3886200" indent="-228600" algn="l" rtl="0" fontAlgn="base">
        <a:spcBef>
          <a:spcPct val="20000"/>
        </a:spcBef>
        <a:spcAft>
          <a:spcPct val="0"/>
        </a:spcAft>
        <a:buClr>
          <a:schemeClr val="tx1"/>
        </a:buClr>
        <a:buSzPct val="85000"/>
        <a:buChar char="•"/>
        <a:defRPr sz="14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emf"/></Relationships>
</file>

<file path=ppt/slides/_rels/slide1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2.xml"/><Relationship Id="rId5" Type="http://schemas.openxmlformats.org/officeDocument/2006/relationships/image" Target="../media/image31.emf"/><Relationship Id="rId4" Type="http://schemas.openxmlformats.org/officeDocument/2006/relationships/image" Target="../media/image30.emf"/></Relationships>
</file>

<file path=ppt/slides/_rels/slide1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emf"/></Relationships>
</file>

<file path=ppt/slides/_rels/slide13.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1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7.emf"/><Relationship Id="rId7" Type="http://schemas.openxmlformats.org/officeDocument/2006/relationships/image" Target="../media/image46.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49.emf"/><Relationship Id="rId4" Type="http://schemas.openxmlformats.org/officeDocument/2006/relationships/image" Target="../media/image48.emf"/></Relationships>
</file>

<file path=ppt/slides/_rels/slide19.xml.rels><?xml version="1.0" encoding="UTF-8" standalone="yes"?>
<Relationships xmlns="http://schemas.openxmlformats.org/package/2006/relationships"><Relationship Id="rId8" Type="http://schemas.openxmlformats.org/officeDocument/2006/relationships/image" Target="../media/image53.emf"/><Relationship Id="rId3" Type="http://schemas.openxmlformats.org/officeDocument/2006/relationships/image" Target="../media/image52.emf"/><Relationship Id="rId7" Type="http://schemas.openxmlformats.org/officeDocument/2006/relationships/image" Target="../media/image51.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5.bin"/><Relationship Id="rId5" Type="http://schemas.openxmlformats.org/officeDocument/2006/relationships/image" Target="../media/image50.wmf"/><Relationship Id="rId4" Type="http://schemas.openxmlformats.org/officeDocument/2006/relationships/oleObject" Target="../embeddings/oleObject4.bin"/><Relationship Id="rId9" Type="http://schemas.openxmlformats.org/officeDocument/2006/relationships/image" Target="../media/image54.jpg"/></Relationships>
</file>

<file path=ppt/slides/_rels/slide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57.wmf"/><Relationship Id="rId5" Type="http://schemas.openxmlformats.org/officeDocument/2006/relationships/oleObject" Target="../embeddings/oleObject6.bin"/><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8" Type="http://schemas.openxmlformats.org/officeDocument/2006/relationships/image" Target="../media/image60.wmf"/><Relationship Id="rId3" Type="http://schemas.openxmlformats.org/officeDocument/2006/relationships/notesSlide" Target="../notesSlides/notesSlide7.xml"/><Relationship Id="rId7" Type="http://schemas.openxmlformats.org/officeDocument/2006/relationships/oleObject" Target="../embeddings/oleObject8.bin"/><Relationship Id="rId12" Type="http://schemas.openxmlformats.org/officeDocument/2006/relationships/image" Target="../media/image62.w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59.wmf"/><Relationship Id="rId11" Type="http://schemas.openxmlformats.org/officeDocument/2006/relationships/oleObject" Target="../embeddings/oleObject10.bin"/><Relationship Id="rId5" Type="http://schemas.openxmlformats.org/officeDocument/2006/relationships/oleObject" Target="../embeddings/oleObject7.bin"/><Relationship Id="rId10" Type="http://schemas.openxmlformats.org/officeDocument/2006/relationships/image" Target="../media/image61.wmf"/><Relationship Id="rId4" Type="http://schemas.openxmlformats.org/officeDocument/2006/relationships/image" Target="../media/image63.png"/><Relationship Id="rId9" Type="http://schemas.openxmlformats.org/officeDocument/2006/relationships/oleObject" Target="../embeddings/oleObject9.bin"/></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65.wmf"/><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12.bin"/><Relationship Id="rId5" Type="http://schemas.openxmlformats.org/officeDocument/2006/relationships/image" Target="../media/image64.wmf"/><Relationship Id="rId4" Type="http://schemas.openxmlformats.org/officeDocument/2006/relationships/oleObject" Target="../embeddings/oleObject11.bin"/></Relationships>
</file>

<file path=ppt/slides/_rels/slide2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15.bin"/><Relationship Id="rId3" Type="http://schemas.openxmlformats.org/officeDocument/2006/relationships/notesSlide" Target="../notesSlides/notesSlide8.xml"/><Relationship Id="rId7" Type="http://schemas.openxmlformats.org/officeDocument/2006/relationships/image" Target="../media/image72.wmf"/><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oleObject" Target="../embeddings/oleObject14.bin"/><Relationship Id="rId11" Type="http://schemas.openxmlformats.org/officeDocument/2006/relationships/image" Target="../media/image74.wmf"/><Relationship Id="rId5" Type="http://schemas.openxmlformats.org/officeDocument/2006/relationships/image" Target="../media/image71.wmf"/><Relationship Id="rId10" Type="http://schemas.openxmlformats.org/officeDocument/2006/relationships/oleObject" Target="../embeddings/oleObject16.bin"/><Relationship Id="rId4" Type="http://schemas.openxmlformats.org/officeDocument/2006/relationships/oleObject" Target="../embeddings/oleObject13.bin"/><Relationship Id="rId9" Type="http://schemas.openxmlformats.org/officeDocument/2006/relationships/image" Target="../media/image73.wmf"/></Relationships>
</file>

<file path=ppt/slides/_rels/slide32.xml.rels><?xml version="1.0" encoding="UTF-8" standalone="yes"?>
<Relationships xmlns="http://schemas.openxmlformats.org/package/2006/relationships"><Relationship Id="rId8" Type="http://schemas.openxmlformats.org/officeDocument/2006/relationships/image" Target="../media/image76.wmf"/><Relationship Id="rId13" Type="http://schemas.openxmlformats.org/officeDocument/2006/relationships/oleObject" Target="../embeddings/oleObject21.bin"/><Relationship Id="rId18" Type="http://schemas.openxmlformats.org/officeDocument/2006/relationships/image" Target="../media/image81.wmf"/><Relationship Id="rId3" Type="http://schemas.openxmlformats.org/officeDocument/2006/relationships/image" Target="../media/image82.png"/><Relationship Id="rId7" Type="http://schemas.openxmlformats.org/officeDocument/2006/relationships/oleObject" Target="../embeddings/oleObject18.bin"/><Relationship Id="rId12" Type="http://schemas.openxmlformats.org/officeDocument/2006/relationships/image" Target="../media/image78.wmf"/><Relationship Id="rId17" Type="http://schemas.openxmlformats.org/officeDocument/2006/relationships/oleObject" Target="../embeddings/oleObject23.bin"/><Relationship Id="rId2" Type="http://schemas.openxmlformats.org/officeDocument/2006/relationships/slideLayout" Target="../slideLayouts/slideLayout2.xml"/><Relationship Id="rId16" Type="http://schemas.openxmlformats.org/officeDocument/2006/relationships/image" Target="../media/image80.wmf"/><Relationship Id="rId1" Type="http://schemas.openxmlformats.org/officeDocument/2006/relationships/vmlDrawing" Target="../drawings/vmlDrawing9.vml"/><Relationship Id="rId6" Type="http://schemas.openxmlformats.org/officeDocument/2006/relationships/image" Target="../media/image75.wmf"/><Relationship Id="rId11" Type="http://schemas.openxmlformats.org/officeDocument/2006/relationships/oleObject" Target="../embeddings/oleObject20.bin"/><Relationship Id="rId5" Type="http://schemas.openxmlformats.org/officeDocument/2006/relationships/oleObject" Target="../embeddings/oleObject17.bin"/><Relationship Id="rId15" Type="http://schemas.openxmlformats.org/officeDocument/2006/relationships/oleObject" Target="../embeddings/oleObject22.bin"/><Relationship Id="rId10" Type="http://schemas.openxmlformats.org/officeDocument/2006/relationships/image" Target="../media/image77.wmf"/><Relationship Id="rId4" Type="http://schemas.openxmlformats.org/officeDocument/2006/relationships/image" Target="../media/image66.png"/><Relationship Id="rId9" Type="http://schemas.openxmlformats.org/officeDocument/2006/relationships/oleObject" Target="../embeddings/oleObject19.bin"/><Relationship Id="rId14" Type="http://schemas.openxmlformats.org/officeDocument/2006/relationships/image" Target="../media/image79.wmf"/></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3.emf"/><Relationship Id="rId1" Type="http://schemas.openxmlformats.org/officeDocument/2006/relationships/slideLayout" Target="../slideLayouts/slideLayout2.xml"/><Relationship Id="rId6" Type="http://schemas.openxmlformats.org/officeDocument/2006/relationships/image" Target="../media/image84.emf"/><Relationship Id="rId5" Type="http://schemas.openxmlformats.org/officeDocument/2006/relationships/image" Target="../media/image3.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25.emf"/><Relationship Id="rId4" Type="http://schemas.openxmlformats.org/officeDocument/2006/relationships/image" Target="../media/image24.emf"/></Relationships>
</file>

<file path=ppt/slides/_rels/slide4.xml.rels><?xml version="1.0" encoding="UTF-8" standalone="yes"?>
<Relationships xmlns="http://schemas.openxmlformats.org/package/2006/relationships"><Relationship Id="rId8" Type="http://schemas.openxmlformats.org/officeDocument/2006/relationships/image" Target="../media/image12.wmf"/><Relationship Id="rId3" Type="http://schemas.openxmlformats.org/officeDocument/2006/relationships/notesSlide" Target="../notesSlides/notesSlide2.xml"/><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emf"/></Relationships>
</file>

<file path=ppt/slides/_rels/slide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8.emf"/><Relationship Id="rId4" Type="http://schemas.openxmlformats.org/officeDocument/2006/relationships/image" Target="../media/image17.emf"/></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1.emf"/><Relationship Id="rId5" Type="http://schemas.openxmlformats.org/officeDocument/2006/relationships/image" Target="../media/image20.wmf"/><Relationship Id="rId4" Type="http://schemas.openxmlformats.org/officeDocument/2006/relationships/oleObject" Target="../embeddings/oleObject2.bin"/></Relationships>
</file>

<file path=ppt/slides/_rels/slide8.xml.rels><?xml version="1.0" encoding="UTF-8" standalone="yes"?>
<Relationships xmlns="http://schemas.openxmlformats.org/package/2006/relationships"><Relationship Id="rId3" Type="http://schemas.openxmlformats.org/officeDocument/2006/relationships/image" Target="../media/image24.emf"/><Relationship Id="rId7"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25.emf"/></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hteck 34"/>
          <p:cNvSpPr/>
          <p:nvPr/>
        </p:nvSpPr>
        <p:spPr bwMode="auto">
          <a:xfrm>
            <a:off x="-215589" y="-231820"/>
            <a:ext cx="9483294" cy="7134896"/>
          </a:xfrm>
          <a:prstGeom prst="rect">
            <a:avLst/>
          </a:prstGeom>
          <a:solidFill>
            <a:schemeClr val="bg1"/>
          </a:solidFill>
          <a:ln w="9525" cap="flat" cmpd="sng" algn="ctr">
            <a:solidFill>
              <a:schemeClr val="tx1"/>
            </a:solidFill>
            <a:prstDash val="solid"/>
            <a:round/>
            <a:headEnd type="none" w="sm" len="sm"/>
            <a:tailEnd type="none" w="sm" len="sm"/>
          </a:ln>
          <a:effectLst/>
        </p:spPr>
        <p:txBody>
          <a:bodyPr vert="horz" wrap="square" lIns="54000" tIns="10800" rIns="54000" bIns="10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1600" b="0" i="0" u="none" strike="noStrike" cap="none" normalizeH="0" baseline="0" smtClean="0">
              <a:ln>
                <a:noFill/>
              </a:ln>
              <a:solidFill>
                <a:schemeClr val="tx1"/>
              </a:solidFill>
              <a:effectLst/>
              <a:latin typeface="Verdana" pitchFamily="34" charset="0"/>
            </a:endParaRPr>
          </a:p>
        </p:txBody>
      </p:sp>
      <p:pic>
        <p:nvPicPr>
          <p:cNvPr id="2" name="Grafik 1"/>
          <p:cNvPicPr>
            <a:picLocks noChangeAspect="1"/>
          </p:cNvPicPr>
          <p:nvPr/>
        </p:nvPicPr>
        <p:blipFill>
          <a:blip r:embed="rId3"/>
          <a:stretch>
            <a:fillRect/>
          </a:stretch>
        </p:blipFill>
        <p:spPr>
          <a:xfrm>
            <a:off x="-215589" y="4755817"/>
            <a:ext cx="9656877" cy="2385156"/>
          </a:xfrm>
          <a:prstGeom prst="rect">
            <a:avLst/>
          </a:prstGeom>
        </p:spPr>
      </p:pic>
      <p:sp>
        <p:nvSpPr>
          <p:cNvPr id="5" name="Rechteck 4"/>
          <p:cNvSpPr/>
          <p:nvPr/>
        </p:nvSpPr>
        <p:spPr bwMode="auto">
          <a:xfrm>
            <a:off x="-421995" y="-405517"/>
            <a:ext cx="9863494" cy="5169653"/>
          </a:xfrm>
          <a:prstGeom prst="rect">
            <a:avLst/>
          </a:prstGeom>
          <a:solidFill>
            <a:srgbClr val="036CAE"/>
          </a:solidFill>
          <a:ln w="9525" cap="flat" cmpd="sng" algn="ctr">
            <a:noFill/>
            <a:prstDash val="solid"/>
            <a:round/>
            <a:headEnd type="none" w="sm" len="sm"/>
            <a:tailEnd type="none" w="sm" len="sm"/>
          </a:ln>
          <a:effectLst/>
        </p:spPr>
        <p:txBody>
          <a:bodyPr vert="horz" wrap="square" lIns="54000" tIns="10800" rIns="54000" bIns="10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1600" b="0" i="0" u="none" strike="noStrike" cap="none" normalizeH="0" baseline="0" smtClean="0">
              <a:ln>
                <a:noFill/>
              </a:ln>
              <a:solidFill>
                <a:schemeClr val="tx1"/>
              </a:solidFill>
              <a:effectLst/>
              <a:latin typeface="Verdana" pitchFamily="34" charset="0"/>
            </a:endParaRPr>
          </a:p>
        </p:txBody>
      </p:sp>
      <p:pic>
        <p:nvPicPr>
          <p:cNvPr id="3" name="Grafik 2"/>
          <p:cNvPicPr>
            <a:picLocks noChangeAspect="1"/>
          </p:cNvPicPr>
          <p:nvPr/>
        </p:nvPicPr>
        <p:blipFill rotWithShape="1">
          <a:blip r:embed="rId4"/>
          <a:srcRect l="19020" t="14500" r="19975" b="12052"/>
          <a:stretch/>
        </p:blipFill>
        <p:spPr>
          <a:xfrm>
            <a:off x="115038" y="13946"/>
            <a:ext cx="5201373" cy="4361871"/>
          </a:xfrm>
          <a:prstGeom prst="rect">
            <a:avLst/>
          </a:prstGeom>
        </p:spPr>
      </p:pic>
      <p:pic>
        <p:nvPicPr>
          <p:cNvPr id="4" name="Grafik 3"/>
          <p:cNvPicPr>
            <a:picLocks noChangeAspect="1"/>
          </p:cNvPicPr>
          <p:nvPr/>
        </p:nvPicPr>
        <p:blipFill>
          <a:blip r:embed="rId5"/>
          <a:stretch>
            <a:fillRect/>
          </a:stretch>
        </p:blipFill>
        <p:spPr>
          <a:xfrm>
            <a:off x="2715725" y="-1851761"/>
            <a:ext cx="9787348" cy="7339043"/>
          </a:xfrm>
          <a:prstGeom prst="rect">
            <a:avLst/>
          </a:prstGeom>
        </p:spPr>
      </p:pic>
      <p:sp>
        <p:nvSpPr>
          <p:cNvPr id="6" name="Rectangle 3"/>
          <p:cNvSpPr txBox="1">
            <a:spLocks noChangeArrowheads="1"/>
          </p:cNvSpPr>
          <p:nvPr/>
        </p:nvSpPr>
        <p:spPr bwMode="auto">
          <a:xfrm>
            <a:off x="-685710" y="4720780"/>
            <a:ext cx="10423536" cy="6324808"/>
          </a:xfrm>
          <a:prstGeom prst="rect">
            <a:avLst/>
          </a:prstGeom>
          <a:noFill/>
          <a:ln w="9525">
            <a:noFill/>
            <a:miter lim="800000"/>
            <a:headEnd/>
            <a:tailEnd/>
          </a:ln>
          <a:effectLst>
            <a:outerShdw blurRad="127000" dist="38100" dir="2700000" algn="ctr">
              <a:srgbClr val="000000">
                <a:alpha val="45000"/>
              </a:srgbClr>
            </a:outerShdw>
          </a:effectLst>
        </p:spPr>
        <p:txBody>
          <a:bodyPr vert="horz" wrap="square" lIns="91440" tIns="45720" rIns="91440" bIns="45720" numCol="1" anchor="b" anchorCtr="0" compatLnSpc="1">
            <a:prstTxWarp prst="textNoShape">
              <a:avLst/>
            </a:prstTxWarp>
            <a:spAutoFit/>
          </a:bodyPr>
          <a:lstStyle>
            <a:defPPr>
              <a:defRPr lang="en-US"/>
            </a:defPPr>
            <a:lvl1pPr algn="ctr">
              <a:defRPr sz="3600" b="1">
                <a:solidFill>
                  <a:schemeClr val="accent1"/>
                </a:solidFill>
                <a:latin typeface="+mj-lt"/>
                <a:ea typeface="+mj-ea"/>
                <a:cs typeface="+mj-cs"/>
              </a:defRPr>
            </a:lvl1pPr>
            <a:lvl2pPr>
              <a:defRPr sz="3200">
                <a:solidFill>
                  <a:schemeClr val="tx2"/>
                </a:solidFill>
              </a:defRPr>
            </a:lvl2pPr>
            <a:lvl3pPr>
              <a:defRPr sz="3200">
                <a:solidFill>
                  <a:schemeClr val="tx2"/>
                </a:solidFill>
              </a:defRPr>
            </a:lvl3pPr>
            <a:lvl4pPr>
              <a:defRPr sz="3200">
                <a:solidFill>
                  <a:schemeClr val="tx2"/>
                </a:solidFill>
              </a:defRPr>
            </a:lvl4pPr>
            <a:lvl5pPr>
              <a:defRPr sz="3200">
                <a:solidFill>
                  <a:schemeClr val="tx2"/>
                </a:solidFill>
              </a:defRPr>
            </a:lvl5pPr>
            <a:lvl6pPr marL="457200" fontAlgn="base">
              <a:spcBef>
                <a:spcPct val="0"/>
              </a:spcBef>
              <a:spcAft>
                <a:spcPct val="0"/>
              </a:spcAft>
              <a:defRPr sz="3200">
                <a:solidFill>
                  <a:schemeClr val="tx2"/>
                </a:solidFill>
              </a:defRPr>
            </a:lvl6pPr>
            <a:lvl7pPr marL="914400" fontAlgn="base">
              <a:spcBef>
                <a:spcPct val="0"/>
              </a:spcBef>
              <a:spcAft>
                <a:spcPct val="0"/>
              </a:spcAft>
              <a:defRPr sz="3200">
                <a:solidFill>
                  <a:schemeClr val="tx2"/>
                </a:solidFill>
              </a:defRPr>
            </a:lvl7pPr>
            <a:lvl8pPr marL="1371600" fontAlgn="base">
              <a:spcBef>
                <a:spcPct val="0"/>
              </a:spcBef>
              <a:spcAft>
                <a:spcPct val="0"/>
              </a:spcAft>
              <a:defRPr sz="3200">
                <a:solidFill>
                  <a:schemeClr val="tx2"/>
                </a:solidFill>
              </a:defRPr>
            </a:lvl8pPr>
            <a:lvl9pPr marL="1828800" fontAlgn="base">
              <a:spcBef>
                <a:spcPct val="0"/>
              </a:spcBef>
              <a:spcAft>
                <a:spcPct val="0"/>
              </a:spcAft>
              <a:defRPr sz="3200">
                <a:solidFill>
                  <a:schemeClr val="tx2"/>
                </a:solidFill>
              </a:defRPr>
            </a:lvl9pPr>
          </a:lstStyle>
          <a:p>
            <a:r>
              <a:rPr lang="en-US" sz="1800" dirty="0" smtClean="0">
                <a:solidFill>
                  <a:srgbClr val="FFC000"/>
                </a:solidFill>
              </a:rPr>
              <a:t>Josef </a:t>
            </a:r>
            <a:r>
              <a:rPr lang="en-US" sz="1800" dirty="0" err="1" smtClean="0">
                <a:solidFill>
                  <a:srgbClr val="FFC000"/>
                </a:solidFill>
              </a:rPr>
              <a:t>Pochodzalla</a:t>
            </a:r>
            <a:r>
              <a:rPr lang="en-US" sz="1800" dirty="0" smtClean="0">
                <a:solidFill>
                  <a:srgbClr val="FFC000"/>
                </a:solidFill>
              </a:rPr>
              <a:t>, HIM &amp; </a:t>
            </a:r>
            <a:r>
              <a:rPr lang="en-US" sz="1800" dirty="0">
                <a:solidFill>
                  <a:srgbClr val="FFC000"/>
                </a:solidFill>
              </a:rPr>
              <a:t>U</a:t>
            </a:r>
            <a:r>
              <a:rPr lang="en-US" sz="1800" dirty="0" smtClean="0">
                <a:solidFill>
                  <a:srgbClr val="FFC000"/>
                </a:solidFill>
              </a:rPr>
              <a:t>niv. Mainz, European Union</a:t>
            </a:r>
          </a:p>
          <a:p>
            <a:r>
              <a:rPr lang="en-US" sz="3200" b="0" dirty="0"/>
              <a:t>I</a:t>
            </a:r>
            <a:r>
              <a:rPr lang="en-US" sz="3200" b="0" dirty="0" smtClean="0"/>
              <a:t>ntroduction </a:t>
            </a:r>
            <a:r>
              <a:rPr lang="en-US" sz="3200" b="0" dirty="0"/>
              <a:t>on neutral baryonic </a:t>
            </a:r>
            <a:r>
              <a:rPr lang="en-US" sz="3200" b="0" dirty="0" smtClean="0"/>
              <a:t>systems</a:t>
            </a:r>
          </a:p>
          <a:p>
            <a:endParaRPr lang="en-US" sz="200" dirty="0">
              <a:solidFill>
                <a:srgbClr val="00B0F0"/>
              </a:solidFill>
            </a:endParaRPr>
          </a:p>
          <a:p>
            <a:endParaRPr lang="en-US" sz="1100" dirty="0" smtClean="0">
              <a:solidFill>
                <a:srgbClr val="00B0F0"/>
              </a:solidFill>
            </a:endParaRPr>
          </a:p>
          <a:p>
            <a:endParaRPr lang="en-US" sz="1600" dirty="0" smtClean="0">
              <a:solidFill>
                <a:srgbClr val="FFC000"/>
              </a:solidFill>
            </a:endParaRPr>
          </a:p>
          <a:p>
            <a:endParaRPr lang="en-US" sz="1600" dirty="0">
              <a:solidFill>
                <a:srgbClr val="FFC000"/>
              </a:solidFill>
            </a:endParaRPr>
          </a:p>
          <a:p>
            <a:endParaRPr lang="en-US" sz="1600" dirty="0">
              <a:solidFill>
                <a:srgbClr val="FFC000"/>
              </a:solidFill>
            </a:endParaRPr>
          </a:p>
          <a:p>
            <a:endParaRPr lang="en-US" sz="1600" dirty="0" smtClean="0">
              <a:solidFill>
                <a:srgbClr val="FFC000"/>
              </a:solidFill>
            </a:endParaRPr>
          </a:p>
          <a:p>
            <a:endParaRPr lang="en-US" sz="1600" dirty="0" smtClean="0">
              <a:solidFill>
                <a:srgbClr val="FFC000"/>
              </a:solidFill>
            </a:endParaRPr>
          </a:p>
          <a:p>
            <a:endParaRPr lang="en-US" sz="1600" dirty="0">
              <a:solidFill>
                <a:srgbClr val="FFC000"/>
              </a:solidFill>
            </a:endParaRPr>
          </a:p>
          <a:p>
            <a:endParaRPr lang="en-US" sz="1600" dirty="0" smtClean="0">
              <a:solidFill>
                <a:srgbClr val="FFC000"/>
              </a:solidFill>
            </a:endParaRPr>
          </a:p>
          <a:p>
            <a:endParaRPr lang="en-US" sz="1600" dirty="0">
              <a:solidFill>
                <a:srgbClr val="FFC000"/>
              </a:solidFill>
            </a:endParaRPr>
          </a:p>
          <a:p>
            <a:endParaRPr lang="en-US" sz="1600" dirty="0" smtClean="0">
              <a:solidFill>
                <a:srgbClr val="FFC000"/>
              </a:solidFill>
            </a:endParaRPr>
          </a:p>
          <a:p>
            <a:endParaRPr lang="en-US" sz="1600" dirty="0">
              <a:solidFill>
                <a:srgbClr val="FFC000"/>
              </a:solidFill>
            </a:endParaRPr>
          </a:p>
          <a:p>
            <a:endParaRPr lang="en-US" sz="1600" dirty="0" smtClean="0">
              <a:solidFill>
                <a:srgbClr val="FFC000"/>
              </a:solidFill>
            </a:endParaRPr>
          </a:p>
          <a:p>
            <a:endParaRPr lang="en-US" sz="1600" dirty="0">
              <a:solidFill>
                <a:srgbClr val="FFC000"/>
              </a:solidFill>
            </a:endParaRPr>
          </a:p>
          <a:p>
            <a:endParaRPr lang="en-US" sz="1600" dirty="0" smtClean="0">
              <a:solidFill>
                <a:srgbClr val="FFC000"/>
              </a:solidFill>
            </a:endParaRPr>
          </a:p>
          <a:p>
            <a:endParaRPr lang="en-US" sz="1600" dirty="0">
              <a:solidFill>
                <a:srgbClr val="FFC000"/>
              </a:solidFill>
            </a:endParaRPr>
          </a:p>
          <a:p>
            <a:endParaRPr lang="en-US" sz="1600" dirty="0" smtClean="0">
              <a:solidFill>
                <a:srgbClr val="FFC000"/>
              </a:solidFill>
            </a:endParaRPr>
          </a:p>
          <a:p>
            <a:endParaRPr lang="en-US" sz="1600" dirty="0">
              <a:solidFill>
                <a:srgbClr val="FFC000"/>
              </a:solidFill>
            </a:endParaRPr>
          </a:p>
          <a:p>
            <a:pPr algn="l"/>
            <a:r>
              <a:rPr lang="en-US" sz="1600" dirty="0" smtClean="0">
                <a:solidFill>
                  <a:srgbClr val="FFC000"/>
                </a:solidFill>
              </a:rPr>
              <a:t>                                                                                                           Josef Pochodzalla     </a:t>
            </a:r>
          </a:p>
          <a:p>
            <a:endParaRPr lang="en-US" sz="1400" b="0" dirty="0" smtClean="0">
              <a:solidFill>
                <a:srgbClr val="FFC000"/>
              </a:solidFill>
            </a:endParaRPr>
          </a:p>
          <a:p>
            <a:pPr algn="l"/>
            <a:r>
              <a:rPr lang="en-US" sz="1400" b="0" i="1" dirty="0" smtClean="0">
                <a:solidFill>
                  <a:srgbClr val="FFC000"/>
                </a:solidFill>
              </a:rPr>
              <a:t>                                                                      JGU Mainz &amp; Helmholtz-</a:t>
            </a:r>
            <a:r>
              <a:rPr lang="en-US" sz="1400" b="0" i="1" dirty="0" err="1" smtClean="0">
                <a:solidFill>
                  <a:srgbClr val="FFC000"/>
                </a:solidFill>
              </a:rPr>
              <a:t>Institut</a:t>
            </a:r>
            <a:r>
              <a:rPr lang="en-US" sz="1400" b="0" i="1" dirty="0" smtClean="0">
                <a:solidFill>
                  <a:srgbClr val="FFC000"/>
                </a:solidFill>
              </a:rPr>
              <a:t> – Mainz – European Union</a:t>
            </a:r>
            <a:endParaRPr lang="en-US" sz="1400" b="0" dirty="0">
              <a:solidFill>
                <a:srgbClr val="FFC000"/>
              </a:solidFill>
            </a:endParaRPr>
          </a:p>
          <a:p>
            <a:endParaRPr lang="en-US" sz="1400" b="0" dirty="0" smtClean="0">
              <a:solidFill>
                <a:srgbClr val="FFC000"/>
              </a:solidFill>
            </a:endParaRPr>
          </a:p>
          <a:p>
            <a:endParaRPr lang="en-US" sz="1400" dirty="0" smtClean="0">
              <a:solidFill>
                <a:srgbClr val="FFC000"/>
              </a:solidFill>
            </a:endParaRPr>
          </a:p>
          <a:p>
            <a:endParaRPr lang="en-US" sz="1400" dirty="0" smtClean="0">
              <a:solidFill>
                <a:srgbClr val="FFC000"/>
              </a:solidFill>
            </a:endParaRPr>
          </a:p>
        </p:txBody>
      </p:sp>
    </p:spTree>
    <p:extLst>
      <p:ext uri="{BB962C8B-B14F-4D97-AF65-F5344CB8AC3E}">
        <p14:creationId xmlns:p14="http://schemas.microsoft.com/office/powerpoint/2010/main" val="30290946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67885" y="-5337"/>
            <a:ext cx="7103444" cy="584775"/>
          </a:xfrm>
        </p:spPr>
        <p:txBody>
          <a:bodyPr/>
          <a:lstStyle/>
          <a:p>
            <a:r>
              <a:rPr lang="de-DE" baseline="30000" dirty="0" smtClean="0"/>
              <a:t>4</a:t>
            </a:r>
            <a:r>
              <a:rPr lang="de-DE" dirty="0" smtClean="0"/>
              <a:t>He(</a:t>
            </a:r>
            <a:r>
              <a:rPr lang="de-DE" dirty="0" smtClean="0">
                <a:latin typeface="Symbol" panose="05050102010706020507" pitchFamily="18" charset="2"/>
              </a:rPr>
              <a:t>p</a:t>
            </a:r>
            <a:r>
              <a:rPr lang="de-DE" baseline="30000" dirty="0" smtClean="0"/>
              <a:t>-</a:t>
            </a:r>
            <a:r>
              <a:rPr lang="de-DE" dirty="0" smtClean="0"/>
              <a:t>,</a:t>
            </a:r>
            <a:r>
              <a:rPr lang="de-DE" dirty="0" smtClean="0">
                <a:latin typeface="Symbol" panose="05050102010706020507" pitchFamily="18" charset="2"/>
              </a:rPr>
              <a:t>p</a:t>
            </a:r>
            <a:r>
              <a:rPr lang="de-DE" baseline="30000" dirty="0" smtClean="0"/>
              <a:t>+</a:t>
            </a:r>
            <a:r>
              <a:rPr lang="de-DE" dirty="0" smtClean="0"/>
              <a:t>) </a:t>
            </a:r>
            <a:r>
              <a:rPr lang="de-DE" dirty="0" err="1" smtClean="0"/>
              <a:t>reaction</a:t>
            </a:r>
            <a:endParaRPr lang="de-DE" dirty="0"/>
          </a:p>
        </p:txBody>
      </p:sp>
      <p:sp>
        <p:nvSpPr>
          <p:cNvPr id="3" name="Inhaltsplatzhalter 2"/>
          <p:cNvSpPr>
            <a:spLocks noGrp="1"/>
          </p:cNvSpPr>
          <p:nvPr>
            <p:ph idx="1"/>
          </p:nvPr>
        </p:nvSpPr>
        <p:spPr/>
        <p:txBody>
          <a:bodyPr/>
          <a:lstStyle/>
          <a:p>
            <a:endParaRPr lang="de-DE" dirty="0"/>
          </a:p>
        </p:txBody>
      </p:sp>
      <p:pic>
        <p:nvPicPr>
          <p:cNvPr id="4" name="Grafik 3"/>
          <p:cNvPicPr>
            <a:picLocks noChangeAspect="1"/>
          </p:cNvPicPr>
          <p:nvPr/>
        </p:nvPicPr>
        <p:blipFill rotWithShape="1">
          <a:blip r:embed="rId2"/>
          <a:srcRect b="16465"/>
          <a:stretch/>
        </p:blipFill>
        <p:spPr>
          <a:xfrm>
            <a:off x="501928" y="1456308"/>
            <a:ext cx="5268558" cy="4666107"/>
          </a:xfrm>
          <a:prstGeom prst="rect">
            <a:avLst/>
          </a:prstGeom>
          <a:ln>
            <a:noFill/>
          </a:ln>
          <a:effectLst>
            <a:outerShdw blurRad="292100" dist="139700" dir="2700000" algn="tl" rotWithShape="0">
              <a:srgbClr val="333333">
                <a:alpha val="65000"/>
              </a:srgbClr>
            </a:outerShdw>
          </a:effectLst>
        </p:spPr>
      </p:pic>
      <p:sp>
        <p:nvSpPr>
          <p:cNvPr id="5" name="TextBox 12"/>
          <p:cNvSpPr txBox="1"/>
          <p:nvPr/>
        </p:nvSpPr>
        <p:spPr>
          <a:xfrm>
            <a:off x="693738" y="6347901"/>
            <a:ext cx="4520212" cy="307777"/>
          </a:xfrm>
          <a:prstGeom prst="rect">
            <a:avLst/>
          </a:prstGeom>
          <a:noFill/>
          <a:ln>
            <a:noFill/>
          </a:ln>
        </p:spPr>
        <p:txBody>
          <a:bodyPr wrap="none" rtlCol="0">
            <a:spAutoFit/>
          </a:bodyPr>
          <a:lstStyle/>
          <a:p>
            <a:r>
              <a:rPr lang="en-US" altLang="zh-CN" sz="1400" dirty="0" smtClean="0">
                <a:solidFill>
                  <a:srgbClr val="66FF66"/>
                </a:solidFill>
              </a:rPr>
              <a:t>J.E. </a:t>
            </a:r>
            <a:r>
              <a:rPr lang="en-US" altLang="zh-CN" sz="1400" dirty="0" err="1" smtClean="0">
                <a:solidFill>
                  <a:srgbClr val="66FF66"/>
                </a:solidFill>
              </a:rPr>
              <a:t>Ungar</a:t>
            </a:r>
            <a:r>
              <a:rPr lang="en-US" altLang="zh-CN" sz="1400" dirty="0" smtClean="0">
                <a:solidFill>
                  <a:srgbClr val="66FF66"/>
                </a:solidFill>
              </a:rPr>
              <a:t> </a:t>
            </a:r>
            <a:r>
              <a:rPr lang="en-US" altLang="zh-CN" sz="1400" i="1" dirty="0" smtClean="0">
                <a:solidFill>
                  <a:srgbClr val="66FF66"/>
                </a:solidFill>
              </a:rPr>
              <a:t>et al</a:t>
            </a:r>
            <a:r>
              <a:rPr lang="en-US" altLang="zh-CN" sz="1400" dirty="0" smtClean="0">
                <a:solidFill>
                  <a:srgbClr val="66FF66"/>
                </a:solidFill>
              </a:rPr>
              <a:t>., Phys. Lett. 144B,  333 (1984) </a:t>
            </a:r>
            <a:endParaRPr lang="zh-CN" altLang="en-US" sz="1400" dirty="0">
              <a:solidFill>
                <a:srgbClr val="66FF66"/>
              </a:solidFill>
            </a:endParaRPr>
          </a:p>
        </p:txBody>
      </p:sp>
      <p:pic>
        <p:nvPicPr>
          <p:cNvPr id="6" name="Grafik 5"/>
          <p:cNvPicPr>
            <a:picLocks noChangeAspect="1"/>
          </p:cNvPicPr>
          <p:nvPr/>
        </p:nvPicPr>
        <p:blipFill rotWithShape="1">
          <a:blip r:embed="rId3"/>
          <a:srcRect b="31875"/>
          <a:stretch/>
        </p:blipFill>
        <p:spPr>
          <a:xfrm>
            <a:off x="4325142" y="980036"/>
            <a:ext cx="4341938" cy="28093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446123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67885" y="-5337"/>
            <a:ext cx="7103444" cy="584775"/>
          </a:xfrm>
        </p:spPr>
        <p:txBody>
          <a:bodyPr/>
          <a:lstStyle/>
          <a:p>
            <a:r>
              <a:rPr lang="de-DE" dirty="0" smtClean="0"/>
              <a:t>Double </a:t>
            </a:r>
            <a:r>
              <a:rPr lang="de-DE" dirty="0" err="1" smtClean="0"/>
              <a:t>charge</a:t>
            </a:r>
            <a:r>
              <a:rPr lang="de-DE" dirty="0" smtClean="0"/>
              <a:t> </a:t>
            </a:r>
            <a:r>
              <a:rPr lang="de-DE" dirty="0" err="1" smtClean="0"/>
              <a:t>exchange</a:t>
            </a:r>
            <a:endParaRPr lang="de-DE" dirty="0"/>
          </a:p>
        </p:txBody>
      </p:sp>
      <p:sp>
        <p:nvSpPr>
          <p:cNvPr id="3" name="Inhaltsplatzhalter 2"/>
          <p:cNvSpPr>
            <a:spLocks noGrp="1"/>
          </p:cNvSpPr>
          <p:nvPr>
            <p:ph idx="1"/>
          </p:nvPr>
        </p:nvSpPr>
        <p:spPr/>
        <p:txBody>
          <a:bodyPr/>
          <a:lstStyle/>
          <a:p>
            <a:endParaRPr lang="de-DE"/>
          </a:p>
        </p:txBody>
      </p:sp>
      <p:pic>
        <p:nvPicPr>
          <p:cNvPr id="4" name="Grafik 3"/>
          <p:cNvPicPr>
            <a:picLocks noChangeAspect="1"/>
          </p:cNvPicPr>
          <p:nvPr/>
        </p:nvPicPr>
        <p:blipFill rotWithShape="1">
          <a:blip r:embed="rId2"/>
          <a:srcRect b="71483"/>
          <a:stretch/>
        </p:blipFill>
        <p:spPr>
          <a:xfrm>
            <a:off x="286879" y="697933"/>
            <a:ext cx="8857121" cy="713772"/>
          </a:xfrm>
          <a:prstGeom prst="rect">
            <a:avLst/>
          </a:prstGeom>
        </p:spPr>
      </p:pic>
      <p:pic>
        <p:nvPicPr>
          <p:cNvPr id="5" name="Grafik 4"/>
          <p:cNvPicPr>
            <a:picLocks noChangeAspect="1"/>
          </p:cNvPicPr>
          <p:nvPr/>
        </p:nvPicPr>
        <p:blipFill>
          <a:blip r:embed="rId3"/>
          <a:stretch>
            <a:fillRect/>
          </a:stretch>
        </p:blipFill>
        <p:spPr>
          <a:xfrm>
            <a:off x="299578" y="1924342"/>
            <a:ext cx="8857122" cy="1069872"/>
          </a:xfrm>
          <a:prstGeom prst="rect">
            <a:avLst/>
          </a:prstGeom>
        </p:spPr>
      </p:pic>
      <p:pic>
        <p:nvPicPr>
          <p:cNvPr id="6" name="Grafik 5"/>
          <p:cNvPicPr>
            <a:picLocks noChangeAspect="1"/>
          </p:cNvPicPr>
          <p:nvPr/>
        </p:nvPicPr>
        <p:blipFill>
          <a:blip r:embed="rId4"/>
          <a:stretch>
            <a:fillRect/>
          </a:stretch>
        </p:blipFill>
        <p:spPr>
          <a:xfrm>
            <a:off x="6216907" y="2994214"/>
            <a:ext cx="2908843" cy="3889466"/>
          </a:xfrm>
          <a:prstGeom prst="rect">
            <a:avLst/>
          </a:prstGeom>
        </p:spPr>
      </p:pic>
      <p:pic>
        <p:nvPicPr>
          <p:cNvPr id="7" name="Grafik 6"/>
          <p:cNvPicPr>
            <a:picLocks noChangeAspect="1"/>
          </p:cNvPicPr>
          <p:nvPr/>
        </p:nvPicPr>
        <p:blipFill rotWithShape="1">
          <a:blip r:embed="rId2"/>
          <a:srcRect t="77945"/>
          <a:stretch/>
        </p:blipFill>
        <p:spPr>
          <a:xfrm>
            <a:off x="274179" y="1411705"/>
            <a:ext cx="8857121" cy="552033"/>
          </a:xfrm>
          <a:prstGeom prst="rect">
            <a:avLst/>
          </a:prstGeom>
        </p:spPr>
      </p:pic>
      <p:pic>
        <p:nvPicPr>
          <p:cNvPr id="8" name="Grafik 7"/>
          <p:cNvPicPr>
            <a:picLocks noChangeAspect="1"/>
          </p:cNvPicPr>
          <p:nvPr/>
        </p:nvPicPr>
        <p:blipFill>
          <a:blip r:embed="rId5"/>
          <a:stretch>
            <a:fillRect/>
          </a:stretch>
        </p:blipFill>
        <p:spPr>
          <a:xfrm>
            <a:off x="299578" y="2994214"/>
            <a:ext cx="4870503" cy="3849142"/>
          </a:xfrm>
          <a:prstGeom prst="rect">
            <a:avLst/>
          </a:prstGeom>
        </p:spPr>
      </p:pic>
    </p:spTree>
    <p:extLst>
      <p:ext uri="{BB962C8B-B14F-4D97-AF65-F5344CB8AC3E}">
        <p14:creationId xmlns:p14="http://schemas.microsoft.com/office/powerpoint/2010/main" val="23911721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descr=" 2"/>
          <p:cNvSpPr>
            <a:spLocks noGrp="1"/>
          </p:cNvSpPr>
          <p:nvPr>
            <p:ph type="title"/>
          </p:nvPr>
        </p:nvSpPr>
        <p:spPr>
          <a:xfrm>
            <a:off x="510987" y="-5337"/>
            <a:ext cx="7919432" cy="584775"/>
          </a:xfrm>
        </p:spPr>
        <p:txBody>
          <a:bodyPr/>
          <a:lstStyle/>
          <a:p>
            <a:r>
              <a:rPr lang="de-DE" baseline="30000" dirty="0" smtClean="0"/>
              <a:t>14</a:t>
            </a:r>
            <a:r>
              <a:rPr lang="de-DE" dirty="0" smtClean="0"/>
              <a:t>Be </a:t>
            </a:r>
            <a:r>
              <a:rPr lang="de-DE" dirty="0" err="1" smtClean="0"/>
              <a:t>breakup</a:t>
            </a:r>
            <a:r>
              <a:rPr lang="de-DE" dirty="0" smtClean="0"/>
              <a:t>   (2002)</a:t>
            </a:r>
            <a:endParaRPr lang="de-DE" dirty="0"/>
          </a:p>
        </p:txBody>
      </p:sp>
      <p:pic>
        <p:nvPicPr>
          <p:cNvPr id="7" name="Grafik 6"/>
          <p:cNvPicPr>
            <a:picLocks noChangeAspect="1"/>
          </p:cNvPicPr>
          <p:nvPr/>
        </p:nvPicPr>
        <p:blipFill rotWithShape="1">
          <a:blip r:embed="rId3"/>
          <a:srcRect t="76990"/>
          <a:stretch/>
        </p:blipFill>
        <p:spPr>
          <a:xfrm>
            <a:off x="253477" y="861080"/>
            <a:ext cx="8767372" cy="1309601"/>
          </a:xfrm>
          <a:prstGeom prst="rect">
            <a:avLst/>
          </a:prstGeom>
        </p:spPr>
      </p:pic>
      <p:pic>
        <p:nvPicPr>
          <p:cNvPr id="8" name="Grafik 7"/>
          <p:cNvPicPr>
            <a:picLocks noChangeAspect="1"/>
          </p:cNvPicPr>
          <p:nvPr/>
        </p:nvPicPr>
        <p:blipFill>
          <a:blip r:embed="rId4"/>
          <a:stretch>
            <a:fillRect/>
          </a:stretch>
        </p:blipFill>
        <p:spPr>
          <a:xfrm>
            <a:off x="4821571" y="2513233"/>
            <a:ext cx="3978053" cy="1518185"/>
          </a:xfrm>
          <a:prstGeom prst="rect">
            <a:avLst/>
          </a:prstGeom>
          <a:ln w="38100">
            <a:solidFill>
              <a:srgbClr val="FF0000"/>
            </a:solidFill>
          </a:ln>
        </p:spPr>
      </p:pic>
      <p:sp>
        <p:nvSpPr>
          <p:cNvPr id="9" name="Inhaltsplatzhalter 2"/>
          <p:cNvSpPr>
            <a:spLocks noGrp="1"/>
          </p:cNvSpPr>
          <p:nvPr>
            <p:ph idx="1"/>
          </p:nvPr>
        </p:nvSpPr>
        <p:spPr>
          <a:xfrm>
            <a:off x="4747829" y="4616428"/>
            <a:ext cx="4273020" cy="2087683"/>
          </a:xfrm>
        </p:spPr>
        <p:txBody>
          <a:bodyPr/>
          <a:lstStyle/>
          <a:p>
            <a:pPr>
              <a:buClr>
                <a:srgbClr val="FFCC00"/>
              </a:buClr>
              <a:buFont typeface="Wingdings" panose="05000000000000000000" pitchFamily="2" charset="2"/>
              <a:buChar char="Ø"/>
            </a:pPr>
            <a:r>
              <a:rPr lang="de-DE" dirty="0" smtClean="0">
                <a:solidFill>
                  <a:srgbClr val="33CCFF"/>
                </a:solidFill>
              </a:rPr>
              <a:t>…but </a:t>
            </a:r>
            <a:r>
              <a:rPr lang="de-DE" dirty="0" err="1" smtClean="0">
                <a:solidFill>
                  <a:srgbClr val="33CCFF"/>
                </a:solidFill>
              </a:rPr>
              <a:t>bound</a:t>
            </a:r>
            <a:r>
              <a:rPr lang="de-DE" dirty="0" smtClean="0">
                <a:solidFill>
                  <a:srgbClr val="33CCFF"/>
                </a:solidFill>
              </a:rPr>
              <a:t> </a:t>
            </a:r>
            <a:r>
              <a:rPr lang="de-DE" dirty="0" err="1" smtClean="0">
                <a:solidFill>
                  <a:srgbClr val="33CCFF"/>
                </a:solidFill>
              </a:rPr>
              <a:t>tetraneutron</a:t>
            </a:r>
            <a:r>
              <a:rPr lang="de-DE" dirty="0" smtClean="0">
                <a:solidFill>
                  <a:srgbClr val="33CCFF"/>
                </a:solidFill>
              </a:rPr>
              <a:t> </a:t>
            </a:r>
            <a:r>
              <a:rPr lang="de-DE" dirty="0" err="1" smtClean="0">
                <a:solidFill>
                  <a:srgbClr val="33CCFF"/>
                </a:solidFill>
              </a:rPr>
              <a:t>is</a:t>
            </a:r>
            <a:r>
              <a:rPr lang="de-DE" dirty="0" smtClean="0">
                <a:solidFill>
                  <a:srgbClr val="33CCFF"/>
                </a:solidFill>
              </a:rPr>
              <a:t> </a:t>
            </a:r>
            <a:r>
              <a:rPr lang="de-DE" dirty="0" err="1" smtClean="0">
                <a:solidFill>
                  <a:srgbClr val="33CCFF"/>
                </a:solidFill>
              </a:rPr>
              <a:t>theoretically</a:t>
            </a:r>
            <a:r>
              <a:rPr lang="de-DE" dirty="0" smtClean="0">
                <a:solidFill>
                  <a:srgbClr val="33CCFF"/>
                </a:solidFill>
              </a:rPr>
              <a:t> </a:t>
            </a:r>
            <a:r>
              <a:rPr lang="de-DE" dirty="0" err="1" smtClean="0">
                <a:solidFill>
                  <a:srgbClr val="33CCFF"/>
                </a:solidFill>
              </a:rPr>
              <a:t>nearly</a:t>
            </a:r>
            <a:r>
              <a:rPr lang="de-DE" dirty="0" smtClean="0">
                <a:solidFill>
                  <a:srgbClr val="33CCFF"/>
                </a:solidFill>
              </a:rPr>
              <a:t> </a:t>
            </a:r>
            <a:r>
              <a:rPr lang="de-DE" dirty="0" err="1" smtClean="0">
                <a:solidFill>
                  <a:srgbClr val="33CCFF"/>
                </a:solidFill>
              </a:rPr>
              <a:t>impossible</a:t>
            </a:r>
            <a:r>
              <a:rPr lang="de-DE" dirty="0">
                <a:solidFill>
                  <a:srgbClr val="33CCFF"/>
                </a:solidFill>
              </a:rPr>
              <a:t>.</a:t>
            </a:r>
          </a:p>
        </p:txBody>
      </p:sp>
      <p:pic>
        <p:nvPicPr>
          <p:cNvPr id="5" name="Grafik 4"/>
          <p:cNvPicPr>
            <a:picLocks noChangeAspect="1"/>
          </p:cNvPicPr>
          <p:nvPr/>
        </p:nvPicPr>
        <p:blipFill>
          <a:blip r:embed="rId5"/>
          <a:stretch>
            <a:fillRect/>
          </a:stretch>
        </p:blipFill>
        <p:spPr>
          <a:xfrm>
            <a:off x="253476" y="1556433"/>
            <a:ext cx="4348021" cy="5004785"/>
          </a:xfrm>
          <a:prstGeom prst="rect">
            <a:avLst/>
          </a:prstGeom>
          <a:ln>
            <a:noFill/>
          </a:ln>
          <a:effectLst>
            <a:outerShdw blurRad="292100" dist="139700" dir="2700000" algn="tl" rotWithShape="0">
              <a:srgbClr val="333333">
                <a:alpha val="65000"/>
              </a:srgbClr>
            </a:outerShdw>
          </a:effectLst>
        </p:spPr>
      </p:pic>
      <p:sp>
        <p:nvSpPr>
          <p:cNvPr id="10" name="TextBox 12"/>
          <p:cNvSpPr txBox="1"/>
          <p:nvPr/>
        </p:nvSpPr>
        <p:spPr>
          <a:xfrm>
            <a:off x="1923855" y="6550223"/>
            <a:ext cx="4974182" cy="307777"/>
          </a:xfrm>
          <a:prstGeom prst="rect">
            <a:avLst/>
          </a:prstGeom>
          <a:noFill/>
          <a:ln>
            <a:noFill/>
          </a:ln>
        </p:spPr>
        <p:txBody>
          <a:bodyPr wrap="none" rtlCol="0">
            <a:spAutoFit/>
          </a:bodyPr>
          <a:lstStyle/>
          <a:p>
            <a:r>
              <a:rPr lang="en-US" altLang="zh-CN" sz="1400" dirty="0" smtClean="0">
                <a:solidFill>
                  <a:srgbClr val="66FF66"/>
                </a:solidFill>
              </a:rPr>
              <a:t>F.M. Marques </a:t>
            </a:r>
            <a:r>
              <a:rPr lang="en-US" altLang="zh-CN" sz="1400" i="1" dirty="0" smtClean="0">
                <a:solidFill>
                  <a:srgbClr val="66FF66"/>
                </a:solidFill>
              </a:rPr>
              <a:t>et al</a:t>
            </a:r>
            <a:r>
              <a:rPr lang="en-US" altLang="zh-CN" sz="1400" dirty="0" smtClean="0">
                <a:solidFill>
                  <a:srgbClr val="66FF66"/>
                </a:solidFill>
              </a:rPr>
              <a:t>., Phys. Rev. C 65, 044006 (2002) </a:t>
            </a:r>
            <a:endParaRPr lang="zh-CN" altLang="en-US" sz="1400" dirty="0">
              <a:solidFill>
                <a:srgbClr val="66FF66"/>
              </a:solidFill>
            </a:endParaRPr>
          </a:p>
        </p:txBody>
      </p:sp>
      <p:cxnSp>
        <p:nvCxnSpPr>
          <p:cNvPr id="11" name="Gerade Verbindung mit Pfeil 10"/>
          <p:cNvCxnSpPr/>
          <p:nvPr/>
        </p:nvCxnSpPr>
        <p:spPr bwMode="auto">
          <a:xfrm flipH="1">
            <a:off x="1150374" y="3309196"/>
            <a:ext cx="3671197" cy="1454445"/>
          </a:xfrm>
          <a:prstGeom prst="straightConnector1">
            <a:avLst/>
          </a:prstGeom>
          <a:solidFill>
            <a:schemeClr val="accent1"/>
          </a:solidFill>
          <a:ln w="28575" cap="flat" cmpd="sng" algn="ctr">
            <a:solidFill>
              <a:srgbClr val="FF0000"/>
            </a:solidFill>
            <a:prstDash val="solid"/>
            <a:round/>
            <a:headEnd type="none" w="sm" len="sm"/>
            <a:tailEnd type="triangle"/>
          </a:ln>
          <a:effectLst/>
        </p:spPr>
      </p:cxnSp>
    </p:spTree>
    <p:extLst>
      <p:ext uri="{BB962C8B-B14F-4D97-AF65-F5344CB8AC3E}">
        <p14:creationId xmlns:p14="http://schemas.microsoft.com/office/powerpoint/2010/main" val="29087823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p:cNvPicPr>
            <a:picLocks noChangeAspect="1"/>
          </p:cNvPicPr>
          <p:nvPr/>
        </p:nvPicPr>
        <p:blipFill>
          <a:blip r:embed="rId2"/>
          <a:stretch>
            <a:fillRect/>
          </a:stretch>
        </p:blipFill>
        <p:spPr>
          <a:xfrm>
            <a:off x="4521758" y="851354"/>
            <a:ext cx="4410226" cy="2425624"/>
          </a:xfrm>
          <a:prstGeom prst="rect">
            <a:avLst/>
          </a:prstGeom>
        </p:spPr>
      </p:pic>
      <p:sp>
        <p:nvSpPr>
          <p:cNvPr id="2" name="Titel 1"/>
          <p:cNvSpPr>
            <a:spLocks noGrp="1"/>
          </p:cNvSpPr>
          <p:nvPr>
            <p:ph type="title"/>
          </p:nvPr>
        </p:nvSpPr>
        <p:spPr>
          <a:xfrm>
            <a:off x="567885" y="-5337"/>
            <a:ext cx="7103444" cy="584775"/>
          </a:xfrm>
        </p:spPr>
        <p:txBody>
          <a:bodyPr/>
          <a:lstStyle/>
          <a:p>
            <a:r>
              <a:rPr lang="de-DE" baseline="30000" dirty="0" smtClean="0"/>
              <a:t>4</a:t>
            </a:r>
            <a:r>
              <a:rPr lang="de-DE" dirty="0" smtClean="0"/>
              <a:t>He(</a:t>
            </a:r>
            <a:r>
              <a:rPr lang="de-DE" baseline="30000" dirty="0" smtClean="0"/>
              <a:t>8</a:t>
            </a:r>
            <a:r>
              <a:rPr lang="de-DE" dirty="0" smtClean="0"/>
              <a:t>He,</a:t>
            </a:r>
            <a:r>
              <a:rPr lang="de-DE" baseline="30000" dirty="0" smtClean="0"/>
              <a:t>8</a:t>
            </a:r>
            <a:r>
              <a:rPr lang="de-DE" dirty="0" smtClean="0"/>
              <a:t>Be)4n  @ RIKEN</a:t>
            </a:r>
            <a:endParaRPr lang="de-DE" dirty="0"/>
          </a:p>
        </p:txBody>
      </p:sp>
      <p:sp>
        <p:nvSpPr>
          <p:cNvPr id="3" name="Inhaltsplatzhalter 2"/>
          <p:cNvSpPr>
            <a:spLocks noGrp="1"/>
          </p:cNvSpPr>
          <p:nvPr>
            <p:ph idx="1"/>
          </p:nvPr>
        </p:nvSpPr>
        <p:spPr/>
        <p:txBody>
          <a:bodyPr/>
          <a:lstStyle/>
          <a:p>
            <a:r>
              <a:rPr lang="de-DE" dirty="0" smtClean="0"/>
              <a:t>Double </a:t>
            </a:r>
            <a:r>
              <a:rPr lang="de-DE" dirty="0" err="1" smtClean="0"/>
              <a:t>charge</a:t>
            </a:r>
            <a:r>
              <a:rPr lang="de-DE" dirty="0" smtClean="0"/>
              <a:t> </a:t>
            </a:r>
            <a:r>
              <a:rPr lang="de-DE" dirty="0" err="1" smtClean="0"/>
              <a:t>exchange</a:t>
            </a:r>
            <a:r>
              <a:rPr lang="de-DE" dirty="0" smtClean="0"/>
              <a:t> </a:t>
            </a:r>
            <a:r>
              <a:rPr lang="de-DE" dirty="0" err="1" smtClean="0"/>
              <a:t>reaction</a:t>
            </a:r>
            <a:endParaRPr lang="de-DE" dirty="0"/>
          </a:p>
        </p:txBody>
      </p:sp>
      <p:sp>
        <p:nvSpPr>
          <p:cNvPr id="9" name="TextBox 12"/>
          <p:cNvSpPr txBox="1"/>
          <p:nvPr/>
        </p:nvSpPr>
        <p:spPr>
          <a:xfrm>
            <a:off x="922396" y="6438424"/>
            <a:ext cx="5598984" cy="307777"/>
          </a:xfrm>
          <a:prstGeom prst="rect">
            <a:avLst/>
          </a:prstGeom>
          <a:noFill/>
          <a:ln>
            <a:noFill/>
          </a:ln>
        </p:spPr>
        <p:txBody>
          <a:bodyPr wrap="square" rtlCol="0">
            <a:spAutoFit/>
          </a:bodyPr>
          <a:lstStyle/>
          <a:p>
            <a:r>
              <a:rPr lang="en-US" altLang="zh-CN" sz="1400" dirty="0">
                <a:solidFill>
                  <a:srgbClr val="66FF66"/>
                </a:solidFill>
              </a:rPr>
              <a:t>K. </a:t>
            </a:r>
            <a:r>
              <a:rPr lang="en-US" altLang="zh-CN" sz="1400" dirty="0" err="1">
                <a:solidFill>
                  <a:srgbClr val="66FF66"/>
                </a:solidFill>
              </a:rPr>
              <a:t>Kisamori</a:t>
            </a:r>
            <a:r>
              <a:rPr lang="en-US" altLang="zh-CN" sz="1400" dirty="0">
                <a:solidFill>
                  <a:srgbClr val="66FF66"/>
                </a:solidFill>
              </a:rPr>
              <a:t> et </a:t>
            </a:r>
            <a:r>
              <a:rPr lang="en-US" altLang="zh-CN" sz="1400" dirty="0" smtClean="0">
                <a:solidFill>
                  <a:srgbClr val="66FF66"/>
                </a:solidFill>
              </a:rPr>
              <a:t>al., Phys</a:t>
            </a:r>
            <a:r>
              <a:rPr lang="en-US" altLang="zh-CN" sz="1400" dirty="0">
                <a:solidFill>
                  <a:srgbClr val="66FF66"/>
                </a:solidFill>
              </a:rPr>
              <a:t>. Rev. Lett. 116, </a:t>
            </a:r>
            <a:r>
              <a:rPr lang="en-US" altLang="zh-CN" sz="1400" dirty="0" smtClean="0">
                <a:solidFill>
                  <a:srgbClr val="66FF66"/>
                </a:solidFill>
              </a:rPr>
              <a:t>052501 (2016)</a:t>
            </a:r>
            <a:endParaRPr lang="zh-CN" altLang="en-US" sz="1400" dirty="0">
              <a:solidFill>
                <a:srgbClr val="66FF66"/>
              </a:solidFill>
            </a:endParaRPr>
          </a:p>
        </p:txBody>
      </p:sp>
      <p:sp>
        <p:nvSpPr>
          <p:cNvPr id="8" name="Textfeld 7"/>
          <p:cNvSpPr txBox="1"/>
          <p:nvPr/>
        </p:nvSpPr>
        <p:spPr>
          <a:xfrm>
            <a:off x="5335675" y="1261940"/>
            <a:ext cx="1185705" cy="338554"/>
          </a:xfrm>
          <a:prstGeom prst="rect">
            <a:avLst/>
          </a:prstGeom>
          <a:noFill/>
        </p:spPr>
        <p:txBody>
          <a:bodyPr wrap="square" rtlCol="0">
            <a:spAutoFit/>
          </a:bodyPr>
          <a:lstStyle/>
          <a:p>
            <a:r>
              <a:rPr lang="de-DE" dirty="0" smtClean="0">
                <a:solidFill>
                  <a:srgbClr val="FFC000"/>
                </a:solidFill>
              </a:rPr>
              <a:t>186AMeV</a:t>
            </a:r>
            <a:endParaRPr lang="de-DE" dirty="0">
              <a:solidFill>
                <a:srgbClr val="FFC000"/>
              </a:solidFill>
            </a:endParaRPr>
          </a:p>
        </p:txBody>
      </p:sp>
      <p:pic>
        <p:nvPicPr>
          <p:cNvPr id="4" name="Grafik 3"/>
          <p:cNvPicPr>
            <a:picLocks noChangeAspect="1"/>
          </p:cNvPicPr>
          <p:nvPr/>
        </p:nvPicPr>
        <p:blipFill>
          <a:blip r:embed="rId3"/>
          <a:stretch>
            <a:fillRect/>
          </a:stretch>
        </p:blipFill>
        <p:spPr>
          <a:xfrm>
            <a:off x="403942" y="2440069"/>
            <a:ext cx="5942556" cy="380616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2981038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2"/>
          <a:stretch>
            <a:fillRect/>
          </a:stretch>
        </p:blipFill>
        <p:spPr>
          <a:xfrm rot="350465">
            <a:off x="219478" y="1524536"/>
            <a:ext cx="5725846" cy="3018348"/>
          </a:xfrm>
          <a:prstGeom prst="rect">
            <a:avLst/>
          </a:prstGeom>
        </p:spPr>
      </p:pic>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a:xfrm>
            <a:off x="-393650" y="6312905"/>
            <a:ext cx="8462962" cy="438346"/>
          </a:xfrm>
        </p:spPr>
        <p:txBody>
          <a:bodyPr/>
          <a:lstStyle/>
          <a:p>
            <a:r>
              <a:rPr lang="de-DE" sz="1400" dirty="0"/>
              <a:t>arXiv:1608.00169v2</a:t>
            </a:r>
          </a:p>
        </p:txBody>
      </p:sp>
      <p:pic>
        <p:nvPicPr>
          <p:cNvPr id="4" name="Grafik 3"/>
          <p:cNvPicPr>
            <a:picLocks noChangeAspect="1"/>
          </p:cNvPicPr>
          <p:nvPr/>
        </p:nvPicPr>
        <p:blipFill>
          <a:blip r:embed="rId3"/>
          <a:stretch>
            <a:fillRect/>
          </a:stretch>
        </p:blipFill>
        <p:spPr>
          <a:xfrm>
            <a:off x="2294488" y="4550665"/>
            <a:ext cx="6722566" cy="2200586"/>
          </a:xfrm>
          <a:prstGeom prst="rect">
            <a:avLst/>
          </a:prstGeom>
        </p:spPr>
      </p:pic>
      <p:pic>
        <p:nvPicPr>
          <p:cNvPr id="6" name="Grafik 5"/>
          <p:cNvPicPr>
            <a:picLocks noChangeAspect="1"/>
          </p:cNvPicPr>
          <p:nvPr/>
        </p:nvPicPr>
        <p:blipFill>
          <a:blip r:embed="rId4"/>
          <a:stretch>
            <a:fillRect/>
          </a:stretch>
        </p:blipFill>
        <p:spPr>
          <a:xfrm rot="998187">
            <a:off x="2397271" y="22201"/>
            <a:ext cx="6735692" cy="2163807"/>
          </a:xfrm>
          <a:prstGeom prst="rect">
            <a:avLst/>
          </a:prstGeom>
        </p:spPr>
      </p:pic>
    </p:spTree>
    <p:extLst>
      <p:ext uri="{BB962C8B-B14F-4D97-AF65-F5344CB8AC3E}">
        <p14:creationId xmlns:p14="http://schemas.microsoft.com/office/powerpoint/2010/main" val="18021767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a:p>
        </p:txBody>
      </p:sp>
      <p:pic>
        <p:nvPicPr>
          <p:cNvPr id="4" name="Grafik 3"/>
          <p:cNvPicPr>
            <a:picLocks noChangeAspect="1"/>
          </p:cNvPicPr>
          <p:nvPr/>
        </p:nvPicPr>
        <p:blipFill>
          <a:blip r:embed="rId2"/>
          <a:stretch>
            <a:fillRect/>
          </a:stretch>
        </p:blipFill>
        <p:spPr>
          <a:xfrm>
            <a:off x="312898" y="720724"/>
            <a:ext cx="9046333" cy="5988419"/>
          </a:xfrm>
          <a:prstGeom prst="rect">
            <a:avLst/>
          </a:prstGeom>
        </p:spPr>
      </p:pic>
      <p:pic>
        <p:nvPicPr>
          <p:cNvPr id="5" name="Grafik 4"/>
          <p:cNvPicPr>
            <a:picLocks noChangeAspect="1"/>
          </p:cNvPicPr>
          <p:nvPr/>
        </p:nvPicPr>
        <p:blipFill>
          <a:blip r:embed="rId3"/>
          <a:stretch>
            <a:fillRect/>
          </a:stretch>
        </p:blipFill>
        <p:spPr>
          <a:xfrm>
            <a:off x="611008" y="4791036"/>
            <a:ext cx="8450111" cy="1628236"/>
          </a:xfrm>
          <a:prstGeom prst="rect">
            <a:avLst/>
          </a:prstGeom>
          <a:ln>
            <a:noFill/>
          </a:ln>
          <a:effectLst>
            <a:outerShdw blurRad="292100" dist="139700" dir="2700000" algn="tl" rotWithShape="0">
              <a:srgbClr val="333333">
                <a:alpha val="65000"/>
              </a:srgbClr>
            </a:outerShdw>
          </a:effectLst>
        </p:spPr>
      </p:pic>
      <p:sp>
        <p:nvSpPr>
          <p:cNvPr id="6" name="Textfeld 5"/>
          <p:cNvSpPr txBox="1"/>
          <p:nvPr/>
        </p:nvSpPr>
        <p:spPr>
          <a:xfrm>
            <a:off x="6523898" y="287051"/>
            <a:ext cx="2497393" cy="584775"/>
          </a:xfrm>
          <a:prstGeom prst="rect">
            <a:avLst/>
          </a:prstGeom>
          <a:solidFill>
            <a:srgbClr val="FFC000"/>
          </a:solidFill>
          <a:effectLst>
            <a:outerShdw blurRad="215900" dist="38100" dir="2700000" sx="103000" sy="103000" algn="tl" rotWithShape="0">
              <a:prstClr val="black">
                <a:alpha val="68000"/>
              </a:prstClr>
            </a:outerShdw>
          </a:effectLst>
          <a:scene3d>
            <a:camera prst="perspectiveContrastingLeftFacing"/>
            <a:lightRig rig="threePt" dir="t"/>
          </a:scene3d>
        </p:spPr>
        <p:txBody>
          <a:bodyPr wrap="square" rtlCol="0">
            <a:spAutoFit/>
          </a:bodyPr>
          <a:lstStyle/>
          <a:p>
            <a:r>
              <a:rPr lang="de-DE" dirty="0" smtClean="0">
                <a:solidFill>
                  <a:srgbClr val="FF0000"/>
                </a:solidFill>
              </a:rPr>
              <a:t>See Talk </a:t>
            </a:r>
            <a:r>
              <a:rPr lang="de-DE" dirty="0" err="1" smtClean="0">
                <a:solidFill>
                  <a:srgbClr val="FF0000"/>
                </a:solidFill>
              </a:rPr>
              <a:t>by</a:t>
            </a:r>
            <a:r>
              <a:rPr lang="de-DE" dirty="0" smtClean="0">
                <a:solidFill>
                  <a:srgbClr val="FF0000"/>
                </a:solidFill>
              </a:rPr>
              <a:t> </a:t>
            </a:r>
          </a:p>
          <a:p>
            <a:r>
              <a:rPr lang="de-DE" dirty="0" err="1" smtClean="0">
                <a:solidFill>
                  <a:srgbClr val="FF0000"/>
                </a:solidFill>
              </a:rPr>
              <a:t>Jaume</a:t>
            </a:r>
            <a:r>
              <a:rPr lang="de-DE" dirty="0" smtClean="0">
                <a:solidFill>
                  <a:srgbClr val="FF0000"/>
                </a:solidFill>
              </a:rPr>
              <a:t> </a:t>
            </a:r>
            <a:r>
              <a:rPr lang="de-DE" dirty="0" err="1" smtClean="0">
                <a:solidFill>
                  <a:srgbClr val="FF0000"/>
                </a:solidFill>
              </a:rPr>
              <a:t>Carbonelle</a:t>
            </a:r>
            <a:endParaRPr lang="de-DE" dirty="0">
              <a:solidFill>
                <a:srgbClr val="FF0000"/>
              </a:solidFill>
            </a:endParaRPr>
          </a:p>
        </p:txBody>
      </p:sp>
    </p:spTree>
    <p:extLst>
      <p:ext uri="{BB962C8B-B14F-4D97-AF65-F5344CB8AC3E}">
        <p14:creationId xmlns:p14="http://schemas.microsoft.com/office/powerpoint/2010/main" val="1817457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67885" y="-5337"/>
            <a:ext cx="7103444" cy="584775"/>
          </a:xfrm>
        </p:spPr>
        <p:txBody>
          <a:bodyPr/>
          <a:lstStyle/>
          <a:p>
            <a:r>
              <a:rPr lang="de-DE" dirty="0" smtClean="0"/>
              <a:t>…but…</a:t>
            </a:r>
            <a:endParaRPr lang="de-DE" dirty="0"/>
          </a:p>
        </p:txBody>
      </p:sp>
      <p:sp>
        <p:nvSpPr>
          <p:cNvPr id="3" name="Inhaltsplatzhalter 2"/>
          <p:cNvSpPr>
            <a:spLocks noGrp="1"/>
          </p:cNvSpPr>
          <p:nvPr>
            <p:ph idx="1"/>
          </p:nvPr>
        </p:nvSpPr>
        <p:spPr/>
        <p:txBody>
          <a:bodyPr/>
          <a:lstStyle/>
          <a:p>
            <a:endParaRPr lang="de-DE"/>
          </a:p>
        </p:txBody>
      </p:sp>
      <p:pic>
        <p:nvPicPr>
          <p:cNvPr id="4" name="Grafik 3"/>
          <p:cNvPicPr>
            <a:picLocks noChangeAspect="1"/>
          </p:cNvPicPr>
          <p:nvPr/>
        </p:nvPicPr>
        <p:blipFill>
          <a:blip r:embed="rId2"/>
          <a:stretch>
            <a:fillRect/>
          </a:stretch>
        </p:blipFill>
        <p:spPr>
          <a:xfrm>
            <a:off x="255182" y="720725"/>
            <a:ext cx="8463516" cy="3371203"/>
          </a:xfrm>
          <a:prstGeom prst="rect">
            <a:avLst/>
          </a:prstGeom>
        </p:spPr>
      </p:pic>
      <p:pic>
        <p:nvPicPr>
          <p:cNvPr id="5" name="Grafik 4"/>
          <p:cNvPicPr>
            <a:picLocks noChangeAspect="1"/>
          </p:cNvPicPr>
          <p:nvPr/>
        </p:nvPicPr>
        <p:blipFill>
          <a:blip r:embed="rId3"/>
          <a:stretch>
            <a:fillRect/>
          </a:stretch>
        </p:blipFill>
        <p:spPr>
          <a:xfrm>
            <a:off x="5054681" y="3584831"/>
            <a:ext cx="3506999" cy="31577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163600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a:xfrm>
            <a:off x="717163" y="720725"/>
            <a:ext cx="8462962" cy="6137275"/>
          </a:xfrm>
        </p:spPr>
        <p:txBody>
          <a:bodyPr/>
          <a:lstStyle/>
          <a:p>
            <a:r>
              <a:rPr lang="de-DE" dirty="0" smtClean="0"/>
              <a:t>PRL (in </a:t>
            </a:r>
            <a:r>
              <a:rPr lang="de-DE" dirty="0" err="1" smtClean="0"/>
              <a:t>print</a:t>
            </a:r>
            <a:r>
              <a:rPr lang="de-DE" dirty="0" smtClean="0"/>
              <a:t>)</a:t>
            </a:r>
            <a:endParaRPr lang="de-DE" dirty="0"/>
          </a:p>
        </p:txBody>
      </p:sp>
      <p:pic>
        <p:nvPicPr>
          <p:cNvPr id="4" name="Grafik 3"/>
          <p:cNvPicPr>
            <a:picLocks noChangeAspect="1"/>
          </p:cNvPicPr>
          <p:nvPr/>
        </p:nvPicPr>
        <p:blipFill>
          <a:blip r:embed="rId2"/>
          <a:stretch>
            <a:fillRect/>
          </a:stretch>
        </p:blipFill>
        <p:spPr>
          <a:xfrm>
            <a:off x="126347" y="0"/>
            <a:ext cx="8828259" cy="3984607"/>
          </a:xfrm>
          <a:prstGeom prst="rect">
            <a:avLst/>
          </a:prstGeom>
        </p:spPr>
      </p:pic>
      <p:pic>
        <p:nvPicPr>
          <p:cNvPr id="6" name="Grafik 5"/>
          <p:cNvPicPr>
            <a:picLocks noChangeAspect="1"/>
          </p:cNvPicPr>
          <p:nvPr/>
        </p:nvPicPr>
        <p:blipFill>
          <a:blip r:embed="rId3"/>
          <a:stretch>
            <a:fillRect/>
          </a:stretch>
        </p:blipFill>
        <p:spPr>
          <a:xfrm>
            <a:off x="772475" y="2358407"/>
            <a:ext cx="7525953" cy="4217815"/>
          </a:xfrm>
          <a:prstGeom prst="rect">
            <a:avLst/>
          </a:prstGeom>
          <a:ln>
            <a:noFill/>
          </a:ln>
          <a:effectLst>
            <a:outerShdw blurRad="292100" dist="139700" dir="2700000" algn="tl" rotWithShape="0">
              <a:srgbClr val="333333">
                <a:alpha val="65000"/>
              </a:srgbClr>
            </a:outerShdw>
          </a:effectLst>
        </p:spPr>
      </p:pic>
      <p:sp>
        <p:nvSpPr>
          <p:cNvPr id="5" name="Textfeld 4"/>
          <p:cNvSpPr txBox="1"/>
          <p:nvPr/>
        </p:nvSpPr>
        <p:spPr>
          <a:xfrm>
            <a:off x="5988817" y="6576222"/>
            <a:ext cx="4180114" cy="276999"/>
          </a:xfrm>
          <a:prstGeom prst="rect">
            <a:avLst/>
          </a:prstGeom>
          <a:noFill/>
        </p:spPr>
        <p:txBody>
          <a:bodyPr wrap="square" rtlCol="0">
            <a:spAutoFit/>
          </a:bodyPr>
          <a:lstStyle/>
          <a:p>
            <a:r>
              <a:rPr lang="de-DE" sz="1200">
                <a:solidFill>
                  <a:srgbClr val="66FF66"/>
                </a:solidFill>
              </a:rPr>
              <a:t>Phys. </a:t>
            </a:r>
            <a:r>
              <a:rPr lang="de-DE" sz="1200" dirty="0" err="1">
                <a:solidFill>
                  <a:srgbClr val="66FF66"/>
                </a:solidFill>
              </a:rPr>
              <a:t>Rev</a:t>
            </a:r>
            <a:r>
              <a:rPr lang="de-DE" sz="1200" dirty="0">
                <a:solidFill>
                  <a:srgbClr val="66FF66"/>
                </a:solidFill>
              </a:rPr>
              <a:t>. </a:t>
            </a:r>
            <a:r>
              <a:rPr lang="de-DE" sz="1200" dirty="0" err="1">
                <a:solidFill>
                  <a:srgbClr val="66FF66"/>
                </a:solidFill>
              </a:rPr>
              <a:t>Lett</a:t>
            </a:r>
            <a:r>
              <a:rPr lang="de-DE" sz="1200" dirty="0">
                <a:solidFill>
                  <a:srgbClr val="66FF66"/>
                </a:solidFill>
              </a:rPr>
              <a:t>. 118, 232501 (2017)</a:t>
            </a:r>
          </a:p>
        </p:txBody>
      </p:sp>
    </p:spTree>
    <p:extLst>
      <p:ext uri="{BB962C8B-B14F-4D97-AF65-F5344CB8AC3E}">
        <p14:creationId xmlns:p14="http://schemas.microsoft.com/office/powerpoint/2010/main" val="34081726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67885" y="-5337"/>
            <a:ext cx="7103444" cy="584775"/>
          </a:xfrm>
        </p:spPr>
        <p:txBody>
          <a:bodyPr/>
          <a:lstStyle/>
          <a:p>
            <a:r>
              <a:rPr lang="de-DE" dirty="0" smtClean="0"/>
              <a:t>Future</a:t>
            </a:r>
            <a:endParaRPr lang="de-DE" dirty="0"/>
          </a:p>
        </p:txBody>
      </p:sp>
      <p:sp>
        <p:nvSpPr>
          <p:cNvPr id="3" name="Inhaltsplatzhalter 2"/>
          <p:cNvSpPr>
            <a:spLocks noGrp="1"/>
          </p:cNvSpPr>
          <p:nvPr>
            <p:ph idx="1"/>
          </p:nvPr>
        </p:nvSpPr>
        <p:spPr>
          <a:xfrm>
            <a:off x="162796" y="853461"/>
            <a:ext cx="8462962" cy="6137275"/>
          </a:xfrm>
        </p:spPr>
        <p:txBody>
          <a:bodyPr/>
          <a:lstStyle/>
          <a:p>
            <a:pPr>
              <a:buClr>
                <a:srgbClr val="FFCC00"/>
              </a:buClr>
              <a:buFont typeface="Wingdings" panose="05000000000000000000" pitchFamily="2" charset="2"/>
              <a:buChar char="Ø"/>
            </a:pPr>
            <a:r>
              <a:rPr lang="de-DE" dirty="0" err="1" smtClean="0">
                <a:solidFill>
                  <a:srgbClr val="33CCFF"/>
                </a:solidFill>
              </a:rPr>
              <a:t>Improve</a:t>
            </a:r>
            <a:r>
              <a:rPr lang="de-DE" dirty="0" smtClean="0">
                <a:solidFill>
                  <a:srgbClr val="33CCFF"/>
                </a:solidFill>
              </a:rPr>
              <a:t> </a:t>
            </a:r>
            <a:r>
              <a:rPr lang="de-DE" dirty="0" err="1" smtClean="0">
                <a:solidFill>
                  <a:srgbClr val="33CCFF"/>
                </a:solidFill>
              </a:rPr>
              <a:t>statistics</a:t>
            </a:r>
            <a:r>
              <a:rPr lang="de-DE" dirty="0" smtClean="0">
                <a:solidFill>
                  <a:srgbClr val="33CCFF"/>
                </a:solidFill>
              </a:rPr>
              <a:t> at RIKEN </a:t>
            </a:r>
          </a:p>
          <a:p>
            <a:pPr>
              <a:buClr>
                <a:srgbClr val="FFCC00"/>
              </a:buClr>
              <a:buFont typeface="Wingdings" panose="05000000000000000000" pitchFamily="2" charset="2"/>
              <a:buChar char="Ø"/>
            </a:pPr>
            <a:r>
              <a:rPr lang="de-DE" dirty="0" err="1" smtClean="0">
                <a:solidFill>
                  <a:srgbClr val="33CCFF"/>
                </a:solidFill>
              </a:rPr>
              <a:t>Quasifree</a:t>
            </a:r>
            <a:r>
              <a:rPr lang="de-DE" dirty="0" smtClean="0">
                <a:solidFill>
                  <a:srgbClr val="33CCFF"/>
                </a:solidFill>
              </a:rPr>
              <a:t> </a:t>
            </a:r>
            <a:r>
              <a:rPr lang="de-DE" dirty="0" smtClean="0">
                <a:solidFill>
                  <a:srgbClr val="33CCFF"/>
                </a:solidFill>
                <a:latin typeface="Symbol" panose="05050102010706020507" pitchFamily="18" charset="2"/>
              </a:rPr>
              <a:t>a</a:t>
            </a:r>
            <a:r>
              <a:rPr lang="de-DE" dirty="0" smtClean="0">
                <a:solidFill>
                  <a:srgbClr val="33CCFF"/>
                </a:solidFill>
              </a:rPr>
              <a:t> </a:t>
            </a:r>
            <a:r>
              <a:rPr lang="de-DE" dirty="0" err="1" smtClean="0">
                <a:solidFill>
                  <a:srgbClr val="33CCFF"/>
                </a:solidFill>
              </a:rPr>
              <a:t>know</a:t>
            </a:r>
            <a:r>
              <a:rPr lang="de-DE" dirty="0" smtClean="0">
                <a:solidFill>
                  <a:srgbClr val="33CCFF"/>
                </a:solidFill>
              </a:rPr>
              <a:t> out </a:t>
            </a:r>
          </a:p>
          <a:p>
            <a:pPr>
              <a:buClr>
                <a:srgbClr val="FFCC00"/>
              </a:buClr>
              <a:buFont typeface="Wingdings" panose="05000000000000000000" pitchFamily="2" charset="2"/>
              <a:buChar char="Ø"/>
            </a:pPr>
            <a:r>
              <a:rPr lang="de-DE" baseline="30000" dirty="0" smtClean="0">
                <a:solidFill>
                  <a:srgbClr val="33CCFF"/>
                </a:solidFill>
              </a:rPr>
              <a:t>4</a:t>
            </a:r>
            <a:r>
              <a:rPr lang="de-DE" dirty="0" smtClean="0">
                <a:solidFill>
                  <a:srgbClr val="33CCFF"/>
                </a:solidFill>
              </a:rPr>
              <a:t>He(</a:t>
            </a:r>
            <a:r>
              <a:rPr lang="de-DE" dirty="0" smtClean="0">
                <a:solidFill>
                  <a:srgbClr val="33CCFF"/>
                </a:solidFill>
                <a:latin typeface="Symbol" panose="05050102010706020507" pitchFamily="18" charset="2"/>
              </a:rPr>
              <a:t>p</a:t>
            </a:r>
            <a:r>
              <a:rPr lang="de-DE" baseline="30000" dirty="0" smtClean="0">
                <a:solidFill>
                  <a:srgbClr val="33CCFF"/>
                </a:solidFill>
              </a:rPr>
              <a:t>-</a:t>
            </a:r>
            <a:r>
              <a:rPr lang="de-DE" dirty="0">
                <a:solidFill>
                  <a:srgbClr val="33CCFF"/>
                </a:solidFill>
              </a:rPr>
              <a:t>,</a:t>
            </a:r>
            <a:r>
              <a:rPr lang="de-DE" dirty="0">
                <a:solidFill>
                  <a:srgbClr val="33CCFF"/>
                </a:solidFill>
                <a:latin typeface="Symbol" panose="05050102010706020507" pitchFamily="18" charset="2"/>
              </a:rPr>
              <a:t>p</a:t>
            </a:r>
            <a:r>
              <a:rPr lang="de-DE" baseline="30000" dirty="0">
                <a:solidFill>
                  <a:srgbClr val="33CCFF"/>
                </a:solidFill>
              </a:rPr>
              <a:t>+</a:t>
            </a:r>
            <a:r>
              <a:rPr lang="de-DE" dirty="0">
                <a:solidFill>
                  <a:srgbClr val="33CCFF"/>
                </a:solidFill>
              </a:rPr>
              <a:t>) </a:t>
            </a:r>
            <a:r>
              <a:rPr lang="de-DE" dirty="0" err="1">
                <a:solidFill>
                  <a:srgbClr val="33CCFF"/>
                </a:solidFill>
              </a:rPr>
              <a:t>reaction</a:t>
            </a:r>
            <a:r>
              <a:rPr lang="de-DE" dirty="0" smtClean="0">
                <a:solidFill>
                  <a:srgbClr val="33CCFF"/>
                </a:solidFill>
              </a:rPr>
              <a:t> </a:t>
            </a:r>
            <a:endParaRPr lang="de-DE" dirty="0">
              <a:solidFill>
                <a:srgbClr val="33CCFF"/>
              </a:solidFill>
            </a:endParaRPr>
          </a:p>
        </p:txBody>
      </p:sp>
      <p:pic>
        <p:nvPicPr>
          <p:cNvPr id="4" name="Grafik 3"/>
          <p:cNvPicPr>
            <a:picLocks noChangeAspect="1"/>
          </p:cNvPicPr>
          <p:nvPr/>
        </p:nvPicPr>
        <p:blipFill>
          <a:blip r:embed="rId3"/>
          <a:stretch>
            <a:fillRect/>
          </a:stretch>
        </p:blipFill>
        <p:spPr>
          <a:xfrm>
            <a:off x="3405134" y="1867058"/>
            <a:ext cx="5512599" cy="4213335"/>
          </a:xfrm>
          <a:prstGeom prst="rect">
            <a:avLst/>
          </a:prstGeom>
        </p:spPr>
      </p:pic>
      <p:pic>
        <p:nvPicPr>
          <p:cNvPr id="5" name="Grafik 4"/>
          <p:cNvPicPr>
            <a:picLocks noChangeAspect="1"/>
          </p:cNvPicPr>
          <p:nvPr/>
        </p:nvPicPr>
        <p:blipFill>
          <a:blip r:embed="rId4"/>
          <a:stretch>
            <a:fillRect/>
          </a:stretch>
        </p:blipFill>
        <p:spPr>
          <a:xfrm>
            <a:off x="312423" y="1897691"/>
            <a:ext cx="4593882" cy="854195"/>
          </a:xfrm>
          <a:prstGeom prst="rect">
            <a:avLst/>
          </a:prstGeom>
          <a:ln>
            <a:noFill/>
          </a:ln>
          <a:effectLst>
            <a:outerShdw blurRad="292100" dist="139700" dir="2700000" algn="tl" rotWithShape="0">
              <a:srgbClr val="333333">
                <a:alpha val="65000"/>
              </a:srgbClr>
            </a:outerShdw>
          </a:effectLst>
        </p:spPr>
      </p:pic>
      <p:pic>
        <p:nvPicPr>
          <p:cNvPr id="6" name="Grafik 5"/>
          <p:cNvPicPr>
            <a:picLocks noChangeAspect="1"/>
          </p:cNvPicPr>
          <p:nvPr/>
        </p:nvPicPr>
        <p:blipFill>
          <a:blip r:embed="rId5"/>
          <a:stretch>
            <a:fillRect/>
          </a:stretch>
        </p:blipFill>
        <p:spPr>
          <a:xfrm>
            <a:off x="312423" y="2781395"/>
            <a:ext cx="2857587" cy="3876179"/>
          </a:xfrm>
          <a:prstGeom prst="rect">
            <a:avLst/>
          </a:prstGeom>
        </p:spPr>
      </p:pic>
      <p:graphicFrame>
        <p:nvGraphicFramePr>
          <p:cNvPr id="7" name="Objekt 6"/>
          <p:cNvGraphicFramePr>
            <a:graphicFrameLocks noChangeAspect="1"/>
          </p:cNvGraphicFramePr>
          <p:nvPr>
            <p:extLst>
              <p:ext uri="{D42A27DB-BD31-4B8C-83A1-F6EECF244321}">
                <p14:modId xmlns:p14="http://schemas.microsoft.com/office/powerpoint/2010/main" val="511682787"/>
              </p:ext>
            </p:extLst>
          </p:nvPr>
        </p:nvGraphicFramePr>
        <p:xfrm>
          <a:off x="3170010" y="1145887"/>
          <a:ext cx="1206110" cy="417499"/>
        </p:xfrm>
        <a:graphic>
          <a:graphicData uri="http://schemas.openxmlformats.org/presentationml/2006/ole">
            <mc:AlternateContent xmlns:mc="http://schemas.openxmlformats.org/markup-compatibility/2006">
              <mc:Choice xmlns:v="urn:schemas-microsoft-com:vml" Requires="v">
                <p:oleObj spid="_x0000_s2606097" name="Equation" r:id="rId6" imgW="660240" imgH="228600" progId="Equation.DSMT4">
                  <p:embed/>
                </p:oleObj>
              </mc:Choice>
              <mc:Fallback>
                <p:oleObj name="Equation" r:id="rId6" imgW="660240" imgH="228600" progId="Equation.DSMT4">
                  <p:embed/>
                  <p:pic>
                    <p:nvPicPr>
                      <p:cNvPr id="0" name=""/>
                      <p:cNvPicPr/>
                      <p:nvPr/>
                    </p:nvPicPr>
                    <p:blipFill>
                      <a:blip r:embed="rId7"/>
                      <a:stretch>
                        <a:fillRect/>
                      </a:stretch>
                    </p:blipFill>
                    <p:spPr>
                      <a:xfrm>
                        <a:off x="3170010" y="1145887"/>
                        <a:ext cx="1206110" cy="417499"/>
                      </a:xfrm>
                      <a:prstGeom prst="rect">
                        <a:avLst/>
                      </a:prstGeom>
                    </p:spPr>
                  </p:pic>
                </p:oleObj>
              </mc:Fallback>
            </mc:AlternateContent>
          </a:graphicData>
        </a:graphic>
      </p:graphicFrame>
      <p:sp>
        <p:nvSpPr>
          <p:cNvPr id="8" name="Textfeld 7"/>
          <p:cNvSpPr txBox="1"/>
          <p:nvPr/>
        </p:nvSpPr>
        <p:spPr>
          <a:xfrm rot="153699">
            <a:off x="3806192" y="969060"/>
            <a:ext cx="2497393" cy="584775"/>
          </a:xfrm>
          <a:prstGeom prst="rect">
            <a:avLst/>
          </a:prstGeom>
          <a:solidFill>
            <a:srgbClr val="FFC000"/>
          </a:solidFill>
          <a:effectLst>
            <a:outerShdw blurRad="215900" dist="38100" dir="2700000" sx="103000" sy="103000" algn="tl" rotWithShape="0">
              <a:prstClr val="black">
                <a:alpha val="68000"/>
              </a:prstClr>
            </a:outerShdw>
          </a:effectLst>
          <a:scene3d>
            <a:camera prst="perspectiveContrastingLeftFacing"/>
            <a:lightRig rig="threePt" dir="t"/>
          </a:scene3d>
        </p:spPr>
        <p:txBody>
          <a:bodyPr wrap="square" rtlCol="0">
            <a:spAutoFit/>
          </a:bodyPr>
          <a:lstStyle/>
          <a:p>
            <a:r>
              <a:rPr lang="de-DE" dirty="0" smtClean="0">
                <a:solidFill>
                  <a:srgbClr val="FF0000"/>
                </a:solidFill>
              </a:rPr>
              <a:t>See Talk </a:t>
            </a:r>
            <a:r>
              <a:rPr lang="de-DE" dirty="0" err="1" smtClean="0">
                <a:solidFill>
                  <a:srgbClr val="FF0000"/>
                </a:solidFill>
              </a:rPr>
              <a:t>by</a:t>
            </a:r>
            <a:r>
              <a:rPr lang="de-DE" dirty="0" smtClean="0">
                <a:solidFill>
                  <a:srgbClr val="FF0000"/>
                </a:solidFill>
              </a:rPr>
              <a:t> </a:t>
            </a:r>
          </a:p>
          <a:p>
            <a:r>
              <a:rPr lang="de-DE" dirty="0" err="1" smtClean="0">
                <a:solidFill>
                  <a:srgbClr val="FF0000"/>
                </a:solidFill>
              </a:rPr>
              <a:t>Susum</a:t>
            </a:r>
            <a:r>
              <a:rPr lang="de-DE" dirty="0" smtClean="0">
                <a:solidFill>
                  <a:srgbClr val="FF0000"/>
                </a:solidFill>
              </a:rPr>
              <a:t> </a:t>
            </a:r>
            <a:r>
              <a:rPr lang="de-DE" dirty="0" err="1" smtClean="0">
                <a:solidFill>
                  <a:srgbClr val="FF0000"/>
                </a:solidFill>
              </a:rPr>
              <a:t>Shimoura</a:t>
            </a:r>
            <a:endParaRPr lang="de-DE" dirty="0">
              <a:solidFill>
                <a:srgbClr val="FF0000"/>
              </a:solidFill>
            </a:endParaRPr>
          </a:p>
        </p:txBody>
      </p:sp>
      <p:sp>
        <p:nvSpPr>
          <p:cNvPr id="9" name="TextBox 12"/>
          <p:cNvSpPr txBox="1"/>
          <p:nvPr/>
        </p:nvSpPr>
        <p:spPr>
          <a:xfrm>
            <a:off x="7198993" y="1584417"/>
            <a:ext cx="1718740" cy="261610"/>
          </a:xfrm>
          <a:prstGeom prst="rect">
            <a:avLst/>
          </a:prstGeom>
          <a:noFill/>
          <a:ln>
            <a:noFill/>
          </a:ln>
        </p:spPr>
        <p:txBody>
          <a:bodyPr wrap="none" rtlCol="0">
            <a:spAutoFit/>
          </a:bodyPr>
          <a:lstStyle/>
          <a:p>
            <a:r>
              <a:rPr lang="en-US" altLang="zh-CN" sz="1100" dirty="0" smtClean="0">
                <a:solidFill>
                  <a:srgbClr val="66FF66"/>
                </a:solidFill>
              </a:rPr>
              <a:t>Hiroyuki </a:t>
            </a:r>
            <a:r>
              <a:rPr lang="en-US" altLang="zh-CN" sz="1100" dirty="0" err="1" smtClean="0">
                <a:solidFill>
                  <a:srgbClr val="66FF66"/>
                </a:solidFill>
              </a:rPr>
              <a:t>Furoka</a:t>
            </a:r>
            <a:r>
              <a:rPr lang="en-US" altLang="zh-CN" sz="1100" dirty="0" smtClean="0">
                <a:solidFill>
                  <a:srgbClr val="66FF66"/>
                </a:solidFill>
              </a:rPr>
              <a:t> </a:t>
            </a:r>
            <a:r>
              <a:rPr lang="en-US" altLang="zh-CN" sz="1100" i="1" dirty="0" smtClean="0">
                <a:solidFill>
                  <a:srgbClr val="66FF66"/>
                </a:solidFill>
              </a:rPr>
              <a:t>et al</a:t>
            </a:r>
            <a:r>
              <a:rPr lang="en-US" altLang="zh-CN" sz="1100" dirty="0" smtClean="0">
                <a:solidFill>
                  <a:srgbClr val="66FF66"/>
                </a:solidFill>
              </a:rPr>
              <a:t>.</a:t>
            </a:r>
            <a:endParaRPr lang="zh-CN" altLang="en-US" sz="1100" dirty="0">
              <a:solidFill>
                <a:srgbClr val="66FF66"/>
              </a:solidFill>
            </a:endParaRPr>
          </a:p>
        </p:txBody>
      </p:sp>
    </p:spTree>
    <p:extLst>
      <p:ext uri="{BB962C8B-B14F-4D97-AF65-F5344CB8AC3E}">
        <p14:creationId xmlns:p14="http://schemas.microsoft.com/office/powerpoint/2010/main" val="4183741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a:blip r:embed="rId3"/>
          <a:stretch>
            <a:fillRect/>
          </a:stretch>
        </p:blipFill>
        <p:spPr>
          <a:xfrm>
            <a:off x="7076245" y="2979734"/>
            <a:ext cx="2138094" cy="3756314"/>
          </a:xfrm>
          <a:prstGeom prst="rect">
            <a:avLst/>
          </a:prstGeom>
          <a:ln>
            <a:noFill/>
          </a:ln>
          <a:effectLst>
            <a:outerShdw blurRad="292100" dist="139700" dir="2700000" algn="tl" rotWithShape="0">
              <a:srgbClr val="333333">
                <a:alpha val="65000"/>
              </a:srgbClr>
            </a:outerShdw>
          </a:effectLst>
        </p:spPr>
      </p:pic>
      <p:sp>
        <p:nvSpPr>
          <p:cNvPr id="2" name="Titel 1"/>
          <p:cNvSpPr>
            <a:spLocks noGrp="1"/>
          </p:cNvSpPr>
          <p:nvPr>
            <p:ph type="title"/>
          </p:nvPr>
        </p:nvSpPr>
        <p:spPr>
          <a:xfrm>
            <a:off x="567885" y="-5337"/>
            <a:ext cx="7103444" cy="584775"/>
          </a:xfrm>
        </p:spPr>
        <p:txBody>
          <a:bodyPr/>
          <a:lstStyle/>
          <a:p>
            <a:r>
              <a:rPr lang="de-DE" dirty="0" err="1" smtClean="0"/>
              <a:t>nnnn</a:t>
            </a:r>
            <a:r>
              <a:rPr lang="de-DE" dirty="0" smtClean="0"/>
              <a:t> @ MAMI via </a:t>
            </a:r>
            <a:r>
              <a:rPr lang="de-DE" dirty="0" err="1" smtClean="0"/>
              <a:t>missing</a:t>
            </a:r>
            <a:r>
              <a:rPr lang="de-DE" dirty="0" smtClean="0"/>
              <a:t> </a:t>
            </a:r>
            <a:r>
              <a:rPr lang="de-DE" dirty="0" err="1" smtClean="0"/>
              <a:t>mass</a:t>
            </a:r>
            <a:endParaRPr lang="de-DE" dirty="0"/>
          </a:p>
        </p:txBody>
      </p:sp>
      <p:sp>
        <p:nvSpPr>
          <p:cNvPr id="3" name="Inhaltsplatzhalter 2"/>
          <p:cNvSpPr>
            <a:spLocks noGrp="1" noChangeAspect="1"/>
          </p:cNvSpPr>
          <p:nvPr>
            <p:ph idx="1"/>
          </p:nvPr>
        </p:nvSpPr>
        <p:spPr>
          <a:xfrm>
            <a:off x="261257" y="720725"/>
            <a:ext cx="8895443" cy="6137275"/>
          </a:xfrm>
        </p:spPr>
        <p:txBody>
          <a:bodyPr/>
          <a:lstStyle/>
          <a:p>
            <a:pPr>
              <a:buClr>
                <a:srgbClr val="FFCC00"/>
              </a:buClr>
              <a:buFont typeface="Wingdings" panose="05000000000000000000" pitchFamily="2" charset="2"/>
              <a:buChar char="Ø"/>
            </a:pPr>
            <a:r>
              <a:rPr lang="de-DE" dirty="0" smtClean="0">
                <a:solidFill>
                  <a:srgbClr val="FFCC00"/>
                </a:solidFill>
              </a:rPr>
              <a:t>Double </a:t>
            </a:r>
            <a:r>
              <a:rPr lang="de-DE" dirty="0" smtClean="0">
                <a:solidFill>
                  <a:srgbClr val="FFCC00"/>
                </a:solidFill>
                <a:latin typeface="Symbol" panose="05050102010706020507" pitchFamily="18" charset="2"/>
              </a:rPr>
              <a:t>p</a:t>
            </a:r>
            <a:r>
              <a:rPr lang="de-DE" baseline="30000" dirty="0" smtClean="0">
                <a:solidFill>
                  <a:srgbClr val="FFCC00"/>
                </a:solidFill>
              </a:rPr>
              <a:t>+</a:t>
            </a:r>
            <a:r>
              <a:rPr lang="de-DE" dirty="0" smtClean="0">
                <a:solidFill>
                  <a:srgbClr val="FFCC00"/>
                </a:solidFill>
              </a:rPr>
              <a:t> </a:t>
            </a:r>
            <a:r>
              <a:rPr lang="de-DE" dirty="0" err="1" smtClean="0">
                <a:solidFill>
                  <a:srgbClr val="FFCC00"/>
                </a:solidFill>
              </a:rPr>
              <a:t>production</a:t>
            </a:r>
            <a:endParaRPr lang="de-DE" dirty="0">
              <a:solidFill>
                <a:srgbClr val="FFCC00"/>
              </a:solidFill>
            </a:endParaRPr>
          </a:p>
          <a:p>
            <a:pPr marL="0" indent="0">
              <a:buClr>
                <a:srgbClr val="FFCC00"/>
              </a:buClr>
              <a:buNone/>
            </a:pPr>
            <a:endParaRPr lang="de-DE" dirty="0" smtClean="0">
              <a:solidFill>
                <a:srgbClr val="33CCFF"/>
              </a:solidFill>
            </a:endParaRPr>
          </a:p>
          <a:p>
            <a:pPr>
              <a:buClr>
                <a:srgbClr val="FFCC00"/>
              </a:buClr>
              <a:buFont typeface="Wingdings" panose="05000000000000000000" pitchFamily="2" charset="2"/>
              <a:buChar char="Ø"/>
            </a:pPr>
            <a:endParaRPr lang="de-DE" dirty="0" smtClean="0">
              <a:solidFill>
                <a:srgbClr val="33CCFF"/>
              </a:solidFill>
            </a:endParaRPr>
          </a:p>
          <a:p>
            <a:pPr>
              <a:buClr>
                <a:srgbClr val="FFCC00"/>
              </a:buClr>
              <a:buFont typeface="Wingdings" panose="05000000000000000000" pitchFamily="2" charset="2"/>
              <a:buChar char="Ø"/>
            </a:pPr>
            <a:r>
              <a:rPr lang="de-DE" dirty="0" err="1" smtClean="0">
                <a:solidFill>
                  <a:srgbClr val="FFC000"/>
                </a:solidFill>
              </a:rPr>
              <a:t>What</a:t>
            </a:r>
            <a:r>
              <a:rPr lang="de-DE" dirty="0" smtClean="0">
                <a:solidFill>
                  <a:srgbClr val="FFC000"/>
                </a:solidFill>
              </a:rPr>
              <a:t> </a:t>
            </a:r>
            <a:r>
              <a:rPr lang="de-DE" dirty="0" err="1" smtClean="0">
                <a:solidFill>
                  <a:srgbClr val="FFC000"/>
                </a:solidFill>
              </a:rPr>
              <a:t>is</a:t>
            </a:r>
            <a:r>
              <a:rPr lang="de-DE" dirty="0" smtClean="0">
                <a:solidFill>
                  <a:srgbClr val="FFC000"/>
                </a:solidFill>
              </a:rPr>
              <a:t> </a:t>
            </a:r>
            <a:r>
              <a:rPr lang="de-DE" dirty="0" err="1" smtClean="0">
                <a:solidFill>
                  <a:srgbClr val="FFC000"/>
                </a:solidFill>
              </a:rPr>
              <a:t>needed</a:t>
            </a:r>
            <a:endParaRPr lang="de-DE" dirty="0" smtClean="0">
              <a:solidFill>
                <a:srgbClr val="FFC000"/>
              </a:solidFill>
            </a:endParaRPr>
          </a:p>
          <a:p>
            <a:pPr lvl="1">
              <a:buClr>
                <a:srgbClr val="FFCC00"/>
              </a:buClr>
              <a:buFont typeface="Wingdings" panose="05000000000000000000" pitchFamily="2" charset="2"/>
              <a:buChar char="Ø"/>
            </a:pPr>
            <a:r>
              <a:rPr lang="de-DE" dirty="0" smtClean="0">
                <a:solidFill>
                  <a:srgbClr val="FFC000"/>
                </a:solidFill>
              </a:rPr>
              <a:t>Helium </a:t>
            </a:r>
            <a:r>
              <a:rPr lang="de-DE" dirty="0" err="1" smtClean="0">
                <a:solidFill>
                  <a:srgbClr val="FFC000"/>
                </a:solidFill>
              </a:rPr>
              <a:t>target</a:t>
            </a:r>
            <a:r>
              <a:rPr lang="de-DE" dirty="0" smtClean="0">
                <a:solidFill>
                  <a:srgbClr val="FFC000"/>
                </a:solidFill>
              </a:rPr>
              <a:t> </a:t>
            </a:r>
            <a:r>
              <a:rPr lang="de-DE" sz="2400" dirty="0" smtClean="0">
                <a:solidFill>
                  <a:srgbClr val="66FF66"/>
                </a:solidFill>
                <a:sym typeface="Wingdings" panose="05000000000000000000" pitchFamily="2" charset="2"/>
              </a:rPr>
              <a:t></a:t>
            </a:r>
            <a:endParaRPr lang="de-DE" dirty="0" smtClean="0">
              <a:solidFill>
                <a:srgbClr val="66FF66"/>
              </a:solidFill>
              <a:sym typeface="Wingdings" panose="05000000000000000000" pitchFamily="2" charset="2"/>
            </a:endParaRPr>
          </a:p>
          <a:p>
            <a:pPr lvl="1">
              <a:buClr>
                <a:srgbClr val="FFCC00"/>
              </a:buClr>
              <a:buFont typeface="Wingdings" panose="05000000000000000000" pitchFamily="2" charset="2"/>
              <a:buChar char="Ø"/>
            </a:pPr>
            <a:r>
              <a:rPr lang="de-DE" dirty="0" smtClean="0">
                <a:solidFill>
                  <a:srgbClr val="FFC000"/>
                </a:solidFill>
                <a:sym typeface="Wingdings" panose="05000000000000000000" pitchFamily="2" charset="2"/>
              </a:rPr>
              <a:t>3 </a:t>
            </a:r>
            <a:r>
              <a:rPr lang="de-DE" dirty="0" err="1" smtClean="0">
                <a:solidFill>
                  <a:srgbClr val="FFC000"/>
                </a:solidFill>
                <a:sym typeface="Wingdings" panose="05000000000000000000" pitchFamily="2" charset="2"/>
              </a:rPr>
              <a:t>spectrometers</a:t>
            </a:r>
            <a:r>
              <a:rPr lang="de-DE" dirty="0" smtClean="0">
                <a:solidFill>
                  <a:srgbClr val="FFC000"/>
                </a:solidFill>
                <a:sym typeface="Wingdings" panose="05000000000000000000" pitchFamily="2" charset="2"/>
              </a:rPr>
              <a:t> </a:t>
            </a:r>
            <a:r>
              <a:rPr lang="de-DE" sz="2400" dirty="0" smtClean="0">
                <a:solidFill>
                  <a:srgbClr val="66FF66"/>
                </a:solidFill>
                <a:sym typeface="Wingdings" panose="05000000000000000000" pitchFamily="2" charset="2"/>
              </a:rPr>
              <a:t></a:t>
            </a:r>
          </a:p>
          <a:p>
            <a:pPr lvl="1">
              <a:buClr>
                <a:srgbClr val="FFCC00"/>
              </a:buClr>
              <a:buFont typeface="Wingdings" panose="05000000000000000000" pitchFamily="2" charset="2"/>
              <a:buChar char="Ø"/>
            </a:pPr>
            <a:r>
              <a:rPr lang="de-DE" dirty="0" smtClean="0">
                <a:solidFill>
                  <a:srgbClr val="FFC000"/>
                </a:solidFill>
                <a:sym typeface="Wingdings" panose="05000000000000000000" pitchFamily="2" charset="2"/>
              </a:rPr>
              <a:t>MAMI-C</a:t>
            </a:r>
            <a:r>
              <a:rPr lang="de-DE" sz="1100" dirty="0">
                <a:solidFill>
                  <a:srgbClr val="FFC000"/>
                </a:solidFill>
                <a:sym typeface="Wingdings" panose="05000000000000000000" pitchFamily="2" charset="2"/>
              </a:rPr>
              <a:t> </a:t>
            </a:r>
            <a:r>
              <a:rPr lang="de-DE" sz="2400" dirty="0" smtClean="0">
                <a:solidFill>
                  <a:srgbClr val="66FF66"/>
                </a:solidFill>
                <a:sym typeface="Wingdings" panose="05000000000000000000" pitchFamily="2" charset="2"/>
              </a:rPr>
              <a:t></a:t>
            </a:r>
            <a:endParaRPr lang="de-DE" sz="2400" dirty="0">
              <a:solidFill>
                <a:srgbClr val="66FF66"/>
              </a:solidFill>
              <a:sym typeface="Wingdings" panose="05000000000000000000" pitchFamily="2" charset="2"/>
            </a:endParaRPr>
          </a:p>
          <a:p>
            <a:pPr>
              <a:buClr>
                <a:srgbClr val="FFCC00"/>
              </a:buClr>
              <a:buFont typeface="Wingdings" panose="05000000000000000000" pitchFamily="2" charset="2"/>
              <a:buChar char="Ø"/>
            </a:pPr>
            <a:endParaRPr lang="de-DE" dirty="0" smtClean="0">
              <a:solidFill>
                <a:srgbClr val="33CCFF"/>
              </a:solidFill>
            </a:endParaRPr>
          </a:p>
          <a:p>
            <a:pPr>
              <a:buClr>
                <a:srgbClr val="FFCC00"/>
              </a:buClr>
              <a:buFont typeface="Wingdings" panose="05000000000000000000" pitchFamily="2" charset="2"/>
              <a:buChar char="Ø"/>
            </a:pPr>
            <a:endParaRPr lang="de-DE" dirty="0">
              <a:solidFill>
                <a:srgbClr val="33CCFF"/>
              </a:solidFill>
            </a:endParaRPr>
          </a:p>
          <a:p>
            <a:pPr>
              <a:buClr>
                <a:srgbClr val="FFCC00"/>
              </a:buClr>
              <a:buFont typeface="Wingdings" panose="05000000000000000000" pitchFamily="2" charset="2"/>
              <a:buChar char="Ø"/>
            </a:pPr>
            <a:r>
              <a:rPr lang="de-DE" dirty="0" smtClean="0">
                <a:solidFill>
                  <a:srgbClr val="FFCC00"/>
                </a:solidFill>
              </a:rPr>
              <a:t>Short </a:t>
            </a:r>
            <a:r>
              <a:rPr lang="de-DE" dirty="0" err="1" smtClean="0">
                <a:solidFill>
                  <a:srgbClr val="FFCC00"/>
                </a:solidFill>
              </a:rPr>
              <a:t>test</a:t>
            </a:r>
            <a:r>
              <a:rPr lang="de-DE" dirty="0" smtClean="0">
                <a:solidFill>
                  <a:srgbClr val="FFCC00"/>
                </a:solidFill>
              </a:rPr>
              <a:t> </a:t>
            </a:r>
            <a:r>
              <a:rPr lang="de-DE" dirty="0" err="1" smtClean="0">
                <a:solidFill>
                  <a:srgbClr val="FFCC00"/>
                </a:solidFill>
              </a:rPr>
              <a:t>experiment</a:t>
            </a:r>
            <a:endParaRPr lang="de-DE" dirty="0" smtClean="0">
              <a:solidFill>
                <a:srgbClr val="FFCC00"/>
              </a:solidFill>
            </a:endParaRPr>
          </a:p>
          <a:p>
            <a:pPr>
              <a:buClr>
                <a:srgbClr val="FFCC00"/>
              </a:buClr>
              <a:buFont typeface="Wingdings" panose="05000000000000000000" pitchFamily="2" charset="2"/>
              <a:buChar char="Ø"/>
            </a:pPr>
            <a:endParaRPr lang="de-DE" dirty="0">
              <a:solidFill>
                <a:srgbClr val="33CCFF"/>
              </a:solidFill>
            </a:endParaRPr>
          </a:p>
          <a:p>
            <a:pPr>
              <a:buClr>
                <a:srgbClr val="FFCC00"/>
              </a:buClr>
              <a:buFont typeface="Wingdings" panose="05000000000000000000" pitchFamily="2" charset="2"/>
              <a:buChar char="Ø"/>
            </a:pPr>
            <a:endParaRPr lang="de-DE" dirty="0" smtClean="0">
              <a:solidFill>
                <a:srgbClr val="33CCFF"/>
              </a:solidFill>
            </a:endParaRPr>
          </a:p>
          <a:p>
            <a:pPr>
              <a:buClr>
                <a:srgbClr val="FFCC00"/>
              </a:buClr>
              <a:buFont typeface="Wingdings" panose="05000000000000000000" pitchFamily="2" charset="2"/>
              <a:buChar char="Ø"/>
            </a:pPr>
            <a:endParaRPr lang="de-DE" dirty="0">
              <a:solidFill>
                <a:srgbClr val="33CCFF"/>
              </a:solidFill>
            </a:endParaRPr>
          </a:p>
          <a:p>
            <a:pPr>
              <a:buClr>
                <a:srgbClr val="FFCC00"/>
              </a:buClr>
              <a:buFont typeface="Wingdings" panose="05000000000000000000" pitchFamily="2" charset="2"/>
              <a:buChar char="Ø"/>
            </a:pPr>
            <a:r>
              <a:rPr lang="de-DE" dirty="0" smtClean="0">
                <a:solidFill>
                  <a:srgbClr val="FFCC00"/>
                </a:solidFill>
              </a:rPr>
              <a:t>Setting</a:t>
            </a:r>
          </a:p>
          <a:p>
            <a:pPr lvl="1">
              <a:buClr>
                <a:srgbClr val="FFCC00"/>
              </a:buClr>
              <a:buFont typeface="Wingdings" panose="05000000000000000000" pitchFamily="2" charset="2"/>
              <a:buChar char="Ø"/>
            </a:pPr>
            <a:r>
              <a:rPr lang="de-DE" dirty="0" smtClean="0">
                <a:solidFill>
                  <a:srgbClr val="00B0F0"/>
                </a:solidFill>
              </a:rPr>
              <a:t>SPEK-B: e</a:t>
            </a:r>
            <a:r>
              <a:rPr lang="de-DE" baseline="30000" dirty="0" smtClean="0">
                <a:solidFill>
                  <a:srgbClr val="00B0F0"/>
                </a:solidFill>
              </a:rPr>
              <a:t>-</a:t>
            </a:r>
            <a:r>
              <a:rPr lang="de-DE" dirty="0" smtClean="0">
                <a:solidFill>
                  <a:srgbClr val="00B0F0"/>
                </a:solidFill>
              </a:rPr>
              <a:t>     600MeV/c    </a:t>
            </a:r>
            <a:r>
              <a:rPr lang="de-DE" dirty="0" smtClean="0">
                <a:solidFill>
                  <a:srgbClr val="00B0F0"/>
                </a:solidFill>
                <a:sym typeface="Symbol" panose="05050102010706020507" pitchFamily="18" charset="2"/>
              </a:rPr>
              <a:t>=+15°</a:t>
            </a:r>
          </a:p>
          <a:p>
            <a:pPr lvl="1">
              <a:buClr>
                <a:srgbClr val="FFCC00"/>
              </a:buClr>
              <a:buFont typeface="Wingdings" panose="05000000000000000000" pitchFamily="2" charset="2"/>
              <a:buChar char="Ø"/>
            </a:pPr>
            <a:r>
              <a:rPr lang="de-DE" dirty="0" smtClean="0">
                <a:solidFill>
                  <a:srgbClr val="66FF66"/>
                </a:solidFill>
                <a:sym typeface="Symbol" panose="05050102010706020507" pitchFamily="18" charset="2"/>
              </a:rPr>
              <a:t>SPEK-C: </a:t>
            </a:r>
            <a:r>
              <a:rPr lang="de-DE" dirty="0" smtClean="0">
                <a:solidFill>
                  <a:srgbClr val="66FF66"/>
                </a:solidFill>
                <a:latin typeface="Symbol" panose="05050102010706020507" pitchFamily="18" charset="2"/>
                <a:sym typeface="Symbol" panose="05050102010706020507" pitchFamily="18" charset="2"/>
              </a:rPr>
              <a:t>p</a:t>
            </a:r>
            <a:r>
              <a:rPr lang="de-DE" baseline="30000" dirty="0" smtClean="0">
                <a:solidFill>
                  <a:srgbClr val="66FF66"/>
                </a:solidFill>
                <a:sym typeface="Symbol" panose="05050102010706020507" pitchFamily="18" charset="2"/>
              </a:rPr>
              <a:t>+ </a:t>
            </a:r>
            <a:r>
              <a:rPr lang="de-DE" dirty="0" smtClean="0">
                <a:solidFill>
                  <a:srgbClr val="66FF66"/>
                </a:solidFill>
                <a:sym typeface="Symbol" panose="05050102010706020507" pitchFamily="18" charset="2"/>
              </a:rPr>
              <a:t>    170MeV/c</a:t>
            </a:r>
            <a:r>
              <a:rPr lang="de-DE" dirty="0">
                <a:solidFill>
                  <a:srgbClr val="66FF66"/>
                </a:solidFill>
                <a:sym typeface="Symbol" panose="05050102010706020507" pitchFamily="18" charset="2"/>
              </a:rPr>
              <a:t> </a:t>
            </a:r>
            <a:r>
              <a:rPr lang="de-DE" dirty="0" smtClean="0">
                <a:solidFill>
                  <a:srgbClr val="66FF66"/>
                </a:solidFill>
                <a:sym typeface="Symbol" panose="05050102010706020507" pitchFamily="18" charset="2"/>
              </a:rPr>
              <a:t>   =+54°</a:t>
            </a:r>
          </a:p>
          <a:p>
            <a:pPr lvl="1">
              <a:buClr>
                <a:srgbClr val="FFCC00"/>
              </a:buClr>
              <a:buFont typeface="Wingdings" panose="05000000000000000000" pitchFamily="2" charset="2"/>
              <a:buChar char="Ø"/>
            </a:pPr>
            <a:r>
              <a:rPr lang="de-DE" dirty="0" smtClean="0">
                <a:solidFill>
                  <a:srgbClr val="FF0000"/>
                </a:solidFill>
                <a:sym typeface="Symbol" panose="05050102010706020507" pitchFamily="18" charset="2"/>
              </a:rPr>
              <a:t>SPEK-A: </a:t>
            </a:r>
            <a:r>
              <a:rPr lang="de-DE" dirty="0">
                <a:solidFill>
                  <a:srgbClr val="FF0000"/>
                </a:solidFill>
                <a:latin typeface="Symbol" panose="05050102010706020507" pitchFamily="18" charset="2"/>
                <a:sym typeface="Symbol" panose="05050102010706020507" pitchFamily="18" charset="2"/>
              </a:rPr>
              <a:t>p</a:t>
            </a:r>
            <a:r>
              <a:rPr lang="de-DE" baseline="30000" dirty="0">
                <a:solidFill>
                  <a:srgbClr val="FF0000"/>
                </a:solidFill>
                <a:sym typeface="Symbol" panose="05050102010706020507" pitchFamily="18" charset="2"/>
              </a:rPr>
              <a:t>+ </a:t>
            </a:r>
            <a:r>
              <a:rPr lang="de-DE" dirty="0">
                <a:solidFill>
                  <a:srgbClr val="FF0000"/>
                </a:solidFill>
                <a:sym typeface="Symbol" panose="05050102010706020507" pitchFamily="18" charset="2"/>
              </a:rPr>
              <a:t> </a:t>
            </a:r>
            <a:r>
              <a:rPr lang="de-DE" dirty="0" smtClean="0">
                <a:solidFill>
                  <a:srgbClr val="FF0000"/>
                </a:solidFill>
                <a:sym typeface="Symbol" panose="05050102010706020507" pitchFamily="18" charset="2"/>
              </a:rPr>
              <a:t>   590MeV/c</a:t>
            </a:r>
            <a:r>
              <a:rPr lang="de-DE" dirty="0">
                <a:solidFill>
                  <a:srgbClr val="FF0000"/>
                </a:solidFill>
                <a:sym typeface="Symbol" panose="05050102010706020507" pitchFamily="18" charset="2"/>
              </a:rPr>
              <a:t> </a:t>
            </a:r>
            <a:r>
              <a:rPr lang="de-DE" dirty="0" smtClean="0">
                <a:solidFill>
                  <a:srgbClr val="FF0000"/>
                </a:solidFill>
                <a:sym typeface="Symbol" panose="05050102010706020507" pitchFamily="18" charset="2"/>
              </a:rPr>
              <a:t>   = -23°</a:t>
            </a:r>
            <a:endParaRPr lang="de-DE" dirty="0" smtClean="0">
              <a:solidFill>
                <a:srgbClr val="FF0000"/>
              </a:solidFill>
            </a:endParaRPr>
          </a:p>
          <a:p>
            <a:pPr lvl="1">
              <a:buClr>
                <a:srgbClr val="FFCC00"/>
              </a:buClr>
              <a:buFont typeface="Wingdings" panose="05000000000000000000" pitchFamily="2" charset="2"/>
              <a:buChar char="Ø"/>
            </a:pPr>
            <a:endParaRPr lang="de-DE" dirty="0">
              <a:solidFill>
                <a:srgbClr val="33CCFF"/>
              </a:solidFill>
            </a:endParaRPr>
          </a:p>
        </p:txBody>
      </p:sp>
      <p:graphicFrame>
        <p:nvGraphicFramePr>
          <p:cNvPr id="4" name="Objekt 3"/>
          <p:cNvGraphicFramePr>
            <a:graphicFrameLocks noChangeAspect="1"/>
          </p:cNvGraphicFramePr>
          <p:nvPr>
            <p:extLst>
              <p:ext uri="{D42A27DB-BD31-4B8C-83A1-F6EECF244321}">
                <p14:modId xmlns:p14="http://schemas.microsoft.com/office/powerpoint/2010/main" val="865284911"/>
              </p:ext>
            </p:extLst>
          </p:nvPr>
        </p:nvGraphicFramePr>
        <p:xfrm>
          <a:off x="567885" y="1169046"/>
          <a:ext cx="2702448" cy="408744"/>
        </p:xfrm>
        <a:graphic>
          <a:graphicData uri="http://schemas.openxmlformats.org/presentationml/2006/ole">
            <mc:AlternateContent xmlns:mc="http://schemas.openxmlformats.org/markup-compatibility/2006">
              <mc:Choice xmlns:v="urn:schemas-microsoft-com:vml" Requires="v">
                <p:oleObj spid="_x0000_s2600062" name="Equation" r:id="rId4" imgW="1930320" imgH="291960" progId="Equation.DSMT4">
                  <p:embed/>
                </p:oleObj>
              </mc:Choice>
              <mc:Fallback>
                <p:oleObj name="Equation" r:id="rId4" imgW="1930320" imgH="291960" progId="Equation.DSMT4">
                  <p:embed/>
                  <p:pic>
                    <p:nvPicPr>
                      <p:cNvPr id="4" name="Objekt 3"/>
                      <p:cNvPicPr/>
                      <p:nvPr/>
                    </p:nvPicPr>
                    <p:blipFill>
                      <a:blip r:embed="rId5"/>
                      <a:stretch>
                        <a:fillRect/>
                      </a:stretch>
                    </p:blipFill>
                    <p:spPr>
                      <a:xfrm>
                        <a:off x="567885" y="1169046"/>
                        <a:ext cx="2702448" cy="408744"/>
                      </a:xfrm>
                      <a:prstGeom prst="rect">
                        <a:avLst/>
                      </a:prstGeom>
                    </p:spPr>
                  </p:pic>
                </p:oleObj>
              </mc:Fallback>
            </mc:AlternateContent>
          </a:graphicData>
        </a:graphic>
      </p:graphicFrame>
      <p:graphicFrame>
        <p:nvGraphicFramePr>
          <p:cNvPr id="5" name="Objekt 4"/>
          <p:cNvGraphicFramePr>
            <a:graphicFrameLocks noChangeAspect="1"/>
          </p:cNvGraphicFramePr>
          <p:nvPr>
            <p:extLst>
              <p:ext uri="{D42A27DB-BD31-4B8C-83A1-F6EECF244321}">
                <p14:modId xmlns:p14="http://schemas.microsoft.com/office/powerpoint/2010/main" val="614732001"/>
              </p:ext>
            </p:extLst>
          </p:nvPr>
        </p:nvGraphicFramePr>
        <p:xfrm>
          <a:off x="601166" y="4653519"/>
          <a:ext cx="2471112" cy="408744"/>
        </p:xfrm>
        <a:graphic>
          <a:graphicData uri="http://schemas.openxmlformats.org/presentationml/2006/ole">
            <mc:AlternateContent xmlns:mc="http://schemas.openxmlformats.org/markup-compatibility/2006">
              <mc:Choice xmlns:v="urn:schemas-microsoft-com:vml" Requires="v">
                <p:oleObj spid="_x0000_s2600063" name="Equation" r:id="rId6" imgW="1765080" imgH="291960" progId="Equation.DSMT4">
                  <p:embed/>
                </p:oleObj>
              </mc:Choice>
              <mc:Fallback>
                <p:oleObj name="Equation" r:id="rId6" imgW="1765080" imgH="291960" progId="Equation.DSMT4">
                  <p:embed/>
                  <p:pic>
                    <p:nvPicPr>
                      <p:cNvPr id="5" name="Objekt 4"/>
                      <p:cNvPicPr/>
                      <p:nvPr/>
                    </p:nvPicPr>
                    <p:blipFill>
                      <a:blip r:embed="rId7"/>
                      <a:stretch>
                        <a:fillRect/>
                      </a:stretch>
                    </p:blipFill>
                    <p:spPr>
                      <a:xfrm>
                        <a:off x="601166" y="4653519"/>
                        <a:ext cx="2471112" cy="408744"/>
                      </a:xfrm>
                      <a:prstGeom prst="rect">
                        <a:avLst/>
                      </a:prstGeom>
                    </p:spPr>
                  </p:pic>
                </p:oleObj>
              </mc:Fallback>
            </mc:AlternateContent>
          </a:graphicData>
        </a:graphic>
      </p:graphicFrame>
      <p:pic>
        <p:nvPicPr>
          <p:cNvPr id="6" name="Grafik 5"/>
          <p:cNvPicPr>
            <a:picLocks noChangeAspect="1"/>
          </p:cNvPicPr>
          <p:nvPr/>
        </p:nvPicPr>
        <p:blipFill>
          <a:blip r:embed="rId8"/>
          <a:stretch>
            <a:fillRect/>
          </a:stretch>
        </p:blipFill>
        <p:spPr>
          <a:xfrm>
            <a:off x="4563281" y="3426825"/>
            <a:ext cx="17438" cy="4350"/>
          </a:xfrm>
          <a:prstGeom prst="rect">
            <a:avLst/>
          </a:prstGeom>
        </p:spPr>
      </p:pic>
      <p:pic>
        <p:nvPicPr>
          <p:cNvPr id="7" name="Grafik 6"/>
          <p:cNvPicPr>
            <a:picLocks noChangeAspect="1"/>
          </p:cNvPicPr>
          <p:nvPr/>
        </p:nvPicPr>
        <p:blipFill>
          <a:blip r:embed="rId8"/>
          <a:stretch>
            <a:fillRect/>
          </a:stretch>
        </p:blipFill>
        <p:spPr>
          <a:xfrm>
            <a:off x="4715681" y="3579225"/>
            <a:ext cx="17438" cy="4350"/>
          </a:xfrm>
          <a:prstGeom prst="rect">
            <a:avLst/>
          </a:prstGeom>
        </p:spPr>
      </p:pic>
      <p:pic>
        <p:nvPicPr>
          <p:cNvPr id="9" name="Grafik 8"/>
          <p:cNvPicPr>
            <a:picLocks noChangeAspect="1"/>
          </p:cNvPicPr>
          <p:nvPr/>
        </p:nvPicPr>
        <p:blipFill rotWithShape="1">
          <a:blip r:embed="rId9">
            <a:extLst>
              <a:ext uri="{28A0092B-C50C-407E-A947-70E740481C1C}">
                <a14:useLocalDpi xmlns:a14="http://schemas.microsoft.com/office/drawing/2010/main" val="0"/>
              </a:ext>
            </a:extLst>
          </a:blip>
          <a:srcRect l="10055" r="22582"/>
          <a:stretch/>
        </p:blipFill>
        <p:spPr>
          <a:xfrm rot="643271">
            <a:off x="3448648" y="940046"/>
            <a:ext cx="4307433" cy="45885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894761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5" name="Grafik 4"/>
          <p:cNvPicPr>
            <a:picLocks noChangeAspect="1"/>
          </p:cNvPicPr>
          <p:nvPr/>
        </p:nvPicPr>
        <p:blipFill>
          <a:blip r:embed="rId2"/>
          <a:stretch>
            <a:fillRect/>
          </a:stretch>
        </p:blipFill>
        <p:spPr>
          <a:xfrm>
            <a:off x="1517990" y="2965142"/>
            <a:ext cx="6431619" cy="3079834"/>
          </a:xfrm>
          <a:prstGeom prst="rect">
            <a:avLst/>
          </a:prstGeom>
          <a:ln>
            <a:noFill/>
          </a:ln>
          <a:effectLst>
            <a:outerShdw blurRad="292100" dist="139700" dir="2700000" algn="tl" rotWithShape="0">
              <a:srgbClr val="333333">
                <a:alpha val="65000"/>
              </a:srgbClr>
            </a:outerShdw>
          </a:effectLst>
        </p:spPr>
      </p:pic>
      <p:sp>
        <p:nvSpPr>
          <p:cNvPr id="7" name="Textfeld 6"/>
          <p:cNvSpPr txBox="1"/>
          <p:nvPr/>
        </p:nvSpPr>
        <p:spPr>
          <a:xfrm>
            <a:off x="892383" y="6276088"/>
            <a:ext cx="8251617" cy="276999"/>
          </a:xfrm>
          <a:prstGeom prst="rect">
            <a:avLst/>
          </a:prstGeom>
          <a:noFill/>
        </p:spPr>
        <p:txBody>
          <a:bodyPr wrap="square" rtlCol="0">
            <a:spAutoFit/>
          </a:bodyPr>
          <a:lstStyle/>
          <a:p>
            <a:pPr algn="r"/>
            <a:r>
              <a:rPr lang="en-US" sz="1200" dirty="0" smtClean="0">
                <a:solidFill>
                  <a:srgbClr val="66FF66"/>
                </a:solidFill>
              </a:rPr>
              <a:t>Carlos </a:t>
            </a:r>
            <a:r>
              <a:rPr lang="en-US" sz="1200" dirty="0">
                <a:solidFill>
                  <a:srgbClr val="66FF66"/>
                </a:solidFill>
              </a:rPr>
              <a:t>A. </a:t>
            </a:r>
            <a:r>
              <a:rPr lang="en-US" sz="1200" dirty="0" err="1" smtClean="0">
                <a:solidFill>
                  <a:srgbClr val="66FF66"/>
                </a:solidFill>
              </a:rPr>
              <a:t>Bertulani</a:t>
            </a:r>
            <a:r>
              <a:rPr lang="en-US" sz="1200" dirty="0" smtClean="0">
                <a:solidFill>
                  <a:srgbClr val="66FF66"/>
                </a:solidFill>
              </a:rPr>
              <a:t> and </a:t>
            </a:r>
            <a:r>
              <a:rPr lang="en-US" sz="1200" dirty="0">
                <a:solidFill>
                  <a:srgbClr val="66FF66"/>
                </a:solidFill>
              </a:rPr>
              <a:t>Vladimir </a:t>
            </a:r>
            <a:r>
              <a:rPr lang="en-US" sz="1200" dirty="0" err="1" smtClean="0">
                <a:solidFill>
                  <a:srgbClr val="66FF66"/>
                </a:solidFill>
              </a:rPr>
              <a:t>Zelevinsky</a:t>
            </a:r>
            <a:r>
              <a:rPr lang="en-US" sz="1200" dirty="0" smtClean="0">
                <a:solidFill>
                  <a:srgbClr val="66FF66"/>
                </a:solidFill>
              </a:rPr>
              <a:t>, Nature 532, 448–449 (28 </a:t>
            </a:r>
            <a:r>
              <a:rPr lang="en-US" sz="1200" dirty="0">
                <a:solidFill>
                  <a:srgbClr val="66FF66"/>
                </a:solidFill>
              </a:rPr>
              <a:t>April 2016)</a:t>
            </a:r>
          </a:p>
        </p:txBody>
      </p:sp>
      <p:pic>
        <p:nvPicPr>
          <p:cNvPr id="4" name="Grafik 3"/>
          <p:cNvPicPr>
            <a:picLocks noChangeAspect="1"/>
          </p:cNvPicPr>
          <p:nvPr/>
        </p:nvPicPr>
        <p:blipFill rotWithShape="1">
          <a:blip r:embed="rId3"/>
          <a:srcRect b="75348"/>
          <a:stretch/>
        </p:blipFill>
        <p:spPr>
          <a:xfrm rot="-360000">
            <a:off x="567885" y="8745"/>
            <a:ext cx="7749026" cy="32959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109401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67885" y="-5337"/>
            <a:ext cx="7103444" cy="584775"/>
          </a:xfrm>
        </p:spPr>
        <p:txBody>
          <a:bodyPr/>
          <a:lstStyle/>
          <a:p>
            <a:r>
              <a:rPr lang="de-DE" dirty="0" smtClean="0"/>
              <a:t>1 </a:t>
            </a:r>
            <a:r>
              <a:rPr lang="de-DE" dirty="0" err="1" smtClean="0"/>
              <a:t>day</a:t>
            </a:r>
            <a:r>
              <a:rPr lang="de-DE" dirty="0" smtClean="0"/>
              <a:t> </a:t>
            </a:r>
            <a:r>
              <a:rPr lang="de-DE" dirty="0" err="1" smtClean="0"/>
              <a:t>test</a:t>
            </a:r>
            <a:r>
              <a:rPr lang="de-DE" dirty="0" smtClean="0"/>
              <a:t> </a:t>
            </a:r>
            <a:r>
              <a:rPr lang="de-DE" baseline="30000" dirty="0" smtClean="0"/>
              <a:t>12</a:t>
            </a:r>
            <a:r>
              <a:rPr lang="de-DE" dirty="0" smtClean="0"/>
              <a:t>C(</a:t>
            </a:r>
            <a:r>
              <a:rPr lang="de-DE" dirty="0" err="1" smtClean="0"/>
              <a:t>e,e‘</a:t>
            </a:r>
            <a:r>
              <a:rPr lang="de-DE" dirty="0" err="1" smtClean="0">
                <a:latin typeface="Symbol" panose="05050102010706020507" pitchFamily="18" charset="2"/>
              </a:rPr>
              <a:t>p</a:t>
            </a:r>
            <a:r>
              <a:rPr lang="de-DE" baseline="30000" dirty="0" err="1" smtClean="0"/>
              <a:t>+</a:t>
            </a:r>
            <a:r>
              <a:rPr lang="de-DE" dirty="0" err="1" smtClean="0">
                <a:latin typeface="Symbol" panose="05050102010706020507" pitchFamily="18" charset="2"/>
              </a:rPr>
              <a:t>p</a:t>
            </a:r>
            <a:r>
              <a:rPr lang="de-DE" baseline="30000" dirty="0" smtClean="0"/>
              <a:t>+</a:t>
            </a:r>
            <a:r>
              <a:rPr lang="de-DE" dirty="0" smtClean="0"/>
              <a:t>)</a:t>
            </a:r>
            <a:endParaRPr lang="de-DE" dirty="0"/>
          </a:p>
        </p:txBody>
      </p:sp>
      <p:sp>
        <p:nvSpPr>
          <p:cNvPr id="3" name="Inhaltsplatzhalter 2"/>
          <p:cNvSpPr>
            <a:spLocks noGrp="1"/>
          </p:cNvSpPr>
          <p:nvPr>
            <p:ph idx="1"/>
          </p:nvPr>
        </p:nvSpPr>
        <p:spPr/>
        <p:txBody>
          <a:bodyPr/>
          <a:lstStyle/>
          <a:p>
            <a:pPr>
              <a:buClr>
                <a:srgbClr val="FFCC00"/>
              </a:buClr>
              <a:buFont typeface="Wingdings" panose="05000000000000000000" pitchFamily="2" charset="2"/>
              <a:buChar char="Ø"/>
            </a:pPr>
            <a:r>
              <a:rPr lang="de-DE" dirty="0" err="1" smtClean="0">
                <a:solidFill>
                  <a:srgbClr val="33CCFF"/>
                </a:solidFill>
              </a:rPr>
              <a:t>Preliminary</a:t>
            </a:r>
            <a:r>
              <a:rPr lang="de-DE" dirty="0">
                <a:solidFill>
                  <a:srgbClr val="33CCFF"/>
                </a:solidFill>
              </a:rPr>
              <a:t> </a:t>
            </a:r>
            <a:r>
              <a:rPr lang="de-DE" dirty="0" err="1" smtClean="0">
                <a:solidFill>
                  <a:srgbClr val="33CCFF"/>
                </a:solidFill>
              </a:rPr>
              <a:t>result</a:t>
            </a:r>
            <a:r>
              <a:rPr lang="de-DE" dirty="0" smtClean="0">
                <a:solidFill>
                  <a:srgbClr val="33CCFF"/>
                </a:solidFill>
              </a:rPr>
              <a:t> </a:t>
            </a:r>
          </a:p>
          <a:p>
            <a:pPr>
              <a:buClr>
                <a:srgbClr val="FFCC00"/>
              </a:buClr>
              <a:buFont typeface="Wingdings" panose="05000000000000000000" pitchFamily="2" charset="2"/>
              <a:buChar char="Ø"/>
            </a:pPr>
            <a:r>
              <a:rPr lang="de-DE" dirty="0" smtClean="0">
                <a:solidFill>
                  <a:srgbClr val="33CCFF"/>
                </a:solidFill>
              </a:rPr>
              <a:t>Not optimal/</a:t>
            </a:r>
            <a:r>
              <a:rPr lang="de-DE" dirty="0" err="1" smtClean="0">
                <a:solidFill>
                  <a:srgbClr val="33CCFF"/>
                </a:solidFill>
              </a:rPr>
              <a:t>stable</a:t>
            </a:r>
            <a:r>
              <a:rPr lang="de-DE" dirty="0" smtClean="0">
                <a:solidFill>
                  <a:srgbClr val="33CCFF"/>
                </a:solidFill>
              </a:rPr>
              <a:t> </a:t>
            </a:r>
            <a:r>
              <a:rPr lang="de-DE" dirty="0" err="1" smtClean="0">
                <a:solidFill>
                  <a:srgbClr val="33CCFF"/>
                </a:solidFill>
              </a:rPr>
              <a:t>running</a:t>
            </a:r>
            <a:r>
              <a:rPr lang="de-DE" dirty="0" smtClean="0">
                <a:solidFill>
                  <a:srgbClr val="33CCFF"/>
                </a:solidFill>
              </a:rPr>
              <a:t> </a:t>
            </a:r>
            <a:r>
              <a:rPr lang="de-DE" dirty="0" err="1" smtClean="0">
                <a:solidFill>
                  <a:srgbClr val="33CCFF"/>
                </a:solidFill>
              </a:rPr>
              <a:t>conditions</a:t>
            </a:r>
            <a:r>
              <a:rPr lang="de-DE" dirty="0" smtClean="0">
                <a:solidFill>
                  <a:srgbClr val="33CCFF"/>
                </a:solidFill>
              </a:rPr>
              <a:t> </a:t>
            </a:r>
            <a:r>
              <a:rPr lang="de-DE" dirty="0" smtClean="0">
                <a:solidFill>
                  <a:srgbClr val="33CCFF"/>
                </a:solidFill>
                <a:sym typeface="Symbol" panose="05050102010706020507" pitchFamily="18" charset="2"/>
              </a:rPr>
              <a:t> </a:t>
            </a:r>
            <a:r>
              <a:rPr lang="de-DE" dirty="0" err="1" smtClean="0">
                <a:solidFill>
                  <a:srgbClr val="33CCFF"/>
                </a:solidFill>
              </a:rPr>
              <a:t>calibration</a:t>
            </a:r>
            <a:r>
              <a:rPr lang="de-DE" dirty="0" smtClean="0">
                <a:solidFill>
                  <a:srgbClr val="33CCFF"/>
                </a:solidFill>
              </a:rPr>
              <a:t> ?</a:t>
            </a:r>
          </a:p>
          <a:p>
            <a:pPr>
              <a:buClr>
                <a:srgbClr val="FFCC00"/>
              </a:buClr>
              <a:buFont typeface="Wingdings" panose="05000000000000000000" pitchFamily="2" charset="2"/>
              <a:buChar char="Ø"/>
            </a:pPr>
            <a:r>
              <a:rPr lang="de-DE" dirty="0" smtClean="0">
                <a:solidFill>
                  <a:srgbClr val="33CCFF"/>
                </a:solidFill>
              </a:rPr>
              <a:t>Neutron </a:t>
            </a:r>
            <a:r>
              <a:rPr lang="de-DE" dirty="0" err="1">
                <a:solidFill>
                  <a:srgbClr val="33CCFF"/>
                </a:solidFill>
              </a:rPr>
              <a:t>background</a:t>
            </a:r>
            <a:r>
              <a:rPr lang="de-DE" dirty="0">
                <a:solidFill>
                  <a:srgbClr val="33CCFF"/>
                </a:solidFill>
              </a:rPr>
              <a:t> </a:t>
            </a:r>
            <a:r>
              <a:rPr lang="de-DE" dirty="0" smtClean="0">
                <a:solidFill>
                  <a:srgbClr val="33CCFF"/>
                </a:solidFill>
              </a:rPr>
              <a:t>in </a:t>
            </a:r>
            <a:r>
              <a:rPr lang="de-DE" dirty="0" err="1" smtClean="0">
                <a:solidFill>
                  <a:srgbClr val="33CCFF"/>
                </a:solidFill>
              </a:rPr>
              <a:t>ToF</a:t>
            </a:r>
            <a:r>
              <a:rPr lang="de-DE" dirty="0" smtClean="0">
                <a:solidFill>
                  <a:srgbClr val="33CCFF"/>
                </a:solidFill>
              </a:rPr>
              <a:t> </a:t>
            </a:r>
            <a:r>
              <a:rPr lang="de-DE" dirty="0" err="1" smtClean="0">
                <a:solidFill>
                  <a:srgbClr val="33CCFF"/>
                </a:solidFill>
              </a:rPr>
              <a:t>detectors</a:t>
            </a:r>
            <a:endParaRPr lang="de-DE" dirty="0">
              <a:solidFill>
                <a:srgbClr val="33CCFF"/>
              </a:solidFill>
            </a:endParaRPr>
          </a:p>
          <a:p>
            <a:pPr lvl="1">
              <a:buClr>
                <a:srgbClr val="FFCC00"/>
              </a:buClr>
              <a:buFont typeface="Wingdings" panose="05000000000000000000" pitchFamily="2" charset="2"/>
              <a:buChar char="Ø"/>
            </a:pPr>
            <a:r>
              <a:rPr lang="de-DE" dirty="0" err="1" smtClean="0">
                <a:solidFill>
                  <a:srgbClr val="33CCFF"/>
                </a:solidFill>
              </a:rPr>
              <a:t>relying</a:t>
            </a:r>
            <a:r>
              <a:rPr lang="de-DE" dirty="0" smtClean="0">
                <a:solidFill>
                  <a:srgbClr val="33CCFF"/>
                </a:solidFill>
              </a:rPr>
              <a:t> </a:t>
            </a:r>
            <a:r>
              <a:rPr lang="de-DE" dirty="0" err="1" smtClean="0">
                <a:solidFill>
                  <a:srgbClr val="33CCFF"/>
                </a:solidFill>
              </a:rPr>
              <a:t>only</a:t>
            </a:r>
            <a:r>
              <a:rPr lang="de-DE" dirty="0" smtClean="0">
                <a:solidFill>
                  <a:srgbClr val="33CCFF"/>
                </a:solidFill>
              </a:rPr>
              <a:t> on </a:t>
            </a:r>
            <a:r>
              <a:rPr lang="de-DE" dirty="0" err="1" smtClean="0">
                <a:solidFill>
                  <a:srgbClr val="33CCFF"/>
                </a:solidFill>
              </a:rPr>
              <a:t>particle</a:t>
            </a:r>
            <a:r>
              <a:rPr lang="de-DE" dirty="0" smtClean="0">
                <a:solidFill>
                  <a:srgbClr val="33CCFF"/>
                </a:solidFill>
              </a:rPr>
              <a:t> </a:t>
            </a:r>
            <a:r>
              <a:rPr lang="de-DE" dirty="0" smtClean="0">
                <a:solidFill>
                  <a:srgbClr val="33CCFF"/>
                </a:solidFill>
                <a:sym typeface="Symbol" panose="05050102010706020507" pitchFamily="18" charset="2"/>
              </a:rPr>
              <a:t> </a:t>
            </a:r>
            <a:r>
              <a:rPr lang="de-DE" dirty="0" err="1" smtClean="0">
                <a:solidFill>
                  <a:srgbClr val="33CCFF"/>
                </a:solidFill>
                <a:sym typeface="Symbol" panose="05050102010706020507" pitchFamily="18" charset="2"/>
              </a:rPr>
              <a:t>sizable</a:t>
            </a:r>
            <a:r>
              <a:rPr lang="de-DE" dirty="0" smtClean="0">
                <a:solidFill>
                  <a:srgbClr val="33CCFF"/>
                </a:solidFill>
                <a:sym typeface="Symbol" panose="05050102010706020507" pitchFamily="18" charset="2"/>
              </a:rPr>
              <a:t> </a:t>
            </a:r>
            <a:r>
              <a:rPr lang="de-DE" dirty="0" err="1" smtClean="0">
                <a:solidFill>
                  <a:srgbClr val="33CCFF"/>
                </a:solidFill>
                <a:sym typeface="Symbol" panose="05050102010706020507" pitchFamily="18" charset="2"/>
              </a:rPr>
              <a:t>background</a:t>
            </a:r>
            <a:endParaRPr lang="de-DE" dirty="0" smtClean="0">
              <a:solidFill>
                <a:srgbClr val="33CCFF"/>
              </a:solidFill>
              <a:sym typeface="Symbol" panose="05050102010706020507" pitchFamily="18" charset="2"/>
            </a:endParaRPr>
          </a:p>
          <a:p>
            <a:pPr lvl="1">
              <a:buClr>
                <a:srgbClr val="FFCC00"/>
              </a:buClr>
              <a:buFont typeface="Wingdings" panose="05000000000000000000" pitchFamily="2" charset="2"/>
              <a:buChar char="Ø"/>
            </a:pPr>
            <a:r>
              <a:rPr lang="de-DE" dirty="0" smtClean="0">
                <a:solidFill>
                  <a:srgbClr val="33CCFF"/>
                </a:solidFill>
                <a:sym typeface="Symbol" panose="05050102010706020507" pitchFamily="18" charset="2"/>
              </a:rPr>
              <a:t>Tide </a:t>
            </a:r>
            <a:r>
              <a:rPr lang="de-DE" dirty="0" err="1" smtClean="0">
                <a:solidFill>
                  <a:srgbClr val="33CCFF"/>
                </a:solidFill>
                <a:sym typeface="Symbol" panose="05050102010706020507" pitchFamily="18" charset="2"/>
              </a:rPr>
              <a:t>timing</a:t>
            </a:r>
            <a:r>
              <a:rPr lang="de-DE" dirty="0" smtClean="0">
                <a:solidFill>
                  <a:srgbClr val="33CCFF"/>
                </a:solidFill>
                <a:sym typeface="Symbol" panose="05050102010706020507" pitchFamily="18" charset="2"/>
              </a:rPr>
              <a:t> </a:t>
            </a:r>
            <a:r>
              <a:rPr lang="de-DE" dirty="0" err="1" smtClean="0">
                <a:solidFill>
                  <a:srgbClr val="33CCFF"/>
                </a:solidFill>
                <a:sym typeface="Symbol" panose="05050102010706020507" pitchFamily="18" charset="2"/>
              </a:rPr>
              <a:t>cut</a:t>
            </a:r>
            <a:r>
              <a:rPr lang="de-DE" dirty="0" smtClean="0">
                <a:solidFill>
                  <a:srgbClr val="33CCFF"/>
                </a:solidFill>
                <a:sym typeface="Symbol" panose="05050102010706020507" pitchFamily="18" charset="2"/>
              </a:rPr>
              <a:t> </a:t>
            </a:r>
            <a:r>
              <a:rPr lang="de-DE" dirty="0" err="1" smtClean="0">
                <a:solidFill>
                  <a:srgbClr val="33CCFF"/>
                </a:solidFill>
                <a:sym typeface="Symbol" panose="05050102010706020507" pitchFamily="18" charset="2"/>
              </a:rPr>
              <a:t>removes</a:t>
            </a:r>
            <a:r>
              <a:rPr lang="de-DE" dirty="0" smtClean="0">
                <a:solidFill>
                  <a:srgbClr val="33CCFF"/>
                </a:solidFill>
                <a:sym typeface="Symbol" panose="05050102010706020507" pitchFamily="18" charset="2"/>
              </a:rPr>
              <a:t> also </a:t>
            </a:r>
            <a:r>
              <a:rPr lang="de-DE" dirty="0" err="1" smtClean="0">
                <a:solidFill>
                  <a:srgbClr val="33CCFF"/>
                </a:solidFill>
                <a:sym typeface="Symbol" panose="05050102010706020507" pitchFamily="18" charset="2"/>
              </a:rPr>
              <a:t>most</a:t>
            </a:r>
            <a:r>
              <a:rPr lang="de-DE" dirty="0" smtClean="0">
                <a:solidFill>
                  <a:srgbClr val="33CCFF"/>
                </a:solidFill>
                <a:sym typeface="Symbol" panose="05050102010706020507" pitchFamily="18" charset="2"/>
              </a:rPr>
              <a:t> </a:t>
            </a:r>
            <a:r>
              <a:rPr lang="de-DE" dirty="0" err="1" smtClean="0">
                <a:solidFill>
                  <a:srgbClr val="33CCFF"/>
                </a:solidFill>
                <a:sym typeface="Symbol" panose="05050102010706020507" pitchFamily="18" charset="2"/>
              </a:rPr>
              <a:t>of</a:t>
            </a:r>
            <a:r>
              <a:rPr lang="de-DE" dirty="0" smtClean="0">
                <a:solidFill>
                  <a:srgbClr val="33CCFF"/>
                </a:solidFill>
                <a:sym typeface="Symbol" panose="05050102010706020507" pitchFamily="18" charset="2"/>
              </a:rPr>
              <a:t> real tripple </a:t>
            </a:r>
            <a:r>
              <a:rPr lang="de-DE" dirty="0" err="1" smtClean="0">
                <a:solidFill>
                  <a:srgbClr val="33CCFF"/>
                </a:solidFill>
                <a:sym typeface="Symbol" panose="05050102010706020507" pitchFamily="18" charset="2"/>
              </a:rPr>
              <a:t>coincidences</a:t>
            </a:r>
            <a:endParaRPr lang="de-DE" dirty="0">
              <a:solidFill>
                <a:srgbClr val="33CCFF"/>
              </a:solidFill>
            </a:endParaRPr>
          </a:p>
        </p:txBody>
      </p:sp>
      <p:pic>
        <p:nvPicPr>
          <p:cNvPr id="4" name="Grafik 3"/>
          <p:cNvPicPr>
            <a:picLocks noChangeAspect="1"/>
          </p:cNvPicPr>
          <p:nvPr/>
        </p:nvPicPr>
        <p:blipFill>
          <a:blip r:embed="rId2"/>
          <a:stretch>
            <a:fillRect/>
          </a:stretch>
        </p:blipFill>
        <p:spPr>
          <a:xfrm>
            <a:off x="238034" y="2500318"/>
            <a:ext cx="4130980" cy="4061477"/>
          </a:xfrm>
          <a:prstGeom prst="rect">
            <a:avLst/>
          </a:prstGeom>
        </p:spPr>
      </p:pic>
      <p:pic>
        <p:nvPicPr>
          <p:cNvPr id="5" name="Grafik 4"/>
          <p:cNvPicPr>
            <a:picLocks noChangeAspect="1"/>
          </p:cNvPicPr>
          <p:nvPr/>
        </p:nvPicPr>
        <p:blipFill>
          <a:blip r:embed="rId3"/>
          <a:stretch>
            <a:fillRect/>
          </a:stretch>
        </p:blipFill>
        <p:spPr>
          <a:xfrm>
            <a:off x="4454014" y="2503752"/>
            <a:ext cx="4439263" cy="4058044"/>
          </a:xfrm>
          <a:prstGeom prst="rect">
            <a:avLst/>
          </a:prstGeom>
        </p:spPr>
      </p:pic>
      <p:cxnSp>
        <p:nvCxnSpPr>
          <p:cNvPr id="7" name="Gerader Verbinder 6"/>
          <p:cNvCxnSpPr/>
          <p:nvPr/>
        </p:nvCxnSpPr>
        <p:spPr bwMode="auto">
          <a:xfrm flipV="1">
            <a:off x="727481" y="4874564"/>
            <a:ext cx="3431566" cy="0"/>
          </a:xfrm>
          <a:prstGeom prst="line">
            <a:avLst/>
          </a:prstGeom>
          <a:solidFill>
            <a:schemeClr val="accent1"/>
          </a:solidFill>
          <a:ln w="38100" cap="flat" cmpd="sng" algn="ctr">
            <a:solidFill>
              <a:srgbClr val="0070C0"/>
            </a:solidFill>
            <a:prstDash val="sysDash"/>
            <a:round/>
            <a:headEnd type="none" w="sm" len="sm"/>
            <a:tailEnd type="none" w="sm" len="sm"/>
          </a:ln>
          <a:effectLst/>
        </p:spPr>
      </p:cxnSp>
      <p:sp>
        <p:nvSpPr>
          <p:cNvPr id="6" name="Textfeld 5"/>
          <p:cNvSpPr txBox="1"/>
          <p:nvPr/>
        </p:nvSpPr>
        <p:spPr>
          <a:xfrm rot="20199007">
            <a:off x="907026" y="3205316"/>
            <a:ext cx="3008671" cy="523220"/>
          </a:xfrm>
          <a:prstGeom prst="rect">
            <a:avLst/>
          </a:prstGeom>
          <a:noFill/>
        </p:spPr>
        <p:txBody>
          <a:bodyPr wrap="square" rtlCol="0">
            <a:spAutoFit/>
          </a:bodyPr>
          <a:lstStyle/>
          <a:p>
            <a:r>
              <a:rPr lang="de-DE" sz="2800" dirty="0" err="1" smtClean="0">
                <a:solidFill>
                  <a:srgbClr val="33CCFF"/>
                </a:solidFill>
              </a:rPr>
              <a:t>preliminary</a:t>
            </a:r>
            <a:endParaRPr lang="de-DE" sz="2800" dirty="0">
              <a:solidFill>
                <a:srgbClr val="33CCFF"/>
              </a:solidFill>
            </a:endParaRPr>
          </a:p>
        </p:txBody>
      </p:sp>
      <p:sp>
        <p:nvSpPr>
          <p:cNvPr id="8" name="Textfeld 7"/>
          <p:cNvSpPr txBox="1"/>
          <p:nvPr/>
        </p:nvSpPr>
        <p:spPr>
          <a:xfrm rot="20199007">
            <a:off x="5258522" y="3205316"/>
            <a:ext cx="3008671" cy="523220"/>
          </a:xfrm>
          <a:prstGeom prst="rect">
            <a:avLst/>
          </a:prstGeom>
          <a:noFill/>
        </p:spPr>
        <p:txBody>
          <a:bodyPr wrap="square" rtlCol="0">
            <a:spAutoFit/>
          </a:bodyPr>
          <a:lstStyle/>
          <a:p>
            <a:r>
              <a:rPr lang="de-DE" sz="2800" dirty="0" err="1" smtClean="0">
                <a:solidFill>
                  <a:srgbClr val="33CCFF"/>
                </a:solidFill>
              </a:rPr>
              <a:t>preliminary</a:t>
            </a:r>
            <a:endParaRPr lang="de-DE" sz="2800" dirty="0">
              <a:solidFill>
                <a:srgbClr val="33CCFF"/>
              </a:solidFill>
            </a:endParaRPr>
          </a:p>
        </p:txBody>
      </p:sp>
    </p:spTree>
    <p:extLst>
      <p:ext uri="{BB962C8B-B14F-4D97-AF65-F5344CB8AC3E}">
        <p14:creationId xmlns:p14="http://schemas.microsoft.com/office/powerpoint/2010/main" val="33025711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5221" name="Picture 5"/>
          <p:cNvPicPr>
            <a:picLocks noChangeAspect="1" noChangeArrowheads="1"/>
          </p:cNvPicPr>
          <p:nvPr/>
        </p:nvPicPr>
        <p:blipFill>
          <a:blip r:embed="rId4" cstate="print"/>
          <a:srcRect/>
          <a:stretch>
            <a:fillRect/>
          </a:stretch>
        </p:blipFill>
        <p:spPr bwMode="auto">
          <a:xfrm>
            <a:off x="1127760" y="2573381"/>
            <a:ext cx="6536403" cy="4025135"/>
          </a:xfrm>
          <a:prstGeom prst="rect">
            <a:avLst/>
          </a:prstGeom>
          <a:noFill/>
          <a:ln w="9525">
            <a:noFill/>
            <a:miter lim="800000"/>
            <a:headEnd type="none" w="sm" len="sm"/>
            <a:tailEnd type="none" w="sm" len="sm"/>
          </a:ln>
          <a:effectLst/>
        </p:spPr>
      </p:pic>
      <p:sp>
        <p:nvSpPr>
          <p:cNvPr id="905218" name="Rectangle 2"/>
          <p:cNvSpPr>
            <a:spLocks noGrp="1" noChangeArrowheads="1"/>
          </p:cNvSpPr>
          <p:nvPr>
            <p:ph type="title"/>
          </p:nvPr>
        </p:nvSpPr>
        <p:spPr>
          <a:xfrm>
            <a:off x="693738" y="-10605"/>
            <a:ext cx="7103444" cy="584775"/>
          </a:xfrm>
        </p:spPr>
        <p:txBody>
          <a:bodyPr/>
          <a:lstStyle/>
          <a:p>
            <a:r>
              <a:rPr lang="de-DE" dirty="0"/>
              <a:t>The </a:t>
            </a:r>
            <a:r>
              <a:rPr lang="de-DE" dirty="0" smtClean="0"/>
              <a:t>E906: </a:t>
            </a:r>
            <a:r>
              <a:rPr lang="de-DE" baseline="30000" dirty="0" smtClean="0">
                <a:solidFill>
                  <a:srgbClr val="33CCFF"/>
                </a:solidFill>
              </a:rPr>
              <a:t>9</a:t>
            </a:r>
            <a:r>
              <a:rPr lang="de-DE" dirty="0" smtClean="0">
                <a:solidFill>
                  <a:srgbClr val="33CCFF"/>
                </a:solidFill>
              </a:rPr>
              <a:t>Be(K</a:t>
            </a:r>
            <a:r>
              <a:rPr lang="de-DE" baseline="30000" dirty="0" smtClean="0">
                <a:solidFill>
                  <a:srgbClr val="33CCFF"/>
                </a:solidFill>
              </a:rPr>
              <a:t>-</a:t>
            </a:r>
            <a:r>
              <a:rPr lang="de-DE" dirty="0">
                <a:solidFill>
                  <a:srgbClr val="33CCFF"/>
                </a:solidFill>
              </a:rPr>
              <a:t>,</a:t>
            </a:r>
            <a:r>
              <a:rPr lang="de-DE" dirty="0" err="1" smtClean="0">
                <a:solidFill>
                  <a:srgbClr val="66FF66"/>
                </a:solidFill>
              </a:rPr>
              <a:t>K</a:t>
            </a:r>
            <a:r>
              <a:rPr lang="de-DE" baseline="30000" dirty="0" err="1" smtClean="0">
                <a:solidFill>
                  <a:srgbClr val="66FF66"/>
                </a:solidFill>
              </a:rPr>
              <a:t>+</a:t>
            </a:r>
            <a:r>
              <a:rPr lang="de-DE" dirty="0" err="1" smtClean="0">
                <a:solidFill>
                  <a:srgbClr val="FF66CC"/>
                </a:solidFill>
                <a:latin typeface="Symbol" panose="05050102010706020507" pitchFamily="18" charset="2"/>
              </a:rPr>
              <a:t>p</a:t>
            </a:r>
            <a:r>
              <a:rPr lang="de-DE" dirty="0" err="1" smtClean="0">
                <a:solidFill>
                  <a:srgbClr val="FF66CC"/>
                </a:solidFill>
              </a:rPr>
              <a:t>-</a:t>
            </a:r>
            <a:r>
              <a:rPr lang="de-DE" dirty="0" err="1" smtClean="0">
                <a:solidFill>
                  <a:srgbClr val="FF66CC"/>
                </a:solidFill>
                <a:latin typeface="Symbol" panose="05050102010706020507" pitchFamily="18" charset="2"/>
              </a:rPr>
              <a:t>p</a:t>
            </a:r>
            <a:r>
              <a:rPr lang="de-DE" dirty="0" smtClean="0">
                <a:solidFill>
                  <a:srgbClr val="FF66CC"/>
                </a:solidFill>
              </a:rPr>
              <a:t>-</a:t>
            </a:r>
            <a:r>
              <a:rPr lang="de-DE" dirty="0" smtClean="0">
                <a:solidFill>
                  <a:srgbClr val="33CCFF"/>
                </a:solidFill>
              </a:rPr>
              <a:t>)</a:t>
            </a:r>
            <a:endParaRPr lang="de-DE" dirty="0"/>
          </a:p>
        </p:txBody>
      </p:sp>
      <p:sp>
        <p:nvSpPr>
          <p:cNvPr id="905222" name="Text Box 6"/>
          <p:cNvSpPr txBox="1">
            <a:spLocks noChangeArrowheads="1"/>
          </p:cNvSpPr>
          <p:nvPr/>
        </p:nvSpPr>
        <p:spPr bwMode="auto">
          <a:xfrm>
            <a:off x="7797182" y="4269241"/>
            <a:ext cx="833437" cy="633413"/>
          </a:xfrm>
          <a:prstGeom prst="rect">
            <a:avLst/>
          </a:prstGeom>
          <a:solidFill>
            <a:schemeClr val="bg2"/>
          </a:solidFill>
          <a:ln w="9525">
            <a:noFill/>
            <a:miter lim="800000"/>
            <a:headEnd type="none" w="sm" len="sm"/>
            <a:tailEnd type="none" w="sm" len="sm"/>
          </a:ln>
          <a:effectLst/>
        </p:spPr>
        <p:txBody>
          <a:bodyPr lIns="54000" tIns="10800" rIns="54000" bIns="10800">
            <a:spAutoFit/>
          </a:bodyPr>
          <a:lstStyle/>
          <a:p>
            <a:pPr>
              <a:spcBef>
                <a:spcPct val="50000"/>
              </a:spcBef>
            </a:pPr>
            <a:r>
              <a:rPr kumimoji="0" lang="de-DE" dirty="0"/>
              <a:t>beam</a:t>
            </a:r>
          </a:p>
          <a:p>
            <a:pPr>
              <a:spcBef>
                <a:spcPct val="50000"/>
              </a:spcBef>
            </a:pPr>
            <a:r>
              <a:rPr kumimoji="0" lang="de-DE" dirty="0" err="1"/>
              <a:t>dump</a:t>
            </a:r>
            <a:endParaRPr kumimoji="0" lang="de-DE" dirty="0"/>
          </a:p>
        </p:txBody>
      </p:sp>
      <p:sp>
        <p:nvSpPr>
          <p:cNvPr id="7" name="Textfeld 6"/>
          <p:cNvSpPr txBox="1"/>
          <p:nvPr/>
        </p:nvSpPr>
        <p:spPr>
          <a:xfrm>
            <a:off x="569606" y="4353938"/>
            <a:ext cx="862642" cy="584775"/>
          </a:xfrm>
          <a:prstGeom prst="rect">
            <a:avLst/>
          </a:prstGeom>
          <a:noFill/>
        </p:spPr>
        <p:txBody>
          <a:bodyPr wrap="square" rtlCol="0">
            <a:spAutoFit/>
          </a:bodyPr>
          <a:lstStyle/>
          <a:p>
            <a:r>
              <a:rPr lang="de-DE" sz="3200" dirty="0" smtClean="0">
                <a:solidFill>
                  <a:srgbClr val="66FF66"/>
                </a:solidFill>
              </a:rPr>
              <a:t>K</a:t>
            </a:r>
            <a:r>
              <a:rPr lang="de-DE" sz="3200" baseline="30000" dirty="0" smtClean="0">
                <a:solidFill>
                  <a:srgbClr val="66FF66"/>
                </a:solidFill>
              </a:rPr>
              <a:t>-</a:t>
            </a:r>
            <a:endParaRPr lang="de-DE" sz="3200" baseline="30000" dirty="0">
              <a:solidFill>
                <a:srgbClr val="66FF66"/>
              </a:solidFill>
            </a:endParaRPr>
          </a:p>
        </p:txBody>
      </p:sp>
      <p:sp>
        <p:nvSpPr>
          <p:cNvPr id="8" name="Textfeld 7"/>
          <p:cNvSpPr txBox="1"/>
          <p:nvPr/>
        </p:nvSpPr>
        <p:spPr>
          <a:xfrm>
            <a:off x="7664163" y="3013307"/>
            <a:ext cx="862642" cy="584775"/>
          </a:xfrm>
          <a:prstGeom prst="rect">
            <a:avLst/>
          </a:prstGeom>
          <a:noFill/>
        </p:spPr>
        <p:txBody>
          <a:bodyPr wrap="square" rtlCol="0">
            <a:spAutoFit/>
          </a:bodyPr>
          <a:lstStyle/>
          <a:p>
            <a:r>
              <a:rPr lang="de-DE" sz="3200" dirty="0" smtClean="0">
                <a:solidFill>
                  <a:srgbClr val="66FF66"/>
                </a:solidFill>
              </a:rPr>
              <a:t>K</a:t>
            </a:r>
            <a:r>
              <a:rPr lang="de-DE" sz="3200" baseline="30000" dirty="0" smtClean="0">
                <a:solidFill>
                  <a:srgbClr val="66FF66"/>
                </a:solidFill>
              </a:rPr>
              <a:t>+</a:t>
            </a:r>
            <a:endParaRPr lang="de-DE" sz="3200" baseline="30000" dirty="0">
              <a:solidFill>
                <a:srgbClr val="66FF66"/>
              </a:solidFill>
            </a:endParaRPr>
          </a:p>
        </p:txBody>
      </p:sp>
      <p:graphicFrame>
        <p:nvGraphicFramePr>
          <p:cNvPr id="2" name="Objekt 1"/>
          <p:cNvGraphicFramePr>
            <a:graphicFrameLocks noChangeAspect="1"/>
          </p:cNvGraphicFramePr>
          <p:nvPr>
            <p:extLst/>
          </p:nvPr>
        </p:nvGraphicFramePr>
        <p:xfrm>
          <a:off x="1127760" y="752728"/>
          <a:ext cx="6740525" cy="1711325"/>
        </p:xfrm>
        <a:graphic>
          <a:graphicData uri="http://schemas.openxmlformats.org/presentationml/2006/ole">
            <mc:AlternateContent xmlns:mc="http://schemas.openxmlformats.org/markup-compatibility/2006">
              <mc:Choice xmlns:v="urn:schemas-microsoft-com:vml" Requires="v">
                <p:oleObj spid="_x0000_s2571389" name="Equation" r:id="rId5" imgW="5295600" imgH="1346040" progId="Equation.DSMT4">
                  <p:embed/>
                </p:oleObj>
              </mc:Choice>
              <mc:Fallback>
                <p:oleObj name="Equation" r:id="rId5" imgW="5295600" imgH="1346040" progId="Equation.DSMT4">
                  <p:embed/>
                  <p:pic>
                    <p:nvPicPr>
                      <p:cNvPr id="0" name=""/>
                      <p:cNvPicPr/>
                      <p:nvPr/>
                    </p:nvPicPr>
                    <p:blipFill>
                      <a:blip r:embed="rId6"/>
                      <a:stretch>
                        <a:fillRect/>
                      </a:stretch>
                    </p:blipFill>
                    <p:spPr>
                      <a:xfrm>
                        <a:off x="1127760" y="752728"/>
                        <a:ext cx="6740525" cy="1711325"/>
                      </a:xfrm>
                      <a:prstGeom prst="rect">
                        <a:avLst/>
                      </a:prstGeom>
                    </p:spPr>
                  </p:pic>
                </p:oleObj>
              </mc:Fallback>
            </mc:AlternateContent>
          </a:graphicData>
        </a:graphic>
      </p:graphicFrame>
    </p:spTree>
    <p:extLst>
      <p:ext uri="{BB962C8B-B14F-4D97-AF65-F5344CB8AC3E}">
        <p14:creationId xmlns:p14="http://schemas.microsoft.com/office/powerpoint/2010/main" val="822132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7346" name="Rectangle 2"/>
          <p:cNvSpPr>
            <a:spLocks noGrp="1" noChangeArrowheads="1"/>
          </p:cNvSpPr>
          <p:nvPr>
            <p:ph type="title"/>
          </p:nvPr>
        </p:nvSpPr>
        <p:spPr/>
        <p:txBody>
          <a:bodyPr/>
          <a:lstStyle/>
          <a:p>
            <a:r>
              <a:rPr lang="de-DE"/>
              <a:t>E906</a:t>
            </a:r>
          </a:p>
        </p:txBody>
      </p:sp>
      <p:sp>
        <p:nvSpPr>
          <p:cNvPr id="1977347" name="Rectangle 3"/>
          <p:cNvSpPr>
            <a:spLocks noGrp="1" noChangeArrowheads="1"/>
          </p:cNvSpPr>
          <p:nvPr>
            <p:ph type="body" idx="1"/>
          </p:nvPr>
        </p:nvSpPr>
        <p:spPr/>
        <p:txBody>
          <a:bodyPr/>
          <a:lstStyle/>
          <a:p>
            <a:pPr>
              <a:buClr>
                <a:srgbClr val="FFC000"/>
              </a:buClr>
              <a:buFont typeface="Wingdings" panose="05000000000000000000" pitchFamily="2" charset="2"/>
              <a:buChar char="Ø"/>
            </a:pPr>
            <a:r>
              <a:rPr lang="de-DE" dirty="0"/>
              <a:t>9</a:t>
            </a:r>
            <a:r>
              <a:rPr lang="en-US" dirty="0"/>
              <a:t>·10</a:t>
            </a:r>
            <a:r>
              <a:rPr lang="en-US" baseline="30000" dirty="0"/>
              <a:t>11</a:t>
            </a:r>
            <a:r>
              <a:rPr lang="en-US" dirty="0"/>
              <a:t> K</a:t>
            </a:r>
            <a:r>
              <a:rPr lang="en-US" baseline="30000" dirty="0"/>
              <a:t>-</a:t>
            </a:r>
            <a:r>
              <a:rPr lang="en-US" dirty="0"/>
              <a:t> on Be target</a:t>
            </a:r>
          </a:p>
          <a:p>
            <a:pPr>
              <a:buClr>
                <a:srgbClr val="FFC000"/>
              </a:buClr>
              <a:buFont typeface="Wingdings" panose="05000000000000000000" pitchFamily="2" charset="2"/>
              <a:buChar char="Ø"/>
            </a:pPr>
            <a:r>
              <a:rPr lang="en-US" dirty="0"/>
              <a:t>1.1·10</a:t>
            </a:r>
            <a:r>
              <a:rPr lang="en-US" baseline="30000" dirty="0"/>
              <a:t>5</a:t>
            </a:r>
            <a:r>
              <a:rPr lang="en-US" dirty="0"/>
              <a:t> trigger</a:t>
            </a:r>
          </a:p>
        </p:txBody>
      </p:sp>
      <p:pic>
        <p:nvPicPr>
          <p:cNvPr id="1977348" name="Picture 4"/>
          <p:cNvPicPr>
            <a:picLocks noChangeAspect="1" noChangeArrowheads="1"/>
          </p:cNvPicPr>
          <p:nvPr/>
        </p:nvPicPr>
        <p:blipFill>
          <a:blip r:embed="rId4" cstate="print"/>
          <a:srcRect/>
          <a:stretch>
            <a:fillRect/>
          </a:stretch>
        </p:blipFill>
        <p:spPr bwMode="auto">
          <a:xfrm>
            <a:off x="653452" y="1638301"/>
            <a:ext cx="8399462" cy="4368800"/>
          </a:xfrm>
          <a:prstGeom prst="rect">
            <a:avLst/>
          </a:prstGeom>
          <a:noFill/>
          <a:ln w="9525">
            <a:noFill/>
            <a:miter lim="800000"/>
            <a:headEnd type="none" w="sm" len="sm"/>
            <a:tailEnd type="none" w="sm" len="sm"/>
          </a:ln>
          <a:effectLst/>
        </p:spPr>
      </p:pic>
      <p:grpSp>
        <p:nvGrpSpPr>
          <p:cNvPr id="3" name="Group 6"/>
          <p:cNvGrpSpPr>
            <a:grpSpLocks/>
          </p:cNvGrpSpPr>
          <p:nvPr/>
        </p:nvGrpSpPr>
        <p:grpSpPr bwMode="auto">
          <a:xfrm>
            <a:off x="5224463" y="1146175"/>
            <a:ext cx="1203325" cy="757238"/>
            <a:chOff x="3291" y="722"/>
            <a:chExt cx="758" cy="477"/>
          </a:xfrm>
        </p:grpSpPr>
        <p:sp>
          <p:nvSpPr>
            <p:cNvPr id="1977351" name="Line 7"/>
            <p:cNvSpPr>
              <a:spLocks noChangeShapeType="1"/>
            </p:cNvSpPr>
            <p:nvPr/>
          </p:nvSpPr>
          <p:spPr bwMode="auto">
            <a:xfrm flipH="1">
              <a:off x="3740" y="915"/>
              <a:ext cx="0" cy="284"/>
            </a:xfrm>
            <a:prstGeom prst="line">
              <a:avLst/>
            </a:prstGeom>
            <a:noFill/>
            <a:ln w="28575">
              <a:solidFill>
                <a:srgbClr val="FF0000"/>
              </a:solidFill>
              <a:round/>
              <a:headEnd type="none" w="sm" len="sm"/>
              <a:tailEnd type="arrow" w="med" len="med"/>
            </a:ln>
            <a:effectLst/>
          </p:spPr>
          <p:txBody>
            <a:bodyPr lIns="54000" tIns="10800" rIns="54000" bIns="10800"/>
            <a:lstStyle/>
            <a:p>
              <a:endParaRPr lang="de-DE"/>
            </a:p>
          </p:txBody>
        </p:sp>
        <p:sp>
          <p:nvSpPr>
            <p:cNvPr id="1977352" name="Text Box 8"/>
            <p:cNvSpPr txBox="1">
              <a:spLocks noChangeArrowheads="1"/>
            </p:cNvSpPr>
            <p:nvPr/>
          </p:nvSpPr>
          <p:spPr bwMode="auto">
            <a:xfrm>
              <a:off x="3291" y="722"/>
              <a:ext cx="758" cy="168"/>
            </a:xfrm>
            <a:prstGeom prst="rect">
              <a:avLst/>
            </a:prstGeom>
            <a:solidFill>
              <a:srgbClr val="FFFF99"/>
            </a:solidFill>
            <a:ln w="9525">
              <a:solidFill>
                <a:srgbClr val="FF0000"/>
              </a:solidFill>
              <a:miter lim="800000"/>
              <a:headEnd type="none" w="sm" len="sm"/>
              <a:tailEnd type="none" w="sm" len="sm"/>
            </a:ln>
            <a:effectLst/>
          </p:spPr>
          <p:txBody>
            <a:bodyPr lIns="54000" tIns="10800" rIns="54000" bIns="10800">
              <a:spAutoFit/>
            </a:bodyPr>
            <a:lstStyle/>
            <a:p>
              <a:pPr>
                <a:spcBef>
                  <a:spcPct val="50000"/>
                </a:spcBef>
              </a:pPr>
              <a:r>
                <a:rPr kumimoji="0" lang="de-DE" dirty="0">
                  <a:solidFill>
                    <a:srgbClr val="FF0000"/>
                  </a:solidFill>
                </a:rPr>
                <a:t>114 </a:t>
              </a:r>
              <a:r>
                <a:rPr kumimoji="0" lang="de-DE" dirty="0" err="1">
                  <a:solidFill>
                    <a:srgbClr val="FF0000"/>
                  </a:solidFill>
                </a:rPr>
                <a:t>MeV</a:t>
              </a:r>
              <a:r>
                <a:rPr kumimoji="0" lang="de-DE" dirty="0">
                  <a:solidFill>
                    <a:srgbClr val="FF0000"/>
                  </a:solidFill>
                </a:rPr>
                <a:t>/c</a:t>
              </a:r>
            </a:p>
          </p:txBody>
        </p:sp>
      </p:grpSp>
      <p:grpSp>
        <p:nvGrpSpPr>
          <p:cNvPr id="12" name="Gruppieren 11"/>
          <p:cNvGrpSpPr/>
          <p:nvPr/>
        </p:nvGrpSpPr>
        <p:grpSpPr>
          <a:xfrm>
            <a:off x="6958013" y="276225"/>
            <a:ext cx="2095500" cy="3656009"/>
            <a:chOff x="6958013" y="276225"/>
            <a:chExt cx="2095500" cy="3656009"/>
          </a:xfrm>
        </p:grpSpPr>
        <p:grpSp>
          <p:nvGrpSpPr>
            <p:cNvPr id="4" name="Group 9"/>
            <p:cNvGrpSpPr>
              <a:grpSpLocks/>
            </p:cNvGrpSpPr>
            <p:nvPr/>
          </p:nvGrpSpPr>
          <p:grpSpPr bwMode="auto">
            <a:xfrm>
              <a:off x="7785101" y="1095375"/>
              <a:ext cx="1203325" cy="757238"/>
              <a:chOff x="3441" y="722"/>
              <a:chExt cx="758" cy="477"/>
            </a:xfrm>
          </p:grpSpPr>
          <p:sp>
            <p:nvSpPr>
              <p:cNvPr id="1977354" name="Line 10"/>
              <p:cNvSpPr>
                <a:spLocks noChangeShapeType="1"/>
              </p:cNvSpPr>
              <p:nvPr/>
            </p:nvSpPr>
            <p:spPr bwMode="auto">
              <a:xfrm flipH="1">
                <a:off x="3740" y="915"/>
                <a:ext cx="0" cy="284"/>
              </a:xfrm>
              <a:prstGeom prst="line">
                <a:avLst/>
              </a:prstGeom>
              <a:noFill/>
              <a:ln w="28575">
                <a:solidFill>
                  <a:srgbClr val="009900"/>
                </a:solidFill>
                <a:round/>
                <a:headEnd type="none" w="sm" len="sm"/>
                <a:tailEnd type="arrow" w="med" len="med"/>
              </a:ln>
              <a:effectLst/>
            </p:spPr>
            <p:txBody>
              <a:bodyPr lIns="54000" tIns="10800" rIns="54000" bIns="10800"/>
              <a:lstStyle/>
              <a:p>
                <a:endParaRPr lang="de-DE"/>
              </a:p>
            </p:txBody>
          </p:sp>
          <p:sp>
            <p:nvSpPr>
              <p:cNvPr id="1977355" name="Text Box 11"/>
              <p:cNvSpPr txBox="1">
                <a:spLocks noChangeArrowheads="1"/>
              </p:cNvSpPr>
              <p:nvPr/>
            </p:nvSpPr>
            <p:spPr bwMode="auto">
              <a:xfrm>
                <a:off x="3441" y="722"/>
                <a:ext cx="758" cy="168"/>
              </a:xfrm>
              <a:prstGeom prst="rect">
                <a:avLst/>
              </a:prstGeom>
              <a:solidFill>
                <a:srgbClr val="FFFFCC"/>
              </a:solidFill>
              <a:ln w="9525">
                <a:noFill/>
                <a:miter lim="800000"/>
                <a:headEnd type="none" w="sm" len="sm"/>
                <a:tailEnd type="none" w="sm" len="sm"/>
              </a:ln>
              <a:effectLst/>
            </p:spPr>
            <p:txBody>
              <a:bodyPr lIns="54000" tIns="10800" rIns="54000" bIns="10800">
                <a:spAutoFit/>
              </a:bodyPr>
              <a:lstStyle/>
              <a:p>
                <a:pPr>
                  <a:spcBef>
                    <a:spcPct val="50000"/>
                  </a:spcBef>
                </a:pPr>
                <a:r>
                  <a:rPr kumimoji="0" lang="de-DE" dirty="0">
                    <a:solidFill>
                      <a:srgbClr val="00B050"/>
                    </a:solidFill>
                  </a:rPr>
                  <a:t>133 </a:t>
                </a:r>
                <a:r>
                  <a:rPr kumimoji="0" lang="de-DE" dirty="0" err="1">
                    <a:solidFill>
                      <a:srgbClr val="00B050"/>
                    </a:solidFill>
                  </a:rPr>
                  <a:t>MeV</a:t>
                </a:r>
                <a:r>
                  <a:rPr kumimoji="0" lang="de-DE" dirty="0">
                    <a:solidFill>
                      <a:srgbClr val="00B050"/>
                    </a:solidFill>
                  </a:rPr>
                  <a:t>/c</a:t>
                </a:r>
              </a:p>
            </p:txBody>
          </p:sp>
        </p:grpSp>
        <p:grpSp>
          <p:nvGrpSpPr>
            <p:cNvPr id="5" name="Group 12"/>
            <p:cNvGrpSpPr>
              <a:grpSpLocks/>
            </p:cNvGrpSpPr>
            <p:nvPr/>
          </p:nvGrpSpPr>
          <p:grpSpPr bwMode="auto">
            <a:xfrm>
              <a:off x="7334251" y="3200396"/>
              <a:ext cx="1203325" cy="731838"/>
              <a:chOff x="3441" y="722"/>
              <a:chExt cx="758" cy="461"/>
            </a:xfrm>
          </p:grpSpPr>
          <p:sp>
            <p:nvSpPr>
              <p:cNvPr id="1977357" name="Line 13"/>
              <p:cNvSpPr>
                <a:spLocks noChangeShapeType="1"/>
              </p:cNvSpPr>
              <p:nvPr/>
            </p:nvSpPr>
            <p:spPr bwMode="auto">
              <a:xfrm flipH="1">
                <a:off x="3775" y="899"/>
                <a:ext cx="0" cy="284"/>
              </a:xfrm>
              <a:prstGeom prst="line">
                <a:avLst/>
              </a:prstGeom>
              <a:noFill/>
              <a:ln w="28575">
                <a:solidFill>
                  <a:srgbClr val="009900"/>
                </a:solidFill>
                <a:round/>
                <a:headEnd type="none" w="sm" len="sm"/>
                <a:tailEnd type="arrow" w="med" len="med"/>
              </a:ln>
              <a:effectLst/>
            </p:spPr>
            <p:txBody>
              <a:bodyPr lIns="54000" tIns="10800" rIns="54000" bIns="10800"/>
              <a:lstStyle/>
              <a:p>
                <a:endParaRPr lang="de-DE"/>
              </a:p>
            </p:txBody>
          </p:sp>
          <p:sp>
            <p:nvSpPr>
              <p:cNvPr id="1977358" name="Text Box 14"/>
              <p:cNvSpPr txBox="1">
                <a:spLocks noChangeArrowheads="1"/>
              </p:cNvSpPr>
              <p:nvPr/>
            </p:nvSpPr>
            <p:spPr bwMode="auto">
              <a:xfrm>
                <a:off x="3441" y="722"/>
                <a:ext cx="758" cy="168"/>
              </a:xfrm>
              <a:prstGeom prst="rect">
                <a:avLst/>
              </a:prstGeom>
              <a:solidFill>
                <a:srgbClr val="FFFFCC"/>
              </a:solidFill>
              <a:ln w="9525">
                <a:solidFill>
                  <a:srgbClr val="00B050"/>
                </a:solidFill>
                <a:miter lim="800000"/>
                <a:headEnd type="none" w="sm" len="sm"/>
                <a:tailEnd type="none" w="sm" len="sm"/>
              </a:ln>
              <a:effectLst/>
            </p:spPr>
            <p:txBody>
              <a:bodyPr lIns="54000" tIns="10800" rIns="54000" bIns="10800">
                <a:spAutoFit/>
              </a:bodyPr>
              <a:lstStyle/>
              <a:p>
                <a:pPr>
                  <a:spcBef>
                    <a:spcPct val="50000"/>
                  </a:spcBef>
                </a:pPr>
                <a:r>
                  <a:rPr kumimoji="0" lang="de-DE" dirty="0">
                    <a:solidFill>
                      <a:srgbClr val="00B050"/>
                    </a:solidFill>
                  </a:rPr>
                  <a:t>114 </a:t>
                </a:r>
                <a:r>
                  <a:rPr kumimoji="0" lang="de-DE" dirty="0" err="1">
                    <a:solidFill>
                      <a:srgbClr val="00B050"/>
                    </a:solidFill>
                  </a:rPr>
                  <a:t>MeV</a:t>
                </a:r>
                <a:r>
                  <a:rPr kumimoji="0" lang="de-DE" dirty="0">
                    <a:solidFill>
                      <a:srgbClr val="00B050"/>
                    </a:solidFill>
                  </a:rPr>
                  <a:t>/c</a:t>
                </a:r>
              </a:p>
            </p:txBody>
          </p:sp>
        </p:grpSp>
        <p:sp>
          <p:nvSpPr>
            <p:cNvPr id="1977359" name="Text Box 15"/>
            <p:cNvSpPr txBox="1">
              <a:spLocks noChangeArrowheads="1"/>
            </p:cNvSpPr>
            <p:nvPr/>
          </p:nvSpPr>
          <p:spPr bwMode="auto">
            <a:xfrm>
              <a:off x="6958013" y="276225"/>
              <a:ext cx="2095500" cy="760413"/>
            </a:xfrm>
            <a:prstGeom prst="rect">
              <a:avLst/>
            </a:prstGeom>
            <a:solidFill>
              <a:schemeClr val="bg1"/>
            </a:solidFill>
            <a:ln w="9525">
              <a:noFill/>
              <a:miter lim="800000"/>
              <a:headEnd type="none" w="sm" len="sm"/>
              <a:tailEnd type="none" w="sm" len="sm"/>
            </a:ln>
            <a:effectLst/>
          </p:spPr>
          <p:txBody>
            <a:bodyPr wrap="square" lIns="54000" tIns="10800" rIns="54000" bIns="10800">
              <a:spAutoFit/>
            </a:bodyPr>
            <a:lstStyle/>
            <a:p>
              <a:pPr algn="r">
                <a:spcBef>
                  <a:spcPct val="50000"/>
                </a:spcBef>
              </a:pPr>
              <a:r>
                <a:rPr kumimoji="0" lang="de-DE" dirty="0" err="1">
                  <a:solidFill>
                    <a:srgbClr val="66FF66"/>
                  </a:solidFill>
                </a:rPr>
                <a:t>consistent</a:t>
              </a:r>
              <a:r>
                <a:rPr kumimoji="0" lang="de-DE" dirty="0">
                  <a:solidFill>
                    <a:srgbClr val="66FF66"/>
                  </a:solidFill>
                </a:rPr>
                <a:t> </a:t>
              </a:r>
              <a:r>
                <a:rPr kumimoji="0" lang="de-DE" dirty="0" err="1">
                  <a:solidFill>
                    <a:srgbClr val="66FF66"/>
                  </a:solidFill>
                </a:rPr>
                <a:t>with</a:t>
              </a:r>
              <a:r>
                <a:rPr kumimoji="0" lang="de-DE" dirty="0">
                  <a:solidFill>
                    <a:srgbClr val="66FF66"/>
                  </a:solidFill>
                </a:rPr>
                <a:t> </a:t>
              </a:r>
              <a:r>
                <a:rPr kumimoji="0" lang="de-DE" dirty="0" err="1">
                  <a:solidFill>
                    <a:srgbClr val="66FF66"/>
                  </a:solidFill>
                </a:rPr>
                <a:t>single</a:t>
              </a:r>
              <a:r>
                <a:rPr kumimoji="0" lang="de-DE" dirty="0">
                  <a:solidFill>
                    <a:srgbClr val="66FF66"/>
                  </a:solidFill>
                </a:rPr>
                <a:t> </a:t>
              </a:r>
              <a:r>
                <a:rPr kumimoji="0" lang="de-DE" dirty="0">
                  <a:solidFill>
                    <a:srgbClr val="66FF66"/>
                  </a:solidFill>
                  <a:latin typeface="Symbol" pitchFamily="18" charset="2"/>
                </a:rPr>
                <a:t>L</a:t>
              </a:r>
              <a:r>
                <a:rPr kumimoji="0" lang="de-DE" dirty="0">
                  <a:solidFill>
                    <a:srgbClr val="66FF66"/>
                  </a:solidFill>
                </a:rPr>
                <a:t> </a:t>
              </a:r>
              <a:r>
                <a:rPr kumimoji="0" lang="de-DE" dirty="0" err="1">
                  <a:solidFill>
                    <a:srgbClr val="66FF66"/>
                  </a:solidFill>
                </a:rPr>
                <a:t>hypernuclei</a:t>
              </a:r>
              <a:endParaRPr kumimoji="0" lang="de-DE" dirty="0">
                <a:solidFill>
                  <a:srgbClr val="66FF66"/>
                </a:solidFill>
              </a:endParaRPr>
            </a:p>
          </p:txBody>
        </p:sp>
      </p:grpSp>
      <p:sp>
        <p:nvSpPr>
          <p:cNvPr id="1977360" name="Oval 16"/>
          <p:cNvSpPr>
            <a:spLocks noChangeArrowheads="1"/>
          </p:cNvSpPr>
          <p:nvPr/>
        </p:nvSpPr>
        <p:spPr bwMode="auto">
          <a:xfrm>
            <a:off x="2106613" y="4573588"/>
            <a:ext cx="498475" cy="498475"/>
          </a:xfrm>
          <a:prstGeom prst="ellipse">
            <a:avLst/>
          </a:prstGeom>
          <a:solidFill>
            <a:srgbClr val="CCFF99">
              <a:alpha val="57001"/>
            </a:srgbClr>
          </a:solidFill>
          <a:ln w="28575">
            <a:solidFill>
              <a:srgbClr val="009900"/>
            </a:solidFill>
            <a:round/>
            <a:headEnd type="none" w="sm" len="sm"/>
            <a:tailEnd type="none" w="sm" len="sm"/>
          </a:ln>
          <a:effectLst/>
        </p:spPr>
        <p:txBody>
          <a:bodyPr wrap="none" lIns="54000" tIns="10800" rIns="54000" bIns="10800" anchor="ctr"/>
          <a:lstStyle/>
          <a:p>
            <a:endParaRPr lang="de-DE"/>
          </a:p>
        </p:txBody>
      </p:sp>
      <p:sp>
        <p:nvSpPr>
          <p:cNvPr id="1977361" name="Oval 17"/>
          <p:cNvSpPr>
            <a:spLocks noChangeArrowheads="1"/>
          </p:cNvSpPr>
          <p:nvPr/>
        </p:nvSpPr>
        <p:spPr bwMode="auto">
          <a:xfrm>
            <a:off x="2692401" y="4557713"/>
            <a:ext cx="498475" cy="498475"/>
          </a:xfrm>
          <a:prstGeom prst="ellipse">
            <a:avLst/>
          </a:prstGeom>
          <a:solidFill>
            <a:srgbClr val="CCFF99">
              <a:alpha val="57001"/>
            </a:srgbClr>
          </a:solidFill>
          <a:ln w="28575">
            <a:solidFill>
              <a:srgbClr val="009900"/>
            </a:solidFill>
            <a:round/>
            <a:headEnd type="none" w="sm" len="sm"/>
            <a:tailEnd type="none" w="sm" len="sm"/>
          </a:ln>
          <a:effectLst/>
        </p:spPr>
        <p:txBody>
          <a:bodyPr wrap="none" lIns="54000" tIns="10800" rIns="54000" bIns="10800" anchor="ctr"/>
          <a:lstStyle/>
          <a:p>
            <a:endParaRPr lang="de-DE"/>
          </a:p>
        </p:txBody>
      </p:sp>
      <p:sp>
        <p:nvSpPr>
          <p:cNvPr id="1977362" name="Oval 18"/>
          <p:cNvSpPr>
            <a:spLocks noChangeArrowheads="1"/>
          </p:cNvSpPr>
          <p:nvPr/>
        </p:nvSpPr>
        <p:spPr bwMode="auto">
          <a:xfrm>
            <a:off x="3763963" y="2700338"/>
            <a:ext cx="498475" cy="498475"/>
          </a:xfrm>
          <a:prstGeom prst="ellipse">
            <a:avLst/>
          </a:prstGeom>
          <a:solidFill>
            <a:srgbClr val="CCFF99">
              <a:alpha val="57001"/>
            </a:srgbClr>
          </a:solidFill>
          <a:ln w="28575">
            <a:solidFill>
              <a:srgbClr val="009900"/>
            </a:solidFill>
            <a:round/>
            <a:headEnd type="none" w="sm" len="sm"/>
            <a:tailEnd type="none" w="sm" len="sm"/>
          </a:ln>
          <a:effectLst/>
        </p:spPr>
        <p:txBody>
          <a:bodyPr wrap="none" lIns="54000" tIns="10800" rIns="54000" bIns="10800" anchor="ctr"/>
          <a:lstStyle/>
          <a:p>
            <a:endParaRPr lang="de-DE"/>
          </a:p>
        </p:txBody>
      </p:sp>
      <p:grpSp>
        <p:nvGrpSpPr>
          <p:cNvPr id="6" name="Group 19"/>
          <p:cNvGrpSpPr>
            <a:grpSpLocks/>
          </p:cNvGrpSpPr>
          <p:nvPr/>
        </p:nvGrpSpPr>
        <p:grpSpPr bwMode="auto">
          <a:xfrm>
            <a:off x="122238" y="1112838"/>
            <a:ext cx="4897437" cy="5453062"/>
            <a:chOff x="77" y="701"/>
            <a:chExt cx="3085" cy="3435"/>
          </a:xfrm>
        </p:grpSpPr>
        <p:sp>
          <p:nvSpPr>
            <p:cNvPr id="1977364" name="Text Box 20"/>
            <p:cNvSpPr txBox="1">
              <a:spLocks noChangeArrowheads="1"/>
            </p:cNvSpPr>
            <p:nvPr/>
          </p:nvSpPr>
          <p:spPr bwMode="auto">
            <a:xfrm>
              <a:off x="860" y="3814"/>
              <a:ext cx="1838" cy="322"/>
            </a:xfrm>
            <a:prstGeom prst="rect">
              <a:avLst/>
            </a:prstGeom>
            <a:solidFill>
              <a:srgbClr val="FFFF99"/>
            </a:solidFill>
            <a:ln w="9525">
              <a:noFill/>
              <a:miter lim="800000"/>
              <a:headEnd type="none" w="sm" len="sm"/>
              <a:tailEnd type="none" w="sm" len="sm"/>
            </a:ln>
            <a:effectLst/>
          </p:spPr>
          <p:txBody>
            <a:bodyPr lIns="54000" tIns="10800" rIns="54000" bIns="10800">
              <a:spAutoFit/>
            </a:bodyPr>
            <a:lstStyle/>
            <a:p>
              <a:pPr>
                <a:spcBef>
                  <a:spcPct val="50000"/>
                </a:spcBef>
              </a:pPr>
              <a:r>
                <a:rPr kumimoji="0" lang="de-DE" dirty="0" err="1">
                  <a:solidFill>
                    <a:schemeClr val="bg2"/>
                  </a:solidFill>
                </a:rPr>
                <a:t>momentum</a:t>
              </a:r>
              <a:r>
                <a:rPr kumimoji="0" lang="de-DE" dirty="0">
                  <a:solidFill>
                    <a:schemeClr val="bg2"/>
                  </a:solidFill>
                </a:rPr>
                <a:t> </a:t>
              </a:r>
              <a:r>
                <a:rPr kumimoji="0" lang="de-DE" dirty="0" err="1">
                  <a:solidFill>
                    <a:schemeClr val="bg2"/>
                  </a:solidFill>
                </a:rPr>
                <a:t>of</a:t>
              </a:r>
              <a:r>
                <a:rPr kumimoji="0" lang="de-DE" dirty="0">
                  <a:solidFill>
                    <a:schemeClr val="bg2"/>
                  </a:solidFill>
                </a:rPr>
                <a:t> </a:t>
              </a:r>
              <a:r>
                <a:rPr kumimoji="0" lang="de-DE" dirty="0" err="1">
                  <a:solidFill>
                    <a:schemeClr val="bg2"/>
                  </a:solidFill>
                </a:rPr>
                <a:t>the</a:t>
              </a:r>
              <a:r>
                <a:rPr kumimoji="0" lang="de-DE" dirty="0">
                  <a:solidFill>
                    <a:schemeClr val="bg2"/>
                  </a:solidFill>
                </a:rPr>
                <a:t> </a:t>
              </a:r>
              <a:r>
                <a:rPr kumimoji="0" lang="de-DE" dirty="0" err="1">
                  <a:solidFill>
                    <a:schemeClr val="bg2"/>
                  </a:solidFill>
                </a:rPr>
                <a:t>pion</a:t>
              </a:r>
              <a:r>
                <a:rPr kumimoji="0" lang="de-DE" dirty="0">
                  <a:solidFill>
                    <a:schemeClr val="bg2"/>
                  </a:solidFill>
                </a:rPr>
                <a:t>    </a:t>
              </a:r>
              <a:r>
                <a:rPr kumimoji="0" lang="de-DE" dirty="0" err="1">
                  <a:solidFill>
                    <a:schemeClr val="bg2"/>
                  </a:solidFill>
                </a:rPr>
                <a:t>with</a:t>
              </a:r>
              <a:r>
                <a:rPr kumimoji="0" lang="de-DE" dirty="0">
                  <a:solidFill>
                    <a:schemeClr val="bg2"/>
                  </a:solidFill>
                </a:rPr>
                <a:t> </a:t>
              </a:r>
              <a:r>
                <a:rPr kumimoji="0" lang="de-DE" dirty="0" err="1">
                  <a:solidFill>
                    <a:schemeClr val="bg2"/>
                  </a:solidFill>
                </a:rPr>
                <a:t>lower</a:t>
              </a:r>
              <a:r>
                <a:rPr kumimoji="0" lang="de-DE" dirty="0">
                  <a:solidFill>
                    <a:schemeClr val="bg2"/>
                  </a:solidFill>
                </a:rPr>
                <a:t> </a:t>
              </a:r>
              <a:r>
                <a:rPr kumimoji="0" lang="de-DE" dirty="0" err="1">
                  <a:solidFill>
                    <a:schemeClr val="bg2"/>
                  </a:solidFill>
                </a:rPr>
                <a:t>momentum</a:t>
              </a:r>
              <a:endParaRPr kumimoji="0" lang="de-DE" dirty="0">
                <a:solidFill>
                  <a:schemeClr val="bg2"/>
                </a:solidFill>
              </a:endParaRPr>
            </a:p>
          </p:txBody>
        </p:sp>
        <p:sp>
          <p:nvSpPr>
            <p:cNvPr id="1977365" name="Text Box 21"/>
            <p:cNvSpPr txBox="1">
              <a:spLocks noChangeArrowheads="1"/>
            </p:cNvSpPr>
            <p:nvPr/>
          </p:nvSpPr>
          <p:spPr bwMode="auto">
            <a:xfrm rot="16200000">
              <a:off x="-576" y="2354"/>
              <a:ext cx="1627" cy="322"/>
            </a:xfrm>
            <a:prstGeom prst="rect">
              <a:avLst/>
            </a:prstGeom>
            <a:solidFill>
              <a:srgbClr val="FFFF99"/>
            </a:solidFill>
            <a:ln w="9525">
              <a:noFill/>
              <a:miter lim="800000"/>
              <a:headEnd type="none" w="sm" len="sm"/>
              <a:tailEnd type="none" w="sm" len="sm"/>
            </a:ln>
            <a:effectLst/>
          </p:spPr>
          <p:txBody>
            <a:bodyPr lIns="54000" tIns="10800" rIns="54000" bIns="10800">
              <a:spAutoFit/>
            </a:bodyPr>
            <a:lstStyle/>
            <a:p>
              <a:pPr>
                <a:spcBef>
                  <a:spcPct val="50000"/>
                </a:spcBef>
              </a:pPr>
              <a:r>
                <a:rPr kumimoji="0" lang="de-DE" dirty="0" err="1">
                  <a:solidFill>
                    <a:schemeClr val="bg2"/>
                  </a:solidFill>
                </a:rPr>
                <a:t>momentum</a:t>
              </a:r>
              <a:r>
                <a:rPr kumimoji="0" lang="de-DE" dirty="0">
                  <a:solidFill>
                    <a:schemeClr val="bg2"/>
                  </a:solidFill>
                </a:rPr>
                <a:t> </a:t>
              </a:r>
              <a:r>
                <a:rPr kumimoji="0" lang="de-DE" dirty="0" err="1">
                  <a:solidFill>
                    <a:schemeClr val="bg2"/>
                  </a:solidFill>
                </a:rPr>
                <a:t>of</a:t>
              </a:r>
              <a:r>
                <a:rPr kumimoji="0" lang="de-DE" dirty="0">
                  <a:solidFill>
                    <a:schemeClr val="bg2"/>
                  </a:solidFill>
                </a:rPr>
                <a:t> </a:t>
              </a:r>
              <a:r>
                <a:rPr kumimoji="0" lang="de-DE" dirty="0" err="1">
                  <a:solidFill>
                    <a:schemeClr val="bg2"/>
                  </a:solidFill>
                </a:rPr>
                <a:t>the</a:t>
              </a:r>
              <a:r>
                <a:rPr kumimoji="0" lang="de-DE" dirty="0">
                  <a:solidFill>
                    <a:schemeClr val="bg2"/>
                  </a:solidFill>
                </a:rPr>
                <a:t> </a:t>
              </a:r>
              <a:r>
                <a:rPr kumimoji="0" lang="de-DE" dirty="0" err="1">
                  <a:solidFill>
                    <a:schemeClr val="bg2"/>
                  </a:solidFill>
                </a:rPr>
                <a:t>pion</a:t>
              </a:r>
              <a:r>
                <a:rPr kumimoji="0" lang="de-DE" dirty="0">
                  <a:solidFill>
                    <a:schemeClr val="bg2"/>
                  </a:solidFill>
                </a:rPr>
                <a:t>    </a:t>
              </a:r>
              <a:r>
                <a:rPr kumimoji="0" lang="de-DE" dirty="0" err="1">
                  <a:solidFill>
                    <a:schemeClr val="bg2"/>
                  </a:solidFill>
                </a:rPr>
                <a:t>with</a:t>
              </a:r>
              <a:r>
                <a:rPr kumimoji="0" lang="de-DE" dirty="0">
                  <a:solidFill>
                    <a:schemeClr val="bg2"/>
                  </a:solidFill>
                </a:rPr>
                <a:t> </a:t>
              </a:r>
              <a:r>
                <a:rPr kumimoji="0" lang="de-DE" dirty="0" err="1">
                  <a:solidFill>
                    <a:schemeClr val="bg2"/>
                  </a:solidFill>
                </a:rPr>
                <a:t>lower</a:t>
              </a:r>
              <a:r>
                <a:rPr kumimoji="0" lang="de-DE" dirty="0">
                  <a:solidFill>
                    <a:schemeClr val="bg2"/>
                  </a:solidFill>
                </a:rPr>
                <a:t> </a:t>
              </a:r>
              <a:r>
                <a:rPr kumimoji="0" lang="de-DE" dirty="0" err="1">
                  <a:solidFill>
                    <a:schemeClr val="bg2"/>
                  </a:solidFill>
                </a:rPr>
                <a:t>momentum</a:t>
              </a:r>
              <a:endParaRPr kumimoji="0" lang="de-DE" dirty="0">
                <a:solidFill>
                  <a:schemeClr val="bg2"/>
                </a:solidFill>
              </a:endParaRPr>
            </a:p>
          </p:txBody>
        </p:sp>
        <p:grpSp>
          <p:nvGrpSpPr>
            <p:cNvPr id="7" name="Group 22"/>
            <p:cNvGrpSpPr>
              <a:grpSpLocks/>
            </p:cNvGrpSpPr>
            <p:nvPr/>
          </p:nvGrpSpPr>
          <p:grpSpPr bwMode="auto">
            <a:xfrm>
              <a:off x="1519" y="701"/>
              <a:ext cx="1643" cy="1471"/>
              <a:chOff x="1519" y="701"/>
              <a:chExt cx="1643" cy="1471"/>
            </a:xfrm>
          </p:grpSpPr>
          <p:sp>
            <p:nvSpPr>
              <p:cNvPr id="1977367" name="Oval 23"/>
              <p:cNvSpPr>
                <a:spLocks noChangeArrowheads="1"/>
              </p:cNvSpPr>
              <p:nvPr/>
            </p:nvSpPr>
            <p:spPr bwMode="auto">
              <a:xfrm>
                <a:off x="1519" y="1516"/>
                <a:ext cx="685" cy="656"/>
              </a:xfrm>
              <a:prstGeom prst="ellipse">
                <a:avLst/>
              </a:prstGeom>
              <a:solidFill>
                <a:srgbClr val="CCFF99">
                  <a:alpha val="34000"/>
                </a:srgbClr>
              </a:solidFill>
              <a:ln w="38100">
                <a:solidFill>
                  <a:srgbClr val="009900"/>
                </a:solidFill>
                <a:prstDash val="dash"/>
                <a:round/>
                <a:headEnd type="none" w="sm" len="sm"/>
                <a:tailEnd type="none" w="sm" len="sm"/>
              </a:ln>
              <a:effectLst/>
            </p:spPr>
            <p:txBody>
              <a:bodyPr wrap="none" lIns="54000" tIns="10800" rIns="54000" bIns="10800" anchor="ctr"/>
              <a:lstStyle/>
              <a:p>
                <a:endParaRPr lang="de-DE"/>
              </a:p>
            </p:txBody>
          </p:sp>
          <p:sp>
            <p:nvSpPr>
              <p:cNvPr id="1977368" name="AutoShape 24"/>
              <p:cNvSpPr>
                <a:spLocks/>
              </p:cNvSpPr>
              <p:nvPr/>
            </p:nvSpPr>
            <p:spPr bwMode="auto">
              <a:xfrm>
                <a:off x="2331" y="701"/>
                <a:ext cx="831" cy="384"/>
              </a:xfrm>
              <a:prstGeom prst="borderCallout2">
                <a:avLst>
                  <a:gd name="adj1" fmla="val 18750"/>
                  <a:gd name="adj2" fmla="val -5778"/>
                  <a:gd name="adj3" fmla="val 18750"/>
                  <a:gd name="adj4" fmla="val -29602"/>
                  <a:gd name="adj5" fmla="val 208856"/>
                  <a:gd name="adj6" fmla="val -54153"/>
                </a:avLst>
              </a:prstGeom>
              <a:solidFill>
                <a:srgbClr val="CCFF99">
                  <a:alpha val="50999"/>
                </a:srgbClr>
              </a:solidFill>
              <a:ln w="28575">
                <a:solidFill>
                  <a:srgbClr val="009900"/>
                </a:solidFill>
                <a:miter lim="800000"/>
                <a:headEnd type="none" w="sm" len="sm"/>
                <a:tailEnd type="none" w="sm" len="sm"/>
              </a:ln>
              <a:effectLst/>
            </p:spPr>
            <p:txBody>
              <a:bodyPr lIns="54000" tIns="10800" rIns="54000" bIns="10800"/>
              <a:lstStyle/>
              <a:p>
                <a:pPr algn="ctr"/>
                <a:r>
                  <a:rPr kumimoji="0" lang="de-DE" dirty="0" err="1">
                    <a:solidFill>
                      <a:srgbClr val="FFFF00"/>
                    </a:solidFill>
                  </a:rPr>
                  <a:t>twin</a:t>
                </a:r>
                <a:r>
                  <a:rPr kumimoji="0" lang="de-DE" dirty="0">
                    <a:solidFill>
                      <a:srgbClr val="FFFF00"/>
                    </a:solidFill>
                  </a:rPr>
                  <a:t> </a:t>
                </a:r>
                <a:r>
                  <a:rPr kumimoji="0" lang="de-DE" dirty="0" err="1">
                    <a:solidFill>
                      <a:srgbClr val="FFFF00"/>
                    </a:solidFill>
                  </a:rPr>
                  <a:t>hypernuclei</a:t>
                </a:r>
                <a:endParaRPr kumimoji="0" lang="de-DE" dirty="0">
                  <a:solidFill>
                    <a:srgbClr val="FFFF00"/>
                  </a:solidFill>
                </a:endParaRPr>
              </a:p>
            </p:txBody>
          </p:sp>
        </p:grpSp>
      </p:grpSp>
      <p:grpSp>
        <p:nvGrpSpPr>
          <p:cNvPr id="8" name="Group 25"/>
          <p:cNvGrpSpPr>
            <a:grpSpLocks/>
          </p:cNvGrpSpPr>
          <p:nvPr/>
        </p:nvGrpSpPr>
        <p:grpSpPr bwMode="auto">
          <a:xfrm>
            <a:off x="1833563" y="3044825"/>
            <a:ext cx="4597400" cy="1400175"/>
            <a:chOff x="1155" y="1918"/>
            <a:chExt cx="2896" cy="882"/>
          </a:xfrm>
        </p:grpSpPr>
        <p:grpSp>
          <p:nvGrpSpPr>
            <p:cNvPr id="9" name="Group 26"/>
            <p:cNvGrpSpPr>
              <a:grpSpLocks/>
            </p:cNvGrpSpPr>
            <p:nvPr/>
          </p:nvGrpSpPr>
          <p:grpSpPr bwMode="auto">
            <a:xfrm>
              <a:off x="3293" y="1918"/>
              <a:ext cx="758" cy="490"/>
              <a:chOff x="3293" y="1918"/>
              <a:chExt cx="758" cy="490"/>
            </a:xfrm>
          </p:grpSpPr>
          <p:sp>
            <p:nvSpPr>
              <p:cNvPr id="1977371" name="Rectangle 27"/>
              <p:cNvSpPr>
                <a:spLocks noChangeArrowheads="1"/>
              </p:cNvSpPr>
              <p:nvPr/>
            </p:nvSpPr>
            <p:spPr bwMode="auto">
              <a:xfrm>
                <a:off x="3303" y="1918"/>
                <a:ext cx="744" cy="206"/>
              </a:xfrm>
              <a:prstGeom prst="rect">
                <a:avLst/>
              </a:prstGeom>
              <a:solidFill>
                <a:srgbClr val="FFFF99"/>
              </a:solidFill>
              <a:ln w="9525">
                <a:solidFill>
                  <a:srgbClr val="FF0000"/>
                </a:solidFill>
                <a:miter lim="800000"/>
                <a:headEnd type="none" w="sm" len="sm"/>
                <a:tailEnd type="none" w="sm" len="sm"/>
              </a:ln>
              <a:effectLst/>
            </p:spPr>
            <p:txBody>
              <a:bodyPr wrap="none" lIns="54000" tIns="10800" rIns="54000" bIns="10800" anchor="ctr"/>
              <a:lstStyle/>
              <a:p>
                <a:endParaRPr lang="de-DE"/>
              </a:p>
            </p:txBody>
          </p:sp>
          <p:grpSp>
            <p:nvGrpSpPr>
              <p:cNvPr id="10" name="Group 28"/>
              <p:cNvGrpSpPr>
                <a:grpSpLocks/>
              </p:cNvGrpSpPr>
              <p:nvPr/>
            </p:nvGrpSpPr>
            <p:grpSpPr bwMode="auto">
              <a:xfrm>
                <a:off x="3293" y="1931"/>
                <a:ext cx="758" cy="477"/>
                <a:chOff x="3441" y="722"/>
                <a:chExt cx="758" cy="477"/>
              </a:xfrm>
            </p:grpSpPr>
            <p:sp>
              <p:nvSpPr>
                <p:cNvPr id="1977373" name="Line 29"/>
                <p:cNvSpPr>
                  <a:spLocks noChangeShapeType="1"/>
                </p:cNvSpPr>
                <p:nvPr/>
              </p:nvSpPr>
              <p:spPr bwMode="auto">
                <a:xfrm flipH="1">
                  <a:off x="3740" y="915"/>
                  <a:ext cx="0" cy="284"/>
                </a:xfrm>
                <a:prstGeom prst="line">
                  <a:avLst/>
                </a:prstGeom>
                <a:noFill/>
                <a:ln w="28575">
                  <a:solidFill>
                    <a:srgbClr val="FF0000"/>
                  </a:solidFill>
                  <a:round/>
                  <a:headEnd type="none" w="sm" len="sm"/>
                  <a:tailEnd type="arrow" w="med" len="med"/>
                </a:ln>
                <a:effectLst/>
              </p:spPr>
              <p:txBody>
                <a:bodyPr lIns="54000" tIns="10800" rIns="54000" bIns="10800"/>
                <a:lstStyle/>
                <a:p>
                  <a:endParaRPr lang="de-DE"/>
                </a:p>
              </p:txBody>
            </p:sp>
            <p:sp>
              <p:nvSpPr>
                <p:cNvPr id="1977374" name="Text Box 30"/>
                <p:cNvSpPr txBox="1">
                  <a:spLocks noChangeArrowheads="1"/>
                </p:cNvSpPr>
                <p:nvPr/>
              </p:nvSpPr>
              <p:spPr bwMode="auto">
                <a:xfrm>
                  <a:off x="3441" y="722"/>
                  <a:ext cx="758" cy="168"/>
                </a:xfrm>
                <a:prstGeom prst="rect">
                  <a:avLst/>
                </a:prstGeom>
                <a:noFill/>
                <a:ln w="9525">
                  <a:noFill/>
                  <a:miter lim="800000"/>
                  <a:headEnd type="none" w="sm" len="sm"/>
                  <a:tailEnd type="none" w="sm" len="sm"/>
                </a:ln>
                <a:effectLst/>
              </p:spPr>
              <p:txBody>
                <a:bodyPr lIns="54000" tIns="10800" rIns="54000" bIns="10800">
                  <a:spAutoFit/>
                </a:bodyPr>
                <a:lstStyle/>
                <a:p>
                  <a:pPr>
                    <a:spcBef>
                      <a:spcPct val="50000"/>
                    </a:spcBef>
                  </a:pPr>
                  <a:r>
                    <a:rPr kumimoji="0" lang="de-DE">
                      <a:solidFill>
                        <a:srgbClr val="FF0000"/>
                      </a:solidFill>
                    </a:rPr>
                    <a:t>104 MeV/c</a:t>
                  </a:r>
                </a:p>
              </p:txBody>
            </p:sp>
          </p:grpSp>
        </p:grpSp>
        <p:sp>
          <p:nvSpPr>
            <p:cNvPr id="1977375" name="Oval 31"/>
            <p:cNvSpPr>
              <a:spLocks noChangeArrowheads="1"/>
            </p:cNvSpPr>
            <p:nvPr/>
          </p:nvSpPr>
          <p:spPr bwMode="auto">
            <a:xfrm>
              <a:off x="2336" y="2273"/>
              <a:ext cx="342" cy="336"/>
            </a:xfrm>
            <a:prstGeom prst="ellipse">
              <a:avLst/>
            </a:prstGeom>
            <a:solidFill>
              <a:srgbClr val="FF0000">
                <a:alpha val="22000"/>
              </a:srgbClr>
            </a:solidFill>
            <a:ln w="28575">
              <a:solidFill>
                <a:srgbClr val="FF0000"/>
              </a:solidFill>
              <a:round/>
              <a:headEnd type="none" w="sm" len="sm"/>
              <a:tailEnd type="none" w="sm" len="sm"/>
            </a:ln>
            <a:effectLst/>
          </p:spPr>
          <p:txBody>
            <a:bodyPr wrap="none" lIns="54000" tIns="10800" rIns="54000" bIns="10800" anchor="ctr"/>
            <a:lstStyle/>
            <a:p>
              <a:endParaRPr lang="de-DE"/>
            </a:p>
          </p:txBody>
        </p:sp>
        <p:sp>
          <p:nvSpPr>
            <p:cNvPr id="1977376" name="Oval 32"/>
            <p:cNvSpPr>
              <a:spLocks noChangeArrowheads="1"/>
            </p:cNvSpPr>
            <p:nvPr/>
          </p:nvSpPr>
          <p:spPr bwMode="auto">
            <a:xfrm>
              <a:off x="1155" y="2034"/>
              <a:ext cx="766" cy="766"/>
            </a:xfrm>
            <a:prstGeom prst="ellipse">
              <a:avLst/>
            </a:prstGeom>
            <a:solidFill>
              <a:srgbClr val="FF0000">
                <a:alpha val="11000"/>
              </a:srgbClr>
            </a:solidFill>
            <a:ln w="28575">
              <a:solidFill>
                <a:srgbClr val="FF0000"/>
              </a:solidFill>
              <a:prstDash val="dash"/>
              <a:round/>
              <a:headEnd type="none" w="sm" len="sm"/>
              <a:tailEnd type="none" w="sm" len="sm"/>
            </a:ln>
            <a:effectLst/>
          </p:spPr>
          <p:txBody>
            <a:bodyPr wrap="none" lIns="54000" tIns="10800" rIns="54000" bIns="10800" anchor="ctr"/>
            <a:lstStyle/>
            <a:p>
              <a:endParaRPr lang="de-DE"/>
            </a:p>
          </p:txBody>
        </p:sp>
      </p:grpSp>
      <p:graphicFrame>
        <p:nvGraphicFramePr>
          <p:cNvPr id="11" name="Objekt 10"/>
          <p:cNvGraphicFramePr>
            <a:graphicFrameLocks noChangeAspect="1"/>
          </p:cNvGraphicFramePr>
          <p:nvPr>
            <p:extLst/>
          </p:nvPr>
        </p:nvGraphicFramePr>
        <p:xfrm>
          <a:off x="7704439" y="1872493"/>
          <a:ext cx="462946" cy="444427"/>
        </p:xfrm>
        <a:graphic>
          <a:graphicData uri="http://schemas.openxmlformats.org/presentationml/2006/ole">
            <mc:AlternateContent xmlns:mc="http://schemas.openxmlformats.org/markup-compatibility/2006">
              <mc:Choice xmlns:v="urn:schemas-microsoft-com:vml" Requires="v">
                <p:oleObj spid="_x0000_s2547234" name="Equation" r:id="rId5" imgW="317160" imgH="304560" progId="Equation.DSMT4">
                  <p:embed/>
                </p:oleObj>
              </mc:Choice>
              <mc:Fallback>
                <p:oleObj name="Equation" r:id="rId5" imgW="317160" imgH="304560" progId="Equation.DSMT4">
                  <p:embed/>
                  <p:pic>
                    <p:nvPicPr>
                      <p:cNvPr id="0" name=""/>
                      <p:cNvPicPr/>
                      <p:nvPr/>
                    </p:nvPicPr>
                    <p:blipFill>
                      <a:blip r:embed="rId6"/>
                      <a:stretch>
                        <a:fillRect/>
                      </a:stretch>
                    </p:blipFill>
                    <p:spPr>
                      <a:xfrm>
                        <a:off x="7704439" y="1872493"/>
                        <a:ext cx="462946" cy="444427"/>
                      </a:xfrm>
                      <a:prstGeom prst="rect">
                        <a:avLst/>
                      </a:prstGeom>
                    </p:spPr>
                  </p:pic>
                </p:oleObj>
              </mc:Fallback>
            </mc:AlternateContent>
          </a:graphicData>
        </a:graphic>
      </p:graphicFrame>
      <p:graphicFrame>
        <p:nvGraphicFramePr>
          <p:cNvPr id="34" name="Objekt 33"/>
          <p:cNvGraphicFramePr>
            <a:graphicFrameLocks noChangeAspect="1"/>
          </p:cNvGraphicFramePr>
          <p:nvPr>
            <p:extLst/>
          </p:nvPr>
        </p:nvGraphicFramePr>
        <p:xfrm>
          <a:off x="8306102" y="4201274"/>
          <a:ext cx="462946" cy="444427"/>
        </p:xfrm>
        <a:graphic>
          <a:graphicData uri="http://schemas.openxmlformats.org/presentationml/2006/ole">
            <mc:AlternateContent xmlns:mc="http://schemas.openxmlformats.org/markup-compatibility/2006">
              <mc:Choice xmlns:v="urn:schemas-microsoft-com:vml" Requires="v">
                <p:oleObj spid="_x0000_s2547235" name="Equation" r:id="rId7" imgW="317160" imgH="304560" progId="Equation.DSMT4">
                  <p:embed/>
                </p:oleObj>
              </mc:Choice>
              <mc:Fallback>
                <p:oleObj name="Equation" r:id="rId7" imgW="317160" imgH="304560" progId="Equation.DSMT4">
                  <p:embed/>
                  <p:pic>
                    <p:nvPicPr>
                      <p:cNvPr id="0" name=""/>
                      <p:cNvPicPr/>
                      <p:nvPr/>
                    </p:nvPicPr>
                    <p:blipFill>
                      <a:blip r:embed="rId8"/>
                      <a:stretch>
                        <a:fillRect/>
                      </a:stretch>
                    </p:blipFill>
                    <p:spPr>
                      <a:xfrm>
                        <a:off x="8306102" y="4201274"/>
                        <a:ext cx="462946" cy="444427"/>
                      </a:xfrm>
                      <a:prstGeom prst="rect">
                        <a:avLst/>
                      </a:prstGeom>
                    </p:spPr>
                  </p:pic>
                </p:oleObj>
              </mc:Fallback>
            </mc:AlternateContent>
          </a:graphicData>
        </a:graphic>
      </p:graphicFrame>
      <p:graphicFrame>
        <p:nvGraphicFramePr>
          <p:cNvPr id="2" name="Objekt 1"/>
          <p:cNvGraphicFramePr>
            <a:graphicFrameLocks noChangeAspect="1"/>
          </p:cNvGraphicFramePr>
          <p:nvPr>
            <p:extLst/>
          </p:nvPr>
        </p:nvGraphicFramePr>
        <p:xfrm>
          <a:off x="5609277" y="6100933"/>
          <a:ext cx="655948" cy="507831"/>
        </p:xfrm>
        <a:graphic>
          <a:graphicData uri="http://schemas.openxmlformats.org/presentationml/2006/ole">
            <mc:AlternateContent xmlns:mc="http://schemas.openxmlformats.org/markup-compatibility/2006">
              <mc:Choice xmlns:v="urn:schemas-microsoft-com:vml" Requires="v">
                <p:oleObj spid="_x0000_s2547236" name="Equation" r:id="rId9" imgW="393480" imgH="304560" progId="Equation.DSMT4">
                  <p:embed/>
                </p:oleObj>
              </mc:Choice>
              <mc:Fallback>
                <p:oleObj name="Equation" r:id="rId9" imgW="393480" imgH="304560" progId="Equation.DSMT4">
                  <p:embed/>
                  <p:pic>
                    <p:nvPicPr>
                      <p:cNvPr id="0" name=""/>
                      <p:cNvPicPr/>
                      <p:nvPr/>
                    </p:nvPicPr>
                    <p:blipFill>
                      <a:blip r:embed="rId10"/>
                      <a:stretch>
                        <a:fillRect/>
                      </a:stretch>
                    </p:blipFill>
                    <p:spPr>
                      <a:xfrm>
                        <a:off x="5609277" y="6100933"/>
                        <a:ext cx="655948" cy="507831"/>
                      </a:xfrm>
                      <a:prstGeom prst="rect">
                        <a:avLst/>
                      </a:prstGeom>
                    </p:spPr>
                  </p:pic>
                </p:oleObj>
              </mc:Fallback>
            </mc:AlternateContent>
          </a:graphicData>
        </a:graphic>
      </p:graphicFrame>
      <p:graphicFrame>
        <p:nvGraphicFramePr>
          <p:cNvPr id="36" name="Objekt 35"/>
          <p:cNvGraphicFramePr>
            <a:graphicFrameLocks noChangeAspect="1"/>
          </p:cNvGraphicFramePr>
          <p:nvPr>
            <p:extLst/>
          </p:nvPr>
        </p:nvGraphicFramePr>
        <p:xfrm>
          <a:off x="7416498" y="6046789"/>
          <a:ext cx="1352550" cy="508000"/>
        </p:xfrm>
        <a:graphic>
          <a:graphicData uri="http://schemas.openxmlformats.org/presentationml/2006/ole">
            <mc:AlternateContent xmlns:mc="http://schemas.openxmlformats.org/markup-compatibility/2006">
              <mc:Choice xmlns:v="urn:schemas-microsoft-com:vml" Requires="v">
                <p:oleObj spid="_x0000_s2547237" name="Equation" r:id="rId11" imgW="812520" imgH="304560" progId="Equation.DSMT4">
                  <p:embed/>
                </p:oleObj>
              </mc:Choice>
              <mc:Fallback>
                <p:oleObj name="Equation" r:id="rId11" imgW="812520" imgH="304560" progId="Equation.DSMT4">
                  <p:embed/>
                  <p:pic>
                    <p:nvPicPr>
                      <p:cNvPr id="0" name=""/>
                      <p:cNvPicPr/>
                      <p:nvPr/>
                    </p:nvPicPr>
                    <p:blipFill>
                      <a:blip r:embed="rId12"/>
                      <a:stretch>
                        <a:fillRect/>
                      </a:stretch>
                    </p:blipFill>
                    <p:spPr>
                      <a:xfrm>
                        <a:off x="7416498" y="6046789"/>
                        <a:ext cx="1352550" cy="508000"/>
                      </a:xfrm>
                      <a:prstGeom prst="rect">
                        <a:avLst/>
                      </a:prstGeom>
                    </p:spPr>
                  </p:pic>
                </p:oleObj>
              </mc:Fallback>
            </mc:AlternateContent>
          </a:graphicData>
        </a:graphic>
      </p:graphicFrame>
    </p:spTree>
    <p:extLst>
      <p:ext uri="{BB962C8B-B14F-4D97-AF65-F5344CB8AC3E}">
        <p14:creationId xmlns:p14="http://schemas.microsoft.com/office/powerpoint/2010/main" val="17915164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cstate="print"/>
          <a:srcRect/>
          <a:stretch>
            <a:fillRect/>
          </a:stretch>
        </p:blipFill>
        <p:spPr bwMode="auto">
          <a:xfrm>
            <a:off x="4341624" y="744891"/>
            <a:ext cx="4461542" cy="5987517"/>
          </a:xfrm>
          <a:prstGeom prst="rect">
            <a:avLst/>
          </a:prstGeom>
          <a:ln>
            <a:noFill/>
          </a:ln>
          <a:effectLst>
            <a:outerShdw blurRad="292100" dist="139700" dir="2700000" algn="tl" rotWithShape="0">
              <a:srgbClr val="333333">
                <a:alpha val="65000"/>
              </a:srgbClr>
            </a:outerShdw>
          </a:effectLst>
        </p:spPr>
      </p:pic>
      <p:graphicFrame>
        <p:nvGraphicFramePr>
          <p:cNvPr id="21" name="Objekt 20"/>
          <p:cNvGraphicFramePr>
            <a:graphicFrameLocks noChangeAspect="1"/>
          </p:cNvGraphicFramePr>
          <p:nvPr>
            <p:extLst>
              <p:ext uri="{D42A27DB-BD31-4B8C-83A1-F6EECF244321}">
                <p14:modId xmlns:p14="http://schemas.microsoft.com/office/powerpoint/2010/main" val="745713559"/>
              </p:ext>
            </p:extLst>
          </p:nvPr>
        </p:nvGraphicFramePr>
        <p:xfrm>
          <a:off x="603059" y="-53979"/>
          <a:ext cx="6492875" cy="625475"/>
        </p:xfrm>
        <a:graphic>
          <a:graphicData uri="http://schemas.openxmlformats.org/presentationml/2006/ole">
            <mc:AlternateContent xmlns:mc="http://schemas.openxmlformats.org/markup-compatibility/2006">
              <mc:Choice xmlns:v="urn:schemas-microsoft-com:vml" Requires="v">
                <p:oleObj spid="_x0000_s2577030" name="Equation" r:id="rId4" imgW="2374560" imgH="228600" progId="Equation.DSMT4">
                  <p:embed/>
                </p:oleObj>
              </mc:Choice>
              <mc:Fallback>
                <p:oleObj name="Equation" r:id="rId4" imgW="2374560" imgH="228600" progId="Equation.DSMT4">
                  <p:embed/>
                  <p:pic>
                    <p:nvPicPr>
                      <p:cNvPr id="0" name=""/>
                      <p:cNvPicPr>
                        <a:picLocks noChangeAspect="1" noChangeArrowheads="1"/>
                      </p:cNvPicPr>
                      <p:nvPr/>
                    </p:nvPicPr>
                    <p:blipFill>
                      <a:blip r:embed="rId5"/>
                      <a:srcRect/>
                      <a:stretch>
                        <a:fillRect/>
                      </a:stretch>
                    </p:blipFill>
                    <p:spPr bwMode="auto">
                      <a:xfrm>
                        <a:off x="603059" y="-53979"/>
                        <a:ext cx="6492875" cy="625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 name="Objekt 36"/>
          <p:cNvGraphicFramePr>
            <a:graphicFrameLocks noChangeAspect="1"/>
          </p:cNvGraphicFramePr>
          <p:nvPr>
            <p:extLst>
              <p:ext uri="{D42A27DB-BD31-4B8C-83A1-F6EECF244321}">
                <p14:modId xmlns:p14="http://schemas.microsoft.com/office/powerpoint/2010/main" val="2830091892"/>
              </p:ext>
            </p:extLst>
          </p:nvPr>
        </p:nvGraphicFramePr>
        <p:xfrm>
          <a:off x="176024" y="990480"/>
          <a:ext cx="4165600" cy="695325"/>
        </p:xfrm>
        <a:graphic>
          <a:graphicData uri="http://schemas.openxmlformats.org/presentationml/2006/ole">
            <mc:AlternateContent xmlns:mc="http://schemas.openxmlformats.org/markup-compatibility/2006">
              <mc:Choice xmlns:v="urn:schemas-microsoft-com:vml" Requires="v">
                <p:oleObj spid="_x0000_s2577031" name="Equation" r:id="rId6" imgW="1523880" imgH="253800" progId="Equation.DSMT4">
                  <p:embed/>
                </p:oleObj>
              </mc:Choice>
              <mc:Fallback>
                <p:oleObj name="Equation" r:id="rId6" imgW="1523880" imgH="253800" progId="Equation.DSMT4">
                  <p:embed/>
                  <p:pic>
                    <p:nvPicPr>
                      <p:cNvPr id="21" name="Objekt 20"/>
                      <p:cNvPicPr>
                        <a:picLocks noChangeAspect="1" noChangeArrowheads="1"/>
                      </p:cNvPicPr>
                      <p:nvPr/>
                    </p:nvPicPr>
                    <p:blipFill>
                      <a:blip r:embed="rId7"/>
                      <a:srcRect/>
                      <a:stretch>
                        <a:fillRect/>
                      </a:stretch>
                    </p:blipFill>
                    <p:spPr bwMode="auto">
                      <a:xfrm>
                        <a:off x="176024" y="990480"/>
                        <a:ext cx="4165600" cy="695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Ellipse 1"/>
          <p:cNvSpPr/>
          <p:nvPr/>
        </p:nvSpPr>
        <p:spPr bwMode="auto">
          <a:xfrm>
            <a:off x="7817618" y="2833635"/>
            <a:ext cx="914400" cy="381838"/>
          </a:xfrm>
          <a:prstGeom prst="ellipse">
            <a:avLst/>
          </a:prstGeom>
          <a:noFill/>
          <a:ln w="38100" cap="flat" cmpd="sng" algn="ctr">
            <a:solidFill>
              <a:srgbClr val="FFCC00"/>
            </a:solidFill>
            <a:prstDash val="solid"/>
            <a:round/>
            <a:headEnd type="none" w="sm" len="sm"/>
            <a:tailEnd type="none" w="sm" len="sm"/>
          </a:ln>
          <a:effectLst/>
        </p:spPr>
        <p:txBody>
          <a:bodyPr vert="horz" wrap="square" lIns="54000" tIns="10800" rIns="54000" bIns="10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1600" b="0" i="0" u="none" strike="noStrike" cap="none" normalizeH="0" baseline="0" smtClean="0">
              <a:ln>
                <a:noFill/>
              </a:ln>
              <a:solidFill>
                <a:schemeClr val="tx1"/>
              </a:solidFill>
              <a:effectLst/>
              <a:latin typeface="Verdana" pitchFamily="34" charset="0"/>
            </a:endParaRPr>
          </a:p>
        </p:txBody>
      </p:sp>
      <p:sp>
        <p:nvSpPr>
          <p:cNvPr id="38" name="Ellipse 37"/>
          <p:cNvSpPr/>
          <p:nvPr/>
        </p:nvSpPr>
        <p:spPr bwMode="auto">
          <a:xfrm>
            <a:off x="6513006" y="2009670"/>
            <a:ext cx="1395045" cy="381838"/>
          </a:xfrm>
          <a:prstGeom prst="ellipse">
            <a:avLst/>
          </a:prstGeom>
          <a:noFill/>
          <a:ln w="38100" cap="flat" cmpd="sng" algn="ctr">
            <a:solidFill>
              <a:srgbClr val="FFCC00"/>
            </a:solidFill>
            <a:prstDash val="solid"/>
            <a:round/>
            <a:headEnd type="none" w="sm" len="sm"/>
            <a:tailEnd type="none" w="sm" len="sm"/>
          </a:ln>
          <a:effectLst/>
        </p:spPr>
        <p:txBody>
          <a:bodyPr vert="horz" wrap="square" lIns="54000" tIns="10800" rIns="54000" bIns="10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1600" b="0" i="0" u="none" strike="noStrike" cap="none" normalizeH="0" baseline="0" smtClean="0">
              <a:ln>
                <a:noFill/>
              </a:ln>
              <a:solidFill>
                <a:schemeClr val="tx1"/>
              </a:solidFill>
              <a:effectLst/>
              <a:latin typeface="Verdana" pitchFamily="34" charset="0"/>
            </a:endParaRPr>
          </a:p>
        </p:txBody>
      </p:sp>
      <p:cxnSp>
        <p:nvCxnSpPr>
          <p:cNvPr id="4" name="Gerade Verbindung mit Pfeil 3"/>
          <p:cNvCxnSpPr>
            <a:stCxn id="2" idx="0"/>
          </p:cNvCxnSpPr>
          <p:nvPr/>
        </p:nvCxnSpPr>
        <p:spPr bwMode="auto">
          <a:xfrm flipH="1" flipV="1">
            <a:off x="8259745" y="2200589"/>
            <a:ext cx="15073" cy="633046"/>
          </a:xfrm>
          <a:prstGeom prst="straightConnector1">
            <a:avLst/>
          </a:prstGeom>
          <a:solidFill>
            <a:schemeClr val="accent1"/>
          </a:solidFill>
          <a:ln w="38100" cap="flat" cmpd="sng" algn="ctr">
            <a:solidFill>
              <a:srgbClr val="FFCC00"/>
            </a:solidFill>
            <a:prstDash val="solid"/>
            <a:round/>
            <a:headEnd type="none" w="sm" len="sm"/>
            <a:tailEnd type="triangle"/>
          </a:ln>
          <a:effectLst/>
        </p:spPr>
      </p:cxnSp>
    </p:spTree>
    <p:extLst>
      <p:ext uri="{BB962C8B-B14F-4D97-AF65-F5344CB8AC3E}">
        <p14:creationId xmlns:p14="http://schemas.microsoft.com/office/powerpoint/2010/main" val="2224758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67885" y="-5337"/>
            <a:ext cx="8264616" cy="584775"/>
          </a:xfrm>
        </p:spPr>
        <p:txBody>
          <a:bodyPr/>
          <a:lstStyle/>
          <a:p>
            <a:r>
              <a:rPr lang="de-DE" dirty="0" smtClean="0"/>
              <a:t>Scenario 2: </a:t>
            </a:r>
            <a:r>
              <a:rPr lang="de-DE" dirty="0" smtClean="0">
                <a:latin typeface="Symbol" panose="05050102010706020507" pitchFamily="18" charset="2"/>
              </a:rPr>
              <a:t>X</a:t>
            </a:r>
            <a:r>
              <a:rPr lang="de-DE" baseline="30000" dirty="0" smtClean="0"/>
              <a:t>-</a:t>
            </a:r>
            <a:r>
              <a:rPr lang="de-DE" dirty="0" smtClean="0"/>
              <a:t>+</a:t>
            </a:r>
            <a:r>
              <a:rPr lang="de-DE" baseline="30000" dirty="0" smtClean="0"/>
              <a:t>9</a:t>
            </a:r>
            <a:r>
              <a:rPr lang="de-DE" dirty="0" smtClean="0"/>
              <a:t>Be </a:t>
            </a:r>
            <a:r>
              <a:rPr lang="de-DE" dirty="0" err="1" smtClean="0"/>
              <a:t>reaction</a:t>
            </a:r>
            <a:r>
              <a:rPr lang="de-DE" dirty="0" smtClean="0"/>
              <a:t> in </a:t>
            </a:r>
            <a:r>
              <a:rPr lang="de-DE" dirty="0" err="1" smtClean="0"/>
              <a:t>flight</a:t>
            </a:r>
            <a:r>
              <a:rPr lang="de-DE" dirty="0" smtClean="0"/>
              <a:t> </a:t>
            </a:r>
            <a:endParaRPr lang="de-DE" dirty="0"/>
          </a:p>
        </p:txBody>
      </p:sp>
      <p:sp>
        <p:nvSpPr>
          <p:cNvPr id="3" name="Inhaltsplatzhalter 2"/>
          <p:cNvSpPr>
            <a:spLocks noGrp="1"/>
          </p:cNvSpPr>
          <p:nvPr>
            <p:ph idx="1"/>
          </p:nvPr>
        </p:nvSpPr>
        <p:spPr/>
        <p:txBody>
          <a:bodyPr/>
          <a:lstStyle/>
          <a:p>
            <a:pPr>
              <a:buClr>
                <a:srgbClr val="FFCC00"/>
              </a:buClr>
              <a:buFont typeface="Wingdings" panose="05000000000000000000" pitchFamily="2" charset="2"/>
              <a:buChar char="Ø"/>
            </a:pPr>
            <a:r>
              <a:rPr lang="de-DE" dirty="0" err="1" smtClean="0">
                <a:solidFill>
                  <a:srgbClr val="33CCFF"/>
                </a:solidFill>
              </a:rPr>
              <a:t>GiBUU</a:t>
            </a:r>
            <a:r>
              <a:rPr lang="de-DE" dirty="0" smtClean="0">
                <a:solidFill>
                  <a:srgbClr val="33CCFF"/>
                </a:solidFill>
              </a:rPr>
              <a:t> (T. </a:t>
            </a:r>
            <a:r>
              <a:rPr lang="de-DE" dirty="0" err="1" smtClean="0">
                <a:solidFill>
                  <a:srgbClr val="33CCFF"/>
                </a:solidFill>
              </a:rPr>
              <a:t>Gaitanos</a:t>
            </a:r>
            <a:r>
              <a:rPr lang="de-DE" dirty="0" smtClean="0">
                <a:solidFill>
                  <a:srgbClr val="33CCFF"/>
                </a:solidFill>
              </a:rPr>
              <a:t>) </a:t>
            </a:r>
            <a:r>
              <a:rPr lang="de-DE" dirty="0" err="1" smtClean="0">
                <a:solidFill>
                  <a:srgbClr val="33CCFF"/>
                </a:solidFill>
              </a:rPr>
              <a:t>folded</a:t>
            </a:r>
            <a:r>
              <a:rPr lang="de-DE" dirty="0" smtClean="0">
                <a:solidFill>
                  <a:srgbClr val="33CCFF"/>
                </a:solidFill>
              </a:rPr>
              <a:t> </a:t>
            </a:r>
            <a:r>
              <a:rPr lang="de-DE" dirty="0" err="1" smtClean="0">
                <a:solidFill>
                  <a:srgbClr val="33CCFF"/>
                </a:solidFill>
              </a:rPr>
              <a:t>with</a:t>
            </a:r>
            <a:r>
              <a:rPr lang="de-DE" dirty="0" smtClean="0">
                <a:solidFill>
                  <a:srgbClr val="33CCFF"/>
                </a:solidFill>
              </a:rPr>
              <a:t> </a:t>
            </a:r>
            <a:r>
              <a:rPr lang="de-DE" dirty="0" err="1" smtClean="0">
                <a:solidFill>
                  <a:srgbClr val="33CCFF"/>
                </a:solidFill>
              </a:rPr>
              <a:t>momentum</a:t>
            </a:r>
            <a:r>
              <a:rPr lang="de-DE" dirty="0" smtClean="0">
                <a:solidFill>
                  <a:srgbClr val="33CCFF"/>
                </a:solidFill>
              </a:rPr>
              <a:t> </a:t>
            </a:r>
            <a:r>
              <a:rPr lang="de-DE" dirty="0" err="1" smtClean="0">
                <a:solidFill>
                  <a:srgbClr val="33CCFF"/>
                </a:solidFill>
              </a:rPr>
              <a:t>distribution</a:t>
            </a:r>
            <a:r>
              <a:rPr lang="de-DE" dirty="0" smtClean="0">
                <a:solidFill>
                  <a:srgbClr val="33CCFF"/>
                </a:solidFill>
              </a:rPr>
              <a:t> </a:t>
            </a:r>
            <a:r>
              <a:rPr lang="de-DE" dirty="0" err="1" smtClean="0">
                <a:solidFill>
                  <a:srgbClr val="33CCFF"/>
                </a:solidFill>
              </a:rPr>
              <a:t>of</a:t>
            </a:r>
            <a:r>
              <a:rPr lang="de-DE" dirty="0" smtClean="0">
                <a:solidFill>
                  <a:srgbClr val="33CCFF"/>
                </a:solidFill>
              </a:rPr>
              <a:t> </a:t>
            </a:r>
            <a:r>
              <a:rPr lang="de-DE" dirty="0" smtClean="0">
                <a:solidFill>
                  <a:srgbClr val="33CCFF"/>
                </a:solidFill>
                <a:latin typeface="Symbol" panose="05050102010706020507" pitchFamily="18" charset="2"/>
              </a:rPr>
              <a:t>X</a:t>
            </a:r>
            <a:r>
              <a:rPr lang="de-DE" baseline="30000" dirty="0" smtClean="0">
                <a:solidFill>
                  <a:srgbClr val="33CCFF"/>
                </a:solidFill>
              </a:rPr>
              <a:t>-</a:t>
            </a:r>
            <a:r>
              <a:rPr lang="de-DE" dirty="0" smtClean="0">
                <a:solidFill>
                  <a:srgbClr val="33CCFF"/>
                </a:solidFill>
              </a:rPr>
              <a:t> in </a:t>
            </a:r>
            <a:r>
              <a:rPr lang="de-DE" baseline="30000" dirty="0" smtClean="0">
                <a:solidFill>
                  <a:srgbClr val="33CCFF"/>
                </a:solidFill>
              </a:rPr>
              <a:t>9</a:t>
            </a:r>
            <a:r>
              <a:rPr lang="de-DE" dirty="0" smtClean="0">
                <a:solidFill>
                  <a:srgbClr val="33CCFF"/>
                </a:solidFill>
              </a:rPr>
              <a:t>Be </a:t>
            </a:r>
            <a:r>
              <a:rPr lang="de-DE" dirty="0" err="1" smtClean="0">
                <a:solidFill>
                  <a:srgbClr val="33CCFF"/>
                </a:solidFill>
              </a:rPr>
              <a:t>target</a:t>
            </a:r>
            <a:r>
              <a:rPr lang="de-DE" dirty="0" smtClean="0">
                <a:solidFill>
                  <a:srgbClr val="33CCFF"/>
                </a:solidFill>
              </a:rPr>
              <a:t>.</a:t>
            </a:r>
          </a:p>
          <a:p>
            <a:pPr lvl="1">
              <a:buClr>
                <a:srgbClr val="FFCC00"/>
              </a:buClr>
              <a:buFont typeface="Wingdings" panose="05000000000000000000" pitchFamily="2" charset="2"/>
              <a:buChar char="Ø"/>
            </a:pPr>
            <a:r>
              <a:rPr lang="pt-BR" dirty="0" smtClean="0">
                <a:solidFill>
                  <a:srgbClr val="33CCFF"/>
                </a:solidFill>
              </a:rPr>
              <a:t>Fujiwara </a:t>
            </a:r>
            <a:r>
              <a:rPr lang="pt-BR" dirty="0">
                <a:solidFill>
                  <a:srgbClr val="33CCFF"/>
                </a:solidFill>
              </a:rPr>
              <a:t>Quark-Cluster model for </a:t>
            </a:r>
            <a:r>
              <a:rPr lang="pt-BR" dirty="0" smtClean="0">
                <a:solidFill>
                  <a:srgbClr val="33CCFF"/>
                </a:solidFill>
                <a:latin typeface="Symbol" panose="05050102010706020507" pitchFamily="18" charset="2"/>
              </a:rPr>
              <a:t>X</a:t>
            </a:r>
            <a:r>
              <a:rPr lang="pt-BR" dirty="0" smtClean="0">
                <a:solidFill>
                  <a:srgbClr val="33CCFF"/>
                </a:solidFill>
              </a:rPr>
              <a:t>+N-</a:t>
            </a:r>
            <a:r>
              <a:rPr lang="pt-BR" dirty="0">
                <a:solidFill>
                  <a:srgbClr val="33CCFF"/>
                </a:solidFill>
              </a:rPr>
              <a:t>-&gt; </a:t>
            </a:r>
            <a:r>
              <a:rPr lang="pt-BR" dirty="0" smtClean="0">
                <a:solidFill>
                  <a:srgbClr val="33CCFF"/>
                </a:solidFill>
                <a:latin typeface="Symbol" panose="05050102010706020507" pitchFamily="18" charset="2"/>
              </a:rPr>
              <a:t>L</a:t>
            </a:r>
            <a:r>
              <a:rPr lang="pt-BR" dirty="0" smtClean="0">
                <a:solidFill>
                  <a:srgbClr val="33CCFF"/>
                </a:solidFill>
              </a:rPr>
              <a:t>+</a:t>
            </a:r>
            <a:r>
              <a:rPr lang="pt-BR" dirty="0" smtClean="0">
                <a:solidFill>
                  <a:srgbClr val="33CCFF"/>
                </a:solidFill>
                <a:latin typeface="Symbol" panose="05050102010706020507" pitchFamily="18" charset="2"/>
              </a:rPr>
              <a:t>L</a:t>
            </a:r>
          </a:p>
          <a:p>
            <a:pPr lvl="1">
              <a:buClr>
                <a:srgbClr val="FFCC00"/>
              </a:buClr>
              <a:buFont typeface="Wingdings" panose="05000000000000000000" pitchFamily="2" charset="2"/>
              <a:buChar char="Ø"/>
            </a:pPr>
            <a:r>
              <a:rPr lang="pt-BR" dirty="0">
                <a:solidFill>
                  <a:srgbClr val="33CCFF"/>
                </a:solidFill>
              </a:rPr>
              <a:t>Similar results with Rijken OBE model for </a:t>
            </a:r>
            <a:r>
              <a:rPr lang="pt-BR" dirty="0">
                <a:solidFill>
                  <a:srgbClr val="33CCFF"/>
                </a:solidFill>
                <a:latin typeface="Symbol" panose="05050102010706020507" pitchFamily="18" charset="2"/>
              </a:rPr>
              <a:t>X</a:t>
            </a:r>
            <a:r>
              <a:rPr lang="pt-BR" dirty="0">
                <a:solidFill>
                  <a:srgbClr val="33CCFF"/>
                </a:solidFill>
              </a:rPr>
              <a:t>+N--&gt; </a:t>
            </a:r>
            <a:r>
              <a:rPr lang="pt-BR" dirty="0">
                <a:solidFill>
                  <a:srgbClr val="33CCFF"/>
                </a:solidFill>
                <a:latin typeface="Symbol" panose="05050102010706020507" pitchFamily="18" charset="2"/>
              </a:rPr>
              <a:t>L</a:t>
            </a:r>
            <a:r>
              <a:rPr lang="pt-BR" dirty="0">
                <a:solidFill>
                  <a:srgbClr val="33CCFF"/>
                </a:solidFill>
              </a:rPr>
              <a:t>+</a:t>
            </a:r>
            <a:r>
              <a:rPr lang="pt-BR" dirty="0">
                <a:solidFill>
                  <a:srgbClr val="33CCFF"/>
                </a:solidFill>
                <a:latin typeface="Symbol" panose="05050102010706020507" pitchFamily="18" charset="2"/>
              </a:rPr>
              <a:t>L</a:t>
            </a:r>
          </a:p>
          <a:p>
            <a:endParaRPr lang="de-DE" dirty="0" smtClean="0">
              <a:solidFill>
                <a:schemeClr val="accent1"/>
              </a:solidFill>
            </a:endParaRPr>
          </a:p>
          <a:p>
            <a:endParaRPr lang="de-DE" dirty="0">
              <a:solidFill>
                <a:schemeClr val="accent1"/>
              </a:solidFill>
            </a:endParaRPr>
          </a:p>
          <a:p>
            <a:endParaRPr lang="de-DE" dirty="0" smtClean="0">
              <a:solidFill>
                <a:schemeClr val="accent1"/>
              </a:solidFill>
            </a:endParaRPr>
          </a:p>
          <a:p>
            <a:endParaRPr lang="de-DE" dirty="0">
              <a:solidFill>
                <a:schemeClr val="accent1"/>
              </a:solidFill>
            </a:endParaRPr>
          </a:p>
          <a:p>
            <a:endParaRPr lang="de-DE" dirty="0" smtClean="0">
              <a:solidFill>
                <a:schemeClr val="accent1"/>
              </a:solidFill>
            </a:endParaRPr>
          </a:p>
          <a:p>
            <a:endParaRPr lang="de-DE" dirty="0">
              <a:solidFill>
                <a:schemeClr val="accent1"/>
              </a:solidFill>
            </a:endParaRPr>
          </a:p>
          <a:p>
            <a:endParaRPr lang="de-DE" dirty="0" smtClean="0">
              <a:solidFill>
                <a:schemeClr val="accent1"/>
              </a:solidFill>
            </a:endParaRPr>
          </a:p>
          <a:p>
            <a:endParaRPr lang="de-DE" dirty="0">
              <a:solidFill>
                <a:schemeClr val="accent1"/>
              </a:solidFill>
            </a:endParaRPr>
          </a:p>
          <a:p>
            <a:endParaRPr lang="de-DE" dirty="0" smtClean="0">
              <a:solidFill>
                <a:schemeClr val="accent1"/>
              </a:solidFill>
            </a:endParaRPr>
          </a:p>
          <a:p>
            <a:endParaRPr lang="de-DE" dirty="0">
              <a:solidFill>
                <a:schemeClr val="accent1"/>
              </a:solidFill>
            </a:endParaRPr>
          </a:p>
          <a:p>
            <a:endParaRPr lang="de-DE" dirty="0" smtClean="0">
              <a:solidFill>
                <a:schemeClr val="accent1"/>
              </a:solidFill>
            </a:endParaRPr>
          </a:p>
          <a:p>
            <a:endParaRPr lang="de-DE" dirty="0">
              <a:solidFill>
                <a:schemeClr val="accent1"/>
              </a:solidFill>
            </a:endParaRPr>
          </a:p>
          <a:p>
            <a:endParaRPr lang="de-DE" dirty="0" smtClean="0">
              <a:solidFill>
                <a:schemeClr val="accent1"/>
              </a:solidFill>
            </a:endParaRPr>
          </a:p>
          <a:p>
            <a:endParaRPr lang="de-DE" dirty="0">
              <a:solidFill>
                <a:schemeClr val="accent1"/>
              </a:solidFill>
            </a:endParaRPr>
          </a:p>
        </p:txBody>
      </p:sp>
      <p:grpSp>
        <p:nvGrpSpPr>
          <p:cNvPr id="9" name="Gruppieren 8"/>
          <p:cNvGrpSpPr/>
          <p:nvPr/>
        </p:nvGrpSpPr>
        <p:grpSpPr>
          <a:xfrm>
            <a:off x="1920003" y="2160639"/>
            <a:ext cx="5902910" cy="4313665"/>
            <a:chOff x="946610" y="1349478"/>
            <a:chExt cx="5902910" cy="4313665"/>
          </a:xfrm>
        </p:grpSpPr>
        <p:pic>
          <p:nvPicPr>
            <p:cNvPr id="8" name="Grafik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6610" y="1349478"/>
              <a:ext cx="5902910" cy="4313665"/>
            </a:xfrm>
            <a:prstGeom prst="rect">
              <a:avLst/>
            </a:prstGeom>
          </p:spPr>
        </p:pic>
        <p:sp>
          <p:nvSpPr>
            <p:cNvPr id="5" name="Textfeld 4"/>
            <p:cNvSpPr txBox="1"/>
            <p:nvPr/>
          </p:nvSpPr>
          <p:spPr>
            <a:xfrm>
              <a:off x="3123773" y="3558636"/>
              <a:ext cx="1487156" cy="584775"/>
            </a:xfrm>
            <a:prstGeom prst="rect">
              <a:avLst/>
            </a:prstGeom>
            <a:noFill/>
          </p:spPr>
          <p:txBody>
            <a:bodyPr wrap="square" rtlCol="0">
              <a:spAutoFit/>
            </a:bodyPr>
            <a:lstStyle/>
            <a:p>
              <a:pPr algn="ctr"/>
              <a:r>
                <a:rPr lang="de-DE" dirty="0" smtClean="0">
                  <a:solidFill>
                    <a:srgbClr val="0070C0"/>
                  </a:solidFill>
                  <a:latin typeface="Symbol" panose="05050102010706020507" pitchFamily="18" charset="2"/>
                </a:rPr>
                <a:t>X</a:t>
              </a:r>
              <a:r>
                <a:rPr lang="de-DE" baseline="30000" dirty="0" smtClean="0">
                  <a:solidFill>
                    <a:srgbClr val="0070C0"/>
                  </a:solidFill>
                </a:rPr>
                <a:t>-</a:t>
              </a:r>
              <a:r>
                <a:rPr lang="de-DE" dirty="0" smtClean="0">
                  <a:solidFill>
                    <a:srgbClr val="0070C0"/>
                  </a:solidFill>
                </a:rPr>
                <a:t> </a:t>
              </a:r>
              <a:r>
                <a:rPr lang="de-DE" dirty="0" err="1" smtClean="0">
                  <a:solidFill>
                    <a:srgbClr val="0070C0"/>
                  </a:solidFill>
                </a:rPr>
                <a:t>reaction</a:t>
              </a:r>
              <a:endParaRPr lang="de-DE" dirty="0" smtClean="0">
                <a:solidFill>
                  <a:srgbClr val="0070C0"/>
                </a:solidFill>
              </a:endParaRPr>
            </a:p>
            <a:p>
              <a:pPr algn="ctr"/>
              <a:r>
                <a:rPr lang="de-DE" dirty="0" smtClean="0">
                  <a:solidFill>
                    <a:srgbClr val="0070C0"/>
                  </a:solidFill>
                </a:rPr>
                <a:t>2.83%</a:t>
              </a:r>
              <a:endParaRPr lang="de-DE" dirty="0">
                <a:solidFill>
                  <a:srgbClr val="0070C0"/>
                </a:solidFill>
              </a:endParaRPr>
            </a:p>
          </p:txBody>
        </p:sp>
        <p:sp>
          <p:nvSpPr>
            <p:cNvPr id="6" name="Textfeld 5"/>
            <p:cNvSpPr txBox="1"/>
            <p:nvPr/>
          </p:nvSpPr>
          <p:spPr>
            <a:xfrm>
              <a:off x="3123773" y="2341297"/>
              <a:ext cx="1487156" cy="584775"/>
            </a:xfrm>
            <a:prstGeom prst="rect">
              <a:avLst/>
            </a:prstGeom>
            <a:noFill/>
          </p:spPr>
          <p:txBody>
            <a:bodyPr wrap="square" rtlCol="0">
              <a:spAutoFit/>
            </a:bodyPr>
            <a:lstStyle/>
            <a:p>
              <a:pPr algn="ctr"/>
              <a:r>
                <a:rPr lang="de-DE" dirty="0" smtClean="0">
                  <a:solidFill>
                    <a:srgbClr val="00B050"/>
                  </a:solidFill>
                  <a:latin typeface="Symbol" panose="05050102010706020507" pitchFamily="18" charset="2"/>
                </a:rPr>
                <a:t>X</a:t>
              </a:r>
              <a:r>
                <a:rPr lang="de-DE" baseline="30000" dirty="0" smtClean="0">
                  <a:solidFill>
                    <a:srgbClr val="00B050"/>
                  </a:solidFill>
                </a:rPr>
                <a:t>-</a:t>
              </a:r>
              <a:r>
                <a:rPr lang="de-DE" dirty="0" smtClean="0">
                  <a:solidFill>
                    <a:srgbClr val="00B050"/>
                  </a:solidFill>
                </a:rPr>
                <a:t> </a:t>
              </a:r>
              <a:r>
                <a:rPr lang="de-DE" dirty="0" err="1" smtClean="0">
                  <a:solidFill>
                    <a:srgbClr val="00B050"/>
                  </a:solidFill>
                </a:rPr>
                <a:t>stopped</a:t>
              </a:r>
              <a:endParaRPr lang="de-DE" dirty="0" smtClean="0">
                <a:solidFill>
                  <a:srgbClr val="00B050"/>
                </a:solidFill>
              </a:endParaRPr>
            </a:p>
            <a:p>
              <a:pPr algn="ctr"/>
              <a:r>
                <a:rPr lang="de-DE" dirty="0" smtClean="0">
                  <a:solidFill>
                    <a:srgbClr val="00B050"/>
                  </a:solidFill>
                </a:rPr>
                <a:t>4.65%</a:t>
              </a:r>
              <a:endParaRPr lang="de-DE" dirty="0">
                <a:solidFill>
                  <a:srgbClr val="00B050"/>
                </a:solidFill>
              </a:endParaRPr>
            </a:p>
          </p:txBody>
        </p:sp>
        <p:sp>
          <p:nvSpPr>
            <p:cNvPr id="7" name="Textfeld 6"/>
            <p:cNvSpPr txBox="1"/>
            <p:nvPr/>
          </p:nvSpPr>
          <p:spPr>
            <a:xfrm>
              <a:off x="4095509" y="1917857"/>
              <a:ext cx="1487156" cy="338554"/>
            </a:xfrm>
            <a:prstGeom prst="rect">
              <a:avLst/>
            </a:prstGeom>
            <a:noFill/>
          </p:spPr>
          <p:txBody>
            <a:bodyPr wrap="square" rtlCol="0">
              <a:spAutoFit/>
            </a:bodyPr>
            <a:lstStyle/>
            <a:p>
              <a:pPr algn="r"/>
              <a:r>
                <a:rPr lang="de-DE" dirty="0" smtClean="0">
                  <a:solidFill>
                    <a:srgbClr val="FF0000"/>
                  </a:solidFill>
                  <a:latin typeface="Symbol" panose="05050102010706020507" pitchFamily="18" charset="2"/>
                </a:rPr>
                <a:t>X</a:t>
              </a:r>
              <a:r>
                <a:rPr lang="de-DE" baseline="30000" dirty="0" smtClean="0">
                  <a:solidFill>
                    <a:srgbClr val="FF0000"/>
                  </a:solidFill>
                </a:rPr>
                <a:t>-</a:t>
              </a:r>
              <a:r>
                <a:rPr lang="de-DE" dirty="0" smtClean="0">
                  <a:solidFill>
                    <a:srgbClr val="FF0000"/>
                  </a:solidFill>
                </a:rPr>
                <a:t> </a:t>
              </a:r>
              <a:r>
                <a:rPr lang="de-DE" dirty="0" err="1" smtClean="0">
                  <a:solidFill>
                    <a:srgbClr val="FF0000"/>
                  </a:solidFill>
                </a:rPr>
                <a:t>decay</a:t>
              </a:r>
              <a:endParaRPr lang="de-DE" dirty="0">
                <a:solidFill>
                  <a:srgbClr val="FF0000"/>
                </a:solidFill>
              </a:endParaRPr>
            </a:p>
          </p:txBody>
        </p:sp>
      </p:grpSp>
    </p:spTree>
    <p:extLst>
      <p:ext uri="{BB962C8B-B14F-4D97-AF65-F5344CB8AC3E}">
        <p14:creationId xmlns:p14="http://schemas.microsoft.com/office/powerpoint/2010/main" val="16955056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a:xfrm>
            <a:off x="693738" y="3569110"/>
            <a:ext cx="8462962" cy="3288890"/>
          </a:xfrm>
        </p:spPr>
        <p:txBody>
          <a:bodyPr/>
          <a:lstStyle/>
          <a:p>
            <a:pPr>
              <a:buClr>
                <a:srgbClr val="FFCC00"/>
              </a:buClr>
              <a:buFont typeface="Wingdings" panose="05000000000000000000" pitchFamily="2" charset="2"/>
              <a:buChar char="Ø"/>
            </a:pPr>
            <a:r>
              <a:rPr lang="de-DE" dirty="0" smtClean="0">
                <a:solidFill>
                  <a:srgbClr val="33CCFF"/>
                </a:solidFill>
              </a:rPr>
              <a:t>Capture </a:t>
            </a:r>
            <a:r>
              <a:rPr lang="de-DE" dirty="0" err="1" smtClean="0">
                <a:solidFill>
                  <a:srgbClr val="33CCFF"/>
                </a:solidFill>
              </a:rPr>
              <a:t>of</a:t>
            </a:r>
            <a:r>
              <a:rPr lang="de-DE" dirty="0" smtClean="0">
                <a:solidFill>
                  <a:srgbClr val="33CCFF"/>
                </a:solidFill>
              </a:rPr>
              <a:t> </a:t>
            </a:r>
            <a:r>
              <a:rPr lang="de-DE" dirty="0" err="1" smtClean="0">
                <a:solidFill>
                  <a:srgbClr val="33CCFF"/>
                </a:solidFill>
              </a:rPr>
              <a:t>stopped</a:t>
            </a:r>
            <a:r>
              <a:rPr lang="de-DE" dirty="0" smtClean="0">
                <a:solidFill>
                  <a:srgbClr val="33CCFF"/>
                </a:solidFill>
              </a:rPr>
              <a:t> </a:t>
            </a:r>
            <a:r>
              <a:rPr lang="de-DE" dirty="0" smtClean="0">
                <a:solidFill>
                  <a:srgbClr val="33CCFF"/>
                </a:solidFill>
                <a:latin typeface="Symbol" panose="05050102010706020507" pitchFamily="18" charset="2"/>
              </a:rPr>
              <a:t>X</a:t>
            </a:r>
            <a:r>
              <a:rPr lang="de-DE" dirty="0" smtClean="0">
                <a:solidFill>
                  <a:srgbClr val="33CCFF"/>
                </a:solidFill>
              </a:rPr>
              <a:t>- </a:t>
            </a:r>
            <a:r>
              <a:rPr lang="de-DE" dirty="0" err="1" smtClean="0">
                <a:solidFill>
                  <a:srgbClr val="33CCFF"/>
                </a:solidFill>
              </a:rPr>
              <a:t>dominates</a:t>
            </a:r>
            <a:r>
              <a:rPr lang="de-DE" dirty="0" smtClean="0">
                <a:solidFill>
                  <a:srgbClr val="33CCFF"/>
                </a:solidFill>
              </a:rPr>
              <a:t> </a:t>
            </a:r>
            <a:r>
              <a:rPr lang="de-DE" dirty="0" err="1" smtClean="0">
                <a:solidFill>
                  <a:srgbClr val="33CCFF"/>
                </a:solidFill>
              </a:rPr>
              <a:t>hypernucleus</a:t>
            </a:r>
            <a:r>
              <a:rPr lang="de-DE" dirty="0" smtClean="0">
                <a:solidFill>
                  <a:srgbClr val="33CCFF"/>
                </a:solidFill>
              </a:rPr>
              <a:t> </a:t>
            </a:r>
            <a:r>
              <a:rPr lang="de-DE" dirty="0" err="1" smtClean="0">
                <a:solidFill>
                  <a:srgbClr val="33CCFF"/>
                </a:solidFill>
              </a:rPr>
              <a:t>production</a:t>
            </a:r>
            <a:endParaRPr lang="de-DE" dirty="0" smtClean="0">
              <a:solidFill>
                <a:srgbClr val="33CCFF"/>
              </a:solidFill>
            </a:endParaRPr>
          </a:p>
          <a:p>
            <a:pPr>
              <a:buClr>
                <a:srgbClr val="FFCC00"/>
              </a:buClr>
              <a:buFont typeface="Wingdings" panose="05000000000000000000" pitchFamily="2" charset="2"/>
              <a:buChar char="Ø"/>
            </a:pPr>
            <a:r>
              <a:rPr lang="de-DE" dirty="0" err="1" smtClean="0">
                <a:solidFill>
                  <a:srgbClr val="33CCFF"/>
                </a:solidFill>
              </a:rPr>
              <a:t>Production</a:t>
            </a:r>
            <a:r>
              <a:rPr lang="de-DE" dirty="0" smtClean="0">
                <a:solidFill>
                  <a:srgbClr val="33CCFF"/>
                </a:solidFill>
              </a:rPr>
              <a:t> </a:t>
            </a:r>
            <a:r>
              <a:rPr lang="de-DE" dirty="0" err="1" smtClean="0">
                <a:solidFill>
                  <a:srgbClr val="33CCFF"/>
                </a:solidFill>
              </a:rPr>
              <a:t>of</a:t>
            </a:r>
            <a:r>
              <a:rPr lang="de-DE" dirty="0" smtClean="0">
                <a:solidFill>
                  <a:srgbClr val="33CCFF"/>
                </a:solidFill>
              </a:rPr>
              <a:t> </a:t>
            </a:r>
            <a:r>
              <a:rPr lang="de-DE" baseline="30000" dirty="0" smtClean="0">
                <a:solidFill>
                  <a:srgbClr val="33CCFF"/>
                </a:solidFill>
              </a:rPr>
              <a:t>3</a:t>
            </a:r>
            <a:r>
              <a:rPr lang="de-DE" baseline="-25000" dirty="0" smtClean="0">
                <a:solidFill>
                  <a:srgbClr val="33CCFF"/>
                </a:solidFill>
                <a:latin typeface="Symbol" panose="05050102010706020507" pitchFamily="18" charset="2"/>
              </a:rPr>
              <a:t>L</a:t>
            </a:r>
            <a:r>
              <a:rPr lang="de-DE" dirty="0" smtClean="0">
                <a:solidFill>
                  <a:srgbClr val="33CCFF"/>
                </a:solidFill>
              </a:rPr>
              <a:t>H+</a:t>
            </a:r>
            <a:r>
              <a:rPr lang="de-DE" baseline="30000" dirty="0" smtClean="0">
                <a:solidFill>
                  <a:srgbClr val="33CCFF"/>
                </a:solidFill>
              </a:rPr>
              <a:t>4</a:t>
            </a:r>
            <a:r>
              <a:rPr lang="de-DE" baseline="-25000" dirty="0" smtClean="0">
                <a:solidFill>
                  <a:srgbClr val="33CCFF"/>
                </a:solidFill>
                <a:latin typeface="Symbol" panose="05050102010706020507" pitchFamily="18" charset="2"/>
              </a:rPr>
              <a:t>L</a:t>
            </a:r>
            <a:r>
              <a:rPr lang="de-DE" dirty="0" smtClean="0">
                <a:solidFill>
                  <a:srgbClr val="33CCFF"/>
                </a:solidFill>
              </a:rPr>
              <a:t>H </a:t>
            </a:r>
            <a:r>
              <a:rPr lang="de-DE" dirty="0" err="1" smtClean="0">
                <a:solidFill>
                  <a:srgbClr val="33CCFF"/>
                </a:solidFill>
              </a:rPr>
              <a:t>pairs</a:t>
            </a:r>
            <a:r>
              <a:rPr lang="de-DE" dirty="0" smtClean="0">
                <a:solidFill>
                  <a:srgbClr val="33CCFF"/>
                </a:solidFill>
              </a:rPr>
              <a:t> </a:t>
            </a:r>
            <a:r>
              <a:rPr lang="de-DE" dirty="0" err="1" smtClean="0">
                <a:solidFill>
                  <a:srgbClr val="33CCFF"/>
                </a:solidFill>
              </a:rPr>
              <a:t>is</a:t>
            </a:r>
            <a:r>
              <a:rPr lang="de-DE" dirty="0" smtClean="0">
                <a:solidFill>
                  <a:srgbClr val="33CCFF"/>
                </a:solidFill>
              </a:rPr>
              <a:t> </a:t>
            </a:r>
            <a:r>
              <a:rPr lang="de-DE" dirty="0" err="1" smtClean="0">
                <a:solidFill>
                  <a:srgbClr val="33CCFF"/>
                </a:solidFill>
              </a:rPr>
              <a:t>unlikely</a:t>
            </a:r>
            <a:r>
              <a:rPr lang="de-DE" dirty="0" smtClean="0">
                <a:solidFill>
                  <a:srgbClr val="33CCFF"/>
                </a:solidFill>
              </a:rPr>
              <a:t>!</a:t>
            </a:r>
            <a:endParaRPr lang="de-DE" dirty="0">
              <a:solidFill>
                <a:srgbClr val="33CCFF"/>
              </a:solidFill>
            </a:endParaRPr>
          </a:p>
          <a:p>
            <a:pPr>
              <a:buClr>
                <a:srgbClr val="FFCC00"/>
              </a:buClr>
              <a:buFont typeface="Wingdings" panose="05000000000000000000" pitchFamily="2" charset="2"/>
              <a:buChar char="Ø"/>
            </a:pPr>
            <a:endParaRPr lang="de-DE" dirty="0">
              <a:solidFill>
                <a:srgbClr val="33CCFF"/>
              </a:solidFill>
            </a:endParaRPr>
          </a:p>
        </p:txBody>
      </p:sp>
      <p:graphicFrame>
        <p:nvGraphicFramePr>
          <p:cNvPr id="4" name="Tabelle 3"/>
          <p:cNvGraphicFramePr>
            <a:graphicFrameLocks noGrp="1"/>
          </p:cNvGraphicFramePr>
          <p:nvPr>
            <p:extLst>
              <p:ext uri="{D42A27DB-BD31-4B8C-83A1-F6EECF244321}">
                <p14:modId xmlns:p14="http://schemas.microsoft.com/office/powerpoint/2010/main" val="1731753197"/>
              </p:ext>
            </p:extLst>
          </p:nvPr>
        </p:nvGraphicFramePr>
        <p:xfrm>
          <a:off x="567885" y="1025012"/>
          <a:ext cx="8202272" cy="2377440"/>
        </p:xfrm>
        <a:graphic>
          <a:graphicData uri="http://schemas.openxmlformats.org/drawingml/2006/table">
            <a:tbl>
              <a:tblPr firstRow="1" bandRow="1">
                <a:tableStyleId>{5C22544A-7EE6-4342-B048-85BDC9FD1C3A}</a:tableStyleId>
              </a:tblPr>
              <a:tblGrid>
                <a:gridCol w="1873044">
                  <a:extLst>
                    <a:ext uri="{9D8B030D-6E8A-4147-A177-3AD203B41FA5}">
                      <a16:colId xmlns:a16="http://schemas.microsoft.com/office/drawing/2014/main" val="1414704652"/>
                    </a:ext>
                  </a:extLst>
                </a:gridCol>
                <a:gridCol w="1002890">
                  <a:extLst>
                    <a:ext uri="{9D8B030D-6E8A-4147-A177-3AD203B41FA5}">
                      <a16:colId xmlns:a16="http://schemas.microsoft.com/office/drawing/2014/main" val="2610483363"/>
                    </a:ext>
                  </a:extLst>
                </a:gridCol>
                <a:gridCol w="1120877">
                  <a:extLst>
                    <a:ext uri="{9D8B030D-6E8A-4147-A177-3AD203B41FA5}">
                      <a16:colId xmlns:a16="http://schemas.microsoft.com/office/drawing/2014/main" val="1579487826"/>
                    </a:ext>
                  </a:extLst>
                </a:gridCol>
                <a:gridCol w="988142">
                  <a:extLst>
                    <a:ext uri="{9D8B030D-6E8A-4147-A177-3AD203B41FA5}">
                      <a16:colId xmlns:a16="http://schemas.microsoft.com/office/drawing/2014/main" val="717881586"/>
                    </a:ext>
                  </a:extLst>
                </a:gridCol>
                <a:gridCol w="1061884">
                  <a:extLst>
                    <a:ext uri="{9D8B030D-6E8A-4147-A177-3AD203B41FA5}">
                      <a16:colId xmlns:a16="http://schemas.microsoft.com/office/drawing/2014/main" val="1086070431"/>
                    </a:ext>
                  </a:extLst>
                </a:gridCol>
                <a:gridCol w="1017639">
                  <a:extLst>
                    <a:ext uri="{9D8B030D-6E8A-4147-A177-3AD203B41FA5}">
                      <a16:colId xmlns:a16="http://schemas.microsoft.com/office/drawing/2014/main" val="685814122"/>
                    </a:ext>
                  </a:extLst>
                </a:gridCol>
                <a:gridCol w="1137796">
                  <a:extLst>
                    <a:ext uri="{9D8B030D-6E8A-4147-A177-3AD203B41FA5}">
                      <a16:colId xmlns:a16="http://schemas.microsoft.com/office/drawing/2014/main" val="3451490170"/>
                    </a:ext>
                  </a:extLst>
                </a:gridCol>
              </a:tblGrid>
              <a:tr h="895635">
                <a:tc>
                  <a:txBody>
                    <a:bodyPr/>
                    <a:lstStyle/>
                    <a:p>
                      <a:endParaRPr lang="de-DE" b="0" dirty="0">
                        <a:solidFill>
                          <a:srgbClr val="0070C0"/>
                        </a:solidFill>
                      </a:endParaRPr>
                    </a:p>
                  </a:txBody>
                  <a:tcPr>
                    <a:solidFill>
                      <a:schemeClr val="bg1"/>
                    </a:solidFill>
                  </a:tcPr>
                </a:tc>
                <a:tc>
                  <a:txBody>
                    <a:bodyPr/>
                    <a:lstStyle/>
                    <a:p>
                      <a:pPr algn="ctr"/>
                      <a:r>
                        <a:rPr lang="de-DE" b="0" dirty="0" smtClean="0">
                          <a:solidFill>
                            <a:srgbClr val="33CCFF"/>
                          </a:solidFill>
                        </a:rPr>
                        <a:t>Initial</a:t>
                      </a:r>
                      <a:r>
                        <a:rPr lang="de-DE" b="0" baseline="0" dirty="0" smtClean="0">
                          <a:solidFill>
                            <a:srgbClr val="33CCFF"/>
                          </a:solidFill>
                        </a:rPr>
                        <a:t> prob.</a:t>
                      </a:r>
                    </a:p>
                    <a:p>
                      <a:pPr algn="ctr"/>
                      <a:r>
                        <a:rPr lang="de-DE" b="0" baseline="0" dirty="0" smtClean="0">
                          <a:solidFill>
                            <a:srgbClr val="33CCFF"/>
                          </a:solidFill>
                        </a:rPr>
                        <a:t>[%]</a:t>
                      </a:r>
                      <a:endParaRPr lang="de-DE" b="0" dirty="0">
                        <a:solidFill>
                          <a:srgbClr val="33CCFF"/>
                        </a:solidFill>
                      </a:endParaRPr>
                    </a:p>
                  </a:txBody>
                  <a:tcPr>
                    <a:solidFill>
                      <a:schemeClr val="bg1"/>
                    </a:solidFill>
                  </a:tcPr>
                </a:tc>
                <a:tc>
                  <a:txBody>
                    <a:bodyPr/>
                    <a:lstStyle/>
                    <a:p>
                      <a:pPr algn="ctr"/>
                      <a:r>
                        <a:rPr lang="de-DE" b="0" dirty="0" smtClean="0">
                          <a:solidFill>
                            <a:srgbClr val="33CCFF"/>
                          </a:solidFill>
                          <a:latin typeface="Symbol" panose="05050102010706020507" pitchFamily="18" charset="2"/>
                        </a:rPr>
                        <a:t>L+L</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b="0" baseline="0" dirty="0" smtClean="0">
                          <a:solidFill>
                            <a:srgbClr val="33CCFF"/>
                          </a:solidFill>
                        </a:rPr>
                        <a:t>[%]</a:t>
                      </a:r>
                      <a:endParaRPr lang="de-DE" b="0" dirty="0" smtClean="0">
                        <a:solidFill>
                          <a:srgbClr val="33CCFF"/>
                        </a:solidFill>
                      </a:endParaRPr>
                    </a:p>
                    <a:p>
                      <a:pPr algn="ctr"/>
                      <a:endParaRPr lang="de-DE" b="0" dirty="0">
                        <a:solidFill>
                          <a:srgbClr val="33CCFF"/>
                        </a:solidFill>
                        <a:latin typeface="Symbol" panose="05050102010706020507" pitchFamily="18" charset="2"/>
                      </a:endParaRPr>
                    </a:p>
                  </a:txBody>
                  <a:tcPr>
                    <a:solidFill>
                      <a:schemeClr val="bg1"/>
                    </a:solidFill>
                  </a:tcPr>
                </a:tc>
                <a:tc>
                  <a:txBody>
                    <a:bodyPr/>
                    <a:lstStyle/>
                    <a:p>
                      <a:pPr algn="ctr"/>
                      <a:r>
                        <a:rPr lang="de-DE" b="0" dirty="0" smtClean="0">
                          <a:solidFill>
                            <a:srgbClr val="33CCFF"/>
                          </a:solidFill>
                          <a:latin typeface="Symbol" panose="05050102010706020507" pitchFamily="18" charset="2"/>
                        </a:rPr>
                        <a:t>L</a:t>
                      </a:r>
                      <a:r>
                        <a:rPr lang="de-DE" b="0" dirty="0" smtClean="0">
                          <a:solidFill>
                            <a:srgbClr val="33CCFF"/>
                          </a:solidFill>
                        </a:rPr>
                        <a:t>+SH</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b="0" baseline="0" dirty="0" smtClean="0">
                          <a:solidFill>
                            <a:srgbClr val="33CCFF"/>
                          </a:solidFill>
                        </a:rPr>
                        <a:t>[%]</a:t>
                      </a:r>
                      <a:endParaRPr lang="de-DE" b="0" dirty="0" smtClean="0">
                        <a:solidFill>
                          <a:srgbClr val="33CCFF"/>
                        </a:solidFill>
                      </a:endParaRPr>
                    </a:p>
                    <a:p>
                      <a:pPr algn="ctr"/>
                      <a:endParaRPr lang="de-DE" b="0" dirty="0">
                        <a:solidFill>
                          <a:srgbClr val="33CCFF"/>
                        </a:solidFill>
                      </a:endParaRPr>
                    </a:p>
                  </a:txBody>
                  <a:tcPr>
                    <a:solidFill>
                      <a:schemeClr val="bg1"/>
                    </a:solidFill>
                  </a:tcPr>
                </a:tc>
                <a:tc>
                  <a:txBody>
                    <a:bodyPr/>
                    <a:lstStyle/>
                    <a:p>
                      <a:pPr algn="ctr"/>
                      <a:r>
                        <a:rPr lang="de-DE" b="0" dirty="0" smtClean="0">
                          <a:solidFill>
                            <a:srgbClr val="33CCFF"/>
                          </a:solidFill>
                        </a:rPr>
                        <a:t>SH+SH</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b="0" baseline="0" dirty="0" smtClean="0">
                          <a:solidFill>
                            <a:srgbClr val="33CCFF"/>
                          </a:solidFill>
                        </a:rPr>
                        <a:t>[%]</a:t>
                      </a:r>
                      <a:endParaRPr lang="de-DE" b="0" dirty="0" smtClean="0">
                        <a:solidFill>
                          <a:srgbClr val="33CCFF"/>
                        </a:solidFill>
                      </a:endParaRPr>
                    </a:p>
                    <a:p>
                      <a:pPr algn="ctr"/>
                      <a:endParaRPr lang="de-DE" b="0" dirty="0">
                        <a:solidFill>
                          <a:srgbClr val="33CCFF"/>
                        </a:solidFill>
                      </a:endParaRPr>
                    </a:p>
                  </a:txBody>
                  <a:tcPr>
                    <a:solidFill>
                      <a:schemeClr val="bg1"/>
                    </a:solidFill>
                  </a:tcPr>
                </a:tc>
                <a:tc>
                  <a:txBody>
                    <a:bodyPr/>
                    <a:lstStyle/>
                    <a:p>
                      <a:pPr algn="ctr"/>
                      <a:r>
                        <a:rPr lang="de-DE" b="0" dirty="0" smtClean="0">
                          <a:solidFill>
                            <a:srgbClr val="33CCFF"/>
                          </a:solidFill>
                        </a:rPr>
                        <a:t>DH</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b="0" baseline="0" dirty="0" smtClean="0">
                          <a:solidFill>
                            <a:srgbClr val="33CCFF"/>
                          </a:solidFill>
                        </a:rPr>
                        <a:t>[%]</a:t>
                      </a:r>
                      <a:endParaRPr lang="de-DE" b="0" dirty="0" smtClean="0">
                        <a:solidFill>
                          <a:srgbClr val="33CCFF"/>
                        </a:solidFill>
                      </a:endParaRPr>
                    </a:p>
                    <a:p>
                      <a:pPr algn="ctr"/>
                      <a:endParaRPr lang="de-DE" b="0" dirty="0">
                        <a:solidFill>
                          <a:srgbClr val="33CCFF"/>
                        </a:solidFill>
                      </a:endParaRPr>
                    </a:p>
                  </a:txBody>
                  <a:tcPr>
                    <a:solidFill>
                      <a:schemeClr val="bg1"/>
                    </a:solidFill>
                  </a:tcPr>
                </a:tc>
                <a:tc>
                  <a:txBody>
                    <a:bodyPr/>
                    <a:lstStyle/>
                    <a:p>
                      <a:pPr algn="ctr"/>
                      <a:r>
                        <a:rPr lang="de-DE" b="0" baseline="30000" dirty="0" smtClean="0">
                          <a:solidFill>
                            <a:srgbClr val="FFCC00"/>
                          </a:solidFill>
                        </a:rPr>
                        <a:t>3</a:t>
                      </a:r>
                      <a:r>
                        <a:rPr lang="de-DE" b="0" baseline="-25000" dirty="0" smtClean="0">
                          <a:solidFill>
                            <a:srgbClr val="FFCC00"/>
                          </a:solidFill>
                          <a:latin typeface="Symbol" panose="05050102010706020507" pitchFamily="18" charset="2"/>
                        </a:rPr>
                        <a:t>L</a:t>
                      </a:r>
                      <a:r>
                        <a:rPr lang="de-DE" b="0" dirty="0" smtClean="0">
                          <a:solidFill>
                            <a:srgbClr val="FFCC00"/>
                          </a:solidFill>
                        </a:rPr>
                        <a:t>H+</a:t>
                      </a:r>
                      <a:r>
                        <a:rPr lang="de-DE" b="0" baseline="30000" dirty="0" smtClean="0">
                          <a:solidFill>
                            <a:srgbClr val="FFCC00"/>
                          </a:solidFill>
                        </a:rPr>
                        <a:t>4</a:t>
                      </a:r>
                      <a:r>
                        <a:rPr lang="de-DE" b="0" baseline="-25000" dirty="0" smtClean="0">
                          <a:solidFill>
                            <a:srgbClr val="FFCC00"/>
                          </a:solidFill>
                          <a:latin typeface="Symbol" panose="05050102010706020507" pitchFamily="18" charset="2"/>
                        </a:rPr>
                        <a:t>L</a:t>
                      </a:r>
                      <a:r>
                        <a:rPr lang="de-DE" b="0" dirty="0" smtClean="0">
                          <a:solidFill>
                            <a:srgbClr val="FFCC00"/>
                          </a:solidFill>
                        </a:rPr>
                        <a:t>H</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b="0" baseline="0" dirty="0" smtClean="0">
                          <a:solidFill>
                            <a:srgbClr val="FFCC00"/>
                          </a:solidFill>
                        </a:rPr>
                        <a:t>[%]</a:t>
                      </a:r>
                      <a:endParaRPr lang="de-DE" b="0" dirty="0" smtClean="0">
                        <a:solidFill>
                          <a:srgbClr val="FFCC00"/>
                        </a:solidFill>
                      </a:endParaRPr>
                    </a:p>
                    <a:p>
                      <a:pPr algn="ctr"/>
                      <a:endParaRPr lang="de-DE" b="0" dirty="0">
                        <a:solidFill>
                          <a:srgbClr val="FFCC00"/>
                        </a:solidFill>
                      </a:endParaRPr>
                    </a:p>
                  </a:txBody>
                  <a:tcPr>
                    <a:solidFill>
                      <a:schemeClr val="bg1"/>
                    </a:solidFill>
                  </a:tcPr>
                </a:tc>
                <a:extLst>
                  <a:ext uri="{0D108BD9-81ED-4DB2-BD59-A6C34878D82A}">
                    <a16:rowId xmlns:a16="http://schemas.microsoft.com/office/drawing/2014/main" val="3718231461"/>
                  </a:ext>
                </a:extLst>
              </a:tr>
              <a:tr h="363230">
                <a:tc>
                  <a:txBody>
                    <a:bodyPr/>
                    <a:lstStyle/>
                    <a:p>
                      <a:r>
                        <a:rPr lang="de-DE" b="0" baseline="0" dirty="0" smtClean="0">
                          <a:solidFill>
                            <a:srgbClr val="33CCFF"/>
                          </a:solidFill>
                        </a:rPr>
                        <a:t>SMM </a:t>
                      </a:r>
                      <a:r>
                        <a:rPr lang="de-DE" b="0" baseline="30000" dirty="0" smtClean="0">
                          <a:solidFill>
                            <a:srgbClr val="33CCFF"/>
                          </a:solidFill>
                        </a:rPr>
                        <a:t>10</a:t>
                      </a:r>
                      <a:r>
                        <a:rPr lang="de-DE" b="0" baseline="-25000" dirty="0" smtClean="0">
                          <a:solidFill>
                            <a:srgbClr val="33CCFF"/>
                          </a:solidFill>
                          <a:latin typeface="Symbol" panose="05050102010706020507" pitchFamily="18" charset="2"/>
                        </a:rPr>
                        <a:t>LL</a:t>
                      </a:r>
                      <a:r>
                        <a:rPr lang="de-DE" b="0" dirty="0" smtClean="0">
                          <a:solidFill>
                            <a:srgbClr val="33CCFF"/>
                          </a:solidFill>
                        </a:rPr>
                        <a:t>Li</a:t>
                      </a:r>
                      <a:r>
                        <a:rPr lang="de-DE" b="0" baseline="30000" dirty="0" smtClean="0">
                          <a:solidFill>
                            <a:srgbClr val="33CCFF"/>
                          </a:solidFill>
                        </a:rPr>
                        <a:t>*</a:t>
                      </a:r>
                      <a:endParaRPr lang="de-DE" b="0" baseline="30000" dirty="0">
                        <a:solidFill>
                          <a:srgbClr val="33CCFF"/>
                        </a:solidFill>
                      </a:endParaRPr>
                    </a:p>
                  </a:txBody>
                  <a:tcPr>
                    <a:solidFill>
                      <a:schemeClr val="bg1"/>
                    </a:solidFill>
                  </a:tcPr>
                </a:tc>
                <a:tc>
                  <a:txBody>
                    <a:bodyPr/>
                    <a:lstStyle/>
                    <a:p>
                      <a:r>
                        <a:rPr lang="de-DE" b="0" baseline="0" dirty="0" smtClean="0">
                          <a:solidFill>
                            <a:srgbClr val="33CCFF"/>
                          </a:solidFill>
                        </a:rPr>
                        <a:t>4.65</a:t>
                      </a:r>
                      <a:endParaRPr lang="de-DE" b="0" baseline="0" dirty="0">
                        <a:solidFill>
                          <a:srgbClr val="33CCFF"/>
                        </a:solidFill>
                      </a:endParaRPr>
                    </a:p>
                  </a:txBody>
                  <a:tcPr>
                    <a:solidFill>
                      <a:schemeClr val="bg1"/>
                    </a:solidFill>
                  </a:tcPr>
                </a:tc>
                <a:tc>
                  <a:txBody>
                    <a:bodyPr/>
                    <a:lstStyle/>
                    <a:p>
                      <a:pPr algn="r"/>
                      <a:r>
                        <a:rPr lang="de-DE" b="0" dirty="0" smtClean="0">
                          <a:solidFill>
                            <a:srgbClr val="33CCFF"/>
                          </a:solidFill>
                        </a:rPr>
                        <a:t>2.18</a:t>
                      </a:r>
                      <a:endParaRPr lang="de-DE" b="0" dirty="0">
                        <a:solidFill>
                          <a:srgbClr val="33CCFF"/>
                        </a:solidFill>
                      </a:endParaRPr>
                    </a:p>
                  </a:txBody>
                  <a:tcPr>
                    <a:solidFill>
                      <a:schemeClr val="bg1"/>
                    </a:solidFill>
                  </a:tcPr>
                </a:tc>
                <a:tc>
                  <a:txBody>
                    <a:bodyPr/>
                    <a:lstStyle/>
                    <a:p>
                      <a:pPr algn="r"/>
                      <a:r>
                        <a:rPr lang="de-DE" b="0" dirty="0" smtClean="0">
                          <a:solidFill>
                            <a:srgbClr val="33CCFF"/>
                          </a:solidFill>
                        </a:rPr>
                        <a:t>27.15</a:t>
                      </a:r>
                      <a:endParaRPr lang="de-DE" b="0" dirty="0">
                        <a:solidFill>
                          <a:srgbClr val="33CCFF"/>
                        </a:solidFill>
                      </a:endParaRPr>
                    </a:p>
                  </a:txBody>
                  <a:tcPr>
                    <a:solidFill>
                      <a:schemeClr val="bg1"/>
                    </a:solidFill>
                  </a:tcPr>
                </a:tc>
                <a:tc>
                  <a:txBody>
                    <a:bodyPr/>
                    <a:lstStyle/>
                    <a:p>
                      <a:pPr algn="r"/>
                      <a:r>
                        <a:rPr lang="de-DE" b="0" dirty="0" smtClean="0">
                          <a:solidFill>
                            <a:srgbClr val="33CCFF"/>
                          </a:solidFill>
                        </a:rPr>
                        <a:t>28.93</a:t>
                      </a:r>
                      <a:endParaRPr lang="de-DE" b="0" dirty="0">
                        <a:solidFill>
                          <a:srgbClr val="33CCFF"/>
                        </a:solidFill>
                      </a:endParaRPr>
                    </a:p>
                  </a:txBody>
                  <a:tcPr>
                    <a:solidFill>
                      <a:schemeClr val="bg1"/>
                    </a:solidFill>
                  </a:tcPr>
                </a:tc>
                <a:tc>
                  <a:txBody>
                    <a:bodyPr/>
                    <a:lstStyle/>
                    <a:p>
                      <a:pPr algn="r"/>
                      <a:r>
                        <a:rPr lang="de-DE" b="0" dirty="0" smtClean="0">
                          <a:solidFill>
                            <a:srgbClr val="33CCFF"/>
                          </a:solidFill>
                        </a:rPr>
                        <a:t>41.73</a:t>
                      </a:r>
                      <a:endParaRPr lang="de-DE" b="0" dirty="0">
                        <a:solidFill>
                          <a:srgbClr val="33CCFF"/>
                        </a:solidFill>
                      </a:endParaRPr>
                    </a:p>
                  </a:txBody>
                  <a:tcPr>
                    <a:solidFill>
                      <a:schemeClr val="bg1"/>
                    </a:solidFill>
                  </a:tcPr>
                </a:tc>
                <a:tc>
                  <a:txBody>
                    <a:bodyPr/>
                    <a:lstStyle/>
                    <a:p>
                      <a:pPr algn="r"/>
                      <a:r>
                        <a:rPr lang="de-DE" b="0" dirty="0" smtClean="0">
                          <a:solidFill>
                            <a:srgbClr val="FFCC00"/>
                          </a:solidFill>
                        </a:rPr>
                        <a:t>0</a:t>
                      </a:r>
                      <a:endParaRPr lang="de-DE" b="0" dirty="0">
                        <a:solidFill>
                          <a:srgbClr val="FFCC00"/>
                        </a:solidFill>
                      </a:endParaRPr>
                    </a:p>
                  </a:txBody>
                  <a:tcPr>
                    <a:solidFill>
                      <a:schemeClr val="bg1"/>
                    </a:solidFill>
                  </a:tcPr>
                </a:tc>
                <a:extLst>
                  <a:ext uri="{0D108BD9-81ED-4DB2-BD59-A6C34878D82A}">
                    <a16:rowId xmlns:a16="http://schemas.microsoft.com/office/drawing/2014/main" val="1622926828"/>
                  </a:ext>
                </a:extLst>
              </a:tr>
              <a:tr h="363230">
                <a:tc>
                  <a:txBody>
                    <a:bodyPr/>
                    <a:lstStyle/>
                    <a:p>
                      <a:endParaRPr lang="de-DE" b="0" baseline="30000" dirty="0">
                        <a:solidFill>
                          <a:srgbClr val="33CCFF"/>
                        </a:solidFill>
                      </a:endParaRPr>
                    </a:p>
                  </a:txBody>
                  <a:tcPr>
                    <a:solidFill>
                      <a:schemeClr val="bg1"/>
                    </a:solidFill>
                  </a:tcPr>
                </a:tc>
                <a:tc grid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i="1" dirty="0" smtClean="0">
                          <a:solidFill>
                            <a:srgbClr val="CCECFF"/>
                          </a:solidFill>
                          <a:latin typeface="Symbol" panose="05050102010706020507" pitchFamily="18" charset="2"/>
                        </a:rPr>
                        <a:t>X</a:t>
                      </a:r>
                      <a:r>
                        <a:rPr lang="de-DE" i="1" baseline="30000" dirty="0" smtClean="0">
                          <a:solidFill>
                            <a:srgbClr val="CCECFF"/>
                          </a:solidFill>
                        </a:rPr>
                        <a:t>-</a:t>
                      </a:r>
                      <a:r>
                        <a:rPr lang="de-DE" i="1" dirty="0" smtClean="0">
                          <a:solidFill>
                            <a:srgbClr val="CCECFF"/>
                          </a:solidFill>
                          <a:sym typeface="Symbol" panose="05050102010706020507" pitchFamily="18" charset="2"/>
                        </a:rPr>
                        <a:t></a:t>
                      </a:r>
                      <a:r>
                        <a:rPr lang="de-DE" i="1" dirty="0" smtClean="0">
                          <a:solidFill>
                            <a:srgbClr val="CCECFF"/>
                          </a:solidFill>
                          <a:latin typeface="Symbol" panose="05050102010706020507" pitchFamily="18" charset="2"/>
                          <a:sym typeface="Symbol" panose="05050102010706020507" pitchFamily="18" charset="2"/>
                        </a:rPr>
                        <a:t>LL</a:t>
                      </a:r>
                      <a:r>
                        <a:rPr lang="de-DE" i="1" dirty="0" smtClean="0">
                          <a:solidFill>
                            <a:srgbClr val="CCECFF"/>
                          </a:solidFill>
                          <a:sym typeface="Symbol" panose="05050102010706020507" pitchFamily="18" charset="2"/>
                        </a:rPr>
                        <a:t> </a:t>
                      </a:r>
                      <a:r>
                        <a:rPr lang="de-DE" i="1" dirty="0" err="1" smtClean="0">
                          <a:solidFill>
                            <a:srgbClr val="CCECFF"/>
                          </a:solidFill>
                          <a:sym typeface="Symbol" panose="05050102010706020507" pitchFamily="18" charset="2"/>
                        </a:rPr>
                        <a:t>capture</a:t>
                      </a:r>
                      <a:r>
                        <a:rPr lang="de-DE" i="1" dirty="0" smtClean="0">
                          <a:solidFill>
                            <a:srgbClr val="CCECFF"/>
                          </a:solidFill>
                          <a:sym typeface="Symbol" panose="05050102010706020507" pitchFamily="18" charset="2"/>
                        </a:rPr>
                        <a:t> </a:t>
                      </a:r>
                      <a:r>
                        <a:rPr lang="de-DE" i="1" dirty="0" err="1" smtClean="0">
                          <a:solidFill>
                            <a:srgbClr val="CCECFF"/>
                          </a:solidFill>
                          <a:sym typeface="Symbol" panose="05050102010706020507" pitchFamily="18" charset="2"/>
                        </a:rPr>
                        <a:t>and</a:t>
                      </a:r>
                      <a:r>
                        <a:rPr lang="de-DE" i="1" dirty="0" smtClean="0">
                          <a:solidFill>
                            <a:srgbClr val="CCECFF"/>
                          </a:solidFill>
                          <a:sym typeface="Symbol" panose="05050102010706020507" pitchFamily="18" charset="2"/>
                        </a:rPr>
                        <a:t> </a:t>
                      </a:r>
                      <a:r>
                        <a:rPr lang="de-DE" i="1" dirty="0" err="1" smtClean="0">
                          <a:solidFill>
                            <a:srgbClr val="CCECFF"/>
                          </a:solidFill>
                          <a:sym typeface="Symbol" panose="05050102010706020507" pitchFamily="18" charset="2"/>
                        </a:rPr>
                        <a:t>conversion</a:t>
                      </a:r>
                      <a:r>
                        <a:rPr lang="de-DE" i="1" dirty="0" smtClean="0">
                          <a:solidFill>
                            <a:srgbClr val="CCECFF"/>
                          </a:solidFill>
                          <a:sym typeface="Symbol" panose="05050102010706020507" pitchFamily="18" charset="2"/>
                        </a:rPr>
                        <a:t> </a:t>
                      </a:r>
                      <a:r>
                        <a:rPr lang="de-DE" i="1" dirty="0" err="1" smtClean="0">
                          <a:solidFill>
                            <a:srgbClr val="CCECFF"/>
                          </a:solidFill>
                          <a:sym typeface="Symbol" panose="05050102010706020507" pitchFamily="18" charset="2"/>
                        </a:rPr>
                        <a:t>of</a:t>
                      </a:r>
                      <a:r>
                        <a:rPr lang="de-DE" i="1" dirty="0" smtClean="0">
                          <a:solidFill>
                            <a:srgbClr val="CCECFF"/>
                          </a:solidFill>
                          <a:sym typeface="Symbol" panose="05050102010706020507" pitchFamily="18" charset="2"/>
                        </a:rPr>
                        <a:t> 5%×4.65/2.83</a:t>
                      </a:r>
                      <a:endParaRPr lang="de-DE" i="1" dirty="0" smtClean="0">
                        <a:solidFill>
                          <a:srgbClr val="CCECFF"/>
                        </a:solidFill>
                      </a:endParaRPr>
                    </a:p>
                  </a:txBody>
                  <a:tcPr>
                    <a:solidFill>
                      <a:schemeClr val="bg1"/>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i="1" dirty="0" smtClean="0">
                        <a:solidFill>
                          <a:srgbClr val="33CCFF"/>
                        </a:solidFill>
                      </a:endParaRPr>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808863472"/>
                  </a:ext>
                </a:extLst>
              </a:tr>
              <a:tr h="3632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0" baseline="0" dirty="0" smtClean="0">
                          <a:solidFill>
                            <a:srgbClr val="FF66CC"/>
                          </a:solidFill>
                        </a:rPr>
                        <a:t>SMM </a:t>
                      </a:r>
                      <a:r>
                        <a:rPr lang="de-DE" b="0" baseline="30000" dirty="0" smtClean="0">
                          <a:solidFill>
                            <a:srgbClr val="FF66CC"/>
                          </a:solidFill>
                        </a:rPr>
                        <a:t>10</a:t>
                      </a:r>
                      <a:r>
                        <a:rPr lang="de-DE" b="0" baseline="-25000" dirty="0" smtClean="0">
                          <a:solidFill>
                            <a:srgbClr val="FF66CC"/>
                          </a:solidFill>
                          <a:latin typeface="Symbol" panose="05050102010706020507" pitchFamily="18" charset="2"/>
                        </a:rPr>
                        <a:t>LL</a:t>
                      </a:r>
                      <a:r>
                        <a:rPr lang="de-DE" b="0" dirty="0" smtClean="0">
                          <a:solidFill>
                            <a:srgbClr val="FF66CC"/>
                          </a:solidFill>
                        </a:rPr>
                        <a:t>Li</a:t>
                      </a:r>
                      <a:r>
                        <a:rPr lang="de-DE" b="0" baseline="30000" dirty="0" smtClean="0">
                          <a:solidFill>
                            <a:srgbClr val="FF66CC"/>
                          </a:solidFill>
                        </a:rPr>
                        <a:t>*</a:t>
                      </a:r>
                    </a:p>
                  </a:txBody>
                  <a:tcPr>
                    <a:solidFill>
                      <a:schemeClr val="bg1"/>
                    </a:solidFill>
                  </a:tcPr>
                </a:tc>
                <a:tc>
                  <a:txBody>
                    <a:bodyPr/>
                    <a:lstStyle/>
                    <a:p>
                      <a:endParaRPr lang="de-DE" b="0" baseline="0" dirty="0">
                        <a:solidFill>
                          <a:srgbClr val="FF66CC"/>
                        </a:solidFill>
                      </a:endParaRPr>
                    </a:p>
                  </a:txBody>
                  <a:tcPr>
                    <a:solidFill>
                      <a:schemeClr val="bg1"/>
                    </a:solidFill>
                  </a:tcPr>
                </a:tc>
                <a:tc>
                  <a:txBody>
                    <a:bodyPr/>
                    <a:lstStyle/>
                    <a:p>
                      <a:pPr algn="r"/>
                      <a:r>
                        <a:rPr lang="de-DE" b="0" dirty="0" smtClean="0">
                          <a:solidFill>
                            <a:srgbClr val="FF66CC"/>
                          </a:solidFill>
                        </a:rPr>
                        <a:t>0.18</a:t>
                      </a:r>
                      <a:endParaRPr lang="de-DE" b="0" dirty="0">
                        <a:solidFill>
                          <a:srgbClr val="FF66CC"/>
                        </a:solidFill>
                      </a:endParaRPr>
                    </a:p>
                  </a:txBody>
                  <a:tcPr>
                    <a:solidFill>
                      <a:schemeClr val="bg1"/>
                    </a:solidFill>
                  </a:tcPr>
                </a:tc>
                <a:tc>
                  <a:txBody>
                    <a:bodyPr/>
                    <a:lstStyle/>
                    <a:p>
                      <a:pPr algn="r"/>
                      <a:r>
                        <a:rPr lang="de-DE" b="0" dirty="0" smtClean="0">
                          <a:solidFill>
                            <a:srgbClr val="FF66CC"/>
                          </a:solidFill>
                        </a:rPr>
                        <a:t>2.75</a:t>
                      </a:r>
                      <a:endParaRPr lang="de-DE" b="0" dirty="0">
                        <a:solidFill>
                          <a:srgbClr val="FF66CC"/>
                        </a:solidFill>
                      </a:endParaRPr>
                    </a:p>
                  </a:txBody>
                  <a:tcPr>
                    <a:solidFill>
                      <a:schemeClr val="bg1"/>
                    </a:solidFill>
                  </a:tcPr>
                </a:tc>
                <a:tc>
                  <a:txBody>
                    <a:bodyPr/>
                    <a:lstStyle/>
                    <a:p>
                      <a:pPr algn="r"/>
                      <a:r>
                        <a:rPr lang="de-DE" b="0" dirty="0" smtClean="0">
                          <a:solidFill>
                            <a:srgbClr val="FF66CC"/>
                          </a:solidFill>
                        </a:rPr>
                        <a:t>2.89</a:t>
                      </a:r>
                      <a:endParaRPr lang="de-DE" b="0" dirty="0">
                        <a:solidFill>
                          <a:srgbClr val="FF66CC"/>
                        </a:solidFill>
                      </a:endParaRPr>
                    </a:p>
                  </a:txBody>
                  <a:tcPr>
                    <a:solidFill>
                      <a:schemeClr val="bg1"/>
                    </a:solidFill>
                  </a:tcPr>
                </a:tc>
                <a:tc>
                  <a:txBody>
                    <a:bodyPr/>
                    <a:lstStyle/>
                    <a:p>
                      <a:pPr algn="r"/>
                      <a:r>
                        <a:rPr lang="de-DE" b="0" dirty="0" smtClean="0">
                          <a:solidFill>
                            <a:srgbClr val="FF66CC"/>
                          </a:solidFill>
                        </a:rPr>
                        <a:t>4.21</a:t>
                      </a:r>
                      <a:endParaRPr lang="de-DE" b="0" dirty="0">
                        <a:solidFill>
                          <a:srgbClr val="FF66CC"/>
                        </a:solidFill>
                      </a:endParaRPr>
                    </a:p>
                  </a:txBody>
                  <a:tcPr>
                    <a:solidFill>
                      <a:schemeClr val="bg1"/>
                    </a:solidFill>
                  </a:tcPr>
                </a:tc>
                <a:tc>
                  <a:txBody>
                    <a:bodyPr/>
                    <a:lstStyle/>
                    <a:p>
                      <a:pPr algn="r"/>
                      <a:r>
                        <a:rPr lang="de-DE" b="0" dirty="0" smtClean="0">
                          <a:solidFill>
                            <a:srgbClr val="FFCC00"/>
                          </a:solidFill>
                        </a:rPr>
                        <a:t>0</a:t>
                      </a:r>
                      <a:endParaRPr lang="de-DE" b="0" dirty="0">
                        <a:solidFill>
                          <a:srgbClr val="FFCC00"/>
                        </a:solidFill>
                      </a:endParaRPr>
                    </a:p>
                  </a:txBody>
                  <a:tcPr>
                    <a:solidFill>
                      <a:schemeClr val="bg1"/>
                    </a:solidFill>
                  </a:tcPr>
                </a:tc>
                <a:extLst>
                  <a:ext uri="{0D108BD9-81ED-4DB2-BD59-A6C34878D82A}">
                    <a16:rowId xmlns:a16="http://schemas.microsoft.com/office/drawing/2014/main" val="2532931702"/>
                  </a:ext>
                </a:extLst>
              </a:tr>
              <a:tr h="363230">
                <a:tc>
                  <a:txBody>
                    <a:bodyPr/>
                    <a:lstStyle/>
                    <a:p>
                      <a:r>
                        <a:rPr lang="de-DE" b="0" dirty="0" err="1" smtClean="0">
                          <a:solidFill>
                            <a:srgbClr val="66FF66"/>
                          </a:solidFill>
                          <a:latin typeface="+mn-lt"/>
                        </a:rPr>
                        <a:t>GiBUU</a:t>
                      </a:r>
                      <a:r>
                        <a:rPr lang="de-DE" b="0" dirty="0" smtClean="0">
                          <a:solidFill>
                            <a:srgbClr val="66FF66"/>
                          </a:solidFill>
                          <a:latin typeface="+mn-lt"/>
                        </a:rPr>
                        <a:t> </a:t>
                      </a:r>
                      <a:r>
                        <a:rPr lang="de-DE" b="0" dirty="0" smtClean="0">
                          <a:solidFill>
                            <a:srgbClr val="66FF66"/>
                          </a:solidFill>
                          <a:latin typeface="Symbol" panose="05050102010706020507" pitchFamily="18" charset="2"/>
                        </a:rPr>
                        <a:t>X</a:t>
                      </a:r>
                      <a:r>
                        <a:rPr lang="de-DE" b="0" baseline="30000" dirty="0" smtClean="0">
                          <a:solidFill>
                            <a:srgbClr val="66FF66"/>
                          </a:solidFill>
                        </a:rPr>
                        <a:t>-</a:t>
                      </a:r>
                      <a:r>
                        <a:rPr lang="de-DE" b="0" dirty="0" smtClean="0">
                          <a:solidFill>
                            <a:srgbClr val="66FF66"/>
                          </a:solidFill>
                        </a:rPr>
                        <a:t>+</a:t>
                      </a:r>
                      <a:r>
                        <a:rPr lang="de-DE" b="0" baseline="30000" dirty="0" smtClean="0">
                          <a:solidFill>
                            <a:srgbClr val="66FF66"/>
                          </a:solidFill>
                        </a:rPr>
                        <a:t>9</a:t>
                      </a:r>
                      <a:r>
                        <a:rPr lang="de-DE" b="0" dirty="0" smtClean="0">
                          <a:solidFill>
                            <a:srgbClr val="66FF66"/>
                          </a:solidFill>
                        </a:rPr>
                        <a:t>Be</a:t>
                      </a:r>
                      <a:endParaRPr lang="de-DE" b="0" dirty="0">
                        <a:solidFill>
                          <a:srgbClr val="66FF66"/>
                        </a:solidFill>
                      </a:endParaRPr>
                    </a:p>
                  </a:txBody>
                  <a:tcPr>
                    <a:solidFill>
                      <a:schemeClr val="bg1"/>
                    </a:solidFill>
                  </a:tcPr>
                </a:tc>
                <a:tc>
                  <a:txBody>
                    <a:bodyPr/>
                    <a:lstStyle/>
                    <a:p>
                      <a:r>
                        <a:rPr lang="de-DE" b="0" dirty="0" smtClean="0">
                          <a:solidFill>
                            <a:srgbClr val="66FF66"/>
                          </a:solidFill>
                        </a:rPr>
                        <a:t>2.83</a:t>
                      </a:r>
                      <a:endParaRPr lang="de-DE" b="0" dirty="0">
                        <a:solidFill>
                          <a:srgbClr val="66FF66"/>
                        </a:solidFill>
                      </a:endParaRPr>
                    </a:p>
                  </a:txBody>
                  <a:tcPr>
                    <a:solidFill>
                      <a:schemeClr val="bg1"/>
                    </a:solidFill>
                  </a:tcPr>
                </a:tc>
                <a:tc>
                  <a:txBody>
                    <a:bodyPr/>
                    <a:lstStyle/>
                    <a:p>
                      <a:pPr algn="r"/>
                      <a:r>
                        <a:rPr lang="de-DE" b="0" dirty="0" smtClean="0">
                          <a:solidFill>
                            <a:srgbClr val="66FF66"/>
                          </a:solidFill>
                        </a:rPr>
                        <a:t>0.38</a:t>
                      </a:r>
                      <a:endParaRPr lang="de-DE" b="0" dirty="0">
                        <a:solidFill>
                          <a:srgbClr val="66FF66"/>
                        </a:solidFill>
                      </a:endParaRPr>
                    </a:p>
                  </a:txBody>
                  <a:tcPr>
                    <a:solidFill>
                      <a:schemeClr val="bg1"/>
                    </a:solidFill>
                  </a:tcPr>
                </a:tc>
                <a:tc>
                  <a:txBody>
                    <a:bodyPr/>
                    <a:lstStyle/>
                    <a:p>
                      <a:pPr algn="r"/>
                      <a:r>
                        <a:rPr lang="de-DE" b="0" dirty="0" smtClean="0">
                          <a:solidFill>
                            <a:srgbClr val="66FF66"/>
                          </a:solidFill>
                        </a:rPr>
                        <a:t>0.20</a:t>
                      </a:r>
                      <a:endParaRPr lang="de-DE" b="0" dirty="0">
                        <a:solidFill>
                          <a:srgbClr val="66FF66"/>
                        </a:solidFill>
                      </a:endParaRPr>
                    </a:p>
                  </a:txBody>
                  <a:tcPr>
                    <a:solidFill>
                      <a:schemeClr val="bg1"/>
                    </a:solidFill>
                  </a:tcPr>
                </a:tc>
                <a:tc>
                  <a:txBody>
                    <a:bodyPr/>
                    <a:lstStyle/>
                    <a:p>
                      <a:pPr algn="r"/>
                      <a:r>
                        <a:rPr lang="de-DE" b="0" dirty="0" smtClean="0">
                          <a:solidFill>
                            <a:srgbClr val="66FF66"/>
                          </a:solidFill>
                        </a:rPr>
                        <a:t>0.0009</a:t>
                      </a:r>
                      <a:endParaRPr lang="de-DE" b="0" dirty="0">
                        <a:solidFill>
                          <a:srgbClr val="66FF66"/>
                        </a:solidFill>
                      </a:endParaRPr>
                    </a:p>
                  </a:txBody>
                  <a:tcPr>
                    <a:solidFill>
                      <a:schemeClr val="bg1"/>
                    </a:solidFill>
                  </a:tcPr>
                </a:tc>
                <a:tc>
                  <a:txBody>
                    <a:bodyPr/>
                    <a:lstStyle/>
                    <a:p>
                      <a:pPr algn="r"/>
                      <a:r>
                        <a:rPr lang="de-DE" b="0" dirty="0" smtClean="0">
                          <a:solidFill>
                            <a:srgbClr val="66FF66"/>
                          </a:solidFill>
                        </a:rPr>
                        <a:t>0.03</a:t>
                      </a:r>
                      <a:endParaRPr lang="de-DE" b="0" dirty="0">
                        <a:solidFill>
                          <a:srgbClr val="66FF66"/>
                        </a:solidFill>
                      </a:endParaRPr>
                    </a:p>
                  </a:txBody>
                  <a:tcPr>
                    <a:solidFill>
                      <a:schemeClr val="bg1"/>
                    </a:solidFill>
                  </a:tcPr>
                </a:tc>
                <a:tc>
                  <a:txBody>
                    <a:bodyPr/>
                    <a:lstStyle/>
                    <a:p>
                      <a:pPr algn="r"/>
                      <a:r>
                        <a:rPr lang="de-DE" b="0" dirty="0" smtClean="0">
                          <a:solidFill>
                            <a:srgbClr val="FFCC00"/>
                          </a:solidFill>
                        </a:rPr>
                        <a:t>0.0002</a:t>
                      </a:r>
                      <a:endParaRPr lang="de-DE" b="0" dirty="0">
                        <a:solidFill>
                          <a:srgbClr val="FFCC00"/>
                        </a:solidFill>
                      </a:endParaRPr>
                    </a:p>
                  </a:txBody>
                  <a:tcPr>
                    <a:solidFill>
                      <a:schemeClr val="bg1"/>
                    </a:solidFill>
                  </a:tcPr>
                </a:tc>
                <a:extLst>
                  <a:ext uri="{0D108BD9-81ED-4DB2-BD59-A6C34878D82A}">
                    <a16:rowId xmlns:a16="http://schemas.microsoft.com/office/drawing/2014/main" val="1039405684"/>
                  </a:ext>
                </a:extLst>
              </a:tr>
            </a:tbl>
          </a:graphicData>
        </a:graphic>
      </p:graphicFrame>
    </p:spTree>
    <p:extLst>
      <p:ext uri="{BB962C8B-B14F-4D97-AF65-F5344CB8AC3E}">
        <p14:creationId xmlns:p14="http://schemas.microsoft.com/office/powerpoint/2010/main" val="15813085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67885" y="-5337"/>
            <a:ext cx="7103444" cy="584775"/>
          </a:xfrm>
        </p:spPr>
        <p:txBody>
          <a:bodyPr/>
          <a:lstStyle/>
          <a:p>
            <a:r>
              <a:rPr lang="de-DE" dirty="0" smtClean="0"/>
              <a:t>Can </a:t>
            </a:r>
            <a:r>
              <a:rPr lang="de-DE" dirty="0" err="1" smtClean="0"/>
              <a:t>nn</a:t>
            </a:r>
            <a:r>
              <a:rPr lang="de-DE" dirty="0" err="1" smtClean="0">
                <a:latin typeface="Symbol" panose="05050102010706020507" pitchFamily="18" charset="2"/>
              </a:rPr>
              <a:t>LL</a:t>
            </a:r>
            <a:r>
              <a:rPr lang="de-DE" dirty="0" smtClean="0"/>
              <a:t> </a:t>
            </a:r>
            <a:r>
              <a:rPr lang="de-DE" dirty="0" err="1" smtClean="0"/>
              <a:t>solve</a:t>
            </a:r>
            <a:r>
              <a:rPr lang="de-DE" dirty="0" smtClean="0"/>
              <a:t> </a:t>
            </a:r>
            <a:r>
              <a:rPr lang="de-DE" dirty="0" err="1" smtClean="0"/>
              <a:t>the</a:t>
            </a:r>
            <a:r>
              <a:rPr lang="de-DE" dirty="0" smtClean="0"/>
              <a:t> puzzle?</a:t>
            </a:r>
            <a:endParaRPr lang="de-DE" dirty="0"/>
          </a:p>
        </p:txBody>
      </p:sp>
      <p:sp>
        <p:nvSpPr>
          <p:cNvPr id="3" name="Inhaltsplatzhalter 2"/>
          <p:cNvSpPr>
            <a:spLocks noGrp="1"/>
          </p:cNvSpPr>
          <p:nvPr>
            <p:ph idx="1"/>
          </p:nvPr>
        </p:nvSpPr>
        <p:spPr/>
        <p:txBody>
          <a:bodyPr/>
          <a:lstStyle/>
          <a:p>
            <a:pPr>
              <a:buClr>
                <a:srgbClr val="FFC000"/>
              </a:buClr>
              <a:buFont typeface="Wingdings" panose="05000000000000000000" pitchFamily="2" charset="2"/>
              <a:buChar char="Ø"/>
            </a:pPr>
            <a:r>
              <a:rPr lang="de-DE" dirty="0" smtClean="0">
                <a:solidFill>
                  <a:srgbClr val="33CCFF"/>
                </a:solidFill>
              </a:rPr>
              <a:t>Gal, HYP2003</a:t>
            </a:r>
          </a:p>
          <a:p>
            <a:pPr>
              <a:buClr>
                <a:srgbClr val="FFC000"/>
              </a:buClr>
              <a:buFont typeface="Wingdings" panose="05000000000000000000" pitchFamily="2" charset="2"/>
              <a:buChar char="Ø"/>
            </a:pPr>
            <a:endParaRPr lang="de-DE" i="1" dirty="0">
              <a:solidFill>
                <a:srgbClr val="33CCFF"/>
              </a:solidFill>
              <a:latin typeface="Verdana" pitchFamily="34" charset="0"/>
            </a:endParaRPr>
          </a:p>
          <a:p>
            <a:pPr>
              <a:buClr>
                <a:srgbClr val="FFC000"/>
              </a:buClr>
              <a:buFont typeface="Wingdings" panose="05000000000000000000" pitchFamily="2" charset="2"/>
              <a:buChar char="Ø"/>
            </a:pPr>
            <a:endParaRPr lang="de-DE" i="1" dirty="0" smtClean="0">
              <a:solidFill>
                <a:srgbClr val="33CCFF"/>
              </a:solidFill>
              <a:latin typeface="Verdana" pitchFamily="34" charset="0"/>
            </a:endParaRPr>
          </a:p>
          <a:p>
            <a:pPr>
              <a:buClr>
                <a:srgbClr val="FFC000"/>
              </a:buClr>
              <a:buFont typeface="Wingdings" panose="05000000000000000000" pitchFamily="2" charset="2"/>
              <a:buChar char="Ø"/>
            </a:pPr>
            <a:endParaRPr lang="de-DE" i="1" dirty="0">
              <a:solidFill>
                <a:srgbClr val="33CCFF"/>
              </a:solidFill>
              <a:latin typeface="Verdana" pitchFamily="34" charset="0"/>
            </a:endParaRPr>
          </a:p>
          <a:p>
            <a:pPr>
              <a:buClr>
                <a:srgbClr val="FFC000"/>
              </a:buClr>
              <a:buFont typeface="Wingdings" panose="05000000000000000000" pitchFamily="2" charset="2"/>
              <a:buChar char="Ø"/>
            </a:pPr>
            <a:endParaRPr lang="de-DE" i="1" dirty="0" smtClean="0">
              <a:solidFill>
                <a:srgbClr val="33CCFF"/>
              </a:solidFill>
              <a:latin typeface="Verdana" pitchFamily="34" charset="0"/>
            </a:endParaRPr>
          </a:p>
          <a:p>
            <a:pPr>
              <a:buClr>
                <a:srgbClr val="FFC000"/>
              </a:buClr>
              <a:buFont typeface="Wingdings" panose="05000000000000000000" pitchFamily="2" charset="2"/>
              <a:buChar char="Ø"/>
            </a:pPr>
            <a:endParaRPr lang="de-DE" i="1" dirty="0">
              <a:solidFill>
                <a:srgbClr val="33CCFF"/>
              </a:solidFill>
              <a:latin typeface="Verdana" pitchFamily="34" charset="0"/>
            </a:endParaRPr>
          </a:p>
          <a:p>
            <a:pPr>
              <a:buClr>
                <a:srgbClr val="FFC000"/>
              </a:buClr>
              <a:buFont typeface="Wingdings" panose="05000000000000000000" pitchFamily="2" charset="2"/>
              <a:buChar char="Ø"/>
            </a:pPr>
            <a:endParaRPr lang="de-DE" i="1" dirty="0" smtClean="0">
              <a:solidFill>
                <a:srgbClr val="33CCFF"/>
              </a:solidFill>
              <a:latin typeface="Verdana" pitchFamily="34" charset="0"/>
            </a:endParaRPr>
          </a:p>
          <a:p>
            <a:pPr>
              <a:buClr>
                <a:srgbClr val="FFC000"/>
              </a:buClr>
              <a:buFont typeface="Wingdings" panose="05000000000000000000" pitchFamily="2" charset="2"/>
              <a:buChar char="Ø"/>
            </a:pPr>
            <a:endParaRPr lang="de-DE" i="1" dirty="0">
              <a:solidFill>
                <a:srgbClr val="33CCFF"/>
              </a:solidFill>
              <a:latin typeface="Verdana" pitchFamily="34" charset="0"/>
            </a:endParaRPr>
          </a:p>
          <a:p>
            <a:pPr>
              <a:buClr>
                <a:srgbClr val="FFC000"/>
              </a:buClr>
              <a:buFont typeface="Wingdings" panose="05000000000000000000" pitchFamily="2" charset="2"/>
              <a:buChar char="Ø"/>
            </a:pPr>
            <a:endParaRPr lang="de-DE" i="1" dirty="0" smtClean="0">
              <a:solidFill>
                <a:srgbClr val="33CCFF"/>
              </a:solidFill>
              <a:latin typeface="Verdana" pitchFamily="34" charset="0"/>
            </a:endParaRPr>
          </a:p>
          <a:p>
            <a:pPr>
              <a:buClr>
                <a:srgbClr val="FFC000"/>
              </a:buClr>
              <a:buFont typeface="Wingdings" panose="05000000000000000000" pitchFamily="2" charset="2"/>
              <a:buChar char="Ø"/>
            </a:pPr>
            <a:endParaRPr lang="de-DE" i="1" dirty="0">
              <a:solidFill>
                <a:srgbClr val="33CCFF"/>
              </a:solidFill>
              <a:latin typeface="Verdana" pitchFamily="34" charset="0"/>
            </a:endParaRPr>
          </a:p>
          <a:p>
            <a:pPr>
              <a:buClr>
                <a:srgbClr val="FFC000"/>
              </a:buClr>
              <a:buFont typeface="Wingdings" panose="05000000000000000000" pitchFamily="2" charset="2"/>
              <a:buChar char="Ø"/>
            </a:pPr>
            <a:endParaRPr lang="de-DE" i="1" dirty="0" smtClean="0">
              <a:solidFill>
                <a:srgbClr val="33CCFF"/>
              </a:solidFill>
              <a:latin typeface="Verdana" pitchFamily="34" charset="0"/>
            </a:endParaRPr>
          </a:p>
          <a:p>
            <a:pPr>
              <a:buClr>
                <a:srgbClr val="FFC000"/>
              </a:buClr>
              <a:buFont typeface="Wingdings" panose="05000000000000000000" pitchFamily="2" charset="2"/>
              <a:buChar char="Ø"/>
            </a:pPr>
            <a:endParaRPr lang="de-DE" i="1" dirty="0">
              <a:solidFill>
                <a:srgbClr val="33CCFF"/>
              </a:solidFill>
              <a:latin typeface="Verdana" pitchFamily="34" charset="0"/>
            </a:endParaRPr>
          </a:p>
          <a:p>
            <a:pPr>
              <a:buClr>
                <a:srgbClr val="FFC000"/>
              </a:buClr>
              <a:buFont typeface="Wingdings" panose="05000000000000000000" pitchFamily="2" charset="2"/>
              <a:buChar char="Ø"/>
            </a:pPr>
            <a:endParaRPr lang="de-DE" i="1" dirty="0" smtClean="0">
              <a:solidFill>
                <a:srgbClr val="33CCFF"/>
              </a:solidFill>
              <a:latin typeface="Verdana" pitchFamily="34" charset="0"/>
            </a:endParaRPr>
          </a:p>
          <a:p>
            <a:pPr>
              <a:buClr>
                <a:srgbClr val="FFC000"/>
              </a:buClr>
              <a:buFont typeface="Wingdings" panose="05000000000000000000" pitchFamily="2" charset="2"/>
              <a:buChar char="Ø"/>
            </a:pPr>
            <a:endParaRPr lang="de-DE" i="1" dirty="0">
              <a:solidFill>
                <a:srgbClr val="33CCFF"/>
              </a:solidFill>
              <a:latin typeface="Verdana" pitchFamily="34" charset="0"/>
            </a:endParaRPr>
          </a:p>
          <a:p>
            <a:pPr>
              <a:buClr>
                <a:srgbClr val="FFC000"/>
              </a:buClr>
              <a:buFont typeface="Wingdings" panose="05000000000000000000" pitchFamily="2" charset="2"/>
              <a:buChar char="Ø"/>
            </a:pPr>
            <a:endParaRPr lang="de-DE" i="1" dirty="0" smtClean="0">
              <a:solidFill>
                <a:srgbClr val="33CCFF"/>
              </a:solidFill>
              <a:latin typeface="Verdana" pitchFamily="34" charset="0"/>
            </a:endParaRPr>
          </a:p>
          <a:p>
            <a:pPr>
              <a:buClr>
                <a:srgbClr val="FFC000"/>
              </a:buClr>
              <a:buFont typeface="Wingdings" panose="05000000000000000000" pitchFamily="2" charset="2"/>
              <a:buChar char="Ø"/>
            </a:pPr>
            <a:endParaRPr lang="de-DE" i="1" dirty="0">
              <a:solidFill>
                <a:srgbClr val="33CCFF"/>
              </a:solidFill>
              <a:latin typeface="Verdana" pitchFamily="34" charset="0"/>
            </a:endParaRPr>
          </a:p>
          <a:p>
            <a:pPr>
              <a:buClr>
                <a:srgbClr val="FFC000"/>
              </a:buClr>
              <a:buFont typeface="Wingdings" panose="05000000000000000000" pitchFamily="2" charset="2"/>
              <a:buChar char="Ø"/>
            </a:pPr>
            <a:r>
              <a:rPr lang="de-DE" i="1" dirty="0" smtClean="0">
                <a:solidFill>
                  <a:srgbClr val="66FF66"/>
                </a:solidFill>
                <a:latin typeface="Verdana" pitchFamily="34" charset="0"/>
              </a:rPr>
              <a:t>Hybrid </a:t>
            </a:r>
            <a:r>
              <a:rPr lang="de-DE" i="1" dirty="0" err="1" smtClean="0">
                <a:solidFill>
                  <a:srgbClr val="66FF66"/>
                </a:solidFill>
                <a:latin typeface="Verdana" pitchFamily="34" charset="0"/>
              </a:rPr>
              <a:t>emulsion</a:t>
            </a:r>
            <a:r>
              <a:rPr lang="de-DE" i="1" dirty="0" smtClean="0">
                <a:solidFill>
                  <a:srgbClr val="66FF66"/>
                </a:solidFill>
                <a:latin typeface="Verdana" pitchFamily="34" charset="0"/>
              </a:rPr>
              <a:t> </a:t>
            </a:r>
            <a:r>
              <a:rPr lang="de-DE" i="1" dirty="0" err="1" smtClean="0">
                <a:solidFill>
                  <a:srgbClr val="66FF66"/>
                </a:solidFill>
                <a:latin typeface="Verdana" pitchFamily="34" charset="0"/>
              </a:rPr>
              <a:t>experiment</a:t>
            </a:r>
            <a:r>
              <a:rPr lang="de-DE" i="1" dirty="0" smtClean="0">
                <a:solidFill>
                  <a:srgbClr val="66FF66"/>
                </a:solidFill>
                <a:latin typeface="Verdana" pitchFamily="34" charset="0"/>
              </a:rPr>
              <a:t> @ JPARC </a:t>
            </a:r>
            <a:r>
              <a:rPr lang="de-DE" i="1" dirty="0" err="1" smtClean="0">
                <a:solidFill>
                  <a:srgbClr val="66FF66"/>
                </a:solidFill>
                <a:latin typeface="Verdana" pitchFamily="34" charset="0"/>
              </a:rPr>
              <a:t>may</a:t>
            </a:r>
            <a:r>
              <a:rPr lang="de-DE" i="1" dirty="0" smtClean="0">
                <a:solidFill>
                  <a:srgbClr val="66FF66"/>
                </a:solidFill>
                <a:latin typeface="Verdana" pitchFamily="34" charset="0"/>
              </a:rPr>
              <a:t> </a:t>
            </a:r>
            <a:r>
              <a:rPr lang="de-DE" i="1" dirty="0" err="1" smtClean="0">
                <a:solidFill>
                  <a:srgbClr val="66FF66"/>
                </a:solidFill>
                <a:latin typeface="Verdana" pitchFamily="34" charset="0"/>
              </a:rPr>
              <a:t>help</a:t>
            </a:r>
            <a:r>
              <a:rPr lang="de-DE" i="1" dirty="0" smtClean="0">
                <a:solidFill>
                  <a:srgbClr val="66FF66"/>
                </a:solidFill>
                <a:latin typeface="Verdana" pitchFamily="34" charset="0"/>
              </a:rPr>
              <a:t> </a:t>
            </a:r>
            <a:r>
              <a:rPr lang="de-DE" i="1" dirty="0" err="1" smtClean="0">
                <a:solidFill>
                  <a:srgbClr val="66FF66"/>
                </a:solidFill>
                <a:latin typeface="Verdana" pitchFamily="34" charset="0"/>
              </a:rPr>
              <a:t>to</a:t>
            </a:r>
            <a:r>
              <a:rPr lang="de-DE" i="1" dirty="0" smtClean="0">
                <a:solidFill>
                  <a:srgbClr val="66FF66"/>
                </a:solidFill>
                <a:latin typeface="Verdana" pitchFamily="34" charset="0"/>
              </a:rPr>
              <a:t> </a:t>
            </a:r>
            <a:r>
              <a:rPr lang="de-DE" i="1" dirty="0" err="1" smtClean="0">
                <a:solidFill>
                  <a:srgbClr val="66FF66"/>
                </a:solidFill>
                <a:latin typeface="Verdana" pitchFamily="34" charset="0"/>
              </a:rPr>
              <a:t>clarify</a:t>
            </a:r>
            <a:r>
              <a:rPr lang="de-DE" i="1" dirty="0" smtClean="0">
                <a:solidFill>
                  <a:srgbClr val="66FF66"/>
                </a:solidFill>
                <a:latin typeface="Verdana" pitchFamily="34" charset="0"/>
              </a:rPr>
              <a:t> </a:t>
            </a:r>
            <a:r>
              <a:rPr lang="de-DE" i="1" dirty="0" err="1" smtClean="0">
                <a:solidFill>
                  <a:srgbClr val="66FF66"/>
                </a:solidFill>
                <a:latin typeface="Verdana" pitchFamily="34" charset="0"/>
              </a:rPr>
              <a:t>this</a:t>
            </a:r>
            <a:r>
              <a:rPr lang="de-DE" i="1" dirty="0" smtClean="0">
                <a:solidFill>
                  <a:srgbClr val="66FF66"/>
                </a:solidFill>
                <a:latin typeface="Verdana" pitchFamily="34" charset="0"/>
              </a:rPr>
              <a:t> </a:t>
            </a:r>
            <a:r>
              <a:rPr lang="de-DE" i="1" dirty="0" err="1" smtClean="0">
                <a:solidFill>
                  <a:srgbClr val="66FF66"/>
                </a:solidFill>
                <a:latin typeface="Verdana" pitchFamily="34" charset="0"/>
              </a:rPr>
              <a:t>question</a:t>
            </a:r>
            <a:r>
              <a:rPr lang="de-DE" i="1" dirty="0" smtClean="0">
                <a:solidFill>
                  <a:srgbClr val="66FF66"/>
                </a:solidFill>
                <a:latin typeface="Verdana" pitchFamily="34" charset="0"/>
              </a:rPr>
              <a:t> </a:t>
            </a:r>
            <a:endParaRPr lang="de-DE" sz="1400" dirty="0">
              <a:solidFill>
                <a:srgbClr val="66FF66"/>
              </a:solidFill>
            </a:endParaRPr>
          </a:p>
        </p:txBody>
      </p:sp>
      <p:pic>
        <p:nvPicPr>
          <p:cNvPr id="4" name="Grafik 3"/>
          <p:cNvPicPr>
            <a:picLocks noChangeAspect="1"/>
          </p:cNvPicPr>
          <p:nvPr/>
        </p:nvPicPr>
        <p:blipFill>
          <a:blip r:embed="rId2"/>
          <a:stretch>
            <a:fillRect/>
          </a:stretch>
        </p:blipFill>
        <p:spPr>
          <a:xfrm>
            <a:off x="1544781" y="1218727"/>
            <a:ext cx="5944205" cy="4426350"/>
          </a:xfrm>
          <a:prstGeom prst="rect">
            <a:avLst/>
          </a:prstGeom>
        </p:spPr>
      </p:pic>
    </p:spTree>
    <p:extLst>
      <p:ext uri="{BB962C8B-B14F-4D97-AF65-F5344CB8AC3E}">
        <p14:creationId xmlns:p14="http://schemas.microsoft.com/office/powerpoint/2010/main" val="3813197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4908" y="-305676"/>
            <a:ext cx="11618475" cy="7714092"/>
          </a:xfrm>
          <a:prstGeom prst="rect">
            <a:avLst/>
          </a:prstGeom>
          <a:noFill/>
          <a:ln>
            <a:noFill/>
          </a:ln>
          <a:extLst>
            <a:ext uri="{909E8E84-426E-40DD-AFC4-6F175D3DCCD1}">
              <a14:hiddenFill xmlns:a14="http://schemas.microsoft.com/office/drawing/2010/main">
                <a:solidFill>
                  <a:schemeClr val="accent1"/>
                </a:solidFill>
              </a14:hiddenFill>
            </a:ext>
          </a:extLst>
        </p:spPr>
      </p:pic>
      <p:sp>
        <p:nvSpPr>
          <p:cNvPr id="3" name="Textfeld 2"/>
          <p:cNvSpPr txBox="1"/>
          <p:nvPr/>
        </p:nvSpPr>
        <p:spPr>
          <a:xfrm>
            <a:off x="139312" y="2240076"/>
            <a:ext cx="8562899" cy="5016758"/>
          </a:xfrm>
          <a:prstGeom prst="rect">
            <a:avLst/>
          </a:prstGeom>
          <a:solidFill>
            <a:srgbClr val="3B3B3B">
              <a:alpha val="43137"/>
            </a:srgbClr>
          </a:solidFill>
          <a:ln w="12700">
            <a:noFill/>
          </a:ln>
          <a:effectLst>
            <a:outerShdw blurRad="50800" dist="38100" dir="5400000" algn="t" rotWithShape="0">
              <a:prstClr val="black">
                <a:alpha val="40000"/>
              </a:prstClr>
            </a:outerShdw>
          </a:effectLst>
        </p:spPr>
        <p:txBody>
          <a:bodyPr wrap="square" rtlCol="0">
            <a:spAutoFit/>
            <a:scene3d>
              <a:camera prst="orthographicFront"/>
              <a:lightRig rig="soft" dir="tl">
                <a:rot lat="0" lon="0" rev="0"/>
              </a:lightRig>
            </a:scene3d>
            <a:sp3d prstMaterial="matte">
              <a:contourClr>
                <a:schemeClr val="accent2">
                  <a:tint val="20000"/>
                </a:schemeClr>
              </a:contourClr>
            </a:sp3d>
          </a:bodyPr>
          <a:lstStyle/>
          <a:p>
            <a:pPr algn="ctr"/>
            <a:r>
              <a:rPr lang="de-DE" sz="4000" b="1" spc="50" dirty="0" smtClean="0">
                <a:ln w="11430"/>
                <a:solidFill>
                  <a:srgbClr val="FFC000"/>
                </a:solidFill>
                <a:effectLst>
                  <a:outerShdw blurRad="38100" dist="38100" dir="2700000" algn="tl">
                    <a:srgbClr val="000000">
                      <a:alpha val="43137"/>
                    </a:srgbClr>
                  </a:outerShdw>
                </a:effectLst>
                <a:latin typeface="Arial Rounded MT Bold" panose="020F0704030504030204" pitchFamily="34" charset="0"/>
                <a:cs typeface="Traditional Arabic" panose="02020603050405020304" pitchFamily="18" charset="-78"/>
              </a:rPr>
              <a:t>…light neutral </a:t>
            </a:r>
            <a:r>
              <a:rPr lang="de-DE" sz="4000" b="1" spc="50" dirty="0" err="1" smtClean="0">
                <a:ln w="11430"/>
                <a:solidFill>
                  <a:srgbClr val="FFC000"/>
                </a:solidFill>
                <a:effectLst>
                  <a:outerShdw blurRad="38100" dist="38100" dir="2700000" algn="tl">
                    <a:srgbClr val="000000">
                      <a:alpha val="43137"/>
                    </a:srgbClr>
                  </a:outerShdw>
                </a:effectLst>
                <a:latin typeface="Arial Rounded MT Bold" panose="020F0704030504030204" pitchFamily="34" charset="0"/>
                <a:cs typeface="Traditional Arabic" panose="02020603050405020304" pitchFamily="18" charset="-78"/>
              </a:rPr>
              <a:t>baryonic</a:t>
            </a:r>
            <a:r>
              <a:rPr lang="de-DE" sz="4000" b="1" spc="50" dirty="0" smtClean="0">
                <a:ln w="11430"/>
                <a:solidFill>
                  <a:srgbClr val="FFC000"/>
                </a:solidFill>
                <a:effectLst>
                  <a:outerShdw blurRad="38100" dist="38100" dir="2700000" algn="tl">
                    <a:srgbClr val="000000">
                      <a:alpha val="43137"/>
                    </a:srgbClr>
                  </a:outerShdw>
                </a:effectLst>
                <a:latin typeface="Arial Rounded MT Bold" panose="020F0704030504030204" pitchFamily="34" charset="0"/>
                <a:cs typeface="Traditional Arabic" panose="02020603050405020304" pitchFamily="18" charset="-78"/>
              </a:rPr>
              <a:t> </a:t>
            </a:r>
            <a:r>
              <a:rPr lang="de-DE" sz="4000" b="1" spc="50" dirty="0" err="1" smtClean="0">
                <a:ln w="11430"/>
                <a:solidFill>
                  <a:srgbClr val="FFC000"/>
                </a:solidFill>
                <a:effectLst>
                  <a:outerShdw blurRad="38100" dist="38100" dir="2700000" algn="tl">
                    <a:srgbClr val="000000">
                      <a:alpha val="43137"/>
                    </a:srgbClr>
                  </a:outerShdw>
                </a:effectLst>
                <a:latin typeface="Arial Rounded MT Bold" panose="020F0704030504030204" pitchFamily="34" charset="0"/>
                <a:cs typeface="Traditional Arabic" panose="02020603050405020304" pitchFamily="18" charset="-78"/>
              </a:rPr>
              <a:t>systems</a:t>
            </a:r>
            <a:r>
              <a:rPr lang="de-DE" sz="4000" b="1" spc="50" dirty="0" smtClean="0">
                <a:ln w="11430"/>
                <a:solidFill>
                  <a:srgbClr val="FFC000"/>
                </a:solidFill>
                <a:effectLst>
                  <a:outerShdw blurRad="38100" dist="38100" dir="2700000" algn="tl">
                    <a:srgbClr val="000000">
                      <a:alpha val="43137"/>
                    </a:srgbClr>
                  </a:outerShdw>
                </a:effectLst>
                <a:latin typeface="Arial Rounded MT Bold" panose="020F0704030504030204" pitchFamily="34" charset="0"/>
                <a:cs typeface="Traditional Arabic" panose="02020603050405020304" pitchFamily="18" charset="-78"/>
              </a:rPr>
              <a:t> </a:t>
            </a:r>
            <a:r>
              <a:rPr lang="de-DE" sz="4000" b="1" spc="50" dirty="0" err="1" smtClean="0">
                <a:ln w="11430"/>
                <a:solidFill>
                  <a:srgbClr val="FFC000"/>
                </a:solidFill>
                <a:effectLst>
                  <a:outerShdw blurRad="38100" dist="38100" dir="2700000" algn="tl">
                    <a:srgbClr val="000000">
                      <a:alpha val="43137"/>
                    </a:srgbClr>
                  </a:outerShdw>
                </a:effectLst>
                <a:latin typeface="Arial Rounded MT Bold" panose="020F0704030504030204" pitchFamily="34" charset="0"/>
                <a:cs typeface="Traditional Arabic" panose="02020603050405020304" pitchFamily="18" charset="-78"/>
              </a:rPr>
              <a:t>may</a:t>
            </a:r>
            <a:r>
              <a:rPr lang="de-DE" sz="4000" b="1" spc="50" dirty="0" smtClean="0">
                <a:ln w="11430"/>
                <a:solidFill>
                  <a:srgbClr val="FFC000"/>
                </a:solidFill>
                <a:effectLst>
                  <a:outerShdw blurRad="38100" dist="38100" dir="2700000" algn="tl">
                    <a:srgbClr val="000000">
                      <a:alpha val="43137"/>
                    </a:srgbClr>
                  </a:outerShdw>
                </a:effectLst>
                <a:latin typeface="Arial Rounded MT Bold" panose="020F0704030504030204" pitchFamily="34" charset="0"/>
                <a:cs typeface="Traditional Arabic" panose="02020603050405020304" pitchFamily="18" charset="-78"/>
              </a:rPr>
              <a:t> </a:t>
            </a:r>
            <a:r>
              <a:rPr lang="de-DE" sz="4000" b="1" spc="50" dirty="0" err="1" smtClean="0">
                <a:ln w="11430"/>
                <a:solidFill>
                  <a:srgbClr val="FFC000"/>
                </a:solidFill>
                <a:effectLst>
                  <a:outerShdw blurRad="38100" dist="38100" dir="2700000" algn="tl">
                    <a:srgbClr val="000000">
                      <a:alpha val="43137"/>
                    </a:srgbClr>
                  </a:outerShdw>
                </a:effectLst>
                <a:latin typeface="Arial Rounded MT Bold" panose="020F0704030504030204" pitchFamily="34" charset="0"/>
                <a:cs typeface="Traditional Arabic" panose="02020603050405020304" pitchFamily="18" charset="-78"/>
              </a:rPr>
              <a:t>be</a:t>
            </a:r>
            <a:r>
              <a:rPr lang="de-DE" sz="4000" b="1" spc="50" dirty="0" smtClean="0">
                <a:ln w="11430"/>
                <a:solidFill>
                  <a:srgbClr val="FFC000"/>
                </a:solidFill>
                <a:effectLst>
                  <a:outerShdw blurRad="38100" dist="38100" dir="2700000" algn="tl">
                    <a:srgbClr val="000000">
                      <a:alpha val="43137"/>
                    </a:srgbClr>
                  </a:outerShdw>
                </a:effectLst>
                <a:latin typeface="Arial Rounded MT Bold" panose="020F0704030504030204" pitchFamily="34" charset="0"/>
                <a:cs typeface="Traditional Arabic" panose="02020603050405020304" pitchFamily="18" charset="-78"/>
              </a:rPr>
              <a:t> </a:t>
            </a:r>
            <a:r>
              <a:rPr lang="de-DE" sz="4000" b="1" spc="50" dirty="0" err="1" smtClean="0">
                <a:ln w="11430"/>
                <a:solidFill>
                  <a:srgbClr val="FFC000"/>
                </a:solidFill>
                <a:effectLst>
                  <a:outerShdw blurRad="38100" dist="38100" dir="2700000" algn="tl">
                    <a:srgbClr val="000000">
                      <a:alpha val="43137"/>
                    </a:srgbClr>
                  </a:outerShdw>
                </a:effectLst>
                <a:latin typeface="Arial Rounded MT Bold" panose="020F0704030504030204" pitchFamily="34" charset="0"/>
                <a:cs typeface="Traditional Arabic" panose="02020603050405020304" pitchFamily="18" charset="-78"/>
              </a:rPr>
              <a:t>full</a:t>
            </a:r>
            <a:r>
              <a:rPr lang="de-DE" sz="4000" b="1" spc="50" dirty="0" smtClean="0">
                <a:ln w="11430"/>
                <a:solidFill>
                  <a:srgbClr val="FFC000"/>
                </a:solidFill>
                <a:effectLst>
                  <a:outerShdw blurRad="38100" dist="38100" dir="2700000" algn="tl">
                    <a:srgbClr val="000000">
                      <a:alpha val="43137"/>
                    </a:srgbClr>
                  </a:outerShdw>
                </a:effectLst>
                <a:latin typeface="Arial Rounded MT Bold" panose="020F0704030504030204" pitchFamily="34" charset="0"/>
                <a:cs typeface="Traditional Arabic" panose="02020603050405020304" pitchFamily="18" charset="-78"/>
              </a:rPr>
              <a:t> </a:t>
            </a:r>
            <a:r>
              <a:rPr lang="de-DE" sz="4000" b="1" spc="50" dirty="0" err="1" smtClean="0">
                <a:ln w="11430"/>
                <a:solidFill>
                  <a:srgbClr val="FFC000"/>
                </a:solidFill>
                <a:effectLst>
                  <a:outerShdw blurRad="38100" dist="38100" dir="2700000" algn="tl">
                    <a:srgbClr val="000000">
                      <a:alpha val="43137"/>
                    </a:srgbClr>
                  </a:outerShdw>
                </a:effectLst>
                <a:latin typeface="Arial Rounded MT Bold" panose="020F0704030504030204" pitchFamily="34" charset="0"/>
                <a:cs typeface="Traditional Arabic" panose="02020603050405020304" pitchFamily="18" charset="-78"/>
              </a:rPr>
              <a:t>of</a:t>
            </a:r>
            <a:r>
              <a:rPr lang="de-DE" sz="4000" b="1" spc="50" dirty="0" smtClean="0">
                <a:ln w="11430"/>
                <a:solidFill>
                  <a:srgbClr val="FFC000"/>
                </a:solidFill>
                <a:effectLst>
                  <a:outerShdw blurRad="38100" dist="38100" dir="2700000" algn="tl">
                    <a:srgbClr val="000000">
                      <a:alpha val="43137"/>
                    </a:srgbClr>
                  </a:outerShdw>
                </a:effectLst>
                <a:latin typeface="Arial Rounded MT Bold" panose="020F0704030504030204" pitchFamily="34" charset="0"/>
                <a:cs typeface="Traditional Arabic" panose="02020603050405020304" pitchFamily="18" charset="-78"/>
              </a:rPr>
              <a:t> </a:t>
            </a:r>
            <a:r>
              <a:rPr lang="de-DE" sz="4000" b="1" spc="50" dirty="0" err="1" smtClean="0">
                <a:ln w="11430"/>
                <a:solidFill>
                  <a:srgbClr val="FFC000"/>
                </a:solidFill>
                <a:effectLst>
                  <a:outerShdw blurRad="38100" dist="38100" dir="2700000" algn="tl">
                    <a:srgbClr val="000000">
                      <a:alpha val="43137"/>
                    </a:srgbClr>
                  </a:outerShdw>
                </a:effectLst>
                <a:latin typeface="Arial Rounded MT Bold" panose="020F0704030504030204" pitchFamily="34" charset="0"/>
                <a:cs typeface="Traditional Arabic" panose="02020603050405020304" pitchFamily="18" charset="-78"/>
              </a:rPr>
              <a:t>surprises</a:t>
            </a:r>
            <a:r>
              <a:rPr lang="de-DE" sz="4000" b="1" spc="50" dirty="0" smtClean="0">
                <a:ln w="11430"/>
                <a:solidFill>
                  <a:srgbClr val="FFC000"/>
                </a:solidFill>
                <a:effectLst>
                  <a:outerShdw blurRad="38100" dist="38100" dir="2700000" algn="tl">
                    <a:srgbClr val="000000">
                      <a:alpha val="43137"/>
                    </a:srgbClr>
                  </a:outerShdw>
                </a:effectLst>
                <a:latin typeface="Arial Rounded MT Bold" panose="020F0704030504030204" pitchFamily="34" charset="0"/>
                <a:cs typeface="Traditional Arabic" panose="02020603050405020304" pitchFamily="18" charset="-78"/>
              </a:rPr>
              <a:t> </a:t>
            </a:r>
            <a:r>
              <a:rPr lang="de-DE" sz="4000" b="1" spc="50" dirty="0" err="1" smtClean="0">
                <a:ln w="11430"/>
                <a:solidFill>
                  <a:srgbClr val="FFC000"/>
                </a:solidFill>
                <a:effectLst>
                  <a:outerShdw blurRad="38100" dist="38100" dir="2700000" algn="tl">
                    <a:srgbClr val="000000">
                      <a:alpha val="43137"/>
                    </a:srgbClr>
                  </a:outerShdw>
                </a:effectLst>
                <a:latin typeface="Arial Rounded MT Bold" panose="020F0704030504030204" pitchFamily="34" charset="0"/>
                <a:cs typeface="Traditional Arabic" panose="02020603050405020304" pitchFamily="18" charset="-78"/>
              </a:rPr>
              <a:t>and</a:t>
            </a:r>
            <a:r>
              <a:rPr lang="de-DE" sz="4000" b="1" spc="50" dirty="0" smtClean="0">
                <a:ln w="11430"/>
                <a:solidFill>
                  <a:srgbClr val="FFC000"/>
                </a:solidFill>
                <a:effectLst>
                  <a:outerShdw blurRad="38100" dist="38100" dir="2700000" algn="tl">
                    <a:srgbClr val="000000">
                      <a:alpha val="43137"/>
                    </a:srgbClr>
                  </a:outerShdw>
                </a:effectLst>
                <a:latin typeface="Arial Rounded MT Bold" panose="020F0704030504030204" pitchFamily="34" charset="0"/>
                <a:cs typeface="Traditional Arabic" panose="02020603050405020304" pitchFamily="18" charset="-78"/>
              </a:rPr>
              <a:t> </a:t>
            </a:r>
            <a:r>
              <a:rPr lang="de-DE" sz="4000" b="1" spc="50" dirty="0" err="1" smtClean="0">
                <a:ln w="11430"/>
                <a:solidFill>
                  <a:srgbClr val="FFC000"/>
                </a:solidFill>
                <a:effectLst>
                  <a:outerShdw blurRad="38100" dist="38100" dir="2700000" algn="tl">
                    <a:srgbClr val="000000">
                      <a:alpha val="43137"/>
                    </a:srgbClr>
                  </a:outerShdw>
                </a:effectLst>
                <a:latin typeface="Arial Rounded MT Bold" panose="020F0704030504030204" pitchFamily="34" charset="0"/>
                <a:cs typeface="Traditional Arabic" panose="02020603050405020304" pitchFamily="18" charset="-78"/>
              </a:rPr>
              <a:t>challenges</a:t>
            </a:r>
            <a:r>
              <a:rPr lang="de-DE" sz="4000" b="1" spc="50" dirty="0" smtClean="0">
                <a:ln w="11430"/>
                <a:solidFill>
                  <a:srgbClr val="FFC000"/>
                </a:solidFill>
                <a:effectLst>
                  <a:outerShdw blurRad="38100" dist="38100" dir="2700000" algn="tl">
                    <a:srgbClr val="000000">
                      <a:alpha val="43137"/>
                    </a:srgbClr>
                  </a:outerShdw>
                </a:effectLst>
                <a:latin typeface="Arial Rounded MT Bold" panose="020F0704030504030204" pitchFamily="34" charset="0"/>
                <a:cs typeface="Traditional Arabic" panose="02020603050405020304" pitchFamily="18" charset="-78"/>
              </a:rPr>
              <a:t> </a:t>
            </a:r>
            <a:endParaRPr lang="de-DE" sz="4000" b="1" spc="50" dirty="0" smtClean="0">
              <a:ln w="11430"/>
              <a:solidFill>
                <a:srgbClr val="FFC000"/>
              </a:solidFill>
              <a:effectLst>
                <a:outerShdw blurRad="38100" dist="38100" dir="2700000" algn="tl">
                  <a:srgbClr val="000000">
                    <a:alpha val="43137"/>
                  </a:srgbClr>
                </a:outerShdw>
              </a:effectLst>
              <a:latin typeface="Symbol" panose="05050102010706020507" pitchFamily="18" charset="2"/>
              <a:cs typeface="Traditional Arabic" panose="02020603050405020304" pitchFamily="18" charset="-78"/>
            </a:endParaRPr>
          </a:p>
          <a:p>
            <a:pPr algn="ctr"/>
            <a:endParaRPr lang="de-DE" sz="4000" b="1" spc="50" dirty="0">
              <a:ln w="11430"/>
              <a:solidFill>
                <a:srgbClr val="FFC000"/>
              </a:solidFill>
              <a:effectLst>
                <a:outerShdw blurRad="38100" dist="38100" dir="2700000" algn="tl">
                  <a:srgbClr val="000000">
                    <a:alpha val="43137"/>
                  </a:srgbClr>
                </a:outerShdw>
              </a:effectLst>
              <a:latin typeface="Symbol" panose="05050102010706020507" pitchFamily="18" charset="2"/>
              <a:cs typeface="Traditional Arabic" panose="02020603050405020304" pitchFamily="18" charset="-78"/>
            </a:endParaRPr>
          </a:p>
          <a:p>
            <a:pPr algn="ctr"/>
            <a:endParaRPr lang="de-DE" sz="4000" b="1" spc="50" dirty="0" smtClean="0">
              <a:ln w="11430"/>
              <a:solidFill>
                <a:srgbClr val="FFC000"/>
              </a:solidFill>
              <a:effectLst>
                <a:outerShdw blurRad="38100" dist="38100" dir="2700000" algn="tl">
                  <a:srgbClr val="000000">
                    <a:alpha val="43137"/>
                  </a:srgbClr>
                </a:outerShdw>
              </a:effectLst>
              <a:latin typeface="Symbol" panose="05050102010706020507" pitchFamily="18" charset="2"/>
              <a:cs typeface="Traditional Arabic" panose="02020603050405020304" pitchFamily="18" charset="-78"/>
            </a:endParaRPr>
          </a:p>
          <a:p>
            <a:pPr algn="ctr"/>
            <a:endParaRPr lang="de-DE" sz="4000" b="1" spc="50" dirty="0">
              <a:ln w="11430"/>
              <a:solidFill>
                <a:srgbClr val="FFC000"/>
              </a:solidFill>
              <a:effectLst>
                <a:outerShdw blurRad="38100" dist="38100" dir="2700000" algn="tl">
                  <a:srgbClr val="000000">
                    <a:alpha val="43137"/>
                  </a:srgbClr>
                </a:outerShdw>
              </a:effectLst>
              <a:latin typeface="Symbol" panose="05050102010706020507" pitchFamily="18" charset="2"/>
              <a:cs typeface="Traditional Arabic" panose="02020603050405020304" pitchFamily="18" charset="-78"/>
            </a:endParaRPr>
          </a:p>
          <a:p>
            <a:pPr algn="ctr"/>
            <a:endParaRPr lang="de-DE" sz="4000" b="1" spc="50" dirty="0" smtClean="0">
              <a:ln w="11430"/>
              <a:solidFill>
                <a:srgbClr val="FFC000"/>
              </a:solidFill>
              <a:effectLst>
                <a:outerShdw blurRad="38100" dist="38100" dir="2700000" algn="tl">
                  <a:srgbClr val="000000">
                    <a:alpha val="43137"/>
                  </a:srgbClr>
                </a:outerShdw>
              </a:effectLst>
              <a:latin typeface="Symbol" panose="05050102010706020507" pitchFamily="18" charset="2"/>
              <a:cs typeface="Traditional Arabic" panose="02020603050405020304" pitchFamily="18" charset="-78"/>
            </a:endParaRPr>
          </a:p>
          <a:p>
            <a:pPr algn="ctr"/>
            <a:endParaRPr lang="en-US" sz="4000" b="1" spc="50" dirty="0" smtClean="0">
              <a:ln w="11430"/>
              <a:solidFill>
                <a:srgbClr val="FFC000"/>
              </a:solidFill>
              <a:effectLst>
                <a:outerShdw blurRad="38100" dist="38100" dir="2700000" algn="tl">
                  <a:srgbClr val="000000">
                    <a:alpha val="43137"/>
                  </a:srgbClr>
                </a:outerShdw>
              </a:effectLst>
              <a:latin typeface="Symbol" panose="05050102010706020507" pitchFamily="18" charset="2"/>
              <a:cs typeface="Traditional Arabic" panose="02020603050405020304" pitchFamily="18" charset="-78"/>
            </a:endParaRPr>
          </a:p>
        </p:txBody>
      </p:sp>
    </p:spTree>
    <p:extLst>
      <p:ext uri="{BB962C8B-B14F-4D97-AF65-F5344CB8AC3E}">
        <p14:creationId xmlns:p14="http://schemas.microsoft.com/office/powerpoint/2010/main" val="27674568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a:p>
        </p:txBody>
      </p:sp>
    </p:spTree>
    <p:extLst>
      <p:ext uri="{BB962C8B-B14F-4D97-AF65-F5344CB8AC3E}">
        <p14:creationId xmlns:p14="http://schemas.microsoft.com/office/powerpoint/2010/main" val="1262891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22322" y="1025373"/>
            <a:ext cx="5819757" cy="5095209"/>
          </a:xfrm>
        </p:spPr>
      </p:pic>
    </p:spTree>
    <p:extLst>
      <p:ext uri="{BB962C8B-B14F-4D97-AF65-F5344CB8AC3E}">
        <p14:creationId xmlns:p14="http://schemas.microsoft.com/office/powerpoint/2010/main" val="14304469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3902" y="-276179"/>
            <a:ext cx="11618475" cy="7714092"/>
          </a:xfrm>
          <a:prstGeom prst="rect">
            <a:avLst/>
          </a:prstGeom>
          <a:noFill/>
          <a:ln>
            <a:noFill/>
          </a:ln>
          <a:extLst>
            <a:ext uri="{909E8E84-426E-40DD-AFC4-6F175D3DCCD1}">
              <a14:hiddenFill xmlns:a14="http://schemas.microsoft.com/office/drawing/2010/main">
                <a:solidFill>
                  <a:schemeClr val="accent1"/>
                </a:solidFill>
              </a14:hiddenFill>
            </a:ext>
          </a:extLst>
        </p:spPr>
      </p:pic>
      <p:sp>
        <p:nvSpPr>
          <p:cNvPr id="3" name="Textfeld 2"/>
          <p:cNvSpPr txBox="1"/>
          <p:nvPr/>
        </p:nvSpPr>
        <p:spPr>
          <a:xfrm>
            <a:off x="-633561" y="2173123"/>
            <a:ext cx="10248505" cy="2308324"/>
          </a:xfrm>
          <a:prstGeom prst="rect">
            <a:avLst/>
          </a:prstGeom>
          <a:solidFill>
            <a:srgbClr val="3B3B3B">
              <a:alpha val="43137"/>
            </a:srgbClr>
          </a:solidFill>
          <a:ln w="12700">
            <a:noFill/>
          </a:ln>
          <a:effectLst>
            <a:outerShdw blurRad="50800" dist="38100" dir="5400000" algn="t" rotWithShape="0">
              <a:prstClr val="black">
                <a:alpha val="40000"/>
              </a:prstClr>
            </a:outerShdw>
          </a:effectLst>
        </p:spPr>
        <p:txBody>
          <a:bodyPr wrap="square" rtlCol="0">
            <a:spAutoFit/>
            <a:scene3d>
              <a:camera prst="orthographicFront"/>
              <a:lightRig rig="soft" dir="tl">
                <a:rot lat="0" lon="0" rev="0"/>
              </a:lightRig>
            </a:scene3d>
            <a:sp3d prstMaterial="matte">
              <a:contourClr>
                <a:schemeClr val="accent2">
                  <a:tint val="20000"/>
                </a:schemeClr>
              </a:contourClr>
            </a:sp3d>
          </a:bodyPr>
          <a:lstStyle/>
          <a:p>
            <a:pPr algn="ctr"/>
            <a:r>
              <a:rPr lang="de-DE" sz="7200" b="1" spc="50" dirty="0" smtClean="0">
                <a:ln w="11430"/>
                <a:solidFill>
                  <a:srgbClr val="FFC000"/>
                </a:solidFill>
                <a:effectLst>
                  <a:outerShdw blurRad="38100" dist="38100" dir="2700000" algn="tl">
                    <a:srgbClr val="000000">
                      <a:alpha val="43137"/>
                    </a:srgbClr>
                  </a:outerShdw>
                </a:effectLst>
                <a:latin typeface="Arial Rounded MT Bold" panose="020F0704030504030204" pitchFamily="34" charset="0"/>
                <a:cs typeface="Traditional Arabic" panose="02020603050405020304" pitchFamily="18" charset="-78"/>
              </a:rPr>
              <a:t>A=2</a:t>
            </a:r>
          </a:p>
          <a:p>
            <a:pPr algn="ctr"/>
            <a:r>
              <a:rPr lang="de-DE" sz="7200" b="1" spc="50" dirty="0" err="1" smtClean="0">
                <a:ln w="11430"/>
                <a:solidFill>
                  <a:srgbClr val="FFC000"/>
                </a:solidFill>
                <a:effectLst>
                  <a:outerShdw blurRad="38100" dist="38100" dir="2700000" algn="tl">
                    <a:srgbClr val="000000">
                      <a:alpha val="43137"/>
                    </a:srgbClr>
                  </a:outerShdw>
                </a:effectLst>
                <a:latin typeface="Arial Rounded MT Bold" panose="020F0704030504030204" pitchFamily="34" charset="0"/>
                <a:cs typeface="Traditional Arabic" panose="02020603050405020304" pitchFamily="18" charset="-78"/>
              </a:rPr>
              <a:t>nn</a:t>
            </a:r>
            <a:r>
              <a:rPr lang="de-DE" sz="7200" b="1" spc="50" dirty="0" smtClean="0">
                <a:ln w="11430"/>
                <a:solidFill>
                  <a:srgbClr val="FFC000"/>
                </a:solidFill>
                <a:effectLst>
                  <a:outerShdw blurRad="38100" dist="38100" dir="2700000" algn="tl">
                    <a:srgbClr val="000000">
                      <a:alpha val="43137"/>
                    </a:srgbClr>
                  </a:outerShdw>
                </a:effectLst>
                <a:latin typeface="Arial Rounded MT Bold" panose="020F0704030504030204" pitchFamily="34" charset="0"/>
                <a:cs typeface="Traditional Arabic" panose="02020603050405020304" pitchFamily="18" charset="-78"/>
              </a:rPr>
              <a:t>    </a:t>
            </a:r>
            <a:r>
              <a:rPr lang="de-DE" sz="7200" b="1" spc="50" dirty="0" err="1" smtClean="0">
                <a:ln w="11430"/>
                <a:solidFill>
                  <a:srgbClr val="FFC000"/>
                </a:solidFill>
                <a:effectLst>
                  <a:outerShdw blurRad="38100" dist="38100" dir="2700000" algn="tl">
                    <a:srgbClr val="000000">
                      <a:alpha val="43137"/>
                    </a:srgbClr>
                  </a:outerShdw>
                </a:effectLst>
                <a:latin typeface="Arial Rounded MT Bold" panose="020F0704030504030204" pitchFamily="34" charset="0"/>
                <a:cs typeface="Traditional Arabic" panose="02020603050405020304" pitchFamily="18" charset="-78"/>
              </a:rPr>
              <a:t>n</a:t>
            </a:r>
            <a:r>
              <a:rPr lang="de-DE" sz="7200" b="1" spc="50" dirty="0" err="1" smtClean="0">
                <a:ln w="11430"/>
                <a:solidFill>
                  <a:srgbClr val="FFC000"/>
                </a:solidFill>
                <a:effectLst>
                  <a:outerShdw blurRad="38100" dist="38100" dir="2700000" algn="tl">
                    <a:srgbClr val="000000">
                      <a:alpha val="43137"/>
                    </a:srgbClr>
                  </a:outerShdw>
                </a:effectLst>
                <a:latin typeface="Symbol" panose="05050102010706020507" pitchFamily="18" charset="2"/>
                <a:cs typeface="Traditional Arabic" panose="02020603050405020304" pitchFamily="18" charset="-78"/>
              </a:rPr>
              <a:t>L</a:t>
            </a:r>
            <a:r>
              <a:rPr lang="de-DE" sz="7200" b="1" spc="50" dirty="0" smtClean="0">
                <a:ln w="11430"/>
                <a:solidFill>
                  <a:srgbClr val="FFC000"/>
                </a:solidFill>
                <a:effectLst>
                  <a:outerShdw blurRad="38100" dist="38100" dir="2700000" algn="tl">
                    <a:srgbClr val="000000">
                      <a:alpha val="43137"/>
                    </a:srgbClr>
                  </a:outerShdw>
                </a:effectLst>
                <a:latin typeface="Symbol" panose="05050102010706020507" pitchFamily="18" charset="2"/>
                <a:cs typeface="Traditional Arabic" panose="02020603050405020304" pitchFamily="18" charset="-78"/>
              </a:rPr>
              <a:t>    S</a:t>
            </a:r>
            <a:r>
              <a:rPr lang="de-DE" sz="7200" b="1" spc="50" baseline="30000" dirty="0" smtClean="0">
                <a:ln w="11430"/>
                <a:solidFill>
                  <a:srgbClr val="FFC000"/>
                </a:solidFill>
                <a:effectLst>
                  <a:outerShdw blurRad="38100" dist="38100" dir="2700000" algn="tl">
                    <a:srgbClr val="000000">
                      <a:alpha val="43137"/>
                    </a:srgbClr>
                  </a:outerShdw>
                </a:effectLst>
                <a:latin typeface="Symbol" panose="05050102010706020507" pitchFamily="18" charset="2"/>
                <a:cs typeface="Traditional Arabic" panose="02020603050405020304" pitchFamily="18" charset="-78"/>
              </a:rPr>
              <a:t>-</a:t>
            </a:r>
            <a:r>
              <a:rPr lang="de-DE" sz="7200" b="1" spc="50" dirty="0" smtClean="0">
                <a:ln w="11430"/>
                <a:solidFill>
                  <a:srgbClr val="FFC000"/>
                </a:solidFill>
                <a:effectLst>
                  <a:outerShdw blurRad="38100" dist="38100" dir="2700000" algn="tl">
                    <a:srgbClr val="000000">
                      <a:alpha val="43137"/>
                    </a:srgbClr>
                  </a:outerShdw>
                </a:effectLst>
                <a:latin typeface="Arial Rounded MT Bold" panose="020F0704030504030204" pitchFamily="34" charset="0"/>
                <a:cs typeface="Traditional Arabic" panose="02020603050405020304" pitchFamily="18" charset="-78"/>
              </a:rPr>
              <a:t>p   </a:t>
            </a:r>
            <a:r>
              <a:rPr lang="de-DE" sz="7200" b="1" spc="50" dirty="0" smtClean="0">
                <a:ln w="11430"/>
                <a:solidFill>
                  <a:srgbClr val="FFC000"/>
                </a:solidFill>
                <a:effectLst>
                  <a:outerShdw blurRad="38100" dist="38100" dir="2700000" algn="tl">
                    <a:srgbClr val="000000">
                      <a:alpha val="43137"/>
                    </a:srgbClr>
                  </a:outerShdw>
                </a:effectLst>
                <a:latin typeface="Symbol" panose="05050102010706020507" pitchFamily="18" charset="2"/>
                <a:cs typeface="Traditional Arabic" panose="02020603050405020304" pitchFamily="18" charset="-78"/>
              </a:rPr>
              <a:t>LL ...</a:t>
            </a:r>
            <a:endParaRPr lang="en-US" sz="7200" b="1" spc="50" dirty="0" smtClean="0">
              <a:ln w="11430"/>
              <a:solidFill>
                <a:srgbClr val="FFC000"/>
              </a:solidFill>
              <a:effectLst>
                <a:outerShdw blurRad="38100" dist="38100" dir="2700000" algn="tl">
                  <a:srgbClr val="000000">
                    <a:alpha val="43137"/>
                  </a:srgbClr>
                </a:outerShdw>
              </a:effectLst>
              <a:latin typeface="Symbol" panose="05050102010706020507" pitchFamily="18" charset="2"/>
              <a:cs typeface="Traditional Arabic" panose="02020603050405020304" pitchFamily="18" charset="-78"/>
            </a:endParaRPr>
          </a:p>
        </p:txBody>
      </p:sp>
    </p:spTree>
    <p:extLst>
      <p:ext uri="{BB962C8B-B14F-4D97-AF65-F5344CB8AC3E}">
        <p14:creationId xmlns:p14="http://schemas.microsoft.com/office/powerpoint/2010/main" val="297041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67885" y="-5337"/>
            <a:ext cx="7103444" cy="584775"/>
          </a:xfrm>
        </p:spPr>
        <p:txBody>
          <a:bodyPr/>
          <a:lstStyle/>
          <a:p>
            <a:r>
              <a:rPr lang="de-DE" dirty="0" smtClean="0"/>
              <a:t>Are </a:t>
            </a:r>
            <a:r>
              <a:rPr lang="de-DE" dirty="0" err="1" smtClean="0"/>
              <a:t>n</a:t>
            </a:r>
            <a:r>
              <a:rPr lang="de-DE" dirty="0" err="1" smtClean="0">
                <a:latin typeface="Symbol" panose="05050102010706020507" pitchFamily="18" charset="2"/>
              </a:rPr>
              <a:t>LL</a:t>
            </a:r>
            <a:r>
              <a:rPr lang="de-DE" dirty="0" smtClean="0"/>
              <a:t> </a:t>
            </a:r>
            <a:r>
              <a:rPr lang="de-DE" dirty="0" err="1" smtClean="0"/>
              <a:t>and</a:t>
            </a:r>
            <a:r>
              <a:rPr lang="de-DE" dirty="0" smtClean="0"/>
              <a:t> </a:t>
            </a:r>
            <a:r>
              <a:rPr lang="de-DE" dirty="0" err="1" smtClean="0"/>
              <a:t>nn</a:t>
            </a:r>
            <a:r>
              <a:rPr lang="de-DE" dirty="0" err="1" smtClean="0">
                <a:latin typeface="Symbol" panose="05050102010706020507" pitchFamily="18" charset="2"/>
              </a:rPr>
              <a:t>LL</a:t>
            </a:r>
            <a:r>
              <a:rPr lang="de-DE" dirty="0" smtClean="0"/>
              <a:t> </a:t>
            </a:r>
            <a:r>
              <a:rPr lang="de-DE" dirty="0" err="1" smtClean="0"/>
              <a:t>bound</a:t>
            </a:r>
            <a:r>
              <a:rPr lang="de-DE" dirty="0" smtClean="0"/>
              <a:t> ?</a:t>
            </a:r>
            <a:endParaRPr lang="de-DE" dirty="0"/>
          </a:p>
        </p:txBody>
      </p:sp>
      <p:sp>
        <p:nvSpPr>
          <p:cNvPr id="3" name="Inhaltsplatzhalter 2"/>
          <p:cNvSpPr>
            <a:spLocks noGrp="1"/>
          </p:cNvSpPr>
          <p:nvPr>
            <p:ph idx="1"/>
          </p:nvPr>
        </p:nvSpPr>
        <p:spPr/>
        <p:txBody>
          <a:bodyPr/>
          <a:lstStyle/>
          <a:p>
            <a:pPr>
              <a:buClr>
                <a:srgbClr val="FFC000"/>
              </a:buClr>
              <a:buFont typeface="Wingdings" panose="05000000000000000000" pitchFamily="2" charset="2"/>
              <a:buChar char="Ø"/>
            </a:pPr>
            <a:r>
              <a:rPr lang="en-US" altLang="zh-CN" dirty="0" err="1" smtClean="0">
                <a:solidFill>
                  <a:srgbClr val="33CCFF"/>
                </a:solidFill>
                <a:latin typeface="Symbol" panose="05050102010706020507" pitchFamily="18" charset="2"/>
                <a:sym typeface="Symbol"/>
              </a:rPr>
              <a:t>LL</a:t>
            </a:r>
            <a:r>
              <a:rPr lang="en-US" altLang="zh-CN" dirty="0" err="1" smtClean="0">
                <a:solidFill>
                  <a:srgbClr val="33CCFF"/>
                </a:solidFill>
                <a:sym typeface="Symbol"/>
              </a:rPr>
              <a:t>n</a:t>
            </a:r>
            <a:r>
              <a:rPr lang="en-US" altLang="zh-CN" dirty="0" smtClean="0">
                <a:solidFill>
                  <a:srgbClr val="33CCFF"/>
                </a:solidFill>
                <a:sym typeface="Symbol"/>
              </a:rPr>
              <a:t> possibly bound </a:t>
            </a:r>
          </a:p>
          <a:p>
            <a:pPr>
              <a:buClr>
                <a:srgbClr val="FFC000"/>
              </a:buClr>
              <a:buFont typeface="Wingdings" panose="05000000000000000000" pitchFamily="2" charset="2"/>
              <a:buChar char="Ø"/>
            </a:pPr>
            <a:endParaRPr lang="en-US" altLang="zh-CN" dirty="0">
              <a:solidFill>
                <a:srgbClr val="33CCFF"/>
              </a:solidFill>
              <a:sym typeface="Symbol"/>
            </a:endParaRPr>
          </a:p>
          <a:p>
            <a:pPr>
              <a:buClr>
                <a:srgbClr val="FFC000"/>
              </a:buClr>
              <a:buFont typeface="Wingdings" panose="05000000000000000000" pitchFamily="2" charset="2"/>
              <a:buChar char="Ø"/>
            </a:pPr>
            <a:endParaRPr lang="en-US" altLang="zh-CN" dirty="0" smtClean="0">
              <a:solidFill>
                <a:srgbClr val="33CCFF"/>
              </a:solidFill>
              <a:sym typeface="Symbol"/>
            </a:endParaRPr>
          </a:p>
          <a:p>
            <a:pPr>
              <a:buClr>
                <a:srgbClr val="FFC000"/>
              </a:buClr>
              <a:buFont typeface="Wingdings" panose="05000000000000000000" pitchFamily="2" charset="2"/>
              <a:buChar char="Ø"/>
            </a:pPr>
            <a:endParaRPr lang="en-US" altLang="zh-CN" dirty="0">
              <a:solidFill>
                <a:srgbClr val="33CCFF"/>
              </a:solidFill>
              <a:sym typeface="Symbol"/>
            </a:endParaRPr>
          </a:p>
          <a:p>
            <a:pPr>
              <a:buClr>
                <a:srgbClr val="FFC000"/>
              </a:buClr>
              <a:buFont typeface="Wingdings" panose="05000000000000000000" pitchFamily="2" charset="2"/>
              <a:buChar char="Ø"/>
            </a:pPr>
            <a:endParaRPr lang="en-US" altLang="zh-CN" dirty="0" smtClean="0">
              <a:solidFill>
                <a:srgbClr val="33CCFF"/>
              </a:solidFill>
              <a:sym typeface="Symbol"/>
            </a:endParaRPr>
          </a:p>
          <a:p>
            <a:pPr>
              <a:buClr>
                <a:srgbClr val="FFC000"/>
              </a:buClr>
              <a:buFont typeface="Wingdings" panose="05000000000000000000" pitchFamily="2" charset="2"/>
              <a:buChar char="Ø"/>
            </a:pPr>
            <a:endParaRPr lang="en-US" altLang="zh-CN" dirty="0">
              <a:solidFill>
                <a:srgbClr val="33CCFF"/>
              </a:solidFill>
              <a:sym typeface="Symbol"/>
            </a:endParaRPr>
          </a:p>
          <a:p>
            <a:pPr>
              <a:buClr>
                <a:srgbClr val="FFC000"/>
              </a:buClr>
              <a:buFont typeface="Wingdings" panose="05000000000000000000" pitchFamily="2" charset="2"/>
              <a:buChar char="Ø"/>
            </a:pPr>
            <a:endParaRPr lang="en-US" altLang="zh-CN" dirty="0" smtClean="0">
              <a:solidFill>
                <a:srgbClr val="33CCFF"/>
              </a:solidFill>
              <a:sym typeface="Symbol"/>
            </a:endParaRPr>
          </a:p>
          <a:p>
            <a:pPr>
              <a:buClr>
                <a:srgbClr val="FFC000"/>
              </a:buClr>
              <a:buFont typeface="Wingdings" panose="05000000000000000000" pitchFamily="2" charset="2"/>
              <a:buChar char="Ø"/>
            </a:pPr>
            <a:endParaRPr lang="en-US" altLang="zh-CN" dirty="0" smtClean="0">
              <a:solidFill>
                <a:srgbClr val="33CCFF"/>
              </a:solidFill>
              <a:sym typeface="Symbol"/>
            </a:endParaRPr>
          </a:p>
          <a:p>
            <a:pPr>
              <a:buClr>
                <a:srgbClr val="FFC000"/>
              </a:buClr>
              <a:buFont typeface="Wingdings" panose="05000000000000000000" pitchFamily="2" charset="2"/>
              <a:buChar char="Ø"/>
            </a:pPr>
            <a:endParaRPr lang="en-US" altLang="zh-CN" dirty="0" smtClean="0">
              <a:solidFill>
                <a:srgbClr val="33CCFF"/>
              </a:solidFill>
              <a:sym typeface="Symbol"/>
            </a:endParaRPr>
          </a:p>
          <a:p>
            <a:pPr>
              <a:buClr>
                <a:srgbClr val="FFC000"/>
              </a:buClr>
              <a:buFont typeface="Wingdings" panose="05000000000000000000" pitchFamily="2" charset="2"/>
              <a:buChar char="Ø"/>
            </a:pPr>
            <a:endParaRPr lang="en-US" altLang="zh-CN" dirty="0" smtClean="0">
              <a:solidFill>
                <a:srgbClr val="33CCFF"/>
              </a:solidFill>
              <a:sym typeface="Symbol"/>
            </a:endParaRPr>
          </a:p>
          <a:p>
            <a:pPr>
              <a:buClr>
                <a:srgbClr val="FFC000"/>
              </a:buClr>
              <a:buFont typeface="Wingdings" panose="05000000000000000000" pitchFamily="2" charset="2"/>
              <a:buChar char="Ø"/>
            </a:pPr>
            <a:r>
              <a:rPr lang="en-US" altLang="zh-CN" dirty="0" err="1" smtClean="0">
                <a:solidFill>
                  <a:srgbClr val="33CCFF"/>
                </a:solidFill>
                <a:sym typeface="Symbol"/>
              </a:rPr>
              <a:t>nn</a:t>
            </a:r>
            <a:r>
              <a:rPr lang="en-US" altLang="zh-CN" dirty="0" err="1" smtClean="0">
                <a:solidFill>
                  <a:srgbClr val="33CCFF"/>
                </a:solidFill>
                <a:latin typeface="Symbol" panose="05050102010706020507" pitchFamily="18" charset="2"/>
                <a:sym typeface="Symbol"/>
              </a:rPr>
              <a:t>LL</a:t>
            </a:r>
            <a:r>
              <a:rPr lang="en-US" altLang="zh-CN" dirty="0" smtClean="0">
                <a:solidFill>
                  <a:srgbClr val="33CCFF"/>
                </a:solidFill>
                <a:sym typeface="Symbol"/>
              </a:rPr>
              <a:t> may be bound (particularly if </a:t>
            </a:r>
            <a:r>
              <a:rPr lang="en-US" altLang="zh-CN" dirty="0" err="1" smtClean="0">
                <a:solidFill>
                  <a:srgbClr val="33CCFF"/>
                </a:solidFill>
                <a:sym typeface="Symbol"/>
              </a:rPr>
              <a:t>nn</a:t>
            </a:r>
            <a:r>
              <a:rPr lang="en-US" altLang="zh-CN" dirty="0" err="1" smtClean="0">
                <a:solidFill>
                  <a:srgbClr val="33CCFF"/>
                </a:solidFill>
                <a:latin typeface="Symbol" panose="05050102010706020507" pitchFamily="18" charset="2"/>
                <a:sym typeface="Symbol"/>
              </a:rPr>
              <a:t>L</a:t>
            </a:r>
            <a:r>
              <a:rPr lang="en-US" altLang="zh-CN" dirty="0" smtClean="0">
                <a:solidFill>
                  <a:srgbClr val="33CCFF"/>
                </a:solidFill>
                <a:sym typeface="Symbol"/>
              </a:rPr>
              <a:t> is bound)</a:t>
            </a:r>
          </a:p>
          <a:p>
            <a:pPr lvl="1">
              <a:buClr>
                <a:srgbClr val="FFC000"/>
              </a:buClr>
              <a:buFont typeface="Wingdings" panose="05000000000000000000" pitchFamily="2" charset="2"/>
              <a:buChar char="Ø"/>
            </a:pPr>
            <a:r>
              <a:rPr lang="en-US" altLang="zh-CN" dirty="0" smtClean="0">
                <a:solidFill>
                  <a:srgbClr val="33CCFF"/>
                </a:solidFill>
                <a:sym typeface="Symbol"/>
              </a:rPr>
              <a:t>S=0</a:t>
            </a:r>
            <a:r>
              <a:rPr lang="en-US" altLang="zh-CN" dirty="0">
                <a:solidFill>
                  <a:srgbClr val="33CCFF"/>
                </a:solidFill>
                <a:sym typeface="Symbol"/>
              </a:rPr>
              <a:t>, I=1, L=0</a:t>
            </a:r>
          </a:p>
          <a:p>
            <a:pPr lvl="1">
              <a:buClr>
                <a:srgbClr val="FFC000"/>
              </a:buClr>
              <a:buFont typeface="Wingdings" panose="05000000000000000000" pitchFamily="2" charset="2"/>
              <a:buChar char="Ø"/>
            </a:pPr>
            <a:r>
              <a:rPr lang="en-US" altLang="zh-CN" dirty="0">
                <a:solidFill>
                  <a:srgbClr val="33CCFF"/>
                </a:solidFill>
                <a:sym typeface="Symbol"/>
              </a:rPr>
              <a:t>No Pauli blocking</a:t>
            </a:r>
          </a:p>
          <a:p>
            <a:pPr lvl="1">
              <a:buClr>
                <a:srgbClr val="FFC000"/>
              </a:buClr>
              <a:buFont typeface="Wingdings" panose="05000000000000000000" pitchFamily="2" charset="2"/>
              <a:buChar char="Ø"/>
            </a:pPr>
            <a:r>
              <a:rPr lang="en-US" altLang="zh-CN" dirty="0" err="1">
                <a:solidFill>
                  <a:srgbClr val="33CCFF"/>
                </a:solidFill>
                <a:sym typeface="Symbol"/>
              </a:rPr>
              <a:t>Groundstate</a:t>
            </a:r>
            <a:r>
              <a:rPr lang="en-US" altLang="zh-CN" dirty="0">
                <a:solidFill>
                  <a:srgbClr val="33CCFF"/>
                </a:solidFill>
                <a:sym typeface="Symbol"/>
              </a:rPr>
              <a:t>: J</a:t>
            </a:r>
            <a:r>
              <a:rPr lang="en-US" altLang="zh-CN" baseline="30000" dirty="0">
                <a:solidFill>
                  <a:srgbClr val="33CCFF"/>
                </a:solidFill>
                <a:sym typeface="Symbol"/>
              </a:rPr>
              <a:t>P</a:t>
            </a:r>
            <a:r>
              <a:rPr lang="en-US" altLang="zh-CN" dirty="0">
                <a:solidFill>
                  <a:srgbClr val="33CCFF"/>
                </a:solidFill>
                <a:sym typeface="Symbol"/>
              </a:rPr>
              <a:t>=0</a:t>
            </a:r>
            <a:r>
              <a:rPr lang="en-US" altLang="zh-CN" baseline="30000" dirty="0" smtClean="0">
                <a:solidFill>
                  <a:srgbClr val="33CCFF"/>
                </a:solidFill>
                <a:sym typeface="Symbol"/>
              </a:rPr>
              <a:t>+</a:t>
            </a:r>
          </a:p>
          <a:p>
            <a:pPr lvl="1">
              <a:buClr>
                <a:srgbClr val="FFC000"/>
              </a:buClr>
              <a:buFont typeface="Wingdings" panose="05000000000000000000" pitchFamily="2" charset="2"/>
              <a:buChar char="Ø"/>
            </a:pPr>
            <a:r>
              <a:rPr lang="en-US" altLang="zh-CN" dirty="0" smtClean="0">
                <a:solidFill>
                  <a:srgbClr val="33CCFF"/>
                </a:solidFill>
                <a:sym typeface="Symbol"/>
              </a:rPr>
              <a:t>calculation still rather schematic</a:t>
            </a:r>
            <a:endParaRPr lang="de-DE" altLang="zh-CN" dirty="0" smtClean="0">
              <a:solidFill>
                <a:srgbClr val="33CCFF"/>
              </a:solidFill>
            </a:endParaRPr>
          </a:p>
          <a:p>
            <a:pPr>
              <a:buClr>
                <a:srgbClr val="FFC000"/>
              </a:buClr>
              <a:buFont typeface="Wingdings" panose="05000000000000000000" pitchFamily="2" charset="2"/>
              <a:buChar char="Ø"/>
            </a:pPr>
            <a:endParaRPr lang="de-DE" baseline="30000" dirty="0">
              <a:solidFill>
                <a:srgbClr val="33CCFF"/>
              </a:solidFill>
            </a:endParaRPr>
          </a:p>
          <a:p>
            <a:pPr marL="0" indent="0">
              <a:buClr>
                <a:srgbClr val="FFC000"/>
              </a:buClr>
              <a:buNone/>
            </a:pPr>
            <a:endParaRPr lang="de-DE" baseline="30000" dirty="0">
              <a:solidFill>
                <a:srgbClr val="33CCFF"/>
              </a:solidFill>
            </a:endParaRPr>
          </a:p>
          <a:p>
            <a:pPr>
              <a:buClr>
                <a:srgbClr val="FFC000"/>
              </a:buClr>
              <a:buFont typeface="Wingdings" panose="05000000000000000000" pitchFamily="2" charset="2"/>
              <a:buChar char="Ø"/>
            </a:pPr>
            <a:r>
              <a:rPr lang="de-DE" dirty="0" err="1" smtClean="0">
                <a:solidFill>
                  <a:srgbClr val="FF66CC"/>
                </a:solidFill>
              </a:rPr>
              <a:t>If</a:t>
            </a:r>
            <a:r>
              <a:rPr lang="de-DE" dirty="0" smtClean="0">
                <a:solidFill>
                  <a:srgbClr val="FF66CC"/>
                </a:solidFill>
              </a:rPr>
              <a:t> </a:t>
            </a:r>
            <a:r>
              <a:rPr lang="de-DE" dirty="0" err="1">
                <a:solidFill>
                  <a:srgbClr val="FF66CC"/>
                </a:solidFill>
              </a:rPr>
              <a:t>n</a:t>
            </a:r>
            <a:r>
              <a:rPr lang="de-DE" dirty="0" err="1">
                <a:solidFill>
                  <a:srgbClr val="FF66CC"/>
                </a:solidFill>
                <a:latin typeface="Symbol" panose="05050102010706020507" pitchFamily="18" charset="2"/>
              </a:rPr>
              <a:t>LL</a:t>
            </a:r>
            <a:r>
              <a:rPr lang="de-DE" dirty="0">
                <a:solidFill>
                  <a:srgbClr val="FF66CC"/>
                </a:solidFill>
              </a:rPr>
              <a:t> </a:t>
            </a:r>
            <a:r>
              <a:rPr lang="de-DE" dirty="0" err="1">
                <a:solidFill>
                  <a:srgbClr val="FF66CC"/>
                </a:solidFill>
              </a:rPr>
              <a:t>and</a:t>
            </a:r>
            <a:r>
              <a:rPr lang="de-DE" dirty="0">
                <a:solidFill>
                  <a:srgbClr val="FF66CC"/>
                </a:solidFill>
              </a:rPr>
              <a:t> </a:t>
            </a:r>
            <a:r>
              <a:rPr lang="de-DE" dirty="0" err="1">
                <a:solidFill>
                  <a:srgbClr val="FF66CC"/>
                </a:solidFill>
              </a:rPr>
              <a:t>nn</a:t>
            </a:r>
            <a:r>
              <a:rPr lang="de-DE" dirty="0" err="1">
                <a:solidFill>
                  <a:srgbClr val="FF66CC"/>
                </a:solidFill>
                <a:latin typeface="Symbol" panose="05050102010706020507" pitchFamily="18" charset="2"/>
              </a:rPr>
              <a:t>LL</a:t>
            </a:r>
            <a:r>
              <a:rPr lang="de-DE" dirty="0">
                <a:solidFill>
                  <a:srgbClr val="FF66CC"/>
                </a:solidFill>
              </a:rPr>
              <a:t> </a:t>
            </a:r>
            <a:r>
              <a:rPr lang="de-DE" dirty="0" err="1" smtClean="0">
                <a:solidFill>
                  <a:srgbClr val="FF66CC"/>
                </a:solidFill>
              </a:rPr>
              <a:t>are</a:t>
            </a:r>
            <a:r>
              <a:rPr lang="de-DE" dirty="0" smtClean="0">
                <a:solidFill>
                  <a:srgbClr val="FF66CC"/>
                </a:solidFill>
              </a:rPr>
              <a:t> </a:t>
            </a:r>
            <a:r>
              <a:rPr lang="de-DE" dirty="0" err="1" smtClean="0">
                <a:solidFill>
                  <a:srgbClr val="FF66CC"/>
                </a:solidFill>
              </a:rPr>
              <a:t>bound</a:t>
            </a:r>
            <a:r>
              <a:rPr lang="de-DE" dirty="0" smtClean="0">
                <a:solidFill>
                  <a:srgbClr val="FF66CC"/>
                </a:solidFill>
              </a:rPr>
              <a:t>, </a:t>
            </a:r>
            <a:r>
              <a:rPr lang="de-DE" dirty="0" err="1" smtClean="0">
                <a:solidFill>
                  <a:srgbClr val="FF66CC"/>
                </a:solidFill>
              </a:rPr>
              <a:t>they</a:t>
            </a:r>
            <a:r>
              <a:rPr lang="de-DE" dirty="0" smtClean="0">
                <a:solidFill>
                  <a:srgbClr val="FF66CC"/>
                </a:solidFill>
              </a:rPr>
              <a:t> </a:t>
            </a:r>
            <a:r>
              <a:rPr lang="de-DE" dirty="0" err="1" smtClean="0">
                <a:solidFill>
                  <a:srgbClr val="FF66CC"/>
                </a:solidFill>
              </a:rPr>
              <a:t>might</a:t>
            </a:r>
            <a:r>
              <a:rPr lang="de-DE" dirty="0" smtClean="0">
                <a:solidFill>
                  <a:srgbClr val="FF66CC"/>
                </a:solidFill>
              </a:rPr>
              <a:t> </a:t>
            </a:r>
            <a:r>
              <a:rPr lang="de-DE" dirty="0" err="1" smtClean="0">
                <a:solidFill>
                  <a:srgbClr val="FF66CC"/>
                </a:solidFill>
              </a:rPr>
              <a:t>help</a:t>
            </a:r>
            <a:r>
              <a:rPr lang="de-DE" dirty="0" smtClean="0">
                <a:solidFill>
                  <a:srgbClr val="FF66CC"/>
                </a:solidFill>
              </a:rPr>
              <a:t> </a:t>
            </a:r>
            <a:r>
              <a:rPr lang="de-DE" dirty="0" err="1" smtClean="0">
                <a:solidFill>
                  <a:srgbClr val="FF66CC"/>
                </a:solidFill>
              </a:rPr>
              <a:t>to</a:t>
            </a:r>
            <a:r>
              <a:rPr lang="de-DE" dirty="0" smtClean="0">
                <a:solidFill>
                  <a:srgbClr val="FF66CC"/>
                </a:solidFill>
              </a:rPr>
              <a:t> </a:t>
            </a:r>
            <a:r>
              <a:rPr lang="de-DE" dirty="0" err="1" smtClean="0">
                <a:solidFill>
                  <a:srgbClr val="FF66CC"/>
                </a:solidFill>
              </a:rPr>
              <a:t>understand</a:t>
            </a:r>
            <a:r>
              <a:rPr lang="de-DE" dirty="0" smtClean="0">
                <a:solidFill>
                  <a:srgbClr val="FF66CC"/>
                </a:solidFill>
              </a:rPr>
              <a:t> </a:t>
            </a:r>
            <a:r>
              <a:rPr lang="de-DE" dirty="0" err="1" smtClean="0">
                <a:solidFill>
                  <a:srgbClr val="FF66CC"/>
                </a:solidFill>
              </a:rPr>
              <a:t>the</a:t>
            </a:r>
            <a:r>
              <a:rPr lang="de-DE" dirty="0" smtClean="0">
                <a:solidFill>
                  <a:srgbClr val="FF66CC"/>
                </a:solidFill>
              </a:rPr>
              <a:t> E906 puzzle </a:t>
            </a:r>
            <a:endParaRPr lang="de-DE" dirty="0">
              <a:solidFill>
                <a:srgbClr val="FF66CC"/>
              </a:solidFill>
            </a:endParaRPr>
          </a:p>
        </p:txBody>
      </p:sp>
      <p:sp>
        <p:nvSpPr>
          <p:cNvPr id="4" name="TextBox 12"/>
          <p:cNvSpPr txBox="1"/>
          <p:nvPr/>
        </p:nvSpPr>
        <p:spPr>
          <a:xfrm>
            <a:off x="1401790" y="5592946"/>
            <a:ext cx="6587253" cy="307777"/>
          </a:xfrm>
          <a:prstGeom prst="rect">
            <a:avLst/>
          </a:prstGeom>
          <a:noFill/>
          <a:ln>
            <a:noFill/>
          </a:ln>
        </p:spPr>
        <p:txBody>
          <a:bodyPr wrap="none" rtlCol="0">
            <a:spAutoFit/>
          </a:bodyPr>
          <a:lstStyle/>
          <a:p>
            <a:r>
              <a:rPr lang="en-US" altLang="zh-CN" sz="1400" dirty="0" smtClean="0">
                <a:solidFill>
                  <a:srgbClr val="66FF66"/>
                </a:solidFill>
              </a:rPr>
              <a:t>J.-M. Richard, Q. Wang, and Q. Zhao, Phys. Rev. C 91, 014003 (2015) </a:t>
            </a:r>
            <a:endParaRPr lang="zh-CN" altLang="en-US" sz="1400" dirty="0">
              <a:solidFill>
                <a:srgbClr val="66FF66"/>
              </a:solidFill>
            </a:endParaRPr>
          </a:p>
        </p:txBody>
      </p:sp>
      <p:pic>
        <p:nvPicPr>
          <p:cNvPr id="5" name="Grafik 4"/>
          <p:cNvPicPr>
            <a:picLocks noChangeAspect="1"/>
          </p:cNvPicPr>
          <p:nvPr/>
        </p:nvPicPr>
        <p:blipFill>
          <a:blip r:embed="rId2"/>
          <a:stretch>
            <a:fillRect/>
          </a:stretch>
        </p:blipFill>
        <p:spPr>
          <a:xfrm>
            <a:off x="1215102" y="1150574"/>
            <a:ext cx="6773941" cy="2634025"/>
          </a:xfrm>
          <a:prstGeom prst="rect">
            <a:avLst/>
          </a:prstGeom>
        </p:spPr>
      </p:pic>
    </p:spTree>
    <p:extLst>
      <p:ext uri="{BB962C8B-B14F-4D97-AF65-F5344CB8AC3E}">
        <p14:creationId xmlns:p14="http://schemas.microsoft.com/office/powerpoint/2010/main" val="8923674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67885" y="-5337"/>
            <a:ext cx="7103444" cy="584775"/>
          </a:xfrm>
        </p:spPr>
        <p:txBody>
          <a:bodyPr/>
          <a:lstStyle/>
          <a:p>
            <a:r>
              <a:rPr lang="de-DE" dirty="0" err="1"/>
              <a:t>n</a:t>
            </a:r>
            <a:r>
              <a:rPr lang="de-DE" dirty="0" err="1" smtClean="0"/>
              <a:t>ucleon-nucleon</a:t>
            </a:r>
            <a:r>
              <a:rPr lang="de-DE" dirty="0" smtClean="0"/>
              <a:t> </a:t>
            </a:r>
            <a:r>
              <a:rPr lang="de-DE" dirty="0" err="1" smtClean="0"/>
              <a:t>systems</a:t>
            </a:r>
            <a:endParaRPr lang="de-DE" dirty="0"/>
          </a:p>
        </p:txBody>
      </p:sp>
      <p:sp>
        <p:nvSpPr>
          <p:cNvPr id="3" name="Inhaltsplatzhalter 2"/>
          <p:cNvSpPr>
            <a:spLocks noGrp="1"/>
          </p:cNvSpPr>
          <p:nvPr>
            <p:ph idx="1"/>
          </p:nvPr>
        </p:nvSpPr>
        <p:spPr>
          <a:xfrm>
            <a:off x="479108" y="805001"/>
            <a:ext cx="8462962" cy="6137275"/>
          </a:xfrm>
        </p:spPr>
        <p:txBody>
          <a:bodyPr/>
          <a:lstStyle/>
          <a:p>
            <a:pPr>
              <a:buClr>
                <a:srgbClr val="FFC000"/>
              </a:buClr>
              <a:buFont typeface="Wingdings" panose="05000000000000000000" pitchFamily="2" charset="2"/>
              <a:buChar char="Ø"/>
            </a:pPr>
            <a:r>
              <a:rPr lang="de-DE" dirty="0" smtClean="0">
                <a:solidFill>
                  <a:srgbClr val="FFC000"/>
                </a:solidFill>
              </a:rPr>
              <a:t>The </a:t>
            </a:r>
            <a:r>
              <a:rPr lang="de-DE" dirty="0" err="1" smtClean="0">
                <a:solidFill>
                  <a:srgbClr val="FFC000"/>
                </a:solidFill>
              </a:rPr>
              <a:t>two-nucleon</a:t>
            </a:r>
            <a:r>
              <a:rPr lang="de-DE" dirty="0" smtClean="0">
                <a:solidFill>
                  <a:srgbClr val="FFC000"/>
                </a:solidFill>
              </a:rPr>
              <a:t> </a:t>
            </a:r>
            <a:r>
              <a:rPr lang="de-DE" dirty="0" err="1" smtClean="0">
                <a:solidFill>
                  <a:srgbClr val="FFC000"/>
                </a:solidFill>
              </a:rPr>
              <a:t>system</a:t>
            </a:r>
            <a:r>
              <a:rPr lang="de-DE" dirty="0" smtClean="0">
                <a:solidFill>
                  <a:srgbClr val="FFC000"/>
                </a:solidFill>
              </a:rPr>
              <a:t> </a:t>
            </a:r>
            <a:r>
              <a:rPr lang="de-DE" dirty="0" err="1" smtClean="0">
                <a:solidFill>
                  <a:srgbClr val="FFC000"/>
                </a:solidFill>
              </a:rPr>
              <a:t>consists</a:t>
            </a:r>
            <a:r>
              <a:rPr lang="de-DE" dirty="0" smtClean="0">
                <a:solidFill>
                  <a:srgbClr val="FFC000"/>
                </a:solidFill>
              </a:rPr>
              <a:t> </a:t>
            </a:r>
            <a:r>
              <a:rPr lang="de-DE" dirty="0" err="1" smtClean="0">
                <a:solidFill>
                  <a:srgbClr val="FFC000"/>
                </a:solidFill>
              </a:rPr>
              <a:t>of</a:t>
            </a:r>
            <a:r>
              <a:rPr lang="de-DE" dirty="0" smtClean="0">
                <a:solidFill>
                  <a:srgbClr val="FFC000"/>
                </a:solidFill>
              </a:rPr>
              <a:t> an </a:t>
            </a:r>
            <a:r>
              <a:rPr lang="de-DE" dirty="0" err="1" smtClean="0">
                <a:solidFill>
                  <a:srgbClr val="FFC000"/>
                </a:solidFill>
              </a:rPr>
              <a:t>isospin</a:t>
            </a:r>
            <a:r>
              <a:rPr lang="de-DE" dirty="0" smtClean="0">
                <a:solidFill>
                  <a:srgbClr val="FFC000"/>
                </a:solidFill>
              </a:rPr>
              <a:t> </a:t>
            </a:r>
            <a:r>
              <a:rPr lang="de-DE" dirty="0" err="1" smtClean="0">
                <a:solidFill>
                  <a:srgbClr val="FFC000"/>
                </a:solidFill>
              </a:rPr>
              <a:t>singlet</a:t>
            </a:r>
            <a:r>
              <a:rPr lang="de-DE" dirty="0" smtClean="0">
                <a:solidFill>
                  <a:srgbClr val="FFC000"/>
                </a:solidFill>
              </a:rPr>
              <a:t> </a:t>
            </a:r>
            <a:r>
              <a:rPr lang="de-DE" dirty="0" err="1" smtClean="0">
                <a:solidFill>
                  <a:srgbClr val="FFC000"/>
                </a:solidFill>
              </a:rPr>
              <a:t>state</a:t>
            </a:r>
            <a:r>
              <a:rPr lang="de-DE" dirty="0" smtClean="0">
                <a:solidFill>
                  <a:srgbClr val="FFC000"/>
                </a:solidFill>
              </a:rPr>
              <a:t>       </a:t>
            </a:r>
          </a:p>
          <a:p>
            <a:pPr>
              <a:buClr>
                <a:srgbClr val="FFC000"/>
              </a:buClr>
              <a:buFont typeface="Wingdings" panose="05000000000000000000" pitchFamily="2" charset="2"/>
              <a:buChar char="Ø"/>
            </a:pPr>
            <a:endParaRPr lang="de-DE" dirty="0">
              <a:solidFill>
                <a:srgbClr val="FFC000"/>
              </a:solidFill>
            </a:endParaRPr>
          </a:p>
          <a:p>
            <a:pPr>
              <a:buClr>
                <a:srgbClr val="FFC000"/>
              </a:buClr>
              <a:buFont typeface="Wingdings" panose="05000000000000000000" pitchFamily="2" charset="2"/>
              <a:buChar char="Ø"/>
            </a:pPr>
            <a:endParaRPr lang="de-DE" dirty="0" smtClean="0">
              <a:solidFill>
                <a:srgbClr val="FFC000"/>
              </a:solidFill>
            </a:endParaRPr>
          </a:p>
          <a:p>
            <a:pPr marL="0" indent="0">
              <a:buClr>
                <a:srgbClr val="FFC000"/>
              </a:buClr>
              <a:buNone/>
            </a:pPr>
            <a:r>
              <a:rPr lang="de-DE" dirty="0" smtClean="0">
                <a:solidFill>
                  <a:srgbClr val="FFC000"/>
                </a:solidFill>
              </a:rPr>
              <a:t>    </a:t>
            </a:r>
            <a:r>
              <a:rPr lang="de-DE" dirty="0" err="1" smtClean="0">
                <a:solidFill>
                  <a:srgbClr val="FFC000"/>
                </a:solidFill>
              </a:rPr>
              <a:t>and</a:t>
            </a:r>
            <a:r>
              <a:rPr lang="de-DE" dirty="0" smtClean="0">
                <a:solidFill>
                  <a:srgbClr val="FFC000"/>
                </a:solidFill>
              </a:rPr>
              <a:t> an </a:t>
            </a:r>
            <a:r>
              <a:rPr lang="de-DE" dirty="0" err="1" smtClean="0">
                <a:solidFill>
                  <a:srgbClr val="FFC000"/>
                </a:solidFill>
              </a:rPr>
              <a:t>isospin</a:t>
            </a:r>
            <a:r>
              <a:rPr lang="de-DE" dirty="0" smtClean="0">
                <a:solidFill>
                  <a:srgbClr val="FFC000"/>
                </a:solidFill>
              </a:rPr>
              <a:t> </a:t>
            </a:r>
            <a:r>
              <a:rPr lang="de-DE" dirty="0" err="1" smtClean="0">
                <a:solidFill>
                  <a:srgbClr val="FFC000"/>
                </a:solidFill>
              </a:rPr>
              <a:t>triplet</a:t>
            </a:r>
            <a:endParaRPr lang="de-DE" dirty="0" smtClean="0">
              <a:solidFill>
                <a:srgbClr val="FFC000"/>
              </a:solidFill>
            </a:endParaRPr>
          </a:p>
          <a:p>
            <a:pPr>
              <a:buClr>
                <a:srgbClr val="FFC000"/>
              </a:buClr>
              <a:buFont typeface="Wingdings" panose="05000000000000000000" pitchFamily="2" charset="2"/>
              <a:buChar char="Ø"/>
            </a:pPr>
            <a:endParaRPr lang="de-DE" dirty="0">
              <a:solidFill>
                <a:srgbClr val="FFC000"/>
              </a:solidFill>
            </a:endParaRPr>
          </a:p>
          <a:p>
            <a:pPr>
              <a:buClr>
                <a:srgbClr val="FFC000"/>
              </a:buClr>
              <a:buFont typeface="Wingdings" panose="05000000000000000000" pitchFamily="2" charset="2"/>
              <a:buChar char="Ø"/>
            </a:pPr>
            <a:endParaRPr lang="de-DE" dirty="0" smtClean="0">
              <a:solidFill>
                <a:srgbClr val="FFC000"/>
              </a:solidFill>
            </a:endParaRPr>
          </a:p>
          <a:p>
            <a:pPr>
              <a:buClr>
                <a:srgbClr val="FFC000"/>
              </a:buClr>
              <a:buFont typeface="Wingdings" panose="05000000000000000000" pitchFamily="2" charset="2"/>
              <a:buChar char="Ø"/>
            </a:pPr>
            <a:endParaRPr lang="de-DE" dirty="0">
              <a:solidFill>
                <a:srgbClr val="FFC000"/>
              </a:solidFill>
            </a:endParaRPr>
          </a:p>
          <a:p>
            <a:pPr>
              <a:buClr>
                <a:srgbClr val="FFC000"/>
              </a:buClr>
              <a:buFont typeface="Wingdings" panose="05000000000000000000" pitchFamily="2" charset="2"/>
              <a:buChar char="Ø"/>
            </a:pPr>
            <a:r>
              <a:rPr lang="de-DE" dirty="0" err="1" smtClean="0">
                <a:solidFill>
                  <a:srgbClr val="FFC000"/>
                </a:solidFill>
              </a:rPr>
              <a:t>Simplified</a:t>
            </a:r>
            <a:r>
              <a:rPr lang="de-DE" dirty="0" smtClean="0">
                <a:solidFill>
                  <a:srgbClr val="FFC000"/>
                </a:solidFill>
              </a:rPr>
              <a:t> </a:t>
            </a:r>
            <a:r>
              <a:rPr lang="de-DE" dirty="0" err="1" smtClean="0">
                <a:solidFill>
                  <a:srgbClr val="FFC000"/>
                </a:solidFill>
              </a:rPr>
              <a:t>one</a:t>
            </a:r>
            <a:r>
              <a:rPr lang="de-DE" dirty="0" smtClean="0">
                <a:solidFill>
                  <a:srgbClr val="FFC000"/>
                </a:solidFill>
              </a:rPr>
              <a:t>-pion </a:t>
            </a:r>
            <a:r>
              <a:rPr lang="de-DE" dirty="0" err="1" smtClean="0">
                <a:solidFill>
                  <a:srgbClr val="FFC000"/>
                </a:solidFill>
              </a:rPr>
              <a:t>exchange</a:t>
            </a:r>
            <a:r>
              <a:rPr lang="de-DE" dirty="0" smtClean="0">
                <a:solidFill>
                  <a:srgbClr val="FFC000"/>
                </a:solidFill>
              </a:rPr>
              <a:t> </a:t>
            </a:r>
            <a:r>
              <a:rPr lang="de-DE" dirty="0" err="1" smtClean="0">
                <a:solidFill>
                  <a:srgbClr val="FFC000"/>
                </a:solidFill>
              </a:rPr>
              <a:t>gives</a:t>
            </a:r>
            <a:r>
              <a:rPr lang="de-DE" dirty="0" smtClean="0">
                <a:solidFill>
                  <a:srgbClr val="FFC000"/>
                </a:solidFill>
              </a:rPr>
              <a:t> </a:t>
            </a:r>
            <a:r>
              <a:rPr lang="de-DE" dirty="0" err="1" smtClean="0">
                <a:solidFill>
                  <a:srgbClr val="FFC000"/>
                </a:solidFill>
              </a:rPr>
              <a:t>rise</a:t>
            </a:r>
            <a:r>
              <a:rPr lang="de-DE" dirty="0" smtClean="0">
                <a:solidFill>
                  <a:srgbClr val="FFC000"/>
                </a:solidFill>
              </a:rPr>
              <a:t> </a:t>
            </a:r>
            <a:r>
              <a:rPr lang="de-DE" dirty="0" err="1" smtClean="0">
                <a:solidFill>
                  <a:srgbClr val="FFC000"/>
                </a:solidFill>
              </a:rPr>
              <a:t>to</a:t>
            </a:r>
            <a:r>
              <a:rPr lang="de-DE" dirty="0" smtClean="0">
                <a:solidFill>
                  <a:srgbClr val="FFC000"/>
                </a:solidFill>
              </a:rPr>
              <a:t> a </a:t>
            </a:r>
            <a:r>
              <a:rPr lang="de-DE" dirty="0" err="1" smtClean="0">
                <a:solidFill>
                  <a:srgbClr val="FFC000"/>
                </a:solidFill>
              </a:rPr>
              <a:t>term</a:t>
            </a:r>
            <a:r>
              <a:rPr lang="de-DE" dirty="0" smtClean="0">
                <a:solidFill>
                  <a:srgbClr val="FFC000"/>
                </a:solidFill>
              </a:rPr>
              <a:t> ~</a:t>
            </a:r>
            <a:r>
              <a:rPr lang="de-DE" dirty="0" smtClean="0">
                <a:solidFill>
                  <a:srgbClr val="FFC000"/>
                </a:solidFill>
                <a:latin typeface="Symbol" panose="05050102010706020507" pitchFamily="18" charset="2"/>
              </a:rPr>
              <a:t>t</a:t>
            </a:r>
            <a:r>
              <a:rPr lang="de-DE" baseline="-25000" dirty="0" smtClean="0">
                <a:solidFill>
                  <a:srgbClr val="FFC000"/>
                </a:solidFill>
              </a:rPr>
              <a:t>1</a:t>
            </a:r>
            <a:r>
              <a:rPr lang="de-DE" dirty="0" smtClean="0">
                <a:solidFill>
                  <a:srgbClr val="FFC000"/>
                </a:solidFill>
              </a:rPr>
              <a:t>∙</a:t>
            </a:r>
            <a:r>
              <a:rPr lang="de-DE" dirty="0" smtClean="0">
                <a:solidFill>
                  <a:srgbClr val="FFC000"/>
                </a:solidFill>
                <a:latin typeface="Symbol" panose="05050102010706020507" pitchFamily="18" charset="2"/>
              </a:rPr>
              <a:t>t</a:t>
            </a:r>
            <a:r>
              <a:rPr lang="de-DE" baseline="-25000" dirty="0" smtClean="0">
                <a:solidFill>
                  <a:srgbClr val="FFC000"/>
                </a:solidFill>
              </a:rPr>
              <a:t>2</a:t>
            </a:r>
            <a:r>
              <a:rPr lang="de-DE" dirty="0" smtClean="0">
                <a:solidFill>
                  <a:srgbClr val="FFC000"/>
                </a:solidFill>
              </a:rPr>
              <a:t>  </a:t>
            </a:r>
          </a:p>
          <a:p>
            <a:pPr>
              <a:buClr>
                <a:srgbClr val="FFC000"/>
              </a:buClr>
              <a:buFont typeface="Wingdings" panose="05000000000000000000" pitchFamily="2" charset="2"/>
              <a:buChar char="Ø"/>
            </a:pPr>
            <a:endParaRPr lang="de-DE" dirty="0">
              <a:solidFill>
                <a:srgbClr val="FFC000"/>
              </a:solidFill>
            </a:endParaRPr>
          </a:p>
          <a:p>
            <a:endParaRPr lang="de-DE" dirty="0" smtClean="0">
              <a:solidFill>
                <a:srgbClr val="FFC000"/>
              </a:solidFill>
            </a:endParaRPr>
          </a:p>
          <a:p>
            <a:endParaRPr lang="de-DE" dirty="0" smtClean="0">
              <a:solidFill>
                <a:srgbClr val="FFC000"/>
              </a:solidFill>
            </a:endParaRPr>
          </a:p>
        </p:txBody>
      </p:sp>
      <p:graphicFrame>
        <p:nvGraphicFramePr>
          <p:cNvPr id="4" name="Objekt 3"/>
          <p:cNvGraphicFramePr>
            <a:graphicFrameLocks noChangeAspect="1"/>
          </p:cNvGraphicFramePr>
          <p:nvPr>
            <p:extLst>
              <p:ext uri="{D42A27DB-BD31-4B8C-83A1-F6EECF244321}">
                <p14:modId xmlns:p14="http://schemas.microsoft.com/office/powerpoint/2010/main" val="4982018"/>
              </p:ext>
            </p:extLst>
          </p:nvPr>
        </p:nvGraphicFramePr>
        <p:xfrm>
          <a:off x="1246237" y="3397626"/>
          <a:ext cx="6928704" cy="2885184"/>
        </p:xfrm>
        <a:graphic>
          <a:graphicData uri="http://schemas.openxmlformats.org/presentationml/2006/ole">
            <mc:AlternateContent xmlns:mc="http://schemas.openxmlformats.org/markup-compatibility/2006">
              <mc:Choice xmlns:v="urn:schemas-microsoft-com:vml" Requires="v">
                <p:oleObj spid="_x0000_s2597144" name="Equation" r:id="rId4" imgW="4330440" imgH="1803240" progId="Equation.DSMT4">
                  <p:embed/>
                </p:oleObj>
              </mc:Choice>
              <mc:Fallback>
                <p:oleObj name="Equation" r:id="rId4" imgW="4330440" imgH="1803240" progId="Equation.DSMT4">
                  <p:embed/>
                  <p:pic>
                    <p:nvPicPr>
                      <p:cNvPr id="0" name=""/>
                      <p:cNvPicPr/>
                      <p:nvPr/>
                    </p:nvPicPr>
                    <p:blipFill>
                      <a:blip r:embed="rId5"/>
                      <a:stretch>
                        <a:fillRect/>
                      </a:stretch>
                    </p:blipFill>
                    <p:spPr>
                      <a:xfrm>
                        <a:off x="1246237" y="3397626"/>
                        <a:ext cx="6928704" cy="2885184"/>
                      </a:xfrm>
                      <a:prstGeom prst="rect">
                        <a:avLst/>
                      </a:prstGeom>
                    </p:spPr>
                  </p:pic>
                </p:oleObj>
              </mc:Fallback>
            </mc:AlternateContent>
          </a:graphicData>
        </a:graphic>
      </p:graphicFrame>
      <p:graphicFrame>
        <p:nvGraphicFramePr>
          <p:cNvPr id="5" name="Objekt 4"/>
          <p:cNvGraphicFramePr>
            <a:graphicFrameLocks noChangeAspect="1"/>
          </p:cNvGraphicFramePr>
          <p:nvPr>
            <p:extLst>
              <p:ext uri="{D42A27DB-BD31-4B8C-83A1-F6EECF244321}">
                <p14:modId xmlns:p14="http://schemas.microsoft.com/office/powerpoint/2010/main" val="3394119314"/>
              </p:ext>
            </p:extLst>
          </p:nvPr>
        </p:nvGraphicFramePr>
        <p:xfrm>
          <a:off x="3129440" y="1279955"/>
          <a:ext cx="1869120" cy="406080"/>
        </p:xfrm>
        <a:graphic>
          <a:graphicData uri="http://schemas.openxmlformats.org/presentationml/2006/ole">
            <mc:AlternateContent xmlns:mc="http://schemas.openxmlformats.org/markup-compatibility/2006">
              <mc:Choice xmlns:v="urn:schemas-microsoft-com:vml" Requires="v">
                <p:oleObj spid="_x0000_s2597145" name="Equation" r:id="rId6" imgW="1168200" imgH="253800" progId="Equation.DSMT4">
                  <p:embed/>
                </p:oleObj>
              </mc:Choice>
              <mc:Fallback>
                <p:oleObj name="Equation" r:id="rId6" imgW="1168200" imgH="253800" progId="Equation.DSMT4">
                  <p:embed/>
                  <p:pic>
                    <p:nvPicPr>
                      <p:cNvPr id="0" name=""/>
                      <p:cNvPicPr/>
                      <p:nvPr/>
                    </p:nvPicPr>
                    <p:blipFill>
                      <a:blip r:embed="rId7"/>
                      <a:stretch>
                        <a:fillRect/>
                      </a:stretch>
                    </p:blipFill>
                    <p:spPr>
                      <a:xfrm>
                        <a:off x="3129440" y="1279955"/>
                        <a:ext cx="1869120" cy="406080"/>
                      </a:xfrm>
                      <a:prstGeom prst="rect">
                        <a:avLst/>
                      </a:prstGeom>
                    </p:spPr>
                  </p:pic>
                </p:oleObj>
              </mc:Fallback>
            </mc:AlternateContent>
          </a:graphicData>
        </a:graphic>
      </p:graphicFrame>
      <p:graphicFrame>
        <p:nvGraphicFramePr>
          <p:cNvPr id="6" name="Objekt 5"/>
          <p:cNvGraphicFramePr>
            <a:graphicFrameLocks noChangeAspect="1"/>
          </p:cNvGraphicFramePr>
          <p:nvPr>
            <p:extLst>
              <p:ext uri="{D42A27DB-BD31-4B8C-83A1-F6EECF244321}">
                <p14:modId xmlns:p14="http://schemas.microsoft.com/office/powerpoint/2010/main" val="2669701885"/>
              </p:ext>
            </p:extLst>
          </p:nvPr>
        </p:nvGraphicFramePr>
        <p:xfrm>
          <a:off x="4064000" y="2159000"/>
          <a:ext cx="914400" cy="198438"/>
        </p:xfrm>
        <a:graphic>
          <a:graphicData uri="http://schemas.openxmlformats.org/presentationml/2006/ole">
            <mc:AlternateContent xmlns:mc="http://schemas.openxmlformats.org/markup-compatibility/2006">
              <mc:Choice xmlns:v="urn:schemas-microsoft-com:vml" Requires="v">
                <p:oleObj spid="_x0000_s2597146" name="Equation" r:id="rId8" imgW="914400" imgH="198720" progId="Equation.DSMT4">
                  <p:embed/>
                </p:oleObj>
              </mc:Choice>
              <mc:Fallback>
                <p:oleObj name="Equation" r:id="rId8" imgW="914400" imgH="198720" progId="Equation.DSMT4">
                  <p:embed/>
                  <p:pic>
                    <p:nvPicPr>
                      <p:cNvPr id="0" name=""/>
                      <p:cNvPicPr/>
                      <p:nvPr/>
                    </p:nvPicPr>
                    <p:blipFill>
                      <a:blip r:embed="rId9"/>
                      <a:stretch>
                        <a:fillRect/>
                      </a:stretch>
                    </p:blipFill>
                    <p:spPr>
                      <a:xfrm>
                        <a:off x="4064000" y="2159000"/>
                        <a:ext cx="914400" cy="198438"/>
                      </a:xfrm>
                      <a:prstGeom prst="rect">
                        <a:avLst/>
                      </a:prstGeom>
                    </p:spPr>
                  </p:pic>
                </p:oleObj>
              </mc:Fallback>
            </mc:AlternateContent>
          </a:graphicData>
        </a:graphic>
      </p:graphicFrame>
      <p:graphicFrame>
        <p:nvGraphicFramePr>
          <p:cNvPr id="7" name="Objekt 6"/>
          <p:cNvGraphicFramePr>
            <a:graphicFrameLocks noChangeAspect="1"/>
          </p:cNvGraphicFramePr>
          <p:nvPr>
            <p:extLst>
              <p:ext uri="{D42A27DB-BD31-4B8C-83A1-F6EECF244321}">
                <p14:modId xmlns:p14="http://schemas.microsoft.com/office/powerpoint/2010/main" val="286860570"/>
              </p:ext>
            </p:extLst>
          </p:nvPr>
        </p:nvGraphicFramePr>
        <p:xfrm>
          <a:off x="1104284" y="2289707"/>
          <a:ext cx="6177024" cy="670464"/>
        </p:xfrm>
        <a:graphic>
          <a:graphicData uri="http://schemas.openxmlformats.org/presentationml/2006/ole">
            <mc:AlternateContent xmlns:mc="http://schemas.openxmlformats.org/markup-compatibility/2006">
              <mc:Choice xmlns:v="urn:schemas-microsoft-com:vml" Requires="v">
                <p:oleObj spid="_x0000_s2597147" name="Equation" r:id="rId10" imgW="3860640" imgH="419040" progId="Equation.DSMT4">
                  <p:embed/>
                </p:oleObj>
              </mc:Choice>
              <mc:Fallback>
                <p:oleObj name="Equation" r:id="rId10" imgW="3860640" imgH="419040" progId="Equation.DSMT4">
                  <p:embed/>
                  <p:pic>
                    <p:nvPicPr>
                      <p:cNvPr id="5" name="Objekt 4"/>
                      <p:cNvPicPr/>
                      <p:nvPr/>
                    </p:nvPicPr>
                    <p:blipFill>
                      <a:blip r:embed="rId11"/>
                      <a:stretch>
                        <a:fillRect/>
                      </a:stretch>
                    </p:blipFill>
                    <p:spPr>
                      <a:xfrm>
                        <a:off x="1104284" y="2289707"/>
                        <a:ext cx="6177024" cy="670464"/>
                      </a:xfrm>
                      <a:prstGeom prst="rect">
                        <a:avLst/>
                      </a:prstGeom>
                    </p:spPr>
                  </p:pic>
                </p:oleObj>
              </mc:Fallback>
            </mc:AlternateContent>
          </a:graphicData>
        </a:graphic>
      </p:graphicFrame>
    </p:spTree>
    <p:extLst>
      <p:ext uri="{BB962C8B-B14F-4D97-AF65-F5344CB8AC3E}">
        <p14:creationId xmlns:p14="http://schemas.microsoft.com/office/powerpoint/2010/main" val="35187856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hteck 18"/>
          <p:cNvSpPr/>
          <p:nvPr/>
        </p:nvSpPr>
        <p:spPr bwMode="auto">
          <a:xfrm>
            <a:off x="54062" y="906145"/>
            <a:ext cx="6304156" cy="5921298"/>
          </a:xfrm>
          <a:prstGeom prst="rect">
            <a:avLst/>
          </a:prstGeom>
          <a:solidFill>
            <a:schemeClr val="accent1"/>
          </a:solidFill>
          <a:ln w="9525" cap="flat" cmpd="sng" algn="ctr">
            <a:solidFill>
              <a:schemeClr val="tx1"/>
            </a:solidFill>
            <a:prstDash val="solid"/>
            <a:round/>
            <a:headEnd type="none" w="sm" len="sm"/>
            <a:tailEnd type="none" w="sm" len="sm"/>
          </a:ln>
          <a:effectLst/>
        </p:spPr>
        <p:txBody>
          <a:bodyPr vert="horz" wrap="square" lIns="54000" tIns="10800" rIns="54000" bIns="10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1600" b="0" i="0" u="none" strike="noStrike" cap="none" normalizeH="0" baseline="0" smtClean="0">
              <a:ln>
                <a:noFill/>
              </a:ln>
              <a:solidFill>
                <a:schemeClr val="tx1"/>
              </a:solidFill>
              <a:effectLst/>
              <a:latin typeface="Verdana" pitchFamily="34" charset="0"/>
            </a:endParaRPr>
          </a:p>
        </p:txBody>
      </p:sp>
      <p:pic>
        <p:nvPicPr>
          <p:cNvPr id="22" name="Picture 1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22518" y="998061"/>
            <a:ext cx="6124338" cy="5831214"/>
          </a:xfrm>
          <a:prstGeom prst="rect">
            <a:avLst/>
          </a:prstGeom>
          <a:noFill/>
          <a:ln w="9525">
            <a:noFill/>
            <a:miter lim="800000"/>
            <a:headEnd/>
            <a:tailEnd/>
          </a:ln>
        </p:spPr>
      </p:pic>
      <p:cxnSp>
        <p:nvCxnSpPr>
          <p:cNvPr id="7" name="Gerade Verbindung 6"/>
          <p:cNvCxnSpPr/>
          <p:nvPr/>
        </p:nvCxnSpPr>
        <p:spPr>
          <a:xfrm rot="5400000">
            <a:off x="-1120731" y="3866794"/>
            <a:ext cx="601200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0" name="Picture 2"/>
          <p:cNvPicPr>
            <a:picLocks noChangeAspect="1" noChangeArrowheads="1"/>
          </p:cNvPicPr>
          <p:nvPr/>
        </p:nvPicPr>
        <p:blipFill>
          <a:blip r:embed="rId4" cstate="print"/>
          <a:srcRect/>
          <a:stretch>
            <a:fillRect/>
          </a:stretch>
        </p:blipFill>
        <p:spPr bwMode="auto">
          <a:xfrm>
            <a:off x="4341624" y="744891"/>
            <a:ext cx="4461542" cy="5987517"/>
          </a:xfrm>
          <a:prstGeom prst="rect">
            <a:avLst/>
          </a:prstGeom>
          <a:ln>
            <a:noFill/>
          </a:ln>
          <a:effectLst>
            <a:outerShdw blurRad="292100" dist="139700" dir="2700000" algn="tl" rotWithShape="0">
              <a:srgbClr val="333333">
                <a:alpha val="65000"/>
              </a:srgbClr>
            </a:outerShdw>
          </a:effectLst>
        </p:spPr>
      </p:pic>
      <p:graphicFrame>
        <p:nvGraphicFramePr>
          <p:cNvPr id="21" name="Objekt 20"/>
          <p:cNvGraphicFramePr>
            <a:graphicFrameLocks noChangeAspect="1"/>
          </p:cNvGraphicFramePr>
          <p:nvPr>
            <p:extLst>
              <p:ext uri="{D42A27DB-BD31-4B8C-83A1-F6EECF244321}">
                <p14:modId xmlns:p14="http://schemas.microsoft.com/office/powerpoint/2010/main" val="3762883435"/>
              </p:ext>
            </p:extLst>
          </p:nvPr>
        </p:nvGraphicFramePr>
        <p:xfrm>
          <a:off x="-514350" y="-36513"/>
          <a:ext cx="9894888" cy="660401"/>
        </p:xfrm>
        <a:graphic>
          <a:graphicData uri="http://schemas.openxmlformats.org/presentationml/2006/ole">
            <mc:AlternateContent xmlns:mc="http://schemas.openxmlformats.org/markup-compatibility/2006">
              <mc:Choice xmlns:v="urn:schemas-microsoft-com:vml" Requires="v">
                <p:oleObj spid="_x0000_s2602280" name="Equation" r:id="rId5" imgW="3619440" imgH="241200" progId="Equation.DSMT4">
                  <p:embed/>
                </p:oleObj>
              </mc:Choice>
              <mc:Fallback>
                <p:oleObj name="Equation" r:id="rId5" imgW="3619440" imgH="241200" progId="Equation.DSMT4">
                  <p:embed/>
                  <p:pic>
                    <p:nvPicPr>
                      <p:cNvPr id="21" name="Objekt 20"/>
                      <p:cNvPicPr>
                        <a:picLocks noChangeAspect="1" noChangeArrowheads="1"/>
                      </p:cNvPicPr>
                      <p:nvPr/>
                    </p:nvPicPr>
                    <p:blipFill>
                      <a:blip r:embed="rId6"/>
                      <a:srcRect/>
                      <a:stretch>
                        <a:fillRect/>
                      </a:stretch>
                    </p:blipFill>
                    <p:spPr bwMode="auto">
                      <a:xfrm>
                        <a:off x="-514350" y="-36513"/>
                        <a:ext cx="9894888" cy="66040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 name="Ellipse 22"/>
          <p:cNvSpPr/>
          <p:nvPr/>
        </p:nvSpPr>
        <p:spPr>
          <a:xfrm>
            <a:off x="2142930" y="3973327"/>
            <a:ext cx="720000" cy="720000"/>
          </a:xfrm>
          <a:prstGeom prst="ellipse">
            <a:avLst/>
          </a:prstGeom>
          <a:solidFill>
            <a:srgbClr val="92D050">
              <a:alpha val="23922"/>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4" name="Gerade Verbindung 5"/>
          <p:cNvCxnSpPr/>
          <p:nvPr/>
        </p:nvCxnSpPr>
        <p:spPr>
          <a:xfrm>
            <a:off x="474407" y="3567304"/>
            <a:ext cx="6012000"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5" name="Gerade Verbindung 6"/>
          <p:cNvCxnSpPr/>
          <p:nvPr/>
        </p:nvCxnSpPr>
        <p:spPr>
          <a:xfrm rot="5400000">
            <a:off x="-1120731" y="3866794"/>
            <a:ext cx="6012000" cy="0"/>
          </a:xfrm>
          <a:prstGeom prst="line">
            <a:avLst/>
          </a:prstGeom>
          <a:ln w="15875"/>
        </p:spPr>
        <p:style>
          <a:lnRef idx="1">
            <a:schemeClr val="accent1"/>
          </a:lnRef>
          <a:fillRef idx="0">
            <a:schemeClr val="accent1"/>
          </a:fillRef>
          <a:effectRef idx="0">
            <a:schemeClr val="accent1"/>
          </a:effectRef>
          <a:fontRef idx="minor">
            <a:schemeClr val="tx1"/>
          </a:fontRef>
        </p:style>
      </p:cxnSp>
      <p:graphicFrame>
        <p:nvGraphicFramePr>
          <p:cNvPr id="26" name="Objekt 25"/>
          <p:cNvGraphicFramePr>
            <a:graphicFrameLocks noChangeAspect="1"/>
          </p:cNvGraphicFramePr>
          <p:nvPr/>
        </p:nvGraphicFramePr>
        <p:xfrm>
          <a:off x="2939651" y="4274692"/>
          <a:ext cx="586329" cy="390886"/>
        </p:xfrm>
        <a:graphic>
          <a:graphicData uri="http://schemas.openxmlformats.org/presentationml/2006/ole">
            <mc:AlternateContent xmlns:mc="http://schemas.openxmlformats.org/markup-compatibility/2006">
              <mc:Choice xmlns:v="urn:schemas-microsoft-com:vml" Requires="v">
                <p:oleObj spid="_x0000_s2602281" name="Equation" r:id="rId7" imgW="380880" imgH="253800" progId="Equation.DSMT4">
                  <p:embed/>
                </p:oleObj>
              </mc:Choice>
              <mc:Fallback>
                <p:oleObj name="Equation" r:id="rId7" imgW="380880" imgH="253800" progId="Equation.DSMT4">
                  <p:embed/>
                  <p:pic>
                    <p:nvPicPr>
                      <p:cNvPr id="26" name="Objekt 2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39651" y="4274692"/>
                        <a:ext cx="586329" cy="39088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 name="Ellipse 26"/>
          <p:cNvSpPr/>
          <p:nvPr/>
        </p:nvSpPr>
        <p:spPr>
          <a:xfrm>
            <a:off x="1837370" y="4673631"/>
            <a:ext cx="349200" cy="349200"/>
          </a:xfrm>
          <a:prstGeom prst="ellipse">
            <a:avLst/>
          </a:prstGeom>
          <a:solidFill>
            <a:srgbClr val="92D050">
              <a:alpha val="23922"/>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28" name="Object 4"/>
          <p:cNvGraphicFramePr>
            <a:graphicFrameLocks noChangeAspect="1"/>
          </p:cNvGraphicFramePr>
          <p:nvPr/>
        </p:nvGraphicFramePr>
        <p:xfrm>
          <a:off x="2516317" y="4831436"/>
          <a:ext cx="585787" cy="390525"/>
        </p:xfrm>
        <a:graphic>
          <a:graphicData uri="http://schemas.openxmlformats.org/presentationml/2006/ole">
            <mc:AlternateContent xmlns:mc="http://schemas.openxmlformats.org/markup-compatibility/2006">
              <mc:Choice xmlns:v="urn:schemas-microsoft-com:vml" Requires="v">
                <p:oleObj spid="_x0000_s2602282" name="Equation" r:id="rId9" imgW="380880" imgH="253800" progId="Equation.DSMT4">
                  <p:embed/>
                </p:oleObj>
              </mc:Choice>
              <mc:Fallback>
                <p:oleObj name="Equation" r:id="rId9" imgW="380880" imgH="253800" progId="Equation.DSMT4">
                  <p:embed/>
                  <p:pic>
                    <p:nvPicPr>
                      <p:cNvPr id="28"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16317" y="4831436"/>
                        <a:ext cx="585787" cy="390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9" name="Ellipse 28"/>
          <p:cNvSpPr/>
          <p:nvPr/>
        </p:nvSpPr>
        <p:spPr>
          <a:xfrm>
            <a:off x="1524297" y="3170445"/>
            <a:ext cx="741600" cy="741600"/>
          </a:xfrm>
          <a:prstGeom prst="ellipse">
            <a:avLst/>
          </a:prstGeom>
          <a:solidFill>
            <a:srgbClr val="92D050">
              <a:alpha val="23922"/>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30" name="Object 5"/>
          <p:cNvGraphicFramePr>
            <a:graphicFrameLocks noChangeAspect="1"/>
          </p:cNvGraphicFramePr>
          <p:nvPr/>
        </p:nvGraphicFramePr>
        <p:xfrm>
          <a:off x="3659317" y="3388446"/>
          <a:ext cx="468312" cy="390525"/>
        </p:xfrm>
        <a:graphic>
          <a:graphicData uri="http://schemas.openxmlformats.org/presentationml/2006/ole">
            <mc:AlternateContent xmlns:mc="http://schemas.openxmlformats.org/markup-compatibility/2006">
              <mc:Choice xmlns:v="urn:schemas-microsoft-com:vml" Requires="v">
                <p:oleObj spid="_x0000_s2602283" name="Equation" r:id="rId11" imgW="304560" imgH="253800" progId="Equation.DSMT4">
                  <p:embed/>
                </p:oleObj>
              </mc:Choice>
              <mc:Fallback>
                <p:oleObj name="Equation" r:id="rId11" imgW="304560" imgH="253800" progId="Equation.DSMT4">
                  <p:embed/>
                  <p:pic>
                    <p:nvPicPr>
                      <p:cNvPr id="30"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59317" y="3388446"/>
                        <a:ext cx="468312" cy="390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1" name="Ellipse 30"/>
          <p:cNvSpPr/>
          <p:nvPr/>
        </p:nvSpPr>
        <p:spPr>
          <a:xfrm>
            <a:off x="1691612" y="3636242"/>
            <a:ext cx="417600" cy="417600"/>
          </a:xfrm>
          <a:prstGeom prst="ellipse">
            <a:avLst/>
          </a:prstGeom>
          <a:solidFill>
            <a:srgbClr val="92D050">
              <a:alpha val="23922"/>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32" name="Object 6"/>
          <p:cNvGraphicFramePr>
            <a:graphicFrameLocks noChangeAspect="1"/>
          </p:cNvGraphicFramePr>
          <p:nvPr/>
        </p:nvGraphicFramePr>
        <p:xfrm>
          <a:off x="3320650" y="3794930"/>
          <a:ext cx="468313" cy="390525"/>
        </p:xfrm>
        <a:graphic>
          <a:graphicData uri="http://schemas.openxmlformats.org/presentationml/2006/ole">
            <mc:AlternateContent xmlns:mc="http://schemas.openxmlformats.org/markup-compatibility/2006">
              <mc:Choice xmlns:v="urn:schemas-microsoft-com:vml" Requires="v">
                <p:oleObj spid="_x0000_s2602284" name="Equation" r:id="rId13" imgW="304560" imgH="253800" progId="Equation.DSMT4">
                  <p:embed/>
                </p:oleObj>
              </mc:Choice>
              <mc:Fallback>
                <p:oleObj name="Equation" r:id="rId13" imgW="304560" imgH="253800" progId="Equation.DSMT4">
                  <p:embed/>
                  <p:pic>
                    <p:nvPicPr>
                      <p:cNvPr id="32"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320650" y="3794930"/>
                        <a:ext cx="468313" cy="390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3" name="Ellipse 32"/>
          <p:cNvSpPr>
            <a:spLocks/>
          </p:cNvSpPr>
          <p:nvPr/>
        </p:nvSpPr>
        <p:spPr>
          <a:xfrm>
            <a:off x="2324047" y="2814555"/>
            <a:ext cx="367200" cy="367200"/>
          </a:xfrm>
          <a:prstGeom prst="ellipse">
            <a:avLst/>
          </a:prstGeom>
          <a:solidFill>
            <a:srgbClr val="00B0F0">
              <a:alpha val="23922"/>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34" name="Object 7"/>
          <p:cNvGraphicFramePr>
            <a:graphicFrameLocks noChangeAspect="1"/>
          </p:cNvGraphicFramePr>
          <p:nvPr/>
        </p:nvGraphicFramePr>
        <p:xfrm>
          <a:off x="2372383" y="1073824"/>
          <a:ext cx="957262" cy="390525"/>
        </p:xfrm>
        <a:graphic>
          <a:graphicData uri="http://schemas.openxmlformats.org/presentationml/2006/ole">
            <mc:AlternateContent xmlns:mc="http://schemas.openxmlformats.org/markup-compatibility/2006">
              <mc:Choice xmlns:v="urn:schemas-microsoft-com:vml" Requires="v">
                <p:oleObj spid="_x0000_s2602285" name="Equation" r:id="rId15" imgW="622080" imgH="253800" progId="Equation.DSMT4">
                  <p:embed/>
                </p:oleObj>
              </mc:Choice>
              <mc:Fallback>
                <p:oleObj name="Equation" r:id="rId15" imgW="622080" imgH="253800" progId="Equation.DSMT4">
                  <p:embed/>
                  <p:pic>
                    <p:nvPicPr>
                      <p:cNvPr id="34" name="Object 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372383" y="1073824"/>
                        <a:ext cx="957262" cy="390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Ellipse 34"/>
          <p:cNvSpPr/>
          <p:nvPr/>
        </p:nvSpPr>
        <p:spPr>
          <a:xfrm>
            <a:off x="1847601" y="2838457"/>
            <a:ext cx="313200" cy="313200"/>
          </a:xfrm>
          <a:prstGeom prst="ellipse">
            <a:avLst/>
          </a:prstGeom>
          <a:solidFill>
            <a:srgbClr val="00B0F0">
              <a:alpha val="23922"/>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36" name="Object 8"/>
          <p:cNvGraphicFramePr>
            <a:graphicFrameLocks noChangeAspect="1"/>
          </p:cNvGraphicFramePr>
          <p:nvPr/>
        </p:nvGraphicFramePr>
        <p:xfrm>
          <a:off x="1381785" y="1092591"/>
          <a:ext cx="957262" cy="390525"/>
        </p:xfrm>
        <a:graphic>
          <a:graphicData uri="http://schemas.openxmlformats.org/presentationml/2006/ole">
            <mc:AlternateContent xmlns:mc="http://schemas.openxmlformats.org/markup-compatibility/2006">
              <mc:Choice xmlns:v="urn:schemas-microsoft-com:vml" Requires="v">
                <p:oleObj spid="_x0000_s2602286" name="Equation" r:id="rId17" imgW="622080" imgH="253800" progId="Equation.DSMT4">
                  <p:embed/>
                </p:oleObj>
              </mc:Choice>
              <mc:Fallback>
                <p:oleObj name="Equation" r:id="rId17" imgW="622080" imgH="253800" progId="Equation.DSMT4">
                  <p:embed/>
                  <p:pic>
                    <p:nvPicPr>
                      <p:cNvPr id="36" name="Object 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381785" y="1092591"/>
                        <a:ext cx="957262" cy="390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8941824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67885" y="-5337"/>
            <a:ext cx="8234144" cy="584775"/>
          </a:xfrm>
        </p:spPr>
        <p:txBody>
          <a:bodyPr/>
          <a:lstStyle/>
          <a:p>
            <a:r>
              <a:rPr lang="de-DE" dirty="0" smtClean="0"/>
              <a:t>J-Lab E12-17-003     </a:t>
            </a:r>
            <a:r>
              <a:rPr lang="de-DE" baseline="30000" dirty="0" smtClean="0">
                <a:solidFill>
                  <a:srgbClr val="FF0000"/>
                </a:solidFill>
              </a:rPr>
              <a:t>3</a:t>
            </a:r>
            <a:r>
              <a:rPr lang="de-DE" dirty="0" smtClean="0">
                <a:solidFill>
                  <a:srgbClr val="FF0000"/>
                </a:solidFill>
              </a:rPr>
              <a:t>H</a:t>
            </a:r>
            <a:r>
              <a:rPr lang="de-DE" dirty="0" smtClean="0"/>
              <a:t>(</a:t>
            </a:r>
            <a:r>
              <a:rPr lang="de-DE" dirty="0" err="1" smtClean="0"/>
              <a:t>e,e‘K</a:t>
            </a:r>
            <a:r>
              <a:rPr lang="de-DE" baseline="30000" dirty="0" smtClean="0"/>
              <a:t>+</a:t>
            </a:r>
            <a:r>
              <a:rPr lang="de-DE" dirty="0" smtClean="0"/>
              <a:t>)(</a:t>
            </a:r>
            <a:r>
              <a:rPr lang="de-DE" dirty="0" err="1" smtClean="0"/>
              <a:t>nn</a:t>
            </a:r>
            <a:r>
              <a:rPr lang="de-DE" dirty="0" err="1" smtClean="0">
                <a:latin typeface="Symbol" panose="05050102010706020507" pitchFamily="18" charset="2"/>
              </a:rPr>
              <a:t>L</a:t>
            </a:r>
            <a:r>
              <a:rPr lang="de-DE" dirty="0" smtClean="0"/>
              <a:t>)</a:t>
            </a:r>
            <a:endParaRPr lang="de-DE" dirty="0"/>
          </a:p>
        </p:txBody>
      </p:sp>
      <p:sp>
        <p:nvSpPr>
          <p:cNvPr id="3" name="Inhaltsplatzhalter 2"/>
          <p:cNvSpPr>
            <a:spLocks noGrp="1"/>
          </p:cNvSpPr>
          <p:nvPr>
            <p:ph idx="1"/>
          </p:nvPr>
        </p:nvSpPr>
        <p:spPr/>
        <p:txBody>
          <a:bodyPr/>
          <a:lstStyle/>
          <a:p>
            <a:endParaRPr lang="de-DE" dirty="0"/>
          </a:p>
        </p:txBody>
      </p:sp>
      <p:pic>
        <p:nvPicPr>
          <p:cNvPr id="5" name="Grafik 4"/>
          <p:cNvPicPr>
            <a:picLocks noChangeAspect="1"/>
          </p:cNvPicPr>
          <p:nvPr/>
        </p:nvPicPr>
        <p:blipFill>
          <a:blip r:embed="rId2"/>
          <a:stretch>
            <a:fillRect/>
          </a:stretch>
        </p:blipFill>
        <p:spPr>
          <a:xfrm>
            <a:off x="1778269" y="809703"/>
            <a:ext cx="6121362" cy="1804237"/>
          </a:xfrm>
          <a:prstGeom prst="rect">
            <a:avLst/>
          </a:prstGeom>
        </p:spPr>
      </p:pic>
      <p:sp>
        <p:nvSpPr>
          <p:cNvPr id="7" name="Inhaltsplatzhalter 2"/>
          <p:cNvSpPr txBox="1">
            <a:spLocks/>
          </p:cNvSpPr>
          <p:nvPr/>
        </p:nvSpPr>
        <p:spPr bwMode="auto">
          <a:xfrm>
            <a:off x="607469" y="6133169"/>
            <a:ext cx="8462962" cy="81403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folHlink"/>
              </a:buClr>
              <a:buSzPct val="75000"/>
              <a:buFont typeface="Wingdings" pitchFamily="2" charset="2"/>
              <a:buBlip>
                <a:blip r:embed="rId3"/>
              </a:buBlip>
              <a:defRPr>
                <a:solidFill>
                  <a:schemeClr val="tx1"/>
                </a:solidFill>
                <a:latin typeface="+mn-lt"/>
                <a:ea typeface="+mn-ea"/>
                <a:cs typeface="+mn-cs"/>
              </a:defRPr>
            </a:lvl1pPr>
            <a:lvl2pPr marL="742950" indent="-285750" algn="l" rtl="0" fontAlgn="base">
              <a:spcBef>
                <a:spcPct val="20000"/>
              </a:spcBef>
              <a:spcAft>
                <a:spcPct val="0"/>
              </a:spcAft>
              <a:buClr>
                <a:schemeClr val="folHlink"/>
              </a:buClr>
              <a:buSzPct val="70000"/>
              <a:buFont typeface="Wingdings" pitchFamily="2" charset="2"/>
              <a:buBlip>
                <a:blip r:embed="rId4"/>
              </a:buBlip>
              <a:defRPr sz="1600">
                <a:solidFill>
                  <a:schemeClr val="tx1"/>
                </a:solidFill>
                <a:latin typeface="+mn-lt"/>
              </a:defRPr>
            </a:lvl2pPr>
            <a:lvl3pPr marL="1143000" indent="-228600" algn="l" rtl="0" fontAlgn="base">
              <a:spcBef>
                <a:spcPct val="20000"/>
              </a:spcBef>
              <a:spcAft>
                <a:spcPct val="0"/>
              </a:spcAft>
              <a:buClr>
                <a:schemeClr val="tx2"/>
              </a:buClr>
              <a:buSzPct val="70000"/>
              <a:buBlip>
                <a:blip r:embed="rId5"/>
              </a:buBlip>
              <a:defRPr sz="1600">
                <a:solidFill>
                  <a:schemeClr val="tx1"/>
                </a:solidFill>
                <a:latin typeface="+mn-lt"/>
              </a:defRPr>
            </a:lvl3pPr>
            <a:lvl4pPr marL="1600200" indent="-228600" algn="l" rtl="0" fontAlgn="base">
              <a:spcBef>
                <a:spcPct val="20000"/>
              </a:spcBef>
              <a:spcAft>
                <a:spcPct val="0"/>
              </a:spcAft>
              <a:buClr>
                <a:schemeClr val="hlink"/>
              </a:buClr>
              <a:buChar char="•"/>
              <a:defRPr sz="1400">
                <a:solidFill>
                  <a:schemeClr val="tx1"/>
                </a:solidFill>
                <a:latin typeface="+mn-lt"/>
              </a:defRPr>
            </a:lvl4pPr>
            <a:lvl5pPr marL="2057400" indent="-228600" algn="l" rtl="0" fontAlgn="base">
              <a:spcBef>
                <a:spcPct val="20000"/>
              </a:spcBef>
              <a:spcAft>
                <a:spcPct val="0"/>
              </a:spcAft>
              <a:buClr>
                <a:schemeClr val="tx1"/>
              </a:buClr>
              <a:buSzPct val="85000"/>
              <a:buChar char="•"/>
              <a:defRPr sz="1400">
                <a:solidFill>
                  <a:schemeClr val="tx1"/>
                </a:solidFill>
                <a:latin typeface="+mn-lt"/>
              </a:defRPr>
            </a:lvl5pPr>
            <a:lvl6pPr marL="2514600" indent="-228600" algn="l" rtl="0" fontAlgn="base">
              <a:spcBef>
                <a:spcPct val="20000"/>
              </a:spcBef>
              <a:spcAft>
                <a:spcPct val="0"/>
              </a:spcAft>
              <a:buClr>
                <a:schemeClr val="tx1"/>
              </a:buClr>
              <a:buSzPct val="85000"/>
              <a:buChar char="•"/>
              <a:defRPr sz="1400">
                <a:solidFill>
                  <a:schemeClr val="tx1"/>
                </a:solidFill>
                <a:latin typeface="+mn-lt"/>
              </a:defRPr>
            </a:lvl6pPr>
            <a:lvl7pPr marL="2971800" indent="-228600" algn="l" rtl="0" fontAlgn="base">
              <a:spcBef>
                <a:spcPct val="20000"/>
              </a:spcBef>
              <a:spcAft>
                <a:spcPct val="0"/>
              </a:spcAft>
              <a:buClr>
                <a:schemeClr val="tx1"/>
              </a:buClr>
              <a:buSzPct val="85000"/>
              <a:buChar char="•"/>
              <a:defRPr sz="1400">
                <a:solidFill>
                  <a:schemeClr val="tx1"/>
                </a:solidFill>
                <a:latin typeface="+mn-lt"/>
              </a:defRPr>
            </a:lvl7pPr>
            <a:lvl8pPr marL="3429000" indent="-228600" algn="l" rtl="0" fontAlgn="base">
              <a:spcBef>
                <a:spcPct val="20000"/>
              </a:spcBef>
              <a:spcAft>
                <a:spcPct val="0"/>
              </a:spcAft>
              <a:buClr>
                <a:schemeClr val="tx1"/>
              </a:buClr>
              <a:buSzPct val="85000"/>
              <a:buChar char="•"/>
              <a:defRPr sz="1400">
                <a:solidFill>
                  <a:schemeClr val="tx1"/>
                </a:solidFill>
                <a:latin typeface="+mn-lt"/>
              </a:defRPr>
            </a:lvl8pPr>
            <a:lvl9pPr marL="3886200" indent="-228600" algn="l" rtl="0" fontAlgn="base">
              <a:spcBef>
                <a:spcPct val="20000"/>
              </a:spcBef>
              <a:spcAft>
                <a:spcPct val="0"/>
              </a:spcAft>
              <a:buClr>
                <a:schemeClr val="tx1"/>
              </a:buClr>
              <a:buSzPct val="85000"/>
              <a:buChar char="•"/>
              <a:defRPr sz="1400">
                <a:solidFill>
                  <a:schemeClr val="tx1"/>
                </a:solidFill>
                <a:latin typeface="+mn-lt"/>
              </a:defRPr>
            </a:lvl9pPr>
          </a:lstStyle>
          <a:p>
            <a:pPr>
              <a:buClr>
                <a:srgbClr val="FFC000"/>
              </a:buClr>
              <a:buFont typeface="Wingdings" pitchFamily="2" charset="2"/>
              <a:buChar char="Ø"/>
            </a:pPr>
            <a:r>
              <a:rPr kumimoji="0" lang="de-DE" sz="1800" kern="0" dirty="0" err="1" smtClean="0">
                <a:solidFill>
                  <a:srgbClr val="33CCFF"/>
                </a:solidFill>
              </a:rPr>
              <a:t>approved</a:t>
            </a:r>
            <a:r>
              <a:rPr kumimoji="0" lang="de-DE" sz="1800" kern="0" dirty="0" smtClean="0">
                <a:solidFill>
                  <a:srgbClr val="33CCFF"/>
                </a:solidFill>
              </a:rPr>
              <a:t> , will </a:t>
            </a:r>
            <a:r>
              <a:rPr kumimoji="0" lang="de-DE" sz="1800" kern="0" dirty="0" err="1" smtClean="0">
                <a:solidFill>
                  <a:srgbClr val="33CCFF"/>
                </a:solidFill>
              </a:rPr>
              <a:t>run</a:t>
            </a:r>
            <a:r>
              <a:rPr kumimoji="0" lang="de-DE" sz="1800" kern="0" dirty="0" smtClean="0">
                <a:solidFill>
                  <a:srgbClr val="33CCFF"/>
                </a:solidFill>
              </a:rPr>
              <a:t> in </a:t>
            </a:r>
            <a:r>
              <a:rPr kumimoji="0" lang="de-DE" sz="1800" kern="0" dirty="0">
                <a:solidFill>
                  <a:srgbClr val="33CCFF"/>
                </a:solidFill>
              </a:rPr>
              <a:t>N</a:t>
            </a:r>
            <a:r>
              <a:rPr kumimoji="0" lang="de-DE" sz="1800" kern="0" dirty="0" smtClean="0">
                <a:solidFill>
                  <a:srgbClr val="33CCFF"/>
                </a:solidFill>
              </a:rPr>
              <a:t>ovember 2018</a:t>
            </a:r>
            <a:endParaRPr kumimoji="0" lang="de-DE" sz="1800" kern="0" dirty="0">
              <a:solidFill>
                <a:srgbClr val="33CCFF"/>
              </a:solidFill>
            </a:endParaRPr>
          </a:p>
        </p:txBody>
      </p:sp>
      <p:pic>
        <p:nvPicPr>
          <p:cNvPr id="9" name="Grafik 8"/>
          <p:cNvPicPr>
            <a:picLocks noChangeAspect="1"/>
          </p:cNvPicPr>
          <p:nvPr/>
        </p:nvPicPr>
        <p:blipFill rotWithShape="1">
          <a:blip r:embed="rId6"/>
          <a:srcRect l="2634" r="49865"/>
          <a:stretch/>
        </p:blipFill>
        <p:spPr>
          <a:xfrm>
            <a:off x="4639096" y="3553000"/>
            <a:ext cx="3367173" cy="2517977"/>
          </a:xfrm>
          <a:prstGeom prst="rect">
            <a:avLst/>
          </a:prstGeom>
        </p:spPr>
      </p:pic>
      <p:pic>
        <p:nvPicPr>
          <p:cNvPr id="10" name="Grafik 9"/>
          <p:cNvPicPr>
            <a:picLocks noChangeAspect="1"/>
          </p:cNvPicPr>
          <p:nvPr/>
        </p:nvPicPr>
        <p:blipFill rotWithShape="1">
          <a:blip r:embed="rId6"/>
          <a:srcRect l="48970" r="3679"/>
          <a:stretch/>
        </p:blipFill>
        <p:spPr>
          <a:xfrm>
            <a:off x="916572" y="3547154"/>
            <a:ext cx="3367853" cy="2526543"/>
          </a:xfrm>
          <a:prstGeom prst="rect">
            <a:avLst/>
          </a:prstGeom>
        </p:spPr>
      </p:pic>
      <p:sp>
        <p:nvSpPr>
          <p:cNvPr id="11" name="Inhaltsplatzhalter 2"/>
          <p:cNvSpPr txBox="1">
            <a:spLocks/>
          </p:cNvSpPr>
          <p:nvPr/>
        </p:nvSpPr>
        <p:spPr bwMode="auto">
          <a:xfrm>
            <a:off x="567885" y="2528478"/>
            <a:ext cx="8462962" cy="126479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folHlink"/>
              </a:buClr>
              <a:buSzPct val="75000"/>
              <a:buFont typeface="Wingdings" pitchFamily="2" charset="2"/>
              <a:buBlip>
                <a:blip r:embed="rId3"/>
              </a:buBlip>
              <a:defRPr>
                <a:solidFill>
                  <a:schemeClr val="tx1"/>
                </a:solidFill>
                <a:latin typeface="+mn-lt"/>
                <a:ea typeface="+mn-ea"/>
                <a:cs typeface="+mn-cs"/>
              </a:defRPr>
            </a:lvl1pPr>
            <a:lvl2pPr marL="742950" indent="-285750" algn="l" rtl="0" fontAlgn="base">
              <a:spcBef>
                <a:spcPct val="20000"/>
              </a:spcBef>
              <a:spcAft>
                <a:spcPct val="0"/>
              </a:spcAft>
              <a:buClr>
                <a:schemeClr val="folHlink"/>
              </a:buClr>
              <a:buSzPct val="70000"/>
              <a:buFont typeface="Wingdings" pitchFamily="2" charset="2"/>
              <a:buBlip>
                <a:blip r:embed="rId4"/>
              </a:buBlip>
              <a:defRPr sz="1600">
                <a:solidFill>
                  <a:schemeClr val="tx1"/>
                </a:solidFill>
                <a:latin typeface="+mn-lt"/>
              </a:defRPr>
            </a:lvl2pPr>
            <a:lvl3pPr marL="1143000" indent="-228600" algn="l" rtl="0" fontAlgn="base">
              <a:spcBef>
                <a:spcPct val="20000"/>
              </a:spcBef>
              <a:spcAft>
                <a:spcPct val="0"/>
              </a:spcAft>
              <a:buClr>
                <a:schemeClr val="tx2"/>
              </a:buClr>
              <a:buSzPct val="70000"/>
              <a:buBlip>
                <a:blip r:embed="rId5"/>
              </a:buBlip>
              <a:defRPr sz="1600">
                <a:solidFill>
                  <a:schemeClr val="tx1"/>
                </a:solidFill>
                <a:latin typeface="+mn-lt"/>
              </a:defRPr>
            </a:lvl3pPr>
            <a:lvl4pPr marL="1600200" indent="-228600" algn="l" rtl="0" fontAlgn="base">
              <a:spcBef>
                <a:spcPct val="20000"/>
              </a:spcBef>
              <a:spcAft>
                <a:spcPct val="0"/>
              </a:spcAft>
              <a:buClr>
                <a:schemeClr val="hlink"/>
              </a:buClr>
              <a:buChar char="•"/>
              <a:defRPr sz="1400">
                <a:solidFill>
                  <a:schemeClr val="tx1"/>
                </a:solidFill>
                <a:latin typeface="+mn-lt"/>
              </a:defRPr>
            </a:lvl4pPr>
            <a:lvl5pPr marL="2057400" indent="-228600" algn="l" rtl="0" fontAlgn="base">
              <a:spcBef>
                <a:spcPct val="20000"/>
              </a:spcBef>
              <a:spcAft>
                <a:spcPct val="0"/>
              </a:spcAft>
              <a:buClr>
                <a:schemeClr val="tx1"/>
              </a:buClr>
              <a:buSzPct val="85000"/>
              <a:buChar char="•"/>
              <a:defRPr sz="1400">
                <a:solidFill>
                  <a:schemeClr val="tx1"/>
                </a:solidFill>
                <a:latin typeface="+mn-lt"/>
              </a:defRPr>
            </a:lvl5pPr>
            <a:lvl6pPr marL="2514600" indent="-228600" algn="l" rtl="0" fontAlgn="base">
              <a:spcBef>
                <a:spcPct val="20000"/>
              </a:spcBef>
              <a:spcAft>
                <a:spcPct val="0"/>
              </a:spcAft>
              <a:buClr>
                <a:schemeClr val="tx1"/>
              </a:buClr>
              <a:buSzPct val="85000"/>
              <a:buChar char="•"/>
              <a:defRPr sz="1400">
                <a:solidFill>
                  <a:schemeClr val="tx1"/>
                </a:solidFill>
                <a:latin typeface="+mn-lt"/>
              </a:defRPr>
            </a:lvl6pPr>
            <a:lvl7pPr marL="2971800" indent="-228600" algn="l" rtl="0" fontAlgn="base">
              <a:spcBef>
                <a:spcPct val="20000"/>
              </a:spcBef>
              <a:spcAft>
                <a:spcPct val="0"/>
              </a:spcAft>
              <a:buClr>
                <a:schemeClr val="tx1"/>
              </a:buClr>
              <a:buSzPct val="85000"/>
              <a:buChar char="•"/>
              <a:defRPr sz="1400">
                <a:solidFill>
                  <a:schemeClr val="tx1"/>
                </a:solidFill>
                <a:latin typeface="+mn-lt"/>
              </a:defRPr>
            </a:lvl7pPr>
            <a:lvl8pPr marL="3429000" indent="-228600" algn="l" rtl="0" fontAlgn="base">
              <a:spcBef>
                <a:spcPct val="20000"/>
              </a:spcBef>
              <a:spcAft>
                <a:spcPct val="0"/>
              </a:spcAft>
              <a:buClr>
                <a:schemeClr val="tx1"/>
              </a:buClr>
              <a:buSzPct val="85000"/>
              <a:buChar char="•"/>
              <a:defRPr sz="1400">
                <a:solidFill>
                  <a:schemeClr val="tx1"/>
                </a:solidFill>
                <a:latin typeface="+mn-lt"/>
              </a:defRPr>
            </a:lvl8pPr>
            <a:lvl9pPr marL="3886200" indent="-228600" algn="l" rtl="0" fontAlgn="base">
              <a:spcBef>
                <a:spcPct val="20000"/>
              </a:spcBef>
              <a:spcAft>
                <a:spcPct val="0"/>
              </a:spcAft>
              <a:buClr>
                <a:schemeClr val="tx1"/>
              </a:buClr>
              <a:buSzPct val="85000"/>
              <a:buChar char="•"/>
              <a:defRPr sz="1400">
                <a:solidFill>
                  <a:schemeClr val="tx1"/>
                </a:solidFill>
                <a:latin typeface="+mn-lt"/>
              </a:defRPr>
            </a:lvl9pPr>
          </a:lstStyle>
          <a:p>
            <a:pPr>
              <a:buClr>
                <a:srgbClr val="FFC000"/>
              </a:buClr>
              <a:buFont typeface="Wingdings" pitchFamily="2" charset="2"/>
              <a:buChar char="Ø"/>
            </a:pPr>
            <a:r>
              <a:rPr kumimoji="0" lang="de-DE" sz="1800" kern="0" dirty="0" err="1" smtClean="0">
                <a:solidFill>
                  <a:srgbClr val="33CCFF"/>
                </a:solidFill>
              </a:rPr>
              <a:t>missing</a:t>
            </a:r>
            <a:r>
              <a:rPr kumimoji="0" lang="de-DE" sz="1800" kern="0" dirty="0" smtClean="0">
                <a:solidFill>
                  <a:srgbClr val="33CCFF"/>
                </a:solidFill>
              </a:rPr>
              <a:t> </a:t>
            </a:r>
            <a:r>
              <a:rPr kumimoji="0" lang="de-DE" sz="1800" kern="0" dirty="0" err="1" smtClean="0">
                <a:solidFill>
                  <a:srgbClr val="33CCFF"/>
                </a:solidFill>
              </a:rPr>
              <a:t>mass</a:t>
            </a:r>
            <a:r>
              <a:rPr kumimoji="0" lang="de-DE" sz="1800" kern="0" dirty="0" smtClean="0">
                <a:solidFill>
                  <a:srgbClr val="33CCFF"/>
                </a:solidFill>
              </a:rPr>
              <a:t> </a:t>
            </a:r>
            <a:r>
              <a:rPr kumimoji="0" lang="de-DE" sz="1800" kern="0" dirty="0" err="1" smtClean="0">
                <a:solidFill>
                  <a:srgbClr val="33CCFF"/>
                </a:solidFill>
              </a:rPr>
              <a:t>experiment</a:t>
            </a:r>
            <a:endParaRPr kumimoji="0" lang="de-DE" sz="1800" kern="0" dirty="0" smtClean="0">
              <a:solidFill>
                <a:srgbClr val="33CCFF"/>
              </a:solidFill>
            </a:endParaRPr>
          </a:p>
          <a:p>
            <a:pPr>
              <a:buClr>
                <a:srgbClr val="FFC000"/>
              </a:buClr>
              <a:buFont typeface="Wingdings" pitchFamily="2" charset="2"/>
              <a:buChar char="Ø"/>
            </a:pPr>
            <a:r>
              <a:rPr kumimoji="0" lang="de-DE" sz="1800" kern="0" baseline="30000" dirty="0">
                <a:solidFill>
                  <a:srgbClr val="33CCFF"/>
                </a:solidFill>
              </a:rPr>
              <a:t>3</a:t>
            </a:r>
            <a:r>
              <a:rPr kumimoji="0" lang="de-DE" sz="1800" kern="0" dirty="0">
                <a:solidFill>
                  <a:srgbClr val="33CCFF"/>
                </a:solidFill>
              </a:rPr>
              <a:t>H(</a:t>
            </a:r>
            <a:r>
              <a:rPr kumimoji="0" lang="de-DE" sz="1800" kern="0" dirty="0" err="1">
                <a:solidFill>
                  <a:srgbClr val="33CCFF"/>
                </a:solidFill>
              </a:rPr>
              <a:t>e,e‘K</a:t>
            </a:r>
            <a:r>
              <a:rPr kumimoji="0" lang="de-DE" sz="1800" kern="0" baseline="30000" dirty="0">
                <a:solidFill>
                  <a:srgbClr val="33CCFF"/>
                </a:solidFill>
              </a:rPr>
              <a:t>+</a:t>
            </a:r>
            <a:r>
              <a:rPr kumimoji="0" lang="de-DE" sz="1800" kern="0" dirty="0">
                <a:solidFill>
                  <a:srgbClr val="33CCFF"/>
                </a:solidFill>
              </a:rPr>
              <a:t>)(</a:t>
            </a:r>
            <a:r>
              <a:rPr kumimoji="0" lang="de-DE" sz="1800" kern="0" dirty="0" err="1">
                <a:solidFill>
                  <a:srgbClr val="33CCFF"/>
                </a:solidFill>
              </a:rPr>
              <a:t>nn</a:t>
            </a:r>
            <a:r>
              <a:rPr kumimoji="0" lang="de-DE" sz="1800" kern="0" dirty="0" err="1">
                <a:solidFill>
                  <a:srgbClr val="33CCFF"/>
                </a:solidFill>
                <a:latin typeface="Symbol" panose="05050102010706020507" pitchFamily="18" charset="2"/>
              </a:rPr>
              <a:t>L</a:t>
            </a:r>
            <a:r>
              <a:rPr kumimoji="0" lang="de-DE" sz="1800" kern="0" dirty="0">
                <a:solidFill>
                  <a:srgbClr val="33CCFF"/>
                </a:solidFill>
              </a:rPr>
              <a:t>)</a:t>
            </a:r>
          </a:p>
          <a:p>
            <a:pPr>
              <a:buClr>
                <a:srgbClr val="FFC000"/>
              </a:buClr>
              <a:buFont typeface="Wingdings" pitchFamily="2" charset="2"/>
              <a:buChar char="Ø"/>
            </a:pPr>
            <a:r>
              <a:rPr kumimoji="0" lang="de-DE" sz="1800" kern="0" dirty="0" smtClean="0">
                <a:solidFill>
                  <a:srgbClr val="33CCFF"/>
                </a:solidFill>
              </a:rPr>
              <a:t>will </a:t>
            </a:r>
            <a:r>
              <a:rPr kumimoji="0" lang="de-DE" sz="1800" kern="0" dirty="0" err="1" smtClean="0">
                <a:solidFill>
                  <a:srgbClr val="33CCFF"/>
                </a:solidFill>
              </a:rPr>
              <a:t>measure</a:t>
            </a:r>
            <a:r>
              <a:rPr kumimoji="0" lang="de-DE" sz="1800" kern="0" dirty="0" smtClean="0">
                <a:solidFill>
                  <a:srgbClr val="33CCFF"/>
                </a:solidFill>
              </a:rPr>
              <a:t> </a:t>
            </a:r>
            <a:r>
              <a:rPr kumimoji="0" lang="de-DE" sz="1800" kern="0" dirty="0" err="1" smtClean="0">
                <a:solidFill>
                  <a:srgbClr val="33CCFF"/>
                </a:solidFill>
              </a:rPr>
              <a:t>mass</a:t>
            </a:r>
            <a:r>
              <a:rPr kumimoji="0" lang="de-DE" sz="1800" kern="0" dirty="0" smtClean="0">
                <a:solidFill>
                  <a:srgbClr val="33CCFF"/>
                </a:solidFill>
              </a:rPr>
              <a:t> </a:t>
            </a:r>
            <a:r>
              <a:rPr kumimoji="0" lang="de-DE" sz="1800" kern="0" dirty="0" err="1" smtClean="0">
                <a:solidFill>
                  <a:srgbClr val="33CCFF"/>
                </a:solidFill>
              </a:rPr>
              <a:t>and</a:t>
            </a:r>
            <a:r>
              <a:rPr kumimoji="0" lang="de-DE" sz="1800" kern="0" dirty="0" smtClean="0">
                <a:solidFill>
                  <a:srgbClr val="33CCFF"/>
                </a:solidFill>
              </a:rPr>
              <a:t> </a:t>
            </a:r>
            <a:r>
              <a:rPr kumimoji="0" lang="de-DE" sz="1800" kern="0" dirty="0" err="1" smtClean="0">
                <a:solidFill>
                  <a:srgbClr val="33CCFF"/>
                </a:solidFill>
              </a:rPr>
              <a:t>width</a:t>
            </a:r>
            <a:endParaRPr kumimoji="0" lang="de-DE" sz="1800" kern="0" dirty="0" smtClean="0">
              <a:solidFill>
                <a:srgbClr val="33CCFF"/>
              </a:solidFill>
            </a:endParaRPr>
          </a:p>
        </p:txBody>
      </p:sp>
    </p:spTree>
    <p:extLst>
      <p:ext uri="{BB962C8B-B14F-4D97-AF65-F5344CB8AC3E}">
        <p14:creationId xmlns:p14="http://schemas.microsoft.com/office/powerpoint/2010/main" val="15359912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7885" y="-5337"/>
            <a:ext cx="7103444" cy="584775"/>
          </a:xfrm>
        </p:spPr>
        <p:txBody>
          <a:bodyPr/>
          <a:lstStyle/>
          <a:p>
            <a:r>
              <a:rPr lang="en-US" dirty="0" smtClean="0"/>
              <a:t>FRS+WASA for S447</a:t>
            </a:r>
            <a:endParaRPr lang="en-US" sz="1800" dirty="0"/>
          </a:p>
        </p:txBody>
      </p:sp>
      <p:grpSp>
        <p:nvGrpSpPr>
          <p:cNvPr id="36" name="Gruppieren 35"/>
          <p:cNvGrpSpPr/>
          <p:nvPr/>
        </p:nvGrpSpPr>
        <p:grpSpPr>
          <a:xfrm>
            <a:off x="4176223" y="772756"/>
            <a:ext cx="4753098" cy="3532679"/>
            <a:chOff x="3350121" y="3005903"/>
            <a:chExt cx="4753098" cy="3532679"/>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4133" r="12115"/>
            <a:stretch/>
          </p:blipFill>
          <p:spPr>
            <a:xfrm>
              <a:off x="3888058" y="3067552"/>
              <a:ext cx="4215161" cy="3471030"/>
            </a:xfrm>
            <a:prstGeom prst="rect">
              <a:avLst/>
            </a:prstGeom>
            <a:ln>
              <a:solidFill>
                <a:srgbClr val="FF0000"/>
              </a:solidFill>
            </a:ln>
          </p:spPr>
        </p:pic>
        <p:sp>
          <p:nvSpPr>
            <p:cNvPr id="9" name="TextBox 8"/>
            <p:cNvSpPr txBox="1"/>
            <p:nvPr/>
          </p:nvSpPr>
          <p:spPr>
            <a:xfrm>
              <a:off x="6080914" y="4748744"/>
              <a:ext cx="583814" cy="369332"/>
            </a:xfrm>
            <a:prstGeom prst="rect">
              <a:avLst/>
            </a:prstGeom>
            <a:noFill/>
          </p:spPr>
          <p:txBody>
            <a:bodyPr wrap="none" rtlCol="0">
              <a:spAutoFit/>
            </a:bodyPr>
            <a:lstStyle/>
            <a:p>
              <a:r>
                <a:rPr lang="en-US" baseline="30000" dirty="0" smtClean="0">
                  <a:solidFill>
                    <a:srgbClr val="000080">
                      <a:lumMod val="60000"/>
                      <a:lumOff val="40000"/>
                    </a:srgbClr>
                  </a:solidFill>
                </a:rPr>
                <a:t>3</a:t>
              </a:r>
              <a:r>
                <a:rPr lang="en-US" dirty="0" smtClean="0">
                  <a:solidFill>
                    <a:srgbClr val="000080">
                      <a:lumMod val="60000"/>
                      <a:lumOff val="40000"/>
                    </a:srgbClr>
                  </a:solidFill>
                </a:rPr>
                <a:t>He</a:t>
              </a:r>
              <a:endParaRPr lang="en-US" dirty="0">
                <a:solidFill>
                  <a:srgbClr val="000080">
                    <a:lumMod val="60000"/>
                    <a:lumOff val="40000"/>
                  </a:srgbClr>
                </a:solidFill>
              </a:endParaRPr>
            </a:p>
          </p:txBody>
        </p:sp>
        <p:sp>
          <p:nvSpPr>
            <p:cNvPr id="10" name="TextBox 9"/>
            <p:cNvSpPr txBox="1"/>
            <p:nvPr/>
          </p:nvSpPr>
          <p:spPr>
            <a:xfrm>
              <a:off x="5113310" y="4698533"/>
              <a:ext cx="396262" cy="400110"/>
            </a:xfrm>
            <a:prstGeom prst="rect">
              <a:avLst/>
            </a:prstGeom>
            <a:noFill/>
          </p:spPr>
          <p:txBody>
            <a:bodyPr wrap="none" rtlCol="0">
              <a:spAutoFit/>
            </a:bodyPr>
            <a:lstStyle/>
            <a:p>
              <a:r>
                <a:rPr lang="en-US" sz="2000" dirty="0">
                  <a:solidFill>
                    <a:srgbClr val="FFFF00"/>
                  </a:solidFill>
                  <a:latin typeface="Symbol" charset="2"/>
                  <a:ea typeface="Symbol" charset="2"/>
                  <a:cs typeface="Symbol" charset="2"/>
                </a:rPr>
                <a:t>p</a:t>
              </a:r>
              <a:r>
                <a:rPr lang="en-US" sz="2000" baseline="30000" dirty="0" smtClean="0">
                  <a:solidFill>
                    <a:srgbClr val="FFFF00"/>
                  </a:solidFill>
                </a:rPr>
                <a:t>-</a:t>
              </a:r>
              <a:endParaRPr lang="en-US" sz="2000" baseline="30000" dirty="0">
                <a:solidFill>
                  <a:srgbClr val="FFFF00"/>
                </a:solidFill>
              </a:endParaRPr>
            </a:p>
          </p:txBody>
        </p:sp>
        <p:sp>
          <p:nvSpPr>
            <p:cNvPr id="13" name="TextBox 12"/>
            <p:cNvSpPr txBox="1"/>
            <p:nvPr/>
          </p:nvSpPr>
          <p:spPr>
            <a:xfrm>
              <a:off x="5998863" y="6151655"/>
              <a:ext cx="1674882" cy="369332"/>
            </a:xfrm>
            <a:prstGeom prst="rect">
              <a:avLst/>
            </a:prstGeom>
            <a:noFill/>
            <a:ln>
              <a:noFill/>
            </a:ln>
          </p:spPr>
          <p:txBody>
            <a:bodyPr wrap="none" rtlCol="0">
              <a:spAutoFit/>
            </a:bodyPr>
            <a:lstStyle/>
            <a:p>
              <a:r>
                <a:rPr lang="en-US" dirty="0" smtClean="0">
                  <a:solidFill>
                    <a:srgbClr val="0070C0"/>
                  </a:solidFill>
                </a:rPr>
                <a:t>MDC (</a:t>
              </a:r>
              <a:r>
                <a:rPr lang="en-US" smtClean="0">
                  <a:solidFill>
                    <a:srgbClr val="0070C0"/>
                  </a:solidFill>
                </a:rPr>
                <a:t>straw DC)</a:t>
              </a:r>
              <a:endParaRPr lang="en-US">
                <a:solidFill>
                  <a:srgbClr val="0070C0"/>
                </a:solidFill>
              </a:endParaRPr>
            </a:p>
          </p:txBody>
        </p:sp>
        <p:sp>
          <p:nvSpPr>
            <p:cNvPr id="14" name="TextBox 13"/>
            <p:cNvSpPr txBox="1"/>
            <p:nvPr/>
          </p:nvSpPr>
          <p:spPr>
            <a:xfrm>
              <a:off x="4456997" y="3239484"/>
              <a:ext cx="1159420" cy="369332"/>
            </a:xfrm>
            <a:prstGeom prst="rect">
              <a:avLst/>
            </a:prstGeom>
            <a:noFill/>
            <a:ln>
              <a:noFill/>
            </a:ln>
          </p:spPr>
          <p:txBody>
            <a:bodyPr wrap="none" rtlCol="0">
              <a:spAutoFit/>
            </a:bodyPr>
            <a:lstStyle/>
            <a:p>
              <a:r>
                <a:rPr lang="en-US" dirty="0" smtClean="0">
                  <a:solidFill>
                    <a:srgbClr val="0070C0"/>
                  </a:solidFill>
                </a:rPr>
                <a:t>TOF barrel</a:t>
              </a:r>
              <a:endParaRPr lang="en-US" dirty="0">
                <a:solidFill>
                  <a:srgbClr val="0070C0"/>
                </a:solidFill>
              </a:endParaRPr>
            </a:p>
          </p:txBody>
        </p:sp>
        <p:sp>
          <p:nvSpPr>
            <p:cNvPr id="15" name="TextBox 14"/>
            <p:cNvSpPr txBox="1"/>
            <p:nvPr/>
          </p:nvSpPr>
          <p:spPr>
            <a:xfrm>
              <a:off x="5989708" y="3239484"/>
              <a:ext cx="1288814" cy="369332"/>
            </a:xfrm>
            <a:prstGeom prst="rect">
              <a:avLst/>
            </a:prstGeom>
            <a:noFill/>
            <a:ln>
              <a:noFill/>
            </a:ln>
          </p:spPr>
          <p:txBody>
            <a:bodyPr wrap="none" rtlCol="0">
              <a:spAutoFit/>
            </a:bodyPr>
            <a:lstStyle/>
            <a:p>
              <a:r>
                <a:rPr lang="en-US" smtClean="0">
                  <a:solidFill>
                    <a:srgbClr val="0070C0"/>
                  </a:solidFill>
                </a:rPr>
                <a:t>TOF endcap</a:t>
              </a:r>
              <a:endParaRPr lang="en-US">
                <a:solidFill>
                  <a:srgbClr val="0070C0"/>
                </a:solidFill>
              </a:endParaRPr>
            </a:p>
          </p:txBody>
        </p:sp>
        <p:cxnSp>
          <p:nvCxnSpPr>
            <p:cNvPr id="16" name="Straight Arrow Connector 15"/>
            <p:cNvCxnSpPr/>
            <p:nvPr/>
          </p:nvCxnSpPr>
          <p:spPr bwMode="auto">
            <a:xfrm>
              <a:off x="5112142" y="3538650"/>
              <a:ext cx="224947" cy="1133364"/>
            </a:xfrm>
            <a:prstGeom prst="straightConnector1">
              <a:avLst/>
            </a:prstGeom>
            <a:solidFill>
              <a:schemeClr val="accent1"/>
            </a:solidFill>
            <a:ln w="38100" cap="flat" cmpd="sng" algn="ctr">
              <a:solidFill>
                <a:srgbClr val="0070C0"/>
              </a:solidFill>
              <a:prstDash val="solid"/>
              <a:round/>
              <a:headEnd type="none" w="med" len="med"/>
              <a:tailEnd type="triangle"/>
            </a:ln>
            <a:effectLst/>
          </p:spPr>
        </p:cxnSp>
        <p:cxnSp>
          <p:nvCxnSpPr>
            <p:cNvPr id="17" name="Straight Arrow Connector 16"/>
            <p:cNvCxnSpPr/>
            <p:nvPr/>
          </p:nvCxnSpPr>
          <p:spPr bwMode="auto">
            <a:xfrm flipH="1" flipV="1">
              <a:off x="5487067" y="5219536"/>
              <a:ext cx="1152128" cy="1008112"/>
            </a:xfrm>
            <a:prstGeom prst="straightConnector1">
              <a:avLst/>
            </a:prstGeom>
            <a:solidFill>
              <a:schemeClr val="accent1"/>
            </a:solidFill>
            <a:ln w="38100" cap="flat" cmpd="sng" algn="ctr">
              <a:solidFill>
                <a:srgbClr val="0070C0"/>
              </a:solidFill>
              <a:prstDash val="solid"/>
              <a:round/>
              <a:headEnd type="none" w="med" len="med"/>
              <a:tailEnd type="triangle"/>
            </a:ln>
            <a:effectLst/>
          </p:spPr>
        </p:cxnSp>
        <p:cxnSp>
          <p:nvCxnSpPr>
            <p:cNvPr id="18" name="Straight Arrow Connector 17"/>
            <p:cNvCxnSpPr/>
            <p:nvPr/>
          </p:nvCxnSpPr>
          <p:spPr bwMode="auto">
            <a:xfrm flipH="1">
              <a:off x="5753720" y="3556029"/>
              <a:ext cx="864096" cy="1283320"/>
            </a:xfrm>
            <a:prstGeom prst="straightConnector1">
              <a:avLst/>
            </a:prstGeom>
            <a:solidFill>
              <a:schemeClr val="accent1"/>
            </a:solidFill>
            <a:ln w="38100" cap="flat" cmpd="sng" algn="ctr">
              <a:solidFill>
                <a:srgbClr val="0070C0"/>
              </a:solidFill>
              <a:prstDash val="solid"/>
              <a:round/>
              <a:headEnd type="none" w="med" len="med"/>
              <a:tailEnd type="triangle"/>
            </a:ln>
            <a:effectLst/>
          </p:spPr>
        </p:cxnSp>
        <p:sp>
          <p:nvSpPr>
            <p:cNvPr id="19" name="TextBox 18"/>
            <p:cNvSpPr txBox="1"/>
            <p:nvPr/>
          </p:nvSpPr>
          <p:spPr>
            <a:xfrm>
              <a:off x="3350121" y="5723592"/>
              <a:ext cx="1452770" cy="369332"/>
            </a:xfrm>
            <a:prstGeom prst="rect">
              <a:avLst/>
            </a:prstGeom>
            <a:solidFill>
              <a:srgbClr val="FFFF00"/>
            </a:solidFill>
          </p:spPr>
          <p:txBody>
            <a:bodyPr wrap="none" rtlCol="0">
              <a:spAutoFit/>
            </a:bodyPr>
            <a:lstStyle/>
            <a:p>
              <a:r>
                <a:rPr lang="en-US" dirty="0" smtClean="0">
                  <a:solidFill>
                    <a:srgbClr val="FF0000"/>
                  </a:solidFill>
                </a:rPr>
                <a:t>Fiber trackers</a:t>
              </a:r>
            </a:p>
          </p:txBody>
        </p:sp>
        <p:sp>
          <p:nvSpPr>
            <p:cNvPr id="20" name="TextBox 19"/>
            <p:cNvSpPr txBox="1"/>
            <p:nvPr/>
          </p:nvSpPr>
          <p:spPr>
            <a:xfrm>
              <a:off x="6953745" y="4850204"/>
              <a:ext cx="1059770" cy="584775"/>
            </a:xfrm>
            <a:prstGeom prst="rect">
              <a:avLst/>
            </a:prstGeom>
            <a:solidFill>
              <a:srgbClr val="FFFF00"/>
            </a:solidFill>
          </p:spPr>
          <p:txBody>
            <a:bodyPr wrap="square" rtlCol="0">
              <a:spAutoFit/>
            </a:bodyPr>
            <a:lstStyle/>
            <a:p>
              <a:r>
                <a:rPr lang="en-US" dirty="0" smtClean="0">
                  <a:solidFill>
                    <a:srgbClr val="FF0000"/>
                  </a:solidFill>
                </a:rPr>
                <a:t>Fiber trackers </a:t>
              </a:r>
              <a:endParaRPr lang="en-US" dirty="0">
                <a:solidFill>
                  <a:srgbClr val="FF0000"/>
                </a:solidFill>
              </a:endParaRPr>
            </a:p>
          </p:txBody>
        </p:sp>
        <p:sp>
          <p:nvSpPr>
            <p:cNvPr id="21" name="TextBox 20"/>
            <p:cNvSpPr txBox="1"/>
            <p:nvPr/>
          </p:nvSpPr>
          <p:spPr>
            <a:xfrm>
              <a:off x="6079594" y="5377823"/>
              <a:ext cx="1341393" cy="369332"/>
            </a:xfrm>
            <a:prstGeom prst="rect">
              <a:avLst/>
            </a:prstGeom>
            <a:solidFill>
              <a:srgbClr val="FFFF00"/>
            </a:solidFill>
          </p:spPr>
          <p:txBody>
            <a:bodyPr wrap="none" rtlCol="0">
              <a:spAutoFit/>
            </a:bodyPr>
            <a:lstStyle/>
            <a:p>
              <a:r>
                <a:rPr lang="en-US" dirty="0" err="1" smtClean="0">
                  <a:solidFill>
                    <a:srgbClr val="FF0000"/>
                  </a:solidFill>
                </a:rPr>
                <a:t>Tracker+RPC</a:t>
              </a:r>
              <a:endParaRPr lang="en-US" dirty="0">
                <a:solidFill>
                  <a:srgbClr val="FF0000"/>
                </a:solidFill>
              </a:endParaRPr>
            </a:p>
          </p:txBody>
        </p:sp>
        <p:sp>
          <p:nvSpPr>
            <p:cNvPr id="22" name="TextBox 21"/>
            <p:cNvSpPr txBox="1"/>
            <p:nvPr/>
          </p:nvSpPr>
          <p:spPr>
            <a:xfrm>
              <a:off x="5129534" y="3005903"/>
              <a:ext cx="1537600" cy="369332"/>
            </a:xfrm>
            <a:prstGeom prst="rect">
              <a:avLst/>
            </a:prstGeom>
            <a:noFill/>
          </p:spPr>
          <p:txBody>
            <a:bodyPr wrap="none" rtlCol="0">
              <a:spAutoFit/>
            </a:bodyPr>
            <a:lstStyle/>
            <a:p>
              <a:r>
                <a:rPr lang="en-US" baseline="30000" dirty="0" smtClean="0">
                  <a:solidFill>
                    <a:srgbClr val="000000"/>
                  </a:solidFill>
                </a:rPr>
                <a:t>3</a:t>
              </a:r>
              <a:r>
                <a:rPr lang="en-US" baseline="-25000" dirty="0" smtClean="0">
                  <a:solidFill>
                    <a:srgbClr val="000000"/>
                  </a:solidFill>
                  <a:latin typeface="Symbol" charset="2"/>
                  <a:ea typeface="Symbol" charset="2"/>
                  <a:cs typeface="Symbol" charset="2"/>
                </a:rPr>
                <a:t>L</a:t>
              </a:r>
              <a:r>
                <a:rPr lang="en-US" dirty="0" smtClean="0">
                  <a:solidFill>
                    <a:srgbClr val="000000"/>
                  </a:solidFill>
                </a:rPr>
                <a:t>H -&gt; </a:t>
              </a:r>
              <a:r>
                <a:rPr lang="en-US" dirty="0" smtClean="0">
                  <a:solidFill>
                    <a:srgbClr val="000000"/>
                  </a:solidFill>
                  <a:latin typeface="Symbol" charset="2"/>
                  <a:ea typeface="Symbol" charset="2"/>
                  <a:cs typeface="Symbol" charset="2"/>
                </a:rPr>
                <a:t>p</a:t>
              </a:r>
              <a:r>
                <a:rPr lang="en-US" baseline="30000" dirty="0" smtClean="0">
                  <a:solidFill>
                    <a:srgbClr val="000000"/>
                  </a:solidFill>
                </a:rPr>
                <a:t>-</a:t>
              </a:r>
              <a:r>
                <a:rPr lang="en-US" dirty="0" smtClean="0">
                  <a:solidFill>
                    <a:srgbClr val="000000"/>
                  </a:solidFill>
                </a:rPr>
                <a:t> + </a:t>
              </a:r>
              <a:r>
                <a:rPr lang="en-US" baseline="30000" dirty="0" smtClean="0">
                  <a:solidFill>
                    <a:srgbClr val="000000"/>
                  </a:solidFill>
                </a:rPr>
                <a:t>3</a:t>
              </a:r>
              <a:r>
                <a:rPr lang="en-US" dirty="0" smtClean="0">
                  <a:solidFill>
                    <a:srgbClr val="000000"/>
                  </a:solidFill>
                </a:rPr>
                <a:t>He</a:t>
              </a:r>
              <a:endParaRPr lang="en-US" dirty="0">
                <a:solidFill>
                  <a:srgbClr val="000000"/>
                </a:solidFill>
              </a:endParaRPr>
            </a:p>
          </p:txBody>
        </p:sp>
        <p:sp>
          <p:nvSpPr>
            <p:cNvPr id="23" name="TextBox 22"/>
            <p:cNvSpPr txBox="1"/>
            <p:nvPr/>
          </p:nvSpPr>
          <p:spPr>
            <a:xfrm>
              <a:off x="6454836" y="4067190"/>
              <a:ext cx="950453" cy="369332"/>
            </a:xfrm>
            <a:prstGeom prst="rect">
              <a:avLst/>
            </a:prstGeom>
            <a:noFill/>
          </p:spPr>
          <p:txBody>
            <a:bodyPr wrap="none" rtlCol="0">
              <a:spAutoFit/>
            </a:bodyPr>
            <a:lstStyle/>
            <a:p>
              <a:r>
                <a:rPr lang="en-US" dirty="0" smtClean="0"/>
                <a:t>to S3-S4</a:t>
              </a:r>
              <a:endParaRPr lang="en-US" dirty="0"/>
            </a:p>
          </p:txBody>
        </p:sp>
        <p:cxnSp>
          <p:nvCxnSpPr>
            <p:cNvPr id="11" name="Straight Arrow Connector 10"/>
            <p:cNvCxnSpPr/>
            <p:nvPr/>
          </p:nvCxnSpPr>
          <p:spPr>
            <a:xfrm flipV="1">
              <a:off x="4238912" y="4459295"/>
              <a:ext cx="1514808" cy="933003"/>
            </a:xfrm>
            <a:prstGeom prst="straightConnector1">
              <a:avLst/>
            </a:prstGeom>
            <a:ln w="3175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pic>
        <p:nvPicPr>
          <p:cNvPr id="27" name="Picture 2"/>
          <p:cNvPicPr>
            <a:picLocks noChangeAspect="1"/>
          </p:cNvPicPr>
          <p:nvPr/>
        </p:nvPicPr>
        <p:blipFill>
          <a:blip r:embed="rId4"/>
          <a:stretch>
            <a:fillRect/>
          </a:stretch>
        </p:blipFill>
        <p:spPr>
          <a:xfrm>
            <a:off x="699885" y="4517651"/>
            <a:ext cx="2328937" cy="2136317"/>
          </a:xfrm>
          <a:prstGeom prst="rect">
            <a:avLst/>
          </a:prstGeom>
          <a:ln>
            <a:noFill/>
          </a:ln>
          <a:effectLst>
            <a:outerShdw blurRad="292100" dist="139700" dir="2700000" algn="tl" rotWithShape="0">
              <a:srgbClr val="333333">
                <a:alpha val="65000"/>
              </a:srgbClr>
            </a:outerShdw>
          </a:effectLst>
        </p:spPr>
      </p:pic>
      <p:pic>
        <p:nvPicPr>
          <p:cNvPr id="28" name="Picture 9"/>
          <p:cNvPicPr>
            <a:picLocks noChangeAspect="1"/>
          </p:cNvPicPr>
          <p:nvPr/>
        </p:nvPicPr>
        <p:blipFill>
          <a:blip r:embed="rId5"/>
          <a:stretch>
            <a:fillRect/>
          </a:stretch>
        </p:blipFill>
        <p:spPr>
          <a:xfrm>
            <a:off x="6095855" y="4446127"/>
            <a:ext cx="2322039" cy="2207841"/>
          </a:xfrm>
          <a:prstGeom prst="rect">
            <a:avLst/>
          </a:prstGeom>
        </p:spPr>
      </p:pic>
      <p:pic>
        <p:nvPicPr>
          <p:cNvPr id="7" name="Content Placeholder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1942" y="2504559"/>
            <a:ext cx="3421056" cy="1904234"/>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l="3125" r="1222"/>
          <a:stretch/>
        </p:blipFill>
        <p:spPr>
          <a:xfrm>
            <a:off x="311942" y="835269"/>
            <a:ext cx="4778652" cy="1589568"/>
          </a:xfrm>
          <a:prstGeom prst="rect">
            <a:avLst/>
          </a:prstGeom>
          <a:ln>
            <a:noFill/>
          </a:ln>
          <a:effectLst>
            <a:outerShdw blurRad="292100" dist="139700" dir="2700000" algn="tl" rotWithShape="0">
              <a:srgbClr val="333333">
                <a:alpha val="65000"/>
              </a:srgbClr>
            </a:outerShdw>
          </a:effectLst>
        </p:spPr>
      </p:pic>
      <p:sp>
        <p:nvSpPr>
          <p:cNvPr id="37" name="Pfeil nach rechts 36"/>
          <p:cNvSpPr/>
          <p:nvPr/>
        </p:nvSpPr>
        <p:spPr bwMode="auto">
          <a:xfrm>
            <a:off x="2838231" y="4892584"/>
            <a:ext cx="3450875" cy="1327237"/>
          </a:xfrm>
          <a:prstGeom prst="rightArrow">
            <a:avLst/>
          </a:prstGeom>
          <a:solidFill>
            <a:srgbClr val="FFC000"/>
          </a:solidFill>
          <a:ln w="9525" cap="flat" cmpd="sng" algn="ctr">
            <a:solidFill>
              <a:schemeClr val="tx1"/>
            </a:solidFill>
            <a:prstDash val="solid"/>
            <a:round/>
            <a:headEnd type="none" w="sm" len="sm"/>
            <a:tailEnd type="none" w="sm" len="sm"/>
          </a:ln>
          <a:effectLst/>
        </p:spPr>
        <p:txBody>
          <a:bodyPr vert="horz" wrap="square" lIns="54000" tIns="10800" rIns="54000" bIns="10800" numCol="1" rtlCol="0" anchor="t" anchorCtr="0" compatLnSpc="1">
            <a:prstTxWarp prst="textNoShape">
              <a:avLst/>
            </a:prstTxWarp>
            <a:spAutoFit/>
          </a:bodyPr>
          <a:lstStyle/>
          <a:p>
            <a:pPr algn="ctr"/>
            <a:r>
              <a:rPr lang="en-US" sz="1400" dirty="0" smtClean="0">
                <a:solidFill>
                  <a:srgbClr val="C00000"/>
                </a:solidFill>
              </a:rPr>
              <a:t>2019: for </a:t>
            </a:r>
            <a:r>
              <a:rPr lang="en-US" sz="1400" dirty="0" err="1" smtClean="0">
                <a:solidFill>
                  <a:srgbClr val="C00000"/>
                </a:solidFill>
              </a:rPr>
              <a:t>d+</a:t>
            </a:r>
            <a:r>
              <a:rPr lang="en-US" sz="1400" dirty="0" err="1" smtClean="0">
                <a:solidFill>
                  <a:srgbClr val="C00000"/>
                </a:solidFill>
                <a:latin typeface="Symbol" panose="05050102010706020507" pitchFamily="18" charset="2"/>
              </a:rPr>
              <a:t>p</a:t>
            </a:r>
            <a:endParaRPr lang="en-US" sz="1400" dirty="0" smtClean="0">
              <a:solidFill>
                <a:srgbClr val="C00000"/>
              </a:solidFill>
              <a:latin typeface="Symbol" panose="05050102010706020507" pitchFamily="18" charset="2"/>
            </a:endParaRPr>
          </a:p>
          <a:p>
            <a:pPr algn="ctr"/>
            <a:r>
              <a:rPr lang="en-US" sz="1400" dirty="0" smtClean="0">
                <a:solidFill>
                  <a:srgbClr val="C00000"/>
                </a:solidFill>
              </a:rPr>
              <a:t>2 </a:t>
            </a:r>
            <a:r>
              <a:rPr lang="en-US" sz="1400" dirty="0">
                <a:solidFill>
                  <a:srgbClr val="C00000"/>
                </a:solidFill>
              </a:rPr>
              <a:t>times better mass resolution</a:t>
            </a:r>
          </a:p>
          <a:p>
            <a:pPr algn="ctr"/>
            <a:r>
              <a:rPr lang="en-US" sz="1400" dirty="0">
                <a:solidFill>
                  <a:srgbClr val="C00000"/>
                </a:solidFill>
              </a:rPr>
              <a:t>8 times better S/BG ratio</a:t>
            </a:r>
          </a:p>
        </p:txBody>
      </p:sp>
      <p:sp>
        <p:nvSpPr>
          <p:cNvPr id="3" name="Textfeld 2"/>
          <p:cNvSpPr txBox="1"/>
          <p:nvPr/>
        </p:nvSpPr>
        <p:spPr>
          <a:xfrm>
            <a:off x="6579822" y="280604"/>
            <a:ext cx="2497393" cy="584775"/>
          </a:xfrm>
          <a:prstGeom prst="rect">
            <a:avLst/>
          </a:prstGeom>
          <a:solidFill>
            <a:srgbClr val="FFC000"/>
          </a:solidFill>
          <a:effectLst>
            <a:outerShdw blurRad="215900" dist="38100" dir="2700000" sx="103000" sy="103000" algn="tl" rotWithShape="0">
              <a:prstClr val="black">
                <a:alpha val="68000"/>
              </a:prstClr>
            </a:outerShdw>
          </a:effectLst>
          <a:scene3d>
            <a:camera prst="perspectiveContrastingLeftFacing"/>
            <a:lightRig rig="threePt" dir="t"/>
          </a:scene3d>
        </p:spPr>
        <p:txBody>
          <a:bodyPr wrap="square" rtlCol="0">
            <a:spAutoFit/>
          </a:bodyPr>
          <a:lstStyle/>
          <a:p>
            <a:r>
              <a:rPr lang="de-DE" dirty="0" smtClean="0">
                <a:solidFill>
                  <a:srgbClr val="FF0000"/>
                </a:solidFill>
              </a:rPr>
              <a:t>See Talk </a:t>
            </a:r>
            <a:r>
              <a:rPr lang="de-DE" dirty="0" err="1" smtClean="0">
                <a:solidFill>
                  <a:srgbClr val="FF0000"/>
                </a:solidFill>
              </a:rPr>
              <a:t>by</a:t>
            </a:r>
            <a:r>
              <a:rPr lang="de-DE" dirty="0" smtClean="0">
                <a:solidFill>
                  <a:srgbClr val="FF0000"/>
                </a:solidFill>
              </a:rPr>
              <a:t> T. Saito on </a:t>
            </a:r>
            <a:r>
              <a:rPr lang="de-DE" dirty="0" err="1" smtClean="0">
                <a:solidFill>
                  <a:srgbClr val="FF0000"/>
                </a:solidFill>
              </a:rPr>
              <a:t>Friday</a:t>
            </a:r>
            <a:endParaRPr lang="de-DE" dirty="0">
              <a:solidFill>
                <a:srgbClr val="FF0000"/>
              </a:solidFill>
            </a:endParaRPr>
          </a:p>
        </p:txBody>
      </p:sp>
    </p:spTree>
    <p:extLst>
      <p:ext uri="{BB962C8B-B14F-4D97-AF65-F5344CB8AC3E}">
        <p14:creationId xmlns:p14="http://schemas.microsoft.com/office/powerpoint/2010/main" val="1932616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831357" y="928543"/>
            <a:ext cx="8462962" cy="6137275"/>
          </a:xfrm>
        </p:spPr>
        <p:txBody>
          <a:bodyPr/>
          <a:lstStyle/>
          <a:p>
            <a:pPr>
              <a:buClr>
                <a:srgbClr val="FFCC00"/>
              </a:buClr>
              <a:buFont typeface="Wingdings" panose="05000000000000000000" pitchFamily="2" charset="2"/>
              <a:buChar char="Ø"/>
            </a:pPr>
            <a:r>
              <a:rPr lang="de-DE" dirty="0" err="1" smtClean="0">
                <a:solidFill>
                  <a:srgbClr val="33CCFF"/>
                </a:solidFill>
              </a:rPr>
              <a:t>Direct</a:t>
            </a:r>
            <a:r>
              <a:rPr lang="de-DE" dirty="0" smtClean="0">
                <a:solidFill>
                  <a:srgbClr val="33CCFF"/>
                </a:solidFill>
              </a:rPr>
              <a:t> </a:t>
            </a:r>
            <a:r>
              <a:rPr lang="de-DE" dirty="0" err="1" smtClean="0">
                <a:solidFill>
                  <a:srgbClr val="33CCFF"/>
                </a:solidFill>
              </a:rPr>
              <a:t>detection</a:t>
            </a:r>
            <a:r>
              <a:rPr lang="de-DE" dirty="0" smtClean="0">
                <a:solidFill>
                  <a:srgbClr val="33CCFF"/>
                </a:solidFill>
              </a:rPr>
              <a:t> </a:t>
            </a:r>
            <a:r>
              <a:rPr lang="de-DE" dirty="0" err="1" smtClean="0">
                <a:solidFill>
                  <a:srgbClr val="33CCFF"/>
                </a:solidFill>
              </a:rPr>
              <a:t>of</a:t>
            </a:r>
            <a:r>
              <a:rPr lang="de-DE" dirty="0" smtClean="0">
                <a:solidFill>
                  <a:srgbClr val="33CCFF"/>
                </a:solidFill>
              </a:rPr>
              <a:t> neutral </a:t>
            </a:r>
            <a:r>
              <a:rPr lang="de-DE" dirty="0" err="1" smtClean="0">
                <a:solidFill>
                  <a:srgbClr val="33CCFF"/>
                </a:solidFill>
              </a:rPr>
              <a:t>systems</a:t>
            </a:r>
            <a:r>
              <a:rPr lang="de-DE" dirty="0" smtClean="0">
                <a:solidFill>
                  <a:srgbClr val="33CCFF"/>
                </a:solidFill>
              </a:rPr>
              <a:t> </a:t>
            </a:r>
            <a:r>
              <a:rPr lang="de-DE" dirty="0" err="1" smtClean="0">
                <a:solidFill>
                  <a:srgbClr val="33CCFF"/>
                </a:solidFill>
              </a:rPr>
              <a:t>difficult</a:t>
            </a:r>
            <a:r>
              <a:rPr lang="de-DE" dirty="0" smtClean="0">
                <a:solidFill>
                  <a:srgbClr val="33CCFF"/>
                </a:solidFill>
              </a:rPr>
              <a:t> F</a:t>
            </a:r>
          </a:p>
          <a:p>
            <a:pPr>
              <a:buClr>
                <a:srgbClr val="FFCC00"/>
              </a:buClr>
              <a:buFont typeface="Wingdings" panose="05000000000000000000" pitchFamily="2" charset="2"/>
              <a:buChar char="Ø"/>
            </a:pPr>
            <a:r>
              <a:rPr lang="de-DE" dirty="0">
                <a:solidFill>
                  <a:srgbClr val="33CCFF"/>
                </a:solidFill>
              </a:rPr>
              <a:t>f</a:t>
            </a:r>
            <a:r>
              <a:rPr lang="de-DE" dirty="0" smtClean="0">
                <a:solidFill>
                  <a:srgbClr val="33CCFF"/>
                </a:solidFill>
              </a:rPr>
              <a:t>inal </a:t>
            </a:r>
            <a:r>
              <a:rPr lang="de-DE" dirty="0" err="1" smtClean="0">
                <a:solidFill>
                  <a:srgbClr val="33CCFF"/>
                </a:solidFill>
              </a:rPr>
              <a:t>state</a:t>
            </a:r>
            <a:r>
              <a:rPr lang="de-DE" dirty="0" smtClean="0">
                <a:solidFill>
                  <a:srgbClr val="33CCFF"/>
                </a:solidFill>
              </a:rPr>
              <a:t> </a:t>
            </a:r>
            <a:r>
              <a:rPr lang="de-DE" dirty="0" err="1" smtClean="0">
                <a:solidFill>
                  <a:srgbClr val="33CCFF"/>
                </a:solidFill>
              </a:rPr>
              <a:t>interaction</a:t>
            </a:r>
            <a:r>
              <a:rPr lang="de-DE" dirty="0" smtClean="0">
                <a:solidFill>
                  <a:srgbClr val="33CCFF"/>
                </a:solidFill>
              </a:rPr>
              <a:t> d(</a:t>
            </a:r>
            <a:r>
              <a:rPr lang="de-DE" dirty="0" err="1" smtClean="0">
                <a:solidFill>
                  <a:srgbClr val="33CCFF"/>
                </a:solidFill>
              </a:rPr>
              <a:t>n,p</a:t>
            </a:r>
            <a:r>
              <a:rPr lang="de-DE" dirty="0" smtClean="0">
                <a:solidFill>
                  <a:srgbClr val="33CCFF"/>
                </a:solidFill>
              </a:rPr>
              <a:t>)2n </a:t>
            </a:r>
            <a:r>
              <a:rPr lang="de-DE" dirty="0" err="1" smtClean="0">
                <a:solidFill>
                  <a:srgbClr val="33CCFF"/>
                </a:solidFill>
              </a:rPr>
              <a:t>or</a:t>
            </a:r>
            <a:r>
              <a:rPr lang="de-DE" dirty="0" smtClean="0">
                <a:solidFill>
                  <a:srgbClr val="33CCFF"/>
                </a:solidFill>
              </a:rPr>
              <a:t> p-p </a:t>
            </a:r>
            <a:r>
              <a:rPr lang="de-DE" dirty="0" err="1" smtClean="0">
                <a:solidFill>
                  <a:srgbClr val="33CCFF"/>
                </a:solidFill>
              </a:rPr>
              <a:t>correlations</a:t>
            </a:r>
            <a:r>
              <a:rPr lang="de-DE" dirty="0" smtClean="0">
                <a:solidFill>
                  <a:srgbClr val="33CCFF"/>
                </a:solidFill>
              </a:rPr>
              <a:t> in HI</a:t>
            </a:r>
          </a:p>
          <a:p>
            <a:pPr lvl="1">
              <a:buClr>
                <a:srgbClr val="FFCC00"/>
              </a:buClr>
              <a:buFont typeface="Wingdings" panose="05000000000000000000" pitchFamily="2" charset="2"/>
              <a:buChar char="Ø"/>
            </a:pPr>
            <a:r>
              <a:rPr lang="de-DE" dirty="0" smtClean="0">
                <a:solidFill>
                  <a:srgbClr val="33CCFF"/>
                </a:solidFill>
              </a:rPr>
              <a:t>Problem: </a:t>
            </a:r>
            <a:r>
              <a:rPr lang="de-DE" dirty="0" err="1" smtClean="0">
                <a:solidFill>
                  <a:srgbClr val="33CCFF"/>
                </a:solidFill>
              </a:rPr>
              <a:t>other</a:t>
            </a:r>
            <a:r>
              <a:rPr lang="de-DE" dirty="0" smtClean="0">
                <a:solidFill>
                  <a:srgbClr val="33CCFF"/>
                </a:solidFill>
              </a:rPr>
              <a:t> </a:t>
            </a:r>
            <a:r>
              <a:rPr lang="de-DE" dirty="0" err="1" smtClean="0">
                <a:solidFill>
                  <a:srgbClr val="33CCFF"/>
                </a:solidFill>
              </a:rPr>
              <a:t>hadrons</a:t>
            </a:r>
            <a:r>
              <a:rPr lang="de-DE" dirty="0" smtClean="0">
                <a:solidFill>
                  <a:srgbClr val="33CCFF"/>
                </a:solidFill>
              </a:rPr>
              <a:t> </a:t>
            </a:r>
            <a:r>
              <a:rPr lang="de-DE" dirty="0" err="1" smtClean="0">
                <a:solidFill>
                  <a:srgbClr val="33CCFF"/>
                </a:solidFill>
              </a:rPr>
              <a:t>present</a:t>
            </a:r>
            <a:r>
              <a:rPr lang="de-DE" dirty="0" smtClean="0">
                <a:solidFill>
                  <a:srgbClr val="33CCFF"/>
                </a:solidFill>
              </a:rPr>
              <a:t> </a:t>
            </a:r>
            <a:r>
              <a:rPr lang="de-DE" dirty="0" err="1" smtClean="0">
                <a:solidFill>
                  <a:srgbClr val="33CCFF"/>
                </a:solidFill>
              </a:rPr>
              <a:t>spoil</a:t>
            </a:r>
            <a:r>
              <a:rPr lang="de-DE" dirty="0" smtClean="0">
                <a:solidFill>
                  <a:srgbClr val="33CCFF"/>
                </a:solidFill>
              </a:rPr>
              <a:t> </a:t>
            </a:r>
            <a:r>
              <a:rPr lang="de-DE" dirty="0" err="1" smtClean="0">
                <a:solidFill>
                  <a:srgbClr val="33CCFF"/>
                </a:solidFill>
              </a:rPr>
              <a:t>the</a:t>
            </a:r>
            <a:r>
              <a:rPr lang="de-DE" dirty="0" smtClean="0">
                <a:solidFill>
                  <a:srgbClr val="33CCFF"/>
                </a:solidFill>
              </a:rPr>
              <a:t> </a:t>
            </a:r>
            <a:r>
              <a:rPr lang="de-DE" dirty="0" err="1" smtClean="0">
                <a:solidFill>
                  <a:srgbClr val="33CCFF"/>
                </a:solidFill>
              </a:rPr>
              <a:t>clear</a:t>
            </a:r>
            <a:r>
              <a:rPr lang="de-DE" dirty="0" smtClean="0">
                <a:solidFill>
                  <a:srgbClr val="33CCFF"/>
                </a:solidFill>
              </a:rPr>
              <a:t> </a:t>
            </a:r>
            <a:r>
              <a:rPr lang="de-DE" dirty="0" err="1" smtClean="0">
                <a:solidFill>
                  <a:srgbClr val="33CCFF"/>
                </a:solidFill>
              </a:rPr>
              <a:t>interpretation</a:t>
            </a:r>
            <a:endParaRPr lang="de-DE" dirty="0" smtClean="0">
              <a:solidFill>
                <a:srgbClr val="33CCFF"/>
              </a:solidFill>
            </a:endParaRPr>
          </a:p>
          <a:p>
            <a:pPr>
              <a:buClr>
                <a:srgbClr val="FFCC00"/>
              </a:buClr>
              <a:buFont typeface="Wingdings" panose="05000000000000000000" pitchFamily="2" charset="2"/>
              <a:buChar char="Ø"/>
            </a:pPr>
            <a:endParaRPr lang="de-DE" dirty="0">
              <a:solidFill>
                <a:srgbClr val="33CCFF"/>
              </a:solidFill>
            </a:endParaRPr>
          </a:p>
          <a:p>
            <a:pPr>
              <a:buClr>
                <a:srgbClr val="FFCC00"/>
              </a:buClr>
              <a:buFont typeface="Wingdings" panose="05000000000000000000" pitchFamily="2" charset="2"/>
              <a:buChar char="Ø"/>
            </a:pPr>
            <a:endParaRPr lang="de-DE" dirty="0" smtClean="0">
              <a:solidFill>
                <a:srgbClr val="33CCFF"/>
              </a:solidFill>
            </a:endParaRPr>
          </a:p>
          <a:p>
            <a:pPr>
              <a:buClr>
                <a:srgbClr val="FFCC00"/>
              </a:buClr>
              <a:buFont typeface="Wingdings" panose="05000000000000000000" pitchFamily="2" charset="2"/>
              <a:buChar char="Ø"/>
            </a:pPr>
            <a:endParaRPr lang="de-DE" dirty="0">
              <a:solidFill>
                <a:srgbClr val="33CCFF"/>
              </a:solidFill>
            </a:endParaRPr>
          </a:p>
          <a:p>
            <a:pPr>
              <a:buClr>
                <a:srgbClr val="FFCC00"/>
              </a:buClr>
              <a:buFont typeface="Wingdings" panose="05000000000000000000" pitchFamily="2" charset="2"/>
              <a:buChar char="Ø"/>
            </a:pPr>
            <a:endParaRPr lang="de-DE" dirty="0" smtClean="0">
              <a:solidFill>
                <a:srgbClr val="33CCFF"/>
              </a:solidFill>
            </a:endParaRPr>
          </a:p>
          <a:p>
            <a:pPr>
              <a:buClr>
                <a:srgbClr val="FFCC00"/>
              </a:buClr>
              <a:buFont typeface="Wingdings" panose="05000000000000000000" pitchFamily="2" charset="2"/>
              <a:buChar char="Ø"/>
            </a:pPr>
            <a:endParaRPr lang="de-DE" dirty="0">
              <a:solidFill>
                <a:srgbClr val="33CCFF"/>
              </a:solidFill>
            </a:endParaRPr>
          </a:p>
          <a:p>
            <a:pPr>
              <a:buClr>
                <a:srgbClr val="FFCC00"/>
              </a:buClr>
              <a:buFont typeface="Wingdings" panose="05000000000000000000" pitchFamily="2" charset="2"/>
              <a:buChar char="Ø"/>
            </a:pPr>
            <a:endParaRPr lang="de-DE" dirty="0" smtClean="0">
              <a:solidFill>
                <a:srgbClr val="33CCFF"/>
              </a:solidFill>
            </a:endParaRPr>
          </a:p>
          <a:p>
            <a:pPr>
              <a:buClr>
                <a:srgbClr val="FFCC00"/>
              </a:buClr>
              <a:buFont typeface="Wingdings" panose="05000000000000000000" pitchFamily="2" charset="2"/>
              <a:buChar char="Ø"/>
            </a:pPr>
            <a:endParaRPr lang="de-DE" dirty="0">
              <a:solidFill>
                <a:srgbClr val="33CCFF"/>
              </a:solidFill>
            </a:endParaRPr>
          </a:p>
          <a:p>
            <a:pPr>
              <a:buClr>
                <a:srgbClr val="FFCC00"/>
              </a:buClr>
              <a:buFont typeface="Wingdings" panose="05000000000000000000" pitchFamily="2" charset="2"/>
              <a:buChar char="Ø"/>
            </a:pPr>
            <a:endParaRPr lang="de-DE" dirty="0" smtClean="0">
              <a:solidFill>
                <a:srgbClr val="33CCFF"/>
              </a:solidFill>
            </a:endParaRPr>
          </a:p>
          <a:p>
            <a:pPr>
              <a:buClr>
                <a:srgbClr val="FFCC00"/>
              </a:buClr>
              <a:buFont typeface="Wingdings" panose="05000000000000000000" pitchFamily="2" charset="2"/>
              <a:buChar char="Ø"/>
            </a:pPr>
            <a:endParaRPr lang="de-DE" dirty="0">
              <a:solidFill>
                <a:srgbClr val="33CCFF"/>
              </a:solidFill>
            </a:endParaRPr>
          </a:p>
          <a:p>
            <a:pPr marL="0" indent="0">
              <a:buClr>
                <a:srgbClr val="FFCC00"/>
              </a:buClr>
              <a:buNone/>
            </a:pPr>
            <a:endParaRPr lang="de-DE" dirty="0" smtClean="0">
              <a:solidFill>
                <a:srgbClr val="33CCFF"/>
              </a:solidFill>
            </a:endParaRPr>
          </a:p>
          <a:p>
            <a:pPr>
              <a:buClr>
                <a:srgbClr val="FFCC00"/>
              </a:buClr>
              <a:buFont typeface="Wingdings" panose="05000000000000000000" pitchFamily="2" charset="2"/>
              <a:buChar char="Ø"/>
            </a:pPr>
            <a:endParaRPr lang="de-DE" dirty="0" smtClean="0">
              <a:solidFill>
                <a:srgbClr val="33CCFF"/>
              </a:solidFill>
            </a:endParaRPr>
          </a:p>
          <a:p>
            <a:pPr>
              <a:buClr>
                <a:srgbClr val="FFCC00"/>
              </a:buClr>
              <a:buFont typeface="Wingdings" panose="05000000000000000000" pitchFamily="2" charset="2"/>
              <a:buChar char="Ø"/>
            </a:pPr>
            <a:r>
              <a:rPr lang="de-DE" dirty="0" smtClean="0">
                <a:solidFill>
                  <a:srgbClr val="33CCFF"/>
                </a:solidFill>
              </a:rPr>
              <a:t>The </a:t>
            </a:r>
            <a:r>
              <a:rPr lang="de-DE" dirty="0" err="1" smtClean="0">
                <a:solidFill>
                  <a:srgbClr val="33CCFF"/>
                </a:solidFill>
              </a:rPr>
              <a:t>deuterium</a:t>
            </a:r>
            <a:r>
              <a:rPr lang="de-DE" dirty="0" smtClean="0">
                <a:solidFill>
                  <a:srgbClr val="33CCFF"/>
                </a:solidFill>
              </a:rPr>
              <a:t> </a:t>
            </a:r>
            <a:r>
              <a:rPr lang="de-DE" dirty="0" err="1" smtClean="0">
                <a:solidFill>
                  <a:srgbClr val="33CCFF"/>
                </a:solidFill>
              </a:rPr>
              <a:t>singlet</a:t>
            </a:r>
            <a:r>
              <a:rPr lang="de-DE" dirty="0" smtClean="0">
                <a:solidFill>
                  <a:srgbClr val="33CCFF"/>
                </a:solidFill>
              </a:rPr>
              <a:t> </a:t>
            </a:r>
            <a:r>
              <a:rPr lang="de-DE" dirty="0" err="1" smtClean="0">
                <a:solidFill>
                  <a:srgbClr val="33CCFF"/>
                </a:solidFill>
              </a:rPr>
              <a:t>state</a:t>
            </a:r>
            <a:r>
              <a:rPr lang="de-DE" dirty="0">
                <a:solidFill>
                  <a:srgbClr val="33CCFF"/>
                </a:solidFill>
              </a:rPr>
              <a:t> </a:t>
            </a:r>
            <a:r>
              <a:rPr lang="de-DE" dirty="0" err="1" smtClean="0">
                <a:solidFill>
                  <a:srgbClr val="33CCFF"/>
                </a:solidFill>
              </a:rPr>
              <a:t>is</a:t>
            </a:r>
            <a:r>
              <a:rPr lang="de-DE" dirty="0" smtClean="0">
                <a:solidFill>
                  <a:srgbClr val="33CCFF"/>
                </a:solidFill>
              </a:rPr>
              <a:t> </a:t>
            </a:r>
            <a:r>
              <a:rPr lang="de-DE" dirty="0" err="1" smtClean="0">
                <a:solidFill>
                  <a:srgbClr val="33CCFF"/>
                </a:solidFill>
              </a:rPr>
              <a:t>the</a:t>
            </a:r>
            <a:r>
              <a:rPr lang="de-DE" dirty="0" smtClean="0">
                <a:solidFill>
                  <a:srgbClr val="33CCFF"/>
                </a:solidFill>
              </a:rPr>
              <a:t> </a:t>
            </a:r>
            <a:r>
              <a:rPr lang="de-DE" dirty="0" err="1" smtClean="0">
                <a:solidFill>
                  <a:srgbClr val="33CCFF"/>
                </a:solidFill>
              </a:rPr>
              <a:t>only</a:t>
            </a:r>
            <a:r>
              <a:rPr lang="de-DE" dirty="0" smtClean="0">
                <a:solidFill>
                  <a:srgbClr val="33CCFF"/>
                </a:solidFill>
              </a:rPr>
              <a:t> </a:t>
            </a:r>
            <a:r>
              <a:rPr lang="de-DE" dirty="0" err="1" smtClean="0">
                <a:solidFill>
                  <a:srgbClr val="33CCFF"/>
                </a:solidFill>
              </a:rPr>
              <a:t>bound</a:t>
            </a:r>
            <a:r>
              <a:rPr lang="de-DE" dirty="0" smtClean="0">
                <a:solidFill>
                  <a:srgbClr val="33CCFF"/>
                </a:solidFill>
              </a:rPr>
              <a:t> </a:t>
            </a:r>
            <a:r>
              <a:rPr lang="de-DE" dirty="0" err="1" smtClean="0">
                <a:solidFill>
                  <a:srgbClr val="33CCFF"/>
                </a:solidFill>
              </a:rPr>
              <a:t>state</a:t>
            </a:r>
            <a:endParaRPr lang="de-DE" dirty="0" smtClean="0">
              <a:solidFill>
                <a:srgbClr val="33CCFF"/>
              </a:solidFill>
            </a:endParaRPr>
          </a:p>
          <a:p>
            <a:pPr>
              <a:buClr>
                <a:srgbClr val="FFCC00"/>
              </a:buClr>
              <a:buFont typeface="Wingdings" panose="05000000000000000000" pitchFamily="2" charset="2"/>
              <a:buChar char="Ø"/>
            </a:pPr>
            <a:r>
              <a:rPr lang="de-DE" dirty="0" smtClean="0">
                <a:solidFill>
                  <a:srgbClr val="33CCFF"/>
                </a:solidFill>
              </a:rPr>
              <a:t>The </a:t>
            </a:r>
            <a:r>
              <a:rPr lang="de-DE" dirty="0" err="1" smtClean="0">
                <a:solidFill>
                  <a:srgbClr val="33CCFF"/>
                </a:solidFill>
              </a:rPr>
              <a:t>question</a:t>
            </a:r>
            <a:r>
              <a:rPr lang="de-DE" dirty="0" smtClean="0">
                <a:solidFill>
                  <a:srgbClr val="33CCFF"/>
                </a:solidFill>
              </a:rPr>
              <a:t> </a:t>
            </a:r>
            <a:r>
              <a:rPr lang="de-DE" dirty="0" err="1" smtClean="0">
                <a:solidFill>
                  <a:srgbClr val="33CCFF"/>
                </a:solidFill>
              </a:rPr>
              <a:t>of</a:t>
            </a:r>
            <a:r>
              <a:rPr lang="de-DE" dirty="0" smtClean="0">
                <a:solidFill>
                  <a:srgbClr val="33CCFF"/>
                </a:solidFill>
              </a:rPr>
              <a:t> </a:t>
            </a:r>
            <a:r>
              <a:rPr lang="de-DE" dirty="0" err="1" smtClean="0">
                <a:solidFill>
                  <a:srgbClr val="33CCFF"/>
                </a:solidFill>
              </a:rPr>
              <a:t>binding</a:t>
            </a:r>
            <a:r>
              <a:rPr lang="de-DE" dirty="0" smtClean="0">
                <a:solidFill>
                  <a:srgbClr val="33CCFF"/>
                </a:solidFill>
              </a:rPr>
              <a:t> </a:t>
            </a:r>
            <a:r>
              <a:rPr lang="de-DE" dirty="0" err="1" smtClean="0">
                <a:solidFill>
                  <a:srgbClr val="33CCFF"/>
                </a:solidFill>
              </a:rPr>
              <a:t>or</a:t>
            </a:r>
            <a:r>
              <a:rPr lang="de-DE" dirty="0" smtClean="0">
                <a:solidFill>
                  <a:srgbClr val="33CCFF"/>
                </a:solidFill>
              </a:rPr>
              <a:t> not </a:t>
            </a:r>
            <a:r>
              <a:rPr lang="de-DE" dirty="0" err="1" smtClean="0">
                <a:solidFill>
                  <a:srgbClr val="33CCFF"/>
                </a:solidFill>
              </a:rPr>
              <a:t>is</a:t>
            </a:r>
            <a:r>
              <a:rPr lang="de-DE" dirty="0" smtClean="0">
                <a:solidFill>
                  <a:srgbClr val="33CCFF"/>
                </a:solidFill>
              </a:rPr>
              <a:t> </a:t>
            </a:r>
            <a:r>
              <a:rPr lang="de-DE" dirty="0" err="1" smtClean="0">
                <a:solidFill>
                  <a:srgbClr val="33CCFF"/>
                </a:solidFill>
              </a:rPr>
              <a:t>small</a:t>
            </a:r>
            <a:r>
              <a:rPr lang="de-DE" dirty="0" smtClean="0">
                <a:solidFill>
                  <a:srgbClr val="33CCFF"/>
                </a:solidFill>
              </a:rPr>
              <a:t> </a:t>
            </a:r>
            <a:r>
              <a:rPr lang="de-DE" dirty="0" err="1" smtClean="0">
                <a:solidFill>
                  <a:srgbClr val="33CCFF"/>
                </a:solidFill>
              </a:rPr>
              <a:t>compared</a:t>
            </a:r>
            <a:r>
              <a:rPr lang="de-DE" dirty="0" smtClean="0">
                <a:solidFill>
                  <a:srgbClr val="33CCFF"/>
                </a:solidFill>
              </a:rPr>
              <a:t> </a:t>
            </a:r>
            <a:r>
              <a:rPr lang="de-DE" dirty="0" err="1" smtClean="0">
                <a:solidFill>
                  <a:srgbClr val="33CCFF"/>
                </a:solidFill>
              </a:rPr>
              <a:t>to</a:t>
            </a:r>
            <a:r>
              <a:rPr lang="de-DE" dirty="0" smtClean="0">
                <a:solidFill>
                  <a:srgbClr val="33CCFF"/>
                </a:solidFill>
              </a:rPr>
              <a:t> total </a:t>
            </a:r>
            <a:r>
              <a:rPr lang="de-DE" dirty="0" err="1" smtClean="0">
                <a:solidFill>
                  <a:srgbClr val="33CCFF"/>
                </a:solidFill>
              </a:rPr>
              <a:t>mass</a:t>
            </a:r>
            <a:endParaRPr lang="de-DE" dirty="0">
              <a:solidFill>
                <a:srgbClr val="33CCFF"/>
              </a:solidFill>
            </a:endParaRPr>
          </a:p>
          <a:p>
            <a:pPr>
              <a:buClr>
                <a:srgbClr val="FFCC00"/>
              </a:buClr>
              <a:buFont typeface="Wingdings" panose="05000000000000000000" pitchFamily="2" charset="2"/>
              <a:buChar char="Ø"/>
            </a:pPr>
            <a:r>
              <a:rPr lang="de-DE" dirty="0" err="1" smtClean="0">
                <a:solidFill>
                  <a:srgbClr val="33CCFF"/>
                </a:solidFill>
              </a:rPr>
              <a:t>Replacing</a:t>
            </a:r>
            <a:r>
              <a:rPr lang="de-DE" dirty="0" smtClean="0">
                <a:solidFill>
                  <a:srgbClr val="33CCFF"/>
                </a:solidFill>
              </a:rPr>
              <a:t> a </a:t>
            </a:r>
            <a:r>
              <a:rPr lang="de-DE" dirty="0" err="1" smtClean="0">
                <a:solidFill>
                  <a:srgbClr val="33CCFF"/>
                </a:solidFill>
              </a:rPr>
              <a:t>neutron</a:t>
            </a:r>
            <a:r>
              <a:rPr lang="de-DE" dirty="0" smtClean="0">
                <a:solidFill>
                  <a:srgbClr val="33CCFF"/>
                </a:solidFill>
              </a:rPr>
              <a:t> </a:t>
            </a:r>
            <a:r>
              <a:rPr lang="de-DE" dirty="0" err="1" smtClean="0">
                <a:solidFill>
                  <a:srgbClr val="33CCFF"/>
                </a:solidFill>
              </a:rPr>
              <a:t>by</a:t>
            </a:r>
            <a:r>
              <a:rPr lang="de-DE" dirty="0" smtClean="0">
                <a:solidFill>
                  <a:srgbClr val="33CCFF"/>
                </a:solidFill>
              </a:rPr>
              <a:t> a </a:t>
            </a:r>
            <a:r>
              <a:rPr lang="de-DE" dirty="0" smtClean="0">
                <a:solidFill>
                  <a:srgbClr val="33CCFF"/>
                </a:solidFill>
                <a:latin typeface="Symbol" panose="05050102010706020507" pitchFamily="18" charset="2"/>
              </a:rPr>
              <a:t>L </a:t>
            </a:r>
            <a:r>
              <a:rPr lang="de-DE" dirty="0" err="1" smtClean="0">
                <a:solidFill>
                  <a:srgbClr val="33CCFF"/>
                </a:solidFill>
              </a:rPr>
              <a:t>can</a:t>
            </a:r>
            <a:r>
              <a:rPr lang="de-DE" dirty="0" smtClean="0">
                <a:solidFill>
                  <a:srgbClr val="33CCFF"/>
                </a:solidFill>
              </a:rPr>
              <a:t> </a:t>
            </a:r>
            <a:r>
              <a:rPr lang="de-DE" dirty="0" err="1" smtClean="0">
                <a:solidFill>
                  <a:srgbClr val="33CCFF"/>
                </a:solidFill>
              </a:rPr>
              <a:t>produce</a:t>
            </a:r>
            <a:r>
              <a:rPr lang="de-DE" dirty="0" smtClean="0">
                <a:solidFill>
                  <a:srgbClr val="33CCFF"/>
                </a:solidFill>
              </a:rPr>
              <a:t> </a:t>
            </a:r>
            <a:r>
              <a:rPr lang="de-DE" dirty="0" err="1" smtClean="0">
                <a:solidFill>
                  <a:srgbClr val="33CCFF"/>
                </a:solidFill>
              </a:rPr>
              <a:t>bound</a:t>
            </a:r>
            <a:r>
              <a:rPr lang="de-DE" dirty="0" smtClean="0">
                <a:solidFill>
                  <a:srgbClr val="33CCFF"/>
                </a:solidFill>
              </a:rPr>
              <a:t> </a:t>
            </a:r>
            <a:r>
              <a:rPr lang="de-DE" dirty="0" err="1" smtClean="0">
                <a:solidFill>
                  <a:srgbClr val="33CCFF"/>
                </a:solidFill>
              </a:rPr>
              <a:t>states</a:t>
            </a:r>
            <a:endParaRPr lang="de-DE" dirty="0">
              <a:solidFill>
                <a:srgbClr val="33CCFF"/>
              </a:solidFill>
            </a:endParaRPr>
          </a:p>
        </p:txBody>
      </p:sp>
      <p:sp>
        <p:nvSpPr>
          <p:cNvPr id="9" name="Rechteck 8"/>
          <p:cNvSpPr/>
          <p:nvPr/>
        </p:nvSpPr>
        <p:spPr bwMode="auto">
          <a:xfrm>
            <a:off x="51884" y="2057855"/>
            <a:ext cx="3060191" cy="2951787"/>
          </a:xfrm>
          <a:prstGeom prst="rect">
            <a:avLst/>
          </a:prstGeom>
          <a:solidFill>
            <a:schemeClr val="accent1"/>
          </a:solidFill>
          <a:ln w="9525" cap="flat" cmpd="sng" algn="ctr">
            <a:solidFill>
              <a:schemeClr val="tx1"/>
            </a:solidFill>
            <a:prstDash val="solid"/>
            <a:round/>
            <a:headEnd type="none" w="sm" len="sm"/>
            <a:tailEnd type="none" w="sm" len="sm"/>
          </a:ln>
          <a:effectLst/>
        </p:spPr>
        <p:txBody>
          <a:bodyPr vert="horz" wrap="square" lIns="54000" tIns="10800" rIns="54000" bIns="10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1600" b="0" i="0" u="none" strike="noStrike" cap="none" normalizeH="0" baseline="0" smtClean="0">
              <a:ln>
                <a:noFill/>
              </a:ln>
              <a:solidFill>
                <a:schemeClr val="tx1"/>
              </a:solidFill>
              <a:effectLst/>
              <a:latin typeface="Verdana" pitchFamily="34" charset="0"/>
            </a:endParaRPr>
          </a:p>
        </p:txBody>
      </p:sp>
      <p:sp>
        <p:nvSpPr>
          <p:cNvPr id="2" name="Titel 1"/>
          <p:cNvSpPr>
            <a:spLocks noGrp="1"/>
          </p:cNvSpPr>
          <p:nvPr>
            <p:ph type="title"/>
          </p:nvPr>
        </p:nvSpPr>
        <p:spPr>
          <a:xfrm>
            <a:off x="567885" y="-5337"/>
            <a:ext cx="7103444" cy="584775"/>
          </a:xfrm>
        </p:spPr>
        <p:txBody>
          <a:bodyPr/>
          <a:lstStyle/>
          <a:p>
            <a:r>
              <a:rPr lang="de-DE" dirty="0" err="1" smtClean="0"/>
              <a:t>nn</a:t>
            </a:r>
            <a:endParaRPr lang="de-DE" dirty="0"/>
          </a:p>
        </p:txBody>
      </p:sp>
      <p:sp>
        <p:nvSpPr>
          <p:cNvPr id="5" name="TextBox 12"/>
          <p:cNvSpPr txBox="1"/>
          <p:nvPr/>
        </p:nvSpPr>
        <p:spPr>
          <a:xfrm>
            <a:off x="0" y="5071139"/>
            <a:ext cx="2536272" cy="430887"/>
          </a:xfrm>
          <a:prstGeom prst="rect">
            <a:avLst/>
          </a:prstGeom>
          <a:noFill/>
          <a:ln>
            <a:noFill/>
          </a:ln>
        </p:spPr>
        <p:txBody>
          <a:bodyPr wrap="none" rtlCol="0">
            <a:spAutoFit/>
          </a:bodyPr>
          <a:lstStyle/>
          <a:p>
            <a:r>
              <a:rPr lang="en-US" altLang="zh-CN" sz="1100" dirty="0">
                <a:solidFill>
                  <a:srgbClr val="66FF66"/>
                </a:solidFill>
              </a:rPr>
              <a:t>W. von </a:t>
            </a:r>
            <a:r>
              <a:rPr lang="en-US" altLang="zh-CN" sz="1100" dirty="0" err="1" smtClean="0">
                <a:solidFill>
                  <a:srgbClr val="66FF66"/>
                </a:solidFill>
              </a:rPr>
              <a:t>Witsch</a:t>
            </a:r>
            <a:r>
              <a:rPr lang="en-US" altLang="zh-CN" sz="1100" dirty="0" smtClean="0">
                <a:solidFill>
                  <a:srgbClr val="66FF66"/>
                </a:solidFill>
              </a:rPr>
              <a:t> </a:t>
            </a:r>
            <a:r>
              <a:rPr lang="en-US" altLang="zh-CN" sz="1100" i="1" dirty="0" smtClean="0">
                <a:solidFill>
                  <a:srgbClr val="66FF66"/>
                </a:solidFill>
              </a:rPr>
              <a:t>et al.,</a:t>
            </a:r>
            <a:endParaRPr lang="en-US" altLang="zh-CN" sz="1100" i="1" dirty="0">
              <a:solidFill>
                <a:srgbClr val="66FF66"/>
              </a:solidFill>
            </a:endParaRPr>
          </a:p>
          <a:p>
            <a:r>
              <a:rPr lang="en-US" altLang="zh-CN" sz="1100" dirty="0">
                <a:solidFill>
                  <a:srgbClr val="66FF66"/>
                </a:solidFill>
              </a:rPr>
              <a:t>Phys. Rev. C 74, 014001 </a:t>
            </a:r>
            <a:r>
              <a:rPr lang="en-US" altLang="zh-CN" sz="1100" dirty="0" smtClean="0">
                <a:solidFill>
                  <a:srgbClr val="66FF66"/>
                </a:solidFill>
              </a:rPr>
              <a:t>(2006) </a:t>
            </a:r>
            <a:endParaRPr lang="zh-CN" altLang="en-US" sz="1100" dirty="0">
              <a:solidFill>
                <a:srgbClr val="66FF66"/>
              </a:solidFill>
            </a:endParaRPr>
          </a:p>
        </p:txBody>
      </p:sp>
      <p:pic>
        <p:nvPicPr>
          <p:cNvPr id="6" name="Grafik 5"/>
          <p:cNvPicPr>
            <a:picLocks noChangeAspect="1"/>
          </p:cNvPicPr>
          <p:nvPr/>
        </p:nvPicPr>
        <p:blipFill rotWithShape="1">
          <a:blip r:embed="rId4"/>
          <a:srcRect l="8895" r="7233" b="29020"/>
          <a:stretch/>
        </p:blipFill>
        <p:spPr>
          <a:xfrm>
            <a:off x="5707305" y="2054535"/>
            <a:ext cx="3275972" cy="2951227"/>
          </a:xfrm>
          <a:prstGeom prst="rect">
            <a:avLst/>
          </a:prstGeom>
        </p:spPr>
      </p:pic>
      <p:sp>
        <p:nvSpPr>
          <p:cNvPr id="7" name="TextBox 12"/>
          <p:cNvSpPr txBox="1"/>
          <p:nvPr/>
        </p:nvSpPr>
        <p:spPr>
          <a:xfrm>
            <a:off x="5487923" y="5071139"/>
            <a:ext cx="3401893" cy="261610"/>
          </a:xfrm>
          <a:prstGeom prst="rect">
            <a:avLst/>
          </a:prstGeom>
          <a:noFill/>
          <a:ln>
            <a:noFill/>
          </a:ln>
        </p:spPr>
        <p:txBody>
          <a:bodyPr wrap="none" rtlCol="0">
            <a:spAutoFit/>
          </a:bodyPr>
          <a:lstStyle/>
          <a:p>
            <a:r>
              <a:rPr lang="en-US" altLang="zh-CN" sz="1100" dirty="0" smtClean="0">
                <a:solidFill>
                  <a:srgbClr val="66FF66"/>
                </a:solidFill>
              </a:rPr>
              <a:t>STAR Collaboration, Nature 527, 345 (2015) </a:t>
            </a:r>
            <a:endParaRPr lang="zh-CN" altLang="en-US" sz="1100" dirty="0">
              <a:solidFill>
                <a:srgbClr val="66FF66"/>
              </a:solidFill>
            </a:endParaRPr>
          </a:p>
        </p:txBody>
      </p:sp>
      <p:pic>
        <p:nvPicPr>
          <p:cNvPr id="8" name="Grafik 7"/>
          <p:cNvPicPr>
            <a:picLocks noChangeAspect="1"/>
          </p:cNvPicPr>
          <p:nvPr/>
        </p:nvPicPr>
        <p:blipFill>
          <a:blip r:embed="rId5"/>
          <a:stretch>
            <a:fillRect/>
          </a:stretch>
        </p:blipFill>
        <p:spPr>
          <a:xfrm>
            <a:off x="82387" y="2396328"/>
            <a:ext cx="2934124" cy="2447059"/>
          </a:xfrm>
          <a:prstGeom prst="rect">
            <a:avLst/>
          </a:prstGeom>
        </p:spPr>
      </p:pic>
      <p:pic>
        <p:nvPicPr>
          <p:cNvPr id="4" name="Grafik 3"/>
          <p:cNvPicPr>
            <a:picLocks noChangeAspect="1"/>
          </p:cNvPicPr>
          <p:nvPr/>
        </p:nvPicPr>
        <p:blipFill>
          <a:blip r:embed="rId6"/>
          <a:stretch>
            <a:fillRect/>
          </a:stretch>
        </p:blipFill>
        <p:spPr>
          <a:xfrm>
            <a:off x="3231467" y="2065075"/>
            <a:ext cx="2332403" cy="2940687"/>
          </a:xfrm>
          <a:prstGeom prst="rect">
            <a:avLst/>
          </a:prstGeom>
        </p:spPr>
      </p:pic>
      <p:sp>
        <p:nvSpPr>
          <p:cNvPr id="10" name="TextBox 12"/>
          <p:cNvSpPr txBox="1"/>
          <p:nvPr/>
        </p:nvSpPr>
        <p:spPr>
          <a:xfrm>
            <a:off x="3104692" y="5071139"/>
            <a:ext cx="2544286" cy="430887"/>
          </a:xfrm>
          <a:prstGeom prst="rect">
            <a:avLst/>
          </a:prstGeom>
          <a:noFill/>
          <a:ln>
            <a:noFill/>
          </a:ln>
        </p:spPr>
        <p:txBody>
          <a:bodyPr wrap="none" rtlCol="0">
            <a:spAutoFit/>
          </a:bodyPr>
          <a:lstStyle/>
          <a:p>
            <a:r>
              <a:rPr lang="en-US" altLang="zh-CN" sz="1100" dirty="0" smtClean="0">
                <a:solidFill>
                  <a:srgbClr val="66FF66"/>
                </a:solidFill>
              </a:rPr>
              <a:t>M.A. Bernstein </a:t>
            </a:r>
            <a:r>
              <a:rPr lang="en-US" altLang="zh-CN" sz="1100" i="1" dirty="0" smtClean="0">
                <a:solidFill>
                  <a:srgbClr val="66FF66"/>
                </a:solidFill>
              </a:rPr>
              <a:t>et al</a:t>
            </a:r>
            <a:r>
              <a:rPr lang="en-US" altLang="zh-CN" sz="1100" dirty="0" smtClean="0">
                <a:solidFill>
                  <a:srgbClr val="66FF66"/>
                </a:solidFill>
              </a:rPr>
              <a:t>., </a:t>
            </a:r>
          </a:p>
          <a:p>
            <a:r>
              <a:rPr lang="en-US" altLang="zh-CN" sz="1100" dirty="0" smtClean="0">
                <a:solidFill>
                  <a:srgbClr val="66FF66"/>
                </a:solidFill>
              </a:rPr>
              <a:t>Phys. Rev. Lett. 54,  402 (1985) </a:t>
            </a:r>
            <a:endParaRPr lang="zh-CN" altLang="en-US" sz="1100" dirty="0">
              <a:solidFill>
                <a:srgbClr val="66FF66"/>
              </a:solidFill>
            </a:endParaRPr>
          </a:p>
        </p:txBody>
      </p:sp>
      <p:graphicFrame>
        <p:nvGraphicFramePr>
          <p:cNvPr id="11" name="Objekt 10"/>
          <p:cNvGraphicFramePr>
            <a:graphicFrameLocks noChangeAspect="1"/>
          </p:cNvGraphicFramePr>
          <p:nvPr>
            <p:extLst>
              <p:ext uri="{D42A27DB-BD31-4B8C-83A1-F6EECF244321}">
                <p14:modId xmlns:p14="http://schemas.microsoft.com/office/powerpoint/2010/main" val="1354795137"/>
              </p:ext>
            </p:extLst>
          </p:nvPr>
        </p:nvGraphicFramePr>
        <p:xfrm>
          <a:off x="7524750" y="6165850"/>
          <a:ext cx="1270000" cy="430213"/>
        </p:xfrm>
        <a:graphic>
          <a:graphicData uri="http://schemas.openxmlformats.org/presentationml/2006/ole">
            <mc:AlternateContent xmlns:mc="http://schemas.openxmlformats.org/markup-compatibility/2006">
              <mc:Choice xmlns:v="urn:schemas-microsoft-com:vml" Requires="v">
                <p:oleObj spid="_x0000_s2605080" name="Equation" r:id="rId7" imgW="711000" imgH="241200" progId="Equation.DSMT4">
                  <p:embed/>
                </p:oleObj>
              </mc:Choice>
              <mc:Fallback>
                <p:oleObj name="Equation" r:id="rId7" imgW="711000" imgH="241200" progId="Equation.DSMT4">
                  <p:embed/>
                  <p:pic>
                    <p:nvPicPr>
                      <p:cNvPr id="0" name=""/>
                      <p:cNvPicPr/>
                      <p:nvPr/>
                    </p:nvPicPr>
                    <p:blipFill>
                      <a:blip r:embed="rId8"/>
                      <a:stretch>
                        <a:fillRect/>
                      </a:stretch>
                    </p:blipFill>
                    <p:spPr>
                      <a:xfrm>
                        <a:off x="7524750" y="6165850"/>
                        <a:ext cx="1270000" cy="430213"/>
                      </a:xfrm>
                      <a:prstGeom prst="rect">
                        <a:avLst/>
                      </a:prstGeom>
                    </p:spPr>
                  </p:pic>
                </p:oleObj>
              </mc:Fallback>
            </mc:AlternateContent>
          </a:graphicData>
        </a:graphic>
      </p:graphicFrame>
    </p:spTree>
    <p:extLst>
      <p:ext uri="{BB962C8B-B14F-4D97-AF65-F5344CB8AC3E}">
        <p14:creationId xmlns:p14="http://schemas.microsoft.com/office/powerpoint/2010/main" val="24450383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67885" y="-5337"/>
            <a:ext cx="7103444" cy="584775"/>
          </a:xfrm>
        </p:spPr>
        <p:txBody>
          <a:bodyPr/>
          <a:lstStyle/>
          <a:p>
            <a:r>
              <a:rPr lang="de-DE" dirty="0" err="1" smtClean="0"/>
              <a:t>n</a:t>
            </a:r>
            <a:r>
              <a:rPr lang="de-DE" dirty="0" err="1" smtClean="0">
                <a:latin typeface="Symbol" panose="05050102010706020507" pitchFamily="18" charset="2"/>
              </a:rPr>
              <a:t>L</a:t>
            </a:r>
            <a:r>
              <a:rPr lang="de-DE" dirty="0" smtClean="0"/>
              <a:t> </a:t>
            </a:r>
            <a:r>
              <a:rPr lang="de-DE" dirty="0" err="1" smtClean="0"/>
              <a:t>and</a:t>
            </a:r>
            <a:r>
              <a:rPr lang="de-DE" dirty="0" smtClean="0"/>
              <a:t> </a:t>
            </a:r>
            <a:r>
              <a:rPr lang="de-DE" dirty="0" smtClean="0">
                <a:latin typeface="Symbol" panose="05050102010706020507" pitchFamily="18" charset="2"/>
              </a:rPr>
              <a:t>LL</a:t>
            </a:r>
            <a:endParaRPr lang="de-DE" dirty="0">
              <a:latin typeface="Symbol" panose="05050102010706020507" pitchFamily="18" charset="2"/>
            </a:endParaRPr>
          </a:p>
        </p:txBody>
      </p:sp>
      <p:sp>
        <p:nvSpPr>
          <p:cNvPr id="3" name="Inhaltsplatzhalter 2"/>
          <p:cNvSpPr>
            <a:spLocks noGrp="1"/>
          </p:cNvSpPr>
          <p:nvPr>
            <p:ph idx="1"/>
          </p:nvPr>
        </p:nvSpPr>
        <p:spPr/>
        <p:txBody>
          <a:bodyPr/>
          <a:lstStyle/>
          <a:p>
            <a:pPr>
              <a:buClr>
                <a:srgbClr val="FFCC00"/>
              </a:buClr>
              <a:buFont typeface="Wingdings" panose="05000000000000000000" pitchFamily="2" charset="2"/>
              <a:buChar char="Ø"/>
            </a:pPr>
            <a:r>
              <a:rPr lang="de-DE" dirty="0" smtClean="0">
                <a:solidFill>
                  <a:srgbClr val="33CCFF"/>
                </a:solidFill>
              </a:rPr>
              <a:t>FSI in d(</a:t>
            </a:r>
            <a:r>
              <a:rPr lang="de-DE" dirty="0" err="1" smtClean="0">
                <a:solidFill>
                  <a:srgbClr val="33CCFF"/>
                </a:solidFill>
              </a:rPr>
              <a:t>e,e‘K</a:t>
            </a:r>
            <a:r>
              <a:rPr lang="de-DE" baseline="30000" dirty="0" smtClean="0">
                <a:solidFill>
                  <a:srgbClr val="33CCFF"/>
                </a:solidFill>
              </a:rPr>
              <a:t>+</a:t>
            </a:r>
            <a:r>
              <a:rPr lang="de-DE" dirty="0" smtClean="0">
                <a:solidFill>
                  <a:srgbClr val="33CCFF"/>
                </a:solidFill>
              </a:rPr>
              <a:t>) </a:t>
            </a:r>
            <a:endParaRPr lang="de-DE" dirty="0">
              <a:solidFill>
                <a:srgbClr val="33CCFF"/>
              </a:solidFill>
            </a:endParaRPr>
          </a:p>
          <a:p>
            <a:pPr>
              <a:buClr>
                <a:srgbClr val="FFCC00"/>
              </a:buClr>
              <a:buFont typeface="Wingdings" panose="05000000000000000000" pitchFamily="2" charset="2"/>
              <a:buChar char="Ø"/>
            </a:pPr>
            <a:r>
              <a:rPr lang="de-DE" dirty="0" smtClean="0">
                <a:solidFill>
                  <a:srgbClr val="33CCFF"/>
                </a:solidFill>
              </a:rPr>
              <a:t>K</a:t>
            </a:r>
            <a:r>
              <a:rPr lang="de-DE" baseline="30000" dirty="0" smtClean="0">
                <a:solidFill>
                  <a:srgbClr val="33CCFF"/>
                </a:solidFill>
              </a:rPr>
              <a:t>+</a:t>
            </a:r>
            <a:r>
              <a:rPr lang="de-DE" dirty="0" smtClean="0">
                <a:solidFill>
                  <a:srgbClr val="33CCFF"/>
                </a:solidFill>
              </a:rPr>
              <a:t> </a:t>
            </a:r>
            <a:r>
              <a:rPr lang="de-DE" dirty="0" err="1" smtClean="0">
                <a:solidFill>
                  <a:srgbClr val="33CCFF"/>
                </a:solidFill>
              </a:rPr>
              <a:t>capture</a:t>
            </a:r>
            <a:r>
              <a:rPr lang="de-DE" dirty="0" smtClean="0">
                <a:solidFill>
                  <a:srgbClr val="33CCFF"/>
                </a:solidFill>
              </a:rPr>
              <a:t> </a:t>
            </a:r>
            <a:r>
              <a:rPr lang="de-DE" dirty="0">
                <a:solidFill>
                  <a:srgbClr val="33CCFF"/>
                </a:solidFill>
              </a:rPr>
              <a:t>on d </a:t>
            </a:r>
            <a:r>
              <a:rPr lang="de-DE" dirty="0" smtClean="0">
                <a:solidFill>
                  <a:srgbClr val="33CCFF"/>
                </a:solidFill>
              </a:rPr>
              <a:t>(E91-016)</a:t>
            </a:r>
          </a:p>
          <a:p>
            <a:pPr>
              <a:buClr>
                <a:srgbClr val="FFCC00"/>
              </a:buClr>
              <a:buFont typeface="Wingdings" panose="05000000000000000000" pitchFamily="2" charset="2"/>
              <a:buChar char="Ø"/>
            </a:pPr>
            <a:r>
              <a:rPr lang="de-DE" dirty="0" smtClean="0">
                <a:solidFill>
                  <a:srgbClr val="33CCFF"/>
                </a:solidFill>
              </a:rPr>
              <a:t>FSI in HI </a:t>
            </a:r>
            <a:r>
              <a:rPr lang="de-DE" dirty="0" err="1" smtClean="0">
                <a:solidFill>
                  <a:srgbClr val="33CCFF"/>
                </a:solidFill>
              </a:rPr>
              <a:t>reactions</a:t>
            </a:r>
            <a:r>
              <a:rPr lang="de-DE" dirty="0" smtClean="0">
                <a:solidFill>
                  <a:srgbClr val="33CCFF"/>
                </a:solidFill>
              </a:rPr>
              <a:t> </a:t>
            </a:r>
          </a:p>
          <a:p>
            <a:pPr>
              <a:buClr>
                <a:srgbClr val="FFCC00"/>
              </a:buClr>
              <a:buFont typeface="Wingdings" panose="05000000000000000000" pitchFamily="2" charset="2"/>
              <a:buChar char="Ø"/>
            </a:pPr>
            <a:endParaRPr lang="de-DE" dirty="0">
              <a:solidFill>
                <a:srgbClr val="33CCFF"/>
              </a:solidFill>
            </a:endParaRPr>
          </a:p>
          <a:p>
            <a:pPr>
              <a:buClr>
                <a:srgbClr val="FFCC00"/>
              </a:buClr>
              <a:buFont typeface="Wingdings" panose="05000000000000000000" pitchFamily="2" charset="2"/>
              <a:buChar char="Ø"/>
            </a:pPr>
            <a:endParaRPr lang="de-DE" dirty="0" smtClean="0">
              <a:solidFill>
                <a:srgbClr val="33CCFF"/>
              </a:solidFill>
            </a:endParaRPr>
          </a:p>
          <a:p>
            <a:pPr>
              <a:buClr>
                <a:srgbClr val="FFCC00"/>
              </a:buClr>
              <a:buFont typeface="Wingdings" panose="05000000000000000000" pitchFamily="2" charset="2"/>
              <a:buChar char="Ø"/>
            </a:pPr>
            <a:endParaRPr lang="de-DE" dirty="0">
              <a:solidFill>
                <a:srgbClr val="33CCFF"/>
              </a:solidFill>
            </a:endParaRPr>
          </a:p>
          <a:p>
            <a:pPr>
              <a:buClr>
                <a:srgbClr val="FFCC00"/>
              </a:buClr>
              <a:buFont typeface="Wingdings" panose="05000000000000000000" pitchFamily="2" charset="2"/>
              <a:buChar char="Ø"/>
            </a:pPr>
            <a:endParaRPr lang="de-DE" dirty="0" smtClean="0">
              <a:solidFill>
                <a:srgbClr val="33CCFF"/>
              </a:solidFill>
            </a:endParaRPr>
          </a:p>
          <a:p>
            <a:pPr>
              <a:buClr>
                <a:srgbClr val="FFCC00"/>
              </a:buClr>
              <a:buFont typeface="Wingdings" panose="05000000000000000000" pitchFamily="2" charset="2"/>
              <a:buChar char="Ø"/>
            </a:pPr>
            <a:endParaRPr lang="de-DE" dirty="0">
              <a:solidFill>
                <a:srgbClr val="33CCFF"/>
              </a:solidFill>
            </a:endParaRPr>
          </a:p>
          <a:p>
            <a:pPr>
              <a:buClr>
                <a:srgbClr val="FFCC00"/>
              </a:buClr>
              <a:buFont typeface="Wingdings" panose="05000000000000000000" pitchFamily="2" charset="2"/>
              <a:buChar char="Ø"/>
            </a:pPr>
            <a:endParaRPr lang="de-DE" dirty="0" smtClean="0">
              <a:solidFill>
                <a:srgbClr val="33CCFF"/>
              </a:solidFill>
            </a:endParaRPr>
          </a:p>
          <a:p>
            <a:pPr>
              <a:buClr>
                <a:srgbClr val="FFCC00"/>
              </a:buClr>
              <a:buFont typeface="Wingdings" panose="05000000000000000000" pitchFamily="2" charset="2"/>
              <a:buChar char="Ø"/>
            </a:pPr>
            <a:endParaRPr lang="de-DE" dirty="0">
              <a:solidFill>
                <a:srgbClr val="33CCFF"/>
              </a:solidFill>
            </a:endParaRPr>
          </a:p>
          <a:p>
            <a:pPr>
              <a:buClr>
                <a:srgbClr val="FFCC00"/>
              </a:buClr>
              <a:buFont typeface="Wingdings" panose="05000000000000000000" pitchFamily="2" charset="2"/>
              <a:buChar char="Ø"/>
            </a:pPr>
            <a:endParaRPr lang="de-DE" dirty="0" smtClean="0">
              <a:solidFill>
                <a:srgbClr val="33CCFF"/>
              </a:solidFill>
            </a:endParaRPr>
          </a:p>
          <a:p>
            <a:pPr>
              <a:buClr>
                <a:srgbClr val="FFCC00"/>
              </a:buClr>
              <a:buFont typeface="Wingdings" panose="05000000000000000000" pitchFamily="2" charset="2"/>
              <a:buChar char="Ø"/>
            </a:pPr>
            <a:endParaRPr lang="de-DE" dirty="0">
              <a:solidFill>
                <a:srgbClr val="33CCFF"/>
              </a:solidFill>
            </a:endParaRPr>
          </a:p>
          <a:p>
            <a:pPr>
              <a:buClr>
                <a:srgbClr val="FFCC00"/>
              </a:buClr>
              <a:buFont typeface="Wingdings" panose="05000000000000000000" pitchFamily="2" charset="2"/>
              <a:buChar char="Ø"/>
            </a:pPr>
            <a:endParaRPr lang="de-DE" dirty="0" smtClean="0">
              <a:solidFill>
                <a:srgbClr val="33CCFF"/>
              </a:solidFill>
            </a:endParaRPr>
          </a:p>
          <a:p>
            <a:pPr>
              <a:buClr>
                <a:srgbClr val="FFCC00"/>
              </a:buClr>
              <a:buFont typeface="Wingdings" panose="05000000000000000000" pitchFamily="2" charset="2"/>
              <a:buChar char="Ø"/>
            </a:pPr>
            <a:endParaRPr lang="de-DE" dirty="0">
              <a:solidFill>
                <a:srgbClr val="33CCFF"/>
              </a:solidFill>
            </a:endParaRPr>
          </a:p>
          <a:p>
            <a:pPr>
              <a:buClr>
                <a:srgbClr val="FFCC00"/>
              </a:buClr>
              <a:buFont typeface="Wingdings" panose="05000000000000000000" pitchFamily="2" charset="2"/>
              <a:buChar char="Ø"/>
            </a:pPr>
            <a:endParaRPr lang="de-DE" dirty="0" smtClean="0">
              <a:solidFill>
                <a:srgbClr val="33CCFF"/>
              </a:solidFill>
            </a:endParaRPr>
          </a:p>
          <a:p>
            <a:pPr>
              <a:buClr>
                <a:srgbClr val="FFCC00"/>
              </a:buClr>
              <a:buFont typeface="Wingdings" panose="05000000000000000000" pitchFamily="2" charset="2"/>
              <a:buChar char="Ø"/>
            </a:pPr>
            <a:r>
              <a:rPr lang="de-DE" dirty="0" smtClean="0">
                <a:solidFill>
                  <a:srgbClr val="66FF66"/>
                </a:solidFill>
              </a:rPr>
              <a:t>Future:</a:t>
            </a:r>
          </a:p>
          <a:p>
            <a:pPr lvl="1">
              <a:buClr>
                <a:srgbClr val="FFCC00"/>
              </a:buClr>
              <a:buFont typeface="Wingdings" panose="05000000000000000000" pitchFamily="2" charset="2"/>
              <a:buChar char="Ø"/>
            </a:pPr>
            <a:r>
              <a:rPr lang="de-DE" dirty="0" err="1" smtClean="0">
                <a:solidFill>
                  <a:srgbClr val="66FF66"/>
                </a:solidFill>
              </a:rPr>
              <a:t>Scattering</a:t>
            </a:r>
            <a:r>
              <a:rPr lang="de-DE" dirty="0" smtClean="0">
                <a:solidFill>
                  <a:srgbClr val="66FF66"/>
                </a:solidFill>
              </a:rPr>
              <a:t> </a:t>
            </a:r>
            <a:r>
              <a:rPr lang="de-DE" dirty="0" err="1" smtClean="0">
                <a:solidFill>
                  <a:srgbClr val="66FF66"/>
                </a:solidFill>
              </a:rPr>
              <a:t>experiments</a:t>
            </a:r>
            <a:r>
              <a:rPr lang="de-DE" dirty="0" smtClean="0">
                <a:solidFill>
                  <a:srgbClr val="66FF66"/>
                </a:solidFill>
              </a:rPr>
              <a:t> </a:t>
            </a:r>
            <a:r>
              <a:rPr lang="de-DE" dirty="0" err="1" smtClean="0">
                <a:solidFill>
                  <a:srgbClr val="66FF66"/>
                </a:solidFill>
              </a:rPr>
              <a:t>with</a:t>
            </a:r>
            <a:r>
              <a:rPr lang="de-DE" dirty="0" smtClean="0">
                <a:solidFill>
                  <a:srgbClr val="66FF66"/>
                </a:solidFill>
              </a:rPr>
              <a:t> </a:t>
            </a:r>
            <a:r>
              <a:rPr lang="de-DE" dirty="0" smtClean="0">
                <a:solidFill>
                  <a:srgbClr val="66FF66"/>
                </a:solidFill>
                <a:latin typeface="Symbol" panose="05050102010706020507" pitchFamily="18" charset="2"/>
              </a:rPr>
              <a:t>S</a:t>
            </a:r>
            <a:r>
              <a:rPr lang="de-DE" baseline="30000" dirty="0" smtClean="0">
                <a:solidFill>
                  <a:srgbClr val="66FF66"/>
                </a:solidFill>
                <a:latin typeface="Symbol" panose="05050102010706020507" pitchFamily="18" charset="2"/>
              </a:rPr>
              <a:t>-</a:t>
            </a:r>
            <a:r>
              <a:rPr lang="de-DE" dirty="0" smtClean="0">
                <a:solidFill>
                  <a:srgbClr val="66FF66"/>
                </a:solidFill>
              </a:rPr>
              <a:t> </a:t>
            </a:r>
            <a:r>
              <a:rPr lang="de-DE" dirty="0" err="1" smtClean="0">
                <a:solidFill>
                  <a:srgbClr val="66FF66"/>
                </a:solidFill>
              </a:rPr>
              <a:t>hyperons</a:t>
            </a:r>
            <a:r>
              <a:rPr lang="de-DE" dirty="0" smtClean="0">
                <a:solidFill>
                  <a:srgbClr val="66FF66"/>
                </a:solidFill>
              </a:rPr>
              <a:t> @ J-PARC, </a:t>
            </a:r>
            <a:r>
              <a:rPr lang="de-DE" dirty="0" err="1" smtClean="0">
                <a:solidFill>
                  <a:srgbClr val="66FF66"/>
                </a:solidFill>
              </a:rPr>
              <a:t>p</a:t>
            </a:r>
            <a:r>
              <a:rPr lang="de-DE" dirty="0" err="1" smtClean="0">
                <a:solidFill>
                  <a:srgbClr val="66FF66"/>
                </a:solidFill>
                <a:latin typeface="Symbol" panose="05050102010706020507" pitchFamily="18" charset="2"/>
              </a:rPr>
              <a:t>L</a:t>
            </a:r>
            <a:r>
              <a:rPr lang="de-DE" dirty="0" smtClean="0">
                <a:solidFill>
                  <a:srgbClr val="66FF66"/>
                </a:solidFill>
              </a:rPr>
              <a:t> @ CLAS</a:t>
            </a:r>
          </a:p>
          <a:p>
            <a:pPr lvl="1">
              <a:buClr>
                <a:srgbClr val="FFCC00"/>
              </a:buClr>
              <a:buFont typeface="Wingdings" panose="05000000000000000000" pitchFamily="2" charset="2"/>
              <a:buChar char="Ø"/>
            </a:pPr>
            <a:r>
              <a:rPr lang="de-DE" dirty="0" err="1" smtClean="0">
                <a:solidFill>
                  <a:srgbClr val="66FF66"/>
                </a:solidFill>
              </a:rPr>
              <a:t>Tagged</a:t>
            </a:r>
            <a:r>
              <a:rPr lang="de-DE" dirty="0" smtClean="0">
                <a:solidFill>
                  <a:srgbClr val="66FF66"/>
                </a:solidFill>
              </a:rPr>
              <a:t> </a:t>
            </a:r>
            <a:r>
              <a:rPr lang="de-DE" dirty="0" err="1" smtClean="0">
                <a:solidFill>
                  <a:srgbClr val="66FF66"/>
                </a:solidFill>
              </a:rPr>
              <a:t>hyperons</a:t>
            </a:r>
            <a:r>
              <a:rPr lang="de-DE" dirty="0" smtClean="0">
                <a:solidFill>
                  <a:srgbClr val="66FF66"/>
                </a:solidFill>
              </a:rPr>
              <a:t> in a mini-</a:t>
            </a:r>
            <a:r>
              <a:rPr lang="de-DE" dirty="0" smtClean="0">
                <a:solidFill>
                  <a:srgbClr val="66FF66"/>
                </a:solidFill>
                <a:latin typeface="VerdanaBar" panose="020B0604030504040204" pitchFamily="34" charset="0"/>
              </a:rPr>
              <a:t>p</a:t>
            </a:r>
            <a:r>
              <a:rPr lang="de-DE" dirty="0" smtClean="0">
                <a:solidFill>
                  <a:srgbClr val="66FF66"/>
                </a:solidFill>
              </a:rPr>
              <a:t>p </a:t>
            </a:r>
            <a:r>
              <a:rPr lang="de-DE" dirty="0" err="1" smtClean="0">
                <a:solidFill>
                  <a:srgbClr val="66FF66"/>
                </a:solidFill>
              </a:rPr>
              <a:t>collider</a:t>
            </a:r>
            <a:r>
              <a:rPr lang="de-DE" dirty="0" smtClean="0">
                <a:solidFill>
                  <a:srgbClr val="66FF66"/>
                </a:solidFill>
              </a:rPr>
              <a:t> at FAIR </a:t>
            </a:r>
            <a:r>
              <a:rPr lang="de-DE" dirty="0" err="1" smtClean="0">
                <a:solidFill>
                  <a:srgbClr val="66FF66"/>
                </a:solidFill>
              </a:rPr>
              <a:t>or</a:t>
            </a:r>
            <a:r>
              <a:rPr lang="de-DE" dirty="0" smtClean="0">
                <a:solidFill>
                  <a:srgbClr val="66FF66"/>
                </a:solidFill>
              </a:rPr>
              <a:t> JPARC ?</a:t>
            </a:r>
            <a:endParaRPr lang="de-DE" dirty="0" smtClean="0">
              <a:solidFill>
                <a:srgbClr val="66FF66"/>
              </a:solidFill>
            </a:endParaRPr>
          </a:p>
          <a:p>
            <a:pPr lvl="1">
              <a:buClr>
                <a:srgbClr val="FFCC00"/>
              </a:buClr>
              <a:buFont typeface="Wingdings" panose="05000000000000000000" pitchFamily="2" charset="2"/>
              <a:buChar char="Ø"/>
            </a:pPr>
            <a:endParaRPr lang="de-DE" dirty="0">
              <a:solidFill>
                <a:srgbClr val="66FF66"/>
              </a:solidFill>
            </a:endParaRPr>
          </a:p>
        </p:txBody>
      </p:sp>
      <p:pic>
        <p:nvPicPr>
          <p:cNvPr id="4" name="Grafik 3"/>
          <p:cNvPicPr>
            <a:picLocks noChangeAspect="1"/>
          </p:cNvPicPr>
          <p:nvPr/>
        </p:nvPicPr>
        <p:blipFill rotWithShape="1">
          <a:blip r:embed="rId3"/>
          <a:srcRect l="4038" r="4224" b="31710"/>
          <a:stretch/>
        </p:blipFill>
        <p:spPr>
          <a:xfrm>
            <a:off x="3799907" y="2319323"/>
            <a:ext cx="3343648" cy="2756154"/>
          </a:xfrm>
          <a:prstGeom prst="rect">
            <a:avLst/>
          </a:prstGeom>
        </p:spPr>
      </p:pic>
      <p:pic>
        <p:nvPicPr>
          <p:cNvPr id="5" name="Grafik 4"/>
          <p:cNvPicPr>
            <a:picLocks noChangeAspect="1"/>
          </p:cNvPicPr>
          <p:nvPr/>
        </p:nvPicPr>
        <p:blipFill>
          <a:blip r:embed="rId4"/>
          <a:stretch>
            <a:fillRect/>
          </a:stretch>
        </p:blipFill>
        <p:spPr>
          <a:xfrm>
            <a:off x="5703895" y="754247"/>
            <a:ext cx="3343648" cy="2538707"/>
          </a:xfrm>
          <a:prstGeom prst="rect">
            <a:avLst/>
          </a:prstGeom>
          <a:ln>
            <a:noFill/>
          </a:ln>
          <a:effectLst>
            <a:outerShdw blurRad="292100" dist="139700" dir="2700000" algn="tl" rotWithShape="0">
              <a:srgbClr val="333333">
                <a:alpha val="65000"/>
              </a:srgbClr>
            </a:outerShdw>
          </a:effectLst>
        </p:spPr>
      </p:pic>
      <p:sp>
        <p:nvSpPr>
          <p:cNvPr id="6" name="TextBox 12"/>
          <p:cNvSpPr txBox="1"/>
          <p:nvPr/>
        </p:nvSpPr>
        <p:spPr>
          <a:xfrm>
            <a:off x="3799907" y="5193515"/>
            <a:ext cx="2903359" cy="430887"/>
          </a:xfrm>
          <a:prstGeom prst="rect">
            <a:avLst/>
          </a:prstGeom>
          <a:noFill/>
          <a:ln>
            <a:noFill/>
          </a:ln>
        </p:spPr>
        <p:txBody>
          <a:bodyPr wrap="none" rtlCol="0">
            <a:spAutoFit/>
          </a:bodyPr>
          <a:lstStyle/>
          <a:p>
            <a:r>
              <a:rPr lang="en-US" altLang="zh-CN" sz="1100" dirty="0">
                <a:solidFill>
                  <a:srgbClr val="66FF66"/>
                </a:solidFill>
              </a:rPr>
              <a:t>L. </a:t>
            </a:r>
            <a:r>
              <a:rPr lang="en-US" altLang="zh-CN" sz="1100" dirty="0" err="1">
                <a:solidFill>
                  <a:srgbClr val="66FF66"/>
                </a:solidFill>
              </a:rPr>
              <a:t>Adamczyk</a:t>
            </a:r>
            <a:r>
              <a:rPr lang="en-US" altLang="zh-CN" sz="1100" dirty="0" smtClean="0">
                <a:solidFill>
                  <a:srgbClr val="66FF66"/>
                </a:solidFill>
              </a:rPr>
              <a:t> </a:t>
            </a:r>
            <a:r>
              <a:rPr lang="en-US" altLang="zh-CN" sz="1100" i="1" dirty="0" smtClean="0">
                <a:solidFill>
                  <a:srgbClr val="66FF66"/>
                </a:solidFill>
              </a:rPr>
              <a:t>et al</a:t>
            </a:r>
            <a:r>
              <a:rPr lang="en-US" altLang="zh-CN" sz="1100" dirty="0" smtClean="0">
                <a:solidFill>
                  <a:srgbClr val="66FF66"/>
                </a:solidFill>
              </a:rPr>
              <a:t>., </a:t>
            </a:r>
          </a:p>
          <a:p>
            <a:r>
              <a:rPr lang="en-US" altLang="zh-CN" sz="1100" dirty="0" smtClean="0">
                <a:solidFill>
                  <a:srgbClr val="66FF66"/>
                </a:solidFill>
              </a:rPr>
              <a:t>Phys. Rev. Lett. 114,  022301 (2015) </a:t>
            </a:r>
            <a:endParaRPr lang="zh-CN" altLang="en-US" sz="1100" dirty="0">
              <a:solidFill>
                <a:srgbClr val="66FF66"/>
              </a:solidFill>
            </a:endParaRPr>
          </a:p>
        </p:txBody>
      </p:sp>
      <p:pic>
        <p:nvPicPr>
          <p:cNvPr id="8" name="Grafik 7"/>
          <p:cNvPicPr>
            <a:picLocks noChangeAspect="1"/>
          </p:cNvPicPr>
          <p:nvPr/>
        </p:nvPicPr>
        <p:blipFill>
          <a:blip r:embed="rId5"/>
          <a:stretch>
            <a:fillRect/>
          </a:stretch>
        </p:blipFill>
        <p:spPr>
          <a:xfrm>
            <a:off x="263345" y="1815640"/>
            <a:ext cx="3290126" cy="3283050"/>
          </a:xfrm>
          <a:prstGeom prst="rect">
            <a:avLst/>
          </a:prstGeom>
        </p:spPr>
      </p:pic>
      <p:sp>
        <p:nvSpPr>
          <p:cNvPr id="9" name="TextBox 12"/>
          <p:cNvSpPr txBox="1"/>
          <p:nvPr/>
        </p:nvSpPr>
        <p:spPr>
          <a:xfrm>
            <a:off x="198250" y="5193515"/>
            <a:ext cx="1741182" cy="430887"/>
          </a:xfrm>
          <a:prstGeom prst="rect">
            <a:avLst/>
          </a:prstGeom>
          <a:noFill/>
          <a:ln>
            <a:noFill/>
          </a:ln>
        </p:spPr>
        <p:txBody>
          <a:bodyPr wrap="none" rtlCol="0">
            <a:spAutoFit/>
          </a:bodyPr>
          <a:lstStyle/>
          <a:p>
            <a:r>
              <a:rPr lang="en-US" altLang="zh-CN" sz="1100" dirty="0" smtClean="0">
                <a:solidFill>
                  <a:srgbClr val="66FF66"/>
                </a:solidFill>
              </a:rPr>
              <a:t>E91-016 (J. Reinhold)</a:t>
            </a:r>
          </a:p>
          <a:p>
            <a:r>
              <a:rPr lang="en-US" altLang="zh-CN" sz="1100" dirty="0" smtClean="0">
                <a:solidFill>
                  <a:srgbClr val="66FF66"/>
                </a:solidFill>
              </a:rPr>
              <a:t> </a:t>
            </a:r>
            <a:endParaRPr lang="zh-CN" altLang="en-US" sz="1100" dirty="0">
              <a:solidFill>
                <a:srgbClr val="66FF66"/>
              </a:solidFill>
            </a:endParaRPr>
          </a:p>
        </p:txBody>
      </p:sp>
      <p:sp>
        <p:nvSpPr>
          <p:cNvPr id="10" name="Textfeld 9"/>
          <p:cNvSpPr txBox="1"/>
          <p:nvPr/>
        </p:nvSpPr>
        <p:spPr>
          <a:xfrm>
            <a:off x="2991306" y="1523252"/>
            <a:ext cx="2091498" cy="338554"/>
          </a:xfrm>
          <a:prstGeom prst="rect">
            <a:avLst/>
          </a:prstGeom>
          <a:solidFill>
            <a:srgbClr val="FFC000"/>
          </a:solidFill>
          <a:effectLst>
            <a:outerShdw blurRad="215900" dist="38100" dir="2700000" sx="103000" sy="103000" algn="tl" rotWithShape="0">
              <a:prstClr val="black">
                <a:alpha val="68000"/>
              </a:prstClr>
            </a:outerShdw>
          </a:effectLst>
          <a:scene3d>
            <a:camera prst="perspectiveContrastingLeftFacing"/>
            <a:lightRig rig="threePt" dir="t"/>
          </a:scene3d>
        </p:spPr>
        <p:txBody>
          <a:bodyPr wrap="square" rtlCol="0">
            <a:spAutoFit/>
          </a:bodyPr>
          <a:lstStyle/>
          <a:p>
            <a:r>
              <a:rPr lang="de-DE" dirty="0" smtClean="0">
                <a:solidFill>
                  <a:srgbClr val="FF0000"/>
                </a:solidFill>
              </a:rPr>
              <a:t>Talk </a:t>
            </a:r>
            <a:r>
              <a:rPr lang="de-DE" dirty="0" err="1" smtClean="0">
                <a:solidFill>
                  <a:srgbClr val="FF0000"/>
                </a:solidFill>
              </a:rPr>
              <a:t>by</a:t>
            </a:r>
            <a:r>
              <a:rPr lang="de-DE" dirty="0" smtClean="0">
                <a:solidFill>
                  <a:srgbClr val="FF0000"/>
                </a:solidFill>
              </a:rPr>
              <a:t> L. </a:t>
            </a:r>
            <a:r>
              <a:rPr lang="de-DE" dirty="0" err="1" smtClean="0">
                <a:solidFill>
                  <a:srgbClr val="FF0000"/>
                </a:solidFill>
              </a:rPr>
              <a:t>Fabiette</a:t>
            </a:r>
            <a:endParaRPr lang="de-DE" dirty="0">
              <a:solidFill>
                <a:srgbClr val="FF0000"/>
              </a:solidFill>
            </a:endParaRPr>
          </a:p>
        </p:txBody>
      </p:sp>
    </p:spTree>
    <p:extLst>
      <p:ext uri="{BB962C8B-B14F-4D97-AF65-F5344CB8AC3E}">
        <p14:creationId xmlns:p14="http://schemas.microsoft.com/office/powerpoint/2010/main" val="42385431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4908" y="-305676"/>
            <a:ext cx="11618475" cy="7714092"/>
          </a:xfrm>
          <a:prstGeom prst="rect">
            <a:avLst/>
          </a:prstGeom>
          <a:noFill/>
          <a:ln>
            <a:noFill/>
          </a:ln>
          <a:extLst>
            <a:ext uri="{909E8E84-426E-40DD-AFC4-6F175D3DCCD1}">
              <a14:hiddenFill xmlns:a14="http://schemas.microsoft.com/office/drawing/2010/main">
                <a:solidFill>
                  <a:schemeClr val="accent1"/>
                </a:solidFill>
              </a14:hiddenFill>
            </a:ext>
          </a:extLst>
        </p:spPr>
      </p:pic>
      <p:sp>
        <p:nvSpPr>
          <p:cNvPr id="3" name="Textfeld 2"/>
          <p:cNvSpPr txBox="1"/>
          <p:nvPr/>
        </p:nvSpPr>
        <p:spPr>
          <a:xfrm>
            <a:off x="-633561" y="2173123"/>
            <a:ext cx="10248505" cy="2308324"/>
          </a:xfrm>
          <a:prstGeom prst="rect">
            <a:avLst/>
          </a:prstGeom>
          <a:solidFill>
            <a:srgbClr val="3B3B3B">
              <a:alpha val="43137"/>
            </a:srgbClr>
          </a:solidFill>
          <a:ln w="12700">
            <a:noFill/>
          </a:ln>
          <a:effectLst>
            <a:outerShdw blurRad="50800" dist="38100" dir="5400000" algn="t" rotWithShape="0">
              <a:prstClr val="black">
                <a:alpha val="40000"/>
              </a:prstClr>
            </a:outerShdw>
          </a:effectLst>
        </p:spPr>
        <p:txBody>
          <a:bodyPr wrap="square" rtlCol="0">
            <a:spAutoFit/>
            <a:scene3d>
              <a:camera prst="orthographicFront"/>
              <a:lightRig rig="soft" dir="tl">
                <a:rot lat="0" lon="0" rev="0"/>
              </a:lightRig>
            </a:scene3d>
            <a:sp3d prstMaterial="matte">
              <a:contourClr>
                <a:schemeClr val="accent2">
                  <a:tint val="20000"/>
                </a:schemeClr>
              </a:contourClr>
            </a:sp3d>
          </a:bodyPr>
          <a:lstStyle/>
          <a:p>
            <a:pPr algn="ctr"/>
            <a:r>
              <a:rPr lang="de-DE" sz="7200" b="1" spc="50" dirty="0" smtClean="0">
                <a:ln w="11430"/>
                <a:solidFill>
                  <a:srgbClr val="FFC000"/>
                </a:solidFill>
                <a:effectLst>
                  <a:outerShdw blurRad="38100" dist="38100" dir="2700000" algn="tl">
                    <a:srgbClr val="000000">
                      <a:alpha val="43137"/>
                    </a:srgbClr>
                  </a:outerShdw>
                </a:effectLst>
                <a:latin typeface="Arial Rounded MT Bold" panose="020F0704030504030204" pitchFamily="34" charset="0"/>
                <a:cs typeface="Traditional Arabic" panose="02020603050405020304" pitchFamily="18" charset="-78"/>
              </a:rPr>
              <a:t>A=3</a:t>
            </a:r>
          </a:p>
          <a:p>
            <a:pPr algn="ctr"/>
            <a:r>
              <a:rPr lang="de-DE" sz="7200" b="1" spc="50" dirty="0" err="1" smtClean="0">
                <a:ln w="11430"/>
                <a:solidFill>
                  <a:srgbClr val="FFC000"/>
                </a:solidFill>
                <a:effectLst>
                  <a:outerShdw blurRad="38100" dist="38100" dir="2700000" algn="tl">
                    <a:srgbClr val="000000">
                      <a:alpha val="43137"/>
                    </a:srgbClr>
                  </a:outerShdw>
                </a:effectLst>
                <a:latin typeface="Arial Rounded MT Bold" panose="020F0704030504030204" pitchFamily="34" charset="0"/>
                <a:cs typeface="Traditional Arabic" panose="02020603050405020304" pitchFamily="18" charset="-78"/>
              </a:rPr>
              <a:t>nnn</a:t>
            </a:r>
            <a:r>
              <a:rPr lang="de-DE" sz="7200" b="1" spc="50" dirty="0" smtClean="0">
                <a:ln w="11430"/>
                <a:solidFill>
                  <a:srgbClr val="FFC000"/>
                </a:solidFill>
                <a:effectLst>
                  <a:outerShdw blurRad="38100" dist="38100" dir="2700000" algn="tl">
                    <a:srgbClr val="000000">
                      <a:alpha val="43137"/>
                    </a:srgbClr>
                  </a:outerShdw>
                </a:effectLst>
                <a:latin typeface="Arial Rounded MT Bold" panose="020F0704030504030204" pitchFamily="34" charset="0"/>
                <a:cs typeface="Traditional Arabic" panose="02020603050405020304" pitchFamily="18" charset="-78"/>
              </a:rPr>
              <a:t>    </a:t>
            </a:r>
            <a:r>
              <a:rPr lang="de-DE" sz="7200" b="1" spc="50" dirty="0" err="1" smtClean="0">
                <a:ln w="11430"/>
                <a:solidFill>
                  <a:srgbClr val="FFC000"/>
                </a:solidFill>
                <a:effectLst>
                  <a:outerShdw blurRad="38100" dist="38100" dir="2700000" algn="tl">
                    <a:srgbClr val="000000">
                      <a:alpha val="43137"/>
                    </a:srgbClr>
                  </a:outerShdw>
                </a:effectLst>
                <a:latin typeface="Arial Rounded MT Bold" panose="020F0704030504030204" pitchFamily="34" charset="0"/>
                <a:cs typeface="Traditional Arabic" panose="02020603050405020304" pitchFamily="18" charset="-78"/>
              </a:rPr>
              <a:t>nn</a:t>
            </a:r>
            <a:r>
              <a:rPr lang="de-DE" sz="7200" b="1" spc="50" dirty="0" err="1" smtClean="0">
                <a:ln w="11430"/>
                <a:solidFill>
                  <a:srgbClr val="FFC000"/>
                </a:solidFill>
                <a:effectLst>
                  <a:outerShdw blurRad="38100" dist="38100" dir="2700000" algn="tl">
                    <a:srgbClr val="000000">
                      <a:alpha val="43137"/>
                    </a:srgbClr>
                  </a:outerShdw>
                </a:effectLst>
                <a:latin typeface="Symbol" panose="05050102010706020507" pitchFamily="18" charset="2"/>
                <a:cs typeface="Traditional Arabic" panose="02020603050405020304" pitchFamily="18" charset="-78"/>
              </a:rPr>
              <a:t>L</a:t>
            </a:r>
            <a:r>
              <a:rPr lang="de-DE" sz="7200" b="1" spc="50" dirty="0" smtClean="0">
                <a:ln w="11430"/>
                <a:solidFill>
                  <a:srgbClr val="FFC000"/>
                </a:solidFill>
                <a:effectLst>
                  <a:outerShdw blurRad="38100" dist="38100" dir="2700000" algn="tl">
                    <a:srgbClr val="000000">
                      <a:alpha val="43137"/>
                    </a:srgbClr>
                  </a:outerShdw>
                </a:effectLst>
                <a:latin typeface="Symbol" panose="05050102010706020507" pitchFamily="18" charset="2"/>
                <a:cs typeface="Traditional Arabic" panose="02020603050405020304" pitchFamily="18" charset="-78"/>
              </a:rPr>
              <a:t>   </a:t>
            </a:r>
            <a:r>
              <a:rPr lang="de-DE" sz="7200" b="1" spc="50" dirty="0" err="1" smtClean="0">
                <a:ln w="11430"/>
                <a:solidFill>
                  <a:srgbClr val="FFC000"/>
                </a:solidFill>
                <a:effectLst>
                  <a:outerShdw blurRad="38100" dist="38100" dir="2700000" algn="tl">
                    <a:srgbClr val="000000">
                      <a:alpha val="43137"/>
                    </a:srgbClr>
                  </a:outerShdw>
                </a:effectLst>
                <a:latin typeface="Arial Rounded MT Bold" panose="020F0704030504030204" pitchFamily="34" charset="0"/>
                <a:cs typeface="Traditional Arabic" panose="02020603050405020304" pitchFamily="18" charset="-78"/>
              </a:rPr>
              <a:t>n</a:t>
            </a:r>
            <a:r>
              <a:rPr lang="de-DE" sz="7200" b="1" spc="50" dirty="0" err="1" smtClean="0">
                <a:ln w="11430"/>
                <a:solidFill>
                  <a:srgbClr val="FFC000"/>
                </a:solidFill>
                <a:effectLst>
                  <a:outerShdw blurRad="38100" dist="38100" dir="2700000" algn="tl">
                    <a:srgbClr val="000000">
                      <a:alpha val="43137"/>
                    </a:srgbClr>
                  </a:outerShdw>
                </a:effectLst>
                <a:latin typeface="Symbol" panose="05050102010706020507" pitchFamily="18" charset="2"/>
                <a:cs typeface="Traditional Arabic" panose="02020603050405020304" pitchFamily="18" charset="-78"/>
              </a:rPr>
              <a:t>LL</a:t>
            </a:r>
            <a:r>
              <a:rPr lang="de-DE" sz="7200" b="1" spc="50" dirty="0" smtClean="0">
                <a:ln w="11430"/>
                <a:solidFill>
                  <a:srgbClr val="FFC000"/>
                </a:solidFill>
                <a:effectLst>
                  <a:outerShdw blurRad="38100" dist="38100" dir="2700000" algn="tl">
                    <a:srgbClr val="000000">
                      <a:alpha val="43137"/>
                    </a:srgbClr>
                  </a:outerShdw>
                </a:effectLst>
                <a:latin typeface="Symbol" panose="05050102010706020507" pitchFamily="18" charset="2"/>
                <a:cs typeface="Traditional Arabic" panose="02020603050405020304" pitchFamily="18" charset="-78"/>
              </a:rPr>
              <a:t>    </a:t>
            </a:r>
            <a:endParaRPr lang="en-US" sz="7200" b="1" spc="50" dirty="0">
              <a:ln w="11430"/>
              <a:solidFill>
                <a:srgbClr val="FFC000"/>
              </a:solidFill>
              <a:effectLst>
                <a:outerShdw blurRad="38100" dist="38100" dir="2700000" algn="tl">
                  <a:srgbClr val="000000">
                    <a:alpha val="43137"/>
                  </a:srgbClr>
                </a:outerShdw>
              </a:effectLst>
              <a:latin typeface="Symbol" panose="05050102010706020507" pitchFamily="18" charset="2"/>
              <a:cs typeface="Traditional Arabic" panose="02020603050405020304" pitchFamily="18" charset="-78"/>
            </a:endParaRPr>
          </a:p>
        </p:txBody>
      </p:sp>
      <p:sp>
        <p:nvSpPr>
          <p:cNvPr id="2" name="Textfeld 1"/>
          <p:cNvSpPr txBox="1"/>
          <p:nvPr/>
        </p:nvSpPr>
        <p:spPr>
          <a:xfrm>
            <a:off x="902966" y="6596390"/>
            <a:ext cx="2589087" cy="261610"/>
          </a:xfrm>
          <a:prstGeom prst="rect">
            <a:avLst/>
          </a:prstGeom>
          <a:noFill/>
        </p:spPr>
        <p:txBody>
          <a:bodyPr wrap="square" rtlCol="0">
            <a:spAutoFit/>
          </a:bodyPr>
          <a:lstStyle/>
          <a:p>
            <a:pPr>
              <a:buClr>
                <a:srgbClr val="FFCC00"/>
              </a:buClr>
            </a:pPr>
            <a:r>
              <a:rPr lang="de-DE" sz="1100" dirty="0">
                <a:solidFill>
                  <a:srgbClr val="66FF66"/>
                </a:solidFill>
              </a:rPr>
              <a:t>arXiv:1608.00169v2</a:t>
            </a:r>
          </a:p>
        </p:txBody>
      </p:sp>
      <p:pic>
        <p:nvPicPr>
          <p:cNvPr id="4" name="Grafik 3"/>
          <p:cNvPicPr>
            <a:picLocks noChangeAspect="1"/>
          </p:cNvPicPr>
          <p:nvPr/>
        </p:nvPicPr>
        <p:blipFill>
          <a:blip r:embed="rId3"/>
          <a:stretch>
            <a:fillRect/>
          </a:stretch>
        </p:blipFill>
        <p:spPr>
          <a:xfrm>
            <a:off x="88011" y="4481447"/>
            <a:ext cx="5317273" cy="190247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6" name="Textfeld 5"/>
          <p:cNvSpPr txBox="1"/>
          <p:nvPr/>
        </p:nvSpPr>
        <p:spPr>
          <a:xfrm>
            <a:off x="6876909" y="3182908"/>
            <a:ext cx="2267091" cy="584775"/>
          </a:xfrm>
          <a:prstGeom prst="rect">
            <a:avLst/>
          </a:prstGeom>
          <a:solidFill>
            <a:srgbClr val="FFC000"/>
          </a:solidFill>
          <a:effectLst>
            <a:outerShdw blurRad="215900" dist="38100" dir="2700000" sx="103000" sy="103000" algn="tl" rotWithShape="0">
              <a:prstClr val="black">
                <a:alpha val="68000"/>
              </a:prstClr>
            </a:outerShdw>
          </a:effectLst>
          <a:scene3d>
            <a:camera prst="perspectiveContrastingLeftFacing"/>
            <a:lightRig rig="threePt" dir="t"/>
          </a:scene3d>
        </p:spPr>
        <p:txBody>
          <a:bodyPr wrap="square" rtlCol="0">
            <a:spAutoFit/>
          </a:bodyPr>
          <a:lstStyle/>
          <a:p>
            <a:r>
              <a:rPr lang="de-DE" dirty="0" smtClean="0">
                <a:solidFill>
                  <a:srgbClr val="FF0000"/>
                </a:solidFill>
              </a:rPr>
              <a:t>See Talk </a:t>
            </a:r>
            <a:r>
              <a:rPr lang="de-DE" dirty="0" err="1" smtClean="0">
                <a:solidFill>
                  <a:srgbClr val="FF0000"/>
                </a:solidFill>
              </a:rPr>
              <a:t>by</a:t>
            </a:r>
            <a:r>
              <a:rPr lang="de-DE" dirty="0" smtClean="0">
                <a:solidFill>
                  <a:srgbClr val="FF0000"/>
                </a:solidFill>
              </a:rPr>
              <a:t> Humberto </a:t>
            </a:r>
            <a:r>
              <a:rPr lang="de-DE" dirty="0" err="1" smtClean="0">
                <a:solidFill>
                  <a:srgbClr val="FF0000"/>
                </a:solidFill>
              </a:rPr>
              <a:t>Garcilazo</a:t>
            </a:r>
            <a:endParaRPr lang="de-DE" dirty="0">
              <a:solidFill>
                <a:srgbClr val="FF0000"/>
              </a:solidFill>
            </a:endParaRPr>
          </a:p>
        </p:txBody>
      </p:sp>
    </p:spTree>
    <p:extLst>
      <p:ext uri="{BB962C8B-B14F-4D97-AF65-F5344CB8AC3E}">
        <p14:creationId xmlns:p14="http://schemas.microsoft.com/office/powerpoint/2010/main" val="16688301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67885" y="-5337"/>
            <a:ext cx="7103444" cy="584775"/>
          </a:xfrm>
        </p:spPr>
        <p:txBody>
          <a:bodyPr/>
          <a:lstStyle/>
          <a:p>
            <a:r>
              <a:rPr lang="de-DE" dirty="0"/>
              <a:t>T</a:t>
            </a:r>
            <a:r>
              <a:rPr lang="de-DE" dirty="0" smtClean="0"/>
              <a:t>he </a:t>
            </a:r>
            <a:r>
              <a:rPr lang="de-DE" dirty="0" err="1" smtClean="0"/>
              <a:t>nn</a:t>
            </a:r>
            <a:r>
              <a:rPr lang="de-DE" dirty="0" err="1" smtClean="0">
                <a:latin typeface="Symbol" panose="05050102010706020507" pitchFamily="18" charset="2"/>
              </a:rPr>
              <a:t>L</a:t>
            </a:r>
            <a:r>
              <a:rPr lang="de-DE" dirty="0" smtClean="0"/>
              <a:t> Puzzle</a:t>
            </a:r>
            <a:endParaRPr lang="de-DE" dirty="0"/>
          </a:p>
        </p:txBody>
      </p:sp>
      <p:sp>
        <p:nvSpPr>
          <p:cNvPr id="3" name="Inhaltsplatzhalter 2"/>
          <p:cNvSpPr>
            <a:spLocks noGrp="1"/>
          </p:cNvSpPr>
          <p:nvPr>
            <p:ph idx="1"/>
          </p:nvPr>
        </p:nvSpPr>
        <p:spPr>
          <a:xfrm>
            <a:off x="71439" y="804153"/>
            <a:ext cx="4278827" cy="6137275"/>
          </a:xfrm>
        </p:spPr>
        <p:txBody>
          <a:bodyPr rIns="0"/>
          <a:lstStyle/>
          <a:p>
            <a:pPr>
              <a:buClr>
                <a:srgbClr val="FFC000"/>
              </a:buClr>
              <a:buFont typeface="Wingdings" panose="05000000000000000000" pitchFamily="2" charset="2"/>
              <a:buChar char="Ø"/>
            </a:pPr>
            <a:r>
              <a:rPr lang="de-DE" dirty="0" smtClean="0">
                <a:solidFill>
                  <a:srgbClr val="33CCFF"/>
                </a:solidFill>
              </a:rPr>
              <a:t>Such a </a:t>
            </a:r>
            <a:r>
              <a:rPr lang="de-DE" dirty="0" err="1" smtClean="0">
                <a:solidFill>
                  <a:srgbClr val="33CCFF"/>
                </a:solidFill>
              </a:rPr>
              <a:t>state</a:t>
            </a:r>
            <a:r>
              <a:rPr lang="de-DE" dirty="0" smtClean="0">
                <a:solidFill>
                  <a:srgbClr val="33CCFF"/>
                </a:solidFill>
              </a:rPr>
              <a:t> </a:t>
            </a:r>
            <a:r>
              <a:rPr lang="de-DE" dirty="0" err="1" smtClean="0">
                <a:solidFill>
                  <a:srgbClr val="33CCFF"/>
                </a:solidFill>
              </a:rPr>
              <a:t>has</a:t>
            </a:r>
            <a:r>
              <a:rPr lang="de-DE" dirty="0" smtClean="0">
                <a:solidFill>
                  <a:srgbClr val="33CCFF"/>
                </a:solidFill>
              </a:rPr>
              <a:t> </a:t>
            </a:r>
            <a:r>
              <a:rPr lang="de-DE" dirty="0" err="1" smtClean="0">
                <a:solidFill>
                  <a:srgbClr val="33CCFF"/>
                </a:solidFill>
              </a:rPr>
              <a:t>been</a:t>
            </a:r>
            <a:r>
              <a:rPr lang="de-DE" dirty="0" smtClean="0">
                <a:solidFill>
                  <a:srgbClr val="33CCFF"/>
                </a:solidFill>
              </a:rPr>
              <a:t> </a:t>
            </a:r>
            <a:r>
              <a:rPr lang="de-DE" dirty="0" err="1" smtClean="0">
                <a:solidFill>
                  <a:srgbClr val="33CCFF"/>
                </a:solidFill>
              </a:rPr>
              <a:t>suggested</a:t>
            </a:r>
            <a:r>
              <a:rPr lang="de-DE" dirty="0" smtClean="0">
                <a:solidFill>
                  <a:srgbClr val="33CCFF"/>
                </a:solidFill>
              </a:rPr>
              <a:t> </a:t>
            </a:r>
            <a:r>
              <a:rPr lang="de-DE" dirty="0" err="1" smtClean="0">
                <a:solidFill>
                  <a:srgbClr val="33CCFF"/>
                </a:solidFill>
              </a:rPr>
              <a:t>by</a:t>
            </a:r>
            <a:r>
              <a:rPr lang="de-DE" dirty="0">
                <a:solidFill>
                  <a:srgbClr val="33CCFF"/>
                </a:solidFill>
              </a:rPr>
              <a:t> </a:t>
            </a:r>
            <a:r>
              <a:rPr lang="de-DE" dirty="0" err="1" smtClean="0">
                <a:solidFill>
                  <a:srgbClr val="33CCFF"/>
                </a:solidFill>
              </a:rPr>
              <a:t>the</a:t>
            </a:r>
            <a:r>
              <a:rPr lang="de-DE" dirty="0" smtClean="0">
                <a:solidFill>
                  <a:srgbClr val="33CCFF"/>
                </a:solidFill>
              </a:rPr>
              <a:t> </a:t>
            </a:r>
            <a:r>
              <a:rPr lang="de-DE" dirty="0" err="1" smtClean="0">
                <a:solidFill>
                  <a:srgbClr val="33CCFF"/>
                </a:solidFill>
              </a:rPr>
              <a:t>HypHI</a:t>
            </a:r>
            <a:r>
              <a:rPr lang="de-DE" dirty="0" smtClean="0">
                <a:solidFill>
                  <a:srgbClr val="33CCFF"/>
                </a:solidFill>
              </a:rPr>
              <a:t> </a:t>
            </a:r>
            <a:r>
              <a:rPr lang="de-DE" dirty="0" err="1" smtClean="0">
                <a:solidFill>
                  <a:srgbClr val="33CCFF"/>
                </a:solidFill>
              </a:rPr>
              <a:t>collaboration</a:t>
            </a:r>
            <a:endParaRPr lang="de-DE" dirty="0" smtClean="0">
              <a:solidFill>
                <a:srgbClr val="33CCFF"/>
              </a:solidFill>
            </a:endParaRPr>
          </a:p>
          <a:p>
            <a:pPr>
              <a:buClr>
                <a:srgbClr val="FFC000"/>
              </a:buClr>
              <a:buFont typeface="Wingdings" panose="05000000000000000000" pitchFamily="2" charset="2"/>
              <a:buChar char="Ø"/>
            </a:pPr>
            <a:r>
              <a:rPr lang="de-DE" dirty="0" err="1" smtClean="0">
                <a:solidFill>
                  <a:srgbClr val="33CCFF"/>
                </a:solidFill>
              </a:rPr>
              <a:t>weak</a:t>
            </a:r>
            <a:r>
              <a:rPr lang="de-DE" dirty="0" smtClean="0">
                <a:solidFill>
                  <a:srgbClr val="33CCFF"/>
                </a:solidFill>
              </a:rPr>
              <a:t> </a:t>
            </a:r>
            <a:r>
              <a:rPr lang="de-DE" dirty="0" err="1" smtClean="0">
                <a:solidFill>
                  <a:srgbClr val="33CCFF"/>
                </a:solidFill>
              </a:rPr>
              <a:t>decay</a:t>
            </a:r>
            <a:r>
              <a:rPr lang="de-DE" dirty="0" smtClean="0">
                <a:solidFill>
                  <a:srgbClr val="33CCFF"/>
                </a:solidFill>
              </a:rPr>
              <a:t>  nn</a:t>
            </a:r>
            <a:r>
              <a:rPr lang="de-DE" dirty="0" smtClean="0">
                <a:solidFill>
                  <a:srgbClr val="33CCFF"/>
                </a:solidFill>
                <a:latin typeface="Symbol" panose="05050102010706020507" pitchFamily="18" charset="2"/>
              </a:rPr>
              <a:t>L</a:t>
            </a:r>
            <a:r>
              <a:rPr lang="de-DE" dirty="0" smtClean="0">
                <a:solidFill>
                  <a:srgbClr val="33CCFF"/>
                </a:solidFill>
                <a:sym typeface="Symbol" panose="05050102010706020507" pitchFamily="18" charset="2"/>
              </a:rPr>
              <a:t></a:t>
            </a:r>
            <a:r>
              <a:rPr lang="de-DE" dirty="0" smtClean="0">
                <a:solidFill>
                  <a:srgbClr val="33CCFF"/>
                </a:solidFill>
                <a:latin typeface="Symbol" panose="05050102010706020507" pitchFamily="18" charset="2"/>
                <a:sym typeface="Symbol" panose="05050102010706020507" pitchFamily="18" charset="2"/>
              </a:rPr>
              <a:t>p</a:t>
            </a:r>
            <a:r>
              <a:rPr lang="de-DE" dirty="0" smtClean="0">
                <a:solidFill>
                  <a:srgbClr val="33CCFF"/>
                </a:solidFill>
                <a:sym typeface="Symbol" panose="05050102010706020507" pitchFamily="18" charset="2"/>
              </a:rPr>
              <a:t>-</a:t>
            </a:r>
            <a:r>
              <a:rPr lang="de-DE" baseline="30000" dirty="0" smtClean="0">
                <a:solidFill>
                  <a:srgbClr val="33CCFF"/>
                </a:solidFill>
                <a:sym typeface="Symbol" panose="05050102010706020507" pitchFamily="18" charset="2"/>
              </a:rPr>
              <a:t>3</a:t>
            </a:r>
            <a:r>
              <a:rPr lang="de-DE" dirty="0" smtClean="0">
                <a:solidFill>
                  <a:srgbClr val="33CCFF"/>
                </a:solidFill>
                <a:sym typeface="Symbol" panose="05050102010706020507" pitchFamily="18" charset="2"/>
              </a:rPr>
              <a:t>H                  </a:t>
            </a:r>
            <a:r>
              <a:rPr lang="de-DE" dirty="0" err="1" smtClean="0">
                <a:solidFill>
                  <a:srgbClr val="33CCFF"/>
                </a:solidFill>
                <a:sym typeface="Symbol" panose="05050102010706020507" pitchFamily="18" charset="2"/>
              </a:rPr>
              <a:t>bound</a:t>
            </a:r>
            <a:r>
              <a:rPr lang="de-DE" dirty="0" smtClean="0">
                <a:solidFill>
                  <a:srgbClr val="33CCFF"/>
                </a:solidFill>
                <a:sym typeface="Symbol" panose="05050102010706020507" pitchFamily="18" charset="2"/>
              </a:rPr>
              <a:t>  </a:t>
            </a:r>
            <a:r>
              <a:rPr lang="de-DE" dirty="0" err="1" smtClean="0">
                <a:solidFill>
                  <a:srgbClr val="33CCFF"/>
                </a:solidFill>
                <a:sym typeface="Symbol" panose="05050102010706020507" pitchFamily="18" charset="2"/>
              </a:rPr>
              <a:t>state</a:t>
            </a:r>
            <a:endParaRPr lang="de-DE" dirty="0">
              <a:solidFill>
                <a:srgbClr val="33CCFF"/>
              </a:solidFill>
              <a:sym typeface="Symbol" panose="05050102010706020507" pitchFamily="18" charset="2"/>
            </a:endParaRPr>
          </a:p>
          <a:p>
            <a:pPr>
              <a:buClr>
                <a:srgbClr val="FFC000"/>
              </a:buClr>
              <a:buFont typeface="Wingdings" panose="05000000000000000000" pitchFamily="2" charset="2"/>
              <a:buChar char="Ø"/>
            </a:pPr>
            <a:r>
              <a:rPr lang="de-DE" dirty="0">
                <a:solidFill>
                  <a:srgbClr val="33CCFF"/>
                </a:solidFill>
              </a:rPr>
              <a:t>Statistical </a:t>
            </a:r>
            <a:r>
              <a:rPr lang="de-DE" dirty="0" err="1">
                <a:solidFill>
                  <a:srgbClr val="33CCFF"/>
                </a:solidFill>
              </a:rPr>
              <a:t>Decay</a:t>
            </a:r>
            <a:r>
              <a:rPr lang="de-DE" dirty="0">
                <a:solidFill>
                  <a:srgbClr val="33CCFF"/>
                </a:solidFill>
              </a:rPr>
              <a:t> Model </a:t>
            </a:r>
            <a:r>
              <a:rPr lang="de-DE" baseline="30000" dirty="0">
                <a:solidFill>
                  <a:srgbClr val="33CCFF"/>
                </a:solidFill>
              </a:rPr>
              <a:t>6</a:t>
            </a:r>
            <a:r>
              <a:rPr lang="de-DE" baseline="-25000" dirty="0">
                <a:solidFill>
                  <a:srgbClr val="33CCFF"/>
                </a:solidFill>
                <a:latin typeface="Symbol" panose="05050102010706020507" pitchFamily="18" charset="2"/>
              </a:rPr>
              <a:t>L</a:t>
            </a:r>
            <a:r>
              <a:rPr lang="de-DE" dirty="0">
                <a:solidFill>
                  <a:srgbClr val="33CCFF"/>
                </a:solidFill>
              </a:rPr>
              <a:t>He* at E</a:t>
            </a:r>
            <a:r>
              <a:rPr lang="de-DE" baseline="-25000" dirty="0">
                <a:solidFill>
                  <a:srgbClr val="33CCFF"/>
                </a:solidFill>
              </a:rPr>
              <a:t>x</a:t>
            </a:r>
            <a:r>
              <a:rPr lang="de-DE" dirty="0">
                <a:solidFill>
                  <a:srgbClr val="33CCFF"/>
                </a:solidFill>
              </a:rPr>
              <a:t>=40MeV</a:t>
            </a:r>
          </a:p>
          <a:p>
            <a:pPr lvl="1" defTabSz="509588">
              <a:buClr>
                <a:srgbClr val="FFC000"/>
              </a:buClr>
              <a:buFont typeface="Arial" panose="020B0604020202020204" pitchFamily="34" charset="0"/>
              <a:buChar char="•"/>
            </a:pPr>
            <a:r>
              <a:rPr lang="de-DE" sz="1400" dirty="0">
                <a:solidFill>
                  <a:srgbClr val="33CCFF"/>
                </a:solidFill>
                <a:latin typeface="Symbol" panose="05050102010706020507" pitchFamily="18" charset="2"/>
              </a:rPr>
              <a:t>L  </a:t>
            </a:r>
            <a:r>
              <a:rPr lang="de-DE" sz="1400" dirty="0">
                <a:solidFill>
                  <a:srgbClr val="33CCFF"/>
                </a:solidFill>
              </a:rPr>
              <a:t>  </a:t>
            </a:r>
            <a:r>
              <a:rPr lang="de-DE" sz="1400" dirty="0" smtClean="0">
                <a:solidFill>
                  <a:srgbClr val="33CCFF"/>
                </a:solidFill>
              </a:rPr>
              <a:t>    30.7%   </a:t>
            </a:r>
            <a:r>
              <a:rPr lang="de-DE" sz="1400" dirty="0" err="1" smtClean="0">
                <a:solidFill>
                  <a:schemeClr val="accent1"/>
                </a:solidFill>
              </a:rPr>
              <a:t>nn</a:t>
            </a:r>
            <a:r>
              <a:rPr lang="de-DE" sz="1400" dirty="0" err="1" smtClean="0">
                <a:solidFill>
                  <a:schemeClr val="accent1"/>
                </a:solidFill>
                <a:latin typeface="Symbol" panose="05050102010706020507" pitchFamily="18" charset="2"/>
              </a:rPr>
              <a:t>L</a:t>
            </a:r>
            <a:r>
              <a:rPr lang="de-DE" sz="1400" dirty="0" smtClean="0">
                <a:solidFill>
                  <a:schemeClr val="accent1"/>
                </a:solidFill>
              </a:rPr>
              <a:t>  </a:t>
            </a:r>
            <a:r>
              <a:rPr lang="de-DE" sz="1400" dirty="0">
                <a:solidFill>
                  <a:schemeClr val="accent1"/>
                </a:solidFill>
              </a:rPr>
              <a:t> </a:t>
            </a:r>
            <a:r>
              <a:rPr lang="de-DE" sz="1400" dirty="0" smtClean="0">
                <a:solidFill>
                  <a:schemeClr val="accent1"/>
                </a:solidFill>
              </a:rPr>
              <a:t>  17.3</a:t>
            </a:r>
            <a:r>
              <a:rPr lang="de-DE" sz="1400" dirty="0">
                <a:solidFill>
                  <a:schemeClr val="accent1"/>
                </a:solidFill>
              </a:rPr>
              <a:t>%</a:t>
            </a:r>
          </a:p>
          <a:p>
            <a:pPr lvl="1" defTabSz="671513">
              <a:buClr>
                <a:srgbClr val="FFC000"/>
              </a:buClr>
              <a:buFont typeface="Arial" panose="020B0604020202020204" pitchFamily="34" charset="0"/>
              <a:buChar char="•"/>
            </a:pPr>
            <a:r>
              <a:rPr lang="de-DE" sz="1400" baseline="30000" dirty="0" smtClean="0">
                <a:solidFill>
                  <a:srgbClr val="33CCFF"/>
                </a:solidFill>
              </a:rPr>
              <a:t>3</a:t>
            </a:r>
            <a:r>
              <a:rPr lang="de-DE" sz="1400" baseline="-25000" dirty="0" smtClean="0">
                <a:solidFill>
                  <a:srgbClr val="33CCFF"/>
                </a:solidFill>
                <a:latin typeface="Symbol" panose="05050102010706020507" pitchFamily="18" charset="2"/>
              </a:rPr>
              <a:t>L</a:t>
            </a:r>
            <a:r>
              <a:rPr lang="de-DE" sz="1400" dirty="0" smtClean="0">
                <a:solidFill>
                  <a:srgbClr val="33CCFF"/>
                </a:solidFill>
              </a:rPr>
              <a:t>H	13.9</a:t>
            </a:r>
            <a:r>
              <a:rPr lang="de-DE" sz="1400" dirty="0">
                <a:solidFill>
                  <a:srgbClr val="33CCFF"/>
                </a:solidFill>
              </a:rPr>
              <a:t>% </a:t>
            </a:r>
            <a:r>
              <a:rPr lang="de-DE" sz="1400" dirty="0" smtClean="0">
                <a:solidFill>
                  <a:srgbClr val="33CCFF"/>
                </a:solidFill>
              </a:rPr>
              <a:t>  </a:t>
            </a:r>
            <a:r>
              <a:rPr lang="de-DE" sz="1400" baseline="30000" dirty="0" smtClean="0">
                <a:solidFill>
                  <a:srgbClr val="33CCFF"/>
                </a:solidFill>
              </a:rPr>
              <a:t>4</a:t>
            </a:r>
            <a:r>
              <a:rPr lang="de-DE" sz="1400" baseline="-25000" dirty="0" smtClean="0">
                <a:solidFill>
                  <a:srgbClr val="33CCFF"/>
                </a:solidFill>
                <a:latin typeface="Symbol" panose="05050102010706020507" pitchFamily="18" charset="2"/>
              </a:rPr>
              <a:t>L</a:t>
            </a:r>
            <a:r>
              <a:rPr lang="de-DE" sz="1400" dirty="0" smtClean="0">
                <a:solidFill>
                  <a:srgbClr val="33CCFF"/>
                </a:solidFill>
              </a:rPr>
              <a:t>H     </a:t>
            </a:r>
            <a:r>
              <a:rPr lang="de-DE" sz="1200" dirty="0" smtClean="0">
                <a:solidFill>
                  <a:srgbClr val="33CCFF"/>
                </a:solidFill>
              </a:rPr>
              <a:t> </a:t>
            </a:r>
            <a:r>
              <a:rPr lang="de-DE" sz="1400" dirty="0" smtClean="0">
                <a:solidFill>
                  <a:srgbClr val="33CCFF"/>
                </a:solidFill>
              </a:rPr>
              <a:t>29.2</a:t>
            </a:r>
            <a:r>
              <a:rPr lang="de-DE" sz="1400" dirty="0">
                <a:solidFill>
                  <a:srgbClr val="33CCFF"/>
                </a:solidFill>
              </a:rPr>
              <a:t>%</a:t>
            </a:r>
          </a:p>
          <a:p>
            <a:pPr lvl="1">
              <a:buClr>
                <a:srgbClr val="FFC000"/>
              </a:buClr>
              <a:buFont typeface="Arial" panose="020B0604020202020204" pitchFamily="34" charset="0"/>
              <a:buChar char="•"/>
            </a:pPr>
            <a:r>
              <a:rPr lang="de-DE" sz="1400" baseline="30000" dirty="0">
                <a:solidFill>
                  <a:srgbClr val="33CCFF"/>
                </a:solidFill>
              </a:rPr>
              <a:t>4</a:t>
            </a:r>
            <a:r>
              <a:rPr lang="de-DE" sz="1400" baseline="-25000" dirty="0">
                <a:solidFill>
                  <a:srgbClr val="33CCFF"/>
                </a:solidFill>
                <a:latin typeface="Symbol" panose="05050102010706020507" pitchFamily="18" charset="2"/>
              </a:rPr>
              <a:t>L</a:t>
            </a:r>
            <a:r>
              <a:rPr lang="de-DE" sz="1400" dirty="0">
                <a:solidFill>
                  <a:srgbClr val="33CCFF"/>
                </a:solidFill>
              </a:rPr>
              <a:t>He   </a:t>
            </a:r>
            <a:r>
              <a:rPr lang="de-DE" sz="1400" dirty="0" smtClean="0">
                <a:solidFill>
                  <a:srgbClr val="33CCFF"/>
                </a:solidFill>
              </a:rPr>
              <a:t>  3.9</a:t>
            </a:r>
            <a:r>
              <a:rPr lang="de-DE" sz="1400" dirty="0">
                <a:solidFill>
                  <a:srgbClr val="33CCFF"/>
                </a:solidFill>
              </a:rPr>
              <a:t>%   </a:t>
            </a:r>
            <a:r>
              <a:rPr lang="de-DE" sz="1400" baseline="30000" dirty="0" smtClean="0">
                <a:solidFill>
                  <a:srgbClr val="33CCFF"/>
                </a:solidFill>
              </a:rPr>
              <a:t>5</a:t>
            </a:r>
            <a:r>
              <a:rPr lang="de-DE" sz="1400" baseline="-25000" dirty="0" smtClean="0">
                <a:solidFill>
                  <a:srgbClr val="33CCFF"/>
                </a:solidFill>
                <a:latin typeface="Symbol" panose="05050102010706020507" pitchFamily="18" charset="2"/>
              </a:rPr>
              <a:t>L</a:t>
            </a:r>
            <a:r>
              <a:rPr lang="de-DE" sz="1400" dirty="0" smtClean="0">
                <a:solidFill>
                  <a:srgbClr val="33CCFF"/>
                </a:solidFill>
              </a:rPr>
              <a:t>He  </a:t>
            </a:r>
            <a:r>
              <a:rPr lang="de-DE" sz="1400" dirty="0">
                <a:solidFill>
                  <a:srgbClr val="33CCFF"/>
                </a:solidFill>
              </a:rPr>
              <a:t>	</a:t>
            </a:r>
            <a:r>
              <a:rPr lang="de-DE" sz="1400" dirty="0" smtClean="0">
                <a:solidFill>
                  <a:srgbClr val="33CCFF"/>
                </a:solidFill>
              </a:rPr>
              <a:t> </a:t>
            </a:r>
            <a:r>
              <a:rPr lang="de-DE" sz="1100" dirty="0" smtClean="0">
                <a:solidFill>
                  <a:srgbClr val="33CCFF"/>
                </a:solidFill>
              </a:rPr>
              <a:t> </a:t>
            </a:r>
            <a:r>
              <a:rPr lang="de-DE" sz="1050" dirty="0" smtClean="0">
                <a:solidFill>
                  <a:srgbClr val="33CCFF"/>
                </a:solidFill>
              </a:rPr>
              <a:t> </a:t>
            </a:r>
            <a:r>
              <a:rPr lang="de-DE" sz="1400" dirty="0" smtClean="0">
                <a:solidFill>
                  <a:srgbClr val="33CCFF"/>
                </a:solidFill>
              </a:rPr>
              <a:t>4.8%</a:t>
            </a:r>
            <a:endParaRPr lang="de-DE" dirty="0" smtClean="0">
              <a:solidFill>
                <a:srgbClr val="FFC000"/>
              </a:solidFill>
            </a:endParaRPr>
          </a:p>
          <a:p>
            <a:pPr>
              <a:buClr>
                <a:srgbClr val="FFC000"/>
              </a:buClr>
              <a:buFont typeface="Wingdings" panose="05000000000000000000" pitchFamily="2" charset="2"/>
              <a:buChar char="Ø"/>
            </a:pPr>
            <a:r>
              <a:rPr lang="de-DE" dirty="0" smtClean="0">
                <a:solidFill>
                  <a:srgbClr val="FFC000"/>
                </a:solidFill>
              </a:rPr>
              <a:t>but</a:t>
            </a:r>
            <a:r>
              <a:rPr lang="de-DE" dirty="0">
                <a:solidFill>
                  <a:srgbClr val="FFC000"/>
                </a:solidFill>
              </a:rPr>
              <a:t>: all modern </a:t>
            </a:r>
            <a:r>
              <a:rPr lang="de-DE" dirty="0" err="1">
                <a:solidFill>
                  <a:srgbClr val="FFC000"/>
                </a:solidFill>
              </a:rPr>
              <a:t>state</a:t>
            </a:r>
            <a:r>
              <a:rPr lang="de-DE" dirty="0">
                <a:solidFill>
                  <a:srgbClr val="FFC000"/>
                </a:solidFill>
              </a:rPr>
              <a:t> </a:t>
            </a:r>
            <a:r>
              <a:rPr lang="de-DE" dirty="0" err="1">
                <a:solidFill>
                  <a:srgbClr val="FFC000"/>
                </a:solidFill>
              </a:rPr>
              <a:t>of</a:t>
            </a:r>
            <a:r>
              <a:rPr lang="de-DE" dirty="0">
                <a:solidFill>
                  <a:srgbClr val="FFC000"/>
                </a:solidFill>
              </a:rPr>
              <a:t> </a:t>
            </a:r>
            <a:r>
              <a:rPr lang="de-DE" dirty="0" err="1">
                <a:solidFill>
                  <a:srgbClr val="FFC000"/>
                </a:solidFill>
              </a:rPr>
              <a:t>the</a:t>
            </a:r>
            <a:r>
              <a:rPr lang="de-DE" dirty="0">
                <a:solidFill>
                  <a:srgbClr val="FFC000"/>
                </a:solidFill>
              </a:rPr>
              <a:t> </a:t>
            </a:r>
            <a:r>
              <a:rPr lang="de-DE" dirty="0" err="1">
                <a:solidFill>
                  <a:srgbClr val="FFC000"/>
                </a:solidFill>
              </a:rPr>
              <a:t>art</a:t>
            </a:r>
            <a:r>
              <a:rPr lang="de-DE" dirty="0">
                <a:solidFill>
                  <a:srgbClr val="FFC000"/>
                </a:solidFill>
              </a:rPr>
              <a:t> ab </a:t>
            </a:r>
            <a:r>
              <a:rPr lang="de-DE" dirty="0" err="1">
                <a:solidFill>
                  <a:srgbClr val="FFC000"/>
                </a:solidFill>
              </a:rPr>
              <a:t>initio</a:t>
            </a:r>
            <a:r>
              <a:rPr lang="de-DE" dirty="0">
                <a:solidFill>
                  <a:srgbClr val="FFC000"/>
                </a:solidFill>
              </a:rPr>
              <a:t> </a:t>
            </a:r>
            <a:r>
              <a:rPr lang="de-DE" dirty="0" err="1">
                <a:solidFill>
                  <a:srgbClr val="FFC000"/>
                </a:solidFill>
              </a:rPr>
              <a:t>theories</a:t>
            </a:r>
            <a:r>
              <a:rPr lang="de-DE" dirty="0">
                <a:solidFill>
                  <a:srgbClr val="FFC000"/>
                </a:solidFill>
              </a:rPr>
              <a:t> do not </a:t>
            </a:r>
            <a:r>
              <a:rPr lang="de-DE" dirty="0" err="1">
                <a:solidFill>
                  <a:srgbClr val="FFC000"/>
                </a:solidFill>
              </a:rPr>
              <a:t>allow</a:t>
            </a:r>
            <a:r>
              <a:rPr lang="de-DE" dirty="0">
                <a:solidFill>
                  <a:srgbClr val="FFC000"/>
                </a:solidFill>
              </a:rPr>
              <a:t> a </a:t>
            </a:r>
            <a:r>
              <a:rPr lang="de-DE" dirty="0" smtClean="0">
                <a:solidFill>
                  <a:srgbClr val="FFC000"/>
                </a:solidFill>
              </a:rPr>
              <a:t> </a:t>
            </a:r>
            <a:r>
              <a:rPr lang="de-DE" dirty="0" err="1" smtClean="0">
                <a:solidFill>
                  <a:srgbClr val="FFC000"/>
                </a:solidFill>
              </a:rPr>
              <a:t>bound</a:t>
            </a:r>
            <a:r>
              <a:rPr lang="de-DE" dirty="0" smtClean="0">
                <a:solidFill>
                  <a:srgbClr val="FFC000"/>
                </a:solidFill>
              </a:rPr>
              <a:t> </a:t>
            </a:r>
            <a:r>
              <a:rPr lang="de-DE" dirty="0" err="1">
                <a:solidFill>
                  <a:srgbClr val="FFC000"/>
                </a:solidFill>
              </a:rPr>
              <a:t>nn</a:t>
            </a:r>
            <a:r>
              <a:rPr lang="de-DE" dirty="0" err="1">
                <a:solidFill>
                  <a:srgbClr val="FFC000"/>
                </a:solidFill>
                <a:latin typeface="Symbol" panose="05050102010706020507" pitchFamily="18" charset="2"/>
              </a:rPr>
              <a:t>L</a:t>
            </a:r>
            <a:r>
              <a:rPr lang="de-DE" dirty="0">
                <a:solidFill>
                  <a:srgbClr val="FFC000"/>
                </a:solidFill>
              </a:rPr>
              <a:t> </a:t>
            </a:r>
            <a:r>
              <a:rPr lang="de-DE" dirty="0" err="1" smtClean="0">
                <a:solidFill>
                  <a:srgbClr val="FFC000"/>
                </a:solidFill>
              </a:rPr>
              <a:t>state</a:t>
            </a:r>
            <a:endParaRPr lang="de-DE" dirty="0" smtClean="0">
              <a:solidFill>
                <a:srgbClr val="FFC000"/>
              </a:solidFill>
            </a:endParaRPr>
          </a:p>
          <a:p>
            <a:pPr>
              <a:buClr>
                <a:srgbClr val="FFC000"/>
              </a:buClr>
              <a:buFont typeface="Wingdings" panose="05000000000000000000" pitchFamily="2" charset="2"/>
              <a:buChar char="Ø"/>
            </a:pPr>
            <a:endParaRPr lang="de-DE" dirty="0" smtClean="0">
              <a:solidFill>
                <a:srgbClr val="FFC000"/>
              </a:solidFill>
            </a:endParaRPr>
          </a:p>
          <a:p>
            <a:pPr lvl="0" eaLnBrk="0" hangingPunct="0">
              <a:buClr>
                <a:srgbClr val="FFC000"/>
              </a:buClr>
              <a:buFont typeface="Wingdings" panose="05000000000000000000" pitchFamily="2" charset="2"/>
              <a:buChar char="Ø"/>
              <a:defRPr/>
            </a:pPr>
            <a:r>
              <a:rPr lang="de-DE" dirty="0">
                <a:solidFill>
                  <a:srgbClr val="FF66CC"/>
                </a:solidFill>
              </a:rPr>
              <a:t>Do </a:t>
            </a:r>
            <a:r>
              <a:rPr lang="de-DE" dirty="0" err="1">
                <a:solidFill>
                  <a:srgbClr val="FF66CC"/>
                </a:solidFill>
              </a:rPr>
              <a:t>we</a:t>
            </a:r>
            <a:r>
              <a:rPr lang="de-DE" dirty="0">
                <a:solidFill>
                  <a:srgbClr val="FF66CC"/>
                </a:solidFill>
              </a:rPr>
              <a:t> </a:t>
            </a:r>
            <a:r>
              <a:rPr lang="de-DE" dirty="0" err="1">
                <a:solidFill>
                  <a:srgbClr val="FF66CC"/>
                </a:solidFill>
              </a:rPr>
              <a:t>really</a:t>
            </a:r>
            <a:r>
              <a:rPr lang="de-DE" dirty="0">
                <a:solidFill>
                  <a:srgbClr val="FF66CC"/>
                </a:solidFill>
              </a:rPr>
              <a:t> </a:t>
            </a:r>
            <a:r>
              <a:rPr lang="de-DE" dirty="0" err="1">
                <a:solidFill>
                  <a:srgbClr val="FF66CC"/>
                </a:solidFill>
              </a:rPr>
              <a:t>understand</a:t>
            </a:r>
            <a:r>
              <a:rPr lang="de-DE" dirty="0">
                <a:solidFill>
                  <a:srgbClr val="FF66CC"/>
                </a:solidFill>
              </a:rPr>
              <a:t> </a:t>
            </a:r>
            <a:r>
              <a:rPr lang="de-DE" dirty="0" err="1">
                <a:solidFill>
                  <a:srgbClr val="FF66CC"/>
                </a:solidFill>
              </a:rPr>
              <a:t>the</a:t>
            </a:r>
            <a:r>
              <a:rPr lang="de-DE" dirty="0">
                <a:solidFill>
                  <a:srgbClr val="FF66CC"/>
                </a:solidFill>
              </a:rPr>
              <a:t> </a:t>
            </a:r>
            <a:r>
              <a:rPr lang="de-DE" dirty="0" smtClean="0">
                <a:solidFill>
                  <a:srgbClr val="FF66CC"/>
                </a:solidFill>
                <a:latin typeface="Symbol" panose="05050102010706020507" pitchFamily="18" charset="2"/>
              </a:rPr>
              <a:t>L-</a:t>
            </a:r>
            <a:r>
              <a:rPr lang="de-DE" dirty="0" smtClean="0">
                <a:solidFill>
                  <a:srgbClr val="FF66CC"/>
                </a:solidFill>
              </a:rPr>
              <a:t>neutron </a:t>
            </a:r>
            <a:r>
              <a:rPr lang="de-DE" dirty="0" err="1" smtClean="0">
                <a:solidFill>
                  <a:srgbClr val="FF66CC"/>
                </a:solidFill>
              </a:rPr>
              <a:t>interaction</a:t>
            </a:r>
            <a:r>
              <a:rPr lang="de-DE" dirty="0">
                <a:solidFill>
                  <a:srgbClr val="FF66CC"/>
                </a:solidFill>
              </a:rPr>
              <a:t>?</a:t>
            </a:r>
          </a:p>
          <a:p>
            <a:pPr marL="800100" lvl="1" indent="-342900" eaLnBrk="0" hangingPunct="0">
              <a:buClr>
                <a:srgbClr val="FFC000"/>
              </a:buClr>
              <a:buSzPct val="75000"/>
              <a:buFont typeface="Wingdings" panose="05000000000000000000" pitchFamily="2" charset="2"/>
              <a:buChar char="§"/>
              <a:defRPr/>
            </a:pPr>
            <a:r>
              <a:rPr lang="de-DE" dirty="0">
                <a:solidFill>
                  <a:srgbClr val="FF66CC"/>
                </a:solidFill>
              </a:rPr>
              <a:t>N-N </a:t>
            </a:r>
            <a:r>
              <a:rPr lang="de-DE" dirty="0" err="1">
                <a:solidFill>
                  <a:srgbClr val="FF66CC"/>
                </a:solidFill>
              </a:rPr>
              <a:t>scattering</a:t>
            </a:r>
            <a:r>
              <a:rPr lang="de-DE" dirty="0">
                <a:solidFill>
                  <a:srgbClr val="FF66CC"/>
                </a:solidFill>
              </a:rPr>
              <a:t>: 4000 </a:t>
            </a:r>
            <a:r>
              <a:rPr lang="de-DE" dirty="0" err="1" smtClean="0">
                <a:solidFill>
                  <a:srgbClr val="FF66CC"/>
                </a:solidFill>
              </a:rPr>
              <a:t>data</a:t>
            </a:r>
            <a:endParaRPr lang="de-DE" dirty="0">
              <a:solidFill>
                <a:srgbClr val="FF66CC"/>
              </a:solidFill>
            </a:endParaRPr>
          </a:p>
          <a:p>
            <a:pPr marL="800100" lvl="1" indent="-342900" eaLnBrk="0" hangingPunct="0">
              <a:buClr>
                <a:srgbClr val="FFC000"/>
              </a:buClr>
              <a:buSzPct val="75000"/>
              <a:buFont typeface="Wingdings" panose="05000000000000000000" pitchFamily="2" charset="2"/>
              <a:buChar char="§"/>
              <a:defRPr/>
            </a:pPr>
            <a:r>
              <a:rPr lang="de-DE" dirty="0">
                <a:solidFill>
                  <a:srgbClr val="FF66CC"/>
                </a:solidFill>
              </a:rPr>
              <a:t>Y-p </a:t>
            </a:r>
            <a:r>
              <a:rPr lang="de-DE" dirty="0" err="1">
                <a:solidFill>
                  <a:srgbClr val="FF66CC"/>
                </a:solidFill>
              </a:rPr>
              <a:t>scattering</a:t>
            </a:r>
            <a:r>
              <a:rPr lang="de-DE" dirty="0">
                <a:solidFill>
                  <a:srgbClr val="FF66CC"/>
                </a:solidFill>
              </a:rPr>
              <a:t>:   100 </a:t>
            </a:r>
            <a:r>
              <a:rPr lang="de-DE" dirty="0" err="1">
                <a:solidFill>
                  <a:srgbClr val="FF66CC"/>
                </a:solidFill>
              </a:rPr>
              <a:t>data</a:t>
            </a:r>
            <a:endParaRPr lang="de-DE" dirty="0">
              <a:solidFill>
                <a:srgbClr val="FF66CC"/>
              </a:solidFill>
            </a:endParaRPr>
          </a:p>
          <a:p>
            <a:pPr marL="800100" lvl="1" indent="-342900" eaLnBrk="0" hangingPunct="0">
              <a:buClr>
                <a:srgbClr val="FFC000"/>
              </a:buClr>
              <a:buSzPct val="75000"/>
              <a:buFont typeface="Wingdings" panose="05000000000000000000" pitchFamily="2" charset="2"/>
              <a:buChar char="§"/>
              <a:defRPr/>
            </a:pPr>
            <a:r>
              <a:rPr lang="de-DE" dirty="0">
                <a:solidFill>
                  <a:srgbClr val="FF66CC"/>
                </a:solidFill>
              </a:rPr>
              <a:t>Y-n </a:t>
            </a:r>
            <a:r>
              <a:rPr lang="de-DE" dirty="0" err="1">
                <a:solidFill>
                  <a:srgbClr val="FF66CC"/>
                </a:solidFill>
              </a:rPr>
              <a:t>scattering</a:t>
            </a:r>
            <a:r>
              <a:rPr lang="de-DE" dirty="0">
                <a:solidFill>
                  <a:srgbClr val="FF66CC"/>
                </a:solidFill>
              </a:rPr>
              <a:t>:       0 </a:t>
            </a:r>
            <a:r>
              <a:rPr lang="de-DE" dirty="0" err="1">
                <a:solidFill>
                  <a:srgbClr val="FF66CC"/>
                </a:solidFill>
              </a:rPr>
              <a:t>data</a:t>
            </a:r>
            <a:endParaRPr lang="de-DE" dirty="0">
              <a:solidFill>
                <a:srgbClr val="FF66CC"/>
              </a:solidFill>
            </a:endParaRPr>
          </a:p>
          <a:p>
            <a:pPr>
              <a:buClr>
                <a:srgbClr val="FFC000"/>
              </a:buClr>
              <a:buFont typeface="Wingdings" panose="05000000000000000000" pitchFamily="2" charset="2"/>
              <a:buChar char="Ø"/>
            </a:pPr>
            <a:endParaRPr lang="de-DE" sz="1600" dirty="0" smtClean="0">
              <a:solidFill>
                <a:srgbClr val="FF66CC"/>
              </a:solidFill>
            </a:endParaRPr>
          </a:p>
          <a:p>
            <a:pPr>
              <a:buClr>
                <a:srgbClr val="FFC000"/>
              </a:buClr>
              <a:buFont typeface="Wingdings" panose="05000000000000000000" pitchFamily="2" charset="2"/>
              <a:buChar char="Ø"/>
            </a:pPr>
            <a:endParaRPr lang="de-DE" dirty="0">
              <a:solidFill>
                <a:srgbClr val="FF66CC"/>
              </a:solidFill>
            </a:endParaRPr>
          </a:p>
          <a:p>
            <a:pPr lvl="1">
              <a:buClr>
                <a:srgbClr val="FFC000"/>
              </a:buClr>
              <a:buFont typeface="Arial" panose="020B0604020202020204" pitchFamily="34" charset="0"/>
              <a:buChar char="•"/>
            </a:pPr>
            <a:endParaRPr lang="de-DE" sz="1400" dirty="0">
              <a:solidFill>
                <a:srgbClr val="33CCFF"/>
              </a:solidFill>
            </a:endParaRPr>
          </a:p>
          <a:p>
            <a:pPr>
              <a:buClr>
                <a:srgbClr val="FFC000"/>
              </a:buClr>
              <a:buFont typeface="Arial" panose="020B0604020202020204" pitchFamily="34" charset="0"/>
              <a:buChar char="•"/>
            </a:pPr>
            <a:endParaRPr lang="de-DE" sz="1600" dirty="0">
              <a:solidFill>
                <a:srgbClr val="33CCFF"/>
              </a:solidFill>
            </a:endParaRPr>
          </a:p>
          <a:p>
            <a:pPr>
              <a:buClr>
                <a:srgbClr val="FFC000"/>
              </a:buClr>
              <a:buFont typeface="Wingdings" panose="05000000000000000000" pitchFamily="2" charset="2"/>
              <a:buChar char="Ø"/>
            </a:pPr>
            <a:endParaRPr lang="de-DE" sz="1600" dirty="0">
              <a:solidFill>
                <a:srgbClr val="33CCFF"/>
              </a:solidFill>
            </a:endParaRPr>
          </a:p>
          <a:p>
            <a:pPr>
              <a:buClr>
                <a:srgbClr val="FFC000"/>
              </a:buClr>
              <a:buFont typeface="Wingdings" panose="05000000000000000000" pitchFamily="2" charset="2"/>
              <a:buChar char="Ø"/>
            </a:pPr>
            <a:endParaRPr lang="de-DE" sz="1600" dirty="0" smtClean="0">
              <a:solidFill>
                <a:srgbClr val="33CCFF"/>
              </a:solidFill>
              <a:sym typeface="Symbol" panose="05050102010706020507" pitchFamily="18" charset="2"/>
            </a:endParaRPr>
          </a:p>
          <a:p>
            <a:pPr>
              <a:buClr>
                <a:srgbClr val="FFC000"/>
              </a:buClr>
              <a:buFont typeface="Wingdings" panose="05000000000000000000" pitchFamily="2" charset="2"/>
              <a:buChar char="Ø"/>
            </a:pPr>
            <a:endParaRPr lang="de-DE" sz="1600" dirty="0">
              <a:solidFill>
                <a:srgbClr val="33CCFF"/>
              </a:solidFill>
              <a:sym typeface="Symbol" panose="05050102010706020507" pitchFamily="18" charset="2"/>
            </a:endParaRPr>
          </a:p>
          <a:p>
            <a:pPr>
              <a:buClr>
                <a:srgbClr val="FFC000"/>
              </a:buClr>
              <a:buFont typeface="Wingdings" panose="05000000000000000000" pitchFamily="2" charset="2"/>
              <a:buChar char="Ø"/>
            </a:pPr>
            <a:endParaRPr lang="de-DE" sz="1600" dirty="0" smtClean="0">
              <a:solidFill>
                <a:srgbClr val="33CCFF"/>
              </a:solidFill>
              <a:sym typeface="Symbol" panose="05050102010706020507" pitchFamily="18" charset="2"/>
            </a:endParaRPr>
          </a:p>
          <a:p>
            <a:pPr>
              <a:buClr>
                <a:srgbClr val="FFC000"/>
              </a:buClr>
              <a:buFont typeface="Wingdings" panose="05000000000000000000" pitchFamily="2" charset="2"/>
              <a:buChar char="Ø"/>
            </a:pPr>
            <a:endParaRPr lang="de-DE" sz="1600" dirty="0">
              <a:solidFill>
                <a:srgbClr val="33CCFF"/>
              </a:solidFill>
              <a:sym typeface="Symbol" panose="05050102010706020507" pitchFamily="18" charset="2"/>
            </a:endParaRPr>
          </a:p>
          <a:p>
            <a:pPr>
              <a:buClr>
                <a:srgbClr val="FFC000"/>
              </a:buClr>
              <a:buFont typeface="Wingdings" panose="05000000000000000000" pitchFamily="2" charset="2"/>
              <a:buChar char="Ø"/>
            </a:pPr>
            <a:endParaRPr lang="de-DE" sz="1600" dirty="0" smtClean="0">
              <a:solidFill>
                <a:srgbClr val="33CCFF"/>
              </a:solidFill>
              <a:sym typeface="Symbol" panose="05050102010706020507" pitchFamily="18" charset="2"/>
            </a:endParaRPr>
          </a:p>
          <a:p>
            <a:pPr>
              <a:buClr>
                <a:srgbClr val="FFC000"/>
              </a:buClr>
              <a:buFont typeface="Wingdings" panose="05000000000000000000" pitchFamily="2" charset="2"/>
              <a:buChar char="Ø"/>
            </a:pPr>
            <a:endParaRPr lang="de-DE" sz="1600" dirty="0">
              <a:solidFill>
                <a:srgbClr val="33CCFF"/>
              </a:solidFill>
              <a:sym typeface="Symbol" panose="05050102010706020507" pitchFamily="18" charset="2"/>
            </a:endParaRPr>
          </a:p>
          <a:p>
            <a:pPr>
              <a:buClr>
                <a:srgbClr val="FFC000"/>
              </a:buClr>
              <a:buFont typeface="Wingdings" panose="05000000000000000000" pitchFamily="2" charset="2"/>
              <a:buChar char="Ø"/>
            </a:pPr>
            <a:endParaRPr lang="de-DE" sz="1600" dirty="0" smtClean="0">
              <a:solidFill>
                <a:srgbClr val="33CCFF"/>
              </a:solidFill>
              <a:sym typeface="Symbol" panose="05050102010706020507" pitchFamily="18" charset="2"/>
            </a:endParaRPr>
          </a:p>
          <a:p>
            <a:pPr>
              <a:buClr>
                <a:srgbClr val="FFC000"/>
              </a:buClr>
              <a:buFont typeface="Wingdings" panose="05000000000000000000" pitchFamily="2" charset="2"/>
              <a:buChar char="Ø"/>
            </a:pPr>
            <a:endParaRPr lang="de-DE" sz="1600" dirty="0">
              <a:solidFill>
                <a:srgbClr val="33CCFF"/>
              </a:solidFill>
              <a:sym typeface="Symbol" panose="05050102010706020507" pitchFamily="18" charset="2"/>
            </a:endParaRPr>
          </a:p>
          <a:p>
            <a:pPr>
              <a:buClr>
                <a:srgbClr val="FFC000"/>
              </a:buClr>
              <a:buFont typeface="Wingdings" panose="05000000000000000000" pitchFamily="2" charset="2"/>
              <a:buChar char="Ø"/>
            </a:pPr>
            <a:endParaRPr lang="de-DE" sz="1600" dirty="0" smtClean="0">
              <a:solidFill>
                <a:srgbClr val="33CCFF"/>
              </a:solidFill>
              <a:sym typeface="Symbol" panose="05050102010706020507" pitchFamily="18" charset="2"/>
            </a:endParaRPr>
          </a:p>
          <a:p>
            <a:pPr>
              <a:buClr>
                <a:srgbClr val="FFC000"/>
              </a:buClr>
              <a:buFont typeface="Wingdings" panose="05000000000000000000" pitchFamily="2" charset="2"/>
              <a:buChar char="Ø"/>
            </a:pPr>
            <a:endParaRPr lang="de-DE" sz="1600" dirty="0">
              <a:solidFill>
                <a:srgbClr val="33CCFF"/>
              </a:solidFill>
              <a:sym typeface="Symbol" panose="05050102010706020507" pitchFamily="18" charset="2"/>
            </a:endParaRPr>
          </a:p>
          <a:p>
            <a:endParaRPr lang="de-DE" sz="1600" dirty="0" smtClean="0">
              <a:solidFill>
                <a:srgbClr val="33CCFF"/>
              </a:solidFill>
            </a:endParaRPr>
          </a:p>
        </p:txBody>
      </p:sp>
      <p:sp>
        <p:nvSpPr>
          <p:cNvPr id="5" name="Textfeld 4"/>
          <p:cNvSpPr txBox="1"/>
          <p:nvPr/>
        </p:nvSpPr>
        <p:spPr>
          <a:xfrm>
            <a:off x="4224785" y="2821805"/>
            <a:ext cx="4763374" cy="276999"/>
          </a:xfrm>
          <a:prstGeom prst="rect">
            <a:avLst/>
          </a:prstGeom>
          <a:noFill/>
        </p:spPr>
        <p:txBody>
          <a:bodyPr wrap="square" rtlCol="0">
            <a:spAutoFit/>
          </a:bodyPr>
          <a:lstStyle/>
          <a:p>
            <a:pPr algn="r"/>
            <a:r>
              <a:rPr lang="da-DK" sz="1200" dirty="0">
                <a:solidFill>
                  <a:srgbClr val="99FF33"/>
                </a:solidFill>
              </a:rPr>
              <a:t>C. Rappold </a:t>
            </a:r>
            <a:r>
              <a:rPr lang="da-DK" sz="1200" dirty="0" smtClean="0">
                <a:solidFill>
                  <a:srgbClr val="99FF33"/>
                </a:solidFill>
              </a:rPr>
              <a:t>et </a:t>
            </a:r>
            <a:r>
              <a:rPr lang="da-DK" sz="1200" dirty="0">
                <a:solidFill>
                  <a:srgbClr val="99FF33"/>
                </a:solidFill>
              </a:rPr>
              <a:t>al., </a:t>
            </a:r>
            <a:r>
              <a:rPr lang="da-DK" sz="1200" dirty="0" smtClean="0">
                <a:solidFill>
                  <a:srgbClr val="99FF33"/>
                </a:solidFill>
              </a:rPr>
              <a:t>Phys</a:t>
            </a:r>
            <a:r>
              <a:rPr lang="da-DK" sz="1200" dirty="0">
                <a:solidFill>
                  <a:srgbClr val="99FF33"/>
                </a:solidFill>
              </a:rPr>
              <a:t>. Rev. C 88 , 041001(R) (2013</a:t>
            </a:r>
            <a:r>
              <a:rPr lang="da-DK" sz="1200" dirty="0" smtClean="0">
                <a:solidFill>
                  <a:srgbClr val="99FF33"/>
                </a:solidFill>
              </a:rPr>
              <a:t>)</a:t>
            </a:r>
            <a:endParaRPr lang="de-DE" sz="1200" dirty="0">
              <a:solidFill>
                <a:srgbClr val="99FF33"/>
              </a:solidFill>
            </a:endParaRPr>
          </a:p>
        </p:txBody>
      </p:sp>
      <p:graphicFrame>
        <p:nvGraphicFramePr>
          <p:cNvPr id="10" name="Objekt 9"/>
          <p:cNvGraphicFramePr>
            <a:graphicFrameLocks noChangeAspect="1"/>
          </p:cNvGraphicFramePr>
          <p:nvPr>
            <p:extLst/>
          </p:nvPr>
        </p:nvGraphicFramePr>
        <p:xfrm>
          <a:off x="4999604" y="1796171"/>
          <a:ext cx="914400" cy="246063"/>
        </p:xfrm>
        <a:graphic>
          <a:graphicData uri="http://schemas.openxmlformats.org/presentationml/2006/ole">
            <mc:AlternateContent xmlns:mc="http://schemas.openxmlformats.org/markup-compatibility/2006">
              <mc:Choice xmlns:v="urn:schemas-microsoft-com:vml" Requires="v">
                <p:oleObj spid="_x0000_s2601012" name="Equation" r:id="rId4" imgW="914400" imgH="246240" progId="Equation.DSMT4">
                  <p:embed/>
                </p:oleObj>
              </mc:Choice>
              <mc:Fallback>
                <p:oleObj name="Equation" r:id="rId4" imgW="914400" imgH="246240" progId="Equation.DSMT4">
                  <p:embed/>
                  <p:pic>
                    <p:nvPicPr>
                      <p:cNvPr id="10" name="Objekt 9"/>
                      <p:cNvPicPr/>
                      <p:nvPr/>
                    </p:nvPicPr>
                    <p:blipFill>
                      <a:blip r:embed="rId5"/>
                      <a:stretch>
                        <a:fillRect/>
                      </a:stretch>
                    </p:blipFill>
                    <p:spPr>
                      <a:xfrm>
                        <a:off x="4999604" y="1796171"/>
                        <a:ext cx="914400" cy="246063"/>
                      </a:xfrm>
                      <a:prstGeom prst="rect">
                        <a:avLst/>
                      </a:prstGeom>
                    </p:spPr>
                  </p:pic>
                </p:oleObj>
              </mc:Fallback>
            </mc:AlternateContent>
          </a:graphicData>
        </a:graphic>
      </p:graphicFrame>
      <p:pic>
        <p:nvPicPr>
          <p:cNvPr id="7" name="Grafik 6"/>
          <p:cNvPicPr>
            <a:picLocks noChangeAspect="1"/>
          </p:cNvPicPr>
          <p:nvPr/>
        </p:nvPicPr>
        <p:blipFill>
          <a:blip r:embed="rId6"/>
          <a:stretch>
            <a:fillRect/>
          </a:stretch>
        </p:blipFill>
        <p:spPr>
          <a:xfrm>
            <a:off x="4475747" y="796690"/>
            <a:ext cx="4512412" cy="2025115"/>
          </a:xfrm>
          <a:prstGeom prst="rect">
            <a:avLst/>
          </a:prstGeom>
        </p:spPr>
      </p:pic>
      <p:pic>
        <p:nvPicPr>
          <p:cNvPr id="8" name="Grafik 7"/>
          <p:cNvPicPr>
            <a:picLocks noChangeAspect="1"/>
          </p:cNvPicPr>
          <p:nvPr/>
        </p:nvPicPr>
        <p:blipFill>
          <a:blip r:embed="rId7"/>
          <a:stretch>
            <a:fillRect/>
          </a:stretch>
        </p:blipFill>
        <p:spPr>
          <a:xfrm>
            <a:off x="4475747" y="3234871"/>
            <a:ext cx="4512412" cy="3122589"/>
          </a:xfrm>
          <a:prstGeom prst="rect">
            <a:avLst/>
          </a:prstGeom>
        </p:spPr>
      </p:pic>
      <p:sp>
        <p:nvSpPr>
          <p:cNvPr id="11" name="Textfeld 10"/>
          <p:cNvSpPr txBox="1"/>
          <p:nvPr/>
        </p:nvSpPr>
        <p:spPr>
          <a:xfrm>
            <a:off x="4475747" y="6396335"/>
            <a:ext cx="4835169" cy="461665"/>
          </a:xfrm>
          <a:prstGeom prst="rect">
            <a:avLst/>
          </a:prstGeom>
          <a:noFill/>
        </p:spPr>
        <p:txBody>
          <a:bodyPr wrap="square" rtlCol="0">
            <a:spAutoFit/>
          </a:bodyPr>
          <a:lstStyle/>
          <a:p>
            <a:r>
              <a:rPr lang="en-US" sz="1200" dirty="0" err="1">
                <a:solidFill>
                  <a:srgbClr val="66FF66"/>
                </a:solidFill>
              </a:rPr>
              <a:t>Iraj</a:t>
            </a:r>
            <a:r>
              <a:rPr lang="en-US" sz="1200" dirty="0">
                <a:solidFill>
                  <a:srgbClr val="66FF66"/>
                </a:solidFill>
              </a:rPr>
              <a:t> R. </a:t>
            </a:r>
            <a:r>
              <a:rPr lang="en-US" sz="1200" dirty="0" err="1">
                <a:solidFill>
                  <a:srgbClr val="66FF66"/>
                </a:solidFill>
              </a:rPr>
              <a:t>Afnan</a:t>
            </a:r>
            <a:r>
              <a:rPr lang="en-US" sz="1200" dirty="0">
                <a:solidFill>
                  <a:srgbClr val="66FF66"/>
                </a:solidFill>
              </a:rPr>
              <a:t> and Benjamin F. Gibson</a:t>
            </a:r>
          </a:p>
          <a:p>
            <a:r>
              <a:rPr lang="en-US" sz="1200" dirty="0">
                <a:solidFill>
                  <a:srgbClr val="66FF66"/>
                </a:solidFill>
              </a:rPr>
              <a:t>Phys. Rev. C 92, 054608</a:t>
            </a:r>
            <a:endParaRPr lang="de-DE" sz="1200" dirty="0">
              <a:solidFill>
                <a:srgbClr val="66FF66"/>
              </a:solidFill>
            </a:endParaRPr>
          </a:p>
        </p:txBody>
      </p:sp>
      <p:sp>
        <p:nvSpPr>
          <p:cNvPr id="12" name="Rechteckige Legende 11"/>
          <p:cNvSpPr/>
          <p:nvPr/>
        </p:nvSpPr>
        <p:spPr bwMode="auto">
          <a:xfrm>
            <a:off x="5576261" y="3601376"/>
            <a:ext cx="849706" cy="458510"/>
          </a:xfrm>
          <a:prstGeom prst="wedgeRectCallout">
            <a:avLst>
              <a:gd name="adj1" fmla="val 90663"/>
              <a:gd name="adj2" fmla="val -102166"/>
            </a:avLst>
          </a:prstGeom>
          <a:solidFill>
            <a:srgbClr val="FF66CC"/>
          </a:solidFill>
          <a:ln w="9525" cap="flat" cmpd="sng" algn="ctr">
            <a:solidFill>
              <a:schemeClr val="tx1"/>
            </a:solidFill>
            <a:prstDash val="solid"/>
            <a:round/>
            <a:headEnd type="none" w="sm" len="sm"/>
            <a:tailEnd type="none" w="sm" len="sm"/>
          </a:ln>
          <a:effectLst/>
        </p:spPr>
        <p:txBody>
          <a:bodyPr vert="horz" wrap="square" lIns="54000" tIns="10800" rIns="54000" bIns="10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de-DE" sz="1400" b="0" i="0" u="none" strike="noStrike" cap="none" normalizeH="0" baseline="0" dirty="0" smtClean="0">
                <a:ln>
                  <a:noFill/>
                </a:ln>
                <a:solidFill>
                  <a:srgbClr val="002060"/>
                </a:solidFill>
                <a:effectLst/>
                <a:latin typeface="Verdana" pitchFamily="34" charset="0"/>
              </a:rPr>
              <a:t>&gt;25% </a:t>
            </a:r>
            <a:r>
              <a:rPr kumimoji="1" lang="de-DE" sz="1400" b="0" i="0" u="none" strike="noStrike" cap="none" normalizeH="0" baseline="0" dirty="0" err="1" smtClean="0">
                <a:ln>
                  <a:noFill/>
                </a:ln>
                <a:solidFill>
                  <a:srgbClr val="002060"/>
                </a:solidFill>
                <a:effectLst/>
                <a:latin typeface="Verdana" pitchFamily="34" charset="0"/>
              </a:rPr>
              <a:t>bound</a:t>
            </a:r>
            <a:endParaRPr kumimoji="1" lang="de-DE" sz="1400" b="0" i="0" u="none" strike="noStrike" cap="none" normalizeH="0" baseline="0" dirty="0" smtClean="0">
              <a:ln>
                <a:noFill/>
              </a:ln>
              <a:solidFill>
                <a:srgbClr val="002060"/>
              </a:solidFill>
              <a:effectLst/>
              <a:latin typeface="Verdana" pitchFamily="34" charset="0"/>
            </a:endParaRPr>
          </a:p>
        </p:txBody>
      </p:sp>
      <p:sp>
        <p:nvSpPr>
          <p:cNvPr id="14" name="Rechteckige Legende 13"/>
          <p:cNvSpPr/>
          <p:nvPr/>
        </p:nvSpPr>
        <p:spPr bwMode="auto">
          <a:xfrm>
            <a:off x="5501852" y="4197136"/>
            <a:ext cx="1043828" cy="458510"/>
          </a:xfrm>
          <a:prstGeom prst="wedgeRectCallout">
            <a:avLst>
              <a:gd name="adj1" fmla="val 72950"/>
              <a:gd name="adj2" fmla="val 89185"/>
            </a:avLst>
          </a:prstGeom>
          <a:solidFill>
            <a:srgbClr val="FFC000"/>
          </a:solidFill>
          <a:ln w="9525" cap="flat" cmpd="sng" algn="ctr">
            <a:solidFill>
              <a:schemeClr val="tx1"/>
            </a:solidFill>
            <a:prstDash val="solid"/>
            <a:round/>
            <a:headEnd type="none" w="sm" len="sm"/>
            <a:tailEnd type="none" w="sm" len="sm"/>
          </a:ln>
          <a:effectLst/>
        </p:spPr>
        <p:txBody>
          <a:bodyPr vert="horz" wrap="square" lIns="54000" tIns="10800" rIns="54000" bIns="10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de-DE" sz="1400" b="0" i="0" u="none" strike="noStrike" cap="none" normalizeH="0" baseline="0" dirty="0" smtClean="0">
                <a:ln>
                  <a:noFill/>
                </a:ln>
                <a:solidFill>
                  <a:srgbClr val="002060"/>
                </a:solidFill>
                <a:effectLst/>
                <a:latin typeface="Verdana" pitchFamily="34" charset="0"/>
              </a:rPr>
              <a:t>5%</a:t>
            </a:r>
            <a:r>
              <a:rPr kumimoji="1" lang="de-DE" sz="1400" b="0" i="0" u="none" strike="noStrike" cap="none" normalizeH="0" dirty="0" smtClean="0">
                <a:ln>
                  <a:noFill/>
                </a:ln>
                <a:solidFill>
                  <a:srgbClr val="002060"/>
                </a:solidFill>
                <a:effectLst/>
                <a:latin typeface="Verdana" pitchFamily="34" charset="0"/>
              </a:rPr>
              <a:t> </a:t>
            </a:r>
            <a:r>
              <a:rPr kumimoji="1" lang="de-DE" sz="1400" b="0" i="0" u="none" strike="noStrike" cap="none" normalizeH="0" baseline="0" dirty="0" smtClean="0">
                <a:ln>
                  <a:noFill/>
                </a:ln>
                <a:solidFill>
                  <a:srgbClr val="002060"/>
                </a:solidFill>
                <a:effectLst/>
                <a:latin typeface="Verdana" pitchFamily="34" charset="0"/>
              </a:rPr>
              <a:t>real</a:t>
            </a:r>
            <a:r>
              <a:rPr kumimoji="1" lang="de-DE" sz="1400" b="0" i="0" u="none" strike="noStrike" cap="none" normalizeH="0" dirty="0" smtClean="0">
                <a:ln>
                  <a:noFill/>
                </a:ln>
                <a:solidFill>
                  <a:srgbClr val="002060"/>
                </a:solidFill>
                <a:effectLst/>
                <a:latin typeface="Verdana" pitchFamily="34" charset="0"/>
              </a:rPr>
              <a:t> </a:t>
            </a:r>
            <a:r>
              <a:rPr kumimoji="1" lang="de-DE" sz="1400" b="0" i="0" u="none" strike="noStrike" cap="none" normalizeH="0" dirty="0" err="1" smtClean="0">
                <a:ln>
                  <a:noFill/>
                </a:ln>
                <a:solidFill>
                  <a:srgbClr val="002060"/>
                </a:solidFill>
                <a:effectLst/>
                <a:latin typeface="Verdana" pitchFamily="34" charset="0"/>
              </a:rPr>
              <a:t>resonance</a:t>
            </a:r>
            <a:endParaRPr kumimoji="1" lang="de-DE" sz="1400" b="0" i="0" u="none" strike="noStrike" cap="none" normalizeH="0" baseline="0" dirty="0" smtClean="0">
              <a:ln>
                <a:noFill/>
              </a:ln>
              <a:solidFill>
                <a:srgbClr val="002060"/>
              </a:solidFill>
              <a:effectLst/>
              <a:latin typeface="Verdana" pitchFamily="34" charset="0"/>
            </a:endParaRPr>
          </a:p>
        </p:txBody>
      </p:sp>
      <p:sp>
        <p:nvSpPr>
          <p:cNvPr id="15" name="Rechteckige Legende 14"/>
          <p:cNvSpPr/>
          <p:nvPr/>
        </p:nvSpPr>
        <p:spPr bwMode="auto">
          <a:xfrm>
            <a:off x="4564883" y="5440887"/>
            <a:ext cx="1201776" cy="739032"/>
          </a:xfrm>
          <a:prstGeom prst="wedgeRectCallout">
            <a:avLst>
              <a:gd name="adj1" fmla="val 71696"/>
              <a:gd name="adj2" fmla="val -69304"/>
            </a:avLst>
          </a:prstGeom>
          <a:solidFill>
            <a:srgbClr val="66FF66"/>
          </a:solidFill>
          <a:ln w="9525" cap="flat" cmpd="sng" algn="ctr">
            <a:solidFill>
              <a:schemeClr val="tx1"/>
            </a:solidFill>
            <a:prstDash val="solid"/>
            <a:round/>
            <a:headEnd type="none" w="sm" len="sm"/>
            <a:tailEnd type="none" w="sm" len="sm"/>
          </a:ln>
          <a:effectLst/>
        </p:spPr>
        <p:txBody>
          <a:bodyPr vert="horz" wrap="square" lIns="54000" tIns="10800" rIns="54000" bIns="10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de-DE" sz="1600" b="0" i="0" u="none" strike="noStrike" cap="none" normalizeH="0" baseline="0" dirty="0" smtClean="0">
                <a:ln>
                  <a:noFill/>
                </a:ln>
                <a:solidFill>
                  <a:srgbClr val="002060"/>
                </a:solidFill>
                <a:effectLst/>
                <a:latin typeface="Verdana" pitchFamily="34" charset="0"/>
              </a:rPr>
              <a:t>5%</a:t>
            </a:r>
            <a:r>
              <a:rPr kumimoji="1" lang="de-DE" sz="1600" b="0" i="0" u="none" strike="noStrike" cap="none" normalizeH="0" dirty="0" smtClean="0">
                <a:ln>
                  <a:noFill/>
                </a:ln>
                <a:solidFill>
                  <a:srgbClr val="002060"/>
                </a:solidFill>
                <a:effectLst/>
                <a:latin typeface="Verdana" pitchFamily="34" charset="0"/>
              </a:rPr>
              <a:t> </a:t>
            </a:r>
            <a:r>
              <a:rPr kumimoji="1" lang="de-DE" sz="1600" b="0" i="0" u="none" strike="noStrike" cap="none" normalizeH="0" baseline="0" dirty="0" smtClean="0">
                <a:ln>
                  <a:noFill/>
                </a:ln>
                <a:solidFill>
                  <a:srgbClr val="002060"/>
                </a:solidFill>
                <a:effectLst/>
                <a:latin typeface="Verdana" pitchFamily="34" charset="0"/>
              </a:rPr>
              <a:t>sub-</a:t>
            </a:r>
            <a:r>
              <a:rPr kumimoji="1" lang="de-DE" sz="1600" b="0" i="0" u="none" strike="noStrike" cap="none" normalizeH="0" baseline="0" dirty="0" err="1" smtClean="0">
                <a:ln>
                  <a:noFill/>
                </a:ln>
                <a:solidFill>
                  <a:srgbClr val="002060"/>
                </a:solidFill>
                <a:effectLst/>
                <a:latin typeface="Verdana" pitchFamily="34" charset="0"/>
              </a:rPr>
              <a:t>threshold</a:t>
            </a:r>
            <a:r>
              <a:rPr kumimoji="1" lang="de-DE" sz="1600" b="0" i="0" u="none" strike="noStrike" cap="none" normalizeH="0" dirty="0" smtClean="0">
                <a:ln>
                  <a:noFill/>
                </a:ln>
                <a:solidFill>
                  <a:srgbClr val="002060"/>
                </a:solidFill>
                <a:effectLst/>
                <a:latin typeface="Verdana" pitchFamily="34" charset="0"/>
              </a:rPr>
              <a:t> </a:t>
            </a:r>
            <a:r>
              <a:rPr kumimoji="1" lang="de-DE" sz="1600" b="0" i="0" u="none" strike="noStrike" cap="none" normalizeH="0" dirty="0" err="1" smtClean="0">
                <a:ln>
                  <a:noFill/>
                </a:ln>
                <a:solidFill>
                  <a:srgbClr val="002060"/>
                </a:solidFill>
                <a:effectLst/>
                <a:latin typeface="Verdana" pitchFamily="34" charset="0"/>
              </a:rPr>
              <a:t>resonance</a:t>
            </a:r>
            <a:endParaRPr kumimoji="1" lang="de-DE" sz="1600" b="0" i="0" u="none" strike="noStrike" cap="none" normalizeH="0" baseline="0" dirty="0" smtClean="0">
              <a:ln>
                <a:noFill/>
              </a:ln>
              <a:solidFill>
                <a:srgbClr val="002060"/>
              </a:solidFill>
              <a:effectLst/>
              <a:latin typeface="Verdana" pitchFamily="34" charset="0"/>
            </a:endParaRPr>
          </a:p>
        </p:txBody>
      </p:sp>
    </p:spTree>
    <p:extLst>
      <p:ext uri="{BB962C8B-B14F-4D97-AF65-F5344CB8AC3E}">
        <p14:creationId xmlns:p14="http://schemas.microsoft.com/office/powerpoint/2010/main" val="5238653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67885" y="-5337"/>
            <a:ext cx="7103444" cy="584775"/>
          </a:xfrm>
        </p:spPr>
        <p:txBody>
          <a:bodyPr/>
          <a:lstStyle/>
          <a:p>
            <a:r>
              <a:rPr lang="de-DE" dirty="0" err="1" smtClean="0"/>
              <a:t>Approaching</a:t>
            </a:r>
            <a:r>
              <a:rPr lang="de-DE" dirty="0" smtClean="0"/>
              <a:t> </a:t>
            </a:r>
            <a:r>
              <a:rPr lang="de-DE" dirty="0" err="1" smtClean="0"/>
              <a:t>the</a:t>
            </a:r>
            <a:r>
              <a:rPr lang="de-DE" dirty="0" smtClean="0"/>
              <a:t> </a:t>
            </a:r>
            <a:r>
              <a:rPr lang="de-DE" dirty="0" err="1" smtClean="0"/>
              <a:t>nn</a:t>
            </a:r>
            <a:r>
              <a:rPr lang="de-DE" dirty="0" err="1" smtClean="0">
                <a:latin typeface="Symbol" panose="05050102010706020507" pitchFamily="18" charset="2"/>
              </a:rPr>
              <a:t>L</a:t>
            </a:r>
            <a:endParaRPr lang="de-DE" dirty="0">
              <a:latin typeface="Symbol" panose="05050102010706020507" pitchFamily="18" charset="2"/>
            </a:endParaRPr>
          </a:p>
        </p:txBody>
      </p:sp>
      <p:sp>
        <p:nvSpPr>
          <p:cNvPr id="3" name="Inhaltsplatzhalter 2"/>
          <p:cNvSpPr>
            <a:spLocks noGrp="1"/>
          </p:cNvSpPr>
          <p:nvPr>
            <p:ph idx="1"/>
          </p:nvPr>
        </p:nvSpPr>
        <p:spPr>
          <a:xfrm>
            <a:off x="4505304" y="777944"/>
            <a:ext cx="5395443" cy="1626807"/>
          </a:xfrm>
        </p:spPr>
        <p:txBody>
          <a:bodyPr/>
          <a:lstStyle/>
          <a:p>
            <a:pPr>
              <a:buClr>
                <a:srgbClr val="FFC000"/>
              </a:buClr>
              <a:buFont typeface="Wingdings" pitchFamily="2" charset="2"/>
              <a:buChar char="Ø"/>
            </a:pPr>
            <a:r>
              <a:rPr lang="en-US" dirty="0" smtClean="0">
                <a:solidFill>
                  <a:srgbClr val="66FF66"/>
                </a:solidFill>
              </a:rPr>
              <a:t>2019: FRS+WASA </a:t>
            </a:r>
            <a:r>
              <a:rPr lang="en-US" dirty="0">
                <a:solidFill>
                  <a:srgbClr val="66FF66"/>
                </a:solidFill>
              </a:rPr>
              <a:t>for </a:t>
            </a:r>
            <a:r>
              <a:rPr lang="en-US" dirty="0" smtClean="0">
                <a:solidFill>
                  <a:srgbClr val="66FF66"/>
                </a:solidFill>
              </a:rPr>
              <a:t>S447</a:t>
            </a:r>
          </a:p>
          <a:p>
            <a:pPr lvl="1">
              <a:buClr>
                <a:srgbClr val="FFC000"/>
              </a:buClr>
              <a:buFont typeface="Wingdings" panose="05000000000000000000" pitchFamily="2" charset="2"/>
              <a:buChar char="§"/>
            </a:pPr>
            <a:r>
              <a:rPr lang="en-US" baseline="30000" dirty="0" smtClean="0">
                <a:solidFill>
                  <a:srgbClr val="66FF66"/>
                </a:solidFill>
              </a:rPr>
              <a:t>6</a:t>
            </a:r>
            <a:r>
              <a:rPr lang="en-US" dirty="0" smtClean="0">
                <a:solidFill>
                  <a:srgbClr val="66FF66"/>
                </a:solidFill>
              </a:rPr>
              <a:t>Li+</a:t>
            </a:r>
            <a:r>
              <a:rPr lang="en-US" baseline="30000" dirty="0" smtClean="0">
                <a:solidFill>
                  <a:srgbClr val="66FF66"/>
                </a:solidFill>
              </a:rPr>
              <a:t>12</a:t>
            </a:r>
            <a:r>
              <a:rPr lang="en-US" dirty="0" smtClean="0">
                <a:solidFill>
                  <a:srgbClr val="66FF66"/>
                </a:solidFill>
              </a:rPr>
              <a:t>C</a:t>
            </a:r>
          </a:p>
          <a:p>
            <a:pPr lvl="1">
              <a:buClr>
                <a:srgbClr val="FFC000"/>
              </a:buClr>
              <a:buFont typeface="Wingdings" panose="05000000000000000000" pitchFamily="2" charset="2"/>
              <a:buChar char="§"/>
            </a:pPr>
            <a:r>
              <a:rPr lang="en-US" dirty="0" smtClean="0">
                <a:solidFill>
                  <a:srgbClr val="66FF66"/>
                </a:solidFill>
              </a:rPr>
              <a:t>for </a:t>
            </a:r>
            <a:r>
              <a:rPr lang="en-US" dirty="0" err="1" smtClean="0">
                <a:solidFill>
                  <a:srgbClr val="66FF66"/>
                </a:solidFill>
              </a:rPr>
              <a:t>d+</a:t>
            </a:r>
            <a:r>
              <a:rPr lang="en-US" dirty="0" err="1" smtClean="0">
                <a:solidFill>
                  <a:srgbClr val="66FF66"/>
                </a:solidFill>
                <a:latin typeface="Symbol" panose="05050102010706020507" pitchFamily="18" charset="2"/>
              </a:rPr>
              <a:t>p</a:t>
            </a:r>
            <a:r>
              <a:rPr lang="en-US" dirty="0" smtClean="0">
                <a:solidFill>
                  <a:srgbClr val="66FF66"/>
                </a:solidFill>
                <a:latin typeface="Symbol" panose="05050102010706020507" pitchFamily="18" charset="2"/>
              </a:rPr>
              <a:t>  </a:t>
            </a:r>
            <a:r>
              <a:rPr lang="en-US" dirty="0" smtClean="0">
                <a:solidFill>
                  <a:srgbClr val="66FF66"/>
                </a:solidFill>
              </a:rPr>
              <a:t>2</a:t>
            </a:r>
            <a:r>
              <a:rPr lang="en-US" dirty="0" smtClean="0">
                <a:solidFill>
                  <a:srgbClr val="66FF66"/>
                </a:solidFill>
                <a:sym typeface="Mathematica1" panose="05000502060100000001" pitchFamily="2" charset="2"/>
              </a:rPr>
              <a:t></a:t>
            </a:r>
            <a:r>
              <a:rPr lang="en-US" dirty="0" smtClean="0">
                <a:solidFill>
                  <a:srgbClr val="66FF66"/>
                </a:solidFill>
              </a:rPr>
              <a:t> </a:t>
            </a:r>
            <a:r>
              <a:rPr lang="en-US" dirty="0">
                <a:solidFill>
                  <a:srgbClr val="66FF66"/>
                </a:solidFill>
              </a:rPr>
              <a:t>better mass </a:t>
            </a:r>
            <a:r>
              <a:rPr lang="en-US" dirty="0" smtClean="0">
                <a:solidFill>
                  <a:srgbClr val="66FF66"/>
                </a:solidFill>
              </a:rPr>
              <a:t>resolution </a:t>
            </a:r>
          </a:p>
          <a:p>
            <a:pPr lvl="1">
              <a:buClr>
                <a:srgbClr val="FFC000"/>
              </a:buClr>
              <a:buFont typeface="Wingdings" panose="05000000000000000000" pitchFamily="2" charset="2"/>
              <a:buChar char="§"/>
            </a:pPr>
            <a:r>
              <a:rPr lang="en-US" dirty="0" smtClean="0">
                <a:solidFill>
                  <a:srgbClr val="66FF66"/>
                </a:solidFill>
              </a:rPr>
              <a:t>8 </a:t>
            </a:r>
            <a:r>
              <a:rPr lang="en-US" dirty="0">
                <a:solidFill>
                  <a:srgbClr val="66FF66"/>
                </a:solidFill>
              </a:rPr>
              <a:t>times better S/BG </a:t>
            </a:r>
            <a:r>
              <a:rPr lang="en-US" dirty="0" smtClean="0">
                <a:solidFill>
                  <a:srgbClr val="66FF66"/>
                </a:solidFill>
              </a:rPr>
              <a:t>ratio</a:t>
            </a:r>
          </a:p>
          <a:p>
            <a:pPr lvl="1">
              <a:buClr>
                <a:srgbClr val="FFC000"/>
              </a:buClr>
              <a:buFont typeface="Wingdings" panose="05000000000000000000" pitchFamily="2" charset="2"/>
              <a:buChar char="§"/>
            </a:pPr>
            <a:r>
              <a:rPr lang="en-US" dirty="0" smtClean="0">
                <a:solidFill>
                  <a:srgbClr val="66FF66"/>
                </a:solidFill>
              </a:rPr>
              <a:t>lifetime</a:t>
            </a:r>
            <a:endParaRPr lang="en-US" dirty="0">
              <a:solidFill>
                <a:srgbClr val="66FF66"/>
              </a:solidFill>
            </a:endParaRPr>
          </a:p>
          <a:p>
            <a:pPr>
              <a:buClr>
                <a:srgbClr val="FFC000"/>
              </a:buClr>
              <a:buFont typeface="Wingdings" pitchFamily="2" charset="2"/>
              <a:buChar char="Ø"/>
            </a:pPr>
            <a:endParaRPr lang="de-DE" dirty="0">
              <a:solidFill>
                <a:srgbClr val="66FF66"/>
              </a:solidFill>
            </a:endParaRPr>
          </a:p>
          <a:p>
            <a:endParaRPr lang="de-DE" dirty="0" smtClean="0">
              <a:solidFill>
                <a:srgbClr val="66FF66"/>
              </a:solidFill>
            </a:endParaRPr>
          </a:p>
        </p:txBody>
      </p:sp>
      <p:pic>
        <p:nvPicPr>
          <p:cNvPr id="4" name="Grafik 3"/>
          <p:cNvPicPr>
            <a:picLocks noChangeAspect="1"/>
          </p:cNvPicPr>
          <p:nvPr/>
        </p:nvPicPr>
        <p:blipFill>
          <a:blip r:embed="rId2"/>
          <a:stretch>
            <a:fillRect/>
          </a:stretch>
        </p:blipFill>
        <p:spPr>
          <a:xfrm>
            <a:off x="455223" y="2282258"/>
            <a:ext cx="3885037" cy="2908509"/>
          </a:xfrm>
          <a:prstGeom prst="rect">
            <a:avLst/>
          </a:prstGeom>
        </p:spPr>
      </p:pic>
      <p:pic>
        <p:nvPicPr>
          <p:cNvPr id="5" name="Picture 2"/>
          <p:cNvPicPr>
            <a:picLocks noChangeAspect="1"/>
          </p:cNvPicPr>
          <p:nvPr/>
        </p:nvPicPr>
        <p:blipFill>
          <a:blip r:embed="rId3"/>
          <a:stretch>
            <a:fillRect/>
          </a:stretch>
        </p:blipFill>
        <p:spPr>
          <a:xfrm>
            <a:off x="6657060" y="2404751"/>
            <a:ext cx="2406910" cy="2207841"/>
          </a:xfrm>
          <a:prstGeom prst="rect">
            <a:avLst/>
          </a:prstGeom>
          <a:ln>
            <a:noFill/>
          </a:ln>
          <a:effectLst>
            <a:outerShdw blurRad="292100" dist="139700" dir="2700000" algn="tl" rotWithShape="0">
              <a:srgbClr val="333333">
                <a:alpha val="65000"/>
              </a:srgbClr>
            </a:outerShdw>
          </a:effectLst>
        </p:spPr>
      </p:pic>
      <p:pic>
        <p:nvPicPr>
          <p:cNvPr id="6" name="Picture 9"/>
          <p:cNvPicPr>
            <a:picLocks noChangeAspect="1"/>
          </p:cNvPicPr>
          <p:nvPr/>
        </p:nvPicPr>
        <p:blipFill>
          <a:blip r:embed="rId4"/>
          <a:stretch>
            <a:fillRect/>
          </a:stretch>
        </p:blipFill>
        <p:spPr>
          <a:xfrm>
            <a:off x="4686531" y="3406126"/>
            <a:ext cx="2669515" cy="2538228"/>
          </a:xfrm>
          <a:prstGeom prst="rect">
            <a:avLst/>
          </a:prstGeom>
        </p:spPr>
      </p:pic>
      <p:sp>
        <p:nvSpPr>
          <p:cNvPr id="7" name="Inhaltsplatzhalter 2"/>
          <p:cNvSpPr txBox="1">
            <a:spLocks/>
          </p:cNvSpPr>
          <p:nvPr/>
        </p:nvSpPr>
        <p:spPr bwMode="auto">
          <a:xfrm>
            <a:off x="261489" y="784819"/>
            <a:ext cx="4552002" cy="174368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folHlink"/>
              </a:buClr>
              <a:buSzPct val="75000"/>
              <a:buFont typeface="Wingdings" pitchFamily="2" charset="2"/>
              <a:buBlip>
                <a:blip r:embed="rId5"/>
              </a:buBlip>
              <a:defRPr>
                <a:solidFill>
                  <a:schemeClr val="tx1"/>
                </a:solidFill>
                <a:latin typeface="+mn-lt"/>
                <a:ea typeface="+mn-ea"/>
                <a:cs typeface="+mn-cs"/>
              </a:defRPr>
            </a:lvl1pPr>
            <a:lvl2pPr marL="742950" indent="-285750" algn="l" rtl="0" fontAlgn="base">
              <a:spcBef>
                <a:spcPct val="20000"/>
              </a:spcBef>
              <a:spcAft>
                <a:spcPct val="0"/>
              </a:spcAft>
              <a:buClr>
                <a:schemeClr val="folHlink"/>
              </a:buClr>
              <a:buSzPct val="70000"/>
              <a:buFont typeface="Wingdings" pitchFamily="2" charset="2"/>
              <a:buBlip>
                <a:blip r:embed="rId6"/>
              </a:buBlip>
              <a:defRPr sz="1600">
                <a:solidFill>
                  <a:schemeClr val="tx1"/>
                </a:solidFill>
                <a:latin typeface="+mn-lt"/>
              </a:defRPr>
            </a:lvl2pPr>
            <a:lvl3pPr marL="1143000" indent="-228600" algn="l" rtl="0" fontAlgn="base">
              <a:spcBef>
                <a:spcPct val="20000"/>
              </a:spcBef>
              <a:spcAft>
                <a:spcPct val="0"/>
              </a:spcAft>
              <a:buClr>
                <a:schemeClr val="tx2"/>
              </a:buClr>
              <a:buSzPct val="70000"/>
              <a:buBlip>
                <a:blip r:embed="rId7"/>
              </a:buBlip>
              <a:defRPr sz="1600">
                <a:solidFill>
                  <a:schemeClr val="tx1"/>
                </a:solidFill>
                <a:latin typeface="+mn-lt"/>
              </a:defRPr>
            </a:lvl3pPr>
            <a:lvl4pPr marL="1600200" indent="-228600" algn="l" rtl="0" fontAlgn="base">
              <a:spcBef>
                <a:spcPct val="20000"/>
              </a:spcBef>
              <a:spcAft>
                <a:spcPct val="0"/>
              </a:spcAft>
              <a:buClr>
                <a:schemeClr val="hlink"/>
              </a:buClr>
              <a:buChar char="•"/>
              <a:defRPr sz="1400">
                <a:solidFill>
                  <a:schemeClr val="tx1"/>
                </a:solidFill>
                <a:latin typeface="+mn-lt"/>
              </a:defRPr>
            </a:lvl4pPr>
            <a:lvl5pPr marL="2057400" indent="-228600" algn="l" rtl="0" fontAlgn="base">
              <a:spcBef>
                <a:spcPct val="20000"/>
              </a:spcBef>
              <a:spcAft>
                <a:spcPct val="0"/>
              </a:spcAft>
              <a:buClr>
                <a:schemeClr val="tx1"/>
              </a:buClr>
              <a:buSzPct val="85000"/>
              <a:buChar char="•"/>
              <a:defRPr sz="1400">
                <a:solidFill>
                  <a:schemeClr val="tx1"/>
                </a:solidFill>
                <a:latin typeface="+mn-lt"/>
              </a:defRPr>
            </a:lvl5pPr>
            <a:lvl6pPr marL="2514600" indent="-228600" algn="l" rtl="0" fontAlgn="base">
              <a:spcBef>
                <a:spcPct val="20000"/>
              </a:spcBef>
              <a:spcAft>
                <a:spcPct val="0"/>
              </a:spcAft>
              <a:buClr>
                <a:schemeClr val="tx1"/>
              </a:buClr>
              <a:buSzPct val="85000"/>
              <a:buChar char="•"/>
              <a:defRPr sz="1400">
                <a:solidFill>
                  <a:schemeClr val="tx1"/>
                </a:solidFill>
                <a:latin typeface="+mn-lt"/>
              </a:defRPr>
            </a:lvl6pPr>
            <a:lvl7pPr marL="2971800" indent="-228600" algn="l" rtl="0" fontAlgn="base">
              <a:spcBef>
                <a:spcPct val="20000"/>
              </a:spcBef>
              <a:spcAft>
                <a:spcPct val="0"/>
              </a:spcAft>
              <a:buClr>
                <a:schemeClr val="tx1"/>
              </a:buClr>
              <a:buSzPct val="85000"/>
              <a:buChar char="•"/>
              <a:defRPr sz="1400">
                <a:solidFill>
                  <a:schemeClr val="tx1"/>
                </a:solidFill>
                <a:latin typeface="+mn-lt"/>
              </a:defRPr>
            </a:lvl7pPr>
            <a:lvl8pPr marL="3429000" indent="-228600" algn="l" rtl="0" fontAlgn="base">
              <a:spcBef>
                <a:spcPct val="20000"/>
              </a:spcBef>
              <a:spcAft>
                <a:spcPct val="0"/>
              </a:spcAft>
              <a:buClr>
                <a:schemeClr val="tx1"/>
              </a:buClr>
              <a:buSzPct val="85000"/>
              <a:buChar char="•"/>
              <a:defRPr sz="1400">
                <a:solidFill>
                  <a:schemeClr val="tx1"/>
                </a:solidFill>
                <a:latin typeface="+mn-lt"/>
              </a:defRPr>
            </a:lvl8pPr>
            <a:lvl9pPr marL="3886200" indent="-228600" algn="l" rtl="0" fontAlgn="base">
              <a:spcBef>
                <a:spcPct val="20000"/>
              </a:spcBef>
              <a:spcAft>
                <a:spcPct val="0"/>
              </a:spcAft>
              <a:buClr>
                <a:schemeClr val="tx1"/>
              </a:buClr>
              <a:buSzPct val="85000"/>
              <a:buChar char="•"/>
              <a:defRPr sz="1400">
                <a:solidFill>
                  <a:schemeClr val="tx1"/>
                </a:solidFill>
                <a:latin typeface="+mn-lt"/>
              </a:defRPr>
            </a:lvl9pPr>
          </a:lstStyle>
          <a:p>
            <a:pPr>
              <a:buClr>
                <a:srgbClr val="FFC000"/>
              </a:buClr>
              <a:buFont typeface="Wingdings" pitchFamily="2" charset="2"/>
              <a:buChar char="Ø"/>
            </a:pPr>
            <a:r>
              <a:rPr kumimoji="0" lang="de-DE" sz="1800" kern="0" dirty="0" smtClean="0">
                <a:solidFill>
                  <a:srgbClr val="33CCFF"/>
                </a:solidFill>
              </a:rPr>
              <a:t>2018: J-Lab E12-17-003     </a:t>
            </a:r>
          </a:p>
          <a:p>
            <a:pPr lvl="1">
              <a:buClr>
                <a:srgbClr val="FFC000"/>
              </a:buClr>
              <a:buFont typeface="Wingdings" pitchFamily="2" charset="2"/>
              <a:buChar char="§"/>
            </a:pPr>
            <a:r>
              <a:rPr kumimoji="0" lang="de-DE" kern="0" baseline="30000" dirty="0" smtClean="0">
                <a:solidFill>
                  <a:srgbClr val="33CCFF"/>
                </a:solidFill>
              </a:rPr>
              <a:t>3</a:t>
            </a:r>
            <a:r>
              <a:rPr kumimoji="0" lang="de-DE" kern="0" dirty="0" smtClean="0">
                <a:solidFill>
                  <a:srgbClr val="33CCFF"/>
                </a:solidFill>
              </a:rPr>
              <a:t>H(</a:t>
            </a:r>
            <a:r>
              <a:rPr kumimoji="0" lang="de-DE" kern="0" dirty="0" err="1" smtClean="0">
                <a:solidFill>
                  <a:srgbClr val="33CCFF"/>
                </a:solidFill>
              </a:rPr>
              <a:t>e,e‘K</a:t>
            </a:r>
            <a:r>
              <a:rPr kumimoji="0" lang="de-DE" kern="0" baseline="30000" dirty="0" smtClean="0">
                <a:solidFill>
                  <a:srgbClr val="33CCFF"/>
                </a:solidFill>
              </a:rPr>
              <a:t>+</a:t>
            </a:r>
            <a:r>
              <a:rPr kumimoji="0" lang="de-DE" kern="0" dirty="0" smtClean="0">
                <a:solidFill>
                  <a:srgbClr val="33CCFF"/>
                </a:solidFill>
              </a:rPr>
              <a:t>)(</a:t>
            </a:r>
            <a:r>
              <a:rPr kumimoji="0" lang="de-DE" kern="0" dirty="0" err="1" smtClean="0">
                <a:solidFill>
                  <a:srgbClr val="33CCFF"/>
                </a:solidFill>
              </a:rPr>
              <a:t>nn</a:t>
            </a:r>
            <a:r>
              <a:rPr kumimoji="0" lang="de-DE" kern="0" dirty="0" err="1" smtClean="0">
                <a:solidFill>
                  <a:srgbClr val="33CCFF"/>
                </a:solidFill>
                <a:latin typeface="Symbol" panose="05050102010706020507" pitchFamily="18" charset="2"/>
              </a:rPr>
              <a:t>L</a:t>
            </a:r>
            <a:r>
              <a:rPr kumimoji="0" lang="de-DE" kern="0" dirty="0" smtClean="0">
                <a:solidFill>
                  <a:srgbClr val="33CCFF"/>
                </a:solidFill>
                <a:latin typeface="Symbol" panose="05050102010706020507" pitchFamily="18" charset="2"/>
              </a:rPr>
              <a:t>)</a:t>
            </a:r>
          </a:p>
          <a:p>
            <a:pPr lvl="1">
              <a:buClr>
                <a:srgbClr val="FFC000"/>
              </a:buClr>
              <a:buFont typeface="Wingdings" pitchFamily="2" charset="2"/>
              <a:buChar char="§"/>
            </a:pPr>
            <a:r>
              <a:rPr kumimoji="0" lang="de-DE" kern="0" dirty="0" err="1" smtClean="0">
                <a:solidFill>
                  <a:srgbClr val="33CCFF"/>
                </a:solidFill>
              </a:rPr>
              <a:t>missing</a:t>
            </a:r>
            <a:r>
              <a:rPr kumimoji="0" lang="de-DE" kern="0" dirty="0" smtClean="0">
                <a:solidFill>
                  <a:srgbClr val="33CCFF"/>
                </a:solidFill>
              </a:rPr>
              <a:t> </a:t>
            </a:r>
            <a:r>
              <a:rPr kumimoji="0" lang="de-DE" kern="0" dirty="0" err="1" smtClean="0">
                <a:solidFill>
                  <a:srgbClr val="33CCFF"/>
                </a:solidFill>
              </a:rPr>
              <a:t>mass</a:t>
            </a:r>
            <a:r>
              <a:rPr kumimoji="0" lang="de-DE" kern="0" dirty="0" smtClean="0">
                <a:solidFill>
                  <a:srgbClr val="33CCFF"/>
                </a:solidFill>
              </a:rPr>
              <a:t> </a:t>
            </a:r>
            <a:r>
              <a:rPr kumimoji="0" lang="de-DE" kern="0" dirty="0" err="1" smtClean="0">
                <a:solidFill>
                  <a:srgbClr val="33CCFF"/>
                </a:solidFill>
              </a:rPr>
              <a:t>experiment</a:t>
            </a:r>
            <a:endParaRPr kumimoji="0" lang="de-DE" kern="0" dirty="0" smtClean="0">
              <a:solidFill>
                <a:srgbClr val="33CCFF"/>
              </a:solidFill>
            </a:endParaRPr>
          </a:p>
          <a:p>
            <a:pPr lvl="1">
              <a:buClr>
                <a:srgbClr val="FFC000"/>
              </a:buClr>
              <a:buFont typeface="Wingdings" pitchFamily="2" charset="2"/>
              <a:buChar char="§"/>
            </a:pPr>
            <a:r>
              <a:rPr kumimoji="0" lang="de-DE" kern="0" dirty="0" smtClean="0">
                <a:solidFill>
                  <a:srgbClr val="33CCFF"/>
                </a:solidFill>
              </a:rPr>
              <a:t>will </a:t>
            </a:r>
            <a:r>
              <a:rPr kumimoji="0" lang="de-DE" kern="0" dirty="0" err="1" smtClean="0">
                <a:solidFill>
                  <a:srgbClr val="33CCFF"/>
                </a:solidFill>
              </a:rPr>
              <a:t>measure</a:t>
            </a:r>
            <a:r>
              <a:rPr kumimoji="0" lang="de-DE" kern="0" dirty="0" smtClean="0">
                <a:solidFill>
                  <a:srgbClr val="33CCFF"/>
                </a:solidFill>
              </a:rPr>
              <a:t> </a:t>
            </a:r>
            <a:r>
              <a:rPr kumimoji="0" lang="de-DE" kern="0" dirty="0" err="1" smtClean="0">
                <a:solidFill>
                  <a:srgbClr val="33CCFF"/>
                </a:solidFill>
              </a:rPr>
              <a:t>mass</a:t>
            </a:r>
            <a:r>
              <a:rPr kumimoji="0" lang="de-DE" kern="0" dirty="0" smtClean="0">
                <a:solidFill>
                  <a:srgbClr val="33CCFF"/>
                </a:solidFill>
              </a:rPr>
              <a:t> </a:t>
            </a:r>
            <a:r>
              <a:rPr kumimoji="0" lang="de-DE" kern="0" dirty="0" err="1" smtClean="0">
                <a:solidFill>
                  <a:srgbClr val="33CCFF"/>
                </a:solidFill>
              </a:rPr>
              <a:t>and</a:t>
            </a:r>
            <a:r>
              <a:rPr kumimoji="0" lang="de-DE" kern="0" dirty="0" smtClean="0">
                <a:solidFill>
                  <a:srgbClr val="33CCFF"/>
                </a:solidFill>
              </a:rPr>
              <a:t> </a:t>
            </a:r>
            <a:r>
              <a:rPr kumimoji="0" lang="de-DE" kern="0" dirty="0" err="1" smtClean="0">
                <a:solidFill>
                  <a:srgbClr val="33CCFF"/>
                </a:solidFill>
              </a:rPr>
              <a:t>width</a:t>
            </a:r>
            <a:endParaRPr kumimoji="0" lang="de-DE" kern="0" dirty="0" smtClean="0">
              <a:solidFill>
                <a:srgbClr val="33CCFF"/>
              </a:solidFill>
            </a:endParaRPr>
          </a:p>
          <a:p>
            <a:pPr>
              <a:buClr>
                <a:srgbClr val="FFC000"/>
              </a:buClr>
              <a:buFont typeface="Wingdings" pitchFamily="2" charset="2"/>
              <a:buChar char="Ø"/>
            </a:pPr>
            <a:endParaRPr kumimoji="0" lang="en-US" sz="1800" kern="0" dirty="0" smtClean="0">
              <a:solidFill>
                <a:srgbClr val="33CCFF"/>
              </a:solidFill>
            </a:endParaRPr>
          </a:p>
        </p:txBody>
      </p:sp>
      <p:sp>
        <p:nvSpPr>
          <p:cNvPr id="8" name="Inhaltsplatzhalter 2"/>
          <p:cNvSpPr txBox="1">
            <a:spLocks/>
          </p:cNvSpPr>
          <p:nvPr/>
        </p:nvSpPr>
        <p:spPr bwMode="auto">
          <a:xfrm>
            <a:off x="395661" y="5905689"/>
            <a:ext cx="8581739" cy="9625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folHlink"/>
              </a:buClr>
              <a:buSzPct val="75000"/>
              <a:buFont typeface="Wingdings" pitchFamily="2" charset="2"/>
              <a:buBlip>
                <a:blip r:embed="rId5"/>
              </a:buBlip>
              <a:defRPr>
                <a:solidFill>
                  <a:schemeClr val="tx1"/>
                </a:solidFill>
                <a:latin typeface="+mn-lt"/>
                <a:ea typeface="+mn-ea"/>
                <a:cs typeface="+mn-cs"/>
              </a:defRPr>
            </a:lvl1pPr>
            <a:lvl2pPr marL="742950" indent="-285750" algn="l" rtl="0" fontAlgn="base">
              <a:spcBef>
                <a:spcPct val="20000"/>
              </a:spcBef>
              <a:spcAft>
                <a:spcPct val="0"/>
              </a:spcAft>
              <a:buClr>
                <a:schemeClr val="folHlink"/>
              </a:buClr>
              <a:buSzPct val="70000"/>
              <a:buFont typeface="Wingdings" pitchFamily="2" charset="2"/>
              <a:buBlip>
                <a:blip r:embed="rId6"/>
              </a:buBlip>
              <a:defRPr sz="1600">
                <a:solidFill>
                  <a:schemeClr val="tx1"/>
                </a:solidFill>
                <a:latin typeface="+mn-lt"/>
              </a:defRPr>
            </a:lvl2pPr>
            <a:lvl3pPr marL="1143000" indent="-228600" algn="l" rtl="0" fontAlgn="base">
              <a:spcBef>
                <a:spcPct val="20000"/>
              </a:spcBef>
              <a:spcAft>
                <a:spcPct val="0"/>
              </a:spcAft>
              <a:buClr>
                <a:schemeClr val="tx2"/>
              </a:buClr>
              <a:buSzPct val="70000"/>
              <a:buBlip>
                <a:blip r:embed="rId7"/>
              </a:buBlip>
              <a:defRPr sz="1600">
                <a:solidFill>
                  <a:schemeClr val="tx1"/>
                </a:solidFill>
                <a:latin typeface="+mn-lt"/>
              </a:defRPr>
            </a:lvl3pPr>
            <a:lvl4pPr marL="1600200" indent="-228600" algn="l" rtl="0" fontAlgn="base">
              <a:spcBef>
                <a:spcPct val="20000"/>
              </a:spcBef>
              <a:spcAft>
                <a:spcPct val="0"/>
              </a:spcAft>
              <a:buClr>
                <a:schemeClr val="hlink"/>
              </a:buClr>
              <a:buChar char="•"/>
              <a:defRPr sz="1400">
                <a:solidFill>
                  <a:schemeClr val="tx1"/>
                </a:solidFill>
                <a:latin typeface="+mn-lt"/>
              </a:defRPr>
            </a:lvl4pPr>
            <a:lvl5pPr marL="2057400" indent="-228600" algn="l" rtl="0" fontAlgn="base">
              <a:spcBef>
                <a:spcPct val="20000"/>
              </a:spcBef>
              <a:spcAft>
                <a:spcPct val="0"/>
              </a:spcAft>
              <a:buClr>
                <a:schemeClr val="tx1"/>
              </a:buClr>
              <a:buSzPct val="85000"/>
              <a:buChar char="•"/>
              <a:defRPr sz="1400">
                <a:solidFill>
                  <a:schemeClr val="tx1"/>
                </a:solidFill>
                <a:latin typeface="+mn-lt"/>
              </a:defRPr>
            </a:lvl5pPr>
            <a:lvl6pPr marL="2514600" indent="-228600" algn="l" rtl="0" fontAlgn="base">
              <a:spcBef>
                <a:spcPct val="20000"/>
              </a:spcBef>
              <a:spcAft>
                <a:spcPct val="0"/>
              </a:spcAft>
              <a:buClr>
                <a:schemeClr val="tx1"/>
              </a:buClr>
              <a:buSzPct val="85000"/>
              <a:buChar char="•"/>
              <a:defRPr sz="1400">
                <a:solidFill>
                  <a:schemeClr val="tx1"/>
                </a:solidFill>
                <a:latin typeface="+mn-lt"/>
              </a:defRPr>
            </a:lvl6pPr>
            <a:lvl7pPr marL="2971800" indent="-228600" algn="l" rtl="0" fontAlgn="base">
              <a:spcBef>
                <a:spcPct val="20000"/>
              </a:spcBef>
              <a:spcAft>
                <a:spcPct val="0"/>
              </a:spcAft>
              <a:buClr>
                <a:schemeClr val="tx1"/>
              </a:buClr>
              <a:buSzPct val="85000"/>
              <a:buChar char="•"/>
              <a:defRPr sz="1400">
                <a:solidFill>
                  <a:schemeClr val="tx1"/>
                </a:solidFill>
                <a:latin typeface="+mn-lt"/>
              </a:defRPr>
            </a:lvl7pPr>
            <a:lvl8pPr marL="3429000" indent="-228600" algn="l" rtl="0" fontAlgn="base">
              <a:spcBef>
                <a:spcPct val="20000"/>
              </a:spcBef>
              <a:spcAft>
                <a:spcPct val="0"/>
              </a:spcAft>
              <a:buClr>
                <a:schemeClr val="tx1"/>
              </a:buClr>
              <a:buSzPct val="85000"/>
              <a:buChar char="•"/>
              <a:defRPr sz="1400">
                <a:solidFill>
                  <a:schemeClr val="tx1"/>
                </a:solidFill>
                <a:latin typeface="+mn-lt"/>
              </a:defRPr>
            </a:lvl8pPr>
            <a:lvl9pPr marL="3886200" indent="-228600" algn="l" rtl="0" fontAlgn="base">
              <a:spcBef>
                <a:spcPct val="20000"/>
              </a:spcBef>
              <a:spcAft>
                <a:spcPct val="0"/>
              </a:spcAft>
              <a:buClr>
                <a:schemeClr val="tx1"/>
              </a:buClr>
              <a:buSzPct val="85000"/>
              <a:buChar char="•"/>
              <a:defRPr sz="1400">
                <a:solidFill>
                  <a:schemeClr val="tx1"/>
                </a:solidFill>
                <a:latin typeface="+mn-lt"/>
              </a:defRPr>
            </a:lvl9pPr>
          </a:lstStyle>
          <a:p>
            <a:pPr marL="0" indent="0">
              <a:buFont typeface="Wingdings" pitchFamily="2" charset="2"/>
              <a:buNone/>
            </a:pPr>
            <a:r>
              <a:rPr kumimoji="0" lang="de-DE" sz="1800" kern="0" dirty="0" smtClean="0">
                <a:solidFill>
                  <a:srgbClr val="FFC000"/>
                </a:solidFill>
              </a:rPr>
              <a:t>The </a:t>
            </a:r>
            <a:r>
              <a:rPr kumimoji="0" lang="de-DE" sz="1800" kern="0" dirty="0" err="1" smtClean="0">
                <a:solidFill>
                  <a:srgbClr val="FFC000"/>
                </a:solidFill>
              </a:rPr>
              <a:t>existence</a:t>
            </a:r>
            <a:r>
              <a:rPr kumimoji="0" lang="de-DE" sz="1800" kern="0" dirty="0" smtClean="0">
                <a:solidFill>
                  <a:srgbClr val="FFC000"/>
                </a:solidFill>
              </a:rPr>
              <a:t>  </a:t>
            </a:r>
            <a:r>
              <a:rPr kumimoji="0" lang="de-DE" sz="1800" kern="0" dirty="0" err="1" smtClean="0">
                <a:solidFill>
                  <a:srgbClr val="FFC000"/>
                </a:solidFill>
              </a:rPr>
              <a:t>of</a:t>
            </a:r>
            <a:r>
              <a:rPr kumimoji="0" lang="de-DE" sz="1800" kern="0" dirty="0" smtClean="0">
                <a:solidFill>
                  <a:srgbClr val="FFC000"/>
                </a:solidFill>
              </a:rPr>
              <a:t> </a:t>
            </a:r>
            <a:r>
              <a:rPr kumimoji="0" lang="de-DE" sz="1800" kern="0" dirty="0" err="1" smtClean="0">
                <a:solidFill>
                  <a:srgbClr val="FFC000"/>
                </a:solidFill>
              </a:rPr>
              <a:t>this</a:t>
            </a:r>
            <a:r>
              <a:rPr kumimoji="0" lang="de-DE" sz="1800" kern="0" dirty="0" smtClean="0">
                <a:solidFill>
                  <a:srgbClr val="FFC000"/>
                </a:solidFill>
              </a:rPr>
              <a:t> „</a:t>
            </a:r>
            <a:r>
              <a:rPr kumimoji="0" lang="de-DE" sz="1800" kern="0" dirty="0" err="1" smtClean="0">
                <a:solidFill>
                  <a:srgbClr val="FFC000"/>
                </a:solidFill>
              </a:rPr>
              <a:t>femto</a:t>
            </a:r>
            <a:r>
              <a:rPr kumimoji="0" lang="de-DE" sz="1800" kern="0" dirty="0" smtClean="0">
                <a:solidFill>
                  <a:srgbClr val="FFC000"/>
                </a:solidFill>
              </a:rPr>
              <a:t>-neutron </a:t>
            </a:r>
            <a:r>
              <a:rPr kumimoji="0" lang="de-DE" sz="1800" kern="0" dirty="0" err="1" smtClean="0">
                <a:solidFill>
                  <a:srgbClr val="FFC000"/>
                </a:solidFill>
              </a:rPr>
              <a:t>star</a:t>
            </a:r>
            <a:r>
              <a:rPr kumimoji="0" lang="de-DE" sz="1800" kern="0" dirty="0" smtClean="0">
                <a:solidFill>
                  <a:srgbClr val="FFC000"/>
                </a:solidFill>
              </a:rPr>
              <a:t>“ </a:t>
            </a:r>
            <a:r>
              <a:rPr kumimoji="0" lang="de-DE" sz="1800" kern="0" dirty="0" err="1" smtClean="0">
                <a:solidFill>
                  <a:srgbClr val="FFC000"/>
                </a:solidFill>
              </a:rPr>
              <a:t>would</a:t>
            </a:r>
            <a:r>
              <a:rPr kumimoji="0" lang="de-DE" sz="1800" kern="0" dirty="0" smtClean="0">
                <a:solidFill>
                  <a:srgbClr val="FFC000"/>
                </a:solidFill>
              </a:rPr>
              <a:t> </a:t>
            </a:r>
            <a:r>
              <a:rPr kumimoji="0" lang="de-DE" sz="1800" kern="0" dirty="0" err="1" smtClean="0">
                <a:solidFill>
                  <a:srgbClr val="FFC000"/>
                </a:solidFill>
              </a:rPr>
              <a:t>require</a:t>
            </a:r>
            <a:r>
              <a:rPr kumimoji="0" lang="de-DE" sz="1800" kern="0" dirty="0" smtClean="0">
                <a:solidFill>
                  <a:srgbClr val="FFC000"/>
                </a:solidFill>
              </a:rPr>
              <a:t> </a:t>
            </a:r>
            <a:r>
              <a:rPr kumimoji="0" lang="de-DE" sz="1800" kern="0" dirty="0" err="1" smtClean="0">
                <a:solidFill>
                  <a:srgbClr val="FFC000"/>
                </a:solidFill>
              </a:rPr>
              <a:t>to</a:t>
            </a:r>
            <a:r>
              <a:rPr kumimoji="0" lang="de-DE" sz="1800" kern="0" dirty="0" smtClean="0">
                <a:solidFill>
                  <a:srgbClr val="FFC000"/>
                </a:solidFill>
              </a:rPr>
              <a:t> </a:t>
            </a:r>
            <a:r>
              <a:rPr kumimoji="0" lang="de-DE" sz="1800" kern="0" dirty="0" err="1" smtClean="0">
                <a:solidFill>
                  <a:srgbClr val="FFC000"/>
                </a:solidFill>
              </a:rPr>
              <a:t>re-think</a:t>
            </a:r>
            <a:r>
              <a:rPr kumimoji="0" lang="de-DE" sz="1800" kern="0" dirty="0" smtClean="0">
                <a:solidFill>
                  <a:srgbClr val="FFC000"/>
                </a:solidFill>
              </a:rPr>
              <a:t> </a:t>
            </a:r>
            <a:r>
              <a:rPr kumimoji="0" lang="de-DE" sz="1800" kern="0" dirty="0" err="1" smtClean="0">
                <a:solidFill>
                  <a:srgbClr val="FFC000"/>
                </a:solidFill>
              </a:rPr>
              <a:t>our</a:t>
            </a:r>
            <a:r>
              <a:rPr kumimoji="0" lang="de-DE" sz="1800" kern="0" dirty="0" smtClean="0">
                <a:solidFill>
                  <a:srgbClr val="FFC000"/>
                </a:solidFill>
              </a:rPr>
              <a:t> </a:t>
            </a:r>
            <a:r>
              <a:rPr kumimoji="0" lang="de-DE" sz="1800" kern="0" dirty="0" err="1" smtClean="0">
                <a:solidFill>
                  <a:srgbClr val="FFC000"/>
                </a:solidFill>
              </a:rPr>
              <a:t>understanding</a:t>
            </a:r>
            <a:r>
              <a:rPr kumimoji="0" lang="de-DE" sz="1800" kern="0" dirty="0" smtClean="0">
                <a:solidFill>
                  <a:srgbClr val="FFC000"/>
                </a:solidFill>
              </a:rPr>
              <a:t> </a:t>
            </a:r>
            <a:r>
              <a:rPr kumimoji="0" lang="de-DE" sz="1800" kern="0" dirty="0" err="1" smtClean="0">
                <a:solidFill>
                  <a:srgbClr val="FFC000"/>
                </a:solidFill>
              </a:rPr>
              <a:t>of</a:t>
            </a:r>
            <a:r>
              <a:rPr kumimoji="0" lang="de-DE" sz="1800" kern="0" dirty="0" smtClean="0">
                <a:solidFill>
                  <a:srgbClr val="FFC000"/>
                </a:solidFill>
              </a:rPr>
              <a:t> </a:t>
            </a:r>
            <a:r>
              <a:rPr kumimoji="0" lang="de-DE" sz="1800" kern="0" dirty="0" err="1" smtClean="0">
                <a:solidFill>
                  <a:srgbClr val="FFC000"/>
                </a:solidFill>
              </a:rPr>
              <a:t>three</a:t>
            </a:r>
            <a:r>
              <a:rPr kumimoji="0" lang="de-DE" sz="1800" kern="0" dirty="0" smtClean="0">
                <a:solidFill>
                  <a:srgbClr val="FFC000"/>
                </a:solidFill>
              </a:rPr>
              <a:t>-body </a:t>
            </a:r>
            <a:r>
              <a:rPr kumimoji="0" lang="de-DE" sz="1800" kern="0" dirty="0" err="1" smtClean="0">
                <a:solidFill>
                  <a:srgbClr val="FFC000"/>
                </a:solidFill>
              </a:rPr>
              <a:t>interactions</a:t>
            </a:r>
            <a:r>
              <a:rPr kumimoji="0" lang="de-DE" sz="1800" kern="0" dirty="0" smtClean="0">
                <a:solidFill>
                  <a:srgbClr val="FFC000"/>
                </a:solidFill>
              </a:rPr>
              <a:t> </a:t>
            </a:r>
          </a:p>
          <a:p>
            <a:pPr marL="0" indent="0">
              <a:buNone/>
            </a:pPr>
            <a:r>
              <a:rPr kumimoji="0" lang="de-DE" sz="1800" i="1" kern="0" dirty="0" smtClean="0">
                <a:solidFill>
                  <a:srgbClr val="66FF66"/>
                </a:solidFill>
              </a:rPr>
              <a:t>                Next HYP </a:t>
            </a:r>
            <a:r>
              <a:rPr kumimoji="0" lang="de-DE" sz="1800" i="1" kern="0" dirty="0" err="1" smtClean="0">
                <a:solidFill>
                  <a:srgbClr val="66FF66"/>
                </a:solidFill>
              </a:rPr>
              <a:t>conference</a:t>
            </a:r>
            <a:r>
              <a:rPr kumimoji="0" lang="de-DE" sz="1800" i="1" kern="0" dirty="0" smtClean="0">
                <a:solidFill>
                  <a:srgbClr val="66FF66"/>
                </a:solidFill>
              </a:rPr>
              <a:t> </a:t>
            </a:r>
            <a:r>
              <a:rPr kumimoji="0" lang="de-DE" sz="1800" i="1" kern="0" dirty="0" err="1" smtClean="0">
                <a:solidFill>
                  <a:srgbClr val="66FF66"/>
                </a:solidFill>
              </a:rPr>
              <a:t>we</a:t>
            </a:r>
            <a:r>
              <a:rPr kumimoji="0" lang="de-DE" sz="1800" i="1" kern="0" dirty="0" smtClean="0">
                <a:solidFill>
                  <a:srgbClr val="66FF66"/>
                </a:solidFill>
              </a:rPr>
              <a:t> will </a:t>
            </a:r>
            <a:r>
              <a:rPr kumimoji="0" lang="de-DE" sz="1800" i="1" kern="0" dirty="0" err="1" smtClean="0">
                <a:solidFill>
                  <a:srgbClr val="66FF66"/>
                </a:solidFill>
              </a:rPr>
              <a:t>know</a:t>
            </a:r>
            <a:r>
              <a:rPr kumimoji="0" lang="de-DE" sz="1800" i="1" kern="0" dirty="0" smtClean="0">
                <a:solidFill>
                  <a:srgbClr val="66FF66"/>
                </a:solidFill>
              </a:rPr>
              <a:t> </a:t>
            </a:r>
            <a:r>
              <a:rPr kumimoji="0" lang="de-DE" sz="1800" i="1" kern="0" dirty="0" err="1" smtClean="0">
                <a:solidFill>
                  <a:srgbClr val="66FF66"/>
                </a:solidFill>
              </a:rPr>
              <a:t>the</a:t>
            </a:r>
            <a:r>
              <a:rPr kumimoji="0" lang="de-DE" sz="1800" i="1" kern="0" dirty="0" smtClean="0">
                <a:solidFill>
                  <a:srgbClr val="66FF66"/>
                </a:solidFill>
              </a:rPr>
              <a:t> </a:t>
            </a:r>
            <a:r>
              <a:rPr kumimoji="0" lang="de-DE" sz="1800" i="1" kern="0" dirty="0" err="1" smtClean="0">
                <a:solidFill>
                  <a:srgbClr val="66FF66"/>
                </a:solidFill>
              </a:rPr>
              <a:t>answer</a:t>
            </a:r>
            <a:r>
              <a:rPr kumimoji="0" lang="de-DE" sz="1800" i="1" kern="0" dirty="0" smtClean="0">
                <a:solidFill>
                  <a:srgbClr val="66FF66"/>
                </a:solidFill>
              </a:rPr>
              <a:t>!</a:t>
            </a:r>
            <a:endParaRPr kumimoji="0" lang="de-DE" sz="1800" i="1" kern="0" dirty="0">
              <a:solidFill>
                <a:srgbClr val="66FF66"/>
              </a:solidFill>
            </a:endParaRPr>
          </a:p>
        </p:txBody>
      </p:sp>
      <p:sp>
        <p:nvSpPr>
          <p:cNvPr id="12" name="Pfeil nach unten 11"/>
          <p:cNvSpPr/>
          <p:nvPr/>
        </p:nvSpPr>
        <p:spPr bwMode="auto">
          <a:xfrm rot="2588670">
            <a:off x="6923313" y="3628967"/>
            <a:ext cx="371742" cy="708144"/>
          </a:xfrm>
          <a:prstGeom prst="downArrow">
            <a:avLst/>
          </a:prstGeom>
          <a:solidFill>
            <a:srgbClr val="33CCFF"/>
          </a:solidFill>
          <a:ln w="9525" cap="flat" cmpd="sng" algn="ctr">
            <a:solidFill>
              <a:srgbClr val="33CCFF"/>
            </a:solidFill>
            <a:prstDash val="solid"/>
            <a:round/>
            <a:headEnd type="none" w="sm" len="sm"/>
            <a:tailEnd type="none" w="sm" len="sm"/>
          </a:ln>
          <a:effectLst/>
        </p:spPr>
        <p:txBody>
          <a:bodyPr vert="horz" wrap="square" lIns="54000" tIns="10800" rIns="54000" bIns="10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1600" b="0" i="0" u="none" strike="noStrike" cap="none" normalizeH="0" baseline="0" smtClean="0">
              <a:ln>
                <a:noFill/>
              </a:ln>
              <a:solidFill>
                <a:schemeClr val="tx1"/>
              </a:solidFill>
              <a:effectLst/>
              <a:latin typeface="Verdana" pitchFamily="34" charset="0"/>
            </a:endParaRPr>
          </a:p>
        </p:txBody>
      </p:sp>
      <p:sp>
        <p:nvSpPr>
          <p:cNvPr id="10" name="Textfeld 9"/>
          <p:cNvSpPr txBox="1"/>
          <p:nvPr/>
        </p:nvSpPr>
        <p:spPr>
          <a:xfrm>
            <a:off x="6731437" y="241452"/>
            <a:ext cx="2497393" cy="584775"/>
          </a:xfrm>
          <a:prstGeom prst="rect">
            <a:avLst/>
          </a:prstGeom>
          <a:solidFill>
            <a:srgbClr val="FFC000"/>
          </a:solidFill>
          <a:effectLst>
            <a:outerShdw blurRad="215900" dist="38100" dir="2700000" sx="103000" sy="103000" algn="tl" rotWithShape="0">
              <a:prstClr val="black">
                <a:alpha val="68000"/>
              </a:prstClr>
            </a:outerShdw>
          </a:effectLst>
          <a:scene3d>
            <a:camera prst="perspectiveContrastingLeftFacing"/>
            <a:lightRig rig="threePt" dir="t"/>
          </a:scene3d>
        </p:spPr>
        <p:txBody>
          <a:bodyPr wrap="square" rtlCol="0">
            <a:spAutoFit/>
          </a:bodyPr>
          <a:lstStyle/>
          <a:p>
            <a:r>
              <a:rPr lang="de-DE" dirty="0" smtClean="0">
                <a:solidFill>
                  <a:srgbClr val="FF0000"/>
                </a:solidFill>
              </a:rPr>
              <a:t>See Talk </a:t>
            </a:r>
            <a:r>
              <a:rPr lang="de-DE" dirty="0" err="1" smtClean="0">
                <a:solidFill>
                  <a:srgbClr val="FF0000"/>
                </a:solidFill>
              </a:rPr>
              <a:t>by</a:t>
            </a:r>
            <a:r>
              <a:rPr lang="de-DE" dirty="0" smtClean="0">
                <a:solidFill>
                  <a:srgbClr val="FF0000"/>
                </a:solidFill>
              </a:rPr>
              <a:t> T. Saito on </a:t>
            </a:r>
            <a:r>
              <a:rPr lang="de-DE" dirty="0" err="1" smtClean="0">
                <a:solidFill>
                  <a:srgbClr val="FF0000"/>
                </a:solidFill>
              </a:rPr>
              <a:t>Friday</a:t>
            </a:r>
            <a:endParaRPr lang="de-DE" dirty="0">
              <a:solidFill>
                <a:srgbClr val="FF0000"/>
              </a:solidFill>
            </a:endParaRPr>
          </a:p>
        </p:txBody>
      </p:sp>
    </p:spTree>
    <p:extLst>
      <p:ext uri="{BB962C8B-B14F-4D97-AF65-F5344CB8AC3E}">
        <p14:creationId xmlns:p14="http://schemas.microsoft.com/office/powerpoint/2010/main" val="3889765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4908" y="-305676"/>
            <a:ext cx="11618475" cy="7714092"/>
          </a:xfrm>
          <a:prstGeom prst="rect">
            <a:avLst/>
          </a:prstGeom>
          <a:noFill/>
          <a:ln>
            <a:noFill/>
          </a:ln>
          <a:extLst>
            <a:ext uri="{909E8E84-426E-40DD-AFC4-6F175D3DCCD1}">
              <a14:hiddenFill xmlns:a14="http://schemas.microsoft.com/office/drawing/2010/main">
                <a:solidFill>
                  <a:schemeClr val="accent1"/>
                </a:solidFill>
              </a14:hiddenFill>
            </a:ext>
          </a:extLst>
        </p:spPr>
      </p:pic>
      <p:sp>
        <p:nvSpPr>
          <p:cNvPr id="3" name="Textfeld 2"/>
          <p:cNvSpPr txBox="1"/>
          <p:nvPr/>
        </p:nvSpPr>
        <p:spPr>
          <a:xfrm>
            <a:off x="-633561" y="2173123"/>
            <a:ext cx="10248505" cy="3416320"/>
          </a:xfrm>
          <a:prstGeom prst="rect">
            <a:avLst/>
          </a:prstGeom>
          <a:solidFill>
            <a:srgbClr val="3B3B3B">
              <a:alpha val="43137"/>
            </a:srgbClr>
          </a:solidFill>
          <a:ln w="12700">
            <a:noFill/>
          </a:ln>
          <a:effectLst>
            <a:outerShdw blurRad="50800" dist="38100" dir="5400000" algn="t" rotWithShape="0">
              <a:prstClr val="black">
                <a:alpha val="40000"/>
              </a:prstClr>
            </a:outerShdw>
          </a:effectLst>
        </p:spPr>
        <p:txBody>
          <a:bodyPr wrap="square" rtlCol="0">
            <a:spAutoFit/>
            <a:scene3d>
              <a:camera prst="orthographicFront"/>
              <a:lightRig rig="soft" dir="tl">
                <a:rot lat="0" lon="0" rev="0"/>
              </a:lightRig>
            </a:scene3d>
            <a:sp3d prstMaterial="matte">
              <a:contourClr>
                <a:schemeClr val="accent2">
                  <a:tint val="20000"/>
                </a:schemeClr>
              </a:contourClr>
            </a:sp3d>
          </a:bodyPr>
          <a:lstStyle/>
          <a:p>
            <a:pPr algn="ctr"/>
            <a:r>
              <a:rPr lang="de-DE" sz="7200" b="1" spc="50" dirty="0" smtClean="0">
                <a:ln w="11430"/>
                <a:solidFill>
                  <a:srgbClr val="FFC000"/>
                </a:solidFill>
                <a:effectLst>
                  <a:outerShdw blurRad="38100" dist="38100" dir="2700000" algn="tl">
                    <a:srgbClr val="000000">
                      <a:alpha val="43137"/>
                    </a:srgbClr>
                  </a:outerShdw>
                </a:effectLst>
                <a:latin typeface="Arial Rounded MT Bold" panose="020F0704030504030204" pitchFamily="34" charset="0"/>
                <a:cs typeface="Traditional Arabic" panose="02020603050405020304" pitchFamily="18" charset="-78"/>
              </a:rPr>
              <a:t>A=4</a:t>
            </a:r>
          </a:p>
          <a:p>
            <a:pPr algn="ctr"/>
            <a:r>
              <a:rPr lang="de-DE" sz="7200" b="1" spc="50" dirty="0" err="1" smtClean="0">
                <a:ln w="11430"/>
                <a:solidFill>
                  <a:srgbClr val="FFC000"/>
                </a:solidFill>
                <a:effectLst>
                  <a:outerShdw blurRad="38100" dist="38100" dir="2700000" algn="tl">
                    <a:srgbClr val="000000">
                      <a:alpha val="43137"/>
                    </a:srgbClr>
                  </a:outerShdw>
                </a:effectLst>
                <a:latin typeface="Arial Rounded MT Bold" panose="020F0704030504030204" pitchFamily="34" charset="0"/>
                <a:cs typeface="Traditional Arabic" panose="02020603050405020304" pitchFamily="18" charset="-78"/>
              </a:rPr>
              <a:t>nnnn</a:t>
            </a:r>
            <a:r>
              <a:rPr lang="de-DE" sz="7200" b="1" spc="50" dirty="0" smtClean="0">
                <a:ln w="11430"/>
                <a:solidFill>
                  <a:srgbClr val="FFC000"/>
                </a:solidFill>
                <a:effectLst>
                  <a:outerShdw blurRad="38100" dist="38100" dir="2700000" algn="tl">
                    <a:srgbClr val="000000">
                      <a:alpha val="43137"/>
                    </a:srgbClr>
                  </a:outerShdw>
                </a:effectLst>
                <a:latin typeface="Arial Rounded MT Bold" panose="020F0704030504030204" pitchFamily="34" charset="0"/>
                <a:cs typeface="Traditional Arabic" panose="02020603050405020304" pitchFamily="18" charset="-78"/>
              </a:rPr>
              <a:t>    </a:t>
            </a:r>
            <a:r>
              <a:rPr lang="de-DE" sz="7200" b="1" spc="50" dirty="0" err="1" smtClean="0">
                <a:ln w="11430"/>
                <a:solidFill>
                  <a:srgbClr val="FFC000"/>
                </a:solidFill>
                <a:effectLst>
                  <a:outerShdw blurRad="38100" dist="38100" dir="2700000" algn="tl">
                    <a:srgbClr val="000000">
                      <a:alpha val="43137"/>
                    </a:srgbClr>
                  </a:outerShdw>
                </a:effectLst>
                <a:latin typeface="Arial Rounded MT Bold" panose="020F0704030504030204" pitchFamily="34" charset="0"/>
                <a:cs typeface="Traditional Arabic" panose="02020603050405020304" pitchFamily="18" charset="-78"/>
              </a:rPr>
              <a:t>nn</a:t>
            </a:r>
            <a:r>
              <a:rPr lang="de-DE" sz="7200" b="1" spc="50" dirty="0" err="1" smtClean="0">
                <a:ln w="11430"/>
                <a:solidFill>
                  <a:srgbClr val="FFC000"/>
                </a:solidFill>
                <a:effectLst>
                  <a:outerShdw blurRad="38100" dist="38100" dir="2700000" algn="tl">
                    <a:srgbClr val="000000">
                      <a:alpha val="43137"/>
                    </a:srgbClr>
                  </a:outerShdw>
                </a:effectLst>
                <a:latin typeface="Symbol" panose="05050102010706020507" pitchFamily="18" charset="2"/>
                <a:cs typeface="Traditional Arabic" panose="02020603050405020304" pitchFamily="18" charset="-78"/>
              </a:rPr>
              <a:t>LL</a:t>
            </a:r>
            <a:r>
              <a:rPr lang="de-DE" sz="7200" b="1" spc="50" dirty="0" smtClean="0">
                <a:ln w="11430"/>
                <a:solidFill>
                  <a:srgbClr val="FFC000"/>
                </a:solidFill>
                <a:effectLst>
                  <a:outerShdw blurRad="38100" dist="38100" dir="2700000" algn="tl">
                    <a:srgbClr val="000000">
                      <a:alpha val="43137"/>
                    </a:srgbClr>
                  </a:outerShdw>
                </a:effectLst>
                <a:latin typeface="Symbol" panose="05050102010706020507" pitchFamily="18" charset="2"/>
                <a:cs typeface="Traditional Arabic" panose="02020603050405020304" pitchFamily="18" charset="-78"/>
              </a:rPr>
              <a:t>   </a:t>
            </a:r>
            <a:r>
              <a:rPr lang="de-DE" sz="7200" b="1" spc="50" dirty="0" smtClean="0">
                <a:ln w="11430"/>
                <a:solidFill>
                  <a:srgbClr val="FFC000"/>
                </a:solidFill>
                <a:effectLst>
                  <a:outerShdw blurRad="38100" dist="38100" dir="2700000" algn="tl">
                    <a:srgbClr val="000000">
                      <a:alpha val="43137"/>
                    </a:srgbClr>
                  </a:outerShdw>
                </a:effectLst>
                <a:latin typeface="Arial Rounded MT Bold" panose="020F0704030504030204" pitchFamily="34" charset="0"/>
                <a:cs typeface="Traditional Arabic" panose="02020603050405020304" pitchFamily="18" charset="-78"/>
              </a:rPr>
              <a:t>nnn</a:t>
            </a:r>
            <a:r>
              <a:rPr lang="de-DE" sz="7200" b="1" spc="50" dirty="0" smtClean="0">
                <a:ln w="11430"/>
                <a:solidFill>
                  <a:srgbClr val="FFC000"/>
                </a:solidFill>
                <a:effectLst>
                  <a:outerShdw blurRad="38100" dist="38100" dir="2700000" algn="tl">
                    <a:srgbClr val="000000">
                      <a:alpha val="43137"/>
                    </a:srgbClr>
                  </a:outerShdw>
                </a:effectLst>
                <a:latin typeface="Symbol" panose="05050102010706020507" pitchFamily="18" charset="2"/>
                <a:cs typeface="Traditional Arabic" panose="02020603050405020304" pitchFamily="18" charset="-78"/>
              </a:rPr>
              <a:t>X</a:t>
            </a:r>
            <a:r>
              <a:rPr lang="de-DE" sz="7200" b="1" spc="50" baseline="30000" dirty="0" smtClean="0">
                <a:ln w="11430"/>
                <a:solidFill>
                  <a:srgbClr val="FFC000"/>
                </a:solidFill>
                <a:effectLst>
                  <a:outerShdw blurRad="38100" dist="38100" dir="2700000" algn="tl">
                    <a:srgbClr val="000000">
                      <a:alpha val="43137"/>
                    </a:srgbClr>
                  </a:outerShdw>
                </a:effectLst>
                <a:latin typeface="Symbol" panose="05050102010706020507" pitchFamily="18" charset="2"/>
                <a:cs typeface="Traditional Arabic" panose="02020603050405020304" pitchFamily="18" charset="-78"/>
              </a:rPr>
              <a:t>0</a:t>
            </a:r>
            <a:r>
              <a:rPr lang="de-DE" sz="7200" b="1" spc="50" dirty="0" smtClean="0">
                <a:ln w="11430"/>
                <a:solidFill>
                  <a:srgbClr val="FFC000"/>
                </a:solidFill>
                <a:effectLst>
                  <a:outerShdw blurRad="38100" dist="38100" dir="2700000" algn="tl">
                    <a:srgbClr val="000000">
                      <a:alpha val="43137"/>
                    </a:srgbClr>
                  </a:outerShdw>
                </a:effectLst>
                <a:latin typeface="Symbol" panose="05050102010706020507" pitchFamily="18" charset="2"/>
                <a:cs typeface="Traditional Arabic" panose="02020603050405020304" pitchFamily="18" charset="-78"/>
              </a:rPr>
              <a:t>    </a:t>
            </a:r>
            <a:endParaRPr lang="en-US" sz="7200" b="1" spc="50" dirty="0">
              <a:ln w="11430"/>
              <a:solidFill>
                <a:srgbClr val="FFC000"/>
              </a:solidFill>
              <a:effectLst>
                <a:outerShdw blurRad="38100" dist="38100" dir="2700000" algn="tl">
                  <a:srgbClr val="000000">
                    <a:alpha val="43137"/>
                  </a:srgbClr>
                </a:outerShdw>
              </a:effectLst>
              <a:latin typeface="Symbol" panose="05050102010706020507" pitchFamily="18" charset="2"/>
              <a:cs typeface="Traditional Arabic" panose="02020603050405020304" pitchFamily="18" charset="-78"/>
            </a:endParaRPr>
          </a:p>
          <a:p>
            <a:pPr algn="ctr"/>
            <a:endParaRPr lang="en-US" sz="7200" b="1" spc="50" dirty="0" smtClean="0">
              <a:ln w="11430"/>
              <a:solidFill>
                <a:srgbClr val="FFC000"/>
              </a:solidFill>
              <a:effectLst>
                <a:outerShdw blurRad="38100" dist="38100" dir="2700000" algn="tl">
                  <a:srgbClr val="000000">
                    <a:alpha val="43137"/>
                  </a:srgbClr>
                </a:outerShdw>
              </a:effectLst>
              <a:latin typeface="Lucida Handwriting" panose="03010101010101010101" pitchFamily="66" charset="0"/>
              <a:cs typeface="Traditional Arabic" panose="02020603050405020304" pitchFamily="18" charset="-78"/>
            </a:endParaRPr>
          </a:p>
        </p:txBody>
      </p:sp>
      <p:sp>
        <p:nvSpPr>
          <p:cNvPr id="4" name="Textfeld 3"/>
          <p:cNvSpPr txBox="1"/>
          <p:nvPr/>
        </p:nvSpPr>
        <p:spPr>
          <a:xfrm>
            <a:off x="7117551" y="2966595"/>
            <a:ext cx="2497393" cy="584775"/>
          </a:xfrm>
          <a:prstGeom prst="rect">
            <a:avLst/>
          </a:prstGeom>
          <a:solidFill>
            <a:srgbClr val="FFC000"/>
          </a:solidFill>
          <a:effectLst>
            <a:outerShdw blurRad="215900" dist="38100" dir="2700000" sx="103000" sy="103000" algn="tl" rotWithShape="0">
              <a:prstClr val="black">
                <a:alpha val="68000"/>
              </a:prstClr>
            </a:outerShdw>
          </a:effectLst>
          <a:scene3d>
            <a:camera prst="perspectiveContrastingLeftFacing"/>
            <a:lightRig rig="threePt" dir="t"/>
          </a:scene3d>
        </p:spPr>
        <p:txBody>
          <a:bodyPr wrap="square" rtlCol="0">
            <a:spAutoFit/>
          </a:bodyPr>
          <a:lstStyle/>
          <a:p>
            <a:r>
              <a:rPr lang="de-DE" dirty="0" smtClean="0">
                <a:solidFill>
                  <a:srgbClr val="FF0000"/>
                </a:solidFill>
              </a:rPr>
              <a:t>See Talk </a:t>
            </a:r>
            <a:r>
              <a:rPr lang="de-DE" dirty="0" err="1" smtClean="0">
                <a:solidFill>
                  <a:srgbClr val="FF0000"/>
                </a:solidFill>
              </a:rPr>
              <a:t>by</a:t>
            </a:r>
            <a:r>
              <a:rPr lang="de-DE" dirty="0" smtClean="0">
                <a:solidFill>
                  <a:srgbClr val="FF0000"/>
                </a:solidFill>
              </a:rPr>
              <a:t> </a:t>
            </a:r>
            <a:r>
              <a:rPr lang="de-DE" dirty="0" err="1" smtClean="0">
                <a:solidFill>
                  <a:srgbClr val="FF0000"/>
                </a:solidFill>
              </a:rPr>
              <a:t>Emiko</a:t>
            </a:r>
            <a:r>
              <a:rPr lang="de-DE" dirty="0" smtClean="0">
                <a:solidFill>
                  <a:srgbClr val="FF0000"/>
                </a:solidFill>
              </a:rPr>
              <a:t> </a:t>
            </a:r>
            <a:r>
              <a:rPr lang="de-DE" dirty="0" err="1" smtClean="0">
                <a:solidFill>
                  <a:srgbClr val="FF0000"/>
                </a:solidFill>
              </a:rPr>
              <a:t>Hiyama</a:t>
            </a:r>
            <a:endParaRPr lang="de-DE" dirty="0">
              <a:solidFill>
                <a:srgbClr val="FF0000"/>
              </a:solidFill>
            </a:endParaRPr>
          </a:p>
        </p:txBody>
      </p:sp>
    </p:spTree>
    <p:extLst>
      <p:ext uri="{BB962C8B-B14F-4D97-AF65-F5344CB8AC3E}">
        <p14:creationId xmlns:p14="http://schemas.microsoft.com/office/powerpoint/2010/main" val="284081092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DVSETTINGS" val="1"/>
  <p:tag name="ADVSHOWMETER" val="0"/>
  <p:tag name="ADVGLOBALTRANSITION" val="-1"/>
  <p:tag name="ADVSCREENWIDTH" val="800"/>
  <p:tag name="ADVSCREENHEIGHT" val="600"/>
  <p:tag name="ADVFASTTRANSITIONS" val="1"/>
  <p:tag name="ADVGAMMA" val="0.000000"/>
  <p:tag name="ADVDIMBULLETS" val="0"/>
  <p:tag name="ADVPANSCAN" val="0"/>
  <p:tag name="ADVBEVELING" val="1"/>
  <p:tag name="ADVSHADOWS" val="1"/>
  <p:tag name="ADVAATEXT" val="1"/>
  <p:tag name="ADVAASHAPES" val="1"/>
</p:tagLst>
</file>

<file path=ppt/theme/theme1.xml><?xml version="1.0" encoding="utf-8"?>
<a:theme xmlns:a="http://schemas.openxmlformats.org/drawingml/2006/main" name="Biologie2002">
  <a:themeElements>
    <a:clrScheme name="Biologie2002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fontScheme name="Biologie2002">
      <a:majorFont>
        <a:latin typeface="Verdana"/>
        <a:ea typeface=""/>
        <a:cs typeface=""/>
      </a:majorFont>
      <a:minorFont>
        <a:latin typeface="Verdan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square" lIns="54000" tIns="10800" rIns="54000" bIns="1080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16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square" lIns="54000" tIns="10800" rIns="54000" bIns="1080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16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Biologie2002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Biologie2002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Biologie2002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Biologie2002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1343</Words>
  <Application>Microsoft Office PowerPoint</Application>
  <PresentationFormat>Bildschirmpräsentation (4:3)</PresentationFormat>
  <Paragraphs>332</Paragraphs>
  <Slides>34</Slides>
  <Notes>9</Notes>
  <HiddenSlides>0</HiddenSlides>
  <MMClips>0</MMClips>
  <ScaleCrop>false</ScaleCrop>
  <HeadingPairs>
    <vt:vector size="8" baseType="variant">
      <vt:variant>
        <vt:lpstr>Verwendete Schriftarten</vt:lpstr>
      </vt:variant>
      <vt:variant>
        <vt:i4>10</vt:i4>
      </vt:variant>
      <vt:variant>
        <vt:lpstr>Design</vt:lpstr>
      </vt:variant>
      <vt:variant>
        <vt:i4>1</vt:i4>
      </vt:variant>
      <vt:variant>
        <vt:lpstr>Eingebettete OLE-Server</vt:lpstr>
      </vt:variant>
      <vt:variant>
        <vt:i4>2</vt:i4>
      </vt:variant>
      <vt:variant>
        <vt:lpstr>Folientitel</vt:lpstr>
      </vt:variant>
      <vt:variant>
        <vt:i4>34</vt:i4>
      </vt:variant>
    </vt:vector>
  </HeadingPairs>
  <TitlesOfParts>
    <vt:vector size="47" baseType="lpstr">
      <vt:lpstr>Symbol</vt:lpstr>
      <vt:lpstr>Times New Roman</vt:lpstr>
      <vt:lpstr>Verdana</vt:lpstr>
      <vt:lpstr>VerdanaBar</vt:lpstr>
      <vt:lpstr>Arial Rounded MT Bold</vt:lpstr>
      <vt:lpstr>Lucida Handwriting</vt:lpstr>
      <vt:lpstr>Mathematica1</vt:lpstr>
      <vt:lpstr>Arial</vt:lpstr>
      <vt:lpstr>Wingdings</vt:lpstr>
      <vt:lpstr>Traditional Arabic</vt:lpstr>
      <vt:lpstr>Biologie2002</vt:lpstr>
      <vt:lpstr>MathType 6.0 Equation</vt:lpstr>
      <vt:lpstr>Equation</vt:lpstr>
      <vt:lpstr>PowerPoint-Präsentation</vt:lpstr>
      <vt:lpstr>PowerPoint-Präsentation</vt:lpstr>
      <vt:lpstr>PowerPoint-Präsentation</vt:lpstr>
      <vt:lpstr>nn</vt:lpstr>
      <vt:lpstr>nL and LL</vt:lpstr>
      <vt:lpstr>PowerPoint-Präsentation</vt:lpstr>
      <vt:lpstr>The nnL Puzzle</vt:lpstr>
      <vt:lpstr>Approaching the nnL</vt:lpstr>
      <vt:lpstr>PowerPoint-Präsentation</vt:lpstr>
      <vt:lpstr>4He(p-,p+) reaction</vt:lpstr>
      <vt:lpstr>Double charge exchange</vt:lpstr>
      <vt:lpstr>14Be breakup   (2002)</vt:lpstr>
      <vt:lpstr>4He(8He,8Be)4n  @ RIKEN</vt:lpstr>
      <vt:lpstr>PowerPoint-Präsentation</vt:lpstr>
      <vt:lpstr>PowerPoint-Präsentation</vt:lpstr>
      <vt:lpstr>…but…</vt:lpstr>
      <vt:lpstr>PowerPoint-Präsentation</vt:lpstr>
      <vt:lpstr>Future</vt:lpstr>
      <vt:lpstr>nnnn @ MAMI via missing mass</vt:lpstr>
      <vt:lpstr>1 day test 12C(e,e‘p+p+)</vt:lpstr>
      <vt:lpstr>The E906: 9Be(K-,K+p-p-)</vt:lpstr>
      <vt:lpstr>E906</vt:lpstr>
      <vt:lpstr>PowerPoint-Präsentation</vt:lpstr>
      <vt:lpstr>Scenario 2: X-+9Be reaction in flight </vt:lpstr>
      <vt:lpstr>PowerPoint-Präsentation</vt:lpstr>
      <vt:lpstr>Can nnLL solve the puzzle?</vt:lpstr>
      <vt:lpstr>PowerPoint-Präsentation</vt:lpstr>
      <vt:lpstr>PowerPoint-Präsentation</vt:lpstr>
      <vt:lpstr>PowerPoint-Präsentation</vt:lpstr>
      <vt:lpstr>Are nLL and nnLL bound ?</vt:lpstr>
      <vt:lpstr>nucleon-nucleon systems</vt:lpstr>
      <vt:lpstr>PowerPoint-Präsentation</vt:lpstr>
      <vt:lpstr>J-Lab E12-17-003     3H(e,e‘K+)(nnL)</vt:lpstr>
      <vt:lpstr>FRS+WASA for S447</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Die vielen Facetten seltsamer Hadronen</dc:title>
  <dc:creator>Josef Pochodzalla</dc:creator>
  <cp:lastModifiedBy>pochodza</cp:lastModifiedBy>
  <cp:revision>2719</cp:revision>
  <cp:lastPrinted>2018-06-14T10:41:02Z</cp:lastPrinted>
  <dcterms:created xsi:type="dcterms:W3CDTF">2000-01-25T10:26:52Z</dcterms:created>
  <dcterms:modified xsi:type="dcterms:W3CDTF">2018-06-25T17:48:08Z</dcterms:modified>
</cp:coreProperties>
</file>