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3.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56" r:id="rId2"/>
    <p:sldId id="289" r:id="rId3"/>
    <p:sldId id="257" r:id="rId4"/>
    <p:sldId id="258" r:id="rId5"/>
    <p:sldId id="259" r:id="rId6"/>
    <p:sldId id="260" r:id="rId7"/>
    <p:sldId id="261" r:id="rId8"/>
    <p:sldId id="262" r:id="rId9"/>
    <p:sldId id="265" r:id="rId10"/>
    <p:sldId id="266" r:id="rId11"/>
    <p:sldId id="267" r:id="rId12"/>
    <p:sldId id="268" r:id="rId13"/>
    <p:sldId id="269" r:id="rId14"/>
    <p:sldId id="270" r:id="rId15"/>
    <p:sldId id="272" r:id="rId16"/>
    <p:sldId id="273" r:id="rId17"/>
    <p:sldId id="285" r:id="rId18"/>
    <p:sldId id="274" r:id="rId19"/>
    <p:sldId id="275" r:id="rId20"/>
    <p:sldId id="276" r:id="rId21"/>
    <p:sldId id="286" r:id="rId22"/>
    <p:sldId id="287" r:id="rId23"/>
    <p:sldId id="278" r:id="rId24"/>
    <p:sldId id="283" r:id="rId25"/>
    <p:sldId id="280" r:id="rId26"/>
    <p:sldId id="281" r:id="rId27"/>
    <p:sldId id="282" r:id="rId28"/>
    <p:sldId id="284" r:id="rId29"/>
    <p:sldId id="290" r:id="rId30"/>
    <p:sldId id="291" r:id="rId31"/>
    <p:sldId id="292" r:id="rId32"/>
    <p:sldId id="293" r:id="rId33"/>
    <p:sldId id="294" r:id="rId34"/>
    <p:sldId id="295" r:id="rId35"/>
    <p:sldId id="296"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2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737" autoAdjust="0"/>
  </p:normalViewPr>
  <p:slideViewPr>
    <p:cSldViewPr snapToGrid="0" snapToObjects="1">
      <p:cViewPr>
        <p:scale>
          <a:sx n="66" d="100"/>
          <a:sy n="66" d="100"/>
        </p:scale>
        <p:origin x="-136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 Id="rId2"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4C295F-1B19-DC41-A5C2-F5F411C182C6}" type="datetimeFigureOut">
              <a:rPr lang="en-US" smtClean="0"/>
              <a:t>6/27/18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5DFE41-146A-AD4A-AABF-3A980ACE4F6D}" type="slidenum">
              <a:rPr lang="en-US" smtClean="0"/>
              <a:t>‹#›</a:t>
            </a:fld>
            <a:endParaRPr lang="en-US"/>
          </a:p>
        </p:txBody>
      </p:sp>
    </p:spTree>
    <p:extLst>
      <p:ext uri="{BB962C8B-B14F-4D97-AF65-F5344CB8AC3E}">
        <p14:creationId xmlns:p14="http://schemas.microsoft.com/office/powerpoint/2010/main" val="8364468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75E0AC-A856-EE42-BF0C-8092C6882853}" type="datetimeFigureOut">
              <a:rPr lang="en-US" smtClean="0"/>
              <a:t>6/27/18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EE7725-36ED-7E4A-A45C-350C2F980A5F}" type="slidenum">
              <a:rPr lang="en-US" smtClean="0"/>
              <a:t>‹#›</a:t>
            </a:fld>
            <a:endParaRPr lang="en-US"/>
          </a:p>
        </p:txBody>
      </p:sp>
    </p:spTree>
    <p:extLst>
      <p:ext uri="{BB962C8B-B14F-4D97-AF65-F5344CB8AC3E}">
        <p14:creationId xmlns:p14="http://schemas.microsoft.com/office/powerpoint/2010/main" val="33313459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everybody,  my</a:t>
            </a:r>
            <a:r>
              <a:rPr lang="en-US" baseline="0" dirty="0" smtClean="0"/>
              <a:t> name is </a:t>
            </a:r>
            <a:r>
              <a:rPr lang="en-US" baseline="0" dirty="0" err="1" smtClean="0"/>
              <a:t>tongtong</a:t>
            </a:r>
            <a:r>
              <a:rPr lang="en-US" baseline="0" dirty="0" smtClean="0"/>
              <a:t> </a:t>
            </a:r>
            <a:r>
              <a:rPr lang="en-US" baseline="0" dirty="0" err="1" smtClean="0"/>
              <a:t>cao</a:t>
            </a:r>
            <a:r>
              <a:rPr lang="en-US" baseline="0" dirty="0" smtClean="0"/>
              <a:t>. I will talk about determination of polarization observables for final-state interaction in the reaction </a:t>
            </a:r>
            <a:r>
              <a:rPr lang="en-US" baseline="0" dirty="0" err="1" smtClean="0"/>
              <a:t>gamma+deuterion</a:t>
            </a:r>
            <a:r>
              <a:rPr lang="en-US" baseline="0" dirty="0" smtClean="0"/>
              <a:t> to </a:t>
            </a:r>
            <a:r>
              <a:rPr lang="en-US" baseline="0" dirty="0" err="1" smtClean="0"/>
              <a:t>kaon</a:t>
            </a:r>
            <a:r>
              <a:rPr lang="en-US" baseline="0" dirty="0" smtClean="0"/>
              <a:t> lambda neutron.</a:t>
            </a:r>
            <a:endParaRPr lang="en-US" dirty="0"/>
          </a:p>
        </p:txBody>
      </p:sp>
      <p:sp>
        <p:nvSpPr>
          <p:cNvPr id="4" name="Slide Number Placeholder 3"/>
          <p:cNvSpPr>
            <a:spLocks noGrp="1"/>
          </p:cNvSpPr>
          <p:nvPr>
            <p:ph type="sldNum" sz="quarter" idx="10"/>
          </p:nvPr>
        </p:nvSpPr>
        <p:spPr/>
        <p:txBody>
          <a:bodyPr/>
          <a:lstStyle/>
          <a:p>
            <a:fld id="{51EE7725-36ED-7E4A-A45C-350C2F980A5F}" type="slidenum">
              <a:rPr lang="en-US" smtClean="0"/>
              <a:t>1</a:t>
            </a:fld>
            <a:endParaRPr lang="en-US"/>
          </a:p>
        </p:txBody>
      </p:sp>
    </p:spTree>
    <p:extLst>
      <p:ext uri="{BB962C8B-B14F-4D97-AF65-F5344CB8AC3E}">
        <p14:creationId xmlns:p14="http://schemas.microsoft.com/office/powerpoint/2010/main" val="2509648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aseline="0" dirty="0" smtClean="0"/>
              <a:t>polarized photon beam is generated when the electron beam hits a radiator and bremsstrahlung photons are </a:t>
            </a:r>
            <a:r>
              <a:rPr lang="en-US" baseline="0" dirty="0" err="1" smtClean="0"/>
              <a:t>emmitted</a:t>
            </a:r>
            <a:r>
              <a:rPr lang="en-US" baseline="0" dirty="0" smtClean="0"/>
              <a:t>. </a:t>
            </a:r>
            <a:r>
              <a:rPr lang="en-US" dirty="0" smtClean="0"/>
              <a:t>The photon tagging system in Hall B is</a:t>
            </a:r>
            <a:r>
              <a:rPr lang="en-US" baseline="0" dirty="0" smtClean="0"/>
              <a:t> used to determine the energy and the time of photon beam and to remove the electrons from the beam line. This is done by bending all the electrons by a dipole magnet. The electrons that scattered in the radiator were then detected in a hodoscope located in the focal plane of the dipole. The energy of photons is the difference between the energy of electron beam and recoiled electrons. The energy resolution of the tagger is .1 percent of the energy of incident electron, and the time resolution is 110 ps.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baseline="0" dirty="0" smtClean="0"/>
              <a:t>polarized photon beam is generated by the electron beam using the bremsstrahlung technique. </a:t>
            </a:r>
            <a:r>
              <a:rPr lang="en-US" dirty="0" smtClean="0"/>
              <a:t>The photon tagging system in Hall B is</a:t>
            </a:r>
            <a:r>
              <a:rPr lang="en-US" baseline="0" dirty="0" smtClean="0"/>
              <a:t> used to determine the energy and the time of photon beam. This is done by bending the electrons scattered in a radiator using a dipole magnet and detecting them using a </a:t>
            </a:r>
            <a:r>
              <a:rPr lang="en-US" baseline="0" dirty="0" err="1" smtClean="0"/>
              <a:t>hodoscope</a:t>
            </a:r>
            <a:r>
              <a:rPr lang="en-US" baseline="0" dirty="0" smtClean="0"/>
              <a:t>. The energy of photons is the difference between the energy of electron beam and recoiled electron. The energy resolution of the </a:t>
            </a:r>
            <a:r>
              <a:rPr lang="en-US" baseline="0" dirty="0" err="1" smtClean="0"/>
              <a:t>targger</a:t>
            </a:r>
            <a:r>
              <a:rPr lang="en-US" baseline="0" dirty="0" smtClean="0"/>
              <a:t> is .1 percent of the energy of incident electron, and time resolution is 110 ps.</a:t>
            </a:r>
            <a:endParaRPr lang="en-US" dirty="0" smtClean="0"/>
          </a:p>
        </p:txBody>
      </p:sp>
      <p:sp>
        <p:nvSpPr>
          <p:cNvPr id="4" name="Slide Number Placeholder 3"/>
          <p:cNvSpPr>
            <a:spLocks noGrp="1"/>
          </p:cNvSpPr>
          <p:nvPr>
            <p:ph type="sldNum" sz="quarter" idx="10"/>
          </p:nvPr>
        </p:nvSpPr>
        <p:spPr/>
        <p:txBody>
          <a:bodyPr/>
          <a:lstStyle/>
          <a:p>
            <a:fld id="{84F93CAA-C53E-8644-8F38-5B9B23E4473E}" type="slidenum">
              <a:rPr lang="en-US" smtClean="0"/>
              <a:t>10</a:t>
            </a:fld>
            <a:endParaRPr lang="en-US"/>
          </a:p>
        </p:txBody>
      </p:sp>
    </p:spTree>
    <p:extLst>
      <p:ext uri="{BB962C8B-B14F-4D97-AF65-F5344CB8AC3E}">
        <p14:creationId xmlns:p14="http://schemas.microsoft.com/office/powerpoint/2010/main" val="288335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a:t>
            </a:r>
            <a:r>
              <a:rPr lang="en-US" baseline="0" dirty="0" smtClean="0"/>
              <a:t> photon beam hits the target, a lot of reactions happen and many different particles are produced.  These particles are detected by the CLAS, CEBAF large acceptance spectrometer. The CLAS is based on a six-coil toroidal magnetic spectrometer. The start counter around the target is used to identify the correct start time for time-of-flight measurements. The drift chambers are used to measure the momenta and trajectories of outgoing charged particles. The time-of-flight counter is used to measure the time of flight of final-state particles. The speed associated with a track can be calculated using measured length and time (this is important for identifying  the type of the particle that produced that track – pion, kaon, or a proton for example.</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11</a:t>
            </a:fld>
            <a:endParaRPr lang="en-US"/>
          </a:p>
        </p:txBody>
      </p:sp>
    </p:spTree>
    <p:extLst>
      <p:ext uri="{BB962C8B-B14F-4D97-AF65-F5344CB8AC3E}">
        <p14:creationId xmlns:p14="http://schemas.microsoft.com/office/powerpoint/2010/main" val="3106056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data for this analysis is from the E06-103 experiment, also referred to as g13 experiment. In the experiment, circularly and linearly polarized photon beam is generated  by a polarized electron beam for the g13a and g13b experiments, separately. Data were taken at the electron beam energy of 2 </a:t>
            </a:r>
            <a:r>
              <a:rPr lang="en-US" baseline="0" dirty="0" err="1" smtClean="0"/>
              <a:t>GeV</a:t>
            </a:r>
            <a:r>
              <a:rPr lang="en-US" baseline="0" dirty="0" smtClean="0"/>
              <a:t> and 2.65 for g13a and between 3.3 and 5.16 </a:t>
            </a:r>
            <a:r>
              <a:rPr lang="en-US" baseline="0" dirty="0" err="1" smtClean="0"/>
              <a:t>GeV</a:t>
            </a:r>
            <a:r>
              <a:rPr lang="en-US" baseline="0" dirty="0" smtClean="0"/>
              <a:t> for g13b. For the energy of the generated photon beam, it is between 0.9 and 2.5 </a:t>
            </a:r>
            <a:r>
              <a:rPr lang="en-US" baseline="0" dirty="0" err="1" smtClean="0"/>
              <a:t>GeV</a:t>
            </a:r>
            <a:r>
              <a:rPr lang="en-US" baseline="0" dirty="0" smtClean="0"/>
              <a:t> for g13a, and its coherent edge is located at 1.3, 1.5, 1.7, 1.9, 2.1 and 2.3 </a:t>
            </a:r>
            <a:r>
              <a:rPr lang="en-US" baseline="0" dirty="0" err="1" smtClean="0"/>
              <a:t>GeV</a:t>
            </a:r>
            <a:r>
              <a:rPr lang="en-US" baseline="0" dirty="0" smtClean="0"/>
              <a:t> for g13b. The photon beam polarization is between 27% and 80% for g13a, and between 70% and 90% for g13b. The target is 40 centimeters long, unpolarized, liquid deuterium. We are interested in events, where the kaon, and the decay pion and proton of the lambda weak decay were detected in CLAS. </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12</a:t>
            </a:fld>
            <a:endParaRPr lang="en-US"/>
          </a:p>
        </p:txBody>
      </p:sp>
    </p:spTree>
    <p:extLst>
      <p:ext uri="{BB962C8B-B14F-4D97-AF65-F5344CB8AC3E}">
        <p14:creationId xmlns:p14="http://schemas.microsoft.com/office/powerpoint/2010/main" val="1199581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Since the particles of interest are kaon, proton, and a negative pion, events with two positively-charged and one negatively-charged tracks were selected from the original data. Then we needed to select only events with correct particle types. This is called particle identification. To do PID, for each track, we constructed the difference, delta beta, between the track’s measured speed and the speed calculated under a hypothesis for the particle’s mass. The figure shows delta beta versus momentum for assumed nominal mass of proton. The true protons appear within the two horizontal curves, and other particles from accidental events are outside of the curves. The upper and lower curves are third order polynomials. The same procedure was applied for kaon and negative pion identification.</a:t>
            </a:r>
          </a:p>
          <a:p>
            <a:endParaRPr lang="en-US" b="0" baseline="0" dirty="0" smtClean="0"/>
          </a:p>
          <a:p>
            <a:r>
              <a:rPr lang="en-US" b="0" baseline="0" dirty="0" smtClean="0"/>
              <a:t>For the analysis, events with two </a:t>
            </a:r>
            <a:r>
              <a:rPr lang="en-US" b="0" baseline="0" dirty="0" err="1" smtClean="0"/>
              <a:t>positvely</a:t>
            </a:r>
            <a:r>
              <a:rPr lang="en-US" b="0" baseline="0" dirty="0" smtClean="0"/>
              <a:t>-charged and one negatively-charged </a:t>
            </a:r>
            <a:r>
              <a:rPr lang="en-US" b="0" baseline="0" dirty="0" err="1" smtClean="0"/>
              <a:t>paritcles</a:t>
            </a:r>
            <a:r>
              <a:rPr lang="en-US" b="0" baseline="0" dirty="0" smtClean="0"/>
              <a:t> were selected firstly. To do particle identification for each track, delta-beta between measured speed and calculated speed with an assumption of the particle’s mass is calculated. The picture shows delta-beta vs. momentum. For each sub-range of momentum, delta-beta distribution is plotted, and fitted by Gaussian function. The two points at 3 sigma cut are extracted and putted in the upper and lower sides in this picture. Finally, polynomial functions are used to fit all upper and lower points to extract upper and lower curves, and proton are regarded to be located within two curves.</a:t>
            </a:r>
            <a:endParaRPr lang="en-US" b="0" dirty="0"/>
          </a:p>
        </p:txBody>
      </p:sp>
      <p:sp>
        <p:nvSpPr>
          <p:cNvPr id="4" name="Slide Number Placeholder 3"/>
          <p:cNvSpPr>
            <a:spLocks noGrp="1"/>
          </p:cNvSpPr>
          <p:nvPr>
            <p:ph type="sldNum" sz="quarter" idx="10"/>
          </p:nvPr>
        </p:nvSpPr>
        <p:spPr/>
        <p:txBody>
          <a:bodyPr/>
          <a:lstStyle/>
          <a:p>
            <a:fld id="{84F93CAA-C53E-8644-8F38-5B9B23E4473E}" type="slidenum">
              <a:rPr lang="en-US" smtClean="0"/>
              <a:t>13</a:t>
            </a:fld>
            <a:endParaRPr lang="en-US"/>
          </a:p>
        </p:txBody>
      </p:sp>
    </p:spTree>
    <p:extLst>
      <p:ext uri="{BB962C8B-B14F-4D97-AF65-F5344CB8AC3E}">
        <p14:creationId xmlns:p14="http://schemas.microsoft.com/office/powerpoint/2010/main" val="158758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In</a:t>
            </a:r>
            <a:r>
              <a:rPr lang="en-US" b="0" baseline="0" dirty="0" smtClean="0"/>
              <a:t> the experiment, the electron beam was delivered in bunches every 2.004 ns. </a:t>
            </a:r>
            <a:r>
              <a:rPr lang="en-US" sz="1200" b="0" baseline="0" dirty="0" smtClean="0"/>
              <a:t>Due to h</a:t>
            </a:r>
            <a:r>
              <a:rPr lang="en-US" sz="1200" b="0" dirty="0" smtClean="0"/>
              <a:t>igh beam</a:t>
            </a:r>
            <a:r>
              <a:rPr lang="en-US" sz="1200" b="0" baseline="0" dirty="0" smtClean="0"/>
              <a:t> current and</a:t>
            </a:r>
            <a:r>
              <a:rPr lang="en-US" sz="1200" b="0" dirty="0" smtClean="0"/>
              <a:t> wide tagger TDC readout window</a:t>
            </a:r>
            <a:r>
              <a:rPr lang="en-US" sz="1200" b="0" baseline="0" dirty="0" smtClean="0"/>
              <a:t>, we have on </a:t>
            </a:r>
            <a:r>
              <a:rPr lang="en-US" b="0" baseline="0" dirty="0" smtClean="0"/>
              <a:t>average 14 good photons per event. Therefore, we have to identify the photon which produced the reaction. To do that, we used the coincidence between the kaon vertex time, </a:t>
            </a:r>
            <a:r>
              <a:rPr lang="en-US" b="0" baseline="0" dirty="0" err="1" smtClean="0"/>
              <a:t>tv</a:t>
            </a:r>
            <a:r>
              <a:rPr lang="en-US" b="0" baseline="0" dirty="0" smtClean="0"/>
              <a:t>, and the photon vertex time, </a:t>
            </a:r>
            <a:r>
              <a:rPr lang="en-US" b="0" baseline="0" dirty="0" err="1" smtClean="0"/>
              <a:t>t_gamma</a:t>
            </a:r>
            <a:r>
              <a:rPr lang="en-US" b="0" baseline="0" dirty="0" smtClean="0"/>
              <a:t>. The large peak in the figure shows the photons in coincidence with the kaons. We apply a cut of +-1 ns.</a:t>
            </a:r>
          </a:p>
          <a:p>
            <a:endParaRPr lang="en-US" b="1" dirty="0"/>
          </a:p>
        </p:txBody>
      </p:sp>
      <p:sp>
        <p:nvSpPr>
          <p:cNvPr id="4" name="Slide Number Placeholder 3"/>
          <p:cNvSpPr>
            <a:spLocks noGrp="1"/>
          </p:cNvSpPr>
          <p:nvPr>
            <p:ph type="sldNum" sz="quarter" idx="10"/>
          </p:nvPr>
        </p:nvSpPr>
        <p:spPr/>
        <p:txBody>
          <a:bodyPr/>
          <a:lstStyle/>
          <a:p>
            <a:fld id="{84F93CAA-C53E-8644-8F38-5B9B23E4473E}" type="slidenum">
              <a:rPr lang="en-US" smtClean="0"/>
              <a:t>14</a:t>
            </a:fld>
            <a:endParaRPr lang="en-US"/>
          </a:p>
        </p:txBody>
      </p:sp>
    </p:spTree>
    <p:extLst>
      <p:ext uri="{BB962C8B-B14F-4D97-AF65-F5344CB8AC3E}">
        <p14:creationId xmlns:p14="http://schemas.microsoft.com/office/powerpoint/2010/main" val="422980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order to select events with K+ and Lambda’s, we had to ensure that the pi- and the proton originated from a Lambda decay. This was done by reconstructing the </a:t>
            </a:r>
            <a:r>
              <a:rPr lang="en-US" baseline="0" dirty="0" err="1" smtClean="0"/>
              <a:t>ppi</a:t>
            </a:r>
            <a:r>
              <a:rPr lang="en-US" baseline="0" dirty="0" smtClean="0"/>
              <a:t>- invariant mass and applying a cut around the Lambda peak. The upper left figure shows the IM of proton and negative pion, the dominant peak is lambda and the red lines show the cut range.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remove quasi-free events and select a sample dominated by FSI, the neutron momentum (or missing momentum) is required to be larger than .2 GeV/c.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obtaining event yields of our reaction, we applied background subtraction for each kinematic bin using  MM distribution, where MM is the mass of the missing state n </a:t>
            </a:r>
            <a:r>
              <a:rPr lang="en-US" baseline="0" dirty="0" err="1" smtClean="0"/>
              <a:t>gd</a:t>
            </a:r>
            <a:r>
              <a:rPr lang="en-US" baseline="0" dirty="0" smtClean="0"/>
              <a:t>-&gt;L+LX. For our background subtraction method,  MM distributions of background channels were simulated by Monte-Carlo method, and MM distributions of accidental events were obtained by the event-mixing technique. Using MM distributions of background channels and accidental events and double </a:t>
            </a:r>
            <a:r>
              <a:rPr lang="en-US" baseline="0" dirty="0" err="1" smtClean="0"/>
              <a:t>gaussian</a:t>
            </a:r>
            <a:r>
              <a:rPr lang="en-US" baseline="0" dirty="0" smtClean="0"/>
              <a:t> with the same mean representing our reaction, MM distribution for each bin was fit. The bottom figure shows an example. The dominant peak contains the events of interest (MX is consistent with the neutron mass). The red line shows the full fit, the black histogram shows the accidental background, and the green part shows the physics background.</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15</a:t>
            </a:fld>
            <a:endParaRPr lang="en-US"/>
          </a:p>
        </p:txBody>
      </p:sp>
    </p:spTree>
    <p:extLst>
      <p:ext uri="{BB962C8B-B14F-4D97-AF65-F5344CB8AC3E}">
        <p14:creationId xmlns:p14="http://schemas.microsoft.com/office/powerpoint/2010/main" val="84681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sz="1200" dirty="0" smtClean="0">
                <a:solidFill>
                  <a:srgbClr val="FF0000"/>
                </a:solidFill>
              </a:rPr>
              <a:t>The maximum likelihood method was used to extract the observables of interest. The first formula shows the </a:t>
            </a:r>
            <a:r>
              <a:rPr lang="en-US" sz="1200" dirty="0" smtClean="0">
                <a:solidFill>
                  <a:schemeClr val="tx1"/>
                </a:solidFill>
              </a:rPr>
              <a:t>p</a:t>
            </a:r>
            <a:r>
              <a:rPr lang="en-US" dirty="0" smtClean="0"/>
              <a:t>robability density function defined from the polarized cross section.</a:t>
            </a:r>
          </a:p>
          <a:p>
            <a:pPr marL="0" marR="0" indent="0" algn="just" defTabSz="457200" rtl="0" eaLnBrk="1" fontAlgn="auto" latinLnBrk="0" hangingPunct="1">
              <a:lnSpc>
                <a:spcPct val="100000"/>
              </a:lnSpc>
              <a:spcBef>
                <a:spcPts val="0"/>
              </a:spcBef>
              <a:spcAft>
                <a:spcPts val="0"/>
              </a:spcAft>
              <a:buClrTx/>
              <a:buSzTx/>
              <a:buFont typeface="Arial"/>
              <a:buNone/>
              <a:tabLst/>
              <a:defRPr/>
            </a:pPr>
            <a:r>
              <a:rPr lang="en-US" dirty="0" smtClean="0"/>
              <a:t>Total likelihood is the product of the likelihoods for all individual events. </a:t>
            </a:r>
            <a:r>
              <a:rPr lang="en-US" sz="1200" dirty="0" smtClean="0"/>
              <a:t>n</a:t>
            </a:r>
            <a:r>
              <a:rPr lang="en-US" sz="1200" baseline="30000" dirty="0" smtClean="0"/>
              <a:t>+</a:t>
            </a:r>
            <a:r>
              <a:rPr lang="en-US" sz="1200" dirty="0" smtClean="0"/>
              <a:t>, n</a:t>
            </a:r>
            <a:r>
              <a:rPr lang="en-US" sz="1200" baseline="30000" dirty="0" smtClean="0"/>
              <a:t>-</a:t>
            </a:r>
            <a:r>
              <a:rPr lang="en-US" sz="1200" baseline="0" dirty="0" smtClean="0"/>
              <a:t> denote</a:t>
            </a:r>
            <a:r>
              <a:rPr lang="en-US" sz="1200" dirty="0" smtClean="0"/>
              <a:t> Helicity-dependent event numbers in the current kinematic bin;</a:t>
            </a:r>
            <a:r>
              <a:rPr lang="en-US" sz="1200" dirty="0" smtClean="0">
                <a:solidFill>
                  <a:srgbClr val="000000"/>
                </a:solidFill>
              </a:rPr>
              <a:t> </a:t>
            </a:r>
            <a:r>
              <a:rPr lang="en-US" sz="1200" dirty="0" err="1" smtClean="0"/>
              <a:t>p</a:t>
            </a:r>
            <a:r>
              <a:rPr lang="en-US" sz="1200" baseline="-25000" dirty="0" err="1" smtClean="0"/>
              <a:t>x</a:t>
            </a:r>
            <a:r>
              <a:rPr lang="en-US" sz="1200" dirty="0" smtClean="0"/>
              <a:t>, </a:t>
            </a:r>
            <a:r>
              <a:rPr lang="en-US" sz="1200" dirty="0" err="1" smtClean="0"/>
              <a:t>p</a:t>
            </a:r>
            <a:r>
              <a:rPr lang="en-US" sz="1200" baseline="-25000" dirty="0" err="1" smtClean="0"/>
              <a:t>z</a:t>
            </a:r>
            <a:r>
              <a:rPr lang="en-US" sz="1200" baseline="0" dirty="0" smtClean="0"/>
              <a:t> denote</a:t>
            </a:r>
            <a:r>
              <a:rPr lang="en-US" sz="1200" dirty="0" smtClean="0"/>
              <a:t> </a:t>
            </a:r>
            <a:r>
              <a:rPr lang="en-US" sz="1200" dirty="0" err="1" smtClean="0"/>
              <a:t>C</a:t>
            </a:r>
            <a:r>
              <a:rPr lang="en-US" sz="1200" baseline="-25000" dirty="0" err="1" smtClean="0"/>
              <a:t>x</a:t>
            </a:r>
            <a:r>
              <a:rPr lang="en-US" sz="1200" dirty="0" smtClean="0"/>
              <a:t> and </a:t>
            </a:r>
            <a:r>
              <a:rPr lang="en-US" sz="1200" dirty="0" err="1" smtClean="0"/>
              <a:t>C</a:t>
            </a:r>
            <a:r>
              <a:rPr lang="en-US" sz="1200" baseline="-25000" dirty="0" err="1" smtClean="0"/>
              <a:t>z</a:t>
            </a:r>
            <a:r>
              <a:rPr lang="en-US" sz="1200" baseline="0" dirty="0" smtClean="0"/>
              <a:t>; </a:t>
            </a:r>
            <a:r>
              <a:rPr lang="en-US" sz="1200" dirty="0" err="1" smtClean="0"/>
              <a:t>w</a:t>
            </a:r>
            <a:r>
              <a:rPr lang="en-US" sz="1200" baseline="30000" dirty="0" err="1" smtClean="0"/>
              <a:t>i</a:t>
            </a:r>
            <a:r>
              <a:rPr lang="en-US" sz="1200" dirty="0" smtClean="0"/>
              <a:t>, </a:t>
            </a:r>
            <a:r>
              <a:rPr lang="en-US" sz="1200" dirty="0" err="1" smtClean="0"/>
              <a:t>w</a:t>
            </a:r>
            <a:r>
              <a:rPr lang="en-US" sz="1200" baseline="30000" dirty="0" err="1" smtClean="0"/>
              <a:t>j</a:t>
            </a:r>
            <a:r>
              <a:rPr lang="en-US" sz="1200" baseline="0" dirty="0" smtClean="0"/>
              <a:t> is the</a:t>
            </a:r>
            <a:r>
              <a:rPr lang="en-US" sz="1200" dirty="0" smtClean="0"/>
              <a:t> probability that the </a:t>
            </a:r>
            <a:r>
              <a:rPr lang="en-US" sz="1200" dirty="0" err="1" smtClean="0"/>
              <a:t>ith</a:t>
            </a:r>
            <a:r>
              <a:rPr lang="en-US" sz="1200" baseline="0" dirty="0" smtClean="0"/>
              <a:t> or</a:t>
            </a:r>
            <a:r>
              <a:rPr lang="en-US" sz="1200" dirty="0" smtClean="0"/>
              <a:t> </a:t>
            </a:r>
            <a:r>
              <a:rPr lang="en-US" sz="1200" dirty="0" err="1" smtClean="0"/>
              <a:t>jth</a:t>
            </a:r>
            <a:r>
              <a:rPr lang="en-US" sz="1200" dirty="0" smtClean="0"/>
              <a:t> event is a signal event;</a:t>
            </a:r>
            <a:r>
              <a:rPr lang="en-US" sz="1200" baseline="0" dirty="0" smtClean="0"/>
              <a:t> </a:t>
            </a:r>
            <a:r>
              <a:rPr lang="en-US" sz="1200" dirty="0" smtClean="0">
                <a:solidFill>
                  <a:srgbClr val="000000"/>
                </a:solidFill>
              </a:rPr>
              <a:t>b is</a:t>
            </a:r>
            <a:r>
              <a:rPr lang="en-US" sz="1200" baseline="0" dirty="0" smtClean="0">
                <a:solidFill>
                  <a:srgbClr val="000000"/>
                </a:solidFill>
              </a:rPr>
              <a:t> c</a:t>
            </a:r>
            <a:r>
              <a:rPr lang="en-US" sz="1200" dirty="0" smtClean="0">
                <a:solidFill>
                  <a:srgbClr val="000000"/>
                </a:solidFill>
              </a:rPr>
              <a:t>alculated from unpolarized  cross section, and can be cancelled due to independence of polarization observables. For an event </a:t>
            </a:r>
            <a:r>
              <a:rPr lang="en-US" sz="1200" dirty="0" err="1" smtClean="0">
                <a:solidFill>
                  <a:srgbClr val="000000"/>
                </a:solidFill>
              </a:rPr>
              <a:t>i</a:t>
            </a:r>
            <a:r>
              <a:rPr lang="en-US" sz="1200" dirty="0" smtClean="0">
                <a:solidFill>
                  <a:srgbClr val="000000"/>
                </a:solidFill>
              </a:rPr>
              <a:t>  located in some</a:t>
            </a:r>
            <a:r>
              <a:rPr lang="en-US" sz="1200" baseline="0" dirty="0" smtClean="0">
                <a:solidFill>
                  <a:srgbClr val="000000"/>
                </a:solidFill>
              </a:rPr>
              <a:t> </a:t>
            </a:r>
            <a:r>
              <a:rPr lang="en-US" sz="1200" dirty="0" smtClean="0">
                <a:solidFill>
                  <a:srgbClr val="000000"/>
                </a:solidFill>
              </a:rPr>
              <a:t>missing-mass</a:t>
            </a:r>
            <a:r>
              <a:rPr lang="en-US" sz="1200" baseline="0" dirty="0" smtClean="0">
                <a:solidFill>
                  <a:srgbClr val="000000"/>
                </a:solidFill>
              </a:rPr>
              <a:t> </a:t>
            </a:r>
            <a:r>
              <a:rPr lang="en-US" sz="1200" dirty="0" smtClean="0">
                <a:solidFill>
                  <a:srgbClr val="000000"/>
                </a:solidFill>
              </a:rPr>
              <a:t>histogram</a:t>
            </a:r>
            <a:r>
              <a:rPr lang="en-US" sz="1200" baseline="0" dirty="0" smtClean="0">
                <a:solidFill>
                  <a:srgbClr val="000000"/>
                </a:solidFill>
              </a:rPr>
              <a:t> bin, </a:t>
            </a:r>
            <a:r>
              <a:rPr lang="en-US" baseline="0" dirty="0" smtClean="0"/>
              <a:t>we calculated the weight </a:t>
            </a:r>
            <a:r>
              <a:rPr lang="en-US" baseline="0" dirty="0" err="1" smtClean="0"/>
              <a:t>w^I</a:t>
            </a:r>
            <a:r>
              <a:rPr lang="en-US" baseline="0" dirty="0" smtClean="0"/>
              <a:t> as the ratio of signal to all events for that MM bin. </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84F93CAA-C53E-8644-8F38-5B9B23E4473E}" type="slidenum">
              <a:rPr lang="en-US" smtClean="0"/>
              <a:t>16</a:t>
            </a:fld>
            <a:endParaRPr lang="en-US"/>
          </a:p>
        </p:txBody>
      </p:sp>
    </p:spTree>
    <p:extLst>
      <p:ext uri="{BB962C8B-B14F-4D97-AF65-F5344CB8AC3E}">
        <p14:creationId xmlns:p14="http://schemas.microsoft.com/office/powerpoint/2010/main" val="329217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 axis convention we adopted in our analysis follows the convention used in the </a:t>
            </a:r>
            <a:r>
              <a:rPr lang="en-US" b="0" baseline="0" dirty="0" err="1" smtClean="0"/>
              <a:t>Miyagawa’s</a:t>
            </a:r>
            <a:r>
              <a:rPr lang="en-US" b="0" baseline="0" dirty="0" smtClean="0"/>
              <a:t> model. Z axis is along the direction of photon momentum, y axis is along the direction of photon momentum cross </a:t>
            </a:r>
            <a:r>
              <a:rPr lang="en-US" b="0" baseline="0" dirty="0" err="1" smtClean="0"/>
              <a:t>kaon</a:t>
            </a:r>
            <a:r>
              <a:rPr lang="en-US" b="0" baseline="0" dirty="0" smtClean="0"/>
              <a:t> momentum, and x axis is y axis cross z axis. Two polar angles are defined. Theta kaon is the angle between the kaon momentum and the z axis( which is the direction of the photon). Theta Lambda prime is the angle between the Lambda momentum and z prime, which is along the momentum transferred to the Lambda-neutron system. We extracted observables in bins over photon energy, E photon, theta lambda prime, magnitude of kaon momentum, </a:t>
            </a:r>
            <a:r>
              <a:rPr lang="en-US" b="0" baseline="0" dirty="0" err="1" smtClean="0"/>
              <a:t>pk</a:t>
            </a:r>
            <a:r>
              <a:rPr lang="en-US" b="0" baseline="0" dirty="0" smtClean="0"/>
              <a:t>, </a:t>
            </a:r>
            <a:r>
              <a:rPr lang="en-US" b="0" baseline="0" dirty="0" err="1" smtClean="0"/>
              <a:t>theta_k</a:t>
            </a:r>
            <a:r>
              <a:rPr lang="en-US" b="0" baseline="0" dirty="0" smtClean="0"/>
              <a:t>, and invariant mass of lambda and neutron.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D6C23A23-73B8-F140-84D1-980A5A77491D}" type="slidenum">
              <a:rPr lang="en-US" smtClean="0"/>
              <a:t>17</a:t>
            </a:fld>
            <a:endParaRPr lang="en-US"/>
          </a:p>
        </p:txBody>
      </p:sp>
    </p:spTree>
    <p:extLst>
      <p:ext uri="{BB962C8B-B14F-4D97-AF65-F5344CB8AC3E}">
        <p14:creationId xmlns:p14="http://schemas.microsoft.com/office/powerpoint/2010/main" val="1716536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dirty="0" smtClean="0"/>
              <a:t>Here, we</a:t>
            </a:r>
            <a:r>
              <a:rPr lang="en-US" baseline="0" dirty="0" smtClean="0"/>
              <a:t> show our results for </a:t>
            </a:r>
            <a:r>
              <a:rPr lang="en-US" baseline="0" dirty="0" err="1" smtClean="0"/>
              <a:t>Cx</a:t>
            </a:r>
            <a:r>
              <a:rPr lang="en-US" baseline="0" dirty="0" smtClean="0"/>
              <a:t>, </a:t>
            </a:r>
            <a:r>
              <a:rPr lang="en-US" baseline="0" dirty="0" err="1" smtClean="0"/>
              <a:t>Cz</a:t>
            </a:r>
            <a:r>
              <a:rPr lang="en-US" baseline="0" dirty="0" smtClean="0"/>
              <a:t>, and </a:t>
            </a:r>
            <a:r>
              <a:rPr lang="en-US" baseline="0" dirty="0" err="1" smtClean="0"/>
              <a:t>Py</a:t>
            </a:r>
            <a:r>
              <a:rPr lang="en-US" baseline="0" dirty="0" smtClean="0"/>
              <a:t> as a function of e photon, theta lambda prime, p kaon, theta kaon, or invariant-mass of lambda neutron. Red points are for </a:t>
            </a:r>
            <a:r>
              <a:rPr lang="en-US" baseline="0" dirty="0" err="1" smtClean="0"/>
              <a:t>Cx</a:t>
            </a:r>
            <a:r>
              <a:rPr lang="en-US" baseline="0" dirty="0" smtClean="0"/>
              <a:t>, blue points are for </a:t>
            </a:r>
            <a:r>
              <a:rPr lang="en-US" baseline="0" dirty="0" err="1" smtClean="0"/>
              <a:t>Cz</a:t>
            </a:r>
            <a:r>
              <a:rPr lang="en-US" baseline="0" dirty="0" smtClean="0"/>
              <a:t>, and green points are for </a:t>
            </a:r>
            <a:r>
              <a:rPr lang="en-US" baseline="0" dirty="0" err="1" smtClean="0"/>
              <a:t>py</a:t>
            </a:r>
            <a:r>
              <a:rPr lang="en-US" baseline="0" dirty="0" smtClean="0"/>
              <a:t>. Statistical uncertainties are smaller than the size of symbols. </a:t>
            </a:r>
            <a:r>
              <a:rPr lang="en-US" sz="1200" dirty="0" smtClean="0"/>
              <a:t>Overall, </a:t>
            </a:r>
            <a:r>
              <a:rPr lang="en-US" sz="1200" i="1" dirty="0" err="1" smtClean="0">
                <a:latin typeface="Times New Roman"/>
                <a:cs typeface="Times New Roman"/>
              </a:rPr>
              <a:t>C</a:t>
            </a:r>
            <a:r>
              <a:rPr lang="en-US" sz="1200" i="1" baseline="-25000" dirty="0" err="1" smtClean="0">
                <a:latin typeface="Times New Roman"/>
                <a:cs typeface="Times New Roman"/>
              </a:rPr>
              <a:t>x</a:t>
            </a:r>
            <a:r>
              <a:rPr lang="en-US" sz="1200" dirty="0" smtClean="0"/>
              <a:t> is small and varies around 0, </a:t>
            </a:r>
            <a:r>
              <a:rPr lang="en-US" sz="1200" i="1" dirty="0" err="1" smtClean="0">
                <a:latin typeface="Times New Roman"/>
                <a:cs typeface="Times New Roman"/>
              </a:rPr>
              <a:t>Cz</a:t>
            </a:r>
            <a:r>
              <a:rPr lang="en-US" sz="1200" dirty="0" smtClean="0"/>
              <a:t> varies between 0.4 and 0.8, and </a:t>
            </a:r>
            <a:r>
              <a:rPr lang="en-US" sz="1200" i="1" dirty="0" err="1" smtClean="0">
                <a:latin typeface="Times New Roman"/>
                <a:cs typeface="Times New Roman"/>
              </a:rPr>
              <a:t>Py</a:t>
            </a:r>
            <a:r>
              <a:rPr lang="en-US" sz="1200" dirty="0" smtClean="0"/>
              <a:t> varies between -0.4 and 0.1.</a:t>
            </a:r>
            <a:r>
              <a:rPr lang="en-US" sz="1200" baseline="0" dirty="0" smtClean="0"/>
              <a:t> </a:t>
            </a:r>
            <a:r>
              <a:rPr lang="en-US" sz="1200" dirty="0" smtClean="0"/>
              <a:t>The observables have a weaker dependence on </a:t>
            </a:r>
            <a:r>
              <a:rPr lang="en-US" sz="1200" i="1" dirty="0" err="1" smtClean="0">
                <a:latin typeface="Times New Roman"/>
                <a:cs typeface="Times New Roman"/>
              </a:rPr>
              <a:t>E</a:t>
            </a:r>
            <a:r>
              <a:rPr lang="en-US" sz="1200" i="1" baseline="-25000" dirty="0" err="1" smtClean="0">
                <a:latin typeface="Times New Roman"/>
                <a:cs typeface="Times New Roman"/>
              </a:rPr>
              <a:t>γ</a:t>
            </a:r>
            <a:r>
              <a:rPr lang="en-US" sz="1200" dirty="0" smtClean="0"/>
              <a:t> than on other kinematics variables.</a:t>
            </a:r>
            <a:endParaRPr lang="en-US" sz="1200" dirty="0"/>
          </a:p>
        </p:txBody>
      </p:sp>
      <p:sp>
        <p:nvSpPr>
          <p:cNvPr id="4" name="Slide Number Placeholder 3"/>
          <p:cNvSpPr>
            <a:spLocks noGrp="1"/>
          </p:cNvSpPr>
          <p:nvPr>
            <p:ph type="sldNum" sz="quarter" idx="10"/>
          </p:nvPr>
        </p:nvSpPr>
        <p:spPr/>
        <p:txBody>
          <a:bodyPr/>
          <a:lstStyle/>
          <a:p>
            <a:fld id="{D6C23A23-73B8-F140-84D1-980A5A77491D}" type="slidenum">
              <a:rPr lang="en-US" smtClean="0"/>
              <a:t>18</a:t>
            </a:fld>
            <a:endParaRPr lang="en-US"/>
          </a:p>
        </p:txBody>
      </p:sp>
    </p:spTree>
    <p:extLst>
      <p:ext uri="{BB962C8B-B14F-4D97-AF65-F5344CB8AC3E}">
        <p14:creationId xmlns:p14="http://schemas.microsoft.com/office/powerpoint/2010/main" val="3207333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457200" rtl="0" eaLnBrk="1" fontAlgn="auto" latinLnBrk="0" hangingPunct="1">
              <a:lnSpc>
                <a:spcPct val="100000"/>
              </a:lnSpc>
              <a:spcBef>
                <a:spcPts val="0"/>
              </a:spcBef>
              <a:spcAft>
                <a:spcPts val="0"/>
              </a:spcAft>
              <a:buClrTx/>
              <a:buSzTx/>
              <a:buFont typeface="Arial"/>
              <a:buNone/>
              <a:tabLst/>
              <a:defRPr/>
            </a:pPr>
            <a:r>
              <a:rPr lang="en-US" dirty="0" smtClean="0"/>
              <a:t>Here, I show</a:t>
            </a:r>
            <a:r>
              <a:rPr lang="en-US" baseline="0" dirty="0" smtClean="0"/>
              <a:t> results for</a:t>
            </a:r>
            <a:r>
              <a:rPr lang="en-US" dirty="0" smtClean="0"/>
              <a:t> </a:t>
            </a:r>
            <a:r>
              <a:rPr lang="en-US" dirty="0" err="1" smtClean="0"/>
              <a:t>Cx</a:t>
            </a:r>
            <a:r>
              <a:rPr lang="en-US" dirty="0" smtClean="0"/>
              <a:t>, </a:t>
            </a:r>
            <a:r>
              <a:rPr lang="en-US" dirty="0" err="1" smtClean="0"/>
              <a:t>Cz</a:t>
            </a:r>
            <a:r>
              <a:rPr lang="en-US" dirty="0" smtClean="0"/>
              <a:t>,</a:t>
            </a:r>
            <a:r>
              <a:rPr lang="en-US" baseline="0" dirty="0" smtClean="0"/>
              <a:t> and </a:t>
            </a:r>
            <a:r>
              <a:rPr lang="en-US" baseline="0" dirty="0" err="1" smtClean="0"/>
              <a:t>Py</a:t>
            </a:r>
            <a:r>
              <a:rPr lang="en-US" baseline="0" dirty="0" smtClean="0"/>
              <a:t> as a function of theta lambda prime for fixed invariant-mass of lambda neutron. </a:t>
            </a:r>
            <a:r>
              <a:rPr lang="en-US" i="1" dirty="0" err="1" smtClean="0">
                <a:latin typeface="Times New Roman"/>
                <a:cs typeface="Times New Roman"/>
              </a:rPr>
              <a:t>C</a:t>
            </a:r>
            <a:r>
              <a:rPr lang="en-US" i="1" baseline="-25000" dirty="0" err="1" smtClean="0">
                <a:latin typeface="Times New Roman"/>
                <a:cs typeface="Times New Roman"/>
              </a:rPr>
              <a:t>x</a:t>
            </a:r>
            <a:r>
              <a:rPr lang="en-US" dirty="0" smtClean="0"/>
              <a:t> is small and varies around 0. </a:t>
            </a:r>
            <a:r>
              <a:rPr lang="en-US" sz="1000" kern="1200" dirty="0" smtClean="0">
                <a:solidFill>
                  <a:schemeClr val="tx1"/>
                </a:solidFill>
                <a:latin typeface="+mn-lt"/>
                <a:ea typeface="+mn-ea"/>
                <a:cs typeface="Times New Roman"/>
              </a:rPr>
              <a:t>Overall, </a:t>
            </a:r>
            <a:r>
              <a:rPr lang="en-US" i="1" dirty="0" err="1" smtClean="0">
                <a:latin typeface="Times New Roman"/>
                <a:cs typeface="Times New Roman"/>
              </a:rPr>
              <a:t>Cz</a:t>
            </a:r>
            <a:r>
              <a:rPr lang="en-US" dirty="0" smtClean="0"/>
              <a:t> decreases as </a:t>
            </a:r>
            <a:r>
              <a:rPr lang="en-US" i="1" dirty="0" err="1" smtClean="0">
                <a:latin typeface="Times New Roman"/>
                <a:cs typeface="Times New Roman"/>
              </a:rPr>
              <a:t>θ</a:t>
            </a:r>
            <a:r>
              <a:rPr lang="en-US" i="1" baseline="30000" dirty="0" err="1" smtClean="0">
                <a:latin typeface="Times New Roman"/>
                <a:cs typeface="Times New Roman"/>
              </a:rPr>
              <a:t>’</a:t>
            </a:r>
            <a:r>
              <a:rPr lang="en-US" i="1" baseline="-25000" dirty="0" err="1" smtClean="0">
                <a:latin typeface="Times New Roman"/>
                <a:cs typeface="Times New Roman"/>
              </a:rPr>
              <a:t>Λ</a:t>
            </a:r>
            <a:r>
              <a:rPr lang="en-US" i="1" baseline="-25000" dirty="0" smtClean="0">
                <a:latin typeface="Times New Roman"/>
                <a:cs typeface="Times New Roman"/>
              </a:rPr>
              <a:t> </a:t>
            </a:r>
            <a:r>
              <a:rPr lang="en-US" dirty="0" smtClean="0"/>
              <a:t>increases. </a:t>
            </a:r>
            <a:r>
              <a:rPr lang="en-US" i="1" dirty="0" err="1" smtClean="0">
                <a:latin typeface="Times New Roman"/>
                <a:cs typeface="Times New Roman"/>
              </a:rPr>
              <a:t>Py</a:t>
            </a:r>
            <a:r>
              <a:rPr lang="en-US" dirty="0" smtClean="0"/>
              <a:t> shows different variation tendency as </a:t>
            </a:r>
            <a:r>
              <a:rPr lang="en-US" i="1" dirty="0" err="1" smtClean="0">
                <a:latin typeface="Times New Roman"/>
                <a:cs typeface="Times New Roman"/>
              </a:rPr>
              <a:t>θ</a:t>
            </a:r>
            <a:r>
              <a:rPr lang="en-US" i="1" baseline="30000" dirty="0" err="1" smtClean="0">
                <a:latin typeface="Times New Roman"/>
                <a:cs typeface="Times New Roman"/>
              </a:rPr>
              <a:t>’</a:t>
            </a:r>
            <a:r>
              <a:rPr lang="en-US" i="1" baseline="-25000" dirty="0" err="1" smtClean="0">
                <a:latin typeface="Times New Roman"/>
                <a:cs typeface="Times New Roman"/>
              </a:rPr>
              <a:t>Λ</a:t>
            </a:r>
            <a:r>
              <a:rPr lang="en-US" dirty="0" smtClean="0"/>
              <a:t> increases for different </a:t>
            </a:r>
            <a:r>
              <a:rPr lang="en-US" i="1" dirty="0" err="1" smtClean="0">
                <a:latin typeface="Times New Roman"/>
                <a:cs typeface="Times New Roman"/>
              </a:rPr>
              <a:t>IM</a:t>
            </a:r>
            <a:r>
              <a:rPr lang="en-US" i="1" baseline="-25000" dirty="0" err="1" smtClean="0">
                <a:latin typeface="Times New Roman"/>
                <a:cs typeface="Times New Roman"/>
              </a:rPr>
              <a:t>Λn</a:t>
            </a:r>
            <a:r>
              <a:rPr lang="en-US" i="1" baseline="-25000" dirty="0" smtClean="0">
                <a:latin typeface="Times New Roman"/>
                <a:cs typeface="Times New Roman"/>
              </a:rPr>
              <a:t> </a:t>
            </a:r>
            <a:r>
              <a:rPr lang="en-US" dirty="0" smtClean="0"/>
              <a:t>bins.</a:t>
            </a:r>
          </a:p>
          <a:p>
            <a:pPr marL="0" marR="0" indent="0" algn="just" defTabSz="457200" rtl="0" eaLnBrk="1" fontAlgn="auto" latinLnBrk="0" hangingPunct="1">
              <a:lnSpc>
                <a:spcPct val="100000"/>
              </a:lnSpc>
              <a:spcBef>
                <a:spcPts val="0"/>
              </a:spcBef>
              <a:spcAft>
                <a:spcPts val="0"/>
              </a:spcAft>
              <a:buClrTx/>
              <a:buSzTx/>
              <a:buFont typeface="Arial"/>
              <a:buNone/>
              <a:tabLst/>
              <a:defRPr/>
            </a:pPr>
            <a:endParaRPr lang="en-US" dirty="0" smtClean="0"/>
          </a:p>
          <a:p>
            <a:pPr marL="0" marR="0" indent="0" algn="just" defTabSz="457200" rtl="0" eaLnBrk="1" fontAlgn="auto" latinLnBrk="0" hangingPunct="1">
              <a:lnSpc>
                <a:spcPct val="100000"/>
              </a:lnSpc>
              <a:spcBef>
                <a:spcPts val="0"/>
              </a:spcBef>
              <a:spcAft>
                <a:spcPts val="0"/>
              </a:spcAft>
              <a:buClrTx/>
              <a:buSzTx/>
              <a:buFont typeface="Arial"/>
              <a:buNone/>
              <a:tabLst/>
              <a:defRPr/>
            </a:pPr>
            <a:r>
              <a:rPr lang="en-US" dirty="0" smtClean="0"/>
              <a:t>We</a:t>
            </a:r>
            <a:r>
              <a:rPr lang="en-US" baseline="0" dirty="0" smtClean="0"/>
              <a:t> also have results for other combinations of kinematic </a:t>
            </a:r>
            <a:r>
              <a:rPr lang="en-US" baseline="0" dirty="0" err="1" smtClean="0"/>
              <a:t>binnings</a:t>
            </a:r>
            <a:r>
              <a:rPr lang="en-US" baseline="0" dirty="0" smtClean="0"/>
              <a:t>, such as </a:t>
            </a:r>
            <a:r>
              <a:rPr lang="en-US" baseline="0" dirty="0" err="1" smtClean="0"/>
              <a:t>Eg</a:t>
            </a:r>
            <a:r>
              <a:rPr lang="en-US" baseline="0" dirty="0" smtClean="0"/>
              <a:t> and </a:t>
            </a:r>
            <a:r>
              <a:rPr lang="en-US" baseline="0" dirty="0" err="1" smtClean="0"/>
              <a:t>pk</a:t>
            </a:r>
            <a:r>
              <a:rPr lang="en-US" baseline="0" dirty="0" smtClean="0"/>
              <a:t>, </a:t>
            </a:r>
            <a:r>
              <a:rPr lang="en-US" baseline="0" dirty="0" err="1" smtClean="0"/>
              <a:t>eg</a:t>
            </a:r>
            <a:r>
              <a:rPr lang="en-US" baseline="0" dirty="0" smtClean="0"/>
              <a:t> and </a:t>
            </a:r>
            <a:r>
              <a:rPr lang="en-US" baseline="0" dirty="0" err="1" smtClean="0"/>
              <a:t>theta_lambda</a:t>
            </a:r>
            <a:r>
              <a:rPr lang="en-US" baseline="0" dirty="0" smtClean="0"/>
              <a:t>’, etc.</a:t>
            </a:r>
            <a:endParaRPr lang="en-US" dirty="0" smtClean="0"/>
          </a:p>
        </p:txBody>
      </p:sp>
      <p:sp>
        <p:nvSpPr>
          <p:cNvPr id="4" name="Slide Number Placeholder 3"/>
          <p:cNvSpPr>
            <a:spLocks noGrp="1"/>
          </p:cNvSpPr>
          <p:nvPr>
            <p:ph type="sldNum" sz="quarter" idx="10"/>
          </p:nvPr>
        </p:nvSpPr>
        <p:spPr/>
        <p:txBody>
          <a:bodyPr/>
          <a:lstStyle/>
          <a:p>
            <a:fld id="{84F93CAA-C53E-8644-8F38-5B9B23E4473E}" type="slidenum">
              <a:rPr lang="en-US" smtClean="0"/>
              <a:t>19</a:t>
            </a:fld>
            <a:endParaRPr lang="en-US"/>
          </a:p>
        </p:txBody>
      </p:sp>
    </p:spTree>
    <p:extLst>
      <p:ext uri="{BB962C8B-B14F-4D97-AF65-F5344CB8AC3E}">
        <p14:creationId xmlns:p14="http://schemas.microsoft.com/office/powerpoint/2010/main" val="4217063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baseline="0" dirty="0" smtClean="0"/>
              <a:t>will start from the general introduction, motivation, mechanism and differential cross section of reaction, and published theoretical predictions. Then I will introduce the experimental facility, where data for this work was collected. Next, I will talk about how to select the reaction of interest. Finally, I will show results, discuss what we have learned from them, and summarize my work.</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2</a:t>
            </a:fld>
            <a:endParaRPr lang="en-US"/>
          </a:p>
        </p:txBody>
      </p:sp>
    </p:spTree>
    <p:extLst>
      <p:ext uri="{BB962C8B-B14F-4D97-AF65-F5344CB8AC3E}">
        <p14:creationId xmlns:p14="http://schemas.microsoft.com/office/powerpoint/2010/main" val="1855597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a:t>
            </a:r>
            <a:r>
              <a:rPr lang="en-US" dirty="0" smtClean="0"/>
              <a:t>ystematic</a:t>
            </a:r>
            <a:r>
              <a:rPr lang="en-US" baseline="0" dirty="0" smtClean="0"/>
              <a:t> uncertainties of </a:t>
            </a:r>
            <a:r>
              <a:rPr lang="en-US" baseline="0" dirty="0" err="1" smtClean="0"/>
              <a:t>Cx</a:t>
            </a:r>
            <a:r>
              <a:rPr lang="en-US" baseline="0" dirty="0" smtClean="0"/>
              <a:t>, </a:t>
            </a:r>
            <a:r>
              <a:rPr lang="en-US" baseline="0" dirty="0" err="1" smtClean="0"/>
              <a:t>Cz</a:t>
            </a:r>
            <a:r>
              <a:rPr lang="en-US" baseline="0" dirty="0" smtClean="0"/>
              <a:t>, and </a:t>
            </a:r>
            <a:r>
              <a:rPr lang="en-US" baseline="0" dirty="0" err="1" smtClean="0"/>
              <a:t>Py</a:t>
            </a:r>
            <a:r>
              <a:rPr lang="en-US" baseline="0" dirty="0" smtClean="0"/>
              <a:t> from various sources, such as, CLAS acceptance, fiducial cut, particle identification, vertex cut, photon selection, invariant mass cut, missing-mass cut, missing momentum cut, and self-analyzing power, are estimated, and the total systematic uncertainties are calculated.</a:t>
            </a:r>
          </a:p>
          <a:p>
            <a:endParaRPr lang="en-US" baseline="0" dirty="0" smtClean="0"/>
          </a:p>
          <a:p>
            <a:r>
              <a:rPr lang="en-US" baseline="0" dirty="0" smtClean="0"/>
              <a:t>The systematic uncertainty due to the photon polarization is a work in progress.</a:t>
            </a:r>
            <a:endParaRPr lang="en-US" dirty="0"/>
          </a:p>
        </p:txBody>
      </p:sp>
      <p:sp>
        <p:nvSpPr>
          <p:cNvPr id="4" name="Slide Number Placeholder 3"/>
          <p:cNvSpPr>
            <a:spLocks noGrp="1"/>
          </p:cNvSpPr>
          <p:nvPr>
            <p:ph type="sldNum" sz="quarter" idx="10"/>
          </p:nvPr>
        </p:nvSpPr>
        <p:spPr/>
        <p:txBody>
          <a:bodyPr/>
          <a:lstStyle/>
          <a:p>
            <a:fld id="{D6C23A23-73B8-F140-84D1-980A5A77491D}" type="slidenum">
              <a:rPr lang="en-US" smtClean="0"/>
              <a:t>20</a:t>
            </a:fld>
            <a:endParaRPr lang="en-US"/>
          </a:p>
        </p:txBody>
      </p:sp>
    </p:spTree>
    <p:extLst>
      <p:ext uri="{BB962C8B-B14F-4D97-AF65-F5344CB8AC3E}">
        <p14:creationId xmlns:p14="http://schemas.microsoft.com/office/powerpoint/2010/main" val="2370336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I will show you some results of Sigma, Ox and Oz from Nick.</a:t>
            </a:r>
          </a:p>
          <a:p>
            <a:r>
              <a:rPr lang="en-US" baseline="0" dirty="0" smtClean="0"/>
              <a:t>Here are results for one-folder diff. estimates.</a:t>
            </a:r>
          </a:p>
          <a:p>
            <a:r>
              <a:rPr lang="en-US" baseline="0" dirty="0" smtClean="0"/>
              <a:t>Overall, Sigma is less than 0, Ox is larger than 0 except a point at the low </a:t>
            </a:r>
            <a:r>
              <a:rPr lang="en-US" baseline="0" dirty="0" err="1" smtClean="0"/>
              <a:t>pk</a:t>
            </a:r>
            <a:r>
              <a:rPr lang="en-US" baseline="0" dirty="0" smtClean="0"/>
              <a:t>, and Oz is around 0 except points at the high pk.</a:t>
            </a:r>
            <a:endParaRPr lang="en-US" dirty="0"/>
          </a:p>
        </p:txBody>
      </p:sp>
      <p:sp>
        <p:nvSpPr>
          <p:cNvPr id="4" name="Slide Number Placeholder 3"/>
          <p:cNvSpPr>
            <a:spLocks noGrp="1"/>
          </p:cNvSpPr>
          <p:nvPr>
            <p:ph type="sldNum" sz="quarter" idx="10"/>
          </p:nvPr>
        </p:nvSpPr>
        <p:spPr/>
        <p:txBody>
          <a:bodyPr/>
          <a:lstStyle/>
          <a:p>
            <a:fld id="{51EE7725-36ED-7E4A-A45C-350C2F980A5F}" type="slidenum">
              <a:rPr lang="en-US" smtClean="0"/>
              <a:t>21</a:t>
            </a:fld>
            <a:endParaRPr lang="en-US"/>
          </a:p>
        </p:txBody>
      </p:sp>
    </p:spTree>
    <p:extLst>
      <p:ext uri="{BB962C8B-B14F-4D97-AF65-F5344CB8AC3E}">
        <p14:creationId xmlns:p14="http://schemas.microsoft.com/office/powerpoint/2010/main" val="1311665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results for two-fold diff. estimates.</a:t>
            </a:r>
            <a:endParaRPr lang="en-US" dirty="0"/>
          </a:p>
        </p:txBody>
      </p:sp>
      <p:sp>
        <p:nvSpPr>
          <p:cNvPr id="4" name="Slide Number Placeholder 3"/>
          <p:cNvSpPr>
            <a:spLocks noGrp="1"/>
          </p:cNvSpPr>
          <p:nvPr>
            <p:ph type="sldNum" sz="quarter" idx="10"/>
          </p:nvPr>
        </p:nvSpPr>
        <p:spPr/>
        <p:txBody>
          <a:bodyPr/>
          <a:lstStyle/>
          <a:p>
            <a:fld id="{51EE7725-36ED-7E4A-A45C-350C2F980A5F}" type="slidenum">
              <a:rPr lang="en-US" smtClean="0"/>
              <a:t>22</a:t>
            </a:fld>
            <a:endParaRPr lang="en-US"/>
          </a:p>
        </p:txBody>
      </p:sp>
    </p:spTree>
    <p:extLst>
      <p:ext uri="{BB962C8B-B14F-4D97-AF65-F5344CB8AC3E}">
        <p14:creationId xmlns:p14="http://schemas.microsoft.com/office/powerpoint/2010/main" val="533938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baseline="0" dirty="0" smtClean="0"/>
              <a:t>Here</a:t>
            </a:r>
            <a:r>
              <a:rPr lang="zh-CN" altLang="en-US" baseline="0" dirty="0" smtClean="0"/>
              <a:t>, </a:t>
            </a:r>
            <a:r>
              <a:rPr lang="en-US" altLang="zh-CN" baseline="0" dirty="0" smtClean="0"/>
              <a:t>we</a:t>
            </a:r>
            <a:r>
              <a:rPr lang="zh-CN" altLang="en-US" baseline="0" dirty="0" smtClean="0"/>
              <a:t> </a:t>
            </a:r>
            <a:r>
              <a:rPr lang="en-US" altLang="zh-CN" baseline="0" dirty="0" smtClean="0"/>
              <a:t>compare</a:t>
            </a:r>
            <a:r>
              <a:rPr lang="zh-CN" altLang="en-US" baseline="0" dirty="0" smtClean="0"/>
              <a:t> </a:t>
            </a:r>
            <a:r>
              <a:rPr lang="en-US" altLang="zh-CN" baseline="0" dirty="0" smtClean="0"/>
              <a:t>observables</a:t>
            </a:r>
            <a:r>
              <a:rPr lang="zh-CN" altLang="en-US" baseline="0" dirty="0" smtClean="0"/>
              <a:t> </a:t>
            </a:r>
            <a:r>
              <a:rPr lang="en-US" altLang="zh-CN" baseline="0" dirty="0" smtClean="0"/>
              <a:t>extracted</a:t>
            </a:r>
            <a:r>
              <a:rPr lang="zh-CN" altLang="en-US" baseline="0" dirty="0" smtClean="0"/>
              <a:t> </a:t>
            </a:r>
            <a:r>
              <a:rPr lang="en-US" altLang="zh-CN" baseline="0" dirty="0" smtClean="0"/>
              <a:t>from</a:t>
            </a:r>
            <a:r>
              <a:rPr lang="zh-CN" altLang="en-US" baseline="0" dirty="0" smtClean="0"/>
              <a:t> </a:t>
            </a:r>
            <a:r>
              <a:rPr lang="en-US" altLang="zh-CN" baseline="0" dirty="0" smtClean="0"/>
              <a:t>QF</a:t>
            </a:r>
            <a:r>
              <a:rPr lang="zh-CN" altLang="en-US" baseline="0" dirty="0" smtClean="0"/>
              <a:t> </a:t>
            </a:r>
            <a:r>
              <a:rPr lang="en-US" altLang="zh-CN" baseline="0" dirty="0" smtClean="0"/>
              <a:t>and</a:t>
            </a:r>
            <a:r>
              <a:rPr lang="zh-CN" altLang="en-US" baseline="0" dirty="0" smtClean="0"/>
              <a:t> </a:t>
            </a:r>
            <a:r>
              <a:rPr lang="en-US" altLang="zh-CN" baseline="0" dirty="0" smtClean="0"/>
              <a:t>FSI</a:t>
            </a:r>
            <a:r>
              <a:rPr lang="zh-CN" altLang="en-US" baseline="0" dirty="0" smtClean="0"/>
              <a:t> </a:t>
            </a:r>
            <a:r>
              <a:rPr lang="en-US" altLang="zh-CN" baseline="0" dirty="0" smtClean="0"/>
              <a:t>data</a:t>
            </a:r>
            <a:r>
              <a:rPr lang="zh-CN" altLang="en-US" baseline="0" dirty="0" smtClean="0"/>
              <a:t> </a:t>
            </a:r>
            <a:r>
              <a:rPr lang="en-US" altLang="zh-CN" baseline="0" dirty="0" smtClean="0"/>
              <a:t>samples</a:t>
            </a:r>
            <a:r>
              <a:rPr lang="zh-CN" altLang="en-US" baseline="0" dirty="0" smtClean="0"/>
              <a:t> </a:t>
            </a:r>
            <a:r>
              <a:rPr lang="en-US" altLang="zh-CN" baseline="0" dirty="0" smtClean="0"/>
              <a:t>in</a:t>
            </a:r>
            <a:r>
              <a:rPr lang="zh-CN" altLang="en-US" baseline="0" dirty="0" smtClean="0"/>
              <a:t> </a:t>
            </a:r>
            <a:r>
              <a:rPr lang="en-US" altLang="zh-CN" baseline="0" dirty="0" smtClean="0"/>
              <a:t>photon</a:t>
            </a:r>
            <a:r>
              <a:rPr lang="zh-CN" altLang="en-US" baseline="0" dirty="0" smtClean="0"/>
              <a:t> </a:t>
            </a:r>
            <a:r>
              <a:rPr lang="en-US" altLang="zh-CN" baseline="0" dirty="0" smtClean="0"/>
              <a:t>bins.</a:t>
            </a:r>
            <a:r>
              <a:rPr lang="zh-CN" altLang="en-US" baseline="0" dirty="0" smtClean="0"/>
              <a:t> </a:t>
            </a:r>
            <a:r>
              <a:rPr lang="en-US" altLang="zh-CN" baseline="0" dirty="0" smtClean="0"/>
              <a:t>The</a:t>
            </a:r>
            <a:r>
              <a:rPr lang="zh-CN" altLang="en-US" baseline="0" dirty="0" smtClean="0"/>
              <a:t> </a:t>
            </a:r>
            <a:r>
              <a:rPr lang="en-US" altLang="zh-CN" baseline="0" dirty="0" smtClean="0"/>
              <a:t>data</a:t>
            </a:r>
            <a:r>
              <a:rPr lang="zh-CN" altLang="en-US" baseline="0" dirty="0" smtClean="0"/>
              <a:t> </a:t>
            </a:r>
            <a:r>
              <a:rPr lang="en-US" altLang="zh-CN" baseline="0" dirty="0" smtClean="0"/>
              <a:t>samples</a:t>
            </a:r>
            <a:r>
              <a:rPr lang="zh-CN" altLang="en-US" baseline="0" dirty="0" smtClean="0"/>
              <a:t> </a:t>
            </a:r>
            <a:r>
              <a:rPr lang="en-US" altLang="zh-CN" baseline="0" dirty="0" smtClean="0"/>
              <a:t>are</a:t>
            </a:r>
            <a:r>
              <a:rPr lang="zh-CN" altLang="en-US" baseline="0" dirty="0" smtClean="0"/>
              <a:t> </a:t>
            </a:r>
            <a:r>
              <a:rPr lang="en-US" altLang="zh-CN" baseline="0" dirty="0" smtClean="0"/>
              <a:t>separated</a:t>
            </a:r>
            <a:r>
              <a:rPr lang="zh-CN" altLang="en-US" baseline="0" dirty="0" smtClean="0"/>
              <a:t> </a:t>
            </a:r>
            <a:r>
              <a:rPr lang="en-US" altLang="zh-CN" baseline="0" dirty="0" smtClean="0"/>
              <a:t>by</a:t>
            </a:r>
            <a:r>
              <a:rPr lang="zh-CN" altLang="en-US" baseline="0" dirty="0" smtClean="0"/>
              <a:t> </a:t>
            </a:r>
            <a:r>
              <a:rPr lang="en-US" altLang="zh-CN" baseline="0" dirty="0" smtClean="0"/>
              <a:t>the</a:t>
            </a:r>
            <a:r>
              <a:rPr lang="zh-CN" altLang="en-US" baseline="0" dirty="0" smtClean="0"/>
              <a:t> </a:t>
            </a:r>
            <a:r>
              <a:rPr lang="en-US" altLang="zh-CN" baseline="0" dirty="0" smtClean="0"/>
              <a:t>missing</a:t>
            </a:r>
            <a:r>
              <a:rPr lang="zh-CN" altLang="en-US" baseline="0" dirty="0" smtClean="0"/>
              <a:t> </a:t>
            </a:r>
            <a:r>
              <a:rPr lang="en-US" altLang="zh-CN" baseline="0" dirty="0" smtClean="0"/>
              <a:t>momentum</a:t>
            </a:r>
            <a:r>
              <a:rPr lang="zh-CN" altLang="en-US" baseline="0" dirty="0" smtClean="0"/>
              <a:t> </a:t>
            </a:r>
            <a:r>
              <a:rPr lang="en-US" altLang="zh-CN" baseline="0" dirty="0" smtClean="0"/>
              <a:t>cut</a:t>
            </a:r>
            <a:r>
              <a:rPr lang="zh-CN" altLang="en-US" baseline="0" dirty="0" smtClean="0"/>
              <a:t> </a:t>
            </a:r>
            <a:r>
              <a:rPr lang="en-US" altLang="zh-CN" baseline="0" dirty="0" smtClean="0"/>
              <a:t>at</a:t>
            </a:r>
            <a:r>
              <a:rPr lang="zh-CN" altLang="en-US" baseline="0" dirty="0" smtClean="0"/>
              <a:t> </a:t>
            </a:r>
            <a:r>
              <a:rPr lang="en-US" altLang="zh-CN" baseline="0" dirty="0" smtClean="0"/>
              <a:t>the</a:t>
            </a:r>
            <a:r>
              <a:rPr lang="zh-CN" altLang="en-US" baseline="0" dirty="0" smtClean="0"/>
              <a:t> </a:t>
            </a:r>
            <a:r>
              <a:rPr lang="en-US" altLang="zh-CN" baseline="0" dirty="0" smtClean="0"/>
              <a:t>0.2</a:t>
            </a:r>
            <a:r>
              <a:rPr lang="zh-CN" altLang="en-US" baseline="0" dirty="0" smtClean="0"/>
              <a:t> </a:t>
            </a:r>
            <a:r>
              <a:rPr lang="en-US" altLang="zh-CN" baseline="0" dirty="0" err="1" smtClean="0"/>
              <a:t>GeV</a:t>
            </a:r>
            <a:r>
              <a:rPr lang="en-US" altLang="zh-CN" baseline="0" dirty="0" smtClean="0"/>
              <a:t>/c.</a:t>
            </a:r>
            <a:r>
              <a:rPr lang="zh-CN" altLang="en-US" baseline="0" dirty="0" smtClean="0"/>
              <a:t> </a:t>
            </a:r>
            <a:r>
              <a:rPr lang="en-US" baseline="0" dirty="0" smtClean="0"/>
              <a:t>For </a:t>
            </a:r>
            <a:r>
              <a:rPr lang="en-US" i="1" dirty="0" err="1" smtClean="0">
                <a:latin typeface="Times New Roman"/>
                <a:cs typeface="Times New Roman"/>
              </a:rPr>
              <a:t>Cx</a:t>
            </a:r>
            <a:r>
              <a:rPr lang="en-US" sz="1000" i="0" kern="1200" dirty="0" smtClean="0">
                <a:solidFill>
                  <a:schemeClr val="tx1"/>
                </a:solidFill>
                <a:latin typeface="+mn-lt"/>
                <a:ea typeface="+mn-ea"/>
                <a:cs typeface="Times New Roman"/>
              </a:rPr>
              <a:t>,</a:t>
            </a:r>
            <a:r>
              <a:rPr lang="en-US" i="1" dirty="0" smtClean="0">
                <a:latin typeface="Times New Roman"/>
                <a:cs typeface="Times New Roman"/>
              </a:rPr>
              <a:t> </a:t>
            </a:r>
            <a:r>
              <a:rPr lang="en-US" sz="1000" kern="1200" dirty="0" smtClean="0">
                <a:solidFill>
                  <a:schemeClr val="tx1"/>
                </a:solidFill>
                <a:latin typeface="+mn-lt"/>
                <a:ea typeface="+mn-ea"/>
                <a:cs typeface="Times New Roman"/>
              </a:rPr>
              <a:t>At lower photon energy, there is a</a:t>
            </a:r>
            <a:r>
              <a:rPr lang="en-US" dirty="0" smtClean="0"/>
              <a:t> big difference between QF and FSI. At higher photon energy, the differences are small.</a:t>
            </a:r>
          </a:p>
          <a:p>
            <a:pPr marL="0" indent="0" algn="just">
              <a:buFont typeface="Arial"/>
              <a:buNone/>
            </a:pPr>
            <a:r>
              <a:rPr lang="en-US" i="1" dirty="0" err="1" smtClean="0">
                <a:latin typeface="Times New Roman"/>
                <a:cs typeface="Times New Roman"/>
              </a:rPr>
              <a:t>Cz</a:t>
            </a:r>
            <a:r>
              <a:rPr lang="en-US" dirty="0" smtClean="0"/>
              <a:t> are close to 1 for quasi-free, and are systematically larger than FSI.</a:t>
            </a:r>
            <a:r>
              <a:rPr lang="en-US" baseline="0" dirty="0" smtClean="0"/>
              <a:t> </a:t>
            </a:r>
            <a:r>
              <a:rPr lang="en-US" baseline="0" dirty="0" err="1" smtClean="0"/>
              <a:t>Py</a:t>
            </a:r>
            <a:r>
              <a:rPr lang="en-US" baseline="0" dirty="0" smtClean="0"/>
              <a:t> for final-state interaction </a:t>
            </a:r>
            <a:r>
              <a:rPr lang="en-US" dirty="0" smtClean="0"/>
              <a:t>are larger than QF</a:t>
            </a:r>
            <a:r>
              <a:rPr lang="en-US" baseline="0" dirty="0" smtClean="0"/>
              <a:t> </a:t>
            </a:r>
            <a:r>
              <a:rPr lang="en-US" dirty="0" smtClean="0"/>
              <a:t>for all </a:t>
            </a:r>
            <a:r>
              <a:rPr lang="en-US" i="1" dirty="0" err="1" smtClean="0">
                <a:latin typeface="Times New Roman"/>
                <a:cs typeface="Times New Roman"/>
              </a:rPr>
              <a:t>E</a:t>
            </a:r>
            <a:r>
              <a:rPr lang="en-US" i="1" baseline="-25000" dirty="0" err="1" smtClean="0">
                <a:latin typeface="Times New Roman"/>
                <a:cs typeface="Times New Roman"/>
              </a:rPr>
              <a:t>γ</a:t>
            </a:r>
            <a:r>
              <a:rPr lang="en-US" dirty="0" smtClean="0"/>
              <a:t>.</a:t>
            </a:r>
          </a:p>
          <a:p>
            <a:pPr marL="0" indent="0" algn="just">
              <a:buFont typeface="Arial"/>
              <a:buNone/>
            </a:pPr>
            <a:endParaRPr lang="en-US" dirty="0" smtClean="0"/>
          </a:p>
          <a:p>
            <a:pPr marL="0" indent="0" algn="just">
              <a:buFont typeface="Arial"/>
              <a:buNone/>
            </a:pPr>
            <a:r>
              <a:rPr lang="en-US" dirty="0" smtClean="0"/>
              <a:t>Overall</a:t>
            </a:r>
            <a:r>
              <a:rPr lang="en-US" baseline="0" dirty="0" smtClean="0"/>
              <a:t> the systematic differences between the QF and FSI data samples are significant, which suggests that the FSI sample is not dominated by QF events.</a:t>
            </a:r>
            <a:endParaRPr lang="en-US" dirty="0"/>
          </a:p>
        </p:txBody>
      </p:sp>
      <p:sp>
        <p:nvSpPr>
          <p:cNvPr id="4" name="Slide Number Placeholder 3"/>
          <p:cNvSpPr>
            <a:spLocks noGrp="1"/>
          </p:cNvSpPr>
          <p:nvPr>
            <p:ph type="sldNum" sz="quarter" idx="10"/>
          </p:nvPr>
        </p:nvSpPr>
        <p:spPr/>
        <p:txBody>
          <a:bodyPr/>
          <a:lstStyle/>
          <a:p>
            <a:fld id="{D6C23A23-73B8-F140-84D1-980A5A77491D}" type="slidenum">
              <a:rPr lang="en-US" smtClean="0"/>
              <a:t>23</a:t>
            </a:fld>
            <a:endParaRPr lang="en-US"/>
          </a:p>
        </p:txBody>
      </p:sp>
    </p:spTree>
    <p:extLst>
      <p:ext uri="{BB962C8B-B14F-4D97-AF65-F5344CB8AC3E}">
        <p14:creationId xmlns:p14="http://schemas.microsoft.com/office/powerpoint/2010/main" val="222679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use the missing momentum cut to separate QF and FSI events, but they can not be completely separated. So we took a simulated study to estimate contribution of QF in FSI sample with various missing momentum cut. </a:t>
            </a:r>
          </a:p>
          <a:p>
            <a:r>
              <a:rPr lang="en-US" baseline="0" dirty="0" smtClean="0"/>
              <a:t>The picture shows the missing momentum for the experimental data is fitted by simulated distributions of QF and FSI.</a:t>
            </a:r>
          </a:p>
          <a:p>
            <a:r>
              <a:rPr lang="en-US" baseline="0" dirty="0" smtClean="0"/>
              <a:t>In the table, the first column shows missing momentum cut points, delta means </a:t>
            </a:r>
            <a:r>
              <a:rPr lang="en-US" baseline="0" dirty="0" err="1" smtClean="0"/>
              <a:t>fsi</a:t>
            </a:r>
            <a:r>
              <a:rPr lang="en-US" baseline="0" dirty="0" smtClean="0"/>
              <a:t> contribution for data sample with missing momentum less than cut pint, f means QF contribution for data sample with missing momentum larger than cut point, and p </a:t>
            </a:r>
            <a:r>
              <a:rPr lang="en-US" baseline="0" dirty="0" err="1" smtClean="0"/>
              <a:t>fst</a:t>
            </a:r>
            <a:r>
              <a:rPr lang="en-US" baseline="0" dirty="0" smtClean="0"/>
              <a:t> lost mean how much percent of </a:t>
            </a:r>
            <a:r>
              <a:rPr lang="en-US" baseline="0" dirty="0" err="1" smtClean="0"/>
              <a:t>fsi</a:t>
            </a:r>
            <a:r>
              <a:rPr lang="en-US" baseline="0" dirty="0" smtClean="0"/>
              <a:t> events will be lost after applying missing momentum cut. In our work, we applied the missing momentum cut at 0.2 </a:t>
            </a:r>
            <a:r>
              <a:rPr lang="en-US" baseline="0" dirty="0" err="1" smtClean="0"/>
              <a:t>GeV</a:t>
            </a:r>
            <a:r>
              <a:rPr lang="en-US" baseline="0" dirty="0" smtClean="0"/>
              <a:t>/c, and we estimated that the ratio QF to FSI is about 99 to 1 below 0.2 </a:t>
            </a:r>
            <a:r>
              <a:rPr lang="en-US" baseline="0" dirty="0" err="1" smtClean="0"/>
              <a:t>GeV</a:t>
            </a:r>
            <a:r>
              <a:rPr lang="en-US" baseline="0" dirty="0" smtClean="0"/>
              <a:t>/c, and the ratio of FSI to QF is about 7 to 3 above 0.2 </a:t>
            </a:r>
            <a:r>
              <a:rPr lang="en-US" baseline="0" dirty="0" err="1" smtClean="0"/>
              <a:t>GeV</a:t>
            </a:r>
            <a:r>
              <a:rPr lang="en-US" baseline="0" dirty="0" smtClean="0"/>
              <a:t>/c.</a:t>
            </a:r>
          </a:p>
          <a:p>
            <a:endParaRPr lang="en-US" baseline="0" dirty="0" smtClean="0"/>
          </a:p>
          <a:p>
            <a:r>
              <a:rPr lang="en-US" baseline="0" dirty="0" smtClean="0"/>
              <a:t>To estimate contribution of QF in FSI sample, we applied a simulated study. In this study, all main mechanisms are simulated. The missing momentum distribution for real data is fitted by missing momentum distributions of simulated mechanisms. Then, contributions can be estimated. In the table, the first </a:t>
            </a:r>
            <a:r>
              <a:rPr lang="en-US" baseline="0" dirty="0" err="1" smtClean="0"/>
              <a:t>colum</a:t>
            </a:r>
            <a:r>
              <a:rPr lang="en-US" baseline="0" dirty="0" smtClean="0"/>
              <a:t> shows varies missing momentum cuts, delta means FSI contribution in the QF data sample, f means QF contribution in the FSI data sample, P FSI lost mean how much percentage of FSI events is lost after the corresponding cut. For the cut at 0.2 </a:t>
            </a:r>
            <a:r>
              <a:rPr lang="en-US" baseline="0" dirty="0" err="1" smtClean="0"/>
              <a:t>GeV</a:t>
            </a:r>
            <a:r>
              <a:rPr lang="en-US" baseline="0" dirty="0" smtClean="0"/>
              <a:t>/c, the ratio of contribution of QF to FSI is about 99 to 1 in the QF data sample, and the ratio of contribution of FSI to QF is about 7 to 3 in the FSI data sample.</a:t>
            </a:r>
          </a:p>
          <a:p>
            <a:endParaRPr lang="en-US" dirty="0"/>
          </a:p>
        </p:txBody>
      </p:sp>
      <p:sp>
        <p:nvSpPr>
          <p:cNvPr id="4" name="Slide Number Placeholder 3"/>
          <p:cNvSpPr>
            <a:spLocks noGrp="1"/>
          </p:cNvSpPr>
          <p:nvPr>
            <p:ph type="sldNum" sz="quarter" idx="10"/>
          </p:nvPr>
        </p:nvSpPr>
        <p:spPr/>
        <p:txBody>
          <a:bodyPr/>
          <a:lstStyle/>
          <a:p>
            <a:fld id="{51EE7725-36ED-7E4A-A45C-350C2F980A5F}" type="slidenum">
              <a:rPr lang="en-US" smtClean="0"/>
              <a:t>24</a:t>
            </a:fld>
            <a:endParaRPr lang="en-US"/>
          </a:p>
        </p:txBody>
      </p:sp>
    </p:spTree>
    <p:extLst>
      <p:ext uri="{BB962C8B-B14F-4D97-AF65-F5344CB8AC3E}">
        <p14:creationId xmlns:p14="http://schemas.microsoft.com/office/powerpoint/2010/main" val="1000341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study by simulation</a:t>
            </a:r>
            <a:r>
              <a:rPr lang="en-US" baseline="0" dirty="0" smtClean="0"/>
              <a:t> </a:t>
            </a:r>
            <a:r>
              <a:rPr lang="en-US" dirty="0" smtClean="0"/>
              <a:t>was used to evaluate the effect of  the quasi-free mechanism on the results for the final-state interactions. Briefly, realistic</a:t>
            </a:r>
            <a:r>
              <a:rPr lang="en-US" baseline="0" dirty="0" smtClean="0"/>
              <a:t> values of the polarization observables </a:t>
            </a:r>
            <a:r>
              <a:rPr lang="en-US" baseline="0" dirty="0" err="1" smtClean="0"/>
              <a:t>Cx</a:t>
            </a:r>
            <a:r>
              <a:rPr lang="en-US" baseline="0" dirty="0" smtClean="0"/>
              <a:t>, </a:t>
            </a:r>
            <a:r>
              <a:rPr lang="en-US" baseline="0" dirty="0" err="1" smtClean="0"/>
              <a:t>Cz</a:t>
            </a:r>
            <a:r>
              <a:rPr lang="en-US" baseline="0" dirty="0" smtClean="0"/>
              <a:t>, and </a:t>
            </a:r>
            <a:r>
              <a:rPr lang="en-US" baseline="0" dirty="0" err="1" smtClean="0"/>
              <a:t>Py</a:t>
            </a:r>
            <a:r>
              <a:rPr lang="en-US" baseline="0" dirty="0" smtClean="0"/>
              <a:t> for </a:t>
            </a:r>
            <a:r>
              <a:rPr lang="en-US" baseline="0" dirty="0" err="1" smtClean="0"/>
              <a:t>gp</a:t>
            </a:r>
            <a:r>
              <a:rPr lang="en-US" baseline="0" dirty="0" smtClean="0"/>
              <a:t>-&gt;K+L are included in the generator. Two simulated data samples were used for this study, one is clean final-state interaction sample, the other one is smeared with 12% of the quasi-free mechanism. The observables are extracted independently for each sample. The plots show comparison of observables between the clean final state interaction data sample and the one mixed with 12% quasi-free events. The results suggest that the contamination from the quasi-free mechanism, which is up to 12%, does not significantly affect the results of the observables.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further test effect of QF on observables for FSI, we applied another simulated study. In the study, we produced two data sample, the one data sample only includes FSI events, and the other one is smeared by 12% of QF events. The pictures shows comparison of observables extracted by the two data sample, which suggest there are no significant difference up to 12% smearing.</a:t>
            </a:r>
          </a:p>
        </p:txBody>
      </p:sp>
      <p:sp>
        <p:nvSpPr>
          <p:cNvPr id="4" name="Slide Number Placeholder 3"/>
          <p:cNvSpPr>
            <a:spLocks noGrp="1"/>
          </p:cNvSpPr>
          <p:nvPr>
            <p:ph type="sldNum" sz="quarter" idx="10"/>
          </p:nvPr>
        </p:nvSpPr>
        <p:spPr/>
        <p:txBody>
          <a:bodyPr/>
          <a:lstStyle/>
          <a:p>
            <a:fld id="{D6C23A23-73B8-F140-84D1-980A5A77491D}" type="slidenum">
              <a:rPr lang="en-US" smtClean="0"/>
              <a:t>25</a:t>
            </a:fld>
            <a:endParaRPr lang="en-US"/>
          </a:p>
        </p:txBody>
      </p:sp>
    </p:spTree>
    <p:extLst>
      <p:ext uri="{BB962C8B-B14F-4D97-AF65-F5344CB8AC3E}">
        <p14:creationId xmlns:p14="http://schemas.microsoft.com/office/powerpoint/2010/main" val="3473968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looked very preliminarily at how features of our data compare with theoretical calculations.</a:t>
            </a:r>
          </a:p>
          <a:p>
            <a:r>
              <a:rPr lang="en-US" sz="1200" kern="1200" dirty="0" smtClean="0">
                <a:solidFill>
                  <a:schemeClr val="tx1"/>
                </a:solidFill>
                <a:effectLst/>
                <a:latin typeface="+mn-lt"/>
                <a:ea typeface="+mn-ea"/>
                <a:cs typeface="+mn-cs"/>
              </a:rPr>
              <a:t>The model calculations are from </a:t>
            </a:r>
            <a:r>
              <a:rPr lang="en-US" sz="1200" kern="1200" dirty="0" err="1" smtClean="0">
                <a:solidFill>
                  <a:schemeClr val="tx1"/>
                </a:solidFill>
                <a:effectLst/>
                <a:latin typeface="+mn-lt"/>
                <a:ea typeface="+mn-ea"/>
                <a:cs typeface="+mn-cs"/>
              </a:rPr>
              <a:t>Miyagawa’s</a:t>
            </a:r>
            <a:r>
              <a:rPr lang="en-US" sz="1200" kern="1200" dirty="0" smtClean="0">
                <a:solidFill>
                  <a:schemeClr val="tx1"/>
                </a:solidFill>
                <a:effectLst/>
                <a:latin typeface="+mn-lt"/>
                <a:ea typeface="+mn-ea"/>
                <a:cs typeface="+mn-cs"/>
              </a:rPr>
              <a:t> group. and show </a:t>
            </a:r>
            <a:r>
              <a:rPr lang="en-US" sz="1200" kern="1200" dirty="0" err="1" smtClean="0">
                <a:solidFill>
                  <a:schemeClr val="tx1"/>
                </a:solidFill>
                <a:effectLst/>
                <a:latin typeface="+mn-lt"/>
                <a:ea typeface="+mn-ea"/>
                <a:cs typeface="+mn-cs"/>
              </a:rPr>
              <a:t>Cx</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Cz</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Py</a:t>
            </a:r>
            <a:r>
              <a:rPr lang="en-US" sz="1200" kern="1200" dirty="0" smtClean="0">
                <a:solidFill>
                  <a:schemeClr val="tx1"/>
                </a:solidFill>
                <a:effectLst/>
                <a:latin typeface="+mn-lt"/>
                <a:ea typeface="+mn-ea"/>
                <a:cs typeface="+mn-cs"/>
              </a:rPr>
              <a:t> as a function of theta Lambda prime for one E photon, p kaon, and theta kaon bin. Dotted curve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for quasi-free production; while the solid and dashed-dotted curves are for quasi-free and FSI with two different hyperon-nucleon potentials.</a:t>
            </a:r>
          </a:p>
          <a:p>
            <a:r>
              <a:rPr lang="en-US" sz="1200" kern="1200" dirty="0" smtClean="0">
                <a:solidFill>
                  <a:schemeClr val="tx1"/>
                </a:solidFill>
                <a:effectLst/>
                <a:latin typeface="+mn-lt"/>
                <a:ea typeface="+mn-ea"/>
                <a:cs typeface="+mn-cs"/>
              </a:rPr>
              <a:t>The right figures show our results for </a:t>
            </a:r>
            <a:r>
              <a:rPr lang="en-US" sz="1200" kern="1200" dirty="0" err="1" smtClean="0">
                <a:solidFill>
                  <a:schemeClr val="tx1"/>
                </a:solidFill>
                <a:effectLst/>
                <a:latin typeface="+mn-lt"/>
                <a:ea typeface="+mn-ea"/>
                <a:cs typeface="+mn-cs"/>
              </a:rPr>
              <a:t>Cx</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Cz</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Py</a:t>
            </a:r>
            <a:r>
              <a:rPr lang="en-US" sz="1200" kern="1200" dirty="0" smtClean="0">
                <a:solidFill>
                  <a:schemeClr val="tx1"/>
                </a:solidFill>
                <a:effectLst/>
                <a:latin typeface="+mn-lt"/>
                <a:ea typeface="+mn-ea"/>
                <a:cs typeface="+mn-cs"/>
              </a:rPr>
              <a:t> at kinematic values closest to those in the paper. </a:t>
            </a:r>
          </a:p>
          <a:p>
            <a:r>
              <a:rPr lang="en-US" sz="1200" kern="1200" dirty="0" smtClean="0">
                <a:solidFill>
                  <a:schemeClr val="tx1"/>
                </a:solidFill>
                <a:effectLst/>
                <a:latin typeface="+mn-lt"/>
                <a:ea typeface="+mn-ea"/>
                <a:cs typeface="+mn-cs"/>
              </a:rPr>
              <a:t>At this time we generally compare only the overall features and do not make any solid conclusions since the model includes quasi-free mechanisms, while our data do not. Also, while our average E </a:t>
            </a:r>
            <a:r>
              <a:rPr lang="en-US" sz="1200" kern="1200" dirty="0" err="1" smtClean="0">
                <a:solidFill>
                  <a:schemeClr val="tx1"/>
                </a:solidFill>
                <a:effectLst/>
                <a:latin typeface="+mn-lt"/>
                <a:ea typeface="+mn-ea"/>
                <a:cs typeface="+mn-cs"/>
              </a:rPr>
              <a:t>phot</a:t>
            </a:r>
            <a:r>
              <a:rPr lang="en-US" sz="1200" kern="1200" dirty="0" smtClean="0">
                <a:solidFill>
                  <a:schemeClr val="tx1"/>
                </a:solidFill>
                <a:effectLst/>
                <a:latin typeface="+mn-lt"/>
                <a:ea typeface="+mn-ea"/>
                <a:cs typeface="+mn-cs"/>
              </a:rPr>
              <a:t> and p kaon are very close to those in the calculation, the kaon polar angle is somewhat larger.</a:t>
            </a:r>
          </a:p>
          <a:p>
            <a:endParaRPr lang="en-US" baseline="0" dirty="0" smtClean="0"/>
          </a:p>
          <a:p>
            <a:r>
              <a:rPr lang="en-US" baseline="0" dirty="0" smtClean="0"/>
              <a:t>Ultimately, our data will be fitted by the model and may be even included to the YN database for a global fit (such as to the Nijmegen potential).</a:t>
            </a:r>
          </a:p>
          <a:p>
            <a:endParaRPr lang="en-US" baseline="0" dirty="0" smtClean="0"/>
          </a:p>
          <a:p>
            <a:endParaRPr lang="en-US" baseline="0" dirty="0" smtClean="0"/>
          </a:p>
          <a:p>
            <a:r>
              <a:rPr lang="en-US" altLang="zh-CN" baseline="0" dirty="0" smtClean="0"/>
              <a:t>For comparison to theoretical publications, shown in the left pictures, we need to extract four-fold estimates shown in the right picture. Due to limits of statistics and acceptance, we only can do comparison with the closest kinematic setup, rather than exact comparison.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this time we do not make any solid conclusions since the model includes quasi-free mechanisms, while our data do not. Also, while our average E </a:t>
            </a:r>
            <a:r>
              <a:rPr lang="en-US" sz="1200" kern="1200" dirty="0" err="1" smtClean="0">
                <a:solidFill>
                  <a:schemeClr val="tx1"/>
                </a:solidFill>
                <a:effectLst/>
                <a:latin typeface="+mn-lt"/>
                <a:ea typeface="+mn-ea"/>
                <a:cs typeface="+mn-cs"/>
              </a:rPr>
              <a:t>phot</a:t>
            </a:r>
            <a:r>
              <a:rPr lang="en-US" sz="1200" kern="1200" dirty="0" smtClean="0">
                <a:solidFill>
                  <a:schemeClr val="tx1"/>
                </a:solidFill>
                <a:effectLst/>
                <a:latin typeface="+mn-lt"/>
                <a:ea typeface="+mn-ea"/>
                <a:cs typeface="+mn-cs"/>
              </a:rPr>
              <a:t> and p </a:t>
            </a:r>
            <a:r>
              <a:rPr lang="en-US" sz="1200" kern="1200" dirty="0" err="1" smtClean="0">
                <a:solidFill>
                  <a:schemeClr val="tx1"/>
                </a:solidFill>
                <a:effectLst/>
                <a:latin typeface="+mn-lt"/>
                <a:ea typeface="+mn-ea"/>
                <a:cs typeface="+mn-cs"/>
              </a:rPr>
              <a:t>kaon</a:t>
            </a:r>
            <a:r>
              <a:rPr lang="en-US" sz="1200" kern="1200" dirty="0" smtClean="0">
                <a:solidFill>
                  <a:schemeClr val="tx1"/>
                </a:solidFill>
                <a:effectLst/>
                <a:latin typeface="+mn-lt"/>
                <a:ea typeface="+mn-ea"/>
                <a:cs typeface="+mn-cs"/>
              </a:rPr>
              <a:t> are very close to those in the calculation, the </a:t>
            </a:r>
            <a:r>
              <a:rPr lang="en-US" sz="1200" kern="1200" dirty="0" err="1" smtClean="0">
                <a:solidFill>
                  <a:schemeClr val="tx1"/>
                </a:solidFill>
                <a:effectLst/>
                <a:latin typeface="+mn-lt"/>
                <a:ea typeface="+mn-ea"/>
                <a:cs typeface="+mn-cs"/>
              </a:rPr>
              <a:t>kaon</a:t>
            </a:r>
            <a:r>
              <a:rPr lang="en-US" sz="1200" kern="1200" dirty="0" smtClean="0">
                <a:solidFill>
                  <a:schemeClr val="tx1"/>
                </a:solidFill>
                <a:effectLst/>
                <a:latin typeface="+mn-lt"/>
                <a:ea typeface="+mn-ea"/>
                <a:cs typeface="+mn-cs"/>
              </a:rPr>
              <a:t> polar angle is somewhat larger.</a:t>
            </a:r>
          </a:p>
          <a:p>
            <a:endParaRPr lang="en-US" baseline="0" dirty="0" smtClean="0"/>
          </a:p>
        </p:txBody>
      </p:sp>
      <p:sp>
        <p:nvSpPr>
          <p:cNvPr id="4" name="Slide Number Placeholder 3"/>
          <p:cNvSpPr>
            <a:spLocks noGrp="1"/>
          </p:cNvSpPr>
          <p:nvPr>
            <p:ph type="sldNum" sz="quarter" idx="10"/>
          </p:nvPr>
        </p:nvSpPr>
        <p:spPr/>
        <p:txBody>
          <a:bodyPr/>
          <a:lstStyle/>
          <a:p>
            <a:fld id="{84F93CAA-C53E-8644-8F38-5B9B23E4473E}" type="slidenum">
              <a:rPr lang="en-US" smtClean="0"/>
              <a:t>26</a:t>
            </a:fld>
            <a:endParaRPr lang="en-US"/>
          </a:p>
        </p:txBody>
      </p:sp>
    </p:spTree>
    <p:extLst>
      <p:ext uri="{BB962C8B-B14F-4D97-AF65-F5344CB8AC3E}">
        <p14:creationId xmlns:p14="http://schemas.microsoft.com/office/powerpoint/2010/main" val="1522800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data offer an opportunity to extract a spin-average lambda neutron</a:t>
            </a:r>
            <a:r>
              <a:rPr lang="en-US" baseline="0" dirty="0" smtClean="0"/>
              <a:t> scattering length using </a:t>
            </a:r>
            <a:r>
              <a:rPr lang="en-US" baseline="0" dirty="0" err="1" smtClean="0"/>
              <a:t>Gasparyan’s</a:t>
            </a:r>
            <a:r>
              <a:rPr lang="en-US" baseline="0" dirty="0" smtClean="0"/>
              <a:t> method. The plot shows observables as a function of lambda neutron invariant mass in the limited range, which is required by the method. Our data allow for sufficiently fine binning while having reasonable statistical uncertainties. I need to point out </a:t>
            </a:r>
            <a:r>
              <a:rPr lang="en-US" sz="1200" b="0" i="0" u="none" strike="noStrike" kern="1200" baseline="0" dirty="0" smtClean="0">
                <a:solidFill>
                  <a:schemeClr val="tx1"/>
                </a:solidFill>
                <a:latin typeface="+mn-lt"/>
                <a:ea typeface="+mn-ea"/>
                <a:cs typeface="+mn-cs"/>
              </a:rPr>
              <a:t>the fits to each observable, </a:t>
            </a:r>
            <a:r>
              <a:rPr lang="en-US" sz="1200" b="1" i="0" u="none" strike="noStrike" kern="1200" baseline="0" dirty="0" err="1" smtClean="0">
                <a:solidFill>
                  <a:schemeClr val="tx1"/>
                </a:solidFill>
                <a:latin typeface="+mn-lt"/>
                <a:ea typeface="+mn-ea"/>
                <a:cs typeface="+mn-cs"/>
              </a:rPr>
              <a:t>Cx</a:t>
            </a:r>
            <a:r>
              <a:rPr lang="en-US" sz="1200" b="0"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Cz</a:t>
            </a:r>
            <a:r>
              <a:rPr lang="en-US" sz="1200" b="0" i="0" u="none" strike="noStrike" kern="1200" baseline="0" dirty="0" smtClean="0">
                <a:solidFill>
                  <a:schemeClr val="tx1"/>
                </a:solidFill>
                <a:latin typeface="+mn-lt"/>
                <a:ea typeface="+mn-ea"/>
                <a:cs typeface="+mn-cs"/>
              </a:rPr>
              <a:t>, or </a:t>
            </a:r>
            <a:r>
              <a:rPr lang="en-US" sz="1200" b="1" i="0" u="none" strike="noStrike" kern="1200" baseline="0" dirty="0" err="1" smtClean="0">
                <a:solidFill>
                  <a:schemeClr val="tx1"/>
                </a:solidFill>
                <a:latin typeface="+mn-lt"/>
                <a:ea typeface="+mn-ea"/>
                <a:cs typeface="+mn-cs"/>
              </a:rPr>
              <a:t>Py</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are not expected to yield the same value of the scattering length, since the observables are different combinations of the </a:t>
            </a:r>
            <a:r>
              <a:rPr lang="en-US" sz="1200" b="1" i="0" u="none" strike="noStrike" kern="1200" baseline="0" dirty="0" smtClean="0">
                <a:solidFill>
                  <a:schemeClr val="tx1"/>
                </a:solidFill>
                <a:latin typeface="+mn-lt"/>
                <a:ea typeface="+mn-ea"/>
                <a:cs typeface="+mn-cs"/>
              </a:rPr>
              <a:t>lambda-</a:t>
            </a:r>
            <a:r>
              <a:rPr lang="en-US" sz="1200" b="1" i="0" u="none" strike="noStrike" kern="1200" baseline="0" dirty="0" err="1" smtClean="0">
                <a:solidFill>
                  <a:schemeClr val="tx1"/>
                </a:solidFill>
                <a:latin typeface="+mn-lt"/>
                <a:ea typeface="+mn-ea"/>
                <a:cs typeface="+mn-cs"/>
              </a:rPr>
              <a:t>nuetron</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helicity amplitudes.</a:t>
            </a:r>
            <a:endParaRPr lang="en-US" dirty="0"/>
          </a:p>
        </p:txBody>
      </p:sp>
      <p:sp>
        <p:nvSpPr>
          <p:cNvPr id="4" name="Slide Number Placeholder 3"/>
          <p:cNvSpPr>
            <a:spLocks noGrp="1"/>
          </p:cNvSpPr>
          <p:nvPr>
            <p:ph type="sldNum" sz="quarter" idx="10"/>
          </p:nvPr>
        </p:nvSpPr>
        <p:spPr/>
        <p:txBody>
          <a:bodyPr/>
          <a:lstStyle/>
          <a:p>
            <a:fld id="{D6C23A23-73B8-F140-84D1-980A5A77491D}" type="slidenum">
              <a:rPr lang="en-US" smtClean="0"/>
              <a:t>27</a:t>
            </a:fld>
            <a:endParaRPr lang="en-US"/>
          </a:p>
        </p:txBody>
      </p:sp>
    </p:spTree>
    <p:extLst>
      <p:ext uri="{BB962C8B-B14F-4D97-AF65-F5344CB8AC3E}">
        <p14:creationId xmlns:p14="http://schemas.microsoft.com/office/powerpoint/2010/main" val="457812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smtClean="0"/>
              <a:t>Summarily, first ever estimates for the polarization observables </a:t>
            </a:r>
            <a:r>
              <a:rPr lang="en-US" sz="1200" i="1" dirty="0" err="1" smtClean="0">
                <a:latin typeface="Times New Roman"/>
                <a:cs typeface="Times New Roman"/>
              </a:rPr>
              <a:t>C</a:t>
            </a:r>
            <a:r>
              <a:rPr lang="en-US" sz="1200" i="1" baseline="-25000" dirty="0" err="1" smtClean="0">
                <a:latin typeface="Times New Roman"/>
                <a:cs typeface="Times New Roman"/>
              </a:rPr>
              <a:t>x</a:t>
            </a:r>
            <a:r>
              <a:rPr lang="en-US" sz="1200" dirty="0" smtClean="0"/>
              <a:t>, </a:t>
            </a:r>
            <a:r>
              <a:rPr lang="en-US" sz="1200" i="1" dirty="0" err="1" smtClean="0">
                <a:latin typeface="Times New Roman"/>
                <a:cs typeface="Times New Roman"/>
              </a:rPr>
              <a:t>C</a:t>
            </a:r>
            <a:r>
              <a:rPr lang="en-US" sz="1200" i="1" baseline="-25000" dirty="0" err="1" smtClean="0">
                <a:latin typeface="Times New Roman"/>
                <a:cs typeface="Times New Roman"/>
              </a:rPr>
              <a:t>z</a:t>
            </a:r>
            <a:r>
              <a:rPr lang="en-US" sz="1200" i="1" baseline="-25000" dirty="0" smtClean="0">
                <a:latin typeface="Times New Roman"/>
                <a:cs typeface="Times New Roman"/>
              </a:rPr>
              <a:t>,</a:t>
            </a:r>
            <a:r>
              <a:rPr lang="en-US" sz="1200" i="1" baseline="0" dirty="0" smtClean="0">
                <a:latin typeface="Times New Roman"/>
                <a:cs typeface="Times New Roman"/>
              </a:rPr>
              <a:t> </a:t>
            </a:r>
            <a:r>
              <a:rPr lang="en-US" sz="1200" i="1" baseline="0" dirty="0" err="1" smtClean="0">
                <a:latin typeface="Times New Roman"/>
                <a:cs typeface="Times New Roman"/>
              </a:rPr>
              <a:t>Py</a:t>
            </a:r>
            <a:r>
              <a:rPr lang="en-US" sz="1200" i="1" baseline="0" dirty="0" smtClean="0">
                <a:latin typeface="Times New Roman"/>
                <a:cs typeface="Times New Roman"/>
              </a:rPr>
              <a:t>, Ox, Oz and Sigma</a:t>
            </a:r>
            <a:r>
              <a:rPr lang="en-US" sz="1200" i="1" dirty="0" smtClean="0">
                <a:latin typeface="Times New Roman"/>
                <a:cs typeface="Times New Roman"/>
              </a:rPr>
              <a:t> </a:t>
            </a:r>
            <a:r>
              <a:rPr lang="en-US" sz="1200" dirty="0" smtClean="0"/>
              <a:t>for the final-state interactions in gamma</a:t>
            </a:r>
            <a:r>
              <a:rPr lang="en-US" sz="1200" baseline="0" dirty="0" smtClean="0"/>
              <a:t> </a:t>
            </a:r>
            <a:r>
              <a:rPr lang="en-US" sz="1200" dirty="0" smtClean="0"/>
              <a:t>deuterium</a:t>
            </a:r>
            <a:r>
              <a:rPr lang="en-US" sz="1200" baseline="0" dirty="0" smtClean="0"/>
              <a:t> to </a:t>
            </a:r>
            <a:r>
              <a:rPr lang="en-US" sz="1200" baseline="0" dirty="0" err="1" smtClean="0"/>
              <a:t>kaon</a:t>
            </a:r>
            <a:r>
              <a:rPr lang="en-US" sz="1200" baseline="0" dirty="0" smtClean="0"/>
              <a:t> lambda neutron</a:t>
            </a:r>
            <a:r>
              <a:rPr lang="en-US" sz="1200" dirty="0" smtClean="0"/>
              <a:t> were determined.</a:t>
            </a:r>
          </a:p>
          <a:p>
            <a:pPr algn="just"/>
            <a:r>
              <a:rPr lang="en-US" sz="1200" dirty="0" smtClean="0"/>
              <a:t>one-fold, two-fold, and four-fold differential estimates were obtained. Many two-, three-, and four-fold differential estimates were extracted.</a:t>
            </a:r>
          </a:p>
          <a:p>
            <a:pPr algn="just"/>
            <a:r>
              <a:rPr lang="en-US" sz="1200" baseline="0" dirty="0" smtClean="0"/>
              <a:t>Effect of  QF on the observables were studied.</a:t>
            </a:r>
            <a:endParaRPr lang="en-US" sz="1200" dirty="0" smtClean="0"/>
          </a:p>
          <a:p>
            <a:pPr algn="just"/>
            <a:r>
              <a:rPr lang="en-US" sz="1200" dirty="0" smtClean="0"/>
              <a:t>Data points of this work will be used to constrain free parameters of YN potentials and to extract a spin-average value of </a:t>
            </a:r>
            <a:r>
              <a:rPr lang="en-US" sz="1200" dirty="0" err="1" smtClean="0"/>
              <a:t>Λn</a:t>
            </a:r>
            <a:r>
              <a:rPr lang="en-US" sz="1200" dirty="0" smtClean="0"/>
              <a:t> scattering length.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28</a:t>
            </a:fld>
            <a:endParaRPr lang="en-US"/>
          </a:p>
        </p:txBody>
      </p:sp>
    </p:spTree>
    <p:extLst>
      <p:ext uri="{BB962C8B-B14F-4D97-AF65-F5344CB8AC3E}">
        <p14:creationId xmlns:p14="http://schemas.microsoft.com/office/powerpoint/2010/main" val="2041862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 the DOCA method to reconstruct the reaction vertex, and select events that originate  with the deuterium target. The right figure shows the z-component of the reaction vertex distribution. Z axis is the direction of the beam line, the original point 0 is the center of the CLAS.</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30</a:t>
            </a:fld>
            <a:endParaRPr lang="en-US"/>
          </a:p>
        </p:txBody>
      </p:sp>
    </p:spTree>
    <p:extLst>
      <p:ext uri="{BB962C8B-B14F-4D97-AF65-F5344CB8AC3E}">
        <p14:creationId xmlns:p14="http://schemas.microsoft.com/office/powerpoint/2010/main" val="214567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 understanding of </a:t>
            </a:r>
            <a:r>
              <a:rPr lang="en-US" dirty="0" smtClean="0"/>
              <a:t>both </a:t>
            </a:r>
            <a:r>
              <a:rPr lang="en-US" dirty="0" smtClean="0">
                <a:solidFill>
                  <a:srgbClr val="FF0000"/>
                </a:solidFill>
              </a:rPr>
              <a:t>hyperon-nucleon (YN) </a:t>
            </a:r>
            <a:r>
              <a:rPr lang="en-US" dirty="0" smtClean="0"/>
              <a:t>potentials is important to have a </a:t>
            </a:r>
            <a:r>
              <a:rPr lang="en-US" dirty="0" smtClean="0">
                <a:solidFill>
                  <a:srgbClr val="FF0000"/>
                </a:solidFill>
              </a:rPr>
              <a:t>comprehensive picture </a:t>
            </a:r>
            <a:r>
              <a:rPr lang="en-US" dirty="0" smtClean="0"/>
              <a:t>of the </a:t>
            </a:r>
            <a:r>
              <a:rPr lang="en-US" dirty="0" smtClean="0">
                <a:solidFill>
                  <a:srgbClr val="FF0000"/>
                </a:solidFill>
              </a:rPr>
              <a:t>strong interaction</a:t>
            </a:r>
            <a:r>
              <a:rPr lang="en-US" dirty="0" smtClean="0">
                <a:solidFill>
                  <a:schemeClr val="tx1"/>
                </a:solidFill>
              </a:rPr>
              <a:t>.</a:t>
            </a:r>
            <a:r>
              <a:rPr lang="en-US" b="0" baseline="0" dirty="0" smtClean="0"/>
              <a:t> Hyperon-hyperon potentials are also important, but are not addressed in this study. In particular, the YN interaction plays a key role in dense nuclear matter and in </a:t>
            </a:r>
            <a:r>
              <a:rPr lang="en-US" b="0" baseline="0" dirty="0" err="1" smtClean="0"/>
              <a:t>hypernuclei</a:t>
            </a:r>
            <a:r>
              <a:rPr lang="en-US" b="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Among all baryon-baryon interactions, the best understood is the nucleon-nucleon interaction. For comparison, the interaction between hyperon and nucleon is less known. Typically, NN potential is first constructed from potential models, like</a:t>
            </a:r>
            <a:r>
              <a:rPr lang="en-US" sz="1200" kern="1200" baseline="0" dirty="0" smtClean="0">
                <a:solidFill>
                  <a:schemeClr val="tx1"/>
                </a:solidFill>
                <a:effectLst/>
                <a:latin typeface="+mn-lt"/>
                <a:ea typeface="+mn-ea"/>
                <a:cs typeface="+mn-cs"/>
              </a:rPr>
              <a:t> meson-exchange models and chiral effective field theory</a:t>
            </a:r>
            <a:r>
              <a:rPr lang="en-US" sz="1200" kern="1200" dirty="0" smtClean="0">
                <a:solidFill>
                  <a:schemeClr val="tx1"/>
                </a:solidFill>
                <a:effectLst/>
                <a:latin typeface="+mn-lt"/>
                <a:ea typeface="+mn-ea"/>
                <a:cs typeface="+mn-cs"/>
              </a:rPr>
              <a:t>, and then SU(3) symmetry is used to calculate YN couplings from NN couplings. Since the flavor SU(3) is broken, there are free parameters in the YN potentials, which cannot be obtained from the NN potentials and must be obtained from fits to experimental data. </a:t>
            </a:r>
            <a:endParaRPr lang="en-US" sz="1200" b="0" baseline="0" dirty="0" smtClean="0"/>
          </a:p>
          <a:p>
            <a:endParaRPr lang="en-US" dirty="0"/>
          </a:p>
        </p:txBody>
      </p:sp>
      <p:sp>
        <p:nvSpPr>
          <p:cNvPr id="4" name="Slide Number Placeholder 3"/>
          <p:cNvSpPr>
            <a:spLocks noGrp="1"/>
          </p:cNvSpPr>
          <p:nvPr>
            <p:ph type="sldNum" sz="quarter" idx="10"/>
          </p:nvPr>
        </p:nvSpPr>
        <p:spPr/>
        <p:txBody>
          <a:bodyPr/>
          <a:lstStyle/>
          <a:p>
            <a:fld id="{32B27080-450C-5041-9B1B-DDEF0C60F8DC}" type="slidenum">
              <a:rPr lang="en-US" smtClean="0"/>
              <a:t>3</a:t>
            </a:fld>
            <a:endParaRPr lang="en-US"/>
          </a:p>
        </p:txBody>
      </p:sp>
    </p:spTree>
    <p:extLst>
      <p:ext uri="{BB962C8B-B14F-4D97-AF65-F5344CB8AC3E}">
        <p14:creationId xmlns:p14="http://schemas.microsoft.com/office/powerpoint/2010/main" val="3174010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obtaining the photon beam polarization, we first need to get the electron beam polarization. Then we use </a:t>
            </a:r>
            <a:r>
              <a:rPr lang="en-US" baseline="0" dirty="0" err="1" smtClean="0"/>
              <a:t>Maximon</a:t>
            </a:r>
            <a:r>
              <a:rPr lang="en-US" baseline="0" dirty="0" smtClean="0"/>
              <a:t> and Olson relation to calculate the photon beam polarization. The electron polarization was measured in special runs by the </a:t>
            </a:r>
            <a:r>
              <a:rPr lang="en-US" baseline="0" dirty="0" err="1" smtClean="0"/>
              <a:t>moller</a:t>
            </a:r>
            <a:r>
              <a:rPr lang="en-US" baseline="0" dirty="0" smtClean="0"/>
              <a:t> </a:t>
            </a:r>
            <a:r>
              <a:rPr lang="en-US" baseline="0" dirty="0" err="1" smtClean="0"/>
              <a:t>polarimeters</a:t>
            </a:r>
            <a:r>
              <a:rPr lang="en-US" baseline="0" dirty="0" smtClean="0"/>
              <a:t>. The left figure shows the measured electron beam polarization versus run number. All g13a runs fall into three parts, which differ by the electron beam energy and </a:t>
            </a:r>
            <a:r>
              <a:rPr lang="en-US" baseline="0" dirty="0" err="1" smtClean="0"/>
              <a:t>wien</a:t>
            </a:r>
            <a:r>
              <a:rPr lang="en-US" baseline="0" dirty="0" smtClean="0"/>
              <a:t>-angle. For each part, we calculate an average value of the electron beam polarization shown by the red line. The right figure shows photon polarization over electron polarization versus energy of photon over energy of electron for our data. </a:t>
            </a:r>
            <a:r>
              <a:rPr lang="en-US" baseline="0" dirty="0" err="1" smtClean="0"/>
              <a:t>E_photon</a:t>
            </a:r>
            <a:r>
              <a:rPr lang="en-US" baseline="0" dirty="0" smtClean="0"/>
              <a:t> over E electron is between 35% and 95% and the corresponding  p photon to p electron is between 40% and about 100%.</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31</a:t>
            </a:fld>
            <a:endParaRPr lang="en-US"/>
          </a:p>
        </p:txBody>
      </p:sp>
    </p:spTree>
    <p:extLst>
      <p:ext uri="{BB962C8B-B14F-4D97-AF65-F5344CB8AC3E}">
        <p14:creationId xmlns:p14="http://schemas.microsoft.com/office/powerpoint/2010/main" val="271608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the figure is about photon energy </a:t>
            </a:r>
            <a:r>
              <a:rPr lang="en-US" baseline="0" dirty="0" err="1" smtClean="0"/>
              <a:t>vs</a:t>
            </a:r>
            <a:r>
              <a:rPr lang="en-US" baseline="0" dirty="0" smtClean="0"/>
              <a:t> missing mass of gamma deuterium to </a:t>
            </a:r>
            <a:r>
              <a:rPr lang="en-US" baseline="0" dirty="0" err="1" smtClean="0"/>
              <a:t>kaon</a:t>
            </a:r>
            <a:r>
              <a:rPr lang="en-US" baseline="0" dirty="0" smtClean="0"/>
              <a:t>, proton, negative pion X for final state interactions. In the figure, Lambda, sigma and sigma star production are dominant at different parts and mix together. We need to develop a background subtraction method to obtain event yields for different kinematic bins.</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32</a:t>
            </a:fld>
            <a:endParaRPr lang="en-US"/>
          </a:p>
        </p:txBody>
      </p:sp>
    </p:spTree>
    <p:extLst>
      <p:ext uri="{BB962C8B-B14F-4D97-AF65-F5344CB8AC3E}">
        <p14:creationId xmlns:p14="http://schemas.microsoft.com/office/powerpoint/2010/main" val="3656052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used the </a:t>
            </a:r>
            <a:r>
              <a:rPr lang="en-US" baseline="0" dirty="0" err="1" smtClean="0"/>
              <a:t>Monta</a:t>
            </a:r>
            <a:r>
              <a:rPr lang="en-US" baseline="0" dirty="0" smtClean="0"/>
              <a:t>-Carlo method to get simulated data of signal and background channels. Firstly, initial data was generated by generators for different mechanisms of our reaction and background channels, such as quasi-free, pi0 mediated, pi+ mediated, </a:t>
            </a:r>
            <a:r>
              <a:rPr lang="en-US" baseline="0" dirty="0" err="1" smtClean="0"/>
              <a:t>kn</a:t>
            </a:r>
            <a:r>
              <a:rPr lang="en-US" baseline="0" dirty="0" smtClean="0"/>
              <a:t> re-scattering and Ln re-scattering for our reaction, as well as sigma neutron re-scattering and quasi-free for sigma, sigma star zero, and sigma star minus production. Then, we let generated data pass through GSIM and got raw data. GSIM simulated the environment of CLAS for the g13 experiment. Finally, we used a filter to skim data.</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33</a:t>
            </a:fld>
            <a:endParaRPr lang="en-US"/>
          </a:p>
        </p:txBody>
      </p:sp>
    </p:spTree>
    <p:extLst>
      <p:ext uri="{BB962C8B-B14F-4D97-AF65-F5344CB8AC3E}">
        <p14:creationId xmlns:p14="http://schemas.microsoft.com/office/powerpoint/2010/main" val="3289959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compare simulated data to real data for mm distribution.</a:t>
            </a:r>
            <a:r>
              <a:rPr lang="en-US" baseline="0" dirty="0" smtClean="0"/>
              <a:t> The red line is for real data. The blue part is for lambda production of simulated data, the green part is for sigma production and black part is for sigma star production. The small difference is mainly due to accidental events of real data. Additionally, there is a small shift at the neutron peak. </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34</a:t>
            </a:fld>
            <a:endParaRPr lang="en-US"/>
          </a:p>
        </p:txBody>
      </p:sp>
    </p:spTree>
    <p:extLst>
      <p:ext uri="{BB962C8B-B14F-4D97-AF65-F5344CB8AC3E}">
        <p14:creationId xmlns:p14="http://schemas.microsoft.com/office/powerpoint/2010/main" val="927260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obtain mm distribution of accidental events, we randomly produced accidental tracks to replace the corresponding tracks of our reaction and then recalculated missing mass distribution using the information of the accidental track. The figure shows accidental events distribution. Red line is for accidental </a:t>
            </a:r>
            <a:r>
              <a:rPr lang="en-US" baseline="0" dirty="0" err="1" smtClean="0"/>
              <a:t>kaon</a:t>
            </a:r>
            <a:r>
              <a:rPr lang="en-US" baseline="0" dirty="0" smtClean="0"/>
              <a:t>, blue line is for accidental proton, and green line is for accidental pion.</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35</a:t>
            </a:fld>
            <a:endParaRPr lang="en-US"/>
          </a:p>
        </p:txBody>
      </p:sp>
    </p:spTree>
    <p:extLst>
      <p:ext uri="{BB962C8B-B14F-4D97-AF65-F5344CB8AC3E}">
        <p14:creationId xmlns:p14="http://schemas.microsoft.com/office/powerpoint/2010/main" val="2498697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sz="1200" dirty="0" smtClean="0">
                <a:solidFill>
                  <a:srgbClr val="FF0000"/>
                </a:solidFill>
              </a:rPr>
              <a:t>The maximum likelihood method was used to extract the observables. The first formula shows </a:t>
            </a:r>
            <a:r>
              <a:rPr lang="en-US" sz="1200" dirty="0" smtClean="0">
                <a:solidFill>
                  <a:schemeClr val="tx1"/>
                </a:solidFill>
              </a:rPr>
              <a:t>p</a:t>
            </a:r>
            <a:r>
              <a:rPr lang="en-US" dirty="0" smtClean="0"/>
              <a:t>robability density function defined from the polarized cross section.</a:t>
            </a:r>
          </a:p>
          <a:p>
            <a:pPr marL="0" indent="0" algn="just">
              <a:buFont typeface="Arial"/>
              <a:buNone/>
            </a:pPr>
            <a:r>
              <a:rPr lang="en-US" dirty="0" smtClean="0"/>
              <a:t>Total likelihood is the product of the likelihoods for all individual events. </a:t>
            </a:r>
            <a:r>
              <a:rPr lang="en-US" sz="1200" dirty="0" smtClean="0"/>
              <a:t>c</a:t>
            </a:r>
            <a:r>
              <a:rPr lang="en-US" sz="1200" baseline="30000" dirty="0" smtClean="0"/>
              <a:t>+,-</a:t>
            </a:r>
            <a:r>
              <a:rPr lang="en-US" sz="1200" dirty="0" smtClean="0"/>
              <a:t>: Represent </a:t>
            </a:r>
            <a:r>
              <a:rPr lang="en-US" sz="1200" dirty="0" err="1" smtClean="0"/>
              <a:t>unpolarized</a:t>
            </a:r>
            <a:r>
              <a:rPr lang="en-US" sz="1200" dirty="0" smtClean="0"/>
              <a:t> cross section;</a:t>
            </a:r>
            <a:r>
              <a:rPr lang="en-US" sz="1200" baseline="0" dirty="0" smtClean="0"/>
              <a:t> </a:t>
            </a:r>
            <a:r>
              <a:rPr lang="en-US" sz="1200" dirty="0" smtClean="0"/>
              <a:t>n</a:t>
            </a:r>
            <a:r>
              <a:rPr lang="en-US" sz="1200" baseline="30000" dirty="0" smtClean="0"/>
              <a:t>+</a:t>
            </a:r>
            <a:r>
              <a:rPr lang="en-US" sz="1200" dirty="0" smtClean="0"/>
              <a:t>, n</a:t>
            </a:r>
            <a:r>
              <a:rPr lang="en-US" sz="1200" baseline="30000" dirty="0" smtClean="0"/>
              <a:t>-</a:t>
            </a:r>
            <a:r>
              <a:rPr lang="en-US" sz="1200" dirty="0" smtClean="0"/>
              <a:t>: </a:t>
            </a:r>
            <a:r>
              <a:rPr lang="en-US" sz="1200" dirty="0" err="1" smtClean="0"/>
              <a:t>Helicity</a:t>
            </a:r>
            <a:r>
              <a:rPr lang="en-US" sz="1200" dirty="0" smtClean="0"/>
              <a:t>-dependent event yields for the current kinematic bin;</a:t>
            </a:r>
            <a:r>
              <a:rPr lang="en-US" sz="1200" dirty="0" smtClean="0">
                <a:solidFill>
                  <a:srgbClr val="000000"/>
                </a:solidFill>
              </a:rPr>
              <a:t> </a:t>
            </a:r>
            <a:r>
              <a:rPr lang="en-US" sz="1200" dirty="0" err="1" smtClean="0"/>
              <a:t>p</a:t>
            </a:r>
            <a:r>
              <a:rPr lang="en-US" sz="1200" baseline="-25000" dirty="0" err="1" smtClean="0"/>
              <a:t>x</a:t>
            </a:r>
            <a:r>
              <a:rPr lang="en-US" sz="1200" dirty="0" smtClean="0"/>
              <a:t>, </a:t>
            </a:r>
            <a:r>
              <a:rPr lang="en-US" sz="1200" dirty="0" err="1" smtClean="0"/>
              <a:t>p</a:t>
            </a:r>
            <a:r>
              <a:rPr lang="en-US" sz="1200" baseline="-25000" dirty="0" err="1" smtClean="0"/>
              <a:t>z</a:t>
            </a:r>
            <a:r>
              <a:rPr lang="en-US" sz="1200" dirty="0" smtClean="0"/>
              <a:t>: Estimates of </a:t>
            </a:r>
            <a:r>
              <a:rPr lang="en-US" sz="1200" dirty="0" err="1" smtClean="0"/>
              <a:t>C</a:t>
            </a:r>
            <a:r>
              <a:rPr lang="en-US" sz="1200" baseline="-25000" dirty="0" err="1" smtClean="0"/>
              <a:t>x</a:t>
            </a:r>
            <a:r>
              <a:rPr lang="en-US" sz="1200" dirty="0" smtClean="0"/>
              <a:t> and </a:t>
            </a:r>
            <a:r>
              <a:rPr lang="en-US" sz="1200" dirty="0" err="1" smtClean="0"/>
              <a:t>C</a:t>
            </a:r>
            <a:r>
              <a:rPr lang="en-US" sz="1200" baseline="-25000" dirty="0" err="1" smtClean="0"/>
              <a:t>z</a:t>
            </a:r>
            <a:r>
              <a:rPr lang="en-US" sz="1200" baseline="0" dirty="0" smtClean="0"/>
              <a:t>; </a:t>
            </a:r>
            <a:r>
              <a:rPr lang="en-US" sz="1200" dirty="0" err="1" smtClean="0"/>
              <a:t>w</a:t>
            </a:r>
            <a:r>
              <a:rPr lang="en-US" sz="1200" baseline="30000" dirty="0" err="1" smtClean="0"/>
              <a:t>i</a:t>
            </a:r>
            <a:r>
              <a:rPr lang="en-US" sz="1200" dirty="0" smtClean="0"/>
              <a:t>, </a:t>
            </a:r>
            <a:r>
              <a:rPr lang="en-US" sz="1200" dirty="0" err="1" smtClean="0"/>
              <a:t>w</a:t>
            </a:r>
            <a:r>
              <a:rPr lang="en-US" sz="1200" baseline="30000" dirty="0" err="1" smtClean="0"/>
              <a:t>j</a:t>
            </a:r>
            <a:r>
              <a:rPr lang="en-US" sz="1200" dirty="0" smtClean="0"/>
              <a:t>: Probability that </a:t>
            </a:r>
            <a:r>
              <a:rPr lang="en-US" sz="1200" dirty="0" err="1" smtClean="0"/>
              <a:t>i</a:t>
            </a:r>
            <a:r>
              <a:rPr lang="en-US" sz="1200" dirty="0" smtClean="0"/>
              <a:t>, j event is a signal event;</a:t>
            </a:r>
            <a:r>
              <a:rPr lang="en-US" sz="1200" baseline="0" dirty="0" smtClean="0"/>
              <a:t> </a:t>
            </a:r>
            <a:r>
              <a:rPr lang="en-US" sz="1200" dirty="0" smtClean="0">
                <a:solidFill>
                  <a:srgbClr val="000000"/>
                </a:solidFill>
              </a:rPr>
              <a:t>b: Calculated from </a:t>
            </a:r>
            <a:r>
              <a:rPr lang="en-US" sz="1200" dirty="0" err="1" smtClean="0">
                <a:solidFill>
                  <a:srgbClr val="000000"/>
                </a:solidFill>
              </a:rPr>
              <a:t>unpolarized</a:t>
            </a:r>
            <a:r>
              <a:rPr lang="en-US" sz="1200" dirty="0" smtClean="0">
                <a:solidFill>
                  <a:srgbClr val="000000"/>
                </a:solidFill>
              </a:rPr>
              <a:t>  cross section, and can be cancelled due to independence of polarization observables.</a:t>
            </a:r>
          </a:p>
          <a:p>
            <a:pPr marL="0" indent="0" algn="just">
              <a:buFont typeface="Arial"/>
              <a:buNone/>
            </a:pPr>
            <a:r>
              <a:rPr lang="en-US" sz="1200" dirty="0" smtClean="0">
                <a:solidFill>
                  <a:srgbClr val="FF0000"/>
                </a:solidFill>
              </a:rPr>
              <a:t>The maximum likelihood method has advantages compared to binned methods. </a:t>
            </a:r>
            <a:r>
              <a:rPr lang="en-US" dirty="0" smtClean="0">
                <a:solidFill>
                  <a:srgbClr val="000000"/>
                </a:solidFill>
              </a:rPr>
              <a:t>Simultaneous extraction of polarization observables.</a:t>
            </a:r>
            <a:r>
              <a:rPr lang="en-US" baseline="0" dirty="0" smtClean="0">
                <a:solidFill>
                  <a:srgbClr val="000000"/>
                </a:solidFill>
              </a:rPr>
              <a:t> </a:t>
            </a:r>
            <a:r>
              <a:rPr lang="en-US" dirty="0" smtClean="0">
                <a:solidFill>
                  <a:srgbClr val="000000"/>
                </a:solidFill>
              </a:rPr>
              <a:t>Reliable extraction even with a small number of events.</a:t>
            </a:r>
            <a:r>
              <a:rPr lang="en-US" baseline="0" dirty="0" smtClean="0">
                <a:solidFill>
                  <a:srgbClr val="000000"/>
                </a:solidFill>
              </a:rPr>
              <a:t> </a:t>
            </a:r>
            <a:r>
              <a:rPr lang="en-US" dirty="0" smtClean="0">
                <a:solidFill>
                  <a:srgbClr val="000000"/>
                </a:solidFill>
              </a:rPr>
              <a:t>Bias is negligibly small, while bias of observables extracted from a binned method is much larger.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endParaRPr lang="en-US" sz="1200" dirty="0" smtClean="0"/>
          </a:p>
          <a:p>
            <a:pPr marL="0" indent="0" algn="just">
              <a:buFont typeface="Arial"/>
              <a:buNone/>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84F93CAA-C53E-8644-8F38-5B9B23E4473E}" type="slidenum">
              <a:rPr lang="en-US" smtClean="0"/>
              <a:t>36</a:t>
            </a:fld>
            <a:endParaRPr lang="en-US"/>
          </a:p>
        </p:txBody>
      </p:sp>
    </p:spTree>
    <p:extLst>
      <p:ext uri="{BB962C8B-B14F-4D97-AF65-F5344CB8AC3E}">
        <p14:creationId xmlns:p14="http://schemas.microsoft.com/office/powerpoint/2010/main" val="3292174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sz="1200" dirty="0" smtClean="0">
                <a:solidFill>
                  <a:srgbClr val="FF0000"/>
                </a:solidFill>
              </a:rPr>
              <a:t>The maximum likelihood method was used to extract the observables. The first formula shows </a:t>
            </a:r>
            <a:r>
              <a:rPr lang="en-US" sz="1200" dirty="0" smtClean="0">
                <a:solidFill>
                  <a:schemeClr val="tx1"/>
                </a:solidFill>
              </a:rPr>
              <a:t>p</a:t>
            </a:r>
            <a:r>
              <a:rPr lang="en-US" dirty="0" smtClean="0"/>
              <a:t>robability density function defined from the polarized cross section.</a:t>
            </a:r>
          </a:p>
          <a:p>
            <a:pPr marL="0" indent="0" algn="just">
              <a:buFont typeface="Arial"/>
              <a:buNone/>
            </a:pPr>
            <a:r>
              <a:rPr lang="en-US" dirty="0" smtClean="0"/>
              <a:t>Total likelihood is the product of the likelihoods for all individual events. </a:t>
            </a:r>
            <a:r>
              <a:rPr lang="en-US" sz="1200" dirty="0" smtClean="0"/>
              <a:t>c</a:t>
            </a:r>
            <a:r>
              <a:rPr lang="en-US" sz="1200" baseline="30000" dirty="0" smtClean="0"/>
              <a:t>+,-</a:t>
            </a:r>
            <a:r>
              <a:rPr lang="en-US" sz="1200" dirty="0" smtClean="0"/>
              <a:t>: Represent </a:t>
            </a:r>
            <a:r>
              <a:rPr lang="en-US" sz="1200" dirty="0" err="1" smtClean="0"/>
              <a:t>unpolarized</a:t>
            </a:r>
            <a:r>
              <a:rPr lang="en-US" sz="1200" dirty="0" smtClean="0"/>
              <a:t> cross section;</a:t>
            </a:r>
            <a:r>
              <a:rPr lang="en-US" sz="1200" baseline="0" dirty="0" smtClean="0"/>
              <a:t> </a:t>
            </a:r>
            <a:r>
              <a:rPr lang="en-US" sz="1200" dirty="0" smtClean="0"/>
              <a:t>n</a:t>
            </a:r>
            <a:r>
              <a:rPr lang="en-US" sz="1200" baseline="30000" dirty="0" smtClean="0"/>
              <a:t>+</a:t>
            </a:r>
            <a:r>
              <a:rPr lang="en-US" sz="1200" dirty="0" smtClean="0"/>
              <a:t>, n</a:t>
            </a:r>
            <a:r>
              <a:rPr lang="en-US" sz="1200" baseline="30000" dirty="0" smtClean="0"/>
              <a:t>-</a:t>
            </a:r>
            <a:r>
              <a:rPr lang="en-US" sz="1200" dirty="0" smtClean="0"/>
              <a:t>: </a:t>
            </a:r>
            <a:r>
              <a:rPr lang="en-US" sz="1200" dirty="0" err="1" smtClean="0"/>
              <a:t>Helicity</a:t>
            </a:r>
            <a:r>
              <a:rPr lang="en-US" sz="1200" dirty="0" smtClean="0"/>
              <a:t>-dependent event yields for the current kinematic bin;</a:t>
            </a:r>
            <a:r>
              <a:rPr lang="en-US" sz="1200" dirty="0" smtClean="0">
                <a:solidFill>
                  <a:srgbClr val="000000"/>
                </a:solidFill>
              </a:rPr>
              <a:t> </a:t>
            </a:r>
            <a:r>
              <a:rPr lang="en-US" sz="1200" dirty="0" err="1" smtClean="0"/>
              <a:t>p</a:t>
            </a:r>
            <a:r>
              <a:rPr lang="en-US" sz="1200" baseline="-25000" dirty="0" err="1" smtClean="0"/>
              <a:t>x</a:t>
            </a:r>
            <a:r>
              <a:rPr lang="en-US" sz="1200" dirty="0" smtClean="0"/>
              <a:t>, </a:t>
            </a:r>
            <a:r>
              <a:rPr lang="en-US" sz="1200" dirty="0" err="1" smtClean="0"/>
              <a:t>p</a:t>
            </a:r>
            <a:r>
              <a:rPr lang="en-US" sz="1200" baseline="-25000" dirty="0" err="1" smtClean="0"/>
              <a:t>z</a:t>
            </a:r>
            <a:r>
              <a:rPr lang="en-US" sz="1200" dirty="0" smtClean="0"/>
              <a:t>: Estimates of </a:t>
            </a:r>
            <a:r>
              <a:rPr lang="en-US" sz="1200" dirty="0" err="1" smtClean="0"/>
              <a:t>C</a:t>
            </a:r>
            <a:r>
              <a:rPr lang="en-US" sz="1200" baseline="-25000" dirty="0" err="1" smtClean="0"/>
              <a:t>x</a:t>
            </a:r>
            <a:r>
              <a:rPr lang="en-US" sz="1200" dirty="0" smtClean="0"/>
              <a:t> and </a:t>
            </a:r>
            <a:r>
              <a:rPr lang="en-US" sz="1200" dirty="0" err="1" smtClean="0"/>
              <a:t>C</a:t>
            </a:r>
            <a:r>
              <a:rPr lang="en-US" sz="1200" baseline="-25000" dirty="0" err="1" smtClean="0"/>
              <a:t>z</a:t>
            </a:r>
            <a:r>
              <a:rPr lang="en-US" sz="1200" baseline="0" dirty="0" smtClean="0"/>
              <a:t>; </a:t>
            </a:r>
            <a:r>
              <a:rPr lang="en-US" sz="1200" dirty="0" err="1" smtClean="0"/>
              <a:t>w</a:t>
            </a:r>
            <a:r>
              <a:rPr lang="en-US" sz="1200" baseline="30000" dirty="0" err="1" smtClean="0"/>
              <a:t>i</a:t>
            </a:r>
            <a:r>
              <a:rPr lang="en-US" sz="1200" dirty="0" smtClean="0"/>
              <a:t>, </a:t>
            </a:r>
            <a:r>
              <a:rPr lang="en-US" sz="1200" dirty="0" err="1" smtClean="0"/>
              <a:t>w</a:t>
            </a:r>
            <a:r>
              <a:rPr lang="en-US" sz="1200" baseline="30000" dirty="0" err="1" smtClean="0"/>
              <a:t>j</a:t>
            </a:r>
            <a:r>
              <a:rPr lang="en-US" sz="1200" dirty="0" smtClean="0"/>
              <a:t>: Probability that </a:t>
            </a:r>
            <a:r>
              <a:rPr lang="en-US" sz="1200" dirty="0" err="1" smtClean="0"/>
              <a:t>i</a:t>
            </a:r>
            <a:r>
              <a:rPr lang="en-US" sz="1200" dirty="0" smtClean="0"/>
              <a:t>, j event is a signal event;</a:t>
            </a:r>
            <a:r>
              <a:rPr lang="en-US" sz="1200" baseline="0" dirty="0" smtClean="0"/>
              <a:t> </a:t>
            </a:r>
            <a:r>
              <a:rPr lang="en-US" sz="1200" dirty="0" smtClean="0">
                <a:solidFill>
                  <a:srgbClr val="000000"/>
                </a:solidFill>
              </a:rPr>
              <a:t>b: Calculated from </a:t>
            </a:r>
            <a:r>
              <a:rPr lang="en-US" sz="1200" dirty="0" err="1" smtClean="0">
                <a:solidFill>
                  <a:srgbClr val="000000"/>
                </a:solidFill>
              </a:rPr>
              <a:t>unpolarized</a:t>
            </a:r>
            <a:r>
              <a:rPr lang="en-US" sz="1200" dirty="0" smtClean="0">
                <a:solidFill>
                  <a:srgbClr val="000000"/>
                </a:solidFill>
              </a:rPr>
              <a:t>  cross section, and can be cancelled due to independence of polarization observables.</a:t>
            </a:r>
          </a:p>
          <a:p>
            <a:pPr marL="0" indent="0" algn="just">
              <a:buFont typeface="Arial"/>
              <a:buNone/>
            </a:pPr>
            <a:r>
              <a:rPr lang="en-US" sz="1200" dirty="0" smtClean="0">
                <a:solidFill>
                  <a:srgbClr val="FF0000"/>
                </a:solidFill>
              </a:rPr>
              <a:t>The maximum likelihood method has advantages compared to binned methods. </a:t>
            </a:r>
            <a:r>
              <a:rPr lang="en-US" dirty="0" smtClean="0">
                <a:solidFill>
                  <a:srgbClr val="000000"/>
                </a:solidFill>
              </a:rPr>
              <a:t>Simultaneous extraction of polarization observables.</a:t>
            </a:r>
            <a:r>
              <a:rPr lang="en-US" baseline="0" dirty="0" smtClean="0">
                <a:solidFill>
                  <a:srgbClr val="000000"/>
                </a:solidFill>
              </a:rPr>
              <a:t> </a:t>
            </a:r>
            <a:r>
              <a:rPr lang="en-US" dirty="0" smtClean="0">
                <a:solidFill>
                  <a:srgbClr val="000000"/>
                </a:solidFill>
              </a:rPr>
              <a:t>Reliable extraction even with a small number of events.</a:t>
            </a:r>
            <a:r>
              <a:rPr lang="en-US" baseline="0" dirty="0" smtClean="0">
                <a:solidFill>
                  <a:srgbClr val="000000"/>
                </a:solidFill>
              </a:rPr>
              <a:t> </a:t>
            </a:r>
            <a:r>
              <a:rPr lang="en-US" dirty="0" smtClean="0">
                <a:solidFill>
                  <a:srgbClr val="000000"/>
                </a:solidFill>
              </a:rPr>
              <a:t>Bias is negligibly small, while bias of observables extracted from a binned method is much larger.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endParaRPr lang="en-US" sz="1200" dirty="0" smtClean="0"/>
          </a:p>
          <a:p>
            <a:pPr marL="0" indent="0" algn="just">
              <a:buFont typeface="Arial"/>
              <a:buNone/>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84F93CAA-C53E-8644-8F38-5B9B23E4473E}" type="slidenum">
              <a:rPr lang="en-US" smtClean="0"/>
              <a:t>37</a:t>
            </a:fld>
            <a:endParaRPr lang="en-US"/>
          </a:p>
        </p:txBody>
      </p:sp>
    </p:spTree>
    <p:extLst>
      <p:ext uri="{BB962C8B-B14F-4D97-AF65-F5344CB8AC3E}">
        <p14:creationId xmlns:p14="http://schemas.microsoft.com/office/powerpoint/2010/main" val="3292174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I will focus on the discussion of observable extraction methods. The simplest method, which has been commonly used in CLAS, is a one dimensional fitting. Event yields for positive and negative </a:t>
            </a:r>
            <a:r>
              <a:rPr lang="en-US" baseline="0" dirty="0" err="1" smtClean="0"/>
              <a:t>helicity</a:t>
            </a:r>
            <a:r>
              <a:rPr lang="en-US" baseline="0" dirty="0" smtClean="0"/>
              <a:t> are obtained separately by integrating differential cross section over </a:t>
            </a:r>
            <a:r>
              <a:rPr lang="en-US" baseline="0" dirty="0" err="1" smtClean="0"/>
              <a:t>cos</a:t>
            </a:r>
            <a:r>
              <a:rPr lang="en-US" baseline="0" dirty="0" smtClean="0"/>
              <a:t>-theta-y and </a:t>
            </a:r>
            <a:r>
              <a:rPr lang="en-US" baseline="0" dirty="0" err="1" smtClean="0"/>
              <a:t>cos</a:t>
            </a:r>
            <a:r>
              <a:rPr lang="en-US" baseline="0" dirty="0" smtClean="0"/>
              <a:t>-theta-z or </a:t>
            </a:r>
            <a:r>
              <a:rPr lang="en-US" baseline="0" dirty="0" err="1" smtClean="0"/>
              <a:t>cos</a:t>
            </a:r>
            <a:r>
              <a:rPr lang="en-US" baseline="0" dirty="0" smtClean="0"/>
              <a:t>-theta-x. Then, asymmetry is constructed as the ratio of the difference of positive and negative </a:t>
            </a:r>
            <a:r>
              <a:rPr lang="en-US" baseline="0" dirty="0" err="1" smtClean="0"/>
              <a:t>helicity</a:t>
            </a:r>
            <a:r>
              <a:rPr lang="en-US" baseline="0" dirty="0" smtClean="0"/>
              <a:t> event yields over sum of them. Asymmetry is then a linear function of </a:t>
            </a:r>
            <a:r>
              <a:rPr lang="en-US" baseline="0" dirty="0" err="1" smtClean="0"/>
              <a:t>cos</a:t>
            </a:r>
            <a:r>
              <a:rPr lang="en-US" baseline="0" dirty="0" smtClean="0"/>
              <a:t>-theta-x or </a:t>
            </a:r>
            <a:r>
              <a:rPr lang="en-US" baseline="0" dirty="0" err="1" smtClean="0"/>
              <a:t>cos</a:t>
            </a:r>
            <a:r>
              <a:rPr lang="en-US" baseline="0" dirty="0" smtClean="0"/>
              <a:t>-theta-z. In this case, the acceptance is considered to cancel in the ratio for the asymmetry.</a:t>
            </a:r>
          </a:p>
          <a:p>
            <a:r>
              <a:rPr lang="en-US" baseline="0" dirty="0" smtClean="0"/>
              <a:t>Similarly, one can use a two dimensional fitting, and obtain cx and </a:t>
            </a:r>
            <a:r>
              <a:rPr lang="en-US" baseline="0" dirty="0" err="1" smtClean="0"/>
              <a:t>cz</a:t>
            </a:r>
            <a:r>
              <a:rPr lang="en-US" baseline="0" dirty="0" smtClean="0"/>
              <a:t> simultaneously.</a:t>
            </a:r>
          </a:p>
          <a:p>
            <a:r>
              <a:rPr lang="en-US" baseline="0" dirty="0" smtClean="0"/>
              <a:t>An optimized event-by-event method, the maximum likelihood method can also be used to extract cx, </a:t>
            </a:r>
            <a:r>
              <a:rPr lang="en-US" baseline="0" dirty="0" err="1" smtClean="0"/>
              <a:t>cz</a:t>
            </a:r>
            <a:r>
              <a:rPr lang="en-US" baseline="0" dirty="0" smtClean="0"/>
              <a:t>, and </a:t>
            </a:r>
            <a:r>
              <a:rPr lang="en-US" baseline="0" dirty="0" err="1" smtClean="0"/>
              <a:t>py</a:t>
            </a:r>
            <a:r>
              <a:rPr lang="en-US" baseline="0" dirty="0" smtClean="0"/>
              <a:t> simultaneously.</a:t>
            </a:r>
            <a:endParaRPr lang="en-US" dirty="0" smtClean="0"/>
          </a:p>
          <a:p>
            <a:endParaRPr lang="en-US" dirty="0"/>
          </a:p>
        </p:txBody>
      </p:sp>
      <p:sp>
        <p:nvSpPr>
          <p:cNvPr id="4" name="Slide Number Placeholder 3"/>
          <p:cNvSpPr>
            <a:spLocks noGrp="1"/>
          </p:cNvSpPr>
          <p:nvPr>
            <p:ph type="sldNum" sz="quarter" idx="10"/>
          </p:nvPr>
        </p:nvSpPr>
        <p:spPr/>
        <p:txBody>
          <a:bodyPr/>
          <a:lstStyle/>
          <a:p>
            <a:fld id="{5DBC3984-D552-014B-A5D4-8E5E32CC4327}" type="slidenum">
              <a:rPr lang="en-US" smtClean="0"/>
              <a:t>38</a:t>
            </a:fld>
            <a:endParaRPr lang="en-US"/>
          </a:p>
        </p:txBody>
      </p:sp>
    </p:spTree>
    <p:extLst>
      <p:ext uri="{BB962C8B-B14F-4D97-AF65-F5344CB8AC3E}">
        <p14:creationId xmlns:p14="http://schemas.microsoft.com/office/powerpoint/2010/main" val="1203701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we compare the estimates of </a:t>
            </a:r>
            <a:r>
              <a:rPr lang="en-US" baseline="0" dirty="0" err="1" smtClean="0"/>
              <a:t>Cx</a:t>
            </a:r>
            <a:r>
              <a:rPr lang="en-US" baseline="0" dirty="0" smtClean="0"/>
              <a:t> and </a:t>
            </a:r>
            <a:r>
              <a:rPr lang="en-US" baseline="0" dirty="0" err="1" smtClean="0"/>
              <a:t>Cz</a:t>
            </a:r>
            <a:r>
              <a:rPr lang="en-US" baseline="0" dirty="0" smtClean="0"/>
              <a:t> obtained with the different methods in one </a:t>
            </a:r>
            <a:r>
              <a:rPr lang="en-US" baseline="0" dirty="0" err="1" smtClean="0"/>
              <a:t>cos</a:t>
            </a:r>
            <a:r>
              <a:rPr lang="en-US" baseline="0" dirty="0" smtClean="0"/>
              <a:t>-theta-</a:t>
            </a:r>
            <a:r>
              <a:rPr lang="en-US" baseline="0" dirty="0" err="1" smtClean="0"/>
              <a:t>kaon</a:t>
            </a:r>
            <a:r>
              <a:rPr lang="en-US" baseline="0" dirty="0" smtClean="0"/>
              <a:t> bin. In the plots, the red points show our results from 1d </a:t>
            </a:r>
            <a:r>
              <a:rPr lang="en-US" baseline="0" dirty="0" err="1" smtClean="0"/>
              <a:t>fittng</a:t>
            </a:r>
            <a:r>
              <a:rPr lang="en-US" baseline="0" dirty="0" smtClean="0"/>
              <a:t>, the green points show results from 2d fitting, and the blue points show results from the maximum likelihood method. Results from 2d fit match well with maximum likelihood method. But results from 1d fit is different from them, especially for </a:t>
            </a:r>
            <a:r>
              <a:rPr lang="en-US" baseline="0" dirty="0" err="1" smtClean="0"/>
              <a:t>Cx</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39</a:t>
            </a:fld>
            <a:endParaRPr lang="en-US"/>
          </a:p>
        </p:txBody>
      </p:sp>
    </p:spTree>
    <p:extLst>
      <p:ext uri="{BB962C8B-B14F-4D97-AF65-F5344CB8AC3E}">
        <p14:creationId xmlns:p14="http://schemas.microsoft.com/office/powerpoint/2010/main" val="572611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compare our results to previously published CLAS results. Our results of </a:t>
            </a:r>
            <a:r>
              <a:rPr lang="en-US" baseline="0" dirty="0" err="1" smtClean="0"/>
              <a:t>Cx</a:t>
            </a:r>
            <a:r>
              <a:rPr lang="en-US" baseline="0" dirty="0" smtClean="0"/>
              <a:t> and </a:t>
            </a:r>
            <a:r>
              <a:rPr lang="en-US" baseline="0" dirty="0" err="1" smtClean="0"/>
              <a:t>Cz</a:t>
            </a:r>
            <a:r>
              <a:rPr lang="en-US" baseline="0" dirty="0" smtClean="0"/>
              <a:t> are compared to Bradford’s results, which are extracted from 1d fitting and </a:t>
            </a:r>
            <a:r>
              <a:rPr lang="en-US" baseline="0" dirty="0" err="1" smtClean="0"/>
              <a:t>Py</a:t>
            </a:r>
            <a:r>
              <a:rPr lang="en-US" baseline="0" dirty="0" smtClean="0"/>
              <a:t> is compared to </a:t>
            </a:r>
            <a:r>
              <a:rPr lang="en-US" baseline="0" dirty="0" err="1" smtClean="0"/>
              <a:t>Mcnabb’s</a:t>
            </a:r>
            <a:r>
              <a:rPr lang="en-US" baseline="0" dirty="0" smtClean="0"/>
              <a:t> results. Their results were extracted from the reaction gamma p to </a:t>
            </a:r>
            <a:r>
              <a:rPr lang="en-US" baseline="0" dirty="0" err="1" smtClean="0"/>
              <a:t>kaon</a:t>
            </a:r>
            <a:r>
              <a:rPr lang="en-US" baseline="0" dirty="0" smtClean="0"/>
              <a:t> Lambda using the data of g1c experiment. Black points represent data from g1c. </a:t>
            </a:r>
            <a:r>
              <a:rPr lang="en-US" baseline="0" dirty="0" err="1" smtClean="0"/>
              <a:t>Cz</a:t>
            </a:r>
            <a:r>
              <a:rPr lang="en-US" baseline="0" dirty="0" smtClean="0"/>
              <a:t> and </a:t>
            </a:r>
            <a:r>
              <a:rPr lang="en-US" baseline="0" dirty="0" err="1" smtClean="0"/>
              <a:t>Py</a:t>
            </a:r>
            <a:r>
              <a:rPr lang="en-US" baseline="0" dirty="0" smtClean="0"/>
              <a:t> seem to be consistent with g1c, while </a:t>
            </a:r>
            <a:r>
              <a:rPr lang="en-US" baseline="0" dirty="0" err="1" smtClean="0"/>
              <a:t>Cx</a:t>
            </a:r>
            <a:r>
              <a:rPr lang="en-US" baseline="0" dirty="0" smtClean="0"/>
              <a:t> is not.</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40</a:t>
            </a:fld>
            <a:endParaRPr lang="en-US"/>
          </a:p>
        </p:txBody>
      </p:sp>
    </p:spTree>
    <p:extLst>
      <p:ext uri="{BB962C8B-B14F-4D97-AF65-F5344CB8AC3E}">
        <p14:creationId xmlns:p14="http://schemas.microsoft.com/office/powerpoint/2010/main" val="57261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best data to constrain YN potentials are on hyperon-nucleon elastic scattering. However, s</a:t>
            </a:r>
            <a:r>
              <a:rPr lang="en-US" sz="1200" kern="1200" dirty="0" smtClean="0">
                <a:solidFill>
                  <a:schemeClr val="tx1"/>
                </a:solidFill>
                <a:effectLst/>
                <a:latin typeface="+mn-lt"/>
                <a:ea typeface="+mn-ea"/>
                <a:cs typeface="+mn-cs"/>
              </a:rPr>
              <a:t>ince experiments with hyperon beams or targets are difficult, other data, such as from </a:t>
            </a:r>
            <a:r>
              <a:rPr lang="en-US" sz="1200" kern="1200" dirty="0" err="1" smtClean="0">
                <a:solidFill>
                  <a:schemeClr val="tx1"/>
                </a:solidFill>
                <a:effectLst/>
                <a:latin typeface="+mn-lt"/>
                <a:ea typeface="+mn-ea"/>
                <a:cs typeface="+mn-cs"/>
              </a:rPr>
              <a:t>hypernuclei</a:t>
            </a:r>
            <a:r>
              <a:rPr lang="en-US" sz="1200" kern="1200" dirty="0" smtClean="0">
                <a:solidFill>
                  <a:schemeClr val="tx1"/>
                </a:solidFill>
                <a:effectLst/>
                <a:latin typeface="+mn-lt"/>
                <a:ea typeface="+mn-ea"/>
                <a:cs typeface="+mn-cs"/>
              </a:rPr>
              <a:t> and hadronic</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atom</a:t>
            </a:r>
            <a:r>
              <a:rPr lang="en-US" sz="1200" kern="1200" baseline="0" dirty="0" smtClean="0">
                <a:solidFill>
                  <a:schemeClr val="tx1"/>
                </a:solidFill>
                <a:effectLst/>
                <a:latin typeface="+mn-lt"/>
                <a:ea typeface="+mn-ea"/>
                <a:cs typeface="+mn-cs"/>
              </a:rPr>
              <a:t> spectra</a:t>
            </a:r>
            <a:r>
              <a:rPr lang="en-US" sz="1200" kern="1200" dirty="0" smtClean="0">
                <a:solidFill>
                  <a:schemeClr val="tx1"/>
                </a:solidFill>
                <a:effectLst/>
                <a:latin typeface="+mn-lt"/>
                <a:ea typeface="+mn-ea"/>
                <a:cs typeface="+mn-cs"/>
              </a:rPr>
              <a:t>,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hyperon production reactions are needed for YN interaction study. An interesting recent development in this field is that YN</a:t>
            </a:r>
            <a:r>
              <a:rPr lang="en-US" sz="1200" kern="1200" baseline="0" dirty="0" smtClean="0">
                <a:solidFill>
                  <a:schemeClr val="tx1"/>
                </a:solidFill>
                <a:effectLst/>
                <a:latin typeface="+mn-lt"/>
                <a:ea typeface="+mn-ea"/>
                <a:cs typeface="+mn-cs"/>
              </a:rPr>
              <a:t> potentials have been derived from</a:t>
            </a:r>
            <a:r>
              <a:rPr lang="en-US" sz="1200" kern="1200" dirty="0" smtClean="0">
                <a:solidFill>
                  <a:schemeClr val="tx1"/>
                </a:solidFill>
                <a:effectLst/>
                <a:latin typeface="+mn-lt"/>
                <a:ea typeface="+mn-ea"/>
                <a:cs typeface="+mn-cs"/>
              </a:rPr>
              <a:t> Lattice QCD calculations.</a:t>
            </a:r>
          </a:p>
          <a:p>
            <a:r>
              <a:rPr lang="en-US" sz="1200" kern="1200" dirty="0" smtClean="0">
                <a:solidFill>
                  <a:schemeClr val="tx1"/>
                </a:solidFill>
                <a:effectLst/>
                <a:latin typeface="+mn-lt"/>
                <a:ea typeface="+mn-ea"/>
                <a:cs typeface="+mn-cs"/>
              </a:rPr>
              <a:t>Data analyzed in this work is from a hyperon</a:t>
            </a:r>
            <a:r>
              <a:rPr lang="en-US" sz="1200" kern="1200" baseline="0" dirty="0" smtClean="0">
                <a:solidFill>
                  <a:schemeClr val="tx1"/>
                </a:solidFill>
                <a:effectLst/>
                <a:latin typeface="+mn-lt"/>
                <a:ea typeface="+mn-ea"/>
                <a:cs typeface="+mn-cs"/>
              </a:rPr>
              <a:t> photoproduction experiment.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F93CAA-C53E-8644-8F38-5B9B23E4473E}" type="slidenum">
              <a:rPr lang="en-US" smtClean="0"/>
              <a:t>4</a:t>
            </a:fld>
            <a:endParaRPr lang="en-US"/>
          </a:p>
        </p:txBody>
      </p:sp>
    </p:spTree>
    <p:extLst>
      <p:ext uri="{BB962C8B-B14F-4D97-AF65-F5344CB8AC3E}">
        <p14:creationId xmlns:p14="http://schemas.microsoft.com/office/powerpoint/2010/main" val="3375554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understand any potential biases in each method, we performed studies with simulated data.</a:t>
            </a:r>
          </a:p>
          <a:p>
            <a:r>
              <a:rPr lang="en-US" baseline="0" dirty="0" smtClean="0"/>
              <a:t>In a generator, we randomly produced values of polarization observables cx, </a:t>
            </a:r>
            <a:r>
              <a:rPr lang="en-US" baseline="0" dirty="0" err="1" smtClean="0"/>
              <a:t>cz</a:t>
            </a:r>
            <a:r>
              <a:rPr lang="en-US" baseline="0" dirty="0" smtClean="0"/>
              <a:t> and </a:t>
            </a:r>
            <a:r>
              <a:rPr lang="en-US" baseline="0" dirty="0" err="1" smtClean="0"/>
              <a:t>py</a:t>
            </a:r>
            <a:r>
              <a:rPr lang="en-US" baseline="0" dirty="0" smtClean="0"/>
              <a:t> in reasonable ranges from the experiment, and did input these values into polarized differential cross section for the reaction gamma proton to </a:t>
            </a:r>
            <a:r>
              <a:rPr lang="en-US" baseline="0" dirty="0" err="1" smtClean="0"/>
              <a:t>L+lambda</a:t>
            </a:r>
            <a:r>
              <a:rPr lang="en-US" baseline="0" dirty="0" smtClean="0"/>
              <a:t>. Then, we let the generated data pass through GSIM to get raw data. After skimming raw data, </a:t>
            </a:r>
            <a:r>
              <a:rPr lang="en-US" baseline="0" dirty="0" err="1" smtClean="0"/>
              <a:t>helicity</a:t>
            </a:r>
            <a:r>
              <a:rPr lang="en-US" baseline="0" dirty="0" smtClean="0"/>
              <a:t> dependent observables </a:t>
            </a:r>
            <a:r>
              <a:rPr lang="en-US" baseline="0" dirty="0" err="1" smtClean="0"/>
              <a:t>Cx</a:t>
            </a:r>
            <a:r>
              <a:rPr lang="en-US" baseline="0" dirty="0" smtClean="0"/>
              <a:t> and </a:t>
            </a:r>
            <a:r>
              <a:rPr lang="en-US" baseline="0" dirty="0" err="1" smtClean="0"/>
              <a:t>Cz</a:t>
            </a:r>
            <a:r>
              <a:rPr lang="en-US" baseline="0" dirty="0" smtClean="0"/>
              <a:t> were extracted using different methods, such as the maximum likelihood method, 1 dimension and 2 dimension binned method, while </a:t>
            </a:r>
            <a:r>
              <a:rPr lang="en-US" baseline="0" dirty="0" err="1" smtClean="0"/>
              <a:t>helicity</a:t>
            </a:r>
            <a:r>
              <a:rPr lang="en-US" baseline="0" dirty="0" smtClean="0"/>
              <a:t> independent observable </a:t>
            </a:r>
            <a:r>
              <a:rPr lang="en-US" baseline="0" dirty="0" err="1" smtClean="0"/>
              <a:t>Py</a:t>
            </a:r>
            <a:r>
              <a:rPr lang="en-US" baseline="0" dirty="0" smtClean="0"/>
              <a:t> was extracted only using the maximum likelihood method. Totally, we generated 6000 experiments, with 1 million events in each experiment, i.e. we obtained 6000 estimates for </a:t>
            </a:r>
            <a:r>
              <a:rPr lang="en-US" baseline="0" dirty="0" err="1" smtClean="0"/>
              <a:t>Cx</a:t>
            </a:r>
            <a:r>
              <a:rPr lang="en-US" baseline="0" dirty="0" smtClean="0"/>
              <a:t>, </a:t>
            </a:r>
            <a:r>
              <a:rPr lang="en-US" baseline="0" dirty="0" err="1" smtClean="0"/>
              <a:t>Cz</a:t>
            </a:r>
            <a:r>
              <a:rPr lang="en-US" baseline="0" dirty="0" smtClean="0"/>
              <a:t>, and </a:t>
            </a:r>
            <a:r>
              <a:rPr lang="en-US" baseline="0" dirty="0" err="1" smtClean="0"/>
              <a:t>Py</a:t>
            </a:r>
            <a:r>
              <a:rPr lang="en-US" baseline="0" dirty="0" smtClean="0"/>
              <a:t>. The figures show the distribution of the difference between the 6000 extracted values from different fitting methods and the true value for </a:t>
            </a:r>
            <a:r>
              <a:rPr lang="en-US" baseline="0" dirty="0" err="1" smtClean="0"/>
              <a:t>Cx</a:t>
            </a:r>
            <a:r>
              <a:rPr lang="en-US" baseline="0" dirty="0" smtClean="0"/>
              <a:t> and </a:t>
            </a:r>
            <a:r>
              <a:rPr lang="en-US" baseline="0" dirty="0" err="1" smtClean="0"/>
              <a:t>Cz</a:t>
            </a:r>
            <a:r>
              <a:rPr lang="en-US" baseline="0" dirty="0" smtClean="0"/>
              <a:t>. We expect the mean value to be consistent with zero. One can see that the 1d fitting yields </a:t>
            </a:r>
            <a:r>
              <a:rPr lang="en-US" baseline="0" dirty="0" err="1" smtClean="0"/>
              <a:t>Cx</a:t>
            </a:r>
            <a:r>
              <a:rPr lang="en-US" baseline="0" dirty="0" smtClean="0"/>
              <a:t> estimate with a bias of 0.15, and a </a:t>
            </a:r>
            <a:r>
              <a:rPr lang="en-US" baseline="0" dirty="0" err="1" smtClean="0"/>
              <a:t>Cz</a:t>
            </a:r>
            <a:r>
              <a:rPr lang="en-US" baseline="0" dirty="0" smtClean="0"/>
              <a:t> estimate with a bias of 0.011. Of all the methods, the bias in the log likelihood method is the smallest (of the order of 10^-3) for both </a:t>
            </a:r>
            <a:r>
              <a:rPr lang="en-US" baseline="0" dirty="0" err="1" smtClean="0"/>
              <a:t>Cx</a:t>
            </a:r>
            <a:r>
              <a:rPr lang="en-US" baseline="0" dirty="0" smtClean="0"/>
              <a:t> and </a:t>
            </a:r>
            <a:r>
              <a:rPr lang="en-US" baseline="0" dirty="0" err="1" smtClean="0"/>
              <a:t>Cz</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41</a:t>
            </a:fld>
            <a:endParaRPr lang="en-US"/>
          </a:p>
        </p:txBody>
      </p:sp>
    </p:spTree>
    <p:extLst>
      <p:ext uri="{BB962C8B-B14F-4D97-AF65-F5344CB8AC3E}">
        <p14:creationId xmlns:p14="http://schemas.microsoft.com/office/powerpoint/2010/main" val="2377936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figure shows means for different methods. The uncertainties are invisible because they are smaller than size of symbols. Besides for  data processed through GSIM, observables were also determined when generated data didn’t pass GSIM and acceptance was constant. The results figure out that if the acceptance is constant, observables have no bias for all methods. However, if acceptance is considered, 1d fit causes large bias, especially for </a:t>
            </a:r>
            <a:r>
              <a:rPr lang="en-US" baseline="0" dirty="0" err="1" smtClean="0"/>
              <a:t>Cx</a:t>
            </a:r>
            <a:r>
              <a:rPr lang="en-US" baseline="0" dirty="0" smtClean="0"/>
              <a:t>, and bias of 2d fit is much smaller, while bias of the maximum likelihood method is negligibly small.</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42</a:t>
            </a:fld>
            <a:endParaRPr lang="en-US"/>
          </a:p>
        </p:txBody>
      </p:sp>
    </p:spTree>
    <p:extLst>
      <p:ext uri="{BB962C8B-B14F-4D97-AF65-F5344CB8AC3E}">
        <p14:creationId xmlns:p14="http://schemas.microsoft.com/office/powerpoint/2010/main" val="2312855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we show examples of 1d fit for one photon energy and </a:t>
            </a:r>
            <a:r>
              <a:rPr lang="en-US" baseline="0" dirty="0" err="1" smtClean="0"/>
              <a:t>cos</a:t>
            </a:r>
            <a:r>
              <a:rPr lang="en-US" baseline="0" dirty="0" smtClean="0"/>
              <a:t>-theta-</a:t>
            </a:r>
            <a:r>
              <a:rPr lang="en-US" baseline="0" dirty="0" err="1" smtClean="0"/>
              <a:t>kaon</a:t>
            </a:r>
            <a:r>
              <a:rPr lang="en-US" baseline="0" dirty="0" smtClean="0"/>
              <a:t> bin. These two plots are for real data, and these two plots are for simulated data. For both real data and simulated data, asymmetry as a function of </a:t>
            </a:r>
            <a:r>
              <a:rPr lang="en-US" baseline="0" dirty="0" err="1" smtClean="0"/>
              <a:t>cos</a:t>
            </a:r>
            <a:r>
              <a:rPr lang="en-US" baseline="0" dirty="0" smtClean="0"/>
              <a:t>-theta-z is linear, but asymmetry as a function of </a:t>
            </a:r>
            <a:r>
              <a:rPr lang="en-US" baseline="0" dirty="0" err="1" smtClean="0"/>
              <a:t>cos</a:t>
            </a:r>
            <a:r>
              <a:rPr lang="en-US" baseline="0" dirty="0" smtClean="0"/>
              <a:t>-theta-x is not linear. Even if asymmetry is linear for </a:t>
            </a:r>
            <a:r>
              <a:rPr lang="en-US" baseline="0" dirty="0" err="1" smtClean="0"/>
              <a:t>Cz</a:t>
            </a:r>
            <a:r>
              <a:rPr lang="en-US" baseline="0" dirty="0" smtClean="0"/>
              <a:t>, the simulated study told us </a:t>
            </a:r>
            <a:r>
              <a:rPr lang="en-US" baseline="0" dirty="0" err="1" smtClean="0"/>
              <a:t>Cz</a:t>
            </a:r>
            <a:r>
              <a:rPr lang="en-US" baseline="0" dirty="0" smtClean="0"/>
              <a:t> is still slightly biased from 1d fit.</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43</a:t>
            </a:fld>
            <a:endParaRPr lang="en-US"/>
          </a:p>
        </p:txBody>
      </p:sp>
    </p:spTree>
    <p:extLst>
      <p:ext uri="{BB962C8B-B14F-4D97-AF65-F5344CB8AC3E}">
        <p14:creationId xmlns:p14="http://schemas.microsoft.com/office/powerpoint/2010/main" val="2179624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a:t>
            </a:r>
            <a:r>
              <a:rPr lang="en-US" baseline="0" dirty="0" smtClean="0"/>
              <a:t>w, we know acceptance needs to be considered during our analysis. But why is the effect of acceptance much smaller for </a:t>
            </a:r>
            <a:r>
              <a:rPr lang="en-US" baseline="0" dirty="0" err="1" smtClean="0"/>
              <a:t>Cz</a:t>
            </a:r>
            <a:r>
              <a:rPr lang="en-US" baseline="0" dirty="0" smtClean="0"/>
              <a:t> than for </a:t>
            </a:r>
            <a:r>
              <a:rPr lang="en-US" baseline="0" dirty="0" err="1" smtClean="0"/>
              <a:t>Cx</a:t>
            </a:r>
            <a:r>
              <a:rPr lang="en-US" baseline="0" dirty="0" smtClean="0"/>
              <a:t>? </a:t>
            </a:r>
            <a:r>
              <a:rPr lang="en-US" dirty="0" smtClean="0"/>
              <a:t>Let’s look</a:t>
            </a:r>
            <a:r>
              <a:rPr lang="en-US" baseline="0" dirty="0" smtClean="0"/>
              <a:t> analytically at the asymmetries</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Firstly,</a:t>
            </a:r>
            <a:r>
              <a:rPr lang="en-US" baseline="0" dirty="0" smtClean="0"/>
              <a:t> I need to indicate that theta-x, theta-y, and theta-z of three-momentum vector of decay proton are not independent because they have the relation, </a:t>
            </a:r>
            <a:r>
              <a:rPr lang="en-US" baseline="0" dirty="0" err="1" smtClean="0"/>
              <a:t>cos</a:t>
            </a:r>
            <a:r>
              <a:rPr lang="en-US" baseline="0" dirty="0" smtClean="0"/>
              <a:t>-theta-x square + </a:t>
            </a:r>
            <a:r>
              <a:rPr lang="en-US" baseline="0" dirty="0" err="1" smtClean="0"/>
              <a:t>cos</a:t>
            </a:r>
            <a:r>
              <a:rPr lang="en-US" baseline="0" dirty="0" smtClean="0"/>
              <a:t>-theta-y square plus </a:t>
            </a:r>
            <a:r>
              <a:rPr lang="en-US" baseline="0" dirty="0" err="1" smtClean="0"/>
              <a:t>cos</a:t>
            </a:r>
            <a:r>
              <a:rPr lang="en-US" baseline="0" dirty="0" smtClean="0"/>
              <a:t>-theta-z square is equal to 1. So it’s not correct that we integrate differential cross section over </a:t>
            </a:r>
            <a:r>
              <a:rPr lang="en-US" baseline="0" dirty="0" err="1" smtClean="0"/>
              <a:t>cos</a:t>
            </a:r>
            <a:r>
              <a:rPr lang="en-US" baseline="0" dirty="0" smtClean="0"/>
              <a:t>-theta-y and </a:t>
            </a:r>
            <a:r>
              <a:rPr lang="en-US" baseline="0" dirty="0" err="1" smtClean="0"/>
              <a:t>cos</a:t>
            </a:r>
            <a:r>
              <a:rPr lang="en-US" baseline="0" dirty="0" smtClean="0"/>
              <a:t>-theta-x or </a:t>
            </a:r>
            <a:r>
              <a:rPr lang="en-US" baseline="0" dirty="0" err="1" smtClean="0"/>
              <a:t>cos</a:t>
            </a:r>
            <a:r>
              <a:rPr lang="en-US" baseline="0" dirty="0" smtClean="0"/>
              <a:t>-theta-z simultaneously.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a spherical</a:t>
            </a:r>
            <a:r>
              <a:rPr lang="en-US" baseline="0" dirty="0" smtClean="0"/>
              <a:t> coordinate system, </a:t>
            </a:r>
            <a:r>
              <a:rPr lang="en-US" baseline="0" dirty="0" err="1" smtClean="0"/>
              <a:t>thetax</a:t>
            </a:r>
            <a:r>
              <a:rPr lang="en-US" baseline="0" dirty="0" smtClean="0"/>
              <a:t>, </a:t>
            </a:r>
            <a:r>
              <a:rPr lang="en-US" baseline="0" dirty="0" err="1" smtClean="0"/>
              <a:t>thetaz</a:t>
            </a:r>
            <a:r>
              <a:rPr lang="en-US" baseline="0" dirty="0" smtClean="0"/>
              <a:t>, and </a:t>
            </a:r>
            <a:r>
              <a:rPr lang="en-US" baseline="0" dirty="0" err="1" smtClean="0"/>
              <a:t>thetay</a:t>
            </a:r>
            <a:r>
              <a:rPr lang="en-US" baseline="0" dirty="0" smtClean="0"/>
              <a:t> can be expressed in terms of independent polar angle theta and azimuthal angle phi. Experimental event yields can be expressed as beam factor times target factor times cross section times acceptance. </a:t>
            </a:r>
            <a:r>
              <a:rPr lang="en-US" dirty="0" smtClean="0"/>
              <a:t>For the events with positive and negative </a:t>
            </a:r>
            <a:r>
              <a:rPr lang="en-US" dirty="0" err="1" smtClean="0"/>
              <a:t>helicity</a:t>
            </a:r>
            <a:r>
              <a:rPr lang="en-US" dirty="0" smtClean="0"/>
              <a:t>, the beam factor </a:t>
            </a:r>
            <a:r>
              <a:rPr lang="en-US" dirty="0" err="1" smtClean="0"/>
              <a:t>Nphoton</a:t>
            </a:r>
            <a:r>
              <a:rPr lang="en-US" dirty="0" smtClean="0"/>
              <a:t> plus</a:t>
            </a:r>
            <a:r>
              <a:rPr lang="en-US" baseline="0" dirty="0" smtClean="0"/>
              <a:t> minus</a:t>
            </a:r>
            <a:r>
              <a:rPr lang="en-US" dirty="0" smtClean="0"/>
              <a:t> and the </a:t>
            </a:r>
            <a:r>
              <a:rPr lang="en-US" dirty="0" err="1" smtClean="0"/>
              <a:t>arget</a:t>
            </a:r>
            <a:r>
              <a:rPr lang="en-US" dirty="0" smtClean="0"/>
              <a:t> factor NT</a:t>
            </a:r>
            <a:r>
              <a:rPr lang="en-US" baseline="0" dirty="0" smtClean="0"/>
              <a:t> </a:t>
            </a:r>
            <a:r>
              <a:rPr lang="en-US" dirty="0" smtClean="0"/>
              <a:t>are invariant. After integral over phi, event</a:t>
            </a:r>
            <a:r>
              <a:rPr lang="en-US" baseline="0" dirty="0" smtClean="0"/>
              <a:t> yields are expressed in terms of theta. In the formula,  A-theta, Ax-theta, and Ay-theta represent different integral expressions. The asymmetry is constructed from event yields. We can see that the asymmetry is not just dependent on </a:t>
            </a:r>
            <a:r>
              <a:rPr lang="en-US" baseline="0" dirty="0" err="1" smtClean="0"/>
              <a:t>Cz</a:t>
            </a:r>
            <a:r>
              <a:rPr lang="en-US" baseline="0" dirty="0" smtClean="0"/>
              <a:t> and theta, but also depends on cx and </a:t>
            </a:r>
            <a:r>
              <a:rPr lang="en-US" baseline="0" dirty="0" err="1" smtClean="0"/>
              <a:t>py</a:t>
            </a:r>
            <a:r>
              <a:rPr lang="en-US" baseline="0" dirty="0" smtClean="0"/>
              <a:t>. If the acceptance is constant, A-x and A-y are 0, or if  c-x and </a:t>
            </a:r>
            <a:r>
              <a:rPr lang="en-US" baseline="0" dirty="0" err="1" smtClean="0"/>
              <a:t>py</a:t>
            </a:r>
            <a:r>
              <a:rPr lang="en-US" baseline="0" dirty="0" smtClean="0"/>
              <a:t> are 0, then the cx and </a:t>
            </a:r>
            <a:r>
              <a:rPr lang="en-US" baseline="0" dirty="0" err="1" smtClean="0"/>
              <a:t>py</a:t>
            </a:r>
            <a:r>
              <a:rPr lang="en-US" baseline="0" dirty="0" smtClean="0"/>
              <a:t> terms can be cancelled. In that case, the asymmetry as a function of theta would be linear. In reality neither of these conditions is fulfilled, so the asymmetry is in general not a linear function.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let us do some further analysis. We can prove that Ax-theta and Ay-theta are smaller than A-theta through this derivation. A-x is the integral of acceptance times cosine-phi over phi, it’s less than the integral of acceptance times absolute value of </a:t>
            </a:r>
            <a:r>
              <a:rPr lang="en-US" baseline="0" dirty="0" err="1" smtClean="0"/>
              <a:t>cos</a:t>
            </a:r>
            <a:r>
              <a:rPr lang="en-US" baseline="0" dirty="0" smtClean="0"/>
              <a:t>-theta-phi over phi, and less than maximum of absolute value of </a:t>
            </a:r>
            <a:r>
              <a:rPr lang="en-US" baseline="0" dirty="0" err="1" smtClean="0"/>
              <a:t>cos</a:t>
            </a:r>
            <a:r>
              <a:rPr lang="en-US" baseline="0" dirty="0" smtClean="0"/>
              <a:t>-theta-phi times integral of acceptance over phi. Because the maximum of </a:t>
            </a:r>
            <a:r>
              <a:rPr lang="en-US" baseline="0" dirty="0" err="1" smtClean="0"/>
              <a:t>cos</a:t>
            </a:r>
            <a:r>
              <a:rPr lang="en-US" baseline="0" dirty="0" smtClean="0"/>
              <a:t>-phi is 1, so A-x is less than A. Similarly, A-y is less than A. On the other hand, from the </a:t>
            </a:r>
            <a:r>
              <a:rPr lang="en-US" baseline="0" dirty="0" err="1" smtClean="0"/>
              <a:t>epxeriment</a:t>
            </a:r>
            <a:r>
              <a:rPr lang="en-US" baseline="0" dirty="0" smtClean="0"/>
              <a:t> it became evident that the absolute value of </a:t>
            </a:r>
            <a:r>
              <a:rPr lang="en-US" baseline="0" dirty="0" err="1" smtClean="0"/>
              <a:t>Cx</a:t>
            </a:r>
            <a:r>
              <a:rPr lang="en-US" baseline="0" dirty="0" smtClean="0"/>
              <a:t> is much smaller than the absolute value of </a:t>
            </a:r>
            <a:r>
              <a:rPr lang="en-US" baseline="0" dirty="0" err="1" smtClean="0"/>
              <a:t>Cz</a:t>
            </a:r>
            <a:r>
              <a:rPr lang="en-US" baseline="0" dirty="0" smtClean="0"/>
              <a:t>, while the absolute value of </a:t>
            </a:r>
            <a:r>
              <a:rPr lang="en-US" baseline="0" dirty="0" err="1" smtClean="0"/>
              <a:t>Py</a:t>
            </a:r>
            <a:r>
              <a:rPr lang="en-US" baseline="0" dirty="0" smtClean="0"/>
              <a:t> is smaller than the absolute value of </a:t>
            </a:r>
            <a:r>
              <a:rPr lang="en-US" baseline="0" dirty="0" err="1" smtClean="0"/>
              <a:t>Cz</a:t>
            </a:r>
            <a:r>
              <a:rPr lang="en-US" baseline="0" dirty="0" smtClean="0"/>
              <a:t>. Therefore, approximately the </a:t>
            </a:r>
            <a:r>
              <a:rPr lang="en-US" baseline="0" dirty="0" err="1" smtClean="0"/>
              <a:t>Cx</a:t>
            </a:r>
            <a:r>
              <a:rPr lang="en-US" baseline="0" dirty="0" smtClean="0"/>
              <a:t> and the </a:t>
            </a:r>
            <a:r>
              <a:rPr lang="en-US" baseline="0" dirty="0" err="1" smtClean="0"/>
              <a:t>Py</a:t>
            </a:r>
            <a:r>
              <a:rPr lang="en-US" baseline="0" dirty="0" smtClean="0"/>
              <a:t> terms can be cancelled, and  the  Asymmetry can be expressed as a linear function of </a:t>
            </a:r>
            <a:r>
              <a:rPr lang="en-US" baseline="0" dirty="0" err="1" smtClean="0"/>
              <a:t>cos</a:t>
            </a:r>
            <a:r>
              <a:rPr lang="en-US" baseline="0" dirty="0" smtClean="0"/>
              <a:t>-theta-z.</a:t>
            </a:r>
          </a:p>
          <a:p>
            <a:endParaRPr lang="en-US" dirty="0"/>
          </a:p>
        </p:txBody>
      </p:sp>
      <p:sp>
        <p:nvSpPr>
          <p:cNvPr id="4" name="Slide Number Placeholder 3"/>
          <p:cNvSpPr>
            <a:spLocks noGrp="1"/>
          </p:cNvSpPr>
          <p:nvPr>
            <p:ph type="sldNum" sz="quarter" idx="10"/>
          </p:nvPr>
        </p:nvSpPr>
        <p:spPr/>
        <p:txBody>
          <a:bodyPr/>
          <a:lstStyle/>
          <a:p>
            <a:fld id="{5DBC3984-D552-014B-A5D4-8E5E32CC4327}" type="slidenum">
              <a:rPr lang="en-US" smtClean="0"/>
              <a:t>44</a:t>
            </a:fld>
            <a:endParaRPr lang="en-US"/>
          </a:p>
        </p:txBody>
      </p:sp>
    </p:spTree>
    <p:extLst>
      <p:ext uri="{BB962C8B-B14F-4D97-AF65-F5344CB8AC3E}">
        <p14:creationId xmlns:p14="http://schemas.microsoft.com/office/powerpoint/2010/main" val="1604532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the convenience</a:t>
            </a:r>
            <a:r>
              <a:rPr lang="en-US" baseline="0" dirty="0" smtClean="0"/>
              <a:t> of </a:t>
            </a:r>
            <a:r>
              <a:rPr lang="en-US" baseline="0" dirty="0" err="1" smtClean="0"/>
              <a:t>Cx</a:t>
            </a:r>
            <a:r>
              <a:rPr lang="en-US" baseline="0" dirty="0" smtClean="0"/>
              <a:t> analysis, we set another spherical coordinate system. Similar to the discussion of </a:t>
            </a:r>
            <a:r>
              <a:rPr lang="en-US" baseline="0" dirty="0" err="1" smtClean="0"/>
              <a:t>Cz</a:t>
            </a:r>
            <a:r>
              <a:rPr lang="en-US" baseline="0" dirty="0" smtClean="0"/>
              <a:t>, the asymmetry can be expressed in another way. However, in this expression, </a:t>
            </a:r>
            <a:r>
              <a:rPr lang="en-US" baseline="0" dirty="0" err="1" smtClean="0"/>
              <a:t>Cz</a:t>
            </a:r>
            <a:r>
              <a:rPr lang="en-US" baseline="0" dirty="0" smtClean="0"/>
              <a:t> and </a:t>
            </a:r>
            <a:r>
              <a:rPr lang="en-US" baseline="0" dirty="0" err="1" smtClean="0"/>
              <a:t>py</a:t>
            </a:r>
            <a:r>
              <a:rPr lang="en-US" baseline="0" dirty="0" smtClean="0"/>
              <a:t> terms can’t be cancelled because the  absolute value of </a:t>
            </a:r>
            <a:r>
              <a:rPr lang="en-US" baseline="0" dirty="0" err="1" smtClean="0"/>
              <a:t>Cx</a:t>
            </a:r>
            <a:r>
              <a:rPr lang="en-US" baseline="0" dirty="0" smtClean="0"/>
              <a:t> is less than </a:t>
            </a:r>
            <a:r>
              <a:rPr lang="en-US" baseline="0" dirty="0" err="1" smtClean="0"/>
              <a:t>Cz</a:t>
            </a:r>
            <a:r>
              <a:rPr lang="en-US" baseline="0" dirty="0" smtClean="0"/>
              <a:t> and </a:t>
            </a:r>
            <a:r>
              <a:rPr lang="en-US" baseline="0" dirty="0" err="1" smtClean="0"/>
              <a:t>Py</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conclusion, t</a:t>
            </a:r>
            <a:r>
              <a:rPr lang="en-US" dirty="0" smtClean="0"/>
              <a:t>he effect of acceptance can’t be ignored for 1-dimension fit, especially for </a:t>
            </a:r>
            <a:r>
              <a:rPr lang="en-US" i="1" dirty="0" err="1" smtClean="0">
                <a:latin typeface="Times New Roman"/>
                <a:cs typeface="Times New Roman"/>
              </a:rPr>
              <a:t>C</a:t>
            </a:r>
            <a:r>
              <a:rPr lang="en-US" i="1" baseline="-25000" dirty="0" err="1" smtClean="0">
                <a:latin typeface="Times New Roman"/>
                <a:cs typeface="Times New Roman"/>
              </a:rPr>
              <a:t>x</a:t>
            </a:r>
            <a:r>
              <a:rPr lang="en-US" dirty="0" smtClean="0"/>
              <a:t>. The situation with </a:t>
            </a:r>
            <a:r>
              <a:rPr lang="en-US" i="1" dirty="0" err="1" smtClean="0">
                <a:latin typeface="Times New Roman"/>
                <a:cs typeface="Times New Roman"/>
              </a:rPr>
              <a:t>P</a:t>
            </a:r>
            <a:r>
              <a:rPr lang="en-US" i="1" baseline="-25000" dirty="0" err="1" smtClean="0">
                <a:latin typeface="Times New Roman"/>
                <a:cs typeface="Times New Roman"/>
              </a:rPr>
              <a:t>y</a:t>
            </a:r>
            <a:r>
              <a:rPr lang="en-US" dirty="0" smtClean="0"/>
              <a:t> should be between </a:t>
            </a:r>
            <a:r>
              <a:rPr lang="en-US" i="1" dirty="0" err="1" smtClean="0">
                <a:latin typeface="Times New Roman"/>
                <a:cs typeface="Times New Roman"/>
              </a:rPr>
              <a:t>C</a:t>
            </a:r>
            <a:r>
              <a:rPr lang="en-US" i="1" baseline="-25000" dirty="0" err="1" smtClean="0">
                <a:latin typeface="Times New Roman"/>
                <a:cs typeface="Times New Roman"/>
              </a:rPr>
              <a:t>x</a:t>
            </a:r>
            <a:r>
              <a:rPr lang="en-US" i="1" baseline="-25000" dirty="0" smtClean="0">
                <a:latin typeface="Times New Roman"/>
                <a:cs typeface="Times New Roman"/>
              </a:rPr>
              <a:t> </a:t>
            </a:r>
            <a:r>
              <a:rPr lang="en-US" dirty="0" smtClean="0"/>
              <a:t>and </a:t>
            </a:r>
            <a:r>
              <a:rPr lang="en-US" i="1" dirty="0" err="1" smtClean="0">
                <a:latin typeface="Times New Roman"/>
                <a:cs typeface="Times New Roman"/>
              </a:rPr>
              <a:t>C</a:t>
            </a:r>
            <a:r>
              <a:rPr lang="en-US" i="1" baseline="-25000" dirty="0" err="1" smtClean="0">
                <a:latin typeface="Times New Roman"/>
                <a:cs typeface="Times New Roman"/>
              </a:rPr>
              <a:t>z</a:t>
            </a:r>
            <a:r>
              <a:rPr lang="en-US" dirty="0" smtClean="0"/>
              <a:t>, if it’s extracted by 1-dimension fit. 2-dimension fit can reduce the effect of acceptance to some extent because the acceptance is fixed to some</a:t>
            </a:r>
            <a:r>
              <a:rPr lang="en-US" baseline="0" dirty="0" smtClean="0"/>
              <a:t> extent when data is binned in two angles.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look</a:t>
            </a:r>
            <a:r>
              <a:rPr lang="en-US" baseline="0" dirty="0" smtClean="0"/>
              <a:t> at C-x again. C-x from 1d fit is biased relative to 2d fit and maximum likelihood method. We think that the big difference between our results from 1d fit and Bradford’s result from 1d fit were caused by different acceptances in g13 and g1c analyses. On one hand, the direction of magnetic field in g13 is opposite to the direction of the field in g1c. On the other hand, the topology of our analysis includes three particles, </a:t>
            </a:r>
            <a:r>
              <a:rPr lang="en-US" baseline="0" dirty="0" err="1" smtClean="0"/>
              <a:t>kaon</a:t>
            </a:r>
            <a:r>
              <a:rPr lang="en-US" baseline="0" dirty="0" smtClean="0"/>
              <a:t>, proton, and pion, while the topology of Bradford’s analysis includes only two particles, </a:t>
            </a:r>
            <a:r>
              <a:rPr lang="en-US" baseline="0" dirty="0" err="1" smtClean="0"/>
              <a:t>kaon</a:t>
            </a:r>
            <a:r>
              <a:rPr lang="en-US" baseline="0" dirty="0" smtClean="0"/>
              <a:t> and proton. We think that these two reasons cause different effect of acceptance between our 1D results and Bradford’s 1D results.</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DBC3984-D552-014B-A5D4-8E5E32CC4327}" type="slidenum">
              <a:rPr lang="en-US" smtClean="0"/>
              <a:t>45</a:t>
            </a:fld>
            <a:endParaRPr lang="en-US"/>
          </a:p>
        </p:txBody>
      </p:sp>
    </p:spTree>
    <p:extLst>
      <p:ext uri="{BB962C8B-B14F-4D97-AF65-F5344CB8AC3E}">
        <p14:creationId xmlns:p14="http://schemas.microsoft.com/office/powerpoint/2010/main" val="1604532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missing momentum cut, the quasi-free</a:t>
            </a:r>
            <a:r>
              <a:rPr lang="en-US" baseline="0" dirty="0" smtClean="0"/>
              <a:t> events</a:t>
            </a:r>
            <a:r>
              <a:rPr lang="en-US" dirty="0" smtClean="0"/>
              <a:t> dominate</a:t>
            </a:r>
            <a:r>
              <a:rPr lang="en-US" baseline="0" dirty="0" smtClean="0"/>
              <a:t> our sample</a:t>
            </a:r>
            <a:r>
              <a:rPr lang="en-US" dirty="0" smtClean="0"/>
              <a:t>.</a:t>
            </a:r>
            <a:r>
              <a:rPr lang="en-US" baseline="0" dirty="0" smtClean="0"/>
              <a:t> However, a small mount of events from final-state interactions could contaminate the quasi-free data sample. To test how great is the influence of those events, we applied missing momentum cut at different values, such as 0.2, 0,1 and 0.05 </a:t>
            </a:r>
            <a:r>
              <a:rPr lang="en-US" baseline="0" dirty="0" err="1" smtClean="0"/>
              <a:t>GeV</a:t>
            </a:r>
            <a:r>
              <a:rPr lang="en-US" baseline="0" dirty="0" smtClean="0"/>
              <a:t>/c. Observables were extracted separately for each cut. Here, we show the comparison of results in one </a:t>
            </a:r>
            <a:r>
              <a:rPr lang="en-US" baseline="0" dirty="0" err="1" smtClean="0"/>
              <a:t>cos</a:t>
            </a:r>
            <a:r>
              <a:rPr lang="en-US" baseline="0" dirty="0" smtClean="0"/>
              <a:t>-theta-</a:t>
            </a:r>
            <a:r>
              <a:rPr lang="en-US" baseline="0" dirty="0" err="1" smtClean="0"/>
              <a:t>kaon</a:t>
            </a:r>
            <a:r>
              <a:rPr lang="en-US" baseline="0" dirty="0" smtClean="0"/>
              <a:t> bin. The results suggests that those events do not influence cx significantly, and influence </a:t>
            </a:r>
            <a:r>
              <a:rPr lang="en-US" baseline="0" dirty="0" err="1" smtClean="0"/>
              <a:t>cz</a:t>
            </a:r>
            <a:r>
              <a:rPr lang="en-US" baseline="0" dirty="0" smtClean="0"/>
              <a:t> and </a:t>
            </a:r>
            <a:r>
              <a:rPr lang="en-US" baseline="0" dirty="0" err="1" smtClean="0"/>
              <a:t>py</a:t>
            </a:r>
            <a:r>
              <a:rPr lang="en-US" baseline="0" dirty="0" smtClean="0"/>
              <a:t> somewhat more. However, these differences are not enough to explain the </a:t>
            </a:r>
            <a:r>
              <a:rPr lang="en-US" baseline="0" dirty="0" err="1" smtClean="0"/>
              <a:t>Cx</a:t>
            </a:r>
            <a:r>
              <a:rPr lang="en-US" baseline="0" dirty="0" smtClean="0"/>
              <a:t> discrepancy between g13 and g1c.</a:t>
            </a:r>
            <a:endParaRPr lang="en-US" dirty="0"/>
          </a:p>
        </p:txBody>
      </p:sp>
      <p:sp>
        <p:nvSpPr>
          <p:cNvPr id="4" name="Slide Number Placeholder 3"/>
          <p:cNvSpPr>
            <a:spLocks noGrp="1"/>
          </p:cNvSpPr>
          <p:nvPr>
            <p:ph type="sldNum" sz="quarter" idx="10"/>
          </p:nvPr>
        </p:nvSpPr>
        <p:spPr/>
        <p:txBody>
          <a:bodyPr/>
          <a:lstStyle/>
          <a:p>
            <a:fld id="{5DBC3984-D552-014B-A5D4-8E5E32CC4327}" type="slidenum">
              <a:rPr lang="en-US" smtClean="0"/>
              <a:t>46</a:t>
            </a:fld>
            <a:endParaRPr lang="en-US"/>
          </a:p>
        </p:txBody>
      </p:sp>
    </p:spTree>
    <p:extLst>
      <p:ext uri="{BB962C8B-B14F-4D97-AF65-F5344CB8AC3E}">
        <p14:creationId xmlns:p14="http://schemas.microsoft.com/office/powerpoint/2010/main" val="1698021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dirty="0" smtClean="0"/>
              <a:t>Then we show two-fold differential estimates.</a:t>
            </a:r>
            <a:r>
              <a:rPr lang="en-US" baseline="0" dirty="0" smtClean="0"/>
              <a:t> </a:t>
            </a:r>
            <a:r>
              <a:rPr lang="en-US" dirty="0" smtClean="0"/>
              <a:t>Here</a:t>
            </a:r>
            <a:r>
              <a:rPr lang="en-US" baseline="0" dirty="0" smtClean="0"/>
              <a:t> are </a:t>
            </a:r>
            <a:r>
              <a:rPr lang="en-US" baseline="0" dirty="0" err="1" smtClean="0"/>
              <a:t>Cx</a:t>
            </a:r>
            <a:r>
              <a:rPr lang="en-US" baseline="0" dirty="0" smtClean="0"/>
              <a:t> and </a:t>
            </a:r>
            <a:r>
              <a:rPr lang="en-US" baseline="0" dirty="0" err="1" smtClean="0"/>
              <a:t>Cz</a:t>
            </a:r>
            <a:r>
              <a:rPr lang="en-US" baseline="0" dirty="0" smtClean="0"/>
              <a:t> as functions theta Lambda prime for fixed e photon for final-state interactions. Red points are for </a:t>
            </a:r>
            <a:r>
              <a:rPr lang="en-US" baseline="0" dirty="0" err="1" smtClean="0"/>
              <a:t>Cx</a:t>
            </a:r>
            <a:r>
              <a:rPr lang="en-US" baseline="0" dirty="0" smtClean="0"/>
              <a:t>, while blue points are for </a:t>
            </a:r>
            <a:r>
              <a:rPr lang="en-US" baseline="0" dirty="0" err="1" smtClean="0"/>
              <a:t>Cz</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52</a:t>
            </a:fld>
            <a:endParaRPr lang="en-US"/>
          </a:p>
        </p:txBody>
      </p:sp>
    </p:spTree>
    <p:extLst>
      <p:ext uri="{BB962C8B-B14F-4D97-AF65-F5344CB8AC3E}">
        <p14:creationId xmlns:p14="http://schemas.microsoft.com/office/powerpoint/2010/main" val="4217063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dirty="0" smtClean="0"/>
              <a:t>Then we show two-fold differential estimates.</a:t>
            </a:r>
            <a:r>
              <a:rPr lang="en-US" baseline="0" dirty="0" smtClean="0"/>
              <a:t> </a:t>
            </a:r>
            <a:r>
              <a:rPr lang="en-US" dirty="0" smtClean="0"/>
              <a:t>Here</a:t>
            </a:r>
            <a:r>
              <a:rPr lang="en-US" baseline="0" dirty="0" smtClean="0"/>
              <a:t> are </a:t>
            </a:r>
            <a:r>
              <a:rPr lang="en-US" baseline="0" dirty="0" err="1" smtClean="0"/>
              <a:t>Cx</a:t>
            </a:r>
            <a:r>
              <a:rPr lang="en-US" baseline="0" dirty="0" smtClean="0"/>
              <a:t> and </a:t>
            </a:r>
            <a:r>
              <a:rPr lang="en-US" baseline="0" dirty="0" err="1" smtClean="0"/>
              <a:t>Cz</a:t>
            </a:r>
            <a:r>
              <a:rPr lang="en-US" baseline="0" dirty="0" smtClean="0"/>
              <a:t> as functions theta Lambda prime for fixed e photon for final-state interactions. Red points are for </a:t>
            </a:r>
            <a:r>
              <a:rPr lang="en-US" baseline="0" dirty="0" err="1" smtClean="0"/>
              <a:t>Cx</a:t>
            </a:r>
            <a:r>
              <a:rPr lang="en-US" baseline="0" dirty="0" smtClean="0"/>
              <a:t>, while blue points are for </a:t>
            </a:r>
            <a:r>
              <a:rPr lang="en-US" baseline="0" dirty="0" err="1" smtClean="0"/>
              <a:t>Cz</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53</a:t>
            </a:fld>
            <a:endParaRPr lang="en-US"/>
          </a:p>
        </p:txBody>
      </p:sp>
    </p:spTree>
    <p:extLst>
      <p:ext uri="{BB962C8B-B14F-4D97-AF65-F5344CB8AC3E}">
        <p14:creationId xmlns:p14="http://schemas.microsoft.com/office/powerpoint/2010/main" val="4217063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dirty="0" smtClean="0"/>
              <a:t>Then we show two-fold differential estimates.</a:t>
            </a:r>
            <a:r>
              <a:rPr lang="en-US" baseline="0" dirty="0" smtClean="0"/>
              <a:t> </a:t>
            </a:r>
            <a:r>
              <a:rPr lang="en-US" dirty="0" smtClean="0"/>
              <a:t>Here</a:t>
            </a:r>
            <a:r>
              <a:rPr lang="en-US" baseline="0" dirty="0" smtClean="0"/>
              <a:t> are </a:t>
            </a:r>
            <a:r>
              <a:rPr lang="en-US" baseline="0" dirty="0" err="1" smtClean="0"/>
              <a:t>Cx</a:t>
            </a:r>
            <a:r>
              <a:rPr lang="en-US" baseline="0" dirty="0" smtClean="0"/>
              <a:t> and </a:t>
            </a:r>
            <a:r>
              <a:rPr lang="en-US" baseline="0" dirty="0" err="1" smtClean="0"/>
              <a:t>Cz</a:t>
            </a:r>
            <a:r>
              <a:rPr lang="en-US" baseline="0" dirty="0" smtClean="0"/>
              <a:t> as functions theta Lambda prime for fixed e photon for final-state interactions. Red points are for </a:t>
            </a:r>
            <a:r>
              <a:rPr lang="en-US" baseline="0" dirty="0" err="1" smtClean="0"/>
              <a:t>Cx</a:t>
            </a:r>
            <a:r>
              <a:rPr lang="en-US" baseline="0" dirty="0" smtClean="0"/>
              <a:t>, while blue points are for </a:t>
            </a:r>
            <a:r>
              <a:rPr lang="en-US" baseline="0" dirty="0" err="1" smtClean="0"/>
              <a:t>Cz</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54</a:t>
            </a:fld>
            <a:endParaRPr lang="en-US"/>
          </a:p>
        </p:txBody>
      </p:sp>
    </p:spTree>
    <p:extLst>
      <p:ext uri="{BB962C8B-B14F-4D97-AF65-F5344CB8AC3E}">
        <p14:creationId xmlns:p14="http://schemas.microsoft.com/office/powerpoint/2010/main" val="4217063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dirty="0" smtClean="0"/>
              <a:t>Then we show two-fold differential estimates.</a:t>
            </a:r>
            <a:r>
              <a:rPr lang="en-US" baseline="0" dirty="0" smtClean="0"/>
              <a:t> </a:t>
            </a:r>
            <a:r>
              <a:rPr lang="en-US" dirty="0" smtClean="0"/>
              <a:t>Here</a:t>
            </a:r>
            <a:r>
              <a:rPr lang="en-US" baseline="0" dirty="0" smtClean="0"/>
              <a:t> are </a:t>
            </a:r>
            <a:r>
              <a:rPr lang="en-US" baseline="0" dirty="0" err="1" smtClean="0"/>
              <a:t>Cx</a:t>
            </a:r>
            <a:r>
              <a:rPr lang="en-US" baseline="0" dirty="0" smtClean="0"/>
              <a:t> and </a:t>
            </a:r>
            <a:r>
              <a:rPr lang="en-US" baseline="0" dirty="0" err="1" smtClean="0"/>
              <a:t>Cz</a:t>
            </a:r>
            <a:r>
              <a:rPr lang="en-US" baseline="0" dirty="0" smtClean="0"/>
              <a:t> as functions theta Lambda prime for fixed e photon for final-state interactions. Red points are for </a:t>
            </a:r>
            <a:r>
              <a:rPr lang="en-US" baseline="0" dirty="0" err="1" smtClean="0"/>
              <a:t>Cx</a:t>
            </a:r>
            <a:r>
              <a:rPr lang="en-US" baseline="0" dirty="0" smtClean="0"/>
              <a:t>, while blue points are for </a:t>
            </a:r>
            <a:r>
              <a:rPr lang="en-US" baseline="0" dirty="0" err="1" smtClean="0"/>
              <a:t>Cz</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55</a:t>
            </a:fld>
            <a:endParaRPr lang="en-US"/>
          </a:p>
        </p:txBody>
      </p:sp>
    </p:spTree>
    <p:extLst>
      <p:ext uri="{BB962C8B-B14F-4D97-AF65-F5344CB8AC3E}">
        <p14:creationId xmlns:p14="http://schemas.microsoft.com/office/powerpoint/2010/main" val="421706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More specifically, we focus on the reaction gamma deuteron to kaon Lambda and neutron.  Within the theoretical model of </a:t>
            </a:r>
            <a:r>
              <a:rPr lang="en-US" b="0" baseline="0" dirty="0" err="1" smtClean="0"/>
              <a:t>Miyagawa</a:t>
            </a:r>
            <a:r>
              <a:rPr lang="en-US" b="0" baseline="0" dirty="0" smtClean="0"/>
              <a:t> et al, its dynamics is described as four main mechanisms, including quasi-free production, and final-state interactions: pion mediated, kaon-neutron </a:t>
            </a:r>
            <a:r>
              <a:rPr lang="en-US" b="0" baseline="0" dirty="0" err="1" smtClean="0"/>
              <a:t>rescattering</a:t>
            </a:r>
            <a:r>
              <a:rPr lang="en-US" b="0" baseline="0" dirty="0" smtClean="0"/>
              <a:t>, and Lambda-neutron </a:t>
            </a:r>
            <a:r>
              <a:rPr lang="en-US" b="0" baseline="0" dirty="0" err="1" smtClean="0"/>
              <a:t>rescattering</a:t>
            </a:r>
            <a:r>
              <a:rPr lang="en-US" b="0" baseline="0" dirty="0" smtClean="0"/>
              <a:t>. </a:t>
            </a:r>
          </a:p>
          <a:p>
            <a:endParaRPr lang="en-US" b="0" baseline="0" dirty="0" smtClean="0"/>
          </a:p>
          <a:p>
            <a:r>
              <a:rPr lang="en-US" b="0" baseline="0" dirty="0" smtClean="0"/>
              <a:t>In this picture the lambda is produced by the quasi-free mechanism, which also determines its polarization. Then final-state interactions change the Lambda polarization according to their kinematics and dynamics. </a:t>
            </a:r>
          </a:p>
          <a:p>
            <a:endParaRPr lang="en-US" b="0" baseline="0" dirty="0" smtClean="0"/>
          </a:p>
          <a:p>
            <a:r>
              <a:rPr lang="en-US" b="0" baseline="0" dirty="0" smtClean="0"/>
              <a:t>Since in the experiment, one cannot cleanly separate lambda-neutron final-state events from events originating in the other mechanisms, a comprehensive theoretical model is needed to use the data to constrain Ln potential parameters. In this work, we decrease the model-dependence of the data interpretation by extracting observables for a data sample where the number of quasi-free events is significantly reduced. This is the reason we report our results as observables for FSI. On the theoretical side, due to the extensive N* programs, a complete measurement of the reaction </a:t>
            </a:r>
            <a:r>
              <a:rPr lang="en-US" b="0" baseline="0" dirty="0" err="1" smtClean="0"/>
              <a:t>gp</a:t>
            </a:r>
            <a:r>
              <a:rPr lang="en-US" b="0" baseline="0" dirty="0" smtClean="0"/>
              <a:t>-&gt;K+L has been performed and the helicity amplitudes of the first step will be very well known. This should also reduce the theoretical uncertainties in the model interpretation of our data. </a:t>
            </a:r>
          </a:p>
        </p:txBody>
      </p:sp>
      <p:sp>
        <p:nvSpPr>
          <p:cNvPr id="4" name="Slide Number Placeholder 3"/>
          <p:cNvSpPr>
            <a:spLocks noGrp="1"/>
          </p:cNvSpPr>
          <p:nvPr>
            <p:ph type="sldNum" sz="quarter" idx="10"/>
          </p:nvPr>
        </p:nvSpPr>
        <p:spPr/>
        <p:txBody>
          <a:bodyPr/>
          <a:lstStyle/>
          <a:p>
            <a:fld id="{84F93CAA-C53E-8644-8F38-5B9B23E4473E}" type="slidenum">
              <a:rPr lang="en-US" smtClean="0"/>
              <a:t>5</a:t>
            </a:fld>
            <a:endParaRPr lang="en-US"/>
          </a:p>
        </p:txBody>
      </p:sp>
    </p:spTree>
    <p:extLst>
      <p:ext uri="{BB962C8B-B14F-4D97-AF65-F5344CB8AC3E}">
        <p14:creationId xmlns:p14="http://schemas.microsoft.com/office/powerpoint/2010/main" val="33755549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missing momentum cut, the quasi-free</a:t>
            </a:r>
            <a:r>
              <a:rPr lang="en-US" baseline="0" dirty="0" smtClean="0"/>
              <a:t> events</a:t>
            </a:r>
            <a:r>
              <a:rPr lang="en-US" dirty="0" smtClean="0"/>
              <a:t> dominate</a:t>
            </a:r>
            <a:r>
              <a:rPr lang="en-US" baseline="0" dirty="0" smtClean="0"/>
              <a:t> our sample</a:t>
            </a:r>
            <a:r>
              <a:rPr lang="en-US" dirty="0" smtClean="0"/>
              <a:t>.</a:t>
            </a:r>
            <a:r>
              <a:rPr lang="en-US" baseline="0" dirty="0" smtClean="0"/>
              <a:t> However, a small mount of events from final-state interactions could contaminate the quasi-free data sample. To test how great is the influence of those events, we applied missing momentum cut at different values, such as 0.2, 0,1 and 0.05 </a:t>
            </a:r>
            <a:r>
              <a:rPr lang="en-US" baseline="0" dirty="0" err="1" smtClean="0"/>
              <a:t>GeV</a:t>
            </a:r>
            <a:r>
              <a:rPr lang="en-US" baseline="0" dirty="0" smtClean="0"/>
              <a:t>/c. Observables were extracted separately for each cut. Here, we show the comparison of results in one </a:t>
            </a:r>
            <a:r>
              <a:rPr lang="en-US" baseline="0" dirty="0" err="1" smtClean="0"/>
              <a:t>cos</a:t>
            </a:r>
            <a:r>
              <a:rPr lang="en-US" baseline="0" dirty="0" smtClean="0"/>
              <a:t>-theta-</a:t>
            </a:r>
            <a:r>
              <a:rPr lang="en-US" baseline="0" dirty="0" err="1" smtClean="0"/>
              <a:t>kaon</a:t>
            </a:r>
            <a:r>
              <a:rPr lang="en-US" baseline="0" dirty="0" smtClean="0"/>
              <a:t> bin. The results suggests that those events do not influence cx significantly, and influence </a:t>
            </a:r>
            <a:r>
              <a:rPr lang="en-US" baseline="0" dirty="0" err="1" smtClean="0"/>
              <a:t>cz</a:t>
            </a:r>
            <a:r>
              <a:rPr lang="en-US" baseline="0" dirty="0" smtClean="0"/>
              <a:t> and </a:t>
            </a:r>
            <a:r>
              <a:rPr lang="en-US" baseline="0" dirty="0" err="1" smtClean="0"/>
              <a:t>py</a:t>
            </a:r>
            <a:r>
              <a:rPr lang="en-US" baseline="0" dirty="0" smtClean="0"/>
              <a:t> somewhat more. However, these differences are not enough to explain the </a:t>
            </a:r>
            <a:r>
              <a:rPr lang="en-US" baseline="0" dirty="0" err="1" smtClean="0"/>
              <a:t>Cx</a:t>
            </a:r>
            <a:r>
              <a:rPr lang="en-US" baseline="0" dirty="0" smtClean="0"/>
              <a:t> discrepancy between g13 and g1c.</a:t>
            </a:r>
            <a:endParaRPr lang="en-US" dirty="0"/>
          </a:p>
        </p:txBody>
      </p:sp>
      <p:sp>
        <p:nvSpPr>
          <p:cNvPr id="4" name="Slide Number Placeholder 3"/>
          <p:cNvSpPr>
            <a:spLocks noGrp="1"/>
          </p:cNvSpPr>
          <p:nvPr>
            <p:ph type="sldNum" sz="quarter" idx="10"/>
          </p:nvPr>
        </p:nvSpPr>
        <p:spPr/>
        <p:txBody>
          <a:bodyPr/>
          <a:lstStyle/>
          <a:p>
            <a:fld id="{5DBC3984-D552-014B-A5D4-8E5E32CC4327}" type="slidenum">
              <a:rPr lang="en-US" smtClean="0"/>
              <a:t>56</a:t>
            </a:fld>
            <a:endParaRPr lang="en-US"/>
          </a:p>
        </p:txBody>
      </p:sp>
    </p:spTree>
    <p:extLst>
      <p:ext uri="{BB962C8B-B14F-4D97-AF65-F5344CB8AC3E}">
        <p14:creationId xmlns:p14="http://schemas.microsoft.com/office/powerpoint/2010/main" val="1698021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C23A23-73B8-F140-84D1-980A5A77491D}" type="slidenum">
              <a:rPr lang="en-US" smtClean="0"/>
              <a:t>57</a:t>
            </a:fld>
            <a:endParaRPr lang="en-US"/>
          </a:p>
        </p:txBody>
      </p:sp>
    </p:spTree>
    <p:extLst>
      <p:ext uri="{BB962C8B-B14F-4D97-AF65-F5344CB8AC3E}">
        <p14:creationId xmlns:p14="http://schemas.microsoft.com/office/powerpoint/2010/main" val="238851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 polarization observables can be extracted using the polarized differential cross section section for hyperon photoproduction off the nucleon. It is expressed in terms of the polarization transfers, </a:t>
            </a:r>
            <a:r>
              <a:rPr lang="en-US" b="0" baseline="0" dirty="0" err="1" smtClean="0"/>
              <a:t>Cx</a:t>
            </a:r>
            <a:r>
              <a:rPr lang="en-US" b="0" baseline="0" dirty="0" smtClean="0"/>
              <a:t> and </a:t>
            </a:r>
            <a:r>
              <a:rPr lang="en-US" b="0" baseline="0" dirty="0" err="1" smtClean="0"/>
              <a:t>Cz</a:t>
            </a:r>
            <a:r>
              <a:rPr lang="en-US" b="0" baseline="0" dirty="0" smtClean="0"/>
              <a:t>, from circularly-polarized photons to the lambda, the polarization transfers, Ox and Oz, from linearly-polarized photons to the lambda, beam spin asymmetry, Sigma, lambda recoil polarization </a:t>
            </a:r>
            <a:r>
              <a:rPr lang="en-US" b="0" baseline="0" dirty="0" err="1" smtClean="0"/>
              <a:t>Py</a:t>
            </a:r>
            <a:r>
              <a:rPr lang="en-US" b="0" baseline="0" dirty="0" smtClean="0"/>
              <a:t>, and target polarization T. In the equation, </a:t>
            </a:r>
            <a:r>
              <a:rPr lang="en-US" b="0" baseline="0" dirty="0" err="1" smtClean="0"/>
              <a:t>Pcir</a:t>
            </a:r>
            <a:r>
              <a:rPr lang="en-US" b="0" baseline="0" dirty="0" smtClean="0"/>
              <a:t> is the circular polarization of photons, and </a:t>
            </a:r>
            <a:r>
              <a:rPr lang="en-US" b="0" baseline="0" dirty="0" err="1" smtClean="0"/>
              <a:t>Plin</a:t>
            </a:r>
            <a:r>
              <a:rPr lang="en-US" b="0" baseline="0" dirty="0" smtClean="0"/>
              <a:t> is linear polarization of photons, Cosine theta x, </a:t>
            </a:r>
            <a:r>
              <a:rPr lang="en-US" b="0" baseline="0" dirty="0" err="1" smtClean="0"/>
              <a:t>costheta</a:t>
            </a:r>
            <a:r>
              <a:rPr lang="en-US" b="0" baseline="0" dirty="0" smtClean="0"/>
              <a:t> and cosine theta z denote the direction cosines of the three-momentum vector of the decay proton in the rest frame of Lambda. Phi is azimuthal angle between linear photon vector and reaction plane. The axis convention is defined by the momenta of the photon and kaon in the lab frame. Alpha is the self-analyzing power of the Lambda whose value is known. For the collaboration, observables for circularly polarized photon </a:t>
            </a:r>
            <a:r>
              <a:rPr lang="en-US" b="0" baseline="0" dirty="0" err="1" smtClean="0"/>
              <a:t>Cx</a:t>
            </a:r>
            <a:r>
              <a:rPr lang="en-US" b="0" baseline="0" dirty="0" smtClean="0"/>
              <a:t>, </a:t>
            </a:r>
            <a:r>
              <a:rPr lang="en-US" b="0" baseline="0" dirty="0" err="1" smtClean="0"/>
              <a:t>Cz</a:t>
            </a:r>
            <a:r>
              <a:rPr lang="en-US" b="0" baseline="0" dirty="0" smtClean="0"/>
              <a:t> and </a:t>
            </a:r>
            <a:r>
              <a:rPr lang="en-US" b="0" baseline="0" dirty="0" err="1" smtClean="0"/>
              <a:t>Py</a:t>
            </a:r>
            <a:r>
              <a:rPr lang="en-US" b="0" baseline="0" dirty="0" smtClean="0"/>
              <a:t> is extracted by me, and observables for linearly polarized photon Ox, Oz and Sigma are extracted by Dr. Nicholas </a:t>
            </a:r>
            <a:r>
              <a:rPr lang="en-US" b="0" baseline="0" dirty="0" err="1" smtClean="0"/>
              <a:t>Zachariou</a:t>
            </a:r>
            <a:r>
              <a:rPr lang="en-US" b="0" baseline="0" dirty="0" smtClean="0"/>
              <a:t>.</a:t>
            </a:r>
            <a:endParaRPr lang="en-US" b="0" dirty="0" smtClean="0"/>
          </a:p>
        </p:txBody>
      </p:sp>
      <p:sp>
        <p:nvSpPr>
          <p:cNvPr id="4" name="Slide Number Placeholder 3"/>
          <p:cNvSpPr>
            <a:spLocks noGrp="1"/>
          </p:cNvSpPr>
          <p:nvPr>
            <p:ph type="sldNum" sz="quarter" idx="10"/>
          </p:nvPr>
        </p:nvSpPr>
        <p:spPr/>
        <p:txBody>
          <a:bodyPr/>
          <a:lstStyle/>
          <a:p>
            <a:fld id="{84F93CAA-C53E-8644-8F38-5B9B23E4473E}" type="slidenum">
              <a:rPr lang="en-US" smtClean="0"/>
              <a:t>6</a:t>
            </a:fld>
            <a:endParaRPr lang="en-US"/>
          </a:p>
        </p:txBody>
      </p:sp>
    </p:spTree>
    <p:extLst>
      <p:ext uri="{BB962C8B-B14F-4D97-AF65-F5344CB8AC3E}">
        <p14:creationId xmlns:p14="http://schemas.microsoft.com/office/powerpoint/2010/main" val="217320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b="0" baseline="0" dirty="0" smtClean="0"/>
              <a:t>Although a large number of theoretical groups have studied the reaction of interest, the most comprehensive model is the one of </a:t>
            </a:r>
            <a:r>
              <a:rPr lang="en-US" b="0" baseline="0" dirty="0" err="1" smtClean="0"/>
              <a:t>Miyagawa</a:t>
            </a:r>
            <a:r>
              <a:rPr lang="en-US" b="0" baseline="0" dirty="0" smtClean="0"/>
              <a:t>, which not only predicts cross sections but also polarization observables. In addition to the quasi-free mechanism labeled by PWIA, plane-wave impulse approximation, full final-state interactions have been included. Two of the Nijmegen potentials, NSC89 and NSC97f, give very different predictions for polarization observables in our reaction, although they both reproduce the </a:t>
            </a:r>
            <a:r>
              <a:rPr lang="en-US" b="0" baseline="0" dirty="0" err="1" smtClean="0"/>
              <a:t>hypertriton</a:t>
            </a:r>
            <a:r>
              <a:rPr lang="en-US" b="0" baseline="0" dirty="0" smtClean="0"/>
              <a:t> binding energy. Thus, data for our reaction can significantly contribute to the hyperon-nucleon studies.</a:t>
            </a:r>
            <a:endParaRPr lang="en-US" b="0" dirty="0" smtClean="0"/>
          </a:p>
        </p:txBody>
      </p:sp>
      <p:sp>
        <p:nvSpPr>
          <p:cNvPr id="4" name="Slide Number Placeholder 3"/>
          <p:cNvSpPr>
            <a:spLocks noGrp="1"/>
          </p:cNvSpPr>
          <p:nvPr>
            <p:ph type="sldNum" sz="quarter" idx="10"/>
          </p:nvPr>
        </p:nvSpPr>
        <p:spPr/>
        <p:txBody>
          <a:bodyPr/>
          <a:lstStyle/>
          <a:p>
            <a:fld id="{84F93CAA-C53E-8644-8F38-5B9B23E4473E}" type="slidenum">
              <a:rPr lang="en-US" smtClean="0"/>
              <a:t>7</a:t>
            </a:fld>
            <a:endParaRPr lang="en-US"/>
          </a:p>
        </p:txBody>
      </p:sp>
    </p:spTree>
    <p:extLst>
      <p:ext uri="{BB962C8B-B14F-4D97-AF65-F5344CB8AC3E}">
        <p14:creationId xmlns:p14="http://schemas.microsoft.com/office/powerpoint/2010/main" val="1232332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US" sz="1200" kern="1200" dirty="0" smtClean="0">
                <a:solidFill>
                  <a:schemeClr val="tx1"/>
                </a:solidFill>
                <a:effectLst/>
                <a:latin typeface="+mn-lt"/>
                <a:ea typeface="+mn-ea"/>
                <a:cs typeface="+mn-cs"/>
              </a:rPr>
              <a:t>Another very exciting opportunity our reaction offers is to extract a spin-averaged Lambda-neutron scattering length from the Lambda-n invariant mass distribution. The method was developed by </a:t>
            </a:r>
            <a:r>
              <a:rPr lang="en-US" sz="1200" kern="1200" dirty="0" err="1" smtClean="0">
                <a:solidFill>
                  <a:schemeClr val="tx1"/>
                </a:solidFill>
                <a:effectLst/>
                <a:latin typeface="+mn-lt"/>
                <a:ea typeface="+mn-ea"/>
                <a:cs typeface="+mn-cs"/>
              </a:rPr>
              <a:t>Gasparian</a:t>
            </a:r>
            <a:r>
              <a:rPr lang="en-US" sz="1200" kern="1200" dirty="0" smtClean="0">
                <a:solidFill>
                  <a:schemeClr val="tx1"/>
                </a:solidFill>
                <a:effectLst/>
                <a:latin typeface="+mn-lt"/>
                <a:ea typeface="+mn-ea"/>
                <a:cs typeface="+mn-cs"/>
              </a:rPr>
              <a:t> et al and was applied to inclusive K+ </a:t>
            </a:r>
            <a:r>
              <a:rPr lang="en-US" sz="1200" kern="1200" dirty="0" err="1" smtClean="0">
                <a:solidFill>
                  <a:schemeClr val="tx1"/>
                </a:solidFill>
                <a:effectLst/>
                <a:latin typeface="+mn-lt"/>
                <a:ea typeface="+mn-ea"/>
                <a:cs typeface="+mn-cs"/>
              </a:rPr>
              <a:t>hadroproduction</a:t>
            </a:r>
            <a:r>
              <a:rPr lang="en-US" sz="1200" kern="1200" dirty="0" smtClean="0">
                <a:solidFill>
                  <a:schemeClr val="tx1"/>
                </a:solidFill>
                <a:effectLst/>
                <a:latin typeface="+mn-lt"/>
                <a:ea typeface="+mn-ea"/>
                <a:cs typeface="+mn-cs"/>
              </a:rPr>
              <a:t>. By fitting cross section as a function of IM that’s shown in the figure and using the scattering length equation, the </a:t>
            </a:r>
            <a:r>
              <a:rPr lang="en-US" sz="1200" kern="1200" dirty="0" err="1" smtClean="0">
                <a:solidFill>
                  <a:schemeClr val="tx1"/>
                </a:solidFill>
                <a:effectLst/>
                <a:latin typeface="+mn-lt"/>
                <a:ea typeface="+mn-ea"/>
                <a:cs typeface="+mn-cs"/>
              </a:rPr>
              <a:t>hadro</a:t>
            </a:r>
            <a:r>
              <a:rPr lang="en-US" sz="1200" kern="1200" dirty="0" smtClean="0">
                <a:solidFill>
                  <a:schemeClr val="tx1"/>
                </a:solidFill>
                <a:effectLst/>
                <a:latin typeface="+mn-lt"/>
                <a:ea typeface="+mn-ea"/>
                <a:cs typeface="+mn-cs"/>
              </a:rPr>
              <a:t>-production data yielded a scattering length of -1.5 </a:t>
            </a:r>
            <a:r>
              <a:rPr lang="en-US" sz="1200" kern="1200" dirty="0" err="1" smtClean="0">
                <a:solidFill>
                  <a:schemeClr val="tx1"/>
                </a:solidFill>
                <a:effectLst/>
                <a:latin typeface="+mn-lt"/>
                <a:ea typeface="+mn-ea"/>
                <a:cs typeface="+mn-cs"/>
              </a:rPr>
              <a:t>fm</a:t>
            </a:r>
            <a:r>
              <a:rPr lang="en-US" sz="1200" kern="1200" dirty="0" smtClean="0">
                <a:solidFill>
                  <a:schemeClr val="tx1"/>
                </a:solidFill>
                <a:effectLst/>
                <a:latin typeface="+mn-lt"/>
                <a:ea typeface="+mn-ea"/>
                <a:cs typeface="+mn-cs"/>
              </a:rPr>
              <a:t> with an uncertainty of about 0.35 fm.</a:t>
            </a:r>
            <a:r>
              <a:rPr lang="en-US" dirty="0" smtClean="0">
                <a:effectLst/>
              </a:rPr>
              <a:t> This</a:t>
            </a:r>
            <a:r>
              <a:rPr lang="en-US" baseline="0" dirty="0" smtClean="0">
                <a:effectLst/>
              </a:rPr>
              <a:t> quantity is not well constrained as can be seen in the literature:</a:t>
            </a:r>
            <a:r>
              <a:rPr lang="en-US" dirty="0" smtClean="0">
                <a:effectLst/>
              </a:rPr>
              <a:t> in a recent ESC-model</a:t>
            </a:r>
            <a:r>
              <a:rPr lang="en-US" baseline="0" dirty="0" smtClean="0">
                <a:effectLst/>
              </a:rPr>
              <a:t> publication, the s-wave spin-singlet lambda-proton scattering length is -2.20 </a:t>
            </a:r>
            <a:r>
              <a:rPr lang="en-US" baseline="0" dirty="0" err="1" smtClean="0">
                <a:effectLst/>
              </a:rPr>
              <a:t>fm</a:t>
            </a:r>
            <a:r>
              <a:rPr lang="en-US" baseline="0" dirty="0" smtClean="0">
                <a:effectLst/>
              </a:rPr>
              <a:t> with an uncertainty of 1.1 </a:t>
            </a:r>
            <a:r>
              <a:rPr lang="en-US" baseline="0" dirty="0" err="1" smtClean="0">
                <a:effectLst/>
              </a:rPr>
              <a:t>fm</a:t>
            </a:r>
            <a:r>
              <a:rPr lang="en-US" baseline="0" dirty="0" smtClean="0">
                <a:effectLst/>
              </a:rPr>
              <a:t>, and the spin-triplet lambda-proton scattering length is -1.75 </a:t>
            </a:r>
            <a:r>
              <a:rPr lang="en-US" baseline="0" dirty="0" err="1" smtClean="0">
                <a:effectLst/>
              </a:rPr>
              <a:t>fm</a:t>
            </a:r>
            <a:r>
              <a:rPr lang="en-US" baseline="0" dirty="0" smtClean="0">
                <a:effectLst/>
              </a:rPr>
              <a:t> with an uncertainty of 0.1 fm.</a:t>
            </a:r>
          </a:p>
          <a:p>
            <a:pPr marL="0" indent="0" algn="just">
              <a:buFont typeface="Arial"/>
              <a:buNone/>
            </a:pPr>
            <a:endParaRPr lang="en-US" baseline="0" dirty="0" smtClean="0">
              <a:effectLst/>
            </a:endParaRPr>
          </a:p>
          <a:p>
            <a:pPr marL="0" indent="0" algn="just">
              <a:buFont typeface="Arial"/>
              <a:buNone/>
            </a:pPr>
            <a:r>
              <a:rPr lang="en-US" baseline="0" dirty="0" smtClean="0">
                <a:effectLst/>
              </a:rPr>
              <a:t>The dispersion </a:t>
            </a:r>
            <a:r>
              <a:rPr lang="en-US" baseline="0" dirty="0" err="1" smtClean="0">
                <a:effectLst/>
              </a:rPr>
              <a:t>intergal</a:t>
            </a:r>
            <a:r>
              <a:rPr lang="en-US" baseline="0" dirty="0" smtClean="0">
                <a:effectLst/>
              </a:rPr>
              <a:t> method can also be used to IM distributions of polarization observables, such as obtained in this work. A dedicated study by </a:t>
            </a:r>
            <a:r>
              <a:rPr lang="en-US" baseline="0" dirty="0" err="1" smtClean="0">
                <a:effectLst/>
              </a:rPr>
              <a:t>Gasparian</a:t>
            </a:r>
            <a:r>
              <a:rPr lang="en-US" baseline="0" dirty="0" smtClean="0">
                <a:effectLst/>
              </a:rPr>
              <a:t> et al, suggests that one expects to estimate the scattering length with similar uncertainties to those of the pp estimate.</a:t>
            </a:r>
          </a:p>
        </p:txBody>
      </p:sp>
      <p:sp>
        <p:nvSpPr>
          <p:cNvPr id="4" name="Slide Number Placeholder 3"/>
          <p:cNvSpPr>
            <a:spLocks noGrp="1"/>
          </p:cNvSpPr>
          <p:nvPr>
            <p:ph type="sldNum" sz="quarter" idx="10"/>
          </p:nvPr>
        </p:nvSpPr>
        <p:spPr/>
        <p:txBody>
          <a:bodyPr/>
          <a:lstStyle/>
          <a:p>
            <a:fld id="{84F93CAA-C53E-8644-8F38-5B9B23E4473E}" type="slidenum">
              <a:rPr lang="en-US" smtClean="0"/>
              <a:t>8</a:t>
            </a:fld>
            <a:endParaRPr lang="en-US"/>
          </a:p>
        </p:txBody>
      </p:sp>
    </p:spTree>
    <p:extLst>
      <p:ext uri="{BB962C8B-B14F-4D97-AF65-F5344CB8AC3E}">
        <p14:creationId xmlns:p14="http://schemas.microsoft.com/office/powerpoint/2010/main" val="1232332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experiment for</a:t>
            </a:r>
            <a:r>
              <a:rPr lang="en-US" baseline="0" dirty="0" smtClean="0"/>
              <a:t> this work was conducted in </a:t>
            </a:r>
            <a:r>
              <a:rPr lang="en-US" baseline="0" dirty="0" err="1" smtClean="0"/>
              <a:t>JLab</a:t>
            </a:r>
            <a:r>
              <a:rPr lang="en-US" baseline="0" dirty="0" smtClean="0"/>
              <a:t>. CEBAF, the continuous electron beam accelerator facility in Newport News, Virginia, provides electron beam for experiments. The electron beam is generated at the injector, and is then accelerated and </a:t>
            </a:r>
            <a:r>
              <a:rPr lang="en-US" baseline="0" dirty="0" err="1" smtClean="0"/>
              <a:t>recirculated</a:t>
            </a:r>
            <a:r>
              <a:rPr lang="en-US" baseline="0" dirty="0" smtClean="0"/>
              <a:t> in the accelerator. After up to 5 </a:t>
            </a:r>
            <a:r>
              <a:rPr lang="en-US" baseline="0" dirty="0" err="1" smtClean="0"/>
              <a:t>recirculations</a:t>
            </a:r>
            <a:r>
              <a:rPr lang="en-US" baseline="0" dirty="0" smtClean="0"/>
              <a:t>, it enters Halls A, B or C. When our experiment took place, the energy of the electron beam was up to 6 GeV, and the polarization up to 85%. Currently, a </a:t>
            </a:r>
            <a:r>
              <a:rPr lang="en-US" dirty="0" smtClean="0">
                <a:solidFill>
                  <a:srgbClr val="FF0000"/>
                </a:solidFill>
              </a:rPr>
              <a:t>12 GeV upgrade of the accelerator</a:t>
            </a:r>
            <a:r>
              <a:rPr lang="en-US" baseline="0" dirty="0" smtClean="0">
                <a:solidFill>
                  <a:srgbClr val="FF0000"/>
                </a:solidFill>
              </a:rPr>
              <a:t> </a:t>
            </a:r>
            <a:r>
              <a:rPr lang="en-US" dirty="0" smtClean="0">
                <a:solidFill>
                  <a:srgbClr val="000000"/>
                </a:solidFill>
              </a:rPr>
              <a:t>has been completed </a:t>
            </a:r>
            <a:r>
              <a:rPr lang="en-US" dirty="0" smtClean="0"/>
              <a:t>and a new</a:t>
            </a:r>
            <a:r>
              <a:rPr lang="en-US" baseline="0" dirty="0" smtClean="0"/>
              <a:t> </a:t>
            </a:r>
            <a:r>
              <a:rPr lang="en-US" dirty="0" smtClean="0">
                <a:solidFill>
                  <a:srgbClr val="FF0000"/>
                </a:solidFill>
              </a:rPr>
              <a:t>hall D </a:t>
            </a:r>
            <a:r>
              <a:rPr lang="en-US" dirty="0" smtClean="0">
                <a:solidFill>
                  <a:srgbClr val="000000"/>
                </a:solidFill>
              </a:rPr>
              <a:t>is in service.</a:t>
            </a:r>
          </a:p>
          <a:p>
            <a:endParaRPr lang="en-US" dirty="0"/>
          </a:p>
        </p:txBody>
      </p:sp>
      <p:sp>
        <p:nvSpPr>
          <p:cNvPr id="4" name="Slide Number Placeholder 3"/>
          <p:cNvSpPr>
            <a:spLocks noGrp="1"/>
          </p:cNvSpPr>
          <p:nvPr>
            <p:ph type="sldNum" sz="quarter" idx="10"/>
          </p:nvPr>
        </p:nvSpPr>
        <p:spPr/>
        <p:txBody>
          <a:bodyPr/>
          <a:lstStyle/>
          <a:p>
            <a:fld id="{84F93CAA-C53E-8644-8F38-5B9B23E4473E}" type="slidenum">
              <a:rPr lang="en-US" smtClean="0"/>
              <a:t>9</a:t>
            </a:fld>
            <a:endParaRPr lang="en-US"/>
          </a:p>
        </p:txBody>
      </p:sp>
    </p:spTree>
    <p:extLst>
      <p:ext uri="{BB962C8B-B14F-4D97-AF65-F5344CB8AC3E}">
        <p14:creationId xmlns:p14="http://schemas.microsoft.com/office/powerpoint/2010/main" val="186069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DCB73A-A5FB-AB4F-BF0C-6BF2506335C0}" type="datetime1">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3187763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428AD-C9B1-6947-ACDE-0E644A9310F6}" type="datetime1">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9948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BAFE1-5DA7-D740-9648-42FCBFB0D483}" type="datetime1">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2007529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DFD714-E82C-AD45-92DF-AA818F4FC614}" type="datetime1">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1897318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87F7B-5347-5444-A944-22A6F2821748}" type="datetime1">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3614065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B0674F-17D8-7040-99F2-08566C77881B}" type="datetime1">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196456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456945-6F6E-0B4F-AB05-FE9078609589}" type="datetime1">
              <a:rPr lang="en-US" smtClean="0"/>
              <a:t>6/27/18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343986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C76EB4-2B70-2D4D-BC95-F2C7D4C1E2CB}" type="datetime1">
              <a:rPr lang="en-US" smtClean="0"/>
              <a:t>6/27/18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377911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AA623-2FA5-874E-ADA2-EB45B9C65290}" type="datetime1">
              <a:rPr lang="en-US" smtClean="0"/>
              <a:t>6/27/18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3232234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FA362B-5651-AA4A-A4EE-3CAF1DF5E70D}" type="datetime1">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1778934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3CA002-2643-E247-804F-37E2326FA165}" type="datetime1">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2C038-E5D2-8F4C-B5C8-412B145118C8}" type="slidenum">
              <a:rPr lang="en-US" smtClean="0"/>
              <a:t>‹#›</a:t>
            </a:fld>
            <a:endParaRPr lang="en-US"/>
          </a:p>
        </p:txBody>
      </p:sp>
    </p:spTree>
    <p:extLst>
      <p:ext uri="{BB962C8B-B14F-4D97-AF65-F5344CB8AC3E}">
        <p14:creationId xmlns:p14="http://schemas.microsoft.com/office/powerpoint/2010/main" val="13496806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50907-ABF5-574C-95DB-2C54CF44273C}" type="datetime1">
              <a:rPr lang="en-US" smtClean="0"/>
              <a:t>6/27/18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C2C038-E5D2-8F4C-B5C8-412B145118C8}" type="slidenum">
              <a:rPr lang="en-US" smtClean="0"/>
              <a:t>‹#›</a:t>
            </a:fld>
            <a:endParaRPr lang="en-US"/>
          </a:p>
        </p:txBody>
      </p:sp>
    </p:spTree>
    <p:extLst>
      <p:ext uri="{BB962C8B-B14F-4D97-AF65-F5344CB8AC3E}">
        <p14:creationId xmlns:p14="http://schemas.microsoft.com/office/powerpoint/2010/main" val="3549764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9" Type="http://schemas.openxmlformats.org/officeDocument/2006/relationships/image" Target="../media/image21.emf"/><Relationship Id="rId10" Type="http://schemas.openxmlformats.org/officeDocument/2006/relationships/image" Target="../media/image22.emf"/><Relationship Id="rId11"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7"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emf"/><Relationship Id="rId5" Type="http://schemas.openxmlformats.org/officeDocument/2006/relationships/oleObject" Target="../embeddings/oleObject3.bin"/><Relationship Id="rId6"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42.emf"/><Relationship Id="rId10"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57.emf"/></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png"/><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65.emf"/><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5" Type="http://schemas.openxmlformats.org/officeDocument/2006/relationships/image" Target="../media/image68.emf"/><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6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7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7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80.emf"/></Relationships>
</file>

<file path=ppt/slides/_rels/slide35.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emf"/><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85.emf"/><Relationship Id="rId5"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85.emf"/><Relationship Id="rId5"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emf"/><Relationship Id="rId5" Type="http://schemas.openxmlformats.org/officeDocument/2006/relationships/image" Target="../media/image88.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4.emf"/><Relationship Id="rId6" Type="http://schemas.openxmlformats.org/officeDocument/2006/relationships/oleObject" Target="../embeddings/oleObject2.bin"/><Relationship Id="rId7"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emf"/><Relationship Id="rId5" Type="http://schemas.openxmlformats.org/officeDocument/2006/relationships/image" Target="../media/image93.emf"/><Relationship Id="rId6" Type="http://schemas.openxmlformats.org/officeDocument/2006/relationships/image" Target="../media/image94.emf"/><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5" Type="http://schemas.openxmlformats.org/officeDocument/2006/relationships/image" Target="../media/image97.emf"/><Relationship Id="rId6" Type="http://schemas.openxmlformats.org/officeDocument/2006/relationships/image" Target="../media/image98.emf"/><Relationship Id="rId7" Type="http://schemas.openxmlformats.org/officeDocument/2006/relationships/image" Target="../media/image99.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00.emf"/></Relationships>
</file>

<file path=ppt/slides/_rels/slide43.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103.emf"/><Relationship Id="rId6" Type="http://schemas.openxmlformats.org/officeDocument/2006/relationships/image" Target="../media/image104.emf"/><Relationship Id="rId7" Type="http://schemas.openxmlformats.org/officeDocument/2006/relationships/image" Target="../media/image105.emf"/><Relationship Id="rId8" Type="http://schemas.openxmlformats.org/officeDocument/2006/relationships/image" Target="../media/image106.emf"/><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1" Type="http://schemas.openxmlformats.org/officeDocument/2006/relationships/image" Target="../media/image115.emf"/><Relationship Id="rId12" Type="http://schemas.openxmlformats.org/officeDocument/2006/relationships/image" Target="../media/image116.emf"/><Relationship Id="rId13" Type="http://schemas.openxmlformats.org/officeDocument/2006/relationships/image" Target="../media/image117.emf"/><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107.emf"/><Relationship Id="rId4" Type="http://schemas.openxmlformats.org/officeDocument/2006/relationships/image" Target="../media/image108.emf"/><Relationship Id="rId5" Type="http://schemas.openxmlformats.org/officeDocument/2006/relationships/image" Target="../media/image109.emf"/><Relationship Id="rId6" Type="http://schemas.openxmlformats.org/officeDocument/2006/relationships/image" Target="../media/image110.emf"/><Relationship Id="rId7" Type="http://schemas.openxmlformats.org/officeDocument/2006/relationships/image" Target="../media/image111.emf"/><Relationship Id="rId8" Type="http://schemas.openxmlformats.org/officeDocument/2006/relationships/image" Target="../media/image112.emf"/><Relationship Id="rId9" Type="http://schemas.openxmlformats.org/officeDocument/2006/relationships/image" Target="../media/image113.emf"/><Relationship Id="rId10" Type="http://schemas.openxmlformats.org/officeDocument/2006/relationships/image" Target="../media/image114.emf"/></Relationships>
</file>

<file path=ppt/slides/_rels/slide45.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119.emf"/><Relationship Id="rId5" Type="http://schemas.openxmlformats.org/officeDocument/2006/relationships/image" Target="../media/image120.emf"/><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121.emf"/><Relationship Id="rId4" Type="http://schemas.openxmlformats.org/officeDocument/2006/relationships/image" Target="../media/image122.emf"/><Relationship Id="rId5" Type="http://schemas.openxmlformats.org/officeDocument/2006/relationships/image" Target="../media/image123.emf"/><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emf"/><Relationship Id="rId3" Type="http://schemas.openxmlformats.org/officeDocument/2006/relationships/image" Target="../media/image12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7.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30.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3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32.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33.emf"/></Relationships>
</file>

<file path=ppt/slides/_rels/slide56.xml.rels><?xml version="1.0" encoding="UTF-8" standalone="yes"?>
<Relationships xmlns="http://schemas.openxmlformats.org/package/2006/relationships"><Relationship Id="rId3" Type="http://schemas.openxmlformats.org/officeDocument/2006/relationships/image" Target="../media/image134.emf"/><Relationship Id="rId4" Type="http://schemas.openxmlformats.org/officeDocument/2006/relationships/image" Target="../media/image135.emf"/><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image" Target="../media/image136.emf"/><Relationship Id="rId4" Type="http://schemas.openxmlformats.org/officeDocument/2006/relationships/image" Target="../media/image137.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emf"/><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12807"/>
            <a:ext cx="7772400" cy="1470025"/>
          </a:xfrm>
        </p:spPr>
        <p:txBody>
          <a:bodyPr>
            <a:noAutofit/>
          </a:bodyPr>
          <a:lstStyle/>
          <a:p>
            <a:r>
              <a:rPr lang="en-US" sz="4000" dirty="0" smtClean="0"/>
              <a:t>Determination of Polarization Observables for Final-State Interactions in the Reaction</a:t>
            </a:r>
            <a:br>
              <a:rPr lang="en-US" sz="4000" dirty="0" smtClean="0"/>
            </a:br>
            <a:endParaRPr lang="en-US" sz="4000" dirty="0"/>
          </a:p>
        </p:txBody>
      </p:sp>
      <p:sp>
        <p:nvSpPr>
          <p:cNvPr id="6" name="Subtitle 2"/>
          <p:cNvSpPr>
            <a:spLocks noGrp="1"/>
          </p:cNvSpPr>
          <p:nvPr>
            <p:ph type="subTitle" idx="1"/>
          </p:nvPr>
        </p:nvSpPr>
        <p:spPr>
          <a:xfrm>
            <a:off x="0" y="3220747"/>
            <a:ext cx="9144000" cy="2078805"/>
          </a:xfrm>
        </p:spPr>
        <p:txBody>
          <a:bodyPr>
            <a:normAutofit fontScale="55000" lnSpcReduction="20000"/>
          </a:bodyPr>
          <a:lstStyle/>
          <a:p>
            <a:r>
              <a:rPr lang="en-US" sz="4000" dirty="0" smtClean="0">
                <a:solidFill>
                  <a:schemeClr val="tx1"/>
                </a:solidFill>
              </a:rPr>
              <a:t>Tongtong Cao</a:t>
            </a:r>
            <a:r>
              <a:rPr lang="en-US" sz="4000" baseline="30000" dirty="0" smtClean="0">
                <a:solidFill>
                  <a:schemeClr val="tx1"/>
                </a:solidFill>
              </a:rPr>
              <a:t>(1)</a:t>
            </a:r>
            <a:r>
              <a:rPr lang="en-US" sz="4000" dirty="0" smtClean="0">
                <a:solidFill>
                  <a:schemeClr val="tx1"/>
                </a:solidFill>
              </a:rPr>
              <a:t>, </a:t>
            </a:r>
            <a:r>
              <a:rPr lang="en-US" sz="4000" dirty="0" err="1" smtClean="0">
                <a:solidFill>
                  <a:schemeClr val="tx1"/>
                </a:solidFill>
              </a:rPr>
              <a:t>Yordanka</a:t>
            </a:r>
            <a:r>
              <a:rPr lang="en-US" sz="4000" dirty="0" smtClean="0">
                <a:solidFill>
                  <a:schemeClr val="tx1"/>
                </a:solidFill>
              </a:rPr>
              <a:t> </a:t>
            </a:r>
            <a:r>
              <a:rPr lang="en-US" sz="4000" dirty="0" err="1" smtClean="0">
                <a:solidFill>
                  <a:schemeClr val="tx1"/>
                </a:solidFill>
              </a:rPr>
              <a:t>Ilieva</a:t>
            </a:r>
            <a:r>
              <a:rPr lang="en-US" sz="4000" baseline="30000" dirty="0" smtClean="0">
                <a:solidFill>
                  <a:schemeClr val="tx1"/>
                </a:solidFill>
              </a:rPr>
              <a:t>(2)</a:t>
            </a:r>
            <a:r>
              <a:rPr lang="en-US" sz="4000" dirty="0" smtClean="0">
                <a:solidFill>
                  <a:schemeClr val="tx1"/>
                </a:solidFill>
              </a:rPr>
              <a:t>, Nicholas </a:t>
            </a:r>
            <a:r>
              <a:rPr lang="en-US" sz="4000" dirty="0" err="1" smtClean="0">
                <a:solidFill>
                  <a:schemeClr val="tx1"/>
                </a:solidFill>
              </a:rPr>
              <a:t>Zachariou</a:t>
            </a:r>
            <a:r>
              <a:rPr lang="en-US" sz="4000" baseline="30000" dirty="0" smtClean="0">
                <a:solidFill>
                  <a:schemeClr val="tx1"/>
                </a:solidFill>
              </a:rPr>
              <a:t>(3) </a:t>
            </a:r>
            <a:r>
              <a:rPr lang="en-US" sz="4000" dirty="0">
                <a:solidFill>
                  <a:schemeClr val="tx1"/>
                </a:solidFill>
              </a:rPr>
              <a:t>for CLAS Collaboration</a:t>
            </a:r>
          </a:p>
          <a:p>
            <a:endParaRPr lang="en-US" sz="4000" baseline="30000" dirty="0" smtClean="0">
              <a:solidFill>
                <a:schemeClr val="tx1"/>
              </a:solidFill>
            </a:endParaRPr>
          </a:p>
          <a:p>
            <a:pPr marL="742950" indent="-742950">
              <a:buAutoNum type="arabicParenBoth"/>
            </a:pPr>
            <a:r>
              <a:rPr lang="en-US" sz="3300" dirty="0" smtClean="0">
                <a:solidFill>
                  <a:schemeClr val="tx1"/>
                </a:solidFill>
              </a:rPr>
              <a:t>Hampton University</a:t>
            </a:r>
          </a:p>
          <a:p>
            <a:pPr marL="514350" indent="-514350">
              <a:buAutoNum type="arabicParenBoth"/>
            </a:pPr>
            <a:r>
              <a:rPr lang="en-US" sz="3300" dirty="0" smtClean="0">
                <a:solidFill>
                  <a:schemeClr val="tx1"/>
                </a:solidFill>
              </a:rPr>
              <a:t>University of South Carolina</a:t>
            </a:r>
          </a:p>
          <a:p>
            <a:pPr marL="514350" indent="-514350">
              <a:buAutoNum type="arabicParenBoth"/>
            </a:pPr>
            <a:r>
              <a:rPr lang="en-US" sz="3300" dirty="0" smtClean="0">
                <a:solidFill>
                  <a:schemeClr val="tx1"/>
                </a:solidFill>
              </a:rPr>
              <a:t>University of Edinburgh</a:t>
            </a:r>
          </a:p>
          <a:p>
            <a:endParaRPr lang="en-US" sz="3300" dirty="0" smtClean="0">
              <a:solidFill>
                <a:schemeClr val="tx1"/>
              </a:solidFill>
            </a:endParaRPr>
          </a:p>
          <a:p>
            <a:r>
              <a:rPr lang="en-US" sz="3600" dirty="0" smtClean="0">
                <a:solidFill>
                  <a:schemeClr val="tx1"/>
                </a:solidFill>
              </a:rPr>
              <a:t>The 13</a:t>
            </a:r>
            <a:r>
              <a:rPr lang="en-US" sz="3600" baseline="30000" dirty="0" smtClean="0">
                <a:solidFill>
                  <a:schemeClr val="tx1"/>
                </a:solidFill>
              </a:rPr>
              <a:t>th</a:t>
            </a:r>
            <a:r>
              <a:rPr lang="en-US" sz="3600" dirty="0" smtClean="0">
                <a:solidFill>
                  <a:schemeClr val="tx1"/>
                </a:solidFill>
              </a:rPr>
              <a:t> International Conference on </a:t>
            </a:r>
            <a:r>
              <a:rPr lang="en-US" sz="3600" dirty="0" err="1" smtClean="0">
                <a:solidFill>
                  <a:schemeClr val="tx1"/>
                </a:solidFill>
              </a:rPr>
              <a:t>Hypernuclear</a:t>
            </a:r>
            <a:r>
              <a:rPr lang="en-US" sz="3600" dirty="0" smtClean="0">
                <a:solidFill>
                  <a:schemeClr val="tx1"/>
                </a:solidFill>
              </a:rPr>
              <a:t> and Strange Particle Physics</a:t>
            </a:r>
          </a:p>
        </p:txBody>
      </p:sp>
      <p:pic>
        <p:nvPicPr>
          <p:cNvPr id="7" name="Picture 5" descr="nsf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556" y="5299553"/>
            <a:ext cx="4885033" cy="944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Slide Number Placeholder 4"/>
          <p:cNvSpPr>
            <a:spLocks noGrp="1"/>
          </p:cNvSpPr>
          <p:nvPr>
            <p:ph type="sldNum" sz="quarter" idx="12"/>
          </p:nvPr>
        </p:nvSpPr>
        <p:spPr>
          <a:xfrm>
            <a:off x="6553200" y="6356350"/>
            <a:ext cx="2133600" cy="365125"/>
          </a:xfrm>
        </p:spPr>
        <p:txBody>
          <a:bodyPr/>
          <a:lstStyle/>
          <a:p>
            <a:fld id="{323C825A-1CB8-EB48-9CA7-527DF9465357}" type="slidenum">
              <a:rPr lang="en-US" smtClean="0"/>
              <a:t>1</a:t>
            </a:fld>
            <a:endParaRPr lang="en-US"/>
          </a:p>
        </p:txBody>
      </p:sp>
      <p:sp>
        <p:nvSpPr>
          <p:cNvPr id="9" name="TextBox 8"/>
          <p:cNvSpPr txBox="1"/>
          <p:nvPr/>
        </p:nvSpPr>
        <p:spPr>
          <a:xfrm>
            <a:off x="1151470" y="6087019"/>
            <a:ext cx="1676398" cy="369332"/>
          </a:xfrm>
          <a:prstGeom prst="rect">
            <a:avLst/>
          </a:prstGeom>
          <a:noFill/>
        </p:spPr>
        <p:txBody>
          <a:bodyPr wrap="square" rtlCol="0">
            <a:spAutoFit/>
          </a:bodyPr>
          <a:lstStyle/>
          <a:p>
            <a:r>
              <a:rPr lang="en-US" b="1" dirty="0" smtClean="0"/>
              <a:t>PHY</a:t>
            </a:r>
            <a:r>
              <a:rPr lang="en-US" b="1" dirty="0"/>
              <a:t>- 1505615</a:t>
            </a:r>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282" y="2137952"/>
            <a:ext cx="3149600" cy="723900"/>
          </a:xfrm>
          <a:prstGeom prst="rect">
            <a:avLst/>
          </a:prstGeom>
        </p:spPr>
      </p:pic>
      <p:pic>
        <p:nvPicPr>
          <p:cNvPr id="10" name="Picture 9"/>
          <p:cNvPicPr>
            <a:picLocks noChangeAspect="1"/>
          </p:cNvPicPr>
          <p:nvPr/>
        </p:nvPicPr>
        <p:blipFill>
          <a:blip r:embed="rId5"/>
          <a:stretch>
            <a:fillRect/>
          </a:stretch>
        </p:blipFill>
        <p:spPr>
          <a:xfrm>
            <a:off x="6994553" y="5328764"/>
            <a:ext cx="1711487" cy="914971"/>
          </a:xfrm>
          <a:prstGeom prst="rect">
            <a:avLst/>
          </a:prstGeom>
        </p:spPr>
      </p:pic>
    </p:spTree>
    <p:extLst>
      <p:ext uri="{BB962C8B-B14F-4D97-AF65-F5344CB8AC3E}">
        <p14:creationId xmlns:p14="http://schemas.microsoft.com/office/powerpoint/2010/main" val="1304368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Hall-B Photon Tagger  </a:t>
            </a:r>
            <a:endParaRPr lang="en-US" dirty="0"/>
          </a:p>
        </p:txBody>
      </p:sp>
      <p:pic>
        <p:nvPicPr>
          <p:cNvPr id="4" name="Picture 3" descr="tagg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28" y="1643253"/>
            <a:ext cx="8070397" cy="4343060"/>
          </a:xfrm>
          <a:prstGeom prst="rect">
            <a:avLst/>
          </a:prstGeom>
        </p:spPr>
      </p:pic>
      <p:cxnSp>
        <p:nvCxnSpPr>
          <p:cNvPr id="8" name="Straight Arrow Connector 7"/>
          <p:cNvCxnSpPr/>
          <p:nvPr/>
        </p:nvCxnSpPr>
        <p:spPr>
          <a:xfrm>
            <a:off x="524392" y="2303019"/>
            <a:ext cx="102019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697354" y="2334250"/>
            <a:ext cx="173849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035018" y="3893574"/>
            <a:ext cx="1311677" cy="81202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3534" y="1812317"/>
            <a:ext cx="533400" cy="457200"/>
          </a:xfrm>
          <a:prstGeom prst="rect">
            <a:avLst/>
          </a:prstGeom>
        </p:spPr>
      </p:pic>
      <p:pic>
        <p:nvPicPr>
          <p:cNvPr id="16" name="Picture 1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51" y="1881733"/>
            <a:ext cx="342900" cy="317500"/>
          </a:xfrm>
          <a:prstGeom prst="rect">
            <a:avLst/>
          </a:prstGeom>
        </p:spPr>
      </p:pic>
      <p:pic>
        <p:nvPicPr>
          <p:cNvPr id="17" name="Picture 1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1825" y="3814783"/>
            <a:ext cx="444500" cy="469900"/>
          </a:xfrm>
          <a:prstGeom prst="rect">
            <a:avLst/>
          </a:prstGeom>
        </p:spPr>
      </p:pic>
      <p:sp>
        <p:nvSpPr>
          <p:cNvPr id="3" name="Rectangle 2"/>
          <p:cNvSpPr/>
          <p:nvPr/>
        </p:nvSpPr>
        <p:spPr>
          <a:xfrm>
            <a:off x="4066829" y="5517348"/>
            <a:ext cx="405570" cy="24545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8441" y="5562861"/>
            <a:ext cx="381000" cy="165100"/>
          </a:xfrm>
          <a:prstGeom prst="rect">
            <a:avLst/>
          </a:prstGeom>
        </p:spPr>
      </p:pic>
      <p:pic>
        <p:nvPicPr>
          <p:cNvPr id="14" name="Picture 13"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028" y="5784160"/>
            <a:ext cx="2540000" cy="609600"/>
          </a:xfrm>
          <a:prstGeom prst="rect">
            <a:avLst/>
          </a:prstGeom>
        </p:spPr>
      </p:pic>
      <p:sp>
        <p:nvSpPr>
          <p:cNvPr id="5" name="Slide Number Placeholder 4"/>
          <p:cNvSpPr>
            <a:spLocks noGrp="1"/>
          </p:cNvSpPr>
          <p:nvPr>
            <p:ph type="sldNum" sz="quarter" idx="12"/>
          </p:nvPr>
        </p:nvSpPr>
        <p:spPr/>
        <p:txBody>
          <a:bodyPr/>
          <a:lstStyle/>
          <a:p>
            <a:fld id="{E4D8D336-34C2-0144-A253-8CB998867269}" type="slidenum">
              <a:rPr lang="en-US" smtClean="0"/>
              <a:t>10</a:t>
            </a:fld>
            <a:endParaRPr lang="en-US"/>
          </a:p>
        </p:txBody>
      </p:sp>
      <p:sp>
        <p:nvSpPr>
          <p:cNvPr id="6" name="TextBox 5"/>
          <p:cNvSpPr txBox="1"/>
          <p:nvPr/>
        </p:nvSpPr>
        <p:spPr>
          <a:xfrm>
            <a:off x="4386696" y="5847813"/>
            <a:ext cx="3532909" cy="646331"/>
          </a:xfrm>
          <a:prstGeom prst="rect">
            <a:avLst/>
          </a:prstGeom>
          <a:noFill/>
        </p:spPr>
        <p:txBody>
          <a:bodyPr wrap="square" rtlCol="0">
            <a:spAutoFit/>
          </a:bodyPr>
          <a:lstStyle/>
          <a:p>
            <a:r>
              <a:rPr lang="en-US" dirty="0" smtClean="0"/>
              <a:t>Energy resolution (</a:t>
            </a:r>
            <a:r>
              <a:rPr lang="en-US" dirty="0" err="1" smtClean="0"/>
              <a:t>GeV</a:t>
            </a:r>
            <a:r>
              <a:rPr lang="en-US" dirty="0" smtClean="0"/>
              <a:t>):</a:t>
            </a:r>
          </a:p>
          <a:p>
            <a:r>
              <a:rPr lang="en-US" dirty="0"/>
              <a:t>Time resolution</a:t>
            </a:r>
            <a:r>
              <a:rPr lang="en-US" dirty="0" smtClean="0"/>
              <a:t>: 110 </a:t>
            </a:r>
            <a:r>
              <a:rPr lang="en-US" dirty="0" err="1" smtClean="0"/>
              <a:t>ps</a:t>
            </a:r>
            <a:r>
              <a:rPr lang="en-US" dirty="0" smtClean="0"/>
              <a:t> </a:t>
            </a:r>
            <a:endParaRPr lang="en-US" dirty="0"/>
          </a:p>
        </p:txBody>
      </p:sp>
      <p:pic>
        <p:nvPicPr>
          <p:cNvPr id="7" name="Picture 6"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3725" y="5974973"/>
            <a:ext cx="965200" cy="177800"/>
          </a:xfrm>
          <a:prstGeom prst="rect">
            <a:avLst/>
          </a:prstGeom>
        </p:spPr>
      </p:pic>
      <p:pic>
        <p:nvPicPr>
          <p:cNvPr id="20" name="Picture 19"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1305" y="1975427"/>
            <a:ext cx="368300" cy="482600"/>
          </a:xfrm>
          <a:prstGeom prst="rect">
            <a:avLst/>
          </a:prstGeom>
        </p:spPr>
      </p:pic>
      <p:pic>
        <p:nvPicPr>
          <p:cNvPr id="21" name="Picture 20"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45" y="1925782"/>
            <a:ext cx="431800" cy="558800"/>
          </a:xfrm>
          <a:prstGeom prst="rect">
            <a:avLst/>
          </a:prstGeom>
        </p:spPr>
      </p:pic>
      <p:sp>
        <p:nvSpPr>
          <p:cNvPr id="23" name="TextBox 22"/>
          <p:cNvSpPr txBox="1"/>
          <p:nvPr/>
        </p:nvSpPr>
        <p:spPr>
          <a:xfrm>
            <a:off x="255212" y="6484712"/>
            <a:ext cx="4940243" cy="276999"/>
          </a:xfrm>
          <a:prstGeom prst="rect">
            <a:avLst/>
          </a:prstGeom>
          <a:noFill/>
        </p:spPr>
        <p:txBody>
          <a:bodyPr wrap="square" rtlCol="0">
            <a:spAutoFit/>
          </a:bodyPr>
          <a:lstStyle/>
          <a:p>
            <a:r>
              <a:rPr lang="en-US" sz="1200" dirty="0" smtClean="0"/>
              <a:t>Figure from: </a:t>
            </a:r>
            <a:r>
              <a:rPr lang="en-US" sz="1200" dirty="0"/>
              <a:t>D. I. Sober et al</a:t>
            </a:r>
            <a:r>
              <a:rPr lang="en-US" sz="1200" dirty="0" smtClean="0"/>
              <a:t>.</a:t>
            </a:r>
            <a:r>
              <a:rPr lang="en-US" sz="1200" dirty="0"/>
              <a:t>,</a:t>
            </a:r>
            <a:r>
              <a:rPr lang="en-US" sz="1200" dirty="0" smtClean="0"/>
              <a:t> </a:t>
            </a:r>
            <a:r>
              <a:rPr lang="en-US" sz="1200" dirty="0" err="1" smtClean="0"/>
              <a:t>Nucl</a:t>
            </a:r>
            <a:r>
              <a:rPr lang="en-US" sz="1200" dirty="0" smtClean="0"/>
              <a:t>. Instr</a:t>
            </a:r>
            <a:r>
              <a:rPr lang="en-US" sz="1200" dirty="0"/>
              <a:t>. Meth. A </a:t>
            </a:r>
            <a:r>
              <a:rPr lang="en-US" sz="1200" dirty="0" smtClean="0"/>
              <a:t>440, 263(2000).</a:t>
            </a:r>
          </a:p>
        </p:txBody>
      </p:sp>
    </p:spTree>
    <p:extLst>
      <p:ext uri="{BB962C8B-B14F-4D97-AF65-F5344CB8AC3E}">
        <p14:creationId xmlns:p14="http://schemas.microsoft.com/office/powerpoint/2010/main" val="4191023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CEBAF Large Acceptance </a:t>
            </a:r>
            <a:r>
              <a:rPr lang="en-US" dirty="0" smtClean="0"/>
              <a:t>Spectrometer (CLAS)</a:t>
            </a:r>
            <a:endParaRPr lang="en-US" dirty="0"/>
          </a:p>
        </p:txBody>
      </p:sp>
      <p:pic>
        <p:nvPicPr>
          <p:cNvPr id="9" name="Picture 8" descr="cla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58" y="1991013"/>
            <a:ext cx="4455927" cy="3445917"/>
          </a:xfrm>
          <a:prstGeom prst="rect">
            <a:avLst/>
          </a:prstGeom>
        </p:spPr>
      </p:pic>
      <p:sp>
        <p:nvSpPr>
          <p:cNvPr id="3" name="Slide Number Placeholder 2"/>
          <p:cNvSpPr>
            <a:spLocks noGrp="1"/>
          </p:cNvSpPr>
          <p:nvPr>
            <p:ph type="sldNum" sz="quarter" idx="12"/>
          </p:nvPr>
        </p:nvSpPr>
        <p:spPr/>
        <p:txBody>
          <a:bodyPr/>
          <a:lstStyle/>
          <a:p>
            <a:fld id="{E4D8D336-34C2-0144-A253-8CB998867269}" type="slidenum">
              <a:rPr lang="en-US" smtClean="0"/>
              <a:t>11</a:t>
            </a:fld>
            <a:endParaRPr lang="en-US"/>
          </a:p>
        </p:txBody>
      </p:sp>
      <p:pic>
        <p:nvPicPr>
          <p:cNvPr id="12" name="Picture 11" descr="clas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465" y="1991013"/>
            <a:ext cx="3826486" cy="3441700"/>
          </a:xfrm>
          <a:prstGeom prst="rect">
            <a:avLst/>
          </a:prstGeom>
        </p:spPr>
      </p:pic>
      <p:sp>
        <p:nvSpPr>
          <p:cNvPr id="10" name="Rectangle 9"/>
          <p:cNvSpPr/>
          <p:nvPr/>
        </p:nvSpPr>
        <p:spPr>
          <a:xfrm>
            <a:off x="6869545" y="2573257"/>
            <a:ext cx="277091" cy="16301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11820" y="2420767"/>
            <a:ext cx="450273" cy="400110"/>
          </a:xfrm>
          <a:prstGeom prst="rect">
            <a:avLst/>
          </a:prstGeom>
          <a:noFill/>
        </p:spPr>
        <p:txBody>
          <a:bodyPr wrap="square" rtlCol="0">
            <a:spAutoFit/>
          </a:bodyPr>
          <a:lstStyle/>
          <a:p>
            <a:r>
              <a:rPr lang="en-US" sz="2000" dirty="0" err="1" smtClean="0"/>
              <a:t>sc</a:t>
            </a:r>
            <a:endParaRPr lang="en-US" sz="2000" dirty="0"/>
          </a:p>
        </p:txBody>
      </p:sp>
      <p:sp>
        <p:nvSpPr>
          <p:cNvPr id="15" name="TextBox 14"/>
          <p:cNvSpPr txBox="1"/>
          <p:nvPr/>
        </p:nvSpPr>
        <p:spPr>
          <a:xfrm>
            <a:off x="4652795" y="5564909"/>
            <a:ext cx="2274455" cy="369332"/>
          </a:xfrm>
          <a:prstGeom prst="rect">
            <a:avLst/>
          </a:prstGeom>
          <a:noFill/>
        </p:spPr>
        <p:txBody>
          <a:bodyPr wrap="square" rtlCol="0">
            <a:spAutoFit/>
          </a:bodyPr>
          <a:lstStyle/>
          <a:p>
            <a:r>
              <a:rPr lang="en-US" dirty="0" smtClean="0"/>
              <a:t>Speed of a Particle:</a:t>
            </a:r>
            <a:endParaRPr lang="en-US" dirty="0"/>
          </a:p>
        </p:txBody>
      </p:sp>
      <p:sp>
        <p:nvSpPr>
          <p:cNvPr id="16" name="TextBox 15"/>
          <p:cNvSpPr txBox="1"/>
          <p:nvPr/>
        </p:nvSpPr>
        <p:spPr>
          <a:xfrm>
            <a:off x="315577" y="6429009"/>
            <a:ext cx="6379632" cy="276999"/>
          </a:xfrm>
          <a:prstGeom prst="rect">
            <a:avLst/>
          </a:prstGeom>
          <a:noFill/>
        </p:spPr>
        <p:txBody>
          <a:bodyPr wrap="square" rtlCol="0">
            <a:spAutoFit/>
          </a:bodyPr>
          <a:lstStyle/>
          <a:p>
            <a:r>
              <a:rPr lang="en-US" sz="1200" dirty="0" smtClean="0"/>
              <a:t>Figure from: </a:t>
            </a:r>
            <a:r>
              <a:rPr lang="en-US" sz="1200" dirty="0"/>
              <a:t>B. </a:t>
            </a:r>
            <a:r>
              <a:rPr lang="en-US" sz="1200" dirty="0" err="1"/>
              <a:t>Mecking</a:t>
            </a:r>
            <a:r>
              <a:rPr lang="en-US" sz="1200" dirty="0"/>
              <a:t> et al</a:t>
            </a:r>
            <a:r>
              <a:rPr lang="en-US" sz="1200" dirty="0" smtClean="0"/>
              <a:t>. </a:t>
            </a:r>
            <a:r>
              <a:rPr lang="en-US" sz="1200" dirty="0" err="1" smtClean="0"/>
              <a:t>Nucl</a:t>
            </a:r>
            <a:r>
              <a:rPr lang="en-US" sz="1200" dirty="0" smtClean="0"/>
              <a:t>. Instr</a:t>
            </a:r>
            <a:r>
              <a:rPr lang="en-US" sz="1200" dirty="0"/>
              <a:t>. Meth. A </a:t>
            </a:r>
            <a:r>
              <a:rPr lang="en-US" sz="1200" dirty="0" smtClean="0"/>
              <a:t>503, 513</a:t>
            </a:r>
            <a:r>
              <a:rPr lang="en-US" sz="1200" dirty="0"/>
              <a:t>(</a:t>
            </a:r>
            <a:r>
              <a:rPr lang="en-US" sz="1200" dirty="0" smtClean="0"/>
              <a:t>2003).</a:t>
            </a:r>
          </a:p>
        </p:txBody>
      </p:sp>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548" y="5497803"/>
            <a:ext cx="1270000" cy="508000"/>
          </a:xfrm>
          <a:prstGeom prst="rect">
            <a:avLst/>
          </a:prstGeom>
        </p:spPr>
      </p:pic>
      <p:cxnSp>
        <p:nvCxnSpPr>
          <p:cNvPr id="22" name="Straight Connector 21"/>
          <p:cNvCxnSpPr/>
          <p:nvPr/>
        </p:nvCxnSpPr>
        <p:spPr>
          <a:xfrm flipV="1">
            <a:off x="6526986" y="3831134"/>
            <a:ext cx="80548" cy="256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6608363" y="3805529"/>
            <a:ext cx="80548" cy="256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683954" y="3784263"/>
            <a:ext cx="80548" cy="232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6761304" y="3760669"/>
            <a:ext cx="88603" cy="256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6842427" y="3732282"/>
            <a:ext cx="88603" cy="281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927250" y="3709852"/>
            <a:ext cx="80548" cy="256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7007798" y="3684247"/>
            <a:ext cx="80548" cy="256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7088346" y="3658642"/>
            <a:ext cx="80548" cy="256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7168894" y="3627173"/>
            <a:ext cx="80548" cy="309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7246367" y="3587503"/>
            <a:ext cx="88603" cy="412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353027" y="3531920"/>
            <a:ext cx="88603" cy="4536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7437602" y="3492148"/>
            <a:ext cx="80548" cy="412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7511800" y="3432807"/>
            <a:ext cx="80548" cy="603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7592348" y="3363918"/>
            <a:ext cx="80548" cy="664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7672896" y="3296423"/>
            <a:ext cx="80548" cy="730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7751098" y="3236192"/>
            <a:ext cx="80548" cy="664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817700" y="3178319"/>
            <a:ext cx="80548" cy="664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7881445" y="3128934"/>
            <a:ext cx="80548" cy="603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7953563" y="3065548"/>
            <a:ext cx="80548" cy="664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7997499" y="3037423"/>
            <a:ext cx="73225" cy="498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3" name="Picture 5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0443" y="3396040"/>
            <a:ext cx="228600" cy="203200"/>
          </a:xfrm>
          <a:prstGeom prst="rect">
            <a:avLst/>
          </a:prstGeom>
        </p:spPr>
      </p:pic>
      <p:pic>
        <p:nvPicPr>
          <p:cNvPr id="54" name="Picture 5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6027" y="3729402"/>
            <a:ext cx="254000" cy="190500"/>
          </a:xfrm>
          <a:prstGeom prst="rect">
            <a:avLst/>
          </a:prstGeom>
        </p:spPr>
      </p:pic>
    </p:spTree>
    <p:extLst>
      <p:ext uri="{BB962C8B-B14F-4D97-AF65-F5344CB8AC3E}">
        <p14:creationId xmlns:p14="http://schemas.microsoft.com/office/powerpoint/2010/main" val="1080695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a:t>E06-103</a:t>
            </a:r>
            <a:r>
              <a:rPr lang="en-US" dirty="0" smtClean="0"/>
              <a:t> Experiment (g13)</a:t>
            </a:r>
            <a:endParaRPr lang="en-US" dirty="0"/>
          </a:p>
        </p:txBody>
      </p:sp>
      <p:sp>
        <p:nvSpPr>
          <p:cNvPr id="3" name="Content Placeholder 2"/>
          <p:cNvSpPr>
            <a:spLocks noGrp="1"/>
          </p:cNvSpPr>
          <p:nvPr>
            <p:ph idx="1"/>
          </p:nvPr>
        </p:nvSpPr>
        <p:spPr/>
        <p:txBody>
          <a:bodyPr>
            <a:normAutofit/>
          </a:bodyPr>
          <a:lstStyle/>
          <a:p>
            <a:r>
              <a:rPr lang="en-US" sz="2400" dirty="0" smtClean="0"/>
              <a:t>Circularly </a:t>
            </a:r>
            <a:r>
              <a:rPr lang="en-US" sz="2400" dirty="0"/>
              <a:t>p</a:t>
            </a:r>
            <a:r>
              <a:rPr lang="en-US" sz="2400" dirty="0" smtClean="0"/>
              <a:t>olarized photon beam for g13a and linearly polarized photon beam for g13b</a:t>
            </a:r>
          </a:p>
          <a:p>
            <a:r>
              <a:rPr lang="en-US" sz="2400" i="1" dirty="0" err="1" smtClean="0">
                <a:latin typeface="Times New Roman"/>
                <a:cs typeface="Times New Roman"/>
              </a:rPr>
              <a:t>E</a:t>
            </a:r>
            <a:r>
              <a:rPr lang="en-US" sz="2400" i="1" baseline="-25000" dirty="0" err="1" smtClean="0">
                <a:latin typeface="Times New Roman"/>
                <a:cs typeface="Times New Roman"/>
              </a:rPr>
              <a:t>e</a:t>
            </a:r>
            <a:r>
              <a:rPr lang="en-US" sz="2400" dirty="0" smtClean="0"/>
              <a:t> = 2.0 and 2.65 </a:t>
            </a:r>
            <a:r>
              <a:rPr lang="en-US" sz="2400" dirty="0" err="1" smtClean="0"/>
              <a:t>GeV</a:t>
            </a:r>
            <a:r>
              <a:rPr lang="en-US" sz="2400" dirty="0" smtClean="0"/>
              <a:t> for g13a; [3.3, 5.16] </a:t>
            </a:r>
            <a:r>
              <a:rPr lang="en-US" sz="2400" dirty="0" err="1" smtClean="0"/>
              <a:t>GeV</a:t>
            </a:r>
            <a:r>
              <a:rPr lang="en-US" sz="2400" dirty="0" smtClean="0"/>
              <a:t> for g13b</a:t>
            </a:r>
          </a:p>
          <a:p>
            <a:r>
              <a:rPr lang="en-US" sz="2400" i="1" dirty="0" err="1" smtClean="0">
                <a:latin typeface="Times New Roman"/>
                <a:cs typeface="Times New Roman"/>
              </a:rPr>
              <a:t>E</a:t>
            </a:r>
            <a:r>
              <a:rPr lang="en-US" sz="2400" i="1" baseline="-25000" dirty="0" err="1" smtClean="0">
                <a:latin typeface="Times New Roman"/>
                <a:cs typeface="Times New Roman"/>
              </a:rPr>
              <a:t>γ</a:t>
            </a:r>
            <a:r>
              <a:rPr lang="en-US" sz="2400" dirty="0" smtClean="0"/>
              <a:t> = [0.9, 2.5] </a:t>
            </a:r>
            <a:r>
              <a:rPr lang="en-US" sz="2400" dirty="0" err="1" smtClean="0"/>
              <a:t>GeV</a:t>
            </a:r>
            <a:r>
              <a:rPr lang="en-US" sz="2400" dirty="0" smtClean="0"/>
              <a:t> for g13a; coherent edge at 1.3, 1.5, 1.7, 1.9, 2.1, 2.3 </a:t>
            </a:r>
            <a:r>
              <a:rPr lang="en-US" sz="2400" dirty="0" err="1" smtClean="0"/>
              <a:t>GeV</a:t>
            </a:r>
            <a:r>
              <a:rPr lang="en-US" sz="2400" dirty="0" smtClean="0"/>
              <a:t> for g13b</a:t>
            </a:r>
          </a:p>
          <a:p>
            <a:r>
              <a:rPr lang="en-US" sz="2400" dirty="0" smtClean="0"/>
              <a:t>Photon beam polarization: [27%, 80%] for g13a; [70%, 90%] for g13b</a:t>
            </a:r>
          </a:p>
          <a:p>
            <a:r>
              <a:rPr lang="en-US" sz="2400" dirty="0" smtClean="0"/>
              <a:t>Target: LD</a:t>
            </a:r>
            <a:r>
              <a:rPr lang="en-US" sz="2400" baseline="-25000" dirty="0" smtClean="0"/>
              <a:t>2</a:t>
            </a:r>
            <a:r>
              <a:rPr lang="en-US" sz="2400" dirty="0" smtClean="0"/>
              <a:t>, unpolarized, 40-cm long</a:t>
            </a:r>
          </a:p>
        </p:txBody>
      </p:sp>
      <p:grpSp>
        <p:nvGrpSpPr>
          <p:cNvPr id="6" name="Group 5"/>
          <p:cNvGrpSpPr/>
          <p:nvPr/>
        </p:nvGrpSpPr>
        <p:grpSpPr>
          <a:xfrm>
            <a:off x="1966779" y="5227632"/>
            <a:ext cx="5072612" cy="1119742"/>
            <a:chOff x="808358" y="4804808"/>
            <a:chExt cx="6913242" cy="1628548"/>
          </a:xfrm>
        </p:grpSpPr>
        <p:grpSp>
          <p:nvGrpSpPr>
            <p:cNvPr id="15" name="Group 14"/>
            <p:cNvGrpSpPr/>
            <p:nvPr/>
          </p:nvGrpSpPr>
          <p:grpSpPr>
            <a:xfrm>
              <a:off x="808358" y="4804808"/>
              <a:ext cx="4014737" cy="1628548"/>
              <a:chOff x="2433958" y="4564339"/>
              <a:chExt cx="4220842" cy="1708667"/>
            </a:xfrm>
          </p:grpSpPr>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3958" y="4564339"/>
                <a:ext cx="3149600" cy="723900"/>
              </a:xfrm>
              <a:prstGeom prst="rect">
                <a:avLst/>
              </a:prstGeom>
            </p:spPr>
          </p:pic>
          <p:cxnSp>
            <p:nvCxnSpPr>
              <p:cNvPr id="7" name="Straight Connector 6"/>
              <p:cNvCxnSpPr/>
              <p:nvPr/>
            </p:nvCxnSpPr>
            <p:spPr>
              <a:xfrm>
                <a:off x="5029200" y="5337968"/>
                <a:ext cx="0" cy="5254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029200" y="5863431"/>
                <a:ext cx="6223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2625342603"/>
                  </p:ext>
                </p:extLst>
              </p:nvPr>
            </p:nvGraphicFramePr>
            <p:xfrm>
              <a:off x="5505904" y="5326856"/>
              <a:ext cx="1148896" cy="946150"/>
            </p:xfrm>
            <a:graphic>
              <a:graphicData uri="http://schemas.openxmlformats.org/presentationml/2006/ole">
                <mc:AlternateContent xmlns:mc="http://schemas.openxmlformats.org/markup-compatibility/2006">
                  <mc:Choice xmlns:v="urn:schemas-microsoft-com:vml" Requires="v">
                    <p:oleObj spid="_x0000_s3240" name="Equation" r:id="rId5" imgW="215900" imgH="177800" progId="Equation.3">
                      <p:embed/>
                    </p:oleObj>
                  </mc:Choice>
                  <mc:Fallback>
                    <p:oleObj name="Equation" r:id="rId5" imgW="215900" imgH="177800" progId="Equation.3">
                      <p:embed/>
                      <p:pic>
                        <p:nvPicPr>
                          <p:cNvPr id="0" name=""/>
                          <p:cNvPicPr/>
                          <p:nvPr/>
                        </p:nvPicPr>
                        <p:blipFill>
                          <a:blip r:embed="rId6"/>
                          <a:stretch>
                            <a:fillRect/>
                          </a:stretch>
                        </p:blipFill>
                        <p:spPr>
                          <a:xfrm>
                            <a:off x="5505904" y="5326856"/>
                            <a:ext cx="1148896" cy="946150"/>
                          </a:xfrm>
                          <a:prstGeom prst="rect">
                            <a:avLst/>
                          </a:prstGeom>
                        </p:spPr>
                      </p:pic>
                    </p:oleObj>
                  </mc:Fallback>
                </mc:AlternateContent>
              </a:graphicData>
            </a:graphic>
          </p:graphicFrame>
        </p:grpSp>
        <p:grpSp>
          <p:nvGrpSpPr>
            <p:cNvPr id="19" name="Group 18"/>
            <p:cNvGrpSpPr/>
            <p:nvPr/>
          </p:nvGrpSpPr>
          <p:grpSpPr>
            <a:xfrm>
              <a:off x="2222501" y="4921210"/>
              <a:ext cx="5499099" cy="1435140"/>
              <a:chOff x="2222500" y="4533900"/>
              <a:chExt cx="5781407" cy="1505744"/>
            </a:xfrm>
          </p:grpSpPr>
          <p:sp>
            <p:nvSpPr>
              <p:cNvPr id="16" name="Rectangle 15"/>
              <p:cNvSpPr/>
              <p:nvPr/>
            </p:nvSpPr>
            <p:spPr>
              <a:xfrm>
                <a:off x="2222500" y="4533900"/>
                <a:ext cx="914400" cy="646113"/>
              </a:xfrm>
              <a:prstGeom prst="rect">
                <a:avLst/>
              </a:prstGeom>
              <a:solidFill>
                <a:srgbClr val="CC6666">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957958" y="5393531"/>
                <a:ext cx="914400" cy="646113"/>
              </a:xfrm>
              <a:prstGeom prst="rect">
                <a:avLst/>
              </a:prstGeom>
              <a:solidFill>
                <a:srgbClr val="CC6666">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705960" y="4806648"/>
                <a:ext cx="2297947" cy="904215"/>
              </a:xfrm>
              <a:prstGeom prst="rect">
                <a:avLst/>
              </a:prstGeom>
              <a:solidFill>
                <a:srgbClr val="CC6666">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Detected in CLAS</a:t>
                </a:r>
                <a:endParaRPr lang="en-US" sz="2000" dirty="0">
                  <a:solidFill>
                    <a:schemeClr val="tx1"/>
                  </a:solidFill>
                </a:endParaRPr>
              </a:p>
            </p:txBody>
          </p:sp>
        </p:grpSp>
      </p:grpSp>
      <p:sp>
        <p:nvSpPr>
          <p:cNvPr id="4" name="Slide Number Placeholder 3"/>
          <p:cNvSpPr>
            <a:spLocks noGrp="1"/>
          </p:cNvSpPr>
          <p:nvPr>
            <p:ph type="sldNum" sz="quarter" idx="12"/>
          </p:nvPr>
        </p:nvSpPr>
        <p:spPr/>
        <p:txBody>
          <a:bodyPr/>
          <a:lstStyle/>
          <a:p>
            <a:fld id="{E4D8D336-34C2-0144-A253-8CB998867269}" type="slidenum">
              <a:rPr lang="en-US" smtClean="0"/>
              <a:t>12</a:t>
            </a:fld>
            <a:endParaRPr lang="en-US"/>
          </a:p>
        </p:txBody>
      </p:sp>
    </p:spTree>
    <p:extLst>
      <p:ext uri="{BB962C8B-B14F-4D97-AF65-F5344CB8AC3E}">
        <p14:creationId xmlns:p14="http://schemas.microsoft.com/office/powerpoint/2010/main" val="19514265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lta_beta vs p &amp;&amp; marker &amp;&amp; fun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80967" y="1640887"/>
            <a:ext cx="3465527" cy="6027466"/>
          </a:xfrm>
          <a:prstGeom prst="rect">
            <a:avLst/>
          </a:prstGeom>
        </p:spPr>
      </p:pic>
      <p:pic>
        <p:nvPicPr>
          <p:cNvPr id="9" name="Picture 8" descr="one bi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75347" y="2056307"/>
            <a:ext cx="1828420" cy="3180105"/>
          </a:xfrm>
          <a:prstGeom prst="rect">
            <a:avLst/>
          </a:prstGeom>
        </p:spPr>
      </p:pic>
      <p:sp>
        <p:nvSpPr>
          <p:cNvPr id="2" name="Title 1"/>
          <p:cNvSpPr>
            <a:spLocks noGrp="1"/>
          </p:cNvSpPr>
          <p:nvPr>
            <p:ph type="title"/>
          </p:nvPr>
        </p:nvSpPr>
        <p:spPr/>
        <p:txBody>
          <a:bodyPr>
            <a:normAutofit/>
          </a:bodyPr>
          <a:lstStyle/>
          <a:p>
            <a:r>
              <a:rPr lang="en-US" dirty="0" smtClean="0"/>
              <a:t>Particle Identification (PID)</a:t>
            </a:r>
            <a:endParaRPr lang="en-US" dirty="0"/>
          </a:p>
        </p:txBody>
      </p:sp>
      <p:sp>
        <p:nvSpPr>
          <p:cNvPr id="8" name="TextBox 7"/>
          <p:cNvSpPr txBox="1"/>
          <p:nvPr/>
        </p:nvSpPr>
        <p:spPr>
          <a:xfrm>
            <a:off x="457199" y="1228491"/>
            <a:ext cx="7964598" cy="1323439"/>
          </a:xfrm>
          <a:prstGeom prst="rect">
            <a:avLst/>
          </a:prstGeom>
          <a:noFill/>
        </p:spPr>
        <p:txBody>
          <a:bodyPr wrap="square" rtlCol="0">
            <a:spAutoFit/>
          </a:bodyPr>
          <a:lstStyle/>
          <a:p>
            <a:pPr marL="342900" indent="-342900" algn="just">
              <a:buFont typeface="Arial"/>
              <a:buChar char="•"/>
            </a:pPr>
            <a:r>
              <a:rPr lang="en-US" sz="2000" dirty="0" smtClean="0">
                <a:solidFill>
                  <a:srgbClr val="000000"/>
                </a:solidFill>
              </a:rPr>
              <a:t>Events with </a:t>
            </a:r>
            <a:r>
              <a:rPr lang="en-US" sz="2000" dirty="0" smtClean="0">
                <a:solidFill>
                  <a:srgbClr val="FF0000"/>
                </a:solidFill>
              </a:rPr>
              <a:t>two positively-charged</a:t>
            </a:r>
            <a:r>
              <a:rPr lang="en-US" sz="2000" dirty="0">
                <a:solidFill>
                  <a:srgbClr val="000000"/>
                </a:solidFill>
              </a:rPr>
              <a:t> </a:t>
            </a:r>
            <a:r>
              <a:rPr lang="en-US" sz="2000" dirty="0" smtClean="0">
                <a:solidFill>
                  <a:srgbClr val="000000"/>
                </a:solidFill>
              </a:rPr>
              <a:t>and </a:t>
            </a:r>
            <a:r>
              <a:rPr lang="en-US" sz="2000" dirty="0" smtClean="0">
                <a:solidFill>
                  <a:srgbClr val="FF0000"/>
                </a:solidFill>
              </a:rPr>
              <a:t>one negatively-charged </a:t>
            </a:r>
            <a:r>
              <a:rPr lang="en-US" sz="2000" dirty="0" smtClean="0">
                <a:solidFill>
                  <a:srgbClr val="000000"/>
                </a:solidFill>
              </a:rPr>
              <a:t>particles were selected for analysis of                           .   </a:t>
            </a:r>
          </a:p>
          <a:p>
            <a:pPr marL="342900" indent="-342900" algn="just">
              <a:buFont typeface="Arial"/>
              <a:buChar char="•"/>
            </a:pPr>
            <a:endParaRPr lang="en-US" sz="2000" dirty="0">
              <a:solidFill>
                <a:srgbClr val="000000"/>
              </a:solidFill>
            </a:endParaRPr>
          </a:p>
          <a:p>
            <a:pPr marL="342900" indent="-342900" algn="just">
              <a:buFont typeface="Arial"/>
              <a:buChar char="•"/>
            </a:pPr>
            <a:r>
              <a:rPr lang="en-US" sz="2000" dirty="0" smtClean="0">
                <a:solidFill>
                  <a:srgbClr val="000000"/>
                </a:solidFill>
              </a:rPr>
              <a:t>PID control variable </a:t>
            </a:r>
          </a:p>
        </p:txBody>
      </p:sp>
      <p:sp>
        <p:nvSpPr>
          <p:cNvPr id="11" name="TextBox 10"/>
          <p:cNvSpPr txBox="1"/>
          <p:nvPr/>
        </p:nvSpPr>
        <p:spPr>
          <a:xfrm>
            <a:off x="766133" y="3110573"/>
            <a:ext cx="1253168" cy="400110"/>
          </a:xfrm>
          <a:prstGeom prst="rect">
            <a:avLst/>
          </a:prstGeom>
          <a:solidFill>
            <a:schemeClr val="bg1"/>
          </a:solidFill>
          <a:ln>
            <a:solidFill>
              <a:srgbClr val="FFFFFF"/>
            </a:solidFill>
          </a:ln>
        </p:spPr>
        <p:txBody>
          <a:bodyPr wrap="square" rtlCol="0">
            <a:spAutoFit/>
          </a:bodyPr>
          <a:lstStyle/>
          <a:p>
            <a:r>
              <a:rPr lang="en-US" sz="2000" dirty="0" smtClean="0">
                <a:solidFill>
                  <a:srgbClr val="FF0000"/>
                </a:solidFill>
              </a:rPr>
              <a:t>Proton ID</a:t>
            </a:r>
            <a:endParaRPr lang="en-US" sz="2000" dirty="0">
              <a:solidFill>
                <a:srgbClr val="FF0000"/>
              </a:solidFill>
            </a:endParaRPr>
          </a:p>
        </p:txBody>
      </p:sp>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326" y="2360724"/>
            <a:ext cx="4019688" cy="669948"/>
          </a:xfrm>
          <a:prstGeom prst="rect">
            <a:avLst/>
          </a:prstGeom>
        </p:spPr>
      </p:pic>
      <p:pic>
        <p:nvPicPr>
          <p:cNvPr id="20" name="Picture 1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1170" y="1540228"/>
            <a:ext cx="1463430" cy="339516"/>
          </a:xfrm>
          <a:prstGeom prst="rect">
            <a:avLst/>
          </a:prstGeom>
        </p:spPr>
      </p:pic>
      <p:cxnSp>
        <p:nvCxnSpPr>
          <p:cNvPr id="15" name="Straight Arrow Connector 14"/>
          <p:cNvCxnSpPr/>
          <p:nvPr/>
        </p:nvCxnSpPr>
        <p:spPr>
          <a:xfrm flipH="1">
            <a:off x="2511670" y="3607298"/>
            <a:ext cx="5097946" cy="953271"/>
          </a:xfrm>
          <a:prstGeom prst="straightConnector1">
            <a:avLst/>
          </a:prstGeom>
          <a:ln>
            <a:solidFill>
              <a:srgbClr val="FF0000"/>
            </a:solidFill>
            <a:headEnd type="arrow"/>
            <a:tailEnd type="arrow"/>
          </a:ln>
        </p:spPr>
        <p:style>
          <a:lnRef idx="2">
            <a:schemeClr val="accent2"/>
          </a:lnRef>
          <a:fillRef idx="0">
            <a:schemeClr val="accent2"/>
          </a:fillRef>
          <a:effectRef idx="1">
            <a:schemeClr val="accent2"/>
          </a:effectRef>
          <a:fontRef idx="minor">
            <a:schemeClr val="tx1"/>
          </a:fontRef>
        </p:style>
      </p:cxnSp>
      <p:sp>
        <p:nvSpPr>
          <p:cNvPr id="4" name="TextBox 3"/>
          <p:cNvSpPr txBox="1"/>
          <p:nvPr/>
        </p:nvSpPr>
        <p:spPr>
          <a:xfrm>
            <a:off x="6913040" y="3226302"/>
            <a:ext cx="715084" cy="461665"/>
          </a:xfrm>
          <a:prstGeom prst="rect">
            <a:avLst/>
          </a:prstGeom>
          <a:noFill/>
        </p:spPr>
        <p:txBody>
          <a:bodyPr wrap="square" rtlCol="0">
            <a:spAutoFit/>
          </a:bodyPr>
          <a:lstStyle/>
          <a:p>
            <a:r>
              <a:rPr lang="en-US" sz="2400" dirty="0" smtClean="0">
                <a:solidFill>
                  <a:srgbClr val="FF0000"/>
                </a:solidFill>
              </a:rPr>
              <a:t>3σ</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E4D8D336-34C2-0144-A253-8CB998867269}" type="slidenum">
              <a:rPr lang="en-US" smtClean="0"/>
              <a:t>13</a:t>
            </a:fld>
            <a:endParaRPr lang="en-US"/>
          </a:p>
        </p:txBody>
      </p:sp>
      <p:sp>
        <p:nvSpPr>
          <p:cNvPr id="10" name="TextBox 9"/>
          <p:cNvSpPr txBox="1"/>
          <p:nvPr/>
        </p:nvSpPr>
        <p:spPr>
          <a:xfrm>
            <a:off x="6865560" y="2302815"/>
            <a:ext cx="2230960" cy="400110"/>
          </a:xfrm>
          <a:prstGeom prst="rect">
            <a:avLst/>
          </a:prstGeom>
          <a:noFill/>
        </p:spPr>
        <p:txBody>
          <a:bodyPr wrap="square" rtlCol="0">
            <a:spAutoFit/>
          </a:bodyPr>
          <a:lstStyle/>
          <a:p>
            <a:r>
              <a:rPr lang="en-US" sz="2000" dirty="0"/>
              <a:t>p</a:t>
            </a:r>
            <a:r>
              <a:rPr lang="en-US" sz="2000" dirty="0" smtClean="0"/>
              <a:t>: [0.7, 0.8] </a:t>
            </a:r>
            <a:r>
              <a:rPr lang="en-US" sz="2000" dirty="0" err="1" smtClean="0"/>
              <a:t>GeV</a:t>
            </a:r>
            <a:r>
              <a:rPr lang="en-US" sz="2000" dirty="0" smtClean="0"/>
              <a:t>/</a:t>
            </a:r>
            <a:r>
              <a:rPr lang="en-US" sz="2000" i="1" dirty="0" smtClean="0">
                <a:latin typeface="Times New Roman"/>
                <a:cs typeface="Times New Roman"/>
              </a:rPr>
              <a:t>c</a:t>
            </a:r>
            <a:r>
              <a:rPr lang="en-US" sz="2000" dirty="0" smtClean="0"/>
              <a:t> </a:t>
            </a:r>
            <a:endParaRPr lang="en-US" sz="2000" dirty="0"/>
          </a:p>
        </p:txBody>
      </p:sp>
    </p:spTree>
    <p:extLst>
      <p:ext uri="{BB962C8B-B14F-4D97-AF65-F5344CB8AC3E}">
        <p14:creationId xmlns:p14="http://schemas.microsoft.com/office/powerpoint/2010/main" val="18921532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0486" y="166571"/>
            <a:ext cx="6759862" cy="5223530"/>
          </a:xfrm>
          <a:prstGeom prst="rect">
            <a:avLst/>
          </a:prstGeom>
        </p:spPr>
      </p:pic>
      <p:sp>
        <p:nvSpPr>
          <p:cNvPr id="2" name="Title 1"/>
          <p:cNvSpPr>
            <a:spLocks noGrp="1"/>
          </p:cNvSpPr>
          <p:nvPr>
            <p:ph type="title"/>
          </p:nvPr>
        </p:nvSpPr>
        <p:spPr/>
        <p:txBody>
          <a:bodyPr/>
          <a:lstStyle/>
          <a:p>
            <a:r>
              <a:rPr lang="en-US" dirty="0" smtClean="0"/>
              <a:t>Photon Selection</a:t>
            </a:r>
            <a:endParaRPr lang="en-US" dirty="0"/>
          </a:p>
        </p:txBody>
      </p:sp>
      <p:sp>
        <p:nvSpPr>
          <p:cNvPr id="8" name="TextBox 7"/>
          <p:cNvSpPr txBox="1"/>
          <p:nvPr/>
        </p:nvSpPr>
        <p:spPr>
          <a:xfrm>
            <a:off x="5959345" y="1572003"/>
            <a:ext cx="3066240" cy="3477875"/>
          </a:xfrm>
          <a:prstGeom prst="rect">
            <a:avLst/>
          </a:prstGeom>
          <a:noFill/>
        </p:spPr>
        <p:txBody>
          <a:bodyPr wrap="square" rtlCol="0">
            <a:spAutoFit/>
          </a:bodyPr>
          <a:lstStyle/>
          <a:p>
            <a:pPr algn="just"/>
            <a:r>
              <a:rPr lang="en-US" sz="2000" dirty="0" smtClean="0">
                <a:solidFill>
                  <a:srgbClr val="000000"/>
                </a:solidFill>
              </a:rPr>
              <a:t>Electron beam delivered as bunches every 2.004 ns from CEBAF.</a:t>
            </a:r>
          </a:p>
          <a:p>
            <a:pPr algn="just"/>
            <a:endParaRPr lang="en-US" sz="2000" dirty="0">
              <a:solidFill>
                <a:srgbClr val="000000"/>
              </a:solidFill>
            </a:endParaRPr>
          </a:p>
          <a:p>
            <a:pPr algn="just"/>
            <a:r>
              <a:rPr lang="en-US" sz="2000" dirty="0"/>
              <a:t>High </a:t>
            </a:r>
            <a:r>
              <a:rPr lang="en-US" sz="2000" dirty="0" smtClean="0"/>
              <a:t>beam current, </a:t>
            </a:r>
            <a:r>
              <a:rPr lang="en-US" sz="2000" dirty="0"/>
              <a:t>wide </a:t>
            </a:r>
            <a:r>
              <a:rPr lang="en-US" sz="2000" dirty="0" smtClean="0"/>
              <a:t>tagger TDC </a:t>
            </a:r>
            <a:r>
              <a:rPr lang="en-US" sz="2000" dirty="0"/>
              <a:t>readout </a:t>
            </a:r>
            <a:r>
              <a:rPr lang="en-US" sz="2000" dirty="0" smtClean="0"/>
              <a:t>window.</a:t>
            </a:r>
          </a:p>
          <a:p>
            <a:pPr algn="just"/>
            <a:endParaRPr lang="en-US" sz="2000" dirty="0">
              <a:solidFill>
                <a:srgbClr val="000000"/>
              </a:solidFill>
            </a:endParaRPr>
          </a:p>
          <a:p>
            <a:pPr algn="just"/>
            <a:r>
              <a:rPr lang="en-US" sz="2000" dirty="0" smtClean="0">
                <a:solidFill>
                  <a:srgbClr val="000000"/>
                </a:solidFill>
              </a:rPr>
              <a:t>On average 14 photons were recorded for each event.</a:t>
            </a:r>
            <a:endParaRPr lang="en-US" sz="2000" dirty="0">
              <a:solidFill>
                <a:srgbClr val="000000"/>
              </a:solidFill>
            </a:endParaRPr>
          </a:p>
        </p:txBody>
      </p:sp>
      <p:sp>
        <p:nvSpPr>
          <p:cNvPr id="4" name="Slide Number Placeholder 3"/>
          <p:cNvSpPr>
            <a:spLocks noGrp="1"/>
          </p:cNvSpPr>
          <p:nvPr>
            <p:ph type="sldNum" sz="quarter" idx="12"/>
          </p:nvPr>
        </p:nvSpPr>
        <p:spPr/>
        <p:txBody>
          <a:bodyPr/>
          <a:lstStyle/>
          <a:p>
            <a:fld id="{E4D8D336-34C2-0144-A253-8CB998867269}" type="slidenum">
              <a:rPr lang="en-US" smtClean="0"/>
              <a:t>14</a:t>
            </a:fld>
            <a:endParaRPr lang="en-US"/>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00" y="5390101"/>
            <a:ext cx="6538686" cy="647700"/>
          </a:xfrm>
          <a:prstGeom prst="rect">
            <a:avLst/>
          </a:prstGeom>
        </p:spPr>
      </p:pic>
    </p:spTree>
    <p:extLst>
      <p:ext uri="{BB962C8B-B14F-4D97-AF65-F5344CB8AC3E}">
        <p14:creationId xmlns:p14="http://schemas.microsoft.com/office/powerpoint/2010/main" val="19125082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m-f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029" y="4345453"/>
            <a:ext cx="4268003" cy="2512547"/>
          </a:xfrm>
          <a:prstGeom prst="rect">
            <a:avLst/>
          </a:prstGeom>
        </p:spPr>
      </p:pic>
      <p:sp>
        <p:nvSpPr>
          <p:cNvPr id="2" name="Title 1"/>
          <p:cNvSpPr>
            <a:spLocks noGrp="1"/>
          </p:cNvSpPr>
          <p:nvPr>
            <p:ph type="title"/>
          </p:nvPr>
        </p:nvSpPr>
        <p:spPr/>
        <p:txBody>
          <a:bodyPr>
            <a:normAutofit/>
          </a:bodyPr>
          <a:lstStyle/>
          <a:p>
            <a:r>
              <a:rPr lang="en-US" sz="3600" dirty="0" smtClean="0"/>
              <a:t>Extraction of Final-State Interaction Events</a:t>
            </a:r>
            <a:endParaRPr lang="en-US" sz="3600" dirty="0"/>
          </a:p>
        </p:txBody>
      </p:sp>
      <p:pic>
        <p:nvPicPr>
          <p:cNvPr id="19" name="Picture 1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735" y="4093843"/>
            <a:ext cx="3119351" cy="348689"/>
          </a:xfrm>
          <a:prstGeom prst="rect">
            <a:avLst/>
          </a:prstGeom>
        </p:spPr>
      </p:pic>
      <p:grpSp>
        <p:nvGrpSpPr>
          <p:cNvPr id="9" name="Group 8"/>
          <p:cNvGrpSpPr/>
          <p:nvPr/>
        </p:nvGrpSpPr>
        <p:grpSpPr>
          <a:xfrm>
            <a:off x="101448" y="1334928"/>
            <a:ext cx="4660707" cy="2679701"/>
            <a:chOff x="4210011" y="1334928"/>
            <a:chExt cx="4660707" cy="2679701"/>
          </a:xfrm>
        </p:grpSpPr>
        <p:pic>
          <p:nvPicPr>
            <p:cNvPr id="10" name="Picture 9" descr="im%20distributio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200514" y="344425"/>
              <a:ext cx="2679701" cy="4660707"/>
            </a:xfrm>
            <a:prstGeom prst="rect">
              <a:avLst/>
            </a:prstGeom>
          </p:spPr>
        </p:pic>
        <p:sp>
          <p:nvSpPr>
            <p:cNvPr id="15" name="Rectangle 14"/>
            <p:cNvSpPr/>
            <p:nvPr/>
          </p:nvSpPr>
          <p:spPr>
            <a:xfrm>
              <a:off x="5851950" y="2303779"/>
              <a:ext cx="1556836" cy="307777"/>
            </a:xfrm>
            <a:prstGeom prst="rect">
              <a:avLst/>
            </a:prstGeom>
          </p:spPr>
          <p:txBody>
            <a:bodyPr wrap="none">
              <a:spAutoFit/>
            </a:bodyPr>
            <a:lstStyle/>
            <a:p>
              <a:r>
                <a:rPr lang="en-US" sz="1400" dirty="0" smtClean="0"/>
                <a:t>M</a:t>
              </a:r>
              <a:r>
                <a:rPr lang="en-US" sz="1400" baseline="-25000" dirty="0" smtClean="0"/>
                <a:t>Λ</a:t>
              </a:r>
              <a:r>
                <a:rPr lang="en-US" sz="1400" dirty="0" smtClean="0"/>
                <a:t>=1.1157 </a:t>
              </a:r>
              <a:r>
                <a:rPr lang="en-US" sz="1400" dirty="0" err="1"/>
                <a:t>GeV</a:t>
              </a:r>
              <a:r>
                <a:rPr lang="en-US" sz="1400" dirty="0"/>
                <a:t>/c</a:t>
              </a:r>
              <a:r>
                <a:rPr lang="en-US" sz="1400" baseline="30000" dirty="0"/>
                <a:t>2</a:t>
              </a:r>
            </a:p>
          </p:txBody>
        </p:sp>
      </p:grpSp>
      <p:cxnSp>
        <p:nvCxnSpPr>
          <p:cNvPr id="7" name="Straight Connector 6"/>
          <p:cNvCxnSpPr/>
          <p:nvPr/>
        </p:nvCxnSpPr>
        <p:spPr>
          <a:xfrm>
            <a:off x="4169396" y="4526088"/>
            <a:ext cx="0" cy="1875757"/>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4341212" y="4506201"/>
            <a:ext cx="1544012" cy="307777"/>
          </a:xfrm>
          <a:prstGeom prst="rect">
            <a:avLst/>
          </a:prstGeom>
        </p:spPr>
        <p:txBody>
          <a:bodyPr wrap="none">
            <a:spAutoFit/>
          </a:bodyPr>
          <a:lstStyle/>
          <a:p>
            <a:r>
              <a:rPr lang="en-US" sz="1400" dirty="0" err="1" smtClean="0"/>
              <a:t>M</a:t>
            </a:r>
            <a:r>
              <a:rPr lang="en-US" sz="1400" baseline="-25000" dirty="0" err="1"/>
              <a:t>n</a:t>
            </a:r>
            <a:r>
              <a:rPr lang="en-US" sz="1400" dirty="0" smtClean="0"/>
              <a:t>=0.9396 </a:t>
            </a:r>
            <a:r>
              <a:rPr lang="en-US" sz="1400" dirty="0" err="1"/>
              <a:t>GeV</a:t>
            </a:r>
            <a:r>
              <a:rPr lang="en-US" sz="1400" dirty="0"/>
              <a:t>/c</a:t>
            </a:r>
            <a:r>
              <a:rPr lang="en-US" sz="1400" baseline="30000" dirty="0"/>
              <a:t>2</a:t>
            </a:r>
          </a:p>
        </p:txBody>
      </p:sp>
      <p:sp>
        <p:nvSpPr>
          <p:cNvPr id="6" name="Slide Number Placeholder 5"/>
          <p:cNvSpPr>
            <a:spLocks noGrp="1"/>
          </p:cNvSpPr>
          <p:nvPr>
            <p:ph type="sldNum" sz="quarter" idx="12"/>
          </p:nvPr>
        </p:nvSpPr>
        <p:spPr/>
        <p:txBody>
          <a:bodyPr/>
          <a:lstStyle/>
          <a:p>
            <a:fld id="{E4D8D336-34C2-0144-A253-8CB998867269}" type="slidenum">
              <a:rPr lang="en-US" smtClean="0"/>
              <a:t>15</a:t>
            </a:fld>
            <a:endParaRPr lang="en-US"/>
          </a:p>
        </p:txBody>
      </p:sp>
      <p:pic>
        <p:nvPicPr>
          <p:cNvPr id="11" name="Picture 1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1250950"/>
            <a:ext cx="2398835" cy="359825"/>
          </a:xfrm>
          <a:prstGeom prst="rect">
            <a:avLst/>
          </a:prstGeom>
        </p:spPr>
      </p:pic>
      <p:pic>
        <p:nvPicPr>
          <p:cNvPr id="43" name="Picture 42" descr="mp%20distribution.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609107" y="351156"/>
            <a:ext cx="2679700" cy="4660705"/>
          </a:xfrm>
          <a:prstGeom prst="rect">
            <a:avLst/>
          </a:prstGeom>
        </p:spPr>
      </p:pic>
      <p:sp>
        <p:nvSpPr>
          <p:cNvPr id="31" name="TextBox 30"/>
          <p:cNvSpPr txBox="1"/>
          <p:nvPr/>
        </p:nvSpPr>
        <p:spPr>
          <a:xfrm>
            <a:off x="5749376" y="1725733"/>
            <a:ext cx="2298700" cy="523220"/>
          </a:xfrm>
          <a:prstGeom prst="rect">
            <a:avLst/>
          </a:prstGeom>
          <a:noFill/>
        </p:spPr>
        <p:txBody>
          <a:bodyPr wrap="square" rtlCol="0">
            <a:spAutoFit/>
          </a:bodyPr>
          <a:lstStyle/>
          <a:p>
            <a:pPr algn="just"/>
            <a:r>
              <a:rPr lang="en-US" sz="1400" dirty="0" smtClean="0"/>
              <a:t>QF data </a:t>
            </a:r>
            <a:r>
              <a:rPr lang="en-US" sz="1400" dirty="0"/>
              <a:t>s</a:t>
            </a:r>
            <a:r>
              <a:rPr lang="en-US" sz="1400" dirty="0" smtClean="0"/>
              <a:t>ample</a:t>
            </a:r>
          </a:p>
          <a:p>
            <a:pPr algn="just"/>
            <a:r>
              <a:rPr lang="en-US" sz="1400" dirty="0" smtClean="0"/>
              <a:t># of events: 1.9×10</a:t>
            </a:r>
            <a:r>
              <a:rPr lang="en-US" sz="1400" baseline="30000" dirty="0" smtClean="0"/>
              <a:t>6</a:t>
            </a:r>
          </a:p>
        </p:txBody>
      </p:sp>
      <p:sp>
        <p:nvSpPr>
          <p:cNvPr id="32" name="TextBox 31"/>
          <p:cNvSpPr txBox="1"/>
          <p:nvPr/>
        </p:nvSpPr>
        <p:spPr>
          <a:xfrm>
            <a:off x="6589264" y="2814858"/>
            <a:ext cx="2138261" cy="523220"/>
          </a:xfrm>
          <a:prstGeom prst="rect">
            <a:avLst/>
          </a:prstGeom>
          <a:noFill/>
        </p:spPr>
        <p:txBody>
          <a:bodyPr wrap="square" rtlCol="0">
            <a:spAutoFit/>
          </a:bodyPr>
          <a:lstStyle/>
          <a:p>
            <a:pPr algn="just"/>
            <a:r>
              <a:rPr lang="en-US" sz="1400" dirty="0" smtClean="0"/>
              <a:t>FSI data sample</a:t>
            </a:r>
          </a:p>
          <a:p>
            <a:pPr algn="just"/>
            <a:r>
              <a:rPr lang="en-US" sz="1400" dirty="0"/>
              <a:t># of events</a:t>
            </a:r>
            <a:r>
              <a:rPr lang="en-US" sz="1400" dirty="0" smtClean="0"/>
              <a:t>: 3.1×10</a:t>
            </a:r>
            <a:r>
              <a:rPr lang="en-US" sz="1400" baseline="30000" dirty="0" smtClean="0"/>
              <a:t>5</a:t>
            </a:r>
            <a:endParaRPr lang="en-US" sz="1400" baseline="30000" dirty="0"/>
          </a:p>
        </p:txBody>
      </p:sp>
      <p:pic>
        <p:nvPicPr>
          <p:cNvPr id="38" name="Picture 3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1786" y="1327151"/>
            <a:ext cx="1668281" cy="279600"/>
          </a:xfrm>
          <a:prstGeom prst="rect">
            <a:avLst/>
          </a:prstGeom>
        </p:spPr>
      </p:pic>
      <p:cxnSp>
        <p:nvCxnSpPr>
          <p:cNvPr id="21" name="Straight Arrow Connector 20"/>
          <p:cNvCxnSpPr/>
          <p:nvPr/>
        </p:nvCxnSpPr>
        <p:spPr>
          <a:xfrm flipH="1">
            <a:off x="5328325" y="1997567"/>
            <a:ext cx="495300" cy="5289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124444" y="3125006"/>
            <a:ext cx="495300" cy="5289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100" y="1416050"/>
            <a:ext cx="566997" cy="141749"/>
          </a:xfrm>
          <a:prstGeom prst="rect">
            <a:avLst/>
          </a:prstGeom>
        </p:spPr>
      </p:pic>
      <p:pic>
        <p:nvPicPr>
          <p:cNvPr id="14" name="Picture 13"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652" y="4180353"/>
            <a:ext cx="621254" cy="141690"/>
          </a:xfrm>
          <a:prstGeom prst="rect">
            <a:avLst/>
          </a:prstGeom>
        </p:spPr>
      </p:pic>
    </p:spTree>
    <p:extLst>
      <p:ext uri="{BB962C8B-B14F-4D97-AF65-F5344CB8AC3E}">
        <p14:creationId xmlns:p14="http://schemas.microsoft.com/office/powerpoint/2010/main" val="20289858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384300" y="4866208"/>
            <a:ext cx="4556401" cy="1900434"/>
            <a:chOff x="3650342" y="4254795"/>
            <a:chExt cx="4493677" cy="2603205"/>
          </a:xfrm>
        </p:grpSpPr>
        <p:pic>
          <p:nvPicPr>
            <p:cNvPr id="5" name="Picture 4" descr="Pages from weigh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335" y="4254795"/>
              <a:ext cx="4199684" cy="2333158"/>
            </a:xfrm>
            <a:prstGeom prst="rect">
              <a:avLst/>
            </a:prstGeom>
          </p:spPr>
        </p:pic>
        <p:sp>
          <p:nvSpPr>
            <p:cNvPr id="6" name="TextBox 5"/>
            <p:cNvSpPr txBox="1"/>
            <p:nvPr/>
          </p:nvSpPr>
          <p:spPr>
            <a:xfrm rot="16200000">
              <a:off x="3418471" y="5080433"/>
              <a:ext cx="771520" cy="307777"/>
            </a:xfrm>
            <a:prstGeom prst="rect">
              <a:avLst/>
            </a:prstGeom>
            <a:noFill/>
          </p:spPr>
          <p:txBody>
            <a:bodyPr wrap="square" rtlCol="0">
              <a:spAutoFit/>
            </a:bodyPr>
            <a:lstStyle/>
            <a:p>
              <a:r>
                <a:rPr lang="en-US" sz="1400" dirty="0" smtClean="0"/>
                <a:t>Counts</a:t>
              </a:r>
              <a:endParaRPr lang="en-US" sz="1400" dirty="0"/>
            </a:p>
          </p:txBody>
        </p:sp>
        <p:sp>
          <p:nvSpPr>
            <p:cNvPr id="7" name="TextBox 6"/>
            <p:cNvSpPr txBox="1"/>
            <p:nvPr/>
          </p:nvSpPr>
          <p:spPr>
            <a:xfrm>
              <a:off x="5661784" y="6550223"/>
              <a:ext cx="1673606" cy="307777"/>
            </a:xfrm>
            <a:prstGeom prst="rect">
              <a:avLst/>
            </a:prstGeom>
            <a:noFill/>
          </p:spPr>
          <p:txBody>
            <a:bodyPr wrap="square" rtlCol="0">
              <a:spAutoFit/>
            </a:bodyPr>
            <a:lstStyle/>
            <a:p>
              <a:r>
                <a:rPr lang="en-US" sz="1400" dirty="0" err="1" smtClean="0"/>
                <a:t>M</a:t>
              </a:r>
              <a:r>
                <a:rPr lang="en-US" sz="1400" baseline="-25000" dirty="0" err="1" smtClean="0"/>
                <a:t>x</a:t>
              </a:r>
              <a:r>
                <a:rPr lang="en-US" sz="1400" dirty="0" smtClean="0"/>
                <a:t> (</a:t>
              </a:r>
              <a:r>
                <a:rPr lang="en-US" sz="1400" dirty="0" err="1" smtClean="0"/>
                <a:t>GeV</a:t>
              </a:r>
              <a:r>
                <a:rPr lang="en-US" sz="1400" dirty="0" smtClean="0"/>
                <a:t>/</a:t>
              </a:r>
              <a:r>
                <a:rPr lang="en-US" sz="1400" i="1" dirty="0" smtClean="0">
                  <a:latin typeface="Times New Roman"/>
                  <a:cs typeface="Times New Roman"/>
                </a:rPr>
                <a:t>c</a:t>
              </a:r>
              <a:r>
                <a:rPr lang="en-US" sz="1400" baseline="30000" dirty="0" smtClean="0"/>
                <a:t>2</a:t>
              </a:r>
              <a:r>
                <a:rPr lang="en-US" sz="1400" dirty="0" smtClean="0"/>
                <a:t>)</a:t>
              </a:r>
              <a:endParaRPr lang="en-US" sz="1400" dirty="0"/>
            </a:p>
          </p:txBody>
        </p:sp>
        <p:sp>
          <p:nvSpPr>
            <p:cNvPr id="16" name="Rectangle 15"/>
            <p:cNvSpPr/>
            <p:nvPr/>
          </p:nvSpPr>
          <p:spPr>
            <a:xfrm>
              <a:off x="5321300" y="6432550"/>
              <a:ext cx="133350" cy="50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321300" y="5461000"/>
              <a:ext cx="133350" cy="97155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4870318" y="5539657"/>
              <a:ext cx="461111" cy="34591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955572" y="6212757"/>
              <a:ext cx="351121" cy="2558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311518" y="5238750"/>
              <a:ext cx="978032" cy="307777"/>
            </a:xfrm>
            <a:prstGeom prst="rect">
              <a:avLst/>
            </a:prstGeom>
            <a:noFill/>
          </p:spPr>
          <p:txBody>
            <a:bodyPr wrap="square" rtlCol="0">
              <a:spAutoFit/>
            </a:bodyPr>
            <a:lstStyle/>
            <a:p>
              <a:r>
                <a:rPr lang="en-US" sz="1400" dirty="0" smtClean="0"/>
                <a:t>Signal (N</a:t>
              </a:r>
              <a:r>
                <a:rPr lang="en-US" sz="1400" baseline="-25000" dirty="0" smtClean="0"/>
                <a:t>s</a:t>
              </a:r>
              <a:r>
                <a:rPr lang="en-US" sz="1400" dirty="0" smtClean="0"/>
                <a:t>)</a:t>
              </a:r>
              <a:endParaRPr lang="en-US" sz="1400" dirty="0"/>
            </a:p>
          </p:txBody>
        </p:sp>
        <p:sp>
          <p:nvSpPr>
            <p:cNvPr id="31" name="TextBox 30"/>
            <p:cNvSpPr txBox="1"/>
            <p:nvPr/>
          </p:nvSpPr>
          <p:spPr>
            <a:xfrm>
              <a:off x="4072420" y="5926967"/>
              <a:ext cx="1510315" cy="307777"/>
            </a:xfrm>
            <a:prstGeom prst="rect">
              <a:avLst/>
            </a:prstGeom>
            <a:noFill/>
          </p:spPr>
          <p:txBody>
            <a:bodyPr wrap="square" rtlCol="0">
              <a:spAutoFit/>
            </a:bodyPr>
            <a:lstStyle/>
            <a:p>
              <a:r>
                <a:rPr lang="en-US" sz="1400" dirty="0" smtClean="0">
                  <a:solidFill>
                    <a:srgbClr val="FF0000"/>
                  </a:solidFill>
                </a:rPr>
                <a:t>Background (</a:t>
              </a:r>
              <a:r>
                <a:rPr lang="en-US" sz="1400" dirty="0" err="1" smtClean="0">
                  <a:solidFill>
                    <a:srgbClr val="FF0000"/>
                  </a:solidFill>
                </a:rPr>
                <a:t>N</a:t>
              </a:r>
              <a:r>
                <a:rPr lang="en-US" sz="1400" baseline="-25000" dirty="0" err="1" smtClean="0">
                  <a:solidFill>
                    <a:srgbClr val="FF0000"/>
                  </a:solidFill>
                </a:rPr>
                <a:t>b</a:t>
              </a:r>
              <a:r>
                <a:rPr lang="en-US" sz="1400" dirty="0" smtClean="0">
                  <a:solidFill>
                    <a:srgbClr val="FF0000"/>
                  </a:solidFill>
                </a:rPr>
                <a:t>)</a:t>
              </a:r>
              <a:endParaRPr lang="en-US" sz="1400" dirty="0">
                <a:solidFill>
                  <a:srgbClr val="FF0000"/>
                </a:solidFill>
              </a:endParaRPr>
            </a:p>
          </p:txBody>
        </p:sp>
      </p:grpSp>
      <p:sp>
        <p:nvSpPr>
          <p:cNvPr id="2" name="Title 1"/>
          <p:cNvSpPr>
            <a:spLocks noGrp="1"/>
          </p:cNvSpPr>
          <p:nvPr>
            <p:ph type="title"/>
          </p:nvPr>
        </p:nvSpPr>
        <p:spPr/>
        <p:txBody>
          <a:bodyPr>
            <a:normAutofit/>
          </a:bodyPr>
          <a:lstStyle/>
          <a:p>
            <a:r>
              <a:rPr lang="en-US" dirty="0" smtClean="0"/>
              <a:t>Observable-Extraction Method</a:t>
            </a:r>
            <a:endParaRPr lang="en-US" i="1" dirty="0">
              <a:latin typeface="Times New Roman"/>
              <a:cs typeface="Times New Roman"/>
            </a:endParaRPr>
          </a:p>
        </p:txBody>
      </p:sp>
      <p:sp>
        <p:nvSpPr>
          <p:cNvPr id="4" name="Rectangle 3"/>
          <p:cNvSpPr/>
          <p:nvPr/>
        </p:nvSpPr>
        <p:spPr>
          <a:xfrm>
            <a:off x="-12700" y="1233397"/>
            <a:ext cx="9321800" cy="461665"/>
          </a:xfrm>
          <a:prstGeom prst="rect">
            <a:avLst/>
          </a:prstGeom>
        </p:spPr>
        <p:txBody>
          <a:bodyPr wrap="square">
            <a:spAutoFit/>
          </a:bodyPr>
          <a:lstStyle/>
          <a:p>
            <a:pPr algn="just"/>
            <a:r>
              <a:rPr lang="en-US" sz="2400" dirty="0" smtClean="0">
                <a:solidFill>
                  <a:srgbClr val="FF0000"/>
                </a:solidFill>
              </a:rPr>
              <a:t>   The </a:t>
            </a:r>
            <a:r>
              <a:rPr lang="en-US" sz="2400" dirty="0">
                <a:solidFill>
                  <a:srgbClr val="FF0000"/>
                </a:solidFill>
              </a:rPr>
              <a:t>maximum likelihood method was used to extract the observables.</a:t>
            </a:r>
          </a:p>
        </p:txBody>
      </p:sp>
      <p:sp>
        <p:nvSpPr>
          <p:cNvPr id="9" name="Rectangle 8"/>
          <p:cNvSpPr/>
          <p:nvPr/>
        </p:nvSpPr>
        <p:spPr>
          <a:xfrm>
            <a:off x="243659" y="2486383"/>
            <a:ext cx="8140700" cy="369332"/>
          </a:xfrm>
          <a:prstGeom prst="rect">
            <a:avLst/>
          </a:prstGeom>
        </p:spPr>
        <p:txBody>
          <a:bodyPr wrap="square">
            <a:spAutoFit/>
          </a:bodyPr>
          <a:lstStyle/>
          <a:p>
            <a:pPr marL="285750" indent="-285750">
              <a:buFont typeface="Arial"/>
              <a:buChar char="•"/>
            </a:pPr>
            <a:r>
              <a:rPr lang="en-US" dirty="0"/>
              <a:t>Probability density function defined from the </a:t>
            </a:r>
            <a:r>
              <a:rPr lang="en-US" dirty="0" smtClean="0"/>
              <a:t>polarized differential </a:t>
            </a:r>
            <a:r>
              <a:rPr lang="en-US" dirty="0"/>
              <a:t>cross section: </a:t>
            </a:r>
          </a:p>
        </p:txBody>
      </p:sp>
      <p:sp>
        <p:nvSpPr>
          <p:cNvPr id="11" name="Rectangle 10"/>
          <p:cNvSpPr/>
          <p:nvPr/>
        </p:nvSpPr>
        <p:spPr>
          <a:xfrm>
            <a:off x="243659" y="3186760"/>
            <a:ext cx="7378700" cy="369332"/>
          </a:xfrm>
          <a:prstGeom prst="rect">
            <a:avLst/>
          </a:prstGeom>
        </p:spPr>
        <p:txBody>
          <a:bodyPr wrap="square">
            <a:spAutoFit/>
          </a:bodyPr>
          <a:lstStyle/>
          <a:p>
            <a:pPr marL="285750" indent="-285750">
              <a:buFont typeface="Arial"/>
              <a:buChar char="•"/>
            </a:pPr>
            <a:r>
              <a:rPr lang="en-US" dirty="0"/>
              <a:t>Total likelihood is the product of the likelihoods for all individual events:</a:t>
            </a:r>
          </a:p>
        </p:txBody>
      </p:sp>
      <p:pic>
        <p:nvPicPr>
          <p:cNvPr id="14" name="Picture 1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 y="3470730"/>
            <a:ext cx="6187466" cy="1344678"/>
          </a:xfrm>
          <a:prstGeom prst="rect">
            <a:avLst/>
          </a:prstGeom>
        </p:spPr>
      </p:pic>
      <p:sp>
        <p:nvSpPr>
          <p:cNvPr id="3" name="Slide Number Placeholder 2"/>
          <p:cNvSpPr>
            <a:spLocks noGrp="1"/>
          </p:cNvSpPr>
          <p:nvPr>
            <p:ph type="sldNum" sz="quarter" idx="12"/>
          </p:nvPr>
        </p:nvSpPr>
        <p:spPr/>
        <p:txBody>
          <a:bodyPr/>
          <a:lstStyle/>
          <a:p>
            <a:fld id="{E4D8D336-34C2-0144-A253-8CB998867269}" type="slidenum">
              <a:rPr lang="en-US" smtClean="0"/>
              <a:t>16</a:t>
            </a:fld>
            <a:endParaRPr lang="en-US"/>
          </a:p>
        </p:txBody>
      </p:sp>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00" y="2785180"/>
            <a:ext cx="5778500" cy="483556"/>
          </a:xfrm>
          <a:prstGeom prst="rect">
            <a:avLst/>
          </a:prstGeom>
        </p:spPr>
      </p:pic>
      <p:grpSp>
        <p:nvGrpSpPr>
          <p:cNvPr id="39" name="Group 38"/>
          <p:cNvGrpSpPr/>
          <p:nvPr/>
        </p:nvGrpSpPr>
        <p:grpSpPr>
          <a:xfrm>
            <a:off x="6098360" y="5031308"/>
            <a:ext cx="2057399" cy="508000"/>
            <a:chOff x="6441260" y="4630204"/>
            <a:chExt cx="2057399" cy="508000"/>
          </a:xfrm>
        </p:grpSpPr>
        <p:pic>
          <p:nvPicPr>
            <p:cNvPr id="35" name="Picture 3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3559" y="4630204"/>
              <a:ext cx="1435100" cy="508000"/>
            </a:xfrm>
            <a:prstGeom prst="rect">
              <a:avLst/>
            </a:prstGeom>
          </p:spPr>
        </p:pic>
        <p:sp>
          <p:nvSpPr>
            <p:cNvPr id="37" name="TextBox 36"/>
            <p:cNvSpPr txBox="1"/>
            <p:nvPr/>
          </p:nvSpPr>
          <p:spPr>
            <a:xfrm>
              <a:off x="6682560" y="4661954"/>
              <a:ext cx="380999" cy="369332"/>
            </a:xfrm>
            <a:prstGeom prst="rect">
              <a:avLst/>
            </a:prstGeom>
            <a:noFill/>
          </p:spPr>
          <p:txBody>
            <a:bodyPr wrap="square" rtlCol="0">
              <a:spAutoFit/>
            </a:bodyPr>
            <a:lstStyle/>
            <a:p>
              <a:r>
                <a:rPr lang="en-US" dirty="0" smtClean="0"/>
                <a:t>or</a:t>
              </a:r>
              <a:endParaRPr lang="en-US" dirty="0"/>
            </a:p>
          </p:txBody>
        </p:sp>
        <p:pic>
          <p:nvPicPr>
            <p:cNvPr id="38" name="Picture 3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1260" y="4731804"/>
              <a:ext cx="241300" cy="215900"/>
            </a:xfrm>
            <a:prstGeom prst="rect">
              <a:avLst/>
            </a:prstGeom>
          </p:spPr>
        </p:pic>
      </p:grpSp>
      <p:sp>
        <p:nvSpPr>
          <p:cNvPr id="8" name="TextBox 7"/>
          <p:cNvSpPr txBox="1"/>
          <p:nvPr/>
        </p:nvSpPr>
        <p:spPr>
          <a:xfrm>
            <a:off x="1336160" y="4266088"/>
            <a:ext cx="317500" cy="400110"/>
          </a:xfrm>
          <a:prstGeom prst="rect">
            <a:avLst/>
          </a:prstGeom>
          <a:noFill/>
        </p:spPr>
        <p:txBody>
          <a:bodyPr wrap="square" rtlCol="0">
            <a:spAutoFit/>
          </a:bodyPr>
          <a:lstStyle/>
          <a:p>
            <a:r>
              <a:rPr lang="en-US" sz="2000" dirty="0" smtClean="0"/>
              <a:t>+</a:t>
            </a:r>
            <a:endParaRPr lang="en-US" sz="2000" dirty="0"/>
          </a:p>
        </p:txBody>
      </p:sp>
      <p:sp>
        <p:nvSpPr>
          <p:cNvPr id="12" name="TextBox 11"/>
          <p:cNvSpPr txBox="1"/>
          <p:nvPr/>
        </p:nvSpPr>
        <p:spPr>
          <a:xfrm>
            <a:off x="243659" y="1654962"/>
            <a:ext cx="8443141" cy="369332"/>
          </a:xfrm>
          <a:prstGeom prst="rect">
            <a:avLst/>
          </a:prstGeom>
          <a:noFill/>
        </p:spPr>
        <p:txBody>
          <a:bodyPr wrap="square" rtlCol="0">
            <a:spAutoFit/>
          </a:bodyPr>
          <a:lstStyle/>
          <a:p>
            <a:pPr marL="285750" indent="-285750">
              <a:buFont typeface="Arial"/>
              <a:buChar char="•"/>
            </a:pPr>
            <a:r>
              <a:rPr lang="en-US" dirty="0" smtClean="0"/>
              <a:t>Formula after integral of the polarized differential cross section over </a:t>
            </a:r>
            <a:r>
              <a:rPr lang="en-US" i="1" dirty="0" err="1" smtClean="0">
                <a:latin typeface="Times New Roman"/>
                <a:cs typeface="Times New Roman"/>
              </a:rPr>
              <a:t>φ</a:t>
            </a:r>
            <a:r>
              <a:rPr lang="en-US" i="1" dirty="0" smtClean="0">
                <a:latin typeface="Times New Roman"/>
                <a:cs typeface="Times New Roman"/>
              </a:rPr>
              <a:t>:</a:t>
            </a:r>
            <a:endParaRPr lang="en-US" dirty="0"/>
          </a:p>
        </p:txBody>
      </p:sp>
      <p:pic>
        <p:nvPicPr>
          <p:cNvPr id="25" name="Picture 2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400" y="1990171"/>
            <a:ext cx="5867401" cy="522602"/>
          </a:xfrm>
          <a:prstGeom prst="rect">
            <a:avLst/>
          </a:prstGeom>
        </p:spPr>
      </p:pic>
      <p:sp>
        <p:nvSpPr>
          <p:cNvPr id="13" name="TextBox 12"/>
          <p:cNvSpPr txBox="1"/>
          <p:nvPr/>
        </p:nvSpPr>
        <p:spPr>
          <a:xfrm>
            <a:off x="6047560" y="5629737"/>
            <a:ext cx="2285999" cy="646331"/>
          </a:xfrm>
          <a:prstGeom prst="rect">
            <a:avLst/>
          </a:prstGeom>
          <a:noFill/>
        </p:spPr>
        <p:txBody>
          <a:bodyPr wrap="square" rtlCol="0">
            <a:spAutoFit/>
          </a:bodyPr>
          <a:lstStyle/>
          <a:p>
            <a:r>
              <a:rPr lang="en-US" dirty="0" smtClean="0"/>
              <a:t>for an event located in a MM histogram bin </a:t>
            </a:r>
            <a:endParaRPr lang="en-US" dirty="0"/>
          </a:p>
        </p:txBody>
      </p:sp>
    </p:spTree>
    <p:extLst>
      <p:ext uri="{BB962C8B-B14F-4D97-AF65-F5344CB8AC3E}">
        <p14:creationId xmlns:p14="http://schemas.microsoft.com/office/powerpoint/2010/main" val="3978963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xis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1957"/>
            <a:ext cx="7576026" cy="4451351"/>
          </a:xfrm>
          <a:prstGeom prst="rect">
            <a:avLst/>
          </a:prstGeom>
        </p:spPr>
      </p:pic>
      <p:sp>
        <p:nvSpPr>
          <p:cNvPr id="2" name="Title 1"/>
          <p:cNvSpPr>
            <a:spLocks noGrp="1"/>
          </p:cNvSpPr>
          <p:nvPr>
            <p:ph type="title"/>
          </p:nvPr>
        </p:nvSpPr>
        <p:spPr/>
        <p:txBody>
          <a:bodyPr>
            <a:noAutofit/>
          </a:bodyPr>
          <a:lstStyle/>
          <a:p>
            <a:r>
              <a:rPr lang="en-US" sz="4000" dirty="0" smtClean="0"/>
              <a:t>Axis Convention</a:t>
            </a:r>
            <a:endParaRPr lang="en-US" sz="4000" dirty="0"/>
          </a:p>
        </p:txBody>
      </p:sp>
      <p:sp>
        <p:nvSpPr>
          <p:cNvPr id="6" name="Slide Number Placeholder 5"/>
          <p:cNvSpPr>
            <a:spLocks noGrp="1"/>
          </p:cNvSpPr>
          <p:nvPr>
            <p:ph type="sldNum" sz="quarter" idx="12"/>
          </p:nvPr>
        </p:nvSpPr>
        <p:spPr/>
        <p:txBody>
          <a:bodyPr/>
          <a:lstStyle/>
          <a:p>
            <a:fld id="{E4D8D336-34C2-0144-A253-8CB998867269}" type="slidenum">
              <a:rPr lang="en-US" smtClean="0"/>
              <a:t>17</a:t>
            </a:fld>
            <a:endParaRPr lang="en-US" dirty="0"/>
          </a:p>
        </p:txBody>
      </p:sp>
      <p:sp>
        <p:nvSpPr>
          <p:cNvPr id="3" name="TextBox 2"/>
          <p:cNvSpPr txBox="1"/>
          <p:nvPr/>
        </p:nvSpPr>
        <p:spPr>
          <a:xfrm>
            <a:off x="279400" y="5357377"/>
            <a:ext cx="8864600" cy="1323439"/>
          </a:xfrm>
          <a:prstGeom prst="rect">
            <a:avLst/>
          </a:prstGeom>
          <a:noFill/>
        </p:spPr>
        <p:txBody>
          <a:bodyPr wrap="square" rtlCol="0">
            <a:spAutoFit/>
          </a:bodyPr>
          <a:lstStyle/>
          <a:p>
            <a:pPr marL="342900" indent="-342900">
              <a:buFont typeface="Arial"/>
              <a:buChar char="•"/>
            </a:pPr>
            <a:r>
              <a:rPr lang="en-US" sz="2000" dirty="0" smtClean="0"/>
              <a:t>Data are binned in </a:t>
            </a:r>
            <a:r>
              <a:rPr lang="en-US" sz="2000" i="1" dirty="0" err="1" smtClean="0">
                <a:latin typeface="Times New Roman"/>
                <a:cs typeface="Times New Roman"/>
              </a:rPr>
              <a:t>E</a:t>
            </a:r>
            <a:r>
              <a:rPr lang="en-US" sz="2000" i="1" baseline="-25000" dirty="0" err="1" smtClean="0">
                <a:latin typeface="Times New Roman"/>
                <a:cs typeface="Times New Roman"/>
              </a:rPr>
              <a:t>γ</a:t>
            </a:r>
            <a:r>
              <a:rPr lang="en-US" sz="2000" dirty="0" smtClean="0">
                <a:latin typeface="+mj-lt"/>
                <a:cs typeface="Times New Roman"/>
              </a:rPr>
              <a:t>,</a:t>
            </a:r>
            <a:r>
              <a:rPr lang="en-US" sz="2000" dirty="0" smtClean="0">
                <a:latin typeface="Times New Roman"/>
                <a:cs typeface="Times New Roman"/>
              </a:rPr>
              <a:t> </a:t>
            </a:r>
            <a:r>
              <a:rPr lang="en-US" sz="2000" i="1" dirty="0" err="1" smtClean="0">
                <a:latin typeface="Times New Roman"/>
                <a:cs typeface="Times New Roman"/>
              </a:rPr>
              <a:t>θ</a:t>
            </a:r>
            <a:r>
              <a:rPr lang="en-US" sz="2000" i="1" baseline="30000" dirty="0" err="1" smtClean="0">
                <a:latin typeface="Times New Roman"/>
                <a:cs typeface="Times New Roman"/>
              </a:rPr>
              <a:t>’</a:t>
            </a:r>
            <a:r>
              <a:rPr lang="en-US" sz="2000" i="1" baseline="-25000" dirty="0" err="1" smtClean="0">
                <a:latin typeface="Times New Roman"/>
                <a:cs typeface="Times New Roman"/>
              </a:rPr>
              <a:t>Λ</a:t>
            </a:r>
            <a:r>
              <a:rPr lang="en-US" sz="2000" dirty="0" smtClean="0">
                <a:latin typeface="+mj-lt"/>
                <a:cs typeface="Times New Roman"/>
              </a:rPr>
              <a:t>, </a:t>
            </a:r>
            <a:r>
              <a:rPr lang="en-US" sz="2000" i="1" dirty="0" err="1" smtClean="0">
                <a:latin typeface="Times New Roman"/>
                <a:cs typeface="Times New Roman"/>
              </a:rPr>
              <a:t>p</a:t>
            </a:r>
            <a:r>
              <a:rPr lang="en-US" sz="2000" i="1" baseline="-25000" dirty="0" err="1" smtClean="0">
                <a:latin typeface="Times New Roman"/>
                <a:cs typeface="Times New Roman"/>
              </a:rPr>
              <a:t>K</a:t>
            </a:r>
            <a:r>
              <a:rPr lang="en-US" sz="2000" dirty="0">
                <a:cs typeface="Times New Roman"/>
              </a:rPr>
              <a:t>,</a:t>
            </a:r>
            <a:r>
              <a:rPr lang="en-US" sz="2000" i="1" dirty="0">
                <a:latin typeface="Times New Roman"/>
                <a:cs typeface="Times New Roman"/>
              </a:rPr>
              <a:t> </a:t>
            </a:r>
            <a:r>
              <a:rPr lang="en-US" sz="2000" i="1" dirty="0" err="1">
                <a:latin typeface="Times New Roman"/>
                <a:cs typeface="Times New Roman"/>
              </a:rPr>
              <a:t>θ</a:t>
            </a:r>
            <a:r>
              <a:rPr lang="en-US" sz="2000" i="1" baseline="-25000" dirty="0" err="1">
                <a:latin typeface="Times New Roman"/>
                <a:cs typeface="Times New Roman"/>
              </a:rPr>
              <a:t>K</a:t>
            </a:r>
            <a:r>
              <a:rPr lang="en-US" sz="2000" dirty="0">
                <a:cs typeface="Times New Roman"/>
              </a:rPr>
              <a:t>, </a:t>
            </a:r>
            <a:r>
              <a:rPr lang="en-US" sz="2000" dirty="0" smtClean="0">
                <a:cs typeface="Times New Roman"/>
              </a:rPr>
              <a:t>and </a:t>
            </a:r>
            <a:r>
              <a:rPr lang="en-US" sz="2000" i="1" dirty="0" err="1" smtClean="0">
                <a:latin typeface="Times New Roman"/>
                <a:cs typeface="Times New Roman"/>
              </a:rPr>
              <a:t>IM</a:t>
            </a:r>
            <a:r>
              <a:rPr lang="en-US" sz="2000" i="1" baseline="-25000" dirty="0" err="1" smtClean="0">
                <a:latin typeface="Times New Roman"/>
                <a:cs typeface="Times New Roman"/>
              </a:rPr>
              <a:t>Λn</a:t>
            </a:r>
            <a:r>
              <a:rPr lang="en-US" sz="2000" dirty="0" smtClean="0">
                <a:latin typeface="+mj-lt"/>
                <a:cs typeface="Times New Roman"/>
              </a:rPr>
              <a:t>.</a:t>
            </a:r>
          </a:p>
          <a:p>
            <a:pPr marL="342900" indent="-342900">
              <a:buFont typeface="Arial"/>
              <a:buChar char="•"/>
            </a:pPr>
            <a:r>
              <a:rPr lang="en-US" sz="2000" dirty="0" smtClean="0">
                <a:latin typeface="+mj-lt"/>
                <a:cs typeface="Times New Roman"/>
              </a:rPr>
              <a:t>One-fold </a:t>
            </a:r>
            <a:r>
              <a:rPr lang="en-US" sz="2000" dirty="0" smtClean="0"/>
              <a:t>differential estimates are extracted for each kinematic variable.</a:t>
            </a:r>
          </a:p>
          <a:p>
            <a:pPr marL="342900" indent="-342900">
              <a:buFont typeface="Arial"/>
              <a:buChar char="•"/>
            </a:pPr>
            <a:r>
              <a:rPr lang="en-US" sz="2000" dirty="0" smtClean="0"/>
              <a:t>Two-fold differential estimates are extracted for combination of any two kinematic variables.</a:t>
            </a:r>
            <a:endParaRPr lang="en-US" sz="20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767" y="3608158"/>
            <a:ext cx="2240380" cy="13843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800" y="3925658"/>
            <a:ext cx="2159000" cy="292100"/>
          </a:xfrm>
          <a:prstGeom prst="rect">
            <a:avLst/>
          </a:prstGeom>
        </p:spPr>
      </p:pic>
    </p:spTree>
    <p:extLst>
      <p:ext uri="{BB962C8B-B14F-4D97-AF65-F5344CB8AC3E}">
        <p14:creationId xmlns:p14="http://schemas.microsoft.com/office/powerpoint/2010/main" val="24154843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bin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1661" y="880240"/>
            <a:ext cx="5527674" cy="6230997"/>
          </a:xfrm>
          <a:prstGeom prst="rect">
            <a:avLst/>
          </a:prstGeom>
        </p:spPr>
      </p:pic>
      <p:sp>
        <p:nvSpPr>
          <p:cNvPr id="2" name="Title 1"/>
          <p:cNvSpPr>
            <a:spLocks noGrp="1"/>
          </p:cNvSpPr>
          <p:nvPr>
            <p:ph type="title"/>
          </p:nvPr>
        </p:nvSpPr>
        <p:spPr/>
        <p:txBody>
          <a:bodyPr>
            <a:normAutofit/>
          </a:bodyPr>
          <a:lstStyle/>
          <a:p>
            <a:r>
              <a:rPr lang="en-US" sz="3200" dirty="0" smtClean="0"/>
              <a:t>One-fold Differential Estimates for </a:t>
            </a:r>
            <a:r>
              <a:rPr lang="en-US" sz="3200" i="1" dirty="0" err="1">
                <a:latin typeface="Times New Roman"/>
                <a:cs typeface="Times New Roman"/>
              </a:rPr>
              <a:t>C</a:t>
            </a:r>
            <a:r>
              <a:rPr lang="en-US" sz="3200" i="1" baseline="-25000" dirty="0" err="1">
                <a:latin typeface="Times New Roman"/>
                <a:cs typeface="Times New Roman"/>
              </a:rPr>
              <a:t>x</a:t>
            </a:r>
            <a:r>
              <a:rPr lang="en-US" sz="3200" dirty="0"/>
              <a:t>, </a:t>
            </a:r>
            <a:r>
              <a:rPr lang="en-US" sz="3200" i="1" dirty="0" err="1" smtClean="0">
                <a:latin typeface="Times New Roman"/>
                <a:cs typeface="Times New Roman"/>
              </a:rPr>
              <a:t>C</a:t>
            </a:r>
            <a:r>
              <a:rPr lang="en-US" sz="3200" i="1" baseline="-25000" dirty="0" err="1" smtClean="0">
                <a:latin typeface="Times New Roman"/>
                <a:cs typeface="Times New Roman"/>
              </a:rPr>
              <a:t>z</a:t>
            </a:r>
            <a:r>
              <a:rPr lang="en-US" sz="3200" dirty="0" smtClean="0"/>
              <a:t> and </a:t>
            </a:r>
            <a:r>
              <a:rPr lang="en-US" sz="3200" i="1" dirty="0" err="1">
                <a:latin typeface="Times New Roman"/>
                <a:cs typeface="Times New Roman"/>
              </a:rPr>
              <a:t>P</a:t>
            </a:r>
            <a:r>
              <a:rPr lang="en-US" sz="3200" i="1" baseline="-25000" dirty="0" err="1">
                <a:latin typeface="Times New Roman"/>
                <a:cs typeface="Times New Roman"/>
              </a:rPr>
              <a:t>y</a:t>
            </a:r>
            <a:endParaRPr lang="en-US" sz="3200" dirty="0"/>
          </a:p>
        </p:txBody>
      </p:sp>
      <p:sp>
        <p:nvSpPr>
          <p:cNvPr id="3" name="Slide Number Placeholder 2"/>
          <p:cNvSpPr>
            <a:spLocks noGrp="1"/>
          </p:cNvSpPr>
          <p:nvPr>
            <p:ph type="sldNum" sz="quarter" idx="12"/>
          </p:nvPr>
        </p:nvSpPr>
        <p:spPr/>
        <p:txBody>
          <a:bodyPr/>
          <a:lstStyle/>
          <a:p>
            <a:fld id="{E4D8D336-34C2-0144-A253-8CB998867269}" type="slidenum">
              <a:rPr lang="en-US" smtClean="0"/>
              <a:t>18</a:t>
            </a:fld>
            <a:endParaRPr lang="en-US"/>
          </a:p>
        </p:txBody>
      </p:sp>
      <p:sp>
        <p:nvSpPr>
          <p:cNvPr id="4" name="TextBox 3"/>
          <p:cNvSpPr txBox="1"/>
          <p:nvPr/>
        </p:nvSpPr>
        <p:spPr>
          <a:xfrm>
            <a:off x="3631604" y="5206821"/>
            <a:ext cx="2807296" cy="1200329"/>
          </a:xfrm>
          <a:prstGeom prst="rect">
            <a:avLst/>
          </a:prstGeom>
          <a:noFill/>
        </p:spPr>
        <p:txBody>
          <a:bodyPr wrap="square" rtlCol="0">
            <a:spAutoFit/>
          </a:bodyPr>
          <a:lstStyle/>
          <a:p>
            <a:r>
              <a:rPr lang="en-US" dirty="0" smtClean="0"/>
              <a:t>Statistical uncertainties: </a:t>
            </a:r>
          </a:p>
          <a:p>
            <a:pPr marL="285750" indent="-285750">
              <a:buFont typeface="Arial"/>
              <a:buChar char="•"/>
            </a:pPr>
            <a:r>
              <a:rPr lang="en-US" i="1" dirty="0" err="1" smtClean="0">
                <a:latin typeface="Times New Roman"/>
                <a:cs typeface="Times New Roman"/>
              </a:rPr>
              <a:t>C</a:t>
            </a:r>
            <a:r>
              <a:rPr lang="en-US" i="1" baseline="-25000" dirty="0" err="1" smtClean="0">
                <a:latin typeface="Times New Roman"/>
                <a:cs typeface="Times New Roman"/>
              </a:rPr>
              <a:t>x</a:t>
            </a:r>
            <a:r>
              <a:rPr lang="en-US" dirty="0" smtClean="0">
                <a:latin typeface="+mj-lt"/>
                <a:cs typeface="Times New Roman"/>
              </a:rPr>
              <a:t>: [0.020, 0.045]</a:t>
            </a:r>
          </a:p>
          <a:p>
            <a:pPr marL="285750" indent="-285750">
              <a:buFont typeface="Arial"/>
              <a:buChar char="•"/>
            </a:pPr>
            <a:r>
              <a:rPr lang="en-US" i="1" dirty="0" err="1" smtClean="0">
                <a:latin typeface="Times New Roman"/>
                <a:cs typeface="Times New Roman"/>
              </a:rPr>
              <a:t>Cz</a:t>
            </a:r>
            <a:r>
              <a:rPr lang="en-US" dirty="0" smtClean="0">
                <a:cs typeface="Times New Roman"/>
              </a:rPr>
              <a:t>: </a:t>
            </a:r>
            <a:r>
              <a:rPr lang="en-US" dirty="0">
                <a:cs typeface="Times New Roman"/>
              </a:rPr>
              <a:t>[</a:t>
            </a:r>
            <a:r>
              <a:rPr lang="en-US" dirty="0" smtClean="0">
                <a:cs typeface="Times New Roman"/>
              </a:rPr>
              <a:t>0.024, 0.051]</a:t>
            </a:r>
            <a:endParaRPr lang="en-US" dirty="0">
              <a:cs typeface="Times New Roman"/>
            </a:endParaRPr>
          </a:p>
          <a:p>
            <a:pPr marL="285750" indent="-285750">
              <a:buFont typeface="Arial"/>
              <a:buChar char="•"/>
            </a:pPr>
            <a:r>
              <a:rPr lang="en-US" i="1" dirty="0" err="1" smtClean="0">
                <a:latin typeface="Times New Roman"/>
                <a:cs typeface="Times New Roman"/>
              </a:rPr>
              <a:t>Py</a:t>
            </a:r>
            <a:r>
              <a:rPr lang="en-US" dirty="0" smtClean="0">
                <a:cs typeface="Times New Roman"/>
              </a:rPr>
              <a:t>: [0.016, 0.029]</a:t>
            </a:r>
            <a:endParaRPr lang="en-US" dirty="0">
              <a:cs typeface="Times New Roman"/>
            </a:endParaRPr>
          </a:p>
        </p:txBody>
      </p:sp>
      <p:sp>
        <p:nvSpPr>
          <p:cNvPr id="5" name="TextBox 4"/>
          <p:cNvSpPr txBox="1"/>
          <p:nvPr/>
        </p:nvSpPr>
        <p:spPr>
          <a:xfrm>
            <a:off x="6210300" y="2592279"/>
            <a:ext cx="2806700" cy="2031325"/>
          </a:xfrm>
          <a:prstGeom prst="rect">
            <a:avLst/>
          </a:prstGeom>
          <a:noFill/>
        </p:spPr>
        <p:txBody>
          <a:bodyPr wrap="square" rtlCol="0">
            <a:spAutoFit/>
          </a:bodyPr>
          <a:lstStyle/>
          <a:p>
            <a:pPr marL="285750" indent="-285750" algn="just">
              <a:buFont typeface="Arial"/>
              <a:buChar char="•"/>
            </a:pPr>
            <a:r>
              <a:rPr lang="en-US" sz="1400" dirty="0" smtClean="0"/>
              <a:t>Overall, </a:t>
            </a:r>
            <a:r>
              <a:rPr lang="en-US" sz="1400" i="1" dirty="0" err="1">
                <a:latin typeface="Times New Roman"/>
                <a:cs typeface="Times New Roman"/>
              </a:rPr>
              <a:t>C</a:t>
            </a:r>
            <a:r>
              <a:rPr lang="en-US" sz="1400" i="1" baseline="-25000" dirty="0" err="1">
                <a:latin typeface="Times New Roman"/>
                <a:cs typeface="Times New Roman"/>
              </a:rPr>
              <a:t>x</a:t>
            </a:r>
            <a:r>
              <a:rPr lang="en-US" sz="1400" dirty="0" smtClean="0"/>
              <a:t> is small and varies around 0, </a:t>
            </a:r>
            <a:r>
              <a:rPr lang="en-US" sz="1400" i="1" dirty="0" err="1" smtClean="0">
                <a:latin typeface="Times New Roman"/>
                <a:cs typeface="Times New Roman"/>
              </a:rPr>
              <a:t>Cz</a:t>
            </a:r>
            <a:r>
              <a:rPr lang="en-US" sz="1400" dirty="0" smtClean="0"/>
              <a:t> varies between 0.4 and 0.8, and </a:t>
            </a:r>
            <a:r>
              <a:rPr lang="en-US" sz="1400" i="1" dirty="0" err="1">
                <a:latin typeface="Times New Roman"/>
                <a:cs typeface="Times New Roman"/>
              </a:rPr>
              <a:t>Py</a:t>
            </a:r>
            <a:r>
              <a:rPr lang="en-US" sz="1400" dirty="0" smtClean="0"/>
              <a:t> varies between -0.4 </a:t>
            </a:r>
            <a:r>
              <a:rPr lang="en-US" sz="1400" dirty="0"/>
              <a:t>and </a:t>
            </a:r>
            <a:r>
              <a:rPr lang="en-US" sz="1400" dirty="0" smtClean="0"/>
              <a:t>0.1.</a:t>
            </a:r>
            <a:endParaRPr lang="en-US" sz="1400" dirty="0"/>
          </a:p>
          <a:p>
            <a:pPr marL="285750" indent="-285750" algn="just">
              <a:buFont typeface="Arial"/>
              <a:buChar char="•"/>
            </a:pPr>
            <a:endParaRPr lang="en-US" sz="1400" dirty="0" smtClean="0"/>
          </a:p>
          <a:p>
            <a:pPr marL="285750" indent="-285750" algn="just">
              <a:buFont typeface="Arial"/>
              <a:buChar char="•"/>
            </a:pPr>
            <a:endParaRPr lang="en-US" sz="1400" dirty="0"/>
          </a:p>
          <a:p>
            <a:pPr marL="285750" indent="-285750" algn="just">
              <a:buFont typeface="Arial"/>
              <a:buChar char="•"/>
            </a:pPr>
            <a:r>
              <a:rPr lang="en-US" sz="1400" dirty="0" smtClean="0"/>
              <a:t>The observables have a weaker dependence on </a:t>
            </a:r>
            <a:r>
              <a:rPr lang="en-US" sz="1400" i="1" dirty="0" err="1">
                <a:latin typeface="Times New Roman"/>
                <a:cs typeface="Times New Roman"/>
              </a:rPr>
              <a:t>E</a:t>
            </a:r>
            <a:r>
              <a:rPr lang="en-US" sz="1400" i="1" baseline="-25000" dirty="0" err="1">
                <a:latin typeface="Times New Roman"/>
                <a:cs typeface="Times New Roman"/>
              </a:rPr>
              <a:t>γ</a:t>
            </a:r>
            <a:r>
              <a:rPr lang="en-US" sz="1400" dirty="0" smtClean="0"/>
              <a:t> than on other kinematics variables.</a:t>
            </a:r>
            <a:endParaRPr lang="en-US" sz="1400" dirty="0"/>
          </a:p>
        </p:txBody>
      </p:sp>
    </p:spTree>
    <p:extLst>
      <p:ext uri="{BB962C8B-B14F-4D97-AF65-F5344CB8AC3E}">
        <p14:creationId xmlns:p14="http://schemas.microsoft.com/office/powerpoint/2010/main" val="7332746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b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2239" y="1034591"/>
            <a:ext cx="5307046" cy="6066724"/>
          </a:xfrm>
          <a:prstGeom prst="rect">
            <a:avLst/>
          </a:prstGeom>
        </p:spPr>
      </p:pic>
      <p:sp>
        <p:nvSpPr>
          <p:cNvPr id="2" name="Title 1"/>
          <p:cNvSpPr>
            <a:spLocks noGrp="1"/>
          </p:cNvSpPr>
          <p:nvPr>
            <p:ph type="title"/>
          </p:nvPr>
        </p:nvSpPr>
        <p:spPr/>
        <p:txBody>
          <a:bodyPr>
            <a:normAutofit fontScale="90000"/>
          </a:bodyPr>
          <a:lstStyle/>
          <a:p>
            <a:r>
              <a:rPr lang="en-US" sz="3600" dirty="0" smtClean="0"/>
              <a:t>Two-</a:t>
            </a:r>
            <a:r>
              <a:rPr lang="en-US" sz="3600" dirty="0"/>
              <a:t>fold differential </a:t>
            </a:r>
            <a:r>
              <a:rPr lang="en-US" sz="3600" dirty="0" smtClean="0"/>
              <a:t>estimates for </a:t>
            </a:r>
            <a:r>
              <a:rPr lang="en-US" sz="3600" i="1" dirty="0" err="1">
                <a:latin typeface="Times New Roman"/>
                <a:cs typeface="Times New Roman"/>
              </a:rPr>
              <a:t>C</a:t>
            </a:r>
            <a:r>
              <a:rPr lang="en-US" sz="3600" i="1" baseline="-25000" dirty="0" err="1">
                <a:latin typeface="Times New Roman"/>
                <a:cs typeface="Times New Roman"/>
              </a:rPr>
              <a:t>x</a:t>
            </a:r>
            <a:r>
              <a:rPr lang="en-US" sz="3600" dirty="0"/>
              <a:t>, </a:t>
            </a:r>
            <a:r>
              <a:rPr lang="en-US" sz="3600" i="1" dirty="0" err="1">
                <a:latin typeface="Times New Roman"/>
                <a:cs typeface="Times New Roman"/>
              </a:rPr>
              <a:t>C</a:t>
            </a:r>
            <a:r>
              <a:rPr lang="en-US" sz="3600" i="1" baseline="-25000" dirty="0" err="1">
                <a:latin typeface="Times New Roman"/>
                <a:cs typeface="Times New Roman"/>
              </a:rPr>
              <a:t>z</a:t>
            </a:r>
            <a:r>
              <a:rPr lang="en-US" sz="3600" dirty="0"/>
              <a:t> and </a:t>
            </a:r>
            <a:r>
              <a:rPr lang="en-US" sz="3600" i="1" dirty="0" err="1">
                <a:latin typeface="Times New Roman"/>
                <a:cs typeface="Times New Roman"/>
              </a:rPr>
              <a:t>P</a:t>
            </a:r>
            <a:r>
              <a:rPr lang="en-US" sz="3600" i="1" baseline="-25000" dirty="0" err="1">
                <a:latin typeface="Times New Roman"/>
                <a:cs typeface="Times New Roman"/>
              </a:rPr>
              <a:t>y</a:t>
            </a:r>
            <a:r>
              <a:rPr lang="en-US" sz="3600" dirty="0" smtClean="0"/>
              <a:t/>
            </a:r>
            <a:br>
              <a:rPr lang="en-US" sz="3600" dirty="0" smtClean="0"/>
            </a:br>
            <a:r>
              <a:rPr lang="en-US" sz="3600" dirty="0" smtClean="0"/>
              <a:t> </a:t>
            </a:r>
            <a:r>
              <a:rPr lang="en-US" sz="3600" i="1" dirty="0" err="1" smtClean="0">
                <a:latin typeface="Times New Roman"/>
                <a:cs typeface="Times New Roman"/>
              </a:rPr>
              <a:t>C</a:t>
            </a:r>
            <a:r>
              <a:rPr lang="en-US" sz="3600" i="1" baseline="-25000" dirty="0" err="1" smtClean="0">
                <a:latin typeface="Times New Roman"/>
                <a:cs typeface="Times New Roman"/>
              </a:rPr>
              <a:t>x</a:t>
            </a:r>
            <a:r>
              <a:rPr lang="en-US" sz="3600" dirty="0" smtClean="0">
                <a:latin typeface="Times New Roman"/>
                <a:cs typeface="Times New Roman"/>
              </a:rPr>
              <a:t>(</a:t>
            </a:r>
            <a:r>
              <a:rPr lang="en-US" sz="3600" i="1" dirty="0" err="1" smtClean="0">
                <a:latin typeface="Times New Roman"/>
                <a:cs typeface="Times New Roman"/>
              </a:rPr>
              <a:t>IM</a:t>
            </a:r>
            <a:r>
              <a:rPr lang="en-US" sz="3600" i="1" baseline="-25000" dirty="0" err="1" smtClean="0">
                <a:latin typeface="Times New Roman"/>
                <a:cs typeface="Times New Roman"/>
              </a:rPr>
              <a:t>Λn</a:t>
            </a:r>
            <a:r>
              <a:rPr lang="en-US" sz="3600" dirty="0" smtClean="0">
                <a:latin typeface="Times New Roman"/>
                <a:cs typeface="Times New Roman"/>
              </a:rPr>
              <a:t>, </a:t>
            </a:r>
            <a:r>
              <a:rPr lang="en-US" sz="3600" i="1" dirty="0" err="1">
                <a:latin typeface="Times New Roman"/>
                <a:cs typeface="Times New Roman"/>
              </a:rPr>
              <a:t>θ</a:t>
            </a:r>
            <a:r>
              <a:rPr lang="en-US" sz="3600" i="1" baseline="30000" dirty="0" err="1">
                <a:latin typeface="Times New Roman"/>
                <a:cs typeface="Times New Roman"/>
              </a:rPr>
              <a:t>’</a:t>
            </a:r>
            <a:r>
              <a:rPr lang="en-US" sz="3600" i="1" baseline="-25000" dirty="0" err="1">
                <a:latin typeface="Times New Roman"/>
                <a:cs typeface="Times New Roman"/>
              </a:rPr>
              <a:t>Λ</a:t>
            </a:r>
            <a:r>
              <a:rPr lang="en-US" sz="3600" dirty="0" smtClean="0">
                <a:latin typeface="Times New Roman"/>
                <a:cs typeface="Times New Roman"/>
              </a:rPr>
              <a:t>), </a:t>
            </a:r>
            <a:r>
              <a:rPr lang="en-US" sz="3600" i="1" dirty="0" err="1" smtClean="0">
                <a:latin typeface="Times New Roman"/>
                <a:cs typeface="Times New Roman"/>
              </a:rPr>
              <a:t>C</a:t>
            </a:r>
            <a:r>
              <a:rPr lang="en-US" sz="3600" i="1" baseline="-25000" dirty="0" err="1" smtClean="0">
                <a:latin typeface="Times New Roman"/>
                <a:cs typeface="Times New Roman"/>
              </a:rPr>
              <a:t>z</a:t>
            </a:r>
            <a:r>
              <a:rPr lang="en-US" sz="3600" dirty="0" smtClean="0">
                <a:latin typeface="Times New Roman"/>
                <a:cs typeface="Times New Roman"/>
              </a:rPr>
              <a:t>(</a:t>
            </a:r>
            <a:r>
              <a:rPr lang="en-US" sz="3600" i="1" dirty="0" err="1" smtClean="0">
                <a:latin typeface="Times New Roman"/>
                <a:cs typeface="Times New Roman"/>
              </a:rPr>
              <a:t>IM</a:t>
            </a:r>
            <a:r>
              <a:rPr lang="en-US" sz="3600" i="1" baseline="-25000" dirty="0" err="1" smtClean="0">
                <a:latin typeface="Times New Roman"/>
                <a:cs typeface="Times New Roman"/>
              </a:rPr>
              <a:t>Λn</a:t>
            </a:r>
            <a:r>
              <a:rPr lang="en-US" sz="3600" dirty="0" smtClean="0">
                <a:latin typeface="Times New Roman"/>
                <a:cs typeface="Times New Roman"/>
              </a:rPr>
              <a:t>, </a:t>
            </a:r>
            <a:r>
              <a:rPr lang="en-US" sz="3600" i="1" dirty="0" err="1" smtClean="0">
                <a:latin typeface="Times New Roman"/>
                <a:cs typeface="Times New Roman"/>
              </a:rPr>
              <a:t>θ</a:t>
            </a:r>
            <a:r>
              <a:rPr lang="en-US" sz="3600" i="1" baseline="30000" dirty="0" err="1" smtClean="0">
                <a:latin typeface="Times New Roman"/>
                <a:cs typeface="Times New Roman"/>
              </a:rPr>
              <a:t>’</a:t>
            </a:r>
            <a:r>
              <a:rPr lang="en-US" sz="3600" i="1" baseline="-25000" dirty="0" err="1" smtClean="0">
                <a:latin typeface="Times New Roman"/>
                <a:cs typeface="Times New Roman"/>
              </a:rPr>
              <a:t>Λ</a:t>
            </a:r>
            <a:r>
              <a:rPr lang="en-US" sz="3600" dirty="0" smtClean="0">
                <a:latin typeface="Times New Roman"/>
                <a:cs typeface="Times New Roman"/>
              </a:rPr>
              <a:t>), and </a:t>
            </a:r>
            <a:r>
              <a:rPr lang="en-US" sz="3600" i="1" dirty="0" err="1" smtClean="0">
                <a:latin typeface="Times New Roman"/>
                <a:cs typeface="Times New Roman"/>
              </a:rPr>
              <a:t>P</a:t>
            </a:r>
            <a:r>
              <a:rPr lang="en-US" sz="3600" i="1" baseline="-25000" dirty="0" err="1" smtClean="0">
                <a:latin typeface="Times New Roman"/>
                <a:cs typeface="Times New Roman"/>
              </a:rPr>
              <a:t>y</a:t>
            </a:r>
            <a:r>
              <a:rPr lang="en-US" sz="3600" dirty="0" smtClean="0">
                <a:latin typeface="Times New Roman"/>
                <a:cs typeface="Times New Roman"/>
              </a:rPr>
              <a:t>(</a:t>
            </a:r>
            <a:r>
              <a:rPr lang="en-US" sz="3600" i="1" dirty="0" err="1" smtClean="0">
                <a:latin typeface="Times New Roman"/>
                <a:cs typeface="Times New Roman"/>
              </a:rPr>
              <a:t>IM</a:t>
            </a:r>
            <a:r>
              <a:rPr lang="en-US" sz="3600" i="1" baseline="-25000" dirty="0" err="1" smtClean="0">
                <a:latin typeface="Times New Roman"/>
                <a:cs typeface="Times New Roman"/>
              </a:rPr>
              <a:t>Λn</a:t>
            </a:r>
            <a:r>
              <a:rPr lang="en-US" sz="3600" dirty="0" smtClean="0">
                <a:latin typeface="Times New Roman"/>
                <a:cs typeface="Times New Roman"/>
              </a:rPr>
              <a:t>, </a:t>
            </a:r>
            <a:r>
              <a:rPr lang="en-US" sz="3600" i="1" dirty="0" err="1" smtClean="0">
                <a:latin typeface="Times New Roman"/>
                <a:cs typeface="Times New Roman"/>
              </a:rPr>
              <a:t>θ</a:t>
            </a:r>
            <a:r>
              <a:rPr lang="en-US" sz="3600" i="1" baseline="30000" dirty="0" err="1" smtClean="0">
                <a:latin typeface="Times New Roman"/>
                <a:cs typeface="Times New Roman"/>
              </a:rPr>
              <a:t>’</a:t>
            </a:r>
            <a:r>
              <a:rPr lang="en-US" sz="3600" i="1" baseline="-25000" dirty="0" err="1" smtClean="0">
                <a:latin typeface="Times New Roman"/>
                <a:cs typeface="Times New Roman"/>
              </a:rPr>
              <a:t>Λ</a:t>
            </a:r>
            <a:r>
              <a:rPr lang="en-US" sz="3600" dirty="0" smtClean="0">
                <a:latin typeface="Times New Roman"/>
                <a:cs typeface="Times New Roman"/>
              </a:rPr>
              <a:t>)</a:t>
            </a:r>
            <a:r>
              <a:rPr lang="en-US" sz="3600" i="1" dirty="0" smtClean="0">
                <a:latin typeface="Times New Roman"/>
                <a:cs typeface="Times New Roman"/>
              </a:rPr>
              <a:t> </a:t>
            </a:r>
            <a:endParaRPr lang="en-US" sz="3600" dirty="0"/>
          </a:p>
        </p:txBody>
      </p:sp>
      <p:sp>
        <p:nvSpPr>
          <p:cNvPr id="11" name="Slide Number Placeholder 10"/>
          <p:cNvSpPr>
            <a:spLocks noGrp="1"/>
          </p:cNvSpPr>
          <p:nvPr>
            <p:ph type="sldNum" sz="quarter" idx="12"/>
          </p:nvPr>
        </p:nvSpPr>
        <p:spPr/>
        <p:txBody>
          <a:bodyPr/>
          <a:lstStyle/>
          <a:p>
            <a:fld id="{9F2C4304-FFB1-9A41-855D-A8426E9D5069}" type="slidenum">
              <a:rPr lang="en-US" smtClean="0"/>
              <a:t>19</a:t>
            </a:fld>
            <a:endParaRPr lang="en-US"/>
          </a:p>
        </p:txBody>
      </p:sp>
      <p:sp>
        <p:nvSpPr>
          <p:cNvPr id="6" name="TextBox 5"/>
          <p:cNvSpPr txBox="1"/>
          <p:nvPr/>
        </p:nvSpPr>
        <p:spPr>
          <a:xfrm>
            <a:off x="3745904" y="4743512"/>
            <a:ext cx="2807296" cy="1200329"/>
          </a:xfrm>
          <a:prstGeom prst="rect">
            <a:avLst/>
          </a:prstGeom>
          <a:noFill/>
        </p:spPr>
        <p:txBody>
          <a:bodyPr wrap="square" rtlCol="0">
            <a:spAutoFit/>
          </a:bodyPr>
          <a:lstStyle/>
          <a:p>
            <a:r>
              <a:rPr lang="en-US" dirty="0" smtClean="0"/>
              <a:t>Statistical uncertainties: </a:t>
            </a:r>
          </a:p>
          <a:p>
            <a:pPr marL="285750" indent="-285750">
              <a:buFont typeface="Arial"/>
              <a:buChar char="•"/>
            </a:pPr>
            <a:r>
              <a:rPr lang="en-US" i="1" dirty="0" err="1" smtClean="0">
                <a:latin typeface="Times New Roman"/>
                <a:cs typeface="Times New Roman"/>
              </a:rPr>
              <a:t>C</a:t>
            </a:r>
            <a:r>
              <a:rPr lang="en-US" i="1" baseline="-25000" dirty="0" err="1" smtClean="0">
                <a:latin typeface="Times New Roman"/>
                <a:cs typeface="Times New Roman"/>
              </a:rPr>
              <a:t>x</a:t>
            </a:r>
            <a:r>
              <a:rPr lang="en-US" dirty="0" smtClean="0">
                <a:latin typeface="+mj-lt"/>
                <a:cs typeface="Times New Roman"/>
              </a:rPr>
              <a:t>: [0.022, 0.056]</a:t>
            </a:r>
          </a:p>
          <a:p>
            <a:pPr marL="285750" indent="-285750">
              <a:buFont typeface="Arial"/>
              <a:buChar char="•"/>
            </a:pPr>
            <a:r>
              <a:rPr lang="en-US" i="1" dirty="0" err="1" smtClean="0">
                <a:latin typeface="Times New Roman"/>
                <a:cs typeface="Times New Roman"/>
              </a:rPr>
              <a:t>Cz</a:t>
            </a:r>
            <a:r>
              <a:rPr lang="en-US" dirty="0" smtClean="0">
                <a:cs typeface="Times New Roman"/>
              </a:rPr>
              <a:t>: </a:t>
            </a:r>
            <a:r>
              <a:rPr lang="en-US" dirty="0">
                <a:cs typeface="Times New Roman"/>
              </a:rPr>
              <a:t>[</a:t>
            </a:r>
            <a:r>
              <a:rPr lang="en-US" dirty="0" smtClean="0">
                <a:cs typeface="Times New Roman"/>
              </a:rPr>
              <a:t>0.028, 0.061]</a:t>
            </a:r>
            <a:endParaRPr lang="en-US" dirty="0">
              <a:cs typeface="Times New Roman"/>
            </a:endParaRPr>
          </a:p>
          <a:p>
            <a:pPr marL="285750" indent="-285750">
              <a:buFont typeface="Arial"/>
              <a:buChar char="•"/>
            </a:pPr>
            <a:r>
              <a:rPr lang="en-US" i="1" dirty="0" err="1" smtClean="0">
                <a:latin typeface="Times New Roman"/>
                <a:cs typeface="Times New Roman"/>
              </a:rPr>
              <a:t>Py</a:t>
            </a:r>
            <a:r>
              <a:rPr lang="en-US" dirty="0" smtClean="0">
                <a:cs typeface="Times New Roman"/>
              </a:rPr>
              <a:t>: [0.024, 0.037]</a:t>
            </a:r>
            <a:endParaRPr lang="en-US" dirty="0">
              <a:cs typeface="Times New Roman"/>
            </a:endParaRPr>
          </a:p>
        </p:txBody>
      </p:sp>
      <p:sp>
        <p:nvSpPr>
          <p:cNvPr id="3" name="TextBox 2"/>
          <p:cNvSpPr txBox="1"/>
          <p:nvPr/>
        </p:nvSpPr>
        <p:spPr>
          <a:xfrm>
            <a:off x="6219124" y="2400300"/>
            <a:ext cx="2924876" cy="2862323"/>
          </a:xfrm>
          <a:prstGeom prst="rect">
            <a:avLst/>
          </a:prstGeom>
          <a:noFill/>
        </p:spPr>
        <p:txBody>
          <a:bodyPr wrap="square" rtlCol="0">
            <a:spAutoFit/>
          </a:bodyPr>
          <a:lstStyle/>
          <a:p>
            <a:pPr marL="285750" indent="-285750" algn="just">
              <a:buFont typeface="Arial"/>
              <a:buChar char="•"/>
            </a:pPr>
            <a:r>
              <a:rPr lang="en-US" i="1" dirty="0" err="1" smtClean="0">
                <a:latin typeface="Times New Roman"/>
                <a:cs typeface="Times New Roman"/>
              </a:rPr>
              <a:t>C</a:t>
            </a:r>
            <a:r>
              <a:rPr lang="en-US" i="1" baseline="-25000" dirty="0" err="1" smtClean="0">
                <a:latin typeface="Times New Roman"/>
                <a:cs typeface="Times New Roman"/>
              </a:rPr>
              <a:t>x</a:t>
            </a:r>
            <a:r>
              <a:rPr lang="en-US" dirty="0" smtClean="0"/>
              <a:t> </a:t>
            </a:r>
            <a:r>
              <a:rPr lang="en-US" dirty="0"/>
              <a:t>is </a:t>
            </a:r>
            <a:r>
              <a:rPr lang="en-US" dirty="0" smtClean="0"/>
              <a:t>small and varies around 0.</a:t>
            </a:r>
          </a:p>
          <a:p>
            <a:pPr marL="285750" indent="-285750" algn="just">
              <a:buFont typeface="Arial"/>
              <a:buChar char="•"/>
            </a:pPr>
            <a:endParaRPr lang="en-US" dirty="0" smtClean="0"/>
          </a:p>
          <a:p>
            <a:pPr marL="285750" indent="-285750" algn="just">
              <a:buFont typeface="Arial"/>
              <a:buChar char="•"/>
            </a:pPr>
            <a:r>
              <a:rPr lang="en-US" dirty="0" smtClean="0">
                <a:latin typeface="+mj-lt"/>
                <a:cs typeface="Times New Roman"/>
              </a:rPr>
              <a:t>Overall, </a:t>
            </a:r>
            <a:r>
              <a:rPr lang="en-US" i="1" dirty="0" err="1" smtClean="0">
                <a:latin typeface="Times New Roman"/>
                <a:cs typeface="Times New Roman"/>
              </a:rPr>
              <a:t>Cz</a:t>
            </a:r>
            <a:r>
              <a:rPr lang="en-US" dirty="0" smtClean="0"/>
              <a:t> decreases as </a:t>
            </a:r>
            <a:r>
              <a:rPr lang="en-US" i="1" dirty="0" err="1" smtClean="0">
                <a:latin typeface="Times New Roman"/>
                <a:cs typeface="Times New Roman"/>
              </a:rPr>
              <a:t>θ</a:t>
            </a:r>
            <a:r>
              <a:rPr lang="en-US" i="1" baseline="30000" dirty="0" err="1" smtClean="0">
                <a:latin typeface="Times New Roman"/>
                <a:cs typeface="Times New Roman"/>
              </a:rPr>
              <a:t>’</a:t>
            </a:r>
            <a:r>
              <a:rPr lang="en-US" i="1" baseline="-25000" dirty="0" err="1" smtClean="0">
                <a:latin typeface="Times New Roman"/>
                <a:cs typeface="Times New Roman"/>
              </a:rPr>
              <a:t>Λ</a:t>
            </a:r>
            <a:r>
              <a:rPr lang="en-US" i="1" baseline="-25000" dirty="0" smtClean="0">
                <a:latin typeface="Times New Roman"/>
                <a:cs typeface="Times New Roman"/>
              </a:rPr>
              <a:t> </a:t>
            </a:r>
            <a:r>
              <a:rPr lang="en-US" dirty="0" smtClean="0"/>
              <a:t>increases.</a:t>
            </a:r>
          </a:p>
          <a:p>
            <a:pPr marL="285750" indent="-285750" algn="just">
              <a:buFont typeface="Arial"/>
              <a:buChar char="•"/>
            </a:pPr>
            <a:endParaRPr lang="en-US" dirty="0"/>
          </a:p>
          <a:p>
            <a:pPr marL="285750" indent="-285750" algn="just">
              <a:buFont typeface="Arial"/>
              <a:buChar char="•"/>
            </a:pPr>
            <a:r>
              <a:rPr lang="en-US" i="1" dirty="0" err="1" smtClean="0">
                <a:latin typeface="Times New Roman"/>
                <a:cs typeface="Times New Roman"/>
              </a:rPr>
              <a:t>Py</a:t>
            </a:r>
            <a:r>
              <a:rPr lang="en-US" dirty="0" smtClean="0"/>
              <a:t> shows different variation tendency as </a:t>
            </a:r>
            <a:r>
              <a:rPr lang="en-US" i="1" dirty="0" err="1">
                <a:latin typeface="Times New Roman"/>
                <a:cs typeface="Times New Roman"/>
              </a:rPr>
              <a:t>θ</a:t>
            </a:r>
            <a:r>
              <a:rPr lang="en-US" i="1" baseline="30000" dirty="0" err="1">
                <a:latin typeface="Times New Roman"/>
                <a:cs typeface="Times New Roman"/>
              </a:rPr>
              <a:t>’</a:t>
            </a:r>
            <a:r>
              <a:rPr lang="en-US" i="1" baseline="-25000" dirty="0" err="1">
                <a:latin typeface="Times New Roman"/>
                <a:cs typeface="Times New Roman"/>
              </a:rPr>
              <a:t>Λ</a:t>
            </a:r>
            <a:r>
              <a:rPr lang="en-US" dirty="0" smtClean="0"/>
              <a:t> increases for different </a:t>
            </a:r>
            <a:r>
              <a:rPr lang="en-US" i="1" dirty="0" err="1" smtClean="0">
                <a:latin typeface="Times New Roman"/>
                <a:cs typeface="Times New Roman"/>
              </a:rPr>
              <a:t>IM</a:t>
            </a:r>
            <a:r>
              <a:rPr lang="en-US" i="1" baseline="-25000" dirty="0" err="1" smtClean="0">
                <a:latin typeface="Times New Roman"/>
                <a:cs typeface="Times New Roman"/>
              </a:rPr>
              <a:t>Λn</a:t>
            </a:r>
            <a:r>
              <a:rPr lang="en-US" i="1" baseline="-25000" dirty="0" smtClean="0">
                <a:latin typeface="Times New Roman"/>
                <a:cs typeface="Times New Roman"/>
              </a:rPr>
              <a:t> </a:t>
            </a:r>
            <a:r>
              <a:rPr lang="en-US" dirty="0" smtClean="0"/>
              <a:t>bins.</a:t>
            </a:r>
            <a:endParaRPr lang="en-US" dirty="0"/>
          </a:p>
        </p:txBody>
      </p:sp>
    </p:spTree>
    <p:extLst>
      <p:ext uri="{BB962C8B-B14F-4D97-AF65-F5344CB8AC3E}">
        <p14:creationId xmlns:p14="http://schemas.microsoft.com/office/powerpoint/2010/main" val="25915042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a:bodyPr>
          <a:lstStyle/>
          <a:p>
            <a:pPr>
              <a:lnSpc>
                <a:spcPct val="150000"/>
              </a:lnSpc>
              <a:buFont typeface="Wingdings" charset="2"/>
              <a:buChar char="§"/>
            </a:pPr>
            <a:r>
              <a:rPr lang="en-US" sz="2400" dirty="0" smtClean="0"/>
              <a:t>Introduction: </a:t>
            </a:r>
            <a:r>
              <a:rPr lang="en-US" sz="2400" dirty="0" smtClean="0">
                <a:solidFill>
                  <a:srgbClr val="FF0000"/>
                </a:solidFill>
              </a:rPr>
              <a:t>Motivation</a:t>
            </a:r>
            <a:r>
              <a:rPr lang="en-US" sz="2400" dirty="0" smtClean="0"/>
              <a:t>, </a:t>
            </a:r>
            <a:r>
              <a:rPr lang="en-US" sz="2400" dirty="0" smtClean="0">
                <a:solidFill>
                  <a:srgbClr val="FF0000"/>
                </a:solidFill>
              </a:rPr>
              <a:t>mechanisms</a:t>
            </a:r>
            <a:r>
              <a:rPr lang="en-US" sz="2400" dirty="0"/>
              <a:t> </a:t>
            </a:r>
            <a:r>
              <a:rPr lang="en-US" sz="2400" dirty="0" smtClean="0"/>
              <a:t>and</a:t>
            </a:r>
            <a:r>
              <a:rPr lang="en-US" sz="2400" dirty="0" smtClean="0">
                <a:solidFill>
                  <a:srgbClr val="FF0000"/>
                </a:solidFill>
              </a:rPr>
              <a:t> polarized differential cross section </a:t>
            </a:r>
            <a:r>
              <a:rPr lang="en-US" sz="2400" dirty="0" smtClean="0">
                <a:solidFill>
                  <a:srgbClr val="000000"/>
                </a:solidFill>
              </a:rPr>
              <a:t>of reaction</a:t>
            </a:r>
            <a:r>
              <a:rPr lang="en-US" sz="2400" dirty="0" smtClean="0"/>
              <a:t>, and </a:t>
            </a:r>
            <a:r>
              <a:rPr lang="en-US" sz="2400" dirty="0" smtClean="0">
                <a:solidFill>
                  <a:srgbClr val="FF0000"/>
                </a:solidFill>
              </a:rPr>
              <a:t>published theoretical predictions</a:t>
            </a:r>
          </a:p>
          <a:p>
            <a:pPr>
              <a:lnSpc>
                <a:spcPct val="150000"/>
              </a:lnSpc>
              <a:buFont typeface="Wingdings" charset="2"/>
              <a:buChar char="§"/>
            </a:pPr>
            <a:r>
              <a:rPr lang="en-US" sz="2400" dirty="0" smtClean="0"/>
              <a:t>Experimental Facility: </a:t>
            </a:r>
            <a:r>
              <a:rPr lang="en-US" sz="2400" dirty="0" smtClean="0">
                <a:solidFill>
                  <a:srgbClr val="FF0000"/>
                </a:solidFill>
              </a:rPr>
              <a:t>Beam source </a:t>
            </a:r>
            <a:r>
              <a:rPr lang="en-US" sz="2400" dirty="0" smtClean="0"/>
              <a:t>and </a:t>
            </a:r>
            <a:r>
              <a:rPr lang="en-US" sz="2400" dirty="0" smtClean="0">
                <a:solidFill>
                  <a:srgbClr val="FF0000"/>
                </a:solidFill>
              </a:rPr>
              <a:t>the detection system</a:t>
            </a:r>
          </a:p>
          <a:p>
            <a:pPr>
              <a:lnSpc>
                <a:spcPct val="150000"/>
              </a:lnSpc>
              <a:buFont typeface="Wingdings" charset="2"/>
              <a:buChar char="§"/>
            </a:pPr>
            <a:r>
              <a:rPr lang="en-US" sz="2400" dirty="0" smtClean="0"/>
              <a:t>Data Analysis: </a:t>
            </a:r>
            <a:r>
              <a:rPr lang="en-US" sz="2400" dirty="0" smtClean="0">
                <a:solidFill>
                  <a:srgbClr val="FF0000"/>
                </a:solidFill>
              </a:rPr>
              <a:t>Selection of the reaction and of yields</a:t>
            </a:r>
          </a:p>
          <a:p>
            <a:pPr>
              <a:lnSpc>
                <a:spcPct val="150000"/>
              </a:lnSpc>
              <a:buFont typeface="Wingdings" charset="2"/>
              <a:buChar char="§"/>
            </a:pPr>
            <a:r>
              <a:rPr lang="en-US" sz="2400" dirty="0" smtClean="0"/>
              <a:t>Results: </a:t>
            </a:r>
            <a:r>
              <a:rPr lang="en-US" sz="2400" dirty="0" smtClean="0">
                <a:solidFill>
                  <a:srgbClr val="FF0000"/>
                </a:solidFill>
              </a:rPr>
              <a:t>One-fold </a:t>
            </a:r>
            <a:r>
              <a:rPr lang="en-US" sz="2400" dirty="0" smtClean="0"/>
              <a:t>and </a:t>
            </a:r>
            <a:r>
              <a:rPr lang="en-US" sz="2400" dirty="0" smtClean="0">
                <a:solidFill>
                  <a:srgbClr val="FF0000"/>
                </a:solidFill>
              </a:rPr>
              <a:t>two-fold differential estimates </a:t>
            </a:r>
            <a:r>
              <a:rPr lang="en-US" sz="2400" dirty="0" smtClean="0"/>
              <a:t>of the observables</a:t>
            </a:r>
          </a:p>
          <a:p>
            <a:pPr>
              <a:lnSpc>
                <a:spcPct val="150000"/>
              </a:lnSpc>
              <a:buFont typeface="Wingdings" charset="2"/>
              <a:buChar char="§"/>
            </a:pPr>
            <a:r>
              <a:rPr lang="en-US" sz="2400" dirty="0" smtClean="0"/>
              <a:t>Discussion: What have we learned?</a:t>
            </a:r>
          </a:p>
          <a:p>
            <a:pPr>
              <a:lnSpc>
                <a:spcPct val="150000"/>
              </a:lnSpc>
              <a:buFont typeface="Wingdings" charset="2"/>
              <a:buChar char="§"/>
            </a:pPr>
            <a:r>
              <a:rPr lang="en-US" sz="2400" dirty="0" smtClean="0"/>
              <a:t>Summary</a:t>
            </a:r>
            <a:endParaRPr lang="en-US" sz="2400" dirty="0"/>
          </a:p>
        </p:txBody>
      </p:sp>
      <p:sp>
        <p:nvSpPr>
          <p:cNvPr id="4" name="Slide Number Placeholder 3"/>
          <p:cNvSpPr>
            <a:spLocks noGrp="1"/>
          </p:cNvSpPr>
          <p:nvPr>
            <p:ph type="sldNum" sz="quarter" idx="12"/>
          </p:nvPr>
        </p:nvSpPr>
        <p:spPr/>
        <p:txBody>
          <a:bodyPr/>
          <a:lstStyle/>
          <a:p>
            <a:fld id="{E4D8D336-34C2-0144-A253-8CB998867269}" type="slidenum">
              <a:rPr lang="en-US" smtClean="0"/>
              <a:t>2</a:t>
            </a:fld>
            <a:endParaRPr lang="en-US"/>
          </a:p>
        </p:txBody>
      </p:sp>
    </p:spTree>
    <p:extLst>
      <p:ext uri="{BB962C8B-B14F-4D97-AF65-F5344CB8AC3E}">
        <p14:creationId xmlns:p14="http://schemas.microsoft.com/office/powerpoint/2010/main" val="24951821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 Uncertainties</a:t>
            </a:r>
            <a:endParaRPr lang="en-US" dirty="0"/>
          </a:p>
        </p:txBody>
      </p:sp>
      <p:sp>
        <p:nvSpPr>
          <p:cNvPr id="3" name="Slide Number Placeholder 2"/>
          <p:cNvSpPr>
            <a:spLocks noGrp="1"/>
          </p:cNvSpPr>
          <p:nvPr>
            <p:ph type="sldNum" sz="quarter" idx="12"/>
          </p:nvPr>
        </p:nvSpPr>
        <p:spPr/>
        <p:txBody>
          <a:bodyPr/>
          <a:lstStyle/>
          <a:p>
            <a:fld id="{E4D8D336-34C2-0144-A253-8CB998867269}" type="slidenum">
              <a:rPr lang="en-US" smtClean="0"/>
              <a:t>20</a:t>
            </a:fld>
            <a:endParaRPr lang="en-US"/>
          </a:p>
        </p:txBody>
      </p:sp>
      <p:pic>
        <p:nvPicPr>
          <p:cNvPr id="5" name="Picture 4" descr="systematic-uncertain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562099"/>
            <a:ext cx="7048500" cy="4964119"/>
          </a:xfrm>
          <a:prstGeom prst="rect">
            <a:avLst/>
          </a:prstGeom>
        </p:spPr>
      </p:pic>
    </p:spTree>
    <p:extLst>
      <p:ext uri="{BB962C8B-B14F-4D97-AF65-F5344CB8AC3E}">
        <p14:creationId xmlns:p14="http://schemas.microsoft.com/office/powerpoint/2010/main" val="17907246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normAutofit/>
          </a:bodyPr>
          <a:lstStyle/>
          <a:p>
            <a:r>
              <a:rPr lang="en-US" sz="3200" dirty="0" smtClean="0"/>
              <a:t>One-fold Differential Estimates for </a:t>
            </a:r>
            <a:r>
              <a:rPr lang="en-US" sz="3200" i="1" dirty="0" err="1">
                <a:latin typeface="Times New Roman"/>
                <a:cs typeface="Times New Roman"/>
              </a:rPr>
              <a:t>Σ</a:t>
            </a:r>
            <a:r>
              <a:rPr lang="en-US" sz="3200" dirty="0"/>
              <a:t>, </a:t>
            </a:r>
            <a:r>
              <a:rPr lang="en-US" sz="3200" i="1" dirty="0">
                <a:latin typeface="Times New Roman"/>
                <a:cs typeface="Times New Roman"/>
              </a:rPr>
              <a:t>O</a:t>
            </a:r>
            <a:r>
              <a:rPr lang="en-US" sz="3200" i="1" baseline="-25000" dirty="0">
                <a:latin typeface="Times New Roman"/>
                <a:cs typeface="Times New Roman"/>
              </a:rPr>
              <a:t>x</a:t>
            </a:r>
            <a:r>
              <a:rPr lang="en-US" sz="3200" dirty="0"/>
              <a:t> and </a:t>
            </a:r>
            <a:r>
              <a:rPr lang="en-US" sz="3200" i="1" dirty="0">
                <a:latin typeface="Times New Roman"/>
                <a:cs typeface="Times New Roman"/>
              </a:rPr>
              <a:t>O</a:t>
            </a:r>
            <a:r>
              <a:rPr lang="en-US" sz="3200" i="1" baseline="-25000" dirty="0">
                <a:latin typeface="Times New Roman"/>
                <a:cs typeface="Times New Roman"/>
              </a:rPr>
              <a:t>z</a:t>
            </a:r>
            <a:endParaRPr lang="en-US" sz="3200" dirty="0"/>
          </a:p>
        </p:txBody>
      </p:sp>
      <p:pic>
        <p:nvPicPr>
          <p:cNvPr id="4" name="Picture 3" descr="Pages from Zachariou.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00" y="1519237"/>
            <a:ext cx="8229600" cy="5063193"/>
          </a:xfrm>
          <a:prstGeom prst="rect">
            <a:avLst/>
          </a:prstGeom>
        </p:spPr>
      </p:pic>
      <p:sp>
        <p:nvSpPr>
          <p:cNvPr id="5" name="TextBox 4"/>
          <p:cNvSpPr txBox="1"/>
          <p:nvPr/>
        </p:nvSpPr>
        <p:spPr>
          <a:xfrm>
            <a:off x="720409" y="1217583"/>
            <a:ext cx="2870200" cy="400110"/>
          </a:xfrm>
          <a:prstGeom prst="rect">
            <a:avLst/>
          </a:prstGeom>
          <a:noFill/>
        </p:spPr>
        <p:txBody>
          <a:bodyPr wrap="square" rtlCol="0">
            <a:spAutoFit/>
          </a:bodyPr>
          <a:lstStyle/>
          <a:p>
            <a:r>
              <a:rPr lang="en-US" sz="2000" dirty="0" smtClean="0"/>
              <a:t>Work by N. </a:t>
            </a:r>
            <a:r>
              <a:rPr lang="en-US" sz="2000" dirty="0" err="1" smtClean="0"/>
              <a:t>Zachariou</a:t>
            </a:r>
            <a:endParaRPr lang="en-US" sz="2000" dirty="0"/>
          </a:p>
        </p:txBody>
      </p:sp>
      <p:sp>
        <p:nvSpPr>
          <p:cNvPr id="6" name="Slide Number Placeholder 5"/>
          <p:cNvSpPr>
            <a:spLocks noGrp="1"/>
          </p:cNvSpPr>
          <p:nvPr>
            <p:ph type="sldNum" sz="quarter" idx="12"/>
          </p:nvPr>
        </p:nvSpPr>
        <p:spPr/>
        <p:txBody>
          <a:bodyPr/>
          <a:lstStyle/>
          <a:p>
            <a:fld id="{8DC2C038-E5D2-8F4C-B5C8-412B145118C8}" type="slidenum">
              <a:rPr lang="en-US" smtClean="0"/>
              <a:t>21</a:t>
            </a:fld>
            <a:endParaRPr lang="en-US"/>
          </a:p>
        </p:txBody>
      </p:sp>
      <p:sp>
        <p:nvSpPr>
          <p:cNvPr id="7" name="TextBox 6"/>
          <p:cNvSpPr txBox="1"/>
          <p:nvPr/>
        </p:nvSpPr>
        <p:spPr>
          <a:xfrm>
            <a:off x="4194407" y="4441334"/>
            <a:ext cx="4949594" cy="1477328"/>
          </a:xfrm>
          <a:prstGeom prst="rect">
            <a:avLst/>
          </a:prstGeom>
          <a:noFill/>
        </p:spPr>
        <p:txBody>
          <a:bodyPr wrap="square" rtlCol="0">
            <a:spAutoFit/>
          </a:bodyPr>
          <a:lstStyle/>
          <a:p>
            <a:pPr marL="285750" indent="-285750">
              <a:buFont typeface="Arial"/>
              <a:buChar char="•"/>
            </a:pPr>
            <a:r>
              <a:rPr lang="en-US" i="1" dirty="0" err="1" smtClean="0">
                <a:latin typeface="Times New Roman"/>
                <a:cs typeface="Times New Roman"/>
              </a:rPr>
              <a:t>Σ</a:t>
            </a:r>
            <a:r>
              <a:rPr lang="en-US" dirty="0" smtClean="0"/>
              <a:t> is less than 0.</a:t>
            </a:r>
          </a:p>
          <a:p>
            <a:pPr marL="285750" indent="-285750">
              <a:buFont typeface="Arial"/>
              <a:buChar char="•"/>
            </a:pPr>
            <a:endParaRPr lang="en-US" dirty="0" smtClean="0"/>
          </a:p>
          <a:p>
            <a:pPr marL="285750" indent="-285750">
              <a:buFont typeface="Arial"/>
              <a:buChar char="•"/>
            </a:pPr>
            <a:r>
              <a:rPr lang="en-US" i="1" dirty="0" smtClean="0">
                <a:latin typeface="Times New Roman"/>
                <a:cs typeface="Times New Roman"/>
              </a:rPr>
              <a:t>O</a:t>
            </a:r>
            <a:r>
              <a:rPr lang="en-US" i="1" baseline="-25000" dirty="0" smtClean="0">
                <a:latin typeface="Times New Roman"/>
                <a:cs typeface="Times New Roman"/>
              </a:rPr>
              <a:t>x</a:t>
            </a:r>
            <a:r>
              <a:rPr lang="en-US" dirty="0" smtClean="0"/>
              <a:t> is larger than 0 except a point at the low </a:t>
            </a:r>
            <a:r>
              <a:rPr lang="en-US" dirty="0" err="1" smtClean="0"/>
              <a:t>p</a:t>
            </a:r>
            <a:r>
              <a:rPr lang="en-US" baseline="-25000" dirty="0" err="1" smtClean="0"/>
              <a:t>K</a:t>
            </a:r>
            <a:r>
              <a:rPr lang="en-US" dirty="0" err="1" smtClean="0"/>
              <a:t>.</a:t>
            </a:r>
            <a:endParaRPr lang="en-US" dirty="0" smtClean="0"/>
          </a:p>
          <a:p>
            <a:pPr marL="285750" indent="-285750">
              <a:buFont typeface="Arial"/>
              <a:buChar char="•"/>
            </a:pPr>
            <a:endParaRPr lang="en-US" dirty="0" smtClean="0"/>
          </a:p>
          <a:p>
            <a:pPr marL="285750" indent="-285750">
              <a:buFont typeface="Arial"/>
              <a:buChar char="•"/>
            </a:pPr>
            <a:r>
              <a:rPr lang="en-US" i="1" dirty="0" smtClean="0">
                <a:latin typeface="Times New Roman"/>
                <a:cs typeface="Times New Roman"/>
              </a:rPr>
              <a:t>O</a:t>
            </a:r>
            <a:r>
              <a:rPr lang="en-US" i="1" baseline="-25000" dirty="0" smtClean="0">
                <a:latin typeface="Times New Roman"/>
                <a:cs typeface="Times New Roman"/>
              </a:rPr>
              <a:t>z</a:t>
            </a:r>
            <a:r>
              <a:rPr lang="en-US" dirty="0" smtClean="0"/>
              <a:t> is around 0 except points at the high </a:t>
            </a:r>
            <a:r>
              <a:rPr lang="en-US" dirty="0" err="1" smtClean="0"/>
              <a:t>p</a:t>
            </a:r>
            <a:r>
              <a:rPr lang="en-US" baseline="-25000" dirty="0" err="1" smtClean="0"/>
              <a:t>K</a:t>
            </a:r>
            <a:r>
              <a:rPr lang="en-US" dirty="0" err="1"/>
              <a:t>.</a:t>
            </a:r>
            <a:endParaRPr lang="en-US" dirty="0"/>
          </a:p>
        </p:txBody>
      </p:sp>
    </p:spTree>
    <p:extLst>
      <p:ext uri="{BB962C8B-B14F-4D97-AF65-F5344CB8AC3E}">
        <p14:creationId xmlns:p14="http://schemas.microsoft.com/office/powerpoint/2010/main" val="19090566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normAutofit/>
          </a:bodyPr>
          <a:lstStyle/>
          <a:p>
            <a:r>
              <a:rPr lang="en-US" sz="3200" dirty="0" smtClean="0"/>
              <a:t>Two-fold Differential Estimates for </a:t>
            </a:r>
            <a:r>
              <a:rPr lang="en-US" sz="3200" i="1" dirty="0" err="1" smtClean="0">
                <a:latin typeface="Times New Roman"/>
                <a:cs typeface="Times New Roman"/>
              </a:rPr>
              <a:t>Σ</a:t>
            </a:r>
            <a:r>
              <a:rPr lang="en-US" sz="3200" dirty="0"/>
              <a:t>, </a:t>
            </a:r>
            <a:r>
              <a:rPr lang="en-US" sz="3200" i="1" dirty="0" smtClean="0">
                <a:latin typeface="Times New Roman"/>
                <a:cs typeface="Times New Roman"/>
              </a:rPr>
              <a:t>O</a:t>
            </a:r>
            <a:r>
              <a:rPr lang="en-US" sz="3200" i="1" baseline="-25000" dirty="0" smtClean="0">
                <a:latin typeface="Times New Roman"/>
                <a:cs typeface="Times New Roman"/>
              </a:rPr>
              <a:t>x</a:t>
            </a:r>
            <a:r>
              <a:rPr lang="en-US" sz="3200" dirty="0" smtClean="0"/>
              <a:t> </a:t>
            </a:r>
            <a:r>
              <a:rPr lang="en-US" sz="3200" dirty="0"/>
              <a:t>and</a:t>
            </a:r>
            <a:r>
              <a:rPr lang="en-US" sz="3200" dirty="0" smtClean="0"/>
              <a:t> </a:t>
            </a:r>
            <a:r>
              <a:rPr lang="en-US" sz="3200" i="1" dirty="0" smtClean="0">
                <a:latin typeface="Times New Roman"/>
                <a:cs typeface="Times New Roman"/>
              </a:rPr>
              <a:t>O</a:t>
            </a:r>
            <a:r>
              <a:rPr lang="en-US" sz="3200" i="1" baseline="-25000" dirty="0" smtClean="0">
                <a:latin typeface="Times New Roman"/>
                <a:cs typeface="Times New Roman"/>
              </a:rPr>
              <a:t>z</a:t>
            </a:r>
            <a:endParaRPr lang="en-US" sz="3200" dirty="0"/>
          </a:p>
        </p:txBody>
      </p:sp>
      <p:pic>
        <p:nvPicPr>
          <p:cNvPr id="4" name="Picture 3" descr="Pages from AnalysisNo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99" y="2472266"/>
            <a:ext cx="8646162" cy="2506134"/>
          </a:xfrm>
          <a:prstGeom prst="rect">
            <a:avLst/>
          </a:prstGeom>
        </p:spPr>
      </p:pic>
      <p:sp>
        <p:nvSpPr>
          <p:cNvPr id="5" name="TextBox 4"/>
          <p:cNvSpPr txBox="1"/>
          <p:nvPr/>
        </p:nvSpPr>
        <p:spPr>
          <a:xfrm>
            <a:off x="604140" y="1877982"/>
            <a:ext cx="2870200" cy="400110"/>
          </a:xfrm>
          <a:prstGeom prst="rect">
            <a:avLst/>
          </a:prstGeom>
          <a:noFill/>
        </p:spPr>
        <p:txBody>
          <a:bodyPr wrap="square" rtlCol="0">
            <a:spAutoFit/>
          </a:bodyPr>
          <a:lstStyle/>
          <a:p>
            <a:r>
              <a:rPr lang="en-US" sz="2000" dirty="0" smtClean="0"/>
              <a:t>Work by N. </a:t>
            </a:r>
            <a:r>
              <a:rPr lang="en-US" sz="2000" dirty="0" err="1" smtClean="0"/>
              <a:t>Zachariou</a:t>
            </a:r>
            <a:endParaRPr lang="en-US" sz="2000" dirty="0"/>
          </a:p>
        </p:txBody>
      </p:sp>
      <p:sp>
        <p:nvSpPr>
          <p:cNvPr id="6" name="Slide Number Placeholder 5"/>
          <p:cNvSpPr>
            <a:spLocks noGrp="1"/>
          </p:cNvSpPr>
          <p:nvPr>
            <p:ph type="sldNum" sz="quarter" idx="12"/>
          </p:nvPr>
        </p:nvSpPr>
        <p:spPr/>
        <p:txBody>
          <a:bodyPr/>
          <a:lstStyle/>
          <a:p>
            <a:fld id="{8DC2C038-E5D2-8F4C-B5C8-412B145118C8}" type="slidenum">
              <a:rPr lang="en-US" smtClean="0"/>
              <a:t>22</a:t>
            </a:fld>
            <a:endParaRPr lang="en-US"/>
          </a:p>
        </p:txBody>
      </p:sp>
    </p:spTree>
    <p:extLst>
      <p:ext uri="{BB962C8B-B14F-4D97-AF65-F5344CB8AC3E}">
        <p14:creationId xmlns:p14="http://schemas.microsoft.com/office/powerpoint/2010/main" val="20358791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of</a:t>
            </a:r>
            <a:r>
              <a:rPr lang="zh-CN" altLang="en-US" dirty="0" smtClean="0"/>
              <a:t> </a:t>
            </a:r>
            <a:r>
              <a:rPr lang="en-US" altLang="zh-CN" dirty="0" smtClean="0"/>
              <a:t>Observables</a:t>
            </a:r>
            <a:r>
              <a:rPr lang="zh-CN" altLang="en-US" dirty="0" smtClean="0"/>
              <a:t> </a:t>
            </a:r>
            <a:r>
              <a:rPr lang="en-US" altLang="zh-CN" dirty="0" smtClean="0"/>
              <a:t>extracted</a:t>
            </a:r>
            <a:r>
              <a:rPr lang="zh-CN" altLang="en-US" dirty="0" smtClean="0"/>
              <a:t> </a:t>
            </a:r>
            <a:r>
              <a:rPr lang="en-US" dirty="0" smtClean="0"/>
              <a:t>from</a:t>
            </a:r>
            <a:r>
              <a:rPr lang="zh-CN" altLang="en-US" dirty="0" smtClean="0"/>
              <a:t> </a:t>
            </a:r>
            <a:r>
              <a:rPr lang="en-US" dirty="0" smtClean="0"/>
              <a:t>QF and FSI</a:t>
            </a:r>
            <a:r>
              <a:rPr lang="zh-CN" altLang="en-US" dirty="0" smtClean="0"/>
              <a:t> </a:t>
            </a:r>
            <a:r>
              <a:rPr lang="en-US" altLang="zh-CN" dirty="0" smtClean="0"/>
              <a:t>Data</a:t>
            </a:r>
            <a:r>
              <a:rPr lang="zh-CN" altLang="en-US" dirty="0" smtClean="0"/>
              <a:t> </a:t>
            </a:r>
            <a:r>
              <a:rPr lang="en-US" altLang="zh-CN" dirty="0" smtClean="0"/>
              <a:t>Samples</a:t>
            </a:r>
            <a:endParaRPr lang="en-US" dirty="0"/>
          </a:p>
        </p:txBody>
      </p:sp>
      <p:sp>
        <p:nvSpPr>
          <p:cNvPr id="3" name="Slide Number Placeholder 2"/>
          <p:cNvSpPr>
            <a:spLocks noGrp="1"/>
          </p:cNvSpPr>
          <p:nvPr>
            <p:ph type="sldNum" sz="quarter" idx="12"/>
          </p:nvPr>
        </p:nvSpPr>
        <p:spPr/>
        <p:txBody>
          <a:bodyPr/>
          <a:lstStyle/>
          <a:p>
            <a:fld id="{E4D8D336-34C2-0144-A253-8CB998867269}" type="slidenum">
              <a:rPr lang="en-US" smtClean="0"/>
              <a:t>23</a:t>
            </a:fld>
            <a:endParaRPr lang="en-US"/>
          </a:p>
        </p:txBody>
      </p:sp>
      <p:pic>
        <p:nvPicPr>
          <p:cNvPr id="5" name="Picture 4" descr="cx.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54065" y="605011"/>
            <a:ext cx="2581124" cy="4489254"/>
          </a:xfrm>
          <a:prstGeom prst="rect">
            <a:avLst/>
          </a:prstGeom>
        </p:spPr>
      </p:pic>
      <p:pic>
        <p:nvPicPr>
          <p:cNvPr id="6" name="Picture 5" descr="cz.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16479" y="605010"/>
            <a:ext cx="2581126" cy="4489260"/>
          </a:xfrm>
          <a:prstGeom prst="rect">
            <a:avLst/>
          </a:prstGeom>
        </p:spPr>
      </p:pic>
      <p:pic>
        <p:nvPicPr>
          <p:cNvPr id="7" name="Picture 6" descr="p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54119" y="3186083"/>
            <a:ext cx="2581271" cy="4489512"/>
          </a:xfrm>
          <a:prstGeom prst="rect">
            <a:avLst/>
          </a:prstGeom>
        </p:spPr>
      </p:pic>
      <p:sp>
        <p:nvSpPr>
          <p:cNvPr id="8" name="TextBox 7"/>
          <p:cNvSpPr txBox="1"/>
          <p:nvPr/>
        </p:nvSpPr>
        <p:spPr>
          <a:xfrm>
            <a:off x="4553011" y="4140201"/>
            <a:ext cx="4502089" cy="2677656"/>
          </a:xfrm>
          <a:prstGeom prst="rect">
            <a:avLst/>
          </a:prstGeom>
          <a:noFill/>
        </p:spPr>
        <p:txBody>
          <a:bodyPr wrap="square" rtlCol="0">
            <a:spAutoFit/>
          </a:bodyPr>
          <a:lstStyle/>
          <a:p>
            <a:pPr marL="285750" indent="-285750" algn="just">
              <a:buFont typeface="Arial"/>
              <a:buChar char="•"/>
            </a:pPr>
            <a:r>
              <a:rPr lang="en-US" i="1" dirty="0" err="1" smtClean="0">
                <a:latin typeface="Times New Roman"/>
                <a:cs typeface="Times New Roman"/>
              </a:rPr>
              <a:t>Cx</a:t>
            </a:r>
            <a:r>
              <a:rPr lang="en-US" dirty="0" smtClean="0">
                <a:latin typeface="+mj-lt"/>
                <a:cs typeface="Times New Roman"/>
              </a:rPr>
              <a:t>:</a:t>
            </a:r>
            <a:r>
              <a:rPr lang="en-US" i="1" dirty="0" smtClean="0">
                <a:latin typeface="Times New Roman"/>
                <a:cs typeface="Times New Roman"/>
              </a:rPr>
              <a:t> </a:t>
            </a:r>
            <a:r>
              <a:rPr lang="en-US" dirty="0" smtClean="0">
                <a:latin typeface="+mj-lt"/>
                <a:cs typeface="Times New Roman"/>
              </a:rPr>
              <a:t>At lower photon energy, there is a</a:t>
            </a:r>
            <a:r>
              <a:rPr lang="en-US" dirty="0" smtClean="0"/>
              <a:t> big difference between QF and FSI. At higher photon energy, the differences are small.</a:t>
            </a:r>
          </a:p>
          <a:p>
            <a:pPr marL="285750" indent="-285750" algn="just">
              <a:buFont typeface="Arial"/>
              <a:buChar char="•"/>
            </a:pPr>
            <a:endParaRPr lang="en-US" dirty="0" smtClean="0"/>
          </a:p>
          <a:p>
            <a:pPr marL="285750" indent="-285750" algn="just">
              <a:buFont typeface="Arial"/>
              <a:buChar char="•"/>
            </a:pPr>
            <a:r>
              <a:rPr lang="en-US" i="1" dirty="0" err="1" smtClean="0">
                <a:latin typeface="Times New Roman"/>
                <a:cs typeface="Times New Roman"/>
              </a:rPr>
              <a:t>Cz</a:t>
            </a:r>
            <a:r>
              <a:rPr lang="en-US" dirty="0" smtClean="0">
                <a:cs typeface="Times New Roman"/>
              </a:rPr>
              <a:t>:</a:t>
            </a:r>
            <a:r>
              <a:rPr lang="en-US" dirty="0"/>
              <a:t> </a:t>
            </a:r>
            <a:r>
              <a:rPr lang="en-US" dirty="0" smtClean="0"/>
              <a:t>QF values are </a:t>
            </a:r>
            <a:r>
              <a:rPr lang="en-US" dirty="0"/>
              <a:t>close to 1, and </a:t>
            </a:r>
            <a:r>
              <a:rPr lang="en-US" dirty="0" smtClean="0"/>
              <a:t>are systematically </a:t>
            </a:r>
            <a:r>
              <a:rPr lang="en-US" dirty="0"/>
              <a:t>larger than </a:t>
            </a:r>
            <a:r>
              <a:rPr lang="en-US" dirty="0" smtClean="0"/>
              <a:t>FSI.</a:t>
            </a:r>
          </a:p>
          <a:p>
            <a:pPr marL="285750" indent="-285750" algn="just">
              <a:buFont typeface="Arial"/>
              <a:buChar char="•"/>
            </a:pPr>
            <a:endParaRPr lang="en-US" dirty="0" smtClean="0"/>
          </a:p>
          <a:p>
            <a:pPr marL="285750" indent="-285750" algn="just">
              <a:buFont typeface="Arial"/>
              <a:buChar char="•"/>
            </a:pPr>
            <a:r>
              <a:rPr lang="en-US" i="1" dirty="0" err="1" smtClean="0">
                <a:latin typeface="Times New Roman"/>
                <a:cs typeface="Times New Roman"/>
              </a:rPr>
              <a:t>Py</a:t>
            </a:r>
            <a:r>
              <a:rPr lang="en-US" dirty="0">
                <a:cs typeface="Times New Roman"/>
              </a:rPr>
              <a:t>:</a:t>
            </a:r>
            <a:r>
              <a:rPr lang="en-US" dirty="0" smtClean="0"/>
              <a:t> FSI values are larger </a:t>
            </a:r>
            <a:r>
              <a:rPr lang="en-US" dirty="0"/>
              <a:t>than </a:t>
            </a:r>
            <a:r>
              <a:rPr lang="en-US" dirty="0" smtClean="0"/>
              <a:t>QF values for all </a:t>
            </a:r>
            <a:r>
              <a:rPr lang="en-US" i="1" dirty="0" err="1">
                <a:latin typeface="Times New Roman"/>
                <a:cs typeface="Times New Roman"/>
              </a:rPr>
              <a:t>E</a:t>
            </a:r>
            <a:r>
              <a:rPr lang="en-US" i="1" baseline="-25000" dirty="0" err="1">
                <a:latin typeface="Times New Roman"/>
                <a:cs typeface="Times New Roman"/>
              </a:rPr>
              <a:t>γ</a:t>
            </a:r>
            <a:r>
              <a:rPr lang="en-US" dirty="0" smtClean="0"/>
              <a:t>.</a:t>
            </a:r>
            <a:endParaRPr lang="en-US" dirty="0"/>
          </a:p>
        </p:txBody>
      </p:sp>
    </p:spTree>
    <p:extLst>
      <p:ext uri="{BB962C8B-B14F-4D97-AF65-F5344CB8AC3E}">
        <p14:creationId xmlns:p14="http://schemas.microsoft.com/office/powerpoint/2010/main" val="10117748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of QF in FSI Sample</a:t>
            </a:r>
            <a:endParaRPr lang="en-US" dirty="0"/>
          </a:p>
        </p:txBody>
      </p:sp>
      <p:sp>
        <p:nvSpPr>
          <p:cNvPr id="3" name="Slide Number Placeholder 2"/>
          <p:cNvSpPr>
            <a:spLocks noGrp="1"/>
          </p:cNvSpPr>
          <p:nvPr>
            <p:ph type="sldNum" sz="quarter" idx="12"/>
          </p:nvPr>
        </p:nvSpPr>
        <p:spPr/>
        <p:txBody>
          <a:bodyPr/>
          <a:lstStyle/>
          <a:p>
            <a:fld id="{E4D8D336-34C2-0144-A253-8CB998867269}" type="slidenum">
              <a:rPr lang="en-US" smtClean="0"/>
              <a:t>24</a:t>
            </a:fld>
            <a:endParaRPr lang="en-US"/>
          </a:p>
        </p:txBody>
      </p:sp>
      <p:pic>
        <p:nvPicPr>
          <p:cNvPr id="6" name="Picture 5" descr="qf-contribu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799" y="2844801"/>
            <a:ext cx="4531002" cy="1904334"/>
          </a:xfrm>
          <a:prstGeom prst="rect">
            <a:avLst/>
          </a:prstGeom>
        </p:spPr>
      </p:pic>
      <p:grpSp>
        <p:nvGrpSpPr>
          <p:cNvPr id="11" name="Group 29"/>
          <p:cNvGrpSpPr>
            <a:grpSpLocks/>
          </p:cNvGrpSpPr>
          <p:nvPr/>
        </p:nvGrpSpPr>
        <p:grpSpPr bwMode="auto">
          <a:xfrm>
            <a:off x="0" y="1665294"/>
            <a:ext cx="4490302" cy="2794620"/>
            <a:chOff x="0" y="664"/>
            <a:chExt cx="4240" cy="2523"/>
          </a:xfrm>
        </p:grpSpPr>
        <p:grpSp>
          <p:nvGrpSpPr>
            <p:cNvPr id="12" name="Group 18"/>
            <p:cNvGrpSpPr>
              <a:grpSpLocks/>
            </p:cNvGrpSpPr>
            <p:nvPr/>
          </p:nvGrpSpPr>
          <p:grpSpPr bwMode="auto">
            <a:xfrm>
              <a:off x="0" y="664"/>
              <a:ext cx="4240" cy="2523"/>
              <a:chOff x="0" y="0"/>
              <a:chExt cx="4240" cy="2523"/>
            </a:xfrm>
          </p:grpSpPr>
          <p:pic>
            <p:nvPicPr>
              <p:cNvPr id="2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40" cy="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1" name="Rectangle 17"/>
              <p:cNvSpPr>
                <a:spLocks/>
              </p:cNvSpPr>
              <p:nvPr/>
            </p:nvSpPr>
            <p:spPr bwMode="auto">
              <a:xfrm>
                <a:off x="2712" y="0"/>
                <a:ext cx="1520" cy="880"/>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13" name="Line 19"/>
            <p:cNvSpPr>
              <a:spLocks noChangeShapeType="1"/>
            </p:cNvSpPr>
            <p:nvPr/>
          </p:nvSpPr>
          <p:spPr bwMode="auto">
            <a:xfrm>
              <a:off x="1319" y="684"/>
              <a:ext cx="2833" cy="0"/>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Line 20"/>
            <p:cNvSpPr>
              <a:spLocks noChangeShapeType="1"/>
            </p:cNvSpPr>
            <p:nvPr/>
          </p:nvSpPr>
          <p:spPr bwMode="auto">
            <a:xfrm rot="10800000">
              <a:off x="4151" y="680"/>
              <a:ext cx="1" cy="1516"/>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Line 22"/>
            <p:cNvSpPr>
              <a:spLocks noChangeShapeType="1"/>
            </p:cNvSpPr>
            <p:nvPr/>
          </p:nvSpPr>
          <p:spPr bwMode="auto">
            <a:xfrm>
              <a:off x="1164" y="687"/>
              <a:ext cx="0" cy="2241"/>
            </a:xfrm>
            <a:prstGeom prst="line">
              <a:avLst/>
            </a:prstGeom>
            <a:noFill/>
            <a:ln w="127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 name="TextBox 4"/>
          <p:cNvSpPr txBox="1"/>
          <p:nvPr/>
        </p:nvSpPr>
        <p:spPr>
          <a:xfrm>
            <a:off x="4515702" y="1519238"/>
            <a:ext cx="4437995" cy="1323439"/>
          </a:xfrm>
          <a:prstGeom prst="rect">
            <a:avLst/>
          </a:prstGeom>
          <a:noFill/>
        </p:spPr>
        <p:txBody>
          <a:bodyPr wrap="square" rtlCol="0">
            <a:spAutoFit/>
          </a:bodyPr>
          <a:lstStyle/>
          <a:p>
            <a:r>
              <a:rPr lang="en-US" sz="2000" dirty="0" smtClean="0"/>
              <a:t>The contribution of QF in the FSI sample </a:t>
            </a:r>
          </a:p>
          <a:p>
            <a:r>
              <a:rPr lang="en-US" sz="2000" dirty="0" smtClean="0"/>
              <a:t>and the contribution of FSI in the QF sample for different missing momentum cuts are estimated by a simulated study.</a:t>
            </a:r>
            <a:endParaRPr lang="en-US" sz="2000" dirty="0"/>
          </a:p>
        </p:txBody>
      </p:sp>
      <p:grpSp>
        <p:nvGrpSpPr>
          <p:cNvPr id="22" name="Group 21"/>
          <p:cNvGrpSpPr/>
          <p:nvPr/>
        </p:nvGrpSpPr>
        <p:grpSpPr>
          <a:xfrm>
            <a:off x="63500" y="4765576"/>
            <a:ext cx="9080500" cy="1323439"/>
            <a:chOff x="63500" y="4613176"/>
            <a:chExt cx="9080500" cy="1323439"/>
          </a:xfrm>
        </p:grpSpPr>
        <p:sp>
          <p:nvSpPr>
            <p:cNvPr id="23" name="TextBox 22"/>
            <p:cNvSpPr txBox="1"/>
            <p:nvPr/>
          </p:nvSpPr>
          <p:spPr>
            <a:xfrm>
              <a:off x="495300" y="4613176"/>
              <a:ext cx="8648700" cy="1323439"/>
            </a:xfrm>
            <a:prstGeom prst="rect">
              <a:avLst/>
            </a:prstGeom>
            <a:noFill/>
          </p:spPr>
          <p:txBody>
            <a:bodyPr wrap="square" rtlCol="0">
              <a:spAutoFit/>
            </a:bodyPr>
            <a:lstStyle/>
            <a:p>
              <a:pPr algn="just"/>
              <a:r>
                <a:rPr lang="en-US" sz="2000" dirty="0" smtClean="0"/>
                <a:t>: FSI contribution for data sample with missing momentum </a:t>
              </a:r>
              <a:r>
                <a:rPr lang="en-US" sz="2000" dirty="0" smtClean="0">
                  <a:solidFill>
                    <a:srgbClr val="FF0000"/>
                  </a:solidFill>
                </a:rPr>
                <a:t>less than </a:t>
              </a:r>
              <a:r>
                <a:rPr lang="en-US" sz="2000" dirty="0" smtClean="0"/>
                <a:t>cut point.</a:t>
              </a:r>
            </a:p>
            <a:p>
              <a:pPr algn="just"/>
              <a:r>
                <a:rPr lang="en-US" sz="2000" dirty="0" smtClean="0"/>
                <a:t>: QF contribution for data sample with missing momentum </a:t>
              </a:r>
              <a:r>
                <a:rPr lang="en-US" sz="2000" dirty="0" smtClean="0">
                  <a:solidFill>
                    <a:srgbClr val="FF0000"/>
                  </a:solidFill>
                </a:rPr>
                <a:t>larger than </a:t>
              </a:r>
              <a:r>
                <a:rPr lang="en-US" sz="2000" dirty="0" smtClean="0"/>
                <a:t>cut point.</a:t>
              </a:r>
            </a:p>
            <a:p>
              <a:pPr algn="just"/>
              <a:r>
                <a:rPr lang="en-US" sz="2000" dirty="0" smtClean="0"/>
                <a:t>: How much percent of </a:t>
              </a:r>
              <a:r>
                <a:rPr lang="en-US" sz="2000" dirty="0" smtClean="0">
                  <a:solidFill>
                    <a:srgbClr val="FF0000"/>
                  </a:solidFill>
                </a:rPr>
                <a:t>FSI events </a:t>
              </a:r>
              <a:r>
                <a:rPr lang="en-US" sz="2000" dirty="0" smtClean="0"/>
                <a:t>will be </a:t>
              </a:r>
              <a:r>
                <a:rPr lang="en-US" sz="2000" dirty="0" smtClean="0">
                  <a:solidFill>
                    <a:srgbClr val="FF0000"/>
                  </a:solidFill>
                </a:rPr>
                <a:t>lost</a:t>
              </a:r>
              <a:r>
                <a:rPr lang="en-US" sz="2000" dirty="0" smtClean="0"/>
                <a:t> after applying missing momentum cut.</a:t>
              </a:r>
              <a:endParaRPr lang="en-US" sz="2000" baseline="-25000" dirty="0"/>
            </a:p>
          </p:txBody>
        </p:sp>
        <p:pic>
          <p:nvPicPr>
            <p:cNvPr id="24" name="Picture 2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756150"/>
              <a:ext cx="114300" cy="190500"/>
            </a:xfrm>
            <a:prstGeom prst="rect">
              <a:avLst/>
            </a:prstGeom>
          </p:spPr>
        </p:pic>
        <p:pic>
          <p:nvPicPr>
            <p:cNvPr id="25" name="Picture 2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450" y="5022850"/>
              <a:ext cx="139700" cy="241300"/>
            </a:xfrm>
            <a:prstGeom prst="rect">
              <a:avLst/>
            </a:prstGeom>
          </p:spPr>
        </p:pic>
        <p:pic>
          <p:nvPicPr>
            <p:cNvPr id="26" name="Picture 2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0" y="5270500"/>
              <a:ext cx="533400" cy="304800"/>
            </a:xfrm>
            <a:prstGeom prst="rect">
              <a:avLst/>
            </a:prstGeom>
          </p:spPr>
        </p:pic>
      </p:grpSp>
      <p:sp>
        <p:nvSpPr>
          <p:cNvPr id="27" name="TextBox 26"/>
          <p:cNvSpPr txBox="1"/>
          <p:nvPr/>
        </p:nvSpPr>
        <p:spPr>
          <a:xfrm>
            <a:off x="425450" y="2844801"/>
            <a:ext cx="1003300" cy="584776"/>
          </a:xfrm>
          <a:prstGeom prst="rect">
            <a:avLst/>
          </a:prstGeom>
          <a:noFill/>
        </p:spPr>
        <p:txBody>
          <a:bodyPr wrap="square" rtlCol="0">
            <a:spAutoFit/>
          </a:bodyPr>
          <a:lstStyle/>
          <a:p>
            <a:r>
              <a:rPr lang="en-US" sz="1600" dirty="0" smtClean="0">
                <a:latin typeface="+mj-lt"/>
                <a:cs typeface="Times New Roman"/>
              </a:rPr>
              <a:t>QF/FSI:</a:t>
            </a:r>
          </a:p>
          <a:p>
            <a:r>
              <a:rPr lang="en-US" sz="1600" dirty="0" smtClean="0">
                <a:latin typeface="+mj-lt"/>
                <a:cs typeface="Times New Roman"/>
              </a:rPr>
              <a:t>~99:1</a:t>
            </a:r>
            <a:endParaRPr lang="en-US" sz="1600" dirty="0">
              <a:latin typeface="+mj-lt"/>
              <a:cs typeface="Times New Roman"/>
            </a:endParaRPr>
          </a:p>
        </p:txBody>
      </p:sp>
      <p:sp>
        <p:nvSpPr>
          <p:cNvPr id="28" name="TextBox 27"/>
          <p:cNvSpPr txBox="1"/>
          <p:nvPr/>
        </p:nvSpPr>
        <p:spPr>
          <a:xfrm>
            <a:off x="1733549" y="2711450"/>
            <a:ext cx="1320801" cy="338554"/>
          </a:xfrm>
          <a:prstGeom prst="rect">
            <a:avLst/>
          </a:prstGeom>
          <a:noFill/>
        </p:spPr>
        <p:txBody>
          <a:bodyPr wrap="square" rtlCol="0">
            <a:spAutoFit/>
          </a:bodyPr>
          <a:lstStyle/>
          <a:p>
            <a:r>
              <a:rPr lang="en-US" sz="1600" dirty="0" smtClean="0">
                <a:latin typeface="+mj-lt"/>
                <a:cs typeface="Times New Roman"/>
              </a:rPr>
              <a:t>FSI/QF: ~7:3</a:t>
            </a:r>
            <a:endParaRPr lang="en-US" sz="1600" dirty="0">
              <a:latin typeface="+mj-lt"/>
              <a:cs typeface="Times New Roman"/>
            </a:endParaRPr>
          </a:p>
        </p:txBody>
      </p:sp>
      <p:sp>
        <p:nvSpPr>
          <p:cNvPr id="4" name="TextBox 3"/>
          <p:cNvSpPr txBox="1"/>
          <p:nvPr/>
        </p:nvSpPr>
        <p:spPr>
          <a:xfrm>
            <a:off x="2624306" y="1710013"/>
            <a:ext cx="2085653" cy="369332"/>
          </a:xfrm>
          <a:prstGeom prst="rect">
            <a:avLst/>
          </a:prstGeom>
          <a:noFill/>
        </p:spPr>
        <p:txBody>
          <a:bodyPr wrap="square" rtlCol="0">
            <a:spAutoFit/>
          </a:bodyPr>
          <a:lstStyle/>
          <a:p>
            <a:r>
              <a:rPr lang="en-US" dirty="0" smtClean="0"/>
              <a:t>QF: Paris model</a:t>
            </a:r>
            <a:endParaRPr lang="en-US" dirty="0"/>
          </a:p>
        </p:txBody>
      </p:sp>
    </p:spTree>
    <p:extLst>
      <p:ext uri="{BB962C8B-B14F-4D97-AF65-F5344CB8AC3E}">
        <p14:creationId xmlns:p14="http://schemas.microsoft.com/office/powerpoint/2010/main" val="1216756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Effect of the Quasi-free Mechanism</a:t>
            </a:r>
            <a:endParaRPr lang="en-US" dirty="0"/>
          </a:p>
        </p:txBody>
      </p:sp>
      <p:sp>
        <p:nvSpPr>
          <p:cNvPr id="3" name="Slide Number Placeholder 2"/>
          <p:cNvSpPr>
            <a:spLocks noGrp="1"/>
          </p:cNvSpPr>
          <p:nvPr>
            <p:ph type="sldNum" sz="quarter" idx="12"/>
          </p:nvPr>
        </p:nvSpPr>
        <p:spPr/>
        <p:txBody>
          <a:bodyPr/>
          <a:lstStyle/>
          <a:p>
            <a:fld id="{E4D8D336-34C2-0144-A253-8CB998867269}" type="slidenum">
              <a:rPr lang="en-US" smtClean="0"/>
              <a:t>25</a:t>
            </a:fld>
            <a:endParaRPr lang="en-US"/>
          </a:p>
        </p:txBody>
      </p:sp>
      <p:sp>
        <p:nvSpPr>
          <p:cNvPr id="5" name="TextBox 4"/>
          <p:cNvSpPr txBox="1"/>
          <p:nvPr/>
        </p:nvSpPr>
        <p:spPr>
          <a:xfrm>
            <a:off x="4564242" y="4224967"/>
            <a:ext cx="4479730" cy="2554545"/>
          </a:xfrm>
          <a:prstGeom prst="rect">
            <a:avLst/>
          </a:prstGeom>
          <a:noFill/>
        </p:spPr>
        <p:txBody>
          <a:bodyPr wrap="square" rtlCol="0">
            <a:spAutoFit/>
          </a:bodyPr>
          <a:lstStyle/>
          <a:p>
            <a:pPr marL="285750" indent="-285750">
              <a:buFont typeface="Wingdings" charset="2"/>
              <a:buChar char="§"/>
            </a:pPr>
            <a:r>
              <a:rPr lang="en-US" sz="1600" dirty="0" smtClean="0">
                <a:solidFill>
                  <a:srgbClr val="FF0000"/>
                </a:solidFill>
              </a:rPr>
              <a:t>Observables</a:t>
            </a:r>
            <a:r>
              <a:rPr lang="en-US" sz="1600" dirty="0" smtClean="0"/>
              <a:t> are </a:t>
            </a:r>
            <a:r>
              <a:rPr lang="en-US" sz="1600" dirty="0" smtClean="0">
                <a:solidFill>
                  <a:srgbClr val="FF0000"/>
                </a:solidFill>
              </a:rPr>
              <a:t>extracted</a:t>
            </a:r>
            <a:r>
              <a:rPr lang="en-US" sz="1600" dirty="0" smtClean="0"/>
              <a:t> </a:t>
            </a:r>
            <a:r>
              <a:rPr lang="en-US" sz="1600" dirty="0" smtClean="0">
                <a:solidFill>
                  <a:srgbClr val="FF0000"/>
                </a:solidFill>
              </a:rPr>
              <a:t>from two simulated samples</a:t>
            </a:r>
            <a:r>
              <a:rPr lang="en-US" sz="1600" dirty="0" smtClean="0"/>
              <a:t>:</a:t>
            </a:r>
          </a:p>
          <a:p>
            <a:pPr marL="742950" lvl="1" indent="-285750">
              <a:buFont typeface="Arial"/>
              <a:buChar char="•"/>
            </a:pPr>
            <a:r>
              <a:rPr lang="en-US" sz="1600" dirty="0" smtClean="0"/>
              <a:t>Sample 1: </a:t>
            </a:r>
            <a:r>
              <a:rPr lang="en-US" sz="1600" dirty="0" smtClean="0">
                <a:solidFill>
                  <a:srgbClr val="FF0000"/>
                </a:solidFill>
              </a:rPr>
              <a:t>Clean final-state-interaction events</a:t>
            </a:r>
          </a:p>
          <a:p>
            <a:pPr marL="742950" lvl="1" indent="-285750">
              <a:buFont typeface="Arial"/>
              <a:buChar char="•"/>
            </a:pPr>
            <a:r>
              <a:rPr lang="en-US" sz="1600" dirty="0" smtClean="0"/>
              <a:t>Sample 2: </a:t>
            </a:r>
            <a:r>
              <a:rPr lang="en-US" sz="1600" dirty="0" smtClean="0">
                <a:solidFill>
                  <a:srgbClr val="FF0000"/>
                </a:solidFill>
              </a:rPr>
              <a:t>Sample 1</a:t>
            </a:r>
            <a:r>
              <a:rPr lang="en-US" sz="1600" dirty="0" smtClean="0"/>
              <a:t> plus a small sample of </a:t>
            </a:r>
            <a:r>
              <a:rPr lang="en-US" sz="1600" dirty="0" smtClean="0">
                <a:solidFill>
                  <a:srgbClr val="FF0000"/>
                </a:solidFill>
              </a:rPr>
              <a:t>quasi-free </a:t>
            </a:r>
            <a:r>
              <a:rPr lang="en-US" sz="1600" dirty="0" smtClean="0"/>
              <a:t>events</a:t>
            </a:r>
          </a:p>
          <a:p>
            <a:pPr marL="285750" indent="-285750">
              <a:buFont typeface="Wingdings" charset="2"/>
              <a:buChar char="§"/>
            </a:pPr>
            <a:endParaRPr lang="en-US" sz="1600" dirty="0"/>
          </a:p>
          <a:p>
            <a:pPr marL="285750" indent="-285750">
              <a:buFont typeface="Wingdings" charset="2"/>
              <a:buChar char="§"/>
            </a:pPr>
            <a:r>
              <a:rPr lang="en-US" sz="1600" dirty="0" smtClean="0">
                <a:solidFill>
                  <a:srgbClr val="FF0000"/>
                </a:solidFill>
              </a:rPr>
              <a:t>Sample 2</a:t>
            </a:r>
            <a:r>
              <a:rPr lang="en-US" sz="1600" dirty="0" smtClean="0"/>
              <a:t> is </a:t>
            </a:r>
            <a:r>
              <a:rPr lang="en-US" sz="1600" dirty="0" smtClean="0">
                <a:solidFill>
                  <a:srgbClr val="FF0000"/>
                </a:solidFill>
              </a:rPr>
              <a:t>smeared </a:t>
            </a:r>
            <a:r>
              <a:rPr lang="en-US" sz="1600" dirty="0" smtClean="0"/>
              <a:t>with </a:t>
            </a:r>
            <a:r>
              <a:rPr lang="en-US" sz="1600" dirty="0">
                <a:solidFill>
                  <a:srgbClr val="FF0000"/>
                </a:solidFill>
              </a:rPr>
              <a:t>12%</a:t>
            </a:r>
            <a:r>
              <a:rPr lang="en-US" sz="1600" dirty="0"/>
              <a:t> of the </a:t>
            </a:r>
            <a:r>
              <a:rPr lang="en-US" sz="1600" dirty="0" smtClean="0">
                <a:solidFill>
                  <a:srgbClr val="FF0000"/>
                </a:solidFill>
              </a:rPr>
              <a:t>quasi-free </a:t>
            </a:r>
            <a:r>
              <a:rPr lang="en-US" sz="1600" dirty="0"/>
              <a:t>mechanism</a:t>
            </a:r>
            <a:endParaRPr lang="en-US" sz="1600" dirty="0" smtClean="0"/>
          </a:p>
          <a:p>
            <a:endParaRPr lang="en-US" sz="1600" dirty="0"/>
          </a:p>
        </p:txBody>
      </p:sp>
      <p:pic>
        <p:nvPicPr>
          <p:cNvPr id="7" name="Picture 6" descr="clean-quas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71" y="1709084"/>
            <a:ext cx="4262559" cy="2431238"/>
          </a:xfrm>
          <a:prstGeom prst="rect">
            <a:avLst/>
          </a:prstGeom>
        </p:spPr>
      </p:pic>
      <p:pic>
        <p:nvPicPr>
          <p:cNvPr id="8" name="Picture 7" descr="clean-quasi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0305" y="1709082"/>
            <a:ext cx="4332989" cy="2519553"/>
          </a:xfrm>
          <a:prstGeom prst="rect">
            <a:avLst/>
          </a:prstGeom>
        </p:spPr>
      </p:pic>
      <p:pic>
        <p:nvPicPr>
          <p:cNvPr id="9" name="Picture 8" descr="clean-quasi copy 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977" y="4318659"/>
            <a:ext cx="4194553" cy="2325070"/>
          </a:xfrm>
          <a:prstGeom prst="rect">
            <a:avLst/>
          </a:prstGeom>
        </p:spPr>
      </p:pic>
    </p:spTree>
    <p:extLst>
      <p:ext uri="{BB962C8B-B14F-4D97-AF65-F5344CB8AC3E}">
        <p14:creationId xmlns:p14="http://schemas.microsoft.com/office/powerpoint/2010/main" val="22558670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54" y="211492"/>
            <a:ext cx="8248869" cy="645018"/>
          </a:xfrm>
        </p:spPr>
        <p:txBody>
          <a:bodyPr>
            <a:normAutofit fontScale="90000"/>
          </a:bodyPr>
          <a:lstStyle/>
          <a:p>
            <a:r>
              <a:rPr lang="en-US" dirty="0" smtClean="0"/>
              <a:t>Theoretical Predictions and Data</a:t>
            </a:r>
            <a:endParaRPr lang="en-US" dirty="0"/>
          </a:p>
        </p:txBody>
      </p:sp>
      <p:sp>
        <p:nvSpPr>
          <p:cNvPr id="36" name="Content Placeholder 2"/>
          <p:cNvSpPr txBox="1">
            <a:spLocks/>
          </p:cNvSpPr>
          <p:nvPr/>
        </p:nvSpPr>
        <p:spPr>
          <a:xfrm>
            <a:off x="4579364" y="1092207"/>
            <a:ext cx="4107436" cy="475904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50000"/>
              </a:lnSpc>
              <a:buClr>
                <a:schemeClr val="tx1"/>
              </a:buClr>
              <a:buFont typeface="Wingdings" charset="2"/>
              <a:buChar char="§"/>
            </a:pPr>
            <a:r>
              <a:rPr lang="en-US" sz="1600" dirty="0" smtClean="0"/>
              <a:t>Due to </a:t>
            </a:r>
            <a:r>
              <a:rPr lang="en-US" sz="1600" dirty="0" smtClean="0">
                <a:solidFill>
                  <a:srgbClr val="FF0000"/>
                </a:solidFill>
              </a:rPr>
              <a:t>limited statistics</a:t>
            </a:r>
            <a:r>
              <a:rPr lang="en-US" sz="1600" dirty="0" smtClean="0"/>
              <a:t>, in a small range of kinematics, the background subtraction method is not applicable, and </a:t>
            </a:r>
            <a:r>
              <a:rPr lang="en-US" sz="1600" dirty="0" smtClean="0">
                <a:solidFill>
                  <a:srgbClr val="FF0000"/>
                </a:solidFill>
              </a:rPr>
              <a:t>yields</a:t>
            </a:r>
            <a:r>
              <a:rPr lang="en-US" sz="1600" dirty="0" smtClean="0"/>
              <a:t> are extracted by means of a </a:t>
            </a:r>
            <a:r>
              <a:rPr lang="en-US" sz="1600" dirty="0" smtClean="0">
                <a:solidFill>
                  <a:srgbClr val="FF0000"/>
                </a:solidFill>
              </a:rPr>
              <a:t>missing-mass cut</a:t>
            </a:r>
            <a:r>
              <a:rPr lang="en-US" sz="1600" dirty="0" smtClean="0"/>
              <a:t>.</a:t>
            </a:r>
          </a:p>
          <a:p>
            <a:pPr algn="just">
              <a:lnSpc>
                <a:spcPct val="150000"/>
              </a:lnSpc>
              <a:buClr>
                <a:schemeClr val="tx1"/>
              </a:buClr>
              <a:buFont typeface="Wingdings" charset="2"/>
              <a:buChar char="§"/>
            </a:pPr>
            <a:endParaRPr lang="en-US" sz="1600" dirty="0" smtClean="0"/>
          </a:p>
          <a:p>
            <a:pPr algn="just">
              <a:lnSpc>
                <a:spcPct val="150000"/>
              </a:lnSpc>
              <a:buClr>
                <a:schemeClr val="tx1"/>
              </a:buClr>
              <a:buFont typeface="Wingdings" charset="2"/>
              <a:buChar char="§"/>
            </a:pPr>
            <a:r>
              <a:rPr lang="en-US" sz="1600" dirty="0" smtClean="0">
                <a:solidFill>
                  <a:srgbClr val="FF0000"/>
                </a:solidFill>
              </a:rPr>
              <a:t>Four</a:t>
            </a:r>
            <a:r>
              <a:rPr lang="en-US" sz="1600" dirty="0">
                <a:solidFill>
                  <a:srgbClr val="FF0000"/>
                </a:solidFill>
              </a:rPr>
              <a:t>-fold differential estimates </a:t>
            </a:r>
            <a:r>
              <a:rPr lang="en-US" sz="1600" dirty="0"/>
              <a:t>can be obtained with reasonable statistical uncertainties</a:t>
            </a:r>
            <a:r>
              <a:rPr lang="en-US" sz="1600" dirty="0" smtClean="0"/>
              <a:t>.</a:t>
            </a:r>
            <a:endParaRPr lang="en-US" sz="1600" dirty="0" smtClean="0">
              <a:solidFill>
                <a:srgbClr val="FF0000"/>
              </a:solidFill>
            </a:endParaRPr>
          </a:p>
          <a:p>
            <a:pPr algn="just">
              <a:lnSpc>
                <a:spcPct val="150000"/>
              </a:lnSpc>
              <a:buClr>
                <a:schemeClr val="tx1"/>
              </a:buClr>
              <a:buFont typeface="Wingdings" charset="2"/>
              <a:buChar char="§"/>
            </a:pPr>
            <a:r>
              <a:rPr lang="en-US" sz="1600" dirty="0" smtClean="0">
                <a:solidFill>
                  <a:srgbClr val="FF0000"/>
                </a:solidFill>
              </a:rPr>
              <a:t>Qualitative</a:t>
            </a:r>
            <a:r>
              <a:rPr lang="en-US" sz="1600" dirty="0" smtClean="0"/>
              <a:t> comparison of general features only</a:t>
            </a:r>
          </a:p>
          <a:p>
            <a:pPr lvl="1" algn="just">
              <a:lnSpc>
                <a:spcPct val="150000"/>
              </a:lnSpc>
              <a:buClr>
                <a:schemeClr val="tx1"/>
              </a:buClr>
              <a:buFont typeface="Arial"/>
              <a:buChar char="•"/>
            </a:pPr>
            <a:r>
              <a:rPr lang="en-US" sz="1600" dirty="0" smtClean="0"/>
              <a:t>Data: FSI, Model: QF+FSI</a:t>
            </a:r>
          </a:p>
          <a:p>
            <a:pPr lvl="1" algn="just">
              <a:lnSpc>
                <a:spcPct val="150000"/>
              </a:lnSpc>
              <a:buClr>
                <a:schemeClr val="tx1"/>
              </a:buClr>
              <a:buFont typeface="Arial"/>
              <a:buChar char="•"/>
            </a:pPr>
            <a:r>
              <a:rPr lang="en-US" sz="1600" dirty="0" err="1" smtClean="0"/>
              <a:t>θ</a:t>
            </a:r>
            <a:r>
              <a:rPr lang="en-US" sz="1600" baseline="-25000" dirty="0" err="1" smtClean="0"/>
              <a:t>K,Data</a:t>
            </a:r>
            <a:r>
              <a:rPr lang="en-US" sz="1600" dirty="0" smtClean="0"/>
              <a:t> &gt; </a:t>
            </a:r>
            <a:r>
              <a:rPr lang="en-US" sz="1600" dirty="0" err="1" smtClean="0"/>
              <a:t>θ</a:t>
            </a:r>
            <a:r>
              <a:rPr lang="en-US" sz="1600" baseline="-25000" dirty="0" err="1" smtClean="0"/>
              <a:t>K,Model</a:t>
            </a:r>
            <a:endParaRPr lang="en-US" sz="1600" baseline="-25000" dirty="0" smtClean="0"/>
          </a:p>
        </p:txBody>
      </p:sp>
      <p:sp>
        <p:nvSpPr>
          <p:cNvPr id="13" name="TextBox 12"/>
          <p:cNvSpPr txBox="1"/>
          <p:nvPr/>
        </p:nvSpPr>
        <p:spPr>
          <a:xfrm>
            <a:off x="2925228" y="5816620"/>
            <a:ext cx="6176435" cy="584776"/>
          </a:xfrm>
          <a:prstGeom prst="rect">
            <a:avLst/>
          </a:prstGeom>
          <a:noFill/>
        </p:spPr>
        <p:txBody>
          <a:bodyPr wrap="square" rtlCol="0">
            <a:spAutoFit/>
          </a:bodyPr>
          <a:lstStyle/>
          <a:p>
            <a:r>
              <a:rPr lang="en-US" sz="1600" dirty="0" smtClean="0">
                <a:solidFill>
                  <a:srgbClr val="000000"/>
                </a:solidFill>
              </a:rPr>
              <a:t>Range: </a:t>
            </a:r>
            <a:r>
              <a:rPr lang="en-US" sz="1600" dirty="0" err="1" smtClean="0">
                <a:solidFill>
                  <a:srgbClr val="000000"/>
                </a:solidFill>
              </a:rPr>
              <a:t>E</a:t>
            </a:r>
            <a:r>
              <a:rPr lang="en-US" sz="1600" baseline="-25000" dirty="0" err="1" smtClean="0">
                <a:solidFill>
                  <a:srgbClr val="000000"/>
                </a:solidFill>
              </a:rPr>
              <a:t>γ</a:t>
            </a:r>
            <a:r>
              <a:rPr lang="en-US" sz="1600" baseline="-25000" dirty="0" smtClean="0">
                <a:solidFill>
                  <a:srgbClr val="000000"/>
                </a:solidFill>
              </a:rPr>
              <a:t> : </a:t>
            </a:r>
            <a:r>
              <a:rPr lang="en-US" sz="1600" dirty="0" smtClean="0">
                <a:solidFill>
                  <a:srgbClr val="000000"/>
                </a:solidFill>
              </a:rPr>
              <a:t>[1.1, 1.5] </a:t>
            </a:r>
            <a:r>
              <a:rPr lang="en-US" sz="1600" dirty="0" err="1" smtClean="0">
                <a:solidFill>
                  <a:srgbClr val="000000"/>
                </a:solidFill>
              </a:rPr>
              <a:t>GeV</a:t>
            </a:r>
            <a:r>
              <a:rPr lang="en-US" sz="1600" dirty="0" smtClean="0">
                <a:solidFill>
                  <a:srgbClr val="000000"/>
                </a:solidFill>
              </a:rPr>
              <a:t>, </a:t>
            </a:r>
            <a:r>
              <a:rPr lang="en-US" sz="1600" dirty="0" err="1" smtClean="0">
                <a:solidFill>
                  <a:srgbClr val="000000"/>
                </a:solidFill>
              </a:rPr>
              <a:t>p</a:t>
            </a:r>
            <a:r>
              <a:rPr lang="en-US" sz="1600" baseline="-25000" dirty="0" err="1" smtClean="0">
                <a:solidFill>
                  <a:srgbClr val="000000"/>
                </a:solidFill>
              </a:rPr>
              <a:t>K</a:t>
            </a:r>
            <a:r>
              <a:rPr lang="en-US" sz="1600" baseline="-25000" dirty="0" smtClean="0">
                <a:solidFill>
                  <a:srgbClr val="000000"/>
                </a:solidFill>
              </a:rPr>
              <a:t>: </a:t>
            </a:r>
            <a:r>
              <a:rPr lang="en-US" sz="1600" dirty="0" smtClean="0">
                <a:solidFill>
                  <a:srgbClr val="000000"/>
                </a:solidFill>
              </a:rPr>
              <a:t>[700, 1150] MeV/c, </a:t>
            </a:r>
            <a:r>
              <a:rPr lang="en-US" sz="1600" dirty="0" err="1" smtClean="0">
                <a:solidFill>
                  <a:srgbClr val="FF0000"/>
                </a:solidFill>
              </a:rPr>
              <a:t>θ</a:t>
            </a:r>
            <a:r>
              <a:rPr lang="en-US" sz="1600" baseline="-25000" dirty="0" err="1" smtClean="0">
                <a:solidFill>
                  <a:srgbClr val="FF0000"/>
                </a:solidFill>
              </a:rPr>
              <a:t>K</a:t>
            </a:r>
            <a:r>
              <a:rPr lang="en-US" sz="1600" baseline="-25000" dirty="0" smtClean="0">
                <a:solidFill>
                  <a:srgbClr val="FF0000"/>
                </a:solidFill>
              </a:rPr>
              <a:t>:</a:t>
            </a:r>
            <a:r>
              <a:rPr lang="en-US" sz="1600" dirty="0" smtClean="0">
                <a:solidFill>
                  <a:srgbClr val="FF0000"/>
                </a:solidFill>
              </a:rPr>
              <a:t> [14, 27] </a:t>
            </a:r>
            <a:r>
              <a:rPr lang="en-US" sz="1600" dirty="0" err="1" smtClean="0">
                <a:solidFill>
                  <a:srgbClr val="FF0000"/>
                </a:solidFill>
              </a:rPr>
              <a:t>deg</a:t>
            </a:r>
            <a:endParaRPr lang="en-US" sz="1600" dirty="0" smtClean="0">
              <a:solidFill>
                <a:srgbClr val="FF0000"/>
              </a:solidFill>
            </a:endParaRPr>
          </a:p>
          <a:p>
            <a:r>
              <a:rPr lang="en-US" sz="1600" dirty="0" smtClean="0">
                <a:solidFill>
                  <a:srgbClr val="000000"/>
                </a:solidFill>
              </a:rPr>
              <a:t>Average: </a:t>
            </a:r>
            <a:r>
              <a:rPr lang="en-US" sz="1600" dirty="0" err="1">
                <a:solidFill>
                  <a:srgbClr val="000000"/>
                </a:solidFill>
              </a:rPr>
              <a:t>E</a:t>
            </a:r>
            <a:r>
              <a:rPr lang="en-US" sz="1600" baseline="-25000" dirty="0" err="1">
                <a:solidFill>
                  <a:srgbClr val="000000"/>
                </a:solidFill>
              </a:rPr>
              <a:t>γ</a:t>
            </a:r>
            <a:r>
              <a:rPr lang="en-US" sz="1600" baseline="-25000" dirty="0">
                <a:solidFill>
                  <a:srgbClr val="000000"/>
                </a:solidFill>
              </a:rPr>
              <a:t> </a:t>
            </a:r>
            <a:r>
              <a:rPr lang="en-US" sz="1600" dirty="0">
                <a:solidFill>
                  <a:srgbClr val="000000"/>
                </a:solidFill>
              </a:rPr>
              <a:t>= </a:t>
            </a:r>
            <a:r>
              <a:rPr lang="en-US" sz="1600" dirty="0" smtClean="0">
                <a:solidFill>
                  <a:srgbClr val="000000"/>
                </a:solidFill>
              </a:rPr>
              <a:t>1.38 </a:t>
            </a:r>
            <a:r>
              <a:rPr lang="en-US" sz="1600" dirty="0" err="1">
                <a:solidFill>
                  <a:srgbClr val="000000"/>
                </a:solidFill>
              </a:rPr>
              <a:t>GeV</a:t>
            </a:r>
            <a:r>
              <a:rPr lang="en-US" sz="1600" dirty="0" smtClean="0">
                <a:solidFill>
                  <a:srgbClr val="000000"/>
                </a:solidFill>
              </a:rPr>
              <a:t>, </a:t>
            </a:r>
            <a:r>
              <a:rPr lang="en-US" sz="1600" dirty="0" err="1" smtClean="0">
                <a:solidFill>
                  <a:srgbClr val="000000"/>
                </a:solidFill>
              </a:rPr>
              <a:t>p</a:t>
            </a:r>
            <a:r>
              <a:rPr lang="en-US" sz="1600" baseline="-25000" dirty="0" err="1" smtClean="0">
                <a:solidFill>
                  <a:srgbClr val="000000"/>
                </a:solidFill>
              </a:rPr>
              <a:t>K</a:t>
            </a:r>
            <a:r>
              <a:rPr lang="en-US" sz="1600" baseline="-25000" dirty="0" smtClean="0">
                <a:solidFill>
                  <a:srgbClr val="000000"/>
                </a:solidFill>
              </a:rPr>
              <a:t> </a:t>
            </a:r>
            <a:r>
              <a:rPr lang="en-US" sz="1600" dirty="0">
                <a:solidFill>
                  <a:srgbClr val="000000"/>
                </a:solidFill>
              </a:rPr>
              <a:t>= </a:t>
            </a:r>
            <a:r>
              <a:rPr lang="en-US" sz="1600" dirty="0" smtClean="0">
                <a:solidFill>
                  <a:srgbClr val="000000"/>
                </a:solidFill>
              </a:rPr>
              <a:t>856 </a:t>
            </a:r>
            <a:r>
              <a:rPr lang="en-US" sz="1600" dirty="0">
                <a:solidFill>
                  <a:srgbClr val="000000"/>
                </a:solidFill>
              </a:rPr>
              <a:t>MeV/c, </a:t>
            </a:r>
            <a:r>
              <a:rPr lang="en-US" sz="1600" dirty="0" err="1" smtClean="0">
                <a:solidFill>
                  <a:srgbClr val="FF0000"/>
                </a:solidFill>
              </a:rPr>
              <a:t>θ</a:t>
            </a:r>
            <a:r>
              <a:rPr lang="en-US" sz="1600" baseline="-25000" dirty="0" err="1" smtClean="0">
                <a:solidFill>
                  <a:srgbClr val="FF0000"/>
                </a:solidFill>
              </a:rPr>
              <a:t>K</a:t>
            </a:r>
            <a:r>
              <a:rPr lang="en-US" sz="1600" baseline="-25000" dirty="0" smtClean="0">
                <a:solidFill>
                  <a:srgbClr val="FF0000"/>
                </a:solidFill>
              </a:rPr>
              <a:t> </a:t>
            </a:r>
            <a:r>
              <a:rPr lang="en-US" sz="1600" dirty="0">
                <a:solidFill>
                  <a:srgbClr val="FF0000"/>
                </a:solidFill>
              </a:rPr>
              <a:t>= </a:t>
            </a:r>
            <a:r>
              <a:rPr lang="en-US" sz="1600" dirty="0" smtClean="0">
                <a:solidFill>
                  <a:srgbClr val="FF0000"/>
                </a:solidFill>
              </a:rPr>
              <a:t>23.2 </a:t>
            </a:r>
            <a:r>
              <a:rPr lang="en-US" sz="1600" dirty="0" err="1" smtClean="0">
                <a:solidFill>
                  <a:srgbClr val="FF0000"/>
                </a:solidFill>
              </a:rPr>
              <a:t>deg</a:t>
            </a:r>
            <a:r>
              <a:rPr lang="en-US" sz="1600" dirty="0" smtClean="0">
                <a:solidFill>
                  <a:srgbClr val="FF0000"/>
                </a:solidFill>
              </a:rPr>
              <a:t> </a:t>
            </a:r>
            <a:endParaRPr lang="en-US" sz="1600" dirty="0">
              <a:solidFill>
                <a:srgbClr val="FF0000"/>
              </a:solidFill>
            </a:endParaRPr>
          </a:p>
        </p:txBody>
      </p:sp>
      <p:sp>
        <p:nvSpPr>
          <p:cNvPr id="9" name="Rectangle 8"/>
          <p:cNvSpPr/>
          <p:nvPr/>
        </p:nvSpPr>
        <p:spPr>
          <a:xfrm>
            <a:off x="992729" y="5755211"/>
            <a:ext cx="1780118" cy="830997"/>
          </a:xfrm>
          <a:prstGeom prst="rect">
            <a:avLst/>
          </a:prstGeom>
        </p:spPr>
        <p:txBody>
          <a:bodyPr wrap="square">
            <a:spAutoFit/>
          </a:bodyPr>
          <a:lstStyle/>
          <a:p>
            <a:r>
              <a:rPr lang="en-US" sz="1600" dirty="0" err="1">
                <a:solidFill>
                  <a:srgbClr val="000000"/>
                </a:solidFill>
              </a:rPr>
              <a:t>E</a:t>
            </a:r>
            <a:r>
              <a:rPr lang="en-US" sz="1600" baseline="-25000" dirty="0" err="1">
                <a:solidFill>
                  <a:srgbClr val="000000"/>
                </a:solidFill>
              </a:rPr>
              <a:t>γ</a:t>
            </a:r>
            <a:r>
              <a:rPr lang="en-US" sz="1600" baseline="-25000" dirty="0">
                <a:solidFill>
                  <a:srgbClr val="000000"/>
                </a:solidFill>
              </a:rPr>
              <a:t> </a:t>
            </a:r>
            <a:r>
              <a:rPr lang="en-US" sz="1600" dirty="0">
                <a:solidFill>
                  <a:srgbClr val="000000"/>
                </a:solidFill>
              </a:rPr>
              <a:t>= </a:t>
            </a:r>
            <a:r>
              <a:rPr lang="en-US" sz="1600" dirty="0" smtClean="0">
                <a:solidFill>
                  <a:srgbClr val="000000"/>
                </a:solidFill>
              </a:rPr>
              <a:t>1.3 </a:t>
            </a:r>
            <a:r>
              <a:rPr lang="en-US" sz="1600" dirty="0" err="1">
                <a:solidFill>
                  <a:srgbClr val="000000"/>
                </a:solidFill>
              </a:rPr>
              <a:t>GeV</a:t>
            </a:r>
            <a:r>
              <a:rPr lang="en-US" sz="1600" dirty="0" smtClean="0">
                <a:solidFill>
                  <a:srgbClr val="000000"/>
                </a:solidFill>
              </a:rPr>
              <a:t>, </a:t>
            </a:r>
          </a:p>
          <a:p>
            <a:r>
              <a:rPr lang="en-US" sz="1600" dirty="0" err="1" smtClean="0">
                <a:solidFill>
                  <a:srgbClr val="000000"/>
                </a:solidFill>
              </a:rPr>
              <a:t>p</a:t>
            </a:r>
            <a:r>
              <a:rPr lang="en-US" sz="1600" baseline="-25000" dirty="0" err="1" smtClean="0">
                <a:solidFill>
                  <a:srgbClr val="000000"/>
                </a:solidFill>
              </a:rPr>
              <a:t>K</a:t>
            </a:r>
            <a:r>
              <a:rPr lang="en-US" sz="1600" baseline="-25000" dirty="0" smtClean="0">
                <a:solidFill>
                  <a:srgbClr val="000000"/>
                </a:solidFill>
              </a:rPr>
              <a:t> </a:t>
            </a:r>
            <a:r>
              <a:rPr lang="en-US" sz="1600" dirty="0">
                <a:solidFill>
                  <a:srgbClr val="000000"/>
                </a:solidFill>
              </a:rPr>
              <a:t>= </a:t>
            </a:r>
            <a:r>
              <a:rPr lang="en-US" sz="1600" dirty="0" smtClean="0">
                <a:solidFill>
                  <a:srgbClr val="000000"/>
                </a:solidFill>
              </a:rPr>
              <a:t>900 </a:t>
            </a:r>
            <a:r>
              <a:rPr lang="en-US" sz="1600" dirty="0">
                <a:solidFill>
                  <a:srgbClr val="000000"/>
                </a:solidFill>
              </a:rPr>
              <a:t>MeV/c, </a:t>
            </a:r>
            <a:endParaRPr lang="en-US" sz="1600" dirty="0" smtClean="0">
              <a:solidFill>
                <a:srgbClr val="000000"/>
              </a:solidFill>
            </a:endParaRPr>
          </a:p>
          <a:p>
            <a:r>
              <a:rPr lang="en-US" sz="1600" dirty="0" err="1" smtClean="0">
                <a:solidFill>
                  <a:srgbClr val="FF0000"/>
                </a:solidFill>
              </a:rPr>
              <a:t>θ</a:t>
            </a:r>
            <a:r>
              <a:rPr lang="en-US" sz="1600" baseline="-25000" dirty="0" err="1" smtClean="0">
                <a:solidFill>
                  <a:srgbClr val="FF0000"/>
                </a:solidFill>
              </a:rPr>
              <a:t>K</a:t>
            </a:r>
            <a:r>
              <a:rPr lang="en-US" sz="1600" baseline="-25000" dirty="0" smtClean="0">
                <a:solidFill>
                  <a:srgbClr val="FF0000"/>
                </a:solidFill>
              </a:rPr>
              <a:t> </a:t>
            </a:r>
            <a:r>
              <a:rPr lang="en-US" sz="1600" dirty="0">
                <a:solidFill>
                  <a:srgbClr val="FF0000"/>
                </a:solidFill>
              </a:rPr>
              <a:t>= </a:t>
            </a:r>
            <a:r>
              <a:rPr lang="en-US" sz="1600" dirty="0" smtClean="0">
                <a:solidFill>
                  <a:srgbClr val="FF0000"/>
                </a:solidFill>
              </a:rPr>
              <a:t>17 </a:t>
            </a:r>
            <a:r>
              <a:rPr lang="en-US" sz="1600" dirty="0" err="1">
                <a:solidFill>
                  <a:srgbClr val="FF0000"/>
                </a:solidFill>
              </a:rPr>
              <a:t>deg</a:t>
            </a:r>
            <a:r>
              <a:rPr lang="en-US" sz="1600" dirty="0">
                <a:solidFill>
                  <a:srgbClr val="FF0000"/>
                </a:solidFill>
              </a:rPr>
              <a:t> </a:t>
            </a:r>
          </a:p>
        </p:txBody>
      </p:sp>
      <p:sp>
        <p:nvSpPr>
          <p:cNvPr id="38" name="TextBox 37"/>
          <p:cNvSpPr txBox="1"/>
          <p:nvPr/>
        </p:nvSpPr>
        <p:spPr>
          <a:xfrm>
            <a:off x="88900" y="907574"/>
            <a:ext cx="3454399" cy="276999"/>
          </a:xfrm>
          <a:prstGeom prst="rect">
            <a:avLst/>
          </a:prstGeom>
          <a:noFill/>
        </p:spPr>
        <p:txBody>
          <a:bodyPr wrap="square" rtlCol="0">
            <a:spAutoFit/>
          </a:bodyPr>
          <a:lstStyle/>
          <a:p>
            <a:pPr algn="just"/>
            <a:r>
              <a:rPr lang="en-US" sz="1200" dirty="0" smtClean="0"/>
              <a:t>K. </a:t>
            </a:r>
            <a:r>
              <a:rPr lang="en-US" sz="1200" dirty="0" err="1" smtClean="0"/>
              <a:t>Miyagawa</a:t>
            </a:r>
            <a:r>
              <a:rPr lang="en-US" sz="1200" dirty="0" smtClean="0"/>
              <a:t> et al., Phys. Rev. C 74, 034002 (2006).</a:t>
            </a:r>
          </a:p>
        </p:txBody>
      </p:sp>
      <p:pic>
        <p:nvPicPr>
          <p:cNvPr id="5" name="Picture 4" descr="comparison-to-miyagaw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155" y="1184573"/>
            <a:ext cx="3451099" cy="4688796"/>
          </a:xfrm>
          <a:prstGeom prst="rect">
            <a:avLst/>
          </a:prstGeom>
        </p:spPr>
      </p:pic>
      <p:sp>
        <p:nvSpPr>
          <p:cNvPr id="8" name="Slide Number Placeholder 7"/>
          <p:cNvSpPr>
            <a:spLocks noGrp="1"/>
          </p:cNvSpPr>
          <p:nvPr>
            <p:ph type="sldNum" sz="quarter" idx="12"/>
          </p:nvPr>
        </p:nvSpPr>
        <p:spPr/>
        <p:txBody>
          <a:bodyPr/>
          <a:lstStyle/>
          <a:p>
            <a:fld id="{E4D8D336-34C2-0144-A253-8CB998867269}" type="slidenum">
              <a:rPr lang="en-US" smtClean="0"/>
              <a:t>26</a:t>
            </a:fld>
            <a:endParaRPr lang="en-US"/>
          </a:p>
        </p:txBody>
      </p:sp>
    </p:spTree>
    <p:extLst>
      <p:ext uri="{BB962C8B-B14F-4D97-AF65-F5344CB8AC3E}">
        <p14:creationId xmlns:p14="http://schemas.microsoft.com/office/powerpoint/2010/main" val="2673845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Data for </a:t>
            </a:r>
            <a:r>
              <a:rPr lang="en-US" sz="3400" dirty="0" err="1" smtClean="0"/>
              <a:t>Λn</a:t>
            </a:r>
            <a:r>
              <a:rPr lang="en-US" sz="3400" dirty="0" smtClean="0"/>
              <a:t> Scattering Length Determination</a:t>
            </a:r>
            <a:endParaRPr lang="en-US" sz="3400" dirty="0"/>
          </a:p>
        </p:txBody>
      </p:sp>
      <p:pic>
        <p:nvPicPr>
          <p:cNvPr id="3" name="Picture 2" descr="im-lamb-neut-one-fol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67345" y="-39838"/>
            <a:ext cx="3943048" cy="6858000"/>
          </a:xfrm>
          <a:prstGeom prst="rect">
            <a:avLst/>
          </a:prstGeom>
        </p:spPr>
      </p:pic>
      <p:sp>
        <p:nvSpPr>
          <p:cNvPr id="4" name="Slide Number Placeholder 3"/>
          <p:cNvSpPr>
            <a:spLocks noGrp="1"/>
          </p:cNvSpPr>
          <p:nvPr>
            <p:ph type="sldNum" sz="quarter" idx="12"/>
          </p:nvPr>
        </p:nvSpPr>
        <p:spPr/>
        <p:txBody>
          <a:bodyPr/>
          <a:lstStyle/>
          <a:p>
            <a:fld id="{E4D8D336-34C2-0144-A253-8CB998867269}" type="slidenum">
              <a:rPr lang="en-US" smtClean="0"/>
              <a:t>27</a:t>
            </a:fld>
            <a:endParaRPr lang="en-US"/>
          </a:p>
        </p:txBody>
      </p:sp>
      <p:sp>
        <p:nvSpPr>
          <p:cNvPr id="5" name="TextBox 4"/>
          <p:cNvSpPr txBox="1"/>
          <p:nvPr/>
        </p:nvSpPr>
        <p:spPr>
          <a:xfrm>
            <a:off x="1296364" y="5516166"/>
            <a:ext cx="7143233" cy="707886"/>
          </a:xfrm>
          <a:prstGeom prst="rect">
            <a:avLst/>
          </a:prstGeom>
          <a:noFill/>
        </p:spPr>
        <p:txBody>
          <a:bodyPr wrap="square" rtlCol="0">
            <a:spAutoFit/>
          </a:bodyPr>
          <a:lstStyle/>
          <a:p>
            <a:r>
              <a:rPr lang="en-US" sz="2000" dirty="0" smtClean="0">
                <a:solidFill>
                  <a:srgbClr val="FF0000"/>
                </a:solidFill>
              </a:rPr>
              <a:t>Offer an opportunity to extract a spin-average </a:t>
            </a:r>
            <a:r>
              <a:rPr lang="en-US" sz="2000" dirty="0" err="1" smtClean="0">
                <a:solidFill>
                  <a:srgbClr val="FF0000"/>
                </a:solidFill>
              </a:rPr>
              <a:t>Λn</a:t>
            </a:r>
            <a:r>
              <a:rPr lang="en-US" sz="2000" dirty="0" smtClean="0">
                <a:solidFill>
                  <a:srgbClr val="FF0000"/>
                </a:solidFill>
              </a:rPr>
              <a:t> scattering length using </a:t>
            </a:r>
            <a:r>
              <a:rPr lang="en-US" sz="2000" dirty="0" err="1" smtClean="0">
                <a:solidFill>
                  <a:srgbClr val="FF0000"/>
                </a:solidFill>
              </a:rPr>
              <a:t>Gasparyan’s</a:t>
            </a:r>
            <a:r>
              <a:rPr lang="en-US" sz="2000" dirty="0" smtClean="0">
                <a:solidFill>
                  <a:srgbClr val="FF0000"/>
                </a:solidFill>
              </a:rPr>
              <a:t> method.  </a:t>
            </a:r>
            <a:endParaRPr lang="en-US" sz="2000" dirty="0">
              <a:solidFill>
                <a:srgbClr val="FF0000"/>
              </a:solidFill>
            </a:endParaRPr>
          </a:p>
        </p:txBody>
      </p:sp>
    </p:spTree>
    <p:extLst>
      <p:ext uri="{BB962C8B-B14F-4D97-AF65-F5344CB8AC3E}">
        <p14:creationId xmlns:p14="http://schemas.microsoft.com/office/powerpoint/2010/main" val="29398227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82600" y="1320800"/>
            <a:ext cx="8229600" cy="4965700"/>
          </a:xfrm>
        </p:spPr>
        <p:txBody>
          <a:bodyPr>
            <a:noAutofit/>
          </a:bodyPr>
          <a:lstStyle/>
          <a:p>
            <a:pPr algn="just"/>
            <a:r>
              <a:rPr lang="en-US" sz="2400" dirty="0"/>
              <a:t>First </a:t>
            </a:r>
            <a:r>
              <a:rPr lang="en-US" sz="2400" dirty="0" smtClean="0"/>
              <a:t>estimates </a:t>
            </a:r>
            <a:r>
              <a:rPr lang="en-US" sz="2400" dirty="0"/>
              <a:t>for the polarization observables </a:t>
            </a:r>
            <a:r>
              <a:rPr lang="en-US" sz="2400" i="1" dirty="0" err="1" smtClean="0">
                <a:latin typeface="Times New Roman"/>
                <a:cs typeface="Times New Roman"/>
              </a:rPr>
              <a:t>C</a:t>
            </a:r>
            <a:r>
              <a:rPr lang="en-US" sz="2400" i="1" baseline="-25000" dirty="0" err="1" smtClean="0">
                <a:latin typeface="Times New Roman"/>
                <a:cs typeface="Times New Roman"/>
              </a:rPr>
              <a:t>x</a:t>
            </a:r>
            <a:r>
              <a:rPr lang="en-US" sz="2400" dirty="0" smtClean="0"/>
              <a:t>, </a:t>
            </a:r>
            <a:r>
              <a:rPr lang="en-US" sz="2400" i="1" dirty="0" err="1" smtClean="0">
                <a:latin typeface="Times New Roman"/>
                <a:cs typeface="Times New Roman"/>
              </a:rPr>
              <a:t>C</a:t>
            </a:r>
            <a:r>
              <a:rPr lang="en-US" sz="2400" i="1" baseline="-25000" dirty="0" err="1" smtClean="0">
                <a:latin typeface="Times New Roman"/>
                <a:cs typeface="Times New Roman"/>
              </a:rPr>
              <a:t>z</a:t>
            </a:r>
            <a:r>
              <a:rPr lang="en-US" sz="2400" dirty="0" smtClean="0"/>
              <a:t>, </a:t>
            </a:r>
            <a:r>
              <a:rPr lang="en-US" sz="2400" i="1" dirty="0" err="1" smtClean="0">
                <a:latin typeface="Times New Roman"/>
                <a:cs typeface="Times New Roman"/>
              </a:rPr>
              <a:t>P</a:t>
            </a:r>
            <a:r>
              <a:rPr lang="en-US" sz="2400" i="1" baseline="-25000" dirty="0" err="1" smtClean="0">
                <a:latin typeface="Times New Roman"/>
                <a:cs typeface="Times New Roman"/>
              </a:rPr>
              <a:t>y</a:t>
            </a:r>
            <a:r>
              <a:rPr lang="en-US" sz="2400" dirty="0" smtClean="0"/>
              <a:t>,</a:t>
            </a:r>
            <a:r>
              <a:rPr lang="en-US" sz="2400" dirty="0"/>
              <a:t> </a:t>
            </a:r>
            <a:r>
              <a:rPr lang="en-US" sz="2400" i="1" dirty="0" smtClean="0">
                <a:latin typeface="Times New Roman"/>
                <a:cs typeface="Times New Roman"/>
              </a:rPr>
              <a:t>O</a:t>
            </a:r>
            <a:r>
              <a:rPr lang="en-US" sz="2400" i="1" baseline="-25000" dirty="0" smtClean="0">
                <a:latin typeface="Times New Roman"/>
                <a:cs typeface="Times New Roman"/>
              </a:rPr>
              <a:t>x</a:t>
            </a:r>
            <a:r>
              <a:rPr lang="en-US" sz="2400" dirty="0" smtClean="0"/>
              <a:t>, </a:t>
            </a:r>
            <a:r>
              <a:rPr lang="en-US" sz="2400" i="1" dirty="0" smtClean="0">
                <a:latin typeface="Times New Roman"/>
                <a:cs typeface="Times New Roman"/>
              </a:rPr>
              <a:t>O</a:t>
            </a:r>
            <a:r>
              <a:rPr lang="en-US" sz="2400" i="1" baseline="-25000" dirty="0" smtClean="0">
                <a:latin typeface="Times New Roman"/>
                <a:cs typeface="Times New Roman"/>
              </a:rPr>
              <a:t>z</a:t>
            </a:r>
            <a:r>
              <a:rPr lang="en-US" sz="2400" dirty="0" smtClean="0"/>
              <a:t> and </a:t>
            </a:r>
            <a:r>
              <a:rPr lang="en-US" sz="2400" i="1" dirty="0" err="1" smtClean="0">
                <a:latin typeface="Times New Roman"/>
                <a:cs typeface="Times New Roman"/>
              </a:rPr>
              <a:t>Σ</a:t>
            </a:r>
            <a:r>
              <a:rPr lang="en-US" sz="2400" i="1" dirty="0" smtClean="0">
                <a:latin typeface="Times New Roman"/>
                <a:cs typeface="Times New Roman"/>
              </a:rPr>
              <a:t> </a:t>
            </a:r>
            <a:r>
              <a:rPr lang="en-US" sz="2400" dirty="0" smtClean="0"/>
              <a:t>for the </a:t>
            </a:r>
            <a:r>
              <a:rPr lang="en-US" sz="2400" dirty="0"/>
              <a:t>final-state interactions in   </a:t>
            </a:r>
            <a:r>
              <a:rPr lang="en-US" sz="2400" dirty="0" smtClean="0"/>
              <a:t>                 were determined.</a:t>
            </a:r>
          </a:p>
          <a:p>
            <a:pPr algn="just"/>
            <a:endParaRPr lang="en-US" sz="2400" dirty="0"/>
          </a:p>
          <a:p>
            <a:pPr algn="just"/>
            <a:r>
              <a:rPr lang="en-US" sz="2400" dirty="0" smtClean="0"/>
              <a:t>One-</a:t>
            </a:r>
            <a:r>
              <a:rPr lang="en-US" sz="2400" dirty="0"/>
              <a:t>fold, two-fold, and four-fold differential estimates were obtained. </a:t>
            </a:r>
            <a:endParaRPr lang="en-US" sz="2400" dirty="0" smtClean="0"/>
          </a:p>
          <a:p>
            <a:pPr marL="0" indent="0" algn="just">
              <a:buNone/>
            </a:pPr>
            <a:endParaRPr lang="en-US" sz="2400" dirty="0" smtClean="0"/>
          </a:p>
          <a:p>
            <a:pPr algn="just"/>
            <a:r>
              <a:rPr lang="en-US" sz="2400" dirty="0" smtClean="0"/>
              <a:t>Effect of QF on the observables were studied.</a:t>
            </a:r>
          </a:p>
          <a:p>
            <a:pPr algn="just"/>
            <a:endParaRPr lang="en-US" sz="2400" dirty="0" smtClean="0"/>
          </a:p>
          <a:p>
            <a:pPr algn="just"/>
            <a:r>
              <a:rPr lang="en-US" sz="2400" dirty="0" smtClean="0"/>
              <a:t>Data points of this work will </a:t>
            </a:r>
            <a:r>
              <a:rPr lang="en-US" sz="2400" dirty="0"/>
              <a:t>be used to constrain free parameters of YN </a:t>
            </a:r>
            <a:r>
              <a:rPr lang="en-US" sz="2400" dirty="0" smtClean="0"/>
              <a:t>potentials</a:t>
            </a:r>
            <a:r>
              <a:rPr lang="en-US" sz="2400" dirty="0"/>
              <a:t> </a:t>
            </a:r>
            <a:r>
              <a:rPr lang="en-US" sz="2400" dirty="0" smtClean="0"/>
              <a:t>and to extract a spin-average value of </a:t>
            </a:r>
            <a:r>
              <a:rPr lang="en-US" sz="2400" dirty="0" err="1" smtClean="0"/>
              <a:t>Λn</a:t>
            </a:r>
            <a:r>
              <a:rPr lang="en-US" sz="2400" dirty="0" smtClean="0"/>
              <a:t> scattering length.</a:t>
            </a:r>
          </a:p>
          <a:p>
            <a:pPr algn="just"/>
            <a:endParaRPr lang="en-US" sz="2400" dirty="0" smtClean="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546" y="1716853"/>
            <a:ext cx="1660854" cy="381728"/>
          </a:xfrm>
          <a:prstGeom prst="rect">
            <a:avLst/>
          </a:prstGeom>
        </p:spPr>
      </p:pic>
      <p:sp>
        <p:nvSpPr>
          <p:cNvPr id="6" name="Slide Number Placeholder 5"/>
          <p:cNvSpPr>
            <a:spLocks noGrp="1"/>
          </p:cNvSpPr>
          <p:nvPr>
            <p:ph type="sldNum" sz="quarter" idx="12"/>
          </p:nvPr>
        </p:nvSpPr>
        <p:spPr/>
        <p:txBody>
          <a:bodyPr/>
          <a:lstStyle/>
          <a:p>
            <a:fld id="{E4D8D336-34C2-0144-A253-8CB998867269}" type="slidenum">
              <a:rPr lang="en-US" smtClean="0"/>
              <a:t>28</a:t>
            </a:fld>
            <a:endParaRPr lang="en-US"/>
          </a:p>
        </p:txBody>
      </p:sp>
    </p:spTree>
    <p:extLst>
      <p:ext uri="{BB962C8B-B14F-4D97-AF65-F5344CB8AC3E}">
        <p14:creationId xmlns:p14="http://schemas.microsoft.com/office/powerpoint/2010/main" val="11936688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65168" y="2418687"/>
            <a:ext cx="4864971" cy="1015663"/>
          </a:xfrm>
          <a:prstGeom prst="rect">
            <a:avLst/>
          </a:prstGeom>
          <a:noFill/>
        </p:spPr>
        <p:txBody>
          <a:bodyPr wrap="square" rtlCol="0">
            <a:spAutoFit/>
          </a:bodyPr>
          <a:lstStyle/>
          <a:p>
            <a:r>
              <a:rPr lang="en-US" sz="6000" dirty="0" smtClean="0"/>
              <a:t>Backup Slides</a:t>
            </a:r>
            <a:endParaRPr lang="en-US" sz="6000" dirty="0"/>
          </a:p>
        </p:txBody>
      </p:sp>
      <p:sp>
        <p:nvSpPr>
          <p:cNvPr id="2" name="Slide Number Placeholder 1"/>
          <p:cNvSpPr>
            <a:spLocks noGrp="1"/>
          </p:cNvSpPr>
          <p:nvPr>
            <p:ph type="sldNum" sz="quarter" idx="12"/>
          </p:nvPr>
        </p:nvSpPr>
        <p:spPr/>
        <p:txBody>
          <a:bodyPr/>
          <a:lstStyle/>
          <a:p>
            <a:fld id="{9F2C4304-FFB1-9A41-855D-A8426E9D5069}" type="slidenum">
              <a:rPr lang="en-US" smtClean="0"/>
              <a:t>29</a:t>
            </a:fld>
            <a:endParaRPr lang="en-US"/>
          </a:p>
        </p:txBody>
      </p:sp>
    </p:spTree>
    <p:extLst>
      <p:ext uri="{BB962C8B-B14F-4D97-AF65-F5344CB8AC3E}">
        <p14:creationId xmlns:p14="http://schemas.microsoft.com/office/powerpoint/2010/main" val="30803333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4161368"/>
            <a:ext cx="9144000" cy="1878230"/>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6464291" y="4284134"/>
            <a:ext cx="1651000" cy="461665"/>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37200" y="4279900"/>
            <a:ext cx="1085850" cy="461665"/>
          </a:xfrm>
          <a:prstGeom prst="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Hyperon-Nucleon Interaction</a:t>
            </a:r>
            <a:endParaRPr lang="en-US" dirty="0"/>
          </a:p>
        </p:txBody>
      </p:sp>
      <p:sp>
        <p:nvSpPr>
          <p:cNvPr id="3" name="Content Placeholder 2"/>
          <p:cNvSpPr>
            <a:spLocks noGrp="1"/>
          </p:cNvSpPr>
          <p:nvPr>
            <p:ph idx="4294967295"/>
          </p:nvPr>
        </p:nvSpPr>
        <p:spPr>
          <a:xfrm>
            <a:off x="0" y="1600200"/>
            <a:ext cx="8229600" cy="2501900"/>
          </a:xfrm>
        </p:spPr>
        <p:txBody>
          <a:bodyPr>
            <a:normAutofit fontScale="85000" lnSpcReduction="20000"/>
          </a:bodyPr>
          <a:lstStyle/>
          <a:p>
            <a:pPr marL="457200" lvl="1" indent="0" algn="just">
              <a:lnSpc>
                <a:spcPct val="150000"/>
              </a:lnSpc>
              <a:buNone/>
            </a:pPr>
            <a:r>
              <a:rPr lang="en-US" dirty="0" smtClean="0"/>
              <a:t>The understanding of both </a:t>
            </a:r>
            <a:r>
              <a:rPr lang="en-US" dirty="0" smtClean="0">
                <a:solidFill>
                  <a:srgbClr val="FF0000"/>
                </a:solidFill>
              </a:rPr>
              <a:t>hyperon-nucleon (YN) </a:t>
            </a:r>
            <a:r>
              <a:rPr lang="en-US" dirty="0" smtClean="0"/>
              <a:t>and </a:t>
            </a:r>
            <a:r>
              <a:rPr lang="en-US" dirty="0" smtClean="0">
                <a:solidFill>
                  <a:srgbClr val="FF0000"/>
                </a:solidFill>
              </a:rPr>
              <a:t>nucleon-nucleon (NN) </a:t>
            </a:r>
            <a:r>
              <a:rPr lang="en-US" dirty="0" smtClean="0"/>
              <a:t>potentials is necessary to have a </a:t>
            </a:r>
            <a:r>
              <a:rPr lang="en-US" dirty="0" smtClean="0">
                <a:solidFill>
                  <a:srgbClr val="FF0000"/>
                </a:solidFill>
              </a:rPr>
              <a:t>comprehensive picture </a:t>
            </a:r>
            <a:r>
              <a:rPr lang="en-US" dirty="0" smtClean="0"/>
              <a:t>of the </a:t>
            </a:r>
            <a:r>
              <a:rPr lang="en-US" dirty="0" smtClean="0">
                <a:solidFill>
                  <a:srgbClr val="FF0000"/>
                </a:solidFill>
              </a:rPr>
              <a:t>strong interaction</a:t>
            </a:r>
            <a:r>
              <a:rPr lang="en-US" dirty="0" smtClean="0"/>
              <a:t>.</a:t>
            </a:r>
            <a:r>
              <a:rPr lang="en-US" sz="2400" dirty="0" smtClean="0"/>
              <a:t> </a:t>
            </a:r>
          </a:p>
          <a:p>
            <a:pPr lvl="2" algn="just">
              <a:lnSpc>
                <a:spcPct val="150000"/>
              </a:lnSpc>
              <a:buFont typeface="Wingdings" charset="2"/>
              <a:buChar char="§"/>
            </a:pPr>
            <a:r>
              <a:rPr lang="en-US" dirty="0" smtClean="0"/>
              <a:t>Composition </a:t>
            </a:r>
            <a:r>
              <a:rPr lang="en-US" dirty="0"/>
              <a:t>of </a:t>
            </a:r>
            <a:r>
              <a:rPr lang="en-US" dirty="0">
                <a:solidFill>
                  <a:srgbClr val="FF0000"/>
                </a:solidFill>
              </a:rPr>
              <a:t>dense nuclear matter </a:t>
            </a:r>
            <a:r>
              <a:rPr lang="en-US" dirty="0"/>
              <a:t>(neutron stars interior).</a:t>
            </a:r>
          </a:p>
          <a:p>
            <a:pPr lvl="2" algn="just">
              <a:lnSpc>
                <a:spcPct val="150000"/>
              </a:lnSpc>
              <a:buFont typeface="Wingdings" charset="2"/>
              <a:buChar char="§"/>
            </a:pPr>
            <a:r>
              <a:rPr lang="en-US" dirty="0"/>
              <a:t>Many-body calculations of </a:t>
            </a:r>
            <a:r>
              <a:rPr lang="en-US" dirty="0" err="1" smtClean="0">
                <a:solidFill>
                  <a:srgbClr val="FF0000"/>
                </a:solidFill>
              </a:rPr>
              <a:t>hypernuclei</a:t>
            </a:r>
            <a:r>
              <a:rPr lang="en-US" dirty="0"/>
              <a:t>.</a:t>
            </a:r>
          </a:p>
          <a:p>
            <a:endParaRPr lang="en-US" dirty="0" smtClean="0"/>
          </a:p>
          <a:p>
            <a:pPr marL="0" indent="0">
              <a:buNone/>
            </a:pPr>
            <a:endParaRPr lang="en-US" dirty="0"/>
          </a:p>
        </p:txBody>
      </p:sp>
      <p:sp>
        <p:nvSpPr>
          <p:cNvPr id="4" name="TextBox 3"/>
          <p:cNvSpPr txBox="1"/>
          <p:nvPr/>
        </p:nvSpPr>
        <p:spPr>
          <a:xfrm>
            <a:off x="440300" y="4267200"/>
            <a:ext cx="596900" cy="461665"/>
          </a:xfrm>
          <a:prstGeom prst="rect">
            <a:avLst/>
          </a:prstGeom>
          <a:noFill/>
        </p:spPr>
        <p:txBody>
          <a:bodyPr wrap="square" rtlCol="0">
            <a:spAutoFit/>
          </a:bodyPr>
          <a:lstStyle/>
          <a:p>
            <a:r>
              <a:rPr lang="en-US" sz="2400" dirty="0"/>
              <a:t>N</a:t>
            </a:r>
            <a:r>
              <a:rPr lang="en-US" sz="2400" dirty="0" smtClean="0"/>
              <a:t>N</a:t>
            </a:r>
            <a:endParaRPr lang="en-US" sz="2400" dirty="0"/>
          </a:p>
        </p:txBody>
      </p:sp>
      <p:grpSp>
        <p:nvGrpSpPr>
          <p:cNvPr id="11" name="Group 10"/>
          <p:cNvGrpSpPr/>
          <p:nvPr/>
        </p:nvGrpSpPr>
        <p:grpSpPr>
          <a:xfrm>
            <a:off x="1094350" y="4254500"/>
            <a:ext cx="444500" cy="461665"/>
            <a:chOff x="2349500" y="5628332"/>
            <a:chExt cx="444500" cy="461665"/>
          </a:xfrm>
        </p:grpSpPr>
        <p:sp>
          <p:nvSpPr>
            <p:cNvPr id="6" name="Oval 5"/>
            <p:cNvSpPr/>
            <p:nvPr/>
          </p:nvSpPr>
          <p:spPr>
            <a:xfrm>
              <a:off x="2349500" y="5666432"/>
              <a:ext cx="431800" cy="41086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381250" y="5628332"/>
              <a:ext cx="412750" cy="461665"/>
            </a:xfrm>
            <a:prstGeom prst="rect">
              <a:avLst/>
            </a:prstGeom>
            <a:noFill/>
          </p:spPr>
          <p:txBody>
            <a:bodyPr wrap="square" rtlCol="0">
              <a:spAutoFit/>
            </a:bodyPr>
            <a:lstStyle/>
            <a:p>
              <a:r>
                <a:rPr lang="en-US" sz="2400" dirty="0"/>
                <a:t>u</a:t>
              </a:r>
            </a:p>
          </p:txBody>
        </p:sp>
      </p:grpSp>
      <p:grpSp>
        <p:nvGrpSpPr>
          <p:cNvPr id="10" name="Group 9"/>
          <p:cNvGrpSpPr/>
          <p:nvPr/>
        </p:nvGrpSpPr>
        <p:grpSpPr>
          <a:xfrm>
            <a:off x="1621400" y="4254500"/>
            <a:ext cx="501650" cy="461665"/>
            <a:chOff x="4533900" y="5397500"/>
            <a:chExt cx="501650" cy="461665"/>
          </a:xfrm>
        </p:grpSpPr>
        <p:sp>
          <p:nvSpPr>
            <p:cNvPr id="8" name="Oval 7"/>
            <p:cNvSpPr/>
            <p:nvPr/>
          </p:nvSpPr>
          <p:spPr>
            <a:xfrm>
              <a:off x="4533900" y="5435600"/>
              <a:ext cx="431800" cy="410865"/>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572000" y="5397500"/>
              <a:ext cx="463550" cy="461665"/>
            </a:xfrm>
            <a:prstGeom prst="rect">
              <a:avLst/>
            </a:prstGeom>
            <a:noFill/>
          </p:spPr>
          <p:txBody>
            <a:bodyPr wrap="square" rtlCol="0">
              <a:spAutoFit/>
            </a:bodyPr>
            <a:lstStyle/>
            <a:p>
              <a:r>
                <a:rPr lang="en-US" sz="2400" dirty="0"/>
                <a:t>d</a:t>
              </a:r>
            </a:p>
          </p:txBody>
        </p:sp>
      </p:grpSp>
      <p:grpSp>
        <p:nvGrpSpPr>
          <p:cNvPr id="15" name="Group 14"/>
          <p:cNvGrpSpPr/>
          <p:nvPr/>
        </p:nvGrpSpPr>
        <p:grpSpPr>
          <a:xfrm>
            <a:off x="7588241" y="4246034"/>
            <a:ext cx="527050" cy="474365"/>
            <a:chOff x="6019800" y="5511800"/>
            <a:chExt cx="527050" cy="474365"/>
          </a:xfrm>
        </p:grpSpPr>
        <p:sp>
          <p:nvSpPr>
            <p:cNvPr id="13" name="Oval 12"/>
            <p:cNvSpPr/>
            <p:nvPr/>
          </p:nvSpPr>
          <p:spPr>
            <a:xfrm>
              <a:off x="6019800" y="5575300"/>
              <a:ext cx="431800" cy="410865"/>
            </a:xfrm>
            <a:prstGeom prst="ellipse">
              <a:avLst/>
            </a:prstGeom>
            <a:solidFill>
              <a:srgbClr val="FCFF39"/>
            </a:solidFill>
            <a:ln>
              <a:solidFill>
                <a:srgbClr val="FCFF3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083300" y="5511800"/>
              <a:ext cx="463550" cy="461665"/>
            </a:xfrm>
            <a:prstGeom prst="rect">
              <a:avLst/>
            </a:prstGeom>
            <a:noFill/>
          </p:spPr>
          <p:txBody>
            <a:bodyPr wrap="square" rtlCol="0">
              <a:spAutoFit/>
            </a:bodyPr>
            <a:lstStyle/>
            <a:p>
              <a:r>
                <a:rPr lang="en-US" sz="2400" dirty="0" smtClean="0"/>
                <a:t>s</a:t>
              </a:r>
              <a:endParaRPr lang="en-US" sz="2400" dirty="0"/>
            </a:p>
          </p:txBody>
        </p:sp>
      </p:grpSp>
      <p:sp>
        <p:nvSpPr>
          <p:cNvPr id="17" name="TextBox 16"/>
          <p:cNvSpPr txBox="1"/>
          <p:nvPr/>
        </p:nvSpPr>
        <p:spPr>
          <a:xfrm>
            <a:off x="5867391" y="4284134"/>
            <a:ext cx="596900" cy="461665"/>
          </a:xfrm>
          <a:prstGeom prst="rect">
            <a:avLst/>
          </a:prstGeom>
          <a:noFill/>
        </p:spPr>
        <p:txBody>
          <a:bodyPr wrap="square" rtlCol="0">
            <a:spAutoFit/>
          </a:bodyPr>
          <a:lstStyle/>
          <a:p>
            <a:r>
              <a:rPr lang="en-US" sz="2400" dirty="0" smtClean="0"/>
              <a:t>YN</a:t>
            </a:r>
            <a:endParaRPr lang="en-US" sz="2400" dirty="0"/>
          </a:p>
        </p:txBody>
      </p:sp>
      <p:grpSp>
        <p:nvGrpSpPr>
          <p:cNvPr id="18" name="Group 17"/>
          <p:cNvGrpSpPr/>
          <p:nvPr/>
        </p:nvGrpSpPr>
        <p:grpSpPr>
          <a:xfrm>
            <a:off x="6521441" y="4271434"/>
            <a:ext cx="444500" cy="461665"/>
            <a:chOff x="2349500" y="5628332"/>
            <a:chExt cx="444500" cy="461665"/>
          </a:xfrm>
        </p:grpSpPr>
        <p:sp>
          <p:nvSpPr>
            <p:cNvPr id="19" name="Oval 18"/>
            <p:cNvSpPr/>
            <p:nvPr/>
          </p:nvSpPr>
          <p:spPr>
            <a:xfrm>
              <a:off x="2349500" y="5666432"/>
              <a:ext cx="431800" cy="41086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381250" y="5628332"/>
              <a:ext cx="412750" cy="461665"/>
            </a:xfrm>
            <a:prstGeom prst="rect">
              <a:avLst/>
            </a:prstGeom>
            <a:noFill/>
          </p:spPr>
          <p:txBody>
            <a:bodyPr wrap="square" rtlCol="0">
              <a:spAutoFit/>
            </a:bodyPr>
            <a:lstStyle/>
            <a:p>
              <a:r>
                <a:rPr lang="en-US" sz="2400" dirty="0"/>
                <a:t>u</a:t>
              </a:r>
            </a:p>
          </p:txBody>
        </p:sp>
      </p:grpSp>
      <p:grpSp>
        <p:nvGrpSpPr>
          <p:cNvPr id="21" name="Group 20"/>
          <p:cNvGrpSpPr/>
          <p:nvPr/>
        </p:nvGrpSpPr>
        <p:grpSpPr>
          <a:xfrm>
            <a:off x="7048491" y="4271434"/>
            <a:ext cx="501650" cy="461665"/>
            <a:chOff x="4533900" y="5397500"/>
            <a:chExt cx="501650" cy="461665"/>
          </a:xfrm>
        </p:grpSpPr>
        <p:sp>
          <p:nvSpPr>
            <p:cNvPr id="22" name="Oval 21"/>
            <p:cNvSpPr/>
            <p:nvPr/>
          </p:nvSpPr>
          <p:spPr>
            <a:xfrm>
              <a:off x="4533900" y="5435600"/>
              <a:ext cx="431800" cy="410865"/>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572000" y="5397500"/>
              <a:ext cx="463550" cy="461665"/>
            </a:xfrm>
            <a:prstGeom prst="rect">
              <a:avLst/>
            </a:prstGeom>
            <a:noFill/>
          </p:spPr>
          <p:txBody>
            <a:bodyPr wrap="square" rtlCol="0">
              <a:spAutoFit/>
            </a:bodyPr>
            <a:lstStyle/>
            <a:p>
              <a:r>
                <a:rPr lang="en-US" sz="2400" dirty="0"/>
                <a:t>d</a:t>
              </a:r>
            </a:p>
          </p:txBody>
        </p:sp>
      </p:grpSp>
      <p:sp>
        <p:nvSpPr>
          <p:cNvPr id="30" name="Rectangle 29"/>
          <p:cNvSpPr/>
          <p:nvPr/>
        </p:nvSpPr>
        <p:spPr>
          <a:xfrm>
            <a:off x="504897" y="4869236"/>
            <a:ext cx="1639992" cy="830997"/>
          </a:xfrm>
          <a:prstGeom prst="rect">
            <a:avLst/>
          </a:prstGeom>
        </p:spPr>
        <p:txBody>
          <a:bodyPr wrap="none">
            <a:spAutoFit/>
          </a:bodyPr>
          <a:lstStyle/>
          <a:p>
            <a:pPr algn="ctr"/>
            <a:r>
              <a:rPr lang="en-US" sz="2400" dirty="0"/>
              <a:t>Very well </a:t>
            </a:r>
            <a:endParaRPr lang="en-US" sz="2400" dirty="0" smtClean="0"/>
          </a:p>
          <a:p>
            <a:pPr algn="ctr"/>
            <a:r>
              <a:rPr lang="en-US" sz="2400" dirty="0" smtClean="0"/>
              <a:t>understood</a:t>
            </a:r>
            <a:endParaRPr lang="en-US" sz="2400" dirty="0"/>
          </a:p>
        </p:txBody>
      </p:sp>
      <p:sp>
        <p:nvSpPr>
          <p:cNvPr id="31" name="TextBox 30"/>
          <p:cNvSpPr txBox="1"/>
          <p:nvPr/>
        </p:nvSpPr>
        <p:spPr>
          <a:xfrm>
            <a:off x="3574832" y="4086996"/>
            <a:ext cx="915167" cy="461665"/>
          </a:xfrm>
          <a:prstGeom prst="rect">
            <a:avLst/>
          </a:prstGeom>
          <a:noFill/>
        </p:spPr>
        <p:txBody>
          <a:bodyPr wrap="square" rtlCol="0">
            <a:spAutoFit/>
          </a:bodyPr>
          <a:lstStyle/>
          <a:p>
            <a:r>
              <a:rPr lang="en-US" sz="2400" dirty="0" smtClean="0"/>
              <a:t>SU(3)</a:t>
            </a:r>
            <a:endParaRPr lang="en-US" sz="2400" dirty="0"/>
          </a:p>
        </p:txBody>
      </p:sp>
      <p:sp>
        <p:nvSpPr>
          <p:cNvPr id="33" name="Rectangle 32"/>
          <p:cNvSpPr/>
          <p:nvPr/>
        </p:nvSpPr>
        <p:spPr>
          <a:xfrm>
            <a:off x="5600700" y="5250933"/>
            <a:ext cx="3637706" cy="830997"/>
          </a:xfrm>
          <a:prstGeom prst="rect">
            <a:avLst/>
          </a:prstGeom>
        </p:spPr>
        <p:txBody>
          <a:bodyPr wrap="square">
            <a:spAutoFit/>
          </a:bodyPr>
          <a:lstStyle/>
          <a:p>
            <a:pPr algn="just"/>
            <a:r>
              <a:rPr lang="en-US" sz="2400" dirty="0" smtClean="0">
                <a:solidFill>
                  <a:srgbClr val="FF0000"/>
                </a:solidFill>
              </a:rPr>
              <a:t>must be obtained from fits </a:t>
            </a:r>
          </a:p>
          <a:p>
            <a:pPr algn="just"/>
            <a:r>
              <a:rPr lang="en-US" sz="2400" dirty="0" smtClean="0">
                <a:solidFill>
                  <a:srgbClr val="FF0000"/>
                </a:solidFill>
              </a:rPr>
              <a:t>to </a:t>
            </a:r>
            <a:r>
              <a:rPr lang="en-US" sz="2400" dirty="0">
                <a:solidFill>
                  <a:srgbClr val="FF0000"/>
                </a:solidFill>
              </a:rPr>
              <a:t>YN experimental data</a:t>
            </a:r>
          </a:p>
        </p:txBody>
      </p:sp>
      <p:cxnSp>
        <p:nvCxnSpPr>
          <p:cNvPr id="34" name="Straight Arrow Connector 33"/>
          <p:cNvCxnSpPr/>
          <p:nvPr/>
        </p:nvCxnSpPr>
        <p:spPr>
          <a:xfrm flipV="1">
            <a:off x="2243666" y="4536133"/>
            <a:ext cx="3666058"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624444" y="4878158"/>
            <a:ext cx="2980804" cy="461665"/>
          </a:xfrm>
          <a:prstGeom prst="rect">
            <a:avLst/>
          </a:prstGeom>
        </p:spPr>
        <p:txBody>
          <a:bodyPr wrap="none">
            <a:spAutoFit/>
          </a:bodyPr>
          <a:lstStyle/>
          <a:p>
            <a:pPr algn="just"/>
            <a:r>
              <a:rPr lang="en-US" sz="2400" smtClean="0">
                <a:solidFill>
                  <a:srgbClr val="7F7F7F"/>
                </a:solidFill>
              </a:rPr>
              <a:t>Some free </a:t>
            </a:r>
            <a:r>
              <a:rPr lang="en-US" sz="2400" dirty="0" smtClean="0">
                <a:solidFill>
                  <a:srgbClr val="7F7F7F"/>
                </a:solidFill>
              </a:rPr>
              <a:t>parameters</a:t>
            </a:r>
            <a:endParaRPr lang="en-US" sz="2400" dirty="0">
              <a:solidFill>
                <a:srgbClr val="7F7F7F"/>
              </a:solidFill>
            </a:endParaRPr>
          </a:p>
        </p:txBody>
      </p:sp>
      <p:sp>
        <p:nvSpPr>
          <p:cNvPr id="32" name="TextBox 31"/>
          <p:cNvSpPr txBox="1"/>
          <p:nvPr/>
        </p:nvSpPr>
        <p:spPr>
          <a:xfrm>
            <a:off x="2701223" y="4866467"/>
            <a:ext cx="2125942" cy="461665"/>
          </a:xfrm>
          <a:prstGeom prst="rect">
            <a:avLst/>
          </a:prstGeom>
          <a:noFill/>
        </p:spPr>
        <p:txBody>
          <a:bodyPr wrap="square" rtlCol="0">
            <a:spAutoFit/>
          </a:bodyPr>
          <a:lstStyle/>
          <a:p>
            <a:r>
              <a:rPr lang="en-US" sz="2400" dirty="0" smtClean="0">
                <a:solidFill>
                  <a:schemeClr val="tx1">
                    <a:lumMod val="50000"/>
                    <a:lumOff val="50000"/>
                  </a:schemeClr>
                </a:solidFill>
              </a:rPr>
              <a:t>SU(3) is broken</a:t>
            </a:r>
            <a:endParaRPr lang="en-US" sz="2400" dirty="0">
              <a:solidFill>
                <a:schemeClr val="tx1">
                  <a:lumMod val="50000"/>
                  <a:lumOff val="50000"/>
                </a:schemeClr>
              </a:solidFill>
            </a:endParaRPr>
          </a:p>
        </p:txBody>
      </p:sp>
      <p:cxnSp>
        <p:nvCxnSpPr>
          <p:cNvPr id="27" name="Straight Arrow Connector 26"/>
          <p:cNvCxnSpPr/>
          <p:nvPr/>
        </p:nvCxnSpPr>
        <p:spPr>
          <a:xfrm>
            <a:off x="4728388" y="5153744"/>
            <a:ext cx="921515" cy="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E4D8D336-34C2-0144-A253-8CB998867269}" type="slidenum">
              <a:rPr lang="en-US" smtClean="0"/>
              <a:t>3</a:t>
            </a:fld>
            <a:endParaRPr lang="en-US"/>
          </a:p>
        </p:txBody>
      </p:sp>
      <p:sp>
        <p:nvSpPr>
          <p:cNvPr id="12" name="TextBox 11"/>
          <p:cNvSpPr txBox="1"/>
          <p:nvPr/>
        </p:nvSpPr>
        <p:spPr>
          <a:xfrm>
            <a:off x="595949" y="6086366"/>
            <a:ext cx="10542883" cy="400110"/>
          </a:xfrm>
          <a:prstGeom prst="rect">
            <a:avLst/>
          </a:prstGeom>
          <a:noFill/>
        </p:spPr>
        <p:txBody>
          <a:bodyPr wrap="square" rtlCol="0">
            <a:spAutoFit/>
          </a:bodyPr>
          <a:lstStyle/>
          <a:p>
            <a:r>
              <a:rPr lang="en-US" sz="2000" dirty="0" smtClean="0">
                <a:solidFill>
                  <a:srgbClr val="FF0000"/>
                </a:solidFill>
              </a:rPr>
              <a:t>YN potential models: </a:t>
            </a:r>
            <a:r>
              <a:rPr lang="en-US" sz="2000" dirty="0" smtClean="0"/>
              <a:t>Meson-exchange models, Chiral effective field theory.</a:t>
            </a:r>
            <a:endParaRPr lang="en-US" sz="2000" dirty="0"/>
          </a:p>
        </p:txBody>
      </p:sp>
    </p:spTree>
    <p:extLst>
      <p:ext uri="{BB962C8B-B14F-4D97-AF65-F5344CB8AC3E}">
        <p14:creationId xmlns:p14="http://schemas.microsoft.com/office/powerpoint/2010/main" val="15254900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Analysis: Vertex Determination </a:t>
            </a:r>
            <a:endParaRPr lang="en-US" dirty="0"/>
          </a:p>
        </p:txBody>
      </p:sp>
      <p:sp>
        <p:nvSpPr>
          <p:cNvPr id="6" name="TextBox 5"/>
          <p:cNvSpPr txBox="1"/>
          <p:nvPr/>
        </p:nvSpPr>
        <p:spPr>
          <a:xfrm>
            <a:off x="457200" y="1941554"/>
            <a:ext cx="3529881" cy="400110"/>
          </a:xfrm>
          <a:prstGeom prst="rect">
            <a:avLst/>
          </a:prstGeom>
          <a:noFill/>
        </p:spPr>
        <p:txBody>
          <a:bodyPr wrap="square" rtlCol="0">
            <a:spAutoFit/>
          </a:bodyPr>
          <a:lstStyle/>
          <a:p>
            <a:pPr algn="just"/>
            <a:r>
              <a:rPr lang="en-US" sz="2000" dirty="0" smtClean="0">
                <a:solidFill>
                  <a:srgbClr val="FF0000"/>
                </a:solidFill>
              </a:rPr>
              <a:t>Distance Of Closest Approach</a:t>
            </a:r>
            <a:endParaRPr lang="en-US" sz="2000" dirty="0">
              <a:solidFill>
                <a:srgbClr val="FF0000"/>
              </a:solidFill>
            </a:endParaRPr>
          </a:p>
        </p:txBody>
      </p:sp>
      <p:sp>
        <p:nvSpPr>
          <p:cNvPr id="7" name="TextBox 6"/>
          <p:cNvSpPr txBox="1"/>
          <p:nvPr/>
        </p:nvSpPr>
        <p:spPr>
          <a:xfrm>
            <a:off x="6120764" y="1978950"/>
            <a:ext cx="1394958" cy="369332"/>
          </a:xfrm>
          <a:prstGeom prst="rect">
            <a:avLst/>
          </a:prstGeom>
          <a:noFill/>
        </p:spPr>
        <p:txBody>
          <a:bodyPr wrap="square" rtlCol="0">
            <a:spAutoFit/>
          </a:bodyPr>
          <a:lstStyle/>
          <a:p>
            <a:r>
              <a:rPr lang="en-US" dirty="0" smtClean="0">
                <a:solidFill>
                  <a:srgbClr val="FF0000"/>
                </a:solidFill>
              </a:rPr>
              <a:t>Vertex Cut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E4D8D336-34C2-0144-A253-8CB998867269}" type="slidenum">
              <a:rPr lang="en-US" smtClean="0"/>
              <a:t>30</a:t>
            </a:fld>
            <a:endParaRPr lang="en-US"/>
          </a:p>
        </p:txBody>
      </p:sp>
      <p:pic>
        <p:nvPicPr>
          <p:cNvPr id="8" name="Picture 7" descr="doc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1664"/>
            <a:ext cx="4530663" cy="3136613"/>
          </a:xfrm>
          <a:prstGeom prst="rect">
            <a:avLst/>
          </a:prstGeom>
        </p:spPr>
      </p:pic>
      <p:pic>
        <p:nvPicPr>
          <p:cNvPr id="9" name="Picture 8" descr="vertex.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59854" y="1894131"/>
            <a:ext cx="2616868" cy="4551424"/>
          </a:xfrm>
          <a:prstGeom prst="rect">
            <a:avLst/>
          </a:prstGeom>
        </p:spPr>
      </p:pic>
    </p:spTree>
    <p:extLst>
      <p:ext uri="{BB962C8B-B14F-4D97-AF65-F5344CB8AC3E}">
        <p14:creationId xmlns:p14="http://schemas.microsoft.com/office/powerpoint/2010/main" val="27609642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lectron Polarization vs Run number for Moll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66869" y="1515625"/>
            <a:ext cx="3249508" cy="5583246"/>
          </a:xfrm>
          <a:prstGeom prst="rect">
            <a:avLst/>
          </a:prstGeom>
        </p:spPr>
      </p:pic>
      <p:sp>
        <p:nvSpPr>
          <p:cNvPr id="2" name="Title 1"/>
          <p:cNvSpPr>
            <a:spLocks noGrp="1"/>
          </p:cNvSpPr>
          <p:nvPr>
            <p:ph type="title"/>
          </p:nvPr>
        </p:nvSpPr>
        <p:spPr/>
        <p:txBody>
          <a:bodyPr/>
          <a:lstStyle/>
          <a:p>
            <a:r>
              <a:rPr lang="en-US" dirty="0" smtClean="0"/>
              <a:t>Data Analysis: Photon </a:t>
            </a:r>
            <a:r>
              <a:rPr lang="en-US" dirty="0"/>
              <a:t>Polarization</a:t>
            </a:r>
          </a:p>
        </p:txBody>
      </p:sp>
      <p:sp>
        <p:nvSpPr>
          <p:cNvPr id="6" name="TextBox 5"/>
          <p:cNvSpPr txBox="1"/>
          <p:nvPr/>
        </p:nvSpPr>
        <p:spPr>
          <a:xfrm>
            <a:off x="209623" y="1580198"/>
            <a:ext cx="5122196" cy="707886"/>
          </a:xfrm>
          <a:prstGeom prst="rect">
            <a:avLst/>
          </a:prstGeom>
          <a:noFill/>
        </p:spPr>
        <p:txBody>
          <a:bodyPr wrap="square" rtlCol="0">
            <a:spAutoFit/>
          </a:bodyPr>
          <a:lstStyle/>
          <a:p>
            <a:pPr algn="just"/>
            <a:r>
              <a:rPr lang="en-US" sz="2000" dirty="0" smtClean="0">
                <a:solidFill>
                  <a:srgbClr val="FF0000"/>
                </a:solidFill>
              </a:rPr>
              <a:t>The electron polarization for some special runs were measured by the M  </a:t>
            </a:r>
            <a:r>
              <a:rPr lang="en-US" sz="2000" dirty="0" err="1" smtClean="0">
                <a:solidFill>
                  <a:srgbClr val="FF0000"/>
                </a:solidFill>
              </a:rPr>
              <a:t>ller</a:t>
            </a:r>
            <a:r>
              <a:rPr lang="en-US" sz="2000" dirty="0" smtClean="0">
                <a:solidFill>
                  <a:srgbClr val="FF0000"/>
                </a:solidFill>
              </a:rPr>
              <a:t> </a:t>
            </a:r>
            <a:r>
              <a:rPr lang="en-US" sz="2000" dirty="0" err="1" smtClean="0">
                <a:solidFill>
                  <a:srgbClr val="FF0000"/>
                </a:solidFill>
              </a:rPr>
              <a:t>polarimeter</a:t>
            </a:r>
            <a:r>
              <a:rPr lang="en-US" sz="2000" dirty="0" smtClean="0">
                <a:solidFill>
                  <a:srgbClr val="FF0000"/>
                </a:solidFill>
              </a:rPr>
              <a:t>.</a:t>
            </a:r>
            <a:endParaRPr lang="en-US" sz="2000" dirty="0">
              <a:solidFill>
                <a:srgbClr val="FF0000"/>
              </a:solidFill>
            </a:endParaRPr>
          </a:p>
        </p:txBody>
      </p:sp>
      <p:sp>
        <p:nvSpPr>
          <p:cNvPr id="7" name="TextBox 6"/>
          <p:cNvSpPr txBox="1"/>
          <p:nvPr/>
        </p:nvSpPr>
        <p:spPr>
          <a:xfrm>
            <a:off x="5951758" y="1584944"/>
            <a:ext cx="2885440" cy="1477328"/>
          </a:xfrm>
          <a:prstGeom prst="rect">
            <a:avLst/>
          </a:prstGeom>
          <a:noFill/>
        </p:spPr>
        <p:txBody>
          <a:bodyPr wrap="square" rtlCol="0">
            <a:spAutoFit/>
          </a:bodyPr>
          <a:lstStyle/>
          <a:p>
            <a:pPr algn="just"/>
            <a:r>
              <a:rPr lang="en-US" dirty="0">
                <a:solidFill>
                  <a:srgbClr val="FF0000"/>
                </a:solidFill>
              </a:rPr>
              <a:t>The polarization of the photon beam was calculated using the </a:t>
            </a:r>
            <a:r>
              <a:rPr lang="en-US" dirty="0" err="1">
                <a:solidFill>
                  <a:srgbClr val="FF0000"/>
                </a:solidFill>
              </a:rPr>
              <a:t>Maximon</a:t>
            </a:r>
            <a:r>
              <a:rPr lang="en-US" dirty="0">
                <a:solidFill>
                  <a:srgbClr val="FF0000"/>
                </a:solidFill>
              </a:rPr>
              <a:t> and Olson </a:t>
            </a:r>
            <a:r>
              <a:rPr lang="en-US" dirty="0" smtClean="0">
                <a:solidFill>
                  <a:srgbClr val="FF0000"/>
                </a:solidFill>
              </a:rPr>
              <a:t>relation </a:t>
            </a:r>
          </a:p>
          <a:p>
            <a:pPr algn="just"/>
            <a:endParaRPr lang="en-US" dirty="0">
              <a:solidFill>
                <a:srgbClr val="FF0000"/>
              </a:solidFill>
            </a:endParaRPr>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540" y="2843917"/>
            <a:ext cx="2768600" cy="711200"/>
          </a:xfrm>
          <a:prstGeom prst="rect">
            <a:avLst/>
          </a:prstGeom>
        </p:spPr>
      </p:pic>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6549" y="1996017"/>
            <a:ext cx="139700" cy="241300"/>
          </a:xfrm>
          <a:prstGeom prst="rect">
            <a:avLst/>
          </a:prstGeom>
        </p:spPr>
      </p:pic>
      <p:sp>
        <p:nvSpPr>
          <p:cNvPr id="13" name="TextBox 12"/>
          <p:cNvSpPr txBox="1"/>
          <p:nvPr/>
        </p:nvSpPr>
        <p:spPr>
          <a:xfrm>
            <a:off x="905932" y="4307248"/>
            <a:ext cx="1888068" cy="338554"/>
          </a:xfrm>
          <a:prstGeom prst="rect">
            <a:avLst/>
          </a:prstGeom>
          <a:noFill/>
        </p:spPr>
        <p:txBody>
          <a:bodyPr wrap="square" rtlCol="0">
            <a:spAutoFit/>
          </a:bodyPr>
          <a:lstStyle/>
          <a:p>
            <a:r>
              <a:rPr lang="en-US" sz="1600" dirty="0" smtClean="0">
                <a:solidFill>
                  <a:srgbClr val="FF0000"/>
                </a:solidFill>
              </a:rPr>
              <a:t>Wien-angle</a:t>
            </a:r>
            <a:r>
              <a:rPr lang="en-US" sz="1600" dirty="0">
                <a:solidFill>
                  <a:srgbClr val="FF0000"/>
                </a:solidFill>
              </a:rPr>
              <a:t>: </a:t>
            </a:r>
            <a:r>
              <a:rPr lang="en-US" sz="1600" dirty="0" smtClean="0">
                <a:solidFill>
                  <a:srgbClr val="FF0000"/>
                </a:solidFill>
              </a:rPr>
              <a:t>92.246</a:t>
            </a:r>
            <a:r>
              <a:rPr lang="en-US" sz="1600" baseline="30000" dirty="0" smtClean="0">
                <a:solidFill>
                  <a:srgbClr val="FF0000"/>
                </a:solidFill>
              </a:rPr>
              <a:t>0</a:t>
            </a:r>
            <a:r>
              <a:rPr lang="en-US" sz="1600" dirty="0" smtClean="0">
                <a:solidFill>
                  <a:srgbClr val="FF0000"/>
                </a:solidFill>
              </a:rPr>
              <a:t> </a:t>
            </a:r>
            <a:endParaRPr lang="en-US" sz="1600" dirty="0">
              <a:solidFill>
                <a:srgbClr val="FF0000"/>
              </a:solidFill>
            </a:endParaRPr>
          </a:p>
        </p:txBody>
      </p:sp>
      <p:sp>
        <p:nvSpPr>
          <p:cNvPr id="14" name="Rectangle 13"/>
          <p:cNvSpPr/>
          <p:nvPr/>
        </p:nvSpPr>
        <p:spPr>
          <a:xfrm>
            <a:off x="2734731" y="4307248"/>
            <a:ext cx="825867" cy="338554"/>
          </a:xfrm>
          <a:prstGeom prst="rect">
            <a:avLst/>
          </a:prstGeom>
        </p:spPr>
        <p:txBody>
          <a:bodyPr wrap="none">
            <a:spAutoFit/>
          </a:bodyPr>
          <a:lstStyle/>
          <a:p>
            <a:r>
              <a:rPr lang="en-US" sz="1600" dirty="0">
                <a:solidFill>
                  <a:srgbClr val="FF0000"/>
                </a:solidFill>
              </a:rPr>
              <a:t>90.844</a:t>
            </a:r>
            <a:r>
              <a:rPr lang="en-US" sz="1600" baseline="30000" dirty="0" smtClean="0">
                <a:solidFill>
                  <a:srgbClr val="FF0000"/>
                </a:solidFill>
              </a:rPr>
              <a:t>0</a:t>
            </a:r>
            <a:endParaRPr lang="en-US" sz="1600" dirty="0">
              <a:solidFill>
                <a:srgbClr val="FF0000"/>
              </a:solidFill>
            </a:endParaRPr>
          </a:p>
        </p:txBody>
      </p:sp>
      <p:sp>
        <p:nvSpPr>
          <p:cNvPr id="15" name="Rectangle 14"/>
          <p:cNvSpPr/>
          <p:nvPr/>
        </p:nvSpPr>
        <p:spPr>
          <a:xfrm>
            <a:off x="3869210" y="4307248"/>
            <a:ext cx="825867" cy="338554"/>
          </a:xfrm>
          <a:prstGeom prst="rect">
            <a:avLst/>
          </a:prstGeom>
        </p:spPr>
        <p:txBody>
          <a:bodyPr wrap="none">
            <a:spAutoFit/>
          </a:bodyPr>
          <a:lstStyle/>
          <a:p>
            <a:r>
              <a:rPr lang="en-US" sz="1600" dirty="0">
                <a:solidFill>
                  <a:srgbClr val="FF0000"/>
                </a:solidFill>
              </a:rPr>
              <a:t>90.043</a:t>
            </a:r>
            <a:r>
              <a:rPr lang="en-US" sz="1600" baseline="30000" dirty="0" smtClean="0">
                <a:solidFill>
                  <a:srgbClr val="FF0000"/>
                </a:solidFill>
              </a:rPr>
              <a:t>0</a:t>
            </a:r>
            <a:endParaRPr lang="en-US" sz="1600" dirty="0">
              <a:solidFill>
                <a:srgbClr val="FF0000"/>
              </a:solidFill>
            </a:endParaRPr>
          </a:p>
        </p:txBody>
      </p:sp>
      <p:sp>
        <p:nvSpPr>
          <p:cNvPr id="8" name="TextBox 7"/>
          <p:cNvSpPr txBox="1"/>
          <p:nvPr/>
        </p:nvSpPr>
        <p:spPr>
          <a:xfrm>
            <a:off x="2252134" y="4030248"/>
            <a:ext cx="1117600" cy="338554"/>
          </a:xfrm>
          <a:prstGeom prst="rect">
            <a:avLst/>
          </a:prstGeom>
          <a:noFill/>
        </p:spPr>
        <p:txBody>
          <a:bodyPr wrap="square" rtlCol="0">
            <a:spAutoFit/>
          </a:bodyPr>
          <a:lstStyle/>
          <a:p>
            <a:r>
              <a:rPr lang="en-US" sz="1600" dirty="0" err="1" smtClean="0"/>
              <a:t>E</a:t>
            </a:r>
            <a:r>
              <a:rPr lang="en-US" sz="1600" baseline="-25000" dirty="0" err="1" smtClean="0"/>
              <a:t>e</a:t>
            </a:r>
            <a:r>
              <a:rPr lang="en-US" sz="1600" dirty="0" smtClean="0"/>
              <a:t>: 2 </a:t>
            </a:r>
            <a:r>
              <a:rPr lang="en-US" sz="1600" dirty="0" err="1" smtClean="0"/>
              <a:t>GeV</a:t>
            </a:r>
            <a:endParaRPr lang="en-US" sz="1600" dirty="0"/>
          </a:p>
        </p:txBody>
      </p:sp>
      <p:sp>
        <p:nvSpPr>
          <p:cNvPr id="16" name="TextBox 15"/>
          <p:cNvSpPr txBox="1"/>
          <p:nvPr/>
        </p:nvSpPr>
        <p:spPr>
          <a:xfrm>
            <a:off x="3826933" y="4030248"/>
            <a:ext cx="1354666" cy="338554"/>
          </a:xfrm>
          <a:prstGeom prst="rect">
            <a:avLst/>
          </a:prstGeom>
          <a:noFill/>
        </p:spPr>
        <p:txBody>
          <a:bodyPr wrap="square" rtlCol="0">
            <a:spAutoFit/>
          </a:bodyPr>
          <a:lstStyle/>
          <a:p>
            <a:r>
              <a:rPr lang="en-US" sz="1600" dirty="0" smtClean="0"/>
              <a:t> 2.65 </a:t>
            </a:r>
            <a:r>
              <a:rPr lang="en-US" sz="1600" dirty="0" err="1" smtClean="0"/>
              <a:t>GeV</a:t>
            </a:r>
            <a:endParaRPr lang="en-US" sz="1600" dirty="0"/>
          </a:p>
        </p:txBody>
      </p:sp>
      <p:sp>
        <p:nvSpPr>
          <p:cNvPr id="9" name="Slide Number Placeholder 8"/>
          <p:cNvSpPr>
            <a:spLocks noGrp="1"/>
          </p:cNvSpPr>
          <p:nvPr>
            <p:ph type="sldNum" sz="quarter" idx="12"/>
          </p:nvPr>
        </p:nvSpPr>
        <p:spPr/>
        <p:txBody>
          <a:bodyPr/>
          <a:lstStyle/>
          <a:p>
            <a:fld id="{E4D8D336-34C2-0144-A253-8CB998867269}" type="slidenum">
              <a:rPr lang="en-US" smtClean="0"/>
              <a:t>31</a:t>
            </a:fld>
            <a:endParaRPr lang="en-US"/>
          </a:p>
        </p:txBody>
      </p:sp>
      <p:pic>
        <p:nvPicPr>
          <p:cNvPr id="12" name="Picture 11" descr="polarization-energy.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26059" y="2721699"/>
            <a:ext cx="2284598" cy="3973519"/>
          </a:xfrm>
          <a:prstGeom prst="rect">
            <a:avLst/>
          </a:prstGeom>
        </p:spPr>
      </p:pic>
    </p:spTree>
    <p:extLst>
      <p:ext uri="{BB962C8B-B14F-4D97-AF65-F5344CB8AC3E}">
        <p14:creationId xmlns:p14="http://schemas.microsoft.com/office/powerpoint/2010/main" val="31016405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Background Subtraction:</a:t>
            </a:r>
            <a:br>
              <a:rPr lang="en-US" dirty="0" smtClean="0"/>
            </a:br>
            <a:r>
              <a:rPr lang="en-US" dirty="0" err="1" smtClean="0"/>
              <a:t>E</a:t>
            </a:r>
            <a:r>
              <a:rPr lang="en-US" baseline="-25000" dirty="0" err="1" smtClean="0"/>
              <a:t>γ</a:t>
            </a:r>
            <a:r>
              <a:rPr lang="en-US" dirty="0" smtClean="0"/>
              <a:t> </a:t>
            </a:r>
            <a:r>
              <a:rPr lang="en-US" dirty="0" err="1" smtClean="0"/>
              <a:t>vs</a:t>
            </a:r>
            <a:r>
              <a:rPr lang="en-US" dirty="0" smtClean="0"/>
              <a:t> MM</a:t>
            </a:r>
            <a:endParaRPr lang="en-US" dirty="0"/>
          </a:p>
        </p:txBody>
      </p:sp>
      <p:sp>
        <p:nvSpPr>
          <p:cNvPr id="4" name="Slide Number Placeholder 3"/>
          <p:cNvSpPr>
            <a:spLocks noGrp="1"/>
          </p:cNvSpPr>
          <p:nvPr>
            <p:ph type="sldNum" sz="quarter" idx="12"/>
          </p:nvPr>
        </p:nvSpPr>
        <p:spPr/>
        <p:txBody>
          <a:bodyPr/>
          <a:lstStyle/>
          <a:p>
            <a:fld id="{9F2C4304-FFB1-9A41-855D-A8426E9D5069}" type="slidenum">
              <a:rPr lang="en-US" smtClean="0"/>
              <a:t>32</a:t>
            </a:fld>
            <a:endParaRPr lang="en-US"/>
          </a:p>
        </p:txBody>
      </p:sp>
      <p:pic>
        <p:nvPicPr>
          <p:cNvPr id="6" name="Picture 5" descr="ephot vs mm for experimen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78787" y="-149812"/>
            <a:ext cx="4657574" cy="8100749"/>
          </a:xfrm>
          <a:prstGeom prst="rect">
            <a:avLst/>
          </a:prstGeom>
        </p:spPr>
      </p:pic>
      <p:cxnSp>
        <p:nvCxnSpPr>
          <p:cNvPr id="8" name="Straight Arrow Connector 7"/>
          <p:cNvCxnSpPr/>
          <p:nvPr/>
        </p:nvCxnSpPr>
        <p:spPr>
          <a:xfrm>
            <a:off x="3683000" y="3200400"/>
            <a:ext cx="406400" cy="5461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838700" y="3200400"/>
            <a:ext cx="355600" cy="5461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197600" y="3200400"/>
            <a:ext cx="355600" cy="5461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921000" y="2843768"/>
            <a:ext cx="1574800" cy="369332"/>
          </a:xfrm>
          <a:prstGeom prst="rect">
            <a:avLst/>
          </a:prstGeom>
          <a:noFill/>
        </p:spPr>
        <p:txBody>
          <a:bodyPr wrap="square" rtlCol="0">
            <a:spAutoFit/>
          </a:bodyPr>
          <a:lstStyle/>
          <a:p>
            <a:r>
              <a:rPr lang="en-US" dirty="0" err="1" smtClean="0"/>
              <a:t>Λ</a:t>
            </a:r>
            <a:r>
              <a:rPr lang="en-US" dirty="0" smtClean="0"/>
              <a:t> production</a:t>
            </a:r>
            <a:endParaRPr lang="en-US" dirty="0"/>
          </a:p>
        </p:txBody>
      </p:sp>
      <p:sp>
        <p:nvSpPr>
          <p:cNvPr id="19" name="TextBox 18"/>
          <p:cNvSpPr txBox="1"/>
          <p:nvPr/>
        </p:nvSpPr>
        <p:spPr>
          <a:xfrm>
            <a:off x="4610100" y="2843768"/>
            <a:ext cx="1574800" cy="369332"/>
          </a:xfrm>
          <a:prstGeom prst="rect">
            <a:avLst/>
          </a:prstGeom>
          <a:noFill/>
        </p:spPr>
        <p:txBody>
          <a:bodyPr wrap="square" rtlCol="0">
            <a:spAutoFit/>
          </a:bodyPr>
          <a:lstStyle/>
          <a:p>
            <a:r>
              <a:rPr lang="en-US" dirty="0" err="1" smtClean="0"/>
              <a:t>Σ</a:t>
            </a:r>
            <a:r>
              <a:rPr lang="en-US" dirty="0" smtClean="0"/>
              <a:t> production</a:t>
            </a:r>
            <a:endParaRPr lang="en-US" dirty="0"/>
          </a:p>
        </p:txBody>
      </p:sp>
      <p:sp>
        <p:nvSpPr>
          <p:cNvPr id="20" name="TextBox 19"/>
          <p:cNvSpPr txBox="1"/>
          <p:nvPr/>
        </p:nvSpPr>
        <p:spPr>
          <a:xfrm>
            <a:off x="6134100" y="2843768"/>
            <a:ext cx="1574800" cy="369332"/>
          </a:xfrm>
          <a:prstGeom prst="rect">
            <a:avLst/>
          </a:prstGeom>
          <a:noFill/>
        </p:spPr>
        <p:txBody>
          <a:bodyPr wrap="square" rtlCol="0">
            <a:spAutoFit/>
          </a:bodyPr>
          <a:lstStyle/>
          <a:p>
            <a:r>
              <a:rPr lang="en-US" dirty="0" err="1" smtClean="0"/>
              <a:t>Σ</a:t>
            </a:r>
            <a:r>
              <a:rPr lang="en-US" baseline="30000" dirty="0" smtClean="0"/>
              <a:t>*</a:t>
            </a:r>
            <a:r>
              <a:rPr lang="en-US" dirty="0" smtClean="0"/>
              <a:t> production</a:t>
            </a:r>
            <a:endParaRPr lang="en-US" dirty="0"/>
          </a:p>
        </p:txBody>
      </p:sp>
      <p:pic>
        <p:nvPicPr>
          <p:cNvPr id="21" name="Picture 2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650" y="6251575"/>
            <a:ext cx="4305300" cy="469900"/>
          </a:xfrm>
          <a:prstGeom prst="rect">
            <a:avLst/>
          </a:prstGeom>
        </p:spPr>
      </p:pic>
    </p:spTree>
    <p:extLst>
      <p:ext uri="{BB962C8B-B14F-4D97-AF65-F5344CB8AC3E}">
        <p14:creationId xmlns:p14="http://schemas.microsoft.com/office/powerpoint/2010/main" val="30842588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smtClean="0"/>
              <a:t>Background Subtraction:</a:t>
            </a:r>
            <a:br>
              <a:rPr lang="en-US" sz="3600" dirty="0" smtClean="0"/>
            </a:br>
            <a:r>
              <a:rPr lang="en-US" sz="3600" dirty="0" smtClean="0"/>
              <a:t>Procedure of Simulation</a:t>
            </a:r>
            <a:endParaRPr lang="en-US" sz="3600" dirty="0"/>
          </a:p>
        </p:txBody>
      </p:sp>
      <p:sp>
        <p:nvSpPr>
          <p:cNvPr id="4" name="Slide Number Placeholder 3"/>
          <p:cNvSpPr>
            <a:spLocks noGrp="1"/>
          </p:cNvSpPr>
          <p:nvPr>
            <p:ph type="sldNum" sz="quarter" idx="12"/>
          </p:nvPr>
        </p:nvSpPr>
        <p:spPr/>
        <p:txBody>
          <a:bodyPr/>
          <a:lstStyle/>
          <a:p>
            <a:fld id="{9F2C4304-FFB1-9A41-855D-A8426E9D5069}" type="slidenum">
              <a:rPr lang="en-US" smtClean="0"/>
              <a:t>33</a:t>
            </a:fld>
            <a:endParaRPr lang="en-US"/>
          </a:p>
        </p:txBody>
      </p:sp>
      <p:sp>
        <p:nvSpPr>
          <p:cNvPr id="7" name="TextBox 6"/>
          <p:cNvSpPr txBox="1"/>
          <p:nvPr/>
        </p:nvSpPr>
        <p:spPr>
          <a:xfrm>
            <a:off x="355600" y="1443038"/>
            <a:ext cx="8394700" cy="4893647"/>
          </a:xfrm>
          <a:prstGeom prst="rect">
            <a:avLst/>
          </a:prstGeom>
          <a:noFill/>
        </p:spPr>
        <p:txBody>
          <a:bodyPr wrap="square" rtlCol="0">
            <a:spAutoFit/>
          </a:bodyPr>
          <a:lstStyle/>
          <a:p>
            <a:pPr marL="342900" indent="-342900">
              <a:buFont typeface="Arial"/>
              <a:buChar char="•"/>
            </a:pPr>
            <a:r>
              <a:rPr lang="en-US" sz="2400" dirty="0" smtClean="0">
                <a:solidFill>
                  <a:srgbClr val="FF0000"/>
                </a:solidFill>
              </a:rPr>
              <a:t>Generator for different channels</a:t>
            </a:r>
          </a:p>
          <a:p>
            <a:pPr marL="342900" indent="-342900">
              <a:buFont typeface="Arial"/>
              <a:buChar char="•"/>
            </a:pPr>
            <a:endParaRPr lang="en-US" sz="2400" dirty="0">
              <a:solidFill>
                <a:srgbClr val="FF0000"/>
              </a:solidFill>
            </a:endParaRPr>
          </a:p>
          <a:p>
            <a:pPr marL="342900" indent="-342900">
              <a:buFont typeface="Arial"/>
              <a:buChar char="•"/>
            </a:pPr>
            <a:endParaRPr lang="en-US" sz="2400" dirty="0" smtClean="0">
              <a:solidFill>
                <a:srgbClr val="FF0000"/>
              </a:solidFill>
            </a:endParaRPr>
          </a:p>
          <a:p>
            <a:pPr marL="342900" indent="-342900">
              <a:buFont typeface="Arial"/>
              <a:buChar char="•"/>
            </a:pPr>
            <a:endParaRPr lang="en-US" sz="2400" dirty="0">
              <a:solidFill>
                <a:srgbClr val="FF0000"/>
              </a:solidFill>
            </a:endParaRPr>
          </a:p>
          <a:p>
            <a:pPr marL="342900" indent="-342900">
              <a:buFont typeface="Arial"/>
              <a:buChar char="•"/>
            </a:pPr>
            <a:endParaRPr lang="en-US" sz="2400" dirty="0" smtClean="0">
              <a:solidFill>
                <a:srgbClr val="FF0000"/>
              </a:solidFill>
            </a:endParaRPr>
          </a:p>
          <a:p>
            <a:pPr marL="342900" indent="-342900">
              <a:buFont typeface="Arial"/>
              <a:buChar char="•"/>
            </a:pPr>
            <a:endParaRPr lang="en-US" sz="2400" dirty="0">
              <a:solidFill>
                <a:srgbClr val="FF0000"/>
              </a:solidFill>
            </a:endParaRPr>
          </a:p>
          <a:p>
            <a:pPr marL="342900" indent="-342900">
              <a:buFont typeface="Arial"/>
              <a:buChar char="•"/>
            </a:pPr>
            <a:endParaRPr lang="en-US" sz="2400" dirty="0" smtClean="0">
              <a:solidFill>
                <a:srgbClr val="FF0000"/>
              </a:solidFill>
            </a:endParaRPr>
          </a:p>
          <a:p>
            <a:pPr marL="342900" indent="-342900">
              <a:buFont typeface="Arial"/>
              <a:buChar char="•"/>
            </a:pPr>
            <a:endParaRPr lang="en-US" sz="2400" dirty="0">
              <a:solidFill>
                <a:srgbClr val="FF0000"/>
              </a:solidFill>
            </a:endParaRPr>
          </a:p>
          <a:p>
            <a:pPr marL="342900" indent="-342900">
              <a:buFont typeface="Arial"/>
              <a:buChar char="•"/>
            </a:pPr>
            <a:endParaRPr lang="en-US" sz="2400" dirty="0" smtClean="0">
              <a:solidFill>
                <a:srgbClr val="FF0000"/>
              </a:solidFill>
            </a:endParaRPr>
          </a:p>
          <a:p>
            <a:endParaRPr lang="en-US" sz="2400" dirty="0" smtClean="0">
              <a:solidFill>
                <a:srgbClr val="FF0000"/>
              </a:solidFill>
            </a:endParaRPr>
          </a:p>
          <a:p>
            <a:pPr marL="342900" indent="-342900">
              <a:buFont typeface="Arial"/>
              <a:buChar char="•"/>
            </a:pPr>
            <a:r>
              <a:rPr lang="en-US" sz="2400" dirty="0" smtClean="0">
                <a:solidFill>
                  <a:srgbClr val="FF0000"/>
                </a:solidFill>
              </a:rPr>
              <a:t>Raw data after generated data processed through GSIM</a:t>
            </a:r>
          </a:p>
          <a:p>
            <a:pPr marL="342900" indent="-342900">
              <a:buFont typeface="Arial"/>
              <a:buChar char="•"/>
            </a:pPr>
            <a:r>
              <a:rPr lang="en-US" sz="2400" dirty="0" smtClean="0">
                <a:solidFill>
                  <a:srgbClr val="FF0000"/>
                </a:solidFill>
              </a:rPr>
              <a:t>Skimmed data after filtering raw data</a:t>
            </a:r>
          </a:p>
          <a:p>
            <a:pPr marL="342900" indent="-342900">
              <a:buFont typeface="Arial"/>
              <a:buChar char="•"/>
            </a:pPr>
            <a:endParaRPr lang="en-US" sz="2400" dirty="0">
              <a:solidFill>
                <a:srgbClr val="FF0000"/>
              </a:solidFill>
            </a:endParaRPr>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49" y="1898650"/>
            <a:ext cx="7972055" cy="3270250"/>
          </a:xfrm>
          <a:prstGeom prst="rect">
            <a:avLst/>
          </a:prstGeom>
        </p:spPr>
      </p:pic>
    </p:spTree>
    <p:extLst>
      <p:ext uri="{BB962C8B-B14F-4D97-AF65-F5344CB8AC3E}">
        <p14:creationId xmlns:p14="http://schemas.microsoft.com/office/powerpoint/2010/main" val="18210063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Background Subtraction</a:t>
            </a:r>
            <a:r>
              <a:rPr lang="en-US" sz="3200" dirty="0" smtClean="0"/>
              <a:t>:</a:t>
            </a:r>
            <a:br>
              <a:rPr lang="en-US" sz="3200" dirty="0" smtClean="0"/>
            </a:br>
            <a:r>
              <a:rPr lang="en-US" sz="3200" dirty="0" smtClean="0"/>
              <a:t>Comparison Between Simulated and Real Data</a:t>
            </a:r>
            <a:endParaRPr lang="en-US" sz="3200" dirty="0"/>
          </a:p>
        </p:txBody>
      </p:sp>
      <p:sp>
        <p:nvSpPr>
          <p:cNvPr id="3" name="Slide Number Placeholder 2"/>
          <p:cNvSpPr>
            <a:spLocks noGrp="1"/>
          </p:cNvSpPr>
          <p:nvPr>
            <p:ph type="sldNum" sz="quarter" idx="12"/>
          </p:nvPr>
        </p:nvSpPr>
        <p:spPr/>
        <p:txBody>
          <a:bodyPr/>
          <a:lstStyle/>
          <a:p>
            <a:fld id="{9F2C4304-FFB1-9A41-855D-A8426E9D5069}" type="slidenum">
              <a:rPr lang="en-US" smtClean="0"/>
              <a:t>34</a:t>
            </a:fld>
            <a:endParaRPr lang="en-US"/>
          </a:p>
        </p:txBody>
      </p:sp>
      <p:pic>
        <p:nvPicPr>
          <p:cNvPr id="6" name="Picture 5" descr="mm_f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68638" y="-339799"/>
            <a:ext cx="4754562" cy="8269437"/>
          </a:xfrm>
          <a:prstGeom prst="rect">
            <a:avLst/>
          </a:prstGeom>
        </p:spPr>
      </p:pic>
      <p:cxnSp>
        <p:nvCxnSpPr>
          <p:cNvPr id="13" name="Straight Arrow Connector 12"/>
          <p:cNvCxnSpPr/>
          <p:nvPr/>
        </p:nvCxnSpPr>
        <p:spPr>
          <a:xfrm>
            <a:off x="3822700" y="4521200"/>
            <a:ext cx="406400" cy="5461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181600" y="4521200"/>
            <a:ext cx="355600" cy="546100"/>
          </a:xfrm>
          <a:prstGeom prst="straightConnector1">
            <a:avLst/>
          </a:prstGeom>
          <a:ln>
            <a:solidFill>
              <a:srgbClr val="61FF5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540500" y="4521200"/>
            <a:ext cx="355600" cy="5461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959100" y="4164568"/>
            <a:ext cx="1574800" cy="369332"/>
          </a:xfrm>
          <a:prstGeom prst="rect">
            <a:avLst/>
          </a:prstGeom>
          <a:noFill/>
        </p:spPr>
        <p:txBody>
          <a:bodyPr wrap="square" rtlCol="0">
            <a:spAutoFit/>
          </a:bodyPr>
          <a:lstStyle/>
          <a:p>
            <a:r>
              <a:rPr lang="en-US" dirty="0" err="1" smtClean="0"/>
              <a:t>Λ</a:t>
            </a:r>
            <a:r>
              <a:rPr lang="en-US" dirty="0" smtClean="0"/>
              <a:t> production</a:t>
            </a:r>
            <a:endParaRPr lang="en-US" dirty="0"/>
          </a:p>
        </p:txBody>
      </p:sp>
      <p:sp>
        <p:nvSpPr>
          <p:cNvPr id="17" name="TextBox 16"/>
          <p:cNvSpPr txBox="1"/>
          <p:nvPr/>
        </p:nvSpPr>
        <p:spPr>
          <a:xfrm>
            <a:off x="4953000" y="4164568"/>
            <a:ext cx="1574800" cy="369332"/>
          </a:xfrm>
          <a:prstGeom prst="rect">
            <a:avLst/>
          </a:prstGeom>
          <a:noFill/>
        </p:spPr>
        <p:txBody>
          <a:bodyPr wrap="square" rtlCol="0">
            <a:spAutoFit/>
          </a:bodyPr>
          <a:lstStyle/>
          <a:p>
            <a:r>
              <a:rPr lang="en-US" dirty="0" err="1" smtClean="0"/>
              <a:t>Σ</a:t>
            </a:r>
            <a:r>
              <a:rPr lang="en-US" dirty="0" smtClean="0"/>
              <a:t> production</a:t>
            </a:r>
            <a:endParaRPr lang="en-US" dirty="0"/>
          </a:p>
        </p:txBody>
      </p:sp>
      <p:sp>
        <p:nvSpPr>
          <p:cNvPr id="18" name="TextBox 17"/>
          <p:cNvSpPr txBox="1"/>
          <p:nvPr/>
        </p:nvSpPr>
        <p:spPr>
          <a:xfrm>
            <a:off x="6477000" y="4164568"/>
            <a:ext cx="1574800" cy="369332"/>
          </a:xfrm>
          <a:prstGeom prst="rect">
            <a:avLst/>
          </a:prstGeom>
          <a:noFill/>
        </p:spPr>
        <p:txBody>
          <a:bodyPr wrap="square" rtlCol="0">
            <a:spAutoFit/>
          </a:bodyPr>
          <a:lstStyle/>
          <a:p>
            <a:r>
              <a:rPr lang="en-US" dirty="0" err="1" smtClean="0"/>
              <a:t>Σ</a:t>
            </a:r>
            <a:r>
              <a:rPr lang="en-US" baseline="30000" dirty="0" smtClean="0"/>
              <a:t>*</a:t>
            </a:r>
            <a:r>
              <a:rPr lang="en-US" dirty="0" smtClean="0"/>
              <a:t> production</a:t>
            </a:r>
            <a:endParaRPr lang="en-US" dirty="0"/>
          </a:p>
        </p:txBody>
      </p:sp>
    </p:spTree>
    <p:extLst>
      <p:ext uri="{BB962C8B-B14F-4D97-AF65-F5344CB8AC3E}">
        <p14:creationId xmlns:p14="http://schemas.microsoft.com/office/powerpoint/2010/main" val="9780947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Background Subtraction:</a:t>
            </a:r>
            <a:br>
              <a:rPr lang="en-US" dirty="0"/>
            </a:br>
            <a:r>
              <a:rPr lang="en-US" dirty="0" smtClean="0"/>
              <a:t>Distribution of Accidental Events</a:t>
            </a:r>
            <a:endParaRPr lang="en-US" dirty="0"/>
          </a:p>
        </p:txBody>
      </p:sp>
      <p:sp>
        <p:nvSpPr>
          <p:cNvPr id="3" name="Slide Number Placeholder 2"/>
          <p:cNvSpPr>
            <a:spLocks noGrp="1"/>
          </p:cNvSpPr>
          <p:nvPr>
            <p:ph type="sldNum" sz="quarter" idx="12"/>
          </p:nvPr>
        </p:nvSpPr>
        <p:spPr/>
        <p:txBody>
          <a:bodyPr/>
          <a:lstStyle/>
          <a:p>
            <a:fld id="{9F2C4304-FFB1-9A41-855D-A8426E9D5069}" type="slidenum">
              <a:rPr lang="en-US" smtClean="0"/>
              <a:t>35</a:t>
            </a:fld>
            <a:endParaRPr lang="en-US"/>
          </a:p>
        </p:txBody>
      </p:sp>
      <p:pic>
        <p:nvPicPr>
          <p:cNvPr id="8" name="Picture 7" descr="hi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71750" y="1149350"/>
            <a:ext cx="4140200" cy="7200900"/>
          </a:xfrm>
          <a:prstGeom prst="rect">
            <a:avLst/>
          </a:prstGeom>
        </p:spPr>
      </p:pic>
      <p:sp>
        <p:nvSpPr>
          <p:cNvPr id="4" name="TextBox 3"/>
          <p:cNvSpPr txBox="1"/>
          <p:nvPr/>
        </p:nvSpPr>
        <p:spPr>
          <a:xfrm>
            <a:off x="4356100" y="1521936"/>
            <a:ext cx="4800600" cy="1477328"/>
          </a:xfrm>
          <a:prstGeom prst="rect">
            <a:avLst/>
          </a:prstGeom>
          <a:noFill/>
        </p:spPr>
        <p:txBody>
          <a:bodyPr wrap="square" rtlCol="0">
            <a:spAutoFit/>
          </a:bodyPr>
          <a:lstStyle/>
          <a:p>
            <a:pPr marL="285750" indent="-285750" algn="just">
              <a:buFont typeface="Arial"/>
              <a:buChar char="•"/>
            </a:pPr>
            <a:r>
              <a:rPr lang="en-US" dirty="0" smtClean="0"/>
              <a:t>The accidental track was produced randomly to replace the corresponding track of our reaction, such as </a:t>
            </a:r>
            <a:r>
              <a:rPr lang="en-US" dirty="0" err="1" smtClean="0"/>
              <a:t>kaon</a:t>
            </a:r>
            <a:r>
              <a:rPr lang="en-US" dirty="0" smtClean="0"/>
              <a:t>, proton and pion.</a:t>
            </a:r>
          </a:p>
          <a:p>
            <a:pPr marL="285750" indent="-285750" algn="just">
              <a:buFont typeface="Arial"/>
              <a:buChar char="•"/>
            </a:pPr>
            <a:r>
              <a:rPr lang="en-US" dirty="0" smtClean="0"/>
              <a:t>The missing mass was then recalculated using the information of the accidental track.</a:t>
            </a:r>
            <a:endParaRPr lang="en-US" dirty="0"/>
          </a:p>
        </p:txBody>
      </p:sp>
      <p:sp>
        <p:nvSpPr>
          <p:cNvPr id="5" name="TextBox 4"/>
          <p:cNvSpPr txBox="1"/>
          <p:nvPr/>
        </p:nvSpPr>
        <p:spPr>
          <a:xfrm>
            <a:off x="241300" y="1574800"/>
            <a:ext cx="4229100" cy="1200329"/>
          </a:xfrm>
          <a:prstGeom prst="rect">
            <a:avLst/>
          </a:prstGeom>
          <a:noFill/>
        </p:spPr>
        <p:txBody>
          <a:bodyPr wrap="square" rtlCol="0">
            <a:spAutoFit/>
          </a:bodyPr>
          <a:lstStyle/>
          <a:p>
            <a:r>
              <a:rPr lang="en-US" dirty="0" smtClean="0"/>
              <a:t>MM for different accidental tracks:</a:t>
            </a:r>
          </a:p>
          <a:p>
            <a:r>
              <a:rPr lang="en-US" dirty="0" smtClean="0"/>
              <a:t>Accidental </a:t>
            </a:r>
            <a:r>
              <a:rPr lang="en-US" dirty="0" err="1" smtClean="0"/>
              <a:t>kaon</a:t>
            </a:r>
            <a:r>
              <a:rPr lang="en-US" dirty="0" smtClean="0"/>
              <a:t>: </a:t>
            </a:r>
          </a:p>
          <a:p>
            <a:r>
              <a:rPr lang="en-US" dirty="0" smtClean="0"/>
              <a:t>Accidental proton:</a:t>
            </a:r>
          </a:p>
          <a:p>
            <a:r>
              <a:rPr lang="en-US" dirty="0" smtClean="0"/>
              <a:t>Accidental pion:</a:t>
            </a:r>
            <a:endParaRPr lang="en-US" dirty="0"/>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00" y="2184400"/>
            <a:ext cx="2133600" cy="279400"/>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550" y="1892300"/>
            <a:ext cx="2120900" cy="2794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050" y="2501900"/>
            <a:ext cx="2044700" cy="279400"/>
          </a:xfrm>
          <a:prstGeom prst="rect">
            <a:avLst/>
          </a:prstGeom>
        </p:spPr>
      </p:pic>
    </p:spTree>
    <p:extLst>
      <p:ext uri="{BB962C8B-B14F-4D97-AF65-F5344CB8AC3E}">
        <p14:creationId xmlns:p14="http://schemas.microsoft.com/office/powerpoint/2010/main" val="6731212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s from weigh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927" y="2903458"/>
            <a:ext cx="2400300" cy="1333500"/>
          </a:xfrm>
          <a:prstGeom prst="rect">
            <a:avLst/>
          </a:prstGeom>
        </p:spPr>
      </p:pic>
      <p:sp>
        <p:nvSpPr>
          <p:cNvPr id="2" name="Title 1"/>
          <p:cNvSpPr>
            <a:spLocks noGrp="1"/>
          </p:cNvSpPr>
          <p:nvPr>
            <p:ph type="title"/>
          </p:nvPr>
        </p:nvSpPr>
        <p:spPr/>
        <p:txBody>
          <a:bodyPr>
            <a:normAutofit/>
          </a:bodyPr>
          <a:lstStyle/>
          <a:p>
            <a:r>
              <a:rPr lang="en-US" dirty="0" smtClean="0"/>
              <a:t>Extraction of </a:t>
            </a:r>
            <a:r>
              <a:rPr lang="en-US" i="1" dirty="0" err="1" smtClean="0">
                <a:latin typeface="Times New Roman"/>
                <a:cs typeface="Times New Roman"/>
              </a:rPr>
              <a:t>C</a:t>
            </a:r>
            <a:r>
              <a:rPr lang="en-US" i="1" baseline="-25000" dirty="0" err="1" smtClean="0">
                <a:latin typeface="Times New Roman"/>
                <a:cs typeface="Times New Roman"/>
              </a:rPr>
              <a:t>x</a:t>
            </a:r>
            <a:r>
              <a:rPr lang="en-US" dirty="0">
                <a:cs typeface="Times New Roman"/>
              </a:rPr>
              <a:t>,</a:t>
            </a:r>
            <a:r>
              <a:rPr lang="en-US" dirty="0" smtClean="0"/>
              <a:t> </a:t>
            </a:r>
            <a:r>
              <a:rPr lang="en-US" i="1" dirty="0" err="1" smtClean="0">
                <a:latin typeface="Times New Roman"/>
                <a:cs typeface="Times New Roman"/>
              </a:rPr>
              <a:t>C</a:t>
            </a:r>
            <a:r>
              <a:rPr lang="en-US" i="1" baseline="-25000" dirty="0" err="1" smtClean="0">
                <a:latin typeface="Times New Roman"/>
                <a:cs typeface="Times New Roman"/>
              </a:rPr>
              <a:t>z</a:t>
            </a:r>
            <a:r>
              <a:rPr lang="en-US" dirty="0" smtClean="0">
                <a:cs typeface="Times New Roman"/>
              </a:rPr>
              <a:t>, and </a:t>
            </a:r>
            <a:r>
              <a:rPr lang="en-US" i="1" dirty="0" err="1" smtClean="0">
                <a:latin typeface="Times New Roman"/>
                <a:cs typeface="Times New Roman"/>
              </a:rPr>
              <a:t>P</a:t>
            </a:r>
            <a:r>
              <a:rPr lang="en-US" i="1" baseline="-25000" dirty="0" err="1">
                <a:latin typeface="Times New Roman"/>
                <a:cs typeface="Times New Roman"/>
              </a:rPr>
              <a:t>y</a:t>
            </a:r>
            <a:endParaRPr lang="en-US" i="1" dirty="0">
              <a:latin typeface="Times New Roman"/>
              <a:cs typeface="Times New Roman"/>
            </a:endParaRPr>
          </a:p>
        </p:txBody>
      </p:sp>
      <p:sp>
        <p:nvSpPr>
          <p:cNvPr id="4" name="Rectangle 3"/>
          <p:cNvSpPr/>
          <p:nvPr/>
        </p:nvSpPr>
        <p:spPr>
          <a:xfrm>
            <a:off x="-12700" y="1310373"/>
            <a:ext cx="9321800" cy="461665"/>
          </a:xfrm>
          <a:prstGeom prst="rect">
            <a:avLst/>
          </a:prstGeom>
        </p:spPr>
        <p:txBody>
          <a:bodyPr wrap="square">
            <a:spAutoFit/>
          </a:bodyPr>
          <a:lstStyle/>
          <a:p>
            <a:pPr marL="285750" indent="-285750" algn="just">
              <a:buFont typeface="Arial"/>
              <a:buChar char="•"/>
            </a:pPr>
            <a:r>
              <a:rPr lang="en-US" sz="2400" dirty="0">
                <a:solidFill>
                  <a:srgbClr val="FF0000"/>
                </a:solidFill>
              </a:rPr>
              <a:t>The maximum likelihood method was used to extract the observables.</a:t>
            </a:r>
          </a:p>
        </p:txBody>
      </p:sp>
      <p:sp>
        <p:nvSpPr>
          <p:cNvPr id="9" name="Rectangle 8"/>
          <p:cNvSpPr/>
          <p:nvPr/>
        </p:nvSpPr>
        <p:spPr>
          <a:xfrm>
            <a:off x="243659" y="1771303"/>
            <a:ext cx="8140700" cy="369332"/>
          </a:xfrm>
          <a:prstGeom prst="rect">
            <a:avLst/>
          </a:prstGeom>
        </p:spPr>
        <p:txBody>
          <a:bodyPr wrap="square">
            <a:spAutoFit/>
          </a:bodyPr>
          <a:lstStyle/>
          <a:p>
            <a:r>
              <a:rPr lang="en-US" dirty="0"/>
              <a:t>Probability density function defined from the </a:t>
            </a:r>
            <a:r>
              <a:rPr lang="en-US" dirty="0" smtClean="0"/>
              <a:t>polarized </a:t>
            </a:r>
            <a:r>
              <a:rPr lang="en-US" dirty="0"/>
              <a:t>cross section: </a:t>
            </a:r>
          </a:p>
        </p:txBody>
      </p:sp>
      <p:sp>
        <p:nvSpPr>
          <p:cNvPr id="11" name="Rectangle 10"/>
          <p:cNvSpPr/>
          <p:nvPr/>
        </p:nvSpPr>
        <p:spPr>
          <a:xfrm>
            <a:off x="243659" y="2559416"/>
            <a:ext cx="7378700" cy="369332"/>
          </a:xfrm>
          <a:prstGeom prst="rect">
            <a:avLst/>
          </a:prstGeom>
        </p:spPr>
        <p:txBody>
          <a:bodyPr wrap="square">
            <a:spAutoFit/>
          </a:bodyPr>
          <a:lstStyle/>
          <a:p>
            <a:r>
              <a:rPr lang="en-US" dirty="0"/>
              <a:t>Total likelihood is the product of the likelihoods for all individual events:</a:t>
            </a:r>
          </a:p>
        </p:txBody>
      </p:sp>
      <p:sp>
        <p:nvSpPr>
          <p:cNvPr id="13" name="Rectangle 12"/>
          <p:cNvSpPr/>
          <p:nvPr/>
        </p:nvSpPr>
        <p:spPr>
          <a:xfrm>
            <a:off x="457200" y="5371405"/>
            <a:ext cx="7886700" cy="1200329"/>
          </a:xfrm>
          <a:prstGeom prst="rect">
            <a:avLst/>
          </a:prstGeom>
        </p:spPr>
        <p:txBody>
          <a:bodyPr wrap="square">
            <a:spAutoFit/>
          </a:bodyPr>
          <a:lstStyle/>
          <a:p>
            <a:pPr marL="342900" indent="-342900" algn="just">
              <a:buFont typeface="Arial"/>
              <a:buChar char="•"/>
            </a:pPr>
            <a:r>
              <a:rPr lang="en-US" dirty="0" smtClean="0">
                <a:solidFill>
                  <a:srgbClr val="000000"/>
                </a:solidFill>
              </a:rPr>
              <a:t>Simultaneous extraction of polarization observables.</a:t>
            </a:r>
          </a:p>
          <a:p>
            <a:pPr marL="342900" indent="-342900" algn="just">
              <a:buFont typeface="Arial"/>
              <a:buChar char="•"/>
            </a:pPr>
            <a:r>
              <a:rPr lang="en-US" dirty="0" smtClean="0">
                <a:solidFill>
                  <a:srgbClr val="000000"/>
                </a:solidFill>
              </a:rPr>
              <a:t>Reliable extraction even with a small number of events.</a:t>
            </a:r>
          </a:p>
          <a:p>
            <a:pPr marL="342900" indent="-342900" algn="just">
              <a:buFont typeface="Arial"/>
              <a:buChar char="•"/>
            </a:pPr>
            <a:r>
              <a:rPr lang="en-US" dirty="0" smtClean="0">
                <a:solidFill>
                  <a:srgbClr val="000000"/>
                </a:solidFill>
              </a:rPr>
              <a:t>Bias is negligibly small, while bias of observables extracted from a binned method is much larger.</a:t>
            </a:r>
            <a:endParaRPr lang="en-US" dirty="0">
              <a:solidFill>
                <a:srgbClr val="000000"/>
              </a:solidFill>
            </a:endParaRPr>
          </a:p>
        </p:txBody>
      </p:sp>
      <p:sp>
        <p:nvSpPr>
          <p:cNvPr id="15" name="Rectangle 14"/>
          <p:cNvSpPr/>
          <p:nvPr/>
        </p:nvSpPr>
        <p:spPr>
          <a:xfrm>
            <a:off x="-12700" y="4512270"/>
            <a:ext cx="9156700" cy="830997"/>
          </a:xfrm>
          <a:prstGeom prst="rect">
            <a:avLst/>
          </a:prstGeom>
        </p:spPr>
        <p:txBody>
          <a:bodyPr wrap="square">
            <a:spAutoFit/>
          </a:bodyPr>
          <a:lstStyle/>
          <a:p>
            <a:pPr marL="285750" indent="-285750" algn="just">
              <a:buFont typeface="Arial"/>
              <a:buChar char="•"/>
            </a:pPr>
            <a:r>
              <a:rPr lang="en-US" sz="2400" dirty="0" smtClean="0">
                <a:solidFill>
                  <a:srgbClr val="FF0000"/>
                </a:solidFill>
              </a:rPr>
              <a:t>The maximum </a:t>
            </a:r>
            <a:r>
              <a:rPr lang="en-US" sz="2400" dirty="0">
                <a:solidFill>
                  <a:srgbClr val="FF0000"/>
                </a:solidFill>
              </a:rPr>
              <a:t>likelihood method has advantages compared to binned methods.</a:t>
            </a:r>
          </a:p>
        </p:txBody>
      </p:sp>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35" y="2260354"/>
            <a:ext cx="5118698" cy="231353"/>
          </a:xfrm>
          <a:prstGeom prst="rect">
            <a:avLst/>
          </a:prstGeom>
        </p:spPr>
      </p:pic>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35" y="3046642"/>
            <a:ext cx="6187466" cy="1344678"/>
          </a:xfrm>
          <a:prstGeom prst="rect">
            <a:avLst/>
          </a:prstGeom>
        </p:spPr>
      </p:pic>
      <p:sp>
        <p:nvSpPr>
          <p:cNvPr id="18" name="TextBox 17"/>
          <p:cNvSpPr txBox="1"/>
          <p:nvPr/>
        </p:nvSpPr>
        <p:spPr>
          <a:xfrm>
            <a:off x="7025684" y="3305079"/>
            <a:ext cx="2030782" cy="276999"/>
          </a:xfrm>
          <a:prstGeom prst="rect">
            <a:avLst/>
          </a:prstGeom>
          <a:noFill/>
        </p:spPr>
        <p:txBody>
          <a:bodyPr wrap="square" rtlCol="0">
            <a:spAutoFit/>
          </a:bodyPr>
          <a:lstStyle/>
          <a:p>
            <a:r>
              <a:rPr lang="en-US" sz="1200" dirty="0" smtClean="0"/>
              <a:t>W = (All – Backgrounds) / All</a:t>
            </a:r>
            <a:endParaRPr lang="en-US" sz="1200" dirty="0"/>
          </a:p>
        </p:txBody>
      </p:sp>
      <p:sp>
        <p:nvSpPr>
          <p:cNvPr id="3" name="Slide Number Placeholder 2"/>
          <p:cNvSpPr>
            <a:spLocks noGrp="1"/>
          </p:cNvSpPr>
          <p:nvPr>
            <p:ph type="sldNum" sz="quarter" idx="12"/>
          </p:nvPr>
        </p:nvSpPr>
        <p:spPr/>
        <p:txBody>
          <a:bodyPr/>
          <a:lstStyle/>
          <a:p>
            <a:fld id="{E4D8D336-34C2-0144-A253-8CB998867269}" type="slidenum">
              <a:rPr lang="en-US" smtClean="0"/>
              <a:t>36</a:t>
            </a:fld>
            <a:endParaRPr lang="en-US"/>
          </a:p>
        </p:txBody>
      </p:sp>
    </p:spTree>
    <p:extLst>
      <p:ext uri="{BB962C8B-B14F-4D97-AF65-F5344CB8AC3E}">
        <p14:creationId xmlns:p14="http://schemas.microsoft.com/office/powerpoint/2010/main" val="15891847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s from weigh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335" y="4254795"/>
            <a:ext cx="4199684" cy="2333158"/>
          </a:xfrm>
          <a:prstGeom prst="rect">
            <a:avLst/>
          </a:prstGeom>
        </p:spPr>
      </p:pic>
      <p:sp>
        <p:nvSpPr>
          <p:cNvPr id="2" name="Title 1"/>
          <p:cNvSpPr>
            <a:spLocks noGrp="1"/>
          </p:cNvSpPr>
          <p:nvPr>
            <p:ph type="title"/>
          </p:nvPr>
        </p:nvSpPr>
        <p:spPr/>
        <p:txBody>
          <a:bodyPr>
            <a:normAutofit/>
          </a:bodyPr>
          <a:lstStyle/>
          <a:p>
            <a:r>
              <a:rPr lang="en-US" dirty="0" smtClean="0"/>
              <a:t>Extraction of </a:t>
            </a:r>
            <a:r>
              <a:rPr lang="en-US" i="1" dirty="0" err="1" smtClean="0">
                <a:latin typeface="Times New Roman"/>
                <a:cs typeface="Times New Roman"/>
              </a:rPr>
              <a:t>C</a:t>
            </a:r>
            <a:r>
              <a:rPr lang="en-US" i="1" baseline="-25000" dirty="0" err="1" smtClean="0">
                <a:latin typeface="Times New Roman"/>
                <a:cs typeface="Times New Roman"/>
              </a:rPr>
              <a:t>x</a:t>
            </a:r>
            <a:r>
              <a:rPr lang="en-US" dirty="0">
                <a:cs typeface="Times New Roman"/>
              </a:rPr>
              <a:t>,</a:t>
            </a:r>
            <a:r>
              <a:rPr lang="en-US" dirty="0" smtClean="0"/>
              <a:t> </a:t>
            </a:r>
            <a:r>
              <a:rPr lang="en-US" i="1" dirty="0" err="1" smtClean="0">
                <a:latin typeface="Times New Roman"/>
                <a:cs typeface="Times New Roman"/>
              </a:rPr>
              <a:t>C</a:t>
            </a:r>
            <a:r>
              <a:rPr lang="en-US" i="1" baseline="-25000" dirty="0" err="1" smtClean="0">
                <a:latin typeface="Times New Roman"/>
                <a:cs typeface="Times New Roman"/>
              </a:rPr>
              <a:t>z</a:t>
            </a:r>
            <a:r>
              <a:rPr lang="en-US" dirty="0" smtClean="0">
                <a:cs typeface="Times New Roman"/>
              </a:rPr>
              <a:t>, and </a:t>
            </a:r>
            <a:r>
              <a:rPr lang="en-US" i="1" dirty="0" err="1" smtClean="0">
                <a:latin typeface="Times New Roman"/>
                <a:cs typeface="Times New Roman"/>
              </a:rPr>
              <a:t>P</a:t>
            </a:r>
            <a:r>
              <a:rPr lang="en-US" i="1" baseline="-25000" dirty="0" err="1">
                <a:latin typeface="Times New Roman"/>
                <a:cs typeface="Times New Roman"/>
              </a:rPr>
              <a:t>y</a:t>
            </a:r>
            <a:endParaRPr lang="en-US" i="1" dirty="0">
              <a:latin typeface="Times New Roman"/>
              <a:cs typeface="Times New Roman"/>
            </a:endParaRPr>
          </a:p>
        </p:txBody>
      </p:sp>
      <p:sp>
        <p:nvSpPr>
          <p:cNvPr id="4" name="Rectangle 3"/>
          <p:cNvSpPr/>
          <p:nvPr/>
        </p:nvSpPr>
        <p:spPr>
          <a:xfrm>
            <a:off x="-12700" y="1310373"/>
            <a:ext cx="9321800" cy="461665"/>
          </a:xfrm>
          <a:prstGeom prst="rect">
            <a:avLst/>
          </a:prstGeom>
        </p:spPr>
        <p:txBody>
          <a:bodyPr wrap="square">
            <a:spAutoFit/>
          </a:bodyPr>
          <a:lstStyle/>
          <a:p>
            <a:pPr algn="just"/>
            <a:r>
              <a:rPr lang="en-US" sz="2400" dirty="0" smtClean="0">
                <a:solidFill>
                  <a:srgbClr val="FF0000"/>
                </a:solidFill>
              </a:rPr>
              <a:t>   The </a:t>
            </a:r>
            <a:r>
              <a:rPr lang="en-US" sz="2400" dirty="0">
                <a:solidFill>
                  <a:srgbClr val="FF0000"/>
                </a:solidFill>
              </a:rPr>
              <a:t>maximum likelihood method was used to extract the observables.</a:t>
            </a:r>
          </a:p>
        </p:txBody>
      </p:sp>
      <p:sp>
        <p:nvSpPr>
          <p:cNvPr id="9" name="Rectangle 8"/>
          <p:cNvSpPr/>
          <p:nvPr/>
        </p:nvSpPr>
        <p:spPr>
          <a:xfrm>
            <a:off x="243659" y="1771303"/>
            <a:ext cx="8140700" cy="369332"/>
          </a:xfrm>
          <a:prstGeom prst="rect">
            <a:avLst/>
          </a:prstGeom>
        </p:spPr>
        <p:txBody>
          <a:bodyPr wrap="square">
            <a:spAutoFit/>
          </a:bodyPr>
          <a:lstStyle/>
          <a:p>
            <a:r>
              <a:rPr lang="en-US" dirty="0"/>
              <a:t>Probability density function defined from the </a:t>
            </a:r>
            <a:r>
              <a:rPr lang="en-US" dirty="0" smtClean="0"/>
              <a:t>polarized </a:t>
            </a:r>
            <a:r>
              <a:rPr lang="en-US" dirty="0"/>
              <a:t>cross section: </a:t>
            </a:r>
          </a:p>
        </p:txBody>
      </p:sp>
      <p:sp>
        <p:nvSpPr>
          <p:cNvPr id="11" name="Rectangle 10"/>
          <p:cNvSpPr/>
          <p:nvPr/>
        </p:nvSpPr>
        <p:spPr>
          <a:xfrm>
            <a:off x="243659" y="2559416"/>
            <a:ext cx="7378700" cy="369332"/>
          </a:xfrm>
          <a:prstGeom prst="rect">
            <a:avLst/>
          </a:prstGeom>
        </p:spPr>
        <p:txBody>
          <a:bodyPr wrap="square">
            <a:spAutoFit/>
          </a:bodyPr>
          <a:lstStyle/>
          <a:p>
            <a:r>
              <a:rPr lang="en-US" dirty="0"/>
              <a:t>Total likelihood is the product of the likelihoods for all individual events:</a:t>
            </a:r>
          </a:p>
        </p:txBody>
      </p:sp>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35" y="2260354"/>
            <a:ext cx="5118698" cy="231353"/>
          </a:xfrm>
          <a:prstGeom prst="rect">
            <a:avLst/>
          </a:prstGeom>
        </p:spPr>
      </p:pic>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35" y="3046642"/>
            <a:ext cx="6187466" cy="1344678"/>
          </a:xfrm>
          <a:prstGeom prst="rect">
            <a:avLst/>
          </a:prstGeom>
        </p:spPr>
      </p:pic>
      <p:sp>
        <p:nvSpPr>
          <p:cNvPr id="18" name="TextBox 17"/>
          <p:cNvSpPr txBox="1"/>
          <p:nvPr/>
        </p:nvSpPr>
        <p:spPr>
          <a:xfrm>
            <a:off x="4794209" y="5129103"/>
            <a:ext cx="2386865" cy="307777"/>
          </a:xfrm>
          <a:prstGeom prst="rect">
            <a:avLst/>
          </a:prstGeom>
          <a:noFill/>
        </p:spPr>
        <p:txBody>
          <a:bodyPr wrap="square" rtlCol="0">
            <a:spAutoFit/>
          </a:bodyPr>
          <a:lstStyle/>
          <a:p>
            <a:r>
              <a:rPr lang="en-US" sz="1400" dirty="0" smtClean="0"/>
              <a:t>W = (All – Backgrounds) / All</a:t>
            </a:r>
            <a:endParaRPr lang="en-US" sz="1400" dirty="0"/>
          </a:p>
        </p:txBody>
      </p:sp>
      <p:sp>
        <p:nvSpPr>
          <p:cNvPr id="3" name="Slide Number Placeholder 2"/>
          <p:cNvSpPr>
            <a:spLocks noGrp="1"/>
          </p:cNvSpPr>
          <p:nvPr>
            <p:ph type="sldNum" sz="quarter" idx="12"/>
          </p:nvPr>
        </p:nvSpPr>
        <p:spPr/>
        <p:txBody>
          <a:bodyPr/>
          <a:lstStyle/>
          <a:p>
            <a:fld id="{E4D8D336-34C2-0144-A253-8CB998867269}" type="slidenum">
              <a:rPr lang="en-US" smtClean="0"/>
              <a:t>37</a:t>
            </a:fld>
            <a:endParaRPr lang="en-US"/>
          </a:p>
        </p:txBody>
      </p:sp>
      <p:sp>
        <p:nvSpPr>
          <p:cNvPr id="6" name="TextBox 5"/>
          <p:cNvSpPr txBox="1"/>
          <p:nvPr/>
        </p:nvSpPr>
        <p:spPr>
          <a:xfrm rot="16200000">
            <a:off x="3418471" y="5080433"/>
            <a:ext cx="771520" cy="307777"/>
          </a:xfrm>
          <a:prstGeom prst="rect">
            <a:avLst/>
          </a:prstGeom>
          <a:noFill/>
        </p:spPr>
        <p:txBody>
          <a:bodyPr wrap="square" rtlCol="0">
            <a:spAutoFit/>
          </a:bodyPr>
          <a:lstStyle/>
          <a:p>
            <a:r>
              <a:rPr lang="en-US" sz="1400" dirty="0" smtClean="0"/>
              <a:t>Counts</a:t>
            </a:r>
            <a:endParaRPr lang="en-US" sz="1400" dirty="0"/>
          </a:p>
        </p:txBody>
      </p:sp>
      <p:sp>
        <p:nvSpPr>
          <p:cNvPr id="7" name="TextBox 6"/>
          <p:cNvSpPr txBox="1"/>
          <p:nvPr/>
        </p:nvSpPr>
        <p:spPr>
          <a:xfrm>
            <a:off x="5661784" y="6550223"/>
            <a:ext cx="1673606" cy="307777"/>
          </a:xfrm>
          <a:prstGeom prst="rect">
            <a:avLst/>
          </a:prstGeom>
          <a:noFill/>
        </p:spPr>
        <p:txBody>
          <a:bodyPr wrap="square" rtlCol="0">
            <a:spAutoFit/>
          </a:bodyPr>
          <a:lstStyle/>
          <a:p>
            <a:r>
              <a:rPr lang="en-US" sz="1400" dirty="0" err="1" smtClean="0"/>
              <a:t>M</a:t>
            </a:r>
            <a:r>
              <a:rPr lang="en-US" sz="1400" baseline="-25000" dirty="0" err="1" smtClean="0"/>
              <a:t>x</a:t>
            </a:r>
            <a:r>
              <a:rPr lang="en-US" sz="1400" dirty="0" smtClean="0"/>
              <a:t> (</a:t>
            </a:r>
            <a:r>
              <a:rPr lang="en-US" sz="1400" dirty="0" err="1" smtClean="0"/>
              <a:t>GeV</a:t>
            </a:r>
            <a:r>
              <a:rPr lang="en-US" sz="1400" dirty="0" smtClean="0"/>
              <a:t>/</a:t>
            </a:r>
            <a:r>
              <a:rPr lang="en-US" sz="1400" i="1" dirty="0" smtClean="0">
                <a:latin typeface="Times New Roman"/>
                <a:cs typeface="Times New Roman"/>
              </a:rPr>
              <a:t>c</a:t>
            </a:r>
            <a:r>
              <a:rPr lang="en-US" sz="1400" baseline="30000" dirty="0" smtClean="0"/>
              <a:t>2</a:t>
            </a:r>
            <a:r>
              <a:rPr lang="en-US" sz="1400" dirty="0" smtClean="0"/>
              <a:t>)</a:t>
            </a:r>
            <a:endParaRPr lang="en-US" sz="1400" dirty="0"/>
          </a:p>
        </p:txBody>
      </p:sp>
    </p:spTree>
    <p:extLst>
      <p:ext uri="{BB962C8B-B14F-4D97-AF65-F5344CB8AC3E}">
        <p14:creationId xmlns:p14="http://schemas.microsoft.com/office/powerpoint/2010/main" val="23277244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Observable-Extraction </a:t>
            </a:r>
            <a:r>
              <a:rPr lang="en-US" dirty="0"/>
              <a:t>Methods </a:t>
            </a:r>
          </a:p>
        </p:txBody>
      </p:sp>
      <p:sp>
        <p:nvSpPr>
          <p:cNvPr id="5" name="Content Placeholder 4"/>
          <p:cNvSpPr>
            <a:spLocks noGrp="1"/>
          </p:cNvSpPr>
          <p:nvPr>
            <p:ph idx="1"/>
          </p:nvPr>
        </p:nvSpPr>
        <p:spPr/>
        <p:txBody>
          <a:bodyPr>
            <a:normAutofit/>
          </a:bodyPr>
          <a:lstStyle/>
          <a:p>
            <a:r>
              <a:rPr lang="en-US" dirty="0" smtClean="0"/>
              <a:t>One-dimensional fit:</a:t>
            </a:r>
          </a:p>
          <a:p>
            <a:endParaRPr lang="en-US" dirty="0" smtClean="0"/>
          </a:p>
          <a:p>
            <a:endParaRPr lang="en-US" dirty="0" smtClean="0"/>
          </a:p>
          <a:p>
            <a:r>
              <a:rPr lang="en-US" dirty="0" smtClean="0"/>
              <a:t>Two-dimensional fit:</a:t>
            </a:r>
          </a:p>
          <a:p>
            <a:pPr marL="0" indent="0">
              <a:buNone/>
            </a:pPr>
            <a:endParaRPr lang="en-US" dirty="0"/>
          </a:p>
          <a:p>
            <a:pPr marL="0" indent="0">
              <a:buNone/>
            </a:pPr>
            <a:endParaRPr lang="en-US" dirty="0" smtClean="0"/>
          </a:p>
          <a:p>
            <a:r>
              <a:rPr lang="en-US" dirty="0" smtClean="0"/>
              <a:t>Maximum likelihood Method:</a:t>
            </a:r>
          </a:p>
          <a:p>
            <a:endParaRPr lang="en-US" dirty="0"/>
          </a:p>
          <a:p>
            <a:endParaRPr lang="en-US" dirty="0"/>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2298700"/>
            <a:ext cx="8877300" cy="6096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00" y="3886200"/>
            <a:ext cx="7988300" cy="6096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500" y="5637782"/>
            <a:ext cx="7035800" cy="543944"/>
          </a:xfrm>
          <a:prstGeom prst="rect">
            <a:avLst/>
          </a:prstGeom>
        </p:spPr>
      </p:pic>
    </p:spTree>
    <p:extLst>
      <p:ext uri="{BB962C8B-B14F-4D97-AF65-F5344CB8AC3E}">
        <p14:creationId xmlns:p14="http://schemas.microsoft.com/office/powerpoint/2010/main" val="33332969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Results for </a:t>
            </a:r>
            <a:r>
              <a:rPr lang="en-US" sz="3000" i="1" dirty="0" err="1">
                <a:latin typeface="Times New Roman"/>
                <a:cs typeface="Times New Roman"/>
              </a:rPr>
              <a:t>C</a:t>
            </a:r>
            <a:r>
              <a:rPr lang="en-US" sz="3000" i="1" baseline="-25000" dirty="0" err="1">
                <a:latin typeface="Times New Roman"/>
                <a:cs typeface="Times New Roman"/>
              </a:rPr>
              <a:t>x</a:t>
            </a:r>
            <a:r>
              <a:rPr lang="en-US" sz="3000" dirty="0"/>
              <a:t> and </a:t>
            </a:r>
            <a:r>
              <a:rPr lang="en-US" sz="3000" i="1" dirty="0" err="1">
                <a:latin typeface="Times New Roman"/>
                <a:cs typeface="Times New Roman"/>
              </a:rPr>
              <a:t>C</a:t>
            </a:r>
            <a:r>
              <a:rPr lang="en-US" sz="3000" i="1" baseline="-25000" dirty="0" err="1">
                <a:latin typeface="Times New Roman"/>
                <a:cs typeface="Times New Roman"/>
              </a:rPr>
              <a:t>z</a:t>
            </a:r>
            <a:r>
              <a:rPr lang="en-US" sz="3000" dirty="0"/>
              <a:t> from Different Methods</a:t>
            </a:r>
          </a:p>
        </p:txBody>
      </p:sp>
      <p:sp>
        <p:nvSpPr>
          <p:cNvPr id="4" name="TextBox 3"/>
          <p:cNvSpPr txBox="1"/>
          <p:nvPr/>
        </p:nvSpPr>
        <p:spPr>
          <a:xfrm>
            <a:off x="0" y="2170868"/>
            <a:ext cx="2438400" cy="461665"/>
          </a:xfrm>
          <a:prstGeom prst="rect">
            <a:avLst/>
          </a:prstGeom>
          <a:noFill/>
        </p:spPr>
        <p:txBody>
          <a:bodyPr wrap="square" rtlCol="0">
            <a:spAutoFit/>
          </a:bodyPr>
          <a:lstStyle/>
          <a:p>
            <a:r>
              <a:rPr lang="en-US" sz="2400" dirty="0" err="1" smtClean="0">
                <a:latin typeface="Times New Roman"/>
                <a:cs typeface="Times New Roman"/>
              </a:rPr>
              <a:t>cos</a:t>
            </a:r>
            <a:r>
              <a:rPr lang="en-US" sz="2400" i="1" dirty="0" err="1" smtClean="0">
                <a:latin typeface="Times New Roman"/>
                <a:cs typeface="Times New Roman"/>
              </a:rPr>
              <a:t>θ</a:t>
            </a:r>
            <a:r>
              <a:rPr lang="en-US" sz="2400" i="1" baseline="-25000" dirty="0" err="1" smtClean="0">
                <a:latin typeface="Times New Roman"/>
                <a:cs typeface="Times New Roman"/>
              </a:rPr>
              <a:t>K</a:t>
            </a:r>
            <a:r>
              <a:rPr lang="en-US" sz="2400" dirty="0" smtClean="0"/>
              <a:t>: [0.35, 0.55]</a:t>
            </a:r>
            <a:endParaRPr lang="en-US" sz="2400" baseline="-25000" dirty="0"/>
          </a:p>
        </p:txBody>
      </p:sp>
      <p:sp>
        <p:nvSpPr>
          <p:cNvPr id="11" name="TextBox 10"/>
          <p:cNvSpPr txBox="1"/>
          <p:nvPr/>
        </p:nvSpPr>
        <p:spPr>
          <a:xfrm>
            <a:off x="0" y="4994446"/>
            <a:ext cx="2438400" cy="461665"/>
          </a:xfrm>
          <a:prstGeom prst="rect">
            <a:avLst/>
          </a:prstGeom>
          <a:noFill/>
        </p:spPr>
        <p:txBody>
          <a:bodyPr wrap="square" rtlCol="0">
            <a:spAutoFit/>
          </a:bodyPr>
          <a:lstStyle/>
          <a:p>
            <a:r>
              <a:rPr lang="en-US" sz="2400" dirty="0" err="1" smtClean="0">
                <a:latin typeface="Times New Roman"/>
                <a:cs typeface="Times New Roman"/>
              </a:rPr>
              <a:t>cos</a:t>
            </a:r>
            <a:r>
              <a:rPr lang="en-US" sz="2400" i="1" dirty="0" err="1" smtClean="0">
                <a:latin typeface="Times New Roman"/>
                <a:cs typeface="Times New Roman"/>
              </a:rPr>
              <a:t>θ</a:t>
            </a:r>
            <a:r>
              <a:rPr lang="en-US" sz="2400" i="1" baseline="-25000" dirty="0" err="1" smtClean="0">
                <a:latin typeface="Times New Roman"/>
                <a:cs typeface="Times New Roman"/>
              </a:rPr>
              <a:t>K</a:t>
            </a:r>
            <a:r>
              <a:rPr lang="en-US" sz="2400" dirty="0" smtClean="0"/>
              <a:t>: [0.35, 0.55]</a:t>
            </a:r>
            <a:endParaRPr lang="en-US" sz="2400" baseline="-25000" dirty="0"/>
          </a:p>
        </p:txBody>
      </p:sp>
      <p:pic>
        <p:nvPicPr>
          <p:cNvPr id="5" name="Picture 4" descr="Comparison of Cx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42551" y="149866"/>
            <a:ext cx="2846056" cy="4950042"/>
          </a:xfrm>
          <a:prstGeom prst="rect">
            <a:avLst/>
          </a:prstGeom>
        </p:spPr>
      </p:pic>
      <p:pic>
        <p:nvPicPr>
          <p:cNvPr id="7" name="Picture 6" descr="Comparison of Cz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42551" y="2950627"/>
            <a:ext cx="2846056" cy="4950042"/>
          </a:xfrm>
          <a:prstGeom prst="rect">
            <a:avLst/>
          </a:prstGeom>
        </p:spPr>
      </p:pic>
    </p:spTree>
    <p:extLst>
      <p:ext uri="{BB962C8B-B14F-4D97-AF65-F5344CB8AC3E}">
        <p14:creationId xmlns:p14="http://schemas.microsoft.com/office/powerpoint/2010/main" val="3373849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0"/>
            <a:ext cx="8229600" cy="1143000"/>
          </a:xfrm>
        </p:spPr>
        <p:txBody>
          <a:bodyPr>
            <a:normAutofit/>
          </a:bodyPr>
          <a:lstStyle/>
          <a:p>
            <a:r>
              <a:rPr lang="en-US" sz="3200" dirty="0" smtClean="0"/>
              <a:t>How to Constrain Hyperon-Nucleon Potentials</a:t>
            </a:r>
            <a:endParaRPr lang="en-US" sz="3200" dirty="0"/>
          </a:p>
        </p:txBody>
      </p:sp>
      <p:grpSp>
        <p:nvGrpSpPr>
          <p:cNvPr id="42" name="Group 41"/>
          <p:cNvGrpSpPr/>
          <p:nvPr/>
        </p:nvGrpSpPr>
        <p:grpSpPr>
          <a:xfrm>
            <a:off x="1003498" y="1734766"/>
            <a:ext cx="7213203" cy="4480669"/>
            <a:chOff x="988477" y="1509498"/>
            <a:chExt cx="7213203" cy="4480669"/>
          </a:xfrm>
        </p:grpSpPr>
        <p:grpSp>
          <p:nvGrpSpPr>
            <p:cNvPr id="21" name="Group 20"/>
            <p:cNvGrpSpPr/>
            <p:nvPr/>
          </p:nvGrpSpPr>
          <p:grpSpPr>
            <a:xfrm>
              <a:off x="3781781" y="3472992"/>
              <a:ext cx="1794933" cy="829734"/>
              <a:chOff x="3657601" y="2362200"/>
              <a:chExt cx="1794933" cy="829734"/>
            </a:xfrm>
          </p:grpSpPr>
          <p:sp>
            <p:nvSpPr>
              <p:cNvPr id="4" name="Oval 3"/>
              <p:cNvSpPr/>
              <p:nvPr/>
            </p:nvSpPr>
            <p:spPr>
              <a:xfrm>
                <a:off x="3657601" y="2362200"/>
                <a:ext cx="1794933" cy="829734"/>
              </a:xfrm>
              <a:prstGeom prst="ellipse">
                <a:avLst/>
              </a:prstGeom>
              <a:solidFill>
                <a:srgbClr val="6666FF">
                  <a:alpha val="28000"/>
                </a:srgbClr>
              </a:solidFill>
              <a:ln w="38100">
                <a:solidFill>
                  <a:srgbClr val="00008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3894667" y="2579130"/>
                <a:ext cx="1344914" cy="369332"/>
              </a:xfrm>
              <a:prstGeom prst="rect">
                <a:avLst/>
              </a:prstGeom>
              <a:noFill/>
            </p:spPr>
            <p:txBody>
              <a:bodyPr wrap="none" rtlCol="0">
                <a:spAutoFit/>
              </a:bodyPr>
              <a:lstStyle/>
              <a:p>
                <a:r>
                  <a:rPr lang="en-US" dirty="0" smtClean="0"/>
                  <a:t>YN Potential</a:t>
                </a:r>
                <a:endParaRPr lang="en-US" dirty="0"/>
              </a:p>
            </p:txBody>
          </p:sp>
        </p:grpSp>
        <p:grpSp>
          <p:nvGrpSpPr>
            <p:cNvPr id="20" name="Group 19"/>
            <p:cNvGrpSpPr/>
            <p:nvPr/>
          </p:nvGrpSpPr>
          <p:grpSpPr>
            <a:xfrm>
              <a:off x="6406747" y="4550370"/>
              <a:ext cx="1794933" cy="829734"/>
              <a:chOff x="990600" y="2362200"/>
              <a:chExt cx="1794933" cy="829734"/>
            </a:xfrm>
          </p:grpSpPr>
          <p:sp>
            <p:nvSpPr>
              <p:cNvPr id="10" name="Oval 9"/>
              <p:cNvSpPr/>
              <p:nvPr/>
            </p:nvSpPr>
            <p:spPr>
              <a:xfrm>
                <a:off x="990600" y="2362200"/>
                <a:ext cx="1794933" cy="829734"/>
              </a:xfrm>
              <a:prstGeom prst="ellipse">
                <a:avLst/>
              </a:prstGeom>
              <a:solidFill>
                <a:srgbClr val="CC6666">
                  <a:alpha val="28000"/>
                </a:srgbClr>
              </a:solidFill>
              <a:ln w="38100">
                <a:solidFill>
                  <a:srgbClr val="66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322032474"/>
                  </p:ext>
                </p:extLst>
              </p:nvPr>
            </p:nvGraphicFramePr>
            <p:xfrm>
              <a:off x="1352550" y="2605615"/>
              <a:ext cx="1081427" cy="308979"/>
            </p:xfrm>
            <a:graphic>
              <a:graphicData uri="http://schemas.openxmlformats.org/presentationml/2006/ole">
                <mc:AlternateContent xmlns:mc="http://schemas.openxmlformats.org/markup-compatibility/2006">
                  <mc:Choice xmlns:v="urn:schemas-microsoft-com:vml" Requires="v">
                    <p:oleObj spid="_x0000_s1349" name="Equation" r:id="rId4" imgW="444500" imgH="127000" progId="Equation.DSMT4">
                      <p:embed/>
                    </p:oleObj>
                  </mc:Choice>
                  <mc:Fallback>
                    <p:oleObj name="Equation" r:id="rId4" imgW="444500" imgH="127000" progId="Equation.DSMT4">
                      <p:embed/>
                      <p:pic>
                        <p:nvPicPr>
                          <p:cNvPr id="0" name=""/>
                          <p:cNvPicPr/>
                          <p:nvPr/>
                        </p:nvPicPr>
                        <p:blipFill>
                          <a:blip r:embed="rId5"/>
                          <a:stretch>
                            <a:fillRect/>
                          </a:stretch>
                        </p:blipFill>
                        <p:spPr>
                          <a:xfrm>
                            <a:off x="1352550" y="2605615"/>
                            <a:ext cx="1081427" cy="308979"/>
                          </a:xfrm>
                          <a:prstGeom prst="rect">
                            <a:avLst/>
                          </a:prstGeom>
                        </p:spPr>
                      </p:pic>
                    </p:oleObj>
                  </mc:Fallback>
                </mc:AlternateContent>
              </a:graphicData>
            </a:graphic>
          </p:graphicFrame>
        </p:grpSp>
        <p:grpSp>
          <p:nvGrpSpPr>
            <p:cNvPr id="23" name="Group 22"/>
            <p:cNvGrpSpPr/>
            <p:nvPr/>
          </p:nvGrpSpPr>
          <p:grpSpPr>
            <a:xfrm>
              <a:off x="6278161" y="2141293"/>
              <a:ext cx="1794933" cy="829734"/>
              <a:chOff x="6409269" y="2362200"/>
              <a:chExt cx="1794933" cy="829734"/>
            </a:xfrm>
          </p:grpSpPr>
          <p:sp>
            <p:nvSpPr>
              <p:cNvPr id="12" name="Oval 11"/>
              <p:cNvSpPr/>
              <p:nvPr/>
            </p:nvSpPr>
            <p:spPr>
              <a:xfrm>
                <a:off x="6409269" y="2362200"/>
                <a:ext cx="1794933" cy="829734"/>
              </a:xfrm>
              <a:prstGeom prst="ellipse">
                <a:avLst/>
              </a:prstGeom>
              <a:solidFill>
                <a:srgbClr val="CC6666">
                  <a:alpha val="28000"/>
                </a:srgbClr>
              </a:solidFill>
              <a:ln w="38100">
                <a:solidFill>
                  <a:srgbClr val="66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274133467"/>
                  </p:ext>
                </p:extLst>
              </p:nvPr>
            </p:nvGraphicFramePr>
            <p:xfrm>
              <a:off x="6673850" y="2441048"/>
              <a:ext cx="1296988" cy="677862"/>
            </p:xfrm>
            <a:graphic>
              <a:graphicData uri="http://schemas.openxmlformats.org/presentationml/2006/ole">
                <mc:AlternateContent xmlns:mc="http://schemas.openxmlformats.org/markup-compatibility/2006">
                  <mc:Choice xmlns:v="urn:schemas-microsoft-com:vml" Requires="v">
                    <p:oleObj spid="_x0000_s1350" name="Equation" r:id="rId6" imgW="533400" imgH="279400" progId="Equation.3">
                      <p:embed/>
                    </p:oleObj>
                  </mc:Choice>
                  <mc:Fallback>
                    <p:oleObj name="Equation" r:id="rId6" imgW="533400" imgH="279400" progId="Equation.3">
                      <p:embed/>
                      <p:pic>
                        <p:nvPicPr>
                          <p:cNvPr id="0" name=""/>
                          <p:cNvPicPr/>
                          <p:nvPr/>
                        </p:nvPicPr>
                        <p:blipFill>
                          <a:blip r:embed="rId7"/>
                          <a:stretch>
                            <a:fillRect/>
                          </a:stretch>
                        </p:blipFill>
                        <p:spPr>
                          <a:xfrm>
                            <a:off x="6673850" y="2441048"/>
                            <a:ext cx="1296988" cy="677862"/>
                          </a:xfrm>
                          <a:prstGeom prst="rect">
                            <a:avLst/>
                          </a:prstGeom>
                        </p:spPr>
                      </p:pic>
                    </p:oleObj>
                  </mc:Fallback>
                </mc:AlternateContent>
              </a:graphicData>
            </a:graphic>
          </p:graphicFrame>
        </p:grpSp>
        <p:grpSp>
          <p:nvGrpSpPr>
            <p:cNvPr id="22" name="Group 21"/>
            <p:cNvGrpSpPr/>
            <p:nvPr/>
          </p:nvGrpSpPr>
          <p:grpSpPr>
            <a:xfrm>
              <a:off x="988477" y="2971027"/>
              <a:ext cx="1794933" cy="829734"/>
              <a:chOff x="3657601" y="1024466"/>
              <a:chExt cx="1794933" cy="829734"/>
            </a:xfrm>
          </p:grpSpPr>
          <p:sp>
            <p:nvSpPr>
              <p:cNvPr id="13" name="Oval 12"/>
              <p:cNvSpPr/>
              <p:nvPr/>
            </p:nvSpPr>
            <p:spPr>
              <a:xfrm>
                <a:off x="3657601" y="1024466"/>
                <a:ext cx="1794933" cy="829734"/>
              </a:xfrm>
              <a:prstGeom prst="ellipse">
                <a:avLst/>
              </a:prstGeom>
              <a:solidFill>
                <a:srgbClr val="CC6666">
                  <a:alpha val="28000"/>
                </a:srgbClr>
              </a:solidFill>
              <a:ln w="38100">
                <a:solidFill>
                  <a:srgbClr val="66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p:cNvSpPr txBox="1"/>
              <p:nvPr/>
            </p:nvSpPr>
            <p:spPr>
              <a:xfrm>
                <a:off x="3754633" y="1232930"/>
                <a:ext cx="1697901" cy="369332"/>
              </a:xfrm>
              <a:prstGeom prst="rect">
                <a:avLst/>
              </a:prstGeom>
              <a:noFill/>
            </p:spPr>
            <p:txBody>
              <a:bodyPr wrap="none" rtlCol="0">
                <a:spAutoFit/>
              </a:bodyPr>
              <a:lstStyle/>
              <a:p>
                <a:r>
                  <a:rPr lang="en-US" dirty="0" smtClean="0"/>
                  <a:t>Hadronic Atoms</a:t>
                </a:r>
                <a:endParaRPr lang="en-US" dirty="0"/>
              </a:p>
            </p:txBody>
          </p:sp>
        </p:grpSp>
        <p:grpSp>
          <p:nvGrpSpPr>
            <p:cNvPr id="24" name="Group 23"/>
            <p:cNvGrpSpPr/>
            <p:nvPr/>
          </p:nvGrpSpPr>
          <p:grpSpPr>
            <a:xfrm>
              <a:off x="3341514" y="1509498"/>
              <a:ext cx="1794933" cy="829734"/>
              <a:chOff x="3657601" y="3801534"/>
              <a:chExt cx="1794933" cy="829734"/>
            </a:xfrm>
          </p:grpSpPr>
          <p:sp>
            <p:nvSpPr>
              <p:cNvPr id="11" name="Oval 10"/>
              <p:cNvSpPr/>
              <p:nvPr/>
            </p:nvSpPr>
            <p:spPr>
              <a:xfrm>
                <a:off x="3657601" y="3801534"/>
                <a:ext cx="1794933" cy="829734"/>
              </a:xfrm>
              <a:prstGeom prst="ellipse">
                <a:avLst/>
              </a:prstGeom>
              <a:solidFill>
                <a:srgbClr val="CC6666">
                  <a:alpha val="28000"/>
                </a:srgbClr>
              </a:solidFill>
              <a:ln w="38100">
                <a:solidFill>
                  <a:srgbClr val="66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TextBox 17"/>
              <p:cNvSpPr txBox="1"/>
              <p:nvPr/>
            </p:nvSpPr>
            <p:spPr>
              <a:xfrm>
                <a:off x="3894667" y="4018463"/>
                <a:ext cx="1310538" cy="369332"/>
              </a:xfrm>
              <a:prstGeom prst="rect">
                <a:avLst/>
              </a:prstGeom>
              <a:noFill/>
            </p:spPr>
            <p:txBody>
              <a:bodyPr wrap="none" rtlCol="0">
                <a:spAutoFit/>
              </a:bodyPr>
              <a:lstStyle/>
              <a:p>
                <a:r>
                  <a:rPr lang="en-US" dirty="0" err="1" smtClean="0"/>
                  <a:t>Hypernuclei</a:t>
                </a:r>
                <a:endParaRPr lang="en-US" dirty="0"/>
              </a:p>
            </p:txBody>
          </p:sp>
        </p:grpSp>
        <p:grpSp>
          <p:nvGrpSpPr>
            <p:cNvPr id="26" name="Group 25"/>
            <p:cNvGrpSpPr/>
            <p:nvPr/>
          </p:nvGrpSpPr>
          <p:grpSpPr>
            <a:xfrm>
              <a:off x="2233794" y="5160433"/>
              <a:ext cx="1794933" cy="829734"/>
              <a:chOff x="2760134" y="3668129"/>
              <a:chExt cx="1794933" cy="829734"/>
            </a:xfrm>
          </p:grpSpPr>
          <p:sp>
            <p:nvSpPr>
              <p:cNvPr id="19" name="Oval 18"/>
              <p:cNvSpPr/>
              <p:nvPr/>
            </p:nvSpPr>
            <p:spPr>
              <a:xfrm>
                <a:off x="2760134" y="3668129"/>
                <a:ext cx="1794933" cy="829734"/>
              </a:xfrm>
              <a:prstGeom prst="ellipse">
                <a:avLst/>
              </a:prstGeom>
              <a:solidFill>
                <a:srgbClr val="CCCC33">
                  <a:alpha val="28000"/>
                </a:srgbClr>
              </a:solidFill>
              <a:ln w="38100">
                <a:solidFill>
                  <a:srgbClr val="6666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5" name="TextBox 24"/>
              <p:cNvSpPr txBox="1"/>
              <p:nvPr/>
            </p:nvSpPr>
            <p:spPr>
              <a:xfrm>
                <a:off x="3020140" y="3887800"/>
                <a:ext cx="1274921" cy="369332"/>
              </a:xfrm>
              <a:prstGeom prst="rect">
                <a:avLst/>
              </a:prstGeom>
              <a:noFill/>
            </p:spPr>
            <p:txBody>
              <a:bodyPr wrap="none" rtlCol="0">
                <a:spAutoFit/>
              </a:bodyPr>
              <a:lstStyle/>
              <a:p>
                <a:r>
                  <a:rPr lang="en-US" dirty="0" smtClean="0"/>
                  <a:t>Lattice QCD</a:t>
                </a:r>
                <a:endParaRPr lang="en-US" dirty="0"/>
              </a:p>
            </p:txBody>
          </p:sp>
        </p:grpSp>
        <p:cxnSp>
          <p:nvCxnSpPr>
            <p:cNvPr id="29" name="Straight Arrow Connector 28"/>
            <p:cNvCxnSpPr/>
            <p:nvPr/>
          </p:nvCxnSpPr>
          <p:spPr>
            <a:xfrm>
              <a:off x="4322361" y="2440803"/>
              <a:ext cx="249639" cy="914400"/>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887261" y="3602054"/>
              <a:ext cx="783039" cy="198707"/>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578580" y="4429413"/>
              <a:ext cx="652061" cy="731020"/>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5576714" y="2944854"/>
              <a:ext cx="940628" cy="745068"/>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5448301" y="4191001"/>
              <a:ext cx="958446" cy="602784"/>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9F2C4304-FFB1-9A41-855D-A8426E9D5069}" type="slidenum">
              <a:rPr lang="en-US" smtClean="0"/>
              <a:t>4</a:t>
            </a:fld>
            <a:endParaRPr lang="en-US"/>
          </a:p>
        </p:txBody>
      </p:sp>
    </p:spTree>
    <p:extLst>
      <p:ext uri="{BB962C8B-B14F-4D97-AF65-F5344CB8AC3E}">
        <p14:creationId xmlns:p14="http://schemas.microsoft.com/office/powerpoint/2010/main" val="5703111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Comparison </a:t>
            </a:r>
            <a:r>
              <a:rPr lang="en-US" dirty="0"/>
              <a:t>W</a:t>
            </a:r>
            <a:r>
              <a:rPr lang="en-US" dirty="0" smtClean="0"/>
              <a:t>ith g1c Results</a:t>
            </a:r>
            <a:endParaRPr lang="en-US" dirty="0"/>
          </a:p>
        </p:txBody>
      </p:sp>
      <p:grpSp>
        <p:nvGrpSpPr>
          <p:cNvPr id="8" name="Group 7"/>
          <p:cNvGrpSpPr/>
          <p:nvPr/>
        </p:nvGrpSpPr>
        <p:grpSpPr>
          <a:xfrm>
            <a:off x="5156200" y="5123302"/>
            <a:ext cx="3530600" cy="1200329"/>
            <a:chOff x="5156200" y="5156021"/>
            <a:chExt cx="3530600" cy="1200329"/>
          </a:xfrm>
        </p:grpSpPr>
        <p:sp>
          <p:nvSpPr>
            <p:cNvPr id="9" name="TextBox 8"/>
            <p:cNvSpPr txBox="1"/>
            <p:nvPr/>
          </p:nvSpPr>
          <p:spPr>
            <a:xfrm>
              <a:off x="5156200" y="5156021"/>
              <a:ext cx="3530600" cy="1200329"/>
            </a:xfrm>
            <a:prstGeom prst="rect">
              <a:avLst/>
            </a:prstGeom>
            <a:noFill/>
          </p:spPr>
          <p:txBody>
            <a:bodyPr wrap="square" rtlCol="0">
              <a:spAutoFit/>
            </a:bodyPr>
            <a:lstStyle/>
            <a:p>
              <a:r>
                <a:rPr lang="en-US" i="1" dirty="0" err="1" smtClean="0">
                  <a:latin typeface="Times New Roman"/>
                  <a:cs typeface="Times New Roman"/>
                </a:rPr>
                <a:t>C</a:t>
              </a:r>
              <a:r>
                <a:rPr lang="en-US" i="1" baseline="-25000" dirty="0" err="1" smtClean="0">
                  <a:latin typeface="Times New Roman"/>
                  <a:cs typeface="Times New Roman"/>
                </a:rPr>
                <a:t>x</a:t>
              </a:r>
              <a:r>
                <a:rPr lang="en-US" dirty="0" smtClean="0"/>
                <a:t> and </a:t>
              </a:r>
              <a:r>
                <a:rPr lang="en-US" i="1" dirty="0" err="1" smtClean="0">
                  <a:latin typeface="Times New Roman"/>
                  <a:cs typeface="Times New Roman"/>
                </a:rPr>
                <a:t>C</a:t>
              </a:r>
              <a:r>
                <a:rPr lang="en-US" i="1" baseline="-25000" dirty="0" err="1" smtClean="0">
                  <a:latin typeface="Times New Roman"/>
                  <a:cs typeface="Times New Roman"/>
                </a:rPr>
                <a:t>z</a:t>
              </a:r>
              <a:r>
                <a:rPr lang="en-US" dirty="0" smtClean="0"/>
                <a:t> from Robert K. Bradford </a:t>
              </a:r>
              <a:r>
                <a:rPr lang="en-US" i="1" dirty="0" err="1" smtClean="0">
                  <a:latin typeface="Times New Roman"/>
                  <a:cs typeface="Times New Roman"/>
                </a:rPr>
                <a:t>P</a:t>
              </a:r>
              <a:r>
                <a:rPr lang="en-US" i="1" baseline="-25000" dirty="0" err="1" smtClean="0">
                  <a:latin typeface="Times New Roman"/>
                  <a:cs typeface="Times New Roman"/>
                </a:rPr>
                <a:t>y</a:t>
              </a:r>
              <a:r>
                <a:rPr lang="en-US" dirty="0" smtClean="0"/>
                <a:t> </a:t>
              </a:r>
              <a:r>
                <a:rPr lang="en-US" dirty="0"/>
                <a:t>from John W.C. </a:t>
              </a:r>
              <a:r>
                <a:rPr lang="en-US" dirty="0" smtClean="0"/>
                <a:t>McNabb</a:t>
              </a:r>
            </a:p>
            <a:p>
              <a:pPr marL="285750" indent="-285750">
                <a:buFont typeface="Arial"/>
                <a:buChar char="•"/>
              </a:pPr>
              <a:r>
                <a:rPr lang="en-US" dirty="0" smtClean="0"/>
                <a:t>Dataset: g1c</a:t>
              </a:r>
            </a:p>
            <a:p>
              <a:pPr marL="285750" indent="-285750">
                <a:buFont typeface="Arial"/>
                <a:buChar char="•"/>
              </a:pPr>
              <a:r>
                <a:rPr lang="en-US" dirty="0" smtClean="0"/>
                <a:t>Reaction:</a:t>
              </a:r>
            </a:p>
          </p:txBody>
        </p:sp>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5956121"/>
              <a:ext cx="1270000" cy="330200"/>
            </a:xfrm>
            <a:prstGeom prst="rect">
              <a:avLst/>
            </a:prstGeom>
          </p:spPr>
        </p:pic>
      </p:grpSp>
      <p:sp>
        <p:nvSpPr>
          <p:cNvPr id="11" name="TextBox 10"/>
          <p:cNvSpPr txBox="1"/>
          <p:nvPr/>
        </p:nvSpPr>
        <p:spPr>
          <a:xfrm>
            <a:off x="5156200" y="4609071"/>
            <a:ext cx="2222500" cy="400110"/>
          </a:xfrm>
          <a:prstGeom prst="rect">
            <a:avLst/>
          </a:prstGeom>
          <a:noFill/>
        </p:spPr>
        <p:txBody>
          <a:bodyPr wrap="square" rtlCol="0">
            <a:spAutoFit/>
          </a:bodyPr>
          <a:lstStyle/>
          <a:p>
            <a:r>
              <a:rPr lang="en-US" sz="2000" dirty="0" err="1" smtClean="0">
                <a:solidFill>
                  <a:srgbClr val="FF0000"/>
                </a:solidFill>
                <a:latin typeface="Times New Roman"/>
                <a:cs typeface="Times New Roman"/>
              </a:rPr>
              <a:t>cos</a:t>
            </a:r>
            <a:r>
              <a:rPr lang="en-US" sz="2000" i="1" dirty="0" err="1" smtClean="0">
                <a:solidFill>
                  <a:srgbClr val="FF0000"/>
                </a:solidFill>
                <a:latin typeface="Times New Roman"/>
                <a:cs typeface="Times New Roman"/>
              </a:rPr>
              <a:t>θ</a:t>
            </a:r>
            <a:r>
              <a:rPr lang="en-US" sz="2000" i="1" baseline="-25000" dirty="0" err="1" smtClean="0">
                <a:solidFill>
                  <a:srgbClr val="FF0000"/>
                </a:solidFill>
                <a:latin typeface="Times New Roman"/>
                <a:cs typeface="Times New Roman"/>
              </a:rPr>
              <a:t>K</a:t>
            </a:r>
            <a:r>
              <a:rPr lang="en-US" sz="2000" dirty="0" smtClean="0">
                <a:solidFill>
                  <a:srgbClr val="FF0000"/>
                </a:solidFill>
              </a:rPr>
              <a:t>: [0.35, 0.55]</a:t>
            </a:r>
            <a:endParaRPr lang="en-US" sz="2000" baseline="-25000" dirty="0">
              <a:solidFill>
                <a:srgbClr val="FF0000"/>
              </a:solidFill>
            </a:endParaRPr>
          </a:p>
        </p:txBody>
      </p:sp>
      <p:pic>
        <p:nvPicPr>
          <p:cNvPr id="7" name="Picture 6" descr="Comparison of Cz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00325" y="382968"/>
            <a:ext cx="2687611" cy="4674464"/>
          </a:xfrm>
          <a:prstGeom prst="rect">
            <a:avLst/>
          </a:prstGeom>
        </p:spPr>
      </p:pic>
      <p:pic>
        <p:nvPicPr>
          <p:cNvPr id="6" name="Picture 5" descr="Comparison of Cx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80724" y="382968"/>
            <a:ext cx="2687609" cy="4674459"/>
          </a:xfrm>
          <a:prstGeom prst="rect">
            <a:avLst/>
          </a:prstGeom>
        </p:spPr>
      </p:pic>
      <p:pic>
        <p:nvPicPr>
          <p:cNvPr id="15" name="Picture 14" descr="Comparison of Py.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90725" y="3073281"/>
            <a:ext cx="2680305" cy="4661758"/>
          </a:xfrm>
          <a:prstGeom prst="rect">
            <a:avLst/>
          </a:prstGeom>
        </p:spPr>
      </p:pic>
    </p:spTree>
    <p:extLst>
      <p:ext uri="{BB962C8B-B14F-4D97-AF65-F5344CB8AC3E}">
        <p14:creationId xmlns:p14="http://schemas.microsoft.com/office/powerpoint/2010/main" val="9423685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Simulation Study to </a:t>
            </a:r>
            <a:r>
              <a:rPr lang="en-US" sz="2800" dirty="0" smtClean="0"/>
              <a:t>Understand Different </a:t>
            </a:r>
            <a:r>
              <a:rPr lang="en-US" sz="2800" dirty="0"/>
              <a:t>Methods</a:t>
            </a:r>
          </a:p>
        </p:txBody>
      </p:sp>
      <p:sp>
        <p:nvSpPr>
          <p:cNvPr id="3" name="Content Placeholder 2"/>
          <p:cNvSpPr>
            <a:spLocks noGrp="1"/>
          </p:cNvSpPr>
          <p:nvPr>
            <p:ph idx="1"/>
          </p:nvPr>
        </p:nvSpPr>
        <p:spPr>
          <a:xfrm>
            <a:off x="457200" y="1600201"/>
            <a:ext cx="8229600" cy="2362199"/>
          </a:xfrm>
        </p:spPr>
        <p:txBody>
          <a:bodyPr>
            <a:normAutofit fontScale="92500" lnSpcReduction="20000"/>
          </a:bodyPr>
          <a:lstStyle/>
          <a:p>
            <a:pPr marL="0" indent="0" algn="just">
              <a:buNone/>
            </a:pPr>
            <a:r>
              <a:rPr lang="en-US" sz="2400" dirty="0" smtClean="0">
                <a:solidFill>
                  <a:srgbClr val="FF0000"/>
                </a:solidFill>
              </a:rPr>
              <a:t>A study was used to evaluate potential bias of the maximum likelihood method and the binned methods.</a:t>
            </a:r>
          </a:p>
          <a:p>
            <a:pPr algn="just"/>
            <a:r>
              <a:rPr lang="en-US" sz="2000" dirty="0" smtClean="0"/>
              <a:t>6000 different experiments, with 10</a:t>
            </a:r>
            <a:r>
              <a:rPr lang="en-US" sz="2000" baseline="30000" dirty="0" smtClean="0"/>
              <a:t>6 </a:t>
            </a:r>
            <a:r>
              <a:rPr lang="en-US" sz="2000" dirty="0" smtClean="0"/>
              <a:t>events in each experiment, were generated according to the differential polarized cross section with realistic values of </a:t>
            </a:r>
            <a:r>
              <a:rPr lang="en-US" sz="2000" i="1" dirty="0" err="1">
                <a:latin typeface="Times New Roman"/>
                <a:cs typeface="Times New Roman"/>
              </a:rPr>
              <a:t>C</a:t>
            </a:r>
            <a:r>
              <a:rPr lang="en-US" sz="2000" i="1" baseline="-25000" dirty="0" err="1">
                <a:latin typeface="Times New Roman"/>
                <a:cs typeface="Times New Roman"/>
              </a:rPr>
              <a:t>x</a:t>
            </a:r>
            <a:r>
              <a:rPr lang="en-US" sz="2000" dirty="0"/>
              <a:t>, </a:t>
            </a:r>
            <a:r>
              <a:rPr lang="en-US" sz="2000" i="1" dirty="0" err="1">
                <a:latin typeface="Times New Roman"/>
                <a:cs typeface="Times New Roman"/>
              </a:rPr>
              <a:t>C</a:t>
            </a:r>
            <a:r>
              <a:rPr lang="en-US" sz="2000" i="1" baseline="-25000" dirty="0" err="1">
                <a:latin typeface="Times New Roman"/>
                <a:cs typeface="Times New Roman"/>
              </a:rPr>
              <a:t>z</a:t>
            </a:r>
            <a:r>
              <a:rPr lang="en-US" sz="2000" dirty="0"/>
              <a:t>, and </a:t>
            </a:r>
            <a:r>
              <a:rPr lang="en-US" sz="2000" i="1" dirty="0" err="1" smtClean="0">
                <a:latin typeface="Times New Roman"/>
                <a:cs typeface="Times New Roman"/>
              </a:rPr>
              <a:t>P</a:t>
            </a:r>
            <a:r>
              <a:rPr lang="en-US" sz="2000" i="1" baseline="-25000" dirty="0" err="1" smtClean="0">
                <a:latin typeface="Times New Roman"/>
                <a:cs typeface="Times New Roman"/>
              </a:rPr>
              <a:t>y</a:t>
            </a:r>
            <a:r>
              <a:rPr lang="en-US" sz="2000" i="1" baseline="-25000" dirty="0" smtClean="0">
                <a:latin typeface="Times New Roman"/>
                <a:cs typeface="Times New Roman"/>
              </a:rPr>
              <a:t> </a:t>
            </a:r>
            <a:r>
              <a:rPr lang="en-US" sz="2000" dirty="0" smtClean="0"/>
              <a:t>for                         .</a:t>
            </a:r>
          </a:p>
          <a:p>
            <a:pPr algn="just"/>
            <a:r>
              <a:rPr lang="en-US" sz="2000" dirty="0" smtClean="0"/>
              <a:t>Generated </a:t>
            </a:r>
            <a:r>
              <a:rPr lang="en-US" sz="2000" dirty="0"/>
              <a:t>data </a:t>
            </a:r>
            <a:r>
              <a:rPr lang="en-US" sz="2000" dirty="0" smtClean="0"/>
              <a:t>were processed </a:t>
            </a:r>
            <a:r>
              <a:rPr lang="en-US" sz="2000" dirty="0"/>
              <a:t>through </a:t>
            </a:r>
            <a:r>
              <a:rPr lang="en-US" sz="2000" dirty="0" smtClean="0"/>
              <a:t>GSIM and </a:t>
            </a:r>
            <a:r>
              <a:rPr lang="en-US" sz="2000" dirty="0" err="1" smtClean="0"/>
              <a:t>gpp</a:t>
            </a:r>
            <a:r>
              <a:rPr lang="en-US" sz="2000" dirty="0" smtClean="0"/>
              <a:t>.</a:t>
            </a:r>
            <a:endParaRPr lang="en-US" sz="2000" dirty="0"/>
          </a:p>
          <a:p>
            <a:pPr algn="just"/>
            <a:r>
              <a:rPr lang="en-US" sz="2000" dirty="0" smtClean="0"/>
              <a:t>After raw data were skimmed, the observables were extracted using the maximum likelihood method and the binned methods. </a:t>
            </a:r>
          </a:p>
          <a:p>
            <a:pPr algn="just"/>
            <a:endParaRPr lang="en-US" sz="2000" dirty="0">
              <a:solidFill>
                <a:srgbClr val="FF0000"/>
              </a:solidFill>
            </a:endParaRPr>
          </a:p>
          <a:p>
            <a:pPr algn="just"/>
            <a:endParaRPr lang="en-US" sz="2000" dirty="0" smtClean="0"/>
          </a:p>
          <a:p>
            <a:pPr algn="just"/>
            <a:endParaRPr lang="en-US" sz="2000" dirty="0"/>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463" y="2600462"/>
            <a:ext cx="1333937" cy="349151"/>
          </a:xfrm>
          <a:prstGeom prst="rect">
            <a:avLst/>
          </a:prstGeom>
        </p:spPr>
      </p:pic>
      <p:grpSp>
        <p:nvGrpSpPr>
          <p:cNvPr id="15" name="Group 14"/>
          <p:cNvGrpSpPr/>
          <p:nvPr/>
        </p:nvGrpSpPr>
        <p:grpSpPr>
          <a:xfrm>
            <a:off x="151962" y="3774383"/>
            <a:ext cx="9222201" cy="2956617"/>
            <a:chOff x="151962" y="3774383"/>
            <a:chExt cx="9222201" cy="2956617"/>
          </a:xfrm>
        </p:grpSpPr>
        <p:pic>
          <p:nvPicPr>
            <p:cNvPr id="13" name="Picture 12" descr="cz.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72572" y="2775410"/>
              <a:ext cx="2702618" cy="4700565"/>
            </a:xfrm>
            <a:prstGeom prst="rect">
              <a:avLst/>
            </a:prstGeom>
          </p:spPr>
        </p:pic>
        <p:pic>
          <p:nvPicPr>
            <p:cNvPr id="12" name="Picture 11" descr="cx.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50935" y="2775410"/>
              <a:ext cx="2702617" cy="4700563"/>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263" y="6426200"/>
              <a:ext cx="1816100" cy="304800"/>
            </a:xfrm>
            <a:prstGeom prst="rect">
              <a:avLst/>
            </a:prstGeom>
          </p:spPr>
        </p:pic>
        <p:pic>
          <p:nvPicPr>
            <p:cNvPr id="14" name="Picture 1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9500" y="6426200"/>
              <a:ext cx="1778000" cy="304800"/>
            </a:xfrm>
            <a:prstGeom prst="rect">
              <a:avLst/>
            </a:prstGeom>
          </p:spPr>
        </p:pic>
      </p:grpSp>
    </p:spTree>
    <p:extLst>
      <p:ext uri="{BB962C8B-B14F-4D97-AF65-F5344CB8AC3E}">
        <p14:creationId xmlns:p14="http://schemas.microsoft.com/office/powerpoint/2010/main" val="2638047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paris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19206" y="-420568"/>
            <a:ext cx="4938714" cy="8589726"/>
          </a:xfrm>
          <a:prstGeom prst="rect">
            <a:avLst/>
          </a:prstGeom>
        </p:spPr>
      </p:pic>
      <p:sp>
        <p:nvSpPr>
          <p:cNvPr id="5" name="Title 4"/>
          <p:cNvSpPr>
            <a:spLocks noGrp="1"/>
          </p:cNvSpPr>
          <p:nvPr>
            <p:ph type="title"/>
          </p:nvPr>
        </p:nvSpPr>
        <p:spPr/>
        <p:txBody>
          <a:bodyPr>
            <a:noAutofit/>
          </a:bodyPr>
          <a:lstStyle/>
          <a:p>
            <a:r>
              <a:rPr lang="en-US" sz="3200" dirty="0"/>
              <a:t>Simulation Study to Compare Different Methods</a:t>
            </a:r>
          </a:p>
        </p:txBody>
      </p:sp>
      <p:sp>
        <p:nvSpPr>
          <p:cNvPr id="9" name="TextBox 8"/>
          <p:cNvSpPr txBox="1"/>
          <p:nvPr/>
        </p:nvSpPr>
        <p:spPr>
          <a:xfrm>
            <a:off x="1181100" y="5422900"/>
            <a:ext cx="2197100" cy="369332"/>
          </a:xfrm>
          <a:prstGeom prst="rect">
            <a:avLst/>
          </a:prstGeom>
          <a:noFill/>
        </p:spPr>
        <p:txBody>
          <a:bodyPr wrap="square" rtlCol="0">
            <a:spAutoFit/>
          </a:bodyPr>
          <a:lstStyle/>
          <a:p>
            <a:r>
              <a:rPr lang="en-US" b="1" dirty="0" smtClean="0"/>
              <a:t>Maximum Likelihood</a:t>
            </a:r>
            <a:endParaRPr lang="en-US" b="1" dirty="0"/>
          </a:p>
        </p:txBody>
      </p:sp>
      <p:sp>
        <p:nvSpPr>
          <p:cNvPr id="10" name="TextBox 9"/>
          <p:cNvSpPr txBox="1"/>
          <p:nvPr/>
        </p:nvSpPr>
        <p:spPr>
          <a:xfrm>
            <a:off x="3810000" y="5422900"/>
            <a:ext cx="1955800" cy="369332"/>
          </a:xfrm>
          <a:prstGeom prst="rect">
            <a:avLst/>
          </a:prstGeom>
          <a:noFill/>
        </p:spPr>
        <p:txBody>
          <a:bodyPr wrap="square" rtlCol="0">
            <a:spAutoFit/>
          </a:bodyPr>
          <a:lstStyle/>
          <a:p>
            <a:r>
              <a:rPr lang="en-US" b="1" dirty="0" smtClean="0"/>
              <a:t>1d binned method</a:t>
            </a:r>
            <a:endParaRPr lang="en-US" b="1" dirty="0"/>
          </a:p>
        </p:txBody>
      </p:sp>
      <p:sp>
        <p:nvSpPr>
          <p:cNvPr id="11" name="TextBox 10"/>
          <p:cNvSpPr txBox="1"/>
          <p:nvPr/>
        </p:nvSpPr>
        <p:spPr>
          <a:xfrm>
            <a:off x="6184900" y="5422900"/>
            <a:ext cx="1993900" cy="369332"/>
          </a:xfrm>
          <a:prstGeom prst="rect">
            <a:avLst/>
          </a:prstGeom>
          <a:noFill/>
        </p:spPr>
        <p:txBody>
          <a:bodyPr wrap="square" rtlCol="0">
            <a:spAutoFit/>
          </a:bodyPr>
          <a:lstStyle/>
          <a:p>
            <a:r>
              <a:rPr lang="en-US" b="1" dirty="0" smtClean="0"/>
              <a:t>2d binned method</a:t>
            </a:r>
            <a:endParaRPr lang="en-US" b="1" dirty="0"/>
          </a:p>
        </p:txBody>
      </p:sp>
    </p:spTree>
    <p:extLst>
      <p:ext uri="{BB962C8B-B14F-4D97-AF65-F5344CB8AC3E}">
        <p14:creationId xmlns:p14="http://schemas.microsoft.com/office/powerpoint/2010/main" val="35786351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93948" y="1859518"/>
            <a:ext cx="8422257" cy="2061663"/>
            <a:chOff x="793948" y="1859518"/>
            <a:chExt cx="8422257" cy="2061663"/>
          </a:xfrm>
        </p:grpSpPr>
        <p:pic>
          <p:nvPicPr>
            <p:cNvPr id="9" name="Picture 8" descr="E7K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49458" y="754434"/>
              <a:ext cx="2048183" cy="4285311"/>
            </a:xfrm>
            <a:prstGeom prst="rect">
              <a:avLst/>
            </a:prstGeom>
          </p:spPr>
        </p:pic>
        <p:pic>
          <p:nvPicPr>
            <p:cNvPr id="8" name="Picture 7" descr="E7K7.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07616" y="745850"/>
              <a:ext cx="2039217" cy="4266553"/>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5300" y="2196326"/>
              <a:ext cx="1278922" cy="532884"/>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0322" y="3059926"/>
              <a:ext cx="1278922" cy="532884"/>
            </a:xfrm>
            <a:prstGeom prst="rect">
              <a:avLst/>
            </a:prstGeom>
          </p:spPr>
        </p:pic>
        <p:sp>
          <p:nvSpPr>
            <p:cNvPr id="22" name="TextBox 21"/>
            <p:cNvSpPr txBox="1"/>
            <p:nvPr/>
          </p:nvSpPr>
          <p:spPr>
            <a:xfrm>
              <a:off x="4430956" y="3325650"/>
              <a:ext cx="1104900" cy="369332"/>
            </a:xfrm>
            <a:prstGeom prst="rect">
              <a:avLst/>
            </a:prstGeom>
            <a:noFill/>
          </p:spPr>
          <p:txBody>
            <a:bodyPr wrap="square" rtlCol="0">
              <a:spAutoFit/>
            </a:bodyPr>
            <a:lstStyle/>
            <a:p>
              <a:r>
                <a:rPr lang="en-US" dirty="0" smtClean="0">
                  <a:solidFill>
                    <a:srgbClr val="FF0000"/>
                  </a:solidFill>
                </a:rPr>
                <a:t>Real Data</a:t>
              </a:r>
              <a:endParaRPr lang="en-US" dirty="0">
                <a:solidFill>
                  <a:srgbClr val="FF0000"/>
                </a:solidFill>
              </a:endParaRPr>
            </a:p>
          </p:txBody>
        </p:sp>
      </p:grpSp>
      <p:sp>
        <p:nvSpPr>
          <p:cNvPr id="2" name="Title 1"/>
          <p:cNvSpPr>
            <a:spLocks noGrp="1"/>
          </p:cNvSpPr>
          <p:nvPr>
            <p:ph type="title"/>
          </p:nvPr>
        </p:nvSpPr>
        <p:spPr/>
        <p:txBody>
          <a:bodyPr>
            <a:normAutofit/>
          </a:bodyPr>
          <a:lstStyle/>
          <a:p>
            <a:r>
              <a:rPr lang="en-US" dirty="0" smtClean="0"/>
              <a:t>Examples of 1D Fit</a:t>
            </a:r>
            <a:endParaRPr lang="en-US" dirty="0"/>
          </a:p>
        </p:txBody>
      </p:sp>
      <p:sp>
        <p:nvSpPr>
          <p:cNvPr id="16" name="Rectangle 15"/>
          <p:cNvSpPr/>
          <p:nvPr/>
        </p:nvSpPr>
        <p:spPr>
          <a:xfrm>
            <a:off x="2501654" y="6337300"/>
            <a:ext cx="838691" cy="461665"/>
          </a:xfrm>
          <a:prstGeom prst="rect">
            <a:avLst/>
          </a:prstGeom>
        </p:spPr>
        <p:txBody>
          <a:bodyPr wrap="none">
            <a:spAutoFit/>
          </a:bodyPr>
          <a:lstStyle/>
          <a:p>
            <a:r>
              <a:rPr lang="en-US" sz="2400" dirty="0" err="1" smtClean="0">
                <a:latin typeface="Times New Roman"/>
                <a:cs typeface="Times New Roman"/>
              </a:rPr>
              <a:t>cos</a:t>
            </a:r>
            <a:r>
              <a:rPr lang="en-US" sz="2400" i="1" dirty="0" err="1" smtClean="0">
                <a:latin typeface="Times New Roman"/>
                <a:cs typeface="Times New Roman"/>
              </a:rPr>
              <a:t>θ</a:t>
            </a:r>
            <a:r>
              <a:rPr lang="en-US" sz="2400" i="1" baseline="-25000" dirty="0" err="1">
                <a:latin typeface="Times New Roman"/>
                <a:cs typeface="Times New Roman"/>
              </a:rPr>
              <a:t>x</a:t>
            </a:r>
            <a:endParaRPr lang="en-US" sz="2400" dirty="0"/>
          </a:p>
        </p:txBody>
      </p:sp>
      <p:sp>
        <p:nvSpPr>
          <p:cNvPr id="17" name="Rectangle 16"/>
          <p:cNvSpPr/>
          <p:nvPr/>
        </p:nvSpPr>
        <p:spPr>
          <a:xfrm>
            <a:off x="-63994" y="3459516"/>
            <a:ext cx="889987" cy="461665"/>
          </a:xfrm>
          <a:prstGeom prst="rect">
            <a:avLst/>
          </a:prstGeom>
        </p:spPr>
        <p:txBody>
          <a:bodyPr wrap="none">
            <a:spAutoFit/>
          </a:bodyPr>
          <a:lstStyle/>
          <a:p>
            <a:r>
              <a:rPr lang="en-US" sz="2400" i="1" dirty="0" err="1" smtClean="0">
                <a:latin typeface="Times New Roman"/>
                <a:cs typeface="Times New Roman"/>
              </a:rPr>
              <a:t>Asym</a:t>
            </a:r>
            <a:endParaRPr lang="en-US" sz="2400" dirty="0"/>
          </a:p>
        </p:txBody>
      </p:sp>
      <p:sp>
        <p:nvSpPr>
          <p:cNvPr id="18" name="Rectangle 17"/>
          <p:cNvSpPr/>
          <p:nvPr/>
        </p:nvSpPr>
        <p:spPr>
          <a:xfrm>
            <a:off x="6650338" y="6337300"/>
            <a:ext cx="825967" cy="461665"/>
          </a:xfrm>
          <a:prstGeom prst="rect">
            <a:avLst/>
          </a:prstGeom>
        </p:spPr>
        <p:txBody>
          <a:bodyPr wrap="none">
            <a:spAutoFit/>
          </a:bodyPr>
          <a:lstStyle/>
          <a:p>
            <a:r>
              <a:rPr lang="en-US" sz="2400" dirty="0" err="1" smtClean="0">
                <a:latin typeface="Times New Roman"/>
                <a:cs typeface="Times New Roman"/>
              </a:rPr>
              <a:t>cos</a:t>
            </a:r>
            <a:r>
              <a:rPr lang="en-US" sz="2400" i="1" dirty="0" err="1" smtClean="0">
                <a:latin typeface="Times New Roman"/>
                <a:cs typeface="Times New Roman"/>
              </a:rPr>
              <a:t>θ</a:t>
            </a:r>
            <a:r>
              <a:rPr lang="en-US" sz="2400" i="1" baseline="-25000" dirty="0" err="1">
                <a:latin typeface="Times New Roman"/>
                <a:cs typeface="Times New Roman"/>
              </a:rPr>
              <a:t>z</a:t>
            </a:r>
            <a:endParaRPr lang="en-US" sz="2400" dirty="0"/>
          </a:p>
        </p:txBody>
      </p:sp>
      <p:cxnSp>
        <p:nvCxnSpPr>
          <p:cNvPr id="19" name="Straight Arrow Connector 18"/>
          <p:cNvCxnSpPr/>
          <p:nvPr/>
        </p:nvCxnSpPr>
        <p:spPr>
          <a:xfrm>
            <a:off x="768550" y="6413500"/>
            <a:ext cx="835005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768548" y="1863170"/>
            <a:ext cx="2" cy="455033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501654" y="1417638"/>
            <a:ext cx="4751120" cy="369332"/>
          </a:xfrm>
          <a:prstGeom prst="rect">
            <a:avLst/>
          </a:prstGeom>
        </p:spPr>
        <p:txBody>
          <a:bodyPr wrap="none">
            <a:spAutoFit/>
          </a:bodyPr>
          <a:lstStyle/>
          <a:p>
            <a:r>
              <a:rPr lang="en-US" dirty="0" smtClean="0">
                <a:solidFill>
                  <a:srgbClr val="FF0000"/>
                </a:solidFill>
              </a:rPr>
              <a:t>  </a:t>
            </a:r>
            <a:r>
              <a:rPr lang="en-US" i="1" dirty="0" err="1" smtClean="0">
                <a:solidFill>
                  <a:srgbClr val="FF0000"/>
                </a:solidFill>
                <a:latin typeface="Times New Roman"/>
                <a:cs typeface="Times New Roman"/>
              </a:rPr>
              <a:t>E</a:t>
            </a:r>
            <a:r>
              <a:rPr lang="en-US" i="1" baseline="-25000" dirty="0" err="1" smtClean="0">
                <a:solidFill>
                  <a:srgbClr val="FF0000"/>
                </a:solidFill>
                <a:latin typeface="Times New Roman"/>
                <a:cs typeface="Times New Roman"/>
              </a:rPr>
              <a:t>γ</a:t>
            </a:r>
            <a:r>
              <a:rPr lang="en-US" dirty="0" smtClean="0">
                <a:solidFill>
                  <a:srgbClr val="FF0000"/>
                </a:solidFill>
              </a:rPr>
              <a:t>: [1.5875, 1.6875] </a:t>
            </a:r>
            <a:r>
              <a:rPr lang="en-US" dirty="0" err="1" smtClean="0">
                <a:solidFill>
                  <a:srgbClr val="FF0000"/>
                </a:solidFill>
              </a:rPr>
              <a:t>GeV</a:t>
            </a:r>
            <a:r>
              <a:rPr lang="en-US" dirty="0" smtClean="0">
                <a:solidFill>
                  <a:srgbClr val="FF0000"/>
                </a:solidFill>
              </a:rPr>
              <a:t> </a:t>
            </a:r>
            <a:r>
              <a:rPr lang="en-US" dirty="0">
                <a:solidFill>
                  <a:srgbClr val="FF0000"/>
                </a:solidFill>
              </a:rPr>
              <a:t>and </a:t>
            </a:r>
            <a:r>
              <a:rPr lang="en-US" dirty="0" err="1" smtClean="0">
                <a:solidFill>
                  <a:srgbClr val="FF0000"/>
                </a:solidFill>
                <a:latin typeface="Times New Roman"/>
                <a:cs typeface="Times New Roman"/>
              </a:rPr>
              <a:t>cos</a:t>
            </a:r>
            <a:r>
              <a:rPr lang="en-US" i="1" dirty="0" err="1" smtClean="0">
                <a:solidFill>
                  <a:srgbClr val="FF0000"/>
                </a:solidFill>
                <a:latin typeface="Times New Roman"/>
                <a:cs typeface="Times New Roman"/>
              </a:rPr>
              <a:t>θ</a:t>
            </a:r>
            <a:r>
              <a:rPr lang="en-US" i="1" baseline="-25000" dirty="0" err="1" smtClean="0">
                <a:solidFill>
                  <a:srgbClr val="FF0000"/>
                </a:solidFill>
                <a:latin typeface="Times New Roman"/>
                <a:cs typeface="Times New Roman"/>
              </a:rPr>
              <a:t>K</a:t>
            </a:r>
            <a:r>
              <a:rPr lang="en-US" dirty="0" smtClean="0">
                <a:solidFill>
                  <a:srgbClr val="FF0000"/>
                </a:solidFill>
              </a:rPr>
              <a:t>: [0.35, 0.55]</a:t>
            </a:r>
            <a:r>
              <a:rPr lang="en-US" baseline="-25000" dirty="0" smtClean="0">
                <a:solidFill>
                  <a:srgbClr val="FF0000"/>
                </a:solidFill>
              </a:rPr>
              <a:t> </a:t>
            </a:r>
            <a:endParaRPr lang="en-US" dirty="0">
              <a:solidFill>
                <a:srgbClr val="FF0000"/>
              </a:solidFill>
            </a:endParaRPr>
          </a:p>
        </p:txBody>
      </p:sp>
      <p:grpSp>
        <p:nvGrpSpPr>
          <p:cNvPr id="6" name="Group 5"/>
          <p:cNvGrpSpPr/>
          <p:nvPr/>
        </p:nvGrpSpPr>
        <p:grpSpPr>
          <a:xfrm>
            <a:off x="793947" y="3865828"/>
            <a:ext cx="8422256" cy="2463865"/>
            <a:chOff x="793947" y="3865828"/>
            <a:chExt cx="8422256" cy="2463865"/>
          </a:xfrm>
        </p:grpSpPr>
        <p:pic>
          <p:nvPicPr>
            <p:cNvPr id="5" name="Picture 4" descr="E7K7_cz.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841616" y="2955105"/>
              <a:ext cx="2463864" cy="4285311"/>
            </a:xfrm>
            <a:prstGeom prst="rect">
              <a:avLst/>
            </a:prstGeom>
          </p:spPr>
        </p:pic>
        <p:pic>
          <p:nvPicPr>
            <p:cNvPr id="4" name="Picture 3" descr="E7K7_cx.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700683" y="2959092"/>
              <a:ext cx="2453081" cy="4266553"/>
            </a:xfrm>
            <a:prstGeom prst="rect">
              <a:avLst/>
            </a:prstGeom>
          </p:spPr>
        </p:pic>
        <p:sp>
          <p:nvSpPr>
            <p:cNvPr id="27" name="TextBox 26"/>
            <p:cNvSpPr txBox="1"/>
            <p:nvPr/>
          </p:nvSpPr>
          <p:spPr>
            <a:xfrm>
              <a:off x="4151556" y="5700550"/>
              <a:ext cx="1703144" cy="369332"/>
            </a:xfrm>
            <a:prstGeom prst="rect">
              <a:avLst/>
            </a:prstGeom>
            <a:noFill/>
          </p:spPr>
          <p:txBody>
            <a:bodyPr wrap="square" rtlCol="0">
              <a:spAutoFit/>
            </a:bodyPr>
            <a:lstStyle/>
            <a:p>
              <a:r>
                <a:rPr lang="en-US" dirty="0" smtClean="0">
                  <a:solidFill>
                    <a:srgbClr val="FF0000"/>
                  </a:solidFill>
                </a:rPr>
                <a:t>Simulated Data</a:t>
              </a:r>
              <a:endParaRPr lang="en-US" dirty="0">
                <a:solidFill>
                  <a:srgbClr val="FF0000"/>
                </a:solidFill>
              </a:endParaRPr>
            </a:p>
          </p:txBody>
        </p:sp>
      </p:grpSp>
    </p:spTree>
    <p:extLst>
      <p:ext uri="{BB962C8B-B14F-4D97-AF65-F5344CB8AC3E}">
        <p14:creationId xmlns:p14="http://schemas.microsoft.com/office/powerpoint/2010/main" val="29258323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57200" y="3727966"/>
            <a:ext cx="8496300" cy="1120312"/>
            <a:chOff x="457200" y="3727966"/>
            <a:chExt cx="8496300" cy="1120312"/>
          </a:xfrm>
        </p:grpSpPr>
        <p:sp>
          <p:nvSpPr>
            <p:cNvPr id="19" name="Rectangle 18"/>
            <p:cNvSpPr/>
            <p:nvPr/>
          </p:nvSpPr>
          <p:spPr>
            <a:xfrm>
              <a:off x="457200" y="3727966"/>
              <a:ext cx="8496300" cy="1120312"/>
            </a:xfrm>
            <a:prstGeom prst="rect">
              <a:avLst/>
            </a:prstGeom>
            <a:solidFill>
              <a:schemeClr val="bg1"/>
            </a:solid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724150" y="3929339"/>
              <a:ext cx="349250" cy="369332"/>
            </a:xfrm>
            <a:prstGeom prst="rect">
              <a:avLst/>
            </a:prstGeom>
            <a:noFill/>
          </p:spPr>
          <p:txBody>
            <a:bodyPr wrap="square" rtlCol="0">
              <a:spAutoFit/>
            </a:bodyPr>
            <a:lstStyle/>
            <a:p>
              <a:r>
                <a:rPr lang="en-US" dirty="0" smtClean="0"/>
                <a:t>;</a:t>
              </a:r>
              <a:endParaRPr lang="en-US" dirty="0"/>
            </a:p>
          </p:txBody>
        </p:sp>
        <p:sp>
          <p:nvSpPr>
            <p:cNvPr id="24" name="TextBox 23"/>
            <p:cNvSpPr txBox="1"/>
            <p:nvPr/>
          </p:nvSpPr>
          <p:spPr>
            <a:xfrm>
              <a:off x="5726184" y="3929339"/>
              <a:ext cx="349250" cy="369332"/>
            </a:xfrm>
            <a:prstGeom prst="rect">
              <a:avLst/>
            </a:prstGeom>
            <a:noFill/>
          </p:spPr>
          <p:txBody>
            <a:bodyPr wrap="square" rtlCol="0">
              <a:spAutoFit/>
            </a:bodyPr>
            <a:lstStyle/>
            <a:p>
              <a:r>
                <a:rPr lang="en-US" dirty="0" smtClean="0"/>
                <a:t>;</a:t>
              </a:r>
              <a:endParaRPr lang="en-US" dirty="0"/>
            </a:p>
          </p:txBody>
        </p:sp>
      </p:grpSp>
      <p:sp>
        <p:nvSpPr>
          <p:cNvPr id="2" name="Title 1"/>
          <p:cNvSpPr>
            <a:spLocks noGrp="1"/>
          </p:cNvSpPr>
          <p:nvPr>
            <p:ph type="title"/>
          </p:nvPr>
        </p:nvSpPr>
        <p:spPr/>
        <p:txBody>
          <a:bodyPr>
            <a:normAutofit/>
          </a:bodyPr>
          <a:lstStyle/>
          <a:p>
            <a:r>
              <a:rPr lang="en-US" sz="3600" dirty="0" smtClean="0"/>
              <a:t>Why is the Bias Small for </a:t>
            </a:r>
            <a:r>
              <a:rPr lang="en-US" sz="3600" i="1" dirty="0" err="1" smtClean="0">
                <a:latin typeface="Times New Roman"/>
                <a:cs typeface="Times New Roman"/>
              </a:rPr>
              <a:t>C</a:t>
            </a:r>
            <a:r>
              <a:rPr lang="en-US" sz="3600" i="1" baseline="-25000" dirty="0" err="1" smtClean="0">
                <a:latin typeface="Times New Roman"/>
                <a:cs typeface="Times New Roman"/>
              </a:rPr>
              <a:t>z</a:t>
            </a:r>
            <a:r>
              <a:rPr lang="en-US" sz="3600" i="1" baseline="-25000" dirty="0" smtClean="0">
                <a:latin typeface="Times New Roman"/>
                <a:cs typeface="Times New Roman"/>
              </a:rPr>
              <a:t> </a:t>
            </a:r>
            <a:r>
              <a:rPr lang="en-US" sz="3600" dirty="0" smtClean="0"/>
              <a:t>from 1D Fit?</a:t>
            </a:r>
            <a:endParaRPr lang="en-US" sz="3600" i="1" baseline="-25000" dirty="0">
              <a:latin typeface="Times New Roman"/>
              <a:cs typeface="Times New Roman"/>
            </a:endParaRPr>
          </a:p>
        </p:txBody>
      </p:sp>
      <p:grpSp>
        <p:nvGrpSpPr>
          <p:cNvPr id="3" name="Group 2"/>
          <p:cNvGrpSpPr/>
          <p:nvPr/>
        </p:nvGrpSpPr>
        <p:grpSpPr>
          <a:xfrm>
            <a:off x="4244891" y="1832687"/>
            <a:ext cx="3486282" cy="867780"/>
            <a:chOff x="4244891" y="1832687"/>
            <a:chExt cx="3486282" cy="867780"/>
          </a:xfrm>
        </p:grpSpPr>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891" y="1832687"/>
              <a:ext cx="3486282" cy="323781"/>
            </a:xfrm>
            <a:prstGeom prst="rect">
              <a:avLst/>
            </a:prstGeom>
          </p:spPr>
        </p:pic>
        <p:sp>
          <p:nvSpPr>
            <p:cNvPr id="9" name="Rectangle 8"/>
            <p:cNvSpPr/>
            <p:nvPr/>
          </p:nvSpPr>
          <p:spPr>
            <a:xfrm>
              <a:off x="4302173" y="2331135"/>
              <a:ext cx="3429000" cy="369332"/>
            </a:xfrm>
            <a:prstGeom prst="rect">
              <a:avLst/>
            </a:prstGeom>
          </p:spPr>
          <p:txBody>
            <a:bodyPr wrap="square">
              <a:spAutoFit/>
            </a:bodyPr>
            <a:lstStyle/>
            <a:p>
              <a:pPr algn="just"/>
              <a:r>
                <a:rPr lang="en-US" i="1" dirty="0" err="1">
                  <a:latin typeface="Times New Roman"/>
                  <a:cs typeface="Times New Roman"/>
                </a:rPr>
                <a:t>θ</a:t>
              </a:r>
              <a:r>
                <a:rPr lang="en-US" i="1" baseline="-25000" dirty="0" err="1">
                  <a:latin typeface="Times New Roman"/>
                  <a:cs typeface="Times New Roman"/>
                </a:rPr>
                <a:t>x</a:t>
              </a:r>
              <a:r>
                <a:rPr lang="en-US" dirty="0"/>
                <a:t>, </a:t>
              </a:r>
              <a:r>
                <a:rPr lang="en-US" i="1" dirty="0" err="1">
                  <a:latin typeface="Times New Roman"/>
                  <a:cs typeface="Times New Roman"/>
                </a:rPr>
                <a:t>θ</a:t>
              </a:r>
              <a:r>
                <a:rPr lang="en-US" i="1" baseline="-25000" dirty="0" err="1">
                  <a:latin typeface="Times New Roman"/>
                  <a:cs typeface="Times New Roman"/>
                </a:rPr>
                <a:t>y</a:t>
              </a:r>
              <a:r>
                <a:rPr lang="en-US" dirty="0"/>
                <a:t>, and </a:t>
              </a:r>
              <a:r>
                <a:rPr lang="en-US" i="1" dirty="0" err="1" smtClean="0">
                  <a:latin typeface="Times New Roman"/>
                  <a:cs typeface="Times New Roman"/>
                </a:rPr>
                <a:t>θ</a:t>
              </a:r>
              <a:r>
                <a:rPr lang="en-US" i="1" baseline="-25000" dirty="0" err="1" smtClean="0">
                  <a:latin typeface="Times New Roman"/>
                  <a:cs typeface="Times New Roman"/>
                </a:rPr>
                <a:t>z</a:t>
              </a:r>
              <a:r>
                <a:rPr lang="en-US" dirty="0"/>
                <a:t> </a:t>
              </a:r>
              <a:r>
                <a:rPr lang="en-US" dirty="0" smtClean="0"/>
                <a:t>are </a:t>
              </a:r>
              <a:r>
                <a:rPr lang="en-US" dirty="0"/>
                <a:t>not independent.</a:t>
              </a:r>
            </a:p>
          </p:txBody>
        </p:sp>
      </p:grpSp>
      <p:grpSp>
        <p:nvGrpSpPr>
          <p:cNvPr id="14" name="Group 13"/>
          <p:cNvGrpSpPr/>
          <p:nvPr/>
        </p:nvGrpSpPr>
        <p:grpSpPr>
          <a:xfrm>
            <a:off x="371391" y="2889766"/>
            <a:ext cx="4652793" cy="379968"/>
            <a:chOff x="371391" y="2889766"/>
            <a:chExt cx="4652793" cy="379968"/>
          </a:xfrm>
        </p:grpSpPr>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042" y="2961774"/>
              <a:ext cx="3381142" cy="307960"/>
            </a:xfrm>
            <a:prstGeom prst="rect">
              <a:avLst/>
            </a:prstGeom>
          </p:spPr>
        </p:pic>
        <p:sp>
          <p:nvSpPr>
            <p:cNvPr id="11" name="TextBox 10"/>
            <p:cNvSpPr txBox="1"/>
            <p:nvPr/>
          </p:nvSpPr>
          <p:spPr>
            <a:xfrm>
              <a:off x="371391" y="2889766"/>
              <a:ext cx="1651343" cy="369332"/>
            </a:xfrm>
            <a:prstGeom prst="rect">
              <a:avLst/>
            </a:prstGeom>
            <a:noFill/>
          </p:spPr>
          <p:txBody>
            <a:bodyPr wrap="square" rtlCol="0">
              <a:spAutoFit/>
            </a:bodyPr>
            <a:lstStyle/>
            <a:p>
              <a:r>
                <a:rPr lang="en-US" dirty="0" smtClean="0">
                  <a:solidFill>
                    <a:srgbClr val="FF0000"/>
                  </a:solidFill>
                </a:rPr>
                <a:t>Event yield:</a:t>
              </a:r>
              <a:endParaRPr lang="en-US" dirty="0">
                <a:solidFill>
                  <a:srgbClr val="FF0000"/>
                </a:solidFill>
              </a:endParaRPr>
            </a:p>
          </p:txBody>
        </p:sp>
      </p:grpSp>
      <p:grpSp>
        <p:nvGrpSpPr>
          <p:cNvPr id="21" name="Group 20"/>
          <p:cNvGrpSpPr/>
          <p:nvPr/>
        </p:nvGrpSpPr>
        <p:grpSpPr>
          <a:xfrm>
            <a:off x="623211" y="3796706"/>
            <a:ext cx="8229265" cy="578426"/>
            <a:chOff x="623211" y="3796706"/>
            <a:chExt cx="8229265" cy="578426"/>
          </a:xfrm>
        </p:grpSpPr>
        <p:pic>
          <p:nvPicPr>
            <p:cNvPr id="16" name="Picture 1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11" y="3796706"/>
              <a:ext cx="2189445" cy="578165"/>
            </a:xfrm>
            <a:prstGeom prst="rect">
              <a:avLst/>
            </a:prstGeom>
          </p:spPr>
        </p:pic>
        <p:pic>
          <p:nvPicPr>
            <p:cNvPr id="17" name="Picture 1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3718" y="3796706"/>
              <a:ext cx="2816273" cy="578426"/>
            </a:xfrm>
            <a:prstGeom prst="rect">
              <a:avLst/>
            </a:prstGeom>
          </p:spPr>
        </p:pic>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5909" y="3796967"/>
              <a:ext cx="2786567" cy="578165"/>
            </a:xfrm>
            <a:prstGeom prst="rect">
              <a:avLst/>
            </a:prstGeom>
          </p:spPr>
        </p:pic>
      </p:grpSp>
      <p:pic>
        <p:nvPicPr>
          <p:cNvPr id="25" name="Picture 2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678" y="4399550"/>
            <a:ext cx="8085898" cy="448728"/>
          </a:xfrm>
          <a:prstGeom prst="rect">
            <a:avLst/>
          </a:prstGeom>
        </p:spPr>
      </p:pic>
      <p:grpSp>
        <p:nvGrpSpPr>
          <p:cNvPr id="20" name="Group 19"/>
          <p:cNvGrpSpPr/>
          <p:nvPr/>
        </p:nvGrpSpPr>
        <p:grpSpPr>
          <a:xfrm>
            <a:off x="371391" y="3282434"/>
            <a:ext cx="8721809" cy="369332"/>
            <a:chOff x="371391" y="3282434"/>
            <a:chExt cx="8721809" cy="369332"/>
          </a:xfrm>
        </p:grpSpPr>
        <p:sp>
          <p:nvSpPr>
            <p:cNvPr id="12" name="Rectangle 11"/>
            <p:cNvSpPr/>
            <p:nvPr/>
          </p:nvSpPr>
          <p:spPr>
            <a:xfrm>
              <a:off x="371391" y="3282434"/>
              <a:ext cx="1618239" cy="369332"/>
            </a:xfrm>
            <a:prstGeom prst="rect">
              <a:avLst/>
            </a:prstGeom>
          </p:spPr>
          <p:txBody>
            <a:bodyPr wrap="none">
              <a:spAutoFit/>
            </a:bodyPr>
            <a:lstStyle/>
            <a:p>
              <a:r>
                <a:rPr lang="en-US" dirty="0" smtClean="0">
                  <a:solidFill>
                    <a:srgbClr val="FF0000"/>
                  </a:solidFill>
                </a:rPr>
                <a:t>Integral </a:t>
              </a:r>
              <a:r>
                <a:rPr lang="en-US" dirty="0">
                  <a:solidFill>
                    <a:srgbClr val="FF0000"/>
                  </a:solidFill>
                </a:rPr>
                <a:t>over </a:t>
              </a:r>
              <a:r>
                <a:rPr lang="en-US" i="1" dirty="0" err="1" smtClean="0">
                  <a:solidFill>
                    <a:srgbClr val="FF0000"/>
                  </a:solidFill>
                  <a:latin typeface="Times New Roman"/>
                  <a:cs typeface="Times New Roman"/>
                </a:rPr>
                <a:t>ϕ</a:t>
              </a:r>
              <a:r>
                <a:rPr lang="en-US" dirty="0" smtClean="0">
                  <a:solidFill>
                    <a:srgbClr val="FF0000"/>
                  </a:solidFill>
                  <a:latin typeface="Calibri (body)"/>
                  <a:cs typeface="Calibri (body)"/>
                </a:rPr>
                <a:t>:</a:t>
              </a:r>
              <a:endParaRPr lang="en-US" dirty="0">
                <a:solidFill>
                  <a:srgbClr val="FF0000"/>
                </a:solidFill>
                <a:latin typeface="Calibri (body)"/>
                <a:cs typeface="Calibri (body)"/>
              </a:endParaRPr>
            </a:p>
          </p:txBody>
        </p:sp>
        <p:pic>
          <p:nvPicPr>
            <p:cNvPr id="6" name="Picture 5"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9561" y="3378200"/>
              <a:ext cx="7173639" cy="260001"/>
            </a:xfrm>
            <a:prstGeom prst="rect">
              <a:avLst/>
            </a:prstGeom>
          </p:spPr>
        </p:pic>
      </p:grpSp>
      <p:grpSp>
        <p:nvGrpSpPr>
          <p:cNvPr id="27" name="Group 26"/>
          <p:cNvGrpSpPr/>
          <p:nvPr/>
        </p:nvGrpSpPr>
        <p:grpSpPr>
          <a:xfrm>
            <a:off x="448899" y="5620624"/>
            <a:ext cx="3683666" cy="868172"/>
            <a:chOff x="448899" y="5620624"/>
            <a:chExt cx="3683666" cy="868172"/>
          </a:xfrm>
        </p:grpSpPr>
        <p:sp>
          <p:nvSpPr>
            <p:cNvPr id="28" name="TextBox 27"/>
            <p:cNvSpPr txBox="1"/>
            <p:nvPr/>
          </p:nvSpPr>
          <p:spPr>
            <a:xfrm>
              <a:off x="448899" y="5620624"/>
              <a:ext cx="1419862" cy="369332"/>
            </a:xfrm>
            <a:prstGeom prst="rect">
              <a:avLst/>
            </a:prstGeom>
            <a:noFill/>
          </p:spPr>
          <p:txBody>
            <a:bodyPr wrap="square" rtlCol="0">
              <a:spAutoFit/>
            </a:bodyPr>
            <a:lstStyle/>
            <a:p>
              <a:r>
                <a:rPr lang="en-US" dirty="0" smtClean="0">
                  <a:solidFill>
                    <a:srgbClr val="FF0000"/>
                  </a:solidFill>
                </a:rPr>
                <a:t>Generally,                                                </a:t>
              </a:r>
            </a:p>
          </p:txBody>
        </p:sp>
        <p:pic>
          <p:nvPicPr>
            <p:cNvPr id="29" name="Picture 28"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9481" y="5710773"/>
              <a:ext cx="2593084" cy="266483"/>
            </a:xfrm>
            <a:prstGeom prst="rect">
              <a:avLst/>
            </a:prstGeom>
          </p:spPr>
        </p:pic>
        <p:sp>
          <p:nvSpPr>
            <p:cNvPr id="31" name="Rectangle 30"/>
            <p:cNvSpPr/>
            <p:nvPr/>
          </p:nvSpPr>
          <p:spPr>
            <a:xfrm>
              <a:off x="457200" y="6119464"/>
              <a:ext cx="1173706" cy="369332"/>
            </a:xfrm>
            <a:prstGeom prst="rect">
              <a:avLst/>
            </a:prstGeom>
          </p:spPr>
          <p:txBody>
            <a:bodyPr wrap="none">
              <a:spAutoFit/>
            </a:bodyPr>
            <a:lstStyle/>
            <a:p>
              <a:r>
                <a:rPr lang="en-US" dirty="0">
                  <a:solidFill>
                    <a:srgbClr val="FF0000"/>
                  </a:solidFill>
                </a:rPr>
                <a:t>Therefore,   </a:t>
              </a:r>
            </a:p>
          </p:txBody>
        </p:sp>
        <p:pic>
          <p:nvPicPr>
            <p:cNvPr id="13" name="Picture 12"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9542" y="6209396"/>
              <a:ext cx="2362200" cy="228600"/>
            </a:xfrm>
            <a:prstGeom prst="rect">
              <a:avLst/>
            </a:prstGeom>
          </p:spPr>
        </p:pic>
      </p:grpSp>
      <p:grpSp>
        <p:nvGrpSpPr>
          <p:cNvPr id="22" name="Group 21"/>
          <p:cNvGrpSpPr/>
          <p:nvPr/>
        </p:nvGrpSpPr>
        <p:grpSpPr>
          <a:xfrm>
            <a:off x="450850" y="4997450"/>
            <a:ext cx="7140623" cy="532695"/>
            <a:chOff x="450850" y="4997450"/>
            <a:chExt cx="7140623" cy="532695"/>
          </a:xfrm>
        </p:grpSpPr>
        <p:sp>
          <p:nvSpPr>
            <p:cNvPr id="26" name="TextBox 25"/>
            <p:cNvSpPr txBox="1"/>
            <p:nvPr/>
          </p:nvSpPr>
          <p:spPr>
            <a:xfrm>
              <a:off x="450850" y="5030863"/>
              <a:ext cx="1409699" cy="369332"/>
            </a:xfrm>
            <a:prstGeom prst="rect">
              <a:avLst/>
            </a:prstGeom>
            <a:noFill/>
          </p:spPr>
          <p:txBody>
            <a:bodyPr wrap="square" rtlCol="0">
              <a:spAutoFit/>
            </a:bodyPr>
            <a:lstStyle/>
            <a:p>
              <a:r>
                <a:rPr lang="en-US" dirty="0" smtClean="0">
                  <a:solidFill>
                    <a:srgbClr val="FF0000"/>
                  </a:solidFill>
                </a:rPr>
                <a:t>Asymmetry: </a:t>
              </a:r>
              <a:endParaRPr lang="en-US" dirty="0">
                <a:solidFill>
                  <a:srgbClr val="FF0000"/>
                </a:solidFill>
              </a:endParaRPr>
            </a:p>
          </p:txBody>
        </p:sp>
        <p:pic>
          <p:nvPicPr>
            <p:cNvPr id="15" name="Picture 14"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08150" y="4997450"/>
              <a:ext cx="5883323" cy="532695"/>
            </a:xfrm>
            <a:prstGeom prst="rect">
              <a:avLst/>
            </a:prstGeom>
          </p:spPr>
        </p:pic>
      </p:grpSp>
      <p:grpSp>
        <p:nvGrpSpPr>
          <p:cNvPr id="33" name="Group 32"/>
          <p:cNvGrpSpPr/>
          <p:nvPr/>
        </p:nvGrpSpPr>
        <p:grpSpPr>
          <a:xfrm>
            <a:off x="371391" y="1411631"/>
            <a:ext cx="3701927" cy="1278991"/>
            <a:chOff x="371391" y="1411631"/>
            <a:chExt cx="3701927" cy="1278991"/>
          </a:xfrm>
        </p:grpSpPr>
        <p:sp>
          <p:nvSpPr>
            <p:cNvPr id="4" name="TextBox 3"/>
            <p:cNvSpPr txBox="1"/>
            <p:nvPr/>
          </p:nvSpPr>
          <p:spPr>
            <a:xfrm>
              <a:off x="371391" y="1411631"/>
              <a:ext cx="3701927" cy="369332"/>
            </a:xfrm>
            <a:prstGeom prst="rect">
              <a:avLst/>
            </a:prstGeom>
            <a:noFill/>
          </p:spPr>
          <p:txBody>
            <a:bodyPr wrap="square" rtlCol="0">
              <a:spAutoFit/>
            </a:bodyPr>
            <a:lstStyle/>
            <a:p>
              <a:r>
                <a:rPr lang="en-US" dirty="0" smtClean="0">
                  <a:solidFill>
                    <a:srgbClr val="FF0000"/>
                  </a:solidFill>
                </a:rPr>
                <a:t>In the spherical coordinate system: </a:t>
              </a:r>
              <a:endParaRPr lang="en-US" dirty="0">
                <a:solidFill>
                  <a:srgbClr val="FF0000"/>
                </a:solidFill>
              </a:endParaRPr>
            </a:p>
          </p:txBody>
        </p:sp>
        <p:pic>
          <p:nvPicPr>
            <p:cNvPr id="32" name="Picture 31"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3549" y="1865122"/>
              <a:ext cx="2095500" cy="825500"/>
            </a:xfrm>
            <a:prstGeom prst="rect">
              <a:avLst/>
            </a:prstGeom>
          </p:spPr>
        </p:pic>
      </p:grpSp>
    </p:spTree>
    <p:extLst>
      <p:ext uri="{BB962C8B-B14F-4D97-AF65-F5344CB8AC3E}">
        <p14:creationId xmlns:p14="http://schemas.microsoft.com/office/powerpoint/2010/main" val="3478382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mparison of Cx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15977" y="355978"/>
            <a:ext cx="1928418" cy="3354025"/>
          </a:xfrm>
          <a:prstGeom prst="rect">
            <a:avLst/>
          </a:prstGeom>
        </p:spPr>
      </p:pic>
      <p:sp>
        <p:nvSpPr>
          <p:cNvPr id="2" name="Title 1"/>
          <p:cNvSpPr>
            <a:spLocks noGrp="1"/>
          </p:cNvSpPr>
          <p:nvPr>
            <p:ph type="title"/>
          </p:nvPr>
        </p:nvSpPr>
        <p:spPr/>
        <p:txBody>
          <a:bodyPr>
            <a:normAutofit/>
          </a:bodyPr>
          <a:lstStyle/>
          <a:p>
            <a:r>
              <a:rPr lang="en-US" sz="3600" dirty="0"/>
              <a:t>Why </a:t>
            </a:r>
            <a:r>
              <a:rPr lang="en-US" sz="3600" dirty="0" smtClean="0"/>
              <a:t>is the Bias Large for </a:t>
            </a:r>
            <a:r>
              <a:rPr lang="en-US" sz="3600" i="1" dirty="0" err="1" smtClean="0">
                <a:latin typeface="Times New Roman"/>
                <a:cs typeface="Times New Roman"/>
              </a:rPr>
              <a:t>C</a:t>
            </a:r>
            <a:r>
              <a:rPr lang="en-US" sz="3600" i="1" baseline="-25000" dirty="0" err="1" smtClean="0">
                <a:latin typeface="Times New Roman"/>
                <a:cs typeface="Times New Roman"/>
              </a:rPr>
              <a:t>x</a:t>
            </a:r>
            <a:r>
              <a:rPr lang="en-US" sz="3600" i="1" baseline="-25000" dirty="0" smtClean="0">
                <a:latin typeface="Times New Roman"/>
                <a:cs typeface="Times New Roman"/>
              </a:rPr>
              <a:t> </a:t>
            </a:r>
            <a:r>
              <a:rPr lang="en-US" sz="3600" dirty="0"/>
              <a:t>from 1D Fit?</a:t>
            </a:r>
            <a:endParaRPr lang="en-US" sz="3600" i="1" baseline="-25000" dirty="0">
              <a:latin typeface="Times New Roman"/>
              <a:cs typeface="Times New Roman"/>
            </a:endParaRPr>
          </a:p>
        </p:txBody>
      </p:sp>
      <p:sp>
        <p:nvSpPr>
          <p:cNvPr id="6" name="TextBox 5"/>
          <p:cNvSpPr txBox="1"/>
          <p:nvPr/>
        </p:nvSpPr>
        <p:spPr>
          <a:xfrm>
            <a:off x="459062" y="3886200"/>
            <a:ext cx="7770538" cy="646331"/>
          </a:xfrm>
          <a:prstGeom prst="rect">
            <a:avLst/>
          </a:prstGeom>
          <a:noFill/>
        </p:spPr>
        <p:txBody>
          <a:bodyPr wrap="square" rtlCol="0">
            <a:spAutoFit/>
          </a:bodyPr>
          <a:lstStyle/>
          <a:p>
            <a:pPr algn="just"/>
            <a:r>
              <a:rPr lang="en-US" dirty="0" smtClean="0"/>
              <a:t>In general, </a:t>
            </a:r>
            <a:r>
              <a:rPr lang="en-US" i="1" dirty="0" err="1">
                <a:latin typeface="Times New Roman"/>
                <a:cs typeface="Times New Roman"/>
              </a:rPr>
              <a:t>C</a:t>
            </a:r>
            <a:r>
              <a:rPr lang="en-US" i="1" baseline="-25000" dirty="0" err="1">
                <a:latin typeface="Times New Roman"/>
                <a:cs typeface="Times New Roman"/>
              </a:rPr>
              <a:t>x</a:t>
            </a:r>
            <a:r>
              <a:rPr lang="en-US" dirty="0" smtClean="0"/>
              <a:t> is small relative to </a:t>
            </a:r>
            <a:r>
              <a:rPr lang="en-US" i="1" dirty="0" err="1" smtClean="0">
                <a:latin typeface="Times New Roman"/>
                <a:cs typeface="Times New Roman"/>
              </a:rPr>
              <a:t>C</a:t>
            </a:r>
            <a:r>
              <a:rPr lang="en-US" i="1" baseline="-25000" dirty="0" err="1" smtClean="0">
                <a:latin typeface="Times New Roman"/>
                <a:cs typeface="Times New Roman"/>
              </a:rPr>
              <a:t>z</a:t>
            </a:r>
            <a:r>
              <a:rPr lang="en-US" dirty="0" smtClean="0"/>
              <a:t> and </a:t>
            </a:r>
            <a:r>
              <a:rPr lang="en-US" i="1" dirty="0" err="1" smtClean="0">
                <a:latin typeface="Times New Roman"/>
                <a:cs typeface="Times New Roman"/>
              </a:rPr>
              <a:t>P</a:t>
            </a:r>
            <a:r>
              <a:rPr lang="en-US" i="1" baseline="-25000" dirty="0" err="1" smtClean="0">
                <a:latin typeface="Times New Roman"/>
                <a:cs typeface="Times New Roman"/>
              </a:rPr>
              <a:t>y</a:t>
            </a:r>
            <a:r>
              <a:rPr lang="en-US" dirty="0" smtClean="0"/>
              <a:t>, so </a:t>
            </a:r>
            <a:r>
              <a:rPr lang="en-US" i="1" dirty="0" err="1">
                <a:latin typeface="Times New Roman"/>
                <a:cs typeface="Times New Roman"/>
              </a:rPr>
              <a:t>C</a:t>
            </a:r>
            <a:r>
              <a:rPr lang="en-US" i="1" baseline="-25000" dirty="0" err="1">
                <a:latin typeface="Times New Roman"/>
                <a:cs typeface="Times New Roman"/>
              </a:rPr>
              <a:t>z</a:t>
            </a:r>
            <a:r>
              <a:rPr lang="en-US" dirty="0" smtClean="0"/>
              <a:t> and </a:t>
            </a:r>
            <a:r>
              <a:rPr lang="en-US" i="1" dirty="0" err="1">
                <a:latin typeface="Times New Roman"/>
                <a:cs typeface="Times New Roman"/>
              </a:rPr>
              <a:t>P</a:t>
            </a:r>
            <a:r>
              <a:rPr lang="en-US" i="1" baseline="-25000" dirty="0" err="1">
                <a:latin typeface="Times New Roman"/>
                <a:cs typeface="Times New Roman"/>
              </a:rPr>
              <a:t>y</a:t>
            </a:r>
            <a:r>
              <a:rPr lang="en-US" dirty="0" smtClean="0"/>
              <a:t> terms do not cancel. Therefore, the asymmetry for</a:t>
            </a:r>
            <a:r>
              <a:rPr lang="en-US" i="1" dirty="0" smtClean="0">
                <a:latin typeface="Times New Roman"/>
                <a:cs typeface="Times New Roman"/>
              </a:rPr>
              <a:t> </a:t>
            </a:r>
            <a:r>
              <a:rPr lang="en-US" i="1" dirty="0" err="1" smtClean="0">
                <a:latin typeface="Times New Roman"/>
                <a:cs typeface="Times New Roman"/>
              </a:rPr>
              <a:t>C</a:t>
            </a:r>
            <a:r>
              <a:rPr lang="en-US" i="1" baseline="-25000" dirty="0" err="1" smtClean="0">
                <a:latin typeface="Times New Roman"/>
                <a:cs typeface="Times New Roman"/>
              </a:rPr>
              <a:t>x</a:t>
            </a:r>
            <a:r>
              <a:rPr lang="en-US" dirty="0" smtClean="0"/>
              <a:t> is not a linear function of </a:t>
            </a:r>
            <a:r>
              <a:rPr lang="en-US" dirty="0" err="1" smtClean="0">
                <a:latin typeface="Times New Roman"/>
                <a:cs typeface="Times New Roman"/>
              </a:rPr>
              <a:t>cos</a:t>
            </a:r>
            <a:r>
              <a:rPr lang="en-US" i="1" dirty="0" err="1" smtClean="0">
                <a:latin typeface="Times New Roman"/>
                <a:cs typeface="Times New Roman"/>
              </a:rPr>
              <a:t>θ</a:t>
            </a:r>
            <a:r>
              <a:rPr lang="en-US" i="1" baseline="-25000" dirty="0" err="1" smtClean="0">
                <a:latin typeface="Times New Roman"/>
                <a:cs typeface="Times New Roman"/>
              </a:rPr>
              <a:t>x</a:t>
            </a:r>
            <a:r>
              <a:rPr lang="en-US" dirty="0" smtClean="0"/>
              <a:t>.</a:t>
            </a:r>
            <a:endParaRPr lang="en-US" dirty="0"/>
          </a:p>
        </p:txBody>
      </p:sp>
      <p:sp>
        <p:nvSpPr>
          <p:cNvPr id="7" name="TextBox 6"/>
          <p:cNvSpPr txBox="1"/>
          <p:nvPr/>
        </p:nvSpPr>
        <p:spPr>
          <a:xfrm>
            <a:off x="101600" y="5015468"/>
            <a:ext cx="8737600" cy="923330"/>
          </a:xfrm>
          <a:prstGeom prst="rect">
            <a:avLst/>
          </a:prstGeom>
          <a:noFill/>
        </p:spPr>
        <p:txBody>
          <a:bodyPr wrap="square" rtlCol="0">
            <a:spAutoFit/>
          </a:bodyPr>
          <a:lstStyle/>
          <a:p>
            <a:pPr marL="285750" indent="-285750" algn="just">
              <a:buFont typeface="Arial"/>
              <a:buChar char="•"/>
            </a:pPr>
            <a:r>
              <a:rPr lang="en-US" dirty="0" smtClean="0"/>
              <a:t>The effect of acceptance cannot be ignored in 1D fit, especially for </a:t>
            </a:r>
            <a:r>
              <a:rPr lang="en-US" i="1" dirty="0" err="1">
                <a:latin typeface="Times New Roman"/>
                <a:cs typeface="Times New Roman"/>
              </a:rPr>
              <a:t>C</a:t>
            </a:r>
            <a:r>
              <a:rPr lang="en-US" i="1" baseline="-25000" dirty="0" err="1">
                <a:latin typeface="Times New Roman"/>
                <a:cs typeface="Times New Roman"/>
              </a:rPr>
              <a:t>x</a:t>
            </a:r>
            <a:r>
              <a:rPr lang="en-US" dirty="0" smtClean="0"/>
              <a:t>.</a:t>
            </a:r>
          </a:p>
          <a:p>
            <a:pPr marL="285750" indent="-285750" algn="just">
              <a:buFont typeface="Arial"/>
              <a:buChar char="•"/>
            </a:pPr>
            <a:r>
              <a:rPr lang="en-US" dirty="0" smtClean="0"/>
              <a:t>The situation with </a:t>
            </a:r>
            <a:r>
              <a:rPr lang="en-US" i="1" dirty="0" err="1" smtClean="0">
                <a:latin typeface="Times New Roman"/>
                <a:cs typeface="Times New Roman"/>
              </a:rPr>
              <a:t>P</a:t>
            </a:r>
            <a:r>
              <a:rPr lang="en-US" i="1" baseline="-25000" dirty="0" err="1" smtClean="0">
                <a:latin typeface="Times New Roman"/>
                <a:cs typeface="Times New Roman"/>
              </a:rPr>
              <a:t>y</a:t>
            </a:r>
            <a:r>
              <a:rPr lang="en-US" dirty="0"/>
              <a:t> </a:t>
            </a:r>
            <a:r>
              <a:rPr lang="en-US" dirty="0" smtClean="0"/>
              <a:t>is somewhat in-between </a:t>
            </a:r>
            <a:r>
              <a:rPr lang="en-US" i="1" dirty="0" err="1" smtClean="0">
                <a:latin typeface="Times New Roman"/>
                <a:cs typeface="Times New Roman"/>
              </a:rPr>
              <a:t>C</a:t>
            </a:r>
            <a:r>
              <a:rPr lang="en-US" i="1" baseline="-25000" dirty="0" err="1" smtClean="0">
                <a:latin typeface="Times New Roman"/>
                <a:cs typeface="Times New Roman"/>
              </a:rPr>
              <a:t>x</a:t>
            </a:r>
            <a:r>
              <a:rPr lang="en-US" i="1" baseline="-25000" dirty="0" smtClean="0">
                <a:latin typeface="Times New Roman"/>
                <a:cs typeface="Times New Roman"/>
              </a:rPr>
              <a:t> </a:t>
            </a:r>
            <a:r>
              <a:rPr lang="en-US" dirty="0" smtClean="0"/>
              <a:t>and </a:t>
            </a:r>
            <a:r>
              <a:rPr lang="en-US" i="1" dirty="0" err="1" smtClean="0">
                <a:latin typeface="Times New Roman"/>
                <a:cs typeface="Times New Roman"/>
              </a:rPr>
              <a:t>C</a:t>
            </a:r>
            <a:r>
              <a:rPr lang="en-US" i="1" baseline="-25000" dirty="0" err="1" smtClean="0">
                <a:latin typeface="Times New Roman"/>
                <a:cs typeface="Times New Roman"/>
              </a:rPr>
              <a:t>z</a:t>
            </a:r>
            <a:r>
              <a:rPr lang="en-US" dirty="0" smtClean="0"/>
              <a:t> if it’s extracted by 1</a:t>
            </a:r>
            <a:r>
              <a:rPr lang="en-US" dirty="0"/>
              <a:t>D</a:t>
            </a:r>
            <a:r>
              <a:rPr lang="en-US" dirty="0" smtClean="0"/>
              <a:t> fit.</a:t>
            </a:r>
          </a:p>
          <a:p>
            <a:pPr marL="285750" indent="-285750" algn="just">
              <a:buFont typeface="Arial"/>
              <a:buChar char="•"/>
            </a:pPr>
            <a:r>
              <a:rPr lang="en-US" dirty="0" smtClean="0"/>
              <a:t>2D fitting can reduce the effect of the acceptance to some extent.</a:t>
            </a:r>
          </a:p>
        </p:txBody>
      </p:sp>
      <p:grpSp>
        <p:nvGrpSpPr>
          <p:cNvPr id="9" name="Group 8"/>
          <p:cNvGrpSpPr/>
          <p:nvPr/>
        </p:nvGrpSpPr>
        <p:grpSpPr>
          <a:xfrm>
            <a:off x="459062" y="3028950"/>
            <a:ext cx="7398756" cy="550760"/>
            <a:chOff x="459062" y="3028950"/>
            <a:chExt cx="7398756" cy="550760"/>
          </a:xfrm>
        </p:grpSpPr>
        <p:sp>
          <p:nvSpPr>
            <p:cNvPr id="26" name="TextBox 25"/>
            <p:cNvSpPr txBox="1"/>
            <p:nvPr/>
          </p:nvSpPr>
          <p:spPr>
            <a:xfrm>
              <a:off x="459062" y="3062363"/>
              <a:ext cx="1409699" cy="369332"/>
            </a:xfrm>
            <a:prstGeom prst="rect">
              <a:avLst/>
            </a:prstGeom>
            <a:noFill/>
          </p:spPr>
          <p:txBody>
            <a:bodyPr wrap="square" rtlCol="0">
              <a:spAutoFit/>
            </a:bodyPr>
            <a:lstStyle/>
            <a:p>
              <a:r>
                <a:rPr lang="en-US" dirty="0" smtClean="0">
                  <a:solidFill>
                    <a:srgbClr val="FF0000"/>
                  </a:solidFill>
                </a:rPr>
                <a:t>Asymmetry: </a:t>
              </a:r>
              <a:endParaRPr lang="en-US" dirty="0">
                <a:solidFill>
                  <a:srgbClr val="FF0000"/>
                </a:solidFill>
              </a:endParaRPr>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218" y="3028950"/>
              <a:ext cx="6070600" cy="550760"/>
            </a:xfrm>
            <a:prstGeom prst="rect">
              <a:avLst/>
            </a:prstGeom>
          </p:spPr>
        </p:pic>
      </p:grpSp>
      <p:grpSp>
        <p:nvGrpSpPr>
          <p:cNvPr id="12" name="Group 11"/>
          <p:cNvGrpSpPr/>
          <p:nvPr/>
        </p:nvGrpSpPr>
        <p:grpSpPr>
          <a:xfrm>
            <a:off x="371391" y="1411631"/>
            <a:ext cx="6321509" cy="1350619"/>
            <a:chOff x="371391" y="1411631"/>
            <a:chExt cx="6321509" cy="1350619"/>
          </a:xfrm>
        </p:grpSpPr>
        <p:sp>
          <p:nvSpPr>
            <p:cNvPr id="4" name="TextBox 3"/>
            <p:cNvSpPr txBox="1"/>
            <p:nvPr/>
          </p:nvSpPr>
          <p:spPr>
            <a:xfrm>
              <a:off x="371391" y="1411631"/>
              <a:ext cx="6321509" cy="369332"/>
            </a:xfrm>
            <a:prstGeom prst="rect">
              <a:avLst/>
            </a:prstGeom>
            <a:noFill/>
          </p:spPr>
          <p:txBody>
            <a:bodyPr wrap="square" rtlCol="0">
              <a:spAutoFit/>
            </a:bodyPr>
            <a:lstStyle/>
            <a:p>
              <a:r>
                <a:rPr lang="en-US" dirty="0" smtClean="0">
                  <a:solidFill>
                    <a:srgbClr val="FF0000"/>
                  </a:solidFill>
                </a:rPr>
                <a:t>Spherical coordinate system</a:t>
              </a:r>
              <a:r>
                <a:rPr lang="en-US" dirty="0">
                  <a:solidFill>
                    <a:srgbClr val="FF0000"/>
                  </a:solidFill>
                </a:rPr>
                <a:t> </a:t>
              </a:r>
              <a:r>
                <a:rPr lang="en-US" dirty="0" smtClean="0">
                  <a:solidFill>
                    <a:srgbClr val="FF0000"/>
                  </a:solidFill>
                </a:rPr>
                <a:t>for the convenience of </a:t>
              </a:r>
              <a:r>
                <a:rPr lang="en-US" i="1" dirty="0" err="1">
                  <a:solidFill>
                    <a:srgbClr val="FF0000"/>
                  </a:solidFill>
                  <a:latin typeface="Times New Roman"/>
                  <a:cs typeface="Times New Roman"/>
                </a:rPr>
                <a:t>C</a:t>
              </a:r>
              <a:r>
                <a:rPr lang="en-US" i="1" baseline="-25000" dirty="0" err="1">
                  <a:solidFill>
                    <a:srgbClr val="FF0000"/>
                  </a:solidFill>
                  <a:latin typeface="Times New Roman"/>
                  <a:cs typeface="Times New Roman"/>
                </a:rPr>
                <a:t>x</a:t>
              </a:r>
              <a:r>
                <a:rPr lang="en-US" dirty="0" smtClean="0">
                  <a:solidFill>
                    <a:srgbClr val="FF0000"/>
                  </a:solidFill>
                </a:rPr>
                <a:t> analysis:</a:t>
              </a:r>
              <a:endParaRPr lang="en-US" dirty="0">
                <a:solidFill>
                  <a:srgbClr val="FF0000"/>
                </a:solidFill>
              </a:endParaRPr>
            </a:p>
          </p:txBody>
        </p:sp>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50" y="1936750"/>
              <a:ext cx="2095500" cy="825500"/>
            </a:xfrm>
            <a:prstGeom prst="rect">
              <a:avLst/>
            </a:prstGeom>
          </p:spPr>
        </p:pic>
      </p:grpSp>
    </p:spTree>
    <p:extLst>
      <p:ext uri="{BB962C8B-B14F-4D97-AF65-F5344CB8AC3E}">
        <p14:creationId xmlns:p14="http://schemas.microsoft.com/office/powerpoint/2010/main" val="27955035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Effect of Missing Momentum Cut</a:t>
            </a:r>
            <a:endParaRPr lang="en-US" dirty="0"/>
          </a:p>
        </p:txBody>
      </p:sp>
      <p:sp>
        <p:nvSpPr>
          <p:cNvPr id="6" name="TextBox 5"/>
          <p:cNvSpPr txBox="1"/>
          <p:nvPr/>
        </p:nvSpPr>
        <p:spPr>
          <a:xfrm>
            <a:off x="4801872" y="5091331"/>
            <a:ext cx="4155957" cy="707886"/>
          </a:xfrm>
          <a:prstGeom prst="rect">
            <a:avLst/>
          </a:prstGeom>
          <a:noFill/>
        </p:spPr>
        <p:txBody>
          <a:bodyPr wrap="square" rtlCol="0">
            <a:spAutoFit/>
          </a:bodyPr>
          <a:lstStyle/>
          <a:p>
            <a:pPr algn="just"/>
            <a:r>
              <a:rPr lang="en-US" sz="2000" dirty="0" smtClean="0"/>
              <a:t>The missing momentum was cut at points 0.2, 0.1 and 0.05 </a:t>
            </a:r>
            <a:r>
              <a:rPr lang="en-US" sz="2000" dirty="0" err="1" smtClean="0"/>
              <a:t>GeV</a:t>
            </a:r>
            <a:r>
              <a:rPr lang="en-US" sz="2000" dirty="0" smtClean="0"/>
              <a:t>/c.</a:t>
            </a:r>
          </a:p>
        </p:txBody>
      </p:sp>
      <p:sp>
        <p:nvSpPr>
          <p:cNvPr id="8" name="TextBox 7"/>
          <p:cNvSpPr txBox="1"/>
          <p:nvPr/>
        </p:nvSpPr>
        <p:spPr>
          <a:xfrm>
            <a:off x="4801872" y="4659900"/>
            <a:ext cx="2526027" cy="400110"/>
          </a:xfrm>
          <a:prstGeom prst="rect">
            <a:avLst/>
          </a:prstGeom>
          <a:noFill/>
        </p:spPr>
        <p:txBody>
          <a:bodyPr wrap="square" rtlCol="0">
            <a:spAutoFit/>
          </a:bodyPr>
          <a:lstStyle/>
          <a:p>
            <a:r>
              <a:rPr lang="en-US" sz="2000" dirty="0" err="1" smtClean="0">
                <a:solidFill>
                  <a:srgbClr val="FF0000"/>
                </a:solidFill>
                <a:latin typeface="Times New Roman"/>
                <a:cs typeface="Times New Roman"/>
              </a:rPr>
              <a:t>cos</a:t>
            </a:r>
            <a:r>
              <a:rPr lang="en-US" sz="2000" i="1" dirty="0" err="1" smtClean="0">
                <a:solidFill>
                  <a:srgbClr val="FF0000"/>
                </a:solidFill>
                <a:latin typeface="Times New Roman"/>
                <a:cs typeface="Times New Roman"/>
              </a:rPr>
              <a:t>θ</a:t>
            </a:r>
            <a:r>
              <a:rPr lang="en-US" sz="2000" i="1" baseline="-25000" dirty="0" err="1" smtClean="0">
                <a:solidFill>
                  <a:srgbClr val="FF0000"/>
                </a:solidFill>
                <a:latin typeface="Times New Roman"/>
                <a:cs typeface="Times New Roman"/>
              </a:rPr>
              <a:t>K</a:t>
            </a:r>
            <a:r>
              <a:rPr lang="en-US" sz="2000" dirty="0" smtClean="0">
                <a:solidFill>
                  <a:srgbClr val="FF0000"/>
                </a:solidFill>
              </a:rPr>
              <a:t>: [0.15, 0.35]</a:t>
            </a:r>
            <a:endParaRPr lang="en-US" sz="2000" baseline="-25000" dirty="0">
              <a:solidFill>
                <a:srgbClr val="FF0000"/>
              </a:solidFill>
            </a:endParaRPr>
          </a:p>
        </p:txBody>
      </p:sp>
      <p:pic>
        <p:nvPicPr>
          <p:cNvPr id="4" name="Picture 3" descr="Comparison of Cz.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87676" y="440101"/>
            <a:ext cx="2644624" cy="4599699"/>
          </a:xfrm>
          <a:prstGeom prst="rect">
            <a:avLst/>
          </a:prstGeom>
        </p:spPr>
      </p:pic>
      <p:pic>
        <p:nvPicPr>
          <p:cNvPr id="5" name="Picture 4" descr="Comparison of 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77537" y="3147082"/>
            <a:ext cx="2644624" cy="4599698"/>
          </a:xfrm>
          <a:prstGeom prst="rect">
            <a:avLst/>
          </a:prstGeom>
        </p:spPr>
      </p:pic>
      <p:pic>
        <p:nvPicPr>
          <p:cNvPr id="14" name="Picture 13" descr="Comparison of Cx.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77537" y="440101"/>
            <a:ext cx="2644624" cy="4599698"/>
          </a:xfrm>
          <a:prstGeom prst="rect">
            <a:avLst/>
          </a:prstGeom>
        </p:spPr>
      </p:pic>
    </p:spTree>
    <p:extLst>
      <p:ext uri="{BB962C8B-B14F-4D97-AF65-F5344CB8AC3E}">
        <p14:creationId xmlns:p14="http://schemas.microsoft.com/office/powerpoint/2010/main" val="32606867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Results: Axis Convention of the Quasi-free Mechanism</a:t>
            </a:r>
            <a:endParaRPr lang="en-US" sz="3200" dirty="0"/>
          </a:p>
        </p:txBody>
      </p:sp>
      <p:pic>
        <p:nvPicPr>
          <p:cNvPr id="5" name="Picture 4" descr="axis-convention-q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947" y="1692839"/>
            <a:ext cx="5966792" cy="4402524"/>
          </a:xfrm>
          <a:prstGeom prst="rect">
            <a:avLst/>
          </a:prstGeom>
        </p:spPr>
      </p:pic>
      <p:sp>
        <p:nvSpPr>
          <p:cNvPr id="6" name="Slide Number Placeholder 5"/>
          <p:cNvSpPr>
            <a:spLocks noGrp="1"/>
          </p:cNvSpPr>
          <p:nvPr>
            <p:ph type="sldNum" sz="quarter" idx="12"/>
          </p:nvPr>
        </p:nvSpPr>
        <p:spPr/>
        <p:txBody>
          <a:bodyPr/>
          <a:lstStyle/>
          <a:p>
            <a:fld id="{E4D8D336-34C2-0144-A253-8CB998867269}" type="slidenum">
              <a:rPr lang="en-US" smtClean="0"/>
              <a:t>47</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374" y="4239746"/>
            <a:ext cx="2082800" cy="1216355"/>
          </a:xfrm>
          <a:prstGeom prst="rect">
            <a:avLst/>
          </a:prstGeom>
        </p:spPr>
      </p:pic>
    </p:spTree>
    <p:extLst>
      <p:ext uri="{BB962C8B-B14F-4D97-AF65-F5344CB8AC3E}">
        <p14:creationId xmlns:p14="http://schemas.microsoft.com/office/powerpoint/2010/main" val="224861504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Results </a:t>
            </a:r>
            <a:r>
              <a:rPr lang="en-US" dirty="0" smtClean="0"/>
              <a:t>for the Quasi-free Mechanism</a:t>
            </a:r>
            <a:endParaRPr lang="en-US" dirty="0"/>
          </a:p>
        </p:txBody>
      </p:sp>
      <p:pic>
        <p:nvPicPr>
          <p:cNvPr id="5" name="Picture 4" descr="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22000" y="-415434"/>
            <a:ext cx="4990076" cy="8496617"/>
          </a:xfrm>
          <a:prstGeom prst="rect">
            <a:avLst/>
          </a:prstGeom>
        </p:spPr>
      </p:pic>
      <p:cxnSp>
        <p:nvCxnSpPr>
          <p:cNvPr id="7" name="Straight Arrow Connector 6"/>
          <p:cNvCxnSpPr/>
          <p:nvPr/>
        </p:nvCxnSpPr>
        <p:spPr>
          <a:xfrm>
            <a:off x="568729" y="6361042"/>
            <a:ext cx="849661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79772" y="1370965"/>
            <a:ext cx="0" cy="49900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454385" y="6316077"/>
            <a:ext cx="1031051" cy="400110"/>
          </a:xfrm>
          <a:prstGeom prst="rect">
            <a:avLst/>
          </a:prstGeom>
        </p:spPr>
        <p:txBody>
          <a:bodyPr wrap="none">
            <a:spAutoFit/>
          </a:bodyPr>
          <a:lstStyle/>
          <a:p>
            <a:r>
              <a:rPr lang="en-US" sz="2000" dirty="0" err="1" smtClean="0">
                <a:latin typeface="Times New Roman"/>
                <a:cs typeface="Times New Roman"/>
              </a:rPr>
              <a:t>cos</a:t>
            </a:r>
            <a:r>
              <a:rPr lang="en-US" sz="2000" i="1" dirty="0" err="1" smtClean="0">
                <a:latin typeface="Times New Roman"/>
                <a:cs typeface="Times New Roman"/>
              </a:rPr>
              <a:t>θ</a:t>
            </a:r>
            <a:r>
              <a:rPr lang="en-US" sz="2000" i="1" baseline="-25000" dirty="0" err="1" smtClean="0">
                <a:latin typeface="Times New Roman"/>
                <a:cs typeface="Times New Roman"/>
              </a:rPr>
              <a:t>KCM</a:t>
            </a:r>
            <a:endParaRPr lang="en-US" sz="2000" dirty="0"/>
          </a:p>
        </p:txBody>
      </p:sp>
      <p:sp>
        <p:nvSpPr>
          <p:cNvPr id="12" name="TextBox 11"/>
          <p:cNvSpPr txBox="1"/>
          <p:nvPr/>
        </p:nvSpPr>
        <p:spPr>
          <a:xfrm rot="16200000">
            <a:off x="-262176" y="3450942"/>
            <a:ext cx="1104900" cy="400110"/>
          </a:xfrm>
          <a:prstGeom prst="rect">
            <a:avLst/>
          </a:prstGeom>
          <a:noFill/>
        </p:spPr>
        <p:txBody>
          <a:bodyPr wrap="square" rtlCol="0">
            <a:spAutoFit/>
          </a:bodyPr>
          <a:lstStyle/>
          <a:p>
            <a:r>
              <a:rPr lang="en-US" sz="2000" i="1" dirty="0" err="1" smtClean="0">
                <a:latin typeface="Times New Roman"/>
                <a:cs typeface="Times New Roman"/>
              </a:rPr>
              <a:t>C</a:t>
            </a:r>
            <a:r>
              <a:rPr lang="en-US" sz="2000" i="1" baseline="-25000" dirty="0" err="1" smtClean="0">
                <a:latin typeface="Times New Roman"/>
                <a:cs typeface="Times New Roman"/>
              </a:rPr>
              <a:t>x</a:t>
            </a:r>
            <a:r>
              <a:rPr lang="en-US" sz="2000" i="1" dirty="0" smtClean="0">
                <a:latin typeface="Times New Roman"/>
                <a:cs typeface="Times New Roman"/>
              </a:rPr>
              <a:t>/</a:t>
            </a:r>
            <a:r>
              <a:rPr lang="en-US" sz="2000" i="1" dirty="0" err="1" smtClean="0">
                <a:latin typeface="Times New Roman"/>
                <a:cs typeface="Times New Roman"/>
              </a:rPr>
              <a:t>C</a:t>
            </a:r>
            <a:r>
              <a:rPr lang="en-US" sz="2000" i="1" baseline="-25000" dirty="0" err="1" smtClean="0">
                <a:latin typeface="Times New Roman"/>
                <a:cs typeface="Times New Roman"/>
              </a:rPr>
              <a:t>z</a:t>
            </a:r>
            <a:r>
              <a:rPr lang="en-US" sz="2000" dirty="0" smtClean="0">
                <a:latin typeface="Times New Roman"/>
                <a:cs typeface="Times New Roman"/>
              </a:rPr>
              <a:t>/</a:t>
            </a:r>
            <a:r>
              <a:rPr lang="en-US" sz="2000" i="1" dirty="0" err="1" smtClean="0">
                <a:latin typeface="Times New Roman"/>
                <a:cs typeface="Times New Roman"/>
              </a:rPr>
              <a:t>P</a:t>
            </a:r>
            <a:r>
              <a:rPr lang="en-US" sz="2000" i="1" baseline="-25000" dirty="0" err="1" smtClean="0">
                <a:latin typeface="Times New Roman"/>
                <a:cs typeface="Times New Roman"/>
              </a:rPr>
              <a:t>y</a:t>
            </a:r>
            <a:endParaRPr lang="en-US" sz="2000" i="1" baseline="-25000" dirty="0">
              <a:latin typeface="Times New Roman"/>
              <a:cs typeface="Times New Roman"/>
            </a:endParaRPr>
          </a:p>
        </p:txBody>
      </p:sp>
      <p:sp>
        <p:nvSpPr>
          <p:cNvPr id="13" name="Slide Number Placeholder 12"/>
          <p:cNvSpPr>
            <a:spLocks noGrp="1"/>
          </p:cNvSpPr>
          <p:nvPr>
            <p:ph type="sldNum" sz="quarter" idx="12"/>
          </p:nvPr>
        </p:nvSpPr>
        <p:spPr/>
        <p:txBody>
          <a:bodyPr/>
          <a:lstStyle/>
          <a:p>
            <a:fld id="{E4D8D336-34C2-0144-A253-8CB998867269}" type="slidenum">
              <a:rPr lang="en-US" smtClean="0"/>
              <a:t>48</a:t>
            </a:fld>
            <a:endParaRPr lang="en-US"/>
          </a:p>
        </p:txBody>
      </p:sp>
    </p:spTree>
    <p:extLst>
      <p:ext uri="{BB962C8B-B14F-4D97-AF65-F5344CB8AC3E}">
        <p14:creationId xmlns:p14="http://schemas.microsoft.com/office/powerpoint/2010/main" val="6644607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Results: One</a:t>
            </a:r>
            <a:r>
              <a:rPr lang="en-US" sz="4000" dirty="0" smtClean="0"/>
              <a:t>-fold Differential Estimate of </a:t>
            </a:r>
            <a:r>
              <a:rPr lang="en-US" sz="4000" i="1" dirty="0" err="1" smtClean="0">
                <a:latin typeface="Times New Roman"/>
                <a:cs typeface="Times New Roman"/>
              </a:rPr>
              <a:t>C</a:t>
            </a:r>
            <a:r>
              <a:rPr lang="en-US" sz="4000" i="1" baseline="-25000" dirty="0" err="1" smtClean="0">
                <a:latin typeface="Times New Roman"/>
                <a:cs typeface="Times New Roman"/>
              </a:rPr>
              <a:t>x</a:t>
            </a:r>
            <a:r>
              <a:rPr lang="en-US" sz="4000" dirty="0" smtClean="0"/>
              <a:t> for the Final-State Interactions</a:t>
            </a:r>
            <a:endParaRPr lang="en-US" sz="4000" dirty="0"/>
          </a:p>
        </p:txBody>
      </p:sp>
      <p:sp>
        <p:nvSpPr>
          <p:cNvPr id="3" name="Slide Number Placeholder 2"/>
          <p:cNvSpPr>
            <a:spLocks noGrp="1"/>
          </p:cNvSpPr>
          <p:nvPr>
            <p:ph type="sldNum" sz="quarter" idx="12"/>
          </p:nvPr>
        </p:nvSpPr>
        <p:spPr/>
        <p:txBody>
          <a:bodyPr/>
          <a:lstStyle/>
          <a:p>
            <a:fld id="{E4D8D336-34C2-0144-A253-8CB998867269}" type="slidenum">
              <a:rPr lang="en-US" smtClean="0"/>
              <a:t>49</a:t>
            </a:fld>
            <a:endParaRPr lang="en-US"/>
          </a:p>
        </p:txBody>
      </p:sp>
      <p:pic>
        <p:nvPicPr>
          <p:cNvPr id="5" name="Picture 4" descr="cx-one-fol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610" y="1523479"/>
            <a:ext cx="6086145" cy="5343932"/>
          </a:xfrm>
          <a:prstGeom prst="rect">
            <a:avLst/>
          </a:prstGeom>
        </p:spPr>
      </p:pic>
    </p:spTree>
    <p:extLst>
      <p:ext uri="{BB962C8B-B14F-4D97-AF65-F5344CB8AC3E}">
        <p14:creationId xmlns:p14="http://schemas.microsoft.com/office/powerpoint/2010/main" val="231335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ur mechanism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38100"/>
            <a:ext cx="8686800" cy="6515100"/>
          </a:xfrm>
          <a:prstGeom prst="rect">
            <a:avLst/>
          </a:prstGeom>
        </p:spPr>
      </p:pic>
      <p:sp>
        <p:nvSpPr>
          <p:cNvPr id="2" name="Title 1"/>
          <p:cNvSpPr>
            <a:spLocks noGrp="1"/>
          </p:cNvSpPr>
          <p:nvPr>
            <p:ph type="title"/>
          </p:nvPr>
        </p:nvSpPr>
        <p:spPr>
          <a:xfrm>
            <a:off x="457200" y="156100"/>
            <a:ext cx="8229600" cy="1143000"/>
          </a:xfrm>
        </p:spPr>
        <p:txBody>
          <a:bodyPr>
            <a:noAutofit/>
          </a:bodyPr>
          <a:lstStyle/>
          <a:p>
            <a:pPr algn="l"/>
            <a:r>
              <a:rPr lang="en-US" sz="4000" dirty="0" smtClean="0"/>
              <a:t/>
            </a:r>
            <a:br>
              <a:rPr lang="en-US" sz="4000" dirty="0" smtClean="0"/>
            </a:br>
            <a:r>
              <a:rPr lang="en-US" sz="4000" dirty="0"/>
              <a:t> </a:t>
            </a:r>
            <a:r>
              <a:rPr lang="en-US" sz="4000" dirty="0" smtClean="0"/>
              <a:t>          Dynamics of</a:t>
            </a:r>
            <a:br>
              <a:rPr lang="en-US" sz="4000" dirty="0" smtClean="0"/>
            </a:br>
            <a:r>
              <a:rPr lang="en-US" sz="4000" dirty="0" smtClean="0"/>
              <a:t> </a:t>
            </a:r>
            <a:endParaRPr lang="en-US" sz="4000" dirty="0"/>
          </a:p>
        </p:txBody>
      </p:sp>
      <p:grpSp>
        <p:nvGrpSpPr>
          <p:cNvPr id="12" name="Group 11"/>
          <p:cNvGrpSpPr/>
          <p:nvPr/>
        </p:nvGrpSpPr>
        <p:grpSpPr>
          <a:xfrm>
            <a:off x="952500" y="5584180"/>
            <a:ext cx="6635124" cy="1113572"/>
            <a:chOff x="609600" y="6223000"/>
            <a:chExt cx="6635124" cy="1113572"/>
          </a:xfrm>
        </p:grpSpPr>
        <p:sp>
          <p:nvSpPr>
            <p:cNvPr id="5" name="TextBox 4"/>
            <p:cNvSpPr txBox="1"/>
            <p:nvPr/>
          </p:nvSpPr>
          <p:spPr>
            <a:xfrm>
              <a:off x="609600" y="6505575"/>
              <a:ext cx="6635124" cy="830997"/>
            </a:xfrm>
            <a:prstGeom prst="rect">
              <a:avLst/>
            </a:prstGeom>
            <a:solidFill>
              <a:srgbClr val="DCE6F3"/>
            </a:solidFill>
            <a:ln>
              <a:solidFill>
                <a:schemeClr val="tx1"/>
              </a:solidFill>
            </a:ln>
          </p:spPr>
          <p:txBody>
            <a:bodyPr wrap="none" rtlCol="0">
              <a:spAutoFit/>
            </a:bodyPr>
            <a:lstStyle/>
            <a:p>
              <a:r>
                <a:rPr lang="en-US" sz="2400" i="1" dirty="0" err="1" smtClean="0"/>
                <a:t>Λn</a:t>
              </a:r>
              <a:r>
                <a:rPr lang="en-US" sz="2400" dirty="0" smtClean="0"/>
                <a:t> elastic </a:t>
              </a:r>
              <a:r>
                <a:rPr lang="en-US" sz="2400" dirty="0" err="1" smtClean="0"/>
                <a:t>scattering</a:t>
              </a:r>
              <a:r>
                <a:rPr lang="en-US" sz="2400" dirty="0" err="1" smtClean="0">
                  <a:latin typeface="Wingdings"/>
                  <a:ea typeface="Wingdings"/>
                  <a:cs typeface="Wingdings"/>
                  <a:sym typeface="Wingdings"/>
                </a:rPr>
                <a:t></a:t>
              </a:r>
              <a:r>
                <a:rPr lang="en-US" sz="2400" dirty="0" err="1" smtClean="0">
                  <a:sym typeface="Wingdings"/>
                </a:rPr>
                <a:t>constraints</a:t>
              </a:r>
              <a:r>
                <a:rPr lang="en-US" sz="2400" dirty="0" smtClean="0">
                  <a:sym typeface="Wingdings"/>
                </a:rPr>
                <a:t> on YN potentials </a:t>
              </a:r>
            </a:p>
            <a:p>
              <a:r>
                <a:rPr lang="en-US" sz="2400" dirty="0" smtClean="0">
                  <a:sym typeface="Wingdings"/>
                </a:rPr>
                <a:t>through model interpretation of observables.</a:t>
              </a:r>
              <a:endParaRPr lang="en-US" sz="2400" dirty="0"/>
            </a:p>
          </p:txBody>
        </p:sp>
        <p:cxnSp>
          <p:nvCxnSpPr>
            <p:cNvPr id="9" name="Straight Arrow Connector 8"/>
            <p:cNvCxnSpPr/>
            <p:nvPr/>
          </p:nvCxnSpPr>
          <p:spPr>
            <a:xfrm>
              <a:off x="2260600" y="6223000"/>
              <a:ext cx="0" cy="2603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p:txBody>
          <a:bodyPr/>
          <a:lstStyle/>
          <a:p>
            <a:fld id="{E4D8D336-34C2-0144-A253-8CB998867269}" type="slidenum">
              <a:rPr lang="en-US" smtClean="0"/>
              <a:t>5</a:t>
            </a:fld>
            <a:endParaRPr lang="en-US" dirty="0"/>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479" y="380842"/>
            <a:ext cx="2655781" cy="610401"/>
          </a:xfrm>
          <a:prstGeom prst="rect">
            <a:avLst/>
          </a:prstGeom>
        </p:spPr>
      </p:pic>
    </p:spTree>
    <p:extLst>
      <p:ext uri="{BB962C8B-B14F-4D97-AF65-F5344CB8AC3E}">
        <p14:creationId xmlns:p14="http://schemas.microsoft.com/office/powerpoint/2010/main" val="1842683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One</a:t>
            </a:r>
            <a:r>
              <a:rPr lang="en-US" dirty="0" smtClean="0"/>
              <a:t>-fold Differential Estimate of </a:t>
            </a:r>
            <a:r>
              <a:rPr lang="en-US" i="1" dirty="0" err="1" smtClean="0">
                <a:latin typeface="Times New Roman"/>
                <a:cs typeface="Times New Roman"/>
              </a:rPr>
              <a:t>C</a:t>
            </a:r>
            <a:r>
              <a:rPr lang="en-US" i="1" baseline="-25000" dirty="0" err="1">
                <a:latin typeface="Times New Roman"/>
                <a:cs typeface="Times New Roman"/>
              </a:rPr>
              <a:t>z</a:t>
            </a:r>
            <a:r>
              <a:rPr lang="en-US" dirty="0" smtClean="0"/>
              <a:t> for the Final-State Interactions</a:t>
            </a:r>
            <a:endParaRPr lang="en-US" dirty="0"/>
          </a:p>
        </p:txBody>
      </p:sp>
      <p:sp>
        <p:nvSpPr>
          <p:cNvPr id="3" name="Slide Number Placeholder 2"/>
          <p:cNvSpPr>
            <a:spLocks noGrp="1"/>
          </p:cNvSpPr>
          <p:nvPr>
            <p:ph type="sldNum" sz="quarter" idx="12"/>
          </p:nvPr>
        </p:nvSpPr>
        <p:spPr/>
        <p:txBody>
          <a:bodyPr/>
          <a:lstStyle/>
          <a:p>
            <a:fld id="{E4D8D336-34C2-0144-A253-8CB998867269}" type="slidenum">
              <a:rPr lang="en-US" smtClean="0"/>
              <a:t>50</a:t>
            </a:fld>
            <a:endParaRPr lang="en-US"/>
          </a:p>
        </p:txBody>
      </p:sp>
      <p:pic>
        <p:nvPicPr>
          <p:cNvPr id="4" name="Picture 3" descr="cz-one-fol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453" y="1557637"/>
            <a:ext cx="5956851" cy="5309368"/>
          </a:xfrm>
          <a:prstGeom prst="rect">
            <a:avLst/>
          </a:prstGeom>
        </p:spPr>
      </p:pic>
    </p:spTree>
    <p:extLst>
      <p:ext uri="{BB962C8B-B14F-4D97-AF65-F5344CB8AC3E}">
        <p14:creationId xmlns:p14="http://schemas.microsoft.com/office/powerpoint/2010/main" val="311598271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One</a:t>
            </a:r>
            <a:r>
              <a:rPr lang="en-US" dirty="0" smtClean="0"/>
              <a:t>-fold Differential Estimate of </a:t>
            </a:r>
            <a:r>
              <a:rPr lang="en-US" i="1" dirty="0" err="1" smtClean="0">
                <a:latin typeface="Times New Roman"/>
                <a:cs typeface="Times New Roman"/>
              </a:rPr>
              <a:t>P</a:t>
            </a:r>
            <a:r>
              <a:rPr lang="en-US" i="1" baseline="-25000" dirty="0" err="1">
                <a:latin typeface="Times New Roman"/>
                <a:cs typeface="Times New Roman"/>
              </a:rPr>
              <a:t>y</a:t>
            </a:r>
            <a:r>
              <a:rPr lang="en-US" dirty="0" smtClean="0"/>
              <a:t> for the Final-State Interactions</a:t>
            </a:r>
            <a:endParaRPr lang="en-US" dirty="0"/>
          </a:p>
        </p:txBody>
      </p:sp>
      <p:sp>
        <p:nvSpPr>
          <p:cNvPr id="3" name="Slide Number Placeholder 2"/>
          <p:cNvSpPr>
            <a:spLocks noGrp="1"/>
          </p:cNvSpPr>
          <p:nvPr>
            <p:ph type="sldNum" sz="quarter" idx="12"/>
          </p:nvPr>
        </p:nvSpPr>
        <p:spPr/>
        <p:txBody>
          <a:bodyPr/>
          <a:lstStyle/>
          <a:p>
            <a:fld id="{E4D8D336-34C2-0144-A253-8CB998867269}" type="slidenum">
              <a:rPr lang="en-US" smtClean="0"/>
              <a:t>51</a:t>
            </a:fld>
            <a:endParaRPr lang="en-US"/>
          </a:p>
        </p:txBody>
      </p:sp>
      <p:pic>
        <p:nvPicPr>
          <p:cNvPr id="4" name="Picture 3" descr="py-one-fol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302" y="1563168"/>
            <a:ext cx="6134954" cy="5303837"/>
          </a:xfrm>
          <a:prstGeom prst="rect">
            <a:avLst/>
          </a:prstGeom>
        </p:spPr>
      </p:pic>
    </p:spTree>
    <p:extLst>
      <p:ext uri="{BB962C8B-B14F-4D97-AF65-F5344CB8AC3E}">
        <p14:creationId xmlns:p14="http://schemas.microsoft.com/office/powerpoint/2010/main" val="361058276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Two-</a:t>
            </a:r>
            <a:r>
              <a:rPr lang="en-US" sz="3600" dirty="0"/>
              <a:t>fold differential </a:t>
            </a:r>
            <a:r>
              <a:rPr lang="en-US" sz="3600" dirty="0" smtClean="0"/>
              <a:t>estimates</a:t>
            </a:r>
            <a:br>
              <a:rPr lang="en-US" sz="3600" dirty="0" smtClean="0"/>
            </a:br>
            <a:r>
              <a:rPr lang="en-US" sz="3600" dirty="0" smtClean="0"/>
              <a:t> </a:t>
            </a:r>
            <a:r>
              <a:rPr lang="en-US" sz="3600" i="1" dirty="0" err="1" smtClean="0">
                <a:latin typeface="Times New Roman"/>
                <a:cs typeface="Times New Roman"/>
              </a:rPr>
              <a:t>C</a:t>
            </a:r>
            <a:r>
              <a:rPr lang="en-US" sz="3600" i="1" baseline="-25000" dirty="0" err="1" smtClean="0">
                <a:latin typeface="Times New Roman"/>
                <a:cs typeface="Times New Roman"/>
              </a:rPr>
              <a:t>x</a:t>
            </a:r>
            <a:r>
              <a:rPr lang="en-US" sz="3600" dirty="0" smtClean="0">
                <a:latin typeface="Times New Roman"/>
                <a:cs typeface="Times New Roman"/>
              </a:rPr>
              <a:t>(</a:t>
            </a:r>
            <a:r>
              <a:rPr lang="en-US" sz="3600" i="1" dirty="0" err="1" smtClean="0">
                <a:latin typeface="Times New Roman"/>
                <a:cs typeface="Times New Roman"/>
              </a:rPr>
              <a:t>E</a:t>
            </a:r>
            <a:r>
              <a:rPr lang="en-US" sz="3600" i="1" baseline="-25000" dirty="0" err="1" smtClean="0">
                <a:latin typeface="Times New Roman"/>
                <a:cs typeface="Times New Roman"/>
              </a:rPr>
              <a:t>γ</a:t>
            </a:r>
            <a:r>
              <a:rPr lang="en-US" sz="3600" dirty="0" smtClean="0">
                <a:latin typeface="Times New Roman"/>
                <a:cs typeface="Times New Roman"/>
              </a:rPr>
              <a:t>, </a:t>
            </a:r>
            <a:r>
              <a:rPr lang="en-US" sz="3600" i="1" dirty="0" err="1">
                <a:latin typeface="Times New Roman"/>
                <a:cs typeface="Times New Roman"/>
              </a:rPr>
              <a:t>θ</a:t>
            </a:r>
            <a:r>
              <a:rPr lang="en-US" sz="3600" i="1" baseline="30000" dirty="0" err="1">
                <a:latin typeface="Times New Roman"/>
                <a:cs typeface="Times New Roman"/>
              </a:rPr>
              <a:t>’</a:t>
            </a:r>
            <a:r>
              <a:rPr lang="en-US" sz="3600" i="1" baseline="-25000" dirty="0" err="1">
                <a:latin typeface="Times New Roman"/>
                <a:cs typeface="Times New Roman"/>
              </a:rPr>
              <a:t>Λ</a:t>
            </a:r>
            <a:r>
              <a:rPr lang="en-US" sz="3600" dirty="0" smtClean="0">
                <a:latin typeface="Times New Roman"/>
                <a:cs typeface="Times New Roman"/>
              </a:rPr>
              <a:t>), </a:t>
            </a:r>
            <a:r>
              <a:rPr lang="en-US" sz="3600" i="1" dirty="0" err="1" smtClean="0">
                <a:latin typeface="Times New Roman"/>
                <a:cs typeface="Times New Roman"/>
              </a:rPr>
              <a:t>C</a:t>
            </a:r>
            <a:r>
              <a:rPr lang="en-US" sz="3600" i="1" baseline="-25000" dirty="0" err="1" smtClean="0">
                <a:latin typeface="Times New Roman"/>
                <a:cs typeface="Times New Roman"/>
              </a:rPr>
              <a:t>z</a:t>
            </a:r>
            <a:r>
              <a:rPr lang="en-US" sz="3600" dirty="0" smtClean="0">
                <a:latin typeface="Times New Roman"/>
                <a:cs typeface="Times New Roman"/>
              </a:rPr>
              <a:t>(</a:t>
            </a:r>
            <a:r>
              <a:rPr lang="en-US" sz="3600" i="1" dirty="0" err="1" smtClean="0">
                <a:latin typeface="Times New Roman"/>
                <a:cs typeface="Times New Roman"/>
              </a:rPr>
              <a:t>E</a:t>
            </a:r>
            <a:r>
              <a:rPr lang="en-US" sz="3600" i="1" baseline="-25000" dirty="0" err="1" smtClean="0">
                <a:latin typeface="Times New Roman"/>
                <a:cs typeface="Times New Roman"/>
              </a:rPr>
              <a:t>γ</a:t>
            </a:r>
            <a:r>
              <a:rPr lang="en-US" sz="3600" dirty="0" smtClean="0">
                <a:latin typeface="Times New Roman"/>
                <a:cs typeface="Times New Roman"/>
              </a:rPr>
              <a:t>, </a:t>
            </a:r>
            <a:r>
              <a:rPr lang="en-US" sz="3600" i="1" dirty="0" err="1" smtClean="0">
                <a:latin typeface="Times New Roman"/>
                <a:cs typeface="Times New Roman"/>
              </a:rPr>
              <a:t>θ</a:t>
            </a:r>
            <a:r>
              <a:rPr lang="en-US" sz="3600" i="1" baseline="30000" dirty="0" err="1" smtClean="0">
                <a:latin typeface="Times New Roman"/>
                <a:cs typeface="Times New Roman"/>
              </a:rPr>
              <a:t>’</a:t>
            </a:r>
            <a:r>
              <a:rPr lang="en-US" sz="3600" i="1" baseline="-25000" dirty="0" err="1" smtClean="0">
                <a:latin typeface="Times New Roman"/>
                <a:cs typeface="Times New Roman"/>
              </a:rPr>
              <a:t>Λ</a:t>
            </a:r>
            <a:r>
              <a:rPr lang="en-US" sz="3600" dirty="0" smtClean="0">
                <a:latin typeface="Times New Roman"/>
                <a:cs typeface="Times New Roman"/>
              </a:rPr>
              <a:t>), and </a:t>
            </a:r>
            <a:r>
              <a:rPr lang="en-US" sz="3600" i="1" dirty="0" err="1" smtClean="0">
                <a:latin typeface="Times New Roman"/>
                <a:cs typeface="Times New Roman"/>
              </a:rPr>
              <a:t>P</a:t>
            </a:r>
            <a:r>
              <a:rPr lang="en-US" sz="3600" i="1" baseline="-25000" dirty="0" err="1" smtClean="0">
                <a:latin typeface="Times New Roman"/>
                <a:cs typeface="Times New Roman"/>
              </a:rPr>
              <a:t>y</a:t>
            </a:r>
            <a:r>
              <a:rPr lang="en-US" sz="3600" dirty="0" smtClean="0">
                <a:latin typeface="Times New Roman"/>
                <a:cs typeface="Times New Roman"/>
              </a:rPr>
              <a:t>(</a:t>
            </a:r>
            <a:r>
              <a:rPr lang="en-US" sz="3600" i="1" dirty="0" err="1" smtClean="0">
                <a:latin typeface="Times New Roman"/>
                <a:cs typeface="Times New Roman"/>
              </a:rPr>
              <a:t>E</a:t>
            </a:r>
            <a:r>
              <a:rPr lang="en-US" sz="3600" i="1" baseline="-25000" dirty="0" err="1" smtClean="0">
                <a:latin typeface="Times New Roman"/>
                <a:cs typeface="Times New Roman"/>
              </a:rPr>
              <a:t>γ</a:t>
            </a:r>
            <a:r>
              <a:rPr lang="en-US" sz="3600" dirty="0" smtClean="0">
                <a:latin typeface="Times New Roman"/>
                <a:cs typeface="Times New Roman"/>
              </a:rPr>
              <a:t>, </a:t>
            </a:r>
            <a:r>
              <a:rPr lang="en-US" sz="3600" i="1" dirty="0" err="1" smtClean="0">
                <a:latin typeface="Times New Roman"/>
                <a:cs typeface="Times New Roman"/>
              </a:rPr>
              <a:t>θ</a:t>
            </a:r>
            <a:r>
              <a:rPr lang="en-US" sz="3600" i="1" baseline="30000" dirty="0" err="1" smtClean="0">
                <a:latin typeface="Times New Roman"/>
                <a:cs typeface="Times New Roman"/>
              </a:rPr>
              <a:t>’</a:t>
            </a:r>
            <a:r>
              <a:rPr lang="en-US" sz="3600" i="1" baseline="-25000" dirty="0" err="1" smtClean="0">
                <a:latin typeface="Times New Roman"/>
                <a:cs typeface="Times New Roman"/>
              </a:rPr>
              <a:t>Λ</a:t>
            </a:r>
            <a:r>
              <a:rPr lang="en-US" sz="3600" dirty="0" smtClean="0">
                <a:latin typeface="Times New Roman"/>
                <a:cs typeface="Times New Roman"/>
              </a:rPr>
              <a:t>)</a:t>
            </a:r>
            <a:r>
              <a:rPr lang="en-US" sz="3600" i="1" dirty="0" smtClean="0">
                <a:latin typeface="Times New Roman"/>
                <a:cs typeface="Times New Roman"/>
              </a:rPr>
              <a:t> </a:t>
            </a:r>
            <a:endParaRPr lang="en-US" sz="3600" dirty="0"/>
          </a:p>
        </p:txBody>
      </p:sp>
      <p:sp>
        <p:nvSpPr>
          <p:cNvPr id="11" name="Slide Number Placeholder 10"/>
          <p:cNvSpPr>
            <a:spLocks noGrp="1"/>
          </p:cNvSpPr>
          <p:nvPr>
            <p:ph type="sldNum" sz="quarter" idx="12"/>
          </p:nvPr>
        </p:nvSpPr>
        <p:spPr/>
        <p:txBody>
          <a:bodyPr/>
          <a:lstStyle/>
          <a:p>
            <a:fld id="{9F2C4304-FFB1-9A41-855D-A8426E9D5069}" type="slidenum">
              <a:rPr lang="en-US" smtClean="0"/>
              <a:t>52</a:t>
            </a:fld>
            <a:endParaRPr lang="en-US"/>
          </a:p>
        </p:txBody>
      </p:sp>
      <p:pic>
        <p:nvPicPr>
          <p:cNvPr id="5" name="Picture 4" descr="ob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86230" y="1028257"/>
            <a:ext cx="5440362" cy="6219124"/>
          </a:xfrm>
          <a:prstGeom prst="rect">
            <a:avLst/>
          </a:prstGeom>
        </p:spPr>
      </p:pic>
    </p:spTree>
    <p:extLst>
      <p:ext uri="{BB962C8B-B14F-4D97-AF65-F5344CB8AC3E}">
        <p14:creationId xmlns:p14="http://schemas.microsoft.com/office/powerpoint/2010/main" val="281219095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Results: Two</a:t>
            </a:r>
            <a:r>
              <a:rPr lang="en-US" sz="3600" dirty="0" smtClean="0"/>
              <a:t>-</a:t>
            </a:r>
            <a:r>
              <a:rPr lang="en-US" sz="3600" dirty="0"/>
              <a:t>fold differential </a:t>
            </a:r>
            <a:r>
              <a:rPr lang="en-US" sz="3600" dirty="0" smtClean="0"/>
              <a:t>estimates</a:t>
            </a:r>
            <a:br>
              <a:rPr lang="en-US" sz="3600" dirty="0" smtClean="0"/>
            </a:br>
            <a:r>
              <a:rPr lang="en-US" sz="3600" dirty="0" smtClean="0"/>
              <a:t> </a:t>
            </a:r>
            <a:r>
              <a:rPr lang="en-US" sz="3600" i="1" dirty="0" err="1" smtClean="0">
                <a:latin typeface="Times New Roman"/>
                <a:cs typeface="Times New Roman"/>
              </a:rPr>
              <a:t>C</a:t>
            </a:r>
            <a:r>
              <a:rPr lang="en-US" sz="3600" i="1" baseline="-25000" dirty="0" err="1" smtClean="0">
                <a:latin typeface="Times New Roman"/>
                <a:cs typeface="Times New Roman"/>
              </a:rPr>
              <a:t>x</a:t>
            </a:r>
            <a:r>
              <a:rPr lang="en-US" sz="3600" dirty="0" smtClean="0">
                <a:latin typeface="Times New Roman"/>
                <a:cs typeface="Times New Roman"/>
              </a:rPr>
              <a:t>(</a:t>
            </a:r>
            <a:r>
              <a:rPr lang="en-US" sz="3600" i="1" dirty="0" err="1">
                <a:latin typeface="Times New Roman"/>
                <a:cs typeface="Times New Roman"/>
              </a:rPr>
              <a:t>p</a:t>
            </a:r>
            <a:r>
              <a:rPr lang="en-US" sz="3600" i="1" baseline="-25000" dirty="0" err="1" smtClean="0">
                <a:latin typeface="Times New Roman"/>
                <a:cs typeface="Times New Roman"/>
              </a:rPr>
              <a:t>K</a:t>
            </a:r>
            <a:r>
              <a:rPr lang="en-US" sz="3600" dirty="0" smtClean="0">
                <a:latin typeface="Times New Roman"/>
                <a:cs typeface="Times New Roman"/>
              </a:rPr>
              <a:t>, </a:t>
            </a:r>
            <a:r>
              <a:rPr lang="en-US" sz="3600" i="1" dirty="0" err="1">
                <a:latin typeface="Times New Roman"/>
                <a:cs typeface="Times New Roman"/>
              </a:rPr>
              <a:t>θ</a:t>
            </a:r>
            <a:r>
              <a:rPr lang="en-US" sz="3600" i="1" baseline="30000" dirty="0" err="1">
                <a:latin typeface="Times New Roman"/>
                <a:cs typeface="Times New Roman"/>
              </a:rPr>
              <a:t>’</a:t>
            </a:r>
            <a:r>
              <a:rPr lang="en-US" sz="3600" i="1" baseline="-25000" dirty="0" err="1">
                <a:latin typeface="Times New Roman"/>
                <a:cs typeface="Times New Roman"/>
              </a:rPr>
              <a:t>Λ</a:t>
            </a:r>
            <a:r>
              <a:rPr lang="en-US" sz="3600" dirty="0" smtClean="0">
                <a:latin typeface="Times New Roman"/>
                <a:cs typeface="Times New Roman"/>
              </a:rPr>
              <a:t>), </a:t>
            </a:r>
            <a:r>
              <a:rPr lang="en-US" sz="3600" i="1" dirty="0" err="1" smtClean="0">
                <a:latin typeface="Times New Roman"/>
                <a:cs typeface="Times New Roman"/>
              </a:rPr>
              <a:t>C</a:t>
            </a:r>
            <a:r>
              <a:rPr lang="en-US" sz="3600" i="1" baseline="-25000" dirty="0" err="1" smtClean="0">
                <a:latin typeface="Times New Roman"/>
                <a:cs typeface="Times New Roman"/>
              </a:rPr>
              <a:t>z</a:t>
            </a:r>
            <a:r>
              <a:rPr lang="en-US" sz="3600" dirty="0" smtClean="0">
                <a:latin typeface="Times New Roman"/>
                <a:cs typeface="Times New Roman"/>
              </a:rPr>
              <a:t>(</a:t>
            </a:r>
            <a:r>
              <a:rPr lang="en-US" sz="3600" i="1" dirty="0" err="1">
                <a:latin typeface="Times New Roman"/>
                <a:cs typeface="Times New Roman"/>
              </a:rPr>
              <a:t>p</a:t>
            </a:r>
            <a:r>
              <a:rPr lang="en-US" sz="3600" i="1" baseline="-25000" dirty="0" err="1" smtClean="0">
                <a:latin typeface="Times New Roman"/>
                <a:cs typeface="Times New Roman"/>
              </a:rPr>
              <a:t>K</a:t>
            </a:r>
            <a:r>
              <a:rPr lang="en-US" sz="3600" dirty="0" smtClean="0">
                <a:latin typeface="Times New Roman"/>
                <a:cs typeface="Times New Roman"/>
              </a:rPr>
              <a:t>, </a:t>
            </a:r>
            <a:r>
              <a:rPr lang="en-US" sz="3600" i="1" dirty="0" err="1" smtClean="0">
                <a:latin typeface="Times New Roman"/>
                <a:cs typeface="Times New Roman"/>
              </a:rPr>
              <a:t>θ</a:t>
            </a:r>
            <a:r>
              <a:rPr lang="en-US" sz="3600" i="1" baseline="30000" dirty="0" err="1" smtClean="0">
                <a:latin typeface="Times New Roman"/>
                <a:cs typeface="Times New Roman"/>
              </a:rPr>
              <a:t>’</a:t>
            </a:r>
            <a:r>
              <a:rPr lang="en-US" sz="3600" i="1" baseline="-25000" dirty="0" err="1" smtClean="0">
                <a:latin typeface="Times New Roman"/>
                <a:cs typeface="Times New Roman"/>
              </a:rPr>
              <a:t>Λ</a:t>
            </a:r>
            <a:r>
              <a:rPr lang="en-US" sz="3600" dirty="0" smtClean="0">
                <a:latin typeface="Times New Roman"/>
                <a:cs typeface="Times New Roman"/>
              </a:rPr>
              <a:t>), and </a:t>
            </a:r>
            <a:r>
              <a:rPr lang="en-US" sz="3600" i="1" dirty="0" err="1" smtClean="0">
                <a:latin typeface="Times New Roman"/>
                <a:cs typeface="Times New Roman"/>
              </a:rPr>
              <a:t>P</a:t>
            </a:r>
            <a:r>
              <a:rPr lang="en-US" sz="3600" i="1" baseline="-25000" dirty="0" err="1" smtClean="0">
                <a:latin typeface="Times New Roman"/>
                <a:cs typeface="Times New Roman"/>
              </a:rPr>
              <a:t>y</a:t>
            </a:r>
            <a:r>
              <a:rPr lang="en-US" sz="3600" dirty="0" smtClean="0">
                <a:latin typeface="Times New Roman"/>
                <a:cs typeface="Times New Roman"/>
              </a:rPr>
              <a:t>(</a:t>
            </a:r>
            <a:r>
              <a:rPr lang="en-US" sz="3600" i="1" dirty="0" err="1">
                <a:latin typeface="Times New Roman"/>
                <a:cs typeface="Times New Roman"/>
              </a:rPr>
              <a:t>p</a:t>
            </a:r>
            <a:r>
              <a:rPr lang="en-US" sz="3600" i="1" baseline="-25000" dirty="0" err="1" smtClean="0">
                <a:latin typeface="Times New Roman"/>
                <a:cs typeface="Times New Roman"/>
              </a:rPr>
              <a:t>K</a:t>
            </a:r>
            <a:r>
              <a:rPr lang="en-US" sz="3600" dirty="0" smtClean="0">
                <a:latin typeface="Times New Roman"/>
                <a:cs typeface="Times New Roman"/>
              </a:rPr>
              <a:t>, </a:t>
            </a:r>
            <a:r>
              <a:rPr lang="en-US" sz="3600" i="1" dirty="0" err="1" smtClean="0">
                <a:latin typeface="Times New Roman"/>
                <a:cs typeface="Times New Roman"/>
              </a:rPr>
              <a:t>θ</a:t>
            </a:r>
            <a:r>
              <a:rPr lang="en-US" sz="3600" i="1" baseline="30000" dirty="0" err="1" smtClean="0">
                <a:latin typeface="Times New Roman"/>
                <a:cs typeface="Times New Roman"/>
              </a:rPr>
              <a:t>’</a:t>
            </a:r>
            <a:r>
              <a:rPr lang="en-US" sz="3600" i="1" baseline="-25000" dirty="0" err="1" smtClean="0">
                <a:latin typeface="Times New Roman"/>
                <a:cs typeface="Times New Roman"/>
              </a:rPr>
              <a:t>Λ</a:t>
            </a:r>
            <a:r>
              <a:rPr lang="en-US" sz="3600" dirty="0" smtClean="0">
                <a:latin typeface="Times New Roman"/>
                <a:cs typeface="Times New Roman"/>
              </a:rPr>
              <a:t>)</a:t>
            </a:r>
            <a:r>
              <a:rPr lang="en-US" sz="3600" i="1" dirty="0" smtClean="0">
                <a:latin typeface="Times New Roman"/>
                <a:cs typeface="Times New Roman"/>
              </a:rPr>
              <a:t> </a:t>
            </a:r>
            <a:endParaRPr lang="en-US" sz="3600" dirty="0"/>
          </a:p>
        </p:txBody>
      </p:sp>
      <p:sp>
        <p:nvSpPr>
          <p:cNvPr id="11" name="Slide Number Placeholder 10"/>
          <p:cNvSpPr>
            <a:spLocks noGrp="1"/>
          </p:cNvSpPr>
          <p:nvPr>
            <p:ph type="sldNum" sz="quarter" idx="12"/>
          </p:nvPr>
        </p:nvSpPr>
        <p:spPr/>
        <p:txBody>
          <a:bodyPr/>
          <a:lstStyle/>
          <a:p>
            <a:fld id="{9F2C4304-FFB1-9A41-855D-A8426E9D5069}" type="slidenum">
              <a:rPr lang="en-US" smtClean="0"/>
              <a:t>53</a:t>
            </a:fld>
            <a:endParaRPr lang="en-US"/>
          </a:p>
        </p:txBody>
      </p:sp>
      <p:pic>
        <p:nvPicPr>
          <p:cNvPr id="4" name="Picture 3" descr="obs-thetalamb-pkaon-two-fol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95121" y="-561391"/>
            <a:ext cx="3095855" cy="8089168"/>
          </a:xfrm>
          <a:prstGeom prst="rect">
            <a:avLst/>
          </a:prstGeom>
        </p:spPr>
      </p:pic>
    </p:spTree>
    <p:extLst>
      <p:ext uri="{BB962C8B-B14F-4D97-AF65-F5344CB8AC3E}">
        <p14:creationId xmlns:p14="http://schemas.microsoft.com/office/powerpoint/2010/main" val="12012506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Results: Two</a:t>
            </a:r>
            <a:r>
              <a:rPr lang="en-US" sz="3600" dirty="0" smtClean="0"/>
              <a:t>-</a:t>
            </a:r>
            <a:r>
              <a:rPr lang="en-US" sz="3600" dirty="0"/>
              <a:t>fold differential </a:t>
            </a:r>
            <a:r>
              <a:rPr lang="en-US" sz="3600" dirty="0" smtClean="0"/>
              <a:t>estimates</a:t>
            </a:r>
            <a:br>
              <a:rPr lang="en-US" sz="3600" dirty="0" smtClean="0"/>
            </a:br>
            <a:r>
              <a:rPr lang="en-US" sz="3600" dirty="0" smtClean="0"/>
              <a:t> </a:t>
            </a:r>
            <a:r>
              <a:rPr lang="en-US" sz="3600" i="1" dirty="0" err="1" smtClean="0">
                <a:latin typeface="Times New Roman"/>
                <a:cs typeface="Times New Roman"/>
              </a:rPr>
              <a:t>C</a:t>
            </a:r>
            <a:r>
              <a:rPr lang="en-US" sz="3600" i="1" baseline="-25000" dirty="0" err="1" smtClean="0">
                <a:latin typeface="Times New Roman"/>
                <a:cs typeface="Times New Roman"/>
              </a:rPr>
              <a:t>x</a:t>
            </a:r>
            <a:r>
              <a:rPr lang="en-US" sz="3600" dirty="0" smtClean="0">
                <a:latin typeface="Times New Roman"/>
                <a:cs typeface="Times New Roman"/>
              </a:rPr>
              <a:t>(</a:t>
            </a:r>
            <a:r>
              <a:rPr lang="en-US" sz="3600" i="1" dirty="0" err="1" smtClean="0">
                <a:latin typeface="Times New Roman"/>
                <a:cs typeface="Times New Roman"/>
              </a:rPr>
              <a:t>θ</a:t>
            </a:r>
            <a:r>
              <a:rPr lang="en-US" sz="3600" i="1" baseline="-25000" dirty="0" err="1" smtClean="0">
                <a:latin typeface="Times New Roman"/>
                <a:cs typeface="Times New Roman"/>
              </a:rPr>
              <a:t>K</a:t>
            </a:r>
            <a:r>
              <a:rPr lang="en-US" sz="3600" dirty="0" smtClean="0">
                <a:latin typeface="Times New Roman"/>
                <a:cs typeface="Times New Roman"/>
              </a:rPr>
              <a:t>, </a:t>
            </a:r>
            <a:r>
              <a:rPr lang="en-US" sz="3600" i="1" dirty="0" err="1">
                <a:latin typeface="Times New Roman"/>
                <a:cs typeface="Times New Roman"/>
              </a:rPr>
              <a:t>θ</a:t>
            </a:r>
            <a:r>
              <a:rPr lang="en-US" sz="3600" i="1" baseline="30000" dirty="0" err="1">
                <a:latin typeface="Times New Roman"/>
                <a:cs typeface="Times New Roman"/>
              </a:rPr>
              <a:t>’</a:t>
            </a:r>
            <a:r>
              <a:rPr lang="en-US" sz="3600" i="1" baseline="-25000" dirty="0" err="1">
                <a:latin typeface="Times New Roman"/>
                <a:cs typeface="Times New Roman"/>
              </a:rPr>
              <a:t>Λ</a:t>
            </a:r>
            <a:r>
              <a:rPr lang="en-US" sz="3600" dirty="0" smtClean="0">
                <a:latin typeface="Times New Roman"/>
                <a:cs typeface="Times New Roman"/>
              </a:rPr>
              <a:t>), </a:t>
            </a:r>
            <a:r>
              <a:rPr lang="en-US" sz="3600" i="1" dirty="0" err="1" smtClean="0">
                <a:latin typeface="Times New Roman"/>
                <a:cs typeface="Times New Roman"/>
              </a:rPr>
              <a:t>C</a:t>
            </a:r>
            <a:r>
              <a:rPr lang="en-US" sz="3600" i="1" baseline="-25000" dirty="0" err="1" smtClean="0">
                <a:latin typeface="Times New Roman"/>
                <a:cs typeface="Times New Roman"/>
              </a:rPr>
              <a:t>z</a:t>
            </a:r>
            <a:r>
              <a:rPr lang="en-US" sz="3600" dirty="0" smtClean="0">
                <a:latin typeface="Times New Roman"/>
                <a:cs typeface="Times New Roman"/>
              </a:rPr>
              <a:t>(</a:t>
            </a:r>
            <a:r>
              <a:rPr lang="en-US" sz="3600" i="1" dirty="0" err="1" smtClean="0">
                <a:latin typeface="Times New Roman"/>
                <a:cs typeface="Times New Roman"/>
              </a:rPr>
              <a:t>θ</a:t>
            </a:r>
            <a:r>
              <a:rPr lang="en-US" sz="3600" i="1" baseline="-25000" dirty="0" err="1" smtClean="0">
                <a:latin typeface="Times New Roman"/>
                <a:cs typeface="Times New Roman"/>
              </a:rPr>
              <a:t>K</a:t>
            </a:r>
            <a:r>
              <a:rPr lang="en-US" sz="3600" dirty="0" smtClean="0">
                <a:latin typeface="Times New Roman"/>
                <a:cs typeface="Times New Roman"/>
              </a:rPr>
              <a:t>, </a:t>
            </a:r>
            <a:r>
              <a:rPr lang="en-US" sz="3600" i="1" dirty="0" err="1" smtClean="0">
                <a:latin typeface="Times New Roman"/>
                <a:cs typeface="Times New Roman"/>
              </a:rPr>
              <a:t>θ</a:t>
            </a:r>
            <a:r>
              <a:rPr lang="en-US" sz="3600" i="1" baseline="30000" dirty="0" err="1" smtClean="0">
                <a:latin typeface="Times New Roman"/>
                <a:cs typeface="Times New Roman"/>
              </a:rPr>
              <a:t>’</a:t>
            </a:r>
            <a:r>
              <a:rPr lang="en-US" sz="3600" i="1" baseline="-25000" dirty="0" err="1" smtClean="0">
                <a:latin typeface="Times New Roman"/>
                <a:cs typeface="Times New Roman"/>
              </a:rPr>
              <a:t>Λ</a:t>
            </a:r>
            <a:r>
              <a:rPr lang="en-US" sz="3600" dirty="0" smtClean="0">
                <a:latin typeface="Times New Roman"/>
                <a:cs typeface="Times New Roman"/>
              </a:rPr>
              <a:t>), and </a:t>
            </a:r>
            <a:r>
              <a:rPr lang="en-US" sz="3600" i="1" dirty="0" err="1" smtClean="0">
                <a:latin typeface="Times New Roman"/>
                <a:cs typeface="Times New Roman"/>
              </a:rPr>
              <a:t>P</a:t>
            </a:r>
            <a:r>
              <a:rPr lang="en-US" sz="3600" i="1" baseline="-25000" dirty="0" err="1" smtClean="0">
                <a:latin typeface="Times New Roman"/>
                <a:cs typeface="Times New Roman"/>
              </a:rPr>
              <a:t>y</a:t>
            </a:r>
            <a:r>
              <a:rPr lang="en-US" sz="3600" dirty="0" smtClean="0">
                <a:latin typeface="Times New Roman"/>
                <a:cs typeface="Times New Roman"/>
              </a:rPr>
              <a:t>(</a:t>
            </a:r>
            <a:r>
              <a:rPr lang="en-US" sz="3600" i="1" dirty="0" err="1" smtClean="0">
                <a:latin typeface="Times New Roman"/>
                <a:cs typeface="Times New Roman"/>
              </a:rPr>
              <a:t>θ</a:t>
            </a:r>
            <a:r>
              <a:rPr lang="en-US" sz="3600" i="1" baseline="-25000" dirty="0" err="1" smtClean="0">
                <a:latin typeface="Times New Roman"/>
                <a:cs typeface="Times New Roman"/>
              </a:rPr>
              <a:t>K</a:t>
            </a:r>
            <a:r>
              <a:rPr lang="en-US" sz="3600" dirty="0" smtClean="0">
                <a:latin typeface="Times New Roman"/>
                <a:cs typeface="Times New Roman"/>
              </a:rPr>
              <a:t>, </a:t>
            </a:r>
            <a:r>
              <a:rPr lang="en-US" sz="3600" i="1" dirty="0" err="1" smtClean="0">
                <a:latin typeface="Times New Roman"/>
                <a:cs typeface="Times New Roman"/>
              </a:rPr>
              <a:t>θ</a:t>
            </a:r>
            <a:r>
              <a:rPr lang="en-US" sz="3600" i="1" baseline="30000" dirty="0" err="1" smtClean="0">
                <a:latin typeface="Times New Roman"/>
                <a:cs typeface="Times New Roman"/>
              </a:rPr>
              <a:t>’</a:t>
            </a:r>
            <a:r>
              <a:rPr lang="en-US" sz="3600" i="1" baseline="-25000" dirty="0" err="1" smtClean="0">
                <a:latin typeface="Times New Roman"/>
                <a:cs typeface="Times New Roman"/>
              </a:rPr>
              <a:t>Λ</a:t>
            </a:r>
            <a:r>
              <a:rPr lang="en-US" sz="3600" dirty="0" smtClean="0">
                <a:latin typeface="Times New Roman"/>
                <a:cs typeface="Times New Roman"/>
              </a:rPr>
              <a:t>)</a:t>
            </a:r>
            <a:r>
              <a:rPr lang="en-US" sz="3600" i="1" dirty="0" smtClean="0">
                <a:latin typeface="Times New Roman"/>
                <a:cs typeface="Times New Roman"/>
              </a:rPr>
              <a:t> </a:t>
            </a:r>
            <a:endParaRPr lang="en-US" sz="3600" dirty="0"/>
          </a:p>
        </p:txBody>
      </p:sp>
      <p:sp>
        <p:nvSpPr>
          <p:cNvPr id="11" name="Slide Number Placeholder 10"/>
          <p:cNvSpPr>
            <a:spLocks noGrp="1"/>
          </p:cNvSpPr>
          <p:nvPr>
            <p:ph type="sldNum" sz="quarter" idx="12"/>
          </p:nvPr>
        </p:nvSpPr>
        <p:spPr/>
        <p:txBody>
          <a:bodyPr/>
          <a:lstStyle/>
          <a:p>
            <a:fld id="{9F2C4304-FFB1-9A41-855D-A8426E9D5069}" type="slidenum">
              <a:rPr lang="en-US" smtClean="0"/>
              <a:t>54</a:t>
            </a:fld>
            <a:endParaRPr lang="en-US"/>
          </a:p>
        </p:txBody>
      </p:sp>
      <p:pic>
        <p:nvPicPr>
          <p:cNvPr id="3" name="Picture 2" descr="obs-thetalamb-thetakaon-two-fol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54042" y="-319155"/>
            <a:ext cx="3106899" cy="8118025"/>
          </a:xfrm>
          <a:prstGeom prst="rect">
            <a:avLst/>
          </a:prstGeom>
        </p:spPr>
      </p:pic>
    </p:spTree>
    <p:extLst>
      <p:ext uri="{BB962C8B-B14F-4D97-AF65-F5344CB8AC3E}">
        <p14:creationId xmlns:p14="http://schemas.microsoft.com/office/powerpoint/2010/main" val="380202487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Results: Two</a:t>
            </a:r>
            <a:r>
              <a:rPr lang="en-US" sz="3600" dirty="0" smtClean="0"/>
              <a:t>-</a:t>
            </a:r>
            <a:r>
              <a:rPr lang="en-US" sz="3600" dirty="0"/>
              <a:t>fold differential </a:t>
            </a:r>
            <a:r>
              <a:rPr lang="en-US" sz="3600" dirty="0" smtClean="0"/>
              <a:t>estimates Bin Setup in</a:t>
            </a:r>
            <a:r>
              <a:rPr lang="en-US" sz="3600" dirty="0"/>
              <a:t> </a:t>
            </a:r>
            <a:r>
              <a:rPr lang="en-US" sz="3600" i="1" dirty="0" err="1" smtClean="0">
                <a:latin typeface="Times New Roman"/>
                <a:cs typeface="Times New Roman"/>
              </a:rPr>
              <a:t>E</a:t>
            </a:r>
            <a:r>
              <a:rPr lang="en-US" sz="3600" i="1" baseline="-25000" dirty="0" err="1" smtClean="0">
                <a:latin typeface="Times New Roman"/>
                <a:cs typeface="Times New Roman"/>
              </a:rPr>
              <a:t>γ</a:t>
            </a:r>
            <a:r>
              <a:rPr lang="en-US" sz="3600" dirty="0">
                <a:latin typeface="Times New Roman"/>
                <a:cs typeface="Times New Roman"/>
              </a:rPr>
              <a:t> </a:t>
            </a:r>
            <a:r>
              <a:rPr lang="en-US" sz="3600" dirty="0" smtClean="0">
                <a:latin typeface="Times New Roman"/>
                <a:cs typeface="Times New Roman"/>
              </a:rPr>
              <a:t>and </a:t>
            </a:r>
            <a:r>
              <a:rPr lang="en-US" sz="3600" i="1" dirty="0" err="1" smtClean="0">
                <a:latin typeface="Times New Roman"/>
                <a:cs typeface="Times New Roman"/>
              </a:rPr>
              <a:t>θ</a:t>
            </a:r>
            <a:r>
              <a:rPr lang="en-US" sz="3600" i="1" baseline="30000" dirty="0" err="1" smtClean="0">
                <a:latin typeface="Times New Roman"/>
                <a:cs typeface="Times New Roman"/>
              </a:rPr>
              <a:t>’</a:t>
            </a:r>
            <a:r>
              <a:rPr lang="en-US" sz="3600" i="1" baseline="-25000" dirty="0" err="1" smtClean="0">
                <a:latin typeface="Times New Roman"/>
                <a:cs typeface="Times New Roman"/>
              </a:rPr>
              <a:t>Λ</a:t>
            </a:r>
            <a:r>
              <a:rPr lang="en-US" sz="3600" i="1" dirty="0" smtClean="0">
                <a:latin typeface="Times New Roman"/>
                <a:cs typeface="Times New Roman"/>
              </a:rPr>
              <a:t> </a:t>
            </a:r>
            <a:endParaRPr lang="en-US" sz="3600" dirty="0"/>
          </a:p>
        </p:txBody>
      </p:sp>
      <p:sp>
        <p:nvSpPr>
          <p:cNvPr id="11" name="Slide Number Placeholder 10"/>
          <p:cNvSpPr>
            <a:spLocks noGrp="1"/>
          </p:cNvSpPr>
          <p:nvPr>
            <p:ph type="sldNum" sz="quarter" idx="12"/>
          </p:nvPr>
        </p:nvSpPr>
        <p:spPr/>
        <p:txBody>
          <a:bodyPr/>
          <a:lstStyle/>
          <a:p>
            <a:fld id="{9F2C4304-FFB1-9A41-855D-A8426E9D5069}" type="slidenum">
              <a:rPr lang="en-US" smtClean="0"/>
              <a:t>55</a:t>
            </a:fld>
            <a:endParaRPr lang="en-US"/>
          </a:p>
        </p:txBody>
      </p:sp>
      <p:pic>
        <p:nvPicPr>
          <p:cNvPr id="4" name="Picture 3" descr="bin-setup-thetalamb-ephot-two-fol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38080" y="-141535"/>
            <a:ext cx="4325966" cy="7523995"/>
          </a:xfrm>
          <a:prstGeom prst="rect">
            <a:avLst/>
          </a:prstGeom>
        </p:spPr>
      </p:pic>
    </p:spTree>
    <p:extLst>
      <p:ext uri="{BB962C8B-B14F-4D97-AF65-F5344CB8AC3E}">
        <p14:creationId xmlns:p14="http://schemas.microsoft.com/office/powerpoint/2010/main" val="386784091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Discussion: Effect of Missing Momentum Cut</a:t>
            </a:r>
            <a:endParaRPr lang="en-US" dirty="0"/>
          </a:p>
        </p:txBody>
      </p:sp>
      <p:sp>
        <p:nvSpPr>
          <p:cNvPr id="6" name="TextBox 5"/>
          <p:cNvSpPr txBox="1"/>
          <p:nvPr/>
        </p:nvSpPr>
        <p:spPr>
          <a:xfrm>
            <a:off x="457200" y="5686263"/>
            <a:ext cx="8493275" cy="830997"/>
          </a:xfrm>
          <a:prstGeom prst="rect">
            <a:avLst/>
          </a:prstGeom>
          <a:noFill/>
        </p:spPr>
        <p:txBody>
          <a:bodyPr wrap="square" rtlCol="0">
            <a:spAutoFit/>
          </a:bodyPr>
          <a:lstStyle/>
          <a:p>
            <a:pPr algn="just"/>
            <a:r>
              <a:rPr lang="en-US" sz="2400" dirty="0" smtClean="0"/>
              <a:t>The missing momentum is cut within different ranges: 0.2 − 0.1 </a:t>
            </a:r>
            <a:r>
              <a:rPr lang="en-US" sz="2400" dirty="0" err="1" smtClean="0"/>
              <a:t>GeV</a:t>
            </a:r>
            <a:r>
              <a:rPr lang="en-US" sz="2400" dirty="0" smtClean="0"/>
              <a:t>/</a:t>
            </a:r>
            <a:r>
              <a:rPr lang="en-US" sz="2400" i="1" dirty="0" smtClean="0">
                <a:latin typeface="Times New Roman"/>
                <a:cs typeface="Times New Roman"/>
              </a:rPr>
              <a:t>c</a:t>
            </a:r>
            <a:r>
              <a:rPr lang="en-US" sz="2400" dirty="0" smtClean="0">
                <a:latin typeface="+mj-lt"/>
                <a:cs typeface="Times New Roman"/>
              </a:rPr>
              <a:t>,</a:t>
            </a:r>
            <a:r>
              <a:rPr lang="en-US" sz="2400" dirty="0" smtClean="0"/>
              <a:t> 0.05 − 0.1 </a:t>
            </a:r>
            <a:r>
              <a:rPr lang="en-US" sz="2400" dirty="0" err="1" smtClean="0"/>
              <a:t>GeV</a:t>
            </a:r>
            <a:r>
              <a:rPr lang="en-US" sz="2400" dirty="0" smtClean="0"/>
              <a:t>/</a:t>
            </a:r>
            <a:r>
              <a:rPr lang="en-US" sz="2400" i="1" dirty="0" smtClean="0">
                <a:latin typeface="Times New Roman"/>
                <a:cs typeface="Times New Roman"/>
              </a:rPr>
              <a:t>c</a:t>
            </a:r>
            <a:r>
              <a:rPr lang="en-US" sz="2400" dirty="0" smtClean="0">
                <a:cs typeface="Times New Roman"/>
              </a:rPr>
              <a:t>, </a:t>
            </a:r>
            <a:r>
              <a:rPr lang="en-US" sz="2400" dirty="0" smtClean="0"/>
              <a:t>and 0 − 0.05 </a:t>
            </a:r>
            <a:r>
              <a:rPr lang="en-US" sz="2400" dirty="0" err="1" smtClean="0"/>
              <a:t>GeV</a:t>
            </a:r>
            <a:r>
              <a:rPr lang="en-US" sz="2400" dirty="0" smtClean="0"/>
              <a:t>/</a:t>
            </a:r>
            <a:r>
              <a:rPr lang="en-US" sz="2400" i="1" dirty="0" smtClean="0">
                <a:latin typeface="Times New Roman"/>
                <a:cs typeface="Times New Roman"/>
              </a:rPr>
              <a:t>c</a:t>
            </a:r>
            <a:r>
              <a:rPr lang="en-US" sz="2400" dirty="0" smtClean="0"/>
              <a:t>.</a:t>
            </a:r>
          </a:p>
        </p:txBody>
      </p:sp>
      <p:sp>
        <p:nvSpPr>
          <p:cNvPr id="8" name="TextBox 7"/>
          <p:cNvSpPr txBox="1"/>
          <p:nvPr/>
        </p:nvSpPr>
        <p:spPr>
          <a:xfrm>
            <a:off x="3532923" y="1647662"/>
            <a:ext cx="2526027" cy="400110"/>
          </a:xfrm>
          <a:prstGeom prst="rect">
            <a:avLst/>
          </a:prstGeom>
          <a:noFill/>
        </p:spPr>
        <p:txBody>
          <a:bodyPr wrap="square" rtlCol="0">
            <a:spAutoFit/>
          </a:bodyPr>
          <a:lstStyle/>
          <a:p>
            <a:r>
              <a:rPr lang="en-US" sz="2000" dirty="0" err="1" smtClean="0">
                <a:solidFill>
                  <a:srgbClr val="FF0000"/>
                </a:solidFill>
                <a:latin typeface="Times New Roman"/>
                <a:cs typeface="Times New Roman"/>
              </a:rPr>
              <a:t>cos</a:t>
            </a:r>
            <a:r>
              <a:rPr lang="en-US" sz="2000" i="1" dirty="0" err="1" smtClean="0">
                <a:solidFill>
                  <a:srgbClr val="FF0000"/>
                </a:solidFill>
                <a:latin typeface="Times New Roman"/>
                <a:cs typeface="Times New Roman"/>
              </a:rPr>
              <a:t>θ</a:t>
            </a:r>
            <a:r>
              <a:rPr lang="en-US" sz="2000" i="1" baseline="-25000" dirty="0" err="1" smtClean="0">
                <a:solidFill>
                  <a:srgbClr val="FF0000"/>
                </a:solidFill>
                <a:latin typeface="Times New Roman"/>
                <a:cs typeface="Times New Roman"/>
              </a:rPr>
              <a:t>KCM</a:t>
            </a:r>
            <a:r>
              <a:rPr lang="en-US" sz="2000" dirty="0" smtClean="0">
                <a:solidFill>
                  <a:srgbClr val="FF0000"/>
                </a:solidFill>
              </a:rPr>
              <a:t>: [0.15, 0.35]</a:t>
            </a:r>
            <a:endParaRPr lang="en-US" sz="2000" baseline="-25000" dirty="0">
              <a:solidFill>
                <a:srgbClr val="FF0000"/>
              </a:solidFill>
            </a:endParaRPr>
          </a:p>
        </p:txBody>
      </p:sp>
      <p:pic>
        <p:nvPicPr>
          <p:cNvPr id="7" name="Picture 6" descr="comparison-mp-cu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53702" y="-1705930"/>
            <a:ext cx="1666515" cy="9173919"/>
          </a:xfrm>
          <a:prstGeom prst="rect">
            <a:avLst/>
          </a:prstGeom>
        </p:spPr>
      </p:pic>
      <p:sp>
        <p:nvSpPr>
          <p:cNvPr id="10" name="Slide Number Placeholder 9"/>
          <p:cNvSpPr>
            <a:spLocks noGrp="1"/>
          </p:cNvSpPr>
          <p:nvPr>
            <p:ph type="sldNum" sz="quarter" idx="12"/>
          </p:nvPr>
        </p:nvSpPr>
        <p:spPr/>
        <p:txBody>
          <a:bodyPr/>
          <a:lstStyle/>
          <a:p>
            <a:fld id="{E4D8D336-34C2-0144-A253-8CB998867269}" type="slidenum">
              <a:rPr lang="en-US" smtClean="0"/>
              <a:t>56</a:t>
            </a:fld>
            <a:endParaRPr lang="en-US"/>
          </a:p>
        </p:txBody>
      </p:sp>
      <p:pic>
        <p:nvPicPr>
          <p:cNvPr id="3" name="Picture 2" descr="difference-mp-cu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41460" y="127847"/>
            <a:ext cx="1661080" cy="9144000"/>
          </a:xfrm>
          <a:prstGeom prst="rect">
            <a:avLst/>
          </a:prstGeom>
        </p:spPr>
      </p:pic>
    </p:spTree>
    <p:extLst>
      <p:ext uri="{BB962C8B-B14F-4D97-AF65-F5344CB8AC3E}">
        <p14:creationId xmlns:p14="http://schemas.microsoft.com/office/powerpoint/2010/main" val="2669430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Uncertainties</a:t>
            </a:r>
            <a:endParaRPr lang="en-US" dirty="0"/>
          </a:p>
        </p:txBody>
      </p:sp>
      <p:sp>
        <p:nvSpPr>
          <p:cNvPr id="4" name="Slide Number Placeholder 3"/>
          <p:cNvSpPr>
            <a:spLocks noGrp="1"/>
          </p:cNvSpPr>
          <p:nvPr>
            <p:ph type="sldNum" sz="quarter" idx="12"/>
          </p:nvPr>
        </p:nvSpPr>
        <p:spPr/>
        <p:txBody>
          <a:bodyPr/>
          <a:lstStyle/>
          <a:p>
            <a:fld id="{E4D8D336-34C2-0144-A253-8CB998867269}" type="slidenum">
              <a:rPr lang="en-US" smtClean="0"/>
              <a:t>57</a:t>
            </a:fld>
            <a:endParaRPr lang="en-US"/>
          </a:p>
        </p:txBody>
      </p:sp>
      <p:pic>
        <p:nvPicPr>
          <p:cNvPr id="5" name="Picture 4" descr="fitting-fun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0" y="1703153"/>
            <a:ext cx="2930639" cy="5154847"/>
          </a:xfrm>
          <a:prstGeom prst="rect">
            <a:avLst/>
          </a:prstGeom>
        </p:spPr>
      </p:pic>
      <p:pic>
        <p:nvPicPr>
          <p:cNvPr id="3" name="Picture 2" descr="uncertainty-differenc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458" y="1703152"/>
            <a:ext cx="2930639" cy="5154847"/>
          </a:xfrm>
          <a:prstGeom prst="rect">
            <a:avLst/>
          </a:prstGeom>
        </p:spPr>
      </p:pic>
      <p:sp>
        <p:nvSpPr>
          <p:cNvPr id="7" name="TextBox 6"/>
          <p:cNvSpPr txBox="1"/>
          <p:nvPr/>
        </p:nvSpPr>
        <p:spPr>
          <a:xfrm>
            <a:off x="938332" y="1165707"/>
            <a:ext cx="7298140" cy="646331"/>
          </a:xfrm>
          <a:prstGeom prst="rect">
            <a:avLst/>
          </a:prstGeom>
          <a:noFill/>
        </p:spPr>
        <p:txBody>
          <a:bodyPr wrap="square" rtlCol="0">
            <a:spAutoFit/>
          </a:bodyPr>
          <a:lstStyle/>
          <a:p>
            <a:pPr algn="just"/>
            <a:r>
              <a:rPr lang="en-US" dirty="0" smtClean="0">
                <a:solidFill>
                  <a:srgbClr val="FF0000"/>
                </a:solidFill>
              </a:rPr>
              <a:t>A study by simulations </a:t>
            </a:r>
            <a:r>
              <a:rPr lang="en-US" dirty="0" smtClean="0"/>
              <a:t>is used to </a:t>
            </a:r>
            <a:r>
              <a:rPr lang="en-US" dirty="0" smtClean="0">
                <a:solidFill>
                  <a:srgbClr val="FF0000"/>
                </a:solidFill>
              </a:rPr>
              <a:t>test</a:t>
            </a:r>
            <a:r>
              <a:rPr lang="en-US" dirty="0" smtClean="0"/>
              <a:t> if </a:t>
            </a:r>
            <a:r>
              <a:rPr lang="en-US" dirty="0" smtClean="0">
                <a:solidFill>
                  <a:srgbClr val="FF0000"/>
                </a:solidFill>
              </a:rPr>
              <a:t>statistical uncertainties </a:t>
            </a:r>
            <a:r>
              <a:rPr lang="en-US" dirty="0" smtClean="0"/>
              <a:t>of the observables </a:t>
            </a:r>
            <a:r>
              <a:rPr lang="en-US" dirty="0" smtClean="0">
                <a:solidFill>
                  <a:srgbClr val="FF0000"/>
                </a:solidFill>
              </a:rPr>
              <a:t>extracted by a computer program</a:t>
            </a:r>
            <a:r>
              <a:rPr lang="en-US" dirty="0" smtClean="0"/>
              <a:t> are </a:t>
            </a:r>
            <a:r>
              <a:rPr lang="en-US" dirty="0" smtClean="0">
                <a:solidFill>
                  <a:srgbClr val="FF0000"/>
                </a:solidFill>
              </a:rPr>
              <a:t>reliable</a:t>
            </a:r>
            <a:r>
              <a:rPr lang="en-US" dirty="0" smtClean="0"/>
              <a:t>.</a:t>
            </a:r>
            <a:endParaRPr lang="en-US" dirty="0"/>
          </a:p>
        </p:txBody>
      </p:sp>
      <p:sp>
        <p:nvSpPr>
          <p:cNvPr id="8" name="TextBox 7"/>
          <p:cNvSpPr txBox="1"/>
          <p:nvPr/>
        </p:nvSpPr>
        <p:spPr>
          <a:xfrm rot="16200000">
            <a:off x="-898995" y="3637866"/>
            <a:ext cx="3640524" cy="369332"/>
          </a:xfrm>
          <a:prstGeom prst="rect">
            <a:avLst/>
          </a:prstGeom>
          <a:noFill/>
        </p:spPr>
        <p:txBody>
          <a:bodyPr wrap="square" rtlCol="0">
            <a:spAutoFit/>
          </a:bodyPr>
          <a:lstStyle/>
          <a:p>
            <a:r>
              <a:rPr lang="en-US" dirty="0" smtClean="0"/>
              <a:t>Function: </a:t>
            </a:r>
            <a:r>
              <a:rPr lang="en-US" dirty="0" err="1" smtClean="0">
                <a:solidFill>
                  <a:srgbClr val="FF0000"/>
                </a:solidFill>
              </a:rPr>
              <a:t>σ</a:t>
            </a:r>
            <a:r>
              <a:rPr lang="en-US" dirty="0" smtClean="0">
                <a:solidFill>
                  <a:srgbClr val="FF0000"/>
                </a:solidFill>
              </a:rPr>
              <a:t> </a:t>
            </a:r>
            <a:r>
              <a:rPr lang="en-US" dirty="0" smtClean="0"/>
              <a:t>vs. </a:t>
            </a:r>
            <a:r>
              <a:rPr lang="en-US" dirty="0" smtClean="0">
                <a:solidFill>
                  <a:srgbClr val="FF0000"/>
                </a:solidFill>
              </a:rPr>
              <a:t>number of events</a:t>
            </a:r>
            <a:endParaRPr lang="en-US" dirty="0">
              <a:solidFill>
                <a:srgbClr val="FF0000"/>
              </a:solidFill>
            </a:endParaRPr>
          </a:p>
        </p:txBody>
      </p:sp>
      <p:sp>
        <p:nvSpPr>
          <p:cNvPr id="9" name="TextBox 8"/>
          <p:cNvSpPr txBox="1"/>
          <p:nvPr/>
        </p:nvSpPr>
        <p:spPr>
          <a:xfrm rot="16200000">
            <a:off x="2617132" y="4087454"/>
            <a:ext cx="4514883" cy="369332"/>
          </a:xfrm>
          <a:prstGeom prst="rect">
            <a:avLst/>
          </a:prstGeom>
          <a:noFill/>
        </p:spPr>
        <p:txBody>
          <a:bodyPr wrap="square" rtlCol="0">
            <a:spAutoFit/>
          </a:bodyPr>
          <a:lstStyle/>
          <a:p>
            <a:r>
              <a:rPr lang="en-US" dirty="0" smtClean="0">
                <a:solidFill>
                  <a:srgbClr val="FF0000"/>
                </a:solidFill>
              </a:rPr>
              <a:t>Difference</a:t>
            </a:r>
            <a:r>
              <a:rPr lang="en-US" dirty="0" smtClean="0"/>
              <a:t> between </a:t>
            </a:r>
            <a:r>
              <a:rPr lang="en-US" dirty="0" smtClean="0">
                <a:solidFill>
                  <a:srgbClr val="FF0000"/>
                </a:solidFill>
              </a:rPr>
              <a:t>estimated</a:t>
            </a:r>
            <a:r>
              <a:rPr lang="en-US" dirty="0" smtClean="0"/>
              <a:t> and </a:t>
            </a:r>
            <a:r>
              <a:rPr lang="en-US" dirty="0" smtClean="0">
                <a:solidFill>
                  <a:srgbClr val="FF0000"/>
                </a:solidFill>
              </a:rPr>
              <a:t>standard</a:t>
            </a:r>
            <a:r>
              <a:rPr lang="en-US" dirty="0" smtClean="0"/>
              <a:t> </a:t>
            </a:r>
            <a:r>
              <a:rPr lang="en-US" dirty="0" err="1">
                <a:solidFill>
                  <a:srgbClr val="FF0000"/>
                </a:solidFill>
              </a:rPr>
              <a:t>σ</a:t>
            </a:r>
            <a:r>
              <a:rPr lang="en-US" dirty="0">
                <a:solidFill>
                  <a:srgbClr val="FF0000"/>
                </a:solidFill>
              </a:rPr>
              <a:t> </a:t>
            </a:r>
          </a:p>
        </p:txBody>
      </p:sp>
    </p:spTree>
    <p:extLst>
      <p:ext uri="{BB962C8B-B14F-4D97-AF65-F5344CB8AC3E}">
        <p14:creationId xmlns:p14="http://schemas.microsoft.com/office/powerpoint/2010/main" val="35359795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ick pl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509" y="5073649"/>
            <a:ext cx="3339091" cy="1510709"/>
          </a:xfrm>
          <a:prstGeom prst="rect">
            <a:avLst/>
          </a:prstGeom>
        </p:spPr>
      </p:pic>
      <p:sp>
        <p:nvSpPr>
          <p:cNvPr id="2" name="Title 1"/>
          <p:cNvSpPr>
            <a:spLocks noGrp="1"/>
          </p:cNvSpPr>
          <p:nvPr>
            <p:ph type="title"/>
          </p:nvPr>
        </p:nvSpPr>
        <p:spPr/>
        <p:txBody>
          <a:bodyPr>
            <a:noAutofit/>
          </a:bodyPr>
          <a:lstStyle/>
          <a:p>
            <a:r>
              <a:rPr lang="en-US" sz="3800" dirty="0" smtClean="0"/>
              <a:t>Definition of Experimental Observables</a:t>
            </a:r>
            <a:endParaRPr lang="en-US" sz="3800" dirty="0"/>
          </a:p>
        </p:txBody>
      </p:sp>
      <p:sp>
        <p:nvSpPr>
          <p:cNvPr id="12" name="TextBox 11"/>
          <p:cNvSpPr txBox="1"/>
          <p:nvPr/>
        </p:nvSpPr>
        <p:spPr>
          <a:xfrm>
            <a:off x="401669" y="1341438"/>
            <a:ext cx="9219920" cy="369332"/>
          </a:xfrm>
          <a:prstGeom prst="rect">
            <a:avLst/>
          </a:prstGeom>
          <a:noFill/>
        </p:spPr>
        <p:txBody>
          <a:bodyPr wrap="square" rtlCol="0">
            <a:spAutoFit/>
          </a:bodyPr>
          <a:lstStyle/>
          <a:p>
            <a:r>
              <a:rPr lang="en-US" dirty="0"/>
              <a:t>General polarized differential cross section for hyperon </a:t>
            </a:r>
            <a:r>
              <a:rPr lang="en-US" dirty="0" err="1"/>
              <a:t>photoproduction</a:t>
            </a:r>
            <a:r>
              <a:rPr lang="en-US" dirty="0"/>
              <a:t> off the nucleon.  </a:t>
            </a:r>
          </a:p>
        </p:txBody>
      </p:sp>
      <p:sp>
        <p:nvSpPr>
          <p:cNvPr id="3" name="Slide Number Placeholder 2"/>
          <p:cNvSpPr>
            <a:spLocks noGrp="1"/>
          </p:cNvSpPr>
          <p:nvPr>
            <p:ph type="sldNum" sz="quarter" idx="12"/>
          </p:nvPr>
        </p:nvSpPr>
        <p:spPr/>
        <p:txBody>
          <a:bodyPr/>
          <a:lstStyle/>
          <a:p>
            <a:fld id="{E4D8D336-34C2-0144-A253-8CB998867269}" type="slidenum">
              <a:rPr lang="en-US" smtClean="0"/>
              <a:t>6</a:t>
            </a:fld>
            <a:endParaRPr lang="en-US"/>
          </a:p>
        </p:txBody>
      </p:sp>
      <p:pic>
        <p:nvPicPr>
          <p:cNvPr id="5" name="Picture 4" descr="axi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22575"/>
            <a:ext cx="5537200" cy="3898900"/>
          </a:xfrm>
          <a:prstGeom prst="rect">
            <a:avLst/>
          </a:prstGeom>
        </p:spPr>
      </p:pic>
      <p:sp>
        <p:nvSpPr>
          <p:cNvPr id="10" name="TextBox 9"/>
          <p:cNvSpPr txBox="1"/>
          <p:nvPr/>
        </p:nvSpPr>
        <p:spPr>
          <a:xfrm>
            <a:off x="5527100" y="6338137"/>
            <a:ext cx="2870200" cy="276999"/>
          </a:xfrm>
          <a:prstGeom prst="rect">
            <a:avLst/>
          </a:prstGeom>
          <a:noFill/>
        </p:spPr>
        <p:txBody>
          <a:bodyPr wrap="square" rtlCol="0">
            <a:spAutoFit/>
          </a:bodyPr>
          <a:lstStyle/>
          <a:p>
            <a:r>
              <a:rPr lang="en-US" sz="1200" dirty="0" smtClean="0"/>
              <a:t>Figure is from N. </a:t>
            </a:r>
            <a:r>
              <a:rPr lang="en-US" sz="1200" dirty="0" err="1" smtClean="0"/>
              <a:t>Zachariou</a:t>
            </a:r>
            <a:endParaRPr lang="en-US" sz="1200" dirty="0"/>
          </a:p>
        </p:txBody>
      </p:sp>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02" y="1769531"/>
            <a:ext cx="7543800" cy="533400"/>
          </a:xfrm>
          <a:prstGeom prst="rect">
            <a:avLst/>
          </a:prstGeom>
        </p:spPr>
      </p:pic>
      <p:pic>
        <p:nvPicPr>
          <p:cNvPr id="17" name="Picture 1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1340" y="2311400"/>
            <a:ext cx="6553200" cy="241300"/>
          </a:xfrm>
          <a:prstGeom prst="rect">
            <a:avLst/>
          </a:prstGeom>
        </p:spPr>
      </p:pic>
      <p:sp>
        <p:nvSpPr>
          <p:cNvPr id="16" name="Rectangle 15"/>
          <p:cNvSpPr/>
          <p:nvPr/>
        </p:nvSpPr>
        <p:spPr>
          <a:xfrm>
            <a:off x="5220709" y="2695575"/>
            <a:ext cx="3968750" cy="369332"/>
          </a:xfrm>
          <a:prstGeom prst="rect">
            <a:avLst/>
          </a:prstGeom>
        </p:spPr>
        <p:txBody>
          <a:bodyPr wrap="square">
            <a:spAutoFit/>
          </a:bodyPr>
          <a:lstStyle/>
          <a:p>
            <a:r>
              <a:rPr lang="en-US" dirty="0" err="1" smtClean="0"/>
              <a:t>Λ</a:t>
            </a:r>
            <a:r>
              <a:rPr lang="en-US" dirty="0" smtClean="0"/>
              <a:t> self</a:t>
            </a:r>
            <a:r>
              <a:rPr lang="en-US" dirty="0"/>
              <a:t>-analyzing </a:t>
            </a:r>
            <a:r>
              <a:rPr lang="en-US" dirty="0" smtClean="0"/>
              <a:t>power: </a:t>
            </a:r>
            <a:r>
              <a:rPr lang="en-US" i="1" dirty="0" smtClean="0">
                <a:latin typeface="Times New Roman"/>
                <a:cs typeface="Times New Roman"/>
              </a:rPr>
              <a:t>α</a:t>
            </a:r>
            <a:r>
              <a:rPr lang="en-US" dirty="0" smtClean="0">
                <a:latin typeface="Times New Roman"/>
                <a:cs typeface="Times New Roman"/>
              </a:rPr>
              <a:t>=0.642±0.013</a:t>
            </a:r>
            <a:endParaRPr lang="en-US" dirty="0">
              <a:latin typeface="Times New Roman"/>
              <a:cs typeface="Times New Roman"/>
            </a:endParaRPr>
          </a:p>
        </p:txBody>
      </p:sp>
      <p:sp>
        <p:nvSpPr>
          <p:cNvPr id="18" name="TextBox 17"/>
          <p:cNvSpPr txBox="1"/>
          <p:nvPr/>
        </p:nvSpPr>
        <p:spPr>
          <a:xfrm>
            <a:off x="5195309" y="3403600"/>
            <a:ext cx="3968750" cy="1200329"/>
          </a:xfrm>
          <a:prstGeom prst="rect">
            <a:avLst/>
          </a:prstGeom>
          <a:noFill/>
        </p:spPr>
        <p:txBody>
          <a:bodyPr wrap="square" rtlCol="0">
            <a:spAutoFit/>
          </a:bodyPr>
          <a:lstStyle/>
          <a:p>
            <a:pPr marL="285750" indent="-285750">
              <a:buFont typeface="Arial"/>
              <a:buChar char="•"/>
            </a:pPr>
            <a:r>
              <a:rPr lang="en-US" dirty="0" smtClean="0"/>
              <a:t>Observables for </a:t>
            </a:r>
            <a:r>
              <a:rPr lang="en-US" dirty="0" smtClean="0">
                <a:solidFill>
                  <a:srgbClr val="FF0000"/>
                </a:solidFill>
              </a:rPr>
              <a:t>circularly</a:t>
            </a:r>
            <a:r>
              <a:rPr lang="en-US" dirty="0" smtClean="0"/>
              <a:t> polarized photon by T. Cao: </a:t>
            </a:r>
            <a:r>
              <a:rPr lang="en-US" i="1" dirty="0" err="1">
                <a:solidFill>
                  <a:srgbClr val="FF0000"/>
                </a:solidFill>
                <a:latin typeface="Times New Roman"/>
                <a:cs typeface="Times New Roman"/>
              </a:rPr>
              <a:t>C</a:t>
            </a:r>
            <a:r>
              <a:rPr lang="en-US" i="1" baseline="-25000" dirty="0" err="1">
                <a:solidFill>
                  <a:srgbClr val="FF0000"/>
                </a:solidFill>
                <a:latin typeface="Times New Roman"/>
                <a:cs typeface="Times New Roman"/>
              </a:rPr>
              <a:t>x</a:t>
            </a:r>
            <a:r>
              <a:rPr lang="en-US" dirty="0"/>
              <a:t>, </a:t>
            </a:r>
            <a:r>
              <a:rPr lang="en-US" i="1" dirty="0" err="1" smtClean="0">
                <a:solidFill>
                  <a:srgbClr val="FF0000"/>
                </a:solidFill>
                <a:latin typeface="Times New Roman"/>
                <a:cs typeface="Times New Roman"/>
              </a:rPr>
              <a:t>C</a:t>
            </a:r>
            <a:r>
              <a:rPr lang="en-US" i="1" baseline="-25000" dirty="0" err="1" smtClean="0">
                <a:solidFill>
                  <a:srgbClr val="FF0000"/>
                </a:solidFill>
                <a:latin typeface="Times New Roman"/>
                <a:cs typeface="Times New Roman"/>
              </a:rPr>
              <a:t>z</a:t>
            </a:r>
            <a:r>
              <a:rPr lang="en-US" dirty="0" smtClean="0"/>
              <a:t> and </a:t>
            </a:r>
            <a:r>
              <a:rPr lang="en-US" i="1" dirty="0" err="1" smtClean="0">
                <a:solidFill>
                  <a:srgbClr val="FF0000"/>
                </a:solidFill>
                <a:latin typeface="Times New Roman"/>
                <a:cs typeface="Times New Roman"/>
              </a:rPr>
              <a:t>P</a:t>
            </a:r>
            <a:r>
              <a:rPr lang="en-US" i="1" baseline="-25000" dirty="0" err="1" smtClean="0">
                <a:solidFill>
                  <a:srgbClr val="FF0000"/>
                </a:solidFill>
                <a:latin typeface="Times New Roman"/>
                <a:cs typeface="Times New Roman"/>
              </a:rPr>
              <a:t>y</a:t>
            </a:r>
            <a:r>
              <a:rPr lang="en-US" dirty="0" smtClean="0"/>
              <a:t> </a:t>
            </a:r>
            <a:endParaRPr lang="en-US" dirty="0"/>
          </a:p>
          <a:p>
            <a:pPr marL="285750" indent="-285750">
              <a:buFont typeface="Arial"/>
              <a:buChar char="•"/>
            </a:pPr>
            <a:r>
              <a:rPr lang="en-US" dirty="0" smtClean="0"/>
              <a:t>Observables for </a:t>
            </a:r>
            <a:r>
              <a:rPr lang="en-US" dirty="0" smtClean="0">
                <a:solidFill>
                  <a:srgbClr val="3366FF"/>
                </a:solidFill>
              </a:rPr>
              <a:t>linearly</a:t>
            </a:r>
            <a:r>
              <a:rPr lang="en-US" dirty="0" smtClean="0"/>
              <a:t> polarized photon by N. </a:t>
            </a:r>
            <a:r>
              <a:rPr lang="en-US" dirty="0" err="1" smtClean="0"/>
              <a:t>Zachariou</a:t>
            </a:r>
            <a:r>
              <a:rPr lang="en-US" dirty="0" smtClean="0"/>
              <a:t>: </a:t>
            </a:r>
            <a:r>
              <a:rPr lang="en-US" i="1" dirty="0" smtClean="0">
                <a:solidFill>
                  <a:srgbClr val="3366FF"/>
                </a:solidFill>
                <a:latin typeface="Times New Roman"/>
                <a:cs typeface="Times New Roman"/>
              </a:rPr>
              <a:t>O</a:t>
            </a:r>
            <a:r>
              <a:rPr lang="en-US" i="1" baseline="-25000" dirty="0" smtClean="0">
                <a:solidFill>
                  <a:srgbClr val="3366FF"/>
                </a:solidFill>
                <a:latin typeface="Times New Roman"/>
                <a:cs typeface="Times New Roman"/>
              </a:rPr>
              <a:t>x</a:t>
            </a:r>
            <a:r>
              <a:rPr lang="en-US" dirty="0"/>
              <a:t>, </a:t>
            </a:r>
            <a:r>
              <a:rPr lang="en-US" i="1" dirty="0">
                <a:solidFill>
                  <a:srgbClr val="3366FF"/>
                </a:solidFill>
                <a:latin typeface="Times New Roman"/>
                <a:cs typeface="Times New Roman"/>
              </a:rPr>
              <a:t>O</a:t>
            </a:r>
            <a:r>
              <a:rPr lang="en-US" i="1" baseline="-25000" dirty="0">
                <a:solidFill>
                  <a:srgbClr val="3366FF"/>
                </a:solidFill>
                <a:latin typeface="Times New Roman"/>
                <a:cs typeface="Times New Roman"/>
              </a:rPr>
              <a:t>z</a:t>
            </a:r>
            <a:r>
              <a:rPr lang="en-US" dirty="0"/>
              <a:t> and </a:t>
            </a:r>
            <a:r>
              <a:rPr lang="en-US" i="1" dirty="0" err="1">
                <a:solidFill>
                  <a:srgbClr val="3366FF"/>
                </a:solidFill>
                <a:latin typeface="Times New Roman"/>
                <a:cs typeface="Times New Roman"/>
              </a:rPr>
              <a:t>Σ</a:t>
            </a:r>
            <a:r>
              <a:rPr lang="en-US" i="1" dirty="0">
                <a:latin typeface="Times New Roman"/>
                <a:cs typeface="Times New Roman"/>
              </a:rPr>
              <a:t> </a:t>
            </a:r>
            <a:endParaRPr lang="en-US" dirty="0"/>
          </a:p>
        </p:txBody>
      </p:sp>
    </p:spTree>
    <p:extLst>
      <p:ext uri="{BB962C8B-B14F-4D97-AF65-F5344CB8AC3E}">
        <p14:creationId xmlns:p14="http://schemas.microsoft.com/office/powerpoint/2010/main" val="42052020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dirty="0" smtClean="0"/>
              <a:t/>
            </a:r>
            <a:br>
              <a:rPr lang="en-US" sz="4000" dirty="0" smtClean="0"/>
            </a:br>
            <a:r>
              <a:rPr lang="en-US" sz="4000" dirty="0" smtClean="0"/>
              <a:t>      Theoretical Studies of</a:t>
            </a:r>
            <a:br>
              <a:rPr lang="en-US" sz="4000" dirty="0" smtClean="0"/>
            </a:br>
            <a:r>
              <a:rPr lang="en-US" sz="4000" dirty="0" smtClean="0"/>
              <a:t> </a:t>
            </a:r>
            <a:endParaRPr lang="en-US" sz="4000" dirty="0"/>
          </a:p>
        </p:txBody>
      </p:sp>
      <p:sp>
        <p:nvSpPr>
          <p:cNvPr id="3" name="Content Placeholder 2"/>
          <p:cNvSpPr>
            <a:spLocks noGrp="1"/>
          </p:cNvSpPr>
          <p:nvPr>
            <p:ph idx="1"/>
          </p:nvPr>
        </p:nvSpPr>
        <p:spPr/>
        <p:txBody>
          <a:bodyPr>
            <a:normAutofit/>
          </a:bodyPr>
          <a:lstStyle/>
          <a:p>
            <a:pPr algn="just"/>
            <a:endParaRPr lang="en-US" sz="2000" dirty="0"/>
          </a:p>
          <a:p>
            <a:pPr algn="just"/>
            <a:endParaRPr lang="en-US" sz="2000" dirty="0"/>
          </a:p>
        </p:txBody>
      </p:sp>
      <p:pic>
        <p:nvPicPr>
          <p:cNvPr id="5" name="Picture 4" descr="cc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128" y="1339610"/>
            <a:ext cx="3975840" cy="5485310"/>
          </a:xfrm>
          <a:prstGeom prst="rect">
            <a:avLst/>
          </a:prstGeom>
        </p:spPr>
      </p:pic>
      <p:sp>
        <p:nvSpPr>
          <p:cNvPr id="6" name="TextBox 5"/>
          <p:cNvSpPr txBox="1"/>
          <p:nvPr/>
        </p:nvSpPr>
        <p:spPr>
          <a:xfrm>
            <a:off x="554568" y="6405949"/>
            <a:ext cx="6379632" cy="276999"/>
          </a:xfrm>
          <a:prstGeom prst="rect">
            <a:avLst/>
          </a:prstGeom>
          <a:noFill/>
        </p:spPr>
        <p:txBody>
          <a:bodyPr wrap="square" rtlCol="0">
            <a:spAutoFit/>
          </a:bodyPr>
          <a:lstStyle/>
          <a:p>
            <a:pPr algn="just"/>
            <a:r>
              <a:rPr lang="en-US" sz="1200" dirty="0" smtClean="0"/>
              <a:t>Figure from: K. </a:t>
            </a:r>
            <a:r>
              <a:rPr lang="en-US" sz="1200" dirty="0" err="1" smtClean="0"/>
              <a:t>Miyagawa</a:t>
            </a:r>
            <a:r>
              <a:rPr lang="en-US" sz="1200" dirty="0" smtClean="0"/>
              <a:t> et al., Phys. Rev. C 74, 034002 (2006).</a:t>
            </a:r>
          </a:p>
        </p:txBody>
      </p:sp>
      <p:sp>
        <p:nvSpPr>
          <p:cNvPr id="7" name="TextBox 6"/>
          <p:cNvSpPr txBox="1"/>
          <p:nvPr/>
        </p:nvSpPr>
        <p:spPr>
          <a:xfrm>
            <a:off x="457200" y="1417638"/>
            <a:ext cx="4047067" cy="4662815"/>
          </a:xfrm>
          <a:prstGeom prst="rect">
            <a:avLst/>
          </a:prstGeom>
          <a:noFill/>
        </p:spPr>
        <p:txBody>
          <a:bodyPr wrap="square" rtlCol="0">
            <a:spAutoFit/>
          </a:bodyPr>
          <a:lstStyle/>
          <a:p>
            <a:pPr marL="285750" indent="-285750" algn="just">
              <a:spcAft>
                <a:spcPts val="1800"/>
              </a:spcAft>
              <a:buFont typeface="Arial"/>
              <a:buChar char="•"/>
            </a:pPr>
            <a:r>
              <a:rPr lang="en-US" dirty="0" smtClean="0"/>
              <a:t>Calculations exist for single and double polarization observables as well as the cross section.</a:t>
            </a:r>
          </a:p>
          <a:p>
            <a:pPr marL="285750" indent="-285750" algn="just">
              <a:spcAft>
                <a:spcPts val="1800"/>
              </a:spcAft>
              <a:buClr>
                <a:schemeClr val="tx1"/>
              </a:buClr>
              <a:buFont typeface="Arial"/>
              <a:buChar char="•"/>
            </a:pPr>
            <a:r>
              <a:rPr lang="en-US" dirty="0" smtClean="0">
                <a:solidFill>
                  <a:srgbClr val="FF0000"/>
                </a:solidFill>
              </a:rPr>
              <a:t>Two YN potentials</a:t>
            </a:r>
            <a:r>
              <a:rPr lang="en-US" dirty="0" smtClean="0"/>
              <a:t>, Nijmegen NSC97f</a:t>
            </a:r>
            <a:r>
              <a:rPr lang="en-US" dirty="0"/>
              <a:t> </a:t>
            </a:r>
            <a:r>
              <a:rPr lang="en-US" dirty="0" smtClean="0"/>
              <a:t>and NSC89, lead to </a:t>
            </a:r>
            <a:r>
              <a:rPr lang="en-US" dirty="0" smtClean="0">
                <a:solidFill>
                  <a:srgbClr val="FF0000"/>
                </a:solidFill>
              </a:rPr>
              <a:t>very different </a:t>
            </a:r>
            <a:r>
              <a:rPr lang="en-US" dirty="0" smtClean="0"/>
              <a:t>predictions of </a:t>
            </a:r>
            <a:r>
              <a:rPr lang="en-US" dirty="0" smtClean="0">
                <a:solidFill>
                  <a:srgbClr val="FF0000"/>
                </a:solidFill>
              </a:rPr>
              <a:t>polarization observables</a:t>
            </a:r>
            <a:r>
              <a:rPr lang="en-US" dirty="0" smtClean="0"/>
              <a:t> at some kinematics.</a:t>
            </a:r>
          </a:p>
          <a:p>
            <a:pPr marL="285750" indent="-285750" algn="just">
              <a:spcAft>
                <a:spcPts val="1800"/>
              </a:spcAft>
              <a:buClr>
                <a:schemeClr val="tx1"/>
              </a:buClr>
              <a:buFont typeface="Arial"/>
              <a:buChar char="•"/>
            </a:pPr>
            <a:r>
              <a:rPr lang="en-US" dirty="0" smtClean="0">
                <a:solidFill>
                  <a:srgbClr val="FF0000"/>
                </a:solidFill>
              </a:rPr>
              <a:t>Advantage:</a:t>
            </a:r>
            <a:r>
              <a:rPr lang="en-US" dirty="0" smtClean="0"/>
              <a:t> NSC97f and NSC89 both reproduce the binding energy of the </a:t>
            </a:r>
            <a:r>
              <a:rPr lang="en-US" dirty="0" err="1" smtClean="0"/>
              <a:t>hypertriton</a:t>
            </a:r>
            <a:r>
              <a:rPr lang="en-US" dirty="0" smtClean="0"/>
              <a:t>.</a:t>
            </a:r>
          </a:p>
          <a:p>
            <a:pPr marL="285750" indent="-285750" algn="just">
              <a:buFont typeface="Arial"/>
              <a:buChar char="•"/>
            </a:pPr>
            <a:r>
              <a:rPr lang="en-US" dirty="0" smtClean="0"/>
              <a:t>Exclusive hyperon photoproduction off the deuteron can place unique constraints on YN potential parameters </a:t>
            </a:r>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139" y="479027"/>
            <a:ext cx="2655781" cy="610401"/>
          </a:xfrm>
          <a:prstGeom prst="rect">
            <a:avLst/>
          </a:prstGeom>
        </p:spPr>
      </p:pic>
      <p:sp>
        <p:nvSpPr>
          <p:cNvPr id="4" name="Slide Number Placeholder 3"/>
          <p:cNvSpPr>
            <a:spLocks noGrp="1"/>
          </p:cNvSpPr>
          <p:nvPr>
            <p:ph type="sldNum" sz="quarter" idx="12"/>
          </p:nvPr>
        </p:nvSpPr>
        <p:spPr/>
        <p:txBody>
          <a:bodyPr/>
          <a:lstStyle/>
          <a:p>
            <a:fld id="{E4D8D336-34C2-0144-A253-8CB998867269}" type="slidenum">
              <a:rPr lang="en-US" smtClean="0"/>
              <a:t>7</a:t>
            </a:fld>
            <a:endParaRPr lang="en-US"/>
          </a:p>
        </p:txBody>
      </p:sp>
    </p:spTree>
    <p:extLst>
      <p:ext uri="{BB962C8B-B14F-4D97-AF65-F5344CB8AC3E}">
        <p14:creationId xmlns:p14="http://schemas.microsoft.com/office/powerpoint/2010/main" val="20433638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417638"/>
            <a:ext cx="8229600" cy="4934685"/>
          </a:xfrm>
          <a:prstGeom prst="rect">
            <a:avLst/>
          </a:prstGeom>
          <a:noFill/>
        </p:spPr>
        <p:txBody>
          <a:bodyPr wrap="square" rtlCol="0">
            <a:spAutoFit/>
          </a:bodyPr>
          <a:lstStyle/>
          <a:p>
            <a:pPr algn="just">
              <a:spcAft>
                <a:spcPts val="1800"/>
              </a:spcAft>
              <a:buClr>
                <a:schemeClr val="tx1"/>
              </a:buClr>
            </a:pPr>
            <a:r>
              <a:rPr lang="en-US" sz="2100" dirty="0" smtClean="0">
                <a:solidFill>
                  <a:srgbClr val="FF0000"/>
                </a:solidFill>
              </a:rPr>
              <a:t>Dispersion Integral Method</a:t>
            </a:r>
          </a:p>
          <a:p>
            <a:pPr marL="342900" indent="-342900" algn="just">
              <a:spcAft>
                <a:spcPts val="1800"/>
              </a:spcAft>
              <a:buClr>
                <a:schemeClr val="tx1"/>
              </a:buClr>
              <a:buFont typeface="Arial"/>
              <a:buChar char="•"/>
            </a:pPr>
            <a:r>
              <a:rPr lang="en-US" sz="2100" dirty="0" smtClean="0"/>
              <a:t>Allows to extract a spin-average YN</a:t>
            </a:r>
            <a:r>
              <a:rPr lang="en-US" sz="2100" dirty="0" smtClean="0">
                <a:solidFill>
                  <a:srgbClr val="FF0000"/>
                </a:solidFill>
              </a:rPr>
              <a:t> scattering length </a:t>
            </a:r>
            <a:r>
              <a:rPr lang="en-US" sz="2100" dirty="0" smtClean="0"/>
              <a:t>from</a:t>
            </a:r>
            <a:r>
              <a:rPr lang="en-US" sz="2100" dirty="0" smtClean="0">
                <a:solidFill>
                  <a:srgbClr val="FF0000"/>
                </a:solidFill>
              </a:rPr>
              <a:t> </a:t>
            </a:r>
            <a:r>
              <a:rPr lang="en-US" sz="2100" i="1" dirty="0" err="1" smtClean="0">
                <a:solidFill>
                  <a:srgbClr val="FF0000"/>
                </a:solidFill>
              </a:rPr>
              <a:t>Λn</a:t>
            </a:r>
            <a:r>
              <a:rPr lang="en-US" sz="2100" dirty="0" smtClean="0">
                <a:solidFill>
                  <a:srgbClr val="FF0000"/>
                </a:solidFill>
              </a:rPr>
              <a:t> invariant mass </a:t>
            </a:r>
            <a:r>
              <a:rPr lang="en-US" sz="2100" dirty="0" smtClean="0"/>
              <a:t>distributions.</a:t>
            </a:r>
          </a:p>
          <a:p>
            <a:pPr marL="285750" indent="-285750" algn="just">
              <a:spcAft>
                <a:spcPts val="14000"/>
              </a:spcAft>
              <a:buFont typeface="Arial"/>
              <a:buChar char="•"/>
            </a:pPr>
            <a:r>
              <a:rPr lang="en-US" sz="2100" dirty="0" smtClean="0"/>
              <a:t>Applied to cross section data of  </a:t>
            </a:r>
          </a:p>
          <a:p>
            <a:pPr marL="285750" indent="-285750" algn="just">
              <a:buFont typeface="Arial"/>
              <a:buChar char="•"/>
            </a:pPr>
            <a:r>
              <a:rPr lang="en-US" sz="2100" dirty="0" smtClean="0"/>
              <a:t>Similar uncertainties expected for analysis of photoproduction data.</a:t>
            </a:r>
          </a:p>
          <a:p>
            <a:pPr marL="285750" indent="-285750" algn="just">
              <a:buFont typeface="Arial"/>
              <a:buChar char="•"/>
            </a:pPr>
            <a:endParaRPr lang="en-US" sz="2100" dirty="0" smtClean="0"/>
          </a:p>
          <a:p>
            <a:pPr marL="285750" indent="-285750" algn="just">
              <a:buFont typeface="Arial"/>
              <a:buChar char="•"/>
            </a:pPr>
            <a:r>
              <a:rPr lang="en-US" sz="2100" i="1" dirty="0" err="1"/>
              <a:t>Λp</a:t>
            </a:r>
            <a:r>
              <a:rPr lang="en-US" sz="2100" dirty="0"/>
              <a:t> scattering </a:t>
            </a:r>
            <a:r>
              <a:rPr lang="en-US" sz="2100" dirty="0" smtClean="0"/>
              <a:t>length by</a:t>
            </a:r>
            <a:r>
              <a:rPr lang="en-US" sz="2100" dirty="0" smtClean="0">
                <a:solidFill>
                  <a:srgbClr val="FF0000"/>
                </a:solidFill>
              </a:rPr>
              <a:t> ESC-model</a:t>
            </a:r>
            <a:r>
              <a:rPr lang="en-US" sz="2100" dirty="0" smtClean="0"/>
              <a:t>: </a:t>
            </a:r>
          </a:p>
          <a:p>
            <a:pPr algn="just"/>
            <a:r>
              <a:rPr lang="en-US" sz="2100" dirty="0" smtClean="0"/>
              <a:t>                                               </a:t>
            </a:r>
          </a:p>
        </p:txBody>
      </p:sp>
      <p:sp>
        <p:nvSpPr>
          <p:cNvPr id="3" name="Content Placeholder 2"/>
          <p:cNvSpPr>
            <a:spLocks noGrp="1"/>
          </p:cNvSpPr>
          <p:nvPr>
            <p:ph idx="1"/>
          </p:nvPr>
        </p:nvSpPr>
        <p:spPr/>
        <p:txBody>
          <a:bodyPr>
            <a:normAutofit/>
          </a:bodyPr>
          <a:lstStyle/>
          <a:p>
            <a:pPr marL="0" indent="0" algn="just">
              <a:buNone/>
            </a:pPr>
            <a:endParaRPr lang="en-US" sz="2000" dirty="0"/>
          </a:p>
          <a:p>
            <a:pPr algn="just"/>
            <a:endParaRPr lang="en-US" sz="2000" dirty="0"/>
          </a:p>
        </p:txBody>
      </p:sp>
      <p:sp>
        <p:nvSpPr>
          <p:cNvPr id="6" name="TextBox 5"/>
          <p:cNvSpPr txBox="1"/>
          <p:nvPr/>
        </p:nvSpPr>
        <p:spPr>
          <a:xfrm>
            <a:off x="592668" y="6546981"/>
            <a:ext cx="6379632" cy="276999"/>
          </a:xfrm>
          <a:prstGeom prst="rect">
            <a:avLst/>
          </a:prstGeom>
          <a:noFill/>
        </p:spPr>
        <p:txBody>
          <a:bodyPr wrap="square" rtlCol="0">
            <a:spAutoFit/>
          </a:bodyPr>
          <a:lstStyle/>
          <a:p>
            <a:r>
              <a:rPr lang="en-US" sz="1200" dirty="0" smtClean="0"/>
              <a:t>Figure from: A. </a:t>
            </a:r>
            <a:r>
              <a:rPr lang="en-US" sz="1200" dirty="0" err="1" smtClean="0"/>
              <a:t>Gasparyan</a:t>
            </a:r>
            <a:r>
              <a:rPr lang="en-US" sz="1200" dirty="0" smtClean="0"/>
              <a:t> et al., Phys. Rev. </a:t>
            </a:r>
            <a:r>
              <a:rPr lang="pl-PL" sz="1200" dirty="0" smtClean="0"/>
              <a:t>C 69, 034006(2004)</a:t>
            </a:r>
            <a:r>
              <a:rPr lang="en-US" sz="1200" dirty="0" smtClean="0"/>
              <a:t>.</a:t>
            </a:r>
          </a:p>
        </p:txBody>
      </p:sp>
      <p:pic>
        <p:nvPicPr>
          <p:cNvPr id="11" name="Picture 10" descr="Screen Shot 2014-06-13 at 4.1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1" y="2355162"/>
            <a:ext cx="3784599" cy="2687550"/>
          </a:xfrm>
          <a:prstGeom prst="rect">
            <a:avLst/>
          </a:prstGeom>
        </p:spPr>
      </p:pic>
      <p:sp>
        <p:nvSpPr>
          <p:cNvPr id="4" name="Slide Number Placeholder 3"/>
          <p:cNvSpPr>
            <a:spLocks noGrp="1"/>
          </p:cNvSpPr>
          <p:nvPr>
            <p:ph type="sldNum" sz="quarter" idx="12"/>
          </p:nvPr>
        </p:nvSpPr>
        <p:spPr/>
        <p:txBody>
          <a:bodyPr/>
          <a:lstStyle/>
          <a:p>
            <a:fld id="{E4D8D336-34C2-0144-A253-8CB998867269}" type="slidenum">
              <a:rPr lang="en-US" smtClean="0"/>
              <a:t>8</a:t>
            </a:fld>
            <a:endParaRPr lang="en-US"/>
          </a:p>
        </p:txBody>
      </p:sp>
      <p:sp>
        <p:nvSpPr>
          <p:cNvPr id="5" name="Rectangle 4"/>
          <p:cNvSpPr/>
          <p:nvPr/>
        </p:nvSpPr>
        <p:spPr>
          <a:xfrm>
            <a:off x="733852" y="3686237"/>
            <a:ext cx="3927052" cy="415498"/>
          </a:xfrm>
          <a:prstGeom prst="rect">
            <a:avLst/>
          </a:prstGeom>
        </p:spPr>
        <p:txBody>
          <a:bodyPr wrap="none">
            <a:spAutoFit/>
          </a:bodyPr>
          <a:lstStyle/>
          <a:p>
            <a:r>
              <a:rPr lang="en-US" sz="2100" dirty="0" smtClean="0">
                <a:solidFill>
                  <a:srgbClr val="FF0000"/>
                </a:solidFill>
              </a:rPr>
              <a:t>Spin-average </a:t>
            </a:r>
            <a:r>
              <a:rPr lang="en-US" sz="2100" i="1" dirty="0" err="1" smtClean="0">
                <a:solidFill>
                  <a:srgbClr val="FF0000"/>
                </a:solidFill>
              </a:rPr>
              <a:t>Λp</a:t>
            </a:r>
            <a:r>
              <a:rPr lang="en-US" sz="2100" dirty="0" smtClean="0">
                <a:solidFill>
                  <a:srgbClr val="FF0000"/>
                </a:solidFill>
              </a:rPr>
              <a:t> scattering length:</a:t>
            </a:r>
            <a:endParaRPr lang="en-US" sz="2100" dirty="0"/>
          </a:p>
        </p:txBody>
      </p:sp>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480" y="3406837"/>
            <a:ext cx="1346200" cy="292100"/>
          </a:xfrm>
          <a:prstGeom prst="rect">
            <a:avLst/>
          </a:prstGeom>
        </p:spPr>
      </p:pic>
      <p:sp>
        <p:nvSpPr>
          <p:cNvPr id="8" name="TextBox 7"/>
          <p:cNvSpPr txBox="1"/>
          <p:nvPr/>
        </p:nvSpPr>
        <p:spPr>
          <a:xfrm>
            <a:off x="1837021" y="4317475"/>
            <a:ext cx="2789559" cy="415498"/>
          </a:xfrm>
          <a:prstGeom prst="rect">
            <a:avLst/>
          </a:prstGeom>
          <a:noFill/>
        </p:spPr>
        <p:txBody>
          <a:bodyPr wrap="square" rtlCol="0">
            <a:spAutoFit/>
          </a:bodyPr>
          <a:lstStyle/>
          <a:p>
            <a:r>
              <a:rPr lang="en-US" sz="2100" dirty="0"/>
              <a:t>a</a:t>
            </a:r>
            <a:r>
              <a:rPr lang="en-US" sz="2100" dirty="0" smtClean="0"/>
              <a:t> = -1.5 ± 0.15 ± 0.3 </a:t>
            </a:r>
            <a:r>
              <a:rPr lang="en-US" sz="2100" dirty="0" err="1" smtClean="0"/>
              <a:t>fm</a:t>
            </a:r>
            <a:endParaRPr lang="en-US" sz="2100" dirty="0"/>
          </a:p>
        </p:txBody>
      </p:sp>
      <p:sp>
        <p:nvSpPr>
          <p:cNvPr id="9" name="TextBox 8"/>
          <p:cNvSpPr txBox="1"/>
          <p:nvPr/>
        </p:nvSpPr>
        <p:spPr>
          <a:xfrm>
            <a:off x="2540079" y="6041490"/>
            <a:ext cx="5012119" cy="415498"/>
          </a:xfrm>
          <a:prstGeom prst="rect">
            <a:avLst/>
          </a:prstGeom>
          <a:noFill/>
        </p:spPr>
        <p:txBody>
          <a:bodyPr wrap="square" rtlCol="0">
            <a:spAutoFit/>
          </a:bodyPr>
          <a:lstStyle/>
          <a:p>
            <a:pPr algn="just"/>
            <a:r>
              <a:rPr lang="en-US" sz="2100" dirty="0" smtClean="0"/>
              <a:t>a</a:t>
            </a:r>
            <a:r>
              <a:rPr lang="en-US" sz="2100" baseline="-25000" dirty="0" smtClean="0"/>
              <a:t>1s0 </a:t>
            </a:r>
            <a:r>
              <a:rPr lang="en-US" sz="2100" dirty="0"/>
              <a:t>= - 2.20 ± 1.10 </a:t>
            </a:r>
            <a:r>
              <a:rPr lang="en-US" sz="2100" dirty="0" err="1"/>
              <a:t>fm</a:t>
            </a:r>
            <a:r>
              <a:rPr lang="en-US" sz="2100" dirty="0"/>
              <a:t>; a</a:t>
            </a:r>
            <a:r>
              <a:rPr lang="en-US" sz="2100" baseline="-25000" dirty="0"/>
              <a:t>3s1 </a:t>
            </a:r>
            <a:r>
              <a:rPr lang="en-US" sz="2100" dirty="0"/>
              <a:t>= - 1.75 ± 0.10 </a:t>
            </a:r>
            <a:r>
              <a:rPr lang="en-US" sz="2100" dirty="0" err="1"/>
              <a:t>fm</a:t>
            </a:r>
            <a:endParaRPr lang="en-US" sz="2100" baseline="-25000" dirty="0"/>
          </a:p>
        </p:txBody>
      </p:sp>
      <p:sp>
        <p:nvSpPr>
          <p:cNvPr id="16" name="Title 1"/>
          <p:cNvSpPr>
            <a:spLocks noGrp="1"/>
          </p:cNvSpPr>
          <p:nvPr>
            <p:ph type="title"/>
          </p:nvPr>
        </p:nvSpPr>
        <p:spPr>
          <a:xfrm>
            <a:off x="457200" y="274638"/>
            <a:ext cx="8229600" cy="1143000"/>
          </a:xfrm>
        </p:spPr>
        <p:txBody>
          <a:bodyPr>
            <a:normAutofit fontScale="90000"/>
          </a:bodyPr>
          <a:lstStyle/>
          <a:p>
            <a:pPr algn="l"/>
            <a:r>
              <a:rPr lang="en-US" sz="4000" dirty="0" smtClean="0"/>
              <a:t/>
            </a:r>
            <a:br>
              <a:rPr lang="en-US" sz="4000" dirty="0" smtClean="0"/>
            </a:br>
            <a:r>
              <a:rPr lang="en-US" sz="4000" dirty="0" smtClean="0"/>
              <a:t>      Theoretical Studies of</a:t>
            </a:r>
            <a:br>
              <a:rPr lang="en-US" sz="4000" dirty="0" smtClean="0"/>
            </a:br>
            <a:r>
              <a:rPr lang="en-US" sz="4000" dirty="0" smtClean="0"/>
              <a:t> </a:t>
            </a:r>
            <a:endParaRPr lang="en-US" sz="4000" dirty="0"/>
          </a:p>
        </p:txBody>
      </p:sp>
      <p:pic>
        <p:nvPicPr>
          <p:cNvPr id="17" name="Picture 1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139" y="479027"/>
            <a:ext cx="2655781" cy="610401"/>
          </a:xfrm>
          <a:prstGeom prst="rect">
            <a:avLst/>
          </a:prstGeom>
        </p:spPr>
      </p:pic>
    </p:spTree>
    <p:extLst>
      <p:ext uri="{BB962C8B-B14F-4D97-AF65-F5344CB8AC3E}">
        <p14:creationId xmlns:p14="http://schemas.microsoft.com/office/powerpoint/2010/main" val="12867910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The Continuous </a:t>
            </a:r>
            <a:r>
              <a:rPr lang="en-US" dirty="0"/>
              <a:t>Electron Beam Accelerator </a:t>
            </a:r>
            <a:r>
              <a:rPr lang="en-US" dirty="0" smtClean="0"/>
              <a:t>Facility (CEBAF)</a:t>
            </a:r>
            <a:r>
              <a:rPr lang="en-US" dirty="0"/>
              <a:t/>
            </a:r>
            <a:br>
              <a:rPr lang="en-US" dirty="0"/>
            </a:br>
            <a:endParaRPr lang="en-US" dirty="0"/>
          </a:p>
        </p:txBody>
      </p:sp>
      <p:sp>
        <p:nvSpPr>
          <p:cNvPr id="5" name="Slide Number Placeholder 4"/>
          <p:cNvSpPr>
            <a:spLocks noGrp="1"/>
          </p:cNvSpPr>
          <p:nvPr>
            <p:ph type="sldNum" sz="quarter" idx="12"/>
          </p:nvPr>
        </p:nvSpPr>
        <p:spPr/>
        <p:txBody>
          <a:bodyPr/>
          <a:lstStyle/>
          <a:p>
            <a:fld id="{E4D8D336-34C2-0144-A253-8CB998867269}" type="slidenum">
              <a:rPr lang="en-US" smtClean="0"/>
              <a:t>9</a:t>
            </a:fld>
            <a:endParaRPr lang="en-US"/>
          </a:p>
        </p:txBody>
      </p:sp>
      <p:sp>
        <p:nvSpPr>
          <p:cNvPr id="6" name="TextBox 5"/>
          <p:cNvSpPr txBox="1"/>
          <p:nvPr/>
        </p:nvSpPr>
        <p:spPr>
          <a:xfrm>
            <a:off x="5510568" y="2540003"/>
            <a:ext cx="3437160" cy="3139321"/>
          </a:xfrm>
          <a:prstGeom prst="rect">
            <a:avLst/>
          </a:prstGeom>
          <a:noFill/>
        </p:spPr>
        <p:txBody>
          <a:bodyPr wrap="square" rtlCol="0">
            <a:spAutoFit/>
          </a:bodyPr>
          <a:lstStyle/>
          <a:p>
            <a:pPr marL="285750" indent="-285750" algn="just">
              <a:buFont typeface="Arial"/>
              <a:buChar char="•"/>
            </a:pPr>
            <a:r>
              <a:rPr lang="en-US" dirty="0" smtClean="0"/>
              <a:t>Simultaneously provides electron beams to halls A, B, and C</a:t>
            </a:r>
          </a:p>
          <a:p>
            <a:pPr marL="285750" indent="-285750" algn="just">
              <a:buFont typeface="Arial"/>
              <a:buChar char="•"/>
            </a:pPr>
            <a:endParaRPr lang="en-US" dirty="0"/>
          </a:p>
          <a:p>
            <a:pPr marL="285750" indent="-285750" algn="just">
              <a:buFont typeface="Arial"/>
              <a:buChar char="•"/>
            </a:pPr>
            <a:r>
              <a:rPr lang="en-US" dirty="0" smtClean="0"/>
              <a:t>Polarization: Up to </a:t>
            </a:r>
            <a:r>
              <a:rPr lang="en-US" dirty="0" smtClean="0">
                <a:solidFill>
                  <a:srgbClr val="FF0000"/>
                </a:solidFill>
              </a:rPr>
              <a:t>85%</a:t>
            </a:r>
          </a:p>
          <a:p>
            <a:pPr marL="285750" indent="-285750" algn="just">
              <a:buFont typeface="Arial"/>
              <a:buChar char="•"/>
            </a:pPr>
            <a:endParaRPr lang="en-US" dirty="0"/>
          </a:p>
          <a:p>
            <a:pPr marL="285750" indent="-285750" algn="just">
              <a:buFont typeface="Arial"/>
              <a:buChar char="•"/>
            </a:pPr>
            <a:r>
              <a:rPr lang="en-US" dirty="0" smtClean="0"/>
              <a:t>Energy: Up to </a:t>
            </a:r>
            <a:r>
              <a:rPr lang="en-US" dirty="0" smtClean="0">
                <a:solidFill>
                  <a:srgbClr val="FF0000"/>
                </a:solidFill>
              </a:rPr>
              <a:t>6 </a:t>
            </a:r>
            <a:r>
              <a:rPr lang="en-US" dirty="0" err="1" smtClean="0">
                <a:solidFill>
                  <a:srgbClr val="FF0000"/>
                </a:solidFill>
              </a:rPr>
              <a:t>GeV</a:t>
            </a:r>
            <a:r>
              <a:rPr lang="en-US" dirty="0" smtClean="0">
                <a:solidFill>
                  <a:srgbClr val="FF0000"/>
                </a:solidFill>
              </a:rPr>
              <a:t> </a:t>
            </a:r>
          </a:p>
          <a:p>
            <a:pPr marL="285750" indent="-285750" algn="just">
              <a:buFont typeface="Arial"/>
              <a:buChar char="•"/>
            </a:pPr>
            <a:endParaRPr lang="en-US" dirty="0"/>
          </a:p>
          <a:p>
            <a:pPr marL="285750" indent="-285750" algn="just">
              <a:buFont typeface="Arial"/>
              <a:buChar char="•"/>
            </a:pPr>
            <a:r>
              <a:rPr lang="en-US" dirty="0" smtClean="0"/>
              <a:t>Currently: </a:t>
            </a:r>
            <a:r>
              <a:rPr lang="en-US" dirty="0" smtClean="0">
                <a:solidFill>
                  <a:srgbClr val="FF0000"/>
                </a:solidFill>
              </a:rPr>
              <a:t>12 </a:t>
            </a:r>
            <a:r>
              <a:rPr lang="en-US" dirty="0" err="1" smtClean="0">
                <a:solidFill>
                  <a:srgbClr val="FF0000"/>
                </a:solidFill>
              </a:rPr>
              <a:t>GeV</a:t>
            </a:r>
            <a:r>
              <a:rPr lang="en-US" dirty="0" smtClean="0">
                <a:solidFill>
                  <a:srgbClr val="FF0000"/>
                </a:solidFill>
              </a:rPr>
              <a:t> upgrade </a:t>
            </a:r>
            <a:r>
              <a:rPr lang="en-US" dirty="0" smtClean="0">
                <a:solidFill>
                  <a:srgbClr val="000000"/>
                </a:solidFill>
              </a:rPr>
              <a:t>has been completed </a:t>
            </a:r>
            <a:r>
              <a:rPr lang="en-US" dirty="0" smtClean="0"/>
              <a:t>and a new </a:t>
            </a:r>
            <a:r>
              <a:rPr lang="en-US" dirty="0" smtClean="0">
                <a:solidFill>
                  <a:srgbClr val="FF0000"/>
                </a:solidFill>
              </a:rPr>
              <a:t>hall D </a:t>
            </a:r>
            <a:r>
              <a:rPr lang="en-US" dirty="0" smtClean="0">
                <a:solidFill>
                  <a:srgbClr val="000000"/>
                </a:solidFill>
              </a:rPr>
              <a:t>is in service</a:t>
            </a:r>
            <a:endParaRPr lang="en-US" dirty="0">
              <a:solidFill>
                <a:srgbClr val="000000"/>
              </a:solidFill>
            </a:endParaRPr>
          </a:p>
        </p:txBody>
      </p:sp>
      <p:sp>
        <p:nvSpPr>
          <p:cNvPr id="3" name="Content Placeholder 2"/>
          <p:cNvSpPr>
            <a:spLocks noGrp="1"/>
          </p:cNvSpPr>
          <p:nvPr>
            <p:ph idx="1"/>
          </p:nvPr>
        </p:nvSpPr>
        <p:spPr/>
        <p:txBody>
          <a:bodyPr/>
          <a:lstStyle/>
          <a:p>
            <a:endParaRPr lang="en-US"/>
          </a:p>
        </p:txBody>
      </p:sp>
      <p:pic>
        <p:nvPicPr>
          <p:cNvPr id="7" name="Picture 6" descr="JLabAeri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99" y="1625602"/>
            <a:ext cx="5147961" cy="5095873"/>
          </a:xfrm>
          <a:prstGeom prst="rect">
            <a:avLst/>
          </a:prstGeom>
        </p:spPr>
      </p:pic>
    </p:spTree>
    <p:extLst>
      <p:ext uri="{BB962C8B-B14F-4D97-AF65-F5344CB8AC3E}">
        <p14:creationId xmlns:p14="http://schemas.microsoft.com/office/powerpoint/2010/main" val="7736954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3322</TotalTime>
  <Words>9560</Words>
  <Application>Microsoft Macintosh PowerPoint</Application>
  <PresentationFormat>On-screen Show (4:3)</PresentationFormat>
  <Paragraphs>534</Paragraphs>
  <Slides>57</Slides>
  <Notes>51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Office Theme</vt:lpstr>
      <vt:lpstr>Equation</vt:lpstr>
      <vt:lpstr>Determination of Polarization Observables for Final-State Interactions in the Reaction </vt:lpstr>
      <vt:lpstr>Outline</vt:lpstr>
      <vt:lpstr>The Hyperon-Nucleon Interaction</vt:lpstr>
      <vt:lpstr>How to Constrain Hyperon-Nucleon Potentials</vt:lpstr>
      <vt:lpstr>            Dynamics of  </vt:lpstr>
      <vt:lpstr>Definition of Experimental Observables</vt:lpstr>
      <vt:lpstr>       Theoretical Studies of  </vt:lpstr>
      <vt:lpstr>       Theoretical Studies of  </vt:lpstr>
      <vt:lpstr>  The Continuous Electron Beam Accelerator Facility (CEBAF) </vt:lpstr>
      <vt:lpstr>The Hall-B Photon Tagger  </vt:lpstr>
      <vt:lpstr>The CEBAF Large Acceptance Spectrometer (CLAS)</vt:lpstr>
      <vt:lpstr>The E06-103 Experiment (g13)</vt:lpstr>
      <vt:lpstr>Particle Identification (PID)</vt:lpstr>
      <vt:lpstr>Photon Selection</vt:lpstr>
      <vt:lpstr>Extraction of Final-State Interaction Events</vt:lpstr>
      <vt:lpstr>Observable-Extraction Method</vt:lpstr>
      <vt:lpstr>Axis Convention</vt:lpstr>
      <vt:lpstr>One-fold Differential Estimates for Cx, Cz and Py</vt:lpstr>
      <vt:lpstr>Two-fold differential estimates for Cx, Cz and Py  Cx(IMΛn, θ’Λ), Cz(IMΛn, θ’Λ), and Py(IMΛn, θ’Λ) </vt:lpstr>
      <vt:lpstr>Systematic Uncertainties</vt:lpstr>
      <vt:lpstr>One-fold Differential Estimates for Σ, Ox and Oz</vt:lpstr>
      <vt:lpstr>Two-fold Differential Estimates for Σ, Ox and Oz</vt:lpstr>
      <vt:lpstr>Comparison of Observables extracted from QF and FSI Data Samples</vt:lpstr>
      <vt:lpstr>Contribution of QF in FSI Sample</vt:lpstr>
      <vt:lpstr>Effect of the Quasi-free Mechanism</vt:lpstr>
      <vt:lpstr>Theoretical Predictions and Data</vt:lpstr>
      <vt:lpstr>Data for Λn Scattering Length Determination</vt:lpstr>
      <vt:lpstr>Summary</vt:lpstr>
      <vt:lpstr>PowerPoint Presentation</vt:lpstr>
      <vt:lpstr>Data Analysis: Vertex Determination </vt:lpstr>
      <vt:lpstr>Data Analysis: Photon Polarization</vt:lpstr>
      <vt:lpstr>Background Subtraction: Eγ vs MM</vt:lpstr>
      <vt:lpstr>Background Subtraction: Procedure of Simulation</vt:lpstr>
      <vt:lpstr>Background Subtraction: Comparison Between Simulated and Real Data</vt:lpstr>
      <vt:lpstr>Background Subtraction: Distribution of Accidental Events</vt:lpstr>
      <vt:lpstr>Extraction of Cx, Cz, and Py</vt:lpstr>
      <vt:lpstr>Extraction of Cx, Cz, and Py</vt:lpstr>
      <vt:lpstr>Observable-Extraction Methods </vt:lpstr>
      <vt:lpstr>Results for Cx and Cz from Different Methods</vt:lpstr>
      <vt:lpstr>Comparison With g1c Results</vt:lpstr>
      <vt:lpstr>Simulation Study to Understand Different Methods</vt:lpstr>
      <vt:lpstr>Simulation Study to Compare Different Methods</vt:lpstr>
      <vt:lpstr>Examples of 1D Fit</vt:lpstr>
      <vt:lpstr>Why is the Bias Small for Cz from 1D Fit?</vt:lpstr>
      <vt:lpstr>Why is the Bias Large for Cx from 1D Fit?</vt:lpstr>
      <vt:lpstr>Effect of Missing Momentum Cut</vt:lpstr>
      <vt:lpstr>Results: Axis Convention of the Quasi-free Mechanism</vt:lpstr>
      <vt:lpstr>Results: Results for the Quasi-free Mechanism</vt:lpstr>
      <vt:lpstr>Results: One-fold Differential Estimate of Cx for the Final-State Interactions</vt:lpstr>
      <vt:lpstr>Results: One-fold Differential Estimate of Cz for the Final-State Interactions</vt:lpstr>
      <vt:lpstr>Results: One-fold Differential Estimate of Py for the Final-State Interactions</vt:lpstr>
      <vt:lpstr>Two-fold differential estimates  Cx(Eγ, θ’Λ), Cz(Eγ, θ’Λ), and Py(Eγ, θ’Λ) </vt:lpstr>
      <vt:lpstr>Results: Two-fold differential estimates  Cx(pK, θ’Λ), Cz(pK, θ’Λ), and Py(pK, θ’Λ) </vt:lpstr>
      <vt:lpstr>Results: Two-fold differential estimates  Cx(θK, θ’Λ), Cz(θK, θ’Λ), and Py(θK, θ’Λ) </vt:lpstr>
      <vt:lpstr>Results: Two-fold differential estimates Bin Setup in Eγ and θ’Λ </vt:lpstr>
      <vt:lpstr>Discussion: Effect of Missing Momentum Cut</vt:lpstr>
      <vt:lpstr>Statistical Uncertainties</vt:lpstr>
    </vt:vector>
  </TitlesOfParts>
  <Company>USC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Determination of Polarization Observables for Final-State Interactions in the Reaction </dc:title>
  <dc:creator>Tongtong Cao</dc:creator>
  <cp:lastModifiedBy>Tongtong Cao</cp:lastModifiedBy>
  <cp:revision>81</cp:revision>
  <dcterms:created xsi:type="dcterms:W3CDTF">2018-06-20T15:37:43Z</dcterms:created>
  <dcterms:modified xsi:type="dcterms:W3CDTF">2018-06-28T11:50:30Z</dcterms:modified>
</cp:coreProperties>
</file>