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9469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7A4FC-509D-497A-BE3C-CCBF87F9BC04}" type="datetimeFigureOut">
              <a:rPr lang="en-US" smtClean="0"/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7C38A-9A8B-489F-B8C0-A17D22E726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243934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Direct Measurement of The Lifetime of Medium-Heavy </a:t>
            </a:r>
            <a:r>
              <a:rPr lang="en-US" sz="34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Hypernuclei</a:t>
            </a:r>
            <a:r>
              <a:rPr lang="en-US" sz="3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  <a:r>
              <a:rPr lang="en-US" sz="34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JLab</a:t>
            </a:r>
            <a:r>
              <a:rPr lang="en-US" sz="3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E02-017 Experiment </a:t>
            </a:r>
            <a:endParaRPr lang="en-US" sz="3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6785" y="1453437"/>
            <a:ext cx="40850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L. Tang and X. </a:t>
            </a:r>
            <a:r>
              <a:rPr lang="en-US" sz="3000" b="1" dirty="0" err="1" smtClean="0"/>
              <a:t>Qiu</a:t>
            </a:r>
            <a:endParaRPr lang="en-US" sz="3000" b="1" dirty="0" smtClean="0"/>
          </a:p>
          <a:p>
            <a:pPr algn="ctr"/>
            <a:endParaRPr lang="en-US" sz="600" b="1" dirty="0" smtClean="0"/>
          </a:p>
          <a:p>
            <a:pPr algn="ctr"/>
            <a:r>
              <a:rPr lang="en-US" sz="2400" b="1" i="1" dirty="0" smtClean="0"/>
              <a:t>Hampton University/</a:t>
            </a:r>
            <a:r>
              <a:rPr lang="en-US" sz="2400" b="1" i="1" dirty="0" err="1" smtClean="0"/>
              <a:t>Jlab</a:t>
            </a:r>
            <a:endParaRPr lang="en-US" sz="2400" b="1" i="1" dirty="0" smtClean="0"/>
          </a:p>
          <a:p>
            <a:pPr algn="ctr"/>
            <a:r>
              <a:rPr lang="en-US" sz="2400" b="1" i="1" dirty="0" smtClean="0"/>
              <a:t>Lanzhou University</a:t>
            </a:r>
            <a:endParaRPr lang="en-US" sz="2400" b="1" i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3116380"/>
            <a:ext cx="9143999" cy="2906875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Technique in detecting </a:t>
            </a:r>
            <a:r>
              <a:rPr lang="en-US" sz="2600" dirty="0" err="1" smtClean="0"/>
              <a:t>hypernuclear</a:t>
            </a:r>
            <a:r>
              <a:rPr lang="en-US" sz="2600" dirty="0" smtClean="0"/>
              <a:t> decay: </a:t>
            </a:r>
            <a:r>
              <a:rPr lang="en-US" sz="2600" b="1" i="1" dirty="0" smtClean="0">
                <a:solidFill>
                  <a:srgbClr val="FF0000"/>
                </a:solidFill>
              </a:rPr>
              <a:t>Delayed Fissions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sz="2600" dirty="0" smtClean="0"/>
              <a:t>Technique in detecting fission fragments: </a:t>
            </a:r>
            <a:r>
              <a:rPr lang="en-US" sz="2600" b="1" i="1" dirty="0" smtClean="0">
                <a:solidFill>
                  <a:srgbClr val="FF0000"/>
                </a:solidFill>
              </a:rPr>
              <a:t>Low-pressure MWPC</a:t>
            </a:r>
          </a:p>
          <a:p>
            <a:r>
              <a:rPr lang="en-US" sz="2600" dirty="0" smtClean="0">
                <a:solidFill>
                  <a:srgbClr val="000000"/>
                </a:solidFill>
              </a:rPr>
              <a:t>Lifetime measurement:  </a:t>
            </a:r>
            <a:r>
              <a:rPr lang="en-US" sz="2600" b="1" i="1" dirty="0">
                <a:solidFill>
                  <a:srgbClr val="FF0000"/>
                </a:solidFill>
              </a:rPr>
              <a:t>D</a:t>
            </a:r>
            <a:r>
              <a:rPr lang="en-US" sz="2600" b="1" i="1" dirty="0" smtClean="0">
                <a:solidFill>
                  <a:srgbClr val="FF0000"/>
                </a:solidFill>
              </a:rPr>
              <a:t>ecay time spectrum</a:t>
            </a:r>
          </a:p>
          <a:p>
            <a:r>
              <a:rPr lang="en-US" sz="2600" dirty="0" smtClean="0"/>
              <a:t>Puzzles to be investigated: </a:t>
            </a:r>
          </a:p>
          <a:p>
            <a:pPr lvl="1"/>
            <a:r>
              <a:rPr lang="en-US" sz="2200" dirty="0" smtClean="0"/>
              <a:t>How the heavy </a:t>
            </a:r>
            <a:r>
              <a:rPr lang="en-US" sz="2200" dirty="0" err="1" smtClean="0"/>
              <a:t>hypernuclei</a:t>
            </a:r>
            <a:r>
              <a:rPr lang="en-US" sz="2200" dirty="0" smtClean="0"/>
              <a:t> decay?</a:t>
            </a:r>
          </a:p>
          <a:p>
            <a:pPr lvl="1"/>
            <a:r>
              <a:rPr lang="en-US" sz="2200" dirty="0" smtClean="0"/>
              <a:t>Is the lifetime of heavy </a:t>
            </a:r>
            <a:r>
              <a:rPr lang="en-US" sz="2200" dirty="0" err="1" smtClean="0"/>
              <a:t>hypernuclei</a:t>
            </a:r>
            <a:r>
              <a:rPr lang="en-US" sz="2200" dirty="0" smtClean="0"/>
              <a:t> really short as ~145ps (COSY)?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222585" y="6397009"/>
            <a:ext cx="8720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HYP2018, June 24 – 29, 2018, Portsmouth-Norfolk, Virginia, U.S.A.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45903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0"/>
            <a:ext cx="9144000" cy="6214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Decay Time Character of Hyper-fragments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78695" y="881938"/>
            <a:ext cx="4565305" cy="3481784"/>
            <a:chOff x="4578695" y="881938"/>
            <a:chExt cx="4565305" cy="348178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8695" y="1215897"/>
              <a:ext cx="4565305" cy="314782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178729" y="881938"/>
              <a:ext cx="36616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With energy loss in target</a:t>
              </a:r>
              <a:endParaRPr lang="en-US" sz="2000" dirty="0"/>
            </a:p>
          </p:txBody>
        </p:sp>
      </p:grp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" y="4350213"/>
            <a:ext cx="4580444" cy="2372688"/>
          </a:xfrm>
        </p:spPr>
        <p:txBody>
          <a:bodyPr>
            <a:noAutofit/>
          </a:bodyPr>
          <a:lstStyle/>
          <a:p>
            <a:r>
              <a:rPr lang="en-US" sz="2000" dirty="0" smtClean="0"/>
              <a:t>If all decayed in-flight, no lifetime can be extracted</a:t>
            </a:r>
            <a:r>
              <a:rPr lang="en-US" sz="2000" dirty="0"/>
              <a:t>,</a:t>
            </a:r>
            <a:r>
              <a:rPr lang="en-US" sz="2000" dirty="0" smtClean="0"/>
              <a:t> </a:t>
            </a:r>
            <a:r>
              <a:rPr lang="en-US" sz="2000" dirty="0"/>
              <a:t>a</a:t>
            </a:r>
            <a:r>
              <a:rPr lang="en-US" sz="2000" dirty="0" smtClean="0"/>
              <a:t>ffected by velocity difference between hyper-fragment and fragment from decay.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This may indicate the clues of the conflicting CERN and COSY results, i.e. angular spread of </a:t>
            </a:r>
            <a:r>
              <a:rPr lang="en-US" sz="2000" dirty="0" err="1" smtClean="0"/>
              <a:t>fissioning</a:t>
            </a:r>
            <a:r>
              <a:rPr lang="en-US" sz="2000" dirty="0" smtClean="0"/>
              <a:t> projectiles.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0" y="864638"/>
            <a:ext cx="4553421" cy="3457023"/>
            <a:chOff x="0" y="864638"/>
            <a:chExt cx="4553421" cy="3457023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864638"/>
              <a:ext cx="4553421" cy="3457023"/>
              <a:chOff x="0" y="864638"/>
              <a:chExt cx="4553421" cy="3457023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1215897"/>
                <a:ext cx="4553421" cy="3105764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635047" y="864638"/>
                <a:ext cx="36616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Without energy loss in target</a:t>
                </a:r>
                <a:endParaRPr lang="en-US" sz="2000" dirty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783675" y="1580667"/>
              <a:ext cx="13106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All stopped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1310628" y="1972457"/>
              <a:ext cx="175652" cy="472848"/>
            </a:xfrm>
            <a:prstGeom prst="straightConnector1">
              <a:avLst/>
            </a:prstGeom>
            <a:ln w="1905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391698" y="2921943"/>
              <a:ext cx="2283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All in-flight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 flipV="1">
              <a:off x="2013235" y="2526366"/>
              <a:ext cx="378325" cy="459338"/>
            </a:xfrm>
            <a:prstGeom prst="straightConnector1">
              <a:avLst/>
            </a:prstGeom>
            <a:ln w="19050" cmpd="sng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4563556" y="4363722"/>
            <a:ext cx="4580444" cy="2372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Linear region would appear if there were sufficient amount of hyper-fragments decayed at stop.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The linear region should start beyond |T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| &gt; 300 ps.</a:t>
            </a:r>
          </a:p>
        </p:txBody>
      </p:sp>
    </p:spTree>
    <p:extLst>
      <p:ext uri="{BB962C8B-B14F-4D97-AF65-F5344CB8AC3E}">
        <p14:creationId xmlns:p14="http://schemas.microsoft.com/office/powerpoint/2010/main" val="96102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0"/>
            <a:ext cx="9144000" cy="6214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Decay Time Spectra </a:t>
            </a:r>
            <a:r>
              <a:rPr lang="en-US" altLang="zh-CN" sz="3400" b="1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</a:t>
            </a: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nd Fitting of Lifetimes</a:t>
            </a:r>
            <a:endParaRPr kumimoji="0" lang="zh-CN" altLang="en-US" sz="3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45" y="992650"/>
            <a:ext cx="4161584" cy="29333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026" y="1038185"/>
            <a:ext cx="4131183" cy="28665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213" y="3985541"/>
            <a:ext cx="4114603" cy="28724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7149" y="3994495"/>
            <a:ext cx="4128926" cy="28635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1767" y="1594177"/>
            <a:ext cx="127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Fe Target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7890" y="1719557"/>
            <a:ext cx="127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Ag Target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6609" y="4624201"/>
            <a:ext cx="127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Cu Target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7891" y="4651221"/>
            <a:ext cx="127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Bi Target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19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492" y="811830"/>
            <a:ext cx="8934508" cy="590540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Bi fission is known dominated by binary mode with average of ~8 nucleons emitted, i.e. fragment mean mass is A ≈ 100 and </a:t>
            </a:r>
            <a:r>
              <a:rPr lang="en-US" sz="2400" dirty="0" err="1" smtClean="0"/>
              <a:t>σ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≈ 30.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The lifetime measured from the decays from Bi target events should be a statistical average of a range of medium mass </a:t>
            </a:r>
            <a:r>
              <a:rPr lang="en-US" sz="2400" dirty="0" err="1" smtClean="0"/>
              <a:t>hypernuclei</a:t>
            </a:r>
            <a:r>
              <a:rPr lang="en-US" sz="2400" dirty="0" smtClean="0"/>
              <a:t> (i.e. decay of hyper-fragments).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Fission from other targets, Ag, Cu, and Fe, are not well known. Assuming binary fission mode dominates, the extracted lifetimes are all averages at the mean mass, about 1/2 of the target masses.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Hyper-fragment rate from </a:t>
            </a:r>
            <a:r>
              <a:rPr lang="en-US" sz="2400" dirty="0"/>
              <a:t>Ag, Cu, and </a:t>
            </a:r>
            <a:r>
              <a:rPr lang="en-US" sz="2400" dirty="0" smtClean="0"/>
              <a:t>Fe</a:t>
            </a:r>
            <a:r>
              <a:rPr lang="en-US" sz="2400" dirty="0"/>
              <a:t> </a:t>
            </a:r>
            <a:r>
              <a:rPr lang="en-US" sz="2400" dirty="0" smtClean="0"/>
              <a:t>targets are much higher than expected. On the other hand, hyper</a:t>
            </a:r>
            <a:r>
              <a:rPr lang="en-US" sz="2400" dirty="0"/>
              <a:t>-fragment rate </a:t>
            </a:r>
            <a:r>
              <a:rPr lang="en-US" sz="2400" dirty="0" smtClean="0"/>
              <a:t>from all targets are much higher than expected over that in the prompt region (one-step fission). This indicates that all lifetimes measured using delay fission technique without gating to a specific mass region are all averages around ~1/2 of the target mass.</a:t>
            </a:r>
            <a:endParaRPr lang="en-US" sz="24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0" y="1"/>
            <a:ext cx="9144000" cy="589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Characters of</a:t>
            </a:r>
            <a:r>
              <a:rPr kumimoji="0" lang="en-US" altLang="zh-CN" sz="3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Decay </a:t>
            </a:r>
            <a:r>
              <a:rPr lang="en-US" altLang="zh-CN" sz="3000" b="1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</a:t>
            </a: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nd Lifetime</a:t>
            </a:r>
            <a:r>
              <a:rPr kumimoji="0" lang="en-US" altLang="zh-CN" sz="3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of Heavy </a:t>
            </a:r>
            <a:r>
              <a:rPr kumimoji="0" lang="en-US" altLang="zh-CN" sz="3000" b="1" i="0" u="none" strike="noStrike" kern="1200" cap="none" spc="0" normalizeH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Hypernuclei</a:t>
            </a:r>
            <a:r>
              <a:rPr kumimoji="0" lang="en-US" altLang="zh-CN" sz="3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389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1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Summarized Lifetime of </a:t>
            </a:r>
            <a:r>
              <a:rPr lang="en-US" sz="32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Hypernuclei</a:t>
            </a:r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WithJLab</a:t>
            </a:r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Result </a:t>
            </a:r>
            <a:endParaRPr lang="en-US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3195"/>
            <a:ext cx="9144000" cy="52336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980837"/>
            <a:ext cx="9144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 </a:t>
            </a:r>
            <a:r>
              <a:rPr lang="en-US" sz="1700" dirty="0" smtClean="0"/>
              <a:t>                           </a:t>
            </a:r>
            <a:r>
              <a:rPr lang="en-US" sz="1700" i="1" dirty="0" smtClean="0"/>
              <a:t> K. </a:t>
            </a:r>
            <a:r>
              <a:rPr lang="en-US" sz="1700" i="1" dirty="0" err="1" smtClean="0"/>
              <a:t>Itonaga</a:t>
            </a:r>
            <a:r>
              <a:rPr lang="en-US" sz="1700" i="1" dirty="0" smtClean="0"/>
              <a:t> and T. </a:t>
            </a:r>
            <a:r>
              <a:rPr lang="en-US" sz="1700" i="1" dirty="0" err="1" smtClean="0"/>
              <a:t>Motoba</a:t>
            </a:r>
            <a:r>
              <a:rPr lang="en-US" sz="1700" i="1" dirty="0" smtClean="0"/>
              <a:t>, Progress of Theoretical Physics Supplement No. 185, 2010</a:t>
            </a:r>
          </a:p>
          <a:p>
            <a:r>
              <a:rPr lang="en-US" sz="1700" i="1" dirty="0" smtClean="0"/>
              <a:t>                             E. Bauer, G. </a:t>
            </a:r>
            <a:r>
              <a:rPr lang="en-US" sz="1700" i="1" dirty="0" err="1" smtClean="0"/>
              <a:t>Garbarino</a:t>
            </a:r>
            <a:r>
              <a:rPr lang="en-US" sz="1700" i="1" dirty="0" smtClean="0"/>
              <a:t>, Phys. Rev. C </a:t>
            </a:r>
            <a:r>
              <a:rPr lang="en-US" sz="1700" b="1" i="1" dirty="0" smtClean="0"/>
              <a:t>81</a:t>
            </a:r>
            <a:r>
              <a:rPr lang="en-US" sz="1700" i="1" dirty="0" smtClean="0"/>
              <a:t> 064315 (2010).</a:t>
            </a:r>
          </a:p>
          <a:p>
            <a:r>
              <a:rPr lang="en-US" sz="1700" i="1" dirty="0"/>
              <a:t> </a:t>
            </a:r>
            <a:r>
              <a:rPr lang="en-US" sz="1700" i="1" dirty="0" smtClean="0"/>
              <a:t>                         </a:t>
            </a:r>
            <a:endParaRPr lang="en-US" sz="1700" i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01145" y="6154196"/>
            <a:ext cx="877248" cy="0"/>
          </a:xfrm>
          <a:prstGeom prst="line">
            <a:avLst/>
          </a:prstGeom>
          <a:ln w="12700" cmpd="sng">
            <a:solidFill>
              <a:schemeClr val="tx1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9519" y="6450630"/>
            <a:ext cx="877248" cy="0"/>
          </a:xfrm>
          <a:prstGeom prst="line">
            <a:avLst/>
          </a:prstGeom>
          <a:ln w="12700" cmpd="sng">
            <a:solidFill>
              <a:schemeClr val="tx1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25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31" y="798736"/>
            <a:ext cx="8510614" cy="594469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JLab</a:t>
            </a:r>
            <a:r>
              <a:rPr lang="en-US" dirty="0" smtClean="0"/>
              <a:t> experiment made direct lifetime measurement from decay time spectra of hyper-fragments </a:t>
            </a:r>
          </a:p>
          <a:p>
            <a:r>
              <a:rPr lang="en-US" dirty="0" smtClean="0"/>
              <a:t>The hyper-fragments should be produced by decays via fission of heavy </a:t>
            </a:r>
            <a:r>
              <a:rPr lang="en-US" dirty="0" err="1" smtClean="0"/>
              <a:t>hypernuclei</a:t>
            </a:r>
            <a:r>
              <a:rPr lang="en-US" dirty="0" smtClean="0"/>
              <a:t> at high excitation.</a:t>
            </a:r>
          </a:p>
          <a:p>
            <a:r>
              <a:rPr lang="en-US" dirty="0" smtClean="0"/>
              <a:t>We believe that such hyper-fragment production and decay should be what were seen from all previous experiments using delayed fission technique.</a:t>
            </a:r>
          </a:p>
          <a:p>
            <a:r>
              <a:rPr lang="en-US" dirty="0" smtClean="0"/>
              <a:t>Our result supports constant lifetime of ~200 </a:t>
            </a:r>
            <a:r>
              <a:rPr lang="en-US" dirty="0" err="1" smtClean="0"/>
              <a:t>ps</a:t>
            </a:r>
            <a:r>
              <a:rPr lang="en-US" dirty="0" smtClean="0"/>
              <a:t> for </a:t>
            </a:r>
            <a:r>
              <a:rPr lang="en-US" dirty="0" err="1" smtClean="0"/>
              <a:t>hypernuclei</a:t>
            </a:r>
            <a:r>
              <a:rPr lang="en-US" dirty="0" smtClean="0"/>
              <a:t> with medium-heavy mass and beyond.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078"/>
          </a:xfrm>
        </p:spPr>
        <p:txBody>
          <a:bodyPr>
            <a:noAutofit/>
          </a:bodyPr>
          <a:lstStyle/>
          <a:p>
            <a:r>
              <a:rPr lang="en-US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Summary</a:t>
            </a:r>
            <a:endParaRPr lang="en-US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0789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680891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Lifetime of </a:t>
            </a:r>
            <a:r>
              <a:rPr lang="en-US" sz="32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Hypernuclei</a:t>
            </a:r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efore The </a:t>
            </a:r>
            <a:r>
              <a:rPr lang="en-US" sz="32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JLab</a:t>
            </a:r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Result </a:t>
            </a:r>
            <a:endParaRPr lang="en-US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779" y="778865"/>
            <a:ext cx="7633369" cy="46906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643529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i="1" dirty="0" smtClean="0"/>
              <a:t>Example from</a:t>
            </a:r>
            <a:r>
              <a:rPr lang="en-US" sz="1700" i="1" dirty="0" smtClean="0"/>
              <a:t>: K. </a:t>
            </a:r>
            <a:r>
              <a:rPr lang="en-US" sz="1700" i="1" dirty="0" err="1" smtClean="0"/>
              <a:t>Itonaga</a:t>
            </a:r>
            <a:r>
              <a:rPr lang="en-US" sz="1700" i="1" dirty="0" smtClean="0"/>
              <a:t> and T. </a:t>
            </a:r>
            <a:r>
              <a:rPr lang="en-US" sz="1700" i="1" dirty="0" err="1" smtClean="0"/>
              <a:t>Motoba</a:t>
            </a:r>
            <a:r>
              <a:rPr lang="en-US" sz="1700" i="1" dirty="0" smtClean="0"/>
              <a:t>, Progress of Theoretical Physics Supplement No. 185, 2010</a:t>
            </a:r>
          </a:p>
          <a:p>
            <a:r>
              <a:rPr lang="en-US" sz="1700" b="1" i="1" dirty="0" smtClean="0"/>
              <a:t>Other papers</a:t>
            </a:r>
            <a:r>
              <a:rPr lang="en-US" sz="1700" b="1" i="1" dirty="0"/>
              <a:t>:  </a:t>
            </a:r>
            <a:r>
              <a:rPr lang="en-US" sz="1700" i="1" dirty="0" smtClean="0"/>
              <a:t>D. </a:t>
            </a:r>
            <a:r>
              <a:rPr lang="en-US" sz="1700" i="1" dirty="0" err="1" smtClean="0"/>
              <a:t>Jido</a:t>
            </a:r>
            <a:r>
              <a:rPr lang="en-US" sz="1700" i="1" dirty="0"/>
              <a:t>, </a:t>
            </a:r>
            <a:r>
              <a:rPr lang="en-US" sz="1700" i="1" dirty="0" smtClean="0"/>
              <a:t>E. </a:t>
            </a:r>
            <a:r>
              <a:rPr lang="en-US" sz="1700" i="1" dirty="0" err="1" smtClean="0"/>
              <a:t>Oset</a:t>
            </a:r>
            <a:r>
              <a:rPr lang="en-US" sz="1700" i="1" dirty="0" smtClean="0"/>
              <a:t> </a:t>
            </a:r>
            <a:r>
              <a:rPr lang="en-US" sz="1700" i="1" dirty="0"/>
              <a:t>and </a:t>
            </a:r>
            <a:r>
              <a:rPr lang="en-US" sz="1700" i="1" dirty="0" smtClean="0"/>
              <a:t>J.E. Palomar</a:t>
            </a:r>
            <a:r>
              <a:rPr lang="en-US" sz="1700" i="1" dirty="0"/>
              <a:t>, </a:t>
            </a:r>
            <a:r>
              <a:rPr lang="en-US" sz="1700" i="1" dirty="0" err="1"/>
              <a:t>Nucl</a:t>
            </a:r>
            <a:r>
              <a:rPr lang="en-US" sz="1700" i="1" dirty="0"/>
              <a:t>. Phys. A </a:t>
            </a:r>
            <a:r>
              <a:rPr lang="en-US" sz="1700" b="1" i="1" dirty="0" smtClean="0"/>
              <a:t>694</a:t>
            </a:r>
            <a:r>
              <a:rPr lang="en-US" sz="1700" i="1" dirty="0" smtClean="0"/>
              <a:t>, </a:t>
            </a:r>
            <a:r>
              <a:rPr lang="en-US" sz="1700" i="1" dirty="0"/>
              <a:t>525 (2001</a:t>
            </a:r>
            <a:r>
              <a:rPr lang="en-US" sz="1700" i="1" dirty="0" smtClean="0"/>
              <a:t>);</a:t>
            </a:r>
          </a:p>
          <a:p>
            <a:r>
              <a:rPr lang="en-US" sz="1700" i="1" dirty="0"/>
              <a:t> </a:t>
            </a:r>
            <a:r>
              <a:rPr lang="en-US" sz="1700" i="1" dirty="0" smtClean="0"/>
              <a:t>                         </a:t>
            </a:r>
            <a:r>
              <a:rPr lang="en-US" sz="1700" i="1" dirty="0"/>
              <a:t> </a:t>
            </a:r>
            <a:r>
              <a:rPr lang="en-US" sz="1700" i="1" dirty="0" smtClean="0"/>
              <a:t>K. Sasaki</a:t>
            </a:r>
            <a:r>
              <a:rPr lang="en-US" sz="1700" i="1" dirty="0"/>
              <a:t>, </a:t>
            </a:r>
            <a:r>
              <a:rPr lang="en-US" sz="1700" i="1" dirty="0" smtClean="0"/>
              <a:t>T. Inoue </a:t>
            </a:r>
            <a:r>
              <a:rPr lang="en-US" sz="1700" i="1" dirty="0"/>
              <a:t>and </a:t>
            </a:r>
            <a:r>
              <a:rPr lang="en-US" sz="1700" i="1" dirty="0" smtClean="0"/>
              <a:t>M. Oka</a:t>
            </a:r>
            <a:r>
              <a:rPr lang="en-US" sz="1700" i="1" dirty="0"/>
              <a:t>, </a:t>
            </a:r>
            <a:r>
              <a:rPr lang="en-US" sz="1700" i="1" dirty="0" err="1"/>
              <a:t>Nucl</a:t>
            </a:r>
            <a:r>
              <a:rPr lang="en-US" sz="1700" i="1" dirty="0"/>
              <a:t>. Phys. A </a:t>
            </a:r>
            <a:r>
              <a:rPr lang="en-US" sz="1700" b="1" i="1" dirty="0" smtClean="0"/>
              <a:t>669</a:t>
            </a:r>
            <a:r>
              <a:rPr lang="en-US" sz="1700" i="1" dirty="0" smtClean="0"/>
              <a:t>, </a:t>
            </a:r>
            <a:r>
              <a:rPr lang="en-US" sz="1700" i="1" dirty="0"/>
              <a:t>331 (2000</a:t>
            </a:r>
            <a:r>
              <a:rPr lang="en-US" sz="1700" i="1" dirty="0" smtClean="0"/>
              <a:t>);</a:t>
            </a:r>
          </a:p>
          <a:p>
            <a:r>
              <a:rPr lang="en-US" sz="1700" i="1" dirty="0"/>
              <a:t>	        </a:t>
            </a:r>
            <a:r>
              <a:rPr lang="en-US" sz="1700" i="1" dirty="0" smtClean="0"/>
              <a:t>G. </a:t>
            </a:r>
            <a:r>
              <a:rPr lang="en-US" sz="1700" i="1" dirty="0" err="1" smtClean="0"/>
              <a:t>Garbarino</a:t>
            </a:r>
            <a:r>
              <a:rPr lang="en-US" sz="1700" i="1" dirty="0"/>
              <a:t>, </a:t>
            </a:r>
            <a:r>
              <a:rPr lang="en-US" sz="1700" i="1" dirty="0" smtClean="0"/>
              <a:t>A. </a:t>
            </a:r>
            <a:r>
              <a:rPr lang="en-US" sz="1700" i="1" dirty="0" err="1" smtClean="0"/>
              <a:t>Parreño</a:t>
            </a:r>
            <a:r>
              <a:rPr lang="en-US" sz="1700" i="1" dirty="0"/>
              <a:t>, </a:t>
            </a:r>
            <a:r>
              <a:rPr lang="en-US" sz="1700" i="1" dirty="0" smtClean="0"/>
              <a:t>A. Ramos</a:t>
            </a:r>
            <a:r>
              <a:rPr lang="en-US" sz="1700" i="1" dirty="0"/>
              <a:t>, Phys. Rev. </a:t>
            </a:r>
            <a:r>
              <a:rPr lang="en-US" sz="1700" i="1" dirty="0" err="1"/>
              <a:t>Lett</a:t>
            </a:r>
            <a:r>
              <a:rPr lang="en-US" sz="1700" i="1" dirty="0"/>
              <a:t>. </a:t>
            </a:r>
            <a:r>
              <a:rPr lang="en-US" sz="1700" b="1" i="1" dirty="0" smtClean="0"/>
              <a:t>91</a:t>
            </a:r>
            <a:r>
              <a:rPr lang="en-US" sz="1700" i="1" dirty="0" smtClean="0"/>
              <a:t>, </a:t>
            </a:r>
            <a:r>
              <a:rPr lang="en-US" sz="1700" i="1" dirty="0"/>
              <a:t>112501 (2003)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77725" y="929676"/>
            <a:ext cx="2147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One of CERN results</a:t>
            </a:r>
          </a:p>
          <a:p>
            <a:pPr algn="ctr"/>
            <a:r>
              <a:rPr lang="en-US" dirty="0"/>
              <a:t>f</a:t>
            </a:r>
            <a:r>
              <a:rPr lang="en-US" dirty="0" smtClean="0"/>
              <a:t>rom Bi target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358408" y="1492720"/>
            <a:ext cx="418984" cy="66779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5171835" y="3404449"/>
            <a:ext cx="2959075" cy="1204646"/>
            <a:chOff x="5171835" y="3404449"/>
            <a:chExt cx="2959075" cy="1204646"/>
          </a:xfrm>
        </p:grpSpPr>
        <p:sp>
          <p:nvSpPr>
            <p:cNvPr id="12" name="Rectangle 11"/>
            <p:cNvSpPr/>
            <p:nvPr/>
          </p:nvSpPr>
          <p:spPr>
            <a:xfrm>
              <a:off x="7567900" y="3430637"/>
              <a:ext cx="563010" cy="327351"/>
            </a:xfrm>
            <a:prstGeom prst="rect">
              <a:avLst/>
            </a:prstGeom>
            <a:pattFill prst="ltDnDiag">
              <a:fgClr>
                <a:prstClr val="black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71835" y="3962764"/>
              <a:ext cx="20687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COSY result </a:t>
              </a:r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From Bi target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6887051" y="3744896"/>
              <a:ext cx="615383" cy="37972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612093" y="3404449"/>
              <a:ext cx="8952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~145ps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8073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82" y="1071316"/>
            <a:ext cx="8035027" cy="2830706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680891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Conflicting Lifetime Results on Heavy </a:t>
            </a:r>
            <a:r>
              <a:rPr lang="en-US" sz="3200" b="1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Hypernuclei</a:t>
            </a:r>
            <a:endParaRPr lang="en-US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3517" y="4242467"/>
            <a:ext cx="84451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19.  J.P. </a:t>
            </a:r>
            <a:r>
              <a:rPr lang="en-US" sz="2000" dirty="0" err="1" smtClean="0"/>
              <a:t>Bocquet</a:t>
            </a:r>
            <a:r>
              <a:rPr lang="en-US" sz="2000" dirty="0"/>
              <a:t> </a:t>
            </a:r>
            <a:r>
              <a:rPr lang="en-US" sz="2000" i="1" dirty="0" smtClean="0"/>
              <a:t>et al</a:t>
            </a:r>
            <a:r>
              <a:rPr lang="en-US" sz="2000" dirty="0" smtClean="0"/>
              <a:t>., Phys. </a:t>
            </a:r>
            <a:r>
              <a:rPr lang="en-US" sz="2000" dirty="0" err="1" smtClean="0"/>
              <a:t>Lett</a:t>
            </a:r>
            <a:r>
              <a:rPr lang="en-US" sz="2000" dirty="0" smtClean="0"/>
              <a:t>. B </a:t>
            </a:r>
            <a:r>
              <a:rPr lang="en-US" sz="2000" b="1" dirty="0" smtClean="0"/>
              <a:t>192</a:t>
            </a:r>
            <a:r>
              <a:rPr lang="en-US" sz="2000" dirty="0" smtClean="0"/>
              <a:t>, 312 (1987)</a:t>
            </a:r>
          </a:p>
          <a:p>
            <a:pPr marL="457200" indent="-457200">
              <a:buAutoNum type="arabicPeriod" startAt="20"/>
            </a:pPr>
            <a:r>
              <a:rPr lang="en-US" sz="2000" dirty="0" smtClean="0"/>
              <a:t>T.A. Armstrong </a:t>
            </a:r>
            <a:r>
              <a:rPr lang="en-US" sz="2000" i="1" dirty="0" smtClean="0"/>
              <a:t>et al</a:t>
            </a:r>
            <a:r>
              <a:rPr lang="en-US" sz="2000" dirty="0" smtClean="0"/>
              <a:t>., Phys. Rev. C </a:t>
            </a:r>
            <a:r>
              <a:rPr lang="en-US" sz="2000" b="1" dirty="0" smtClean="0"/>
              <a:t>47</a:t>
            </a:r>
            <a:r>
              <a:rPr lang="en-US" sz="2000" dirty="0"/>
              <a:t>,</a:t>
            </a:r>
            <a:r>
              <a:rPr lang="en-US" sz="2000" dirty="0" smtClean="0"/>
              <a:t> 1957 (1993)</a:t>
            </a:r>
          </a:p>
          <a:p>
            <a:pPr marL="457200" indent="-457200">
              <a:buAutoNum type="arabicPeriod" startAt="20"/>
            </a:pPr>
            <a:r>
              <a:rPr lang="en-US" sz="2000" dirty="0" smtClean="0"/>
              <a:t>V.I. </a:t>
            </a:r>
            <a:r>
              <a:rPr lang="en-US" sz="2000" dirty="0" err="1" smtClean="0"/>
              <a:t>Noga</a:t>
            </a:r>
            <a:r>
              <a:rPr lang="en-US" sz="2000" dirty="0" smtClean="0"/>
              <a:t> </a:t>
            </a:r>
            <a:r>
              <a:rPr lang="en-US" sz="2000" i="1" dirty="0" smtClean="0"/>
              <a:t>et a</a:t>
            </a:r>
            <a:r>
              <a:rPr lang="en-US" sz="2000" dirty="0" smtClean="0"/>
              <a:t>l., </a:t>
            </a:r>
            <a:r>
              <a:rPr lang="en-US" sz="2000" dirty="0" err="1" smtClean="0"/>
              <a:t>Sov</a:t>
            </a:r>
            <a:r>
              <a:rPr lang="en-US" sz="2000" dirty="0" smtClean="0"/>
              <a:t>. J. </a:t>
            </a:r>
            <a:r>
              <a:rPr lang="en-US" sz="2000" dirty="0" err="1" smtClean="0"/>
              <a:t>Nucl</a:t>
            </a:r>
            <a:r>
              <a:rPr lang="en-US" sz="2000" dirty="0" smtClean="0"/>
              <a:t>. Phys. </a:t>
            </a:r>
            <a:r>
              <a:rPr lang="en-US" sz="2000" b="1" dirty="0" smtClean="0"/>
              <a:t>43</a:t>
            </a:r>
            <a:r>
              <a:rPr lang="en-US" sz="2000" dirty="0" smtClean="0"/>
              <a:t>, 856 (1986)</a:t>
            </a:r>
          </a:p>
          <a:p>
            <a:pPr marL="457200" indent="-457200">
              <a:buAutoNum type="arabicPeriod" startAt="20"/>
            </a:pPr>
            <a:r>
              <a:rPr lang="en-US" sz="2000" dirty="0" smtClean="0"/>
              <a:t>H. Ohm </a:t>
            </a:r>
            <a:r>
              <a:rPr lang="en-US" sz="2000" i="1" dirty="0" smtClean="0"/>
              <a:t>et al</a:t>
            </a:r>
            <a:r>
              <a:rPr lang="en-US" sz="2000" dirty="0" smtClean="0"/>
              <a:t>., Phys. Rev. C </a:t>
            </a:r>
            <a:r>
              <a:rPr lang="en-US" sz="2000" b="1" dirty="0" smtClean="0"/>
              <a:t>55</a:t>
            </a:r>
            <a:r>
              <a:rPr lang="en-US" sz="2000" dirty="0" smtClean="0"/>
              <a:t>, 3062 (1997)</a:t>
            </a:r>
          </a:p>
          <a:p>
            <a:pPr marL="457200" indent="-457200">
              <a:buAutoNum type="arabicPeriod" startAt="20"/>
            </a:pPr>
            <a:r>
              <a:rPr lang="en-US" sz="2000" dirty="0" smtClean="0"/>
              <a:t>P. </a:t>
            </a:r>
            <a:r>
              <a:rPr lang="en-US" sz="2000" dirty="0" err="1" smtClean="0"/>
              <a:t>Kulessa</a:t>
            </a:r>
            <a:r>
              <a:rPr lang="en-US" sz="2000" dirty="0" smtClean="0"/>
              <a:t> </a:t>
            </a:r>
            <a:r>
              <a:rPr lang="en-US" sz="2000" i="1" dirty="0" smtClean="0"/>
              <a:t>et al</a:t>
            </a:r>
            <a:r>
              <a:rPr lang="en-US" sz="2000" dirty="0" smtClean="0"/>
              <a:t>., </a:t>
            </a:r>
            <a:r>
              <a:rPr lang="en-US" sz="2000" dirty="0" err="1" smtClean="0"/>
              <a:t>Nucl</a:t>
            </a:r>
            <a:r>
              <a:rPr lang="en-US" sz="2000" dirty="0" smtClean="0"/>
              <a:t>. Phys. A </a:t>
            </a:r>
            <a:r>
              <a:rPr lang="en-US" sz="2000" b="1" dirty="0" smtClean="0"/>
              <a:t>639</a:t>
            </a:r>
            <a:r>
              <a:rPr lang="en-US" sz="2000" dirty="0" smtClean="0"/>
              <a:t>, 283c (</a:t>
            </a:r>
            <a:r>
              <a:rPr lang="en-US" sz="2000" dirty="0"/>
              <a:t>1998); </a:t>
            </a:r>
            <a:r>
              <a:rPr lang="en-US" sz="2000" dirty="0" smtClean="0"/>
              <a:t>P. </a:t>
            </a:r>
            <a:r>
              <a:rPr lang="en-US" sz="2000" dirty="0" err="1" smtClean="0"/>
              <a:t>Kulessa</a:t>
            </a:r>
            <a:r>
              <a:rPr lang="en-US" sz="2000" dirty="0"/>
              <a:t> </a:t>
            </a:r>
            <a:r>
              <a:rPr lang="en-US" sz="2000" i="1" dirty="0" smtClean="0"/>
              <a:t>et </a:t>
            </a:r>
            <a:r>
              <a:rPr lang="en-US" sz="2000" i="1" dirty="0"/>
              <a:t>al</a:t>
            </a:r>
            <a:r>
              <a:rPr lang="en-US" sz="2000" dirty="0"/>
              <a:t>., J. Phys. </a:t>
            </a:r>
            <a:r>
              <a:rPr lang="en-US" sz="2000" dirty="0" smtClean="0"/>
              <a:t>G, </a:t>
            </a:r>
            <a:r>
              <a:rPr lang="en-US" sz="2000" dirty="0" err="1"/>
              <a:t>Nucl</a:t>
            </a:r>
            <a:r>
              <a:rPr lang="en-US" sz="2000" dirty="0"/>
              <a:t>. Part. Phys. </a:t>
            </a:r>
            <a:r>
              <a:rPr lang="en-US" sz="2000" b="1" dirty="0" smtClean="0"/>
              <a:t>28</a:t>
            </a:r>
            <a:r>
              <a:rPr lang="en-US" sz="2000" dirty="0" smtClean="0"/>
              <a:t>, </a:t>
            </a:r>
            <a:r>
              <a:rPr lang="en-US" sz="2000" dirty="0"/>
              <a:t>1715 (2002</a:t>
            </a:r>
            <a:r>
              <a:rPr lang="en-US" sz="2000" dirty="0" smtClean="0"/>
              <a:t>); </a:t>
            </a:r>
            <a:r>
              <a:rPr lang="nb-NO" sz="2000" dirty="0" smtClean="0"/>
              <a:t>W. </a:t>
            </a:r>
            <a:r>
              <a:rPr lang="nb-NO" sz="2000" dirty="0" err="1" smtClean="0"/>
              <a:t>Cassing</a:t>
            </a:r>
            <a:r>
              <a:rPr lang="nb-NO" sz="2000" dirty="0" smtClean="0"/>
              <a:t> </a:t>
            </a:r>
            <a:r>
              <a:rPr lang="nb-NO" sz="2000" i="1" dirty="0" smtClean="0"/>
              <a:t>et </a:t>
            </a:r>
            <a:r>
              <a:rPr lang="nb-NO" sz="2000" i="1" dirty="0"/>
              <a:t>al</a:t>
            </a:r>
            <a:r>
              <a:rPr lang="nb-NO" sz="2000" dirty="0" smtClean="0"/>
              <a:t>., </a:t>
            </a:r>
            <a:r>
              <a:rPr lang="nb-NO" sz="2000" dirty="0"/>
              <a:t>Eur. </a:t>
            </a:r>
            <a:r>
              <a:rPr lang="nb-NO" sz="2000" dirty="0" err="1"/>
              <a:t>Phys</a:t>
            </a:r>
            <a:r>
              <a:rPr lang="nb-NO" sz="2000" dirty="0"/>
              <a:t>. J. A </a:t>
            </a:r>
            <a:r>
              <a:rPr lang="nb-NO" sz="2000" b="1" dirty="0" smtClean="0"/>
              <a:t>16</a:t>
            </a:r>
            <a:r>
              <a:rPr lang="nb-NO" sz="2000" dirty="0" smtClean="0"/>
              <a:t>, </a:t>
            </a:r>
            <a:r>
              <a:rPr lang="nb-NO" sz="2000" dirty="0"/>
              <a:t>549 (2003)</a:t>
            </a: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97544" y="1073711"/>
            <a:ext cx="8209470" cy="41900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2104" y="3469919"/>
            <a:ext cx="8209470" cy="40118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36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796176"/>
            <a:ext cx="4294586" cy="306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标题 1"/>
          <p:cNvSpPr txBox="1">
            <a:spLocks/>
          </p:cNvSpPr>
          <p:nvPr/>
        </p:nvSpPr>
        <p:spPr>
          <a:xfrm>
            <a:off x="0" y="0"/>
            <a:ext cx="9144000" cy="563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JLab</a:t>
            </a: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E02-017:  Experimental Technique and</a:t>
            </a:r>
            <a:r>
              <a:rPr kumimoji="0" lang="en-US" altLang="zh-CN" sz="34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Layout</a:t>
            </a:r>
            <a:endParaRPr kumimoji="0" lang="zh-CN" altLang="en-US" sz="3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8461" y="746361"/>
            <a:ext cx="3684769" cy="2955979"/>
            <a:chOff x="151554" y="824924"/>
            <a:chExt cx="3684769" cy="2955979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1554" y="1147238"/>
              <a:ext cx="3684769" cy="2633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" name="TextBox 2"/>
            <p:cNvSpPr txBox="1"/>
            <p:nvPr/>
          </p:nvSpPr>
          <p:spPr>
            <a:xfrm>
              <a:off x="274959" y="824924"/>
              <a:ext cx="3194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Fission Fragment Detector: FFD</a:t>
              </a:r>
              <a:endParaRPr lang="en-US" b="1" dirty="0"/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4242214" y="720172"/>
            <a:ext cx="4901786" cy="6137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4 MWPC’s operated under low-pressure 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i="1" dirty="0">
                <a:solidFill>
                  <a:srgbClr val="000000"/>
                </a:solidFill>
              </a:rPr>
              <a:t>~3 </a:t>
            </a:r>
            <a:r>
              <a:rPr lang="en-US" sz="2000" i="1" dirty="0" err="1">
                <a:solidFill>
                  <a:srgbClr val="000000"/>
                </a:solidFill>
              </a:rPr>
              <a:t>Torr</a:t>
            </a:r>
            <a:r>
              <a:rPr lang="en-US" sz="2000" dirty="0" smtClean="0">
                <a:solidFill>
                  <a:srgbClr val="000000"/>
                </a:solidFill>
              </a:rPr>
              <a:t>) heptane gas</a:t>
            </a:r>
          </a:p>
          <a:p>
            <a:pPr marL="342900" indent="-342900" algn="l">
              <a:spcBef>
                <a:spcPts val="0"/>
              </a:spcBef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Each MWPC measures 2-D coordinates and timing</a:t>
            </a:r>
          </a:p>
          <a:p>
            <a:pPr marL="342900" indent="-342900" algn="l">
              <a:spcBef>
                <a:spcPts val="0"/>
              </a:spcBef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They form 2 TOF pairs above and below the tilted target foil (~8° </a:t>
            </a:r>
            <a:r>
              <a:rPr lang="en-US" sz="2000" dirty="0" err="1" smtClean="0">
                <a:solidFill>
                  <a:srgbClr val="000000"/>
                </a:solidFill>
              </a:rPr>
              <a:t>w.r.t</a:t>
            </a:r>
            <a:r>
              <a:rPr lang="en-US" sz="2000" dirty="0" smtClean="0">
                <a:solidFill>
                  <a:srgbClr val="000000"/>
                </a:solidFill>
              </a:rPr>
              <a:t>. beam)</a:t>
            </a:r>
          </a:p>
          <a:p>
            <a:pPr marL="342900" indent="-342900" algn="l">
              <a:spcBef>
                <a:spcPts val="0"/>
              </a:spcBef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Two fragments were measured in coincidence</a:t>
            </a:r>
          </a:p>
          <a:p>
            <a:pPr marL="342900" indent="-342900" algn="l">
              <a:spcBef>
                <a:spcPts val="0"/>
              </a:spcBef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Time-zero of each fragment was reconstructed from TOF and geometry</a:t>
            </a:r>
          </a:p>
          <a:p>
            <a:pPr marL="342900" indent="-342900" algn="l">
              <a:spcBef>
                <a:spcPts val="0"/>
              </a:spcBef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Decay time spectrum was obtained from difference between the two time-zeros with resolution of ~60 </a:t>
            </a:r>
            <a:r>
              <a:rPr lang="en-US" sz="2000" dirty="0" err="1" smtClean="0">
                <a:solidFill>
                  <a:srgbClr val="000000"/>
                </a:solidFill>
              </a:rPr>
              <a:t>ps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342900" indent="-342900" algn="l">
              <a:spcBef>
                <a:spcPts val="0"/>
              </a:spcBef>
              <a:spcAft>
                <a:spcPts val="800"/>
              </a:spcAft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The target contains thin (~0.8 </a:t>
            </a:r>
            <a:r>
              <a:rPr lang="en-US" sz="2000" dirty="0" err="1" smtClean="0">
                <a:solidFill>
                  <a:srgbClr val="000000"/>
                </a:solidFill>
              </a:rPr>
              <a:t>μm</a:t>
            </a:r>
            <a:r>
              <a:rPr lang="en-US" sz="2000" dirty="0" smtClean="0">
                <a:solidFill>
                  <a:srgbClr val="000000"/>
                </a:solidFill>
              </a:rPr>
              <a:t>) </a:t>
            </a:r>
            <a:r>
              <a:rPr lang="en-US" sz="2000" b="1" dirty="0" smtClean="0">
                <a:solidFill>
                  <a:srgbClr val="FF0000"/>
                </a:solidFill>
              </a:rPr>
              <a:t>Cu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Fe</a:t>
            </a:r>
            <a:r>
              <a:rPr lang="en-US" sz="2000" dirty="0" smtClean="0">
                <a:solidFill>
                  <a:srgbClr val="000000"/>
                </a:solidFill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Ag</a:t>
            </a:r>
            <a:r>
              <a:rPr lang="en-US" sz="2000" dirty="0" smtClean="0">
                <a:solidFill>
                  <a:srgbClr val="000000"/>
                </a:solidFill>
              </a:rPr>
              <a:t>, and </a:t>
            </a:r>
            <a:r>
              <a:rPr lang="en-US" sz="2000" b="1" dirty="0" smtClean="0">
                <a:solidFill>
                  <a:srgbClr val="FF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 strips and illuminated by </a:t>
            </a:r>
            <a:r>
              <a:rPr lang="en-US" sz="2000" dirty="0" err="1" smtClean="0">
                <a:solidFill>
                  <a:srgbClr val="000000"/>
                </a:solidFill>
              </a:rPr>
              <a:t>Bremsstralungs</a:t>
            </a:r>
            <a:r>
              <a:rPr lang="en-US" sz="2000" dirty="0" smtClean="0">
                <a:solidFill>
                  <a:srgbClr val="000000"/>
                </a:solidFill>
              </a:rPr>
              <a:t> generated from the thin target of HKS experiment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85095" y="838019"/>
            <a:ext cx="5058905" cy="289378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(a) and (d) are the two outer MWPC’s with less effect from pile-up charges and good resolution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(b) and </a:t>
            </a:r>
            <a:r>
              <a:rPr lang="de-DE" sz="2000" dirty="0" smtClean="0"/>
              <a:t>(c)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inner</a:t>
            </a:r>
            <a:r>
              <a:rPr lang="de-DE" sz="2000" dirty="0" smtClean="0"/>
              <a:t> </a:t>
            </a:r>
            <a:r>
              <a:rPr lang="de-DE" sz="2000" dirty="0" err="1" smtClean="0"/>
              <a:t>MWPC‘s</a:t>
            </a:r>
            <a:r>
              <a:rPr lang="de-DE" sz="2000" dirty="0" smtClean="0"/>
              <a:t> </a:t>
            </a:r>
            <a:r>
              <a:rPr lang="de-DE" sz="2000" dirty="0" err="1" smtClean="0"/>
              <a:t>very</a:t>
            </a:r>
            <a:r>
              <a:rPr lang="de-DE" sz="2000" dirty="0" smtClean="0"/>
              <a:t> </a:t>
            </a:r>
            <a:r>
              <a:rPr lang="de-DE" sz="2000" dirty="0" err="1" smtClean="0"/>
              <a:t>close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beam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their</a:t>
            </a:r>
            <a:r>
              <a:rPr lang="de-DE" sz="2000" dirty="0" smtClean="0"/>
              <a:t> </a:t>
            </a:r>
            <a:r>
              <a:rPr lang="de-DE" sz="2000" dirty="0" err="1" smtClean="0"/>
              <a:t>resolutions</a:t>
            </a:r>
            <a:r>
              <a:rPr lang="de-DE" sz="2000" dirty="0" smtClean="0"/>
              <a:t> </a:t>
            </a:r>
            <a:r>
              <a:rPr lang="de-DE" sz="2000" dirty="0" err="1" smtClean="0"/>
              <a:t>were</a:t>
            </a:r>
            <a:r>
              <a:rPr lang="de-DE" sz="2000" dirty="0" smtClean="0"/>
              <a:t> </a:t>
            </a:r>
            <a:r>
              <a:rPr lang="de-DE" sz="2000" dirty="0" err="1" smtClean="0"/>
              <a:t>affected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pile-</a:t>
            </a:r>
            <a:r>
              <a:rPr lang="de-DE" sz="2000" dirty="0" err="1" smtClean="0"/>
              <a:t>up</a:t>
            </a:r>
            <a:r>
              <a:rPr lang="de-DE" sz="2000" dirty="0" smtClean="0"/>
              <a:t> </a:t>
            </a:r>
            <a:r>
              <a:rPr lang="de-DE" sz="2000" dirty="0" err="1" smtClean="0"/>
              <a:t>charges</a:t>
            </a:r>
            <a:endParaRPr lang="de-DE" sz="2000" dirty="0" smtClean="0"/>
          </a:p>
          <a:p>
            <a:r>
              <a:rPr lang="de-DE" sz="2000" dirty="0" smtClean="0"/>
              <a:t>Resolution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reconstructed</a:t>
            </a:r>
            <a:r>
              <a:rPr lang="de-DE" sz="2000" dirty="0" smtClean="0"/>
              <a:t> </a:t>
            </a:r>
            <a:r>
              <a:rPr lang="de-DE" sz="2000" dirty="0" err="1" smtClean="0"/>
              <a:t>fission</a:t>
            </a:r>
            <a:r>
              <a:rPr lang="de-DE" sz="2000" dirty="0" smtClean="0"/>
              <a:t> </a:t>
            </a:r>
            <a:r>
              <a:rPr lang="de-DE" sz="2000" dirty="0" err="1" smtClean="0"/>
              <a:t>position</a:t>
            </a:r>
            <a:r>
              <a:rPr lang="de-DE" sz="2000" dirty="0" smtClean="0"/>
              <a:t> was </a:t>
            </a:r>
            <a:r>
              <a:rPr lang="de-DE" sz="2000" dirty="0" err="1" smtClean="0"/>
              <a:t>dominated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inner</a:t>
            </a:r>
            <a:r>
              <a:rPr lang="de-DE" sz="2000" dirty="0" smtClean="0"/>
              <a:t> </a:t>
            </a:r>
            <a:r>
              <a:rPr lang="de-DE" sz="2000" dirty="0" err="1" smtClean="0"/>
              <a:t>MWPC‘s</a:t>
            </a:r>
            <a:r>
              <a:rPr lang="de-DE" sz="2000" dirty="0" smtClean="0"/>
              <a:t> </a:t>
            </a:r>
            <a:endParaRPr lang="en-US" sz="2000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0"/>
            <a:ext cx="9144000" cy="563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Features</a:t>
            </a:r>
            <a:r>
              <a:rPr kumimoji="0" lang="en-US" altLang="zh-CN" sz="36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of Measurements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589231"/>
            <a:ext cx="3927976" cy="3113107"/>
            <a:chOff x="0" y="589231"/>
            <a:chExt cx="3927976" cy="311310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916582"/>
              <a:ext cx="3927976" cy="2785756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46315" y="589231"/>
              <a:ext cx="21603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Position Resolution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3831823"/>
            <a:ext cx="4063628" cy="3026177"/>
            <a:chOff x="0" y="3831823"/>
            <a:chExt cx="4063628" cy="30261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4150809"/>
              <a:ext cx="3958100" cy="270719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0" y="3831823"/>
              <a:ext cx="4063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Measured and Simulated Beam Profile </a:t>
              </a:r>
              <a:endParaRPr lang="en-US" dirty="0"/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>
          <a:xfrm>
            <a:off x="4085095" y="3862741"/>
            <a:ext cx="5058905" cy="2995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 smtClean="0"/>
              <a:t>Events were separated from 4 targets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Events mixing due to insufficient resolution was determined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189839" y="5049568"/>
            <a:ext cx="4954161" cy="1808432"/>
            <a:chOff x="4189839" y="5049568"/>
            <a:chExt cx="4954161" cy="180843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89839" y="5401987"/>
              <a:ext cx="4954161" cy="1456013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887244" y="5049568"/>
              <a:ext cx="21603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Target Regions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35297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0"/>
            <a:ext cx="9144000" cy="563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Fission Process</a:t>
            </a:r>
            <a:r>
              <a:rPr kumimoji="0" lang="en-US" altLang="zh-CN" sz="36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Recognized By This Experiment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746360"/>
            <a:ext cx="2684116" cy="2958890"/>
            <a:chOff x="209492" y="746360"/>
            <a:chExt cx="2474624" cy="295889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0224" y="1141605"/>
              <a:ext cx="2353892" cy="256364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09492" y="746360"/>
              <a:ext cx="20294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One-step Process</a:t>
              </a:r>
              <a:endParaRPr lang="en-US" sz="2000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3858012"/>
            <a:ext cx="2644837" cy="2999988"/>
            <a:chOff x="244053" y="3858012"/>
            <a:chExt cx="2400784" cy="299998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2925" y="4302878"/>
              <a:ext cx="2301912" cy="2555122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44053" y="3858012"/>
              <a:ext cx="20294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Two-step Process</a:t>
              </a:r>
              <a:endParaRPr lang="en-US" sz="2000" b="1" dirty="0"/>
            </a:p>
          </p:txBody>
        </p:sp>
      </p:grp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972168" y="733266"/>
            <a:ext cx="6171832" cy="299853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100" dirty="0" smtClean="0"/>
              <a:t>Should be dominated by </a:t>
            </a:r>
            <a:r>
              <a:rPr lang="en-US" sz="2100" dirty="0"/>
              <a:t>p</a:t>
            </a:r>
            <a:r>
              <a:rPr lang="en-US" sz="2100" dirty="0" smtClean="0"/>
              <a:t>hoto-induced prompt fissions without “long” lifetime.</a:t>
            </a:r>
          </a:p>
          <a:p>
            <a:pPr>
              <a:spcAft>
                <a:spcPts val="600"/>
              </a:spcAft>
            </a:pPr>
            <a:r>
              <a:rPr lang="en-US" sz="2100" dirty="0" smtClean="0">
                <a:solidFill>
                  <a:srgbClr val="0000FF"/>
                </a:solidFill>
              </a:rPr>
              <a:t>Fissions induced by non-</a:t>
            </a:r>
            <a:r>
              <a:rPr lang="en-US" sz="2100" dirty="0" err="1" smtClean="0">
                <a:solidFill>
                  <a:srgbClr val="0000FF"/>
                </a:solidFill>
              </a:rPr>
              <a:t>mesonic</a:t>
            </a:r>
            <a:r>
              <a:rPr lang="en-US" sz="2100" dirty="0" smtClean="0">
                <a:solidFill>
                  <a:srgbClr val="0000FF"/>
                </a:solidFill>
              </a:rPr>
              <a:t> weak decay of the ground or some low-lying states of photo-produced </a:t>
            </a:r>
            <a:r>
              <a:rPr lang="en-US" sz="2100" dirty="0" err="1" smtClean="0">
                <a:solidFill>
                  <a:srgbClr val="0000FF"/>
                </a:solidFill>
              </a:rPr>
              <a:t>hypernuclei</a:t>
            </a:r>
            <a:r>
              <a:rPr lang="en-US" sz="2100" dirty="0" smtClean="0">
                <a:solidFill>
                  <a:srgbClr val="0000FF"/>
                </a:solidFill>
              </a:rPr>
              <a:t>.  Since both of the fragments came from the same time-zero, these events would appear to be “prompt” thus no-lifetime could be measured.</a:t>
            </a:r>
            <a:endParaRPr lang="de-DE" sz="2100" dirty="0" smtClean="0">
              <a:solidFill>
                <a:srgbClr val="0000FF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972168" y="3859467"/>
            <a:ext cx="6171832" cy="2998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100" dirty="0" smtClean="0"/>
              <a:t>1</a:t>
            </a:r>
            <a:r>
              <a:rPr lang="en-US" sz="2100" baseline="30000" dirty="0" smtClean="0"/>
              <a:t>st</a:t>
            </a:r>
            <a:r>
              <a:rPr lang="en-US" sz="2100" dirty="0" smtClean="0"/>
              <a:t> step:  Excited </a:t>
            </a:r>
            <a:r>
              <a:rPr lang="en-US" sz="2100" dirty="0" err="1" smtClean="0"/>
              <a:t>hypernuclei</a:t>
            </a:r>
            <a:r>
              <a:rPr lang="en-US" sz="2100" dirty="0" smtClean="0"/>
              <a:t> decay strongly by fission and </a:t>
            </a:r>
            <a:r>
              <a:rPr lang="en-US" sz="2100" dirty="0" err="1" smtClean="0"/>
              <a:t>Λ</a:t>
            </a:r>
            <a:r>
              <a:rPr lang="en-US" sz="2100" dirty="0" smtClean="0"/>
              <a:t> attached to one of the fragments producing </a:t>
            </a:r>
            <a:r>
              <a:rPr lang="en-US" sz="2100" dirty="0" smtClean="0">
                <a:solidFill>
                  <a:srgbClr val="FF0000"/>
                </a:solidFill>
              </a:rPr>
              <a:t>hyper-fragments</a:t>
            </a:r>
            <a:r>
              <a:rPr lang="en-US" sz="2100" dirty="0" smtClean="0"/>
              <a:t>. </a:t>
            </a:r>
          </a:p>
          <a:p>
            <a:pPr>
              <a:spcAft>
                <a:spcPts val="600"/>
              </a:spcAft>
            </a:pPr>
            <a:r>
              <a:rPr lang="en-US" sz="2100" dirty="0" smtClean="0">
                <a:solidFill>
                  <a:srgbClr val="0000FF"/>
                </a:solidFill>
              </a:rPr>
              <a:t>2</a:t>
            </a:r>
            <a:r>
              <a:rPr lang="en-US" sz="2100" baseline="30000" dirty="0" smtClean="0">
                <a:solidFill>
                  <a:srgbClr val="0000FF"/>
                </a:solidFill>
              </a:rPr>
              <a:t>nd</a:t>
            </a:r>
            <a:r>
              <a:rPr lang="en-US" sz="2100" dirty="0" smtClean="0">
                <a:solidFill>
                  <a:srgbClr val="0000FF"/>
                </a:solidFill>
              </a:rPr>
              <a:t> step: </a:t>
            </a:r>
            <a:r>
              <a:rPr lang="en-US" sz="2100" dirty="0" smtClean="0">
                <a:solidFill>
                  <a:srgbClr val="FF0000"/>
                </a:solidFill>
              </a:rPr>
              <a:t>Hyper-fragments </a:t>
            </a:r>
            <a:r>
              <a:rPr lang="en-US" sz="2100" dirty="0" smtClean="0">
                <a:solidFill>
                  <a:srgbClr val="0000FF"/>
                </a:solidFill>
              </a:rPr>
              <a:t>fission or break-up via weak decay.</a:t>
            </a:r>
          </a:p>
          <a:p>
            <a:pPr>
              <a:spcAft>
                <a:spcPts val="600"/>
              </a:spcAft>
            </a:pPr>
            <a:r>
              <a:rPr lang="en-US" sz="2100" dirty="0" smtClean="0">
                <a:solidFill>
                  <a:srgbClr val="0000FF"/>
                </a:solidFill>
              </a:rPr>
              <a:t>Thus one fragment has prompt time-zero while the other contains the character of lifetime of medium heavy-</a:t>
            </a:r>
            <a:r>
              <a:rPr lang="en-US" sz="2100" dirty="0" err="1" smtClean="0">
                <a:solidFill>
                  <a:srgbClr val="0000FF"/>
                </a:solidFill>
              </a:rPr>
              <a:t>hypernuclei</a:t>
            </a:r>
            <a:r>
              <a:rPr lang="en-US" sz="2100" dirty="0" smtClean="0">
                <a:solidFill>
                  <a:srgbClr val="0000FF"/>
                </a:solidFill>
              </a:rPr>
              <a:t>.</a:t>
            </a:r>
            <a:endParaRPr lang="de-DE" sz="21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262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0"/>
            <a:ext cx="9144000" cy="563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Which Process Should Dominate?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81994" y="680891"/>
            <a:ext cx="7292941" cy="4321031"/>
            <a:chOff x="-680849" y="536856"/>
            <a:chExt cx="7292941" cy="432103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093" y="1047139"/>
              <a:ext cx="5628059" cy="381074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-680849" y="536856"/>
              <a:ext cx="72929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Using photo-produced </a:t>
              </a:r>
              <a:r>
                <a:rPr lang="en-US" sz="2400" baseline="30000" dirty="0" smtClean="0"/>
                <a:t>12</a:t>
              </a:r>
              <a:r>
                <a:rPr lang="en-US" sz="2400" baseline="-25000" dirty="0" smtClean="0"/>
                <a:t>Λ</a:t>
              </a:r>
              <a:r>
                <a:rPr lang="en-US" sz="2400" dirty="0" smtClean="0"/>
                <a:t>B as example (</a:t>
              </a:r>
              <a:r>
                <a:rPr lang="en-US" sz="2400" b="1" i="1" dirty="0" err="1" smtClean="0"/>
                <a:t>q</a:t>
              </a:r>
              <a:r>
                <a:rPr lang="en-US" sz="2400" b="1" i="1" baseline="-25000" dirty="0" err="1" smtClean="0"/>
                <a:t>Λ</a:t>
              </a:r>
              <a:r>
                <a:rPr lang="en-US" sz="2400" i="1" dirty="0" smtClean="0"/>
                <a:t> ≈ 350 MeV/c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8265" y="3958422"/>
            <a:ext cx="3914882" cy="2858405"/>
            <a:chOff x="458265" y="3958422"/>
            <a:chExt cx="3914882" cy="2858405"/>
          </a:xfrm>
        </p:grpSpPr>
        <p:sp>
          <p:nvSpPr>
            <p:cNvPr id="8" name="TextBox 7"/>
            <p:cNvSpPr txBox="1"/>
            <p:nvPr/>
          </p:nvSpPr>
          <p:spPr>
            <a:xfrm>
              <a:off x="458265" y="4877835"/>
              <a:ext cx="3914882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“Cold” </a:t>
              </a:r>
              <a:r>
                <a:rPr lang="en-US" sz="2400" b="1" dirty="0" err="1" smtClean="0">
                  <a:solidFill>
                    <a:srgbClr val="0000FF"/>
                  </a:solidFill>
                </a:rPr>
                <a:t>hypernuclei</a:t>
              </a:r>
              <a:endParaRPr lang="en-US" sz="2400" b="1" dirty="0" smtClean="0">
                <a:solidFill>
                  <a:srgbClr val="0000FF"/>
                </a:solidFill>
              </a:endParaRPr>
            </a:p>
            <a:p>
              <a:r>
                <a:rPr lang="en-US" sz="2400" dirty="0" err="1" smtClean="0">
                  <a:solidFill>
                    <a:srgbClr val="0000FF"/>
                  </a:solidFill>
                </a:rPr>
                <a:t>Λ</a:t>
              </a:r>
              <a:r>
                <a:rPr lang="en-US" sz="2400" dirty="0" smtClean="0">
                  <a:solidFill>
                    <a:srgbClr val="0000FF"/>
                  </a:solidFill>
                </a:rPr>
                <a:t> at lower orbits coupled with nuclear core at ground or low excitation particle hole states</a:t>
              </a:r>
            </a:p>
            <a:p>
              <a:pPr algn="ctr"/>
              <a:r>
                <a:rPr lang="en-US" sz="2400" dirty="0" smtClean="0">
                  <a:solidFill>
                    <a:srgbClr val="0000FF"/>
                  </a:solidFill>
                </a:rPr>
                <a:t>(Source for 1-step fission)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540188" y="3958422"/>
              <a:ext cx="459395" cy="932188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607468" y="3998954"/>
            <a:ext cx="4310212" cy="2808153"/>
            <a:chOff x="255476" y="4035694"/>
            <a:chExt cx="4310212" cy="2808153"/>
          </a:xfrm>
        </p:grpSpPr>
        <p:sp>
          <p:nvSpPr>
            <p:cNvPr id="18" name="TextBox 17"/>
            <p:cNvSpPr txBox="1"/>
            <p:nvPr/>
          </p:nvSpPr>
          <p:spPr>
            <a:xfrm>
              <a:off x="255476" y="4904855"/>
              <a:ext cx="4310212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“Hot” </a:t>
              </a:r>
              <a:r>
                <a:rPr lang="en-US" sz="2400" b="1" dirty="0" err="1" smtClean="0">
                  <a:solidFill>
                    <a:srgbClr val="FF0000"/>
                  </a:solidFill>
                </a:rPr>
                <a:t>hypernuclei</a:t>
              </a:r>
              <a:endParaRPr lang="en-US" sz="2400" b="1" dirty="0" smtClean="0">
                <a:solidFill>
                  <a:srgbClr val="FF0000"/>
                </a:solidFill>
              </a:endParaRPr>
            </a:p>
            <a:p>
              <a:r>
                <a:rPr lang="en-US" sz="2400" dirty="0" err="1" smtClean="0">
                  <a:solidFill>
                    <a:srgbClr val="FF0000"/>
                  </a:solidFill>
                </a:rPr>
                <a:t>Λ</a:t>
              </a:r>
              <a:r>
                <a:rPr lang="en-US" sz="2400" dirty="0" smtClean="0">
                  <a:solidFill>
                    <a:srgbClr val="FF0000"/>
                  </a:solidFill>
                </a:rPr>
                <a:t> at various orbits coupled with highly excited nuclear core at deep particle hole states</a:t>
              </a:r>
            </a:p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(Source for 2-step fission)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 flipV="1">
              <a:off x="539221" y="4035694"/>
              <a:ext cx="1067419" cy="783576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645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0" y="0"/>
            <a:ext cx="9144000" cy="5630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Which Process Should Dominate?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91838" y="748441"/>
            <a:ext cx="8390726" cy="4918219"/>
            <a:chOff x="391838" y="748441"/>
            <a:chExt cx="8390726" cy="4918219"/>
          </a:xfrm>
        </p:grpSpPr>
        <p:grpSp>
          <p:nvGrpSpPr>
            <p:cNvPr id="20" name="Group 19"/>
            <p:cNvGrpSpPr/>
            <p:nvPr/>
          </p:nvGrpSpPr>
          <p:grpSpPr>
            <a:xfrm>
              <a:off x="391838" y="748441"/>
              <a:ext cx="8390726" cy="4918219"/>
              <a:chOff x="391838" y="748441"/>
              <a:chExt cx="8390726" cy="491821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91838" y="748441"/>
                <a:ext cx="8390726" cy="4918219"/>
                <a:chOff x="391838" y="748441"/>
                <a:chExt cx="8390726" cy="4918219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538131" y="1259055"/>
                  <a:ext cx="6379688" cy="4407605"/>
                </a:xfrm>
                <a:prstGeom prst="rect">
                  <a:avLst/>
                </a:prstGeom>
              </p:spPr>
            </p:pic>
            <p:sp>
              <p:nvSpPr>
                <p:cNvPr id="6" name="TextBox 5"/>
                <p:cNvSpPr txBox="1"/>
                <p:nvPr/>
              </p:nvSpPr>
              <p:spPr>
                <a:xfrm>
                  <a:off x="391838" y="748441"/>
                  <a:ext cx="839072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Ratio of “Cold”/”Hot” </a:t>
                  </a:r>
                  <a:r>
                    <a:rPr lang="en-US" sz="2400" dirty="0" err="1" smtClean="0"/>
                    <a:t>hypernuclei</a:t>
                  </a:r>
                  <a:r>
                    <a:rPr lang="en-US" sz="2400" dirty="0" smtClean="0"/>
                    <a:t> extracted from </a:t>
                  </a:r>
                  <a:r>
                    <a:rPr lang="en-US" sz="2400" dirty="0" err="1" smtClean="0"/>
                    <a:t>JLab</a:t>
                  </a:r>
                  <a:r>
                    <a:rPr lang="en-US" sz="2400" dirty="0" smtClean="0"/>
                    <a:t> HKS data</a:t>
                  </a:r>
                  <a:endParaRPr lang="en-US" sz="2400" dirty="0"/>
                </a:p>
              </p:txBody>
            </p:sp>
          </p:grpSp>
          <p:sp>
            <p:nvSpPr>
              <p:cNvPr id="8" name="TextBox 7"/>
              <p:cNvSpPr txBox="1"/>
              <p:nvPr/>
            </p:nvSpPr>
            <p:spPr>
              <a:xfrm>
                <a:off x="4188607" y="1823846"/>
                <a:ext cx="266179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Arbitrary simple fits</a:t>
                </a:r>
                <a:endParaRPr lang="en-US" sz="2400" dirty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>
                <a:off x="5404655" y="2283186"/>
                <a:ext cx="540465" cy="418809"/>
              </a:xfrm>
              <a:prstGeom prst="straightConnector1">
                <a:avLst/>
              </a:prstGeom>
              <a:ln w="19050" cmpd="sng">
                <a:solidFill>
                  <a:schemeClr val="tx1"/>
                </a:solidFill>
                <a:prstDash val="sysDash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5404655" y="2283185"/>
                <a:ext cx="202674" cy="878149"/>
              </a:xfrm>
              <a:prstGeom prst="straightConnector1">
                <a:avLst/>
              </a:prstGeom>
              <a:ln w="1905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3337374" y="2796564"/>
              <a:ext cx="635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52</a:t>
              </a:r>
              <a:r>
                <a:rPr lang="en-US" baseline="-25000" dirty="0" smtClean="0"/>
                <a:t>Λ</a:t>
              </a:r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06099" y="3192144"/>
              <a:ext cx="635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28</a:t>
              </a:r>
              <a:r>
                <a:rPr lang="en-US" baseline="-25000" dirty="0" smtClean="0"/>
                <a:t>Λ</a:t>
              </a:r>
              <a:r>
                <a:rPr lang="en-US" dirty="0" smtClean="0"/>
                <a:t>Al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73727" y="3435323"/>
              <a:ext cx="635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12</a:t>
              </a:r>
              <a:r>
                <a:rPr lang="en-US" baseline="-25000" dirty="0" smtClean="0"/>
                <a:t>Λ</a:t>
              </a:r>
              <a:r>
                <a:rPr lang="en-US" dirty="0"/>
                <a:t>B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476402" y="4448571"/>
              <a:ext cx="698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10</a:t>
              </a:r>
              <a:r>
                <a:rPr lang="en-US" baseline="-25000" dirty="0" smtClean="0"/>
                <a:t>Λ</a:t>
              </a:r>
              <a:r>
                <a:rPr lang="en-US" dirty="0" smtClean="0"/>
                <a:t>Be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68308" y="4745790"/>
              <a:ext cx="635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7</a:t>
              </a:r>
              <a:r>
                <a:rPr lang="en-US" baseline="-25000" dirty="0" smtClean="0"/>
                <a:t>Λ</a:t>
              </a:r>
              <a:r>
                <a:rPr lang="en-US" dirty="0" smtClean="0"/>
                <a:t>He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445467" y="3615607"/>
            <a:ext cx="4296701" cy="1366743"/>
            <a:chOff x="3445467" y="3615607"/>
            <a:chExt cx="4296701" cy="1366743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796770" y="3615607"/>
              <a:ext cx="3945398" cy="648478"/>
            </a:xfrm>
            <a:prstGeom prst="line">
              <a:avLst/>
            </a:prstGeom>
            <a:ln w="38100" cmpd="sng">
              <a:solidFill>
                <a:srgbClr val="FF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45467" y="4151353"/>
              <a:ext cx="42967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Could be decreasing as # of deep hole states increase faster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824209" y="5674189"/>
            <a:ext cx="77827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Hypernuclei</a:t>
            </a:r>
            <a:r>
              <a:rPr lang="en-US" sz="2800" dirty="0" smtClean="0">
                <a:solidFill>
                  <a:srgbClr val="FF0000"/>
                </a:solidFill>
              </a:rPr>
              <a:t> recognized only by delayed fissions should be dominated by decay of hyper-fragments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775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0"/>
            <a:ext cx="9144000" cy="6214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Opening</a:t>
            </a:r>
            <a:r>
              <a:rPr kumimoji="0" lang="en-US" altLang="zh-CN" sz="36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Angle Of 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</a:t>
            </a:r>
            <a:r>
              <a:rPr kumimoji="0" lang="en-US" altLang="zh-CN" sz="36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he Two Fragments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948970"/>
            <a:ext cx="4648002" cy="36714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956" y="972717"/>
            <a:ext cx="4550044" cy="36612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61306" y="1080797"/>
            <a:ext cx="278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Measured angle correlation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4815" y="5187830"/>
            <a:ext cx="8444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Opening angle cannot be used as a “gate” to separate fissions from weak decay of “cold” or “hot” </a:t>
            </a:r>
            <a:r>
              <a:rPr lang="en-US" sz="2800" dirty="0" err="1" smtClean="0">
                <a:solidFill>
                  <a:srgbClr val="FF0000"/>
                </a:solidFill>
              </a:rPr>
              <a:t>hypernuclei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3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5908</TotalTime>
  <Words>1281</Words>
  <Application>Microsoft Macintosh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Direct Measurement of The Lifetime of Medium-Heavy Hypernuclei: JLab E02-017 Experiment </vt:lpstr>
      <vt:lpstr>Lifetime of Hypernuclei Before The JLab Result </vt:lpstr>
      <vt:lpstr>Conflicting Lifetime Results on Heavy Hypernuclei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Summarized Lifetime of Hypernuclei WithJLab Result </vt:lpstr>
      <vt:lpstr>Summary</vt:lpstr>
    </vt:vector>
  </TitlesOfParts>
  <Company>Jefferson Science Associates,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Liguang Tang</dc:creator>
  <cp:lastModifiedBy>tangl</cp:lastModifiedBy>
  <cp:revision>59</cp:revision>
  <dcterms:created xsi:type="dcterms:W3CDTF">2012-06-15T15:48:46Z</dcterms:created>
  <dcterms:modified xsi:type="dcterms:W3CDTF">2018-06-28T12:50:35Z</dcterms:modified>
</cp:coreProperties>
</file>