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49" r:id="rId3"/>
    <p:sldId id="279" r:id="rId4"/>
    <p:sldId id="289" r:id="rId5"/>
    <p:sldId id="350" r:id="rId6"/>
    <p:sldId id="351" r:id="rId7"/>
    <p:sldId id="353" r:id="rId8"/>
    <p:sldId id="354" r:id="rId9"/>
    <p:sldId id="355" r:id="rId10"/>
    <p:sldId id="287" r:id="rId11"/>
    <p:sldId id="356" r:id="rId12"/>
    <p:sldId id="285" r:id="rId13"/>
    <p:sldId id="364" r:id="rId14"/>
    <p:sldId id="366" r:id="rId15"/>
    <p:sldId id="367" r:id="rId16"/>
    <p:sldId id="368" r:id="rId17"/>
    <p:sldId id="371" r:id="rId18"/>
    <p:sldId id="372" r:id="rId19"/>
    <p:sldId id="384" r:id="rId20"/>
    <p:sldId id="385" r:id="rId21"/>
    <p:sldId id="373" r:id="rId22"/>
    <p:sldId id="374" r:id="rId23"/>
    <p:sldId id="386" r:id="rId24"/>
    <p:sldId id="375" r:id="rId25"/>
    <p:sldId id="387" r:id="rId26"/>
    <p:sldId id="382" r:id="rId27"/>
    <p:sldId id="388" r:id="rId28"/>
    <p:sldId id="314" r:id="rId29"/>
    <p:sldId id="294" r:id="rId30"/>
    <p:sldId id="309" r:id="rId31"/>
    <p:sldId id="389" r:id="rId32"/>
    <p:sldId id="390" r:id="rId33"/>
    <p:sldId id="286" r:id="rId34"/>
    <p:sldId id="38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1B9329"/>
    <a:srgbClr val="434AC0"/>
    <a:srgbClr val="1FA42E"/>
    <a:srgbClr val="21B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0" autoAdjust="0"/>
    <p:restoredTop sz="94685" autoAdjust="0"/>
  </p:normalViewPr>
  <p:slideViewPr>
    <p:cSldViewPr snapToGrid="0" snapToObjects="1">
      <p:cViewPr>
        <p:scale>
          <a:sx n="118" d="100"/>
          <a:sy n="118" d="100"/>
        </p:scale>
        <p:origin x="38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0CA27-8AE8-FE4F-A874-F2932C72C63A}" type="datetimeFigureOut">
              <a:rPr lang="en-US" smtClean="0"/>
              <a:t>6/27/18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B2754-C022-0C4D-9AD6-775139C3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1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b="0" baseline="0"/>
              </a:p>
              <a:p>
                <a:endParaRPr lang="en-GB" sz="1200" baseline="0" noProof="0"/>
              </a:p>
              <a:p>
                <a:endParaRPr lang="es-ES" sz="1200" b="0" baseline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4358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7530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2247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5823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020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548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baseline="0" noProof="0" dirty="0"/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s-E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2845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9123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848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0" baseline="0" noProof="0" dirty="0" smtClean="0"/>
                  <a:t>so we are ready to write the double differential cross-section for the </a:t>
                </a:r>
                <a:r>
                  <a:rPr lang="en-GB" b="0" baseline="0" noProof="0" dirty="0" err="1" smtClean="0"/>
                  <a:t>Lambda_b</a:t>
                </a:r>
                <a:r>
                  <a:rPr lang="en-GB" b="0" baseline="0" noProof="0" dirty="0" smtClean="0"/>
                  <a:t> decay into </a:t>
                </a:r>
                <a:r>
                  <a:rPr lang="es-ES" sz="1200" b="1" i="0" smtClean="0">
                    <a:latin typeface="Cambria Math"/>
                  </a:rPr>
                  <a:t>𝑱/𝝍𝜼𝜦</a:t>
                </a:r>
                <a:r>
                  <a:rPr lang="en-GB" b="0" baseline="0" noProof="0" dirty="0" smtClean="0"/>
                  <a:t>. This way, integrating over one invariant mass or the other we get the invariant mass distribution we want.</a:t>
                </a:r>
              </a:p>
              <a:p>
                <a:endParaRPr lang="es-ES_tradnl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</a:t>
                </a:r>
              </a:p>
              <a:p>
                <a:endParaRPr lang="es-ES_tradnl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s-ES_tradnl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Fixing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invariant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mass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M_{\eta \Lambda}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one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can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integrate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over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M_{J/\psi \Lambda},  (in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order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to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obtain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d\Gamma/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dM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_{J/\psi \Lambda}). In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case,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limits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are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given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by</a:t>
                </a:r>
                <a:r>
                  <a:rPr lang="es-ES_tradnl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:</a:t>
                </a:r>
              </a:p>
              <a:p>
                <a:endParaRPr lang="es-ES_tradnl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s-ES_tradnl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Where</a:t>
                </a:r>
                <a:r>
                  <a:rPr lang="mr-I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…</a:t>
                </a:r>
                <a:endParaRPr lang="es-E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s-ES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s-E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</a:t>
                </a:r>
                <a:r>
                  <a:rPr lang="es-E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can </a:t>
                </a:r>
                <a:r>
                  <a:rPr lang="es-E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obtain</a:t>
                </a:r>
                <a:r>
                  <a:rPr lang="es-E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es-E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Dalitz</a:t>
                </a:r>
                <a:r>
                  <a:rPr lang="es-ES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s-ES" sz="1200" kern="1200" baseline="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plot</a:t>
                </a:r>
                <a:r>
                  <a:rPr lang="mr-IN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…</a:t>
                </a:r>
                <a:endParaRPr lang="es-ES_tradnl" dirty="0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3553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1200" baseline="0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1200" baseline="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Summarizing: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We have shown that these reactions are very promising to discover a strange partner of the hidden charm </a:t>
                </a:r>
                <a:r>
                  <a:rPr lang="en-US" dirty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pentaquark</a:t>
                </a:r>
                <a:r>
                  <a:rPr lang="en-US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noProof="0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noProof="0" dirty="0" smtClean="0">
                    <a:solidFill>
                      <a:srgbClr val="0070C0"/>
                    </a:solidFill>
                    <a:ea typeface="Arial" charset="0"/>
                    <a:cs typeface="Arial" charset="0"/>
                  </a:rPr>
                  <a:t>The </a:t>
                </a:r>
                <a:r>
                  <a:rPr lang="en-GB" sz="1200" i="0" noProof="0">
                    <a:solidFill>
                      <a:srgbClr val="0070C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𝛬</a:t>
                </a:r>
                <a:r>
                  <a:rPr lang="en-GB" sz="1200" i="0" noProof="0" smtClean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n-GB" sz="1200" i="0" noProof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𝑏</a:t>
                </a:r>
                <a:r>
                  <a:rPr lang="en-GB" sz="1200" i="0" noProof="0">
                    <a:solidFill>
                      <a:srgbClr val="0070C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→𝐽/𝜓 𝜙𝛬</a:t>
                </a:r>
                <a:r>
                  <a:rPr lang="en-GB" sz="1200" noProof="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GB" sz="120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 allows the observation of other</a:t>
                </a:r>
                <a:r>
                  <a:rPr lang="en-GB" sz="1200" baseline="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exotics in the </a:t>
                </a:r>
                <a:r>
                  <a:rPr lang="en-GB" sz="1200" i="0" noProof="0" smtClean="0">
                    <a:solidFill>
                      <a:srgbClr val="0070C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𝐽/𝜓 𝜙</a:t>
                </a:r>
                <a:r>
                  <a:rPr lang="en-GB" sz="1200" noProof="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GB" sz="120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invariant mass</a:t>
                </a:r>
                <a:r>
                  <a:rPr lang="en-GB" sz="1200" baseline="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: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 present study has suggested that the </a:t>
                </a:r>
                <a:r>
                  <a:rPr lang="en-GB" sz="120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X(4160) </a:t>
                </a:r>
                <a:r>
                  <a:rPr lang="en-GB" sz="1200" noProof="0" dirty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tetraquark</a:t>
                </a:r>
                <a:r>
                  <a:rPr lang="en-GB" sz="120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can be detected experimentally in this reaction,</a:t>
                </a:r>
                <a:r>
                  <a:rPr lang="en-GB" sz="1200" baseline="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we have also seen that, when exploring the accessible area permitted by the dynamics of this reaction, these other </a:t>
                </a:r>
                <a:r>
                  <a:rPr lang="en-GB" sz="1200" baseline="0" noProof="0" dirty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tetraquarks</a:t>
                </a:r>
                <a:r>
                  <a:rPr lang="en-GB" sz="1200" baseline="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(point at them) can be observed.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1200" baseline="0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1200" baseline="0" dirty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Finally</a:t>
                </a:r>
                <a:r>
                  <a:rPr lang="es-ES_tradnl" sz="1200" baseline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n-GB" sz="1200" baseline="0" dirty="0" smtClean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n</a:t>
                </a:r>
                <a:r>
                  <a:rPr lang="en-GB" sz="1200" dirty="0" smtClean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ew strange resonances within the range from 2100 to 2500 MeV could be seen in the </a:t>
                </a:r>
                <a:r>
                  <a:rPr lang="en-GB" sz="1200" i="0">
                    <a:solidFill>
                      <a:srgbClr val="0070C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𝜙𝛬</a:t>
                </a:r>
                <a:r>
                  <a:rPr lang="en-GB" sz="1200" dirty="0" smtClean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GB" sz="120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invariant mass distribution, the </a:t>
                </a:r>
                <a:r>
                  <a:rPr lang="en-GB" sz="1200" i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𝑀_𝜙𝛬</a:t>
                </a:r>
                <a:r>
                  <a:rPr lang="en-GB" sz="1200" b="0" i="0" smtClean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=</a:t>
                </a:r>
                <a:r>
                  <a:rPr lang="en-GB" sz="1200" i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2158 </a:t>
                </a:r>
                <a:r>
                  <a:rPr lang="en-GB" sz="120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 </a:t>
                </a:r>
                <a:r>
                  <a:rPr lang="en-GB" sz="120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resonance is unlikely to be observed experimentally </a:t>
                </a:r>
                <a:r>
                  <a:rPr lang="en-GB" sz="120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 model</a:t>
                </a:r>
                <a:r>
                  <a:rPr lang="en-GB" sz="120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GB" sz="120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parameters </a:t>
                </a:r>
                <a:r>
                  <a:rPr lang="en-GB" sz="120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 </a:t>
                </a:r>
                <a:r>
                  <a:rPr lang="en-US" sz="1200" dirty="0" err="1">
                    <a:solidFill>
                      <a:srgbClr val="009051"/>
                    </a:solidFill>
                    <a:latin typeface="Arial" charset="0"/>
                    <a:ea typeface="Arial" charset="0"/>
                    <a:cs typeface="Arial" charset="0"/>
                  </a:rPr>
                  <a:t>Oset</a:t>
                </a:r>
                <a:r>
                  <a:rPr lang="en-US" sz="1200" dirty="0">
                    <a:solidFill>
                      <a:srgbClr val="009051"/>
                    </a:solidFill>
                    <a:latin typeface="Arial" charset="0"/>
                    <a:ea typeface="Arial" charset="0"/>
                    <a:cs typeface="Arial" charset="0"/>
                  </a:rPr>
                  <a:t>, Ramos, EPJ A44 (</a:t>
                </a:r>
                <a:r>
                  <a:rPr lang="en-US" sz="1200" dirty="0" smtClean="0">
                    <a:solidFill>
                      <a:srgbClr val="009051"/>
                    </a:solidFill>
                    <a:latin typeface="Arial" charset="0"/>
                    <a:ea typeface="Arial" charset="0"/>
                    <a:cs typeface="Arial" charset="0"/>
                  </a:rPr>
                  <a:t>2010).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 smtClean="0">
                  <a:solidFill>
                    <a:srgbClr val="00905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>
                    <a:solidFill>
                      <a:srgbClr val="009051"/>
                    </a:solidFill>
                    <a:latin typeface="Arial" charset="0"/>
                    <a:ea typeface="Arial" charset="0"/>
                    <a:cs typeface="Arial" charset="0"/>
                  </a:rPr>
                  <a:t>Given this, we strongly suggest to the experimental collaborations to study the  </a:t>
                </a:r>
                <a:r>
                  <a:rPr lang="en-GB" sz="1200" i="0" noProof="0">
                    <a:solidFill>
                      <a:srgbClr val="0070C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𝛬</a:t>
                </a:r>
                <a:r>
                  <a:rPr lang="en-GB" sz="1200" i="0" noProof="0" smtClean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n-GB" sz="1200" i="0" noProof="0">
                    <a:solidFill>
                      <a:srgbClr val="0070C0"/>
                    </a:solidFill>
                    <a:latin typeface="Cambria Math" charset="0"/>
                    <a:ea typeface="Arial" charset="0"/>
                    <a:cs typeface="Arial" charset="0"/>
                  </a:rPr>
                  <a:t>𝑏</a:t>
                </a:r>
                <a:r>
                  <a:rPr lang="en-GB" sz="1200" i="0" noProof="0">
                    <a:solidFill>
                      <a:srgbClr val="0070C0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→𝐽/𝜓 𝜙𝛬</a:t>
                </a:r>
                <a:r>
                  <a:rPr lang="en-GB" sz="1200" noProof="0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GB" sz="1200" noProof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decay.</a:t>
                </a:r>
                <a:endParaRPr lang="en-US" sz="1200" dirty="0" smtClean="0">
                  <a:solidFill>
                    <a:srgbClr val="00905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aseline="0" dirty="0" smtClean="0">
                  <a:solidFill>
                    <a:srgbClr val="00905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1200" baseline="0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1200" baseline="0" dirty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666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B92E1-B4C5-4DED-898B-50920B0CCB2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280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s-ES" sz="1200" b="0" baseline="0" noProof="0" dirty="0">
                  <a:solidFill>
                    <a:schemeClr val="tx1"/>
                  </a:solidFill>
                </a:endParaRPr>
              </a:p>
              <a:p>
                <a:endParaRPr lang="en-US" sz="1200" b="0" baseline="0" dirty="0"/>
              </a:p>
              <a:p>
                <a:endParaRPr lang="en-GB" sz="1200" baseline="0" noProof="0" dirty="0"/>
              </a:p>
              <a:p>
                <a:endParaRPr lang="es-ES" sz="1200" b="0" baseline="0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314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noProof="0" dirty="0"/>
                  <a:t> </a:t>
                </a:r>
                <a:endParaRPr lang="es-ES" sz="1200" b="0" baseline="0" noProof="0" dirty="0">
                  <a:solidFill>
                    <a:schemeClr val="tx1"/>
                  </a:solidFill>
                </a:endParaRPr>
              </a:p>
              <a:p>
                <a:endParaRPr lang="en-US" sz="1200" b="0" baseline="0" dirty="0"/>
              </a:p>
              <a:p>
                <a:endParaRPr lang="en-GB" sz="1200" baseline="0" noProof="0" dirty="0"/>
              </a:p>
              <a:p>
                <a:endParaRPr lang="es-ES" sz="1200" b="0" baseline="0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733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1182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2285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pPr defTabSz="943010">
                  <a:defRPr/>
                </a:pPr>
                <a:endParaRPr lang="en-GB" baseline="0" dirty="0">
                  <a:solidFill>
                    <a:schemeClr val="tx1"/>
                  </a:solidFill>
                </a:endParaRP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2001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375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baseline="0" noProof="0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mtClean="0"/>
                  <a:t>More </a:t>
                </a:r>
                <a:r>
                  <a:rPr lang="es-ES_tradnl" err="1" smtClean="0"/>
                  <a:t>than</a:t>
                </a:r>
                <a:r>
                  <a:rPr lang="es-ES_tradnl" smtClean="0"/>
                  <a:t>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years</a:t>
                </a:r>
                <a:r>
                  <a:rPr lang="es-ES_tradnl" smtClean="0"/>
                  <a:t> </a:t>
                </a:r>
                <a:r>
                  <a:rPr lang="es-ES_tradnl" err="1" smtClean="0"/>
                  <a:t>ago</a:t>
                </a:r>
                <a:r>
                  <a:rPr lang="es-ES_tradnl" smtClean="0"/>
                  <a:t>, </a:t>
                </a:r>
                <a:r>
                  <a:rPr lang="es-ES_tradnl" err="1" smtClean="0"/>
                  <a:t>two</a:t>
                </a:r>
                <a:r>
                  <a:rPr lang="es-ES_tradnl" smtClean="0"/>
                  <a:t> </a:t>
                </a:r>
                <a:r>
                  <a:rPr lang="es-ES_tradnl" err="1" smtClean="0"/>
                  <a:t>charmonium-pentaquarks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states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were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observed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on</a:t>
                </a:r>
                <a:r>
                  <a:rPr lang="es-ES_tradnl" baseline="0" smtClean="0"/>
                  <a:t> </a:t>
                </a:r>
                <a:r>
                  <a:rPr lang="es-ES_tradnl" baseline="0" err="1" smtClean="0"/>
                  <a:t>the</a:t>
                </a:r>
                <a:r>
                  <a:rPr lang="es-ES_tradnl" baseline="0" smtClean="0"/>
                  <a:t> 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J/</a:t>
                </a:r>
                <a:r>
                  <a:rPr lang="es-ES" sz="1200" b="1" i="1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ψp</a:t>
                </a:r>
                <a:r>
                  <a:rPr lang="es-ES" sz="1200" b="1" i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channel</a:t>
                </a:r>
                <a:r>
                  <a:rPr lang="es-ES" sz="1200" b="0" i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i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i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𝜦</a:t>
                </a:r>
                <a:r>
                  <a:rPr lang="es-ES" sz="1200" b="1" i="0" smtClean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_</a:t>
                </a:r>
                <a:r>
                  <a:rPr lang="es-ES" sz="1200" b="1" i="0">
                    <a:solidFill>
                      <a:schemeClr val="accent1"/>
                    </a:solidFill>
                    <a:latin typeface="Cambria Math" charset="0"/>
                    <a:ea typeface="Arial" charset="0"/>
                    <a:cs typeface="Arial" charset="0"/>
                  </a:rPr>
                  <a:t>𝒃⟶𝑱/𝝍𝑲^− 𝒑</a:t>
                </a:r>
                <a:r>
                  <a:rPr lang="es-ES" sz="1200" b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decay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from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7 and 8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pp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collisions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LHCb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Collaboration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4380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a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205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while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second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narrower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mass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4450 and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width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39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MeV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whose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corresponding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displayed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table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principle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parities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of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two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are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opposite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with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preferred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spins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being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3/2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one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state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and 5/2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for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other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fair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to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mention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there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nothing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conclusive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respect</a:t>
                </a:r>
                <a:r>
                  <a:rPr lang="mr-IN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…</a:t>
                </a:r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What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clear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that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this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important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experimental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breakthrough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has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sparked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a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growing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interest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in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theoretical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s-ES" sz="1200" b="0" baseline="0" err="1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community</a:t>
                </a:r>
                <a:r>
                  <a:rPr lang="es-ES" sz="1200" b="0" baseline="0" smtClean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endParaRPr lang="es-ES" sz="1200" b="0" baseline="0" smtClean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endParaRPr lang="es-ES_tradnl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A8B06-0C98-1D46-A119-2DD818C58599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210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0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3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0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9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AB301-4F70-E047-9363-18CC88FF597D}" type="datetimeFigureOut">
              <a:rPr lang="en-US" smtClean="0"/>
              <a:t>6/27/18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8AF2-7A8E-F546-BF78-F121E8768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5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tiff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6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9.png"/><Relationship Id="rId4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tiff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tif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(null)"/><Relationship Id="rId4" Type="http://schemas.openxmlformats.org/officeDocument/2006/relationships/image" Target="../media/image110.(null)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116.emf"/><Relationship Id="rId21" Type="http://schemas.openxmlformats.org/officeDocument/2006/relationships/image" Target="../media/image123.png"/><Relationship Id="rId17" Type="http://schemas.openxmlformats.org/officeDocument/2006/relationships/image" Target="NULL"/><Relationship Id="rId25" Type="http://schemas.openxmlformats.org/officeDocument/2006/relationships/image" Target="../media/image127.emf"/><Relationship Id="rId33" Type="http://schemas.openxmlformats.org/officeDocument/2006/relationships/image" Target="../media/image134.emf"/><Relationship Id="rId2" Type="http://schemas.openxmlformats.org/officeDocument/2006/relationships/notesSlide" Target="../notesSlides/notesSlide20.xml"/><Relationship Id="rId16" Type="http://schemas.openxmlformats.org/officeDocument/2006/relationships/image" Target="NULL"/><Relationship Id="rId20" Type="http://schemas.openxmlformats.org/officeDocument/2006/relationships/image" Target="../media/image122.png"/><Relationship Id="rId29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24" Type="http://schemas.openxmlformats.org/officeDocument/2006/relationships/image" Target="../media/image126.emf"/><Relationship Id="rId32" Type="http://schemas.openxmlformats.org/officeDocument/2006/relationships/image" Target="../media/image77.png"/><Relationship Id="rId5" Type="http://schemas.openxmlformats.org/officeDocument/2006/relationships/image" Target="../media/image118.png"/><Relationship Id="rId15" Type="http://schemas.openxmlformats.org/officeDocument/2006/relationships/image" Target="NULL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19" Type="http://schemas.openxmlformats.org/officeDocument/2006/relationships/image" Target="../media/image121.png"/><Relationship Id="rId31" Type="http://schemas.openxmlformats.org/officeDocument/2006/relationships/image" Target="../media/image133.emf"/><Relationship Id="rId4" Type="http://schemas.openxmlformats.org/officeDocument/2006/relationships/image" Target="../media/image117.emf"/><Relationship Id="rId14" Type="http://schemas.openxmlformats.org/officeDocument/2006/relationships/image" Target="NULL"/><Relationship Id="rId22" Type="http://schemas.openxmlformats.org/officeDocument/2006/relationships/image" Target="../media/image124.png"/><Relationship Id="rId27" Type="http://schemas.openxmlformats.org/officeDocument/2006/relationships/image" Target="../media/image129.emf"/><Relationship Id="rId30" Type="http://schemas.openxmlformats.org/officeDocument/2006/relationships/image" Target="../media/image13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tif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3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1829" y="1341300"/>
            <a:ext cx="7391400" cy="2134514"/>
          </a:xfrm>
        </p:spPr>
        <p:txBody>
          <a:bodyPr>
            <a:normAutofit fontScale="90000"/>
          </a:bodyPr>
          <a:lstStyle/>
          <a:p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constraining</a:t>
            </a:r>
            <a:r>
              <a:rPr lang="es-E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es-E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isospin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filtering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meson-baryon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interactions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579" y="3878200"/>
            <a:ext cx="6311900" cy="553127"/>
          </a:xfrm>
        </p:spPr>
        <p:txBody>
          <a:bodyPr>
            <a:normAutofit/>
          </a:bodyPr>
          <a:lstStyle/>
          <a:p>
            <a:r>
              <a:rPr lang="en-US" sz="2400" u="sng" dirty="0"/>
              <a:t>Albert </a:t>
            </a:r>
            <a:r>
              <a:rPr lang="en-US" sz="2400" u="sng" dirty="0" err="1"/>
              <a:t>Feijoo</a:t>
            </a:r>
            <a:r>
              <a:rPr lang="en-US" sz="2400" dirty="0"/>
              <a:t>, </a:t>
            </a:r>
            <a:r>
              <a:rPr lang="en-US" sz="2400" dirty="0" err="1"/>
              <a:t>Volodymyr</a:t>
            </a:r>
            <a:r>
              <a:rPr lang="en-US" sz="2400" dirty="0"/>
              <a:t> Magas, </a:t>
            </a:r>
            <a:r>
              <a:rPr lang="en-US" sz="2400" dirty="0" err="1"/>
              <a:t>Àngels</a:t>
            </a:r>
            <a:r>
              <a:rPr lang="en-US" sz="2400" dirty="0"/>
              <a:t> Ramos</a:t>
            </a:r>
          </a:p>
        </p:txBody>
      </p:sp>
      <p:sp>
        <p:nvSpPr>
          <p:cNvPr id="6" name="6 CuadroTexto"/>
          <p:cNvSpPr txBox="1"/>
          <p:nvPr/>
        </p:nvSpPr>
        <p:spPr>
          <a:xfrm>
            <a:off x="3126856" y="6447099"/>
            <a:ext cx="318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HYP2018, </a:t>
            </a:r>
            <a:r>
              <a:rPr lang="es-ES" sz="1200" b="1">
                <a:solidFill>
                  <a:schemeClr val="bg2">
                    <a:lumMod val="50000"/>
                  </a:schemeClr>
                </a:solidFill>
              </a:rPr>
              <a:t>Portsmouth,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June 24 – 29, 2018</a:t>
            </a:r>
            <a:endParaRPr lang="es-ES_tradnl" sz="1200" b="1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UB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5" y="5916970"/>
            <a:ext cx="1556665" cy="931790"/>
          </a:xfrm>
          <a:prstGeom prst="rect">
            <a:avLst/>
          </a:prstGeom>
        </p:spPr>
      </p:pic>
      <p:pic>
        <p:nvPicPr>
          <p:cNvPr id="8" name="Picture 7" descr="logo_iccub_grand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55" y="6027516"/>
            <a:ext cx="2205245" cy="7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6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3510" y="34209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7514" y="1026598"/>
            <a:ext cx="74900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/>
              <a:t> meson decay constant: </a:t>
            </a:r>
            <a:r>
              <a:rPr lang="en-US" sz="2000" i="1" dirty="0">
                <a:solidFill>
                  <a:srgbClr val="FF0000"/>
                </a:solidFill>
              </a:rPr>
              <a:t>f</a:t>
            </a:r>
            <a:endParaRPr lang="en-US" sz="2000" b="1" i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en-US" sz="2000" b="1" dirty="0"/>
          </a:p>
          <a:p>
            <a:pPr>
              <a:buFontTx/>
              <a:buChar char="-"/>
            </a:pPr>
            <a:r>
              <a:rPr lang="en-US" sz="2000" dirty="0"/>
              <a:t> axial vector couplings of the Born terms: </a:t>
            </a:r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F</a:t>
            </a:r>
            <a:endParaRPr lang="en-US" sz="2000" dirty="0"/>
          </a:p>
          <a:p>
            <a:pPr>
              <a:buFontTx/>
              <a:buChar char="-"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7 parameters of the NLO </a:t>
            </a:r>
            <a:r>
              <a:rPr lang="en-US" sz="2000" dirty="0" err="1"/>
              <a:t>Lagrangian</a:t>
            </a:r>
            <a:r>
              <a:rPr lang="en-US" sz="2000" dirty="0"/>
              <a:t>:  </a:t>
            </a:r>
            <a:r>
              <a:rPr lang="en-US" sz="2000" dirty="0" err="1">
                <a:solidFill>
                  <a:srgbClr val="FF0000"/>
                </a:solidFill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</a:rPr>
              <a:t>D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</a:rPr>
              <a:t>F</a:t>
            </a:r>
            <a:r>
              <a:rPr lang="en-US" sz="2000" dirty="0">
                <a:solidFill>
                  <a:srgbClr val="FF0000"/>
                </a:solidFill>
              </a:rPr>
              <a:t>, b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,d</a:t>
            </a:r>
            <a:r>
              <a:rPr lang="en-US" sz="2000" baseline="-25000" dirty="0">
                <a:solidFill>
                  <a:srgbClr val="FF0000"/>
                </a:solidFill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,d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,d</a:t>
            </a:r>
            <a:r>
              <a:rPr lang="en-US" sz="2000" baseline="-25000" dirty="0">
                <a:solidFill>
                  <a:srgbClr val="FF0000"/>
                </a:solidFill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,d</a:t>
            </a:r>
            <a:r>
              <a:rPr lang="en-US" sz="2000" baseline="-25000" dirty="0">
                <a:solidFill>
                  <a:srgbClr val="FF0000"/>
                </a:solidFill>
              </a:rPr>
              <a:t>4</a:t>
            </a:r>
            <a:r>
              <a:rPr lang="en-US" sz="2000" dirty="0">
                <a:solidFill>
                  <a:srgbClr val="FF00FF"/>
                </a:solidFill>
              </a:rPr>
              <a:t>   </a:t>
            </a:r>
          </a:p>
          <a:p>
            <a:r>
              <a:rPr lang="en-US" sz="2000" dirty="0">
                <a:solidFill>
                  <a:srgbClr val="FF00FF"/>
                </a:solidFill>
              </a:rPr>
              <a:t>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- 6 subtraction constants (isospin symmetry):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7428" y="3390818"/>
            <a:ext cx="2216191" cy="371428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5062" y="4011584"/>
            <a:ext cx="3751428" cy="408572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7734" y="4990171"/>
            <a:ext cx="2699048" cy="4085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28855" y="231188"/>
            <a:ext cx="3348994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Parameters of the model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282" y="3747968"/>
            <a:ext cx="571500" cy="30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082" y="4380916"/>
            <a:ext cx="520700" cy="34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082" y="4735671"/>
            <a:ext cx="495300" cy="30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D99DA8-B4FB-5847-967E-7B3D9F3D62AA}"/>
                  </a:ext>
                </a:extLst>
              </p:cNvPr>
              <p:cNvSpPr/>
              <p:nvPr/>
            </p:nvSpPr>
            <p:spPr>
              <a:xfrm>
                <a:off x="3153836" y="1051452"/>
                <a:ext cx="5921493" cy="3557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𝑝𝑎𝑟𝑡𝑖𝑎𝑙𝑙𝑦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𝑐𝑜𝑛𝑠𝑡𝑟𝑎𝑖𝑛𝑒𝑑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1.15</m:t>
                    </m:r>
                    <m:sSubSup>
                      <m:sSubSupPr>
                        <m:ctrlPr>
                          <a:rPr lang="es-E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𝝅</m:t>
                        </m:r>
                      </m:sub>
                      <m:sup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𝒆𝒙𝒑</m:t>
                        </m:r>
                      </m:sup>
                    </m:sSubSup>
                    <m:r>
                      <a:rPr lang="es-ES" sz="1600" b="1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s-ES" sz="1600" b="1" i="1">
                        <a:solidFill>
                          <a:schemeClr val="tx1"/>
                        </a:solidFill>
                        <a:latin typeface="Cambria Math"/>
                      </a:rPr>
                      <m:t>𝒇</m:t>
                    </m:r>
                    <m:r>
                      <a:rPr lang="es-ES" sz="1600" b="1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/>
                      </a:rPr>
                      <m:t>1.2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bSup>
                      <m:sSubSupPr>
                        <m:ctrlPr>
                          <a:rPr lang="es-E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𝝅</m:t>
                        </m:r>
                      </m:sub>
                      <m:sup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𝒆𝒙𝒑</m:t>
                        </m:r>
                      </m:sup>
                    </m:sSubSup>
                  </m:oMath>
                </a14:m>
                <a:r>
                  <a:rPr lang="es-ES_tradnl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𝒇</m:t>
                        </m:r>
                      </m:e>
                      <m:sub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𝝅</m:t>
                        </m:r>
                      </m:sub>
                      <m:sup>
                        <m:r>
                          <a:rPr lang="es-E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𝒆𝒙𝒑</m:t>
                        </m:r>
                      </m:sup>
                    </m:sSubSup>
                  </m:oMath>
                </a14:m>
                <a:r>
                  <a:rPr lang="es-ES_tradnl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=93 </a:t>
                </a:r>
                <a:r>
                  <a:rPr lang="es-ES_tradnl" sz="1600" i="1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MeV</a:t>
                </a:r>
                <a:r>
                  <a:rPr lang="es-ES_tradnl" sz="1600" i="1" dirty="0"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)</a:t>
                </a:r>
                <a:endParaRPr lang="es-E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D99DA8-B4FB-5847-967E-7B3D9F3D6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836" y="1051452"/>
                <a:ext cx="5921493" cy="355738"/>
              </a:xfrm>
              <a:prstGeom prst="rect">
                <a:avLst/>
              </a:prstGeom>
              <a:blipFill>
                <a:blip r:embed="rId8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2777AC7-DD63-7D40-A2A8-D2E0ED1B1A9D}"/>
              </a:ext>
            </a:extLst>
          </p:cNvPr>
          <p:cNvGrpSpPr/>
          <p:nvPr/>
        </p:nvGrpSpPr>
        <p:grpSpPr>
          <a:xfrm>
            <a:off x="5577221" y="1658117"/>
            <a:ext cx="3512052" cy="369332"/>
            <a:chOff x="5493141" y="1626587"/>
            <a:chExt cx="3512052" cy="369332"/>
          </a:xfrm>
        </p:grpSpPr>
        <p:pic>
          <p:nvPicPr>
            <p:cNvPr id="15" name="Imagen 18">
              <a:extLst>
                <a:ext uri="{FF2B5EF4-FFF2-40B4-BE49-F238E27FC236}">
                  <a16:creationId xmlns:a16="http://schemas.microsoft.com/office/drawing/2014/main" id="{16856B72-9EE9-E441-927B-FD36A11D6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1228" y="1715874"/>
              <a:ext cx="1932615" cy="2047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3D2E71-2D8B-B24B-991D-01094D4A6BF4}"/>
                </a:ext>
              </a:extLst>
            </p:cNvPr>
            <p:cNvSpPr txBox="1"/>
            <p:nvPr/>
          </p:nvSpPr>
          <p:spPr>
            <a:xfrm>
              <a:off x="5493141" y="1626587"/>
              <a:ext cx="3512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(</a:t>
              </a:r>
              <a:r>
                <a:rPr lang="es-ES" dirty="0" err="1"/>
                <a:t>we</a:t>
              </a:r>
              <a:r>
                <a:rPr lang="es-ES" dirty="0"/>
                <a:t> </a:t>
              </a:r>
              <a:r>
                <a:rPr lang="es-ES" dirty="0" err="1"/>
                <a:t>impose</a:t>
              </a:r>
              <a:r>
                <a:rPr lang="es-ES" dirty="0"/>
                <a:t>                                       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61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 Grupo">
            <a:extLst>
              <a:ext uri="{FF2B5EF4-FFF2-40B4-BE49-F238E27FC236}">
                <a16:creationId xmlns:a16="http://schemas.microsoft.com/office/drawing/2014/main" id="{62C4831C-528D-2C4A-8C27-F79303BCCCF0}"/>
              </a:ext>
            </a:extLst>
          </p:cNvPr>
          <p:cNvGrpSpPr/>
          <p:nvPr/>
        </p:nvGrpSpPr>
        <p:grpSpPr>
          <a:xfrm>
            <a:off x="3190004" y="2317975"/>
            <a:ext cx="2964724" cy="1352086"/>
            <a:chOff x="104128" y="1546865"/>
            <a:chExt cx="9941048" cy="3463107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5934DD1-1E82-4D49-A942-9AF639531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28" y="1568498"/>
              <a:ext cx="4944184" cy="343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2EE249D-F3DA-1D48-88CB-3F6140D62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431" y="1546865"/>
              <a:ext cx="4987745" cy="346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11 Rectángulo">
            <a:extLst>
              <a:ext uri="{FF2B5EF4-FFF2-40B4-BE49-F238E27FC236}">
                <a16:creationId xmlns:a16="http://schemas.microsoft.com/office/drawing/2014/main" id="{93691F22-6B63-444A-BD01-EEE716E0AF09}"/>
              </a:ext>
            </a:extLst>
          </p:cNvPr>
          <p:cNvSpPr/>
          <p:nvPr/>
        </p:nvSpPr>
        <p:spPr>
          <a:xfrm>
            <a:off x="274319" y="873725"/>
            <a:ext cx="8501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1.    Find</a:t>
            </a:r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a more reliable set of </a:t>
            </a:r>
            <a:r>
              <a:rPr lang="en-US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parameters</a:t>
            </a:r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of the </a:t>
            </a:r>
            <a:r>
              <a:rPr lang="en-US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Chiral Effective </a:t>
            </a:r>
            <a:r>
              <a:rPr lang="en-US" sz="2000" b="1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Lagrangian</a:t>
            </a:r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</a:t>
            </a:r>
          </a:p>
          <a:p>
            <a:pPr algn="just"/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      paying special attention to the </a:t>
            </a:r>
            <a:r>
              <a:rPr lang="en-US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NLO coefficients</a:t>
            </a:r>
          </a:p>
          <a:p>
            <a:pPr algn="just"/>
            <a:r>
              <a:rPr lang="en-US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      </a:t>
            </a:r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(fitting to existing data)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0F65C99-C764-094C-8B1D-0EC9F161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3" y="2349736"/>
            <a:ext cx="2874699" cy="25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Agrupar 3">
            <a:extLst>
              <a:ext uri="{FF2B5EF4-FFF2-40B4-BE49-F238E27FC236}">
                <a16:creationId xmlns:a16="http://schemas.microsoft.com/office/drawing/2014/main" id="{6F0B93A2-F3C0-D84A-871E-3CE77C013578}"/>
              </a:ext>
            </a:extLst>
          </p:cNvPr>
          <p:cNvGrpSpPr/>
          <p:nvPr/>
        </p:nvGrpSpPr>
        <p:grpSpPr>
          <a:xfrm>
            <a:off x="5035643" y="3835764"/>
            <a:ext cx="3651157" cy="1485436"/>
            <a:chOff x="3479962" y="3407624"/>
            <a:chExt cx="3378200" cy="1535390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9B209C48-6721-4940-92F1-62A7E2D9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962" y="3749214"/>
              <a:ext cx="3378200" cy="1193800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38753CD-EA14-AD4F-850C-C339E9575740}"/>
                </a:ext>
              </a:extLst>
            </p:cNvPr>
            <p:cNvSpPr txBox="1"/>
            <p:nvPr/>
          </p:nvSpPr>
          <p:spPr>
            <a:xfrm>
              <a:off x="3827238" y="3407624"/>
              <a:ext cx="2752566" cy="31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chemeClr val="accent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Threshold</a:t>
              </a:r>
              <a:r>
                <a:rPr lang="es-ES" sz="1400" b="1" dirty="0">
                  <a:solidFill>
                    <a:schemeClr val="accent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</a:t>
              </a:r>
              <a:r>
                <a:rPr lang="es-ES" sz="1400" b="1" dirty="0" err="1">
                  <a:solidFill>
                    <a:schemeClr val="accent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Branching</a:t>
              </a:r>
              <a:r>
                <a:rPr lang="es-ES" sz="1400" b="1" dirty="0">
                  <a:solidFill>
                    <a:schemeClr val="accent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ratios</a:t>
              </a:r>
              <a:r>
                <a:rPr lang="es-ES" sz="1400" b="1" dirty="0">
                  <a:solidFill>
                    <a:srgbClr val="6F634F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0CDA0D2-0D91-F844-A7A6-56A38DDF7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543" y="2848265"/>
            <a:ext cx="2836457" cy="72443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1FD8A913-7952-7B49-A5EB-6A93DDE657FF}"/>
              </a:ext>
            </a:extLst>
          </p:cNvPr>
          <p:cNvSpPr txBox="1"/>
          <p:nvPr/>
        </p:nvSpPr>
        <p:spPr>
          <a:xfrm>
            <a:off x="6553200" y="2348718"/>
            <a:ext cx="219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Energy shift and width of kaonic hydrogen</a:t>
            </a:r>
            <a:r>
              <a:rPr 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11</a:t>
            </a:fld>
            <a:endParaRPr lang="es-ES_tradnl"/>
          </a:p>
        </p:txBody>
      </p:sp>
      <p:sp>
        <p:nvSpPr>
          <p:cNvPr id="17" name="11 Rectángulo">
            <a:extLst>
              <a:ext uri="{FF2B5EF4-FFF2-40B4-BE49-F238E27FC236}">
                <a16:creationId xmlns:a16="http://schemas.microsoft.com/office/drawing/2014/main" id="{67EFACD4-9C74-064D-A130-6954E1DA69DB}"/>
              </a:ext>
            </a:extLst>
          </p:cNvPr>
          <p:cNvSpPr txBox="1">
            <a:spLocks/>
          </p:cNvSpPr>
          <p:nvPr/>
        </p:nvSpPr>
        <p:spPr>
          <a:xfrm>
            <a:off x="354329" y="264657"/>
            <a:ext cx="2084071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Our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goals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4C675-D040-A646-8D57-6D626D5C2E1E}"/>
              </a:ext>
            </a:extLst>
          </p:cNvPr>
          <p:cNvSpPr/>
          <p:nvPr/>
        </p:nvSpPr>
        <p:spPr>
          <a:xfrm>
            <a:off x="354329" y="5932822"/>
            <a:ext cx="6656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2.   Give predictions </a:t>
            </a:r>
            <a:r>
              <a:rPr lang="en-US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for new/not measured observables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1 Grupo">
            <a:extLst>
              <a:ext uri="{FF2B5EF4-FFF2-40B4-BE49-F238E27FC236}">
                <a16:creationId xmlns:a16="http://schemas.microsoft.com/office/drawing/2014/main" id="{BB430F7E-BF83-A544-A95F-A8B6D3694A8D}"/>
              </a:ext>
            </a:extLst>
          </p:cNvPr>
          <p:cNvGrpSpPr/>
          <p:nvPr/>
        </p:nvGrpSpPr>
        <p:grpSpPr>
          <a:xfrm>
            <a:off x="74368" y="2004196"/>
            <a:ext cx="8901720" cy="3323109"/>
            <a:chOff x="104128" y="1546865"/>
            <a:chExt cx="9941048" cy="3463107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963889BC-36FD-2444-8085-1B599DBAB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28" y="1568498"/>
              <a:ext cx="4944184" cy="343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6CEF642C-C704-A746-B450-9BCBD4D36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431" y="1546865"/>
              <a:ext cx="4987745" cy="346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F08215-0734-524B-B778-2A728D41974E}"/>
              </a:ext>
            </a:extLst>
          </p:cNvPr>
          <p:cNvSpPr txBox="1"/>
          <p:nvPr/>
        </p:nvSpPr>
        <p:spPr>
          <a:xfrm>
            <a:off x="1520056" y="5404268"/>
            <a:ext cx="596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(New to </a:t>
            </a:r>
            <a:r>
              <a:rPr lang="es-ES" sz="2000" dirty="0" err="1">
                <a:solidFill>
                  <a:srgbClr val="FF0000"/>
                </a:solidFill>
              </a:rPr>
              <a:t>other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err="1">
                <a:solidFill>
                  <a:srgbClr val="FF0000"/>
                </a:solidFill>
              </a:rPr>
              <a:t>works</a:t>
            </a:r>
            <a:r>
              <a:rPr lang="es-ES" sz="2000" dirty="0">
                <a:solidFill>
                  <a:srgbClr val="FF0000"/>
                </a:solidFill>
              </a:rPr>
              <a:t>: K</a:t>
            </a:r>
            <a:r>
              <a:rPr lang="es-ES" sz="2000" baseline="30000" dirty="0">
                <a:solidFill>
                  <a:srgbClr val="FF0000"/>
                </a:solidFill>
              </a:rPr>
              <a:t>-</a:t>
            </a:r>
            <a:r>
              <a:rPr lang="es-ES" sz="2000" dirty="0">
                <a:solidFill>
                  <a:srgbClr val="FF0000"/>
                </a:solidFill>
              </a:rPr>
              <a:t>p </a:t>
            </a:r>
            <a:r>
              <a:rPr lang="es-ES" sz="2000" dirty="0">
                <a:solidFill>
                  <a:srgbClr val="FF0000"/>
                </a:solidFill>
                <a:sym typeface="Wingdings" pitchFamily="2" charset="2"/>
              </a:rPr>
              <a:t> K</a:t>
            </a:r>
            <a:r>
              <a:rPr lang="es-ES" sz="2000" baseline="30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s-ES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ES" sz="20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X</a:t>
            </a:r>
            <a:r>
              <a:rPr lang="es-ES" sz="2000" baseline="30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s-ES" sz="2000" dirty="0">
                <a:solidFill>
                  <a:srgbClr val="FF0000"/>
                </a:solidFill>
                <a:sym typeface="Wingdings" pitchFamily="2" charset="2"/>
              </a:rPr>
              <a:t>, K</a:t>
            </a:r>
            <a:r>
              <a:rPr lang="es-ES" sz="2000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s-ES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ES" sz="200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X</a:t>
            </a:r>
            <a:r>
              <a:rPr lang="es-ES" sz="2000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s-ES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ES" sz="2000" dirty="0" err="1">
                <a:solidFill>
                  <a:srgbClr val="FF0000"/>
                </a:solidFill>
                <a:sym typeface="Wingdings" pitchFamily="2" charset="2"/>
              </a:rPr>
              <a:t>scattering</a:t>
            </a:r>
            <a:r>
              <a:rPr lang="es-ES" sz="2000" dirty="0">
                <a:solidFill>
                  <a:srgbClr val="FF0000"/>
                </a:solidFill>
                <a:sym typeface="Wingdings" pitchFamily="2" charset="2"/>
              </a:rPr>
              <a:t> data</a:t>
            </a:r>
            <a:r>
              <a:rPr lang="es-E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79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669" y="16850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0707" y="5336400"/>
            <a:ext cx="771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➔ The </a:t>
            </a:r>
            <a:r>
              <a:rPr lang="es-ES" dirty="0">
                <a:solidFill>
                  <a:srgbClr val="FF0000"/>
                </a:solidFill>
              </a:rPr>
              <a:t>K</a:t>
            </a:r>
            <a:r>
              <a:rPr lang="es-ES" baseline="30000" dirty="0">
                <a:solidFill>
                  <a:srgbClr val="FF0000"/>
                </a:solidFill>
              </a:rPr>
              <a:t>-</a:t>
            </a:r>
            <a:r>
              <a:rPr lang="es-ES" dirty="0">
                <a:solidFill>
                  <a:srgbClr val="FF0000"/>
                </a:solidFill>
              </a:rPr>
              <a:t>p </a:t>
            </a:r>
            <a:r>
              <a:rPr lang="es-ES" dirty="0">
                <a:solidFill>
                  <a:srgbClr val="FF0000"/>
                </a:solidFill>
                <a:sym typeface="Wingdings" pitchFamily="2" charset="2"/>
              </a:rPr>
              <a:t> K</a:t>
            </a:r>
            <a:r>
              <a:rPr lang="es-ES" baseline="30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s-ES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E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X</a:t>
            </a:r>
            <a:r>
              <a:rPr lang="es-ES" baseline="30000" dirty="0">
                <a:solidFill>
                  <a:srgbClr val="FF0000"/>
                </a:solidFill>
                <a:sym typeface="Wingdings" pitchFamily="2" charset="2"/>
              </a:rPr>
              <a:t>0</a:t>
            </a:r>
            <a:r>
              <a:rPr lang="es-ES" dirty="0">
                <a:solidFill>
                  <a:srgbClr val="FF0000"/>
                </a:solidFill>
                <a:sym typeface="Wingdings" pitchFamily="2" charset="2"/>
              </a:rPr>
              <a:t>, K</a:t>
            </a:r>
            <a:r>
              <a:rPr lang="es-ES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s-ES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E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X</a:t>
            </a:r>
            <a:r>
              <a:rPr lang="es-ES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n-US">
                <a:solidFill>
                  <a:srgbClr val="FF0000"/>
                </a:solidFill>
              </a:rPr>
              <a:t> reactions are </a:t>
            </a:r>
            <a:r>
              <a:rPr lang="en-US" dirty="0">
                <a:solidFill>
                  <a:srgbClr val="FF0000"/>
                </a:solidFill>
              </a:rPr>
              <a:t>especially sensitive to NLO parameters 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98"/>
            <a:ext cx="9144000" cy="25454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3602" y="1422548"/>
            <a:ext cx="1370500" cy="4156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CD87E1-5331-2047-9FE9-4951081D36DB}"/>
              </a:ext>
            </a:extLst>
          </p:cNvPr>
          <p:cNvSpPr txBox="1"/>
          <p:nvPr/>
        </p:nvSpPr>
        <p:spPr>
          <a:xfrm>
            <a:off x="955088" y="301216"/>
            <a:ext cx="211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WT coefficients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CBB6FC-9A76-D847-A0FB-DAA409B3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83" y="3814433"/>
            <a:ext cx="4306183" cy="5948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FC8A4E-0806-A04D-822F-E6E9891F1925}"/>
              </a:ext>
            </a:extLst>
          </p:cNvPr>
          <p:cNvCxnSpPr>
            <a:cxnSpLocks/>
          </p:cNvCxnSpPr>
          <p:nvPr/>
        </p:nvCxnSpPr>
        <p:spPr>
          <a:xfrm flipV="1">
            <a:off x="2459421" y="3820108"/>
            <a:ext cx="715639" cy="573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899F1C-7E8C-7141-AB61-ECFEE8A45546}"/>
              </a:ext>
            </a:extLst>
          </p:cNvPr>
          <p:cNvCxnSpPr>
            <a:cxnSpLocks/>
          </p:cNvCxnSpPr>
          <p:nvPr/>
        </p:nvCxnSpPr>
        <p:spPr>
          <a:xfrm flipH="1" flipV="1">
            <a:off x="2575034" y="3813715"/>
            <a:ext cx="422289" cy="579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Brace 20">
            <a:extLst>
              <a:ext uri="{FF2B5EF4-FFF2-40B4-BE49-F238E27FC236}">
                <a16:creationId xmlns:a16="http://schemas.microsoft.com/office/drawing/2014/main" id="{0B7ABDF3-752C-0B4B-95AF-064759551E53}"/>
              </a:ext>
            </a:extLst>
          </p:cNvPr>
          <p:cNvSpPr/>
          <p:nvPr/>
        </p:nvSpPr>
        <p:spPr>
          <a:xfrm rot="5400000">
            <a:off x="4100002" y="3632238"/>
            <a:ext cx="172339" cy="151349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C219E1-103D-0E4B-9876-D1CE257918EA}"/>
              </a:ext>
            </a:extLst>
          </p:cNvPr>
          <p:cNvSpPr txBox="1"/>
          <p:nvPr/>
        </p:nvSpPr>
        <p:spPr>
          <a:xfrm>
            <a:off x="3405349" y="4541050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assumed</a:t>
            </a:r>
            <a:r>
              <a:rPr lang="es-ES" dirty="0"/>
              <a:t> </a:t>
            </a:r>
            <a:r>
              <a:rPr lang="es-ES" dirty="0" err="1"/>
              <a:t>small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78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13</a:t>
            </a:fld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4EB3FB-E487-FC4B-B3CE-C72085DE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82" y="3206755"/>
            <a:ext cx="4164285" cy="2837793"/>
          </a:xfrm>
          <a:prstGeom prst="rect">
            <a:avLst/>
          </a:prstGeom>
        </p:spPr>
      </p:pic>
      <p:sp>
        <p:nvSpPr>
          <p:cNvPr id="33" name="57 Rectángulo">
            <a:extLst>
              <a:ext uri="{FF2B5EF4-FFF2-40B4-BE49-F238E27FC236}">
                <a16:creationId xmlns:a16="http://schemas.microsoft.com/office/drawing/2014/main" id="{77F7D38E-CBEF-C845-BBE0-9DE6A0970107}"/>
              </a:ext>
            </a:extLst>
          </p:cNvPr>
          <p:cNvSpPr/>
          <p:nvPr/>
        </p:nvSpPr>
        <p:spPr>
          <a:xfrm>
            <a:off x="430266" y="3007341"/>
            <a:ext cx="3941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data </a:t>
            </a:r>
            <a:r>
              <a:rPr lang="es-E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employed</a:t>
            </a:r>
            <a:r>
              <a:rPr lang="es-E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fits</a:t>
            </a:r>
            <a:endParaRPr lang="es-E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8D902C5-1E54-DD4F-9BED-F8F56690E001}"/>
              </a:ext>
            </a:extLst>
          </p:cNvPr>
          <p:cNvSpPr/>
          <p:nvPr/>
        </p:nvSpPr>
        <p:spPr bwMode="auto">
          <a:xfrm>
            <a:off x="296054" y="4829623"/>
            <a:ext cx="3794327" cy="258484"/>
          </a:xfrm>
          <a:prstGeom prst="rect">
            <a:avLst/>
          </a:prstGeom>
          <a:noFill/>
          <a:ln w="34925" cap="flat" cmpd="sng" algn="ctr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 sz="750">
              <a:latin typeface="Arial" charset="0"/>
              <a:cs typeface="Arial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8548C84-9DB9-8843-A367-E5A49F53D4B2}"/>
              </a:ext>
            </a:extLst>
          </p:cNvPr>
          <p:cNvSpPr/>
          <p:nvPr/>
        </p:nvSpPr>
        <p:spPr bwMode="auto">
          <a:xfrm>
            <a:off x="296054" y="3934123"/>
            <a:ext cx="3794327" cy="859244"/>
          </a:xfrm>
          <a:prstGeom prst="rect">
            <a:avLst/>
          </a:prstGeom>
          <a:noFill/>
          <a:ln w="34925" cap="flat" cmpd="sng" algn="ctr">
            <a:solidFill>
              <a:srgbClr val="7030A0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 sz="750">
              <a:latin typeface="Arial" charset="0"/>
              <a:cs typeface="Arial" charset="0"/>
            </a:endParaRPr>
          </a:p>
        </p:txBody>
      </p:sp>
      <p:sp>
        <p:nvSpPr>
          <p:cNvPr id="37" name="19 Rectángulo">
            <a:extLst>
              <a:ext uri="{FF2B5EF4-FFF2-40B4-BE49-F238E27FC236}">
                <a16:creationId xmlns:a16="http://schemas.microsoft.com/office/drawing/2014/main" id="{BD372608-7F35-FC43-AD49-FE45E0A38026}"/>
              </a:ext>
            </a:extLst>
          </p:cNvPr>
          <p:cNvSpPr/>
          <p:nvPr/>
        </p:nvSpPr>
        <p:spPr>
          <a:xfrm>
            <a:off x="296054" y="6080804"/>
            <a:ext cx="3359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x-sections traditionally employed </a:t>
            </a:r>
            <a:endParaRPr lang="en-US" sz="1600" b="1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19 Rectángulo">
            <a:extLst>
              <a:ext uri="{FF2B5EF4-FFF2-40B4-BE49-F238E27FC236}">
                <a16:creationId xmlns:a16="http://schemas.microsoft.com/office/drawing/2014/main" id="{436527E4-9CF7-9849-B835-DF7588ED1263}"/>
              </a:ext>
            </a:extLst>
          </p:cNvPr>
          <p:cNvSpPr/>
          <p:nvPr/>
        </p:nvSpPr>
        <p:spPr>
          <a:xfrm>
            <a:off x="296053" y="6288839"/>
            <a:ext cx="3794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chemeClr val="accent2"/>
                </a:solidFill>
                <a:cs typeface="Arial" panose="020B0604020202020204" pitchFamily="34" charset="0"/>
              </a:rPr>
              <a:t>new x-sections considered</a:t>
            </a:r>
            <a:endParaRPr lang="en-US" sz="1600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B5697F-E622-034D-A169-75EA3C35296D}"/>
              </a:ext>
            </a:extLst>
          </p:cNvPr>
          <p:cNvSpPr/>
          <p:nvPr/>
        </p:nvSpPr>
        <p:spPr>
          <a:xfrm>
            <a:off x="696511" y="603088"/>
            <a:ext cx="3010110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000">
              <a:spcBef>
                <a:spcPts val="400"/>
              </a:spcBef>
            </a:pPr>
            <a:r>
              <a:rPr lang="en-US" sz="2000" b="1" u="sng" dirty="0">
                <a:solidFill>
                  <a:srgbClr val="FF0000"/>
                </a:solidFill>
              </a:rPr>
              <a:t>WT+NLO</a:t>
            </a:r>
          </a:p>
          <a:p>
            <a:pPr indent="-342000">
              <a:spcBef>
                <a:spcPts val="400"/>
              </a:spcBef>
            </a:pPr>
            <a:r>
              <a:rPr lang="en-US" sz="2000" b="1" dirty="0">
                <a:solidFill>
                  <a:srgbClr val="FF0000"/>
                </a:solidFill>
              </a:rPr>
              <a:t>(no Born terms) </a:t>
            </a:r>
          </a:p>
          <a:p>
            <a:pPr indent="-342000">
              <a:spcBef>
                <a:spcPts val="40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indent="-342000">
              <a:spcBef>
                <a:spcPts val="40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indent="-342000">
              <a:spcBef>
                <a:spcPts val="400"/>
              </a:spcBef>
            </a:pPr>
            <a:r>
              <a:rPr lang="en-US" sz="1600" b="1" dirty="0">
                <a:solidFill>
                  <a:srgbClr val="1B9329"/>
                </a:solidFill>
              </a:rPr>
              <a:t>A. </a:t>
            </a:r>
            <a:r>
              <a:rPr lang="en-US" sz="1600" b="1" dirty="0" err="1">
                <a:solidFill>
                  <a:srgbClr val="1B9329"/>
                </a:solidFill>
              </a:rPr>
              <a:t>Feijoo</a:t>
            </a:r>
            <a:r>
              <a:rPr lang="en-US" sz="1600" b="1" dirty="0">
                <a:solidFill>
                  <a:srgbClr val="1B9329"/>
                </a:solidFill>
              </a:rPr>
              <a:t>, V.K. Magas,  A. Ramos, Phys. Rev. C92 (2015) 1, 015206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72C73E-E92F-D34E-8877-8D53D0FF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857" y="1246576"/>
            <a:ext cx="3702941" cy="511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6F0EC7-361F-C94C-A441-51B58B031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58" y="1520929"/>
            <a:ext cx="2463362" cy="43741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990BA60-BC75-A348-844F-6059D67FF722}"/>
              </a:ext>
            </a:extLst>
          </p:cNvPr>
          <p:cNvSpPr/>
          <p:nvPr/>
        </p:nvSpPr>
        <p:spPr>
          <a:xfrm>
            <a:off x="5482481" y="671328"/>
            <a:ext cx="312768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000">
              <a:spcBef>
                <a:spcPts val="400"/>
              </a:spcBef>
            </a:pPr>
            <a:r>
              <a:rPr lang="en-US" sz="2000" b="1" u="sng" dirty="0" err="1">
                <a:solidFill>
                  <a:srgbClr val="FF0000"/>
                </a:solidFill>
              </a:rPr>
              <a:t>WT+Born+NLO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</a:p>
          <a:p>
            <a:pPr indent="-342000">
              <a:spcBef>
                <a:spcPts val="40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indent="-342000">
              <a:spcBef>
                <a:spcPts val="400"/>
              </a:spcBef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Ramos, A. </a:t>
            </a:r>
            <a:r>
              <a:rPr lang="en-U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Feijoo</a:t>
            </a:r>
            <a:r>
              <a:rPr lang="en-U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V. Magas, </a:t>
            </a:r>
            <a:r>
              <a:rPr lang="en-U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Phys. A  954, 58 (2016)</a:t>
            </a:r>
            <a:endParaRPr lang="es-ES" sz="1600" b="1" dirty="0">
              <a:solidFill>
                <a:srgbClr val="1B93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29 Rectángulo">
            <a:extLst>
              <a:ext uri="{FF2B5EF4-FFF2-40B4-BE49-F238E27FC236}">
                <a16:creationId xmlns:a16="http://schemas.microsoft.com/office/drawing/2014/main" id="{EDA802B8-FEB4-1F4E-AEFC-C495F4DC281A}"/>
              </a:ext>
            </a:extLst>
          </p:cNvPr>
          <p:cNvSpPr/>
          <p:nvPr/>
        </p:nvSpPr>
        <p:spPr>
          <a:xfrm>
            <a:off x="5152512" y="3777049"/>
            <a:ext cx="4075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Born terms as important as NLO in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K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K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0</a:t>
            </a:r>
            <a:r>
              <a:rPr lang="es-ES" dirty="0"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X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0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, K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+</a:t>
            </a:r>
            <a:r>
              <a:rPr lang="es-ES" dirty="0"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X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-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reactions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endParaRPr lang="es-E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NLO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coefficients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dissimilar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from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WT+NLO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fit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Naturally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sized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subtraction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constants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AB95D3-722F-C944-B185-EF57039F307E}"/>
              </a:ext>
            </a:extLst>
          </p:cNvPr>
          <p:cNvSpPr/>
          <p:nvPr/>
        </p:nvSpPr>
        <p:spPr>
          <a:xfrm>
            <a:off x="5308222" y="671328"/>
            <a:ext cx="3764150" cy="1927714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0E0329-802D-6E45-9127-695E9C57CBFC}"/>
              </a:ext>
            </a:extLst>
          </p:cNvPr>
          <p:cNvSpPr/>
          <p:nvPr/>
        </p:nvSpPr>
        <p:spPr>
          <a:xfrm>
            <a:off x="375288" y="649763"/>
            <a:ext cx="3505882" cy="1980789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D326D4-B3D6-634F-8D15-2CA7A2398269}"/>
              </a:ext>
            </a:extLst>
          </p:cNvPr>
          <p:cNvCxnSpPr>
            <a:cxnSpLocks/>
            <a:stCxn id="27" idx="2"/>
            <a:endCxn id="39" idx="0"/>
          </p:cNvCxnSpPr>
          <p:nvPr/>
        </p:nvCxnSpPr>
        <p:spPr>
          <a:xfrm>
            <a:off x="7190297" y="2599042"/>
            <a:ext cx="1" cy="1178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11 Rectángulo">
            <a:extLst>
              <a:ext uri="{FF2B5EF4-FFF2-40B4-BE49-F238E27FC236}">
                <a16:creationId xmlns:a16="http://schemas.microsoft.com/office/drawing/2014/main" id="{9B3CAE0C-CA69-D641-A0AC-57EA3A29742D}"/>
              </a:ext>
            </a:extLst>
          </p:cNvPr>
          <p:cNvSpPr txBox="1">
            <a:spLocks/>
          </p:cNvSpPr>
          <p:nvPr/>
        </p:nvSpPr>
        <p:spPr>
          <a:xfrm>
            <a:off x="375288" y="120897"/>
            <a:ext cx="2084071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Results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  <p:bldP spid="36" grpId="0" animBg="1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1 Rectángulo"/>
          <p:cNvSpPr txBox="1">
            <a:spLocks/>
          </p:cNvSpPr>
          <p:nvPr/>
        </p:nvSpPr>
        <p:spPr>
          <a:xfrm>
            <a:off x="2909727" y="167274"/>
            <a:ext cx="2794669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Isospin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contributions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14</a:t>
            </a:fld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568FEC9-5913-3246-874A-5A971D3AB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1" y="860159"/>
            <a:ext cx="7017762" cy="490999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E0C6DC-A40D-BF48-834E-1C504976F71F}"/>
              </a:ext>
            </a:extLst>
          </p:cNvPr>
          <p:cNvCxnSpPr>
            <a:cxnSpLocks/>
          </p:cNvCxnSpPr>
          <p:nvPr/>
        </p:nvCxnSpPr>
        <p:spPr>
          <a:xfrm flipH="1" flipV="1">
            <a:off x="3668486" y="5604516"/>
            <a:ext cx="783770" cy="465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115889-B077-8042-8F9A-6FFA63039F30}"/>
              </a:ext>
            </a:extLst>
          </p:cNvPr>
          <p:cNvCxnSpPr>
            <a:cxnSpLocks/>
          </p:cNvCxnSpPr>
          <p:nvPr/>
        </p:nvCxnSpPr>
        <p:spPr>
          <a:xfrm flipV="1">
            <a:off x="4452256" y="5604516"/>
            <a:ext cx="707572" cy="454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2CF824-35E0-EF42-AEF0-1317EEFE2AC3}"/>
              </a:ext>
            </a:extLst>
          </p:cNvPr>
          <p:cNvSpPr txBox="1"/>
          <p:nvPr/>
        </p:nvSpPr>
        <p:spPr>
          <a:xfrm>
            <a:off x="1883229" y="6108078"/>
            <a:ext cx="573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two models predict very different isospin contributions</a:t>
            </a:r>
          </a:p>
          <a:p>
            <a:r>
              <a:rPr lang="en-US" dirty="0">
                <a:solidFill>
                  <a:srgbClr val="FF0000"/>
                </a:solidFill>
              </a:rPr>
              <a:t>➔ Isospin-filter observables are needed!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39FCD-4C68-B24A-BC0C-DDEF9B234599}"/>
              </a:ext>
            </a:extLst>
          </p:cNvPr>
          <p:cNvSpPr txBox="1"/>
          <p:nvPr/>
        </p:nvSpPr>
        <p:spPr>
          <a:xfrm>
            <a:off x="2416492" y="642835"/>
            <a:ext cx="10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WT+NLO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83AF1C-F726-C844-95C3-BD3EA01C55E0}"/>
              </a:ext>
            </a:extLst>
          </p:cNvPr>
          <p:cNvSpPr txBox="1"/>
          <p:nvPr/>
        </p:nvSpPr>
        <p:spPr>
          <a:xfrm>
            <a:off x="5549695" y="607245"/>
            <a:ext cx="159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FF0000"/>
                </a:solidFill>
              </a:rPr>
              <a:t>WT+NLO+Born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65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15</a:t>
            </a:fld>
            <a:endParaRPr lang="es-ES_tradnl"/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44942384-F2D0-1340-8BC9-6A774E40BB98}"/>
              </a:ext>
            </a:extLst>
          </p:cNvPr>
          <p:cNvSpPr/>
          <p:nvPr/>
        </p:nvSpPr>
        <p:spPr>
          <a:xfrm>
            <a:off x="1263622" y="1041094"/>
            <a:ext cx="6835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Processes which filter isospin will provide more constraints to obtain more reliable NLO coefficients.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/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Employ x-</a:t>
                </a:r>
                <a:r>
                  <a:rPr lang="es-ES" sz="2000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sections</a:t>
                </a:r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to final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𝜂𝛬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I=0)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𝜂𝛴</m:t>
                        </m:r>
                      </m:e>
                      <m:sup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(I=1) 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fitting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procedure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addition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already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													 )</a:t>
                </a:r>
              </a:p>
            </p:txBody>
          </p:sp>
        </mc:Choice>
        <mc:Fallback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blipFill>
                <a:blip r:embed="rId3"/>
                <a:stretch>
                  <a:fillRect l="-605" t="-1205" b="-7229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1 Rectángulo">
            <a:extLst>
              <a:ext uri="{FF2B5EF4-FFF2-40B4-BE49-F238E27FC236}">
                <a16:creationId xmlns:a16="http://schemas.microsoft.com/office/drawing/2014/main" id="{0C4F14F1-15AD-5146-AD59-18C843278D78}"/>
              </a:ext>
            </a:extLst>
          </p:cNvPr>
          <p:cNvSpPr txBox="1">
            <a:spLocks/>
          </p:cNvSpPr>
          <p:nvPr/>
        </p:nvSpPr>
        <p:spPr>
          <a:xfrm>
            <a:off x="577883" y="439780"/>
            <a:ext cx="347160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Isospin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filtering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processes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8B8D1-041C-7642-810C-2D1161FC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3" y="2508065"/>
            <a:ext cx="6710784" cy="328960"/>
          </a:xfrm>
          <a:prstGeom prst="rect">
            <a:avLst/>
          </a:prstGeom>
        </p:spPr>
      </p:pic>
      <p:pic>
        <p:nvPicPr>
          <p:cNvPr id="12" name="Imagen 1">
            <a:extLst>
              <a:ext uri="{FF2B5EF4-FFF2-40B4-BE49-F238E27FC236}">
                <a16:creationId xmlns:a16="http://schemas.microsoft.com/office/drawing/2014/main" id="{3717CBA6-AC14-DD48-89BF-3393A58DE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953" y="3657600"/>
            <a:ext cx="4807466" cy="256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2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 Rectángulo">
            <a:extLst>
              <a:ext uri="{FF2B5EF4-FFF2-40B4-BE49-F238E27FC236}">
                <a16:creationId xmlns:a16="http://schemas.microsoft.com/office/drawing/2014/main" id="{E96BC8EB-5239-0B4A-80FD-E4B9CC21A173}"/>
              </a:ext>
            </a:extLst>
          </p:cNvPr>
          <p:cNvSpPr/>
          <p:nvPr/>
        </p:nvSpPr>
        <p:spPr>
          <a:xfrm>
            <a:off x="222885" y="3036527"/>
            <a:ext cx="4082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Unitarized scattering amplitude from Chiral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complemented with explicit resonant contributions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12 Rectángulo">
                <a:extLst>
                  <a:ext uri="{FF2B5EF4-FFF2-40B4-BE49-F238E27FC236}">
                    <a16:creationId xmlns:a16="http://schemas.microsoft.com/office/drawing/2014/main" id="{FFC30AFB-D3B9-6B41-BB2B-64C098D784EB}"/>
                  </a:ext>
                </a:extLst>
              </p:cNvPr>
              <p:cNvSpPr/>
              <p:nvPr/>
            </p:nvSpPr>
            <p:spPr>
              <a:xfrm>
                <a:off x="191478" y="4038528"/>
                <a:ext cx="3988635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+mj-lt"/>
                  <a:buAutoNum type="alphaLcParenR"/>
                </a:pP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Inclusion of high spin and high mass resonances allows us to study the stability of the NLO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  </a:t>
                </a:r>
              </a:p>
              <a:p>
                <a:pPr marL="257175" indent="-257175" algn="just">
                  <a:buFont typeface="+mj-lt"/>
                  <a:buAutoNum type="alphaLcParenR"/>
                </a:pPr>
                <a:endParaRPr lang="en-GB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57175" indent="-257175">
                  <a:buFont typeface="+mj-lt"/>
                  <a:buAutoNum type="alphaLcParenR"/>
                </a:pP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 also simulates the contributions of higher angular momenta of the other channels via </a:t>
                </a:r>
                <a:r>
                  <a:rPr lang="en-GB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rescattering</a:t>
                </a:r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the energy regime above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𝐾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/>
                      </a:rPr>
                      <m:t>𝛯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threshold.</a:t>
                </a:r>
              </a:p>
            </p:txBody>
          </p:sp>
        </mc:Choice>
        <mc:Fallback>
          <p:sp>
            <p:nvSpPr>
              <p:cNvPr id="9" name="12 Rectángulo">
                <a:extLst>
                  <a:ext uri="{FF2B5EF4-FFF2-40B4-BE49-F238E27FC236}">
                    <a16:creationId xmlns:a16="http://schemas.microsoft.com/office/drawing/2014/main" id="{FFC30AFB-D3B9-6B41-BB2B-64C098D78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78" y="4038528"/>
                <a:ext cx="3988635" cy="2585323"/>
              </a:xfrm>
              <a:prstGeom prst="rect">
                <a:avLst/>
              </a:prstGeom>
              <a:blipFill>
                <a:blip r:embed="rId3"/>
                <a:stretch>
                  <a:fillRect l="-952" t="-976" r="-635" b="-292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>
            <a:extLst>
              <a:ext uri="{FF2B5EF4-FFF2-40B4-BE49-F238E27FC236}">
                <a16:creationId xmlns:a16="http://schemas.microsoft.com/office/drawing/2014/main" id="{EF904296-B0F4-184D-844E-5C8B4B0460B7}"/>
              </a:ext>
            </a:extLst>
          </p:cNvPr>
          <p:cNvSpPr/>
          <p:nvPr/>
        </p:nvSpPr>
        <p:spPr>
          <a:xfrm>
            <a:off x="4407461" y="5700046"/>
            <a:ext cx="5019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Sharov</a:t>
            </a:r>
            <a:r>
              <a:rPr lang="en-GB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Korotkikh</a:t>
            </a:r>
            <a:r>
              <a:rPr lang="en-GB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Lanskoy</a:t>
            </a:r>
            <a:r>
              <a:rPr lang="en-GB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EPJA 47 (2011)  109</a:t>
            </a:r>
          </a:p>
          <a:p>
            <a:r>
              <a:rPr lang="es-ES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Jackson, Oh, </a:t>
            </a:r>
            <a:r>
              <a:rPr lang="es-ES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Haberzettl</a:t>
            </a:r>
            <a:r>
              <a:rPr lang="es-ES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Nakayama</a:t>
            </a:r>
            <a:r>
              <a:rPr lang="es-ES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es-ES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Rev. C 91, 065208 (2015)</a:t>
            </a:r>
          </a:p>
          <a:p>
            <a:r>
              <a:rPr lang="es-ES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Feijoo, Magas, Ramos, </a:t>
            </a:r>
            <a:r>
              <a:rPr lang="es-ES" sz="16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es-ES" sz="16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Rev. C 92,015206 (2015)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2DF28BE-EB13-7946-AD52-5829F66B6F3E}"/>
              </a:ext>
            </a:extLst>
          </p:cNvPr>
          <p:cNvGrpSpPr/>
          <p:nvPr/>
        </p:nvGrpSpPr>
        <p:grpSpPr>
          <a:xfrm>
            <a:off x="4646947" y="2595678"/>
            <a:ext cx="4126938" cy="3034573"/>
            <a:chOff x="7224651" y="3101370"/>
            <a:chExt cx="4401997" cy="2678207"/>
          </a:xfrm>
        </p:grpSpPr>
        <p:grpSp>
          <p:nvGrpSpPr>
            <p:cNvPr id="14" name="1 Grupo">
              <a:extLst>
                <a:ext uri="{FF2B5EF4-FFF2-40B4-BE49-F238E27FC236}">
                  <a16:creationId xmlns:a16="http://schemas.microsoft.com/office/drawing/2014/main" id="{373B231B-68BA-274B-852C-5D171622D054}"/>
                </a:ext>
              </a:extLst>
            </p:cNvPr>
            <p:cNvGrpSpPr/>
            <p:nvPr/>
          </p:nvGrpSpPr>
          <p:grpSpPr>
            <a:xfrm>
              <a:off x="7224651" y="3101370"/>
              <a:ext cx="4401997" cy="2678207"/>
              <a:chOff x="179512" y="3424969"/>
              <a:chExt cx="4401997" cy="2678207"/>
            </a:xfrm>
          </p:grpSpPr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6BE78C3E-18A6-4F4F-9455-86CF0F2736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424969"/>
                <a:ext cx="4401997" cy="2668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9 Elipse">
                <a:extLst>
                  <a:ext uri="{FF2B5EF4-FFF2-40B4-BE49-F238E27FC236}">
                    <a16:creationId xmlns:a16="http://schemas.microsoft.com/office/drawing/2014/main" id="{93F83755-F966-C844-94BA-A9ED5D3E533F}"/>
                  </a:ext>
                </a:extLst>
              </p:cNvPr>
              <p:cNvSpPr/>
              <p:nvPr/>
            </p:nvSpPr>
            <p:spPr bwMode="auto">
              <a:xfrm>
                <a:off x="371510" y="5506098"/>
                <a:ext cx="684076" cy="324036"/>
              </a:xfrm>
              <a:prstGeom prst="ellipse">
                <a:avLst/>
              </a:prstGeom>
              <a:noFill/>
              <a:ln w="22225" cap="flat" cmpd="sng" algn="ctr">
                <a:solidFill>
                  <a:srgbClr val="00905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 vert="horz" wrap="none" lIns="68580" tIns="68580" rIns="68580" bIns="6858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75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10 Elipse">
                <a:extLst>
                  <a:ext uri="{FF2B5EF4-FFF2-40B4-BE49-F238E27FC236}">
                    <a16:creationId xmlns:a16="http://schemas.microsoft.com/office/drawing/2014/main" id="{A30ED75C-6D95-E94B-BA9C-25623B80898D}"/>
                  </a:ext>
                </a:extLst>
              </p:cNvPr>
              <p:cNvSpPr/>
              <p:nvPr/>
            </p:nvSpPr>
            <p:spPr bwMode="auto">
              <a:xfrm>
                <a:off x="353508" y="5779140"/>
                <a:ext cx="702078" cy="324036"/>
              </a:xfrm>
              <a:prstGeom prst="ellipse">
                <a:avLst/>
              </a:prstGeom>
              <a:noFill/>
              <a:ln w="22225" cap="flat" cmpd="sng" algn="ctr">
                <a:solidFill>
                  <a:srgbClr val="00905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 vert="horz" wrap="none" lIns="68580" tIns="68580" rIns="68580" bIns="6858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75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8" name="9 Elipse">
              <a:extLst>
                <a:ext uri="{FF2B5EF4-FFF2-40B4-BE49-F238E27FC236}">
                  <a16:creationId xmlns:a16="http://schemas.microsoft.com/office/drawing/2014/main" id="{62B8A474-58E7-D040-8553-E9B2D9E37C5F}"/>
                </a:ext>
              </a:extLst>
            </p:cNvPr>
            <p:cNvSpPr/>
            <p:nvPr/>
          </p:nvSpPr>
          <p:spPr bwMode="auto">
            <a:xfrm>
              <a:off x="7419149" y="3446159"/>
              <a:ext cx="684076" cy="324036"/>
            </a:xfrm>
            <a:prstGeom prst="ellipse">
              <a:avLst/>
            </a:prstGeom>
            <a:noFill/>
            <a:ln w="22225" cap="flat" cmpd="sng" algn="ctr">
              <a:solidFill>
                <a:srgbClr val="00905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68580" tIns="68580" rIns="68580" bIns="6858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750"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11 Rectángulo">
            <a:extLst>
              <a:ext uri="{FF2B5EF4-FFF2-40B4-BE49-F238E27FC236}">
                <a16:creationId xmlns:a16="http://schemas.microsoft.com/office/drawing/2014/main" id="{BCE518EB-00DF-AB47-B2AA-989C78EB9C21}"/>
              </a:ext>
            </a:extLst>
          </p:cNvPr>
          <p:cNvSpPr txBox="1">
            <a:spLocks/>
          </p:cNvSpPr>
          <p:nvPr/>
        </p:nvSpPr>
        <p:spPr>
          <a:xfrm>
            <a:off x="375289" y="120896"/>
            <a:ext cx="1529712" cy="40246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New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fits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</a:t>
            </a:r>
            <a:endParaRPr lang="es-E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E6764C-4371-FD40-B6E8-7466D0A75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00" y="1420155"/>
            <a:ext cx="3702941" cy="5114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C5E7D83-E1D9-A247-A433-2F2C4C9FA56E}"/>
              </a:ext>
            </a:extLst>
          </p:cNvPr>
          <p:cNvSpPr/>
          <p:nvPr/>
        </p:nvSpPr>
        <p:spPr>
          <a:xfrm>
            <a:off x="210995" y="906691"/>
            <a:ext cx="3127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000">
              <a:spcBef>
                <a:spcPts val="400"/>
              </a:spcBef>
            </a:pPr>
            <a:r>
              <a:rPr lang="en-US" sz="2000" b="1" u="sng" dirty="0" err="1">
                <a:solidFill>
                  <a:srgbClr val="FF0000"/>
                </a:solidFill>
              </a:rPr>
              <a:t>WT+Born+NLO</a:t>
            </a:r>
            <a:r>
              <a:rPr lang="en-US" sz="2000" b="1" u="sng" dirty="0">
                <a:solidFill>
                  <a:srgbClr val="FF0000"/>
                </a:solidFill>
              </a:rPr>
              <a:t> (new)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8F885E-72DD-174D-8ED2-84954DB48E38}"/>
              </a:ext>
            </a:extLst>
          </p:cNvPr>
          <p:cNvSpPr/>
          <p:nvPr/>
        </p:nvSpPr>
        <p:spPr>
          <a:xfrm>
            <a:off x="103030" y="836502"/>
            <a:ext cx="3764150" cy="1225888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79C0B7-A5CA-5248-8099-BFAEB2C05AF3}"/>
              </a:ext>
            </a:extLst>
          </p:cNvPr>
          <p:cNvSpPr/>
          <p:nvPr/>
        </p:nvSpPr>
        <p:spPr>
          <a:xfrm>
            <a:off x="191479" y="2653110"/>
            <a:ext cx="3127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000">
              <a:spcBef>
                <a:spcPts val="400"/>
              </a:spcBef>
            </a:pPr>
            <a:r>
              <a:rPr lang="en-US" sz="2000" b="1" u="sng" dirty="0" err="1">
                <a:solidFill>
                  <a:srgbClr val="FF0000"/>
                </a:solidFill>
              </a:rPr>
              <a:t>WT+Born</a:t>
            </a:r>
            <a:r>
              <a:rPr lang="en-US" sz="2000" b="1" u="sng" dirty="0">
                <a:solidFill>
                  <a:srgbClr val="FF0000"/>
                </a:solidFill>
              </a:rPr>
              <a:t>+ NLO+RES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943052-037F-9742-AA6F-647CF8EB2EEB}"/>
              </a:ext>
            </a:extLst>
          </p:cNvPr>
          <p:cNvSpPr/>
          <p:nvPr/>
        </p:nvSpPr>
        <p:spPr>
          <a:xfrm>
            <a:off x="103030" y="2645136"/>
            <a:ext cx="4077083" cy="4082236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73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1 Rectángulo"/>
          <p:cNvSpPr txBox="1">
            <a:spLocks/>
          </p:cNvSpPr>
          <p:nvPr/>
        </p:nvSpPr>
        <p:spPr>
          <a:xfrm>
            <a:off x="283028" y="265354"/>
            <a:ext cx="7610686" cy="34624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Inclusion</a:t>
            </a:r>
            <a:r>
              <a:rPr lang="es-E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ES" sz="20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hyperonic</a:t>
            </a:r>
            <a:r>
              <a:rPr lang="es-E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resonances</a:t>
            </a:r>
            <a:r>
              <a:rPr lang="es-E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</a:rPr>
              <a:t>WT+Born+NLO+RES</a:t>
            </a:r>
            <a:r>
              <a:rPr lang="en-US" sz="2000" b="1" dirty="0">
                <a:solidFill>
                  <a:schemeClr val="tx2"/>
                </a:solidFill>
              </a:rPr>
              <a:t> model)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5 Rectángulo">
                <a:extLst>
                  <a:ext uri="{FF2B5EF4-FFF2-40B4-BE49-F238E27FC236}">
                    <a16:creationId xmlns:a16="http://schemas.microsoft.com/office/drawing/2014/main" id="{C31A6157-C6EF-1647-98F6-928D30182FC6}"/>
                  </a:ext>
                </a:extLst>
              </p:cNvPr>
              <p:cNvSpPr/>
              <p:nvPr/>
            </p:nvSpPr>
            <p:spPr>
              <a:xfrm>
                <a:off x="225540" y="4541731"/>
                <a:ext cx="317593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𝑲</m:t>
                    </m:r>
                    <m:r>
                      <a:rPr lang="el-GR" sz="2000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𝜩</m:t>
                    </m:r>
                  </m:oMath>
                </a14:m>
                <a:r>
                  <a:rPr lang="en-GB" sz="2000" dirty="0">
                    <a:solidFill>
                      <a:schemeClr val="accent1"/>
                    </a:solidFill>
                  </a:rPr>
                  <a:t> transitions: </a:t>
                </a:r>
                <a:endParaRPr lang="es-ES" sz="20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2" name="5 Rectángulo">
                <a:extLst>
                  <a:ext uri="{FF2B5EF4-FFF2-40B4-BE49-F238E27FC236}">
                    <a16:creationId xmlns:a16="http://schemas.microsoft.com/office/drawing/2014/main" id="{C31A6157-C6EF-1647-98F6-928D30182F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0" y="4541731"/>
                <a:ext cx="3175934" cy="400110"/>
              </a:xfrm>
              <a:prstGeom prst="rect">
                <a:avLst/>
              </a:prstGeom>
              <a:blipFill>
                <a:blip r:embed="rId3"/>
                <a:stretch>
                  <a:fillRect l="-1992" t="-6250" r="-797" b="-2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5 Rectángulo">
                <a:extLst>
                  <a:ext uri="{FF2B5EF4-FFF2-40B4-BE49-F238E27FC236}">
                    <a16:creationId xmlns:a16="http://schemas.microsoft.com/office/drawing/2014/main" id="{E8590942-C119-CB47-AB3B-2E27043FB8CF}"/>
                  </a:ext>
                </a:extLst>
              </p:cNvPr>
              <p:cNvSpPr/>
              <p:nvPr/>
            </p:nvSpPr>
            <p:spPr>
              <a:xfrm>
                <a:off x="269148" y="5395616"/>
                <a:ext cx="308871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𝜼</m:t>
                    </m:r>
                    <m:r>
                      <a:rPr lang="es-ES" sz="2000" b="1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𝚲</m:t>
                    </m:r>
                  </m:oMath>
                </a14:m>
                <a:r>
                  <a:rPr lang="en-GB" sz="2000" dirty="0">
                    <a:solidFill>
                      <a:schemeClr val="accent1"/>
                    </a:solidFill>
                  </a:rPr>
                  <a:t> transitions: </a:t>
                </a:r>
                <a:endParaRPr lang="es-ES" sz="20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4" name="5 Rectángulo">
                <a:extLst>
                  <a:ext uri="{FF2B5EF4-FFF2-40B4-BE49-F238E27FC236}">
                    <a16:creationId xmlns:a16="http://schemas.microsoft.com/office/drawing/2014/main" id="{E8590942-C119-CB47-AB3B-2E27043FB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48" y="5395616"/>
                <a:ext cx="3088717" cy="400110"/>
              </a:xfrm>
              <a:prstGeom prst="rect">
                <a:avLst/>
              </a:prstGeom>
              <a:blipFill>
                <a:blip r:embed="rId4"/>
                <a:stretch>
                  <a:fillRect l="-1639" t="-6250" r="-2869" b="-2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27 Grupo">
            <a:extLst>
              <a:ext uri="{FF2B5EF4-FFF2-40B4-BE49-F238E27FC236}">
                <a16:creationId xmlns:a16="http://schemas.microsoft.com/office/drawing/2014/main" id="{773FA768-2F50-DB4F-BF5D-36F71A1702C6}"/>
              </a:ext>
            </a:extLst>
          </p:cNvPr>
          <p:cNvGrpSpPr/>
          <p:nvPr/>
        </p:nvGrpSpPr>
        <p:grpSpPr>
          <a:xfrm>
            <a:off x="2056679" y="1483869"/>
            <a:ext cx="4778679" cy="2686818"/>
            <a:chOff x="4721412" y="4707843"/>
            <a:chExt cx="4978227" cy="1695529"/>
          </a:xfrm>
        </p:grpSpPr>
        <p:grpSp>
          <p:nvGrpSpPr>
            <p:cNvPr id="16" name="6 Grupo">
              <a:extLst>
                <a:ext uri="{FF2B5EF4-FFF2-40B4-BE49-F238E27FC236}">
                  <a16:creationId xmlns:a16="http://schemas.microsoft.com/office/drawing/2014/main" id="{DF917F79-6768-9E4B-9873-A2D6E59625F2}"/>
                </a:ext>
              </a:extLst>
            </p:cNvPr>
            <p:cNvGrpSpPr/>
            <p:nvPr/>
          </p:nvGrpSpPr>
          <p:grpSpPr>
            <a:xfrm>
              <a:off x="5157232" y="4707843"/>
              <a:ext cx="3976297" cy="1362101"/>
              <a:chOff x="5049220" y="4802459"/>
              <a:chExt cx="3976297" cy="1362101"/>
            </a:xfrm>
          </p:grpSpPr>
          <p:cxnSp>
            <p:nvCxnSpPr>
              <p:cNvPr id="18" name="3 Conector recto">
                <a:extLst>
                  <a:ext uri="{FF2B5EF4-FFF2-40B4-BE49-F238E27FC236}">
                    <a16:creationId xmlns:a16="http://schemas.microsoft.com/office/drawing/2014/main" id="{01CEFC79-20DD-A348-BAFF-32EAF20A616D}"/>
                  </a:ext>
                </a:extLst>
              </p:cNvPr>
              <p:cNvCxnSpPr/>
              <p:nvPr/>
            </p:nvCxnSpPr>
            <p:spPr>
              <a:xfrm>
                <a:off x="5055350" y="4904916"/>
                <a:ext cx="1014727" cy="582908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6 Cuadro de texto">
                    <a:extLst>
                      <a:ext uri="{FF2B5EF4-FFF2-40B4-BE49-F238E27FC236}">
                        <a16:creationId xmlns:a16="http://schemas.microsoft.com/office/drawing/2014/main" id="{6EFD3E66-68F7-0A48-BB8F-05C41F7E98B6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066" y="4802459"/>
                    <a:ext cx="1440648" cy="29433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z="1050">
                            <a:latin typeface="Cambria Math"/>
                            <a:ea typeface="Calibri"/>
                            <a:cs typeface="Times New Roman"/>
                          </a:rPr>
                          <m:t>K</m:t>
                        </m:r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𝑘</m:t>
                                </m:r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25" dirty="0">
                        <a:latin typeface="Calibri"/>
                        <a:ea typeface="Calibri"/>
                        <a:cs typeface="Times New Roman"/>
                      </a:rPr>
                      <a:t>,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088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η</m:t>
                        </m:r>
                        <m:d>
                          <m:dPr>
                            <m:ctrlPr>
                              <a:rPr lang="es-ES" sz="1088" i="1">
                                <a:latin typeface="Cambria Math" panose="02040503050406030204" pitchFamily="18" charset="0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88" i="1">
                                    <a:latin typeface="Cambria Math" panose="02040503050406030204" pitchFamily="18" charset="0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s-ES" sz="1088" i="1">
                                    <a:latin typeface="Cambria Math" charset="0"/>
                                    <a:ea typeface="Calibri"/>
                                    <a:cs typeface="Times New Roman"/>
                                  </a:rPr>
                                  <m:t>𝑘</m:t>
                                </m:r>
                                <m:r>
                                  <a:rPr lang="es-ES" sz="1088" i="1">
                                    <a:latin typeface="Cambria Math" charset="0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es-ES" sz="1088" i="1">
                                    <a:latin typeface="Cambria Math" charset="0"/>
                                    <a:ea typeface="Calibri"/>
                                    <a:cs typeface="Times New Roman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25" dirty="0">
                        <a:latin typeface="Calibri"/>
                        <a:ea typeface="Calibri"/>
                        <a:cs typeface="Times New Roman"/>
                      </a:rPr>
                      <a:t>  </a:t>
                    </a:r>
                    <a:endParaRPr lang="es-ES" sz="750" dirty="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endParaRPr lang="es-ES" sz="825" dirty="0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mc:Choice>
            <mc:Fallback>
              <p:sp>
                <p:nvSpPr>
                  <p:cNvPr id="19" name="6 Cuadro de texto">
                    <a:extLst>
                      <a:ext uri="{FF2B5EF4-FFF2-40B4-BE49-F238E27FC236}">
                        <a16:creationId xmlns:a16="http://schemas.microsoft.com/office/drawing/2014/main" id="{6EFD3E66-68F7-0A48-BB8F-05C41F7E98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3066" y="4802459"/>
                    <a:ext cx="1440648" cy="294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6 Cuadro de texto">
                    <a:extLst>
                      <a:ext uri="{FF2B5EF4-FFF2-40B4-BE49-F238E27FC236}">
                        <a16:creationId xmlns:a16="http://schemas.microsoft.com/office/drawing/2014/main" id="{D4360B93-ACF9-1040-83A9-7393A7008F51}"/>
                      </a:ext>
                    </a:extLst>
                  </p:cNvPr>
                  <p:cNvSpPr txBox="1"/>
                  <p:nvPr/>
                </p:nvSpPr>
                <p:spPr>
                  <a:xfrm>
                    <a:off x="5253878" y="4827555"/>
                    <a:ext cx="760473" cy="17404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s-ES" sz="1050" i="1">
                                  <a:latin typeface="Cambria Math" panose="02040503050406030204" pitchFamily="18" charset="0"/>
                                  <a:ea typeface="Calibri"/>
                                </a:rPr>
                              </m:ctrlPr>
                            </m:sSupPr>
                            <m:e>
                              <m:r>
                                <a:rPr lang="es-ES" sz="1050" i="1">
                                  <a:latin typeface="Cambria Math"/>
                                  <a:ea typeface="Calibri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s-ES" sz="1050" i="1">
                                  <a:latin typeface="Cambria Math"/>
                                  <a:ea typeface="Calibri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s-ES" sz="1050" i="1">
                                  <a:latin typeface="Cambria Math" panose="02040503050406030204" pitchFamily="18" charset="0"/>
                                  <a:ea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1050" i="1">
                                      <a:latin typeface="Cambria Math" panose="02040503050406030204" pitchFamily="18" charset="0"/>
                                      <a:ea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s-ES" sz="1050" i="1">
                                      <a:latin typeface="Cambria Math"/>
                                      <a:ea typeface="Calibri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s-ES" sz="1050" i="1">
                                      <a:latin typeface="Cambria Math"/>
                                      <a:ea typeface="Calibri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s-ES" sz="900" dirty="0">
                      <a:latin typeface="Times New Roman"/>
                      <a:ea typeface="Calibri"/>
                    </a:endParaRPr>
                  </a:p>
                </p:txBody>
              </p:sp>
            </mc:Choice>
            <mc:Fallback>
              <p:sp>
                <p:nvSpPr>
                  <p:cNvPr id="20" name="6 Cuadro de texto">
                    <a:extLst>
                      <a:ext uri="{FF2B5EF4-FFF2-40B4-BE49-F238E27FC236}">
                        <a16:creationId xmlns:a16="http://schemas.microsoft.com/office/drawing/2014/main" id="{D4360B93-ACF9-1040-83A9-7393A7008F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3878" y="4827555"/>
                    <a:ext cx="760473" cy="17404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6 Cuadro de texto">
                    <a:extLst>
                      <a:ext uri="{FF2B5EF4-FFF2-40B4-BE49-F238E27FC236}">
                        <a16:creationId xmlns:a16="http://schemas.microsoft.com/office/drawing/2014/main" id="{6BB75982-A4A6-8F4E-A8F4-5FA6B3FD95E7}"/>
                      </a:ext>
                    </a:extLst>
                  </p:cNvPr>
                  <p:cNvSpPr txBox="1"/>
                  <p:nvPr/>
                </p:nvSpPr>
                <p:spPr>
                  <a:xfrm>
                    <a:off x="5253877" y="5866111"/>
                    <a:ext cx="872732" cy="29844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r>
                      <a:rPr lang="es-ES" sz="1050" dirty="0">
                        <a:latin typeface="Arial"/>
                        <a:ea typeface="Calibri"/>
                      </a:rPr>
                      <a:t>p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25" dirty="0">
                        <a:latin typeface="Times New Roman"/>
                        <a:ea typeface="Calibri"/>
                      </a:rPr>
                      <a:t> </a:t>
                    </a:r>
                    <a:endParaRPr lang="es-ES" sz="900" dirty="0">
                      <a:latin typeface="Times New Roman"/>
                      <a:ea typeface="Calibri"/>
                    </a:endParaRPr>
                  </a:p>
                </p:txBody>
              </p:sp>
            </mc:Choice>
            <mc:Fallback>
              <p:sp>
                <p:nvSpPr>
                  <p:cNvPr id="21" name="6 Cuadro de texto">
                    <a:extLst>
                      <a:ext uri="{FF2B5EF4-FFF2-40B4-BE49-F238E27FC236}">
                        <a16:creationId xmlns:a16="http://schemas.microsoft.com/office/drawing/2014/main" id="{6BB75982-A4A6-8F4E-A8F4-5FA6B3FD95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3877" y="5866111"/>
                    <a:ext cx="872732" cy="29844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71"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6 Cuadro de texto">
                    <a:extLst>
                      <a:ext uri="{FF2B5EF4-FFF2-40B4-BE49-F238E27FC236}">
                        <a16:creationId xmlns:a16="http://schemas.microsoft.com/office/drawing/2014/main" id="{94C7EDCD-F438-D04B-BA1F-AAD853E04501}"/>
                      </a:ext>
                    </a:extLst>
                  </p:cNvPr>
                  <p:cNvSpPr txBox="1"/>
                  <p:nvPr/>
                </p:nvSpPr>
                <p:spPr>
                  <a:xfrm>
                    <a:off x="7541727" y="5873750"/>
                    <a:ext cx="1087385" cy="26464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050">
                            <a:latin typeface="Cambria Math"/>
                            <a:ea typeface="Calibri"/>
                            <a:cs typeface="Arial"/>
                          </a:rPr>
                          <m:t>Ξ</m:t>
                        </m:r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′</m:t>
                                </m:r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n-US" sz="1050" dirty="0">
                        <a:latin typeface="Arial"/>
                        <a:ea typeface="Calibri"/>
                      </a:rPr>
                      <a:t>,</a:t>
                    </a:r>
                    <a:r>
                      <a:rPr lang="en-US" sz="1050" dirty="0">
                        <a:ea typeface="Calibri"/>
                        <a:cs typeface="Arial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0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′</m:t>
                                </m:r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n-US" sz="1050" dirty="0">
                        <a:latin typeface="Arial"/>
                        <a:ea typeface="Calibri"/>
                      </a:rPr>
                      <a:t>  </a:t>
                    </a:r>
                    <a:endParaRPr lang="es-ES" sz="900" dirty="0">
                      <a:latin typeface="Times New Roman"/>
                      <a:ea typeface="Calibri"/>
                    </a:endParaRPr>
                  </a:p>
                </p:txBody>
              </p:sp>
            </mc:Choice>
            <mc:Fallback>
              <p:sp>
                <p:nvSpPr>
                  <p:cNvPr id="22" name="6 Cuadro de texto">
                    <a:extLst>
                      <a:ext uri="{FF2B5EF4-FFF2-40B4-BE49-F238E27FC236}">
                        <a16:creationId xmlns:a16="http://schemas.microsoft.com/office/drawing/2014/main" id="{94C7EDCD-F438-D04B-BA1F-AAD853E045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41727" y="5873750"/>
                    <a:ext cx="1087385" cy="26464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21 Conector recto">
                <a:extLst>
                  <a:ext uri="{FF2B5EF4-FFF2-40B4-BE49-F238E27FC236}">
                    <a16:creationId xmlns:a16="http://schemas.microsoft.com/office/drawing/2014/main" id="{F8F5E3C5-C247-9743-86E2-13C5A728ACD0}"/>
                  </a:ext>
                </a:extLst>
              </p:cNvPr>
              <p:cNvCxnSpPr/>
              <p:nvPr/>
            </p:nvCxnSpPr>
            <p:spPr>
              <a:xfrm>
                <a:off x="6070077" y="5540279"/>
                <a:ext cx="149435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6 Conector recto">
                <a:extLst>
                  <a:ext uri="{FF2B5EF4-FFF2-40B4-BE49-F238E27FC236}">
                    <a16:creationId xmlns:a16="http://schemas.microsoft.com/office/drawing/2014/main" id="{D9D70B33-1D37-0542-A8BF-379FB87F341D}"/>
                  </a:ext>
                </a:extLst>
              </p:cNvPr>
              <p:cNvCxnSpPr/>
              <p:nvPr/>
            </p:nvCxnSpPr>
            <p:spPr>
              <a:xfrm>
                <a:off x="6070749" y="5492665"/>
                <a:ext cx="148860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3 Conector recto">
                <a:extLst>
                  <a:ext uri="{FF2B5EF4-FFF2-40B4-BE49-F238E27FC236}">
                    <a16:creationId xmlns:a16="http://schemas.microsoft.com/office/drawing/2014/main" id="{3EB6B570-238F-F347-BF77-931BAC08D19C}"/>
                  </a:ext>
                </a:extLst>
              </p:cNvPr>
              <p:cNvCxnSpPr/>
              <p:nvPr/>
            </p:nvCxnSpPr>
            <p:spPr>
              <a:xfrm flipV="1">
                <a:off x="7566669" y="4904916"/>
                <a:ext cx="1035423" cy="582908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p:cxnSp>
            <p:nvCxnSpPr>
              <p:cNvPr id="26" name="20 Conector recto">
                <a:extLst>
                  <a:ext uri="{FF2B5EF4-FFF2-40B4-BE49-F238E27FC236}">
                    <a16:creationId xmlns:a16="http://schemas.microsoft.com/office/drawing/2014/main" id="{BCF795BE-9741-A444-8089-18ADBBFA6C9C}"/>
                  </a:ext>
                </a:extLst>
              </p:cNvPr>
              <p:cNvCxnSpPr/>
              <p:nvPr/>
            </p:nvCxnSpPr>
            <p:spPr>
              <a:xfrm>
                <a:off x="7566669" y="5540279"/>
                <a:ext cx="1073783" cy="385721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" name="20 Conector recto">
                <a:extLst>
                  <a:ext uri="{FF2B5EF4-FFF2-40B4-BE49-F238E27FC236}">
                    <a16:creationId xmlns:a16="http://schemas.microsoft.com/office/drawing/2014/main" id="{D20C3A2A-8B75-814D-82AE-194EFEEDF9E8}"/>
                  </a:ext>
                </a:extLst>
              </p:cNvPr>
              <p:cNvCxnSpPr/>
              <p:nvPr/>
            </p:nvCxnSpPr>
            <p:spPr>
              <a:xfrm flipV="1">
                <a:off x="5049220" y="5532675"/>
                <a:ext cx="1014128" cy="414020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2 Rectángulo">
                    <a:extLst>
                      <a:ext uri="{FF2B5EF4-FFF2-40B4-BE49-F238E27FC236}">
                        <a16:creationId xmlns:a16="http://schemas.microsoft.com/office/drawing/2014/main" id="{3158CEA1-66D6-CE48-975D-F5FF7BB68817}"/>
                      </a:ext>
                    </a:extLst>
                  </p:cNvPr>
                  <p:cNvSpPr/>
                  <p:nvPr/>
                </p:nvSpPr>
                <p:spPr>
                  <a:xfrm>
                    <a:off x="6232006" y="5204011"/>
                    <a:ext cx="995851" cy="2865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𝒀</m:t>
                              </m:r>
                            </m:sub>
                          </m:sSub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𝒀</m:t>
                              </m:r>
                            </m:sub>
                          </m:sSub>
                        </m:oMath>
                      </m:oMathPara>
                    </a14:m>
                    <a:endParaRPr lang="es-ES" sz="1350" dirty="0"/>
                  </a:p>
                </p:txBody>
              </p:sp>
            </mc:Choice>
            <mc:Fallback>
              <p:sp>
                <p:nvSpPr>
                  <p:cNvPr id="28" name="2 Rectángulo">
                    <a:extLst>
                      <a:ext uri="{FF2B5EF4-FFF2-40B4-BE49-F238E27FC236}">
                        <a16:creationId xmlns:a16="http://schemas.microsoft.com/office/drawing/2014/main" id="{3158CEA1-66D6-CE48-975D-F5FF7BB6881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006" y="5204011"/>
                    <a:ext cx="995851" cy="2865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3 Rectángulo">
                    <a:extLst>
                      <a:ext uri="{FF2B5EF4-FFF2-40B4-BE49-F238E27FC236}">
                        <a16:creationId xmlns:a16="http://schemas.microsoft.com/office/drawing/2014/main" id="{BD764CAF-FDA7-7E47-91BD-672DB19E4D72}"/>
                      </a:ext>
                    </a:extLst>
                  </p:cNvPr>
                  <p:cNvSpPr/>
                  <p:nvPr/>
                </p:nvSpPr>
                <p:spPr>
                  <a:xfrm>
                    <a:off x="7632340" y="5335980"/>
                    <a:ext cx="1393177" cy="30445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𝚵</m:t>
                              </m:r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𝒀𝑲</m:t>
                              </m:r>
                            </m:sub>
                          </m:sSub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𝚲</m:t>
                              </m:r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𝒀</m:t>
                              </m:r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𝜼</m:t>
                              </m:r>
                            </m:sub>
                          </m:sSub>
                        </m:oMath>
                      </m:oMathPara>
                    </a14:m>
                    <a:endParaRPr lang="es-ES" sz="1350"/>
                  </a:p>
                </p:txBody>
              </p:sp>
            </mc:Choice>
            <mc:Fallback>
              <p:sp>
                <p:nvSpPr>
                  <p:cNvPr id="29" name="3 Rectángulo">
                    <a:extLst>
                      <a:ext uri="{FF2B5EF4-FFF2-40B4-BE49-F238E27FC236}">
                        <a16:creationId xmlns:a16="http://schemas.microsoft.com/office/drawing/2014/main" id="{BD764CAF-FDA7-7E47-91BD-672DB19E4D7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32340" y="5335980"/>
                    <a:ext cx="1393177" cy="30445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" name="4 Rectángulo">
                    <a:extLst>
                      <a:ext uri="{FF2B5EF4-FFF2-40B4-BE49-F238E27FC236}">
                        <a16:creationId xmlns:a16="http://schemas.microsoft.com/office/drawing/2014/main" id="{200F047A-B28D-B541-9518-E374EC5B6E48}"/>
                      </a:ext>
                    </a:extLst>
                  </p:cNvPr>
                  <p:cNvSpPr/>
                  <p:nvPr/>
                </p:nvSpPr>
                <p:spPr>
                  <a:xfrm>
                    <a:off x="5109471" y="5307639"/>
                    <a:ext cx="844168" cy="2865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𝑵𝒀</m:t>
                              </m:r>
                              <m:acc>
                                <m:accPr>
                                  <m:chr m:val="̅"/>
                                  <m:ctrlPr>
                                    <a:rPr lang="es-ES" sz="135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s-ES" sz="1350" b="1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𝑲</m:t>
                                  </m:r>
                                </m:e>
                              </m:acc>
                            </m:sub>
                          </m:sSub>
                        </m:oMath>
                      </m:oMathPara>
                    </a14:m>
                    <a:endParaRPr lang="es-ES" sz="1350"/>
                  </a:p>
                </p:txBody>
              </p:sp>
            </mc:Choice>
            <mc:Fallback>
              <p:sp>
                <p:nvSpPr>
                  <p:cNvPr id="30" name="4 Rectángulo">
                    <a:extLst>
                      <a:ext uri="{FF2B5EF4-FFF2-40B4-BE49-F238E27FC236}">
                        <a16:creationId xmlns:a16="http://schemas.microsoft.com/office/drawing/2014/main" id="{200F047A-B28D-B541-9518-E374EC5B6E4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9471" y="5307639"/>
                    <a:ext cx="844168" cy="2865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26 Rectángulo">
                  <a:extLst>
                    <a:ext uri="{FF2B5EF4-FFF2-40B4-BE49-F238E27FC236}">
                      <a16:creationId xmlns:a16="http://schemas.microsoft.com/office/drawing/2014/main" id="{216F76F1-C7F8-FD46-97D4-AE169008D888}"/>
                    </a:ext>
                  </a:extLst>
                </p:cNvPr>
                <p:cNvSpPr/>
                <p:nvPr/>
              </p:nvSpPr>
              <p:spPr>
                <a:xfrm>
                  <a:off x="4721412" y="6148898"/>
                  <a:ext cx="4978227" cy="2544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sz="1350" b="1" dirty="0">
                      <a:solidFill>
                        <a:schemeClr val="tx2"/>
                      </a:solidFill>
                    </a:rPr>
                    <a:t>Y=</a:t>
                  </a:r>
                  <a14:m>
                    <m:oMath xmlns:m="http://schemas.openxmlformats.org/officeDocument/2006/math">
                      <m:r>
                        <a:rPr lang="es-ES" sz="1350" b="1">
                          <a:solidFill>
                            <a:schemeClr val="tx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s-ES" sz="1350" b="1" i="1">
                          <a:solidFill>
                            <a:schemeClr val="tx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𝚲</m:t>
                      </m:r>
                      <m:d>
                        <m:dPr>
                          <m:ctrlPr>
                            <a:rPr lang="el-GR" sz="135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  <m:t>𝟏𝟖𝟗</m:t>
                          </m:r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e>
                      </m:d>
                      <m:d>
                        <m:dPr>
                          <m:ctrlP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𝑱</m:t>
                          </m:r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s-ES" sz="135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35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s-ES" sz="135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  <m:r>
                            <a:rPr lang="es-ES" sz="1350" b="1" i="1" baseline="300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</m:e>
                      </m:d>
                      <m:r>
                        <a:rPr lang="es-ES" sz="1350" b="1" i="1">
                          <a:solidFill>
                            <a:schemeClr val="tx2"/>
                          </a:solidFill>
                          <a:latin typeface="Cambria Math" charset="0"/>
                          <a:ea typeface="Cambria Math"/>
                        </a:rPr>
                        <m:t>,</m:t>
                      </m:r>
                      <m:r>
                        <a:rPr lang="el-GR" sz="1350" b="1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𝜮</m:t>
                      </m:r>
                      <m:d>
                        <m:dPr>
                          <m:ctrlP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𝟐𝟎𝟑𝟎</m:t>
                          </m:r>
                        </m:e>
                      </m:d>
                      <m:d>
                        <m:dPr>
                          <m:ctrlP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𝑱</m:t>
                          </m:r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s-ES" sz="135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35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𝟕</m:t>
                              </m:r>
                            </m:num>
                            <m:den>
                              <m:r>
                                <a:rPr lang="es-ES" sz="135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  <m:r>
                            <a:rPr lang="es-ES" sz="1350" b="1" i="1" baseline="3000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</m:e>
                      </m:d>
                      <m:r>
                        <a:rPr lang="es-ES" sz="135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l-GR" sz="1350" b="1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𝜮</m:t>
                      </m:r>
                      <m:d>
                        <m:dPr>
                          <m:ctrlPr>
                            <a:rPr lang="el-GR" sz="135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𝟐𝟐𝟓𝟎</m:t>
                          </m:r>
                        </m:e>
                      </m:d>
                      <m:r>
                        <a:rPr lang="es-ES" sz="135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(</m:t>
                      </m:r>
                      <m:r>
                        <a:rPr lang="es-ES" sz="135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𝑱</m:t>
                      </m:r>
                      <m:r>
                        <a:rPr lang="es-ES" sz="135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s-ES" sz="135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</m:t>
                          </m:r>
                        </m:den>
                      </m:f>
                      <m:r>
                        <a:rPr lang="es-ES" sz="1350" b="1" i="1" baseline="3000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s-ES" sz="135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</m:oMath>
                  </a14:m>
                  <a:endParaRPr lang="es-ES" sz="1350" b="1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7" name="26 Rectángulo">
                  <a:extLst>
                    <a:ext uri="{FF2B5EF4-FFF2-40B4-BE49-F238E27FC236}">
                      <a16:creationId xmlns:a16="http://schemas.microsoft.com/office/drawing/2014/main" id="{216F76F1-C7F8-FD46-97D4-AE169008D8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412" y="6148898"/>
                  <a:ext cx="4978227" cy="254474"/>
                </a:xfrm>
                <a:prstGeom prst="rect">
                  <a:avLst/>
                </a:prstGeom>
                <a:blipFill>
                  <a:blip r:embed="rId12"/>
                  <a:stretch>
                    <a:fillRect l="-265" b="-312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B13E4C6-E3DA-974A-9217-E18E6B64A492}"/>
                  </a:ext>
                </a:extLst>
              </p:cNvPr>
              <p:cNvSpPr/>
              <p:nvPr/>
            </p:nvSpPr>
            <p:spPr>
              <a:xfrm>
                <a:off x="2658139" y="924185"/>
                <a:ext cx="29118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𝑲</m:t>
                        </m:r>
                      </m:e>
                    </m:acc>
                    <m:r>
                      <a:rPr lang="es-ES" sz="2400" i="1">
                        <a:solidFill>
                          <a:schemeClr val="tx2"/>
                        </a:solidFill>
                        <a:latin typeface="Cambria Math"/>
                      </a:rPr>
                      <m:t>𝑵</m:t>
                    </m:r>
                    <m:r>
                      <a:rPr lang="es-ES" sz="240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240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𝒀</m:t>
                    </m:r>
                    <m:r>
                      <a:rPr lang="es-ES" sz="240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240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𝑲</m:t>
                    </m:r>
                    <m:r>
                      <a:rPr lang="el-GR" sz="240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𝜩</m:t>
                    </m:r>
                    <m:r>
                      <a:rPr lang="es-ES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𝜼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𝚲</m:t>
                    </m:r>
                  </m:oMath>
                </a14:m>
                <a:r>
                  <a:rPr lang="es-ES_tradnl" sz="24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es-ES" sz="2400" dirty="0"/>
              </a:p>
            </p:txBody>
          </p:sp>
        </mc:Choice>
        <mc:Fallback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B13E4C6-E3DA-974A-9217-E18E6B64A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139" y="924185"/>
                <a:ext cx="2911823" cy="461665"/>
              </a:xfrm>
              <a:prstGeom prst="rect">
                <a:avLst/>
              </a:prstGeom>
              <a:blipFill>
                <a:blip r:embed="rId13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6">
            <a:extLst>
              <a:ext uri="{FF2B5EF4-FFF2-40B4-BE49-F238E27FC236}">
                <a16:creationId xmlns:a16="http://schemas.microsoft.com/office/drawing/2014/main" id="{C93CAEC7-5166-CF49-952C-EF4EBEC8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3" y="6189670"/>
            <a:ext cx="4704179" cy="44165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EB9621-DFFD-1F44-9E4F-A770EFC026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508" y="4470679"/>
            <a:ext cx="3441700" cy="622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3F8FA-F79E-C344-90DF-2975C89D3A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8508" y="5331104"/>
            <a:ext cx="3136900" cy="66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395E0-1CAF-224F-AC12-66CBF1D62F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16780" y="4669971"/>
            <a:ext cx="1667468" cy="2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2D877701-2ECF-574F-871C-FE6421AC6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408" y="432070"/>
            <a:ext cx="6646438" cy="6467390"/>
          </a:xfrm>
          <a:prstGeom prst="rect">
            <a:avLst/>
          </a:prstGeom>
        </p:spPr>
      </p:pic>
      <p:sp>
        <p:nvSpPr>
          <p:cNvPr id="30" name="11 Rectángulo">
            <a:extLst>
              <a:ext uri="{FF2B5EF4-FFF2-40B4-BE49-F238E27FC236}">
                <a16:creationId xmlns:a16="http://schemas.microsoft.com/office/drawing/2014/main" id="{6900FFA1-DCD1-2544-ADB0-5B64E4CB2F34}"/>
              </a:ext>
            </a:extLst>
          </p:cNvPr>
          <p:cNvSpPr txBox="1">
            <a:spLocks/>
          </p:cNvSpPr>
          <p:nvPr/>
        </p:nvSpPr>
        <p:spPr>
          <a:xfrm>
            <a:off x="497041" y="85821"/>
            <a:ext cx="3563330" cy="34624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Total </a:t>
            </a:r>
            <a:r>
              <a:rPr lang="es-ES_tradnl" sz="2000" b="1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cross</a:t>
            </a:r>
            <a:r>
              <a:rPr lang="es-ES_tradnl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sections</a:t>
            </a:r>
            <a:r>
              <a:rPr lang="es-ES_tradnl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: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14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E4810786-A42C-5E4D-897E-1B043389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" y="1120228"/>
            <a:ext cx="8577943" cy="4673696"/>
          </a:xfrm>
          <a:prstGeom prst="rect">
            <a:avLst/>
          </a:prstGeom>
        </p:spPr>
      </p:pic>
      <p:sp>
        <p:nvSpPr>
          <p:cNvPr id="30" name="11 Rectángulo">
            <a:extLst>
              <a:ext uri="{FF2B5EF4-FFF2-40B4-BE49-F238E27FC236}">
                <a16:creationId xmlns:a16="http://schemas.microsoft.com/office/drawing/2014/main" id="{6900FFA1-DCD1-2544-ADB0-5B64E4CB2F34}"/>
              </a:ext>
            </a:extLst>
          </p:cNvPr>
          <p:cNvSpPr txBox="1">
            <a:spLocks/>
          </p:cNvSpPr>
          <p:nvPr/>
        </p:nvSpPr>
        <p:spPr>
          <a:xfrm>
            <a:off x="540584" y="223377"/>
            <a:ext cx="2844873" cy="34624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Total </a:t>
            </a:r>
            <a:r>
              <a:rPr lang="es-ES_tradnl" sz="20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cross</a:t>
            </a:r>
            <a:r>
              <a:rPr lang="es-ES_tradnl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es-ES_tradnl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9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1 Rectángulo"/>
          <p:cNvSpPr>
            <a:spLocks noGrp="1"/>
          </p:cNvSpPr>
          <p:nvPr>
            <p:ph type="title"/>
          </p:nvPr>
        </p:nvSpPr>
        <p:spPr>
          <a:xfrm>
            <a:off x="205225" y="1375674"/>
            <a:ext cx="8798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SzPct val="100000"/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Aim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Describe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meson-baryon interaction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S=-1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sector at low energies</a:t>
            </a:r>
            <a:endParaRPr lang="es-ES" sz="20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11 Rectángulo"/>
          <p:cNvSpPr txBox="1">
            <a:spLocks/>
          </p:cNvSpPr>
          <p:nvPr/>
        </p:nvSpPr>
        <p:spPr>
          <a:xfrm>
            <a:off x="401259" y="369504"/>
            <a:ext cx="8285541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s-ES_tradnl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theoretical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background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s-ES_tradnl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historical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perspective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11 Rectángulo">
            <a:extLst>
              <a:ext uri="{FF2B5EF4-FFF2-40B4-BE49-F238E27FC236}">
                <a16:creationId xmlns:a16="http://schemas.microsoft.com/office/drawing/2014/main" id="{FCB55ACE-0C07-1D42-92BE-7A6EB6D3327A}"/>
              </a:ext>
            </a:extLst>
          </p:cNvPr>
          <p:cNvSpPr txBox="1">
            <a:spLocks/>
          </p:cNvSpPr>
          <p:nvPr/>
        </p:nvSpPr>
        <p:spPr>
          <a:xfrm>
            <a:off x="318695" y="3834312"/>
            <a:ext cx="8571850" cy="2223686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Framework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00000"/>
              </a:lnSpc>
            </a:pPr>
            <a:endParaRPr lang="en-US" sz="2000" b="1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	QCD</a:t>
            </a: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(the theory of</a:t>
            </a:r>
            <a:r>
              <a:rPr lang="en-US" sz="20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the </a:t>
            </a:r>
            <a:r>
              <a:rPr lang="en-US" sz="20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strong interaction</a:t>
            </a: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among color charge carriers, 	quarks and gluons) is </a:t>
            </a:r>
            <a:r>
              <a:rPr lang="en-US" sz="20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inefficient</a:t>
            </a: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to treat low energy hadron interactions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    </a:t>
            </a:r>
          </a:p>
          <a:p>
            <a:pPr>
              <a:lnSpc>
                <a:spcPct val="100000"/>
              </a:lnSpc>
            </a:pP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     	➔ </a:t>
            </a:r>
            <a:r>
              <a:rPr lang="en-US" sz="20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Chiral Perturbation Theory (</a:t>
            </a:r>
            <a:r>
              <a:rPr lang="en-US" sz="2000" b="1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ChPT</a:t>
            </a:r>
            <a:r>
              <a:rPr lang="en-US" sz="2000" b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): </a:t>
            </a:r>
            <a:r>
              <a:rPr lang="en-US" sz="200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effective theory with hadrons as      	degrees of freedom which respects the symmetries of QCD.</a:t>
            </a:r>
          </a:p>
        </p:txBody>
      </p:sp>
      <p:sp>
        <p:nvSpPr>
          <p:cNvPr id="21" name="9 Rectángulo">
            <a:extLst>
              <a:ext uri="{FF2B5EF4-FFF2-40B4-BE49-F238E27FC236}">
                <a16:creationId xmlns:a16="http://schemas.microsoft.com/office/drawing/2014/main" id="{6A74AE12-53B4-4547-9336-A4156258818C}"/>
              </a:ext>
            </a:extLst>
          </p:cNvPr>
          <p:cNvSpPr/>
          <p:nvPr/>
        </p:nvSpPr>
        <p:spPr>
          <a:xfrm>
            <a:off x="1709682" y="5231389"/>
            <a:ext cx="6075675" cy="49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75">
              <a:solidFill>
                <a:srgbClr val="6F634F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350" b="1">
              <a:solidFill>
                <a:srgbClr val="00B050"/>
              </a:solidFill>
            </a:endParaRPr>
          </a:p>
        </p:txBody>
      </p:sp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4EBBAB73-59E7-6D4D-979B-2D7D48D6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2</a:t>
            </a:fld>
            <a:endParaRPr lang="es-ES_trad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7E3CD73-6BB1-6643-8CCD-EC60A32F0431}"/>
                  </a:ext>
                </a:extLst>
              </p:cNvPr>
              <p:cNvSpPr/>
              <p:nvPr/>
            </p:nvSpPr>
            <p:spPr>
              <a:xfrm>
                <a:off x="883534" y="1821986"/>
                <a:ext cx="6661231" cy="82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10 channels involved in this sector:</a:t>
                </a:r>
              </a:p>
              <a:p>
                <a:pPr>
                  <a:lnSpc>
                    <a:spcPts val="3000"/>
                  </a:lnSpc>
                </a:pPr>
                <a:r>
                  <a:rPr lang="en-US"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 panose="02040503050406030204" pitchFamily="18" charset="0"/>
                          </a:rPr>
                          <m:t>               </m:t>
                        </m:r>
                        <m:r>
                          <a:rPr lang="es-ES" b="1" i="1">
                            <a:latin typeface="Cambria Math"/>
                          </a:rPr>
                          <m:t>𝑲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𝒑</m:t>
                    </m:r>
                    <m:r>
                      <a:rPr lang="es-ES" b="1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s-E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b="1" i="1">
                                <a:latin typeface="Cambria Math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𝒏</m:t>
                    </m:r>
                    <m:r>
                      <a:rPr lang="es-ES" b="1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𝚲</m:t>
                    </m:r>
                    <m:r>
                      <a:rPr lang="es-ES" b="1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𝝅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, </m:t>
                    </m:r>
                    <m:r>
                      <a:rPr lang="es-ES" b="1" i="1">
                        <a:latin typeface="Cambria Math"/>
                      </a:rPr>
                      <m:t>𝜼</m:t>
                    </m:r>
                    <m:r>
                      <a:rPr lang="es-ES" b="1" i="1">
                        <a:latin typeface="Cambria Math"/>
                      </a:rPr>
                      <m:t>𝚲</m:t>
                    </m:r>
                    <m:r>
                      <a:rPr lang="es-ES" b="1" i="1">
                        <a:latin typeface="Cambria Math"/>
                      </a:rPr>
                      <m:t>,</m:t>
                    </m:r>
                    <m:r>
                      <a:rPr lang="es-ES" b="1" i="1">
                        <a:latin typeface="Cambria Math"/>
                      </a:rPr>
                      <m:t>𝜼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𝑲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𝚵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s-ES" b="1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𝑲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s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𝚵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s-ES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</a:t>
                </a:r>
                <a:endParaRPr lang="es-ES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7E3CD73-6BB1-6643-8CCD-EC60A32F0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34" y="1821986"/>
                <a:ext cx="6661231" cy="824521"/>
              </a:xfrm>
              <a:prstGeom prst="rect">
                <a:avLst/>
              </a:prstGeom>
              <a:blipFill>
                <a:blip r:embed="rId3"/>
                <a:stretch>
                  <a:fillRect l="-762" b="-1060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6623F9-ACB5-3A41-B619-D2213A30E79B}"/>
              </a:ext>
            </a:extLst>
          </p:cNvPr>
          <p:cNvCxnSpPr>
            <a:cxnSpLocks/>
          </p:cNvCxnSpPr>
          <p:nvPr/>
        </p:nvCxnSpPr>
        <p:spPr>
          <a:xfrm>
            <a:off x="636608" y="3148041"/>
            <a:ext cx="7396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74BCAE-02DF-F841-BBBF-722A50C4248B}"/>
              </a:ext>
            </a:extLst>
          </p:cNvPr>
          <p:cNvCxnSpPr/>
          <p:nvPr/>
        </p:nvCxnSpPr>
        <p:spPr>
          <a:xfrm>
            <a:off x="1180618" y="3090441"/>
            <a:ext cx="0" cy="115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7E56C3-52FA-8D4A-B465-F13798070839}"/>
              </a:ext>
            </a:extLst>
          </p:cNvPr>
          <p:cNvCxnSpPr/>
          <p:nvPr/>
        </p:nvCxnSpPr>
        <p:spPr>
          <a:xfrm>
            <a:off x="2314937" y="3090441"/>
            <a:ext cx="0" cy="115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B7BDEE-8C47-5D4D-BE7F-4EB135959F0E}"/>
              </a:ext>
            </a:extLst>
          </p:cNvPr>
          <p:cNvCxnSpPr/>
          <p:nvPr/>
        </p:nvCxnSpPr>
        <p:spPr>
          <a:xfrm>
            <a:off x="3464689" y="3090441"/>
            <a:ext cx="0" cy="115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9C79BA-8A5A-6143-B224-A845ADD68B8A}"/>
              </a:ext>
            </a:extLst>
          </p:cNvPr>
          <p:cNvCxnSpPr/>
          <p:nvPr/>
        </p:nvCxnSpPr>
        <p:spPr>
          <a:xfrm>
            <a:off x="7442522" y="3090441"/>
            <a:ext cx="0" cy="115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D03550-B834-7140-B705-AB231A58D790}"/>
              </a:ext>
            </a:extLst>
          </p:cNvPr>
          <p:cNvCxnSpPr/>
          <p:nvPr/>
        </p:nvCxnSpPr>
        <p:spPr>
          <a:xfrm>
            <a:off x="6306274" y="3090441"/>
            <a:ext cx="0" cy="115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275017-0259-9E42-8D27-25693FE0B0FA}"/>
              </a:ext>
            </a:extLst>
          </p:cNvPr>
          <p:cNvCxnSpPr>
            <a:cxnSpLocks/>
          </p:cNvCxnSpPr>
          <p:nvPr/>
        </p:nvCxnSpPr>
        <p:spPr>
          <a:xfrm>
            <a:off x="5202821" y="3090441"/>
            <a:ext cx="0" cy="115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BFD8F5F-F13D-0649-A748-4FB3D30CC852}"/>
                  </a:ext>
                </a:extLst>
              </p:cNvPr>
              <p:cNvSpPr/>
              <p:nvPr/>
            </p:nvSpPr>
            <p:spPr>
              <a:xfrm>
                <a:off x="770050" y="3205366"/>
                <a:ext cx="5485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/>
                        </a:rPr>
                        <m:t>𝝅</m:t>
                      </m:r>
                      <m:r>
                        <a:rPr lang="es-ES" b="1" i="1">
                          <a:latin typeface="Cambria Math"/>
                        </a:rPr>
                        <m:t>𝚲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BFD8F5F-F13D-0649-A748-4FB3D30CC8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50" y="3205366"/>
                <a:ext cx="5485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E2ADB3E-4FB3-4145-80FE-7757226CDB81}"/>
                  </a:ext>
                </a:extLst>
              </p:cNvPr>
              <p:cNvSpPr/>
              <p:nvPr/>
            </p:nvSpPr>
            <p:spPr>
              <a:xfrm>
                <a:off x="2040663" y="3205366"/>
                <a:ext cx="5293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/>
                        </a:rPr>
                        <m:t>𝝅</m:t>
                      </m:r>
                      <m:r>
                        <a:rPr lang="es-ES" b="1" i="1">
                          <a:latin typeface="Cambria Math"/>
                        </a:rPr>
                        <m:t>𝚺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E2ADB3E-4FB3-4145-80FE-7757226CDB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663" y="3205366"/>
                <a:ext cx="52931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DFED58E-72C8-0845-8FD1-B8D884D94B78}"/>
                  </a:ext>
                </a:extLst>
              </p:cNvPr>
              <p:cNvSpPr/>
              <p:nvPr/>
            </p:nvSpPr>
            <p:spPr>
              <a:xfrm>
                <a:off x="3186407" y="3205366"/>
                <a:ext cx="5886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ba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DFED58E-72C8-0845-8FD1-B8D884D94B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407" y="3205366"/>
                <a:ext cx="58862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331AB17-1FE3-BE4D-BDBB-5E81E8C02EDC}"/>
                  </a:ext>
                </a:extLst>
              </p:cNvPr>
              <p:cNvSpPr/>
              <p:nvPr/>
            </p:nvSpPr>
            <p:spPr>
              <a:xfrm>
                <a:off x="4938165" y="3205366"/>
                <a:ext cx="529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/>
                        </a:rPr>
                        <m:t>𝜼</m:t>
                      </m:r>
                      <m:r>
                        <a:rPr lang="es-ES" b="1" i="1">
                          <a:latin typeface="Cambria Math"/>
                        </a:rPr>
                        <m:t>𝚲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331AB17-1FE3-BE4D-BDBB-5E81E8C02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165" y="3205366"/>
                <a:ext cx="529311" cy="369332"/>
              </a:xfrm>
              <a:prstGeom prst="rect">
                <a:avLst/>
              </a:prstGeom>
              <a:blipFill>
                <a:blip r:embed="rId7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8640C5-A1E2-A24F-AED9-B2F61FC3BAA2}"/>
                  </a:ext>
                </a:extLst>
              </p:cNvPr>
              <p:cNvSpPr/>
              <p:nvPr/>
            </p:nvSpPr>
            <p:spPr>
              <a:xfrm>
                <a:off x="7121124" y="3205366"/>
                <a:ext cx="5469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/>
                        </a:rPr>
                        <m:t>𝑲</m:t>
                      </m:r>
                      <m:r>
                        <a:rPr lang="es-ES" b="1" i="1">
                          <a:latin typeface="Cambria Math"/>
                        </a:rPr>
                        <m:t>𝚵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8640C5-A1E2-A24F-AED9-B2F61FC3B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124" y="3205366"/>
                <a:ext cx="54694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5841444-A8BB-8148-BAA7-5D21D8B0088D}"/>
                  </a:ext>
                </a:extLst>
              </p:cNvPr>
              <p:cNvSpPr/>
              <p:nvPr/>
            </p:nvSpPr>
            <p:spPr>
              <a:xfrm>
                <a:off x="6065136" y="3205366"/>
                <a:ext cx="510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/>
                        </a:rPr>
                        <m:t>𝜼</m:t>
                      </m:r>
                      <m:r>
                        <a:rPr lang="es-ES" b="1" i="1">
                          <a:latin typeface="Cambria Math"/>
                        </a:rPr>
                        <m:t>𝚺</m:t>
                      </m:r>
                    </m:oMath>
                  </m:oMathPara>
                </a14:m>
                <a:endParaRPr lang="es-ES"/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5841444-A8BB-8148-BAA7-5D21D8B00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36" y="3205366"/>
                <a:ext cx="510075" cy="369332"/>
              </a:xfrm>
              <a:prstGeom prst="rect">
                <a:avLst/>
              </a:prstGeom>
              <a:blipFill>
                <a:blip r:embed="rId9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BEB8049-85BB-CB4D-8DE0-9B189AD24D99}"/>
              </a:ext>
            </a:extLst>
          </p:cNvPr>
          <p:cNvSpPr txBox="1"/>
          <p:nvPr/>
        </p:nvSpPr>
        <p:spPr>
          <a:xfrm>
            <a:off x="731608" y="2765027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1255 </a:t>
            </a:r>
            <a:r>
              <a:rPr lang="es-ES" err="1"/>
              <a:t>MeV</a:t>
            </a:r>
            <a:endParaRPr lang="es-E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E96861-FBD4-244F-A889-FB2515549FD1}"/>
              </a:ext>
            </a:extLst>
          </p:cNvPr>
          <p:cNvSpPr txBox="1"/>
          <p:nvPr/>
        </p:nvSpPr>
        <p:spPr>
          <a:xfrm>
            <a:off x="7045163" y="277792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1810 </a:t>
            </a:r>
            <a:r>
              <a:rPr lang="es-ES" err="1"/>
              <a:t>MeV</a:t>
            </a:r>
            <a:endParaRPr lang="es-E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31BC27-C118-DC42-9E8B-8C6751D13067}"/>
              </a:ext>
            </a:extLst>
          </p:cNvPr>
          <p:cNvSpPr/>
          <p:nvPr/>
        </p:nvSpPr>
        <p:spPr>
          <a:xfrm>
            <a:off x="1180618" y="5749700"/>
            <a:ext cx="7012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US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limited to a moderate range of energies above threshold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en-US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not applicable close to a resonance (singularity in the amplitude)</a:t>
            </a:r>
          </a:p>
        </p:txBody>
      </p:sp>
    </p:spTree>
    <p:extLst>
      <p:ext uri="{BB962C8B-B14F-4D97-AF65-F5344CB8AC3E}">
        <p14:creationId xmlns:p14="http://schemas.microsoft.com/office/powerpoint/2010/main" val="3605578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1 Rectángulo"/>
          <p:cNvSpPr txBox="1">
            <a:spLocks/>
          </p:cNvSpPr>
          <p:nvPr/>
        </p:nvSpPr>
        <p:spPr>
          <a:xfrm>
            <a:off x="577557" y="310401"/>
            <a:ext cx="3661286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Threshold</a:t>
            </a:r>
            <a:r>
              <a:rPr lang="es-ES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observables: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5C6405-359C-A14A-A9CF-69D4F282DF2D}"/>
              </a:ext>
            </a:extLst>
          </p:cNvPr>
          <p:cNvGrpSpPr/>
          <p:nvPr/>
        </p:nvGrpSpPr>
        <p:grpSpPr>
          <a:xfrm>
            <a:off x="1438185" y="872726"/>
            <a:ext cx="10196054" cy="2561328"/>
            <a:chOff x="-858701" y="928979"/>
            <a:chExt cx="10196054" cy="256132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F0034-30AC-4447-A2C4-DD6082692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58701" y="928979"/>
              <a:ext cx="10196054" cy="256132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C4DEB74-DDBD-3946-920D-671F8F16DB0D}"/>
                </a:ext>
              </a:extLst>
            </p:cNvPr>
            <p:cNvSpPr/>
            <p:nvPr/>
          </p:nvSpPr>
          <p:spPr>
            <a:xfrm>
              <a:off x="5214256" y="1055915"/>
              <a:ext cx="3929743" cy="231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88849D-4B28-BF4E-886B-B0B4AF13014C}"/>
              </a:ext>
            </a:extLst>
          </p:cNvPr>
          <p:cNvGrpSpPr/>
          <p:nvPr/>
        </p:nvGrpSpPr>
        <p:grpSpPr>
          <a:xfrm>
            <a:off x="-2475003" y="3941989"/>
            <a:ext cx="10914510" cy="2561328"/>
            <a:chOff x="1372869" y="3444939"/>
            <a:chExt cx="10914510" cy="2561328"/>
          </a:xfrm>
        </p:grpSpPr>
        <p:pic>
          <p:nvPicPr>
            <p:cNvPr id="16" name="Imagen 5">
              <a:extLst>
                <a:ext uri="{FF2B5EF4-FFF2-40B4-BE49-F238E27FC236}">
                  <a16:creationId xmlns:a16="http://schemas.microsoft.com/office/drawing/2014/main" id="{40F373D9-920E-1249-8263-BB94B56B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325" y="3444939"/>
              <a:ext cx="10196054" cy="25613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AA8CD5-6356-194D-9613-71C669C43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0325" y="3613590"/>
              <a:ext cx="2776390" cy="2232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74DEB4-FE80-7E42-A6AE-8BCC9DD4F35F}"/>
                </a:ext>
              </a:extLst>
            </p:cNvPr>
            <p:cNvSpPr/>
            <p:nvPr/>
          </p:nvSpPr>
          <p:spPr>
            <a:xfrm>
              <a:off x="1372869" y="3556467"/>
              <a:ext cx="3929743" cy="231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27546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DF6DA0-0E3F-BE4A-943E-1F5962E55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8" y="3084020"/>
            <a:ext cx="5419049" cy="3773980"/>
          </a:xfrm>
          <a:prstGeom prst="rect">
            <a:avLst/>
          </a:prstGeom>
        </p:spPr>
      </p:pic>
      <p:sp>
        <p:nvSpPr>
          <p:cNvPr id="11" name="11 Rectángulo"/>
          <p:cNvSpPr txBox="1">
            <a:spLocks/>
          </p:cNvSpPr>
          <p:nvPr/>
        </p:nvSpPr>
        <p:spPr>
          <a:xfrm>
            <a:off x="1261915" y="315209"/>
            <a:ext cx="2442087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Pole </a:t>
            </a:r>
            <a:r>
              <a:rPr lang="es-ES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content</a:t>
            </a:r>
            <a:r>
              <a:rPr lang="es-ES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3D21D0C-09BD-CF49-AF08-B108618B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1" y="15527"/>
            <a:ext cx="4522557" cy="308834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A51382-DB84-B04D-9613-EBAC99BE89ED}"/>
              </a:ext>
            </a:extLst>
          </p:cNvPr>
          <p:cNvSpPr/>
          <p:nvPr/>
        </p:nvSpPr>
        <p:spPr>
          <a:xfrm>
            <a:off x="4778829" y="1023257"/>
            <a:ext cx="1426028" cy="20682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D874AD-6579-7A48-8062-609B539DF55B}"/>
              </a:ext>
            </a:extLst>
          </p:cNvPr>
          <p:cNvSpPr/>
          <p:nvPr/>
        </p:nvSpPr>
        <p:spPr>
          <a:xfrm>
            <a:off x="4789716" y="1240973"/>
            <a:ext cx="1426028" cy="20682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1 Rectángulo">
            <a:extLst>
              <a:ext uri="{FF2B5EF4-FFF2-40B4-BE49-F238E27FC236}">
                <a16:creationId xmlns:a16="http://schemas.microsoft.com/office/drawing/2014/main" id="{D24C9D23-8046-C647-8515-5EC5405AA64F}"/>
              </a:ext>
            </a:extLst>
          </p:cNvPr>
          <p:cNvSpPr/>
          <p:nvPr/>
        </p:nvSpPr>
        <p:spPr>
          <a:xfrm>
            <a:off x="6400098" y="2432028"/>
            <a:ext cx="2262340" cy="92333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NLO coefficients:</a:t>
            </a:r>
          </a:p>
          <a:p>
            <a:r>
              <a:rPr lang="en-US" b="1" dirty="0">
                <a:solidFill>
                  <a:srgbClr val="FF0000"/>
                </a:solidFill>
              </a:rPr>
              <a:t>homogeneous, accurate and stable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8" name="10 Rectángulo">
            <a:extLst>
              <a:ext uri="{FF2B5EF4-FFF2-40B4-BE49-F238E27FC236}">
                <a16:creationId xmlns:a16="http://schemas.microsoft.com/office/drawing/2014/main" id="{93908600-B815-AD40-8794-0D0BD15FAAA6}"/>
              </a:ext>
            </a:extLst>
          </p:cNvPr>
          <p:cNvSpPr/>
          <p:nvPr/>
        </p:nvSpPr>
        <p:spPr>
          <a:xfrm>
            <a:off x="6400800" y="1192486"/>
            <a:ext cx="2312234" cy="369332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Naturally sized values</a:t>
            </a:r>
          </a:p>
        </p:txBody>
      </p:sp>
      <p:sp>
        <p:nvSpPr>
          <p:cNvPr id="19" name="10 Rectángulo">
            <a:extLst>
              <a:ext uri="{FF2B5EF4-FFF2-40B4-BE49-F238E27FC236}">
                <a16:creationId xmlns:a16="http://schemas.microsoft.com/office/drawing/2014/main" id="{7AC4570D-2EDC-F546-91F4-E7D4ADC119DC}"/>
              </a:ext>
            </a:extLst>
          </p:cNvPr>
          <p:cNvSpPr/>
          <p:nvPr/>
        </p:nvSpPr>
        <p:spPr>
          <a:xfrm>
            <a:off x="6398771" y="6116809"/>
            <a:ext cx="2471759" cy="646331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16% improvement on the goodness of the fit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F794DAB-35FD-634D-9E8A-461AB563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44" y="524392"/>
            <a:ext cx="5095254" cy="6238748"/>
          </a:xfrm>
          <a:prstGeom prst="rect">
            <a:avLst/>
          </a:prstGeom>
        </p:spPr>
      </p:pic>
      <p:sp>
        <p:nvSpPr>
          <p:cNvPr id="14" name="4 Rectángulo">
            <a:extLst>
              <a:ext uri="{FF2B5EF4-FFF2-40B4-BE49-F238E27FC236}">
                <a16:creationId xmlns:a16="http://schemas.microsoft.com/office/drawing/2014/main" id="{EC62493E-CC15-8041-BE2B-A8C9B23C1DD1}"/>
              </a:ext>
            </a:extLst>
          </p:cNvPr>
          <p:cNvSpPr/>
          <p:nvPr/>
        </p:nvSpPr>
        <p:spPr>
          <a:xfrm>
            <a:off x="2926397" y="2211207"/>
            <a:ext cx="1426940" cy="13701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>
              <a:solidFill>
                <a:srgbClr val="FF0000"/>
              </a:solidFill>
            </a:endParaRPr>
          </a:p>
        </p:txBody>
      </p:sp>
      <p:sp>
        <p:nvSpPr>
          <p:cNvPr id="15" name="4 Rectángulo">
            <a:extLst>
              <a:ext uri="{FF2B5EF4-FFF2-40B4-BE49-F238E27FC236}">
                <a16:creationId xmlns:a16="http://schemas.microsoft.com/office/drawing/2014/main" id="{7D241FA1-16CB-3D42-8081-86747F651FE5}"/>
              </a:ext>
            </a:extLst>
          </p:cNvPr>
          <p:cNvSpPr/>
          <p:nvPr/>
        </p:nvSpPr>
        <p:spPr>
          <a:xfrm>
            <a:off x="4683017" y="2205985"/>
            <a:ext cx="1391212" cy="1375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rgbClr val="FF0000"/>
              </a:solidFill>
            </a:endParaRPr>
          </a:p>
        </p:txBody>
      </p:sp>
      <p:sp>
        <p:nvSpPr>
          <p:cNvPr id="16" name="4 Rectángulo">
            <a:extLst>
              <a:ext uri="{FF2B5EF4-FFF2-40B4-BE49-F238E27FC236}">
                <a16:creationId xmlns:a16="http://schemas.microsoft.com/office/drawing/2014/main" id="{76A8E6FD-8581-544F-8D7D-5F27462E950E}"/>
              </a:ext>
            </a:extLst>
          </p:cNvPr>
          <p:cNvSpPr/>
          <p:nvPr/>
        </p:nvSpPr>
        <p:spPr>
          <a:xfrm>
            <a:off x="2926397" y="833109"/>
            <a:ext cx="1426940" cy="119555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rgbClr val="FF0000"/>
              </a:solidFill>
            </a:endParaRPr>
          </a:p>
        </p:txBody>
      </p:sp>
      <p:sp>
        <p:nvSpPr>
          <p:cNvPr id="17" name="4 Rectángulo">
            <a:extLst>
              <a:ext uri="{FF2B5EF4-FFF2-40B4-BE49-F238E27FC236}">
                <a16:creationId xmlns:a16="http://schemas.microsoft.com/office/drawing/2014/main" id="{FA3DA3D0-627F-EA47-9C06-2712A2EA0AD6}"/>
              </a:ext>
            </a:extLst>
          </p:cNvPr>
          <p:cNvSpPr/>
          <p:nvPr/>
        </p:nvSpPr>
        <p:spPr>
          <a:xfrm>
            <a:off x="4679908" y="884992"/>
            <a:ext cx="1394321" cy="113278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rgbClr val="FF0000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A38D323-CF22-174D-85B8-A858851A1685}"/>
              </a:ext>
            </a:extLst>
          </p:cNvPr>
          <p:cNvSpPr/>
          <p:nvPr/>
        </p:nvSpPr>
        <p:spPr>
          <a:xfrm>
            <a:off x="5097896" y="6486954"/>
            <a:ext cx="558344" cy="295576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22" name="11 Rectángulo">
            <a:extLst>
              <a:ext uri="{FF2B5EF4-FFF2-40B4-BE49-F238E27FC236}">
                <a16:creationId xmlns:a16="http://schemas.microsoft.com/office/drawing/2014/main" id="{FDA30C54-44B7-FF4E-B82A-002E2C10886F}"/>
              </a:ext>
            </a:extLst>
          </p:cNvPr>
          <p:cNvSpPr txBox="1">
            <a:spLocks/>
          </p:cNvSpPr>
          <p:nvPr/>
        </p:nvSpPr>
        <p:spPr>
          <a:xfrm>
            <a:off x="2926397" y="-51699"/>
            <a:ext cx="1873892" cy="41531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Parameters</a:t>
            </a:r>
            <a:r>
              <a:rPr lang="es-ES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 20">
            <a:extLst>
              <a:ext uri="{FF2B5EF4-FFF2-40B4-BE49-F238E27FC236}">
                <a16:creationId xmlns:a16="http://schemas.microsoft.com/office/drawing/2014/main" id="{B7EBBCFD-1AD4-1E42-B2EA-5DEC0B6874B2}"/>
              </a:ext>
            </a:extLst>
          </p:cNvPr>
          <p:cNvSpPr/>
          <p:nvPr/>
        </p:nvSpPr>
        <p:spPr>
          <a:xfrm>
            <a:off x="3304999" y="6486954"/>
            <a:ext cx="558344" cy="295576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4204331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23</a:t>
            </a:fld>
            <a:endParaRPr lang="es-ES_tradnl"/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44942384-F2D0-1340-8BC9-6A774E40BB98}"/>
              </a:ext>
            </a:extLst>
          </p:cNvPr>
          <p:cNvSpPr/>
          <p:nvPr/>
        </p:nvSpPr>
        <p:spPr>
          <a:xfrm>
            <a:off x="1263622" y="1041094"/>
            <a:ext cx="6835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Processes which filter isospin will provide more constraints to obtain more reliable NLO coefficients.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/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Employ x-</a:t>
                </a:r>
                <a:r>
                  <a:rPr lang="es-ES" sz="2000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sections</a:t>
                </a:r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to final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𝜂𝛬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I=0)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𝜂𝛴</m:t>
                        </m:r>
                      </m:e>
                      <m:sup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(I=1) 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fitting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procedure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addition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already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													 )</a:t>
                </a:r>
              </a:p>
            </p:txBody>
          </p:sp>
        </mc:Choice>
        <mc:Fallback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blipFill>
                <a:blip r:embed="rId3"/>
                <a:stretch>
                  <a:fillRect l="-759" t="-2469" b="-864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1 Rectángulo">
            <a:extLst>
              <a:ext uri="{FF2B5EF4-FFF2-40B4-BE49-F238E27FC236}">
                <a16:creationId xmlns:a16="http://schemas.microsoft.com/office/drawing/2014/main" id="{0C4F14F1-15AD-5146-AD59-18C843278D78}"/>
              </a:ext>
            </a:extLst>
          </p:cNvPr>
          <p:cNvSpPr txBox="1">
            <a:spLocks/>
          </p:cNvSpPr>
          <p:nvPr/>
        </p:nvSpPr>
        <p:spPr>
          <a:xfrm>
            <a:off x="577883" y="439780"/>
            <a:ext cx="347160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Isospin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filtering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processes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8B8D1-041C-7642-810C-2D1161FC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3" y="2551769"/>
            <a:ext cx="6710784" cy="328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CD57A0-48FA-EE4D-87A9-3E8F9FB2F026}"/>
              </a:ext>
            </a:extLst>
          </p:cNvPr>
          <p:cNvSpPr/>
          <p:nvPr/>
        </p:nvSpPr>
        <p:spPr>
          <a:xfrm>
            <a:off x="48572" y="18502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✓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11 Rectángulo">
                <a:extLst>
                  <a:ext uri="{FF2B5EF4-FFF2-40B4-BE49-F238E27FC236}">
                    <a16:creationId xmlns:a16="http://schemas.microsoft.com/office/drawing/2014/main" id="{1BE9F0A3-302F-2447-9148-8B61D5638154}"/>
                  </a:ext>
                </a:extLst>
              </p:cNvPr>
              <p:cNvSpPr/>
              <p:nvPr/>
            </p:nvSpPr>
            <p:spPr>
              <a:xfrm>
                <a:off x="327512" y="3183930"/>
                <a:ext cx="8665203" cy="1021883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Check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models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against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other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isospin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processes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e.g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s-ES" sz="2000" b="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s-ES" sz="2000" b="0" i="1">
                        <a:solidFill>
                          <a:schemeClr val="tx1"/>
                        </a:solidFill>
                        <a:latin typeface="Cambria Math" charset="0"/>
                      </a:rPr>
                      <m:t>⟶ </m:t>
                    </m:r>
                    <m:sSup>
                      <m:sSupPr>
                        <m:ctrlPr>
                          <a:rPr lang="es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𝛯</m:t>
                        </m:r>
                      </m:e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s-E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reaction (I=1)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could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J-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endParaRPr lang="es-E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secondary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J-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Lab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proposal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0" name="11 Rectángulo">
                <a:extLst>
                  <a:ext uri="{FF2B5EF4-FFF2-40B4-BE49-F238E27FC236}">
                    <a16:creationId xmlns:a16="http://schemas.microsoft.com/office/drawing/2014/main" id="{1BE9F0A3-302F-2447-9148-8B61D56381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3183930"/>
                <a:ext cx="8665203" cy="1021883"/>
              </a:xfrm>
              <a:prstGeom prst="rect">
                <a:avLst/>
              </a:prstGeom>
              <a:blipFill>
                <a:blip r:embed="rId5"/>
                <a:stretch>
                  <a:fillRect l="-732" t="-2469" b="-864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48AB5DE-2850-5144-8EF5-2134BEE7C393}"/>
              </a:ext>
            </a:extLst>
          </p:cNvPr>
          <p:cNvSpPr/>
          <p:nvPr/>
        </p:nvSpPr>
        <p:spPr>
          <a:xfrm>
            <a:off x="327512" y="3183930"/>
            <a:ext cx="8021831" cy="18561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3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9EE9D8A-C4FE-BD44-B1A1-9D217A8EC62E}"/>
              </a:ext>
            </a:extLst>
          </p:cNvPr>
          <p:cNvGrpSpPr/>
          <p:nvPr/>
        </p:nvGrpSpPr>
        <p:grpSpPr>
          <a:xfrm>
            <a:off x="699362" y="1006765"/>
            <a:ext cx="7304314" cy="4664621"/>
            <a:chOff x="881743" y="1612735"/>
            <a:chExt cx="6423927" cy="422246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35CFD6E-F126-5E41-84EE-9FF4E85B1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743" y="1612735"/>
              <a:ext cx="6423927" cy="422246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707DED0-425C-8447-9D2B-F2CADFF18DE8}"/>
                </a:ext>
              </a:extLst>
            </p:cNvPr>
            <p:cNvSpPr/>
            <p:nvPr/>
          </p:nvSpPr>
          <p:spPr>
            <a:xfrm>
              <a:off x="3048009" y="4278274"/>
              <a:ext cx="108000" cy="108000"/>
            </a:xfrm>
            <a:prstGeom prst="ellipse">
              <a:avLst/>
            </a:prstGeom>
            <a:solidFill>
              <a:srgbClr val="434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60F8B7-8CC2-B644-8EA0-410019666E52}"/>
                </a:ext>
              </a:extLst>
            </p:cNvPr>
            <p:cNvSpPr/>
            <p:nvPr/>
          </p:nvSpPr>
          <p:spPr>
            <a:xfrm>
              <a:off x="6379034" y="4953189"/>
              <a:ext cx="108000" cy="108000"/>
            </a:xfrm>
            <a:prstGeom prst="ellipse">
              <a:avLst/>
            </a:prstGeom>
            <a:solidFill>
              <a:srgbClr val="434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24</a:t>
            </a:fld>
            <a:endParaRPr lang="es-ES_tradn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9 Rectángulo">
                <a:extLst>
                  <a:ext uri="{FF2B5EF4-FFF2-40B4-BE49-F238E27FC236}">
                    <a16:creationId xmlns:a16="http://schemas.microsoft.com/office/drawing/2014/main" id="{44942384-F2D0-1340-8BC9-6A774E40BB98}"/>
                  </a:ext>
                </a:extLst>
              </p:cNvPr>
              <p:cNvSpPr/>
              <p:nvPr/>
            </p:nvSpPr>
            <p:spPr>
              <a:xfrm>
                <a:off x="1342572" y="57226"/>
                <a:ext cx="5568067" cy="485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Prediction </a:t>
                </a:r>
                <a:r>
                  <a:rPr lang="es-ES" sz="2400" b="1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es-E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b="1" i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b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𝑳</m:t>
                        </m:r>
                      </m:sub>
                      <m:sup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bSup>
                    <m:r>
                      <a:rPr lang="es-ES" sz="2400" b="1" i="1">
                        <a:solidFill>
                          <a:schemeClr val="accent1"/>
                        </a:solidFill>
                        <a:latin typeface="Cambria Math" charset="0"/>
                      </a:rPr>
                      <m:t>𝒑</m:t>
                    </m:r>
                    <m:r>
                      <a:rPr lang="es-ES" sz="2400" b="1" i="1">
                        <a:solidFill>
                          <a:schemeClr val="accent1"/>
                        </a:solidFill>
                        <a:latin typeface="Cambria Math" charset="0"/>
                      </a:rPr>
                      <m:t>⟶</m:t>
                    </m:r>
                    <m:sSup>
                      <m:sSupPr>
                        <m:ctrlPr>
                          <a:rPr lang="es-E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𝜩</m:t>
                        </m:r>
                      </m:e>
                      <m:sup>
                        <m:r>
                          <a:rPr lang="es-ES" sz="2400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s-ES" sz="2400" b="1" i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400" b="1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reaction</a:t>
                </a:r>
                <a:r>
                  <a:rPr lang="es-ES" sz="24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6" name="9 Rectángulo">
                <a:extLst>
                  <a:ext uri="{FF2B5EF4-FFF2-40B4-BE49-F238E27FC236}">
                    <a16:creationId xmlns:a16="http://schemas.microsoft.com/office/drawing/2014/main" id="{44942384-F2D0-1340-8BC9-6A774E40B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572" y="57226"/>
                <a:ext cx="5568067" cy="485454"/>
              </a:xfrm>
              <a:prstGeom prst="rect">
                <a:avLst/>
              </a:prstGeom>
              <a:blipFill>
                <a:blip r:embed="rId4"/>
                <a:stretch>
                  <a:fillRect l="-1595" t="-5128" b="-2307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EC1C2FE-7CF7-C54E-B1AB-4581479AD1D4}"/>
              </a:ext>
            </a:extLst>
          </p:cNvPr>
          <p:cNvSpPr/>
          <p:nvPr/>
        </p:nvSpPr>
        <p:spPr>
          <a:xfrm>
            <a:off x="0" y="5170941"/>
            <a:ext cx="23749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J. P. Berge et al.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 Phys. Rev. 147, 945 (1966)</a:t>
            </a:r>
          </a:p>
          <a:p>
            <a:r>
              <a:rPr lang="en-US" b="1" dirty="0">
                <a:solidFill>
                  <a:srgbClr val="0000FF"/>
                </a:solidFill>
              </a:rPr>
              <a:t>(K</a:t>
            </a:r>
            <a:r>
              <a:rPr lang="en-US" b="1" baseline="30000" dirty="0">
                <a:solidFill>
                  <a:srgbClr val="0000FF"/>
                </a:solidFill>
              </a:rPr>
              <a:t>-</a:t>
            </a:r>
            <a:r>
              <a:rPr lang="en-US" b="1" dirty="0">
                <a:solidFill>
                  <a:srgbClr val="0000FF"/>
                </a:solidFill>
              </a:rPr>
              <a:t>n  ➔ K</a:t>
            </a:r>
            <a:r>
              <a:rPr lang="en-US" b="1" baseline="30000" dirty="0">
                <a:solidFill>
                  <a:srgbClr val="0000FF"/>
                </a:solidFill>
              </a:rPr>
              <a:t>+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X</a:t>
            </a:r>
            <a:r>
              <a:rPr lang="en-US" b="1" baseline="30000" dirty="0">
                <a:solidFill>
                  <a:srgbClr val="0000FF"/>
                </a:solidFill>
              </a:rPr>
              <a:t>0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AD677-E740-514A-92AC-71629678198B}"/>
              </a:ext>
            </a:extLst>
          </p:cNvPr>
          <p:cNvSpPr/>
          <p:nvPr/>
        </p:nvSpPr>
        <p:spPr>
          <a:xfrm>
            <a:off x="6964204" y="5326980"/>
            <a:ext cx="2184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S.A.B.R.E. Collaboration,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J. C. Scheuer et al. </a:t>
            </a:r>
          </a:p>
          <a:p>
            <a:r>
              <a:rPr lang="en-US" sz="1400" b="1" dirty="0" err="1">
                <a:solidFill>
                  <a:srgbClr val="0000FF"/>
                </a:solidFill>
              </a:rPr>
              <a:t>Nucl</a:t>
            </a:r>
            <a:r>
              <a:rPr lang="en-US" sz="1400" b="1" dirty="0">
                <a:solidFill>
                  <a:srgbClr val="0000FF"/>
                </a:solidFill>
              </a:rPr>
              <a:t>. Phys. B 33, 61 (1971)</a:t>
            </a:r>
          </a:p>
          <a:p>
            <a:r>
              <a:rPr lang="en-US" b="1" dirty="0">
                <a:solidFill>
                  <a:srgbClr val="0000FF"/>
                </a:solidFill>
              </a:rPr>
              <a:t>(K</a:t>
            </a:r>
            <a:r>
              <a:rPr lang="en-US" b="1" baseline="30000" dirty="0">
                <a:solidFill>
                  <a:srgbClr val="0000FF"/>
                </a:solidFill>
              </a:rPr>
              <a:t>-</a:t>
            </a:r>
            <a:r>
              <a:rPr lang="en-US" b="1" dirty="0">
                <a:solidFill>
                  <a:srgbClr val="0000FF"/>
                </a:solidFill>
              </a:rPr>
              <a:t>n  ➔ K</a:t>
            </a:r>
            <a:r>
              <a:rPr lang="en-US" b="1" baseline="30000" dirty="0">
                <a:solidFill>
                  <a:srgbClr val="0000FF"/>
                </a:solidFill>
              </a:rPr>
              <a:t>+</a:t>
            </a:r>
            <a:r>
              <a:rPr lang="en-US" b="1" dirty="0">
                <a:solidFill>
                  <a:srgbClr val="0000FF"/>
                </a:solidFill>
                <a:latin typeface="Symbol" pitchFamily="2" charset="2"/>
              </a:rPr>
              <a:t>X</a:t>
            </a:r>
            <a:r>
              <a:rPr lang="en-US" b="1" baseline="30000" dirty="0">
                <a:solidFill>
                  <a:srgbClr val="0000FF"/>
                </a:solidFill>
              </a:rPr>
              <a:t>0</a:t>
            </a:r>
            <a:r>
              <a:rPr lang="en-US" b="1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D8E1B8-2A25-0143-B85C-E62BFF5C3F5C}"/>
              </a:ext>
            </a:extLst>
          </p:cNvPr>
          <p:cNvCxnSpPr>
            <a:cxnSpLocks/>
          </p:cNvCxnSpPr>
          <p:nvPr/>
        </p:nvCxnSpPr>
        <p:spPr>
          <a:xfrm flipV="1">
            <a:off x="1186543" y="4450336"/>
            <a:ext cx="1728127" cy="72060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F5848F-F228-404A-8ECF-BF35A9F568B4}"/>
              </a:ext>
            </a:extLst>
          </p:cNvPr>
          <p:cNvCxnSpPr>
            <a:cxnSpLocks/>
          </p:cNvCxnSpPr>
          <p:nvPr/>
        </p:nvCxnSpPr>
        <p:spPr>
          <a:xfrm flipH="1" flipV="1">
            <a:off x="7119078" y="4782641"/>
            <a:ext cx="1001843" cy="51127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89D1A6-E18D-824A-B875-4A63BD45A0F9}"/>
              </a:ext>
            </a:extLst>
          </p:cNvPr>
          <p:cNvGrpSpPr/>
          <p:nvPr/>
        </p:nvGrpSpPr>
        <p:grpSpPr>
          <a:xfrm>
            <a:off x="1589045" y="453951"/>
            <a:ext cx="4752060" cy="677108"/>
            <a:chOff x="972695" y="1135805"/>
            <a:chExt cx="4752060" cy="67710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FEA9D7-D6D3-FB49-862B-8F024CBFB43C}"/>
                </a:ext>
              </a:extLst>
            </p:cNvPr>
            <p:cNvSpPr txBox="1"/>
            <p:nvPr/>
          </p:nvSpPr>
          <p:spPr>
            <a:xfrm>
              <a:off x="972695" y="1135805"/>
              <a:ext cx="47520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(S=-1, I=1)</a:t>
              </a:r>
            </a:p>
            <a:p>
              <a:r>
                <a:rPr lang="en-US" dirty="0"/>
                <a:t>It proceeds through the K</a:t>
              </a:r>
              <a:r>
                <a:rPr lang="en-US" baseline="30000" dirty="0"/>
                <a:t>0</a:t>
              </a:r>
              <a:r>
                <a:rPr lang="en-US" dirty="0"/>
                <a:t> component of the K</a:t>
              </a:r>
              <a:r>
                <a:rPr lang="en-US" baseline="30000" dirty="0"/>
                <a:t>0</a:t>
              </a:r>
              <a:r>
                <a:rPr lang="en-US" baseline="-25000" dirty="0"/>
                <a:t>L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C4B283-3092-454C-B0BC-3B107A9E85D9}"/>
                </a:ext>
              </a:extLst>
            </p:cNvPr>
            <p:cNvSpPr txBox="1"/>
            <p:nvPr/>
          </p:nvSpPr>
          <p:spPr>
            <a:xfrm>
              <a:off x="3220456" y="12257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_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C3A7F4F-1AE1-6A4C-9B58-536444365646}"/>
              </a:ext>
            </a:extLst>
          </p:cNvPr>
          <p:cNvSpPr txBox="1"/>
          <p:nvPr/>
        </p:nvSpPr>
        <p:spPr>
          <a:xfrm>
            <a:off x="201819" y="6099907"/>
            <a:ext cx="687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from the secondary K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baseline="-25000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 beam at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 will be very valuable to constrain the models of the S=-1 meson-baryon interaction!</a:t>
            </a:r>
          </a:p>
        </p:txBody>
      </p:sp>
    </p:spTree>
    <p:extLst>
      <p:ext uri="{BB962C8B-B14F-4D97-AF65-F5344CB8AC3E}">
        <p14:creationId xmlns:p14="http://schemas.microsoft.com/office/powerpoint/2010/main" val="2515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25</a:t>
            </a:fld>
            <a:endParaRPr lang="es-ES_tradnl"/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44942384-F2D0-1340-8BC9-6A774E40BB98}"/>
              </a:ext>
            </a:extLst>
          </p:cNvPr>
          <p:cNvSpPr/>
          <p:nvPr/>
        </p:nvSpPr>
        <p:spPr>
          <a:xfrm>
            <a:off x="1263622" y="1041094"/>
            <a:ext cx="6835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Processes which filter isospin will provide more constraints to obtain more reliable NLO coefficients.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/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Employ x-</a:t>
                </a:r>
                <a:r>
                  <a:rPr lang="es-ES" sz="2000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sections</a:t>
                </a:r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to final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𝜂𝛬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I=0)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𝜂𝛴</m:t>
                        </m:r>
                      </m:e>
                      <m:sup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(I=1) 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fitting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procedure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addition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already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													 )</a:t>
                </a:r>
              </a:p>
            </p:txBody>
          </p:sp>
        </mc:Choice>
        <mc:Fallback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blipFill>
                <a:blip r:embed="rId3"/>
                <a:stretch>
                  <a:fillRect l="-759" t="-2469" b="-864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1 Rectángulo">
            <a:extLst>
              <a:ext uri="{FF2B5EF4-FFF2-40B4-BE49-F238E27FC236}">
                <a16:creationId xmlns:a16="http://schemas.microsoft.com/office/drawing/2014/main" id="{0C4F14F1-15AD-5146-AD59-18C843278D78}"/>
              </a:ext>
            </a:extLst>
          </p:cNvPr>
          <p:cNvSpPr txBox="1">
            <a:spLocks/>
          </p:cNvSpPr>
          <p:nvPr/>
        </p:nvSpPr>
        <p:spPr>
          <a:xfrm>
            <a:off x="577883" y="439780"/>
            <a:ext cx="347160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Isospin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filtering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processes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8B8D1-041C-7642-810C-2D1161FC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3" y="2551769"/>
            <a:ext cx="6710784" cy="328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CD57A0-48FA-EE4D-87A9-3E8F9FB2F026}"/>
              </a:ext>
            </a:extLst>
          </p:cNvPr>
          <p:cNvSpPr/>
          <p:nvPr/>
        </p:nvSpPr>
        <p:spPr>
          <a:xfrm>
            <a:off x="48572" y="18502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✓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11 Rectángulo">
                <a:extLst>
                  <a:ext uri="{FF2B5EF4-FFF2-40B4-BE49-F238E27FC236}">
                    <a16:creationId xmlns:a16="http://schemas.microsoft.com/office/drawing/2014/main" id="{1BE9F0A3-302F-2447-9148-8B61D5638154}"/>
                  </a:ext>
                </a:extLst>
              </p:cNvPr>
              <p:cNvSpPr/>
              <p:nvPr/>
            </p:nvSpPr>
            <p:spPr>
              <a:xfrm>
                <a:off x="327512" y="3183930"/>
                <a:ext cx="8665203" cy="1021883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Check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models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against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other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isospin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processes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e.g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s-ES" sz="2000" b="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s-ES" sz="2000" b="0" i="1">
                        <a:solidFill>
                          <a:schemeClr val="tx1"/>
                        </a:solidFill>
                        <a:latin typeface="Cambria Math" charset="0"/>
                      </a:rPr>
                      <m:t>⟶ </m:t>
                    </m:r>
                    <m:sSup>
                      <m:sSupPr>
                        <m:ctrlPr>
                          <a:rPr lang="es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𝛯</m:t>
                        </m:r>
                      </m:e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s-E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reaction (I=1)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could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J-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endParaRPr lang="es-E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secondary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J-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Lab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proposal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0" name="11 Rectángulo">
                <a:extLst>
                  <a:ext uri="{FF2B5EF4-FFF2-40B4-BE49-F238E27FC236}">
                    <a16:creationId xmlns:a16="http://schemas.microsoft.com/office/drawing/2014/main" id="{1BE9F0A3-302F-2447-9148-8B61D56381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3183930"/>
                <a:ext cx="8665203" cy="1021883"/>
              </a:xfrm>
              <a:prstGeom prst="rect">
                <a:avLst/>
              </a:prstGeom>
              <a:blipFill>
                <a:blip r:embed="rId5"/>
                <a:stretch>
                  <a:fillRect l="-732" t="-2469" b="-864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1 Rectángulo">
            <a:extLst>
              <a:ext uri="{FF2B5EF4-FFF2-40B4-BE49-F238E27FC236}">
                <a16:creationId xmlns:a16="http://schemas.microsoft.com/office/drawing/2014/main" id="{AD461F59-1912-8147-BC49-63CB0036851C}"/>
              </a:ext>
            </a:extLst>
          </p:cNvPr>
          <p:cNvSpPr/>
          <p:nvPr/>
        </p:nvSpPr>
        <p:spPr>
          <a:xfrm>
            <a:off x="348695" y="4205813"/>
            <a:ext cx="8665203" cy="64633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|T (K</a:t>
            </a:r>
            <a:r>
              <a:rPr lang="es-ES" sz="2000" baseline="30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s-ES" sz="2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lang="es-ES" sz="2000" baseline="30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-</a:t>
            </a:r>
            <a:r>
              <a:rPr lang="es-ES" sz="2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L)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|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by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Amadeus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also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I=1)</a:t>
            </a:r>
            <a:endParaRPr lang="es-E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K.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Piscicchia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al..,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Phys.Lett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B782 (2018) 339-345.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146CB-AB80-374B-AADF-3472EBD8A191}"/>
              </a:ext>
            </a:extLst>
          </p:cNvPr>
          <p:cNvSpPr/>
          <p:nvPr/>
        </p:nvSpPr>
        <p:spPr>
          <a:xfrm>
            <a:off x="327512" y="3183930"/>
            <a:ext cx="8021831" cy="18561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8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12FE0F-0664-724A-A460-BC9CCC134A91}"/>
              </a:ext>
            </a:extLst>
          </p:cNvPr>
          <p:cNvSpPr/>
          <p:nvPr/>
        </p:nvSpPr>
        <p:spPr>
          <a:xfrm>
            <a:off x="1827910" y="883221"/>
            <a:ext cx="4746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Piscicchia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al..,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Phys.Lett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B782 (2018) 339-345.  </a:t>
            </a:r>
          </a:p>
          <a:p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AMADEUS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KLOE detector at DA</a:t>
            </a:r>
            <a:r>
              <a:rPr lang="es-ES" sz="1600" b="1" dirty="0">
                <a:solidFill>
                  <a:srgbClr val="1B9329"/>
                </a:solidFill>
                <a:latin typeface="Symbol" pitchFamily="2" charset="2"/>
                <a:cs typeface="Calibri" panose="020F0502020204030204" pitchFamily="34" charset="0"/>
              </a:rPr>
              <a:t>F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216779-3873-1842-B349-712A4BE0B51B}"/>
              </a:ext>
            </a:extLst>
          </p:cNvPr>
          <p:cNvGrpSpPr/>
          <p:nvPr/>
        </p:nvGrpSpPr>
        <p:grpSpPr>
          <a:xfrm>
            <a:off x="1654734" y="1467996"/>
            <a:ext cx="5268333" cy="4078918"/>
            <a:chOff x="1654734" y="750366"/>
            <a:chExt cx="5268333" cy="40789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06DD7F-B383-ED48-82A2-098D5C398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4734" y="750366"/>
              <a:ext cx="5268333" cy="40789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565F43-B425-B849-A801-9471724F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6927" y="3564571"/>
              <a:ext cx="1776390" cy="32600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8F473F-3108-4541-B534-01B5B8D36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790" y="1514763"/>
            <a:ext cx="5268333" cy="40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7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91573273-2E9B-CF43-90EF-348B5D87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27</a:t>
            </a:fld>
            <a:endParaRPr lang="es-ES_tradnl"/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44942384-F2D0-1340-8BC9-6A774E40BB98}"/>
              </a:ext>
            </a:extLst>
          </p:cNvPr>
          <p:cNvSpPr/>
          <p:nvPr/>
        </p:nvSpPr>
        <p:spPr>
          <a:xfrm>
            <a:off x="1263622" y="1041094"/>
            <a:ext cx="6835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Processes which filter isospin will provide more constraints to obtain more reliable NLO coefficients.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/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Employ x-</a:t>
                </a:r>
                <a:r>
                  <a:rPr lang="es-ES" sz="2000" dirty="0" err="1">
                    <a:solidFill>
                      <a:schemeClr val="tx1"/>
                    </a:solidFill>
                    <a:cs typeface="Calibri" panose="020F0502020204030204" pitchFamily="34" charset="0"/>
                  </a:rPr>
                  <a:t>sections</a:t>
                </a:r>
                <a:r>
                  <a:rPr lang="es-E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to final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𝜂𝛬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I=0)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𝜂𝛴</m:t>
                        </m:r>
                      </m:e>
                      <m:sup>
                        <m:r>
                          <a:rPr lang="es-ES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(I=1) 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fitting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procedure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(in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addition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already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algn="just"/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													 )</a:t>
                </a:r>
              </a:p>
            </p:txBody>
          </p:sp>
        </mc:Choice>
        <mc:Fallback>
          <p:sp>
            <p:nvSpPr>
              <p:cNvPr id="7" name="11 Rectángulo">
                <a:extLst>
                  <a:ext uri="{FF2B5EF4-FFF2-40B4-BE49-F238E27FC236}">
                    <a16:creationId xmlns:a16="http://schemas.microsoft.com/office/drawing/2014/main" id="{9B0DDE28-336B-6746-BC77-E5CE78FE5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1865066"/>
                <a:ext cx="8359288" cy="1015663"/>
              </a:xfrm>
              <a:prstGeom prst="rect">
                <a:avLst/>
              </a:prstGeom>
              <a:blipFill>
                <a:blip r:embed="rId3"/>
                <a:stretch>
                  <a:fillRect l="-759" t="-2469" b="-864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1 Rectángulo">
            <a:extLst>
              <a:ext uri="{FF2B5EF4-FFF2-40B4-BE49-F238E27FC236}">
                <a16:creationId xmlns:a16="http://schemas.microsoft.com/office/drawing/2014/main" id="{0C4F14F1-15AD-5146-AD59-18C843278D78}"/>
              </a:ext>
            </a:extLst>
          </p:cNvPr>
          <p:cNvSpPr txBox="1">
            <a:spLocks/>
          </p:cNvSpPr>
          <p:nvPr/>
        </p:nvSpPr>
        <p:spPr>
          <a:xfrm>
            <a:off x="577883" y="439780"/>
            <a:ext cx="347160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Isospin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filtering</a:t>
            </a:r>
            <a:r>
              <a:rPr lang="es-ES_tradnl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processes</a:t>
            </a:r>
            <a:endParaRPr 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8B8D1-041C-7642-810C-2D1161FC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3" y="2551769"/>
            <a:ext cx="6710784" cy="328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CD57A0-48FA-EE4D-87A9-3E8F9FB2F026}"/>
              </a:ext>
            </a:extLst>
          </p:cNvPr>
          <p:cNvSpPr/>
          <p:nvPr/>
        </p:nvSpPr>
        <p:spPr>
          <a:xfrm>
            <a:off x="48572" y="18502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✓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11 Rectángulo">
                <a:extLst>
                  <a:ext uri="{FF2B5EF4-FFF2-40B4-BE49-F238E27FC236}">
                    <a16:creationId xmlns:a16="http://schemas.microsoft.com/office/drawing/2014/main" id="{1BE9F0A3-302F-2447-9148-8B61D5638154}"/>
                  </a:ext>
                </a:extLst>
              </p:cNvPr>
              <p:cNvSpPr/>
              <p:nvPr/>
            </p:nvSpPr>
            <p:spPr>
              <a:xfrm>
                <a:off x="327512" y="3183930"/>
                <a:ext cx="8665203" cy="1021883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Check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our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models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against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other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isospin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processes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e.g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s-ES" sz="2000" b="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s-ES" sz="2000" b="0" i="1">
                        <a:solidFill>
                          <a:schemeClr val="tx1"/>
                        </a:solidFill>
                        <a:latin typeface="Cambria Math" charset="0"/>
                      </a:rPr>
                      <m:t>⟶ </m:t>
                    </m:r>
                    <m:sSup>
                      <m:sSupPr>
                        <m:ctrlPr>
                          <a:rPr lang="es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𝛯</m:t>
                        </m:r>
                      </m:e>
                      <m:sup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s-E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reaction (I=1)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could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measured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J-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endParaRPr lang="es-E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employing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secondary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  <m:r>
                          <a:rPr lang="es-E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 J-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Lab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s-E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proposal</a:t>
                </a:r>
                <a:r>
                  <a:rPr lang="es-E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0" name="11 Rectángulo">
                <a:extLst>
                  <a:ext uri="{FF2B5EF4-FFF2-40B4-BE49-F238E27FC236}">
                    <a16:creationId xmlns:a16="http://schemas.microsoft.com/office/drawing/2014/main" id="{1BE9F0A3-302F-2447-9148-8B61D56381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2" y="3183930"/>
                <a:ext cx="8665203" cy="1021883"/>
              </a:xfrm>
              <a:prstGeom prst="rect">
                <a:avLst/>
              </a:prstGeom>
              <a:blipFill>
                <a:blip r:embed="rId5"/>
                <a:stretch>
                  <a:fillRect l="-732" t="-2469" b="-864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1 Rectángulo">
            <a:extLst>
              <a:ext uri="{FF2B5EF4-FFF2-40B4-BE49-F238E27FC236}">
                <a16:creationId xmlns:a16="http://schemas.microsoft.com/office/drawing/2014/main" id="{AD461F59-1912-8147-BC49-63CB0036851C}"/>
              </a:ext>
            </a:extLst>
          </p:cNvPr>
          <p:cNvSpPr/>
          <p:nvPr/>
        </p:nvSpPr>
        <p:spPr>
          <a:xfrm>
            <a:off x="348695" y="4205813"/>
            <a:ext cx="8665203" cy="646331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|T (K</a:t>
            </a:r>
            <a:r>
              <a:rPr lang="es-ES" sz="2000" baseline="30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s-ES" sz="2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lang="es-ES" sz="2000" baseline="30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-</a:t>
            </a:r>
            <a:r>
              <a:rPr lang="es-ES" sz="2000" dirty="0">
                <a:solidFill>
                  <a:schemeClr val="tx1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L)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| 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by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Amadeus (</a:t>
            </a:r>
            <a:r>
              <a:rPr lang="es-E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also</a:t>
            </a: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I=1)</a:t>
            </a:r>
          </a:p>
          <a:p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K.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Piscicchia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al.., </a:t>
            </a:r>
            <a:r>
              <a:rPr lang="es-ES" sz="1600" b="1" dirty="0" err="1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Phys.Lett</a:t>
            </a:r>
            <a:r>
              <a:rPr lang="es-ES" sz="1600" b="1" dirty="0">
                <a:solidFill>
                  <a:srgbClr val="1B9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B782 (2018) 339-345.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C1832-8968-0E40-8C13-287C919F0501}"/>
              </a:ext>
            </a:extLst>
          </p:cNvPr>
          <p:cNvSpPr/>
          <p:nvPr/>
        </p:nvSpPr>
        <p:spPr>
          <a:xfrm>
            <a:off x="60987" y="3173126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✓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ángulo 8">
                <a:extLst>
                  <a:ext uri="{FF2B5EF4-FFF2-40B4-BE49-F238E27FC236}">
                    <a16:creationId xmlns:a16="http://schemas.microsoft.com/office/drawing/2014/main" id="{84E29289-1129-214A-A597-1AAC55E0F067}"/>
                  </a:ext>
                </a:extLst>
              </p:cNvPr>
              <p:cNvSpPr/>
              <p:nvPr/>
            </p:nvSpPr>
            <p:spPr>
              <a:xfrm>
                <a:off x="416511" y="5144541"/>
                <a:ext cx="857620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2000" dirty="0"/>
                  <a:t>or explore </a:t>
                </a:r>
                <a:r>
                  <a:rPr lang="es-ES" sz="2000" dirty="0" err="1"/>
                  <a:t>alternative</a:t>
                </a:r>
                <a:r>
                  <a:rPr lang="es-ES" sz="2000" dirty="0"/>
                  <a:t> </a:t>
                </a:r>
                <a:r>
                  <a:rPr lang="es-ES" sz="2000" dirty="0" err="1"/>
                  <a:t>reactions</a:t>
                </a:r>
                <a:r>
                  <a:rPr lang="es-ES" sz="2000" dirty="0"/>
                  <a:t> </a:t>
                </a:r>
                <a:r>
                  <a:rPr lang="es-ES" sz="2000" dirty="0" err="1"/>
                  <a:t>or</a:t>
                </a:r>
                <a:r>
                  <a:rPr lang="es-ES" sz="2000" dirty="0"/>
                  <a:t> </a:t>
                </a:r>
                <a:r>
                  <a:rPr lang="es-ES" sz="2000" dirty="0" err="1"/>
                  <a:t>decays</a:t>
                </a:r>
                <a:r>
                  <a:rPr lang="es-ES" sz="2000" dirty="0"/>
                  <a:t> </a:t>
                </a:r>
                <a:r>
                  <a:rPr lang="es-ES" sz="2000" dirty="0" err="1"/>
                  <a:t>that</a:t>
                </a:r>
                <a:r>
                  <a:rPr lang="es-ES" sz="2000" dirty="0"/>
                  <a:t> </a:t>
                </a:r>
                <a:r>
                  <a:rPr lang="es-ES" sz="2000" dirty="0" err="1"/>
                  <a:t>act</a:t>
                </a:r>
                <a:r>
                  <a:rPr lang="es-ES" sz="2000" dirty="0"/>
                  <a:t> as </a:t>
                </a:r>
                <a:r>
                  <a:rPr lang="es-ES" sz="2000" dirty="0" err="1"/>
                  <a:t>isospin</a:t>
                </a:r>
                <a:r>
                  <a:rPr lang="es-ES" sz="2000" dirty="0"/>
                  <a:t> </a:t>
                </a:r>
                <a:r>
                  <a:rPr lang="es-ES" sz="2000" dirty="0" err="1"/>
                  <a:t>selectors</a:t>
                </a:r>
                <a:r>
                  <a:rPr lang="es-ES" sz="2000" dirty="0"/>
                  <a:t>, </a:t>
                </a:r>
                <a:r>
                  <a:rPr lang="es-ES" sz="2000" dirty="0" err="1"/>
                  <a:t>e.g</a:t>
                </a:r>
                <a:r>
                  <a:rPr lang="es-ES" sz="2000" dirty="0"/>
                  <a:t>.</a:t>
                </a:r>
              </a:p>
              <a:p>
                <a:r>
                  <a:rPr lang="es-E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s-E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⟶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𝐽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𝜂𝛬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,  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𝐽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/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𝐾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𝛯</m:t>
                    </m:r>
                  </m:oMath>
                </a14:m>
                <a:r>
                  <a:rPr lang="es-E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s-ES" sz="2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decay</a:t>
                </a:r>
                <a:r>
                  <a:rPr lang="es-E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(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r>
                      <a:rPr lang="es-E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s-E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2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process</a:t>
                </a:r>
                <a:r>
                  <a:rPr lang="es-E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s-ES" sz="2000" b="1" dirty="0">
                    <a:solidFill>
                      <a:srgbClr val="1B932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</a:t>
                </a:r>
                <a:r>
                  <a:rPr lang="es-E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A. Feijoo, V. Magas, A. Ramos, E. </a:t>
                </a:r>
                <a:r>
                  <a:rPr lang="es-E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Oset</a:t>
                </a:r>
                <a:r>
                  <a:rPr lang="es-E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s-E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</a:t>
                </a:r>
                <a:r>
                  <a:rPr lang="es-E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Rev. D 92, 076015 (2015)</a:t>
                </a:r>
                <a:endParaRPr lang="nb-NO" sz="1600" b="1" dirty="0">
                  <a:solidFill>
                    <a:srgbClr val="1B932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4" name="Rectángulo 8">
                <a:extLst>
                  <a:ext uri="{FF2B5EF4-FFF2-40B4-BE49-F238E27FC236}">
                    <a16:creationId xmlns:a16="http://schemas.microsoft.com/office/drawing/2014/main" id="{84E29289-1129-214A-A597-1AAC55E0F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11" y="5144541"/>
                <a:ext cx="8576204" cy="1015663"/>
              </a:xfrm>
              <a:prstGeom prst="rect">
                <a:avLst/>
              </a:prstGeom>
              <a:blipFill>
                <a:blip r:embed="rId6"/>
                <a:stretch>
                  <a:fillRect l="-740" t="-2469" b="-49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F8D3D43-066D-794B-A83C-993B304F6102}"/>
              </a:ext>
            </a:extLst>
          </p:cNvPr>
          <p:cNvSpPr/>
          <p:nvPr/>
        </p:nvSpPr>
        <p:spPr>
          <a:xfrm>
            <a:off x="416511" y="5144541"/>
            <a:ext cx="8172318" cy="121180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88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570" y="6008062"/>
            <a:ext cx="286627" cy="17594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39549" y="2958265"/>
            <a:ext cx="2507228" cy="1751945"/>
            <a:chOff x="765379" y="1898650"/>
            <a:chExt cx="2981283" cy="2070100"/>
          </a:xfrm>
        </p:grpSpPr>
        <p:grpSp>
          <p:nvGrpSpPr>
            <p:cNvPr id="8" name="Group 7"/>
            <p:cNvGrpSpPr/>
            <p:nvPr/>
          </p:nvGrpSpPr>
          <p:grpSpPr>
            <a:xfrm>
              <a:off x="765379" y="1898650"/>
              <a:ext cx="2981283" cy="2070100"/>
              <a:chOff x="765379" y="1866900"/>
              <a:chExt cx="4127500" cy="31115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5379" y="1866900"/>
                <a:ext cx="4127500" cy="31115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37000" y="3225800"/>
                <a:ext cx="431800" cy="3175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64000" y="4229100"/>
                <a:ext cx="431800" cy="3175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90800" y="4387850"/>
                <a:ext cx="431800" cy="317500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7965" y="3533956"/>
              <a:ext cx="311888" cy="3011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7620" y="2951740"/>
              <a:ext cx="306979" cy="283366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133" y="2467147"/>
            <a:ext cx="3651808" cy="588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401" y="4556468"/>
            <a:ext cx="4450244" cy="7150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564" y="6113385"/>
            <a:ext cx="4723081" cy="72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921" y="233724"/>
            <a:ext cx="4831010" cy="23750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077899" y="4613762"/>
            <a:ext cx="3502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cxnSp>
        <p:nvCxnSpPr>
          <p:cNvPr id="47" name="Elbow Connector 46"/>
          <p:cNvCxnSpPr/>
          <p:nvPr/>
        </p:nvCxnSpPr>
        <p:spPr>
          <a:xfrm rot="10800000">
            <a:off x="3750549" y="3902174"/>
            <a:ext cx="2482564" cy="694919"/>
          </a:xfrm>
          <a:prstGeom prst="bentConnector3">
            <a:avLst>
              <a:gd name="adj1" fmla="val -6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rot="10800000" flipV="1">
            <a:off x="4090720" y="5128988"/>
            <a:ext cx="3910281" cy="749300"/>
          </a:xfrm>
          <a:prstGeom prst="bentConnector3">
            <a:avLst>
              <a:gd name="adj1" fmla="val -34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260600" y="2648127"/>
            <a:ext cx="0" cy="588705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159254" y="400229"/>
            <a:ext cx="4160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W. H. Liang and E. </a:t>
            </a:r>
            <a:r>
              <a:rPr lang="en-US" sz="1400" b="1" dirty="0" err="1">
                <a:solidFill>
                  <a:srgbClr val="008000"/>
                </a:solidFill>
              </a:rPr>
              <a:t>Oset</a:t>
            </a:r>
            <a:r>
              <a:rPr lang="en-US" sz="1400" b="1" dirty="0">
                <a:solidFill>
                  <a:srgbClr val="008000"/>
                </a:solidFill>
              </a:rPr>
              <a:t>, Phys. Lett. B 737, 70 (2014)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79786" y="681463"/>
            <a:ext cx="414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L. Roca, M. Mai, E. </a:t>
            </a:r>
            <a:r>
              <a:rPr lang="en-US" sz="1400" b="1" dirty="0" err="1">
                <a:solidFill>
                  <a:srgbClr val="008000"/>
                </a:solidFill>
              </a:rPr>
              <a:t>Oset</a:t>
            </a:r>
            <a:r>
              <a:rPr lang="en-US" sz="1400" b="1" dirty="0">
                <a:solidFill>
                  <a:srgbClr val="008000"/>
                </a:solidFill>
              </a:rPr>
              <a:t> and U. G. Meissner, 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Eur. Phys. J. C75, 218 (2015)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82969" y="2576833"/>
            <a:ext cx="2261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Meson-Baryon in I=0 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uadroTexto 41">
                <a:extLst>
                  <a:ext uri="{FF2B5EF4-FFF2-40B4-BE49-F238E27FC236}">
                    <a16:creationId xmlns:a16="http://schemas.microsoft.com/office/drawing/2014/main" id="{A4B3C4B4-5539-3F46-91CB-0B66DD7969F8}"/>
                  </a:ext>
                </a:extLst>
              </p:cNvPr>
              <p:cNvSpPr txBox="1"/>
              <p:nvPr/>
            </p:nvSpPr>
            <p:spPr>
              <a:xfrm>
                <a:off x="150292" y="1039839"/>
                <a:ext cx="1967021" cy="3400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hr-HR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s-ES_tradnl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5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𝛬</m:t>
                                </m:r>
                              </m:e>
                              <m:sub>
                                <m:r>
                                  <a:rPr lang="es-ES" sz="15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s-ES" sz="1500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5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s-ES" sz="15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|"/>
                        <m:endChr m:val=""/>
                        <m:ctrlPr>
                          <a:rPr lang="hr-HR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s-ES_tradnl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5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mr-IN" sz="15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5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𝑢𝑑</m:t>
                                </m:r>
                                <m:r>
                                  <a:rPr lang="es-ES" sz="15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s-ES" sz="1500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𝑑𝑢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s-ES_tradnl" sz="1500" dirty="0"/>
                  <a:t> </a:t>
                </a:r>
              </a:p>
            </p:txBody>
          </p:sp>
        </mc:Choice>
        <mc:Fallback>
          <p:sp>
            <p:nvSpPr>
              <p:cNvPr id="27" name="CuadroTexto 41">
                <a:extLst>
                  <a:ext uri="{FF2B5EF4-FFF2-40B4-BE49-F238E27FC236}">
                    <a16:creationId xmlns:a16="http://schemas.microsoft.com/office/drawing/2014/main" id="{A4B3C4B4-5539-3F46-91CB-0B66DD796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92" y="1039839"/>
                <a:ext cx="1967021" cy="340029"/>
              </a:xfrm>
              <a:prstGeom prst="rect">
                <a:avLst/>
              </a:prstGeom>
              <a:blipFill>
                <a:blip r:embed="rId10"/>
                <a:stretch>
                  <a:fillRect l="-18065" t="-103571" r="-9032" b="-153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8D7E14D-0280-AC4E-BE92-00C0A9EB6429}"/>
              </a:ext>
            </a:extLst>
          </p:cNvPr>
          <p:cNvGrpSpPr/>
          <p:nvPr/>
        </p:nvGrpSpPr>
        <p:grpSpPr>
          <a:xfrm>
            <a:off x="895753" y="4556468"/>
            <a:ext cx="3348622" cy="1733469"/>
            <a:chOff x="895753" y="4556468"/>
            <a:chExt cx="3348622" cy="173346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5753" y="4556468"/>
              <a:ext cx="3029866" cy="17136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3F713B-3E08-D346-B3D1-8D13B118C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46777" y="5936832"/>
              <a:ext cx="697598" cy="3531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B69053-E543-7A48-B17C-766CB458C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27334" y="5510232"/>
              <a:ext cx="517041" cy="23428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E83270-4DF0-874E-8793-C959769201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0128" y="4580420"/>
            <a:ext cx="254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11 Rectángulo"/>
              <p:cNvSpPr txBox="1">
                <a:spLocks/>
              </p:cNvSpPr>
              <p:nvPr/>
            </p:nvSpPr>
            <p:spPr>
              <a:xfrm>
                <a:off x="274320" y="341839"/>
                <a:ext cx="4482737" cy="401648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ctr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l-GR" sz="2400" b="1" i="1">
                            <a:solidFill>
                              <a:schemeClr val="tx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𝜦</m:t>
                        </m:r>
                      </m:e>
                      <m:sub>
                        <m:r>
                          <a:rPr lang="es-ES" sz="2400" b="1" i="1">
                            <a:solidFill>
                              <a:schemeClr val="tx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𝒃</m:t>
                        </m:r>
                      </m:sub>
                    </m:sSub>
                    <m:r>
                      <a:rPr lang="is-IS" sz="2400" b="1" i="1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→</m:t>
                    </m:r>
                    <m:r>
                      <a:rPr lang="es-ES" sz="2400" b="1" i="1" smtClean="0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𝑱</m:t>
                    </m:r>
                    <m:r>
                      <a:rPr lang="es-ES" sz="2400" b="1" i="1" smtClean="0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/</m:t>
                    </m:r>
                    <m:r>
                      <a:rPr lang="es-ES" sz="2400" b="1" i="1" smtClean="0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𝝍</m:t>
                    </m:r>
                    <m:r>
                      <a:rPr lang="es-ES" sz="2400" b="1" i="1" smtClean="0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</m:t>
                    </m:r>
                    <m:r>
                      <a:rPr lang="es-ES" sz="2400" b="1" i="1" smtClean="0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𝜼𝜦</m:t>
                    </m:r>
                  </m:oMath>
                </a14:m>
                <a:r>
                  <a:rPr lang="es-ES_tradnl" sz="2400" b="1" i="1" dirty="0">
                    <a:solidFill>
                      <a:schemeClr val="tx2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𝑱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/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𝝍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 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</a:rPr>
                      <m:t>𝑲</m:t>
                    </m:r>
                    <m:r>
                      <a:rPr lang="es-ES" sz="2400" b="1" i="1">
                        <a:solidFill>
                          <a:schemeClr val="tx2"/>
                        </a:solidFill>
                        <a:latin typeface="Cambria Math" charset="0"/>
                      </a:rPr>
                      <m:t>𝜩</m:t>
                    </m:r>
                  </m:oMath>
                </a14:m>
                <a:r>
                  <a:rPr lang="es-ES_tradnl" sz="2400" b="1" i="1" dirty="0">
                    <a:solidFill>
                      <a:schemeClr val="tx2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</a:t>
                </a:r>
                <a:r>
                  <a:rPr lang="es-ES_tradnl" sz="2400" b="1" dirty="0">
                    <a:solidFill>
                      <a:schemeClr val="tx2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decays: </a:t>
                </a:r>
                <a:endParaRPr lang="es-ES" sz="2400" b="1" dirty="0">
                  <a:solidFill>
                    <a:schemeClr val="tx2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11 Rectángul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341839"/>
                <a:ext cx="4482737" cy="401648"/>
              </a:xfrm>
              <a:prstGeom prst="rect">
                <a:avLst/>
              </a:prstGeom>
              <a:blipFill>
                <a:blip r:embed="rId3"/>
                <a:stretch>
                  <a:fillRect l="-847" t="-18182" b="-3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osición de número de diapositiva 2">
            <a:extLst>
              <a:ext uri="{FF2B5EF4-FFF2-40B4-BE49-F238E27FC236}">
                <a16:creationId xmlns:a16="http://schemas.microsoft.com/office/drawing/2014/main" id="{4BE289BC-7856-324C-A55D-5194DEA1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29</a:t>
            </a:fld>
            <a:endParaRPr lang="es-ES_tradnl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7ECEBC1-CC60-454D-A265-81375BC03734}"/>
              </a:ext>
            </a:extLst>
          </p:cNvPr>
          <p:cNvGrpSpPr/>
          <p:nvPr/>
        </p:nvGrpSpPr>
        <p:grpSpPr>
          <a:xfrm>
            <a:off x="0" y="1621972"/>
            <a:ext cx="9002485" cy="3225175"/>
            <a:chOff x="1854367" y="3473450"/>
            <a:chExt cx="5632283" cy="177521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28520AC-8B9E-2F41-B4B0-0ABAF095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4367" y="3508760"/>
              <a:ext cx="2552700" cy="17399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DFAA4EF-FD20-6E46-9C44-92014FF44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3950" y="3473450"/>
              <a:ext cx="2552700" cy="1739900"/>
            </a:xfrm>
            <a:prstGeom prst="rect">
              <a:avLst/>
            </a:prstGeom>
          </p:spPr>
        </p:pic>
      </p:grpSp>
      <p:sp>
        <p:nvSpPr>
          <p:cNvPr id="17" name="9 Rectángulo">
            <a:extLst>
              <a:ext uri="{FF2B5EF4-FFF2-40B4-BE49-F238E27FC236}">
                <a16:creationId xmlns:a16="http://schemas.microsoft.com/office/drawing/2014/main" id="{ED76F97A-30F7-3D41-9C87-A12EB93C180B}"/>
              </a:ext>
            </a:extLst>
          </p:cNvPr>
          <p:cNvSpPr/>
          <p:nvPr/>
        </p:nvSpPr>
        <p:spPr>
          <a:xfrm>
            <a:off x="1188858" y="5396623"/>
            <a:ext cx="6877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Data from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LHCb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would be very useful to constrain our models!</a:t>
            </a:r>
          </a:p>
        </p:txBody>
      </p:sp>
    </p:spTree>
    <p:extLst>
      <p:ext uri="{BB962C8B-B14F-4D97-AF65-F5344CB8AC3E}">
        <p14:creationId xmlns:p14="http://schemas.microsoft.com/office/powerpoint/2010/main" val="415823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1288227" y="2010949"/>
            <a:ext cx="2338387" cy="1466850"/>
            <a:chOff x="3532" y="1848"/>
            <a:chExt cx="1180" cy="701"/>
          </a:xfrm>
        </p:grpSpPr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3532" y="2217"/>
              <a:ext cx="1180" cy="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22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89" y="2273"/>
              <a:ext cx="168" cy="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6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4" y="2275"/>
              <a:ext cx="232" cy="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3678" y="2197"/>
              <a:ext cx="0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4444" y="2199"/>
              <a:ext cx="0" cy="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" name="Picture 30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7" y="2449"/>
              <a:ext cx="367" cy="1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4173" y="2223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" name="Freeform 36"/>
            <p:cNvSpPr>
              <a:spLocks/>
            </p:cNvSpPr>
            <p:nvPr/>
          </p:nvSpPr>
          <p:spPr bwMode="auto">
            <a:xfrm>
              <a:off x="3957" y="1848"/>
              <a:ext cx="365" cy="358"/>
            </a:xfrm>
            <a:custGeom>
              <a:avLst/>
              <a:gdLst>
                <a:gd name="T0" fmla="*/ 120 w 1106"/>
                <a:gd name="T1" fmla="*/ 138 h 931"/>
                <a:gd name="T2" fmla="*/ 108 w 1106"/>
                <a:gd name="T3" fmla="*/ 125 h 931"/>
                <a:gd name="T4" fmla="*/ 96 w 1106"/>
                <a:gd name="T5" fmla="*/ 96 h 931"/>
                <a:gd name="T6" fmla="*/ 89 w 1106"/>
                <a:gd name="T7" fmla="*/ 62 h 931"/>
                <a:gd name="T8" fmla="*/ 80 w 1106"/>
                <a:gd name="T9" fmla="*/ 24 h 931"/>
                <a:gd name="T10" fmla="*/ 74 w 1106"/>
                <a:gd name="T11" fmla="*/ 8 h 931"/>
                <a:gd name="T12" fmla="*/ 65 w 1106"/>
                <a:gd name="T13" fmla="*/ 3 h 931"/>
                <a:gd name="T14" fmla="*/ 55 w 1106"/>
                <a:gd name="T15" fmla="*/ 29 h 931"/>
                <a:gd name="T16" fmla="*/ 50 w 1106"/>
                <a:gd name="T17" fmla="*/ 62 h 931"/>
                <a:gd name="T18" fmla="*/ 40 w 1106"/>
                <a:gd name="T19" fmla="*/ 96 h 931"/>
                <a:gd name="T20" fmla="*/ 18 w 1106"/>
                <a:gd name="T21" fmla="*/ 125 h 931"/>
                <a:gd name="T22" fmla="*/ 0 w 1106"/>
                <a:gd name="T23" fmla="*/ 138 h 9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06"/>
                <a:gd name="T37" fmla="*/ 0 h 931"/>
                <a:gd name="T38" fmla="*/ 1106 w 1106"/>
                <a:gd name="T39" fmla="*/ 931 h 9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06" h="931">
                  <a:moveTo>
                    <a:pt x="1106" y="931"/>
                  </a:moveTo>
                  <a:cubicBezTo>
                    <a:pt x="1068" y="912"/>
                    <a:pt x="1030" y="893"/>
                    <a:pt x="992" y="846"/>
                  </a:cubicBezTo>
                  <a:cubicBezTo>
                    <a:pt x="954" y="799"/>
                    <a:pt x="907" y="718"/>
                    <a:pt x="879" y="647"/>
                  </a:cubicBezTo>
                  <a:cubicBezTo>
                    <a:pt x="851" y="576"/>
                    <a:pt x="846" y="500"/>
                    <a:pt x="822" y="420"/>
                  </a:cubicBezTo>
                  <a:cubicBezTo>
                    <a:pt x="798" y="340"/>
                    <a:pt x="761" y="226"/>
                    <a:pt x="737" y="165"/>
                  </a:cubicBezTo>
                  <a:cubicBezTo>
                    <a:pt x="713" y="104"/>
                    <a:pt x="704" y="75"/>
                    <a:pt x="680" y="52"/>
                  </a:cubicBezTo>
                  <a:cubicBezTo>
                    <a:pt x="656" y="29"/>
                    <a:pt x="623" y="0"/>
                    <a:pt x="595" y="24"/>
                  </a:cubicBezTo>
                  <a:cubicBezTo>
                    <a:pt x="567" y="48"/>
                    <a:pt x="533" y="128"/>
                    <a:pt x="510" y="194"/>
                  </a:cubicBezTo>
                  <a:cubicBezTo>
                    <a:pt x="487" y="260"/>
                    <a:pt x="477" y="345"/>
                    <a:pt x="454" y="420"/>
                  </a:cubicBezTo>
                  <a:cubicBezTo>
                    <a:pt x="431" y="495"/>
                    <a:pt x="416" y="576"/>
                    <a:pt x="369" y="647"/>
                  </a:cubicBezTo>
                  <a:cubicBezTo>
                    <a:pt x="322" y="718"/>
                    <a:pt x="231" y="799"/>
                    <a:pt x="170" y="846"/>
                  </a:cubicBezTo>
                  <a:cubicBezTo>
                    <a:pt x="109" y="893"/>
                    <a:pt x="28" y="922"/>
                    <a:pt x="0" y="931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 Box 11"/>
              <p:cNvSpPr txBox="1">
                <a:spLocks noChangeArrowheads="1"/>
              </p:cNvSpPr>
              <p:nvPr/>
            </p:nvSpPr>
            <p:spPr bwMode="auto">
              <a:xfrm>
                <a:off x="587882" y="835424"/>
                <a:ext cx="8072942" cy="742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bar>
                    <m:r>
                      <a:rPr lang="es-ES" sz="20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s-ES" sz="2000"/>
                  <a:t> </a:t>
                </a:r>
                <a:r>
                  <a:rPr lang="es-ES" sz="2000" err="1"/>
                  <a:t>scattering</a:t>
                </a:r>
                <a:r>
                  <a:rPr lang="es-ES" sz="2000"/>
                  <a:t> in </a:t>
                </a:r>
                <a:r>
                  <a:rPr lang="es-ES" sz="2000" err="1"/>
                  <a:t>the</a:t>
                </a:r>
                <a:r>
                  <a:rPr lang="es-ES" sz="2000"/>
                  <a:t> </a:t>
                </a:r>
                <a:r>
                  <a:rPr lang="es-ES" sz="2000" err="1"/>
                  <a:t>isospin</a:t>
                </a:r>
                <a:r>
                  <a:rPr lang="es-ES" sz="2000"/>
                  <a:t> I=0 </a:t>
                </a:r>
                <a:r>
                  <a:rPr lang="es-ES" sz="2000" err="1"/>
                  <a:t>channel</a:t>
                </a:r>
                <a:r>
                  <a:rPr lang="es-ES" sz="2000"/>
                  <a:t> </a:t>
                </a:r>
                <a:r>
                  <a:rPr lang="es-ES" sz="2000" err="1"/>
                  <a:t>is</a:t>
                </a:r>
                <a:r>
                  <a:rPr lang="es-ES" sz="2000"/>
                  <a:t> </a:t>
                </a:r>
                <a:r>
                  <a:rPr lang="es-ES" sz="2000" err="1"/>
                  <a:t>dominated</a:t>
                </a:r>
                <a:r>
                  <a:rPr lang="es-ES" sz="2000"/>
                  <a:t> </a:t>
                </a:r>
                <a:r>
                  <a:rPr lang="es-ES" sz="2000" err="1"/>
                  <a:t>by</a:t>
                </a:r>
                <a:r>
                  <a:rPr lang="es-ES" sz="2000"/>
                  <a:t> </a:t>
                </a:r>
                <a:r>
                  <a:rPr lang="es-ES" sz="2000" err="1"/>
                  <a:t>the</a:t>
                </a:r>
                <a:r>
                  <a:rPr lang="es-ES" sz="2000"/>
                  <a:t> </a:t>
                </a:r>
                <a:r>
                  <a:rPr lang="es-ES" sz="2000" err="1"/>
                  <a:t>presence</a:t>
                </a:r>
                <a:r>
                  <a:rPr lang="es-ES" sz="2000"/>
                  <a:t> of a </a:t>
                </a:r>
                <a:r>
                  <a:rPr lang="es-ES" sz="2000" err="1"/>
                  <a:t>resonance</a:t>
                </a:r>
                <a:r>
                  <a:rPr lang="es-ES" sz="2000"/>
                  <a:t>, </a:t>
                </a:r>
                <a:r>
                  <a:rPr lang="es-ES" sz="2000" err="1"/>
                  <a:t>the</a:t>
                </a:r>
                <a:r>
                  <a:rPr lang="es-ES" sz="2000"/>
                  <a:t> </a:t>
                </a:r>
                <a:r>
                  <a:rPr lang="es-ES" sz="2000">
                    <a:solidFill>
                      <a:srgbClr val="FF0000"/>
                    </a:solidFill>
                    <a:latin typeface="Symbol" pitchFamily="18" charset="2"/>
                  </a:rPr>
                  <a:t>L</a:t>
                </a:r>
                <a:r>
                  <a:rPr lang="es-ES" sz="2000">
                    <a:solidFill>
                      <a:srgbClr val="FF0000"/>
                    </a:solidFill>
                  </a:rPr>
                  <a:t>(1405)</a:t>
                </a:r>
                <a:r>
                  <a:rPr lang="es-ES" sz="2000"/>
                  <a:t>,</a:t>
                </a:r>
                <a:r>
                  <a:rPr lang="es-ES" sz="2000">
                    <a:solidFill>
                      <a:srgbClr val="FF0000"/>
                    </a:solidFill>
                  </a:rPr>
                  <a:t> </a:t>
                </a:r>
                <a:r>
                  <a:rPr lang="es-ES" sz="2000"/>
                  <a:t> </a:t>
                </a:r>
                <a:r>
                  <a:rPr lang="es-ES" sz="2000" err="1"/>
                  <a:t>located</a:t>
                </a:r>
                <a:r>
                  <a:rPr lang="es-ES" sz="2000"/>
                  <a:t> </a:t>
                </a:r>
                <a:r>
                  <a:rPr lang="es-ES" sz="2000" err="1"/>
                  <a:t>only</a:t>
                </a:r>
                <a:r>
                  <a:rPr lang="es-ES" sz="2000"/>
                  <a:t> 27 </a:t>
                </a:r>
                <a:r>
                  <a:rPr lang="es-ES" sz="2000" err="1"/>
                  <a:t>MeV</a:t>
                </a:r>
                <a:r>
                  <a:rPr lang="es-ES" sz="2000"/>
                  <a:t> </a:t>
                </a:r>
                <a:r>
                  <a:rPr lang="es-ES" sz="2000" err="1"/>
                  <a:t>below</a:t>
                </a:r>
                <a:r>
                  <a:rPr lang="es-ES" sz="2000"/>
                  <a:t> </a:t>
                </a:r>
                <a:r>
                  <a:rPr lang="es-ES" sz="2000" err="1"/>
                  <a:t>the</a:t>
                </a:r>
                <a:r>
                  <a:rPr lang="es-ES" sz="2000"/>
                  <a:t> </a:t>
                </a:r>
                <a:r>
                  <a:rPr lang="es-ES" sz="2000" err="1"/>
                  <a:t>Kbar</a:t>
                </a:r>
                <a:r>
                  <a:rPr lang="es-ES" sz="2000"/>
                  <a:t>-N </a:t>
                </a:r>
                <a:r>
                  <a:rPr lang="es-ES" sz="2000" err="1"/>
                  <a:t>threshold</a:t>
                </a:r>
                <a:endParaRPr lang="es-ES" sz="2000">
                  <a:solidFill>
                    <a:srgbClr val="0066FF"/>
                  </a:solidFill>
                  <a:latin typeface="Symbol" pitchFamily="18" charset="2"/>
                </a:endParaRPr>
              </a:p>
            </p:txBody>
          </p:sp>
        </mc:Choice>
        <mc:Fallback>
          <p:sp>
            <p:nvSpPr>
              <p:cNvPr id="32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82" y="835424"/>
                <a:ext cx="8072942" cy="742191"/>
              </a:xfrm>
              <a:prstGeom prst="rect">
                <a:avLst/>
              </a:prstGeom>
              <a:blipFill>
                <a:blip r:embed="rId9"/>
                <a:stretch>
                  <a:fillRect l="-628" b="-135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02743" y="4142099"/>
                <a:ext cx="8509764" cy="1911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/>
                  <a:t>Back in 1950, </a:t>
                </a:r>
                <a:r>
                  <a:rPr lang="en-US" sz="2000" err="1"/>
                  <a:t>Dalitz</a:t>
                </a:r>
                <a:r>
                  <a:rPr lang="en-US" sz="2000"/>
                  <a:t> and Tuan already proposed that the </a:t>
                </a:r>
                <a:r>
                  <a:rPr lang="en-US" sz="2000" err="1"/>
                  <a:t>Kbar</a:t>
                </a:r>
                <a:r>
                  <a:rPr lang="en-US" sz="2000"/>
                  <a:t>-N interaction is attractive enough to generate </a:t>
                </a:r>
                <a:r>
                  <a:rPr lang="en-US" sz="2000">
                    <a:solidFill>
                      <a:srgbClr val="FF0000"/>
                    </a:solidFill>
                  </a:rPr>
                  <a:t>a quasi-bound state</a:t>
                </a:r>
                <a:r>
                  <a:rPr lang="en-US" sz="2000"/>
                  <a:t>, the </a:t>
                </a:r>
                <a:r>
                  <a:rPr lang="en-US" sz="2000">
                    <a:latin typeface="Symbol" charset="2"/>
                    <a:cs typeface="Symbol" charset="2"/>
                  </a:rPr>
                  <a:t>L</a:t>
                </a:r>
                <a:r>
                  <a:rPr lang="en-US" sz="2000"/>
                  <a:t>(1405), below the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bar>
                    <m:r>
                      <a:rPr lang="es-ES" sz="20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sz="2000"/>
                  <a:t> threshold and embedded in the </a:t>
                </a:r>
                <a:r>
                  <a:rPr lang="en-US" sz="2000" err="1">
                    <a:latin typeface="Symbol" charset="2"/>
                    <a:cs typeface="Symbol" charset="2"/>
                  </a:rPr>
                  <a:t>pS</a:t>
                </a:r>
                <a:r>
                  <a:rPr lang="en-US" sz="2000">
                    <a:latin typeface="Symbol" charset="2"/>
                    <a:cs typeface="Symbol" charset="2"/>
                  </a:rPr>
                  <a:t> </a:t>
                </a:r>
                <a:r>
                  <a:rPr lang="en-US" sz="2000"/>
                  <a:t>continuum.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r>
                  <a:rPr lang="en-US" sz="2000" b="1">
                    <a:solidFill>
                      <a:srgbClr val="008000"/>
                    </a:solidFill>
                  </a:rPr>
                  <a:t>	</a:t>
                </a:r>
                <a:r>
                  <a:rPr lang="en-US" sz="1600" b="1">
                    <a:solidFill>
                      <a:srgbClr val="008000"/>
                    </a:solidFill>
                  </a:rPr>
                  <a:t>R. H. </a:t>
                </a:r>
                <a:r>
                  <a:rPr lang="en-US" sz="1600" b="1" err="1">
                    <a:solidFill>
                      <a:srgbClr val="008000"/>
                    </a:solidFill>
                  </a:rPr>
                  <a:t>Dalitz</a:t>
                </a:r>
                <a:r>
                  <a:rPr lang="en-US" sz="1600" b="1">
                    <a:solidFill>
                      <a:srgbClr val="008000"/>
                    </a:solidFill>
                  </a:rPr>
                  <a:t> and S. F. Tuan, Phys. Rev. </a:t>
                </a:r>
                <a:r>
                  <a:rPr lang="en-US" sz="1600" b="1" err="1">
                    <a:solidFill>
                      <a:srgbClr val="008000"/>
                    </a:solidFill>
                  </a:rPr>
                  <a:t>Lett</a:t>
                </a:r>
                <a:r>
                  <a:rPr lang="en-US" sz="1600" b="1">
                    <a:solidFill>
                      <a:srgbClr val="008000"/>
                    </a:solidFill>
                  </a:rPr>
                  <a:t>. 2 (1959) 425.</a:t>
                </a:r>
              </a:p>
              <a:p>
                <a:r>
                  <a:rPr lang="en-US" sz="1600" b="1">
                    <a:solidFill>
                      <a:srgbClr val="008000"/>
                    </a:solidFill>
                  </a:rPr>
                  <a:t>	R. H. </a:t>
                </a:r>
                <a:r>
                  <a:rPr lang="en-US" sz="1600" b="1" err="1">
                    <a:solidFill>
                      <a:srgbClr val="008000"/>
                    </a:solidFill>
                  </a:rPr>
                  <a:t>Dalitz</a:t>
                </a:r>
                <a:r>
                  <a:rPr lang="en-US" sz="1600" b="1">
                    <a:solidFill>
                      <a:srgbClr val="008000"/>
                    </a:solidFill>
                  </a:rPr>
                  <a:t> and S. F. Tuan, Annals of Phys. 10 (1960) 307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43" y="4142099"/>
                <a:ext cx="8509764" cy="1911742"/>
              </a:xfrm>
              <a:prstGeom prst="rect">
                <a:avLst/>
              </a:prstGeom>
              <a:blipFill>
                <a:blip r:embed="rId10"/>
                <a:stretch>
                  <a:fillRect l="-596" t="-1316" b="-263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A0B952C-AE75-0045-A06F-031A35007983}"/>
              </a:ext>
            </a:extLst>
          </p:cNvPr>
          <p:cNvSpPr txBox="1"/>
          <p:nvPr/>
        </p:nvSpPr>
        <p:spPr>
          <a:xfrm>
            <a:off x="566555" y="386396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err="1"/>
              <a:t>But</a:t>
            </a:r>
            <a:r>
              <a:rPr lang="es-ES" sz="200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FE94B-A7A9-7D49-BFD5-6619BF276946}"/>
              </a:ext>
            </a:extLst>
          </p:cNvPr>
          <p:cNvSpPr txBox="1"/>
          <p:nvPr/>
        </p:nvSpPr>
        <p:spPr>
          <a:xfrm>
            <a:off x="3406647" y="1710792"/>
            <a:ext cx="5088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ym typeface="Wingdings" pitchFamily="2" charset="2"/>
              </a:rPr>
              <a:t> A </a:t>
            </a:r>
            <a:r>
              <a:rPr lang="es-ES" sz="2000" b="1" dirty="0">
                <a:sym typeface="Wingdings" pitchFamily="2" charset="2"/>
              </a:rPr>
              <a:t>non-</a:t>
            </a:r>
            <a:r>
              <a:rPr lang="es-ES" sz="2000" b="1" dirty="0" err="1">
                <a:sym typeface="Wingdings" pitchFamily="2" charset="2"/>
              </a:rPr>
              <a:t>perturbative</a:t>
            </a:r>
            <a:r>
              <a:rPr lang="es-ES" sz="2000" dirty="0">
                <a:sym typeface="Wingdings" pitchFamily="2" charset="2"/>
              </a:rPr>
              <a:t> </a:t>
            </a:r>
            <a:r>
              <a:rPr lang="es-ES" sz="2000" dirty="0" err="1">
                <a:sym typeface="Wingdings" pitchFamily="2" charset="2"/>
              </a:rPr>
              <a:t>approach</a:t>
            </a:r>
            <a:r>
              <a:rPr lang="es-ES" sz="2000" dirty="0">
                <a:sym typeface="Wingdings" pitchFamily="2" charset="2"/>
              </a:rPr>
              <a:t> </a:t>
            </a:r>
            <a:r>
              <a:rPr lang="es-ES" sz="2000" dirty="0" err="1">
                <a:sym typeface="Wingdings" pitchFamily="2" charset="2"/>
              </a:rPr>
              <a:t>is</a:t>
            </a:r>
            <a:r>
              <a:rPr lang="es-ES" sz="2000" dirty="0">
                <a:sym typeface="Wingdings" pitchFamily="2" charset="2"/>
              </a:rPr>
              <a:t> </a:t>
            </a:r>
            <a:r>
              <a:rPr lang="es-ES" sz="2000" dirty="0" err="1">
                <a:sym typeface="Wingdings" pitchFamily="2" charset="2"/>
              </a:rPr>
              <a:t>mandatory</a:t>
            </a:r>
            <a:r>
              <a:rPr lang="es-ES" sz="2000" dirty="0">
                <a:sym typeface="Wingdings" pitchFamily="2" charset="2"/>
              </a:rPr>
              <a:t> !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50891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1 Rectángulo"/>
          <p:cNvSpPr txBox="1">
            <a:spLocks/>
          </p:cNvSpPr>
          <p:nvPr/>
        </p:nvSpPr>
        <p:spPr>
          <a:xfrm>
            <a:off x="442023" y="239534"/>
            <a:ext cx="2453577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CONCLUSIONS: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/>
              <p:cNvSpPr txBox="1"/>
              <p:nvPr/>
            </p:nvSpPr>
            <p:spPr>
              <a:xfrm>
                <a:off x="268593" y="775167"/>
                <a:ext cx="8701236" cy="594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Chiral Perturbation Theory with unitarization in coupled channels is a very powerful technique to describe low energy hadron dynamics.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𝐾</m:t>
                        </m:r>
                      </m:e>
                    </m:acc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𝐾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𝛯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channels are very sensitive to the  NLO terms of the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U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agrangian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as well as to the Born terms, so they provide more reliable values of the NLO parameters. 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Models for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𝐾</m:t>
                        </m:r>
                      </m:e>
                    </m:acc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interaction that fit the scattering data equally well have very different isospin decomposition. Therefore, </a:t>
                </a:r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experimental data from processes which filter isospin have been shown to be very helpful to reproduce properly the whole meson-baryon channels of the S=-1  sector and to constrain the fitting parameters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s-ES" sz="2000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 charset="0"/>
                      </a:rPr>
                      <m:t>⟶ </m:t>
                    </m:r>
                    <m:sSup>
                      <m:sSup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𝛯</m:t>
                        </m:r>
                      </m:e>
                      <m:sup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(J-Lab), </a:t>
                </a:r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|T (K</a:t>
                </a:r>
                <a:r>
                  <a:rPr lang="es-ES" sz="2000" baseline="30000" dirty="0">
                    <a:latin typeface="Symbol" pitchFamily="2" charset="2"/>
                    <a:cs typeface="Calibri" panose="020F0502020204030204" pitchFamily="34" charset="0"/>
                  </a:rPr>
                  <a:t>-</a:t>
                </a:r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</a:t>
                </a:r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 </a:t>
                </a:r>
                <a:r>
                  <a:rPr lang="es-ES" sz="2000" dirty="0">
                    <a:latin typeface="Symbol" pitchFamily="2" charset="2"/>
                    <a:cs typeface="Calibri" panose="020F0502020204030204" pitchFamily="34" charset="0"/>
                    <a:sym typeface="Wingdings" pitchFamily="2" charset="2"/>
                  </a:rPr>
                  <a:t>p</a:t>
                </a:r>
                <a:r>
                  <a:rPr lang="es-ES" sz="2000" baseline="30000" dirty="0">
                    <a:latin typeface="Symbol" pitchFamily="2" charset="2"/>
                    <a:cs typeface="Calibri" panose="020F0502020204030204" pitchFamily="34" charset="0"/>
                    <a:sym typeface="Wingdings" pitchFamily="2" charset="2"/>
                  </a:rPr>
                  <a:t>-</a:t>
                </a:r>
                <a:r>
                  <a:rPr lang="es-ES" sz="2000" dirty="0">
                    <a:latin typeface="Symbol" pitchFamily="2" charset="2"/>
                    <a:cs typeface="Calibri" panose="020F0502020204030204" pitchFamily="34" charset="0"/>
                    <a:sym typeface="Wingdings" pitchFamily="2" charset="2"/>
                  </a:rPr>
                  <a:t>L)</a:t>
                </a:r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| 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by</a:t>
                </a:r>
                <a:r>
                  <a:rPr lang="es-E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Amadeus@DA</a:t>
                </a:r>
                <a:r>
                  <a:rPr lang="es-ES" sz="2000" dirty="0" err="1">
                    <a:latin typeface="Symbol" pitchFamily="2" charset="2"/>
                    <a:cs typeface="Calibri" panose="020F0502020204030204" pitchFamily="34" charset="0"/>
                    <a:sym typeface="Wingdings" pitchFamily="2" charset="2"/>
                  </a:rPr>
                  <a:t>F</a:t>
                </a:r>
                <a:r>
                  <a:rPr lang="es-ES" sz="2000" dirty="0" err="1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NE</a:t>
                </a: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      </m:t>
                        </m:r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⟶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𝐽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𝜓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𝜂𝛬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,  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𝐽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𝜓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𝐾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𝛯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LHCb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Addition of resonant terms in the scattering amplitude could play a significant role in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𝐾</m:t>
                        </m:r>
                      </m:e>
                    </m:acc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𝐾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𝛯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s-ES" sz="2000" i="1">
                        <a:solidFill>
                          <a:schemeClr val="tx1"/>
                        </a:solidFill>
                        <a:latin typeface="Cambria Math"/>
                      </a:rPr>
                      <m:t>𝜂𝛬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reactions giving a significantly better agreement with experimental data.  Their inclusion is also a helpful tool to study the stability of the NLO parameters. </a:t>
                </a:r>
                <a:endParaRPr lang="es-ES_tradnl" sz="2000" dirty="0">
                  <a:solidFill>
                    <a:schemeClr val="tx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93" y="775167"/>
                <a:ext cx="8701236" cy="5946308"/>
              </a:xfrm>
              <a:prstGeom prst="rect">
                <a:avLst/>
              </a:prstGeom>
              <a:blipFill>
                <a:blip r:embed="rId3"/>
                <a:stretch>
                  <a:fillRect l="-437" t="-426" r="-437" b="-6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E39FC9A0-AE3A-9045-9585-06D70F08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CB5D9-5D08-4A40-B15F-F306097331BE}" type="slidenum">
              <a:rPr lang="es-ES_tradnl" smtClean="0"/>
              <a:t>30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9345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5E0EE-B2D2-C943-A110-0D64ED15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2775858"/>
            <a:ext cx="4778829" cy="5116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547583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5E0EE-B2D2-C943-A110-0D64ED15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2775858"/>
            <a:ext cx="4778829" cy="5116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Spare slides…</a:t>
            </a:r>
          </a:p>
        </p:txBody>
      </p:sp>
    </p:spTree>
    <p:extLst>
      <p:ext uri="{BB962C8B-B14F-4D97-AF65-F5344CB8AC3E}">
        <p14:creationId xmlns:p14="http://schemas.microsoft.com/office/powerpoint/2010/main" val="154358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4649" y="48037"/>
            <a:ext cx="221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NLO coefficients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478922"/>
            <a:ext cx="9159634" cy="6357756"/>
            <a:chOff x="0" y="478922"/>
            <a:chExt cx="9159634" cy="6357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78922"/>
              <a:ext cx="9144000" cy="635775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364976" y="4266191"/>
              <a:ext cx="1700870" cy="550815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8922"/>
              <a:ext cx="9144000" cy="588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34" y="3761935"/>
              <a:ext cx="9144000" cy="588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214415"/>
              <a:ext cx="9144000" cy="17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246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1 Rectángulo"/>
          <p:cNvSpPr txBox="1">
            <a:spLocks/>
          </p:cNvSpPr>
          <p:nvPr/>
        </p:nvSpPr>
        <p:spPr>
          <a:xfrm>
            <a:off x="287257" y="419581"/>
            <a:ext cx="7610686" cy="346249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Inclusion</a:t>
            </a:r>
            <a:r>
              <a:rPr lang="es-E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ES" sz="20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hyperonic</a:t>
            </a:r>
            <a:r>
              <a:rPr lang="es-E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resonances</a:t>
            </a:r>
            <a:r>
              <a:rPr lang="es-E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</a:rPr>
              <a:t>WT+Born+NLO+RES</a:t>
            </a:r>
            <a:r>
              <a:rPr lang="en-US" sz="2000" b="1" dirty="0">
                <a:solidFill>
                  <a:schemeClr val="tx2"/>
                </a:solidFill>
              </a:rPr>
              <a:t> model)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7DA913-96B7-0A40-9451-F7E4E647A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40" y="1774100"/>
            <a:ext cx="4352925" cy="4476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A11BA3-5612-D241-9A60-8372CFD67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50" y="2498177"/>
            <a:ext cx="2343150" cy="4286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5 Rectángulo">
                <a:extLst>
                  <a:ext uri="{FF2B5EF4-FFF2-40B4-BE49-F238E27FC236}">
                    <a16:creationId xmlns:a16="http://schemas.microsoft.com/office/drawing/2014/main" id="{C31A6157-C6EF-1647-98F6-928D30182FC6}"/>
                  </a:ext>
                </a:extLst>
              </p:cNvPr>
              <p:cNvSpPr/>
              <p:nvPr/>
            </p:nvSpPr>
            <p:spPr>
              <a:xfrm>
                <a:off x="4115316" y="1539040"/>
                <a:ext cx="2314031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75">
                    <a:solidFill>
                      <a:schemeClr val="accent1"/>
                    </a:solidFill>
                  </a:rPr>
                  <a:t>Only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275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275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s-ES" sz="1275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𝑲</m:t>
                    </m:r>
                    <m:r>
                      <a:rPr lang="el-GR" sz="1275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𝜩</m:t>
                    </m:r>
                  </m:oMath>
                </a14:m>
                <a:r>
                  <a:rPr lang="en-GB" sz="1275">
                    <a:solidFill>
                      <a:schemeClr val="accent1"/>
                    </a:solidFill>
                  </a:rPr>
                  <a:t> reactions: </a:t>
                </a:r>
                <a:endParaRPr lang="es-ES" sz="1275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2" name="5 Rectángulo">
                <a:extLst>
                  <a:ext uri="{FF2B5EF4-FFF2-40B4-BE49-F238E27FC236}">
                    <a16:creationId xmlns:a16="http://schemas.microsoft.com/office/drawing/2014/main" id="{C31A6157-C6EF-1647-98F6-928D30182F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316" y="1539040"/>
                <a:ext cx="2314031" cy="288541"/>
              </a:xfrm>
              <a:prstGeom prst="rect">
                <a:avLst/>
              </a:prstGeom>
              <a:blipFill>
                <a:blip r:embed="rId5"/>
                <a:stretch>
                  <a:fillRect l="-549" b="-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5 Rectángulo">
                <a:extLst>
                  <a:ext uri="{FF2B5EF4-FFF2-40B4-BE49-F238E27FC236}">
                    <a16:creationId xmlns:a16="http://schemas.microsoft.com/office/drawing/2014/main" id="{E8590942-C119-CB47-AB3B-2E27043FB8CF}"/>
                  </a:ext>
                </a:extLst>
              </p:cNvPr>
              <p:cNvSpPr/>
              <p:nvPr/>
            </p:nvSpPr>
            <p:spPr>
              <a:xfrm>
                <a:off x="4117094" y="2269536"/>
                <a:ext cx="2732937" cy="288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75">
                    <a:solidFill>
                      <a:schemeClr val="accent1"/>
                    </a:solidFill>
                  </a:rPr>
                  <a:t>Only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275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275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s-ES" sz="1275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𝜼</m:t>
                    </m:r>
                    <m:r>
                      <a:rPr lang="es-ES" sz="1275" b="1" i="1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𝚲</m:t>
                    </m:r>
                  </m:oMath>
                </a14:m>
                <a:r>
                  <a:rPr lang="en-GB" sz="1275">
                    <a:solidFill>
                      <a:schemeClr val="accent1"/>
                    </a:solidFill>
                  </a:rPr>
                  <a:t> reaction: </a:t>
                </a:r>
                <a:endParaRPr lang="es-ES" sz="1275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4" name="5 Rectángulo">
                <a:extLst>
                  <a:ext uri="{FF2B5EF4-FFF2-40B4-BE49-F238E27FC236}">
                    <a16:creationId xmlns:a16="http://schemas.microsoft.com/office/drawing/2014/main" id="{E8590942-C119-CB47-AB3B-2E27043FB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094" y="2269536"/>
                <a:ext cx="2732937" cy="288541"/>
              </a:xfrm>
              <a:prstGeom prst="rect">
                <a:avLst/>
              </a:prstGeom>
              <a:blipFill>
                <a:blip r:embed="rId6"/>
                <a:stretch>
                  <a:fillRect l="-465" b="-130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27 Grupo">
            <a:extLst>
              <a:ext uri="{FF2B5EF4-FFF2-40B4-BE49-F238E27FC236}">
                <a16:creationId xmlns:a16="http://schemas.microsoft.com/office/drawing/2014/main" id="{773FA768-2F50-DB4F-BF5D-36F71A1702C6}"/>
              </a:ext>
            </a:extLst>
          </p:cNvPr>
          <p:cNvGrpSpPr/>
          <p:nvPr/>
        </p:nvGrpSpPr>
        <p:grpSpPr>
          <a:xfrm>
            <a:off x="537373" y="1453104"/>
            <a:ext cx="2919687" cy="1777006"/>
            <a:chOff x="5157232" y="4657942"/>
            <a:chExt cx="3976297" cy="1697033"/>
          </a:xfrm>
        </p:grpSpPr>
        <p:grpSp>
          <p:nvGrpSpPr>
            <p:cNvPr id="16" name="6 Grupo">
              <a:extLst>
                <a:ext uri="{FF2B5EF4-FFF2-40B4-BE49-F238E27FC236}">
                  <a16:creationId xmlns:a16="http://schemas.microsoft.com/office/drawing/2014/main" id="{DF917F79-6768-9E4B-9873-A2D6E59625F2}"/>
                </a:ext>
              </a:extLst>
            </p:cNvPr>
            <p:cNvGrpSpPr/>
            <p:nvPr/>
          </p:nvGrpSpPr>
          <p:grpSpPr>
            <a:xfrm>
              <a:off x="5157232" y="4657942"/>
              <a:ext cx="3976297" cy="1321305"/>
              <a:chOff x="5049220" y="4752558"/>
              <a:chExt cx="3976297" cy="1321305"/>
            </a:xfrm>
          </p:grpSpPr>
          <p:cxnSp>
            <p:nvCxnSpPr>
              <p:cNvPr id="18" name="3 Conector recto">
                <a:extLst>
                  <a:ext uri="{FF2B5EF4-FFF2-40B4-BE49-F238E27FC236}">
                    <a16:creationId xmlns:a16="http://schemas.microsoft.com/office/drawing/2014/main" id="{01CEFC79-20DD-A348-BAFF-32EAF20A616D}"/>
                  </a:ext>
                </a:extLst>
              </p:cNvPr>
              <p:cNvCxnSpPr/>
              <p:nvPr/>
            </p:nvCxnSpPr>
            <p:spPr>
              <a:xfrm>
                <a:off x="5055350" y="4904916"/>
                <a:ext cx="1014727" cy="582908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6 Cuadro de texto">
                    <a:extLst>
                      <a:ext uri="{FF2B5EF4-FFF2-40B4-BE49-F238E27FC236}">
                        <a16:creationId xmlns:a16="http://schemas.microsoft.com/office/drawing/2014/main" id="{6EFD3E66-68F7-0A48-BB8F-05C41F7E98B6}"/>
                      </a:ext>
                    </a:extLst>
                  </p:cNvPr>
                  <p:cNvSpPr txBox="1"/>
                  <p:nvPr/>
                </p:nvSpPr>
                <p:spPr>
                  <a:xfrm>
                    <a:off x="6999738" y="4752558"/>
                    <a:ext cx="1440648" cy="324351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z="1050">
                            <a:latin typeface="Cambria Math"/>
                            <a:ea typeface="Calibri"/>
                            <a:cs typeface="Times New Roman"/>
                          </a:rPr>
                          <m:t>K</m:t>
                        </m:r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𝑘</m:t>
                                </m:r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25">
                        <a:latin typeface="Calibri"/>
                        <a:ea typeface="Calibri"/>
                        <a:cs typeface="Times New Roman"/>
                      </a:rPr>
                      <a:t>,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088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η</m:t>
                        </m:r>
                        <m:d>
                          <m:dPr>
                            <m:ctrlPr>
                              <a:rPr lang="es-ES" sz="1088" i="1">
                                <a:latin typeface="Cambria Math" panose="02040503050406030204" pitchFamily="18" charset="0"/>
                                <a:ea typeface="Calibri"/>
                                <a:cs typeface="Times New Roman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88" i="1">
                                    <a:latin typeface="Cambria Math" panose="02040503050406030204" pitchFamily="18" charset="0"/>
                                    <a:ea typeface="Calibri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s-ES" sz="1088" i="1">
                                    <a:latin typeface="Cambria Math" charset="0"/>
                                    <a:ea typeface="Calibri"/>
                                    <a:cs typeface="Times New Roman"/>
                                  </a:rPr>
                                  <m:t>𝑘</m:t>
                                </m:r>
                                <m:r>
                                  <a:rPr lang="es-ES" sz="1088" i="1">
                                    <a:latin typeface="Cambria Math" charset="0"/>
                                    <a:ea typeface="Calibri"/>
                                    <a:cs typeface="Times New Roman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lang="es-ES" sz="1088" i="1">
                                    <a:latin typeface="Cambria Math" charset="0"/>
                                    <a:ea typeface="Calibri"/>
                                    <a:cs typeface="Times New Roman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25">
                        <a:latin typeface="Calibri"/>
                        <a:ea typeface="Calibri"/>
                        <a:cs typeface="Times New Roman"/>
                      </a:rPr>
                      <a:t>  </a:t>
                    </a:r>
                    <a:endParaRPr lang="es-ES" sz="75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endParaRPr lang="es-ES" sz="825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48" name="6 Cuadro de 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9738" y="4752558"/>
                    <a:ext cx="1440648" cy="324351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_trad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6 Cuadro de texto">
                    <a:extLst>
                      <a:ext uri="{FF2B5EF4-FFF2-40B4-BE49-F238E27FC236}">
                        <a16:creationId xmlns:a16="http://schemas.microsoft.com/office/drawing/2014/main" id="{D4360B93-ACF9-1040-83A9-7393A7008F51}"/>
                      </a:ext>
                    </a:extLst>
                  </p:cNvPr>
                  <p:cNvSpPr txBox="1"/>
                  <p:nvPr/>
                </p:nvSpPr>
                <p:spPr>
                  <a:xfrm>
                    <a:off x="5544511" y="4800704"/>
                    <a:ext cx="768411" cy="3145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s-ES" sz="1050" i="1">
                                  <a:latin typeface="Cambria Math" panose="02040503050406030204" pitchFamily="18" charset="0"/>
                                  <a:ea typeface="Calibri"/>
                                </a:rPr>
                              </m:ctrlPr>
                            </m:sSupPr>
                            <m:e>
                              <m:r>
                                <a:rPr lang="es-ES" sz="1050" i="1">
                                  <a:latin typeface="Cambria Math"/>
                                  <a:ea typeface="Calibri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s-ES" sz="1050" i="1">
                                  <a:latin typeface="Cambria Math"/>
                                  <a:ea typeface="Calibri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s-ES" sz="1050" i="1">
                                  <a:latin typeface="Cambria Math" panose="02040503050406030204" pitchFamily="18" charset="0"/>
                                  <a:ea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1050" i="1">
                                      <a:latin typeface="Cambria Math" panose="02040503050406030204" pitchFamily="18" charset="0"/>
                                      <a:ea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s-ES" sz="1050" i="1">
                                      <a:latin typeface="Cambria Math"/>
                                      <a:ea typeface="Calibri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s-ES" sz="1050" i="1">
                                      <a:latin typeface="Cambria Math"/>
                                      <a:ea typeface="Calibri"/>
                                    </a:rPr>
                                    <m:t>𝜇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s-ES" sz="900">
                      <a:latin typeface="Times New Roman"/>
                      <a:ea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6 Cuadro de 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4511" y="4800704"/>
                    <a:ext cx="768411" cy="31456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_trad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6 Cuadro de texto">
                    <a:extLst>
                      <a:ext uri="{FF2B5EF4-FFF2-40B4-BE49-F238E27FC236}">
                        <a16:creationId xmlns:a16="http://schemas.microsoft.com/office/drawing/2014/main" id="{6BB75982-A4A6-8F4E-A8F4-5FA6B3FD95E7}"/>
                      </a:ext>
                    </a:extLst>
                  </p:cNvPr>
                  <p:cNvSpPr txBox="1"/>
                  <p:nvPr/>
                </p:nvSpPr>
                <p:spPr>
                  <a:xfrm>
                    <a:off x="5682596" y="5765742"/>
                    <a:ext cx="872732" cy="29844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:r>
                      <a:rPr lang="es-ES" sz="1050">
                        <a:latin typeface="Arial"/>
                        <a:ea typeface="Calibri"/>
                      </a:rPr>
                      <a:t>p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25">
                        <a:latin typeface="Times New Roman"/>
                        <a:ea typeface="Calibri"/>
                      </a:rPr>
                      <a:t> </a:t>
                    </a:r>
                    <a:endParaRPr lang="es-ES" sz="900">
                      <a:latin typeface="Times New Roman"/>
                      <a:ea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6 Cuadro de 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2596" y="5765742"/>
                    <a:ext cx="872732" cy="298449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2273"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_trad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6 Cuadro de texto">
                    <a:extLst>
                      <a:ext uri="{FF2B5EF4-FFF2-40B4-BE49-F238E27FC236}">
                        <a16:creationId xmlns:a16="http://schemas.microsoft.com/office/drawing/2014/main" id="{94C7EDCD-F438-D04B-BA1F-AAD853E04501}"/>
                      </a:ext>
                    </a:extLst>
                  </p:cNvPr>
                  <p:cNvSpPr txBox="1"/>
                  <p:nvPr/>
                </p:nvSpPr>
                <p:spPr>
                  <a:xfrm>
                    <a:off x="6878535" y="5733252"/>
                    <a:ext cx="1656436" cy="340611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750"/>
                      </a:spcAft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050">
                            <a:latin typeface="Cambria Math"/>
                            <a:ea typeface="Calibri"/>
                            <a:cs typeface="Arial"/>
                          </a:rPr>
                          <m:t>Ξ</m:t>
                        </m:r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′</m:t>
                                </m:r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n-US" sz="1050">
                        <a:latin typeface="Arial"/>
                        <a:ea typeface="Calibri"/>
                      </a:rPr>
                      <a:t>,</a:t>
                    </a:r>
                    <a:r>
                      <a:rPr lang="en-US" sz="1050">
                        <a:ea typeface="Calibri"/>
                        <a:cs typeface="Arial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0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  <m:d>
                          <m:dPr>
                            <m:ctrlPr>
                              <a:rPr lang="es-ES" sz="105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105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′</m:t>
                                </m:r>
                                <m:r>
                                  <a:rPr lang="es-ES" sz="105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𝜇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n-US" sz="1050">
                        <a:latin typeface="Arial"/>
                        <a:ea typeface="Calibri"/>
                      </a:rPr>
                      <a:t>  </a:t>
                    </a:r>
                    <a:endParaRPr lang="es-ES" sz="900">
                      <a:latin typeface="Times New Roman"/>
                      <a:ea typeface="Calibri"/>
                    </a:endParaRPr>
                  </a:p>
                </p:txBody>
              </p:sp>
            </mc:Choice>
            <mc:Fallback xmlns="">
              <p:sp>
                <p:nvSpPr>
                  <p:cNvPr id="51" name="6 Cuadro de texto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78535" y="5733252"/>
                    <a:ext cx="1656436" cy="340611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  <a:ln w="6350">
                    <a:solidFill>
                      <a:sysClr val="window" lastClr="FFFFFF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s-ES_trad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21 Conector recto">
                <a:extLst>
                  <a:ext uri="{FF2B5EF4-FFF2-40B4-BE49-F238E27FC236}">
                    <a16:creationId xmlns:a16="http://schemas.microsoft.com/office/drawing/2014/main" id="{F8F5E3C5-C247-9743-86E2-13C5A728ACD0}"/>
                  </a:ext>
                </a:extLst>
              </p:cNvPr>
              <p:cNvCxnSpPr/>
              <p:nvPr/>
            </p:nvCxnSpPr>
            <p:spPr>
              <a:xfrm>
                <a:off x="6070077" y="5540279"/>
                <a:ext cx="149435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6 Conector recto">
                <a:extLst>
                  <a:ext uri="{FF2B5EF4-FFF2-40B4-BE49-F238E27FC236}">
                    <a16:creationId xmlns:a16="http://schemas.microsoft.com/office/drawing/2014/main" id="{D9D70B33-1D37-0542-A8BF-379FB87F341D}"/>
                  </a:ext>
                </a:extLst>
              </p:cNvPr>
              <p:cNvCxnSpPr/>
              <p:nvPr/>
            </p:nvCxnSpPr>
            <p:spPr>
              <a:xfrm>
                <a:off x="6070749" y="5492665"/>
                <a:ext cx="148860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3 Conector recto">
                <a:extLst>
                  <a:ext uri="{FF2B5EF4-FFF2-40B4-BE49-F238E27FC236}">
                    <a16:creationId xmlns:a16="http://schemas.microsoft.com/office/drawing/2014/main" id="{3EB6B570-238F-F347-BF77-931BAC08D19C}"/>
                  </a:ext>
                </a:extLst>
              </p:cNvPr>
              <p:cNvCxnSpPr/>
              <p:nvPr/>
            </p:nvCxnSpPr>
            <p:spPr>
              <a:xfrm flipV="1">
                <a:off x="7566669" y="4904916"/>
                <a:ext cx="1035423" cy="582908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p:cxnSp>
            <p:nvCxnSpPr>
              <p:cNvPr id="26" name="20 Conector recto">
                <a:extLst>
                  <a:ext uri="{FF2B5EF4-FFF2-40B4-BE49-F238E27FC236}">
                    <a16:creationId xmlns:a16="http://schemas.microsoft.com/office/drawing/2014/main" id="{BCF795BE-9741-A444-8089-18ADBBFA6C9C}"/>
                  </a:ext>
                </a:extLst>
              </p:cNvPr>
              <p:cNvCxnSpPr/>
              <p:nvPr/>
            </p:nvCxnSpPr>
            <p:spPr>
              <a:xfrm>
                <a:off x="7566669" y="5540279"/>
                <a:ext cx="1073783" cy="385721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" name="20 Conector recto">
                <a:extLst>
                  <a:ext uri="{FF2B5EF4-FFF2-40B4-BE49-F238E27FC236}">
                    <a16:creationId xmlns:a16="http://schemas.microsoft.com/office/drawing/2014/main" id="{D20C3A2A-8B75-814D-82AE-194EFEEDF9E8}"/>
                  </a:ext>
                </a:extLst>
              </p:cNvPr>
              <p:cNvCxnSpPr/>
              <p:nvPr/>
            </p:nvCxnSpPr>
            <p:spPr>
              <a:xfrm flipV="1">
                <a:off x="5049220" y="5532675"/>
                <a:ext cx="1014128" cy="414020"/>
              </a:xfrm>
              <a:prstGeom prst="line">
                <a:avLst/>
              </a:prstGeom>
              <a:noFill/>
              <a:ln w="2857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2 Rectángulo">
                    <a:extLst>
                      <a:ext uri="{FF2B5EF4-FFF2-40B4-BE49-F238E27FC236}">
                        <a16:creationId xmlns:a16="http://schemas.microsoft.com/office/drawing/2014/main" id="{3158CEA1-66D6-CE48-975D-F5FF7BB68817}"/>
                      </a:ext>
                    </a:extLst>
                  </p:cNvPr>
                  <p:cNvSpPr/>
                  <p:nvPr/>
                </p:nvSpPr>
                <p:spPr>
                  <a:xfrm>
                    <a:off x="6430404" y="5039888"/>
                    <a:ext cx="995851" cy="2865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𝒀</m:t>
                              </m:r>
                            </m:sub>
                          </m:sSub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𝒀</m:t>
                              </m:r>
                            </m:sub>
                          </m:sSub>
                        </m:oMath>
                      </m:oMathPara>
                    </a14:m>
                    <a:endParaRPr lang="es-ES" sz="1350"/>
                  </a:p>
                </p:txBody>
              </p:sp>
            </mc:Choice>
            <mc:Fallback>
              <p:sp>
                <p:nvSpPr>
                  <p:cNvPr id="28" name="2 Rectángulo">
                    <a:extLst>
                      <a:ext uri="{FF2B5EF4-FFF2-40B4-BE49-F238E27FC236}">
                        <a16:creationId xmlns:a16="http://schemas.microsoft.com/office/drawing/2014/main" id="{3158CEA1-66D6-CE48-975D-F5FF7BB6881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0404" y="5039888"/>
                    <a:ext cx="995851" cy="2865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3 Rectángulo">
                    <a:extLst>
                      <a:ext uri="{FF2B5EF4-FFF2-40B4-BE49-F238E27FC236}">
                        <a16:creationId xmlns:a16="http://schemas.microsoft.com/office/drawing/2014/main" id="{BD764CAF-FDA7-7E47-91BD-672DB19E4D72}"/>
                      </a:ext>
                    </a:extLst>
                  </p:cNvPr>
                  <p:cNvSpPr/>
                  <p:nvPr/>
                </p:nvSpPr>
                <p:spPr>
                  <a:xfrm>
                    <a:off x="7632340" y="5335980"/>
                    <a:ext cx="1393177" cy="30445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𝚵</m:t>
                              </m:r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𝒀𝑲</m:t>
                              </m:r>
                            </m:sub>
                          </m:sSub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𝚲</m:t>
                              </m:r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𝒀</m:t>
                              </m:r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𝜼</m:t>
                              </m:r>
                            </m:sub>
                          </m:sSub>
                        </m:oMath>
                      </m:oMathPara>
                    </a14:m>
                    <a:endParaRPr lang="es-ES" sz="1350"/>
                  </a:p>
                </p:txBody>
              </p:sp>
            </mc:Choice>
            <mc:Fallback>
              <p:sp>
                <p:nvSpPr>
                  <p:cNvPr id="29" name="3 Rectángulo">
                    <a:extLst>
                      <a:ext uri="{FF2B5EF4-FFF2-40B4-BE49-F238E27FC236}">
                        <a16:creationId xmlns:a16="http://schemas.microsoft.com/office/drawing/2014/main" id="{BD764CAF-FDA7-7E47-91BD-672DB19E4D7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32340" y="5335980"/>
                    <a:ext cx="1393177" cy="30445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" name="4 Rectángulo">
                    <a:extLst>
                      <a:ext uri="{FF2B5EF4-FFF2-40B4-BE49-F238E27FC236}">
                        <a16:creationId xmlns:a16="http://schemas.microsoft.com/office/drawing/2014/main" id="{200F047A-B28D-B541-9518-E374EC5B6E48}"/>
                      </a:ext>
                    </a:extLst>
                  </p:cNvPr>
                  <p:cNvSpPr/>
                  <p:nvPr/>
                </p:nvSpPr>
                <p:spPr>
                  <a:xfrm>
                    <a:off x="5109471" y="5307639"/>
                    <a:ext cx="844168" cy="2865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s-ES" sz="135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𝑵𝒀</m:t>
                              </m:r>
                              <m:acc>
                                <m:accPr>
                                  <m:chr m:val="̅"/>
                                  <m:ctrlPr>
                                    <a:rPr lang="es-ES" sz="135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s-ES" sz="1350" b="1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𝑲</m:t>
                                  </m:r>
                                </m:e>
                              </m:acc>
                            </m:sub>
                          </m:sSub>
                        </m:oMath>
                      </m:oMathPara>
                    </a14:m>
                    <a:endParaRPr lang="es-ES" sz="1350"/>
                  </a:p>
                </p:txBody>
              </p:sp>
            </mc:Choice>
            <mc:Fallback>
              <p:sp>
                <p:nvSpPr>
                  <p:cNvPr id="30" name="4 Rectángulo">
                    <a:extLst>
                      <a:ext uri="{FF2B5EF4-FFF2-40B4-BE49-F238E27FC236}">
                        <a16:creationId xmlns:a16="http://schemas.microsoft.com/office/drawing/2014/main" id="{200F047A-B28D-B541-9518-E374EC5B6E4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9471" y="5307639"/>
                    <a:ext cx="844168" cy="28657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26 Rectángulo">
                  <a:extLst>
                    <a:ext uri="{FF2B5EF4-FFF2-40B4-BE49-F238E27FC236}">
                      <a16:creationId xmlns:a16="http://schemas.microsoft.com/office/drawing/2014/main" id="{216F76F1-C7F8-FD46-97D4-AE169008D888}"/>
                    </a:ext>
                  </a:extLst>
                </p:cNvPr>
                <p:cNvSpPr/>
                <p:nvPr/>
              </p:nvSpPr>
              <p:spPr>
                <a:xfrm>
                  <a:off x="5330398" y="6068398"/>
                  <a:ext cx="3491327" cy="286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ES" sz="1350" b="1">
                      <a:solidFill>
                        <a:schemeClr val="tx2"/>
                      </a:solidFill>
                    </a:rPr>
                    <a:t>Y=</a:t>
                  </a:r>
                  <a14:m>
                    <m:oMath xmlns:m="http://schemas.openxmlformats.org/officeDocument/2006/math">
                      <m:r>
                        <a:rPr lang="es-ES" sz="1350" b="1">
                          <a:solidFill>
                            <a:schemeClr val="tx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s-ES" sz="1350" b="1" i="1">
                          <a:solidFill>
                            <a:schemeClr val="tx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𝚲</m:t>
                      </m:r>
                      <m:d>
                        <m:dPr>
                          <m:ctrlPr>
                            <a:rPr lang="el-GR" sz="135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  <m:t>𝟏𝟖𝟗</m:t>
                          </m:r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e>
                      </m:d>
                      <m:r>
                        <a:rPr lang="es-ES" sz="1350" b="1" i="1">
                          <a:solidFill>
                            <a:schemeClr val="tx2"/>
                          </a:solidFill>
                          <a:latin typeface="Cambria Math" charset="0"/>
                          <a:ea typeface="Cambria Math"/>
                        </a:rPr>
                        <m:t>,</m:t>
                      </m:r>
                      <m:r>
                        <a:rPr lang="el-GR" sz="1350" b="1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𝜮</m:t>
                      </m:r>
                      <m:d>
                        <m:dPr>
                          <m:ctrlPr>
                            <a:rPr lang="el-GR" sz="135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𝟐𝟎𝟑𝟎</m:t>
                          </m:r>
                        </m:e>
                      </m:d>
                    </m:oMath>
                  </a14:m>
                  <a:r>
                    <a:rPr lang="es-ES" sz="1350" b="1">
                      <a:solidFill>
                        <a:schemeClr val="tx2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l-GR" sz="1350" b="1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𝜮</m:t>
                      </m:r>
                      <m:d>
                        <m:dPr>
                          <m:ctrlPr>
                            <a:rPr lang="el-GR" sz="135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s-ES" sz="135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𝟐𝟐𝟓𝟎</m:t>
                          </m:r>
                        </m:e>
                      </m:d>
                    </m:oMath>
                  </a14:m>
                  <a:endParaRPr lang="es-ES" sz="1350" b="1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17" name="26 Rectángulo">
                  <a:extLst>
                    <a:ext uri="{FF2B5EF4-FFF2-40B4-BE49-F238E27FC236}">
                      <a16:creationId xmlns:a16="http://schemas.microsoft.com/office/drawing/2014/main" id="{216F76F1-C7F8-FD46-97D4-AE169008D8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398" y="6068398"/>
                  <a:ext cx="3491327" cy="286577"/>
                </a:xfrm>
                <a:prstGeom prst="rect">
                  <a:avLst/>
                </a:prstGeom>
                <a:blipFill>
                  <a:blip r:embed="rId21"/>
                  <a:stretch>
                    <a:fillRect t="-4167" b="-20833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B13E4C6-E3DA-974A-9217-E18E6B64A492}"/>
                  </a:ext>
                </a:extLst>
              </p:cNvPr>
              <p:cNvSpPr/>
              <p:nvPr/>
            </p:nvSpPr>
            <p:spPr>
              <a:xfrm>
                <a:off x="1025048" y="2739615"/>
                <a:ext cx="1720343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35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35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𝑲</m:t>
                        </m:r>
                      </m:e>
                    </m:acc>
                    <m:r>
                      <a:rPr lang="es-ES" sz="1350" i="1">
                        <a:solidFill>
                          <a:schemeClr val="tx2"/>
                        </a:solidFill>
                        <a:latin typeface="Cambria Math"/>
                      </a:rPr>
                      <m:t>𝑵</m:t>
                    </m:r>
                    <m:r>
                      <a:rPr lang="es-ES" sz="135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135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𝒀</m:t>
                    </m:r>
                    <m:r>
                      <a:rPr lang="es-ES" sz="135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s-ES" sz="135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𝑲</m:t>
                    </m:r>
                    <m:r>
                      <a:rPr lang="el-GR" sz="135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𝜩</m:t>
                    </m:r>
                    <m:r>
                      <a:rPr lang="es-ES" sz="135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s-ES" sz="135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𝜼</m:t>
                    </m:r>
                    <m:r>
                      <a:rPr lang="es-ES" sz="135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𝚲</m:t>
                    </m:r>
                  </m:oMath>
                </a14:m>
                <a:r>
                  <a:rPr lang="es-ES_tradnl" sz="135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es-ES" sz="1350"/>
              </a:p>
            </p:txBody>
          </p:sp>
        </mc:Choice>
        <mc:Fallback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4B13E4C6-E3DA-974A-9217-E18E6B64A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48" y="2739615"/>
                <a:ext cx="1720343" cy="300082"/>
              </a:xfrm>
              <a:prstGeom prst="rect">
                <a:avLst/>
              </a:prstGeom>
              <a:blipFill>
                <a:blip r:embed="rId2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upo 48">
            <a:extLst>
              <a:ext uri="{FF2B5EF4-FFF2-40B4-BE49-F238E27FC236}">
                <a16:creationId xmlns:a16="http://schemas.microsoft.com/office/drawing/2014/main" id="{18F23AF6-D8EF-A049-8285-72A75404F3FE}"/>
              </a:ext>
            </a:extLst>
          </p:cNvPr>
          <p:cNvGrpSpPr/>
          <p:nvPr/>
        </p:nvGrpSpPr>
        <p:grpSpPr>
          <a:xfrm>
            <a:off x="299432" y="3680908"/>
            <a:ext cx="4498833" cy="2222888"/>
            <a:chOff x="399243" y="3311882"/>
            <a:chExt cx="5488133" cy="3132036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2F06144-46A5-2C4D-99B7-946BF7D5B793}"/>
                </a:ext>
              </a:extLst>
            </p:cNvPr>
            <p:cNvGrpSpPr/>
            <p:nvPr/>
          </p:nvGrpSpPr>
          <p:grpSpPr>
            <a:xfrm>
              <a:off x="399243" y="3311882"/>
              <a:ext cx="5488133" cy="3132036"/>
              <a:chOff x="1523493" y="3176972"/>
              <a:chExt cx="5488133" cy="3132036"/>
            </a:xfrm>
          </p:grpSpPr>
          <p:grpSp>
            <p:nvGrpSpPr>
              <p:cNvPr id="32" name="Agrupar 19">
                <a:extLst>
                  <a:ext uri="{FF2B5EF4-FFF2-40B4-BE49-F238E27FC236}">
                    <a16:creationId xmlns:a16="http://schemas.microsoft.com/office/drawing/2014/main" id="{D4EFFAFF-158B-E049-B884-15B8243EE5C5}"/>
                  </a:ext>
                </a:extLst>
              </p:cNvPr>
              <p:cNvGrpSpPr/>
              <p:nvPr/>
            </p:nvGrpSpPr>
            <p:grpSpPr>
              <a:xfrm>
                <a:off x="1523493" y="3176972"/>
                <a:ext cx="5488133" cy="3060340"/>
                <a:chOff x="-61570" y="1232756"/>
                <a:chExt cx="5488133" cy="3060340"/>
              </a:xfrm>
            </p:grpSpPr>
            <p:grpSp>
              <p:nvGrpSpPr>
                <p:cNvPr id="35" name="Agrupar 17">
                  <a:extLst>
                    <a:ext uri="{FF2B5EF4-FFF2-40B4-BE49-F238E27FC236}">
                      <a16:creationId xmlns:a16="http://schemas.microsoft.com/office/drawing/2014/main" id="{C0093090-432D-6E44-A7F8-395F5D3E38BA}"/>
                    </a:ext>
                  </a:extLst>
                </p:cNvPr>
                <p:cNvGrpSpPr/>
                <p:nvPr/>
              </p:nvGrpSpPr>
              <p:grpSpPr>
                <a:xfrm>
                  <a:off x="-61570" y="1232756"/>
                  <a:ext cx="5488133" cy="2632710"/>
                  <a:chOff x="-61570" y="1232756"/>
                  <a:chExt cx="5488133" cy="2632710"/>
                </a:xfrm>
              </p:grpSpPr>
              <p:grpSp>
                <p:nvGrpSpPr>
                  <p:cNvPr id="40" name="Agrupar 12">
                    <a:extLst>
                      <a:ext uri="{FF2B5EF4-FFF2-40B4-BE49-F238E27FC236}">
                        <a16:creationId xmlns:a16="http://schemas.microsoft.com/office/drawing/2014/main" id="{1D2A3BE8-C64B-C94C-AD39-A33A4BEF4E22}"/>
                      </a:ext>
                    </a:extLst>
                  </p:cNvPr>
                  <p:cNvGrpSpPr/>
                  <p:nvPr/>
                </p:nvGrpSpPr>
                <p:grpSpPr>
                  <a:xfrm>
                    <a:off x="18354" y="1232756"/>
                    <a:ext cx="5408209" cy="971796"/>
                    <a:chOff x="18354" y="1376772"/>
                    <a:chExt cx="5408209" cy="971796"/>
                  </a:xfrm>
                </p:grpSpPr>
                <p:sp>
                  <p:nvSpPr>
                    <p:cNvPr id="44" name="60 Rectángulo">
                      <a:extLst>
                        <a:ext uri="{FF2B5EF4-FFF2-40B4-BE49-F238E27FC236}">
                          <a16:creationId xmlns:a16="http://schemas.microsoft.com/office/drawing/2014/main" id="{7CDBD8FC-79B6-8448-AC02-E643435459F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8354" y="1376772"/>
                      <a:ext cx="5408209" cy="971796"/>
                    </a:xfrm>
                    <a:prstGeom prst="rect">
                      <a:avLst/>
                    </a:prstGeom>
                    <a:noFill/>
                    <a:ln w="28575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lg" len="lg"/>
                      <a:tailEnd type="none" w="lg" len="lg"/>
                    </a:ln>
                    <a:effectLst/>
                  </p:spPr>
                  <p:txBody>
                    <a:bodyPr vert="horz" wrap="none" lIns="68580" tIns="68580" rIns="68580" bIns="6858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s-ES" sz="750">
                        <a:latin typeface="Arial" charset="0"/>
                        <a:cs typeface="Arial" charset="0"/>
                      </a:endParaRPr>
                    </a:p>
                  </p:txBody>
                </p: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45" name="56 Rectángulo">
                          <a:extLst>
                            <a:ext uri="{FF2B5EF4-FFF2-40B4-BE49-F238E27FC236}">
                              <a16:creationId xmlns:a16="http://schemas.microsoft.com/office/drawing/2014/main" id="{26FDDC55-4F54-8E41-AC17-7C07386927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421" y="1376772"/>
                          <a:ext cx="1992651" cy="541167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s-ES" sz="1200" b="1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𝚲</m:t>
                              </m:r>
                              <m:d>
                                <m:dPr>
                                  <m:ctrlPr>
                                    <a:rPr lang="el-GR" sz="12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S" sz="1200" b="1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𝟏𝟖𝟗</m:t>
                                  </m:r>
                                  <m:r>
                                    <a:rPr lang="es-ES" sz="12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</m:e>
                              </m:d>
                            </m:oMath>
                          </a14:m>
                          <a:r>
                            <a:rPr lang="es-ES" sz="1200">
                              <a:solidFill>
                                <a:srgbClr val="000000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p>
                              </m:sSup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s-ES" sz="1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s-ES" sz="12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45" name="56 Rectángulo">
                          <a:extLst>
                            <a:ext uri="{FF2B5EF4-FFF2-40B4-BE49-F238E27FC236}">
                              <a16:creationId xmlns:a16="http://schemas.microsoft.com/office/drawing/2014/main" id="{26FDDC55-4F54-8E41-AC17-7C0738692740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4421" y="1376772"/>
                          <a:ext cx="1992651" cy="541167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s-E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pic>
                  <p:nvPicPr>
                    <p:cNvPr id="46" name="Imagen 45">
                      <a:extLst>
                        <a:ext uri="{FF2B5EF4-FFF2-40B4-BE49-F238E27FC236}">
                          <a16:creationId xmlns:a16="http://schemas.microsoft.com/office/drawing/2014/main" id="{3E5908F7-62B0-A344-91E9-D400D3E6DB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1857962" y="1388200"/>
                      <a:ext cx="3121028" cy="474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Imagen 46">
                      <a:extLst>
                        <a:ext uri="{FF2B5EF4-FFF2-40B4-BE49-F238E27FC236}">
                          <a16:creationId xmlns:a16="http://schemas.microsoft.com/office/drawing/2014/main" id="{005B191B-4B5F-8D4D-8357-84F4B7A479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298470" y="1934834"/>
                      <a:ext cx="4428492" cy="38749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" name="Agrupar 13">
                    <a:extLst>
                      <a:ext uri="{FF2B5EF4-FFF2-40B4-BE49-F238E27FC236}">
                        <a16:creationId xmlns:a16="http://schemas.microsoft.com/office/drawing/2014/main" id="{11619BAF-58FA-7B40-969A-74CA07616461}"/>
                      </a:ext>
                    </a:extLst>
                  </p:cNvPr>
                  <p:cNvGrpSpPr/>
                  <p:nvPr/>
                </p:nvGrpSpPr>
                <p:grpSpPr>
                  <a:xfrm>
                    <a:off x="-61570" y="2312876"/>
                    <a:ext cx="5220580" cy="1552590"/>
                    <a:chOff x="-61570" y="2744924"/>
                    <a:chExt cx="5220580" cy="1552590"/>
                  </a:xfrm>
                </p:grpSpPr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42" name="56 Rectángulo">
                          <a:extLst>
                            <a:ext uri="{FF2B5EF4-FFF2-40B4-BE49-F238E27FC236}">
                              <a16:creationId xmlns:a16="http://schemas.microsoft.com/office/drawing/2014/main" id="{DD7A87DF-552E-4840-8C90-56BD70D1CE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61570" y="2744924"/>
                          <a:ext cx="1828287" cy="539721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l-GR" b="1">
                              <a:ea typeface="Cambria Math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l-GR" sz="12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𝜮</m:t>
                              </m:r>
                              <m:d>
                                <m:dPr>
                                  <m:ctrlPr>
                                    <a:rPr lang="el-GR" sz="12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S" sz="12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𝟐𝟎𝟑𝟎</m:t>
                                  </m:r>
                                </m:e>
                              </m:d>
                            </m:oMath>
                          </a14:m>
                          <a:r>
                            <a:rPr lang="es-ES" sz="1200">
                              <a:solidFill>
                                <a:srgbClr val="000000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sup>
                              </m:sSup>
                              <m:r>
                                <a:rPr lang="es-ES" sz="1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s-ES" sz="12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7</m:t>
                                      </m:r>
                                    </m:num>
                                    <m:den>
                                      <m:r>
                                        <a:rPr lang="es-ES" sz="1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s-ES" sz="1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s-ES" sz="1200">
                            <a:solidFill>
                              <a:schemeClr val="accent4"/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42" name="56 Rectángulo">
                          <a:extLst>
                            <a:ext uri="{FF2B5EF4-FFF2-40B4-BE49-F238E27FC236}">
                              <a16:creationId xmlns:a16="http://schemas.microsoft.com/office/drawing/2014/main" id="{DD7A87DF-552E-4840-8C90-56BD70D1CEE3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61570" y="2744924"/>
                          <a:ext cx="1828287" cy="539721"/>
                        </a:xfrm>
                        <a:prstGeom prst="rect">
                          <a:avLst/>
                        </a:prstGeom>
                        <a:blipFill>
                          <a:blip r:embed="rId26"/>
                          <a:stretch>
                            <a:fillRect b="-322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s-E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pic>
                  <p:nvPicPr>
                    <p:cNvPr id="43" name="Imagen 42">
                      <a:extLst>
                        <a:ext uri="{FF2B5EF4-FFF2-40B4-BE49-F238E27FC236}">
                          <a16:creationId xmlns:a16="http://schemas.microsoft.com/office/drawing/2014/main" id="{D022B0FE-49FD-0D4C-BC4A-D884BEED1E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836656" y="3897052"/>
                      <a:ext cx="3322354" cy="400462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" name="Agrupar 18">
                  <a:extLst>
                    <a:ext uri="{FF2B5EF4-FFF2-40B4-BE49-F238E27FC236}">
                      <a16:creationId xmlns:a16="http://schemas.microsoft.com/office/drawing/2014/main" id="{915EC94C-4020-734A-BB43-EF35C7870C94}"/>
                    </a:ext>
                  </a:extLst>
                </p:cNvPr>
                <p:cNvGrpSpPr/>
                <p:nvPr/>
              </p:nvGrpSpPr>
              <p:grpSpPr>
                <a:xfrm>
                  <a:off x="33433" y="2384884"/>
                  <a:ext cx="5161581" cy="1908212"/>
                  <a:chOff x="33433" y="3104964"/>
                  <a:chExt cx="5161581" cy="1908212"/>
                </a:xfrm>
              </p:grpSpPr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37" name="57 Rectángulo">
                        <a:extLst>
                          <a:ext uri="{FF2B5EF4-FFF2-40B4-BE49-F238E27FC236}">
                            <a16:creationId xmlns:a16="http://schemas.microsoft.com/office/drawing/2014/main" id="{0181A489-30CF-8949-8ED1-C6E15F68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433" y="4113075"/>
                        <a:ext cx="1777205" cy="504216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r>
                              <a:rPr lang="el-GR" sz="1200" b="1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𝜮</m:t>
                            </m:r>
                            <m:d>
                              <m:dPr>
                                <m:ctrlPr>
                                  <a:rPr lang="el-GR" sz="1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s-ES" sz="1200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𝟐𝟐𝟓𝟎</m:t>
                                </m:r>
                              </m:e>
                            </m:d>
                          </m:oMath>
                        </a14:m>
                        <a:r>
                          <a:rPr lang="es-ES" sz="1200">
                            <a:solidFill>
                              <a:srgbClr val="000000"/>
                            </a:solidFill>
                          </a:rPr>
                          <a:t>, </a:t>
                        </a:r>
                        <a14:m>
                          <m:oMath xmlns:m="http://schemas.openxmlformats.org/officeDocument/2006/math">
                            <m:sSup>
                              <m:sSupPr>
                                <m:ctrlPr>
                                  <a:rPr lang="es-E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sz="1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𝐽</m:t>
                                </m:r>
                              </m:e>
                              <m:sup>
                                <m:r>
                                  <a:rPr lang="es-ES" sz="1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𝑃</m:t>
                                </m:r>
                              </m:sup>
                            </m:sSup>
                            <m:r>
                              <a:rPr lang="es-ES" sz="1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s-ES" sz="1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f>
                                  <m:fPr>
                                    <m:ctrlPr>
                                      <a:rPr lang="es-ES" sz="1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sup>
                                <m:r>
                                  <a:rPr lang="es-ES" sz="1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oMath>
                        </a14:m>
                        <a:endParaRPr lang="es-ES" sz="1200">
                          <a:solidFill>
                            <a:schemeClr val="accent4"/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37" name="57 Rectángulo">
                        <a:extLst>
                          <a:ext uri="{FF2B5EF4-FFF2-40B4-BE49-F238E27FC236}">
                            <a16:creationId xmlns:a16="http://schemas.microsoft.com/office/drawing/2014/main" id="{0181A489-30CF-8949-8ED1-C6E15F6859F6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3433" y="4113075"/>
                        <a:ext cx="1777205" cy="504216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38" name="Imagen 37">
                    <a:extLst>
                      <a:ext uri="{FF2B5EF4-FFF2-40B4-BE49-F238E27FC236}">
                        <a16:creationId xmlns:a16="http://schemas.microsoft.com/office/drawing/2014/main" id="{537E86F7-E293-414D-B533-8742B18FD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848615" y="3104964"/>
                    <a:ext cx="3346399" cy="376302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n 38">
                    <a:extLst>
                      <a:ext uri="{FF2B5EF4-FFF2-40B4-BE49-F238E27FC236}">
                        <a16:creationId xmlns:a16="http://schemas.microsoft.com/office/drawing/2014/main" id="{B3394B92-54C5-5141-8ACE-410009722E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57292" y="4619694"/>
                    <a:ext cx="4225654" cy="39348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1EBC3727-C198-0845-8094-2A1CB4597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59497" y="4747962"/>
                <a:ext cx="5416127" cy="372914"/>
              </a:xfrm>
              <a:prstGeom prst="rect">
                <a:avLst/>
              </a:prstGeom>
            </p:spPr>
          </p:pic>
          <p:sp>
            <p:nvSpPr>
              <p:cNvPr id="34" name="60 Rectángulo">
                <a:extLst>
                  <a:ext uri="{FF2B5EF4-FFF2-40B4-BE49-F238E27FC236}">
                    <a16:creationId xmlns:a16="http://schemas.microsoft.com/office/drawing/2014/main" id="{E3EA2B8F-F902-4B4D-9FB9-29CD3C11BA4D}"/>
                  </a:ext>
                </a:extLst>
              </p:cNvPr>
              <p:cNvSpPr/>
              <p:nvPr/>
            </p:nvSpPr>
            <p:spPr bwMode="auto">
              <a:xfrm>
                <a:off x="1618495" y="5337212"/>
                <a:ext cx="5393130" cy="971796"/>
              </a:xfrm>
              <a:prstGeom prst="rect">
                <a:avLst/>
              </a:prstGeom>
              <a:noFill/>
              <a:ln w="28575" cap="flat" cmpd="sng" algn="ctr">
                <a:solidFill>
                  <a:srgbClr val="009051"/>
                </a:solidFill>
                <a:prstDash val="solid"/>
                <a:round/>
                <a:headEnd type="none" w="lg" len="lg"/>
                <a:tailEnd type="none" w="lg" len="lg"/>
              </a:ln>
              <a:effectLst/>
            </p:spPr>
            <p:txBody>
              <a:bodyPr vert="horz" wrap="none" lIns="68580" tIns="68580" rIns="68580" bIns="6858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75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8" name="60 Rectángulo">
              <a:extLst>
                <a:ext uri="{FF2B5EF4-FFF2-40B4-BE49-F238E27FC236}">
                  <a16:creationId xmlns:a16="http://schemas.microsoft.com/office/drawing/2014/main" id="{310F6543-B1D9-634A-A2A6-B7F615F10843}"/>
                </a:ext>
              </a:extLst>
            </p:cNvPr>
            <p:cNvSpPr/>
            <p:nvPr/>
          </p:nvSpPr>
          <p:spPr bwMode="auto">
            <a:xfrm>
              <a:off x="471242" y="4392002"/>
              <a:ext cx="5416127" cy="971796"/>
            </a:xfrm>
            <a:prstGeom prst="rect">
              <a:avLst/>
            </a:prstGeom>
            <a:noFill/>
            <a:ln w="28575" cap="flat" cmpd="sng" algn="ctr">
              <a:solidFill>
                <a:srgbClr val="00905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vert="horz" wrap="none" lIns="68580" tIns="68580" rIns="68580" bIns="6858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750">
                <a:latin typeface="Arial" charset="0"/>
                <a:cs typeface="Arial" charset="0"/>
              </a:endParaRPr>
            </a:p>
          </p:txBody>
        </p:sp>
      </p:grpSp>
      <p:pic>
        <p:nvPicPr>
          <p:cNvPr id="50" name="Picture 6">
            <a:extLst>
              <a:ext uri="{FF2B5EF4-FFF2-40B4-BE49-F238E27FC236}">
                <a16:creationId xmlns:a16="http://schemas.microsoft.com/office/drawing/2014/main" id="{C93CAEC7-5166-CF49-952C-EF4EBEC8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7" y="3322827"/>
            <a:ext cx="3636752" cy="34144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D269ABF-289B-174A-9002-4219EC73C63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57998" y="4142305"/>
            <a:ext cx="4047343" cy="643466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8D7E13EC-F88F-B84C-949B-54B19C4CD747}"/>
              </a:ext>
            </a:extLst>
          </p:cNvPr>
          <p:cNvSpPr txBox="1"/>
          <p:nvPr/>
        </p:nvSpPr>
        <p:spPr>
          <a:xfrm>
            <a:off x="7442616" y="4810355"/>
            <a:ext cx="11739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>
                <a:solidFill>
                  <a:srgbClr val="00B050"/>
                </a:solidFill>
              </a:rPr>
              <a:t>FORM FACTORS 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AB8849B-1606-F847-954E-A6461641C063}"/>
              </a:ext>
            </a:extLst>
          </p:cNvPr>
          <p:cNvSpPr/>
          <p:nvPr/>
        </p:nvSpPr>
        <p:spPr bwMode="auto">
          <a:xfrm>
            <a:off x="6779302" y="4142305"/>
            <a:ext cx="2237282" cy="591710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none" lIns="68580" tIns="68580" rIns="68580" bIns="685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_tradnl" sz="750">
              <a:latin typeface="Arial" charset="0"/>
              <a:cs typeface="Arial" charset="0"/>
            </a:endParaRPr>
          </a:p>
        </p:txBody>
      </p:sp>
      <p:sp>
        <p:nvSpPr>
          <p:cNvPr id="54" name="19 Rectángulo">
            <a:extLst>
              <a:ext uri="{FF2B5EF4-FFF2-40B4-BE49-F238E27FC236}">
                <a16:creationId xmlns:a16="http://schemas.microsoft.com/office/drawing/2014/main" id="{0A836578-C331-D945-A5C8-16217C53264A}"/>
              </a:ext>
            </a:extLst>
          </p:cNvPr>
          <p:cNvSpPr/>
          <p:nvPr/>
        </p:nvSpPr>
        <p:spPr>
          <a:xfrm>
            <a:off x="5643799" y="5077888"/>
            <a:ext cx="3452179" cy="253916"/>
          </a:xfrm>
          <a:prstGeom prst="rect">
            <a:avLst/>
          </a:prstGeom>
          <a:ln w="2222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050" b="1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Sharov</a:t>
            </a:r>
            <a:r>
              <a:rPr lang="en-GB" sz="105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50" b="1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Korotkikh</a:t>
            </a:r>
            <a:r>
              <a:rPr lang="en-GB" sz="105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50" b="1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Lanskoy</a:t>
            </a:r>
            <a:r>
              <a:rPr lang="en-GB" sz="105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EPJA 47 (2011) 109</a:t>
            </a:r>
          </a:p>
        </p:txBody>
      </p:sp>
    </p:spTree>
    <p:extLst>
      <p:ext uri="{BB962C8B-B14F-4D97-AF65-F5344CB8AC3E}">
        <p14:creationId xmlns:p14="http://schemas.microsoft.com/office/powerpoint/2010/main" val="372363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86462" y="2198125"/>
                <a:ext cx="8857538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From the late 1990s to the mid-2000s, numerous studies were devoted to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GB" sz="2000" b="1" i="1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𝑲</m:t>
                        </m:r>
                      </m:e>
                    </m:acc>
                    <m:r>
                      <a:rPr lang="en-GB" sz="2000" b="1" i="1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𝑵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interaction with various degrees of sophistication: </a:t>
                </a:r>
                <a:r>
                  <a:rPr lang="en-US" sz="20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more channels, NLO </a:t>
                </a:r>
                <a:r>
                  <a:rPr lang="en-US" sz="2000" i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Lagrangian</a:t>
                </a:r>
                <a:r>
                  <a:rPr lang="en-US" sz="20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, s-channel and  u-channel Born terms…</a:t>
                </a:r>
                <a:endParaRPr lang="en-GB" sz="2000" i="1" dirty="0">
                  <a:solidFill>
                    <a:srgbClr val="FF0000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sz="1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	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Oset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A. Ramos,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Nucl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Phys. A635 (1998) 99</a:t>
                </a: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J.A.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Oller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U.G. Meissner, Phys. Lett. B500 (2001) 263</a:t>
                </a: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M.F.M. Lutz, E.E.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Kolomeitsev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Nucl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Phys. A700 (2002) 193</a:t>
                </a:r>
              </a:p>
              <a:p>
                <a:pPr indent="-342900"/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B.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Borasoy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E. Marco, S. Wetzel,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Rev. C 66, 055208 (2002).</a:t>
                </a: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C. Garcia-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Recio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et al., Phys. Rev. D (2003) 07009      </a:t>
                </a:r>
              </a:p>
              <a:p>
                <a:pPr indent="-342900"/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D.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Jido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J. A.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Oller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E.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Oset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A. Ramos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U. G.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Meissner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Nucl.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A 725, 181 (2003).</a:t>
                </a: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A.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Bahaoui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C.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Fayard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T. Mizutani, B.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Saghai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Rev. C 68, 064001 (2003).</a:t>
                </a:r>
                <a:endParaRPr lang="en-US" sz="1600" b="1" dirty="0">
                  <a:solidFill>
                    <a:srgbClr val="1B932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B.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Borasoy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R.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Nissler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and W. Weise, Phys. Rev. Lett.94, 213401 (2005); Eur. Phys. J. A25,79 (2005)</a:t>
                </a: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V.K. Magas, E.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Oset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A. Ramos,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Rev. </a:t>
                </a:r>
                <a:r>
                  <a:rPr lang="pt-BR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Lett</a:t>
                </a:r>
                <a:r>
                  <a:rPr lang="pt-BR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95, 052301 (2005). </a:t>
                </a:r>
              </a:p>
              <a:p>
                <a:pPr indent="-342900"/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B.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Borasoy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U. G. Meissner and R. </a:t>
                </a:r>
                <a:r>
                  <a:rPr lang="en-US" sz="1600" b="1" dirty="0" err="1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Nissler</a:t>
                </a:r>
                <a:r>
                  <a:rPr lang="en-US" sz="1600" b="1" dirty="0">
                    <a:solidFill>
                      <a:srgbClr val="1B932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Phys. Rev. C74, 055201 (2006)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62" y="2198125"/>
                <a:ext cx="8857538" cy="3754874"/>
              </a:xfrm>
              <a:prstGeom prst="rect">
                <a:avLst/>
              </a:prstGeom>
              <a:blipFill>
                <a:blip r:embed="rId2"/>
                <a:stretch>
                  <a:fillRect l="-573" t="-673" b="-67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20787" y="670747"/>
            <a:ext cx="8269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In 1995 Kaiser, Siegel and Weise reformulated the problem in terms of the </a:t>
            </a:r>
          </a:p>
          <a:p>
            <a:r>
              <a:rPr lang="en-US" sz="2000" b="1" dirty="0"/>
              <a:t>      effective </a:t>
            </a:r>
            <a:r>
              <a:rPr lang="en-US" sz="2000" b="1" dirty="0">
                <a:solidFill>
                  <a:srgbClr val="FF0000"/>
                </a:solidFill>
              </a:rPr>
              <a:t>chiral unitary theory </a:t>
            </a:r>
            <a:r>
              <a:rPr lang="en-US" sz="2000" dirty="0"/>
              <a:t>in coupled channels.</a:t>
            </a:r>
          </a:p>
          <a:p>
            <a:r>
              <a:rPr lang="en-US" sz="2000" dirty="0"/>
              <a:t>        </a:t>
            </a:r>
            <a:r>
              <a:rPr lang="en-US" sz="2000" dirty="0">
                <a:solidFill>
                  <a:srgbClr val="1B9329"/>
                </a:solidFill>
              </a:rPr>
              <a:t>                 </a:t>
            </a:r>
            <a:r>
              <a:rPr lang="de-DE" sz="1600" b="1" dirty="0">
                <a:solidFill>
                  <a:srgbClr val="1B9329"/>
                </a:solidFill>
              </a:rPr>
              <a:t>N. Kaiser, P. B. Siegel, </a:t>
            </a:r>
            <a:r>
              <a:rPr lang="de-DE" sz="1600" b="1" dirty="0" err="1">
                <a:solidFill>
                  <a:srgbClr val="1B9329"/>
                </a:solidFill>
              </a:rPr>
              <a:t>and</a:t>
            </a:r>
            <a:r>
              <a:rPr lang="de-DE" sz="1600" b="1" dirty="0">
                <a:solidFill>
                  <a:srgbClr val="1B9329"/>
                </a:solidFill>
              </a:rPr>
              <a:t> W. Weise, </a:t>
            </a:r>
            <a:r>
              <a:rPr lang="de-DE" sz="1600" b="1" dirty="0" err="1">
                <a:solidFill>
                  <a:srgbClr val="1B9329"/>
                </a:solidFill>
              </a:rPr>
              <a:t>Nucl</a:t>
            </a:r>
            <a:r>
              <a:rPr lang="de-DE" sz="1600" b="1" dirty="0">
                <a:solidFill>
                  <a:srgbClr val="1B9329"/>
                </a:solidFill>
              </a:rPr>
              <a:t>. Phys. A594 (1995) 325</a:t>
            </a:r>
            <a:endParaRPr lang="en-US" sz="1600" b="1" dirty="0">
              <a:solidFill>
                <a:srgbClr val="1B932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8161F8-A912-A54A-8A86-574BB9F9108A}"/>
              </a:ext>
            </a:extLst>
          </p:cNvPr>
          <p:cNvSpPr/>
          <p:nvPr/>
        </p:nvSpPr>
        <p:spPr>
          <a:xfrm>
            <a:off x="490296" y="6064604"/>
            <a:ext cx="7930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all of them obtaining </a:t>
            </a:r>
            <a:r>
              <a:rPr lang="en-US" sz="2000"/>
              <a:t>in general similar features….</a:t>
            </a:r>
            <a:endParaRPr lang="es-ES" sz="2000"/>
          </a:p>
        </p:txBody>
      </p:sp>
    </p:spTree>
    <p:extLst>
      <p:ext uri="{BB962C8B-B14F-4D97-AF65-F5344CB8AC3E}">
        <p14:creationId xmlns:p14="http://schemas.microsoft.com/office/powerpoint/2010/main" val="249879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F739050-5DBC-BC4B-B426-88EB0637F1B7}"/>
                  </a:ext>
                </a:extLst>
              </p:cNvPr>
              <p:cNvSpPr/>
              <p:nvPr/>
            </p:nvSpPr>
            <p:spPr>
              <a:xfrm>
                <a:off x="133109" y="247284"/>
                <a:ext cx="60361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𝐾</m:t>
                        </m:r>
                      </m:e>
                    </m:acc>
                    <m:r>
                      <a:rPr lang="en-GB" sz="2000" i="1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𝑁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</a:t>
                </a:r>
                <a:r>
                  <a:rPr lang="en-GB" sz="2000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scattering data reproduced very satisfactorily</a:t>
                </a: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F739050-5DBC-BC4B-B426-88EB0637F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09" y="247284"/>
                <a:ext cx="6036198" cy="400110"/>
              </a:xfrm>
              <a:prstGeom prst="rect">
                <a:avLst/>
              </a:prstGeom>
              <a:blipFill>
                <a:blip r:embed="rId2"/>
                <a:stretch>
                  <a:fillRect l="-629" t="-6061" b="-242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6E760E-5D01-4A40-8232-3962FACF99AC}"/>
                  </a:ext>
                </a:extLst>
              </p:cNvPr>
              <p:cNvSpPr/>
              <p:nvPr/>
            </p:nvSpPr>
            <p:spPr>
              <a:xfrm>
                <a:off x="5172005" y="2802660"/>
                <a:ext cx="424700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GB" sz="2000">
                    <a:solidFill>
                      <a:schemeClr val="tx1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A two-pole structure of the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𝛬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1405</m:t>
                        </m:r>
                      </m:e>
                    </m:d>
                  </m:oMath>
                </a14:m>
                <a:r>
                  <a:rPr lang="en-US" sz="2000"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was established</a:t>
                </a:r>
                <a:endParaRPr lang="en-US" sz="2000">
                  <a:solidFill>
                    <a:schemeClr val="tx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6E760E-5D01-4A40-8232-3962FACF9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005" y="2802660"/>
                <a:ext cx="4247009" cy="707886"/>
              </a:xfrm>
              <a:prstGeom prst="rect">
                <a:avLst/>
              </a:prstGeom>
              <a:blipFill>
                <a:blip r:embed="rId3"/>
                <a:stretch>
                  <a:fillRect l="-893" t="-5357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2D9609-16F8-654D-B369-8E584A0A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3" y="739308"/>
            <a:ext cx="4325488" cy="495874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CF7504D-9F1E-E34E-89E7-165493A3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2005" y="3510546"/>
            <a:ext cx="3531435" cy="26117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01C78-4C1E-AF4E-9FEE-838E8F3C1F46}"/>
              </a:ext>
            </a:extLst>
          </p:cNvPr>
          <p:cNvSpPr txBox="1"/>
          <p:nvPr/>
        </p:nvSpPr>
        <p:spPr>
          <a:xfrm>
            <a:off x="4719809" y="6122324"/>
            <a:ext cx="439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ym typeface="Wingdings" pitchFamily="2" charset="2"/>
              </a:rPr>
              <a:t> A </a:t>
            </a:r>
            <a:r>
              <a:rPr lang="es-ES" dirty="0" err="1">
                <a:sym typeface="Wingdings" pitchFamily="2" charset="2"/>
              </a:rPr>
              <a:t>success</a:t>
            </a:r>
            <a:r>
              <a:rPr lang="es-ES" dirty="0">
                <a:sym typeface="Wingdings" pitchFamily="2" charset="2"/>
              </a:rPr>
              <a:t> of </a:t>
            </a:r>
            <a:r>
              <a:rPr lang="es-ES" dirty="0" err="1">
                <a:sym typeface="Wingdings" pitchFamily="2" charset="2"/>
              </a:rPr>
              <a:t>the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coupled-channel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models</a:t>
            </a:r>
            <a:r>
              <a:rPr lang="es-ES" dirty="0">
                <a:sym typeface="Wingdings" pitchFamily="2" charset="2"/>
              </a:rPr>
              <a:t>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345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Rectángulo">
            <a:extLst>
              <a:ext uri="{FF2B5EF4-FFF2-40B4-BE49-F238E27FC236}">
                <a16:creationId xmlns:a16="http://schemas.microsoft.com/office/drawing/2014/main" id="{B9B98303-B8BF-B644-B494-46360EC14808}"/>
              </a:ext>
            </a:extLst>
          </p:cNvPr>
          <p:cNvSpPr txBox="1">
            <a:spLocks/>
          </p:cNvSpPr>
          <p:nvPr/>
        </p:nvSpPr>
        <p:spPr>
          <a:xfrm>
            <a:off x="463387" y="121662"/>
            <a:ext cx="8477955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+mn-lt"/>
                <a:ea typeface="Arial" charset="0"/>
                <a:cs typeface="Arial" charset="0"/>
              </a:rPr>
              <a:t>Recent experimental advances…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11 Rectángulo">
                <a:extLst>
                  <a:ext uri="{FF2B5EF4-FFF2-40B4-BE49-F238E27FC236}">
                    <a16:creationId xmlns:a16="http://schemas.microsoft.com/office/drawing/2014/main" id="{67BA4A63-6D30-E643-8F70-FB3446C7F5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8" y="3498862"/>
                <a:ext cx="4508800" cy="108952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The energy shift and width of the 1s state in kaonic hydrogen measured by SIDDHARTA@</a:t>
                </a:r>
                <a:r>
                  <a:rPr lang="es-ES_tradnl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DAΦNE</a:t>
                </a:r>
                <a:r>
                  <a:rPr lang="en-GB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 fixes the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s-ES" sz="1800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𝐾</m:t>
                        </m:r>
                      </m:e>
                      <m:sup>
                        <m:r>
                          <a:rPr lang="es-ES" sz="1800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</m:sup>
                    </m:sSup>
                    <m:r>
                      <a:rPr lang="es-ES" sz="1800" i="1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𝑝</m:t>
                    </m:r>
                  </m:oMath>
                </a14:m>
                <a:r>
                  <a:rPr lang="en-GB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scattering length with a 20% precision!!! </a:t>
                </a:r>
              </a:p>
            </p:txBody>
          </p:sp>
        </mc:Choice>
        <mc:Fallback>
          <p:sp>
            <p:nvSpPr>
              <p:cNvPr id="3" name="11 Rectángulo">
                <a:extLst>
                  <a:ext uri="{FF2B5EF4-FFF2-40B4-BE49-F238E27FC236}">
                    <a16:creationId xmlns:a16="http://schemas.microsoft.com/office/drawing/2014/main" id="{67BA4A63-6D30-E643-8F70-FB3446C7F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" y="3498862"/>
                <a:ext cx="4508800" cy="1089529"/>
              </a:xfrm>
              <a:prstGeom prst="rect">
                <a:avLst/>
              </a:prstGeom>
              <a:blipFill>
                <a:blip r:embed="rId2"/>
                <a:stretch>
                  <a:fillRect l="-845" t="-5882" b="-823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8">
            <a:extLst>
              <a:ext uri="{FF2B5EF4-FFF2-40B4-BE49-F238E27FC236}">
                <a16:creationId xmlns:a16="http://schemas.microsoft.com/office/drawing/2014/main" id="{87C863E5-2150-EA4D-8BEE-16E4A24ED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940865"/>
            <a:ext cx="3298571" cy="2516692"/>
          </a:xfrm>
          <a:prstGeom prst="rect">
            <a:avLst/>
          </a:prstGeom>
        </p:spPr>
      </p:pic>
      <p:sp>
        <p:nvSpPr>
          <p:cNvPr id="5" name="Rectángulo 17">
            <a:extLst>
              <a:ext uri="{FF2B5EF4-FFF2-40B4-BE49-F238E27FC236}">
                <a16:creationId xmlns:a16="http://schemas.microsoft.com/office/drawing/2014/main" id="{B447629C-0988-DE4E-B2D1-CE033D060A99}"/>
              </a:ext>
            </a:extLst>
          </p:cNvPr>
          <p:cNvSpPr/>
          <p:nvPr/>
        </p:nvSpPr>
        <p:spPr>
          <a:xfrm>
            <a:off x="220133" y="584110"/>
            <a:ext cx="3752266" cy="30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400" b="1" dirty="0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M. </a:t>
            </a:r>
            <a:r>
              <a:rPr lang="es-ES_tradnl" sz="1400" b="1" dirty="0" err="1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Bazzi</a:t>
            </a:r>
            <a:r>
              <a:rPr lang="es-ES_tradnl" sz="1400" b="1" dirty="0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et al., </a:t>
            </a:r>
            <a:r>
              <a:rPr lang="es-ES_tradnl" sz="1400" b="1" dirty="0" err="1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Phys</a:t>
            </a:r>
            <a:r>
              <a:rPr lang="es-ES_tradnl" sz="1400" b="1" dirty="0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s-ES_tradnl" sz="1400" b="1" dirty="0" err="1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Lett</a:t>
            </a:r>
            <a:r>
              <a:rPr lang="es-ES_tradnl" sz="1400" b="1" dirty="0">
                <a:solidFill>
                  <a:srgbClr val="00905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B 704, 113 (2011) 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69392A61-6799-ED4D-BCBD-5F4B85FC2D6F}"/>
              </a:ext>
            </a:extLst>
          </p:cNvPr>
          <p:cNvSpPr/>
          <p:nvPr/>
        </p:nvSpPr>
        <p:spPr>
          <a:xfrm>
            <a:off x="4963393" y="516677"/>
            <a:ext cx="3977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</a:t>
            </a:r>
            <a:r>
              <a:rPr lang="es-ES" sz="1400" b="1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Moriya</a:t>
            </a:r>
            <a:r>
              <a:rPr lang="es-ES" sz="1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i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al., </a:t>
            </a:r>
            <a:r>
              <a:rPr lang="es-ES" sz="1400" b="1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es-ES" sz="1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Rev. C87, 035206(2013)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0894B27A-4BD3-CE43-B91B-B41C7162D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743" y="1073302"/>
            <a:ext cx="4778257" cy="23605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11 Rectángulo">
                <a:extLst>
                  <a:ext uri="{FF2B5EF4-FFF2-40B4-BE49-F238E27FC236}">
                    <a16:creationId xmlns:a16="http://schemas.microsoft.com/office/drawing/2014/main" id="{1771C11F-CDD2-5144-A005-3CDC1868BA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2226" y="3629408"/>
                <a:ext cx="4146026" cy="84023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s-ES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Photoproduction</a:t>
                </a:r>
                <a:r>
                  <a:rPr lang="es-ES" sz="1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𝜸</m:t>
                    </m:r>
                    <m:r>
                      <a:rPr lang="es-ES" sz="1800" b="1" i="1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𝒑</m:t>
                    </m:r>
                    <m:r>
                      <a:rPr lang="es-ES" sz="1800" b="1" i="1" smtClean="0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⟶</m:t>
                    </m:r>
                    <m:sSup>
                      <m:sSupPr>
                        <m:ctrlPr>
                          <a:rPr lang="es-E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s-ES" sz="18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𝑲</m:t>
                        </m:r>
                      </m:e>
                      <m:sup>
                        <m:r>
                          <a:rPr lang="es-E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+</m:t>
                        </m:r>
                      </m:sup>
                    </m:sSup>
                    <m:r>
                      <a:rPr lang="es-E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𝝅</m:t>
                    </m:r>
                    <m:r>
                      <a:rPr lang="es-E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𝚺</m:t>
                    </m:r>
                  </m:oMath>
                </a14:m>
                <a:r>
                  <a:rPr lang="en-GB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data by the </a:t>
                </a:r>
                <a:r>
                  <a:rPr lang="es-ES" sz="1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CLAS@</a:t>
                </a:r>
                <a:r>
                  <a:rPr lang="es-ES" sz="180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Jlab</a:t>
                </a:r>
                <a:r>
                  <a:rPr lang="es-ES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</a:t>
                </a:r>
                <a:r>
                  <a:rPr lang="es-ES" sz="1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provided</a:t>
                </a:r>
                <a:r>
                  <a:rPr lang="es-ES" sz="1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detailed</a:t>
                </a:r>
                <a:r>
                  <a:rPr lang="es-ES" sz="1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line </a:t>
                </a:r>
                <a:r>
                  <a:rPr lang="es-ES" sz="1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shape</a:t>
                </a:r>
                <a:r>
                  <a:rPr lang="es-ES" sz="1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s-ES" sz="1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lang="en-GB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 of the </a:t>
                </a:r>
                <a:r>
                  <a:rPr lang="en-GB" sz="1800" dirty="0">
                    <a:solidFill>
                      <a:srgbClr val="FF0000"/>
                    </a:solidFill>
                    <a:latin typeface="Symbol" pitchFamily="2" charset="2"/>
                    <a:ea typeface="Arial" charset="0"/>
                    <a:cs typeface="Calibri" panose="020F0502020204030204" pitchFamily="34" charset="0"/>
                  </a:rPr>
                  <a:t>L</a:t>
                </a:r>
                <a:r>
                  <a:rPr lang="en-GB" sz="18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rPr>
                  <a:t>(1405)</a:t>
                </a:r>
              </a:p>
            </p:txBody>
          </p:sp>
        </mc:Choice>
        <mc:Fallback>
          <p:sp>
            <p:nvSpPr>
              <p:cNvPr id="9" name="11 Rectángulo">
                <a:extLst>
                  <a:ext uri="{FF2B5EF4-FFF2-40B4-BE49-F238E27FC236}">
                    <a16:creationId xmlns:a16="http://schemas.microsoft.com/office/drawing/2014/main" id="{1771C11F-CDD2-5144-A005-3CDC1868B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26" y="3629408"/>
                <a:ext cx="4146026" cy="840230"/>
              </a:xfrm>
              <a:prstGeom prst="rect">
                <a:avLst/>
              </a:prstGeom>
              <a:blipFill>
                <a:blip r:embed="rId5"/>
                <a:stretch>
                  <a:fillRect l="-1223" t="-5970" b="-119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D0B0E89-4BB0-A04E-889F-FEC340DA84EA}"/>
              </a:ext>
            </a:extLst>
          </p:cNvPr>
          <p:cNvSpPr txBox="1"/>
          <p:nvPr/>
        </p:nvSpPr>
        <p:spPr>
          <a:xfrm>
            <a:off x="550297" y="4700150"/>
            <a:ext cx="773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ym typeface="Wingdings" pitchFamily="2" charset="2"/>
              </a:rPr>
              <a:t> </a:t>
            </a:r>
            <a:r>
              <a:rPr lang="es-ES" dirty="0" err="1">
                <a:sym typeface="Wingdings" pitchFamily="2" charset="2"/>
              </a:rPr>
              <a:t>These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experiments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injected</a:t>
            </a:r>
            <a:r>
              <a:rPr lang="es-ES" dirty="0">
                <a:sym typeface="Wingdings" pitchFamily="2" charset="2"/>
              </a:rPr>
              <a:t> a </a:t>
            </a:r>
            <a:r>
              <a:rPr lang="es-ES" dirty="0" err="1">
                <a:sym typeface="Wingdings" pitchFamily="2" charset="2"/>
              </a:rPr>
              <a:t>renewed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interest</a:t>
            </a:r>
            <a:r>
              <a:rPr lang="es-ES" dirty="0">
                <a:sym typeface="Wingdings" pitchFamily="2" charset="2"/>
              </a:rPr>
              <a:t> in </a:t>
            </a:r>
            <a:r>
              <a:rPr lang="es-ES" dirty="0" err="1">
                <a:sym typeface="Wingdings" pitchFamily="2" charset="2"/>
              </a:rPr>
              <a:t>this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topic</a:t>
            </a:r>
            <a:r>
              <a:rPr lang="es-ES" dirty="0">
                <a:sym typeface="Wingdings" pitchFamily="2" charset="2"/>
              </a:rPr>
              <a:t>… </a:t>
            </a:r>
            <a:r>
              <a:rPr lang="es-ES" dirty="0" err="1">
                <a:sym typeface="Wingdings" pitchFamily="2" charset="2"/>
              </a:rPr>
              <a:t>Precision</a:t>
            </a:r>
            <a:r>
              <a:rPr lang="es-ES" dirty="0">
                <a:sym typeface="Wingdings" pitchFamily="2" charset="2"/>
              </a:rPr>
              <a:t> era? </a:t>
            </a:r>
            <a:endParaRPr lang="es-ES" dirty="0"/>
          </a:p>
        </p:txBody>
      </p:sp>
      <p:sp>
        <p:nvSpPr>
          <p:cNvPr id="30" name="Rectángulo 16">
            <a:extLst>
              <a:ext uri="{FF2B5EF4-FFF2-40B4-BE49-F238E27FC236}">
                <a16:creationId xmlns:a16="http://schemas.microsoft.com/office/drawing/2014/main" id="{F4438CA7-B4BE-CB4F-82AB-027E9A922975}"/>
              </a:ext>
            </a:extLst>
          </p:cNvPr>
          <p:cNvSpPr/>
          <p:nvPr/>
        </p:nvSpPr>
        <p:spPr>
          <a:xfrm>
            <a:off x="719208" y="5030876"/>
            <a:ext cx="8222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algn="just"/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Y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Ikeda, T.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Hyodo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W.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Wiese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Nucl.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A 881, 98 (2012). </a:t>
            </a:r>
          </a:p>
          <a:p>
            <a:pPr marL="17463" algn="just"/>
            <a:r>
              <a:rPr lang="es-ES" sz="14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" sz="14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Cieply</a:t>
            </a:r>
            <a:r>
              <a:rPr lang="es-ES" sz="14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J. </a:t>
            </a:r>
            <a:r>
              <a:rPr lang="es-ES" sz="1400" b="1" dirty="0" err="1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Smejkal</a:t>
            </a:r>
            <a:r>
              <a:rPr lang="es-ES" sz="14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Nucl.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A 881, </a:t>
            </a:r>
            <a:r>
              <a:rPr lang="es-ES" sz="1400" b="1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 (2012).</a:t>
            </a:r>
            <a:endParaRPr lang="pt-BR" sz="1400" b="1" dirty="0">
              <a:solidFill>
                <a:srgbClr val="00905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463" algn="just"/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Zhi-Hui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Guo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J. A.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Oller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Rev. C 87, 035202 (2013). </a:t>
            </a:r>
          </a:p>
          <a:p>
            <a:pPr marL="17463" algn="just"/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T. Mizutani, C.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Fayard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B.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Saghai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Tsushima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Rev. C 87, 035201 (2013). </a:t>
            </a:r>
          </a:p>
          <a:p>
            <a:pPr marL="17463" algn="just"/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L. Roca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E.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Oset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Rev. C 87, 055201 (2013),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Rev. C 88, 055206 (2013). </a:t>
            </a:r>
          </a:p>
          <a:p>
            <a:pPr marL="17463" algn="just"/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M. Mai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U. G.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Meissner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Eur.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J. A 51, 30 (2015). </a:t>
            </a:r>
          </a:p>
          <a:p>
            <a:pPr marL="17463" algn="just"/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Feijoo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, V.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Magas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A. Ramos,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Rev. C 92, 015206 (2015). </a:t>
            </a:r>
          </a:p>
          <a:p>
            <a:pPr marL="17463" algn="just"/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A. Ramos, A.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Feijoo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 V.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Magas, Nucl. </a:t>
            </a:r>
            <a:r>
              <a:rPr lang="pt-BR" sz="1400" b="1" dirty="0" err="1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Phys</a:t>
            </a:r>
            <a:r>
              <a:rPr lang="pt-BR" sz="1400" b="1" dirty="0">
                <a:solidFill>
                  <a:srgbClr val="009051"/>
                </a:solidFill>
                <a:latin typeface="Arial" charset="0"/>
                <a:ea typeface="Arial" charset="0"/>
                <a:cs typeface="Arial" charset="0"/>
              </a:rPr>
              <a:t>. A 954, 58 (2016). </a:t>
            </a:r>
          </a:p>
        </p:txBody>
      </p:sp>
    </p:spTree>
    <p:extLst>
      <p:ext uri="{BB962C8B-B14F-4D97-AF65-F5344CB8AC3E}">
        <p14:creationId xmlns:p14="http://schemas.microsoft.com/office/powerpoint/2010/main" val="29222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Rectángulo">
            <a:extLst>
              <a:ext uri="{FF2B5EF4-FFF2-40B4-BE49-F238E27FC236}">
                <a16:creationId xmlns:a16="http://schemas.microsoft.com/office/drawing/2014/main" id="{0D67702D-F85B-D440-B976-3C29837B1B2A}"/>
              </a:ext>
            </a:extLst>
          </p:cNvPr>
          <p:cNvSpPr txBox="1">
            <a:spLocks/>
          </p:cNvSpPr>
          <p:nvPr/>
        </p:nvSpPr>
        <p:spPr>
          <a:xfrm>
            <a:off x="262361" y="234220"/>
            <a:ext cx="7029689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Chiral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Unitary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Effective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Theory</a:t>
            </a: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s-ES_tradnl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brief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description</a:t>
            </a:r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n 20">
            <a:extLst>
              <a:ext uri="{FF2B5EF4-FFF2-40B4-BE49-F238E27FC236}">
                <a16:creationId xmlns:a16="http://schemas.microsoft.com/office/drawing/2014/main" id="{6A0D071A-BA13-EA46-9CA1-1EBB1A5D2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800" y="1061305"/>
            <a:ext cx="4244639" cy="326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9DECF-7ED5-CE4E-9E6C-C71CCDD20A2F}"/>
              </a:ext>
            </a:extLst>
          </p:cNvPr>
          <p:cNvSpPr txBox="1"/>
          <p:nvPr/>
        </p:nvSpPr>
        <p:spPr>
          <a:xfrm>
            <a:off x="129201" y="1032119"/>
            <a:ext cx="166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</a:rPr>
              <a:t>1. </a:t>
            </a:r>
            <a:r>
              <a:rPr lang="es-ES" sz="2000" b="1" dirty="0" err="1">
                <a:solidFill>
                  <a:schemeClr val="tx2"/>
                </a:solidFill>
              </a:rPr>
              <a:t>Lagrangian</a:t>
            </a:r>
            <a:r>
              <a:rPr lang="es-ES" sz="2000" b="1" dirty="0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5D14ED41-61C0-4948-A28B-081A22FB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08" y="2674306"/>
            <a:ext cx="7206027" cy="478677"/>
          </a:xfrm>
          <a:prstGeom prst="rect">
            <a:avLst/>
          </a:prstGeom>
        </p:spPr>
      </p:pic>
      <p:sp>
        <p:nvSpPr>
          <p:cNvPr id="7" name="Rectángulo 31">
            <a:extLst>
              <a:ext uri="{FF2B5EF4-FFF2-40B4-BE49-F238E27FC236}">
                <a16:creationId xmlns:a16="http://schemas.microsoft.com/office/drawing/2014/main" id="{B5E7BDF3-9F5F-884E-950D-B1D001E58D52}"/>
              </a:ext>
            </a:extLst>
          </p:cNvPr>
          <p:cNvSpPr/>
          <p:nvPr/>
        </p:nvSpPr>
        <p:spPr>
          <a:xfrm>
            <a:off x="129201" y="2187899"/>
            <a:ext cx="2148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Leading</a:t>
            </a:r>
            <a:r>
              <a:rPr lang="es-ES_tradnl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000" b="1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order</a:t>
            </a:r>
            <a:r>
              <a:rPr lang="es-ES_tradnl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(LO)</a:t>
            </a:r>
          </a:p>
        </p:txBody>
      </p:sp>
      <p:sp>
        <p:nvSpPr>
          <p:cNvPr id="8" name="Llamada de flecha hacia abajo 5">
            <a:extLst>
              <a:ext uri="{FF2B5EF4-FFF2-40B4-BE49-F238E27FC236}">
                <a16:creationId xmlns:a16="http://schemas.microsoft.com/office/drawing/2014/main" id="{EF50E2B2-BF26-174E-94A1-D5356DF650FA}"/>
              </a:ext>
            </a:extLst>
          </p:cNvPr>
          <p:cNvSpPr/>
          <p:nvPr/>
        </p:nvSpPr>
        <p:spPr>
          <a:xfrm>
            <a:off x="1252821" y="2652173"/>
            <a:ext cx="2099978" cy="1023585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705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6">
            <a:extLst>
              <a:ext uri="{FF2B5EF4-FFF2-40B4-BE49-F238E27FC236}">
                <a16:creationId xmlns:a16="http://schemas.microsoft.com/office/drawing/2014/main" id="{7E8E78AB-91B9-964D-8E85-3D085711E85A}"/>
              </a:ext>
            </a:extLst>
          </p:cNvPr>
          <p:cNvSpPr/>
          <p:nvPr/>
        </p:nvSpPr>
        <p:spPr>
          <a:xfrm>
            <a:off x="201619" y="3862146"/>
            <a:ext cx="356052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ES_tradnl" sz="2000" b="1" dirty="0" err="1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Weinberg-Tomozawa</a:t>
            </a:r>
            <a:r>
              <a:rPr lang="es-ES_tradnl" sz="2000" b="1" dirty="0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000" b="1" dirty="0" err="1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term</a:t>
            </a:r>
            <a:r>
              <a:rPr lang="es-ES_tradnl" sz="2000" b="1" dirty="0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(WT</a:t>
            </a:r>
            <a:r>
              <a:rPr lang="es-ES_tradnl" b="1" dirty="0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Imagen 2">
            <a:extLst>
              <a:ext uri="{FF2B5EF4-FFF2-40B4-BE49-F238E27FC236}">
                <a16:creationId xmlns:a16="http://schemas.microsoft.com/office/drawing/2014/main" id="{3BD6176C-8AD3-1D46-882C-FA70EE2CA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01" y="4309127"/>
            <a:ext cx="4232833" cy="546619"/>
          </a:xfrm>
          <a:prstGeom prst="rect">
            <a:avLst/>
          </a:prstGeom>
        </p:spPr>
      </p:pic>
      <p:pic>
        <p:nvPicPr>
          <p:cNvPr id="11" name="Imagen 7">
            <a:extLst>
              <a:ext uri="{FF2B5EF4-FFF2-40B4-BE49-F238E27FC236}">
                <a16:creationId xmlns:a16="http://schemas.microsoft.com/office/drawing/2014/main" id="{B1AC5C5B-D2C4-634C-B510-DC70123C1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86" y="5020362"/>
            <a:ext cx="1581845" cy="750977"/>
          </a:xfrm>
          <a:prstGeom prst="rect">
            <a:avLst/>
          </a:prstGeom>
        </p:spPr>
      </p:pic>
      <p:sp>
        <p:nvSpPr>
          <p:cNvPr id="12" name="Llamada de flecha hacia abajo 5">
            <a:extLst>
              <a:ext uri="{FF2B5EF4-FFF2-40B4-BE49-F238E27FC236}">
                <a16:creationId xmlns:a16="http://schemas.microsoft.com/office/drawing/2014/main" id="{68014C43-04FA-C14F-88C5-9E2889E72166}"/>
              </a:ext>
            </a:extLst>
          </p:cNvPr>
          <p:cNvSpPr/>
          <p:nvPr/>
        </p:nvSpPr>
        <p:spPr>
          <a:xfrm>
            <a:off x="3520988" y="2559862"/>
            <a:ext cx="4407670" cy="12554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705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6">
            <a:extLst>
              <a:ext uri="{FF2B5EF4-FFF2-40B4-BE49-F238E27FC236}">
                <a16:creationId xmlns:a16="http://schemas.microsoft.com/office/drawing/2014/main" id="{86D7A55F-58D0-944B-B7BA-032A56F5F545}"/>
              </a:ext>
            </a:extLst>
          </p:cNvPr>
          <p:cNvSpPr/>
          <p:nvPr/>
        </p:nvSpPr>
        <p:spPr>
          <a:xfrm>
            <a:off x="4823590" y="3887002"/>
            <a:ext cx="144148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s-ES_tradnl" sz="2000" b="1" dirty="0" err="1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Born</a:t>
            </a:r>
            <a:r>
              <a:rPr lang="es-ES_tradnl" sz="2000" b="1" dirty="0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000" b="1" dirty="0" err="1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terms</a:t>
            </a:r>
            <a:r>
              <a:rPr lang="es-ES_tradnl" sz="2000" b="1" dirty="0">
                <a:solidFill>
                  <a:schemeClr val="accent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:</a:t>
            </a:r>
            <a:endParaRPr lang="es-ES_tradnl" b="1" dirty="0">
              <a:solidFill>
                <a:schemeClr val="accent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096FFB7-27FC-1444-84DB-B79BD396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07" y="5020362"/>
            <a:ext cx="1606984" cy="69122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C6EF35C-3DCC-754D-8317-71B5D74A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61" y="5018625"/>
            <a:ext cx="1582948" cy="68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89F558-2A0C-264E-BA41-E704204CFC1C}"/>
              </a:ext>
            </a:extLst>
          </p:cNvPr>
          <p:cNvSpPr txBox="1"/>
          <p:nvPr/>
        </p:nvSpPr>
        <p:spPr>
          <a:xfrm>
            <a:off x="322115" y="5933031"/>
            <a:ext cx="233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Dominant</a:t>
            </a:r>
            <a:r>
              <a:rPr lang="es-ES_tradnl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contribution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2D60CF-40E3-604E-B56F-9C268E6635D6}"/>
              </a:ext>
            </a:extLst>
          </p:cNvPr>
          <p:cNvSpPr txBox="1"/>
          <p:nvPr/>
        </p:nvSpPr>
        <p:spPr>
          <a:xfrm>
            <a:off x="4830007" y="5794531"/>
            <a:ext cx="320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Essentially</a:t>
            </a:r>
            <a:r>
              <a:rPr lang="es-ES_tradnl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p-wave </a:t>
            </a:r>
            <a:r>
              <a:rPr lang="es-ES_tradnl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contributions</a:t>
            </a:r>
            <a:endParaRPr lang="es-ES_tradnl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_tradnl" dirty="0" err="1"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latin typeface="Calibri" panose="020F0502020204030204" pitchFamily="34" charset="0"/>
                <a:cs typeface="Calibri" panose="020F0502020204030204" pitchFamily="34" charset="0"/>
              </a:rPr>
              <a:t>neglected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465022-E32D-4748-86CD-116D97EE6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082" y="4309127"/>
            <a:ext cx="508000" cy="482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758D8C-2056-DA45-97CC-BCE20C143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103" y="4310641"/>
            <a:ext cx="444500" cy="469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3C8157-CE62-A34A-9EE0-40417991B786}"/>
              </a:ext>
            </a:extLst>
          </p:cNvPr>
          <p:cNvSpPr txBox="1"/>
          <p:nvPr/>
        </p:nvSpPr>
        <p:spPr>
          <a:xfrm>
            <a:off x="455428" y="1515024"/>
            <a:ext cx="382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  <a:sym typeface="Wingdings" pitchFamily="2" charset="2"/>
              </a:rPr>
              <a:t> derive </a:t>
            </a:r>
            <a:r>
              <a:rPr lang="es-ES" sz="2000" b="1" dirty="0" err="1">
                <a:solidFill>
                  <a:schemeClr val="tx2"/>
                </a:solidFill>
                <a:sym typeface="Wingdings" pitchFamily="2" charset="2"/>
              </a:rPr>
              <a:t>an</a:t>
            </a:r>
            <a:r>
              <a:rPr lang="es-ES" sz="20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sym typeface="Wingdings" pitchFamily="2" charset="2"/>
              </a:rPr>
              <a:t>interaction</a:t>
            </a:r>
            <a:r>
              <a:rPr lang="es-ES" sz="20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sym typeface="Wingdings" pitchFamily="2" charset="2"/>
              </a:rPr>
              <a:t>kernel</a:t>
            </a:r>
            <a:r>
              <a:rPr lang="es-ES" sz="20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s-ES" sz="2000" b="1" dirty="0" err="1">
                <a:solidFill>
                  <a:schemeClr val="tx2"/>
                </a:solidFill>
              </a:rPr>
              <a:t>V</a:t>
            </a:r>
            <a:r>
              <a:rPr lang="es-ES" sz="2000" b="1" baseline="-25000" dirty="0" err="1">
                <a:solidFill>
                  <a:schemeClr val="tx2"/>
                </a:solidFill>
              </a:rPr>
              <a:t>ij</a:t>
            </a:r>
            <a:endParaRPr lang="es-ES" sz="2000" b="1" baseline="-25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1">
            <a:extLst>
              <a:ext uri="{FF2B5EF4-FFF2-40B4-BE49-F238E27FC236}">
                <a16:creationId xmlns:a16="http://schemas.microsoft.com/office/drawing/2014/main" id="{43F62F8D-2922-514C-9D55-5B4E7FED5C5C}"/>
              </a:ext>
            </a:extLst>
          </p:cNvPr>
          <p:cNvSpPr/>
          <p:nvPr/>
        </p:nvSpPr>
        <p:spPr>
          <a:xfrm>
            <a:off x="210224" y="509561"/>
            <a:ext cx="3145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Next</a:t>
            </a:r>
            <a:r>
              <a:rPr lang="es-ES_tradnl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-to-</a:t>
            </a:r>
            <a:r>
              <a:rPr lang="es-ES_tradnl" sz="2000" b="1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leading</a:t>
            </a:r>
            <a:r>
              <a:rPr lang="es-ES_tradnl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_tradnl" sz="2000" b="1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order</a:t>
            </a:r>
            <a:r>
              <a:rPr lang="es-ES_tradnl" sz="2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(NLO)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60FE6AEC-D02B-1E4D-A591-7346FCFF2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6" y="1250263"/>
            <a:ext cx="8289612" cy="702379"/>
          </a:xfrm>
          <a:prstGeom prst="rect">
            <a:avLst/>
          </a:prstGeom>
        </p:spPr>
      </p:pic>
      <p:sp>
        <p:nvSpPr>
          <p:cNvPr id="5" name="Llamada de flecha hacia abajo 7">
            <a:extLst>
              <a:ext uri="{FF2B5EF4-FFF2-40B4-BE49-F238E27FC236}">
                <a16:creationId xmlns:a16="http://schemas.microsoft.com/office/drawing/2014/main" id="{AD1D8187-1FBD-B243-B80E-1470FC664E8A}"/>
              </a:ext>
            </a:extLst>
          </p:cNvPr>
          <p:cNvSpPr/>
          <p:nvPr/>
        </p:nvSpPr>
        <p:spPr>
          <a:xfrm>
            <a:off x="1150847" y="1162697"/>
            <a:ext cx="7541741" cy="133451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705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D36871-B3C3-B44F-8695-02AC93C5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1" y="3460810"/>
            <a:ext cx="1903547" cy="7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F8339457-4B61-594F-BB17-FF10D6635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40" y="2584776"/>
            <a:ext cx="6613974" cy="704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ABD05-8A6F-7F4E-B2E0-00C50021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305" y="3515441"/>
            <a:ext cx="2094295" cy="254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83E2C3-5C5C-7F4C-A2C4-4F6122E31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2305" y="3831220"/>
            <a:ext cx="2501695" cy="286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E51C64-BE82-8148-94F6-80938E397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2135" y="5333574"/>
            <a:ext cx="4306183" cy="594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475D19-69AB-A243-A1DC-40331E7DE580}"/>
              </a:ext>
            </a:extLst>
          </p:cNvPr>
          <p:cNvSpPr txBox="1"/>
          <p:nvPr/>
        </p:nvSpPr>
        <p:spPr>
          <a:xfrm>
            <a:off x="359047" y="5430931"/>
            <a:ext cx="4064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>
                <a:solidFill>
                  <a:schemeClr val="tx2"/>
                </a:solidFill>
              </a:rPr>
              <a:t>Meson-Baryon</a:t>
            </a:r>
            <a:r>
              <a:rPr lang="es-ES" sz="2000" b="1" dirty="0">
                <a:solidFill>
                  <a:schemeClr val="tx2"/>
                </a:solidFill>
              </a:rPr>
              <a:t> </a:t>
            </a:r>
            <a:r>
              <a:rPr lang="es-ES" sz="2000" b="1" dirty="0" err="1">
                <a:solidFill>
                  <a:schemeClr val="tx2"/>
                </a:solidFill>
              </a:rPr>
              <a:t>interaction</a:t>
            </a:r>
            <a:r>
              <a:rPr lang="es-ES" sz="2000" b="1" dirty="0">
                <a:solidFill>
                  <a:schemeClr val="tx2"/>
                </a:solidFill>
              </a:rPr>
              <a:t> </a:t>
            </a:r>
            <a:r>
              <a:rPr lang="es-ES" sz="2000" b="1" dirty="0" err="1">
                <a:solidFill>
                  <a:schemeClr val="tx2"/>
                </a:solidFill>
              </a:rPr>
              <a:t>potential</a:t>
            </a:r>
            <a:r>
              <a:rPr lang="es-ES" sz="2000" b="1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5048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8103D4-8356-6040-8D05-376C5A830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3" y="906860"/>
            <a:ext cx="6212163" cy="860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4DB78-C0C0-4044-A3A2-5BBED5066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278" y="966535"/>
            <a:ext cx="2789046" cy="801109"/>
          </a:xfrm>
          <a:prstGeom prst="rect">
            <a:avLst/>
          </a:prstGeom>
        </p:spPr>
      </p:pic>
      <p:pic>
        <p:nvPicPr>
          <p:cNvPr id="4" name="Imagen 1">
            <a:extLst>
              <a:ext uri="{FF2B5EF4-FFF2-40B4-BE49-F238E27FC236}">
                <a16:creationId xmlns:a16="http://schemas.microsoft.com/office/drawing/2014/main" id="{A3F848E5-6831-4249-AC76-B784FCFF3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8" y="2039603"/>
            <a:ext cx="5439019" cy="308673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D44B5682-286F-DE46-A54D-20F4226F2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89" y="4016829"/>
            <a:ext cx="8889661" cy="8368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31 Rectángulo">
                <a:extLst>
                  <a:ext uri="{FF2B5EF4-FFF2-40B4-BE49-F238E27FC236}">
                    <a16:creationId xmlns:a16="http://schemas.microsoft.com/office/drawing/2014/main" id="{D99E465E-301B-3D4F-AF7D-235B2D1563DA}"/>
                  </a:ext>
                </a:extLst>
              </p:cNvPr>
              <p:cNvSpPr/>
              <p:nvPr/>
            </p:nvSpPr>
            <p:spPr>
              <a:xfrm>
                <a:off x="86568" y="5510014"/>
                <a:ext cx="8756047" cy="338554"/>
              </a:xfrm>
              <a:prstGeom prst="rect">
                <a:avLst/>
              </a:prstGeom>
              <a:ln w="1905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sz="1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subtraction constants for the dimensional regularization scale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chemeClr val="accent1"/>
                        </a:solidFill>
                        <a:latin typeface="Cambria Math"/>
                      </a:rPr>
                      <m:t>𝝁</m:t>
                    </m:r>
                    <m:r>
                      <a:rPr lang="en-GB" sz="1600" b="1" i="1" smtClean="0">
                        <a:solidFill>
                          <a:schemeClr val="accent1"/>
                        </a:solidFill>
                        <a:latin typeface="Cambria Math"/>
                      </a:rPr>
                      <m:t>=</m:t>
                    </m:r>
                    <m:r>
                      <a:rPr lang="en-GB" sz="1600" b="1" i="1" smtClean="0">
                        <a:solidFill>
                          <a:schemeClr val="accent1"/>
                        </a:solidFill>
                        <a:latin typeface="Cambria Math"/>
                      </a:rPr>
                      <m:t>𝟏</m:t>
                    </m:r>
                    <m:r>
                      <a:rPr lang="en-GB" sz="1600" b="1" i="1" smtClean="0">
                        <a:solidFill>
                          <a:schemeClr val="accent1"/>
                        </a:solidFill>
                        <a:latin typeface="Cambria Math"/>
                      </a:rPr>
                      <m:t>𝑮𝒆𝑽</m:t>
                    </m:r>
                    <m:r>
                      <a:rPr lang="en-GB" sz="1600" b="1">
                        <a:solidFill>
                          <a:schemeClr val="accent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1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all channels</a:t>
                </a:r>
              </a:p>
            </p:txBody>
          </p:sp>
        </mc:Choice>
        <mc:Fallback>
          <p:sp>
            <p:nvSpPr>
              <p:cNvPr id="9" name="31 Rectángulo">
                <a:extLst>
                  <a:ext uri="{FF2B5EF4-FFF2-40B4-BE49-F238E27FC236}">
                    <a16:creationId xmlns:a16="http://schemas.microsoft.com/office/drawing/2014/main" id="{D99E465E-301B-3D4F-AF7D-235B2D156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8" y="5510014"/>
                <a:ext cx="8756047" cy="338554"/>
              </a:xfrm>
              <a:prstGeom prst="rect">
                <a:avLst/>
              </a:prstGeom>
              <a:blipFill>
                <a:blip r:embed="rId6"/>
                <a:stretch>
                  <a:fillRect l="-145" b="-16667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2D47FD8-31EA-DB49-AFF0-BDA09F91CA5D}"/>
              </a:ext>
            </a:extLst>
          </p:cNvPr>
          <p:cNvSpPr txBox="1"/>
          <p:nvPr/>
        </p:nvSpPr>
        <p:spPr>
          <a:xfrm>
            <a:off x="62513" y="163806"/>
            <a:ext cx="8619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</a:rPr>
              <a:t>2. </a:t>
            </a:r>
            <a:r>
              <a:rPr lang="es-ES" sz="2000" b="1" dirty="0" err="1">
                <a:solidFill>
                  <a:schemeClr val="tx2"/>
                </a:solidFill>
              </a:rPr>
              <a:t>Unitarization</a:t>
            </a:r>
            <a:r>
              <a:rPr lang="es-ES" sz="2000" b="1" dirty="0">
                <a:solidFill>
                  <a:schemeClr val="tx2"/>
                </a:solidFill>
              </a:rPr>
              <a:t>: </a:t>
            </a:r>
            <a:r>
              <a:rPr lang="es-ES" sz="2000" b="1" dirty="0" err="1">
                <a:solidFill>
                  <a:schemeClr val="tx2"/>
                </a:solidFill>
              </a:rPr>
              <a:t>e.g</a:t>
            </a:r>
            <a:r>
              <a:rPr lang="es-ES" sz="2000" b="1" dirty="0">
                <a:solidFill>
                  <a:schemeClr val="tx2"/>
                </a:solidFill>
              </a:rPr>
              <a:t>. </a:t>
            </a:r>
            <a:r>
              <a:rPr lang="es-ES" sz="2000" b="1" dirty="0" err="1">
                <a:solidFill>
                  <a:schemeClr val="tx2"/>
                </a:solidFill>
              </a:rPr>
              <a:t>via</a:t>
            </a:r>
            <a:r>
              <a:rPr lang="es-ES" sz="2000" b="1" dirty="0">
                <a:solidFill>
                  <a:schemeClr val="tx2"/>
                </a:solidFill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Bethe-Salpeter</a:t>
            </a:r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equation</a:t>
            </a:r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with</a:t>
            </a:r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on-shell</a:t>
            </a:r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amplitudes</a:t>
            </a:r>
            <a:endParaRPr lang="es-ES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05BDF-B6EC-B446-A8C1-6F754E2268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76" y="2035215"/>
            <a:ext cx="2314154" cy="356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6EFD19-640A-2143-949E-42614D83F5D7}"/>
              </a:ext>
            </a:extLst>
          </p:cNvPr>
          <p:cNvSpPr txBox="1"/>
          <p:nvPr/>
        </p:nvSpPr>
        <p:spPr>
          <a:xfrm>
            <a:off x="346292" y="3044069"/>
            <a:ext cx="861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tx2"/>
                </a:solidFill>
              </a:rPr>
              <a:t>meson-baryon</a:t>
            </a:r>
            <a:r>
              <a:rPr lang="es-ES" sz="2000" b="1" dirty="0">
                <a:solidFill>
                  <a:schemeClr val="tx2"/>
                </a:solidFill>
              </a:rPr>
              <a:t> </a:t>
            </a:r>
            <a:r>
              <a:rPr lang="es-ES" sz="2000" b="1" dirty="0" err="1">
                <a:solidFill>
                  <a:schemeClr val="tx2"/>
                </a:solidFill>
              </a:rPr>
              <a:t>loop</a:t>
            </a:r>
            <a:r>
              <a:rPr lang="es-ES" sz="2000" b="1" dirty="0">
                <a:solidFill>
                  <a:schemeClr val="tx2"/>
                </a:solidFill>
              </a:rPr>
              <a:t> </a:t>
            </a:r>
            <a:r>
              <a:rPr lang="es-ES" sz="2000" b="1" dirty="0" err="1">
                <a:solidFill>
                  <a:schemeClr val="tx2"/>
                </a:solidFill>
              </a:rPr>
              <a:t>function</a:t>
            </a:r>
            <a:endParaRPr lang="es-ES" sz="2000" b="1" dirty="0">
              <a:solidFill>
                <a:schemeClr val="tx2"/>
              </a:solidFill>
            </a:endParaRPr>
          </a:p>
          <a:p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(dimensional </a:t>
            </a:r>
            <a:r>
              <a:rPr lang="es-E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regularitzation</a:t>
            </a:r>
            <a:r>
              <a:rPr lang="es-E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D1C7F4-0B6D-0342-BF1B-2E34890E1338}"/>
              </a:ext>
            </a:extLst>
          </p:cNvPr>
          <p:cNvCxnSpPr>
            <a:cxnSpLocks/>
          </p:cNvCxnSpPr>
          <p:nvPr/>
        </p:nvCxnSpPr>
        <p:spPr>
          <a:xfrm flipV="1">
            <a:off x="1902372" y="4637626"/>
            <a:ext cx="1" cy="872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229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%\documentclass{slides}\pagestyle{empty}&#10;\documentclass[12pt]{article}\pagestyle{empty}&#10;\RequirePackage[usenames]{pstcol}&#10;\begin{document}&#10;$\pi {\red \Sigma}$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389"/>
  <p:tag name="BOXHEIGHT" val="313"/>
  <p:tag name="BOXFONT" val="10"/>
  <p:tag name="BOXWRAP" val="Falso"/>
  <p:tag name="WORKAROUNDTRANSPARENCYBUG" val="Falso"/>
  <p:tag name="ALLOWFONTSUBSTITUTION" val="Falso"/>
  <p:tag name="BITMAPFORMAT" val="bmp256"/>
  <p:tag name="ORIGWIDTH" val="16"/>
  <p:tag name="PICTUREFILESIZE" val="41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%\documentclass{slides}\pagestyle{empty}&#10;\documentclass[12pt]{article}\pagestyle{empty}&#10;\RequirePackage[usenames]{pstcol}&#10;\begin{document}&#10;${\red \bar K} N$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389"/>
  <p:tag name="BOXHEIGHT" val="313"/>
  <p:tag name="BOXFONT" val="10"/>
  <p:tag name="BOXWRAP" val="Falso"/>
  <p:tag name="WORKAROUNDTRANSPARENCYBUG" val="Falso"/>
  <p:tag name="ALLOWFONTSUBSTITUTION" val="Falso"/>
  <p:tag name="BITMAPFORMAT" val="bmp256"/>
  <p:tag name="ORIGWIDTH" val="22"/>
  <p:tag name="PICTUREFILESIZE" val="684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%\documentclass{slides}\pagestyle{empty}&#10;\documentclass[12pt]{article}\pagestyle{empty}&#10;\RequirePackage[usenames]{pstcol}&#10;\begin{document}&#10;\begin{eqnarray*}&#10;{\red \Lambda}(1405)&#10;\end{eqnarray*}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389"/>
  <p:tag name="BOXHEIGHT" val="313"/>
  <p:tag name="BOXFONT" val="10"/>
  <p:tag name="BOXWRAP" val="Falso"/>
  <p:tag name="WORKAROUNDTRANSPARENCYBUG" val="Falso"/>
  <p:tag name="ALLOWFONTSUBSTITUTION" val="Falso"/>
  <p:tag name="BITMAPFORMAT" val="bmp256"/>
  <p:tag name="ORIGWIDTH" val="40"/>
  <p:tag name="PICTUREFILESIZE" val="1453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12450</TotalTime>
  <Words>2239</Words>
  <Application>Microsoft Macintosh PowerPoint</Application>
  <PresentationFormat>On-screen Show (4:3)</PresentationFormat>
  <Paragraphs>300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Mangal</vt:lpstr>
      <vt:lpstr>Symbol</vt:lpstr>
      <vt:lpstr>Times New Roman</vt:lpstr>
      <vt:lpstr>Wingdings</vt:lpstr>
      <vt:lpstr>Office Theme</vt:lpstr>
      <vt:lpstr>The constraining effect of isospin filtering processes in low energy meson-baryon interactions</vt:lpstr>
      <vt:lpstr>Aim: Describe the meson-baryon interaction in the S=-1 sector at low energies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Barcelona</Company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 ➔ KX reaction in chiral unitary models up to NLO</dc:title>
  <dc:subject/>
  <dc:creator>Angels Ramos</dc:creator>
  <cp:keywords/>
  <dc:description/>
  <cp:lastModifiedBy>Angels Ramos Gomez</cp:lastModifiedBy>
  <cp:revision>201</cp:revision>
  <cp:lastPrinted>2018-06-28T03:59:40Z</cp:lastPrinted>
  <dcterms:created xsi:type="dcterms:W3CDTF">2014-05-27T21:48:17Z</dcterms:created>
  <dcterms:modified xsi:type="dcterms:W3CDTF">2018-06-28T04:01:27Z</dcterms:modified>
  <cp:category/>
</cp:coreProperties>
</file>