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77" r:id="rId3"/>
    <p:sldId id="356" r:id="rId4"/>
    <p:sldId id="357" r:id="rId5"/>
    <p:sldId id="354" r:id="rId6"/>
    <p:sldId id="326" r:id="rId7"/>
    <p:sldId id="353" r:id="rId8"/>
    <p:sldId id="329" r:id="rId9"/>
    <p:sldId id="358" r:id="rId10"/>
    <p:sldId id="359" r:id="rId11"/>
    <p:sldId id="341" r:id="rId12"/>
    <p:sldId id="342" r:id="rId13"/>
    <p:sldId id="304" r:id="rId14"/>
    <p:sldId id="305" r:id="rId15"/>
    <p:sldId id="322" r:id="rId16"/>
    <p:sldId id="308" r:id="rId17"/>
    <p:sldId id="280" r:id="rId18"/>
    <p:sldId id="362" r:id="rId19"/>
    <p:sldId id="363" r:id="rId20"/>
    <p:sldId id="323" r:id="rId21"/>
    <p:sldId id="364" r:id="rId22"/>
    <p:sldId id="276" r:id="rId23"/>
    <p:sldId id="360" r:id="rId24"/>
    <p:sldId id="361" r:id="rId25"/>
    <p:sldId id="355" r:id="rId26"/>
    <p:sldId id="319" r:id="rId27"/>
    <p:sldId id="285" r:id="rId28"/>
    <p:sldId id="279" r:id="rId29"/>
    <p:sldId id="311" r:id="rId30"/>
    <p:sldId id="313" r:id="rId31"/>
    <p:sldId id="321" r:id="rId32"/>
    <p:sldId id="343" r:id="rId33"/>
    <p:sldId id="348" r:id="rId34"/>
    <p:sldId id="330" r:id="rId35"/>
    <p:sldId id="332" r:id="rId36"/>
    <p:sldId id="335" r:id="rId37"/>
    <p:sldId id="333" r:id="rId38"/>
    <p:sldId id="331" r:id="rId39"/>
    <p:sldId id="320" r:id="rId40"/>
    <p:sldId id="318" r:id="rId41"/>
    <p:sldId id="336" r:id="rId42"/>
    <p:sldId id="287" r:id="rId43"/>
  </p:sldIdLst>
  <p:sldSz cx="12192000" cy="6858000"/>
  <p:notesSz cx="6858000" cy="9144000"/>
  <p:custDataLst>
    <p:tags r:id="rId4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DB"/>
    <a:srgbClr val="342A1C"/>
    <a:srgbClr val="535105"/>
    <a:srgbClr val="382C94"/>
    <a:srgbClr val="FFFFCC"/>
    <a:srgbClr val="474399"/>
    <a:srgbClr val="BAC711"/>
    <a:srgbClr val="9D454D"/>
    <a:srgbClr val="DB2E0B"/>
    <a:srgbClr val="D5D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ABB9B6-05DF-4CEE-BBFA-34D850018225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01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885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4.png"/><Relationship Id="rId5" Type="http://schemas.openxmlformats.org/officeDocument/2006/relationships/tags" Target="../tags/tag84.xml"/><Relationship Id="rId10" Type="http://schemas.openxmlformats.org/officeDocument/2006/relationships/image" Target="../media/image30.png"/><Relationship Id="rId4" Type="http://schemas.openxmlformats.org/officeDocument/2006/relationships/tags" Target="../tags/tag83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88.xml"/><Relationship Id="rId7" Type="http://schemas.openxmlformats.org/officeDocument/2006/relationships/image" Target="../media/image3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5" Type="http://schemas.openxmlformats.org/officeDocument/2006/relationships/tags" Target="../tags/tag90.xml"/><Relationship Id="rId10" Type="http://schemas.openxmlformats.org/officeDocument/2006/relationships/image" Target="../media/image41.png"/><Relationship Id="rId4" Type="http://schemas.openxmlformats.org/officeDocument/2006/relationships/tags" Target="../tags/tag89.xm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0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49.png"/><Relationship Id="rId5" Type="http://schemas.openxmlformats.org/officeDocument/2006/relationships/tags" Target="../tags/tag97.xml"/><Relationship Id="rId10" Type="http://schemas.openxmlformats.org/officeDocument/2006/relationships/image" Target="../media/image48.png"/><Relationship Id="rId4" Type="http://schemas.openxmlformats.org/officeDocument/2006/relationships/tags" Target="../tags/tag96.xml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4.png"/><Relationship Id="rId26" Type="http://schemas.openxmlformats.org/officeDocument/2006/relationships/image" Target="../media/image51.png"/><Relationship Id="rId3" Type="http://schemas.openxmlformats.org/officeDocument/2006/relationships/tags" Target="../tags/tag101.xml"/><Relationship Id="rId21" Type="http://schemas.openxmlformats.org/officeDocument/2006/relationships/image" Target="../media/image57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tags" Target="../tags/tag100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0.png"/><Relationship Id="rId5" Type="http://schemas.openxmlformats.org/officeDocument/2006/relationships/tags" Target="../tags/tag103.xml"/><Relationship Id="rId15" Type="http://schemas.openxmlformats.org/officeDocument/2006/relationships/image" Target="../media/image46.png"/><Relationship Id="rId23" Type="http://schemas.openxmlformats.org/officeDocument/2006/relationships/image" Target="../media/image59.png"/><Relationship Id="rId10" Type="http://schemas.openxmlformats.org/officeDocument/2006/relationships/tags" Target="../tags/tag108.xml"/><Relationship Id="rId19" Type="http://schemas.openxmlformats.org/officeDocument/2006/relationships/image" Target="../media/image55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65.png"/><Relationship Id="rId5" Type="http://schemas.openxmlformats.org/officeDocument/2006/relationships/tags" Target="../tags/tag115.xml"/><Relationship Id="rId10" Type="http://schemas.openxmlformats.org/officeDocument/2006/relationships/image" Target="../media/image64.png"/><Relationship Id="rId4" Type="http://schemas.openxmlformats.org/officeDocument/2006/relationships/tags" Target="../tags/tag114.xml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122.xml"/><Relationship Id="rId7" Type="http://schemas.openxmlformats.org/officeDocument/2006/relationships/image" Target="../media/image73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7.png"/><Relationship Id="rId5" Type="http://schemas.openxmlformats.org/officeDocument/2006/relationships/tags" Target="../tags/tag124.xml"/><Relationship Id="rId10" Type="http://schemas.openxmlformats.org/officeDocument/2006/relationships/image" Target="../media/image76.png"/><Relationship Id="rId4" Type="http://schemas.openxmlformats.org/officeDocument/2006/relationships/tags" Target="../tags/tag123.xml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0.png"/><Relationship Id="rId5" Type="http://schemas.openxmlformats.org/officeDocument/2006/relationships/image" Target="../media/image79.emf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slideLayout" Target="../slideLayouts/slideLayout1.xml"/><Relationship Id="rId68" Type="http://schemas.openxmlformats.org/officeDocument/2006/relationships/image" Target="../media/image6.png"/><Relationship Id="rId7" Type="http://schemas.openxmlformats.org/officeDocument/2006/relationships/tags" Target="../tags/tag8.xml"/><Relationship Id="rId71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image" Target="../media/image4.png"/><Relationship Id="rId74" Type="http://schemas.openxmlformats.org/officeDocument/2006/relationships/image" Target="../media/image12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image" Target="../media/image3.png"/><Relationship Id="rId73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image" Target="../media/image2.png"/><Relationship Id="rId69" Type="http://schemas.openxmlformats.org/officeDocument/2006/relationships/image" Target="../media/image7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image" Target="../media/image10.png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image" Target="../media/image5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30.xml"/><Relationship Id="rId7" Type="http://schemas.openxmlformats.org/officeDocument/2006/relationships/image" Target="../media/image89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8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4.xml"/><Relationship Id="rId7" Type="http://schemas.openxmlformats.org/officeDocument/2006/relationships/image" Target="../media/image93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9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tags" Target="../tags/tag138.xml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5.png"/><Relationship Id="rId5" Type="http://schemas.openxmlformats.org/officeDocument/2006/relationships/tags" Target="../tags/tag140.xml"/><Relationship Id="rId10" Type="http://schemas.openxmlformats.org/officeDocument/2006/relationships/image" Target="../media/image104.png"/><Relationship Id="rId4" Type="http://schemas.openxmlformats.org/officeDocument/2006/relationships/tags" Target="../tags/tag139.xml"/><Relationship Id="rId9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108.png"/><Relationship Id="rId18" Type="http://schemas.openxmlformats.org/officeDocument/2006/relationships/image" Target="../media/image112.png"/><Relationship Id="rId3" Type="http://schemas.openxmlformats.org/officeDocument/2006/relationships/tags" Target="../tags/tag143.xml"/><Relationship Id="rId21" Type="http://schemas.openxmlformats.org/officeDocument/2006/relationships/image" Target="../media/image17.png"/><Relationship Id="rId7" Type="http://schemas.openxmlformats.org/officeDocument/2006/relationships/tags" Target="../tags/tag14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5.png"/><Relationship Id="rId2" Type="http://schemas.openxmlformats.org/officeDocument/2006/relationships/tags" Target="../tags/tag142.xml"/><Relationship Id="rId16" Type="http://schemas.openxmlformats.org/officeDocument/2006/relationships/image" Target="../media/image111.png"/><Relationship Id="rId20" Type="http://schemas.openxmlformats.org/officeDocument/2006/relationships/image" Target="../media/image16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image" Target="../media/image110.png"/><Relationship Id="rId10" Type="http://schemas.openxmlformats.org/officeDocument/2006/relationships/tags" Target="../tags/tag150.xml"/><Relationship Id="rId19" Type="http://schemas.openxmlformats.org/officeDocument/2006/relationships/image" Target="../media/image113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4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7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16.png"/><Relationship Id="rId5" Type="http://schemas.openxmlformats.org/officeDocument/2006/relationships/image" Target="../media/image66.png"/><Relationship Id="rId10" Type="http://schemas.openxmlformats.org/officeDocument/2006/relationships/image" Target="../media/image1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4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27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image" Target="../media/image130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133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image" Target="../media/image137.png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image" Target="../media/image136.png"/><Relationship Id="rId2" Type="http://schemas.openxmlformats.org/officeDocument/2006/relationships/tags" Target="../tags/tag167.xml"/><Relationship Id="rId16" Type="http://schemas.openxmlformats.org/officeDocument/2006/relationships/image" Target="../media/image140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image" Target="../media/image135.png"/><Relationship Id="rId5" Type="http://schemas.openxmlformats.org/officeDocument/2006/relationships/tags" Target="../tags/tag170.xml"/><Relationship Id="rId15" Type="http://schemas.openxmlformats.org/officeDocument/2006/relationships/image" Target="../media/image139.png"/><Relationship Id="rId10" Type="http://schemas.openxmlformats.org/officeDocument/2006/relationships/image" Target="../media/image131.png"/><Relationship Id="rId4" Type="http://schemas.openxmlformats.org/officeDocument/2006/relationships/tags" Target="../tags/tag16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image" Target="../media/image141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4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8.png"/><Relationship Id="rId5" Type="http://schemas.openxmlformats.org/officeDocument/2006/relationships/tags" Target="../tags/tag72.xml"/><Relationship Id="rId10" Type="http://schemas.openxmlformats.org/officeDocument/2006/relationships/image" Target="../media/image17.png"/><Relationship Id="rId4" Type="http://schemas.openxmlformats.org/officeDocument/2006/relationships/tags" Target="../tags/tag71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image" Target="../media/image147.png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tags" Target="../tags/tag180.xml"/><Relationship Id="rId16" Type="http://schemas.openxmlformats.org/officeDocument/2006/relationships/image" Target="../media/image150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145.png"/><Relationship Id="rId5" Type="http://schemas.openxmlformats.org/officeDocument/2006/relationships/tags" Target="../tags/tag183.xml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tags" Target="../tags/tag18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6.xml"/><Relationship Id="rId7" Type="http://schemas.openxmlformats.org/officeDocument/2006/relationships/image" Target="../media/image2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705" y="229005"/>
            <a:ext cx="1187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Mesons with charm and strangeness                            in nuclear matter</a:t>
            </a:r>
            <a:endParaRPr kumimoji="1" lang="ja-JP" altLang="en-US" sz="4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9869" y="4879092"/>
            <a:ext cx="72027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</a:t>
            </a:r>
            <a:r>
              <a:rPr lang="ja-JP" altLang="en-US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HYP2018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Portsmouth, VA, USA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June 28, 2018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1021" y="2698812"/>
            <a:ext cx="9908212" cy="198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              </a:t>
            </a:r>
            <a:r>
              <a:rPr lang="ja-JP" altLang="en-US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　　　　　　　　　　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                            P. Gubler and W. Weise, Phys. Lett. B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  <a:r>
              <a:rPr lang="ja-JP" altLang="en-US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　　　　　　　　　　　　　　　　　　              　　　　</a:t>
            </a:r>
            <a:r>
              <a:rPr lang="en-US" altLang="ja-JP" sz="1600" dirty="0">
                <a:solidFill>
                  <a:schemeClr val="bg1"/>
                </a:solidFill>
              </a:rPr>
              <a:t> A. Park, P. Gubler, M. Harada, S.H. Lee, C. Nonaka and W. Park, Phys. Rev. D </a:t>
            </a:r>
            <a:r>
              <a:rPr lang="en-US" altLang="ja-JP" sz="1600" b="1" dirty="0">
                <a:solidFill>
                  <a:schemeClr val="bg1"/>
                </a:solidFill>
              </a:rPr>
              <a:t>93</a:t>
            </a:r>
            <a:r>
              <a:rPr lang="en-US" altLang="ja-JP" sz="1600" dirty="0">
                <a:solidFill>
                  <a:schemeClr val="bg1"/>
                </a:solidFill>
              </a:rPr>
              <a:t>, 054035 (2016).</a:t>
            </a:r>
            <a:endParaRPr lang="ja-JP" altLang="en-US" sz="1600" dirty="0">
              <a:solidFill>
                <a:schemeClr val="bg1"/>
              </a:solidFill>
            </a:endParaRPr>
          </a:p>
          <a:p>
            <a:pPr algn="ctr">
              <a:lnSpc>
                <a:spcPts val="3000"/>
              </a:lnSpc>
            </a:pP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               K. Suzuki, P. Gubler and M. Oka, Phys. Rev. C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93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045209 (2016).                                                                        </a:t>
            </a:r>
            <a:endParaRPr kumimoji="1" lang="en-US" altLang="ja-JP" sz="16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1021" y="1890798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JAEA</a:t>
            </a:r>
            <a:endParaRPr lang="en-US" altLang="ja-JP" sz="2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6" name="Picture 2" descr="https://www.jaea.go.jp/04/turuga/internationalworkshop/official_logo_l.png">
            <a:extLst>
              <a:ext uri="{FF2B5EF4-FFF2-40B4-BE49-F238E27FC236}">
                <a16:creationId xmlns:a16="http://schemas.microsoft.com/office/drawing/2014/main" id="{66EFABA5-E576-49F6-8910-F388A91C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17" y="5065120"/>
            <a:ext cx="2904116" cy="14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 1">
            <a:extLst>
              <a:ext uri="{FF2B5EF4-FFF2-40B4-BE49-F238E27FC236}">
                <a16:creationId xmlns:a16="http://schemas.microsoft.com/office/drawing/2014/main" id="{F5BF7AEA-2B9D-41EE-B310-F81B67A1B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1184" y="128634"/>
            <a:ext cx="6889632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D</a:t>
            </a:r>
          </a:p>
        </p:txBody>
      </p:sp>
      <p:sp>
        <p:nvSpPr>
          <p:cNvPr id="5" name="Rectangle 2 2">
            <a:extLst>
              <a:ext uri="{FF2B5EF4-FFF2-40B4-BE49-F238E27FC236}">
                <a16:creationId xmlns:a16="http://schemas.microsoft.com/office/drawing/2014/main" id="{4AEADA9D-F67A-41DE-9F42-2BCDC601ED4F}"/>
              </a:ext>
            </a:extLst>
          </p:cNvPr>
          <p:cNvSpPr txBox="1">
            <a:spLocks noChangeArrowheads="1"/>
          </p:cNvSpPr>
          <p:nvPr/>
        </p:nvSpPr>
        <p:spPr>
          <a:xfrm>
            <a:off x="4543503" y="562014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hadronic models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0A04620-BBAD-4AFB-8DA6-FFBD7A553727}"/>
              </a:ext>
            </a:extLst>
          </p:cNvPr>
          <p:cNvGrpSpPr/>
          <p:nvPr/>
        </p:nvGrpSpPr>
        <p:grpSpPr>
          <a:xfrm>
            <a:off x="757508" y="1208127"/>
            <a:ext cx="4041589" cy="5008912"/>
            <a:chOff x="890858" y="1079553"/>
            <a:chExt cx="4041589" cy="500891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911E4B9-A8A7-438B-80BC-55E5B792C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0859" y="1079553"/>
              <a:ext cx="4041588" cy="2537356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BCE2A33-C218-4795-A9F5-CA33A49C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90858" y="3616908"/>
              <a:ext cx="4041587" cy="2471557"/>
            </a:xfrm>
            <a:prstGeom prst="rect">
              <a:avLst/>
            </a:prstGeom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9D726A-8DA3-4E1C-BB5E-15B44FD173A4}"/>
              </a:ext>
            </a:extLst>
          </p:cNvPr>
          <p:cNvSpPr txBox="1"/>
          <p:nvPr/>
        </p:nvSpPr>
        <p:spPr>
          <a:xfrm>
            <a:off x="274530" y="6377450"/>
            <a:ext cx="723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D. </a:t>
            </a:r>
            <a:r>
              <a:rPr lang="en-US" altLang="ja-JP" sz="1600" dirty="0" err="1">
                <a:solidFill>
                  <a:schemeClr val="bg1"/>
                </a:solidFill>
              </a:rPr>
              <a:t>Suenaga</a:t>
            </a:r>
            <a:r>
              <a:rPr lang="en-US" altLang="ja-JP" sz="1600" dirty="0">
                <a:solidFill>
                  <a:schemeClr val="bg1"/>
                </a:solidFill>
              </a:rPr>
              <a:t>, S. </a:t>
            </a:r>
            <a:r>
              <a:rPr lang="en-US" altLang="ja-JP" sz="1600" dirty="0" err="1">
                <a:solidFill>
                  <a:schemeClr val="bg1"/>
                </a:solidFill>
              </a:rPr>
              <a:t>Yasui</a:t>
            </a:r>
            <a:r>
              <a:rPr lang="en-US" altLang="ja-JP" sz="1600" dirty="0">
                <a:solidFill>
                  <a:schemeClr val="bg1"/>
                </a:solidFill>
              </a:rPr>
              <a:t> and M. Harada, Phys. Rev. C </a:t>
            </a:r>
            <a:r>
              <a:rPr lang="en-US" altLang="ja-JP" sz="1600" b="1" dirty="0">
                <a:solidFill>
                  <a:schemeClr val="bg1"/>
                </a:solidFill>
              </a:rPr>
              <a:t>97</a:t>
            </a:r>
            <a:r>
              <a:rPr lang="en-US" altLang="ja-JP" sz="1600" dirty="0">
                <a:solidFill>
                  <a:schemeClr val="bg1"/>
                </a:solidFill>
              </a:rPr>
              <a:t>, 015204 (2017).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CD4F497-8F95-4DA6-B80F-D84A15677F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81" y="1835253"/>
            <a:ext cx="768120" cy="18328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DC711AA-F5E1-4A64-9227-B48EAE7EE7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56" y="4550917"/>
            <a:ext cx="771302" cy="18328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6C87127-D136-45AB-8FDC-F0DC7B2B65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25" y="2160305"/>
            <a:ext cx="986668" cy="21714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AC4F979-34A9-4727-BC31-56E74787A6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4854092"/>
            <a:ext cx="902652" cy="254338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4A80230-60EB-4F0E-A30E-80895F5E3FBD}"/>
              </a:ext>
            </a:extLst>
          </p:cNvPr>
          <p:cNvSpPr txBox="1"/>
          <p:nvPr/>
        </p:nvSpPr>
        <p:spPr>
          <a:xfrm>
            <a:off x="5306779" y="2146615"/>
            <a:ext cx="183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D:  repulsive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E73E3DA-B1EE-4791-ADFF-982B125F19BD}"/>
              </a:ext>
            </a:extLst>
          </p:cNvPr>
          <p:cNvSpPr txBox="1"/>
          <p:nvPr/>
        </p:nvSpPr>
        <p:spPr>
          <a:xfrm>
            <a:off x="5306779" y="4653991"/>
            <a:ext cx="201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D</a:t>
            </a:r>
            <a:r>
              <a:rPr lang="en-US" altLang="ja-JP" sz="2400" baseline="30000" dirty="0">
                <a:solidFill>
                  <a:schemeClr val="bg1"/>
                </a:solidFill>
              </a:rPr>
              <a:t>*</a:t>
            </a:r>
            <a:r>
              <a:rPr lang="en-US" altLang="ja-JP" sz="2400" dirty="0">
                <a:solidFill>
                  <a:schemeClr val="bg1"/>
                </a:solidFill>
              </a:rPr>
              <a:t>:  attractive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A9D78FD-C711-4CD4-8406-03424D4CCC4E}"/>
              </a:ext>
            </a:extLst>
          </p:cNvPr>
          <p:cNvSpPr txBox="1"/>
          <p:nvPr/>
        </p:nvSpPr>
        <p:spPr>
          <a:xfrm>
            <a:off x="5497200" y="4824000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0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B54A5BC-DC76-4038-9AAB-6D71A62D4F9C}"/>
              </a:ext>
            </a:extLst>
          </p:cNvPr>
          <p:cNvCxnSpPr/>
          <p:nvPr/>
        </p:nvCxnSpPr>
        <p:spPr>
          <a:xfrm>
            <a:off x="5400000" y="2232000"/>
            <a:ext cx="1701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622F589-F25C-4CFD-92B6-5A513E6FF857}"/>
              </a:ext>
            </a:extLst>
          </p:cNvPr>
          <p:cNvCxnSpPr/>
          <p:nvPr/>
        </p:nvCxnSpPr>
        <p:spPr>
          <a:xfrm>
            <a:off x="5389162" y="4734197"/>
            <a:ext cx="1701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上下 30">
            <a:extLst>
              <a:ext uri="{FF2B5EF4-FFF2-40B4-BE49-F238E27FC236}">
                <a16:creationId xmlns:a16="http://schemas.microsoft.com/office/drawing/2014/main" id="{F1E57B8D-70AC-4F01-A2F3-6811E186FC64}"/>
              </a:ext>
            </a:extLst>
          </p:cNvPr>
          <p:cNvSpPr/>
          <p:nvPr/>
        </p:nvSpPr>
        <p:spPr>
          <a:xfrm>
            <a:off x="5895182" y="2887598"/>
            <a:ext cx="657225" cy="1605982"/>
          </a:xfrm>
          <a:prstGeom prst="upDownArrow">
            <a:avLst>
              <a:gd name="adj1" fmla="val 2971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4B6D89-CCF7-4932-AC57-4B4A0ED31E12}"/>
              </a:ext>
            </a:extLst>
          </p:cNvPr>
          <p:cNvSpPr txBox="1"/>
          <p:nvPr/>
        </p:nvSpPr>
        <p:spPr>
          <a:xfrm>
            <a:off x="6501786" y="3429000"/>
            <a:ext cx="201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</a:t>
            </a:r>
            <a:r>
              <a:rPr kumimoji="1" lang="en-US" altLang="ja-JP" sz="2000" dirty="0">
                <a:solidFill>
                  <a:schemeClr val="bg1"/>
                </a:solidFill>
              </a:rPr>
              <a:t>hiral partners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D925E0AD-F48F-464C-8CCC-69C89C9A6CE2}"/>
              </a:ext>
            </a:extLst>
          </p:cNvPr>
          <p:cNvSpPr/>
          <p:nvPr/>
        </p:nvSpPr>
        <p:spPr>
          <a:xfrm>
            <a:off x="8241316" y="3352830"/>
            <a:ext cx="1085850" cy="552450"/>
          </a:xfrm>
          <a:prstGeom prst="rightArrow">
            <a:avLst>
              <a:gd name="adj1" fmla="val 2931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6045923-56B5-41A0-BB88-3C0F68FBA50B}"/>
              </a:ext>
            </a:extLst>
          </p:cNvPr>
          <p:cNvSpPr txBox="1"/>
          <p:nvPr/>
        </p:nvSpPr>
        <p:spPr>
          <a:xfrm>
            <a:off x="9426516" y="3121223"/>
            <a:ext cx="2651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s</a:t>
            </a:r>
            <a:r>
              <a:rPr kumimoji="1" lang="en-US" altLang="ja-JP" sz="2000" dirty="0">
                <a:solidFill>
                  <a:schemeClr val="bg1"/>
                </a:solidFill>
              </a:rPr>
              <a:t>hould be</a:t>
            </a:r>
            <a:r>
              <a:rPr lang="en-US" altLang="ja-JP" sz="2000" dirty="0">
                <a:solidFill>
                  <a:schemeClr val="bg1"/>
                </a:solidFill>
              </a:rPr>
              <a:t>come degenerate for restored chiral symmetry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05E2760A-AA7C-4926-B39E-57CED2FB3D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2409" y="4212564"/>
            <a:ext cx="3778566" cy="2435868"/>
          </a:xfrm>
          <a:prstGeom prst="rect">
            <a:avLst/>
          </a:prstGeom>
        </p:spPr>
      </p:pic>
      <p:sp>
        <p:nvSpPr>
          <p:cNvPr id="37" name="Rectangle 2 2">
            <a:extLst>
              <a:ext uri="{FF2B5EF4-FFF2-40B4-BE49-F238E27FC236}">
                <a16:creationId xmlns:a16="http://schemas.microsoft.com/office/drawing/2014/main" id="{62DB42B5-CD85-494C-973F-EC2704DA1B3B}"/>
              </a:ext>
            </a:extLst>
          </p:cNvPr>
          <p:cNvSpPr txBox="1">
            <a:spLocks noChangeArrowheads="1"/>
          </p:cNvSpPr>
          <p:nvPr/>
        </p:nvSpPr>
        <p:spPr>
          <a:xfrm>
            <a:off x="8169195" y="1387035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Analysis based on the linear sigma model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2C10E56-1A5D-4F68-A79A-93E917F6825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324" y="4552128"/>
            <a:ext cx="902652" cy="25433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86455DA-8760-487F-B860-010BA73EF4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41" y="5547347"/>
            <a:ext cx="818357" cy="1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40" y="3230955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Makes use of the analytic properties of the correlation function: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5081032" y="4221440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8537019" y="4292876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rgbClr val="000000"/>
                </a:solidFill>
              </a:rPr>
              <a:t>of the operator </a:t>
            </a:r>
            <a:r>
              <a:rPr lang="ja-JP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χ</a:t>
            </a:r>
            <a:endParaRPr lang="el-GR" altLang="ja-JP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9400618" y="3573739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6231969" y="3862665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600" baseline="30000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8" y="1506456"/>
            <a:ext cx="6391484" cy="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18" y="5744831"/>
            <a:ext cx="5844270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D6952F2-7D59-4320-9A92-2918BB3001D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10" y="2202474"/>
            <a:ext cx="2218754" cy="267006"/>
          </a:xfrm>
          <a:prstGeom prst="rect">
            <a:avLst/>
          </a:prstGeom>
          <a:noFill/>
        </p:spPr>
      </p:pic>
      <p:cxnSp>
        <p:nvCxnSpPr>
          <p:cNvPr id="10" name="直線矢印コネクタ 9"/>
          <p:cNvCxnSpPr>
            <a:cxnSpLocks/>
          </p:cNvCxnSpPr>
          <p:nvPr/>
        </p:nvCxnSpPr>
        <p:spPr>
          <a:xfrm flipH="1" flipV="1">
            <a:off x="8266670" y="2174789"/>
            <a:ext cx="915430" cy="374859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cxnSpLocks/>
          </p:cNvCxnSpPr>
          <p:nvPr/>
        </p:nvCxnSpPr>
        <p:spPr>
          <a:xfrm flipH="1" flipV="1">
            <a:off x="8896866" y="2180751"/>
            <a:ext cx="285234" cy="24376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>
            <a:extLst>
              <a:ext uri="{FF2B5EF4-FFF2-40B4-BE49-F238E27FC236}">
                <a16:creationId xmlns:a16="http://schemas.microsoft.com/office/drawing/2014/main" id="{5E0907BB-449B-4E58-B34F-F7B7356152B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210" y="2549648"/>
            <a:ext cx="2277019" cy="252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73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1995514" y="190429"/>
            <a:ext cx="9520983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operator product expansion (OPE) 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42949" y="1706882"/>
            <a:ext cx="71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S. </a:t>
            </a:r>
            <a:r>
              <a:rPr lang="en-US" altLang="ja-JP" dirty="0" err="1">
                <a:solidFill>
                  <a:schemeClr val="bg1"/>
                </a:solidFill>
              </a:rPr>
              <a:t>Durr</a:t>
            </a:r>
            <a:r>
              <a:rPr lang="en-US" altLang="ja-JP" dirty="0">
                <a:solidFill>
                  <a:schemeClr val="bg1"/>
                </a:solidFill>
              </a:rPr>
              <a:t> et al. (BMW Collaboration),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172001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68" y="2235612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1935317" y="1771805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42949" y="2686587"/>
            <a:ext cx="677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Y.-B. Yang et al. (</a:t>
            </a:r>
            <a:r>
              <a:rPr lang="el-GR" altLang="ja-JP" dirty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>
                <a:solidFill>
                  <a:schemeClr val="bg1"/>
                </a:solidFill>
              </a:rPr>
              <a:t>QCD Collaboration), Phys. Rev. D </a:t>
            </a:r>
            <a:r>
              <a:rPr lang="en-US" altLang="ja-JP" b="1" dirty="0">
                <a:solidFill>
                  <a:schemeClr val="bg1"/>
                </a:solidFill>
              </a:rPr>
              <a:t>94</a:t>
            </a:r>
            <a:r>
              <a:rPr lang="en-US" altLang="ja-JP" dirty="0">
                <a:solidFill>
                  <a:schemeClr val="bg1"/>
                </a:solidFill>
              </a:rPr>
              <a:t>, 054503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1935317" y="275151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42949" y="3678434"/>
            <a:ext cx="787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A. Abdel-</a:t>
            </a:r>
            <a:r>
              <a:rPr lang="en-US" altLang="ja-JP" dirty="0" err="1">
                <a:solidFill>
                  <a:schemeClr val="bg1"/>
                </a:solidFill>
              </a:rPr>
              <a:t>Rehim</a:t>
            </a:r>
            <a:r>
              <a:rPr lang="en-US" altLang="ja-JP" dirty="0">
                <a:solidFill>
                  <a:schemeClr val="bg1"/>
                </a:solidFill>
              </a:rPr>
              <a:t> et al. (</a:t>
            </a:r>
            <a:r>
              <a:rPr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>
                <a:solidFill>
                  <a:schemeClr val="bg1"/>
                </a:solidFill>
              </a:rPr>
              <a:t> Collaboration),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252001 (2016).</a:t>
            </a:r>
          </a:p>
        </p:txBody>
      </p:sp>
      <p:sp>
        <p:nvSpPr>
          <p:cNvPr id="11" name="星 5 10"/>
          <p:cNvSpPr/>
          <p:nvPr/>
        </p:nvSpPr>
        <p:spPr>
          <a:xfrm>
            <a:off x="1935318" y="3743357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2" y="4117833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40397" y="160189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results from lattice QCD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2949" y="4709673"/>
            <a:ext cx="82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G.S. Bali et al. (</a:t>
            </a:r>
            <a:r>
              <a:rPr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RQCD</a:t>
            </a:r>
            <a:r>
              <a:rPr lang="en-US" altLang="ja-JP" dirty="0">
                <a:solidFill>
                  <a:schemeClr val="bg1"/>
                </a:solidFill>
              </a:rPr>
              <a:t> Collaboration), Phys. Rev. D </a:t>
            </a:r>
            <a:r>
              <a:rPr lang="en-US" altLang="ja-JP" b="1" dirty="0">
                <a:solidFill>
                  <a:schemeClr val="bg1"/>
                </a:solidFill>
              </a:rPr>
              <a:t>93</a:t>
            </a:r>
            <a:r>
              <a:rPr lang="en-US" altLang="ja-JP" dirty="0">
                <a:solidFill>
                  <a:schemeClr val="bg1"/>
                </a:solidFill>
              </a:rPr>
              <a:t>, 094504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星 5 14 1"/>
          <p:cNvSpPr/>
          <p:nvPr/>
        </p:nvSpPr>
        <p:spPr>
          <a:xfrm>
            <a:off x="1935318" y="4774596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81" y="5151311"/>
            <a:ext cx="232482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224078" y="2148860"/>
            <a:ext cx="262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(Feynman-Hellmann)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010916" y="3114722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010916" y="4089294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10916" y="5003590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78" y="3219521"/>
            <a:ext cx="3412244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949870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5A26B27-1ABA-408F-82B7-F1AB3B0ED684}"/>
              </a:ext>
            </a:extLst>
          </p:cNvPr>
          <p:cNvSpPr txBox="1"/>
          <p:nvPr/>
        </p:nvSpPr>
        <p:spPr>
          <a:xfrm>
            <a:off x="2642949" y="5541317"/>
            <a:ext cx="82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N. Yamanaka et al. (</a:t>
            </a:r>
            <a:r>
              <a:rPr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JLQCD</a:t>
            </a:r>
            <a:r>
              <a:rPr lang="en-US" altLang="ja-JP" dirty="0">
                <a:solidFill>
                  <a:schemeClr val="bg1"/>
                </a:solidFill>
              </a:rPr>
              <a:t> Collaboration), arXiv:1805.10507 [hep-</a:t>
            </a:r>
            <a:r>
              <a:rPr lang="en-US" altLang="ja-JP" dirty="0" err="1">
                <a:solidFill>
                  <a:schemeClr val="bg1"/>
                </a:solidFill>
              </a:rPr>
              <a:t>lat</a:t>
            </a:r>
            <a:r>
              <a:rPr lang="en-US" altLang="ja-JP" dirty="0">
                <a:solidFill>
                  <a:schemeClr val="bg1"/>
                </a:solidFill>
              </a:rPr>
              <a:t>].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星 5 14 2">
            <a:extLst>
              <a:ext uri="{FF2B5EF4-FFF2-40B4-BE49-F238E27FC236}">
                <a16:creationId xmlns:a16="http://schemas.microsoft.com/office/drawing/2014/main" id="{5B132A56-FFDA-4808-BF51-CE38AD70C894}"/>
              </a:ext>
            </a:extLst>
          </p:cNvPr>
          <p:cNvSpPr/>
          <p:nvPr/>
        </p:nvSpPr>
        <p:spPr>
          <a:xfrm>
            <a:off x="1935318" y="560624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809005-AF0E-46F3-A55E-707943E770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81" y="5982955"/>
            <a:ext cx="2716327" cy="247450"/>
          </a:xfrm>
          <a:prstGeom prst="rect">
            <a:avLst/>
          </a:prstGeom>
          <a:noFill/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DA63D4B-A8E6-4F02-8A96-5A53468863E6}"/>
              </a:ext>
            </a:extLst>
          </p:cNvPr>
          <p:cNvSpPr txBox="1"/>
          <p:nvPr/>
        </p:nvSpPr>
        <p:spPr>
          <a:xfrm>
            <a:off x="9010916" y="5835234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0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0D8CD1B-0266-439C-997D-85584FA1749E}"/>
              </a:ext>
            </a:extLst>
          </p:cNvPr>
          <p:cNvCxnSpPr/>
          <p:nvPr/>
        </p:nvCxnSpPr>
        <p:spPr>
          <a:xfrm flipH="1">
            <a:off x="1700463" y="4227095"/>
            <a:ext cx="1299411" cy="6416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451B54-EDF7-406F-AD7F-636068A5D674}"/>
              </a:ext>
            </a:extLst>
          </p:cNvPr>
          <p:cNvSpPr txBox="1"/>
          <p:nvPr/>
        </p:nvSpPr>
        <p:spPr>
          <a:xfrm>
            <a:off x="213759" y="4960403"/>
            <a:ext cx="2632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Will soon be measured again with better statistics at the E16 experiment at J-PARC!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 1"/>
          <p:cNvSpPr>
            <a:spLocks noGrp="1" noChangeArrowheads="1"/>
          </p:cNvSpPr>
          <p:nvPr>
            <p:ph type="title"/>
          </p:nvPr>
        </p:nvSpPr>
        <p:spPr>
          <a:xfrm>
            <a:off x="3040054" y="181175"/>
            <a:ext cx="6850876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What about the chiral condensate? </a:t>
            </a:r>
          </a:p>
        </p:txBody>
      </p:sp>
      <p:sp>
        <p:nvSpPr>
          <p:cNvPr id="6" name="Rectangle 16 2"/>
          <p:cNvSpPr txBox="1">
            <a:spLocks noChangeArrowheads="1"/>
          </p:cNvSpPr>
          <p:nvPr/>
        </p:nvSpPr>
        <p:spPr>
          <a:xfrm>
            <a:off x="467886" y="806651"/>
            <a:ext cx="5352146" cy="6159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At finite density:</a:t>
            </a: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04" y="1512601"/>
            <a:ext cx="7285127" cy="43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4" name="直線矢印コネクタ 13"/>
          <p:cNvCxnSpPr/>
          <p:nvPr/>
        </p:nvCxnSpPr>
        <p:spPr>
          <a:xfrm flipH="1" flipV="1">
            <a:off x="7537622" y="2713489"/>
            <a:ext cx="284205" cy="30891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33" y="2126629"/>
            <a:ext cx="5655331" cy="7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537622" y="2948203"/>
            <a:ext cx="241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sz="2800" dirty="0">
                <a:solidFill>
                  <a:schemeClr val="bg1"/>
                </a:solidFill>
              </a:rPr>
              <a:t>N-</a:t>
            </a:r>
            <a:r>
              <a:rPr kumimoji="1" lang="el-GR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σ</a:t>
            </a:r>
            <a:r>
              <a:rPr kumimoji="1" lang="en-US" altLang="ja-JP" sz="2800" dirty="0">
                <a:solidFill>
                  <a:schemeClr val="bg1"/>
                </a:solidFill>
              </a:rPr>
              <a:t> term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45644" y="3347658"/>
            <a:ext cx="442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cs typeface="Arial" panose="020B0604020202020204" pitchFamily="34" charset="0"/>
              </a:rPr>
              <a:t>(value still not well known)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03531" y="4947858"/>
            <a:ext cx="4523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M. </a:t>
            </a:r>
            <a:r>
              <a:rPr lang="en-US" altLang="ja-JP" dirty="0" err="1">
                <a:solidFill>
                  <a:schemeClr val="bg1"/>
                </a:solidFill>
              </a:rPr>
              <a:t>Hoferichter</a:t>
            </a:r>
            <a:r>
              <a:rPr lang="en-US" altLang="ja-JP" dirty="0">
                <a:solidFill>
                  <a:schemeClr val="bg1"/>
                </a:solidFill>
              </a:rPr>
              <a:t>, J. Ruiz de Elvira, B. </a:t>
            </a:r>
            <a:r>
              <a:rPr lang="en-US" altLang="ja-JP" dirty="0" err="1">
                <a:solidFill>
                  <a:schemeClr val="bg1"/>
                </a:solidFill>
              </a:rPr>
              <a:t>Kubis</a:t>
            </a:r>
            <a:r>
              <a:rPr lang="en-US" altLang="ja-JP" dirty="0">
                <a:solidFill>
                  <a:schemeClr val="bg1"/>
                </a:solidFill>
              </a:rPr>
              <a:t> and U.-G. </a:t>
            </a:r>
            <a:r>
              <a:rPr lang="en-US" altLang="ja-JP" dirty="0" err="1">
                <a:solidFill>
                  <a:schemeClr val="bg1"/>
                </a:solidFill>
              </a:rPr>
              <a:t>Meißner</a:t>
            </a:r>
            <a:r>
              <a:rPr lang="en-US" altLang="ja-JP" dirty="0">
                <a:solidFill>
                  <a:schemeClr val="bg1"/>
                </a:solidFill>
              </a:rPr>
              <a:t>, 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115</a:t>
            </a:r>
            <a:r>
              <a:rPr lang="en-US" altLang="ja-JP" dirty="0">
                <a:solidFill>
                  <a:schemeClr val="bg1"/>
                </a:solidFill>
              </a:rPr>
              <a:t>, 092301 (2015).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3998648">
            <a:off x="5571339" y="3282819"/>
            <a:ext cx="397744" cy="2123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9341" y="3481433"/>
            <a:ext cx="191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Newest fit to </a:t>
            </a:r>
            <a:r>
              <a:rPr kumimoji="1" lang="el-GR" altLang="ja-JP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dirty="0">
                <a:solidFill>
                  <a:schemeClr val="bg1"/>
                </a:solidFill>
                <a:cs typeface="Arial" panose="020B0604020202020204" pitchFamily="34" charset="0"/>
              </a:rPr>
              <a:t>N scattering 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03" y="6030542"/>
            <a:ext cx="3396653" cy="2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下矢印 24"/>
          <p:cNvSpPr/>
          <p:nvPr/>
        </p:nvSpPr>
        <p:spPr>
          <a:xfrm>
            <a:off x="8360108" y="3977411"/>
            <a:ext cx="397744" cy="903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26246" y="3957230"/>
            <a:ext cx="301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Recent</a:t>
            </a:r>
            <a:r>
              <a:rPr kumimoji="1" lang="en-US" altLang="ja-JP" dirty="0">
                <a:solidFill>
                  <a:schemeClr val="bg1"/>
                </a:solidFill>
              </a:rPr>
              <a:t> lattice QCD determination at physical quark masses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FE075FE-4D97-4F48-9A1D-07DDCCED31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79" y="5541227"/>
            <a:ext cx="2662430" cy="254041"/>
          </a:xfrm>
          <a:prstGeom prst="rect">
            <a:avLst/>
          </a:prstGeom>
          <a:noFill/>
        </p:spPr>
      </p:pic>
      <p:sp>
        <p:nvSpPr>
          <p:cNvPr id="29" name="テキスト ボックス 28"/>
          <p:cNvSpPr txBox="1"/>
          <p:nvPr/>
        </p:nvSpPr>
        <p:spPr>
          <a:xfrm>
            <a:off x="7821827" y="4927465"/>
            <a:ext cx="3198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S. </a:t>
            </a:r>
            <a:r>
              <a:rPr lang="en-US" altLang="ja-JP" sz="1600" dirty="0" err="1">
                <a:solidFill>
                  <a:schemeClr val="bg1"/>
                </a:solidFill>
              </a:rPr>
              <a:t>Durr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i="1" dirty="0">
                <a:solidFill>
                  <a:schemeClr val="bg1"/>
                </a:solidFill>
              </a:rPr>
              <a:t>et al</a:t>
            </a:r>
            <a:r>
              <a:rPr lang="en-US" altLang="ja-JP" sz="1600" dirty="0">
                <a:solidFill>
                  <a:schemeClr val="bg1"/>
                </a:solidFill>
              </a:rPr>
              <a:t>., (BMW Collaboration), 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Phys. Rev. Lett. 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116</a:t>
            </a:r>
            <a:r>
              <a:rPr kumimoji="1" lang="en-US" altLang="ja-JP" sz="1600" dirty="0">
                <a:solidFill>
                  <a:schemeClr val="bg1"/>
                </a:solidFill>
              </a:rPr>
              <a:t>, 172001 (2016).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左右矢印 29"/>
          <p:cNvSpPr/>
          <p:nvPr/>
        </p:nvSpPr>
        <p:spPr>
          <a:xfrm rot="211005">
            <a:off x="5335980" y="5944916"/>
            <a:ext cx="1796914" cy="465318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星 5 5 1">
            <a:extLst>
              <a:ext uri="{FF2B5EF4-FFF2-40B4-BE49-F238E27FC236}">
                <a16:creationId xmlns:a16="http://schemas.microsoft.com/office/drawing/2014/main" id="{F21254B5-16EA-4A20-936D-E47EF2B6A93B}"/>
              </a:ext>
            </a:extLst>
          </p:cNvPr>
          <p:cNvSpPr/>
          <p:nvPr/>
        </p:nvSpPr>
        <p:spPr>
          <a:xfrm>
            <a:off x="7542435" y="5009377"/>
            <a:ext cx="180000" cy="1800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星 5 5 2">
            <a:extLst>
              <a:ext uri="{FF2B5EF4-FFF2-40B4-BE49-F238E27FC236}">
                <a16:creationId xmlns:a16="http://schemas.microsoft.com/office/drawing/2014/main" id="{C651082D-5A79-489C-8195-A22B3E9149A1}"/>
              </a:ext>
            </a:extLst>
          </p:cNvPr>
          <p:cNvSpPr/>
          <p:nvPr/>
        </p:nvSpPr>
        <p:spPr>
          <a:xfrm>
            <a:off x="7542435" y="5945794"/>
            <a:ext cx="180000" cy="1800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38152E4-AADC-49A3-A46F-A652D55587BF}"/>
              </a:ext>
            </a:extLst>
          </p:cNvPr>
          <p:cNvSpPr txBox="1"/>
          <p:nvPr/>
        </p:nvSpPr>
        <p:spPr>
          <a:xfrm>
            <a:off x="7821827" y="5871188"/>
            <a:ext cx="372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N. Yamanaka et al. (</a:t>
            </a:r>
            <a: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  <a:t>JLQCD</a:t>
            </a:r>
            <a:r>
              <a:rPr lang="en-US" altLang="ja-JP" sz="1600" dirty="0">
                <a:solidFill>
                  <a:schemeClr val="bg1"/>
                </a:solidFill>
              </a:rPr>
              <a:t> Collaboration), arXiv:1805.10507 [hep-</a:t>
            </a:r>
            <a:r>
              <a:rPr lang="en-US" altLang="ja-JP" sz="1600" dirty="0" err="1">
                <a:solidFill>
                  <a:schemeClr val="bg1"/>
                </a:solidFill>
              </a:rPr>
              <a:t>lat</a:t>
            </a:r>
            <a:r>
              <a:rPr lang="en-US" altLang="ja-JP" sz="1600" dirty="0">
                <a:solidFill>
                  <a:schemeClr val="bg1"/>
                </a:solidFill>
              </a:rPr>
              <a:t>].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736C53F-7CEE-48E3-8AF9-600D514A1F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79" y="6429468"/>
            <a:ext cx="3255193" cy="356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8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5" grpId="0" animBg="1"/>
      <p:bldP spid="26" grpId="0"/>
      <p:bldP spid="29" grpId="0"/>
      <p:bldP spid="30" grpId="0" animBg="1"/>
      <p:bldP spid="19" grpId="0" animBg="1"/>
      <p:bldP spid="23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title"/>
          </p:nvPr>
        </p:nvSpPr>
        <p:spPr>
          <a:xfrm>
            <a:off x="4053308" y="28700"/>
            <a:ext cx="4781773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D-meson in nuclear matter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9890" y="548816"/>
            <a:ext cx="248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The sum rules we use: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81" y="1044340"/>
            <a:ext cx="3360220" cy="8257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901" y="1043845"/>
            <a:ext cx="348003" cy="82292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33" y="1040992"/>
            <a:ext cx="3884192" cy="825773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4044359" y="855935"/>
            <a:ext cx="403359" cy="37011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9" y="644649"/>
            <a:ext cx="477327" cy="2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2922" y="1970051"/>
            <a:ext cx="8082543" cy="33908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2922" y="5460876"/>
            <a:ext cx="8082543" cy="1190404"/>
          </a:xfrm>
          <a:prstGeom prst="rect">
            <a:avLst/>
          </a:prstGeom>
        </p:spPr>
      </p:pic>
      <p:sp>
        <p:nvSpPr>
          <p:cNvPr id="22" name="円/楕円 21"/>
          <p:cNvSpPr/>
          <p:nvPr/>
        </p:nvSpPr>
        <p:spPr>
          <a:xfrm>
            <a:off x="5107924" y="2548392"/>
            <a:ext cx="718457" cy="4354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986646" y="5620650"/>
            <a:ext cx="741764" cy="4354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17" y="550658"/>
            <a:ext cx="3001165" cy="36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 flipH="1">
            <a:off x="5188479" y="855935"/>
            <a:ext cx="660917" cy="40466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79317" y="163756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92551" y="1106816"/>
            <a:ext cx="254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496519" y="1230825"/>
            <a:ext cx="2935154" cy="2461225"/>
            <a:chOff x="6477676" y="2600433"/>
            <a:chExt cx="4466948" cy="3862739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9633027" y="3961187"/>
              <a:ext cx="1311597" cy="1124058"/>
              <a:chOff x="8054399" y="2688591"/>
              <a:chExt cx="1324377" cy="1148981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3" name="フローチャート: 結合子 12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9" name="図 38"/>
                <p:cNvPicPr>
                  <a:picLocks noChangeAspect="1"/>
                </p:cNvPicPr>
                <p:nvPr>
                  <p:custDataLst>
                    <p:tags r:id="rId6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" name="フローチャート: 結合子 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1" name="図 40"/>
                <p:cNvPicPr>
                  <a:picLocks noChangeAspect="1"/>
                </p:cNvPicPr>
                <p:nvPr>
                  <p:custDataLst>
                    <p:tags r:id="rId6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45" name="フローチャート: 結合子 4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6" name="図 45"/>
                <p:cNvPicPr>
                  <a:picLocks noChangeAspect="1"/>
                </p:cNvPicPr>
                <p:nvPr>
                  <p:custDataLst>
                    <p:tags r:id="rId6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0" name="グループ化 59"/>
            <p:cNvGrpSpPr/>
            <p:nvPr/>
          </p:nvGrpSpPr>
          <p:grpSpPr>
            <a:xfrm>
              <a:off x="7359911" y="5307359"/>
              <a:ext cx="1283583" cy="1155813"/>
              <a:chOff x="7438079" y="4562659"/>
              <a:chExt cx="1283583" cy="1155813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48" name="フローチャート: 結合子 4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49" name="図 48"/>
                <p:cNvPicPr>
                  <a:picLocks noChangeAspect="1"/>
                </p:cNvPicPr>
                <p:nvPr>
                  <p:custDataLst>
                    <p:tags r:id="rId5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51" name="フローチャート: 結合子 5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2" name="図 51"/>
                <p:cNvPicPr>
                  <a:picLocks noChangeAspect="1"/>
                </p:cNvPicPr>
                <p:nvPr>
                  <p:custDataLst>
                    <p:tags r:id="rId5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グループ化 55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57" name="フローチャート: 結合子 5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58" name="図 57"/>
                <p:cNvPicPr>
                  <a:picLocks noChangeAspect="1"/>
                </p:cNvPicPr>
                <p:nvPr>
                  <p:custDataLst>
                    <p:tags r:id="rId57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1" name="グループ化 70"/>
            <p:cNvGrpSpPr/>
            <p:nvPr/>
          </p:nvGrpSpPr>
          <p:grpSpPr>
            <a:xfrm>
              <a:off x="9162643" y="2706879"/>
              <a:ext cx="1283583" cy="1155813"/>
              <a:chOff x="7438079" y="4562659"/>
              <a:chExt cx="1283583" cy="1155813"/>
            </a:xfrm>
          </p:grpSpPr>
          <p:grpSp>
            <p:nvGrpSpPr>
              <p:cNvPr id="72" name="グループ化 7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79" name="フローチャート: 結合子 7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0" name="図 79"/>
                <p:cNvPicPr>
                  <a:picLocks noChangeAspect="1"/>
                </p:cNvPicPr>
                <p:nvPr>
                  <p:custDataLst>
                    <p:tags r:id="rId56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グループ化 7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77" name="フローチャート: 結合子 7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8" name="図 77"/>
                <p:cNvPicPr>
                  <a:picLocks noChangeAspect="1"/>
                </p:cNvPicPr>
                <p:nvPr>
                  <p:custDataLst>
                    <p:tags r:id="rId55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74" name="グループ化 7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75" name="フローチャート: 結合子 7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76" name="図 75"/>
                <p:cNvPicPr>
                  <a:picLocks noChangeAspect="1"/>
                </p:cNvPicPr>
                <p:nvPr>
                  <p:custDataLst>
                    <p:tags r:id="rId54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1" name="グループ化 80"/>
            <p:cNvGrpSpPr/>
            <p:nvPr/>
          </p:nvGrpSpPr>
          <p:grpSpPr>
            <a:xfrm>
              <a:off x="8486731" y="4540163"/>
              <a:ext cx="1283583" cy="1155813"/>
              <a:chOff x="7438079" y="4562659"/>
              <a:chExt cx="1283583" cy="1155813"/>
            </a:xfrm>
          </p:grpSpPr>
          <p:grpSp>
            <p:nvGrpSpPr>
              <p:cNvPr id="82" name="グループ化 8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89" name="フローチャート: 結合子 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0" name="図 89"/>
                <p:cNvPicPr>
                  <a:picLocks noChangeAspect="1"/>
                </p:cNvPicPr>
                <p:nvPr>
                  <p:custDataLst>
                    <p:tags r:id="rId53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グループ化 8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87" name="フローチャート: 結合子 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8" name="図 87"/>
                <p:cNvPicPr>
                  <a:picLocks noChangeAspect="1"/>
                </p:cNvPicPr>
                <p:nvPr>
                  <p:custDataLst>
                    <p:tags r:id="rId52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グループ化 8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85" name="フローチャート: 結合子 8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6" name="図 85"/>
                <p:cNvPicPr>
                  <a:picLocks noChangeAspect="1"/>
                </p:cNvPicPr>
                <p:nvPr>
                  <p:custDataLst>
                    <p:tags r:id="rId5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1" name="グループ化 90"/>
            <p:cNvGrpSpPr/>
            <p:nvPr/>
          </p:nvGrpSpPr>
          <p:grpSpPr>
            <a:xfrm>
              <a:off x="6549007" y="3253211"/>
              <a:ext cx="1283583" cy="1155813"/>
              <a:chOff x="7438079" y="4562659"/>
              <a:chExt cx="1283583" cy="1155813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99" name="フローチャート: 結合子 9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0" name="図 99"/>
                <p:cNvPicPr>
                  <a:picLocks noChangeAspect="1"/>
                </p:cNvPicPr>
                <p:nvPr>
                  <p:custDataLst>
                    <p:tags r:id="rId5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グループ化 92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97" name="フローチャート: 結合子 9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8" name="図 97"/>
                <p:cNvPicPr>
                  <a:picLocks noChangeAspect="1"/>
                </p:cNvPicPr>
                <p:nvPr>
                  <p:custDataLst>
                    <p:tags r:id="rId4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94" name="グループ化 93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95" name="フローチャート: 結合子 9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96" name="図 95"/>
                <p:cNvPicPr>
                  <a:picLocks noChangeAspect="1"/>
                </p:cNvPicPr>
                <p:nvPr>
                  <p:custDataLst>
                    <p:tags r:id="rId4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1" name="グループ化 100"/>
            <p:cNvGrpSpPr/>
            <p:nvPr/>
          </p:nvGrpSpPr>
          <p:grpSpPr>
            <a:xfrm>
              <a:off x="6477676" y="4369894"/>
              <a:ext cx="1368728" cy="1142393"/>
              <a:chOff x="8054399" y="2688591"/>
              <a:chExt cx="1324377" cy="1148981"/>
            </a:xfrm>
          </p:grpSpPr>
          <p:grpSp>
            <p:nvGrpSpPr>
              <p:cNvPr id="102" name="グループ化 10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09" name="フローチャート: 結合子 10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0" name="図 109"/>
                <p:cNvPicPr>
                  <a:picLocks noChangeAspect="1"/>
                </p:cNvPicPr>
                <p:nvPr>
                  <p:custDataLst>
                    <p:tags r:id="rId4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グループ化 10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07" name="フローチャート: 結合子 10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8" name="図 107"/>
                <p:cNvPicPr>
                  <a:picLocks noChangeAspect="1"/>
                </p:cNvPicPr>
                <p:nvPr>
                  <p:custDataLst>
                    <p:tags r:id="rId4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04" name="グループ化 10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05" name="フローチャート: 結合子 10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6" name="図 105"/>
                <p:cNvPicPr>
                  <a:picLocks noChangeAspect="1"/>
                </p:cNvPicPr>
                <p:nvPr>
                  <p:custDataLst>
                    <p:tags r:id="rId45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1" name="グループ化 110"/>
            <p:cNvGrpSpPr/>
            <p:nvPr/>
          </p:nvGrpSpPr>
          <p:grpSpPr>
            <a:xfrm>
              <a:off x="9510833" y="5178108"/>
              <a:ext cx="1356320" cy="1164904"/>
              <a:chOff x="8054399" y="2688591"/>
              <a:chExt cx="1324377" cy="1148981"/>
            </a:xfrm>
          </p:grpSpPr>
          <p:grpSp>
            <p:nvGrpSpPr>
              <p:cNvPr id="112" name="グループ化 11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19" name="フローチャート: 結合子 11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0" name="図 119"/>
                <p:cNvPicPr>
                  <a:picLocks noChangeAspect="1"/>
                </p:cNvPicPr>
                <p:nvPr>
                  <p:custDataLst>
                    <p:tags r:id="rId44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グループ化 11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17" name="フローチャート: 結合子 11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8" name="図 117"/>
                <p:cNvPicPr>
                  <a:picLocks noChangeAspect="1"/>
                </p:cNvPicPr>
                <p:nvPr>
                  <p:custDataLst>
                    <p:tags r:id="rId43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14" name="グループ化 11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15" name="フローチャート: 結合子 11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16" name="図 115"/>
                <p:cNvPicPr>
                  <a:picLocks noChangeAspect="1"/>
                </p:cNvPicPr>
                <p:nvPr>
                  <p:custDataLst>
                    <p:tags r:id="rId4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1" name="グループ化 120"/>
            <p:cNvGrpSpPr/>
            <p:nvPr/>
          </p:nvGrpSpPr>
          <p:grpSpPr>
            <a:xfrm>
              <a:off x="7694044" y="2600433"/>
              <a:ext cx="1357311" cy="1177755"/>
              <a:chOff x="8054399" y="2688591"/>
              <a:chExt cx="1324377" cy="1148981"/>
            </a:xfrm>
          </p:grpSpPr>
          <p:grpSp>
            <p:nvGrpSpPr>
              <p:cNvPr id="122" name="グループ化 12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29" name="フローチャート: 結合子 12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30" name="図 129"/>
                <p:cNvPicPr>
                  <a:picLocks noChangeAspect="1"/>
                </p:cNvPicPr>
                <p:nvPr>
                  <p:custDataLst>
                    <p:tags r:id="rId41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3" name="グループ化 12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27" name="フローチャート: 結合子 12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8" name="図 127"/>
                <p:cNvPicPr>
                  <a:picLocks noChangeAspect="1"/>
                </p:cNvPicPr>
                <p:nvPr>
                  <p:custDataLst>
                    <p:tags r:id="rId40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24" name="グループ化 12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25" name="フローチャート: 結合子 1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26" name="図 125"/>
                <p:cNvPicPr>
                  <a:picLocks noChangeAspect="1"/>
                </p:cNvPicPr>
                <p:nvPr>
                  <p:custDataLst>
                    <p:tags r:id="rId3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41" name="グループ化 140"/>
            <p:cNvGrpSpPr/>
            <p:nvPr/>
          </p:nvGrpSpPr>
          <p:grpSpPr>
            <a:xfrm>
              <a:off x="8239291" y="3928340"/>
              <a:ext cx="1188073" cy="529264"/>
              <a:chOff x="1895142" y="3691115"/>
              <a:chExt cx="1318458" cy="593646"/>
            </a:xfrm>
          </p:grpSpPr>
          <p:sp>
            <p:nvSpPr>
              <p:cNvPr id="142" name="フローチャート: 結合子 141"/>
              <p:cNvSpPr/>
              <p:nvPr/>
            </p:nvSpPr>
            <p:spPr>
              <a:xfrm>
                <a:off x="2595762" y="3691637"/>
                <a:ext cx="617838" cy="593124"/>
              </a:xfrm>
              <a:prstGeom prst="flowChartConnector">
                <a:avLst/>
              </a:prstGeom>
              <a:solidFill>
                <a:srgbClr val="BAC711"/>
              </a:solidFill>
              <a:ln>
                <a:solidFill>
                  <a:srgbClr val="BAC7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ローチャート: 結合子 142"/>
              <p:cNvSpPr/>
              <p:nvPr/>
            </p:nvSpPr>
            <p:spPr>
              <a:xfrm>
                <a:off x="1895142" y="3691115"/>
                <a:ext cx="617838" cy="593124"/>
              </a:xfrm>
              <a:prstGeom prst="flowChartConnector">
                <a:avLst/>
              </a:prstGeom>
              <a:solidFill>
                <a:srgbClr val="DB2E0B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44" name="図 143"/>
              <p:cNvPicPr>
                <a:picLocks noChangeAspect="1"/>
              </p:cNvPicPr>
              <p:nvPr>
                <p:custDataLst>
                  <p:tags r:id="rId37"/>
                </p:custDataLst>
              </p:nvPr>
            </p:nvPicPr>
            <p:blipFill>
              <a:blip r:embed="rId6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424" y="3837572"/>
                <a:ext cx="271274" cy="30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145" name="図 144"/>
              <p:cNvPicPr>
                <a:picLocks noChangeAspect="1"/>
              </p:cNvPicPr>
              <p:nvPr>
                <p:custDataLst>
                  <p:tags r:id="rId38"/>
                </p:custDataLst>
              </p:nvPr>
            </p:nvPicPr>
            <p:blipFill>
              <a:blip r:embed="rId6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185" y="3827823"/>
                <a:ext cx="328992" cy="3595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3" name="グループ化 2"/>
          <p:cNvGrpSpPr/>
          <p:nvPr/>
        </p:nvGrpSpPr>
        <p:grpSpPr>
          <a:xfrm>
            <a:off x="1950509" y="2130924"/>
            <a:ext cx="1065772" cy="454699"/>
            <a:chOff x="1895142" y="3691115"/>
            <a:chExt cx="1318458" cy="593646"/>
          </a:xfrm>
        </p:grpSpPr>
        <p:sp>
          <p:nvSpPr>
            <p:cNvPr id="9" name="フローチャート: 結合子 8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150" y="384216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0" name="グループ化 9"/>
          <p:cNvGrpSpPr/>
          <p:nvPr/>
        </p:nvGrpSpPr>
        <p:grpSpPr>
          <a:xfrm>
            <a:off x="2483532" y="4759566"/>
            <a:ext cx="1044000" cy="478971"/>
            <a:chOff x="1824028" y="4732415"/>
            <a:chExt cx="1044000" cy="478971"/>
          </a:xfrm>
        </p:grpSpPr>
        <p:sp>
          <p:nvSpPr>
            <p:cNvPr id="132" name="フローチャート: 結合子 131"/>
            <p:cNvSpPr/>
            <p:nvPr/>
          </p:nvSpPr>
          <p:spPr>
            <a:xfrm>
              <a:off x="2378803" y="4732836"/>
              <a:ext cx="489225" cy="478550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ローチャート: 結合子 132"/>
            <p:cNvSpPr/>
            <p:nvPr/>
          </p:nvSpPr>
          <p:spPr>
            <a:xfrm>
              <a:off x="1824028" y="4732415"/>
              <a:ext cx="489225" cy="478550"/>
            </a:xfrm>
            <a:prstGeom prst="flowChartConnector">
              <a:avLst/>
            </a:prstGeom>
            <a:solidFill>
              <a:srgbClr val="03ED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4" name="図 133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692" y="4862499"/>
              <a:ext cx="196140" cy="221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35" name="図 134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882" y="4816458"/>
              <a:ext cx="210405" cy="303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1" name="グループ化 10"/>
          <p:cNvGrpSpPr/>
          <p:nvPr/>
        </p:nvGrpSpPr>
        <p:grpSpPr>
          <a:xfrm>
            <a:off x="2518442" y="5421051"/>
            <a:ext cx="1044000" cy="478800"/>
            <a:chOff x="1858938" y="5393900"/>
            <a:chExt cx="1044000" cy="478800"/>
          </a:xfrm>
        </p:grpSpPr>
        <p:sp>
          <p:nvSpPr>
            <p:cNvPr id="137" name="フローチャート: 結合子 136"/>
            <p:cNvSpPr/>
            <p:nvPr/>
          </p:nvSpPr>
          <p:spPr>
            <a:xfrm>
              <a:off x="2413713" y="5394321"/>
              <a:ext cx="489225" cy="478379"/>
            </a:xfrm>
            <a:prstGeom prst="flowChartConnector">
              <a:avLst/>
            </a:prstGeom>
            <a:solidFill>
              <a:srgbClr val="474399"/>
            </a:solidFill>
            <a:ln>
              <a:solidFill>
                <a:srgbClr val="382C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ローチャート: 結合子 137"/>
            <p:cNvSpPr/>
            <p:nvPr/>
          </p:nvSpPr>
          <p:spPr>
            <a:xfrm>
              <a:off x="1858938" y="5393900"/>
              <a:ext cx="489225" cy="478379"/>
            </a:xfrm>
            <a:prstGeom prst="flowChartConnector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9" name="図 13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633" y="5503423"/>
              <a:ext cx="217062" cy="26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40" name="図 139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095" y="5497614"/>
              <a:ext cx="192521" cy="267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48" name="テキスト ボックス 147"/>
          <p:cNvSpPr txBox="1"/>
          <p:nvPr/>
        </p:nvSpPr>
        <p:spPr>
          <a:xfrm>
            <a:off x="1493176" y="3772140"/>
            <a:ext cx="254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24" y="4756964"/>
            <a:ext cx="764958" cy="3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59" y="5461124"/>
            <a:ext cx="721610" cy="2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7529064" y="4014644"/>
            <a:ext cx="3011250" cy="2485010"/>
            <a:chOff x="6889201" y="4227635"/>
            <a:chExt cx="2834507" cy="2382857"/>
          </a:xfrm>
        </p:grpSpPr>
        <p:grpSp>
          <p:nvGrpSpPr>
            <p:cNvPr id="151" name="グループ化 150"/>
            <p:cNvGrpSpPr/>
            <p:nvPr/>
          </p:nvGrpSpPr>
          <p:grpSpPr>
            <a:xfrm>
              <a:off x="8891433" y="5067061"/>
              <a:ext cx="832275" cy="693412"/>
              <a:chOff x="8054399" y="2688591"/>
              <a:chExt cx="1324377" cy="1148981"/>
            </a:xfrm>
          </p:grpSpPr>
          <p:grpSp>
            <p:nvGrpSpPr>
              <p:cNvPr id="227" name="グループ化 226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34" name="フローチャート: 結合子 233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5" name="図 234"/>
                <p:cNvPicPr>
                  <a:picLocks noChangeAspect="1"/>
                </p:cNvPicPr>
                <p:nvPr>
                  <p:custDataLst>
                    <p:tags r:id="rId3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8" name="グループ化 227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32" name="フローチャート: 結合子 231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3" name="図 232"/>
                <p:cNvPicPr>
                  <a:picLocks noChangeAspect="1"/>
                </p:cNvPicPr>
                <p:nvPr>
                  <p:custDataLst>
                    <p:tags r:id="rId2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9" name="グループ化 228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230" name="フローチャート: 結合子 22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31" name="図 230"/>
                <p:cNvPicPr>
                  <a:picLocks noChangeAspect="1"/>
                </p:cNvPicPr>
                <p:nvPr>
                  <p:custDataLst>
                    <p:tags r:id="rId28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2" name="グループ化 151"/>
            <p:cNvGrpSpPr/>
            <p:nvPr/>
          </p:nvGrpSpPr>
          <p:grpSpPr>
            <a:xfrm>
              <a:off x="7449024" y="5897491"/>
              <a:ext cx="814499" cy="713001"/>
              <a:chOff x="7438079" y="4562659"/>
              <a:chExt cx="1283583" cy="1155813"/>
            </a:xfrm>
          </p:grpSpPr>
          <p:grpSp>
            <p:nvGrpSpPr>
              <p:cNvPr id="218" name="グループ化 217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25" name="フローチャート: 結合子 22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6" name="図 225"/>
                <p:cNvPicPr>
                  <a:picLocks noChangeAspect="1"/>
                </p:cNvPicPr>
                <p:nvPr>
                  <p:custDataLst>
                    <p:tags r:id="rId2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9" name="グループ化 218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23" name="フローチャート: 結合子 222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4" name="図 223"/>
                <p:cNvPicPr>
                  <a:picLocks noChangeAspect="1"/>
                </p:cNvPicPr>
                <p:nvPr>
                  <p:custDataLst>
                    <p:tags r:id="rId2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20" name="グループ化 219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21" name="フローチャート: 結合子 220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22" name="図 221"/>
                <p:cNvPicPr>
                  <a:picLocks noChangeAspect="1"/>
                </p:cNvPicPr>
                <p:nvPr>
                  <p:custDataLst>
                    <p:tags r:id="rId25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3" name="グループ化 152"/>
            <p:cNvGrpSpPr/>
            <p:nvPr/>
          </p:nvGrpSpPr>
          <p:grpSpPr>
            <a:xfrm>
              <a:off x="8592950" y="4293300"/>
              <a:ext cx="814499" cy="713001"/>
              <a:chOff x="7438079" y="4562659"/>
              <a:chExt cx="1283583" cy="1155813"/>
            </a:xfrm>
          </p:grpSpPr>
          <p:grpSp>
            <p:nvGrpSpPr>
              <p:cNvPr id="209" name="グループ化 208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16" name="フローチャート: 結合子 21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7" name="図 216"/>
                <p:cNvPicPr>
                  <a:picLocks noChangeAspect="1"/>
                </p:cNvPicPr>
                <p:nvPr>
                  <p:custDataLst>
                    <p:tags r:id="rId24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0" name="グループ化 209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14" name="フローチャート: 結合子 213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5" name="図 214"/>
                <p:cNvPicPr>
                  <a:picLocks noChangeAspect="1"/>
                </p:cNvPicPr>
                <p:nvPr>
                  <p:custDataLst>
                    <p:tags r:id="rId23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11" name="グループ化 210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12" name="フローチャート: 結合子 211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13" name="図 212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4" name="グループ化 153"/>
            <p:cNvGrpSpPr/>
            <p:nvPr/>
          </p:nvGrpSpPr>
          <p:grpSpPr>
            <a:xfrm>
              <a:off x="8164049" y="5424221"/>
              <a:ext cx="814499" cy="713001"/>
              <a:chOff x="7438079" y="4562659"/>
              <a:chExt cx="1283583" cy="1155813"/>
            </a:xfrm>
          </p:grpSpPr>
          <p:grpSp>
            <p:nvGrpSpPr>
              <p:cNvPr id="200" name="グループ化 199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207" name="フローチャート: 結合子 206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8" name="図 207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205" name="フローチャート: 結合子 204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6" name="図 205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202" name="グループ化 201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203" name="フローチャート: 結合子 202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204" name="図 203"/>
                <p:cNvPicPr>
                  <a:picLocks noChangeAspect="1"/>
                </p:cNvPicPr>
                <p:nvPr>
                  <p:custDataLst>
                    <p:tags r:id="rId19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5" name="グループ化 154"/>
            <p:cNvGrpSpPr/>
            <p:nvPr/>
          </p:nvGrpSpPr>
          <p:grpSpPr>
            <a:xfrm>
              <a:off x="6934464" y="4630322"/>
              <a:ext cx="814499" cy="713001"/>
              <a:chOff x="7438079" y="4562659"/>
              <a:chExt cx="1283583" cy="1155813"/>
            </a:xfrm>
          </p:grpSpPr>
          <p:grpSp>
            <p:nvGrpSpPr>
              <p:cNvPr id="191" name="グループ化 190"/>
              <p:cNvGrpSpPr/>
              <p:nvPr/>
            </p:nvGrpSpPr>
            <p:grpSpPr>
              <a:xfrm>
                <a:off x="7438079" y="45930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98" name="フローチャート: 結合子 197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9" name="図 198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92" name="グループ化 191"/>
              <p:cNvGrpSpPr/>
              <p:nvPr/>
            </p:nvGrpSpPr>
            <p:grpSpPr>
              <a:xfrm>
                <a:off x="7786269" y="51253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96" name="フローチャート: 結合子 195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7" name="図 196"/>
                <p:cNvPicPr>
                  <a:picLocks noChangeAspect="1"/>
                </p:cNvPicPr>
                <p:nvPr>
                  <p:custDataLst>
                    <p:tags r:id="rId17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93" name="グループ化 192"/>
              <p:cNvGrpSpPr/>
              <p:nvPr/>
            </p:nvGrpSpPr>
            <p:grpSpPr>
              <a:xfrm>
                <a:off x="8103824" y="4562659"/>
                <a:ext cx="617838" cy="593124"/>
                <a:chOff x="8452020" y="3305318"/>
                <a:chExt cx="617838" cy="593124"/>
              </a:xfrm>
            </p:grpSpPr>
            <p:sp>
              <p:nvSpPr>
                <p:cNvPr id="194" name="フローチャート: 結合子 193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5" name="図 194"/>
                <p:cNvPicPr>
                  <a:picLocks noChangeAspect="1"/>
                </p:cNvPicPr>
                <p:nvPr>
                  <p:custDataLst>
                    <p:tags r:id="rId16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6" name="グループ化 155"/>
            <p:cNvGrpSpPr/>
            <p:nvPr/>
          </p:nvGrpSpPr>
          <p:grpSpPr>
            <a:xfrm>
              <a:off x="6889201" y="5319185"/>
              <a:ext cx="868528" cy="704723"/>
              <a:chOff x="8054399" y="2688591"/>
              <a:chExt cx="1324377" cy="1148981"/>
            </a:xfrm>
          </p:grpSpPr>
          <p:grpSp>
            <p:nvGrpSpPr>
              <p:cNvPr id="182" name="グループ化 181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89" name="フローチャート: 結合子 188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90" name="図 189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83" name="グループ化 182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87" name="フローチャート: 結合子 186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8" name="図 187"/>
                <p:cNvPicPr>
                  <a:picLocks noChangeAspect="1"/>
                </p:cNvPicPr>
                <p:nvPr>
                  <p:custDataLst>
                    <p:tags r:id="rId14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84" name="グループ化 183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85" name="フローチャート: 結合子 184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6" name="図 185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7" name="グループ化 156"/>
            <p:cNvGrpSpPr/>
            <p:nvPr/>
          </p:nvGrpSpPr>
          <p:grpSpPr>
            <a:xfrm>
              <a:off x="8813894" y="5817758"/>
              <a:ext cx="860654" cy="718609"/>
              <a:chOff x="8054399" y="2688591"/>
              <a:chExt cx="1324377" cy="1148981"/>
            </a:xfrm>
          </p:grpSpPr>
          <p:grpSp>
            <p:nvGrpSpPr>
              <p:cNvPr id="173" name="グループ化 172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80" name="フローチャート: 結合子 179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1" name="図 180"/>
                <p:cNvPicPr>
                  <a:picLocks noChangeAspect="1"/>
                </p:cNvPicPr>
                <p:nvPr>
                  <p:custDataLst>
                    <p:tags r:id="rId12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74" name="グループ化 173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78" name="フローチャート: 結合子 177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9" name="図 178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75" name="グループ化 174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76" name="フローチャート: 結合子 175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7" name="図 176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58" name="グループ化 157"/>
            <p:cNvGrpSpPr/>
            <p:nvPr/>
          </p:nvGrpSpPr>
          <p:grpSpPr>
            <a:xfrm>
              <a:off x="7661049" y="4227635"/>
              <a:ext cx="861283" cy="726537"/>
              <a:chOff x="8054399" y="2688591"/>
              <a:chExt cx="1324377" cy="1148981"/>
            </a:xfrm>
          </p:grpSpPr>
          <p:grpSp>
            <p:nvGrpSpPr>
              <p:cNvPr id="164" name="グループ化 163"/>
              <p:cNvGrpSpPr/>
              <p:nvPr/>
            </p:nvGrpSpPr>
            <p:grpSpPr>
              <a:xfrm>
                <a:off x="8054399" y="2712194"/>
                <a:ext cx="617838" cy="593124"/>
                <a:chOff x="8054399" y="2712194"/>
                <a:chExt cx="617838" cy="593124"/>
              </a:xfrm>
            </p:grpSpPr>
            <p:sp>
              <p:nvSpPr>
                <p:cNvPr id="171" name="フローチャート: 結合子 170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2" name="図 171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65" name="グループ化 164"/>
              <p:cNvGrpSpPr/>
              <p:nvPr/>
            </p:nvGrpSpPr>
            <p:grpSpPr>
              <a:xfrm>
                <a:off x="8402589" y="3244448"/>
                <a:ext cx="617838" cy="593124"/>
                <a:chOff x="8452020" y="3305318"/>
                <a:chExt cx="617838" cy="593124"/>
              </a:xfrm>
            </p:grpSpPr>
            <p:sp>
              <p:nvSpPr>
                <p:cNvPr id="169" name="フローチャート: 結合子 168"/>
                <p:cNvSpPr/>
                <p:nvPr/>
              </p:nvSpPr>
              <p:spPr>
                <a:xfrm>
                  <a:off x="8452020" y="3305318"/>
                  <a:ext cx="617838" cy="593124"/>
                </a:xfrm>
                <a:prstGeom prst="flowChartConnector">
                  <a:avLst/>
                </a:prstGeom>
                <a:solidFill>
                  <a:srgbClr val="474399"/>
                </a:solidFill>
                <a:ln>
                  <a:solidFill>
                    <a:srgbClr val="3D35A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70" name="図 169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6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35847" y="3417473"/>
                  <a:ext cx="250183" cy="3417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  <p:grpSp>
            <p:nvGrpSpPr>
              <p:cNvPr id="166" name="グループ化 165"/>
              <p:cNvGrpSpPr/>
              <p:nvPr/>
            </p:nvGrpSpPr>
            <p:grpSpPr>
              <a:xfrm>
                <a:off x="8760938" y="2688591"/>
                <a:ext cx="617838" cy="593124"/>
                <a:chOff x="8054399" y="2712194"/>
                <a:chExt cx="617838" cy="593124"/>
              </a:xfrm>
            </p:grpSpPr>
            <p:sp>
              <p:nvSpPr>
                <p:cNvPr id="167" name="フローチャート: 結合子 166"/>
                <p:cNvSpPr/>
                <p:nvPr/>
              </p:nvSpPr>
              <p:spPr>
                <a:xfrm>
                  <a:off x="8054399" y="2712194"/>
                  <a:ext cx="617838" cy="593124"/>
                </a:xfrm>
                <a:prstGeom prst="flowChartConnector">
                  <a:avLst/>
                </a:prstGeom>
                <a:solidFill>
                  <a:srgbClr val="4D8B7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68" name="図 16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6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1508" y="2877312"/>
                  <a:ext cx="299937" cy="2489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rgbClr r="0" g="0" b="0">
                          <a:alpha val="0"/>
                        </a:scrgbClr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0" name="フローチャート: 結合子 159"/>
            <p:cNvSpPr/>
            <p:nvPr/>
          </p:nvSpPr>
          <p:spPr>
            <a:xfrm>
              <a:off x="8366102" y="5015922"/>
              <a:ext cx="392050" cy="365888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ローチャート: 結合子 160"/>
            <p:cNvSpPr/>
            <p:nvPr/>
          </p:nvSpPr>
          <p:spPr>
            <a:xfrm>
              <a:off x="7921523" y="5015600"/>
              <a:ext cx="392050" cy="365888"/>
            </a:xfrm>
            <a:prstGeom prst="flowChartConnector">
              <a:avLst/>
            </a:prstGeom>
            <a:solidFill>
              <a:srgbClr val="03ED19"/>
            </a:solidFill>
            <a:ln>
              <a:solidFill>
                <a:srgbClr val="03ED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2" name="図 16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445" y="5115059"/>
              <a:ext cx="157181" cy="169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63" name="図 16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6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3549" y="5079858"/>
              <a:ext cx="168612" cy="231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237" name="図 2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2" y="6270043"/>
            <a:ext cx="3233467" cy="35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2" y="3014254"/>
            <a:ext cx="2948819" cy="4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9" name="右矢印 238"/>
          <p:cNvSpPr/>
          <p:nvPr/>
        </p:nvSpPr>
        <p:spPr>
          <a:xfrm>
            <a:off x="5123955" y="2076747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右矢印 239"/>
          <p:cNvSpPr/>
          <p:nvPr/>
        </p:nvSpPr>
        <p:spPr>
          <a:xfrm>
            <a:off x="5123955" y="5109495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5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2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2" y="1245641"/>
            <a:ext cx="5406928" cy="37063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9003" y="122969"/>
            <a:ext cx="277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20" y="1247501"/>
            <a:ext cx="5319197" cy="37025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17" y="5263423"/>
            <a:ext cx="3186317" cy="3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758995" y="5200586"/>
            <a:ext cx="464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To be measured at </a:t>
            </a:r>
            <a:r>
              <a:rPr lang="en-US" altLang="ja-JP" sz="2000" dirty="0">
                <a:solidFill>
                  <a:schemeClr val="bg1"/>
                </a:solidFill>
              </a:rPr>
              <a:t>the CBM (Compressed Baryon Matter) </a:t>
            </a:r>
            <a:r>
              <a:rPr kumimoji="1" lang="en-US" altLang="ja-JP" sz="2000" dirty="0">
                <a:solidFill>
                  <a:schemeClr val="bg1"/>
                </a:solidFill>
              </a:rPr>
              <a:t>experiment at FAIR, GSI?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58995" y="6091928"/>
            <a:ext cx="4640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And/or at </a:t>
            </a:r>
            <a:r>
              <a:rPr lang="en-US" altLang="ja-JP" sz="2000" dirty="0">
                <a:solidFill>
                  <a:schemeClr val="bg1"/>
                </a:solidFill>
              </a:rPr>
              <a:t>J-PARC</a:t>
            </a:r>
            <a:r>
              <a:rPr kumimoji="1" lang="en-US" altLang="ja-JP" sz="2000" dirty="0">
                <a:solidFill>
                  <a:schemeClr val="bg1"/>
                </a:solidFill>
              </a:rPr>
              <a:t>??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 rot="19658934">
            <a:off x="2471058" y="2732314"/>
            <a:ext cx="1099457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19753534">
            <a:off x="2187692" y="2446338"/>
            <a:ext cx="12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i</a:t>
            </a:r>
            <a:r>
              <a:rPr kumimoji="1" lang="en-US" altLang="ja-JP" dirty="0">
                <a:solidFill>
                  <a:schemeClr val="accent1"/>
                </a:solidFill>
              </a:rPr>
              <a:t>ncrease!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B16950-C54D-482E-96CC-62555A5BBAA3}"/>
              </a:ext>
            </a:extLst>
          </p:cNvPr>
          <p:cNvSpPr txBox="1"/>
          <p:nvPr/>
        </p:nvSpPr>
        <p:spPr>
          <a:xfrm>
            <a:off x="153912" y="6365699"/>
            <a:ext cx="614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K. Suzuki, P. Gubler and M. Oka, Phys. Rev. C </a:t>
            </a:r>
            <a:r>
              <a:rPr lang="en-US" altLang="ja-JP" b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93</a:t>
            </a:r>
            <a:r>
              <a:rPr lang="en-US" altLang="ja-JP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045209 (2016).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80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53000" y="132366"/>
            <a:ext cx="575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Summary and Conclusions</a:t>
            </a:r>
            <a:endParaRPr kumimoji="1" lang="en-US" altLang="ja-JP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 bwMode="auto">
          <a:xfrm rot="14659779">
            <a:off x="4755751" y="3060996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180" y="2463243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nucleon: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50283" y="3326959"/>
            <a:ext cx="5971352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Increasing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matter</a:t>
            </a: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38" y="3354496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0" name="下矢印 19"/>
          <p:cNvSpPr/>
          <p:nvPr/>
        </p:nvSpPr>
        <p:spPr bwMode="auto">
          <a:xfrm rot="17676537">
            <a:off x="4755751" y="3676473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50283" y="3942436"/>
            <a:ext cx="62192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Decreasing </a:t>
            </a:r>
            <a:r>
              <a:rPr lang="el-GR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matter</a:t>
            </a: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56" y="3970914"/>
            <a:ext cx="2493564" cy="3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492179" y="4618333"/>
            <a:ext cx="1143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</a:rPr>
              <a:t>QCD sum rule calculations suggest that the D meson mass increases with increasing density:</a:t>
            </a:r>
            <a:endParaRPr lang="en-US" altLang="ja-JP" sz="24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39" y="5505474"/>
            <a:ext cx="710159" cy="30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星 5 22"/>
          <p:cNvSpPr/>
          <p:nvPr/>
        </p:nvSpPr>
        <p:spPr>
          <a:xfrm>
            <a:off x="171229" y="4707848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星 5 24"/>
          <p:cNvSpPr/>
          <p:nvPr/>
        </p:nvSpPr>
        <p:spPr>
          <a:xfrm>
            <a:off x="171229" y="2523984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 bwMode="auto">
          <a:xfrm rot="14659779">
            <a:off x="4170896" y="5192347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64" y="5488613"/>
            <a:ext cx="800820" cy="2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67606" y="5377354"/>
            <a:ext cx="37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m</a:t>
            </a:r>
            <a:r>
              <a:rPr kumimoji="1" lang="en-US" altLang="ja-JP" sz="2400" dirty="0">
                <a:solidFill>
                  <a:schemeClr val="bg1"/>
                </a:solidFill>
              </a:rPr>
              <a:t>ost important parameter: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734C43-D318-4F28-954E-EE4E83956657}"/>
              </a:ext>
            </a:extLst>
          </p:cNvPr>
          <p:cNvSpPr txBox="1"/>
          <p:nvPr/>
        </p:nvSpPr>
        <p:spPr>
          <a:xfrm>
            <a:off x="492179" y="1373887"/>
            <a:ext cx="1143856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 hadronic models, meson spectra are typically modified in a complicated manner: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4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broadening, mass shifts, additional peaks</a:t>
            </a:r>
          </a:p>
        </p:txBody>
      </p:sp>
      <p:sp>
        <p:nvSpPr>
          <p:cNvPr id="29" name="星 5 24">
            <a:extLst>
              <a:ext uri="{FF2B5EF4-FFF2-40B4-BE49-F238E27FC236}">
                <a16:creationId xmlns:a16="http://schemas.microsoft.com/office/drawing/2014/main" id="{C6744972-7C42-4FBF-9C7C-A432EB1CA9C4}"/>
              </a:ext>
            </a:extLst>
          </p:cNvPr>
          <p:cNvSpPr/>
          <p:nvPr/>
        </p:nvSpPr>
        <p:spPr>
          <a:xfrm>
            <a:off x="171228" y="1434628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77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 1">
            <a:extLst>
              <a:ext uri="{FF2B5EF4-FFF2-40B4-BE49-F238E27FC236}">
                <a16:creationId xmlns:a16="http://schemas.microsoft.com/office/drawing/2014/main" id="{7A6D856D-A91B-4A61-BA07-974C25AEC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1184" y="128634"/>
            <a:ext cx="6889632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D</a:t>
            </a:r>
          </a:p>
        </p:txBody>
      </p:sp>
      <p:sp>
        <p:nvSpPr>
          <p:cNvPr id="5" name="Rectangle 2 2">
            <a:extLst>
              <a:ext uri="{FF2B5EF4-FFF2-40B4-BE49-F238E27FC236}">
                <a16:creationId xmlns:a16="http://schemas.microsoft.com/office/drawing/2014/main" id="{6DA2880D-273A-4D7E-A7AE-FE18AAFCC669}"/>
              </a:ext>
            </a:extLst>
          </p:cNvPr>
          <p:cNvSpPr txBox="1">
            <a:spLocks noChangeArrowheads="1"/>
          </p:cNvSpPr>
          <p:nvPr/>
        </p:nvSpPr>
        <p:spPr>
          <a:xfrm>
            <a:off x="3724314" y="600114"/>
            <a:ext cx="4743372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a non-relativistic quark model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B6A034-64BF-4426-8952-88A1AADD01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63" y="1647557"/>
            <a:ext cx="5542901" cy="68337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BCDFD83-BD49-41A3-AB01-CB8F2F1FF0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0" y="3667363"/>
            <a:ext cx="5954049" cy="683372"/>
          </a:xfrm>
          <a:prstGeom prst="rect">
            <a:avLst/>
          </a:prstGeom>
        </p:spPr>
      </p:pic>
      <p:sp>
        <p:nvSpPr>
          <p:cNvPr id="12" name="下矢印 5">
            <a:extLst>
              <a:ext uri="{FF2B5EF4-FFF2-40B4-BE49-F238E27FC236}">
                <a16:creationId xmlns:a16="http://schemas.microsoft.com/office/drawing/2014/main" id="{E8EB319F-9ED8-4265-95E5-1ADA26819EA7}"/>
              </a:ext>
            </a:extLst>
          </p:cNvPr>
          <p:cNvSpPr/>
          <p:nvPr/>
        </p:nvSpPr>
        <p:spPr>
          <a:xfrm>
            <a:off x="3308902" y="2552016"/>
            <a:ext cx="737059" cy="897442"/>
          </a:xfrm>
          <a:prstGeom prst="downArrow">
            <a:avLst>
              <a:gd name="adj1" fmla="val 319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17F1DF-5D94-4B74-8842-F5B092D3DC62}"/>
              </a:ext>
            </a:extLst>
          </p:cNvPr>
          <p:cNvSpPr txBox="1"/>
          <p:nvPr/>
        </p:nvSpPr>
        <p:spPr>
          <a:xfrm>
            <a:off x="4234663" y="2635510"/>
            <a:ext cx="214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r</a:t>
            </a:r>
            <a:r>
              <a:rPr kumimoji="1" lang="en-US" altLang="ja-JP" sz="2000" dirty="0">
                <a:solidFill>
                  <a:schemeClr val="bg1"/>
                </a:solidFill>
              </a:rPr>
              <a:t>eplace r by 1/p and minimize E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3ED17F-C304-49C9-90B9-1D19F71EC06A}"/>
              </a:ext>
            </a:extLst>
          </p:cNvPr>
          <p:cNvSpPr txBox="1"/>
          <p:nvPr/>
        </p:nvSpPr>
        <p:spPr>
          <a:xfrm>
            <a:off x="1935230" y="5493241"/>
            <a:ext cx="3578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Increasing mass for sufficiently small constituent quark masses!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DCAE6E-0A21-4447-9EAB-0C4BEE16714C}"/>
              </a:ext>
            </a:extLst>
          </p:cNvPr>
          <p:cNvSpPr txBox="1"/>
          <p:nvPr/>
        </p:nvSpPr>
        <p:spPr>
          <a:xfrm>
            <a:off x="8024502" y="5665453"/>
            <a:ext cx="382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A. Park, P. Gubler, M. Harada, S.H. Lee, C. Nonaka and W. Park,                            </a:t>
            </a:r>
            <a:r>
              <a:rPr lang="en-US" altLang="ja-JP" dirty="0">
                <a:solidFill>
                  <a:schemeClr val="bg1"/>
                </a:solidFill>
              </a:rPr>
              <a:t>Phys</a:t>
            </a:r>
            <a:r>
              <a:rPr kumimoji="1" lang="en-US" altLang="ja-JP" dirty="0">
                <a:solidFill>
                  <a:schemeClr val="bg1"/>
                </a:solidFill>
              </a:rPr>
              <a:t>. Rev. D </a:t>
            </a:r>
            <a:r>
              <a:rPr kumimoji="1" lang="en-US" altLang="ja-JP" b="1" dirty="0">
                <a:solidFill>
                  <a:schemeClr val="bg1"/>
                </a:solidFill>
              </a:rPr>
              <a:t>93</a:t>
            </a:r>
            <a:r>
              <a:rPr kumimoji="1" lang="en-US" altLang="ja-JP" dirty="0">
                <a:solidFill>
                  <a:schemeClr val="bg1"/>
                </a:solidFill>
              </a:rPr>
              <a:t>, 054035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58C80F7-0FF3-4871-8407-07EF40CEB7AA}"/>
              </a:ext>
            </a:extLst>
          </p:cNvPr>
          <p:cNvGrpSpPr/>
          <p:nvPr/>
        </p:nvGrpSpPr>
        <p:grpSpPr>
          <a:xfrm>
            <a:off x="9347702" y="2316584"/>
            <a:ext cx="1785736" cy="1907534"/>
            <a:chOff x="9508340" y="2067527"/>
            <a:chExt cx="1543455" cy="1691235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C411FB4C-5ED4-44BE-9942-641109D389BE}"/>
                </a:ext>
              </a:extLst>
            </p:cNvPr>
            <p:cNvGrpSpPr/>
            <p:nvPr/>
          </p:nvGrpSpPr>
          <p:grpSpPr>
            <a:xfrm>
              <a:off x="9632494" y="3004213"/>
              <a:ext cx="766830" cy="754549"/>
              <a:chOff x="8970294" y="2655916"/>
              <a:chExt cx="489225" cy="478550"/>
            </a:xfrm>
          </p:grpSpPr>
          <p:sp>
            <p:nvSpPr>
              <p:cNvPr id="23" name="フローチャート: 結合子 22">
                <a:extLst>
                  <a:ext uri="{FF2B5EF4-FFF2-40B4-BE49-F238E27FC236}">
                    <a16:creationId xmlns:a16="http://schemas.microsoft.com/office/drawing/2014/main" id="{052772DB-A78D-4A0D-A086-BD67E9A43AC8}"/>
                  </a:ext>
                </a:extLst>
              </p:cNvPr>
              <p:cNvSpPr/>
              <p:nvPr/>
            </p:nvSpPr>
            <p:spPr>
              <a:xfrm>
                <a:off x="8970294" y="2655916"/>
                <a:ext cx="489225" cy="478550"/>
              </a:xfrm>
              <a:prstGeom prst="flowChartConnector">
                <a:avLst/>
              </a:prstGeom>
              <a:solidFill>
                <a:srgbClr val="03ED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D41E3FC0-CA87-403D-92CC-2CDC24E39BD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9958" y="2786000"/>
                <a:ext cx="196140" cy="221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90728E23-9E34-4873-B8CE-DC54DD22363C}"/>
                </a:ext>
              </a:extLst>
            </p:cNvPr>
            <p:cNvGrpSpPr/>
            <p:nvPr/>
          </p:nvGrpSpPr>
          <p:grpSpPr>
            <a:xfrm>
              <a:off x="10456680" y="2560546"/>
              <a:ext cx="595115" cy="563550"/>
              <a:chOff x="10068766" y="1750140"/>
              <a:chExt cx="489225" cy="478550"/>
            </a:xfrm>
          </p:grpSpPr>
          <p:sp>
            <p:nvSpPr>
              <p:cNvPr id="21" name="フローチャート: 結合子 20">
                <a:extLst>
                  <a:ext uri="{FF2B5EF4-FFF2-40B4-BE49-F238E27FC236}">
                    <a16:creationId xmlns:a16="http://schemas.microsoft.com/office/drawing/2014/main" id="{29B87179-0D88-4446-BF88-ED7DCB0AB918}"/>
                  </a:ext>
                </a:extLst>
              </p:cNvPr>
              <p:cNvSpPr/>
              <p:nvPr/>
            </p:nvSpPr>
            <p:spPr>
              <a:xfrm>
                <a:off x="10068766" y="1750140"/>
                <a:ext cx="489225" cy="478550"/>
              </a:xfrm>
              <a:prstGeom prst="flowChartConnector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A72CE499-3F9E-4FE0-BDE7-A5F7A34A020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2845" y="1833762"/>
                <a:ext cx="210405" cy="303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sp>
          <p:nvSpPr>
            <p:cNvPr id="20" name="曲折矢印 17">
              <a:extLst>
                <a:ext uri="{FF2B5EF4-FFF2-40B4-BE49-F238E27FC236}">
                  <a16:creationId xmlns:a16="http://schemas.microsoft.com/office/drawing/2014/main" id="{037BC837-1245-464C-A7CE-302CAB518BC2}"/>
                </a:ext>
              </a:extLst>
            </p:cNvPr>
            <p:cNvSpPr/>
            <p:nvPr/>
          </p:nvSpPr>
          <p:spPr>
            <a:xfrm rot="18883173" flipH="1">
              <a:off x="9449215" y="2126652"/>
              <a:ext cx="852616" cy="734366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85911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下矢印 5">
            <a:extLst>
              <a:ext uri="{FF2B5EF4-FFF2-40B4-BE49-F238E27FC236}">
                <a16:creationId xmlns:a16="http://schemas.microsoft.com/office/drawing/2014/main" id="{AED08499-2442-4FAD-BA8D-8D4C620B40FA}"/>
              </a:ext>
            </a:extLst>
          </p:cNvPr>
          <p:cNvSpPr/>
          <p:nvPr/>
        </p:nvSpPr>
        <p:spPr>
          <a:xfrm>
            <a:off x="3308902" y="4478971"/>
            <a:ext cx="737059" cy="897442"/>
          </a:xfrm>
          <a:prstGeom prst="downArrow">
            <a:avLst>
              <a:gd name="adj1" fmla="val 319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85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2486" y="321276"/>
            <a:ext cx="695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Comparison with more accurate quark model calculation:</a:t>
            </a:r>
            <a:r>
              <a:rPr kumimoji="1" lang="en-US" altLang="ja-JP" sz="2000" dirty="0">
                <a:solidFill>
                  <a:schemeClr val="bg1"/>
                </a:solidFill>
              </a:rPr>
              <a:t>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4" y="1250196"/>
            <a:ext cx="5599160" cy="375952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64681"/>
            <a:ext cx="6009611" cy="37450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5004000" y="2654355"/>
            <a:ext cx="189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Wave function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782658" y="2236571"/>
            <a:ext cx="1767016" cy="617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rot="13988252">
            <a:off x="1744348" y="2679614"/>
            <a:ext cx="1099457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3108715">
            <a:off x="2155708" y="2511326"/>
            <a:ext cx="120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i</a:t>
            </a:r>
            <a:r>
              <a:rPr kumimoji="1" lang="en-US" altLang="ja-JP" dirty="0">
                <a:solidFill>
                  <a:schemeClr val="accent1"/>
                </a:solidFill>
              </a:rPr>
              <a:t>ncrease!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8715" y="5570819"/>
            <a:ext cx="382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A. Park, P. Gubler, M. Harada, S.H. Lee, C. Nonaka and W. Park,                            </a:t>
            </a:r>
            <a:r>
              <a:rPr lang="en-US" altLang="ja-JP" dirty="0">
                <a:solidFill>
                  <a:schemeClr val="bg1"/>
                </a:solidFill>
              </a:rPr>
              <a:t>Phys</a:t>
            </a:r>
            <a:r>
              <a:rPr kumimoji="1" lang="en-US" altLang="ja-JP" dirty="0">
                <a:solidFill>
                  <a:schemeClr val="bg1"/>
                </a:solidFill>
              </a:rPr>
              <a:t>. Rev. D </a:t>
            </a:r>
            <a:r>
              <a:rPr kumimoji="1" lang="en-US" altLang="ja-JP" b="1" dirty="0">
                <a:solidFill>
                  <a:schemeClr val="bg1"/>
                </a:solidFill>
              </a:rPr>
              <a:t>93</a:t>
            </a:r>
            <a:r>
              <a:rPr kumimoji="1" lang="en-US" altLang="ja-JP" dirty="0">
                <a:solidFill>
                  <a:schemeClr val="bg1"/>
                </a:solidFill>
              </a:rPr>
              <a:t>, 054035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70964" y="5457209"/>
            <a:ext cx="436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Combined effect of chiral restauration and confinement!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直線矢印コネクタ 4"/>
          <p:cNvCxnSpPr>
            <a:cxnSpLocks/>
          </p:cNvCxnSpPr>
          <p:nvPr/>
        </p:nvCxnSpPr>
        <p:spPr>
          <a:xfrm>
            <a:off x="8666166" y="2842869"/>
            <a:ext cx="506409" cy="2567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58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860132" y="36540"/>
            <a:ext cx="636187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</a:t>
            </a:r>
            <a:r>
              <a:rPr lang="el-GR" altLang="ja-JP" sz="3200" dirty="0">
                <a:solidFill>
                  <a:schemeClr val="bg1"/>
                </a:solidFill>
                <a:latin typeface="+mn-lt"/>
              </a:rPr>
              <a:t>φ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19522" y="464606"/>
            <a:ext cx="4847592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</a:t>
            </a:r>
            <a:r>
              <a:rPr lang="en-US" altLang="ja-JP" sz="2000">
                <a:solidFill>
                  <a:schemeClr val="bg1"/>
                </a:solidFill>
                <a:latin typeface="+mn-lt"/>
              </a:rPr>
              <a:t>on the quark-meson coupling model</a:t>
            </a:r>
            <a:endParaRPr lang="en-US" altLang="ja-JP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1" y="620189"/>
            <a:ext cx="3423770" cy="5310047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352348" y="1764900"/>
            <a:ext cx="3377441" cy="4954087"/>
            <a:chOff x="4738012" y="1305199"/>
            <a:chExt cx="3377441" cy="4954087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012" y="1305199"/>
              <a:ext cx="3377441" cy="2478184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8012" y="3782141"/>
              <a:ext cx="3377441" cy="2477145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216000" y="5976000"/>
            <a:ext cx="398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J.J. </a:t>
            </a:r>
            <a:r>
              <a:rPr kumimoji="1" lang="en-US" altLang="ja-JP" sz="1200" dirty="0" err="1">
                <a:solidFill>
                  <a:schemeClr val="bg1"/>
                </a:solidFill>
              </a:rPr>
              <a:t>Cobos</a:t>
            </a:r>
            <a:r>
              <a:rPr kumimoji="1" lang="en-US" altLang="ja-JP" sz="1200" dirty="0">
                <a:solidFill>
                  <a:schemeClr val="bg1"/>
                </a:solidFill>
              </a:rPr>
              <a:t>-Martinez, K. Tsushima, G. </a:t>
            </a:r>
            <a:r>
              <a:rPr kumimoji="1" lang="en-US" altLang="ja-JP" sz="1200" dirty="0" err="1">
                <a:solidFill>
                  <a:schemeClr val="bg1"/>
                </a:solidFill>
              </a:rPr>
              <a:t>Krein</a:t>
            </a:r>
            <a:r>
              <a:rPr kumimoji="1" lang="en-US" altLang="ja-JP" sz="1200" dirty="0">
                <a:solidFill>
                  <a:schemeClr val="bg1"/>
                </a:solidFill>
              </a:rPr>
              <a:t> and A.W. Thomas, Phys. Lett. B 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771</a:t>
            </a:r>
            <a:r>
              <a:rPr kumimoji="1" lang="en-US" altLang="ja-JP" sz="1200" dirty="0">
                <a:solidFill>
                  <a:schemeClr val="bg1"/>
                </a:solidFill>
              </a:rPr>
              <a:t>, 113 (2017).</a:t>
            </a:r>
          </a:p>
          <a:p>
            <a:r>
              <a:rPr lang="en-US" altLang="ja-JP" sz="1200" dirty="0">
                <a:solidFill>
                  <a:schemeClr val="bg1"/>
                </a:solidFill>
              </a:rPr>
              <a:t>J.J. </a:t>
            </a:r>
            <a:r>
              <a:rPr lang="en-US" altLang="ja-JP" sz="1200" dirty="0" err="1">
                <a:solidFill>
                  <a:schemeClr val="bg1"/>
                </a:solidFill>
              </a:rPr>
              <a:t>Cobos</a:t>
            </a:r>
            <a:r>
              <a:rPr lang="en-US" altLang="ja-JP" sz="1200" dirty="0">
                <a:solidFill>
                  <a:schemeClr val="bg1"/>
                </a:solidFill>
              </a:rPr>
              <a:t>-Martinez, K. Tsushima, G. </a:t>
            </a:r>
            <a:r>
              <a:rPr lang="en-US" altLang="ja-JP" sz="1200" dirty="0" err="1">
                <a:solidFill>
                  <a:schemeClr val="bg1"/>
                </a:solidFill>
              </a:rPr>
              <a:t>Krein</a:t>
            </a:r>
            <a:r>
              <a:rPr lang="en-US" altLang="ja-JP" sz="1200" dirty="0">
                <a:solidFill>
                  <a:schemeClr val="bg1"/>
                </a:solidFill>
              </a:rPr>
              <a:t> and A.W. Thomas, Phys. Rev. C  </a:t>
            </a:r>
            <a:r>
              <a:rPr lang="en-US" altLang="ja-JP" sz="1200" b="1" dirty="0">
                <a:solidFill>
                  <a:schemeClr val="bg1"/>
                </a:solidFill>
              </a:rPr>
              <a:t>96</a:t>
            </a:r>
            <a:r>
              <a:rPr lang="en-US" altLang="ja-JP" sz="1200" dirty="0">
                <a:solidFill>
                  <a:schemeClr val="bg1"/>
                </a:solidFill>
              </a:rPr>
              <a:t>, 035201 (2017).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585" y="1142128"/>
            <a:ext cx="3218967" cy="591363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>
            <a:off x="3699546" y="3275212"/>
            <a:ext cx="553359" cy="407772"/>
          </a:xfrm>
          <a:prstGeom prst="rightArrow">
            <a:avLst>
              <a:gd name="adj1" fmla="val 25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7804488" y="3275212"/>
            <a:ext cx="553359" cy="407772"/>
          </a:xfrm>
          <a:prstGeom prst="rightArrow">
            <a:avLst>
              <a:gd name="adj1" fmla="val 25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2546" y="1173021"/>
            <a:ext cx="3661161" cy="4204382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 rot="5400000">
            <a:off x="9910246" y="5276528"/>
            <a:ext cx="553359" cy="407772"/>
          </a:xfrm>
          <a:prstGeom prst="rightArrow">
            <a:avLst>
              <a:gd name="adj1" fmla="val 25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8710629" y="5667171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Some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bound states might exist, but they have a large width</a:t>
            </a:r>
            <a:endParaRPr lang="en-US" altLang="ja-JP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8634428" y="6211887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→ difficult to observe experimentally ?</a:t>
            </a:r>
            <a:endParaRPr lang="en-US" altLang="ja-JP" sz="1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5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398" y="235893"/>
            <a:ext cx="5026325" cy="646113"/>
          </a:xfrm>
        </p:spPr>
        <p:txBody>
          <a:bodyPr/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Other experimental results</a:t>
            </a:r>
          </a:p>
        </p:txBody>
      </p:sp>
      <p:sp>
        <p:nvSpPr>
          <p:cNvPr id="137219" name="テキスト ボックス 4"/>
          <p:cNvSpPr txBox="1">
            <a:spLocks noChangeArrowheads="1"/>
          </p:cNvSpPr>
          <p:nvPr/>
        </p:nvSpPr>
        <p:spPr bwMode="auto">
          <a:xfrm>
            <a:off x="1984376" y="906463"/>
            <a:ext cx="843237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There are some more experimental results on the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width in nuclear matter, based on the measurement of the transparency ratio T: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 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7221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60" y="2618183"/>
            <a:ext cx="2802889" cy="35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8" y="4044954"/>
            <a:ext cx="270077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左矢印 9"/>
          <p:cNvSpPr>
            <a:spLocks noChangeArrowheads="1"/>
          </p:cNvSpPr>
          <p:nvPr/>
        </p:nvSpPr>
        <p:spPr bwMode="auto">
          <a:xfrm>
            <a:off x="3947849" y="3429253"/>
            <a:ext cx="367188" cy="417677"/>
          </a:xfrm>
          <a:prstGeom prst="leftArrow">
            <a:avLst>
              <a:gd name="adj1" fmla="val 50000"/>
              <a:gd name="adj2" fmla="val 4967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7227" name="テキスト ボックス 11"/>
          <p:cNvSpPr txBox="1">
            <a:spLocks noChangeArrowheads="1"/>
          </p:cNvSpPr>
          <p:nvPr/>
        </p:nvSpPr>
        <p:spPr bwMode="auto">
          <a:xfrm>
            <a:off x="589496" y="6388860"/>
            <a:ext cx="3938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T. Ishikawa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608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215 (2005).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7228" name="テキスト ボックス 2"/>
          <p:cNvSpPr txBox="1">
            <a:spLocks noChangeArrowheads="1"/>
          </p:cNvSpPr>
          <p:nvPr/>
        </p:nvSpPr>
        <p:spPr bwMode="auto">
          <a:xfrm>
            <a:off x="1305335" y="2213429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SPring-8 (LEPS)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69" y="2534011"/>
            <a:ext cx="2223595" cy="384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317243" y="6386712"/>
            <a:ext cx="4467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</a:rPr>
              <a:t>Polyanskiy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695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74 (2011).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左矢印 9"/>
          <p:cNvSpPr>
            <a:spLocks noChangeArrowheads="1"/>
          </p:cNvSpPr>
          <p:nvPr/>
        </p:nvSpPr>
        <p:spPr bwMode="auto">
          <a:xfrm>
            <a:off x="9136628" y="5608368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135984" y="2213429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COSY-ANKE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4" y="1738645"/>
            <a:ext cx="2016126" cy="5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20" y="3514288"/>
            <a:ext cx="1768840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09" y="3961537"/>
            <a:ext cx="1768847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10" y="5703533"/>
            <a:ext cx="1768846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左矢印 9"/>
          <p:cNvSpPr>
            <a:spLocks noChangeArrowheads="1"/>
          </p:cNvSpPr>
          <p:nvPr/>
        </p:nvSpPr>
        <p:spPr bwMode="auto">
          <a:xfrm>
            <a:off x="9136629" y="3861902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10635" y="2882739"/>
            <a:ext cx="204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Theoretical calculation: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10635" y="3137421"/>
            <a:ext cx="26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V.K. Magas, L. Roca and E. </a:t>
            </a:r>
            <a:r>
              <a:rPr kumimoji="1" lang="en-US" altLang="ja-JP" sz="1400" dirty="0" err="1">
                <a:solidFill>
                  <a:schemeClr val="bg1"/>
                </a:solidFill>
              </a:rPr>
              <a:t>Oset</a:t>
            </a:r>
            <a:r>
              <a:rPr kumimoji="1" lang="en-US" altLang="ja-JP" sz="1400" dirty="0">
                <a:solidFill>
                  <a:schemeClr val="bg1"/>
                </a:solidFill>
              </a:rPr>
              <a:t>, Phys. Rev. C 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71</a:t>
            </a:r>
            <a:r>
              <a:rPr kumimoji="1" lang="en-US" altLang="ja-JP" sz="1400" dirty="0">
                <a:solidFill>
                  <a:schemeClr val="bg1"/>
                </a:solidFill>
              </a:rPr>
              <a:t>, 065202 (2005).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13534" y="4699563"/>
            <a:ext cx="204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Theoretical calculation: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513534" y="4954245"/>
            <a:ext cx="267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E. </a:t>
            </a:r>
            <a:r>
              <a:rPr lang="en-US" altLang="ja-JP" sz="1400" dirty="0" err="1">
                <a:solidFill>
                  <a:schemeClr val="bg1"/>
                </a:solidFill>
              </a:rPr>
              <a:t>Ya</a:t>
            </a:r>
            <a:r>
              <a:rPr lang="en-US" altLang="ja-JP" sz="1400" dirty="0">
                <a:solidFill>
                  <a:schemeClr val="bg1"/>
                </a:solidFill>
              </a:rPr>
              <a:t>. </a:t>
            </a:r>
            <a:r>
              <a:rPr lang="en-US" altLang="ja-JP" sz="1400" dirty="0" err="1">
                <a:solidFill>
                  <a:schemeClr val="bg1"/>
                </a:solidFill>
              </a:rPr>
              <a:t>Paryev</a:t>
            </a:r>
            <a:r>
              <a:rPr lang="en-US" altLang="ja-JP" sz="1400" dirty="0">
                <a:solidFill>
                  <a:schemeClr val="bg1"/>
                </a:solidFill>
              </a:rPr>
              <a:t>,                                      J. Phys. G </a:t>
            </a:r>
            <a:r>
              <a:rPr lang="en-US" altLang="ja-JP" sz="1400" b="1" dirty="0">
                <a:solidFill>
                  <a:schemeClr val="bg1"/>
                </a:solidFill>
              </a:rPr>
              <a:t>36</a:t>
            </a:r>
            <a:r>
              <a:rPr lang="en-US" altLang="ja-JP" sz="1400" dirty="0">
                <a:solidFill>
                  <a:schemeClr val="bg1"/>
                </a:solidFill>
              </a:rPr>
              <a:t>, 015103 (2009).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74000" y="4157728"/>
            <a:ext cx="2049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Theoretical calculation: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74000" y="4412410"/>
            <a:ext cx="2678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D. Cabrera, L. Roca, E. </a:t>
            </a:r>
            <a:r>
              <a:rPr lang="en-US" altLang="ja-JP" sz="1400" dirty="0" err="1">
                <a:solidFill>
                  <a:schemeClr val="bg1"/>
                </a:solidFill>
              </a:rPr>
              <a:t>Oset</a:t>
            </a:r>
            <a:r>
              <a:rPr lang="en-US" altLang="ja-JP" sz="1400" dirty="0">
                <a:solidFill>
                  <a:schemeClr val="bg1"/>
                </a:solidFill>
              </a:rPr>
              <a:t> ,          H. Toki and M.J. Vicente </a:t>
            </a:r>
            <a:r>
              <a:rPr lang="en-US" altLang="ja-JP" sz="1400" dirty="0" err="1">
                <a:solidFill>
                  <a:schemeClr val="bg1"/>
                </a:solidFill>
              </a:rPr>
              <a:t>Vacas</a:t>
            </a:r>
            <a:r>
              <a:rPr lang="en-US" altLang="ja-JP" sz="1400" dirty="0">
                <a:solidFill>
                  <a:schemeClr val="bg1"/>
                </a:solidFill>
              </a:rPr>
              <a:t>, </a:t>
            </a:r>
            <a:r>
              <a:rPr lang="en-US" altLang="ja-JP" sz="1400" dirty="0" err="1">
                <a:solidFill>
                  <a:schemeClr val="bg1"/>
                </a:solidFill>
              </a:rPr>
              <a:t>Nucl</a:t>
            </a:r>
            <a:r>
              <a:rPr lang="en-US" altLang="ja-JP" sz="1400" dirty="0">
                <a:solidFill>
                  <a:schemeClr val="bg1"/>
                </a:solidFill>
              </a:rPr>
              <a:t>. Phys. </a:t>
            </a:r>
            <a:r>
              <a:rPr lang="en-US" altLang="ja-JP" sz="1400" b="1" dirty="0">
                <a:solidFill>
                  <a:schemeClr val="bg1"/>
                </a:solidFill>
              </a:rPr>
              <a:t>A733</a:t>
            </a:r>
            <a:r>
              <a:rPr lang="en-US" altLang="ja-JP" sz="1400" dirty="0">
                <a:solidFill>
                  <a:schemeClr val="bg1"/>
                </a:solidFill>
              </a:rPr>
              <a:t>, 130 (2004).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7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33419" y="195126"/>
            <a:ext cx="38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</a:t>
            </a:r>
            <a:endParaRPr kumimoji="1" lang="en-US" altLang="ja-JP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17"/>
          <p:cNvSpPr>
            <a:spLocks noChangeArrowheads="1"/>
          </p:cNvSpPr>
          <p:nvPr/>
        </p:nvSpPr>
        <p:spPr bwMode="auto">
          <a:xfrm rot="5400000">
            <a:off x="3302986" y="3092092"/>
            <a:ext cx="3278755" cy="81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395502" y="1524302"/>
            <a:ext cx="5037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Rewrite using hadronic degrees of freedom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8524787" y="6350836"/>
            <a:ext cx="675394" cy="8876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9227872" y="6205605"/>
            <a:ext cx="1667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 loops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869563"/>
            <a:ext cx="6462415" cy="7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84" y="441395"/>
            <a:ext cx="2910300" cy="4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9" y="3179387"/>
            <a:ext cx="2796483" cy="5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8" y="5339462"/>
            <a:ext cx="7037401" cy="10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6422239" y="2489966"/>
            <a:ext cx="4472731" cy="304160"/>
            <a:chOff x="2026508" y="2371712"/>
            <a:chExt cx="5682941" cy="445636"/>
          </a:xfrm>
        </p:grpSpPr>
        <p:sp>
          <p:nvSpPr>
            <p:cNvPr id="13" name="フリーフォーム 12"/>
            <p:cNvSpPr/>
            <p:nvPr/>
          </p:nvSpPr>
          <p:spPr>
            <a:xfrm>
              <a:off x="2026508" y="2372490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781168" y="2594919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780000" y="2520000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フリーフォーム 15"/>
            <p:cNvSpPr/>
            <p:nvPr/>
          </p:nvSpPr>
          <p:spPr>
            <a:xfrm rot="10800000">
              <a:off x="5954789" y="2371712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672000" y="2484000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874470" y="2465371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88" y="2202170"/>
            <a:ext cx="178837" cy="2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8496000" y="2457815"/>
            <a:ext cx="324000" cy="324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8820000" y="2600832"/>
            <a:ext cx="757188" cy="10251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2"/>
          </p:cNvCxnSpPr>
          <p:nvPr/>
        </p:nvCxnSpPr>
        <p:spPr>
          <a:xfrm flipH="1">
            <a:off x="7831239" y="2619815"/>
            <a:ext cx="664761" cy="10553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7686000" y="3159815"/>
            <a:ext cx="2066699" cy="20664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7570970" y="3984934"/>
            <a:ext cx="2296757" cy="394290"/>
            <a:chOff x="4385459" y="4693771"/>
            <a:chExt cx="3189233" cy="469066"/>
          </a:xfrm>
        </p:grpSpPr>
        <p:cxnSp>
          <p:nvCxnSpPr>
            <p:cNvPr id="28" name="直線コネクタ 27"/>
            <p:cNvCxnSpPr>
              <a:endCxn id="29" idx="2"/>
            </p:cNvCxnSpPr>
            <p:nvPr/>
          </p:nvCxnSpPr>
          <p:spPr>
            <a:xfrm>
              <a:off x="4385459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/>
            <p:nvPr/>
          </p:nvSpPr>
          <p:spPr>
            <a:xfrm>
              <a:off x="4768518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95275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>
              <a:stCxn id="29" idx="6"/>
              <a:endCxn id="30" idx="2"/>
            </p:cNvCxnSpPr>
            <p:nvPr/>
          </p:nvCxnSpPr>
          <p:spPr>
            <a:xfrm>
              <a:off x="5312216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30" idx="6"/>
              <a:endCxn id="33" idx="2"/>
            </p:cNvCxnSpPr>
            <p:nvPr/>
          </p:nvCxnSpPr>
          <p:spPr>
            <a:xfrm flipV="1">
              <a:off x="6238973" y="4922371"/>
              <a:ext cx="383059" cy="11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>
              <a:off x="6622032" y="4693771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>
              <a:stCxn id="33" idx="6"/>
            </p:cNvCxnSpPr>
            <p:nvPr/>
          </p:nvCxnSpPr>
          <p:spPr>
            <a:xfrm>
              <a:off x="7165730" y="4922371"/>
              <a:ext cx="4089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図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58" y="3698966"/>
            <a:ext cx="34492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31" y="4420915"/>
            <a:ext cx="33278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72" y="365959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25" y="4494270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図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5" y="448264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図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7" y="366491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テキスト ボックス 1"/>
          <p:cNvSpPr txBox="1">
            <a:spLocks noChangeArrowheads="1"/>
          </p:cNvSpPr>
          <p:nvPr/>
        </p:nvSpPr>
        <p:spPr bwMode="auto">
          <a:xfrm>
            <a:off x="7235817" y="1830242"/>
            <a:ext cx="3357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(vector dominance model)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2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  <p:bldP spid="23" grpId="0" animBg="1"/>
      <p:bldP spid="2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90901" y="312467"/>
            <a:ext cx="4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 spectrum</a:t>
            </a:r>
            <a:endParaRPr kumimoji="1" lang="en-US" altLang="ja-JP" sz="4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71" y="1512429"/>
            <a:ext cx="5962365" cy="4286089"/>
          </a:xfrm>
          <a:prstGeom prst="rect">
            <a:avLst/>
          </a:prstGeom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3267" y="6074785"/>
            <a:ext cx="62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Data from</a:t>
            </a:r>
          </a:p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J.P. Lees et al. (BABAR Collaboration), Phys. Rev. D </a:t>
            </a:r>
            <a:r>
              <a:rPr lang="en-US" altLang="ja-JP" sz="1600" b="1" dirty="0">
                <a:solidFill>
                  <a:schemeClr val="bg1"/>
                </a:solidFill>
                <a:latin typeface="+mn-lt"/>
              </a:rPr>
              <a:t>88</a:t>
            </a:r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, 032013 (2013).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6200000">
            <a:off x="4020638" y="158640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503048" y="2448720"/>
            <a:ext cx="1436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(Vacuum)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954539" y="3169042"/>
            <a:ext cx="3281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How</a:t>
            </a:r>
            <a:r>
              <a:rPr lang="ja-JP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is this spectrum  modified in nuclear matter?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954539" y="4023042"/>
            <a:ext cx="328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Is the (modified) spectral function consistent with    QCD sum rules?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6" y="1741654"/>
            <a:ext cx="2245086" cy="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840145" y="5905508"/>
            <a:ext cx="568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9335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965950" y="1400010"/>
            <a:ext cx="288557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5492775" y="4598850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4057" y="359309"/>
            <a:ext cx="395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BMW version:</a:t>
            </a:r>
            <a:endParaRPr kumimoji="1" lang="en-US" altLang="ja-JP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1172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281562" y="1251249"/>
            <a:ext cx="4992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How is this complicated behavior related to the change of QCD condensates?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58" y="1257600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11"/>
          <p:cNvSpPr>
            <a:spLocks noChangeArrowheads="1"/>
          </p:cNvSpPr>
          <p:nvPr/>
        </p:nvSpPr>
        <p:spPr bwMode="auto">
          <a:xfrm>
            <a:off x="3375535" y="3572175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正方形/長方形 12"/>
          <p:cNvSpPr>
            <a:spLocks noChangeArrowheads="1"/>
          </p:cNvSpPr>
          <p:nvPr/>
        </p:nvSpPr>
        <p:spPr bwMode="auto">
          <a:xfrm>
            <a:off x="6363471" y="1400010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1" name="上下矢印 10"/>
          <p:cNvSpPr>
            <a:spLocks noChangeArrowheads="1"/>
          </p:cNvSpPr>
          <p:nvPr/>
        </p:nvSpPr>
        <p:spPr bwMode="auto">
          <a:xfrm>
            <a:off x="2402658" y="4381800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" name="テキスト ボックス 1"/>
          <p:cNvSpPr txBox="1">
            <a:spLocks noChangeArrowheads="1"/>
          </p:cNvSpPr>
          <p:nvPr/>
        </p:nvSpPr>
        <p:spPr bwMode="auto">
          <a:xfrm>
            <a:off x="3517134" y="3776932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4" name="テキスト ボックス 1"/>
          <p:cNvSpPr txBox="1">
            <a:spLocks noChangeArrowheads="1"/>
          </p:cNvSpPr>
          <p:nvPr/>
        </p:nvSpPr>
        <p:spPr bwMode="auto">
          <a:xfrm>
            <a:off x="7052196" y="1534437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15" name="正方形/長方形 12"/>
          <p:cNvSpPr>
            <a:spLocks noChangeArrowheads="1"/>
          </p:cNvSpPr>
          <p:nvPr/>
        </p:nvSpPr>
        <p:spPr bwMode="auto">
          <a:xfrm>
            <a:off x="4311549" y="1400010"/>
            <a:ext cx="433446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3801791" y="465211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>
                <a:solidFill>
                  <a:srgbClr val="FFC000"/>
                </a:solidFill>
                <a:latin typeface="+mj-lt"/>
              </a:rPr>
              <a:t>Lattice QCD</a:t>
            </a:r>
            <a:r>
              <a:rPr lang="en-US" altLang="ja-JP" sz="2000" dirty="0">
                <a:solidFill>
                  <a:srgbClr val="FFC000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04653" y="325142"/>
            <a:ext cx="33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χQCD</a:t>
            </a:r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version:</a:t>
            </a:r>
            <a:endParaRPr kumimoji="1" lang="en-US" altLang="ja-JP" sz="36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258612" y="2953265"/>
            <a:ext cx="129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</a:rPr>
              <a:t>??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6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nucleon: results from lattice QCD</a:t>
            </a: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4150" y="1257452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>
                <a:solidFill>
                  <a:schemeClr val="bg1"/>
                </a:solidFill>
              </a:rPr>
              <a:t>Two methods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240162" y="1657562"/>
            <a:ext cx="0" cy="4995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48785" y="1473904"/>
            <a:ext cx="294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Direct measurement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10525" y="3966438"/>
            <a:ext cx="4217529" cy="2570287"/>
            <a:chOff x="811671" y="3212676"/>
            <a:chExt cx="4341514" cy="268772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671" y="3212676"/>
              <a:ext cx="4341514" cy="236561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400" y="5569200"/>
              <a:ext cx="4298237" cy="331200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888" y="2012775"/>
            <a:ext cx="2651318" cy="153020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2945552" y="3542976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804" y="6536724"/>
            <a:ext cx="598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A. Abdel-</a:t>
            </a:r>
            <a:r>
              <a:rPr kumimoji="1" lang="en-US" altLang="ja-JP" sz="1400" dirty="0" err="1">
                <a:solidFill>
                  <a:schemeClr val="bg1"/>
                </a:solidFill>
              </a:rPr>
              <a:t>Rehim</a:t>
            </a:r>
            <a:r>
              <a:rPr kumimoji="1" lang="en-US" altLang="ja-JP" sz="1400" dirty="0">
                <a:solidFill>
                  <a:schemeClr val="bg1"/>
                </a:solidFill>
              </a:rPr>
              <a:t> et al. (ETM Collaboration), </a:t>
            </a:r>
            <a:r>
              <a:rPr lang="en-US" altLang="ja-JP" sz="1400" dirty="0">
                <a:solidFill>
                  <a:schemeClr val="bg1"/>
                </a:solidFill>
              </a:rPr>
              <a:t>Phys. Rev. Lett. </a:t>
            </a:r>
            <a:r>
              <a:rPr lang="en-US" altLang="ja-JP" sz="1400" b="1" dirty="0">
                <a:solidFill>
                  <a:schemeClr val="bg1"/>
                </a:solidFill>
              </a:rPr>
              <a:t>116</a:t>
            </a:r>
            <a:r>
              <a:rPr lang="en-US" altLang="ja-JP" sz="1400" dirty="0">
                <a:solidFill>
                  <a:schemeClr val="bg1"/>
                </a:solidFill>
              </a:rPr>
              <a:t>, 252001 (2016).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59530" y="1490022"/>
            <a:ext cx="406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Feynman-Hellmann theorem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4" y="2200160"/>
            <a:ext cx="2495581" cy="6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下矢印 27"/>
          <p:cNvSpPr/>
          <p:nvPr/>
        </p:nvSpPr>
        <p:spPr>
          <a:xfrm>
            <a:off x="9222119" y="2784171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072" y="3306742"/>
            <a:ext cx="5320094" cy="321762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623168" y="6536724"/>
            <a:ext cx="528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</a:rPr>
              <a:t>S. </a:t>
            </a:r>
            <a:r>
              <a:rPr lang="en-US" altLang="ja-JP" sz="1400" dirty="0" err="1">
                <a:solidFill>
                  <a:schemeClr val="bg1"/>
                </a:solidFill>
              </a:rPr>
              <a:t>Durr</a:t>
            </a:r>
            <a:r>
              <a:rPr kumimoji="1" lang="en-US" altLang="ja-JP" sz="1400" dirty="0">
                <a:solidFill>
                  <a:schemeClr val="bg1"/>
                </a:solidFill>
              </a:rPr>
              <a:t> et al. (BMW Collaboration), Phys. Rev. Lett. 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116</a:t>
            </a:r>
            <a:r>
              <a:rPr kumimoji="1" lang="en-US" altLang="ja-JP" sz="1400" dirty="0">
                <a:solidFill>
                  <a:schemeClr val="bg1"/>
                </a:solidFill>
              </a:rPr>
              <a:t>, 172001 (2016).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 animBg="1"/>
      <p:bldP spid="19" grpId="0"/>
      <p:bldP spid="25" grpId="0"/>
      <p:bldP spid="28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1396802" y="222550"/>
            <a:ext cx="6265412" cy="558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        Linear 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19963" y="1185863"/>
            <a:ext cx="220662" cy="316706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>
            <a:off x="6996113" y="1344216"/>
            <a:ext cx="323850" cy="14009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1" y="270441"/>
            <a:ext cx="3109515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  <p:bldP spid="1290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12"/>
          <p:cNvSpPr>
            <a:spLocks noChangeShapeType="1"/>
          </p:cNvSpPr>
          <p:nvPr/>
        </p:nvSpPr>
        <p:spPr bwMode="auto">
          <a:xfrm flipV="1">
            <a:off x="5030875" y="1730951"/>
            <a:ext cx="360363" cy="647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3824975" y="2378651"/>
            <a:ext cx="15662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bg1"/>
                </a:solidFill>
                <a:latin typeface="+mn-lt"/>
              </a:rPr>
              <a:t>Dirac operator</a:t>
            </a:r>
          </a:p>
        </p:txBody>
      </p:sp>
      <p:sp>
        <p:nvSpPr>
          <p:cNvPr id="16389" name="Line 14"/>
          <p:cNvSpPr>
            <a:spLocks noChangeShapeType="1"/>
          </p:cNvSpPr>
          <p:nvPr/>
        </p:nvSpPr>
        <p:spPr bwMode="auto">
          <a:xfrm flipV="1">
            <a:off x="6444000" y="1730951"/>
            <a:ext cx="0" cy="647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5832000" y="2378651"/>
            <a:ext cx="1368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bg1"/>
                </a:solidFill>
                <a:latin typeface="+mn-lt"/>
              </a:rPr>
              <a:t>mass matrix</a:t>
            </a:r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 flipH="1" flipV="1">
            <a:off x="7388278" y="1730951"/>
            <a:ext cx="576263" cy="647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7675615" y="2378651"/>
            <a:ext cx="2144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bg1"/>
                </a:solidFill>
                <a:latin typeface="+mn-lt"/>
              </a:rPr>
              <a:t>chemical potential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881476" y="3685647"/>
            <a:ext cx="3508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bg1"/>
                </a:solidFill>
                <a:latin typeface="+mn-lt"/>
              </a:rPr>
              <a:t>The determinant is complex</a:t>
            </a: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6167439" y="4119530"/>
            <a:ext cx="431069" cy="568732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6159721" y="5402377"/>
            <a:ext cx="438787" cy="477254"/>
          </a:xfrm>
          <a:prstGeom prst="downArrow">
            <a:avLst>
              <a:gd name="adj1" fmla="val 50000"/>
              <a:gd name="adj2" fmla="val 31354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658889" y="5986159"/>
            <a:ext cx="5597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bg1"/>
                </a:solidFill>
                <a:latin typeface="+mn-lt"/>
              </a:rPr>
              <a:t>Standard Monte-Carlo integration is essentially impossible</a:t>
            </a:r>
          </a:p>
        </p:txBody>
      </p:sp>
      <p:sp>
        <p:nvSpPr>
          <p:cNvPr id="16399" name="テキスト ボックス 16"/>
          <p:cNvSpPr txBox="1">
            <a:spLocks noChangeArrowheads="1"/>
          </p:cNvSpPr>
          <p:nvPr/>
        </p:nvSpPr>
        <p:spPr bwMode="auto">
          <a:xfrm>
            <a:off x="2027239" y="395289"/>
            <a:ext cx="7705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Problem at finite </a:t>
            </a:r>
            <a:r>
              <a:rPr lang="el-GR" altLang="ja-JP" sz="2400" dirty="0">
                <a:solidFill>
                  <a:schemeClr val="bg1"/>
                </a:solidFill>
                <a:latin typeface="+mn-lt"/>
              </a:rPr>
              <a:t>ρ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: sign problem!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2" y="1041104"/>
            <a:ext cx="6878516" cy="8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2" y="3078150"/>
            <a:ext cx="7806043" cy="3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72" y="4752813"/>
            <a:ext cx="7853679" cy="4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577" y="309881"/>
            <a:ext cx="7168764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The basic problem to be solved</a:t>
            </a: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V="1">
            <a:off x="3620530" y="2060575"/>
            <a:ext cx="386321" cy="69730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178970" y="269217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given</a:t>
            </a:r>
            <a:r>
              <a:rPr lang="en-US" altLang="ja-JP" dirty="0"/>
              <a:t>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099469" y="2997469"/>
            <a:ext cx="2808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(but only incomplete and with error)</a:t>
            </a: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8759826" y="2077562"/>
            <a:ext cx="21590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8896135" y="2726371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H="1" flipV="1">
            <a:off x="7703039" y="2060575"/>
            <a:ext cx="0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271239" y="2852737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“Kernel”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305430" y="3858959"/>
            <a:ext cx="4301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This is an ill-posed problem.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943792" y="4426313"/>
            <a:ext cx="6551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But, one may have additional information on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ρ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), which can help to constrain the problem:</a:t>
            </a:r>
            <a:endParaRPr lang="el-GR" altLang="ja-JP" sz="2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788977" y="5402611"/>
            <a:ext cx="1823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- Positivity: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790715" y="5903618"/>
            <a:ext cx="266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- Asymptotic values: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05" y="1317570"/>
            <a:ext cx="6261953" cy="8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12" y="5494723"/>
            <a:ext cx="1152250" cy="2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12" y="5995557"/>
            <a:ext cx="2641049" cy="2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89100" grpId="0"/>
      <p:bldP spid="89101" grpId="0"/>
      <p:bldP spid="8910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135187" y="1314981"/>
            <a:ext cx="748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How can one include this additional information and find the most probable image of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ρ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)?</a:t>
            </a:r>
            <a:endParaRPr lang="el-GR" altLang="ja-JP" sz="2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566668" y="2437291"/>
            <a:ext cx="3095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→ Bayes’ Theorem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flipV="1">
            <a:off x="5719687" y="3320926"/>
            <a:ext cx="879054" cy="95126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651770" y="4247186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likelihood function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H="1" flipV="1">
            <a:off x="8134304" y="3356649"/>
            <a:ext cx="503238" cy="7921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7938456" y="4197133"/>
            <a:ext cx="187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prior probability</a:t>
            </a:r>
          </a:p>
        </p:txBody>
      </p:sp>
      <p:sp>
        <p:nvSpPr>
          <p:cNvPr id="144395" name="Rectangle 11"/>
          <p:cNvSpPr>
            <a:spLocks noGrp="1" noChangeArrowheads="1"/>
          </p:cNvSpPr>
          <p:nvPr>
            <p:ph type="title"/>
          </p:nvPr>
        </p:nvSpPr>
        <p:spPr>
          <a:xfrm>
            <a:off x="2640014" y="260350"/>
            <a:ext cx="8229600" cy="7921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The Maximum Entropy Method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86" y="2969350"/>
            <a:ext cx="5229829" cy="8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1" y="5429515"/>
            <a:ext cx="592330" cy="3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77" y="5187450"/>
            <a:ext cx="2847073" cy="8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45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(using MEM)</a:t>
            </a: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</a:p>
        </p:txBody>
      </p:sp>
    </p:spTree>
    <p:extLst>
      <p:ext uri="{BB962C8B-B14F-4D97-AF65-F5344CB8AC3E}">
        <p14:creationId xmlns:p14="http://schemas.microsoft.com/office/powerpoint/2010/main" val="4177988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Line 5"/>
          <p:cNvSpPr>
            <a:spLocks noChangeShapeType="1"/>
          </p:cNvSpPr>
          <p:nvPr/>
        </p:nvSpPr>
        <p:spPr bwMode="auto">
          <a:xfrm flipV="1">
            <a:off x="3792538" y="1052513"/>
            <a:ext cx="2159000" cy="1223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2711451" y="2349501"/>
            <a:ext cx="2232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chemeClr val="bg1"/>
                </a:solidFill>
                <a:latin typeface="+mn-lt"/>
              </a:rPr>
              <a:t>likelihood function</a:t>
            </a:r>
          </a:p>
        </p:txBody>
      </p:sp>
      <p:sp>
        <p:nvSpPr>
          <p:cNvPr id="145413" name="Line 7"/>
          <p:cNvSpPr>
            <a:spLocks noChangeShapeType="1"/>
          </p:cNvSpPr>
          <p:nvPr/>
        </p:nvSpPr>
        <p:spPr bwMode="auto">
          <a:xfrm flipH="1" flipV="1">
            <a:off x="7319963" y="1125538"/>
            <a:ext cx="647700" cy="1223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414" name="Text Box 8"/>
          <p:cNvSpPr txBox="1">
            <a:spLocks noChangeArrowheads="1"/>
          </p:cNvSpPr>
          <p:nvPr/>
        </p:nvSpPr>
        <p:spPr bwMode="auto">
          <a:xfrm>
            <a:off x="7248525" y="2349501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chemeClr val="bg1"/>
                </a:solidFill>
                <a:latin typeface="+mn-lt"/>
              </a:rPr>
              <a:t>prior probability</a:t>
            </a:r>
          </a:p>
        </p:txBody>
      </p:sp>
      <p:sp>
        <p:nvSpPr>
          <p:cNvPr id="145415" name="Text Box 9"/>
          <p:cNvSpPr txBox="1">
            <a:spLocks noChangeArrowheads="1"/>
          </p:cNvSpPr>
          <p:nvPr/>
        </p:nvSpPr>
        <p:spPr bwMode="auto">
          <a:xfrm>
            <a:off x="3929306" y="6313287"/>
            <a:ext cx="66246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M.Asakawa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T.Hatsuda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Y.Nakahara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Prog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. Part.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Nucl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. Phys. 46, 459 (2001).</a:t>
            </a:r>
          </a:p>
        </p:txBody>
      </p:sp>
      <p:sp>
        <p:nvSpPr>
          <p:cNvPr id="145416" name="Text Box 10"/>
          <p:cNvSpPr txBox="1">
            <a:spLocks noChangeArrowheads="1"/>
          </p:cNvSpPr>
          <p:nvPr/>
        </p:nvSpPr>
        <p:spPr bwMode="auto">
          <a:xfrm>
            <a:off x="3929306" y="6042757"/>
            <a:ext cx="6121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M.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Jarrel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and J.E.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Gubernatis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, Phys. Rep. 269, 133 (1996).</a:t>
            </a:r>
          </a:p>
        </p:txBody>
      </p:sp>
      <p:sp>
        <p:nvSpPr>
          <p:cNvPr id="145417" name="Text Box 11"/>
          <p:cNvSpPr txBox="1">
            <a:spLocks noChangeArrowheads="1"/>
          </p:cNvSpPr>
          <p:nvPr/>
        </p:nvSpPr>
        <p:spPr bwMode="auto">
          <a:xfrm>
            <a:off x="2528759" y="4700260"/>
            <a:ext cx="2089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Corresponds to ordinary </a:t>
            </a:r>
            <a:r>
              <a:rPr lang="el-GR" altLang="ja-JP" dirty="0">
                <a:solidFill>
                  <a:schemeClr val="bg1"/>
                </a:solidFill>
                <a:latin typeface="+mn-lt"/>
              </a:rPr>
              <a:t>χ</a:t>
            </a:r>
            <a:r>
              <a:rPr lang="en-US" altLang="ja-JP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-fitting.</a:t>
            </a:r>
          </a:p>
        </p:txBody>
      </p:sp>
      <p:sp>
        <p:nvSpPr>
          <p:cNvPr id="145419" name="Text Box 15"/>
          <p:cNvSpPr txBox="1">
            <a:spLocks noChangeArrowheads="1"/>
          </p:cNvSpPr>
          <p:nvPr/>
        </p:nvSpPr>
        <p:spPr bwMode="auto">
          <a:xfrm>
            <a:off x="8761413" y="4612221"/>
            <a:ext cx="3086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(Shannon-Jaynes entropy)</a:t>
            </a:r>
          </a:p>
        </p:txBody>
      </p:sp>
      <p:sp>
        <p:nvSpPr>
          <p:cNvPr id="145420" name="Text Box 17"/>
          <p:cNvSpPr txBox="1">
            <a:spLocks noChangeArrowheads="1"/>
          </p:cNvSpPr>
          <p:nvPr/>
        </p:nvSpPr>
        <p:spPr bwMode="auto">
          <a:xfrm>
            <a:off x="6990006" y="5130557"/>
            <a:ext cx="1746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“default model”</a:t>
            </a:r>
          </a:p>
        </p:txBody>
      </p:sp>
      <p:sp>
        <p:nvSpPr>
          <p:cNvPr id="145422" name="Line 19"/>
          <p:cNvSpPr>
            <a:spLocks noChangeShapeType="1"/>
          </p:cNvSpPr>
          <p:nvPr/>
        </p:nvSpPr>
        <p:spPr bwMode="auto">
          <a:xfrm>
            <a:off x="6240463" y="2276475"/>
            <a:ext cx="0" cy="36004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427" name="Line 16"/>
          <p:cNvSpPr>
            <a:spLocks noChangeShapeType="1"/>
          </p:cNvSpPr>
          <p:nvPr/>
        </p:nvSpPr>
        <p:spPr bwMode="auto">
          <a:xfrm flipV="1">
            <a:off x="7824788" y="4365626"/>
            <a:ext cx="431800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12" y="759419"/>
            <a:ext cx="4497005" cy="7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72" y="2918515"/>
            <a:ext cx="2520433" cy="4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3" y="2848200"/>
            <a:ext cx="2160324" cy="4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3" y="2848200"/>
            <a:ext cx="2160324" cy="4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3646538"/>
            <a:ext cx="790577" cy="2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44" y="3860614"/>
            <a:ext cx="4249561" cy="5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03" y="3573079"/>
            <a:ext cx="790322" cy="2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91" y="3929264"/>
            <a:ext cx="3960821" cy="5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65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702762" y="813638"/>
            <a:ext cx="6769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The spectral function is approximated by a “pole + continuum” ansatz:</a:t>
            </a:r>
          </a:p>
        </p:txBody>
      </p:sp>
      <p:sp>
        <p:nvSpPr>
          <p:cNvPr id="142340" name="Text Box 7"/>
          <p:cNvSpPr txBox="1">
            <a:spLocks noChangeArrowheads="1"/>
          </p:cNvSpPr>
          <p:nvPr/>
        </p:nvSpPr>
        <p:spPr bwMode="auto">
          <a:xfrm>
            <a:off x="2702762" y="187507"/>
            <a:ext cx="6468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traditional analysis method</a:t>
            </a:r>
          </a:p>
        </p:txBody>
      </p:sp>
      <p:sp>
        <p:nvSpPr>
          <p:cNvPr id="142341" name="Text Box 8"/>
          <p:cNvSpPr txBox="1">
            <a:spLocks noChangeArrowheads="1"/>
          </p:cNvSpPr>
          <p:nvPr/>
        </p:nvSpPr>
        <p:spPr bwMode="auto">
          <a:xfrm>
            <a:off x="5756578" y="3961010"/>
            <a:ext cx="403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n-US" altLang="ja-JP" baseline="-25000" dirty="0" err="1">
                <a:solidFill>
                  <a:schemeClr val="bg1"/>
                </a:solidFill>
                <a:latin typeface="+mn-lt"/>
              </a:rPr>
              <a:t>th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2344" name="Text Box 11"/>
          <p:cNvSpPr txBox="1">
            <a:spLocks noChangeArrowheads="1"/>
          </p:cNvSpPr>
          <p:nvPr/>
        </p:nvSpPr>
        <p:spPr bwMode="auto">
          <a:xfrm>
            <a:off x="3349114" y="5173588"/>
            <a:ext cx="6265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Even though this ansatz is very crude, it works quite well in cases for which it is phenomenologically known to be close to reality.</a:t>
            </a:r>
          </a:p>
        </p:txBody>
      </p:sp>
      <p:sp>
        <p:nvSpPr>
          <p:cNvPr id="142345" name="Text Box 12"/>
          <p:cNvSpPr txBox="1">
            <a:spLocks noChangeArrowheads="1"/>
          </p:cNvSpPr>
          <p:nvPr/>
        </p:nvSpPr>
        <p:spPr bwMode="auto">
          <a:xfrm>
            <a:off x="4909271" y="5919040"/>
            <a:ext cx="3313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e.g.	-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charmonium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(J/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ψ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l-GR" altLang="ja-JP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2348" name="Text Box 16"/>
          <p:cNvSpPr txBox="1">
            <a:spLocks noChangeArrowheads="1"/>
          </p:cNvSpPr>
          <p:nvPr/>
        </p:nvSpPr>
        <p:spPr bwMode="auto">
          <a:xfrm>
            <a:off x="6311900" y="2668426"/>
            <a:ext cx="1705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pert. QCD limit</a:t>
            </a: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30" y="1401442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24" y="4145676"/>
            <a:ext cx="20212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4718978" y="1415028"/>
            <a:ext cx="3526134" cy="2565981"/>
            <a:chOff x="1453639" y="1054549"/>
            <a:chExt cx="4572000" cy="3216876"/>
          </a:xfrm>
        </p:grpSpPr>
        <p:cxnSp>
          <p:nvCxnSpPr>
            <p:cNvPr id="16" name="直線矢印コネクタ 15"/>
            <p:cNvCxnSpPr/>
            <p:nvPr/>
          </p:nvCxnSpPr>
          <p:spPr>
            <a:xfrm flipV="1">
              <a:off x="1453639" y="4271425"/>
              <a:ext cx="4572000" cy="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1461195" y="1054549"/>
              <a:ext cx="0" cy="321687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リーフォーム 19"/>
            <p:cNvSpPr/>
            <p:nvPr/>
          </p:nvSpPr>
          <p:spPr>
            <a:xfrm>
              <a:off x="1933646" y="1633257"/>
              <a:ext cx="123567" cy="2631989"/>
            </a:xfrm>
            <a:custGeom>
              <a:avLst/>
              <a:gdLst>
                <a:gd name="connsiteX0" fmla="*/ 0 w 160638"/>
                <a:gd name="connsiteY0" fmla="*/ 2619633 h 2619633"/>
                <a:gd name="connsiteX1" fmla="*/ 49427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19633 h 2619633"/>
                <a:gd name="connsiteX1" fmla="*/ 86498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31989 h 2631989"/>
                <a:gd name="connsiteX1" fmla="*/ 74141 w 160638"/>
                <a:gd name="connsiteY1" fmla="*/ 0 h 2631989"/>
                <a:gd name="connsiteX2" fmla="*/ 160638 w 160638"/>
                <a:gd name="connsiteY2" fmla="*/ 2631989 h 263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38" h="2631989">
                  <a:moveTo>
                    <a:pt x="0" y="2631989"/>
                  </a:moveTo>
                  <a:cubicBezTo>
                    <a:pt x="11327" y="1322172"/>
                    <a:pt x="47368" y="0"/>
                    <a:pt x="74141" y="0"/>
                  </a:cubicBezTo>
                  <a:cubicBezTo>
                    <a:pt x="100914" y="0"/>
                    <a:pt x="118419" y="1322172"/>
                    <a:pt x="160638" y="2631989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2972839" y="2955430"/>
              <a:ext cx="148280" cy="1309816"/>
            </a:xfrm>
            <a:custGeom>
              <a:avLst/>
              <a:gdLst>
                <a:gd name="connsiteX0" fmla="*/ 0 w 160638"/>
                <a:gd name="connsiteY0" fmla="*/ 2619633 h 2619633"/>
                <a:gd name="connsiteX1" fmla="*/ 49427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19633 h 2619633"/>
                <a:gd name="connsiteX1" fmla="*/ 86498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31989 h 2631989"/>
                <a:gd name="connsiteX1" fmla="*/ 74141 w 160638"/>
                <a:gd name="connsiteY1" fmla="*/ 0 h 2631989"/>
                <a:gd name="connsiteX2" fmla="*/ 160638 w 160638"/>
                <a:gd name="connsiteY2" fmla="*/ 2631989 h 263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38" h="2631989">
                  <a:moveTo>
                    <a:pt x="0" y="2631989"/>
                  </a:moveTo>
                  <a:cubicBezTo>
                    <a:pt x="11327" y="1322172"/>
                    <a:pt x="47368" y="0"/>
                    <a:pt x="74141" y="0"/>
                  </a:cubicBezTo>
                  <a:cubicBezTo>
                    <a:pt x="100914" y="0"/>
                    <a:pt x="118419" y="1322172"/>
                    <a:pt x="160638" y="2631989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307846" y="3189206"/>
              <a:ext cx="2581188" cy="1076040"/>
            </a:xfrm>
            <a:custGeom>
              <a:avLst/>
              <a:gdLst>
                <a:gd name="connsiteX0" fmla="*/ 0 w 3941805"/>
                <a:gd name="connsiteY0" fmla="*/ 1076040 h 1076040"/>
                <a:gd name="connsiteX1" fmla="*/ 370702 w 3941805"/>
                <a:gd name="connsiteY1" fmla="*/ 631196 h 1076040"/>
                <a:gd name="connsiteX2" fmla="*/ 753762 w 3941805"/>
                <a:gd name="connsiteY2" fmla="*/ 433488 h 1076040"/>
                <a:gd name="connsiteX3" fmla="*/ 1223319 w 3941805"/>
                <a:gd name="connsiteY3" fmla="*/ 309921 h 1076040"/>
                <a:gd name="connsiteX4" fmla="*/ 1470454 w 3941805"/>
                <a:gd name="connsiteY4" fmla="*/ 1002 h 1076040"/>
                <a:gd name="connsiteX5" fmla="*/ 1668162 w 3941805"/>
                <a:gd name="connsiteY5" fmla="*/ 211067 h 1076040"/>
                <a:gd name="connsiteX6" fmla="*/ 2113005 w 3941805"/>
                <a:gd name="connsiteY6" fmla="*/ 211067 h 1076040"/>
                <a:gd name="connsiteX7" fmla="*/ 3385751 w 3941805"/>
                <a:gd name="connsiteY7" fmla="*/ 62786 h 1076040"/>
                <a:gd name="connsiteX8" fmla="*/ 3941805 w 3941805"/>
                <a:gd name="connsiteY8" fmla="*/ 25715 h 1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1805" h="1076040">
                  <a:moveTo>
                    <a:pt x="0" y="1076040"/>
                  </a:moveTo>
                  <a:cubicBezTo>
                    <a:pt x="122537" y="907164"/>
                    <a:pt x="245075" y="738288"/>
                    <a:pt x="370702" y="631196"/>
                  </a:cubicBezTo>
                  <a:cubicBezTo>
                    <a:pt x="496329" y="524104"/>
                    <a:pt x="611659" y="487034"/>
                    <a:pt x="753762" y="433488"/>
                  </a:cubicBezTo>
                  <a:cubicBezTo>
                    <a:pt x="895865" y="379942"/>
                    <a:pt x="1103870" y="382002"/>
                    <a:pt x="1223319" y="309921"/>
                  </a:cubicBezTo>
                  <a:cubicBezTo>
                    <a:pt x="1342768" y="237840"/>
                    <a:pt x="1396314" y="17478"/>
                    <a:pt x="1470454" y="1002"/>
                  </a:cubicBezTo>
                  <a:cubicBezTo>
                    <a:pt x="1544595" y="-15474"/>
                    <a:pt x="1561070" y="176056"/>
                    <a:pt x="1668162" y="211067"/>
                  </a:cubicBezTo>
                  <a:cubicBezTo>
                    <a:pt x="1775254" y="246078"/>
                    <a:pt x="1826740" y="235781"/>
                    <a:pt x="2113005" y="211067"/>
                  </a:cubicBezTo>
                  <a:cubicBezTo>
                    <a:pt x="2399270" y="186353"/>
                    <a:pt x="3080951" y="93678"/>
                    <a:pt x="3385751" y="62786"/>
                  </a:cubicBezTo>
                  <a:cubicBezTo>
                    <a:pt x="3690551" y="31894"/>
                    <a:pt x="3816178" y="28804"/>
                    <a:pt x="3941805" y="25715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" name="直線コネクタ 5"/>
          <p:cNvCxnSpPr/>
          <p:nvPr/>
        </p:nvCxnSpPr>
        <p:spPr>
          <a:xfrm>
            <a:off x="5937250" y="3082671"/>
            <a:ext cx="22429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947834" y="3093443"/>
            <a:ext cx="10402" cy="892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0" idx="2"/>
          </p:cNvCxnSpPr>
          <p:nvPr/>
        </p:nvCxnSpPr>
        <p:spPr>
          <a:xfrm flipH="1" flipV="1">
            <a:off x="5136832" y="1533868"/>
            <a:ext cx="0" cy="2442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982823" y="3977642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bg1"/>
                </a:solidFill>
                <a:latin typeface="+mn-lt"/>
              </a:rPr>
              <a:t>m</a:t>
            </a:r>
            <a:endParaRPr lang="en-US" altLang="ja-JP" baseline="-25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4" y="4543460"/>
            <a:ext cx="6329715" cy="4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6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1897063" y="307579"/>
            <a:ext cx="6265412" cy="558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        Linear 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19963" y="1185863"/>
            <a:ext cx="220662" cy="316706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>
            <a:off x="6996113" y="1344216"/>
            <a:ext cx="323850" cy="14009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5" y="412437"/>
            <a:ext cx="1439863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1917" y="144676"/>
            <a:ext cx="6889632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</a:t>
            </a:r>
            <a:r>
              <a:rPr lang="el-GR" altLang="ja-JP" sz="3200" dirty="0">
                <a:solidFill>
                  <a:schemeClr val="bg1"/>
                </a:solidFill>
                <a:latin typeface="+mn-lt"/>
              </a:rPr>
              <a:t>φ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74236" y="626183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hadronic models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F65BDE-2B23-49D7-BE77-B94F6CFE1A2A}"/>
              </a:ext>
            </a:extLst>
          </p:cNvPr>
          <p:cNvGrpSpPr/>
          <p:nvPr/>
        </p:nvGrpSpPr>
        <p:grpSpPr>
          <a:xfrm>
            <a:off x="380284" y="1417982"/>
            <a:ext cx="4200378" cy="4796918"/>
            <a:chOff x="380284" y="1730803"/>
            <a:chExt cx="4200378" cy="4796918"/>
          </a:xfrm>
        </p:grpSpPr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8A4CC423-4D6E-474F-84F5-7AC34D6DA55D}"/>
                </a:ext>
              </a:extLst>
            </p:cNvPr>
            <p:cNvCxnSpPr>
              <a:cxnSpLocks/>
            </p:cNvCxnSpPr>
            <p:nvPr/>
          </p:nvCxnSpPr>
          <p:spPr>
            <a:xfrm>
              <a:off x="2447596" y="5096619"/>
              <a:ext cx="0" cy="7186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1A8D17FB-F5E0-48A6-9DD6-88AAC9863199}"/>
                </a:ext>
              </a:extLst>
            </p:cNvPr>
            <p:cNvGrpSpPr/>
            <p:nvPr/>
          </p:nvGrpSpPr>
          <p:grpSpPr>
            <a:xfrm>
              <a:off x="380284" y="1730803"/>
              <a:ext cx="4200378" cy="3717497"/>
              <a:chOff x="351708" y="1306905"/>
              <a:chExt cx="5681772" cy="4826310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A1D37664-1B96-4F79-872B-D4D7E83D0944}"/>
                  </a:ext>
                </a:extLst>
              </p:cNvPr>
              <p:cNvGrpSpPr/>
              <p:nvPr/>
            </p:nvGrpSpPr>
            <p:grpSpPr>
              <a:xfrm>
                <a:off x="3398815" y="2430921"/>
                <a:ext cx="762789" cy="780426"/>
                <a:chOff x="4487699" y="1109367"/>
                <a:chExt cx="762789" cy="780426"/>
              </a:xfrm>
            </p:grpSpPr>
            <p:sp>
              <p:nvSpPr>
                <p:cNvPr id="20" name="円/楕円 83">
                  <a:extLst>
                    <a:ext uri="{FF2B5EF4-FFF2-40B4-BE49-F238E27FC236}">
                      <a16:creationId xmlns:a16="http://schemas.microsoft.com/office/drawing/2014/main" id="{828616CF-70CA-4E7E-B1B7-F3E318FBB8FF}"/>
                    </a:ext>
                  </a:extLst>
                </p:cNvPr>
                <p:cNvSpPr/>
                <p:nvPr/>
              </p:nvSpPr>
              <p:spPr>
                <a:xfrm>
                  <a:off x="4487699" y="1128773"/>
                  <a:ext cx="762789" cy="76102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5DFA56ED-AAA2-4EB6-94E2-6DC95063875D}"/>
                    </a:ext>
                  </a:extLst>
                </p:cNvPr>
                <p:cNvSpPr txBox="1"/>
                <p:nvPr/>
              </p:nvSpPr>
              <p:spPr>
                <a:xfrm>
                  <a:off x="4611425" y="1109367"/>
                  <a:ext cx="530838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P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88CE4E25-D0F8-4803-9993-9A7251C2A9CE}"/>
                  </a:ext>
                </a:extLst>
              </p:cNvPr>
              <p:cNvGrpSpPr/>
              <p:nvPr/>
            </p:nvGrpSpPr>
            <p:grpSpPr>
              <a:xfrm>
                <a:off x="2241968" y="2434376"/>
                <a:ext cx="762789" cy="791763"/>
                <a:chOff x="6124403" y="1296870"/>
                <a:chExt cx="762789" cy="791763"/>
              </a:xfrm>
            </p:grpSpPr>
            <p:sp>
              <p:nvSpPr>
                <p:cNvPr id="23" name="円/楕円 80">
                  <a:extLst>
                    <a:ext uri="{FF2B5EF4-FFF2-40B4-BE49-F238E27FC236}">
                      <a16:creationId xmlns:a16="http://schemas.microsoft.com/office/drawing/2014/main" id="{3717123E-9B3F-4787-BBD9-104F783A178C}"/>
                    </a:ext>
                  </a:extLst>
                </p:cNvPr>
                <p:cNvSpPr/>
                <p:nvPr/>
              </p:nvSpPr>
              <p:spPr>
                <a:xfrm>
                  <a:off x="6124403" y="1327613"/>
                  <a:ext cx="762789" cy="76102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80DFCC69-8F50-4DA3-BE7D-92D64D64A941}"/>
                    </a:ext>
                  </a:extLst>
                </p:cNvPr>
                <p:cNvSpPr txBox="1"/>
                <p:nvPr/>
              </p:nvSpPr>
              <p:spPr>
                <a:xfrm>
                  <a:off x="6197348" y="1296870"/>
                  <a:ext cx="530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N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5" name="フリーフォーム 3">
                <a:extLst>
                  <a:ext uri="{FF2B5EF4-FFF2-40B4-BE49-F238E27FC236}">
                    <a16:creationId xmlns:a16="http://schemas.microsoft.com/office/drawing/2014/main" id="{35A6D8AC-49A1-4FF0-8803-FA239C0CF25D}"/>
                  </a:ext>
                </a:extLst>
              </p:cNvPr>
              <p:cNvSpPr/>
              <p:nvPr/>
            </p:nvSpPr>
            <p:spPr>
              <a:xfrm>
                <a:off x="351708" y="2098345"/>
                <a:ext cx="1754660" cy="444858"/>
              </a:xfrm>
              <a:custGeom>
                <a:avLst/>
                <a:gdLst>
                  <a:gd name="connsiteX0" fmla="*/ 0 w 2137719"/>
                  <a:gd name="connsiteY0" fmla="*/ 275894 h 461274"/>
                  <a:gd name="connsiteX1" fmla="*/ 271848 w 2137719"/>
                  <a:gd name="connsiteY1" fmla="*/ 4045 h 461274"/>
                  <a:gd name="connsiteX2" fmla="*/ 630194 w 2137719"/>
                  <a:gd name="connsiteY2" fmla="*/ 461245 h 461274"/>
                  <a:gd name="connsiteX3" fmla="*/ 939113 w 2137719"/>
                  <a:gd name="connsiteY3" fmla="*/ 28759 h 461274"/>
                  <a:gd name="connsiteX4" fmla="*/ 1223319 w 2137719"/>
                  <a:gd name="connsiteY4" fmla="*/ 411818 h 461274"/>
                  <a:gd name="connsiteX5" fmla="*/ 1495167 w 2137719"/>
                  <a:gd name="connsiteY5" fmla="*/ 16402 h 461274"/>
                  <a:gd name="connsiteX6" fmla="*/ 1841157 w 2137719"/>
                  <a:gd name="connsiteY6" fmla="*/ 424175 h 461274"/>
                  <a:gd name="connsiteX7" fmla="*/ 2137719 w 2137719"/>
                  <a:gd name="connsiteY7" fmla="*/ 16402 h 461274"/>
                  <a:gd name="connsiteX8" fmla="*/ 2137719 w 2137719"/>
                  <a:gd name="connsiteY8" fmla="*/ 16402 h 461274"/>
                  <a:gd name="connsiteX0" fmla="*/ 0 w 2137719"/>
                  <a:gd name="connsiteY0" fmla="*/ 275894 h 485964"/>
                  <a:gd name="connsiteX1" fmla="*/ 271848 w 2137719"/>
                  <a:gd name="connsiteY1" fmla="*/ 4045 h 485964"/>
                  <a:gd name="connsiteX2" fmla="*/ 630194 w 2137719"/>
                  <a:gd name="connsiteY2" fmla="*/ 461245 h 485964"/>
                  <a:gd name="connsiteX3" fmla="*/ 939113 w 2137719"/>
                  <a:gd name="connsiteY3" fmla="*/ 28759 h 485964"/>
                  <a:gd name="connsiteX4" fmla="*/ 1210963 w 2137719"/>
                  <a:gd name="connsiteY4" fmla="*/ 485958 h 485964"/>
                  <a:gd name="connsiteX5" fmla="*/ 1495167 w 2137719"/>
                  <a:gd name="connsiteY5" fmla="*/ 16402 h 485964"/>
                  <a:gd name="connsiteX6" fmla="*/ 1841157 w 2137719"/>
                  <a:gd name="connsiteY6" fmla="*/ 424175 h 485964"/>
                  <a:gd name="connsiteX7" fmla="*/ 2137719 w 2137719"/>
                  <a:gd name="connsiteY7" fmla="*/ 16402 h 485964"/>
                  <a:gd name="connsiteX8" fmla="*/ 2137719 w 2137719"/>
                  <a:gd name="connsiteY8" fmla="*/ 16402 h 485964"/>
                  <a:gd name="connsiteX0" fmla="*/ 0 w 2038865"/>
                  <a:gd name="connsiteY0" fmla="*/ 395721 h 482223"/>
                  <a:gd name="connsiteX1" fmla="*/ 172994 w 2038865"/>
                  <a:gd name="connsiteY1" fmla="*/ 304 h 482223"/>
                  <a:gd name="connsiteX2" fmla="*/ 531340 w 2038865"/>
                  <a:gd name="connsiteY2" fmla="*/ 457504 h 482223"/>
                  <a:gd name="connsiteX3" fmla="*/ 840259 w 2038865"/>
                  <a:gd name="connsiteY3" fmla="*/ 25018 h 482223"/>
                  <a:gd name="connsiteX4" fmla="*/ 1112109 w 2038865"/>
                  <a:gd name="connsiteY4" fmla="*/ 482217 h 482223"/>
                  <a:gd name="connsiteX5" fmla="*/ 1396313 w 2038865"/>
                  <a:gd name="connsiteY5" fmla="*/ 12661 h 482223"/>
                  <a:gd name="connsiteX6" fmla="*/ 1742303 w 2038865"/>
                  <a:gd name="connsiteY6" fmla="*/ 420434 h 482223"/>
                  <a:gd name="connsiteX7" fmla="*/ 2038865 w 2038865"/>
                  <a:gd name="connsiteY7" fmla="*/ 12661 h 482223"/>
                  <a:gd name="connsiteX8" fmla="*/ 2038865 w 2038865"/>
                  <a:gd name="connsiteY8" fmla="*/ 12661 h 482223"/>
                  <a:gd name="connsiteX0" fmla="*/ 0 w 2038865"/>
                  <a:gd name="connsiteY0" fmla="*/ 395751 h 482253"/>
                  <a:gd name="connsiteX1" fmla="*/ 172994 w 2038865"/>
                  <a:gd name="connsiteY1" fmla="*/ 334 h 482253"/>
                  <a:gd name="connsiteX2" fmla="*/ 531340 w 2038865"/>
                  <a:gd name="connsiteY2" fmla="*/ 457534 h 482253"/>
                  <a:gd name="connsiteX3" fmla="*/ 840259 w 2038865"/>
                  <a:gd name="connsiteY3" fmla="*/ 25048 h 482253"/>
                  <a:gd name="connsiteX4" fmla="*/ 1112109 w 2038865"/>
                  <a:gd name="connsiteY4" fmla="*/ 482247 h 482253"/>
                  <a:gd name="connsiteX5" fmla="*/ 1396313 w 2038865"/>
                  <a:gd name="connsiteY5" fmla="*/ 12691 h 482253"/>
                  <a:gd name="connsiteX6" fmla="*/ 1742303 w 2038865"/>
                  <a:gd name="connsiteY6" fmla="*/ 420464 h 482253"/>
                  <a:gd name="connsiteX7" fmla="*/ 2038865 w 2038865"/>
                  <a:gd name="connsiteY7" fmla="*/ 12691 h 482253"/>
                  <a:gd name="connsiteX8" fmla="*/ 2038865 w 2038865"/>
                  <a:gd name="connsiteY8" fmla="*/ 12691 h 482253"/>
                  <a:gd name="connsiteX0" fmla="*/ 0 w 2038865"/>
                  <a:gd name="connsiteY0" fmla="*/ 395751 h 494605"/>
                  <a:gd name="connsiteX1" fmla="*/ 172994 w 2038865"/>
                  <a:gd name="connsiteY1" fmla="*/ 334 h 494605"/>
                  <a:gd name="connsiteX2" fmla="*/ 531340 w 2038865"/>
                  <a:gd name="connsiteY2" fmla="*/ 457534 h 494605"/>
                  <a:gd name="connsiteX3" fmla="*/ 840259 w 2038865"/>
                  <a:gd name="connsiteY3" fmla="*/ 25048 h 494605"/>
                  <a:gd name="connsiteX4" fmla="*/ 1112109 w 2038865"/>
                  <a:gd name="connsiteY4" fmla="*/ 482247 h 494605"/>
                  <a:gd name="connsiteX5" fmla="*/ 1396313 w 2038865"/>
                  <a:gd name="connsiteY5" fmla="*/ 12691 h 494605"/>
                  <a:gd name="connsiteX6" fmla="*/ 1705232 w 2038865"/>
                  <a:gd name="connsiteY6" fmla="*/ 494605 h 494605"/>
                  <a:gd name="connsiteX7" fmla="*/ 2038865 w 2038865"/>
                  <a:gd name="connsiteY7" fmla="*/ 12691 h 494605"/>
                  <a:gd name="connsiteX8" fmla="*/ 2038865 w 2038865"/>
                  <a:gd name="connsiteY8" fmla="*/ 12691 h 494605"/>
                  <a:gd name="connsiteX0" fmla="*/ 0 w 2041616"/>
                  <a:gd name="connsiteY0" fmla="*/ 415704 h 514558"/>
                  <a:gd name="connsiteX1" fmla="*/ 172994 w 2041616"/>
                  <a:gd name="connsiteY1" fmla="*/ 20287 h 514558"/>
                  <a:gd name="connsiteX2" fmla="*/ 531340 w 2041616"/>
                  <a:gd name="connsiteY2" fmla="*/ 477487 h 514558"/>
                  <a:gd name="connsiteX3" fmla="*/ 840259 w 2041616"/>
                  <a:gd name="connsiteY3" fmla="*/ 45001 h 514558"/>
                  <a:gd name="connsiteX4" fmla="*/ 1112109 w 2041616"/>
                  <a:gd name="connsiteY4" fmla="*/ 502200 h 514558"/>
                  <a:gd name="connsiteX5" fmla="*/ 1396313 w 2041616"/>
                  <a:gd name="connsiteY5" fmla="*/ 32644 h 514558"/>
                  <a:gd name="connsiteX6" fmla="*/ 1705232 w 2041616"/>
                  <a:gd name="connsiteY6" fmla="*/ 514558 h 514558"/>
                  <a:gd name="connsiteX7" fmla="*/ 2038865 w 2041616"/>
                  <a:gd name="connsiteY7" fmla="*/ 32644 h 514558"/>
                  <a:gd name="connsiteX8" fmla="*/ 1853513 w 2041616"/>
                  <a:gd name="connsiteY8" fmla="*/ 45001 h 514558"/>
                  <a:gd name="connsiteX0" fmla="*/ 0 w 2038865"/>
                  <a:gd name="connsiteY0" fmla="*/ 395752 h 494606"/>
                  <a:gd name="connsiteX1" fmla="*/ 172994 w 2038865"/>
                  <a:gd name="connsiteY1" fmla="*/ 335 h 494606"/>
                  <a:gd name="connsiteX2" fmla="*/ 531340 w 2038865"/>
                  <a:gd name="connsiteY2" fmla="*/ 457535 h 494606"/>
                  <a:gd name="connsiteX3" fmla="*/ 840259 w 2038865"/>
                  <a:gd name="connsiteY3" fmla="*/ 25049 h 494606"/>
                  <a:gd name="connsiteX4" fmla="*/ 1112109 w 2038865"/>
                  <a:gd name="connsiteY4" fmla="*/ 482248 h 494606"/>
                  <a:gd name="connsiteX5" fmla="*/ 1396313 w 2038865"/>
                  <a:gd name="connsiteY5" fmla="*/ 12692 h 494606"/>
                  <a:gd name="connsiteX6" fmla="*/ 1705232 w 2038865"/>
                  <a:gd name="connsiteY6" fmla="*/ 494606 h 494606"/>
                  <a:gd name="connsiteX7" fmla="*/ 2038865 w 2038865"/>
                  <a:gd name="connsiteY7" fmla="*/ 12692 h 494606"/>
                  <a:gd name="connsiteX0" fmla="*/ 0 w 1940011"/>
                  <a:gd name="connsiteY0" fmla="*/ 395752 h 494638"/>
                  <a:gd name="connsiteX1" fmla="*/ 172994 w 1940011"/>
                  <a:gd name="connsiteY1" fmla="*/ 335 h 494638"/>
                  <a:gd name="connsiteX2" fmla="*/ 531340 w 1940011"/>
                  <a:gd name="connsiteY2" fmla="*/ 457535 h 494638"/>
                  <a:gd name="connsiteX3" fmla="*/ 840259 w 1940011"/>
                  <a:gd name="connsiteY3" fmla="*/ 25049 h 494638"/>
                  <a:gd name="connsiteX4" fmla="*/ 1112109 w 1940011"/>
                  <a:gd name="connsiteY4" fmla="*/ 482248 h 494638"/>
                  <a:gd name="connsiteX5" fmla="*/ 1396313 w 1940011"/>
                  <a:gd name="connsiteY5" fmla="*/ 12692 h 494638"/>
                  <a:gd name="connsiteX6" fmla="*/ 1705232 w 1940011"/>
                  <a:gd name="connsiteY6" fmla="*/ 494606 h 494638"/>
                  <a:gd name="connsiteX7" fmla="*/ 1940011 w 1940011"/>
                  <a:gd name="connsiteY7" fmla="*/ 37406 h 494638"/>
                  <a:gd name="connsiteX0" fmla="*/ 0 w 1977081"/>
                  <a:gd name="connsiteY0" fmla="*/ 494333 h 494365"/>
                  <a:gd name="connsiteX1" fmla="*/ 210064 w 1977081"/>
                  <a:gd name="connsiteY1" fmla="*/ 62 h 494365"/>
                  <a:gd name="connsiteX2" fmla="*/ 568410 w 1977081"/>
                  <a:gd name="connsiteY2" fmla="*/ 457262 h 494365"/>
                  <a:gd name="connsiteX3" fmla="*/ 877329 w 1977081"/>
                  <a:gd name="connsiteY3" fmla="*/ 24776 h 494365"/>
                  <a:gd name="connsiteX4" fmla="*/ 1149179 w 1977081"/>
                  <a:gd name="connsiteY4" fmla="*/ 481975 h 494365"/>
                  <a:gd name="connsiteX5" fmla="*/ 1433383 w 1977081"/>
                  <a:gd name="connsiteY5" fmla="*/ 12419 h 494365"/>
                  <a:gd name="connsiteX6" fmla="*/ 1742302 w 1977081"/>
                  <a:gd name="connsiteY6" fmla="*/ 494333 h 494365"/>
                  <a:gd name="connsiteX7" fmla="*/ 1977081 w 1977081"/>
                  <a:gd name="connsiteY7" fmla="*/ 37133 h 494365"/>
                  <a:gd name="connsiteX0" fmla="*/ 0 w 1890584"/>
                  <a:gd name="connsiteY0" fmla="*/ 494333 h 494365"/>
                  <a:gd name="connsiteX1" fmla="*/ 123567 w 1890584"/>
                  <a:gd name="connsiteY1" fmla="*/ 62 h 494365"/>
                  <a:gd name="connsiteX2" fmla="*/ 481913 w 1890584"/>
                  <a:gd name="connsiteY2" fmla="*/ 457262 h 494365"/>
                  <a:gd name="connsiteX3" fmla="*/ 790832 w 1890584"/>
                  <a:gd name="connsiteY3" fmla="*/ 24776 h 494365"/>
                  <a:gd name="connsiteX4" fmla="*/ 1062682 w 1890584"/>
                  <a:gd name="connsiteY4" fmla="*/ 481975 h 494365"/>
                  <a:gd name="connsiteX5" fmla="*/ 1346886 w 1890584"/>
                  <a:gd name="connsiteY5" fmla="*/ 12419 h 494365"/>
                  <a:gd name="connsiteX6" fmla="*/ 1655805 w 1890584"/>
                  <a:gd name="connsiteY6" fmla="*/ 494333 h 494365"/>
                  <a:gd name="connsiteX7" fmla="*/ 1890584 w 1890584"/>
                  <a:gd name="connsiteY7" fmla="*/ 37133 h 494365"/>
                  <a:gd name="connsiteX0" fmla="*/ 0 w 1890584"/>
                  <a:gd name="connsiteY0" fmla="*/ 494333 h 494333"/>
                  <a:gd name="connsiteX1" fmla="*/ 123567 w 1890584"/>
                  <a:gd name="connsiteY1" fmla="*/ 62 h 494333"/>
                  <a:gd name="connsiteX2" fmla="*/ 481913 w 1890584"/>
                  <a:gd name="connsiteY2" fmla="*/ 457262 h 494333"/>
                  <a:gd name="connsiteX3" fmla="*/ 790832 w 1890584"/>
                  <a:gd name="connsiteY3" fmla="*/ 24776 h 494333"/>
                  <a:gd name="connsiteX4" fmla="*/ 1062682 w 1890584"/>
                  <a:gd name="connsiteY4" fmla="*/ 481975 h 494333"/>
                  <a:gd name="connsiteX5" fmla="*/ 1346886 w 1890584"/>
                  <a:gd name="connsiteY5" fmla="*/ 12419 h 494333"/>
                  <a:gd name="connsiteX6" fmla="*/ 1631092 w 1890584"/>
                  <a:gd name="connsiteY6" fmla="*/ 444906 h 494333"/>
                  <a:gd name="connsiteX7" fmla="*/ 1890584 w 1890584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81975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57262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81922 h 481922"/>
                  <a:gd name="connsiteX1" fmla="*/ 222421 w 1841157"/>
                  <a:gd name="connsiteY1" fmla="*/ 24721 h 481922"/>
                  <a:gd name="connsiteX2" fmla="*/ 481913 w 1841157"/>
                  <a:gd name="connsiteY2" fmla="*/ 444851 h 481922"/>
                  <a:gd name="connsiteX3" fmla="*/ 790832 w 1841157"/>
                  <a:gd name="connsiteY3" fmla="*/ 12365 h 481922"/>
                  <a:gd name="connsiteX4" fmla="*/ 1062682 w 1841157"/>
                  <a:gd name="connsiteY4" fmla="*/ 444851 h 481922"/>
                  <a:gd name="connsiteX5" fmla="*/ 1346886 w 1841157"/>
                  <a:gd name="connsiteY5" fmla="*/ 8 h 481922"/>
                  <a:gd name="connsiteX6" fmla="*/ 1631092 w 1841157"/>
                  <a:gd name="connsiteY6" fmla="*/ 432495 h 481922"/>
                  <a:gd name="connsiteX7" fmla="*/ 1841157 w 1841157"/>
                  <a:gd name="connsiteY7" fmla="*/ 24722 h 481922"/>
                  <a:gd name="connsiteX0" fmla="*/ 0 w 1804087"/>
                  <a:gd name="connsiteY0" fmla="*/ 383068 h 444858"/>
                  <a:gd name="connsiteX1" fmla="*/ 185351 w 1804087"/>
                  <a:gd name="connsiteY1" fmla="*/ 24721 h 444858"/>
                  <a:gd name="connsiteX2" fmla="*/ 444843 w 1804087"/>
                  <a:gd name="connsiteY2" fmla="*/ 444851 h 444858"/>
                  <a:gd name="connsiteX3" fmla="*/ 753762 w 1804087"/>
                  <a:gd name="connsiteY3" fmla="*/ 12365 h 444858"/>
                  <a:gd name="connsiteX4" fmla="*/ 1025612 w 1804087"/>
                  <a:gd name="connsiteY4" fmla="*/ 444851 h 444858"/>
                  <a:gd name="connsiteX5" fmla="*/ 1309816 w 1804087"/>
                  <a:gd name="connsiteY5" fmla="*/ 8 h 444858"/>
                  <a:gd name="connsiteX6" fmla="*/ 1594022 w 1804087"/>
                  <a:gd name="connsiteY6" fmla="*/ 432495 h 444858"/>
                  <a:gd name="connsiteX7" fmla="*/ 1804087 w 1804087"/>
                  <a:gd name="connsiteY7" fmla="*/ 24722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660" h="444858">
                    <a:moveTo>
                      <a:pt x="0" y="383068"/>
                    </a:moveTo>
                    <a:cubicBezTo>
                      <a:pt x="58694" y="244055"/>
                      <a:pt x="111211" y="14424"/>
                      <a:pt x="185351" y="24721"/>
                    </a:cubicBezTo>
                    <a:cubicBezTo>
                      <a:pt x="259491" y="35018"/>
                      <a:pt x="350108" y="446910"/>
                      <a:pt x="444843" y="444851"/>
                    </a:cubicBezTo>
                    <a:cubicBezTo>
                      <a:pt x="539578" y="442792"/>
                      <a:pt x="656967" y="12365"/>
                      <a:pt x="753762" y="12365"/>
                    </a:cubicBezTo>
                    <a:cubicBezTo>
                      <a:pt x="850557" y="12365"/>
                      <a:pt x="932936" y="446910"/>
                      <a:pt x="1025612" y="444851"/>
                    </a:cubicBezTo>
                    <a:cubicBezTo>
                      <a:pt x="1118288" y="442792"/>
                      <a:pt x="1215081" y="2067"/>
                      <a:pt x="1309816" y="8"/>
                    </a:cubicBezTo>
                    <a:cubicBezTo>
                      <a:pt x="1404551" y="-2051"/>
                      <a:pt x="1519881" y="403663"/>
                      <a:pt x="1594022" y="432495"/>
                    </a:cubicBezTo>
                    <a:cubicBezTo>
                      <a:pt x="1668163" y="461327"/>
                      <a:pt x="1729947" y="251263"/>
                      <a:pt x="1754660" y="173003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FD16E2B-3E61-4A1F-A737-F9D2C71E1A59}"/>
                  </a:ext>
                </a:extLst>
              </p:cNvPr>
              <p:cNvCxnSpPr/>
              <p:nvPr/>
            </p:nvCxnSpPr>
            <p:spPr>
              <a:xfrm>
                <a:off x="2106368" y="2320774"/>
                <a:ext cx="217478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675928C5-2C0B-4857-9BA4-502D36015FBE}"/>
                  </a:ext>
                </a:extLst>
              </p:cNvPr>
              <p:cNvCxnSpPr/>
              <p:nvPr/>
            </p:nvCxnSpPr>
            <p:spPr>
              <a:xfrm>
                <a:off x="2105200" y="2245855"/>
                <a:ext cx="217478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フリーフォーム 6">
                <a:extLst>
                  <a:ext uri="{FF2B5EF4-FFF2-40B4-BE49-F238E27FC236}">
                    <a16:creationId xmlns:a16="http://schemas.microsoft.com/office/drawing/2014/main" id="{58495EE4-5430-44BF-B274-DF9626DE3ED1}"/>
                  </a:ext>
                </a:extLst>
              </p:cNvPr>
              <p:cNvSpPr/>
              <p:nvPr/>
            </p:nvSpPr>
            <p:spPr>
              <a:xfrm rot="10800000">
                <a:off x="4278820" y="2067744"/>
                <a:ext cx="1754660" cy="444858"/>
              </a:xfrm>
              <a:custGeom>
                <a:avLst/>
                <a:gdLst>
                  <a:gd name="connsiteX0" fmla="*/ 0 w 2137719"/>
                  <a:gd name="connsiteY0" fmla="*/ 275894 h 461274"/>
                  <a:gd name="connsiteX1" fmla="*/ 271848 w 2137719"/>
                  <a:gd name="connsiteY1" fmla="*/ 4045 h 461274"/>
                  <a:gd name="connsiteX2" fmla="*/ 630194 w 2137719"/>
                  <a:gd name="connsiteY2" fmla="*/ 461245 h 461274"/>
                  <a:gd name="connsiteX3" fmla="*/ 939113 w 2137719"/>
                  <a:gd name="connsiteY3" fmla="*/ 28759 h 461274"/>
                  <a:gd name="connsiteX4" fmla="*/ 1223319 w 2137719"/>
                  <a:gd name="connsiteY4" fmla="*/ 411818 h 461274"/>
                  <a:gd name="connsiteX5" fmla="*/ 1495167 w 2137719"/>
                  <a:gd name="connsiteY5" fmla="*/ 16402 h 461274"/>
                  <a:gd name="connsiteX6" fmla="*/ 1841157 w 2137719"/>
                  <a:gd name="connsiteY6" fmla="*/ 424175 h 461274"/>
                  <a:gd name="connsiteX7" fmla="*/ 2137719 w 2137719"/>
                  <a:gd name="connsiteY7" fmla="*/ 16402 h 461274"/>
                  <a:gd name="connsiteX8" fmla="*/ 2137719 w 2137719"/>
                  <a:gd name="connsiteY8" fmla="*/ 16402 h 461274"/>
                  <a:gd name="connsiteX0" fmla="*/ 0 w 2137719"/>
                  <a:gd name="connsiteY0" fmla="*/ 275894 h 485964"/>
                  <a:gd name="connsiteX1" fmla="*/ 271848 w 2137719"/>
                  <a:gd name="connsiteY1" fmla="*/ 4045 h 485964"/>
                  <a:gd name="connsiteX2" fmla="*/ 630194 w 2137719"/>
                  <a:gd name="connsiteY2" fmla="*/ 461245 h 485964"/>
                  <a:gd name="connsiteX3" fmla="*/ 939113 w 2137719"/>
                  <a:gd name="connsiteY3" fmla="*/ 28759 h 485964"/>
                  <a:gd name="connsiteX4" fmla="*/ 1210963 w 2137719"/>
                  <a:gd name="connsiteY4" fmla="*/ 485958 h 485964"/>
                  <a:gd name="connsiteX5" fmla="*/ 1495167 w 2137719"/>
                  <a:gd name="connsiteY5" fmla="*/ 16402 h 485964"/>
                  <a:gd name="connsiteX6" fmla="*/ 1841157 w 2137719"/>
                  <a:gd name="connsiteY6" fmla="*/ 424175 h 485964"/>
                  <a:gd name="connsiteX7" fmla="*/ 2137719 w 2137719"/>
                  <a:gd name="connsiteY7" fmla="*/ 16402 h 485964"/>
                  <a:gd name="connsiteX8" fmla="*/ 2137719 w 2137719"/>
                  <a:gd name="connsiteY8" fmla="*/ 16402 h 485964"/>
                  <a:gd name="connsiteX0" fmla="*/ 0 w 2038865"/>
                  <a:gd name="connsiteY0" fmla="*/ 395721 h 482223"/>
                  <a:gd name="connsiteX1" fmla="*/ 172994 w 2038865"/>
                  <a:gd name="connsiteY1" fmla="*/ 304 h 482223"/>
                  <a:gd name="connsiteX2" fmla="*/ 531340 w 2038865"/>
                  <a:gd name="connsiteY2" fmla="*/ 457504 h 482223"/>
                  <a:gd name="connsiteX3" fmla="*/ 840259 w 2038865"/>
                  <a:gd name="connsiteY3" fmla="*/ 25018 h 482223"/>
                  <a:gd name="connsiteX4" fmla="*/ 1112109 w 2038865"/>
                  <a:gd name="connsiteY4" fmla="*/ 482217 h 482223"/>
                  <a:gd name="connsiteX5" fmla="*/ 1396313 w 2038865"/>
                  <a:gd name="connsiteY5" fmla="*/ 12661 h 482223"/>
                  <a:gd name="connsiteX6" fmla="*/ 1742303 w 2038865"/>
                  <a:gd name="connsiteY6" fmla="*/ 420434 h 482223"/>
                  <a:gd name="connsiteX7" fmla="*/ 2038865 w 2038865"/>
                  <a:gd name="connsiteY7" fmla="*/ 12661 h 482223"/>
                  <a:gd name="connsiteX8" fmla="*/ 2038865 w 2038865"/>
                  <a:gd name="connsiteY8" fmla="*/ 12661 h 482223"/>
                  <a:gd name="connsiteX0" fmla="*/ 0 w 2038865"/>
                  <a:gd name="connsiteY0" fmla="*/ 395751 h 482253"/>
                  <a:gd name="connsiteX1" fmla="*/ 172994 w 2038865"/>
                  <a:gd name="connsiteY1" fmla="*/ 334 h 482253"/>
                  <a:gd name="connsiteX2" fmla="*/ 531340 w 2038865"/>
                  <a:gd name="connsiteY2" fmla="*/ 457534 h 482253"/>
                  <a:gd name="connsiteX3" fmla="*/ 840259 w 2038865"/>
                  <a:gd name="connsiteY3" fmla="*/ 25048 h 482253"/>
                  <a:gd name="connsiteX4" fmla="*/ 1112109 w 2038865"/>
                  <a:gd name="connsiteY4" fmla="*/ 482247 h 482253"/>
                  <a:gd name="connsiteX5" fmla="*/ 1396313 w 2038865"/>
                  <a:gd name="connsiteY5" fmla="*/ 12691 h 482253"/>
                  <a:gd name="connsiteX6" fmla="*/ 1742303 w 2038865"/>
                  <a:gd name="connsiteY6" fmla="*/ 420464 h 482253"/>
                  <a:gd name="connsiteX7" fmla="*/ 2038865 w 2038865"/>
                  <a:gd name="connsiteY7" fmla="*/ 12691 h 482253"/>
                  <a:gd name="connsiteX8" fmla="*/ 2038865 w 2038865"/>
                  <a:gd name="connsiteY8" fmla="*/ 12691 h 482253"/>
                  <a:gd name="connsiteX0" fmla="*/ 0 w 2038865"/>
                  <a:gd name="connsiteY0" fmla="*/ 395751 h 494605"/>
                  <a:gd name="connsiteX1" fmla="*/ 172994 w 2038865"/>
                  <a:gd name="connsiteY1" fmla="*/ 334 h 494605"/>
                  <a:gd name="connsiteX2" fmla="*/ 531340 w 2038865"/>
                  <a:gd name="connsiteY2" fmla="*/ 457534 h 494605"/>
                  <a:gd name="connsiteX3" fmla="*/ 840259 w 2038865"/>
                  <a:gd name="connsiteY3" fmla="*/ 25048 h 494605"/>
                  <a:gd name="connsiteX4" fmla="*/ 1112109 w 2038865"/>
                  <a:gd name="connsiteY4" fmla="*/ 482247 h 494605"/>
                  <a:gd name="connsiteX5" fmla="*/ 1396313 w 2038865"/>
                  <a:gd name="connsiteY5" fmla="*/ 12691 h 494605"/>
                  <a:gd name="connsiteX6" fmla="*/ 1705232 w 2038865"/>
                  <a:gd name="connsiteY6" fmla="*/ 494605 h 494605"/>
                  <a:gd name="connsiteX7" fmla="*/ 2038865 w 2038865"/>
                  <a:gd name="connsiteY7" fmla="*/ 12691 h 494605"/>
                  <a:gd name="connsiteX8" fmla="*/ 2038865 w 2038865"/>
                  <a:gd name="connsiteY8" fmla="*/ 12691 h 494605"/>
                  <a:gd name="connsiteX0" fmla="*/ 0 w 2041616"/>
                  <a:gd name="connsiteY0" fmla="*/ 415704 h 514558"/>
                  <a:gd name="connsiteX1" fmla="*/ 172994 w 2041616"/>
                  <a:gd name="connsiteY1" fmla="*/ 20287 h 514558"/>
                  <a:gd name="connsiteX2" fmla="*/ 531340 w 2041616"/>
                  <a:gd name="connsiteY2" fmla="*/ 477487 h 514558"/>
                  <a:gd name="connsiteX3" fmla="*/ 840259 w 2041616"/>
                  <a:gd name="connsiteY3" fmla="*/ 45001 h 514558"/>
                  <a:gd name="connsiteX4" fmla="*/ 1112109 w 2041616"/>
                  <a:gd name="connsiteY4" fmla="*/ 502200 h 514558"/>
                  <a:gd name="connsiteX5" fmla="*/ 1396313 w 2041616"/>
                  <a:gd name="connsiteY5" fmla="*/ 32644 h 514558"/>
                  <a:gd name="connsiteX6" fmla="*/ 1705232 w 2041616"/>
                  <a:gd name="connsiteY6" fmla="*/ 514558 h 514558"/>
                  <a:gd name="connsiteX7" fmla="*/ 2038865 w 2041616"/>
                  <a:gd name="connsiteY7" fmla="*/ 32644 h 514558"/>
                  <a:gd name="connsiteX8" fmla="*/ 1853513 w 2041616"/>
                  <a:gd name="connsiteY8" fmla="*/ 45001 h 514558"/>
                  <a:gd name="connsiteX0" fmla="*/ 0 w 2038865"/>
                  <a:gd name="connsiteY0" fmla="*/ 395752 h 494606"/>
                  <a:gd name="connsiteX1" fmla="*/ 172994 w 2038865"/>
                  <a:gd name="connsiteY1" fmla="*/ 335 h 494606"/>
                  <a:gd name="connsiteX2" fmla="*/ 531340 w 2038865"/>
                  <a:gd name="connsiteY2" fmla="*/ 457535 h 494606"/>
                  <a:gd name="connsiteX3" fmla="*/ 840259 w 2038865"/>
                  <a:gd name="connsiteY3" fmla="*/ 25049 h 494606"/>
                  <a:gd name="connsiteX4" fmla="*/ 1112109 w 2038865"/>
                  <a:gd name="connsiteY4" fmla="*/ 482248 h 494606"/>
                  <a:gd name="connsiteX5" fmla="*/ 1396313 w 2038865"/>
                  <a:gd name="connsiteY5" fmla="*/ 12692 h 494606"/>
                  <a:gd name="connsiteX6" fmla="*/ 1705232 w 2038865"/>
                  <a:gd name="connsiteY6" fmla="*/ 494606 h 494606"/>
                  <a:gd name="connsiteX7" fmla="*/ 2038865 w 2038865"/>
                  <a:gd name="connsiteY7" fmla="*/ 12692 h 494606"/>
                  <a:gd name="connsiteX0" fmla="*/ 0 w 1940011"/>
                  <a:gd name="connsiteY0" fmla="*/ 395752 h 494638"/>
                  <a:gd name="connsiteX1" fmla="*/ 172994 w 1940011"/>
                  <a:gd name="connsiteY1" fmla="*/ 335 h 494638"/>
                  <a:gd name="connsiteX2" fmla="*/ 531340 w 1940011"/>
                  <a:gd name="connsiteY2" fmla="*/ 457535 h 494638"/>
                  <a:gd name="connsiteX3" fmla="*/ 840259 w 1940011"/>
                  <a:gd name="connsiteY3" fmla="*/ 25049 h 494638"/>
                  <a:gd name="connsiteX4" fmla="*/ 1112109 w 1940011"/>
                  <a:gd name="connsiteY4" fmla="*/ 482248 h 494638"/>
                  <a:gd name="connsiteX5" fmla="*/ 1396313 w 1940011"/>
                  <a:gd name="connsiteY5" fmla="*/ 12692 h 494638"/>
                  <a:gd name="connsiteX6" fmla="*/ 1705232 w 1940011"/>
                  <a:gd name="connsiteY6" fmla="*/ 494606 h 494638"/>
                  <a:gd name="connsiteX7" fmla="*/ 1940011 w 1940011"/>
                  <a:gd name="connsiteY7" fmla="*/ 37406 h 494638"/>
                  <a:gd name="connsiteX0" fmla="*/ 0 w 1977081"/>
                  <a:gd name="connsiteY0" fmla="*/ 494333 h 494365"/>
                  <a:gd name="connsiteX1" fmla="*/ 210064 w 1977081"/>
                  <a:gd name="connsiteY1" fmla="*/ 62 h 494365"/>
                  <a:gd name="connsiteX2" fmla="*/ 568410 w 1977081"/>
                  <a:gd name="connsiteY2" fmla="*/ 457262 h 494365"/>
                  <a:gd name="connsiteX3" fmla="*/ 877329 w 1977081"/>
                  <a:gd name="connsiteY3" fmla="*/ 24776 h 494365"/>
                  <a:gd name="connsiteX4" fmla="*/ 1149179 w 1977081"/>
                  <a:gd name="connsiteY4" fmla="*/ 481975 h 494365"/>
                  <a:gd name="connsiteX5" fmla="*/ 1433383 w 1977081"/>
                  <a:gd name="connsiteY5" fmla="*/ 12419 h 494365"/>
                  <a:gd name="connsiteX6" fmla="*/ 1742302 w 1977081"/>
                  <a:gd name="connsiteY6" fmla="*/ 494333 h 494365"/>
                  <a:gd name="connsiteX7" fmla="*/ 1977081 w 1977081"/>
                  <a:gd name="connsiteY7" fmla="*/ 37133 h 494365"/>
                  <a:gd name="connsiteX0" fmla="*/ 0 w 1890584"/>
                  <a:gd name="connsiteY0" fmla="*/ 494333 h 494365"/>
                  <a:gd name="connsiteX1" fmla="*/ 123567 w 1890584"/>
                  <a:gd name="connsiteY1" fmla="*/ 62 h 494365"/>
                  <a:gd name="connsiteX2" fmla="*/ 481913 w 1890584"/>
                  <a:gd name="connsiteY2" fmla="*/ 457262 h 494365"/>
                  <a:gd name="connsiteX3" fmla="*/ 790832 w 1890584"/>
                  <a:gd name="connsiteY3" fmla="*/ 24776 h 494365"/>
                  <a:gd name="connsiteX4" fmla="*/ 1062682 w 1890584"/>
                  <a:gd name="connsiteY4" fmla="*/ 481975 h 494365"/>
                  <a:gd name="connsiteX5" fmla="*/ 1346886 w 1890584"/>
                  <a:gd name="connsiteY5" fmla="*/ 12419 h 494365"/>
                  <a:gd name="connsiteX6" fmla="*/ 1655805 w 1890584"/>
                  <a:gd name="connsiteY6" fmla="*/ 494333 h 494365"/>
                  <a:gd name="connsiteX7" fmla="*/ 1890584 w 1890584"/>
                  <a:gd name="connsiteY7" fmla="*/ 37133 h 494365"/>
                  <a:gd name="connsiteX0" fmla="*/ 0 w 1890584"/>
                  <a:gd name="connsiteY0" fmla="*/ 494333 h 494333"/>
                  <a:gd name="connsiteX1" fmla="*/ 123567 w 1890584"/>
                  <a:gd name="connsiteY1" fmla="*/ 62 h 494333"/>
                  <a:gd name="connsiteX2" fmla="*/ 481913 w 1890584"/>
                  <a:gd name="connsiteY2" fmla="*/ 457262 h 494333"/>
                  <a:gd name="connsiteX3" fmla="*/ 790832 w 1890584"/>
                  <a:gd name="connsiteY3" fmla="*/ 24776 h 494333"/>
                  <a:gd name="connsiteX4" fmla="*/ 1062682 w 1890584"/>
                  <a:gd name="connsiteY4" fmla="*/ 481975 h 494333"/>
                  <a:gd name="connsiteX5" fmla="*/ 1346886 w 1890584"/>
                  <a:gd name="connsiteY5" fmla="*/ 12419 h 494333"/>
                  <a:gd name="connsiteX6" fmla="*/ 1631092 w 1890584"/>
                  <a:gd name="connsiteY6" fmla="*/ 444906 h 494333"/>
                  <a:gd name="connsiteX7" fmla="*/ 1890584 w 1890584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81975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94333 h 494333"/>
                  <a:gd name="connsiteX1" fmla="*/ 123567 w 1841157"/>
                  <a:gd name="connsiteY1" fmla="*/ 62 h 494333"/>
                  <a:gd name="connsiteX2" fmla="*/ 481913 w 1841157"/>
                  <a:gd name="connsiteY2" fmla="*/ 457262 h 494333"/>
                  <a:gd name="connsiteX3" fmla="*/ 790832 w 1841157"/>
                  <a:gd name="connsiteY3" fmla="*/ 24776 h 494333"/>
                  <a:gd name="connsiteX4" fmla="*/ 1062682 w 1841157"/>
                  <a:gd name="connsiteY4" fmla="*/ 457262 h 494333"/>
                  <a:gd name="connsiteX5" fmla="*/ 1346886 w 1841157"/>
                  <a:gd name="connsiteY5" fmla="*/ 12419 h 494333"/>
                  <a:gd name="connsiteX6" fmla="*/ 1631092 w 1841157"/>
                  <a:gd name="connsiteY6" fmla="*/ 444906 h 494333"/>
                  <a:gd name="connsiteX7" fmla="*/ 1841157 w 1841157"/>
                  <a:gd name="connsiteY7" fmla="*/ 37133 h 494333"/>
                  <a:gd name="connsiteX0" fmla="*/ 0 w 1841157"/>
                  <a:gd name="connsiteY0" fmla="*/ 481922 h 481922"/>
                  <a:gd name="connsiteX1" fmla="*/ 222421 w 1841157"/>
                  <a:gd name="connsiteY1" fmla="*/ 24721 h 481922"/>
                  <a:gd name="connsiteX2" fmla="*/ 481913 w 1841157"/>
                  <a:gd name="connsiteY2" fmla="*/ 444851 h 481922"/>
                  <a:gd name="connsiteX3" fmla="*/ 790832 w 1841157"/>
                  <a:gd name="connsiteY3" fmla="*/ 12365 h 481922"/>
                  <a:gd name="connsiteX4" fmla="*/ 1062682 w 1841157"/>
                  <a:gd name="connsiteY4" fmla="*/ 444851 h 481922"/>
                  <a:gd name="connsiteX5" fmla="*/ 1346886 w 1841157"/>
                  <a:gd name="connsiteY5" fmla="*/ 8 h 481922"/>
                  <a:gd name="connsiteX6" fmla="*/ 1631092 w 1841157"/>
                  <a:gd name="connsiteY6" fmla="*/ 432495 h 481922"/>
                  <a:gd name="connsiteX7" fmla="*/ 1841157 w 1841157"/>
                  <a:gd name="connsiteY7" fmla="*/ 24722 h 481922"/>
                  <a:gd name="connsiteX0" fmla="*/ 0 w 1804087"/>
                  <a:gd name="connsiteY0" fmla="*/ 383068 h 444858"/>
                  <a:gd name="connsiteX1" fmla="*/ 185351 w 1804087"/>
                  <a:gd name="connsiteY1" fmla="*/ 24721 h 444858"/>
                  <a:gd name="connsiteX2" fmla="*/ 444843 w 1804087"/>
                  <a:gd name="connsiteY2" fmla="*/ 444851 h 444858"/>
                  <a:gd name="connsiteX3" fmla="*/ 753762 w 1804087"/>
                  <a:gd name="connsiteY3" fmla="*/ 12365 h 444858"/>
                  <a:gd name="connsiteX4" fmla="*/ 1025612 w 1804087"/>
                  <a:gd name="connsiteY4" fmla="*/ 444851 h 444858"/>
                  <a:gd name="connsiteX5" fmla="*/ 1309816 w 1804087"/>
                  <a:gd name="connsiteY5" fmla="*/ 8 h 444858"/>
                  <a:gd name="connsiteX6" fmla="*/ 1594022 w 1804087"/>
                  <a:gd name="connsiteY6" fmla="*/ 432495 h 444858"/>
                  <a:gd name="connsiteX7" fmla="*/ 1804087 w 1804087"/>
                  <a:gd name="connsiteY7" fmla="*/ 24722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  <a:gd name="connsiteX0" fmla="*/ 0 w 1754660"/>
                  <a:gd name="connsiteY0" fmla="*/ 383068 h 444858"/>
                  <a:gd name="connsiteX1" fmla="*/ 185351 w 1754660"/>
                  <a:gd name="connsiteY1" fmla="*/ 24721 h 444858"/>
                  <a:gd name="connsiteX2" fmla="*/ 444843 w 1754660"/>
                  <a:gd name="connsiteY2" fmla="*/ 444851 h 444858"/>
                  <a:gd name="connsiteX3" fmla="*/ 753762 w 1754660"/>
                  <a:gd name="connsiteY3" fmla="*/ 12365 h 444858"/>
                  <a:gd name="connsiteX4" fmla="*/ 1025612 w 1754660"/>
                  <a:gd name="connsiteY4" fmla="*/ 444851 h 444858"/>
                  <a:gd name="connsiteX5" fmla="*/ 1309816 w 1754660"/>
                  <a:gd name="connsiteY5" fmla="*/ 8 h 444858"/>
                  <a:gd name="connsiteX6" fmla="*/ 1594022 w 1754660"/>
                  <a:gd name="connsiteY6" fmla="*/ 432495 h 444858"/>
                  <a:gd name="connsiteX7" fmla="*/ 1754660 w 1754660"/>
                  <a:gd name="connsiteY7" fmla="*/ 173003 h 44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4660" h="444858">
                    <a:moveTo>
                      <a:pt x="0" y="383068"/>
                    </a:moveTo>
                    <a:cubicBezTo>
                      <a:pt x="58694" y="244055"/>
                      <a:pt x="111211" y="14424"/>
                      <a:pt x="185351" y="24721"/>
                    </a:cubicBezTo>
                    <a:cubicBezTo>
                      <a:pt x="259491" y="35018"/>
                      <a:pt x="350108" y="446910"/>
                      <a:pt x="444843" y="444851"/>
                    </a:cubicBezTo>
                    <a:cubicBezTo>
                      <a:pt x="539578" y="442792"/>
                      <a:pt x="656967" y="12365"/>
                      <a:pt x="753762" y="12365"/>
                    </a:cubicBezTo>
                    <a:cubicBezTo>
                      <a:pt x="850557" y="12365"/>
                      <a:pt x="932936" y="446910"/>
                      <a:pt x="1025612" y="444851"/>
                    </a:cubicBezTo>
                    <a:cubicBezTo>
                      <a:pt x="1118288" y="442792"/>
                      <a:pt x="1215081" y="2067"/>
                      <a:pt x="1309816" y="8"/>
                    </a:cubicBezTo>
                    <a:cubicBezTo>
                      <a:pt x="1404551" y="-2051"/>
                      <a:pt x="1519881" y="403663"/>
                      <a:pt x="1594022" y="432495"/>
                    </a:cubicBezTo>
                    <a:cubicBezTo>
                      <a:pt x="1668163" y="461327"/>
                      <a:pt x="1729947" y="251263"/>
                      <a:pt x="1754660" y="173003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7">
                <a:extLst>
                  <a:ext uri="{FF2B5EF4-FFF2-40B4-BE49-F238E27FC236}">
                    <a16:creationId xmlns:a16="http://schemas.microsoft.com/office/drawing/2014/main" id="{3A315725-3321-4CB2-A4F0-BCF41DC044D0}"/>
                  </a:ext>
                </a:extLst>
              </p:cNvPr>
              <p:cNvSpPr/>
              <p:nvPr/>
            </p:nvSpPr>
            <p:spPr>
              <a:xfrm>
                <a:off x="1997200" y="2209855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8">
                <a:extLst>
                  <a:ext uri="{FF2B5EF4-FFF2-40B4-BE49-F238E27FC236}">
                    <a16:creationId xmlns:a16="http://schemas.microsoft.com/office/drawing/2014/main" id="{99698BE9-4EEB-4F24-A289-9D04CFC59DC8}"/>
                  </a:ext>
                </a:extLst>
              </p:cNvPr>
              <p:cNvSpPr/>
              <p:nvPr/>
            </p:nvSpPr>
            <p:spPr>
              <a:xfrm>
                <a:off x="4199670" y="2191226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50">
                <a:extLst>
                  <a:ext uri="{FF2B5EF4-FFF2-40B4-BE49-F238E27FC236}">
                    <a16:creationId xmlns:a16="http://schemas.microsoft.com/office/drawing/2014/main" id="{9FBED465-5EBF-4BF2-944F-20A66BD60906}"/>
                  </a:ext>
                </a:extLst>
              </p:cNvPr>
              <p:cNvSpPr/>
              <p:nvPr/>
            </p:nvSpPr>
            <p:spPr>
              <a:xfrm>
                <a:off x="2937577" y="2023441"/>
                <a:ext cx="510034" cy="51898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697F49B7-F8F9-45E5-AF48-D6C669B150C1}"/>
                  </a:ext>
                </a:extLst>
              </p:cNvPr>
              <p:cNvCxnSpPr>
                <a:stCxn id="31" idx="6"/>
              </p:cNvCxnSpPr>
              <p:nvPr/>
            </p:nvCxnSpPr>
            <p:spPr>
              <a:xfrm>
                <a:off x="3447611" y="2282933"/>
                <a:ext cx="916768" cy="182232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CC1ECFD-84AE-4C3B-8E23-0EDAF1B0FBD4}"/>
                  </a:ext>
                </a:extLst>
              </p:cNvPr>
              <p:cNvCxnSpPr/>
              <p:nvPr/>
            </p:nvCxnSpPr>
            <p:spPr>
              <a:xfrm flipH="1">
                <a:off x="2013842" y="2282933"/>
                <a:ext cx="919789" cy="1822329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円/楕円 54">
                <a:extLst>
                  <a:ext uri="{FF2B5EF4-FFF2-40B4-BE49-F238E27FC236}">
                    <a16:creationId xmlns:a16="http://schemas.microsoft.com/office/drawing/2014/main" id="{5554B873-1962-470F-9412-B244A7F6FD58}"/>
                  </a:ext>
                </a:extLst>
              </p:cNvPr>
              <p:cNvSpPr/>
              <p:nvPr/>
            </p:nvSpPr>
            <p:spPr>
              <a:xfrm>
                <a:off x="1833150" y="3437676"/>
                <a:ext cx="2712504" cy="269553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A24851E2-949B-4D66-85BA-D8C2C7092926}"/>
                  </a:ext>
                </a:extLst>
              </p:cNvPr>
              <p:cNvCxnSpPr/>
              <p:nvPr/>
            </p:nvCxnSpPr>
            <p:spPr>
              <a:xfrm>
                <a:off x="3993660" y="4785445"/>
                <a:ext cx="857507" cy="23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D59EF4C8-6CDA-43A9-BD19-35A395712E5E}"/>
                  </a:ext>
                </a:extLst>
              </p:cNvPr>
              <p:cNvCxnSpPr/>
              <p:nvPr/>
            </p:nvCxnSpPr>
            <p:spPr>
              <a:xfrm flipV="1">
                <a:off x="1614141" y="4785445"/>
                <a:ext cx="725368" cy="1267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フリーフォーム 64">
                <a:extLst>
                  <a:ext uri="{FF2B5EF4-FFF2-40B4-BE49-F238E27FC236}">
                    <a16:creationId xmlns:a16="http://schemas.microsoft.com/office/drawing/2014/main" id="{E2E44662-A938-4882-9979-BFB8C4847CEB}"/>
                  </a:ext>
                </a:extLst>
              </p:cNvPr>
              <p:cNvSpPr/>
              <p:nvPr/>
            </p:nvSpPr>
            <p:spPr>
              <a:xfrm>
                <a:off x="2330301" y="4084935"/>
                <a:ext cx="1692875" cy="704344"/>
              </a:xfrm>
              <a:custGeom>
                <a:avLst/>
                <a:gdLst>
                  <a:gd name="connsiteX0" fmla="*/ 0 w 1692875"/>
                  <a:gd name="connsiteY0" fmla="*/ 691987 h 704344"/>
                  <a:gd name="connsiteX1" fmla="*/ 741405 w 1692875"/>
                  <a:gd name="connsiteY1" fmla="*/ 9 h 704344"/>
                  <a:gd name="connsiteX2" fmla="*/ 1692875 w 1692875"/>
                  <a:gd name="connsiteY2" fmla="*/ 704344 h 704344"/>
                  <a:gd name="connsiteX0" fmla="*/ 0 w 1692875"/>
                  <a:gd name="connsiteY0" fmla="*/ 691987 h 704344"/>
                  <a:gd name="connsiteX1" fmla="*/ 889686 w 1692875"/>
                  <a:gd name="connsiteY1" fmla="*/ 9 h 704344"/>
                  <a:gd name="connsiteX2" fmla="*/ 1692875 w 1692875"/>
                  <a:gd name="connsiteY2" fmla="*/ 704344 h 704344"/>
                  <a:gd name="connsiteX0" fmla="*/ 0 w 1692875"/>
                  <a:gd name="connsiteY0" fmla="*/ 691987 h 704344"/>
                  <a:gd name="connsiteX1" fmla="*/ 827902 w 1692875"/>
                  <a:gd name="connsiteY1" fmla="*/ 9 h 704344"/>
                  <a:gd name="connsiteX2" fmla="*/ 1692875 w 1692875"/>
                  <a:gd name="connsiteY2" fmla="*/ 704344 h 704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2875" h="704344">
                    <a:moveTo>
                      <a:pt x="0" y="691987"/>
                    </a:moveTo>
                    <a:cubicBezTo>
                      <a:pt x="229629" y="344968"/>
                      <a:pt x="545756" y="-2050"/>
                      <a:pt x="827902" y="9"/>
                    </a:cubicBezTo>
                    <a:cubicBezTo>
                      <a:pt x="1110048" y="2068"/>
                      <a:pt x="1358213" y="353206"/>
                      <a:pt x="1692875" y="704344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67">
                <a:extLst>
                  <a:ext uri="{FF2B5EF4-FFF2-40B4-BE49-F238E27FC236}">
                    <a16:creationId xmlns:a16="http://schemas.microsoft.com/office/drawing/2014/main" id="{725C2D40-AAB3-4061-AA0C-EE7CEDC0895D}"/>
                  </a:ext>
                </a:extLst>
              </p:cNvPr>
              <p:cNvSpPr/>
              <p:nvPr/>
            </p:nvSpPr>
            <p:spPr>
              <a:xfrm>
                <a:off x="2342657" y="4801637"/>
                <a:ext cx="481914" cy="395416"/>
              </a:xfrm>
              <a:custGeom>
                <a:avLst/>
                <a:gdLst>
                  <a:gd name="connsiteX0" fmla="*/ 0 w 568411"/>
                  <a:gd name="connsiteY0" fmla="*/ 0 h 407773"/>
                  <a:gd name="connsiteX1" fmla="*/ 271849 w 568411"/>
                  <a:gd name="connsiteY1" fmla="*/ 308919 h 407773"/>
                  <a:gd name="connsiteX2" fmla="*/ 568411 w 568411"/>
                  <a:gd name="connsiteY2" fmla="*/ 407773 h 407773"/>
                  <a:gd name="connsiteX0" fmla="*/ 0 w 568411"/>
                  <a:gd name="connsiteY0" fmla="*/ 0 h 407773"/>
                  <a:gd name="connsiteX1" fmla="*/ 185352 w 568411"/>
                  <a:gd name="connsiteY1" fmla="*/ 259492 h 407773"/>
                  <a:gd name="connsiteX2" fmla="*/ 568411 w 568411"/>
                  <a:gd name="connsiteY2" fmla="*/ 407773 h 407773"/>
                  <a:gd name="connsiteX0" fmla="*/ 0 w 469557"/>
                  <a:gd name="connsiteY0" fmla="*/ 0 h 407773"/>
                  <a:gd name="connsiteX1" fmla="*/ 185352 w 469557"/>
                  <a:gd name="connsiteY1" fmla="*/ 259492 h 407773"/>
                  <a:gd name="connsiteX2" fmla="*/ 469557 w 469557"/>
                  <a:gd name="connsiteY2" fmla="*/ 407773 h 407773"/>
                  <a:gd name="connsiteX0" fmla="*/ 0 w 481914"/>
                  <a:gd name="connsiteY0" fmla="*/ 0 h 395416"/>
                  <a:gd name="connsiteX1" fmla="*/ 197709 w 481914"/>
                  <a:gd name="connsiteY1" fmla="*/ 247135 h 395416"/>
                  <a:gd name="connsiteX2" fmla="*/ 481914 w 481914"/>
                  <a:gd name="connsiteY2" fmla="*/ 395416 h 39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1914" h="395416">
                    <a:moveTo>
                      <a:pt x="0" y="0"/>
                    </a:moveTo>
                    <a:cubicBezTo>
                      <a:pt x="88557" y="120478"/>
                      <a:pt x="117390" y="181232"/>
                      <a:pt x="197709" y="247135"/>
                    </a:cubicBezTo>
                    <a:cubicBezTo>
                      <a:pt x="278028" y="313038"/>
                      <a:pt x="381000" y="379970"/>
                      <a:pt x="481914" y="395416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68">
                <a:extLst>
                  <a:ext uri="{FF2B5EF4-FFF2-40B4-BE49-F238E27FC236}">
                    <a16:creationId xmlns:a16="http://schemas.microsoft.com/office/drawing/2014/main" id="{14A412C6-B065-4AB6-A5C2-830D3B2CB6CB}"/>
                  </a:ext>
                </a:extLst>
              </p:cNvPr>
              <p:cNvSpPr/>
              <p:nvPr/>
            </p:nvSpPr>
            <p:spPr>
              <a:xfrm>
                <a:off x="3479478" y="4789279"/>
                <a:ext cx="506628" cy="444844"/>
              </a:xfrm>
              <a:custGeom>
                <a:avLst/>
                <a:gdLst>
                  <a:gd name="connsiteX0" fmla="*/ 0 w 395417"/>
                  <a:gd name="connsiteY0" fmla="*/ 383060 h 383060"/>
                  <a:gd name="connsiteX1" fmla="*/ 296563 w 395417"/>
                  <a:gd name="connsiteY1" fmla="*/ 284206 h 383060"/>
                  <a:gd name="connsiteX2" fmla="*/ 395417 w 395417"/>
                  <a:gd name="connsiteY2" fmla="*/ 0 h 383060"/>
                  <a:gd name="connsiteX0" fmla="*/ 0 w 531342"/>
                  <a:gd name="connsiteY0" fmla="*/ 444844 h 444844"/>
                  <a:gd name="connsiteX1" fmla="*/ 432488 w 531342"/>
                  <a:gd name="connsiteY1" fmla="*/ 284206 h 444844"/>
                  <a:gd name="connsiteX2" fmla="*/ 531342 w 531342"/>
                  <a:gd name="connsiteY2" fmla="*/ 0 h 444844"/>
                  <a:gd name="connsiteX0" fmla="*/ 0 w 531342"/>
                  <a:gd name="connsiteY0" fmla="*/ 444844 h 444844"/>
                  <a:gd name="connsiteX1" fmla="*/ 358348 w 531342"/>
                  <a:gd name="connsiteY1" fmla="*/ 284206 h 444844"/>
                  <a:gd name="connsiteX2" fmla="*/ 531342 w 531342"/>
                  <a:gd name="connsiteY2" fmla="*/ 0 h 444844"/>
                  <a:gd name="connsiteX0" fmla="*/ 0 w 481915"/>
                  <a:gd name="connsiteY0" fmla="*/ 444844 h 444844"/>
                  <a:gd name="connsiteX1" fmla="*/ 358348 w 481915"/>
                  <a:gd name="connsiteY1" fmla="*/ 284206 h 444844"/>
                  <a:gd name="connsiteX2" fmla="*/ 481915 w 481915"/>
                  <a:gd name="connsiteY2" fmla="*/ 0 h 444844"/>
                  <a:gd name="connsiteX0" fmla="*/ 0 w 506628"/>
                  <a:gd name="connsiteY0" fmla="*/ 444844 h 444844"/>
                  <a:gd name="connsiteX1" fmla="*/ 358348 w 506628"/>
                  <a:gd name="connsiteY1" fmla="*/ 284206 h 444844"/>
                  <a:gd name="connsiteX2" fmla="*/ 506628 w 506628"/>
                  <a:gd name="connsiteY2" fmla="*/ 0 h 444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628" h="444844">
                    <a:moveTo>
                      <a:pt x="0" y="444844"/>
                    </a:moveTo>
                    <a:cubicBezTo>
                      <a:pt x="115330" y="427338"/>
                      <a:pt x="273910" y="358347"/>
                      <a:pt x="358348" y="284206"/>
                    </a:cubicBezTo>
                    <a:cubicBezTo>
                      <a:pt x="442786" y="210065"/>
                      <a:pt x="490152" y="110181"/>
                      <a:pt x="506628" y="0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円/楕円 69">
                <a:extLst>
                  <a:ext uri="{FF2B5EF4-FFF2-40B4-BE49-F238E27FC236}">
                    <a16:creationId xmlns:a16="http://schemas.microsoft.com/office/drawing/2014/main" id="{02E2CFCB-04AE-4B3E-B291-703793C0DEDF}"/>
                  </a:ext>
                </a:extLst>
              </p:cNvPr>
              <p:cNvSpPr/>
              <p:nvPr/>
            </p:nvSpPr>
            <p:spPr>
              <a:xfrm>
                <a:off x="2283606" y="4672202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70">
                <a:extLst>
                  <a:ext uri="{FF2B5EF4-FFF2-40B4-BE49-F238E27FC236}">
                    <a16:creationId xmlns:a16="http://schemas.microsoft.com/office/drawing/2014/main" id="{D7E50AAC-CC2C-4F72-93D5-39B5A91149C5}"/>
                  </a:ext>
                </a:extLst>
              </p:cNvPr>
              <p:cNvSpPr/>
              <p:nvPr/>
            </p:nvSpPr>
            <p:spPr>
              <a:xfrm>
                <a:off x="3881073" y="4690501"/>
                <a:ext cx="160638" cy="160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71">
                <a:extLst>
                  <a:ext uri="{FF2B5EF4-FFF2-40B4-BE49-F238E27FC236}">
                    <a16:creationId xmlns:a16="http://schemas.microsoft.com/office/drawing/2014/main" id="{40AEDC20-FF3D-487A-9512-FD2783A7B248}"/>
                  </a:ext>
                </a:extLst>
              </p:cNvPr>
              <p:cNvSpPr/>
              <p:nvPr/>
            </p:nvSpPr>
            <p:spPr>
              <a:xfrm>
                <a:off x="2822946" y="4974632"/>
                <a:ext cx="650353" cy="566536"/>
              </a:xfrm>
              <a:prstGeom prst="ellipse">
                <a:avLst/>
              </a:prstGeom>
              <a:pattFill prst="wdDnDiag">
                <a:fgClr>
                  <a:schemeClr val="accent1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F8268BE6-7BF7-4819-BE01-43722E5EE32E}"/>
                  </a:ext>
                </a:extLst>
              </p:cNvPr>
              <p:cNvCxnSpPr>
                <a:endCxn id="42" idx="3"/>
              </p:cNvCxnSpPr>
              <p:nvPr/>
            </p:nvCxnSpPr>
            <p:spPr>
              <a:xfrm flipV="1">
                <a:off x="2363925" y="5458201"/>
                <a:ext cx="554263" cy="25596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44A35C07-B519-42D0-8744-D3098F3CD58C}"/>
                  </a:ext>
                </a:extLst>
              </p:cNvPr>
              <p:cNvCxnSpPr>
                <a:endCxn id="42" idx="5"/>
              </p:cNvCxnSpPr>
              <p:nvPr/>
            </p:nvCxnSpPr>
            <p:spPr>
              <a:xfrm flipH="1" flipV="1">
                <a:off x="3378057" y="5458201"/>
                <a:ext cx="595692" cy="2673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6" name="図 45">
                <a:extLst>
                  <a:ext uri="{FF2B5EF4-FFF2-40B4-BE49-F238E27FC236}">
                    <a16:creationId xmlns:a16="http://schemas.microsoft.com/office/drawing/2014/main" id="{3659A101-FFF2-47AB-86EC-BF1E4787CD1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011" y="1446422"/>
                <a:ext cx="283207" cy="447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47" name="図 46">
                <a:extLst>
                  <a:ext uri="{FF2B5EF4-FFF2-40B4-BE49-F238E27FC236}">
                    <a16:creationId xmlns:a16="http://schemas.microsoft.com/office/drawing/2014/main" id="{201045C1-3A52-42E3-9387-DCEE28B391C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948" y="3721701"/>
                <a:ext cx="404199" cy="225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48" name="図 47">
                <a:extLst>
                  <a:ext uri="{FF2B5EF4-FFF2-40B4-BE49-F238E27FC236}">
                    <a16:creationId xmlns:a16="http://schemas.microsoft.com/office/drawing/2014/main" id="{0982C24D-0B50-4BC4-8891-8B0D46816F0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2440" y="5083972"/>
                <a:ext cx="368492" cy="16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61F8C15C-D013-49FC-83E9-8D086D3DF72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1203" y="5097791"/>
                <a:ext cx="368492" cy="16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1E46A588-7952-4EB8-8E73-EB0AA77A31E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0332" y="5703578"/>
                <a:ext cx="226747" cy="17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51" name="図 50">
                <a:extLst>
                  <a:ext uri="{FF2B5EF4-FFF2-40B4-BE49-F238E27FC236}">
                    <a16:creationId xmlns:a16="http://schemas.microsoft.com/office/drawing/2014/main" id="{31BAAABA-1925-4F4F-9A98-55EF3B30D75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2843" y="5715009"/>
                <a:ext cx="226747" cy="17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31C5CA2B-BE30-4468-95D9-922FB7D0B871}"/>
                  </a:ext>
                </a:extLst>
              </p:cNvPr>
              <p:cNvGrpSpPr/>
              <p:nvPr/>
            </p:nvGrpSpPr>
            <p:grpSpPr>
              <a:xfrm>
                <a:off x="2185518" y="1355078"/>
                <a:ext cx="762789" cy="777613"/>
                <a:chOff x="4487699" y="1112180"/>
                <a:chExt cx="762789" cy="777613"/>
              </a:xfrm>
            </p:grpSpPr>
            <p:sp>
              <p:nvSpPr>
                <p:cNvPr id="53" name="円/楕円 73">
                  <a:extLst>
                    <a:ext uri="{FF2B5EF4-FFF2-40B4-BE49-F238E27FC236}">
                      <a16:creationId xmlns:a16="http://schemas.microsoft.com/office/drawing/2014/main" id="{3FA132E8-63AF-4D18-AF5D-9DF3DB734963}"/>
                    </a:ext>
                  </a:extLst>
                </p:cNvPr>
                <p:cNvSpPr/>
                <p:nvPr/>
              </p:nvSpPr>
              <p:spPr>
                <a:xfrm>
                  <a:off x="4487699" y="1128773"/>
                  <a:ext cx="762789" cy="761020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4F6911FE-474A-4E4B-B3F4-096B87D4EE52}"/>
                    </a:ext>
                  </a:extLst>
                </p:cNvPr>
                <p:cNvSpPr txBox="1"/>
                <p:nvPr/>
              </p:nvSpPr>
              <p:spPr>
                <a:xfrm>
                  <a:off x="4594181" y="1112180"/>
                  <a:ext cx="530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P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55" name="グループ化 54">
                <a:extLst>
                  <a:ext uri="{FF2B5EF4-FFF2-40B4-BE49-F238E27FC236}">
                    <a16:creationId xmlns:a16="http://schemas.microsoft.com/office/drawing/2014/main" id="{113D431E-7DB6-40F6-9C83-ACC881CCB904}"/>
                  </a:ext>
                </a:extLst>
              </p:cNvPr>
              <p:cNvGrpSpPr/>
              <p:nvPr/>
            </p:nvGrpSpPr>
            <p:grpSpPr>
              <a:xfrm>
                <a:off x="3466490" y="1306905"/>
                <a:ext cx="762789" cy="790880"/>
                <a:chOff x="6124403" y="1297753"/>
                <a:chExt cx="762789" cy="790880"/>
              </a:xfrm>
            </p:grpSpPr>
            <p:sp>
              <p:nvSpPr>
                <p:cNvPr id="56" name="円/楕円 76">
                  <a:extLst>
                    <a:ext uri="{FF2B5EF4-FFF2-40B4-BE49-F238E27FC236}">
                      <a16:creationId xmlns:a16="http://schemas.microsoft.com/office/drawing/2014/main" id="{54C9DCD6-DC91-4D0D-9121-03F82AB4C0DE}"/>
                    </a:ext>
                  </a:extLst>
                </p:cNvPr>
                <p:cNvSpPr/>
                <p:nvPr/>
              </p:nvSpPr>
              <p:spPr>
                <a:xfrm>
                  <a:off x="6124403" y="1327613"/>
                  <a:ext cx="762789" cy="76102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02E76F99-2837-4A64-BD4E-304DA78A5583}"/>
                    </a:ext>
                  </a:extLst>
                </p:cNvPr>
                <p:cNvSpPr txBox="1"/>
                <p:nvPr/>
              </p:nvSpPr>
              <p:spPr>
                <a:xfrm>
                  <a:off x="6202083" y="1297753"/>
                  <a:ext cx="530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3600" dirty="0">
                      <a:solidFill>
                        <a:schemeClr val="tx2"/>
                      </a:solidFill>
                    </a:rPr>
                    <a:t>N</a:t>
                  </a:r>
                  <a:endParaRPr kumimoji="1" lang="ja-JP" altLang="en-US" sz="3600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61" name="テキスト ボックス 1">
              <a:extLst>
                <a:ext uri="{FF2B5EF4-FFF2-40B4-BE49-F238E27FC236}">
                  <a16:creationId xmlns:a16="http://schemas.microsoft.com/office/drawing/2014/main" id="{ABB57D9F-1CFA-4C6D-B698-637BB015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663" y="5819835"/>
              <a:ext cx="259535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2000" dirty="0">
                  <a:solidFill>
                    <a:schemeClr val="bg1"/>
                  </a:solidFill>
                  <a:latin typeface="+mn-lt"/>
                </a:rPr>
                <a:t>Forward KN (or KN) scattering amplitude</a:t>
              </a:r>
              <a:endParaRPr lang="ja-JP" alt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86A46A58-8106-4631-8680-EC032C4BE15C}"/>
                </a:ext>
              </a:extLst>
            </p:cNvPr>
            <p:cNvCxnSpPr/>
            <p:nvPr/>
          </p:nvCxnSpPr>
          <p:spPr>
            <a:xfrm>
              <a:off x="2430000" y="5894306"/>
              <a:ext cx="12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3BEBF888-0647-4F90-AC67-CC1D98ACED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9222" y="1671905"/>
            <a:ext cx="5562494" cy="3982169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0AF7D4B7-2DD8-4E27-969C-12C996FB4828}"/>
              </a:ext>
            </a:extLst>
          </p:cNvPr>
          <p:cNvSpPr/>
          <p:nvPr/>
        </p:nvSpPr>
        <p:spPr>
          <a:xfrm>
            <a:off x="4709523" y="3277994"/>
            <a:ext cx="1121756" cy="645220"/>
          </a:xfrm>
          <a:prstGeom prst="rightArrow">
            <a:avLst>
              <a:gd name="adj1" fmla="val 40055"/>
              <a:gd name="adj2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F4C1409A-3927-4D23-8C39-AFCF00C0187B}"/>
              </a:ext>
            </a:extLst>
          </p:cNvPr>
          <p:cNvSpPr txBox="1"/>
          <p:nvPr/>
        </p:nvSpPr>
        <p:spPr>
          <a:xfrm>
            <a:off x="7121963" y="6053683"/>
            <a:ext cx="468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</a:t>
            </a:r>
          </a:p>
          <a:p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</a:t>
            </a:r>
            <a:r>
              <a:rPr lang="en-US" altLang="ja-JP" sz="16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sz="16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sz="16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50590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530" y="247994"/>
            <a:ext cx="875806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In-nucleus decay fractions for E325 kinematics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77" y="1474610"/>
            <a:ext cx="6837529" cy="42151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90677" y="6005385"/>
            <a:ext cx="7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Taken from: R.S. </a:t>
            </a:r>
            <a:r>
              <a:rPr kumimoji="1" lang="en-US" altLang="ja-JP" dirty="0" err="1">
                <a:solidFill>
                  <a:schemeClr val="bg1"/>
                </a:solidFill>
              </a:rPr>
              <a:t>Hayano</a:t>
            </a:r>
            <a:r>
              <a:rPr kumimoji="1" lang="en-US" altLang="ja-JP" dirty="0">
                <a:solidFill>
                  <a:schemeClr val="bg1"/>
                </a:solidFill>
              </a:rPr>
              <a:t> and T. </a:t>
            </a:r>
            <a:r>
              <a:rPr kumimoji="1" lang="en-US" altLang="ja-JP" dirty="0" err="1">
                <a:solidFill>
                  <a:schemeClr val="bg1"/>
                </a:solidFill>
              </a:rPr>
              <a:t>Hatsuda</a:t>
            </a:r>
            <a:r>
              <a:rPr kumimoji="1" lang="en-US" altLang="ja-JP" dirty="0">
                <a:solidFill>
                  <a:schemeClr val="bg1"/>
                </a:solidFill>
              </a:rPr>
              <a:t>, Rev. Mod. Phys. </a:t>
            </a:r>
            <a:r>
              <a:rPr kumimoji="1" lang="en-US" altLang="ja-JP" b="1" dirty="0">
                <a:solidFill>
                  <a:schemeClr val="bg1"/>
                </a:solidFill>
              </a:rPr>
              <a:t>82</a:t>
            </a:r>
            <a:r>
              <a:rPr kumimoji="1" lang="en-US" altLang="ja-JP" dirty="0">
                <a:solidFill>
                  <a:schemeClr val="bg1"/>
                </a:solidFill>
              </a:rPr>
              <a:t>, 2949 (2010).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97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タイトル 1"/>
          <p:cNvSpPr>
            <a:spLocks noGrp="1"/>
          </p:cNvSpPr>
          <p:nvPr>
            <p:ph type="title"/>
          </p:nvPr>
        </p:nvSpPr>
        <p:spPr>
          <a:xfrm>
            <a:off x="2883243" y="252788"/>
            <a:ext cx="8229600" cy="703262"/>
          </a:xfrm>
        </p:spPr>
        <p:txBody>
          <a:bodyPr/>
          <a:lstStyle/>
          <a:p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How can this result be understood?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6788" name="テキスト ボックス 4"/>
          <p:cNvSpPr txBox="1">
            <a:spLocks noChangeArrowheads="1"/>
          </p:cNvSpPr>
          <p:nvPr/>
        </p:nvSpPr>
        <p:spPr bwMode="auto">
          <a:xfrm>
            <a:off x="2665807" y="956050"/>
            <a:ext cx="7345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Let us examine the OPE at finite density more closely: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489" name="上下矢印 2"/>
          <p:cNvSpPr>
            <a:spLocks noChangeArrowheads="1"/>
          </p:cNvSpPr>
          <p:nvPr/>
        </p:nvSpPr>
        <p:spPr bwMode="auto">
          <a:xfrm>
            <a:off x="5322887" y="2850824"/>
            <a:ext cx="398463" cy="504230"/>
          </a:xfrm>
          <a:prstGeom prst="up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0490" name="上下矢印 4"/>
          <p:cNvSpPr>
            <a:spLocks noChangeArrowheads="1"/>
          </p:cNvSpPr>
          <p:nvPr/>
        </p:nvSpPr>
        <p:spPr bwMode="auto">
          <a:xfrm>
            <a:off x="4411662" y="2590475"/>
            <a:ext cx="322263" cy="468511"/>
          </a:xfrm>
          <a:prstGeom prst="upDownArrow">
            <a:avLst>
              <a:gd name="adj1" fmla="val 50000"/>
              <a:gd name="adj2" fmla="val 4989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0491" name="上下矢印 12"/>
          <p:cNvSpPr>
            <a:spLocks noChangeArrowheads="1"/>
          </p:cNvSpPr>
          <p:nvPr/>
        </p:nvSpPr>
        <p:spPr bwMode="auto">
          <a:xfrm>
            <a:off x="8131175" y="2499987"/>
            <a:ext cx="268287" cy="441722"/>
          </a:xfrm>
          <a:prstGeom prst="upDownArrow">
            <a:avLst>
              <a:gd name="adj1" fmla="val 50000"/>
              <a:gd name="adj2" fmla="val 5021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0492" name="上下矢印 13"/>
          <p:cNvSpPr>
            <a:spLocks noChangeArrowheads="1"/>
          </p:cNvSpPr>
          <p:nvPr/>
        </p:nvSpPr>
        <p:spPr bwMode="auto">
          <a:xfrm>
            <a:off x="6472236" y="2526975"/>
            <a:ext cx="325438" cy="468511"/>
          </a:xfrm>
          <a:prstGeom prst="upDownArrow">
            <a:avLst>
              <a:gd name="adj1" fmla="val 50000"/>
              <a:gd name="adj2" fmla="val 4989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4" name="上下矢印 12"/>
          <p:cNvSpPr>
            <a:spLocks noChangeArrowheads="1"/>
          </p:cNvSpPr>
          <p:nvPr/>
        </p:nvSpPr>
        <p:spPr bwMode="auto">
          <a:xfrm>
            <a:off x="9632950" y="2552374"/>
            <a:ext cx="268287" cy="441722"/>
          </a:xfrm>
          <a:prstGeom prst="upDown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3" name="曲折矢印 2"/>
          <p:cNvSpPr/>
          <p:nvPr/>
        </p:nvSpPr>
        <p:spPr bwMode="auto">
          <a:xfrm flipV="1">
            <a:off x="3241676" y="4200096"/>
            <a:ext cx="879475" cy="369332"/>
          </a:xfrm>
          <a:prstGeom prst="ben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" name="曲折矢印 27"/>
          <p:cNvSpPr/>
          <p:nvPr/>
        </p:nvSpPr>
        <p:spPr bwMode="auto">
          <a:xfrm flipV="1">
            <a:off x="3240088" y="5322459"/>
            <a:ext cx="879475" cy="369332"/>
          </a:xfrm>
          <a:prstGeom prst="ben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445001" y="5268709"/>
            <a:ext cx="3925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Dimension 4 terms governs the behavior of the </a:t>
            </a:r>
            <a:r>
              <a:rPr lang="el-GR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meson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8" y="2161014"/>
            <a:ext cx="1111250" cy="3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8" y="2075396"/>
            <a:ext cx="6175374" cy="4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62" y="2067427"/>
            <a:ext cx="185737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83" y="3209598"/>
            <a:ext cx="1228725" cy="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3" y="3158845"/>
            <a:ext cx="1003300" cy="2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92" y="3175495"/>
            <a:ext cx="1023938" cy="1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8" y="3169140"/>
            <a:ext cx="1216025" cy="1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7" y="4213402"/>
            <a:ext cx="4213225" cy="5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 animBg="1"/>
      <p:bldP spid="20491" grpId="0" animBg="1"/>
      <p:bldP spid="20492" grpId="0" animBg="1"/>
      <p:bldP spid="24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7200" y="252319"/>
            <a:ext cx="87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on the free KN and KN scattering amplitudes </a:t>
            </a:r>
            <a:endParaRPr kumimoji="1" lang="en-US" altLang="ja-JP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084000" y="360000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932" y="1405617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5298" y="1405616"/>
            <a:ext cx="62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by a real constant (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repulsion)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48698" y="2066323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 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Waas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N. Kaiser and W. Weise, Phys. Lett. B </a:t>
            </a:r>
            <a:r>
              <a:rPr lang="en-US" altLang="ja-JP" sz="2000" b="1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379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34 (1996). </a:t>
            </a:r>
            <a:endParaRPr kumimoji="1"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32" y="2728428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06000" y="2811817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15298" y="2728427"/>
            <a:ext cx="869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latest fit based on SU(3) chiral effective field theory, coupled channels and recent experimental results (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attraction)</a:t>
            </a:r>
            <a:r>
              <a:rPr lang="en-US" altLang="ja-JP" sz="2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698" y="3635502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2000" b="1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94" y="4235257"/>
            <a:ext cx="6303316" cy="23498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892430" y="4902351"/>
            <a:ext cx="32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2000" baseline="30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 scattering length obtained from </a:t>
            </a:r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kaonic</a:t>
            </a:r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hydrogen (SIDDHARTA Collaboration)</a:t>
            </a:r>
            <a:endParaRPr kumimoji="1" lang="en-US" altLang="ja-JP" sz="2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8031892" y="5410183"/>
            <a:ext cx="860538" cy="1256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893276" y="5565244"/>
            <a:ext cx="4007603" cy="352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62038" y="133550"/>
            <a:ext cx="6602173" cy="646113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</a:t>
            </a:r>
            <a:r>
              <a:rPr lang="el-GR" altLang="ja-JP" sz="3200" dirty="0">
                <a:solidFill>
                  <a:schemeClr val="bg1"/>
                </a:solidFill>
                <a:latin typeface="+mn-lt"/>
              </a:rPr>
              <a:t>φ</a:t>
            </a: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69" y="1281849"/>
            <a:ext cx="4820874" cy="47692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83708" y="6142363"/>
            <a:ext cx="458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D. Cabrera, A.N. Hiller Blin and M.J. Vicente </a:t>
            </a:r>
            <a:r>
              <a:rPr lang="en-US" altLang="ja-JP" sz="1600" dirty="0" err="1">
                <a:solidFill>
                  <a:schemeClr val="bg1"/>
                </a:solidFill>
              </a:rPr>
              <a:t>Vacas</a:t>
            </a:r>
            <a:r>
              <a:rPr lang="en-US" altLang="ja-JP" sz="1600" dirty="0">
                <a:solidFill>
                  <a:schemeClr val="bg1"/>
                </a:solidFill>
              </a:rPr>
              <a:t>, Phys. Rev. C </a:t>
            </a:r>
            <a:r>
              <a:rPr lang="en-US" altLang="ja-JP" sz="1600" b="1" dirty="0">
                <a:solidFill>
                  <a:schemeClr val="bg1"/>
                </a:solidFill>
              </a:rPr>
              <a:t>95</a:t>
            </a:r>
            <a:r>
              <a:rPr lang="en-US" altLang="ja-JP" sz="1600" dirty="0">
                <a:solidFill>
                  <a:schemeClr val="bg1"/>
                </a:solidFill>
              </a:rPr>
              <a:t>, 015201 (2017).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874236" y="626183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hadronic models</a:t>
            </a:r>
          </a:p>
        </p:txBody>
      </p:sp>
      <p:sp>
        <p:nvSpPr>
          <p:cNvPr id="2" name="円/楕円 1"/>
          <p:cNvSpPr/>
          <p:nvPr/>
        </p:nvSpPr>
        <p:spPr>
          <a:xfrm>
            <a:off x="5118204" y="3558296"/>
            <a:ext cx="1112907" cy="398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716918" y="2174789"/>
            <a:ext cx="1441086" cy="13617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373749" y="1713124"/>
            <a:ext cx="394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large dependence on details of the model incorporating Baryon - Vector meson interaction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57915" y="3137007"/>
            <a:ext cx="338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Spin-Flavor Symmetry extension of standard flavor SU(3)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57915" y="3858911"/>
            <a:ext cx="261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Hidden Local Symmetry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68154" y="3137007"/>
            <a:ext cx="80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SU(6):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28000" y="3858911"/>
            <a:ext cx="80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HLS</a:t>
            </a:r>
            <a:r>
              <a:rPr kumimoji="1" lang="en-US" altLang="ja-JP" dirty="0">
                <a:solidFill>
                  <a:schemeClr val="bg1"/>
                </a:solidFill>
              </a:rPr>
              <a:t>: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158004" y="4439800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Common features: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158004" y="5009670"/>
            <a:ext cx="4781916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strong broadening, small negative mass shift 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6901543" y="5009670"/>
            <a:ext cx="5127171" cy="6461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01543" y="6142363"/>
            <a:ext cx="4584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D. Cabrera, A.N. Hiller Blin and M.J. Vicente </a:t>
            </a:r>
            <a:r>
              <a:rPr lang="en-US" altLang="ja-JP" sz="1600" dirty="0" err="1">
                <a:solidFill>
                  <a:schemeClr val="bg1"/>
                </a:solidFill>
              </a:rPr>
              <a:t>Vacas</a:t>
            </a:r>
            <a:r>
              <a:rPr lang="en-US" altLang="ja-JP" sz="1600" dirty="0">
                <a:solidFill>
                  <a:schemeClr val="bg1"/>
                </a:solidFill>
              </a:rPr>
              <a:t>, Phys. Rev. C </a:t>
            </a:r>
            <a:r>
              <a:rPr lang="en-US" altLang="ja-JP" sz="1600" b="1" dirty="0">
                <a:solidFill>
                  <a:schemeClr val="bg1"/>
                </a:solidFill>
              </a:rPr>
              <a:t>96</a:t>
            </a:r>
            <a:r>
              <a:rPr lang="en-US" altLang="ja-JP" sz="1600" dirty="0">
                <a:solidFill>
                  <a:schemeClr val="bg1"/>
                </a:solidFill>
              </a:rPr>
              <a:t>, 034618 (2017).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06817" y="5877480"/>
            <a:ext cx="136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See also: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62642" y="93086"/>
            <a:ext cx="865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developments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0697" y="1076741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90977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measured 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45117" y="30465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1984829" y="46610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891497" y="56874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   (only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4227968" y="56874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4678482" y="46557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33" name="左右矢印 32"/>
          <p:cNvSpPr/>
          <p:nvPr/>
        </p:nvSpPr>
        <p:spPr bwMode="auto">
          <a:xfrm>
            <a:off x="6039005" y="3744964"/>
            <a:ext cx="1223962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68" y="2840776"/>
            <a:ext cx="4633130" cy="261803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586957" y="5569966"/>
            <a:ext cx="430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Y. </a:t>
            </a:r>
            <a:r>
              <a:rPr lang="en-US" altLang="ja-JP" sz="1600" dirty="0" err="1">
                <a:solidFill>
                  <a:schemeClr val="bg1"/>
                </a:solidFill>
              </a:rPr>
              <a:t>Morino</a:t>
            </a:r>
            <a:r>
              <a:rPr lang="en-US" altLang="ja-JP" sz="1600" dirty="0">
                <a:solidFill>
                  <a:schemeClr val="bg1"/>
                </a:solidFill>
              </a:rPr>
              <a:t> et. al. (J-PARC E16 Collaboration),        JPS Conf. Proc. 8, 022009 (2015). 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2027237" y="3127161"/>
            <a:ext cx="3276600" cy="3213100"/>
          </a:xfrm>
          <a:prstGeom prst="ellipse">
            <a:avLst/>
          </a:prstGeom>
          <a:noFill/>
          <a:ln w="762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09923" name="Picture 3" descr="fitfigb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7" y="1180886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03501" y="606211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&lt;1.25 (Slow)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483225" y="606211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1.25&lt;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&lt;1.75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218488" y="580811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1.75&lt;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 (Fast)</a:t>
            </a:r>
            <a:endParaRPr lang="en-US" altLang="ja-JP" sz="2400" b="1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-2254115">
            <a:off x="2963863" y="4422561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1811337" y="1111036"/>
            <a:ext cx="8820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027237" y="966574"/>
            <a:ext cx="0" cy="5400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454525" y="53477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-5400000">
            <a:off x="681831" y="4917067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Large Nucleus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736600" y="2404848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Small Nucleus</a:t>
            </a:r>
          </a:p>
        </p:txBody>
      </p:sp>
      <p:pic>
        <p:nvPicPr>
          <p:cNvPr id="117775" name="Picture 15" descr="fitfigb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180886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 descr="fitfigb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180886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7" name="Text Box 18" descr="新聞紙"/>
          <p:cNvSpPr txBox="1">
            <a:spLocks noChangeArrowheads="1"/>
          </p:cNvSpPr>
          <p:nvPr/>
        </p:nvSpPr>
        <p:spPr bwMode="auto">
          <a:xfrm>
            <a:off x="1524000" y="-50198"/>
            <a:ext cx="9144000" cy="719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 dirty="0">
                <a:solidFill>
                  <a:srgbClr val="000000"/>
                </a:solidFill>
                <a:latin typeface="+mn-lt"/>
              </a:rPr>
              <a:t>Fitting Results</a:t>
            </a:r>
          </a:p>
        </p:txBody>
      </p:sp>
    </p:spTree>
    <p:extLst>
      <p:ext uri="{BB962C8B-B14F-4D97-AF65-F5344CB8AC3E}">
        <p14:creationId xmlns:p14="http://schemas.microsoft.com/office/powerpoint/2010/main" val="360721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66556" y="149984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Conclusions</a:t>
            </a: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438645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15733" y="2559390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3419015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4575541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176443" y="1937180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13043" y="1838755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3965350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3866925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904092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2008455" y="5748506"/>
            <a:ext cx="883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Fit to experimental data is performed with a simple </a:t>
            </a:r>
            <a:r>
              <a:rPr lang="en-US" altLang="ja-JP" sz="2000" dirty="0" err="1">
                <a:solidFill>
                  <a:schemeClr val="bg1"/>
                </a:solidFill>
                <a:latin typeface="+mn-lt"/>
              </a:rPr>
              <a:t>Breit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-Wigner parametrization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2008455" y="5399385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Caution!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2008455" y="6113782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Too simple??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29" y="1914565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2" y="3125232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3864977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5109976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5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 1">
            <a:extLst>
              <a:ext uri="{FF2B5EF4-FFF2-40B4-BE49-F238E27FC236}">
                <a16:creationId xmlns:a16="http://schemas.microsoft.com/office/drawing/2014/main" id="{48BD9814-4B1B-44B1-BFDA-6DA40AEA3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1184" y="128634"/>
            <a:ext cx="6889632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Recent theoretical works about the D</a:t>
            </a:r>
          </a:p>
        </p:txBody>
      </p:sp>
      <p:sp>
        <p:nvSpPr>
          <p:cNvPr id="6" name="Rectangle 2 2">
            <a:extLst>
              <a:ext uri="{FF2B5EF4-FFF2-40B4-BE49-F238E27FC236}">
                <a16:creationId xmlns:a16="http://schemas.microsoft.com/office/drawing/2014/main" id="{BB75D83C-A337-4A06-8C79-725ADD21C03F}"/>
              </a:ext>
            </a:extLst>
          </p:cNvPr>
          <p:cNvSpPr txBox="1">
            <a:spLocks noChangeArrowheads="1"/>
          </p:cNvSpPr>
          <p:nvPr/>
        </p:nvSpPr>
        <p:spPr>
          <a:xfrm>
            <a:off x="4543503" y="562014"/>
            <a:ext cx="3104994" cy="646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based on hadronic models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3CC0C6-97AC-4F3A-BF88-52074D2E6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30" y="1208127"/>
            <a:ext cx="6663681" cy="51133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A05884-96F6-4E1E-B20B-7828A7E2D61A}"/>
              </a:ext>
            </a:extLst>
          </p:cNvPr>
          <p:cNvSpPr txBox="1"/>
          <p:nvPr/>
        </p:nvSpPr>
        <p:spPr>
          <a:xfrm>
            <a:off x="274530" y="6416335"/>
            <a:ext cx="723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L. </a:t>
            </a:r>
            <a:r>
              <a:rPr lang="en-US" altLang="ja-JP" sz="1600" dirty="0" err="1">
                <a:solidFill>
                  <a:schemeClr val="bg1"/>
                </a:solidFill>
              </a:rPr>
              <a:t>Tolos</a:t>
            </a:r>
            <a:r>
              <a:rPr lang="en-US" altLang="ja-JP" sz="1600" dirty="0">
                <a:solidFill>
                  <a:schemeClr val="bg1"/>
                </a:solidFill>
              </a:rPr>
              <a:t>, C. Garcia-</a:t>
            </a:r>
            <a:r>
              <a:rPr lang="en-US" altLang="ja-JP" sz="1600" dirty="0" err="1">
                <a:solidFill>
                  <a:schemeClr val="bg1"/>
                </a:solidFill>
              </a:rPr>
              <a:t>Recio</a:t>
            </a:r>
            <a:r>
              <a:rPr lang="en-US" altLang="ja-JP" sz="1600" dirty="0">
                <a:solidFill>
                  <a:schemeClr val="bg1"/>
                </a:solidFill>
              </a:rPr>
              <a:t> and J. Nieves, Phys. Rev. C </a:t>
            </a:r>
            <a:r>
              <a:rPr lang="en-US" altLang="ja-JP" sz="1600" b="1" dirty="0">
                <a:solidFill>
                  <a:schemeClr val="bg1"/>
                </a:solidFill>
              </a:rPr>
              <a:t>80</a:t>
            </a:r>
            <a:r>
              <a:rPr lang="en-US" altLang="ja-JP" sz="1600" dirty="0">
                <a:solidFill>
                  <a:schemeClr val="bg1"/>
                </a:solidFill>
              </a:rPr>
              <a:t>, 065202 (2009).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4D5F7C-9ED3-4E31-B360-A41FBAB0A1CF}"/>
              </a:ext>
            </a:extLst>
          </p:cNvPr>
          <p:cNvSpPr txBox="1"/>
          <p:nvPr/>
        </p:nvSpPr>
        <p:spPr>
          <a:xfrm>
            <a:off x="7338539" y="2180910"/>
            <a:ext cx="3615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Self-consistent coupled-channel unitary approach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48D6801-C941-42E4-BD52-28A5CB3B42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55" y="3655103"/>
            <a:ext cx="919619" cy="21942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EE9684F-DC2B-4223-9E21-D69F754A14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93" y="3655103"/>
            <a:ext cx="919619" cy="21942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587FC5B-417D-4075-A052-5ABDF42E2417}"/>
              </a:ext>
            </a:extLst>
          </p:cNvPr>
          <p:cNvSpPr txBox="1"/>
          <p:nvPr/>
        </p:nvSpPr>
        <p:spPr>
          <a:xfrm>
            <a:off x="7338539" y="3238360"/>
            <a:ext cx="361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D:   attractive</a:t>
            </a:r>
          </a:p>
          <a:p>
            <a:r>
              <a:rPr kumimoji="1" lang="en-US" altLang="ja-JP" sz="2000" dirty="0">
                <a:solidFill>
                  <a:schemeClr val="bg1"/>
                </a:solidFill>
              </a:rPr>
              <a:t>D*: repulsive</a:t>
            </a:r>
            <a:endParaRPr kumimoji="1" lang="ja-JP" altLang="en-US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0D2D9FE-706B-4E9F-8678-F71CDC5DA5C0}"/>
              </a:ext>
            </a:extLst>
          </p:cNvPr>
          <p:cNvSpPr txBox="1"/>
          <p:nvPr/>
        </p:nvSpPr>
        <p:spPr>
          <a:xfrm>
            <a:off x="7357979" y="4357365"/>
            <a:ext cx="4365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But: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s</a:t>
            </a:r>
            <a:r>
              <a:rPr kumimoji="1" lang="en-US" altLang="ja-JP" dirty="0">
                <a:solidFill>
                  <a:schemeClr val="bg1"/>
                </a:solidFill>
              </a:rPr>
              <a:t>trong broadening and additional structures appearing in the spectral function</a:t>
            </a:r>
            <a:endParaRPr kumimoji="1" lang="ja-JP" altLang="en-US" dirty="0"/>
          </a:p>
        </p:txBody>
      </p:sp>
      <p:sp>
        <p:nvSpPr>
          <p:cNvPr id="15" name="角丸四角形 2">
            <a:extLst>
              <a:ext uri="{FF2B5EF4-FFF2-40B4-BE49-F238E27FC236}">
                <a16:creationId xmlns:a16="http://schemas.microsoft.com/office/drawing/2014/main" id="{E8AA23F5-836D-4EC2-AEA6-0F6D8CED813D}"/>
              </a:ext>
            </a:extLst>
          </p:cNvPr>
          <p:cNvSpPr/>
          <p:nvPr/>
        </p:nvSpPr>
        <p:spPr>
          <a:xfrm>
            <a:off x="7246188" y="3197548"/>
            <a:ext cx="2391991" cy="7895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57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15"/>
  <p:tag name="DEFAULTHEIGHT" val="4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5(12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20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0.2(11.7)(3.5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73.0005"/>
  <p:tag name="PICTUREFILESIZE" val="1711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94.9381"/>
  <p:tag name="ORIGINALWIDTH" val="5433.071"/>
  <p:tag name="LATEXADDIN" val="\documentclass{slides}\pagestyle{empty}&#10;\begin{document}&#10;$&#10;\sigma_{sN} = 17(18)(9)\,\mathrm{MeV}&#10;$&#10;\end{document}&#10;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rho |\overline{q}q| \rho \rangle = \langle 0| \overline{q}q| 0 \rangle&#10;+ \langle N| \overline{q}q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349.9807"/>
  <p:tag name="PICTUREFILESIZE" val="2292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= \langle 0| \overline{q}q| 0 \rangle&#10;+ \frac{1}{2 m_q} \sigma_{\pi \scriptscriptstyle N}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61.0005"/>
  <p:tag name="PICTUREFILESIZE" val="168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59.1 \pm 3.6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19.0005"/>
  <p:tag name="PICTUREFILESIZE" val="1292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94.9381"/>
  <p:tag name="ORIGINALWIDTH" val="5187.102"/>
  <p:tag name="LATEXADDIN" val="\documentclass{slides}\pagestyle{empty}&#10;\begin{document}&#10;$&#10;\sigma_{\pi N} = 38(3)(3)\,\mathrm{MeV}&#10;$&#10;\end{document}&#10;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694.4132"/>
  <p:tag name="ORIGINALWIDTH" val="6341.957"/>
  <p:tag name="LATEXADDIN" val="\documentclass{slides}\pagestyle{empty}&#10;\begin{document}&#10;$&#10;\sigma_{\pi N} = 26(3)(^{+8}_{-5})(2)\,\mathrm{MeV}&#10;$&#10;\end{document}&#10;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D^{\scriptscriptstyle \pm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7.96008"/>
  <p:tag name="PICTUREFILESIZE" val="141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W(\omega, \hat{s}, \tau) = \frac{\omega}{\sqrt{4 \pi \tau}} e^{-(\omega^2 - \hat{s})^2/4\tau 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01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 = 45 \pm 15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95.0004"/>
  <p:tag name="PICTUREFILESIZE" val="1070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l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g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m_D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215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\pi 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7.98008"/>
  <p:tag name="PICTUREFILESIZE" val="250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04.9494"/>
  <p:tag name="ORIGINALWIDTH" val="3284.589"/>
  <p:tag name="LATEXADDIN" val="\documentclass{article}&#10;\usepackage{amsmath}&#10;\pagestyle{empty}&#10;\begin{document}&#10;&#10;$&#10;E = m_c + m_q + \frac{p^2}{2m_q} + \sigma r + C&#10;$&#10;&#10;&#10;\end{document}"/>
  <p:tag name="IGUANATEXSIZE" val="20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17.6978"/>
  <p:tag name="ORIGINALWIDTH" val="3639.295"/>
  <p:tag name="LATEXADDIN" val="\documentclass{article}&#10;\usepackage{amsmath}&#10;\pagestyle{empty}&#10;\begin{document}&#10;&#10;$&#10;E_{\mathrm{min}} = &#10;m_c + m_q &#10;+ \frac{3}{2} \bigl(\frac{\sigma^2}{m_q}\bigr)^{1/3}&#10;+ C&#10;$&#10;&#10;\end{document}"/>
  <p:tag name="IGUANATEXSIZE" val="20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85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= \frac{\sigma_{\gamma A \to \phi X}}{A \sigma_{\gamma N \to \phi X}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1167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30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48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27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3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33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\frac{1}{3 q^2} \Pi^{\mu}_{\mu}(q)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76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mathrm{Im} \Pi(q^2) = \frac{\mathrm{Im} \Pi_{\phi}(q^2)}{q^2 g^2_{\phi}} &#10;\Bigg|\frac{(1-a_{\phi})q^2 - \mathring{m}^2_{\phi}}{q^2 - \mathring{m}^2_{\phi} - \Pi_{\phi}(q^2)}\Bigg|^2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56"/>
  <p:tag name="BOXHEIGHT" val="470"/>
  <p:tag name="BOXFONT" val="10"/>
  <p:tag name="BOXWRAP" val="False"/>
  <p:tag name="WORKAROUNDTRANSPARENCYBUG" val="False"/>
  <p:tag name="ALLOWFONTSUBSTITUTION" val="False"/>
  <p:tag name="BITMAPFORMAT" val="png256"/>
  <p:tag name="ORIGWIDTH" val="342.9607"/>
  <p:tag name="PICTUREFILESIZE" val="4733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verline{K}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.98008"/>
  <p:tag name="PICTUREFILESIZE" val="344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340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sigma(e^+ e^- \to K^+ K^-)}&#10;{\sigma(e^+ e^- \to \mu^+ \mu^-)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76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Z=\displaystyle \int DA \det[\not\!\!D+m-\mu \gamma_0/2] e^{S_{\mathrm{YM}}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42.0007"/>
  <p:tag name="PICTUREFILESIZE" val="2439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igl( \det[\not\!\!D+m-\mu \gamma_0/2] \Bigr)^{\ast}&#10;= \det[\not\!\!D+m+\mu^{\ast} \gamma_0/2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54.981"/>
  <p:tag name="PICTUREFILESIZE" val="270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et[\not\!\!D+m-\mu \gamma_0/2] = |\det[\not\!\!D+m-\mu \gamma_0/2]| e^{i\theta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56.9609"/>
  <p:tag name="PICTUREFILESIZE" val="281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M^2} \displaystyle \int^{\infty}_{0}ds&#10; e^{-\frac{s}{M^2}} \rho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12.0006"/>
  <p:tag name="PICTUREFILESIZE" val="2650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 \ge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537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 = 0), \rho(\omega = \infty)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89.9604"/>
  <p:tag name="PICTUREFILESIZE" val="1072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|G,I]=\frac{P[G|\rho,I]P[\rho|I]}{P[G|I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1864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o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7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\delta P[\rho|G,I]}{\delta \rho} =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18.9802"/>
  <p:tag name="PICTUREFILESIZE" val="896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|G,I]=\frac{P[G|\rho,I]P[\rho|I]}{P[G|I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1864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G|\rho,I]=\frac{1}{Z_L}e^{-L[\rho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92.9604"/>
  <p:tag name="PICTUREFILESIZE" val="127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 | I] = \frac{1}{Z_s}e^{\alpha S[\rho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60.9803"/>
  <p:tag name="PICTUREFILESIZE" val="1147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 | I] = \frac{1}{Z_s}e^{\alpha S[\rho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60.9803"/>
  <p:tag name="PICTUREFILESIZE" val="1147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L[\rho]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63.00016"/>
  <p:tag name="PICTUREFILESIZE" val="346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2(M_{\mathrm{max}}-M_{\mathrm{min}})}&#10;\displaystyle \int_{M_{\mathrm{min}}}^{M_{\mathrm{max}}}&#10;dM  &#10;\frac{\Biggl[ G_{OPE}(M)-G_{\rho}(M)\Biggr]^2}{\sigma^2(M)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457.981"/>
  <p:tag name="PICTUREFILESIZE" val="458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S[\rho]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61.98016"/>
  <p:tag name="PICTUREFILESIZE" val="361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isplaystyle \int_{0}^{\infty} d \omega&#10;\Biggl[\rho(\omega) -m(\omega) &#10;-\rho(\omega)\log\Biggl(\frac{\rho(\omega)}{m(\omega)}\Biggr)&#10; \Big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375.0008"/>
  <p:tag name="PICTUREFILESIZE" val="326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s) =&#10;\lambda^2\delta(s-m^2)+ \theta(s-s_{\mathrm{th}})&#10;\frac{1}{\pi}\mathrm{Im} \Pi^{OPE}(s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32.9609"/>
  <p:tag name="PICTUREFILESIZE" val="2674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81.96016"/>
  <p:tag name="PICTUREFILESIZE" val="640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=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43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+ \rho \Biggl[-\frac{2}{27}M_N^0 &#10;+2m_s\langle N| \bar{s}s |N\rangle &#10;+ A^s_1 M_N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18.9809"/>
  <p:tag name="PICTUREFILESIZE" val="3309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 \frac{7}{12}\frac{\alpha_s}{\pi} A^g_2 M_N \Biggr]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0002"/>
  <p:tag name="PICTUREFILESIZE" val="1121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83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603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2.2\sigma_{s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443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38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558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31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536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 2.2\rho \Biggl[ \Big(\frac{\sigma_{sN}}{1\mathrm{MeV}}\Big) - 33 \Biggr] 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9.0005"/>
  <p:tag name="PICTUREFILESIZE" val="198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^{\scriptscriptstyle +}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6.00008"/>
  <p:tag name="PICTUREFILESIZE" val="17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D^{\scriptscriptstyle -}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3.96008"/>
  <p:tag name="PICTUREFILESIZE" val="144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c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.96"/>
  <p:tag name="PICTUREFILESIZE" val="16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D^{\scriptscriptstyle \pm}} = 1870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05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m_{\phi} = 1019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65.9603"/>
  <p:tag name="PICTUREFILESIZE" val="103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c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5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d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0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5.973"/>
  <p:tag name="ORIGINALWIDTH" val="905.1368"/>
  <p:tag name="LATEXADDIN" val="\documentclass{article}&#10;\usepackage{amsmath}&#10;\pagestyle{empty}&#10;\begin{document}&#10;&#10;$&#10;J^P = 0^{-}&#10;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5.973"/>
  <p:tag name="ORIGINALWIDTH" val="905.1368"/>
  <p:tag name="LATEXADDIN" val="\documentclass{article}&#10;\usepackage{amsmath}&#10;\pagestyle{empty}&#10;\begin{document}&#10;&#10;$&#10;J^P = 1^{-}&#10;$&#10;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5.973"/>
  <p:tag name="ORIGINALWIDTH" val="905.1368"/>
  <p:tag name="LATEXADDIN" val="\documentclass{article}&#10;\usepackage{amsmath}&#10;\pagestyle{empty}&#10;\begin{document}&#10;&#10;$&#10;J^P = 0^{-}&#10;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5.973"/>
  <p:tag name="ORIGINALWIDTH" val="908.8864"/>
  <p:tag name="LATEXADDIN" val="\documentclass{article}&#10;\usepackage{amsmath}&#10;\pagestyle{empty}&#10;\begin{document}&#10;&#10;$&#10;J^P = 0^{+}&#10;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3.7233"/>
  <p:tag name="ORIGINALWIDTH" val="971.1286"/>
  <p:tag name="LATEXADDIN" val="\documentclass{article}&#10;\usepackage{amsmath}&#10;\pagestyle{empty}&#10;\begin{document}&#10;&#10;$&#10;\overline{D}&#10;$&#10; mes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5.9617"/>
  <p:tag name="ORIGINALWIDTH" val="1085.864"/>
  <p:tag name="LATEXADDIN" val="\documentclass{article}&#10;\usepackage{amsmath}&#10;\pagestyle{empty}&#10;\begin{document}&#10;&#10;$&#10;\overline{D}^{\ast}_{0}&#10;$&#10; meson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305.9617"/>
  <p:tag name="ORIGINALWIDTH" val="1085.864"/>
  <p:tag name="LATEXADDIN" val="\documentclass{article}&#10;\usepackage{amsmath}&#10;\pagestyle{empty}&#10;\begin{document}&#10;&#10;$&#10;\overline{D}^{\ast}_{0}&#10;$&#10; meson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213.7233"/>
  <p:tag name="ORIGINALWIDTH" val="971.1286"/>
  <p:tag name="LATEXADDIN" val="\documentclass{article}&#10;\usepackage{amsmath}&#10;\pagestyle{empty}&#10;\begin{document}&#10;&#10;$&#10;\overline{D}&#10;$&#10; meson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i \displaystyle \int d^4 x &#10;e^{iqx} \langle T[\chi(x) \bar{\chi}(0)] \rangle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1"/>
  <p:tag name="BOXHEIGHT" val="482"/>
  <p:tag name="BOXFONT" val="10"/>
  <p:tag name="BOXWRAP" val="False"/>
  <p:tag name="WORKAROUNDTRANSPARENCYBUG" val="False"/>
  <p:tag name="ALLOWFONTSUBSTITUTION" val="False"/>
  <p:tag name="BITMAPFORMAT" val="png256"/>
  <p:tag name="ORIGWIDTH" val="318.0006"/>
  <p:tag name="PICTUREFILESIZE" val="3245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^2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72.9608"/>
  <p:tag name="PICTUREFILESIZE" val="3115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530.1837"/>
  <p:tag name="ORIGINALWIDTH" val="4405.699"/>
  <p:tag name="LATEXADDIN" val="\documentclass{slides}\pagestyle{empty}&#10;\usepackage{color}&#10;\definecolor{me}{rgb}{0.8,0.8,0.8}&#10;\begin{document}&#10;\color{black}{&#10;$&#10;\chi(x) = \overline{s}(x) \gamma_{\mu} s(x)&#10;$&#10;}&#10;\end{document}&#10;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2400"/>
  <p:tag name="ORIGINALHEIGHT" val="489.6888"/>
  <p:tag name="ORIGINALWIDTH" val="4411.699"/>
  <p:tag name="LATEXADDIN" val="\documentclass{slides}\pagestyle{empty}&#10;\usepackage{color}&#10;\definecolor{me}{rgb}{0.8,0.8,0.8}&#10;\begin{document}&#10;\color{black}{&#10;$&#10;\chi(x) = \overline{c}(x) \gamma_{5} d(x)&#10;$&#10;}&#10;\end{document}&#10;"/>
  <p:tag name="IGUANATEXSIZE" val="20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12803</TotalTime>
  <Words>2241</Words>
  <Application>Microsoft Office PowerPoint</Application>
  <PresentationFormat>ワイド画面</PresentationFormat>
  <Paragraphs>286</Paragraphs>
  <Slides>42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4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Tahoma</vt:lpstr>
      <vt:lpstr>Office Theme</vt:lpstr>
      <vt:lpstr>PowerPoint プレゼンテーション</vt:lpstr>
      <vt:lpstr>PowerPoint プレゼンテーション</vt:lpstr>
      <vt:lpstr>PowerPoint プレゼンテーション</vt:lpstr>
      <vt:lpstr>Recent theoretical works about the φ</vt:lpstr>
      <vt:lpstr>Recent theoretical works about the φ </vt:lpstr>
      <vt:lpstr>PowerPoint プレゼンテーション</vt:lpstr>
      <vt:lpstr>PowerPoint プレゼンテーション</vt:lpstr>
      <vt:lpstr>PowerPoint プレゼンテーション</vt:lpstr>
      <vt:lpstr>Recent theoretical works about the D</vt:lpstr>
      <vt:lpstr>Recent theoretical works about the D</vt:lpstr>
      <vt:lpstr>QCD sum rules</vt:lpstr>
      <vt:lpstr>More on the operator product expansion (OPE) </vt:lpstr>
      <vt:lpstr>Structure of QCD sum rules for the phi meson</vt:lpstr>
      <vt:lpstr>PowerPoint プレゼンテーション</vt:lpstr>
      <vt:lpstr>Recent results from lattice QCD</vt:lpstr>
      <vt:lpstr>PowerPoint プレゼンテーション</vt:lpstr>
      <vt:lpstr>PowerPoint プレゼンテーション</vt:lpstr>
      <vt:lpstr>What about the chiral condensate? </vt:lpstr>
      <vt:lpstr>D-meson in nuclear matter </vt:lpstr>
      <vt:lpstr>PowerPoint プレゼンテーション</vt:lpstr>
      <vt:lpstr>PowerPoint プレゼンテーション</vt:lpstr>
      <vt:lpstr>PowerPoint プレゼンテーション</vt:lpstr>
      <vt:lpstr>Recent theoretical works about the D</vt:lpstr>
      <vt:lpstr>PowerPoint プレゼンテーション</vt:lpstr>
      <vt:lpstr>Recent theoretical works about the φ</vt:lpstr>
      <vt:lpstr>Other experimental results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strangeness content of the nucleon: results from lattice QCD</vt:lpstr>
      <vt:lpstr>The strangeness content of the nucleon: </vt:lpstr>
      <vt:lpstr>PowerPoint プレゼンテーション</vt:lpstr>
      <vt:lpstr>The basic problem to be solved</vt:lpstr>
      <vt:lpstr>The Maximum Entropy Method</vt:lpstr>
      <vt:lpstr>Results of test-analysis (using MEM)</vt:lpstr>
      <vt:lpstr>PowerPoint プレゼンテーション</vt:lpstr>
      <vt:lpstr>PowerPoint プレゼンテーション</vt:lpstr>
      <vt:lpstr>The strangeness content of the nucleon: </vt:lpstr>
      <vt:lpstr>In-nucleus decay fractions for E325 kinematics</vt:lpstr>
      <vt:lpstr>How can this result be understood?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484</cp:revision>
  <dcterms:created xsi:type="dcterms:W3CDTF">2015-06-06T17:53:30Z</dcterms:created>
  <dcterms:modified xsi:type="dcterms:W3CDTF">2018-06-28T03:19:37Z</dcterms:modified>
</cp:coreProperties>
</file>