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568" r:id="rId3"/>
    <p:sldId id="518" r:id="rId4"/>
    <p:sldId id="521" r:id="rId5"/>
    <p:sldId id="522" r:id="rId6"/>
    <p:sldId id="523" r:id="rId7"/>
    <p:sldId id="582" r:id="rId8"/>
    <p:sldId id="583" r:id="rId9"/>
    <p:sldId id="527" r:id="rId10"/>
    <p:sldId id="528" r:id="rId11"/>
    <p:sldId id="578" r:id="rId12"/>
    <p:sldId id="531" r:id="rId13"/>
    <p:sldId id="545" r:id="rId14"/>
    <p:sldId id="560" r:id="rId15"/>
    <p:sldId id="532" r:id="rId16"/>
    <p:sldId id="561" r:id="rId17"/>
    <p:sldId id="544" r:id="rId18"/>
    <p:sldId id="559" r:id="rId19"/>
    <p:sldId id="549" r:id="rId20"/>
    <p:sldId id="536" r:id="rId21"/>
    <p:sldId id="548" r:id="rId22"/>
    <p:sldId id="538" r:id="rId23"/>
    <p:sldId id="539" r:id="rId24"/>
    <p:sldId id="540" r:id="rId25"/>
    <p:sldId id="550" r:id="rId26"/>
    <p:sldId id="551" r:id="rId27"/>
    <p:sldId id="588" r:id="rId28"/>
    <p:sldId id="335" r:id="rId29"/>
    <p:sldId id="326" r:id="rId30"/>
    <p:sldId id="264" r:id="rId31"/>
    <p:sldId id="558" r:id="rId32"/>
    <p:sldId id="580" r:id="rId33"/>
    <p:sldId id="587" r:id="rId34"/>
    <p:sldId id="562" r:id="rId35"/>
    <p:sldId id="563" r:id="rId36"/>
    <p:sldId id="564" r:id="rId37"/>
    <p:sldId id="565" r:id="rId38"/>
    <p:sldId id="566" r:id="rId39"/>
    <p:sldId id="567" r:id="rId40"/>
    <p:sldId id="585" r:id="rId41"/>
    <p:sldId id="586" r:id="rId42"/>
    <p:sldId id="581" r:id="rId43"/>
    <p:sldId id="584" r:id="rId44"/>
    <p:sldId id="579" r:id="rId45"/>
    <p:sldId id="569" r:id="rId46"/>
    <p:sldId id="570" r:id="rId47"/>
    <p:sldId id="571" r:id="rId48"/>
    <p:sldId id="572" r:id="rId49"/>
    <p:sldId id="573" r:id="rId50"/>
    <p:sldId id="574" r:id="rId51"/>
    <p:sldId id="575" r:id="rId52"/>
    <p:sldId id="576" r:id="rId53"/>
    <p:sldId id="577" r:id="rId54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725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nida\Documents\lambda1670\calc-reac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nida\Documents\lambda1670\calc-rea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 dirty="0"/>
              <a:t>Total</a:t>
            </a:r>
            <a:r>
              <a:rPr lang="en-US" altLang="ja-JP" sz="2800" baseline="0" dirty="0"/>
              <a:t> cross section</a:t>
            </a:r>
            <a:endParaRPr lang="ja-JP" altLang="en-US" sz="2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49290253447001"/>
          <c:y val="0.1875215889464594"/>
          <c:w val="0.85995154190997447"/>
          <c:h val="0.63891076115485568"/>
        </c:manualLayout>
      </c:layout>
      <c:lineChart>
        <c:grouping val="standard"/>
        <c:varyColors val="0"/>
        <c:ser>
          <c:idx val="2"/>
          <c:order val="0"/>
          <c:marker>
            <c:symbol val="none"/>
          </c:marker>
          <c:val>
            <c:numRef>
              <c:f>Sheet1!$M$2:$M$38</c:f>
              <c:numCache>
                <c:formatCode>General</c:formatCode>
                <c:ptCount val="37"/>
                <c:pt idx="0">
                  <c:v>0.18596053996497394</c:v>
                </c:pt>
                <c:pt idx="1">
                  <c:v>0.36774119223638074</c:v>
                </c:pt>
                <c:pt idx="2">
                  <c:v>0.55730573861507504</c:v>
                </c:pt>
                <c:pt idx="3">
                  <c:v>0.75334517045974692</c:v>
                </c:pt>
                <c:pt idx="4">
                  <c:v>0.93604216900035564</c:v>
                </c:pt>
                <c:pt idx="5">
                  <c:v>1.092933113123014</c:v>
                </c:pt>
                <c:pt idx="6">
                  <c:v>1.2192290249433106</c:v>
                </c:pt>
                <c:pt idx="7">
                  <c:v>1.3145283945577346</c:v>
                </c:pt>
                <c:pt idx="8">
                  <c:v>1.3805621027622381</c:v>
                </c:pt>
                <c:pt idx="9">
                  <c:v>1.4200885829895546</c:v>
                </c:pt>
                <c:pt idx="10">
                  <c:v>1.4363830646099855</c:v>
                </c:pt>
                <c:pt idx="11">
                  <c:v>1.432958418484731</c:v>
                </c:pt>
                <c:pt idx="12">
                  <c:v>1.4133636221728536</c:v>
                </c:pt>
                <c:pt idx="13">
                  <c:v>1.381016215717068</c:v>
                </c:pt>
                <c:pt idx="14">
                  <c:v>1.3390676910872963</c:v>
                </c:pt>
                <c:pt idx="15">
                  <c:v>1.2903094050383328</c:v>
                </c:pt>
                <c:pt idx="16">
                  <c:v>1.2371220344087135</c:v>
                </c:pt>
                <c:pt idx="17">
                  <c:v>1.1814645890200532</c:v>
                </c:pt>
                <c:pt idx="18">
                  <c:v>1.1248941440985525</c:v>
                </c:pt>
                <c:pt idx="19">
                  <c:v>1.0686057642602229</c:v>
                </c:pt>
                <c:pt idx="20">
                  <c:v>1.0134828794926727</c:v>
                </c:pt>
                <c:pt idx="21">
                  <c:v>0.96015048506558021</c:v>
                </c:pt>
                <c:pt idx="22">
                  <c:v>0.90902598875442187</c:v>
                </c:pt>
                <c:pt idx="23">
                  <c:v>0.86036471700563233</c:v>
                </c:pt>
                <c:pt idx="24">
                  <c:v>0.81429876064394924</c:v>
                </c:pt>
                <c:pt idx="25">
                  <c:v>0.77086896351462508</c:v>
                </c:pt>
                <c:pt idx="26">
                  <c:v>0.73005052157227168</c:v>
                </c:pt>
                <c:pt idx="27">
                  <c:v>0.69177298805173115</c:v>
                </c:pt>
                <c:pt idx="28">
                  <c:v>0.65593558749955472</c:v>
                </c:pt>
                <c:pt idx="29">
                  <c:v>0.62241871800498405</c:v>
                </c:pt>
                <c:pt idx="30">
                  <c:v>0.59109243039275672</c:v>
                </c:pt>
                <c:pt idx="31">
                  <c:v>0.56182255607750997</c:v>
                </c:pt>
                <c:pt idx="32">
                  <c:v>0.53447503552207909</c:v>
                </c:pt>
                <c:pt idx="33">
                  <c:v>0.5089188892060067</c:v>
                </c:pt>
                <c:pt idx="34">
                  <c:v>0.48502817800472053</c:v>
                </c:pt>
                <c:pt idx="35">
                  <c:v>0.46268322110272286</c:v>
                </c:pt>
                <c:pt idx="36">
                  <c:v>0.44177127605885658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F1-4B70-88AE-24FCE2CD6F8F}"/>
            </c:ext>
          </c:extLst>
        </c:ser>
        <c:ser>
          <c:idx val="3"/>
          <c:order val="1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Sheet1!$M$2:$M$38</c:f>
              <c:numCache>
                <c:formatCode>General</c:formatCode>
                <c:ptCount val="37"/>
                <c:pt idx="0">
                  <c:v>0.18596053996497394</c:v>
                </c:pt>
                <c:pt idx="1">
                  <c:v>0.36774119223638074</c:v>
                </c:pt>
                <c:pt idx="2">
                  <c:v>0.55730573861507504</c:v>
                </c:pt>
                <c:pt idx="3">
                  <c:v>0.75334517045974692</c:v>
                </c:pt>
                <c:pt idx="4">
                  <c:v>0.93604216900035564</c:v>
                </c:pt>
                <c:pt idx="5">
                  <c:v>1.092933113123014</c:v>
                </c:pt>
                <c:pt idx="6">
                  <c:v>1.2192290249433106</c:v>
                </c:pt>
                <c:pt idx="7">
                  <c:v>1.3145283945577346</c:v>
                </c:pt>
                <c:pt idx="8">
                  <c:v>1.3805621027622381</c:v>
                </c:pt>
                <c:pt idx="9">
                  <c:v>1.4200885829895546</c:v>
                </c:pt>
                <c:pt idx="10">
                  <c:v>1.4363830646099855</c:v>
                </c:pt>
                <c:pt idx="11">
                  <c:v>1.432958418484731</c:v>
                </c:pt>
                <c:pt idx="12">
                  <c:v>1.4133636221728536</c:v>
                </c:pt>
                <c:pt idx="13">
                  <c:v>1.381016215717068</c:v>
                </c:pt>
                <c:pt idx="14">
                  <c:v>1.3390676910872963</c:v>
                </c:pt>
                <c:pt idx="15">
                  <c:v>1.2903094050383328</c:v>
                </c:pt>
                <c:pt idx="16">
                  <c:v>1.2371220344087135</c:v>
                </c:pt>
                <c:pt idx="17">
                  <c:v>1.1814645890200532</c:v>
                </c:pt>
                <c:pt idx="18">
                  <c:v>1.1248941440985525</c:v>
                </c:pt>
                <c:pt idx="19">
                  <c:v>1.0686057642602229</c:v>
                </c:pt>
                <c:pt idx="20">
                  <c:v>1.0134828794926727</c:v>
                </c:pt>
                <c:pt idx="21">
                  <c:v>0.96015048506558021</c:v>
                </c:pt>
                <c:pt idx="22">
                  <c:v>0.90902598875442187</c:v>
                </c:pt>
                <c:pt idx="23">
                  <c:v>0.86036471700563233</c:v>
                </c:pt>
                <c:pt idx="24">
                  <c:v>0.81429876064394924</c:v>
                </c:pt>
                <c:pt idx="25">
                  <c:v>0.77086896351462508</c:v>
                </c:pt>
                <c:pt idx="26">
                  <c:v>0.73005052157227168</c:v>
                </c:pt>
                <c:pt idx="27">
                  <c:v>0.69177298805173115</c:v>
                </c:pt>
                <c:pt idx="28">
                  <c:v>0.65593558749955472</c:v>
                </c:pt>
                <c:pt idx="29">
                  <c:v>0.62241871800498405</c:v>
                </c:pt>
                <c:pt idx="30">
                  <c:v>0.59109243039275672</c:v>
                </c:pt>
                <c:pt idx="31">
                  <c:v>0.56182255607750997</c:v>
                </c:pt>
                <c:pt idx="32">
                  <c:v>0.53447503552207909</c:v>
                </c:pt>
                <c:pt idx="33">
                  <c:v>0.5089188892060067</c:v>
                </c:pt>
                <c:pt idx="34">
                  <c:v>0.48502817800472053</c:v>
                </c:pt>
                <c:pt idx="35">
                  <c:v>0.46268322110272286</c:v>
                </c:pt>
                <c:pt idx="36">
                  <c:v>0.44177127605885658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F1-4B70-88AE-24FCE2CD6F8F}"/>
            </c:ext>
          </c:extLst>
        </c:ser>
        <c:ser>
          <c:idx val="1"/>
          <c:order val="2"/>
          <c:marker>
            <c:symbol val="none"/>
          </c:marker>
          <c:val>
            <c:numRef>
              <c:f>Sheet1!$M$2:$M$38</c:f>
              <c:numCache>
                <c:formatCode>General</c:formatCode>
                <c:ptCount val="37"/>
                <c:pt idx="0">
                  <c:v>0.18596053996497394</c:v>
                </c:pt>
                <c:pt idx="1">
                  <c:v>0.36774119223638074</c:v>
                </c:pt>
                <c:pt idx="2">
                  <c:v>0.55730573861507504</c:v>
                </c:pt>
                <c:pt idx="3">
                  <c:v>0.75334517045974692</c:v>
                </c:pt>
                <c:pt idx="4">
                  <c:v>0.93604216900035564</c:v>
                </c:pt>
                <c:pt idx="5">
                  <c:v>1.092933113123014</c:v>
                </c:pt>
                <c:pt idx="6">
                  <c:v>1.2192290249433106</c:v>
                </c:pt>
                <c:pt idx="7">
                  <c:v>1.3145283945577346</c:v>
                </c:pt>
                <c:pt idx="8">
                  <c:v>1.3805621027622381</c:v>
                </c:pt>
                <c:pt idx="9">
                  <c:v>1.4200885829895546</c:v>
                </c:pt>
                <c:pt idx="10">
                  <c:v>1.4363830646099855</c:v>
                </c:pt>
                <c:pt idx="11">
                  <c:v>1.432958418484731</c:v>
                </c:pt>
                <c:pt idx="12">
                  <c:v>1.4133636221728536</c:v>
                </c:pt>
                <c:pt idx="13">
                  <c:v>1.381016215717068</c:v>
                </c:pt>
                <c:pt idx="14">
                  <c:v>1.3390676910872963</c:v>
                </c:pt>
                <c:pt idx="15">
                  <c:v>1.2903094050383328</c:v>
                </c:pt>
                <c:pt idx="16">
                  <c:v>1.2371220344087135</c:v>
                </c:pt>
                <c:pt idx="17">
                  <c:v>1.1814645890200532</c:v>
                </c:pt>
                <c:pt idx="18">
                  <c:v>1.1248941440985525</c:v>
                </c:pt>
                <c:pt idx="19">
                  <c:v>1.0686057642602229</c:v>
                </c:pt>
                <c:pt idx="20">
                  <c:v>1.0134828794926727</c:v>
                </c:pt>
                <c:pt idx="21">
                  <c:v>0.96015048506558021</c:v>
                </c:pt>
                <c:pt idx="22">
                  <c:v>0.90902598875442187</c:v>
                </c:pt>
                <c:pt idx="23">
                  <c:v>0.86036471700563233</c:v>
                </c:pt>
                <c:pt idx="24">
                  <c:v>0.81429876064394924</c:v>
                </c:pt>
                <c:pt idx="25">
                  <c:v>0.77086896351462508</c:v>
                </c:pt>
                <c:pt idx="26">
                  <c:v>0.73005052157227168</c:v>
                </c:pt>
                <c:pt idx="27">
                  <c:v>0.69177298805173115</c:v>
                </c:pt>
                <c:pt idx="28">
                  <c:v>0.65593558749955472</c:v>
                </c:pt>
                <c:pt idx="29">
                  <c:v>0.62241871800498405</c:v>
                </c:pt>
                <c:pt idx="30">
                  <c:v>0.59109243039275672</c:v>
                </c:pt>
                <c:pt idx="31">
                  <c:v>0.56182255607750997</c:v>
                </c:pt>
                <c:pt idx="32">
                  <c:v>0.53447503552207909</c:v>
                </c:pt>
                <c:pt idx="33">
                  <c:v>0.5089188892060067</c:v>
                </c:pt>
                <c:pt idx="34">
                  <c:v>0.48502817800472053</c:v>
                </c:pt>
                <c:pt idx="35">
                  <c:v>0.46268322110272286</c:v>
                </c:pt>
                <c:pt idx="36">
                  <c:v>0.44177127605885658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1-4B70-88AE-24FCE2CD6F8F}"/>
            </c:ext>
          </c:extLst>
        </c:ser>
        <c:ser>
          <c:idx val="0"/>
          <c:order val="3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Sheet1!$M$2:$M$38</c:f>
              <c:numCache>
                <c:formatCode>General</c:formatCode>
                <c:ptCount val="37"/>
                <c:pt idx="0">
                  <c:v>0.18596053996497394</c:v>
                </c:pt>
                <c:pt idx="1">
                  <c:v>0.36774119223638074</c:v>
                </c:pt>
                <c:pt idx="2">
                  <c:v>0.55730573861507504</c:v>
                </c:pt>
                <c:pt idx="3">
                  <c:v>0.75334517045974692</c:v>
                </c:pt>
                <c:pt idx="4">
                  <c:v>0.93604216900035564</c:v>
                </c:pt>
                <c:pt idx="5">
                  <c:v>1.092933113123014</c:v>
                </c:pt>
                <c:pt idx="6">
                  <c:v>1.2192290249433106</c:v>
                </c:pt>
                <c:pt idx="7">
                  <c:v>1.3145283945577346</c:v>
                </c:pt>
                <c:pt idx="8">
                  <c:v>1.3805621027622381</c:v>
                </c:pt>
                <c:pt idx="9">
                  <c:v>1.4200885829895546</c:v>
                </c:pt>
                <c:pt idx="10">
                  <c:v>1.4363830646099855</c:v>
                </c:pt>
                <c:pt idx="11">
                  <c:v>1.432958418484731</c:v>
                </c:pt>
                <c:pt idx="12">
                  <c:v>1.4133636221728536</c:v>
                </c:pt>
                <c:pt idx="13">
                  <c:v>1.381016215717068</c:v>
                </c:pt>
                <c:pt idx="14">
                  <c:v>1.3390676910872963</c:v>
                </c:pt>
                <c:pt idx="15">
                  <c:v>1.2903094050383328</c:v>
                </c:pt>
                <c:pt idx="16">
                  <c:v>1.2371220344087135</c:v>
                </c:pt>
                <c:pt idx="17">
                  <c:v>1.1814645890200532</c:v>
                </c:pt>
                <c:pt idx="18">
                  <c:v>1.1248941440985525</c:v>
                </c:pt>
                <c:pt idx="19">
                  <c:v>1.0686057642602229</c:v>
                </c:pt>
                <c:pt idx="20">
                  <c:v>1.0134828794926727</c:v>
                </c:pt>
                <c:pt idx="21">
                  <c:v>0.96015048506558021</c:v>
                </c:pt>
                <c:pt idx="22">
                  <c:v>0.90902598875442187</c:v>
                </c:pt>
                <c:pt idx="23">
                  <c:v>0.86036471700563233</c:v>
                </c:pt>
                <c:pt idx="24">
                  <c:v>0.81429876064394924</c:v>
                </c:pt>
                <c:pt idx="25">
                  <c:v>0.77086896351462508</c:v>
                </c:pt>
                <c:pt idx="26">
                  <c:v>0.73005052157227168</c:v>
                </c:pt>
                <c:pt idx="27">
                  <c:v>0.69177298805173115</c:v>
                </c:pt>
                <c:pt idx="28">
                  <c:v>0.65593558749955472</c:v>
                </c:pt>
                <c:pt idx="29">
                  <c:v>0.62241871800498405</c:v>
                </c:pt>
                <c:pt idx="30">
                  <c:v>0.59109243039275672</c:v>
                </c:pt>
                <c:pt idx="31">
                  <c:v>0.56182255607750997</c:v>
                </c:pt>
                <c:pt idx="32">
                  <c:v>0.53447503552207909</c:v>
                </c:pt>
                <c:pt idx="33">
                  <c:v>0.5089188892060067</c:v>
                </c:pt>
                <c:pt idx="34">
                  <c:v>0.48502817800472053</c:v>
                </c:pt>
                <c:pt idx="35">
                  <c:v>0.46268322110272286</c:v>
                </c:pt>
                <c:pt idx="36">
                  <c:v>0.44177127605885658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F1-4B70-88AE-24FCE2CD6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886848"/>
        <c:axId val="391884880"/>
      </c:lineChart>
      <c:catAx>
        <c:axId val="391886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altLang="ja-JP" sz="2400" dirty="0"/>
                  <a:t>Excess</a:t>
                </a:r>
                <a:r>
                  <a:rPr lang="en-US" altLang="ja-JP" sz="2400" baseline="0" dirty="0"/>
                  <a:t> Energy </a:t>
                </a:r>
                <a:r>
                  <a:rPr lang="en-US" altLang="ja-JP" sz="2400" dirty="0"/>
                  <a:t>(m-</a:t>
                </a:r>
                <a:r>
                  <a:rPr lang="en-US" altLang="ja-JP" sz="2400" dirty="0" err="1"/>
                  <a:t>m</a:t>
                </a:r>
                <a:r>
                  <a:rPr lang="en-US" altLang="ja-JP" sz="2400" baseline="-25000" dirty="0" err="1"/>
                  <a:t>Λ</a:t>
                </a:r>
                <a:r>
                  <a:rPr lang="en-US" altLang="ja-JP" sz="2400" dirty="0"/>
                  <a:t>-</a:t>
                </a:r>
                <a:r>
                  <a:rPr lang="en-US" altLang="ja-JP" sz="2400" dirty="0" err="1"/>
                  <a:t>m</a:t>
                </a:r>
                <a:r>
                  <a:rPr lang="en-US" altLang="ja-JP" sz="2400" baseline="-25000" dirty="0" err="1"/>
                  <a:t>η</a:t>
                </a:r>
                <a:r>
                  <a:rPr lang="en-US" altLang="ja-JP" sz="2400" dirty="0"/>
                  <a:t>) [MeV]</a:t>
                </a:r>
                <a:endParaRPr lang="ja-JP" altLang="en-US" sz="2400" dirty="0"/>
              </a:p>
            </c:rich>
          </c:tx>
          <c:layout>
            <c:manualLayout>
              <c:xMode val="edge"/>
              <c:yMode val="edge"/>
              <c:x val="0.2944449845003943"/>
              <c:y val="0.89200012908222537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188488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39188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altLang="ja-JP" sz="2400"/>
                  <a:t>[mb]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188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76607590611478E-2"/>
          <c:y val="5.5566279480593728E-2"/>
          <c:w val="0.91492411565976073"/>
          <c:h val="0.7815718463907741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Sheet1!$S$2:$S$38</c:f>
              <c:numCache>
                <c:formatCode>General</c:formatCode>
                <c:ptCount val="37"/>
                <c:pt idx="0">
                  <c:v>8.2466242551873209E-2</c:v>
                </c:pt>
                <c:pt idx="1">
                  <c:v>0.57790820947464405</c:v>
                </c:pt>
                <c:pt idx="2">
                  <c:v>1.2874726494489572</c:v>
                </c:pt>
                <c:pt idx="3">
                  <c:v>1.911090178854727</c:v>
                </c:pt>
                <c:pt idx="4">
                  <c:v>2.2718052847989503</c:v>
                </c:pt>
                <c:pt idx="5">
                  <c:v>2.3482738358237221</c:v>
                </c:pt>
                <c:pt idx="6">
                  <c:v>2.2094212108785798</c:v>
                </c:pt>
                <c:pt idx="7">
                  <c:v>1.9440383473906073</c:v>
                </c:pt>
                <c:pt idx="8">
                  <c:v>1.6242522022999499</c:v>
                </c:pt>
                <c:pt idx="9">
                  <c:v>1.2970475616433446</c:v>
                </c:pt>
                <c:pt idx="10">
                  <c:v>0.98841215697961859</c:v>
                </c:pt>
                <c:pt idx="11">
                  <c:v>0.71023274571970141</c:v>
                </c:pt>
                <c:pt idx="12">
                  <c:v>0.46607501922284056</c:v>
                </c:pt>
                <c:pt idx="13">
                  <c:v>0.25509246480163017</c:v>
                </c:pt>
                <c:pt idx="14">
                  <c:v>7.4387419835745122E-2</c:v>
                </c:pt>
                <c:pt idx="15">
                  <c:v>-7.9670583962607899E-2</c:v>
                </c:pt>
                <c:pt idx="16">
                  <c:v>-0.2107611849934006</c:v>
                </c:pt>
                <c:pt idx="17">
                  <c:v>-0.32229201024649573</c:v>
                </c:pt>
                <c:pt idx="18">
                  <c:v>-0.41727414506636762</c:v>
                </c:pt>
                <c:pt idx="19">
                  <c:v>-0.49829861074166115</c:v>
                </c:pt>
                <c:pt idx="20">
                  <c:v>-0.56756079533065495</c:v>
                </c:pt>
                <c:pt idx="21">
                  <c:v>-0.62690444768654785</c:v>
                </c:pt>
                <c:pt idx="22">
                  <c:v>-0.67787068481970281</c:v>
                </c:pt>
                <c:pt idx="23">
                  <c:v>-0.72174503041425919</c:v>
                </c:pt>
                <c:pt idx="24">
                  <c:v>-0.75959952945689857</c:v>
                </c:pt>
                <c:pt idx="25">
                  <c:v>-0.79232905156678379</c:v>
                </c:pt>
                <c:pt idx="26">
                  <c:v>-0.82068189855143181</c:v>
                </c:pt>
                <c:pt idx="27">
                  <c:v>-0.84528526860315889</c:v>
                </c:pt>
                <c:pt idx="28">
                  <c:v>-0.86666627466347679</c:v>
                </c:pt>
                <c:pt idx="29">
                  <c:v>-0.88526921657557878</c:v>
                </c:pt>
                <c:pt idx="30">
                  <c:v>-0.90146974493436405</c:v>
                </c:pt>
                <c:pt idx="31">
                  <c:v>-0.9155864700708225</c:v>
                </c:pt>
                <c:pt idx="32">
                  <c:v>-0.92789048269297303</c:v>
                </c:pt>
                <c:pt idx="33">
                  <c:v>-0.9386131726001109</c:v>
                </c:pt>
                <c:pt idx="34">
                  <c:v>-0.9479526620753258</c:v>
                </c:pt>
                <c:pt idx="35">
                  <c:v>-0.95607911164502613</c:v>
                </c:pt>
                <c:pt idx="36">
                  <c:v>-0.96313910713965445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BE-4EF9-A7BE-4FCBB7D0F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327352"/>
        <c:axId val="399326696"/>
      </c:lineChart>
      <c:catAx>
        <c:axId val="399327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2400" dirty="0"/>
                  <a:t>Excess</a:t>
                </a:r>
                <a:r>
                  <a:rPr lang="en-US" altLang="ja-JP" sz="2400" baseline="0" dirty="0"/>
                  <a:t> Energy (m-m</a:t>
                </a:r>
                <a:r>
                  <a:rPr lang="en-US" altLang="ja-JP" sz="2400" baseline="-25000" dirty="0">
                    <a:latin typeface="Symbol" panose="05050102010706020507" pitchFamily="18" charset="2"/>
                  </a:rPr>
                  <a:t>L</a:t>
                </a:r>
                <a:r>
                  <a:rPr lang="en-US" altLang="ja-JP" sz="2400" baseline="0" dirty="0"/>
                  <a:t>-</a:t>
                </a:r>
                <a:r>
                  <a:rPr lang="en-US" altLang="ja-JP" sz="2400" baseline="0" dirty="0" err="1"/>
                  <a:t>m</a:t>
                </a:r>
                <a:r>
                  <a:rPr lang="en-US" altLang="ja-JP" sz="2400" baseline="-25000" dirty="0" err="1">
                    <a:latin typeface="Symbol" panose="05050102010706020507" pitchFamily="18" charset="2"/>
                  </a:rPr>
                  <a:t>h</a:t>
                </a:r>
                <a:r>
                  <a:rPr lang="en-US" altLang="ja-JP" sz="2400" baseline="0" dirty="0"/>
                  <a:t>) [MeV</a:t>
                </a:r>
                <a:r>
                  <a:rPr lang="en-US" altLang="ja-JP" sz="1400" baseline="0" dirty="0"/>
                  <a:t>]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9326696"/>
        <c:crossesAt val="-1.5"/>
        <c:auto val="1"/>
        <c:lblAlgn val="ctr"/>
        <c:lblOffset val="100"/>
        <c:tickLblSkip val="5"/>
        <c:noMultiLvlLbl val="0"/>
      </c:catAx>
      <c:valAx>
        <c:axId val="39932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9327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6767BF1-AF59-4EB8-A342-A26D042974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D9C03E2-E3C2-41A4-91CA-85D4967A07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D1653-B103-4218-BD0F-A229E0D244EF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479F1EB-EE2D-4864-980F-27A6161C1E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DCE8583-929E-4CB5-9E54-35563BBEF3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C963B-0EB3-4666-B822-0F6D64FF3F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884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64BFC-802A-4566-9B7B-1928616C598C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3EE72-851F-4F0E-BC7E-C0490D0B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25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46173-B486-4FC6-ABDE-44AE84068CA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41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7AEA6-FC26-498D-9D59-07106059044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58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分子：</a:t>
            </a:r>
            <a:r>
              <a:rPr kumimoji="1" lang="en-US" altLang="ja-JP" dirty="0"/>
              <a:t>numerator (</a:t>
            </a:r>
            <a:r>
              <a:rPr kumimoji="1" lang="ja-JP" altLang="en-US" dirty="0"/>
              <a:t>分母：</a:t>
            </a:r>
            <a:r>
              <a:rPr kumimoji="1" lang="en-US" altLang="ja-JP" dirty="0"/>
              <a:t>denominator)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3EE72-851F-4F0E-BC7E-C0490D0BE95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83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どの実験を最初にするか、関連の質問が出てきたら見せる。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3EE72-851F-4F0E-BC7E-C0490D0BE95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96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2C6A4-AF02-4AB2-B405-C1ECAB22C918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28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id="{5D0937C6-CF87-4424-8BBF-A41B58156117}"/>
              </a:ext>
            </a:extLst>
          </p:cNvPr>
          <p:cNvSpPr txBox="1">
            <a:spLocks/>
          </p:cNvSpPr>
          <p:nvPr userDrawn="1"/>
        </p:nvSpPr>
        <p:spPr>
          <a:xfrm>
            <a:off x="8604448" y="-27384"/>
            <a:ext cx="549424" cy="302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z="2000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400.png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36670" cy="3096344"/>
          </a:xfrm>
        </p:spPr>
        <p:txBody>
          <a:bodyPr>
            <a:normAutofit/>
          </a:bodyPr>
          <a:lstStyle/>
          <a:p>
            <a:r>
              <a:rPr lang="en-US" altLang="ja-JP" dirty="0"/>
              <a:t>Possibility of a new narrow Λ* resonance near the </a:t>
            </a:r>
            <a:r>
              <a:rPr lang="en-US" altLang="ja-JP" dirty="0" err="1"/>
              <a:t>Λη</a:t>
            </a:r>
            <a:r>
              <a:rPr lang="en-US" altLang="ja-JP" dirty="0"/>
              <a:t> threshold</a:t>
            </a:r>
            <a:endParaRPr kumimoji="1" lang="ja-JP" altLang="en-US" baseline="30000" dirty="0">
              <a:latin typeface="Symbol" panose="05050102010706020507" pitchFamily="18" charset="2"/>
            </a:endParaRP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229BC5C4-E4E4-4DCE-8FB6-41B8232FF9C0}"/>
              </a:ext>
            </a:extLst>
          </p:cNvPr>
          <p:cNvSpPr txBox="1">
            <a:spLocks/>
          </p:cNvSpPr>
          <p:nvPr/>
        </p:nvSpPr>
        <p:spPr>
          <a:xfrm>
            <a:off x="1384011" y="3000234"/>
            <a:ext cx="6408712" cy="3813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600" dirty="0">
                <a:solidFill>
                  <a:srgbClr val="FF0000"/>
                </a:solidFill>
              </a:rPr>
              <a:t>Kiyoshi Tanida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(Japan Atomic Energy Agency)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800" dirty="0">
                <a:solidFill>
                  <a:schemeClr val="tx1"/>
                </a:solidFill>
              </a:rPr>
              <a:t>for J-PARC E72 collaboration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@The 13th International Conference on 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800" dirty="0" err="1">
                <a:solidFill>
                  <a:schemeClr val="tx1"/>
                </a:solidFill>
              </a:rPr>
              <a:t>Hypernuclear</a:t>
            </a:r>
            <a:r>
              <a:rPr lang="en-US" altLang="ja-JP" sz="2800" dirty="0">
                <a:solidFill>
                  <a:schemeClr val="tx1"/>
                </a:solidFill>
              </a:rPr>
              <a:t> and Strange Particle </a:t>
            </a:r>
            <a:br>
              <a:rPr lang="en-US" altLang="ja-JP" sz="2800" dirty="0">
                <a:solidFill>
                  <a:schemeClr val="tx1"/>
                </a:solidFill>
              </a:rPr>
            </a:br>
            <a:r>
              <a:rPr lang="en-US" altLang="ja-JP" sz="2800" dirty="0">
                <a:solidFill>
                  <a:schemeClr val="tx1"/>
                </a:solidFill>
              </a:rPr>
              <a:t>Physics (HYP2018)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28 June 2018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jaea_logo.jpg">
            <a:extLst>
              <a:ext uri="{FF2B5EF4-FFF2-40B4-BE49-F238E27FC236}">
                <a16:creationId xmlns:a16="http://schemas.microsoft.com/office/drawing/2014/main" id="{E2BD5108-9290-4500-9383-6C155C61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2816" y="5373217"/>
            <a:ext cx="2493854" cy="15015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0826904-17CF-4397-AFA0-FFB6A2D18499}"/>
              </a:ext>
            </a:extLst>
          </p:cNvPr>
          <p:cNvGrpSpPr>
            <a:grpSpLocks noChangeAspect="1"/>
          </p:cNvGrpSpPr>
          <p:nvPr/>
        </p:nvGrpSpPr>
        <p:grpSpPr>
          <a:xfrm>
            <a:off x="35496" y="5071207"/>
            <a:ext cx="1584176" cy="1742170"/>
            <a:chOff x="-16395" y="4725144"/>
            <a:chExt cx="1924591" cy="2116537"/>
          </a:xfrm>
        </p:grpSpPr>
        <p:pic>
          <p:nvPicPr>
            <p:cNvPr id="9" name="Picture 4" descr="マークカラー">
              <a:extLst>
                <a:ext uri="{FF2B5EF4-FFF2-40B4-BE49-F238E27FC236}">
                  <a16:creationId xmlns:a16="http://schemas.microsoft.com/office/drawing/2014/main" id="{DCE06418-6D8C-4EE9-8B70-2101DA6F0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394" y="4725144"/>
              <a:ext cx="1924590" cy="171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ロゴＢ青">
              <a:extLst>
                <a:ext uri="{FF2B5EF4-FFF2-40B4-BE49-F238E27FC236}">
                  <a16:creationId xmlns:a16="http://schemas.microsoft.com/office/drawing/2014/main" id="{6CD38676-D066-44D5-B9D2-202E480CE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395" y="6453336"/>
              <a:ext cx="1924591" cy="38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923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9539"/>
            <a:ext cx="7886700" cy="897232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Differential cross sections (2)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26938" y="1013495"/>
            <a:ext cx="4952326" cy="565434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Flat near the threshold</a:t>
            </a:r>
          </a:p>
          <a:p>
            <a:pPr lvl="1"/>
            <a:r>
              <a:rPr lang="en-US" altLang="ja-JP" dirty="0"/>
              <a:t>Expected for J=1/2</a:t>
            </a:r>
            <a:r>
              <a:rPr lang="ja-JP" altLang="en-US" dirty="0"/>
              <a:t> </a:t>
            </a:r>
            <a:r>
              <a:rPr lang="en-US" altLang="ja-JP" dirty="0"/>
              <a:t>(S-wave)</a:t>
            </a:r>
          </a:p>
          <a:p>
            <a:r>
              <a:rPr lang="en-US" altLang="ja-JP" dirty="0"/>
              <a:t>Concave-up around </a:t>
            </a:r>
            <a:r>
              <a:rPr lang="en-US" altLang="ja-JP" dirty="0" err="1"/>
              <a:t>p</a:t>
            </a:r>
            <a:r>
              <a:rPr lang="en-US" altLang="ja-JP" baseline="-25000" dirty="0" err="1"/>
              <a:t>K</a:t>
            </a:r>
            <a:r>
              <a:rPr lang="en-US" altLang="ja-JP" dirty="0"/>
              <a:t>=734 MeV/c (</a:t>
            </a:r>
            <a:r>
              <a:rPr lang="ja-JP" altLang="en-US" dirty="0"/>
              <a:t>√</a:t>
            </a:r>
            <a:r>
              <a:rPr lang="en-US" altLang="ja-JP" dirty="0"/>
              <a:t>s=1669 MeV)</a:t>
            </a:r>
          </a:p>
          <a:p>
            <a:r>
              <a:rPr lang="en-US" altLang="ja-JP" dirty="0"/>
              <a:t>Flat again for </a:t>
            </a:r>
            <a:r>
              <a:rPr lang="en-US" altLang="ja-JP" dirty="0" err="1"/>
              <a:t>p</a:t>
            </a:r>
            <a:r>
              <a:rPr lang="en-US" altLang="ja-JP" baseline="-25000" dirty="0" err="1"/>
              <a:t>K</a:t>
            </a:r>
            <a:r>
              <a:rPr lang="en-US" altLang="ja-JP" baseline="-25000" dirty="0"/>
              <a:t> </a:t>
            </a:r>
            <a:r>
              <a:rPr lang="en-US" altLang="ja-JP" dirty="0"/>
              <a:t>&gt; 750 MeV/c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lang="ja-JP" altLang="en-US" dirty="0"/>
              <a:t>√</a:t>
            </a:r>
            <a:r>
              <a:rPr lang="en-US" altLang="ja-JP" dirty="0"/>
              <a:t>s=1677 MeV)</a:t>
            </a:r>
          </a:p>
          <a:p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Quadratic shape requires J=3/2  amplitude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 Narrow resonance; model independent</a:t>
            </a:r>
            <a:endParaRPr lang="en-US" altLang="ja-JP" dirty="0">
              <a:solidFill>
                <a:srgbClr val="0070C0"/>
              </a:solidFill>
            </a:endParaRPr>
          </a:p>
          <a:p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6" y="1005746"/>
            <a:ext cx="3998897" cy="58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8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39DDF-B744-4F7F-81E1-8C27299F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What can it be?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C2E4C-0570-4F17-841E-625B264E32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836712"/>
                <a:ext cx="8928992" cy="602128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800" dirty="0"/>
                  <a:t>The experimental data suggest the existence of a new </a:t>
                </a:r>
                <a:r>
                  <a:rPr lang="en-US" altLang="ja-JP" sz="2800" dirty="0">
                    <a:latin typeface="Symbol" panose="05050102010706020507" pitchFamily="18" charset="2"/>
                  </a:rPr>
                  <a:t>L</a:t>
                </a:r>
                <a:r>
                  <a:rPr lang="en-US" altLang="ja-JP" sz="2800" dirty="0"/>
                  <a:t>* resonance with spin 3/2 (P</a:t>
                </a:r>
                <a:r>
                  <a:rPr lang="en-US" altLang="ja-JP" sz="2800" baseline="-25000" dirty="0"/>
                  <a:t>03</a:t>
                </a:r>
                <a:r>
                  <a:rPr lang="en-US" altLang="ja-JP" sz="2800" dirty="0"/>
                  <a:t> or D</a:t>
                </a:r>
                <a:r>
                  <a:rPr lang="en-US" altLang="ja-JP" sz="2800" baseline="-25000" dirty="0"/>
                  <a:t>03</a:t>
                </a:r>
                <a:r>
                  <a:rPr lang="en-US" altLang="ja-JP" sz="2800" dirty="0"/>
                  <a:t>), </a:t>
                </a:r>
                <a:r>
                  <a:rPr lang="en-US" altLang="ja-JP" sz="2800" dirty="0">
                    <a:latin typeface="Symbol" panose="05050102010706020507" pitchFamily="18" charset="2"/>
                  </a:rPr>
                  <a:t>L</a:t>
                </a:r>
                <a:r>
                  <a:rPr lang="en-US" altLang="ja-JP" sz="2800" dirty="0"/>
                  <a:t>(1665):</a:t>
                </a:r>
                <a:endParaRPr kumimoji="1" lang="en-US" altLang="ja-JP" sz="2800" dirty="0"/>
              </a:p>
              <a:p>
                <a:pPr marL="0" indent="0">
                  <a:buNone/>
                </a:pPr>
                <a:r>
                  <a:rPr kumimoji="1" lang="en-US" altLang="ja-JP" sz="2800" dirty="0">
                    <a:solidFill>
                      <a:srgbClr val="00B050"/>
                    </a:solidFill>
                  </a:rPr>
                  <a:t>      Q: What is the nature of </a:t>
                </a:r>
                <a:r>
                  <a:rPr kumimoji="1" lang="en-US" altLang="ja-JP" sz="2800" dirty="0">
                    <a:solidFill>
                      <a:srgbClr val="00B050"/>
                    </a:solidFill>
                    <a:latin typeface="Symbol" panose="05050102010706020507" pitchFamily="18" charset="2"/>
                  </a:rPr>
                  <a:t>L</a:t>
                </a:r>
                <a:r>
                  <a:rPr kumimoji="1" lang="en-US" altLang="ja-JP" sz="2800" dirty="0">
                    <a:solidFill>
                      <a:srgbClr val="00B050"/>
                    </a:solidFill>
                  </a:rPr>
                  <a:t>(1665), if it really exists? </a:t>
                </a:r>
              </a:p>
              <a:p>
                <a:pPr marL="0" indent="0">
                  <a:buNone/>
                </a:pP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      A: We have few ideas at the moment, aside from that </a:t>
                </a:r>
                <a:br>
                  <a:rPr kumimoji="1" lang="en-US" altLang="ja-JP" sz="2800" dirty="0">
                    <a:solidFill>
                      <a:srgbClr val="FF0000"/>
                    </a:solidFill>
                  </a:rPr>
                </a:br>
                <a:r>
                  <a:rPr kumimoji="1" lang="en-US" altLang="ja-JP" sz="2800" dirty="0">
                    <a:solidFill>
                      <a:srgbClr val="FF0000"/>
                    </a:solidFill>
                  </a:rPr>
                  <a:t>           it must be exotic, and thus very interesting.</a:t>
                </a:r>
                <a:endParaRPr kumimoji="1" lang="en-US" altLang="ja-JP" sz="2800" dirty="0"/>
              </a:p>
              <a:p>
                <a:r>
                  <a:rPr kumimoji="1" lang="en-US" altLang="ja-JP" sz="2800" dirty="0"/>
                  <a:t>It is near the </a:t>
                </a:r>
                <a:r>
                  <a:rPr kumimoji="1" lang="en-US" altLang="ja-JP" sz="2800" dirty="0" err="1">
                    <a:latin typeface="Symbol" panose="05050102010706020507" pitchFamily="18" charset="2"/>
                  </a:rPr>
                  <a:t>Lh</a:t>
                </a:r>
                <a:r>
                  <a:rPr kumimoji="1" lang="en-US" altLang="ja-JP" sz="2800" dirty="0"/>
                  <a:t> threshold, but threshold cusp is unlikely</a:t>
                </a:r>
                <a:r>
                  <a:rPr lang="en-US" altLang="ja-JP" sz="2800" dirty="0"/>
                  <a:t>.</a:t>
                </a:r>
              </a:p>
              <a:p>
                <a:pPr lvl="1"/>
                <a:r>
                  <a:rPr kumimoji="1" lang="en-US" altLang="ja-JP" sz="2400" dirty="0"/>
                  <a:t>Visible cusp appears only in S wave</a:t>
                </a:r>
              </a:p>
              <a:p>
                <a:r>
                  <a:rPr lang="en-US" altLang="ja-JP" sz="2800" dirty="0"/>
                  <a:t>A </a:t>
                </a:r>
                <a:r>
                  <a:rPr kumimoji="1" lang="en-US" altLang="ja-JP" sz="2800" dirty="0"/>
                  <a:t>molecular state in P or D? Then, where is the S state?</a:t>
                </a:r>
                <a:endParaRPr lang="en-US" altLang="ja-JP" sz="2800" dirty="0"/>
              </a:p>
              <a:p>
                <a:pPr lvl="1"/>
                <a:r>
                  <a:rPr lang="en-US" altLang="ja-JP" sz="2400" dirty="0"/>
                  <a:t>Cf. X(3872) &amp; 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L</a:t>
                </a:r>
                <a:r>
                  <a:rPr lang="en-US" altLang="ja-JP" sz="2400" dirty="0"/>
                  <a:t>(1405) are in S wave.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 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It must be a new type of exotic state!</a:t>
                </a:r>
              </a:p>
              <a:p>
                <a:pPr lvl="1"/>
                <a:r>
                  <a:rPr lang="en-US" altLang="ja-JP" sz="2400" dirty="0"/>
                  <a:t>Mixture of a molecular state and a 3-quark state???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𝑢𝑑𝑠𝑠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ja-JP" sz="2400" dirty="0"/>
                  <a:t> pentaquark???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C2E4C-0570-4F17-841E-625B264E3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36712"/>
                <a:ext cx="8928992" cy="6021288"/>
              </a:xfrm>
              <a:blipFill>
                <a:blip r:embed="rId2"/>
                <a:stretch>
                  <a:fillRect l="-1230" t="-1215" r="-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41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2914"/>
            <a:ext cx="7886700" cy="975477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J-PARC E72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3985" y="993767"/>
            <a:ext cx="8865031" cy="5819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To establish </a:t>
            </a:r>
            <a:r>
              <a:rPr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>
                <a:solidFill>
                  <a:srgbClr val="FF0000"/>
                </a:solidFill>
              </a:rPr>
              <a:t>(1665) and determine its parity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/>
              <a:t>Repeat the </a:t>
            </a:r>
            <a:r>
              <a:rPr kumimoji="1" lang="en-US" altLang="ja-JP" dirty="0" err="1"/>
              <a:t>Kp</a:t>
            </a:r>
            <a:r>
              <a:rPr kumimoji="1" lang="en-US" altLang="ja-JP" dirty="0"/>
              <a:t> </a:t>
            </a:r>
            <a:r>
              <a:rPr kumimoji="1" lang="en-US" altLang="ja-JP" dirty="0">
                <a:sym typeface="Wingdings" panose="05000000000000000000" pitchFamily="2" charset="2"/>
              </a:rPr>
              <a:t> </a:t>
            </a:r>
            <a:r>
              <a:rPr kumimoji="1"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Lh</a:t>
            </a:r>
            <a:r>
              <a:rPr kumimoji="1" lang="en-US" altLang="ja-JP" dirty="0">
                <a:sym typeface="Wingdings" panose="05000000000000000000" pitchFamily="2" charset="2"/>
              </a:rPr>
              <a:t> experiment again with a large acceptance detector, i.e., TPC (</a:t>
            </a:r>
            <a:r>
              <a:rPr kumimoji="1" lang="en-US" altLang="ja-JP" dirty="0" err="1">
                <a:sym typeface="Wingdings" panose="05000000000000000000" pitchFamily="2" charset="2"/>
              </a:rPr>
              <a:t>HypTPC</a:t>
            </a:r>
            <a:r>
              <a:rPr kumimoji="1" lang="en-US" altLang="ja-JP" dirty="0">
                <a:sym typeface="Wingdings" panose="05000000000000000000" pitchFamily="2" charset="2"/>
              </a:rPr>
              <a:t>)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Principle:</a:t>
            </a:r>
          </a:p>
          <a:p>
            <a:pPr lvl="1"/>
            <a:r>
              <a:rPr kumimoji="1" lang="en-US" altLang="ja-JP" dirty="0">
                <a:sym typeface="Wingdings" panose="05000000000000000000" pitchFamily="2" charset="2"/>
              </a:rPr>
              <a:t>K beam momentum: 735 MeV/c (±2% FWHM)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 K1.8BR (or K1.1 beamline)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Momentum resolution: </a:t>
            </a:r>
            <a:r>
              <a:rPr lang="ja-JP" altLang="en-US" dirty="0">
                <a:sym typeface="Wingdings" panose="05000000000000000000" pitchFamily="2" charset="2"/>
              </a:rPr>
              <a:t>～</a:t>
            </a:r>
            <a:r>
              <a:rPr lang="en-US" altLang="ja-JP" dirty="0">
                <a:sym typeface="Wingdings" panose="05000000000000000000" pitchFamily="2" charset="2"/>
              </a:rPr>
              <a:t>1.5 MeV/c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 Can identify narrow resonance down to 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G~</a:t>
            </a:r>
            <a:r>
              <a:rPr lang="en-US" altLang="ja-JP" dirty="0">
                <a:sym typeface="Wingdings" panose="05000000000000000000" pitchFamily="2" charset="2"/>
              </a:rPr>
              <a:t>1 MeV</a:t>
            </a:r>
          </a:p>
          <a:p>
            <a:pPr lvl="1"/>
            <a:r>
              <a:rPr kumimoji="1"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Detect </a:t>
            </a:r>
            <a:r>
              <a:rPr kumimoji="1" lang="en-US" altLang="ja-JP" dirty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 p</a:t>
            </a:r>
            <a:r>
              <a:rPr kumimoji="1" lang="en-US" altLang="ja-JP" dirty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baseline="30000" dirty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kumimoji="1"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, identify </a:t>
            </a:r>
            <a:r>
              <a:rPr kumimoji="1" lang="en-US" altLang="ja-JP" dirty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kumimoji="1"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 by missing mass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Both 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>
                <a:sym typeface="Wingdings" panose="05000000000000000000" pitchFamily="2" charset="2"/>
              </a:rPr>
              <a:t> and 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lang="en-US" altLang="ja-JP" dirty="0">
                <a:sym typeface="Wingdings" panose="05000000000000000000" pitchFamily="2" charset="2"/>
              </a:rPr>
              <a:t> go to forward direction</a:t>
            </a:r>
          </a:p>
        </p:txBody>
      </p:sp>
    </p:spTree>
    <p:extLst>
      <p:ext uri="{BB962C8B-B14F-4D97-AF65-F5344CB8AC3E}">
        <p14:creationId xmlns:p14="http://schemas.microsoft.com/office/powerpoint/2010/main" val="88338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AC309-C4D2-48ED-BFF1-60E0EB753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J-PARC K1.8BR beamline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F75ED3-618D-4AC4-A519-9EF06C02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1196752"/>
            <a:ext cx="4283968" cy="4929411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Beam intensity (@50 kW)</a:t>
            </a:r>
            <a:br>
              <a:rPr kumimoji="1" lang="en-US" altLang="ja-JP" sz="2800" dirty="0"/>
            </a:br>
            <a:r>
              <a:rPr kumimoji="1" lang="en-US" altLang="ja-JP" sz="2800" dirty="0"/>
              <a:t>~ 30 k/spill (2s/5.52s)</a:t>
            </a:r>
          </a:p>
          <a:p>
            <a:pPr lvl="1"/>
            <a:r>
              <a:rPr lang="en-US" altLang="ja-JP" sz="2400" dirty="0">
                <a:latin typeface="Symbol" panose="05050102010706020507" pitchFamily="18" charset="2"/>
              </a:rPr>
              <a:t>p</a:t>
            </a:r>
            <a:r>
              <a:rPr lang="en-US" altLang="ja-JP" sz="2400" dirty="0"/>
              <a:t>/K ~ 20</a:t>
            </a:r>
            <a:endParaRPr kumimoji="1" lang="en-US" altLang="ja-JP" sz="2400" dirty="0"/>
          </a:p>
          <a:p>
            <a:r>
              <a:rPr lang="en-US" altLang="ja-JP" sz="2800" dirty="0"/>
              <a:t>Momentum measurement by D5</a:t>
            </a:r>
          </a:p>
          <a:p>
            <a:pPr lvl="1"/>
            <a:r>
              <a:rPr lang="en-US" altLang="ja-JP" dirty="0"/>
              <a:t>Resolution: 0.2% (1</a:t>
            </a:r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dirty="0"/>
              <a:t>)</a:t>
            </a:r>
            <a:br>
              <a:rPr lang="en-US" altLang="ja-JP" dirty="0"/>
            </a:br>
            <a:r>
              <a:rPr lang="en-US" altLang="ja-JP" dirty="0"/>
              <a:t>(1.5 MeV/c)</a:t>
            </a:r>
          </a:p>
          <a:p>
            <a:r>
              <a:rPr kumimoji="1" lang="en-US" altLang="ja-JP" sz="2800" dirty="0"/>
              <a:t>Beam PID by </a:t>
            </a:r>
            <a:r>
              <a:rPr lang="en-US" altLang="ja-JP" sz="2800" dirty="0"/>
              <a:t>Cherenkov counter (AC)</a:t>
            </a:r>
            <a:br>
              <a:rPr lang="en-US" altLang="ja-JP" sz="2800" dirty="0"/>
            </a:br>
            <a:r>
              <a:rPr lang="en-US" altLang="ja-JP" sz="2800" dirty="0"/>
              <a:t>&amp; TOF (BHD-T0, 7.7m)</a:t>
            </a:r>
            <a:endParaRPr kumimoji="1" lang="ja-JP" altLang="en-US" sz="28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ED1DBE1-3746-41EA-B0E7-734061218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968196"/>
            <a:ext cx="4968552" cy="58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C846B34-506E-4078-A35F-A8EF6C74A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69" y="833801"/>
            <a:ext cx="6795107" cy="594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C5A2D67-3321-4A04-A9D3-E6936B90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83" y="6350"/>
            <a:ext cx="7886700" cy="1007981"/>
          </a:xfrm>
        </p:spPr>
        <p:txBody>
          <a:bodyPr/>
          <a:lstStyle/>
          <a:p>
            <a:pPr algn="ctr"/>
            <a:r>
              <a:rPr kumimoji="1" lang="en-US" altLang="ja-JP" dirty="0">
                <a:solidFill>
                  <a:srgbClr val="00B050"/>
                </a:solidFill>
              </a:rPr>
              <a:t>Hyperon Spectrometer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F8267E-D0FE-467A-8504-C249BA0CFE89}"/>
              </a:ext>
            </a:extLst>
          </p:cNvPr>
          <p:cNvSpPr txBox="1"/>
          <p:nvPr/>
        </p:nvSpPr>
        <p:spPr>
          <a:xfrm>
            <a:off x="1100182" y="3837708"/>
            <a:ext cx="1311578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solidFill>
                  <a:srgbClr val="FF0000"/>
                </a:solidFill>
              </a:rPr>
              <a:t>HypTPC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95547E-C316-4B71-874A-93211BED1E59}"/>
              </a:ext>
            </a:extLst>
          </p:cNvPr>
          <p:cNvSpPr txBox="1"/>
          <p:nvPr/>
        </p:nvSpPr>
        <p:spPr>
          <a:xfrm>
            <a:off x="5278760" y="1717674"/>
            <a:ext cx="1453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LH</a:t>
            </a:r>
            <a:r>
              <a:rPr kumimoji="1" lang="en-US" altLang="ja-JP" sz="2400" baseline="-25000" dirty="0"/>
              <a:t>2</a:t>
            </a:r>
            <a:r>
              <a:rPr kumimoji="1" lang="en-US" altLang="ja-JP" sz="2400" dirty="0"/>
              <a:t> Target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5B5751-9894-4388-B76B-A483AF86B9E6}"/>
              </a:ext>
            </a:extLst>
          </p:cNvPr>
          <p:cNvSpPr txBox="1"/>
          <p:nvPr/>
        </p:nvSpPr>
        <p:spPr>
          <a:xfrm>
            <a:off x="6040082" y="2197873"/>
            <a:ext cx="2598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Helmholtz magnet</a:t>
            </a:r>
            <a:br>
              <a:rPr kumimoji="1" lang="en-US" altLang="ja-JP" sz="2400" dirty="0"/>
            </a:br>
            <a:r>
              <a:rPr kumimoji="1" lang="ja-JP" altLang="en-US" sz="2400" dirty="0"/>
              <a:t>　　　　　　</a:t>
            </a:r>
            <a:r>
              <a:rPr lang="en-US" altLang="ja-JP" sz="2400" dirty="0"/>
              <a:t> (B=0.6</a:t>
            </a:r>
            <a:r>
              <a:rPr lang="ja-JP" altLang="en-US" sz="2400" dirty="0"/>
              <a:t> </a:t>
            </a:r>
            <a:r>
              <a:rPr lang="en-US" altLang="ja-JP" sz="2400" dirty="0"/>
              <a:t>T)</a:t>
            </a:r>
            <a:endParaRPr kumimoji="1" lang="ja-JP" altLang="en-US" sz="2400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49DD8C3-1814-43A7-9CA9-8CEF8CC744E7}"/>
              </a:ext>
            </a:extLst>
          </p:cNvPr>
          <p:cNvCxnSpPr/>
          <p:nvPr/>
        </p:nvCxnSpPr>
        <p:spPr>
          <a:xfrm flipH="1">
            <a:off x="6741299" y="2567205"/>
            <a:ext cx="419100" cy="4244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0C9CD3E-9822-48B2-9B12-AA3EA718BF40}"/>
              </a:ext>
            </a:extLst>
          </p:cNvPr>
          <p:cNvCxnSpPr>
            <a:cxnSpLocks/>
          </p:cNvCxnSpPr>
          <p:nvPr/>
        </p:nvCxnSpPr>
        <p:spPr>
          <a:xfrm flipH="1">
            <a:off x="4558822" y="2197873"/>
            <a:ext cx="988056" cy="22262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A7F5D4B4-29C0-44A6-950F-E76AEF236BE7}"/>
              </a:ext>
            </a:extLst>
          </p:cNvPr>
          <p:cNvCxnSpPr>
            <a:cxnSpLocks/>
          </p:cNvCxnSpPr>
          <p:nvPr/>
        </p:nvCxnSpPr>
        <p:spPr>
          <a:xfrm>
            <a:off x="2332336" y="4107394"/>
            <a:ext cx="1897093" cy="595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6B41F0A-6F65-48BD-97EA-0AB9018007D3}"/>
              </a:ext>
            </a:extLst>
          </p:cNvPr>
          <p:cNvSpPr txBox="1"/>
          <p:nvPr/>
        </p:nvSpPr>
        <p:spPr>
          <a:xfrm>
            <a:off x="1066553" y="1408055"/>
            <a:ext cx="2129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TPC </a:t>
            </a:r>
            <a:r>
              <a:rPr kumimoji="1" lang="en-US" altLang="ja-JP" sz="2400" dirty="0" err="1"/>
              <a:t>Hodoscope</a:t>
            </a:r>
            <a:endParaRPr kumimoji="1" lang="ja-JP" altLang="en-US" sz="24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EFF7584-9066-4DE0-9F6A-9568EB40E3C8}"/>
              </a:ext>
            </a:extLst>
          </p:cNvPr>
          <p:cNvCxnSpPr>
            <a:cxnSpLocks/>
          </p:cNvCxnSpPr>
          <p:nvPr/>
        </p:nvCxnSpPr>
        <p:spPr>
          <a:xfrm>
            <a:off x="2411760" y="1841782"/>
            <a:ext cx="2328729" cy="14059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5C0FDE-75B5-4DB0-9FFD-61C4BEB2B1FF}"/>
              </a:ext>
            </a:extLst>
          </p:cNvPr>
          <p:cNvSpPr txBox="1"/>
          <p:nvPr/>
        </p:nvSpPr>
        <p:spPr>
          <a:xfrm>
            <a:off x="35496" y="6381328"/>
            <a:ext cx="7585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See also presentations by Prof. </a:t>
            </a:r>
            <a:r>
              <a:rPr kumimoji="1" lang="en-US" altLang="ja-JP" sz="2400" dirty="0" err="1"/>
              <a:t>Ahn</a:t>
            </a:r>
            <a:r>
              <a:rPr kumimoji="1" lang="en-US" altLang="ja-JP" sz="2400" dirty="0"/>
              <a:t> and Ms. </a:t>
            </a:r>
            <a:r>
              <a:rPr kumimoji="1" lang="en-US" altLang="ja-JP" sz="2400" dirty="0" err="1"/>
              <a:t>ShinHyung</a:t>
            </a:r>
            <a:r>
              <a:rPr kumimoji="1" lang="en-US" altLang="ja-JP" sz="2400" dirty="0"/>
              <a:t> Kim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9559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190F5A7-C3A6-462F-9B06-9BB18D0A3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-103"/>
          <a:stretch/>
        </p:blipFill>
        <p:spPr>
          <a:xfrm>
            <a:off x="-108520" y="709448"/>
            <a:ext cx="7488832" cy="6148552"/>
          </a:xfrm>
          <a:prstGeom prst="rect">
            <a:avLst/>
          </a:prstGeom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ja-JP" dirty="0" err="1">
                <a:solidFill>
                  <a:srgbClr val="00B050"/>
                </a:solidFill>
              </a:rPr>
              <a:t>HypTPC</a:t>
            </a:r>
            <a:endParaRPr lang="en-US" altLang="ja-JP" dirty="0">
              <a:solidFill>
                <a:srgbClr val="00B05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742365" y="625763"/>
            <a:ext cx="3458785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800" dirty="0"/>
              <a:t>A new TPC for </a:t>
            </a:r>
            <a:br>
              <a:rPr kumimoji="1" lang="en-US" altLang="ja-JP" sz="2800" dirty="0"/>
            </a:br>
            <a:r>
              <a:rPr kumimoji="1" lang="en-US" altLang="ja-JP" sz="2800" dirty="0"/>
              <a:t>H-dibaryon search </a:t>
            </a:r>
            <a:br>
              <a:rPr kumimoji="1" lang="en-US" altLang="ja-JP" sz="2800" dirty="0"/>
            </a:br>
            <a:r>
              <a:rPr kumimoji="1" lang="en-US" altLang="ja-JP" sz="2800" dirty="0"/>
              <a:t>(J-PARC E42) &amp; </a:t>
            </a:r>
            <a:br>
              <a:rPr kumimoji="1" lang="en-US" altLang="ja-JP" sz="2800" dirty="0"/>
            </a:br>
            <a:r>
              <a:rPr kumimoji="1" lang="en-US" altLang="ja-JP" sz="2800" dirty="0"/>
              <a:t>baryon spectroscopy (E45)</a:t>
            </a:r>
          </a:p>
          <a:p>
            <a:endParaRPr kumimoji="1" lang="en-US" altLang="ja-JP" sz="1050" dirty="0"/>
          </a:p>
          <a:p>
            <a:r>
              <a:rPr kumimoji="1" lang="en-US" altLang="ja-JP" sz="2800" dirty="0"/>
              <a:t>Large (almost 4</a:t>
            </a:r>
            <a:r>
              <a:rPr kumimoji="1" lang="en-US" altLang="ja-JP" sz="2800" dirty="0">
                <a:latin typeface="Symbol" panose="05050102010706020507" pitchFamily="18" charset="2"/>
              </a:rPr>
              <a:t>p)</a:t>
            </a:r>
            <a:r>
              <a:rPr kumimoji="1" lang="en-US" altLang="ja-JP" sz="2800" dirty="0"/>
              <a:t> acceptance</a:t>
            </a:r>
          </a:p>
          <a:p>
            <a:endParaRPr kumimoji="1" lang="en-US" altLang="ja-JP" sz="1200" dirty="0"/>
          </a:p>
          <a:p>
            <a:r>
              <a:rPr kumimoji="1" lang="en-US" altLang="ja-JP" sz="2800" dirty="0"/>
              <a:t>Construction complete.</a:t>
            </a:r>
            <a:br>
              <a:rPr kumimoji="1" lang="en-US" altLang="ja-JP" sz="2800" dirty="0"/>
            </a:br>
            <a:r>
              <a:rPr kumimoji="1" lang="en-US" altLang="ja-JP" sz="2800" dirty="0"/>
              <a:t>Under commissioning</a:t>
            </a:r>
          </a:p>
        </p:txBody>
      </p:sp>
    </p:spTree>
    <p:extLst>
      <p:ext uri="{BB962C8B-B14F-4D97-AF65-F5344CB8AC3E}">
        <p14:creationId xmlns:p14="http://schemas.microsoft.com/office/powerpoint/2010/main" val="190532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08E513-EC0E-4F5F-949C-FCB5AA28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255"/>
            <a:ext cx="7886700" cy="966787"/>
          </a:xfrm>
        </p:spPr>
        <p:txBody>
          <a:bodyPr/>
          <a:lstStyle/>
          <a:p>
            <a:pPr algn="ctr"/>
            <a:r>
              <a:rPr kumimoji="1" lang="en-US" altLang="ja-JP" dirty="0">
                <a:solidFill>
                  <a:srgbClr val="00B050"/>
                </a:solidFill>
              </a:rPr>
              <a:t>Pictures of </a:t>
            </a:r>
            <a:r>
              <a:rPr kumimoji="1" lang="en-US" altLang="ja-JP" dirty="0" err="1">
                <a:solidFill>
                  <a:srgbClr val="00B050"/>
                </a:solidFill>
              </a:rPr>
              <a:t>hypTPC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2E9D42-F8B2-4FAE-AE4C-2063332DB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343818"/>
            <a:ext cx="2335893" cy="4710114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id="{8EC03AC5-B79B-48CE-836B-DF3345284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7" y="848645"/>
            <a:ext cx="7886699" cy="596473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FC3F76-07A8-48D7-A23C-7E2A84AE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D24-4130-48A1-BE7F-8B34AE2713A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0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48C928-C861-48EE-BAC5-60ADE9EF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Expected performance (@B=0.6T)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C50F14-B436-4AC2-AE63-1E730B18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66738"/>
            <a:ext cx="8928992" cy="5846638"/>
          </a:xfrm>
        </p:spPr>
        <p:txBody>
          <a:bodyPr>
            <a:normAutofit/>
          </a:bodyPr>
          <a:lstStyle/>
          <a:p>
            <a:r>
              <a:rPr kumimoji="1" lang="en-US" altLang="ja-JP" sz="2800" dirty="0">
                <a:solidFill>
                  <a:srgbClr val="00B050"/>
                </a:solidFill>
              </a:rPr>
              <a:t>Momentum resolution (1</a:t>
            </a:r>
            <a:r>
              <a:rPr kumimoji="1" lang="en-US" altLang="ja-JP" sz="2800" dirty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r>
              <a:rPr kumimoji="1" lang="en-US" altLang="ja-JP" sz="28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altLang="ja-JP" sz="2400" dirty="0"/>
              <a:t>Proton (</a:t>
            </a:r>
            <a:r>
              <a:rPr lang="ja-JP" altLang="en-US" sz="2400" dirty="0"/>
              <a:t>～</a:t>
            </a:r>
            <a:r>
              <a:rPr lang="en-US" altLang="ja-JP" sz="2400" dirty="0"/>
              <a:t>400 MeV/c): 15 MeV/c</a:t>
            </a:r>
          </a:p>
          <a:p>
            <a:pPr lvl="1"/>
            <a:r>
              <a:rPr kumimoji="1" lang="en-US" altLang="ja-JP" sz="2400" dirty="0"/>
              <a:t>Pion (</a:t>
            </a:r>
            <a:r>
              <a:rPr lang="ja-JP" altLang="en-US" sz="2400" dirty="0"/>
              <a:t>～</a:t>
            </a:r>
            <a:r>
              <a:rPr lang="en-US" altLang="ja-JP" sz="2400" dirty="0"/>
              <a:t>100 MeV/c</a:t>
            </a:r>
            <a:r>
              <a:rPr kumimoji="1" lang="en-US" altLang="ja-JP" sz="2400" dirty="0"/>
              <a:t>): 2.5 </a:t>
            </a:r>
            <a:r>
              <a:rPr lang="en-US" altLang="ja-JP" sz="2400" dirty="0"/>
              <a:t>MeV/c</a:t>
            </a:r>
          </a:p>
          <a:p>
            <a:r>
              <a:rPr kumimoji="1" lang="en-US" altLang="ja-JP" sz="2800" dirty="0">
                <a:solidFill>
                  <a:srgbClr val="00B050"/>
                </a:solidFill>
              </a:rPr>
              <a:t>Mass resolution</a:t>
            </a:r>
          </a:p>
          <a:p>
            <a:pPr lvl="1"/>
            <a:r>
              <a:rPr lang="en-US" altLang="ja-JP" sz="24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p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40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sz="2400" dirty="0">
                <a:sym typeface="Wingdings" panose="05000000000000000000" pitchFamily="2" charset="2"/>
              </a:rPr>
              <a:t> invariant mass: 2.5 MeV/c</a:t>
            </a:r>
            <a:r>
              <a:rPr lang="en-US" altLang="ja-JP" sz="2400" baseline="30000" dirty="0">
                <a:sym typeface="Wingdings" panose="05000000000000000000" pitchFamily="2" charset="2"/>
              </a:rPr>
              <a:t>2</a:t>
            </a:r>
          </a:p>
          <a:p>
            <a:pPr lvl="1"/>
            <a:r>
              <a:rPr kumimoji="1"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h</a:t>
            </a:r>
            <a:r>
              <a:rPr kumimoji="1" lang="en-US" altLang="ja-JP" sz="2400" dirty="0">
                <a:sym typeface="Wingdings" panose="05000000000000000000" pitchFamily="2" charset="2"/>
              </a:rPr>
              <a:t> missing mass: 1 MeV/c</a:t>
            </a:r>
            <a:r>
              <a:rPr kumimoji="1" lang="en-US" altLang="ja-JP" sz="2400" baseline="30000" dirty="0">
                <a:sym typeface="Wingdings" panose="05000000000000000000" pitchFamily="2" charset="2"/>
              </a:rPr>
              <a:t>2</a:t>
            </a:r>
            <a:r>
              <a:rPr kumimoji="1" lang="en-US" altLang="ja-JP" sz="2400" dirty="0">
                <a:sym typeface="Wingdings" panose="05000000000000000000" pitchFamily="2" charset="2"/>
              </a:rPr>
              <a:t> (mostly determined by beam momentum resolution)</a:t>
            </a:r>
          </a:p>
          <a:p>
            <a:r>
              <a:rPr lang="en-US" altLang="ja-JP" sz="2800" dirty="0">
                <a:solidFill>
                  <a:srgbClr val="00B050"/>
                </a:solidFill>
                <a:sym typeface="Wingdings" panose="05000000000000000000" pitchFamily="2" charset="2"/>
              </a:rPr>
              <a:t>Acceptance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Proton: ~100%</a:t>
            </a:r>
            <a:r>
              <a:rPr kumimoji="1" lang="en-US" altLang="ja-JP" sz="2400" dirty="0">
                <a:sym typeface="Wingdings" panose="05000000000000000000" pitchFamily="2" charset="2"/>
              </a:rPr>
              <a:t> </a:t>
            </a:r>
            <a:endParaRPr lang="en-US" altLang="ja-JP" sz="2400" dirty="0">
              <a:sym typeface="Wingdings" panose="05000000000000000000" pitchFamily="2" charset="2"/>
            </a:endParaRPr>
          </a:p>
          <a:p>
            <a:pPr lvl="1"/>
            <a:r>
              <a:rPr kumimoji="1" lang="en-US" altLang="ja-JP" sz="2400" dirty="0">
                <a:sym typeface="Wingdings" panose="05000000000000000000" pitchFamily="2" charset="2"/>
              </a:rPr>
              <a:t>Pion: ~60-85% (~25% miss trigger </a:t>
            </a:r>
            <a:r>
              <a:rPr kumimoji="1" lang="en-US" altLang="ja-JP" sz="2400" dirty="0" err="1">
                <a:sym typeface="Wingdings" panose="05000000000000000000" pitchFamily="2" charset="2"/>
              </a:rPr>
              <a:t>hodoscope</a:t>
            </a:r>
            <a:r>
              <a:rPr kumimoji="1" lang="en-US" altLang="ja-JP" sz="2400" dirty="0">
                <a:sym typeface="Wingdings" panose="05000000000000000000" pitchFamily="2" charset="2"/>
              </a:rPr>
              <a:t> surrounding </a:t>
            </a:r>
            <a:r>
              <a:rPr kumimoji="1" lang="en-US" altLang="ja-JP" sz="2400" dirty="0" err="1">
                <a:sym typeface="Wingdings" panose="05000000000000000000" pitchFamily="2" charset="2"/>
              </a:rPr>
              <a:t>hypTPC</a:t>
            </a:r>
            <a:r>
              <a:rPr kumimoji="1" lang="en-US" altLang="ja-JP" sz="2400" dirty="0">
                <a:sym typeface="Wingdings" panose="05000000000000000000" pitchFamily="2" charset="2"/>
              </a:rPr>
              <a:t>, ~10% stop in the target and ~5% decay in volume)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Reaction angle dependence is modest</a:t>
            </a:r>
            <a:endParaRPr kumimoji="1" lang="en-US" altLang="ja-JP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206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C09F2B-A3B0-442C-927B-26C6F7F6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Acceptance</a:t>
            </a:r>
            <a:r>
              <a:rPr kumimoji="1" lang="ja-JP" altLang="en-US" dirty="0">
                <a:solidFill>
                  <a:srgbClr val="00B050"/>
                </a:solidFill>
              </a:rPr>
              <a:t> </a:t>
            </a:r>
            <a:r>
              <a:rPr kumimoji="1" lang="en-US" altLang="ja-JP" dirty="0">
                <a:solidFill>
                  <a:srgbClr val="00B050"/>
                </a:solidFill>
              </a:rPr>
              <a:t>curve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46970C-5BF1-458D-B1D0-CAAFAE2AF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584176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Most conservative case -- r</a:t>
            </a:r>
            <a:r>
              <a:rPr kumimoji="1" lang="en-US" altLang="ja-JP" sz="2800" dirty="0"/>
              <a:t>equiring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both p and </a:t>
            </a:r>
            <a:r>
              <a:rPr kumimoji="1" lang="en-US" altLang="ja-JP" sz="2800" dirty="0">
                <a:latin typeface="Symbol" panose="05050102010706020507" pitchFamily="18" charset="2"/>
              </a:rPr>
              <a:t>p</a:t>
            </a:r>
            <a:r>
              <a:rPr kumimoji="1" lang="en-US" altLang="ja-JP" sz="2800" baseline="30000" dirty="0">
                <a:latin typeface="Symbol" panose="05050102010706020507" pitchFamily="18" charset="2"/>
              </a:rPr>
              <a:t>-</a:t>
            </a:r>
            <a:r>
              <a:rPr kumimoji="1" lang="en-US" altLang="ja-JP" sz="2800" dirty="0"/>
              <a:t> pass through </a:t>
            </a:r>
            <a:r>
              <a:rPr kumimoji="1" lang="en-US" altLang="ja-JP" sz="2800" dirty="0" err="1"/>
              <a:t>hypTPC</a:t>
            </a:r>
            <a:r>
              <a:rPr kumimoji="1" lang="en-US" altLang="ja-JP" sz="2800" dirty="0"/>
              <a:t> and hit trigger </a:t>
            </a:r>
            <a:r>
              <a:rPr kumimoji="1" lang="en-US" altLang="ja-JP" sz="2800" dirty="0" err="1"/>
              <a:t>hodoscope</a:t>
            </a:r>
            <a:r>
              <a:rPr kumimoji="1" lang="en-US" altLang="ja-JP" sz="2800" dirty="0"/>
              <a:t>.</a:t>
            </a:r>
          </a:p>
          <a:p>
            <a:r>
              <a:rPr lang="en-US" altLang="ja-JP" sz="2800" dirty="0"/>
              <a:t>Reaction angle dependence is modest</a:t>
            </a: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11EA68-6AEA-4599-BBE6-59EB158AD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980728"/>
            <a:ext cx="904220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1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7412"/>
            <a:ext cx="7886700" cy="959979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Trigger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35383"/>
            <a:ext cx="9108504" cy="6094017"/>
          </a:xfrm>
        </p:spPr>
        <p:txBody>
          <a:bodyPr>
            <a:normAutofit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Interaction rate: 170/spill (for 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aseline="-25000" dirty="0" err="1">
                <a:sym typeface="Wingdings" panose="05000000000000000000" pitchFamily="2" charset="2"/>
              </a:rPr>
              <a:t>tot</a:t>
            </a:r>
            <a:r>
              <a:rPr lang="en-US" altLang="ja-JP" dirty="0">
                <a:sym typeface="Wingdings" panose="05000000000000000000" pitchFamily="2" charset="2"/>
              </a:rPr>
              <a:t>=40 </a:t>
            </a:r>
            <a:r>
              <a:rPr lang="en-US" altLang="ja-JP" dirty="0" err="1">
                <a:sym typeface="Wingdings" panose="05000000000000000000" pitchFamily="2" charset="2"/>
              </a:rPr>
              <a:t>mb</a:t>
            </a:r>
            <a:r>
              <a:rPr lang="en-US" altLang="ja-JP" dirty="0">
                <a:sym typeface="Wingdings" panose="05000000000000000000" pitchFamily="2" charset="2"/>
              </a:rPr>
              <a:t>)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Strong trigger is not necessary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2 types of triggers: 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Type A: Two (or more) charged particles:</a:t>
            </a:r>
          </a:p>
          <a:p>
            <a:pPr lvl="2"/>
            <a:r>
              <a:rPr lang="en-US" altLang="ja-JP" dirty="0">
                <a:sym typeface="Wingdings" panose="05000000000000000000" pitchFamily="2" charset="2"/>
              </a:rPr>
              <a:t>Other reactions, such as </a:t>
            </a:r>
            <a:r>
              <a:rPr lang="en-US" altLang="ja-JP" dirty="0" err="1">
                <a:sym typeface="Wingdings" panose="05000000000000000000" pitchFamily="2" charset="2"/>
              </a:rPr>
              <a:t>Kp</a:t>
            </a:r>
            <a:r>
              <a:rPr lang="en-US" altLang="ja-JP" dirty="0">
                <a:sym typeface="Wingdings" panose="05000000000000000000" pitchFamily="2" charset="2"/>
              </a:rPr>
              <a:t>  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ppL</a:t>
            </a:r>
            <a:r>
              <a:rPr lang="en-US" altLang="ja-JP" dirty="0">
                <a:sym typeface="Wingdings" panose="05000000000000000000" pitchFamily="2" charset="2"/>
              </a:rPr>
              <a:t>, can be also taken</a:t>
            </a:r>
          </a:p>
          <a:p>
            <a:pPr lvl="2"/>
            <a:r>
              <a:rPr lang="en-US" altLang="ja-JP" dirty="0">
                <a:sym typeface="Wingdings" panose="05000000000000000000" pitchFamily="2" charset="2"/>
              </a:rPr>
              <a:t>Loss of pion due to limited </a:t>
            </a:r>
            <a:r>
              <a:rPr lang="en-US" altLang="ja-JP" dirty="0" err="1">
                <a:sym typeface="Wingdings" panose="05000000000000000000" pitchFamily="2" charset="2"/>
              </a:rPr>
              <a:t>hodoscope</a:t>
            </a:r>
            <a:r>
              <a:rPr lang="en-US" altLang="ja-JP" dirty="0">
                <a:sym typeface="Wingdings" panose="05000000000000000000" pitchFamily="2" charset="2"/>
              </a:rPr>
              <a:t> acceptance (~25%)</a:t>
            </a:r>
            <a:endParaRPr lang="en-US" altLang="ja-JP" dirty="0"/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Type B: one proton with large energy deposit</a:t>
            </a:r>
          </a:p>
          <a:p>
            <a:pPr lvl="2"/>
            <a:r>
              <a:rPr lang="en-US" altLang="ja-JP" dirty="0">
                <a:sym typeface="Wingdings" panose="05000000000000000000" pitchFamily="2" charset="2"/>
              </a:rPr>
              <a:t>Protons hit forward segments only.</a:t>
            </a:r>
          </a:p>
          <a:p>
            <a:pPr lvl="2"/>
            <a:r>
              <a:rPr lang="en-US" altLang="ja-JP" dirty="0">
                <a:sym typeface="Wingdings" panose="05000000000000000000" pitchFamily="2" charset="2"/>
              </a:rPr>
              <a:t>Larger acceptance (~85%)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We will take OR of those two triggers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Still, the estimated trigger rate is about 1k/spill (500 Hz)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(&gt; 90% DAQ efficiency)</a:t>
            </a:r>
          </a:p>
        </p:txBody>
      </p:sp>
    </p:spTree>
    <p:extLst>
      <p:ext uri="{BB962C8B-B14F-4D97-AF65-F5344CB8AC3E}">
        <p14:creationId xmlns:p14="http://schemas.microsoft.com/office/powerpoint/2010/main" val="297584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012440-A175-406A-A680-A8070B73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kumimoji="1" lang="en-US" altLang="ja-JP" dirty="0"/>
              <a:t> Collaboration list – J-PARC E72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A44B93-EB0F-4FA3-AE3E-278E400D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836712"/>
            <a:ext cx="9108504" cy="6048672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i="1" dirty="0">
                <a:solidFill>
                  <a:srgbClr val="00B050"/>
                </a:solidFill>
              </a:rPr>
              <a:t>Japan Atomic Energy Agency</a:t>
            </a:r>
            <a:r>
              <a:rPr lang="en-US" altLang="ja-JP" i="1" dirty="0"/>
              <a:t>: </a:t>
            </a:r>
            <a:r>
              <a:rPr lang="en-US" altLang="ja-JP" dirty="0"/>
              <a:t>S. Hasegawa, T. Hashimoto, </a:t>
            </a:r>
            <a:br>
              <a:rPr lang="en-US" altLang="ja-JP" dirty="0"/>
            </a:br>
            <a:r>
              <a:rPr lang="en-US" altLang="ja-JP" dirty="0"/>
              <a:t>Y. Ichikawa, K. Imai, H. </a:t>
            </a:r>
            <a:r>
              <a:rPr lang="en-US" altLang="ja-JP" dirty="0" err="1"/>
              <a:t>Sako</a:t>
            </a:r>
            <a:r>
              <a:rPr lang="en-US" altLang="ja-JP" dirty="0"/>
              <a:t>, S. Sato, K. Tanida</a:t>
            </a:r>
          </a:p>
          <a:p>
            <a:r>
              <a:rPr lang="en-US" altLang="ja-JP" i="1" dirty="0">
                <a:solidFill>
                  <a:srgbClr val="00B050"/>
                </a:solidFill>
              </a:rPr>
              <a:t>Ohio University</a:t>
            </a:r>
            <a:r>
              <a:rPr lang="en-US" altLang="ja-JP" i="1" dirty="0"/>
              <a:t>: </a:t>
            </a:r>
            <a:r>
              <a:rPr lang="en-US" altLang="ja-JP" dirty="0"/>
              <a:t>Taya </a:t>
            </a:r>
            <a:r>
              <a:rPr lang="en-US" altLang="ja-JP" dirty="0" err="1"/>
              <a:t>Chetry</a:t>
            </a:r>
            <a:r>
              <a:rPr lang="en-US" altLang="ja-JP" dirty="0"/>
              <a:t>, </a:t>
            </a:r>
            <a:r>
              <a:rPr lang="en-US" altLang="ja-JP" dirty="0" err="1"/>
              <a:t>Gleb</a:t>
            </a:r>
            <a:r>
              <a:rPr lang="en-US" altLang="ja-JP" dirty="0"/>
              <a:t> </a:t>
            </a:r>
            <a:r>
              <a:rPr lang="en-US" altLang="ja-JP" dirty="0" err="1"/>
              <a:t>Fedotov</a:t>
            </a:r>
            <a:r>
              <a:rPr lang="en-US" altLang="ja-JP" dirty="0"/>
              <a:t>, Ken Hicks, Joey Rowley, Utsav Shrestha</a:t>
            </a:r>
          </a:p>
          <a:p>
            <a:r>
              <a:rPr lang="en-US" altLang="ja-JP" i="1" dirty="0">
                <a:solidFill>
                  <a:srgbClr val="00B050"/>
                </a:solidFill>
              </a:rPr>
              <a:t>RCNP, Osaka University</a:t>
            </a:r>
            <a:r>
              <a:rPr lang="en-US" altLang="ja-JP" i="1" dirty="0"/>
              <a:t>: </a:t>
            </a:r>
            <a:r>
              <a:rPr lang="en-US" altLang="ja-JP" dirty="0"/>
              <a:t>H. </a:t>
            </a:r>
            <a:r>
              <a:rPr lang="en-US" altLang="ja-JP" dirty="0" err="1"/>
              <a:t>Noumi</a:t>
            </a:r>
            <a:r>
              <a:rPr lang="en-US" altLang="ja-JP" dirty="0"/>
              <a:t>, K. </a:t>
            </a:r>
            <a:r>
              <a:rPr lang="en-US" altLang="ja-JP" dirty="0" err="1"/>
              <a:t>Shirotori</a:t>
            </a:r>
            <a:r>
              <a:rPr lang="en-US" altLang="ja-JP" dirty="0"/>
              <a:t>, S.B. Yang</a:t>
            </a:r>
          </a:p>
          <a:p>
            <a:r>
              <a:rPr lang="en-US" altLang="ja-JP" i="1" dirty="0">
                <a:solidFill>
                  <a:srgbClr val="00B050"/>
                </a:solidFill>
              </a:rPr>
              <a:t>University of Connecticut</a:t>
            </a:r>
            <a:r>
              <a:rPr lang="en-US" altLang="ja-JP" i="1" dirty="0"/>
              <a:t>: </a:t>
            </a:r>
            <a:r>
              <a:rPr lang="en-US" altLang="ja-JP" dirty="0" err="1"/>
              <a:t>Kyungseon</a:t>
            </a:r>
            <a:r>
              <a:rPr lang="en-US" altLang="ja-JP" dirty="0"/>
              <a:t> </a:t>
            </a:r>
            <a:r>
              <a:rPr lang="en-US" altLang="ja-JP" dirty="0" err="1"/>
              <a:t>Joo</a:t>
            </a:r>
            <a:r>
              <a:rPr lang="en-US" altLang="ja-JP" dirty="0"/>
              <a:t>, Nikolay Markov, </a:t>
            </a:r>
            <a:br>
              <a:rPr lang="en-US" altLang="ja-JP" dirty="0"/>
            </a:br>
            <a:r>
              <a:rPr lang="en-US" altLang="ja-JP" dirty="0"/>
              <a:t>Andrey Kim, Stefan Diehl, David Riser, Brandon Clary, </a:t>
            </a:r>
            <a:br>
              <a:rPr lang="en-US" altLang="ja-JP" dirty="0"/>
            </a:br>
            <a:r>
              <a:rPr lang="en-US" altLang="ja-JP" dirty="0"/>
              <a:t>Thomas O'Connell, Frank Cao, Kevin Wei</a:t>
            </a:r>
          </a:p>
          <a:p>
            <a:r>
              <a:rPr lang="en-US" altLang="ja-JP" i="1" dirty="0">
                <a:solidFill>
                  <a:srgbClr val="00B050"/>
                </a:solidFill>
              </a:rPr>
              <a:t>Florida International University</a:t>
            </a:r>
            <a:r>
              <a:rPr lang="en-US" altLang="ja-JP" i="1" dirty="0"/>
              <a:t>: </a:t>
            </a:r>
            <a:r>
              <a:rPr lang="en-US" altLang="ja-JP" dirty="0"/>
              <a:t>L. Guo</a:t>
            </a:r>
            <a:endParaRPr lang="en-US" altLang="ja-JP" i="1" dirty="0"/>
          </a:p>
          <a:p>
            <a:r>
              <a:rPr lang="en-US" altLang="ja-JP" i="1" dirty="0">
                <a:solidFill>
                  <a:srgbClr val="00B050"/>
                </a:solidFill>
              </a:rPr>
              <a:t>RIKEN</a:t>
            </a:r>
            <a:r>
              <a:rPr lang="en-US" altLang="ja-JP" i="1" dirty="0"/>
              <a:t>: </a:t>
            </a:r>
            <a:r>
              <a:rPr lang="pl-PL" altLang="ja-JP" dirty="0"/>
              <a:t>M. Iwasaki, S. Okada, F. Sakuma</a:t>
            </a:r>
            <a:r>
              <a:rPr lang="en-US" altLang="ja-JP" dirty="0"/>
              <a:t>, H. Asano, Y. Ma</a:t>
            </a:r>
            <a:endParaRPr lang="pl-PL" altLang="ja-JP" dirty="0"/>
          </a:p>
          <a:p>
            <a:r>
              <a:rPr lang="en-US" altLang="ja-JP" i="1" dirty="0">
                <a:solidFill>
                  <a:srgbClr val="00B050"/>
                </a:solidFill>
              </a:rPr>
              <a:t>ELPH, Tohoku University</a:t>
            </a:r>
            <a:r>
              <a:rPr lang="en-US" altLang="ja-JP" i="1" dirty="0"/>
              <a:t>: </a:t>
            </a:r>
            <a:r>
              <a:rPr lang="en-US" altLang="ja-JP" dirty="0"/>
              <a:t>H. Ohnishi, A. </a:t>
            </a:r>
            <a:r>
              <a:rPr lang="en-US" altLang="ja-JP" dirty="0" err="1"/>
              <a:t>Tokiyasu</a:t>
            </a:r>
            <a:endParaRPr lang="en-US" altLang="ja-JP" i="1" dirty="0"/>
          </a:p>
          <a:p>
            <a:r>
              <a:rPr lang="en-US" altLang="ja-JP" i="1" dirty="0">
                <a:solidFill>
                  <a:srgbClr val="00B050"/>
                </a:solidFill>
              </a:rPr>
              <a:t>Korea University</a:t>
            </a:r>
            <a:r>
              <a:rPr lang="en-US" altLang="ja-JP" i="1" dirty="0"/>
              <a:t>: </a:t>
            </a:r>
            <a:r>
              <a:rPr lang="en-US" altLang="ja-JP" dirty="0"/>
              <a:t>J.K. </a:t>
            </a:r>
            <a:r>
              <a:rPr lang="en-US" altLang="ja-JP" dirty="0" err="1"/>
              <a:t>Ahn</a:t>
            </a:r>
            <a:r>
              <a:rPr lang="en-US" altLang="ja-JP" dirty="0"/>
              <a:t>, S.W. Choi, W.S. Jung, B.M. Kang, </a:t>
            </a:r>
            <a:br>
              <a:rPr lang="en-US" altLang="ja-JP" dirty="0"/>
            </a:br>
            <a:r>
              <a:rPr lang="en-US" altLang="ja-JP" dirty="0"/>
              <a:t>S.H. Kim, K.Y. </a:t>
            </a:r>
            <a:r>
              <a:rPr lang="en-US" altLang="ja-JP" dirty="0" err="1"/>
              <a:t>Roh</a:t>
            </a:r>
            <a:r>
              <a:rPr lang="en-US" altLang="ja-JP" dirty="0"/>
              <a:t>, H.M. Yang</a:t>
            </a:r>
          </a:p>
          <a:p>
            <a:r>
              <a:rPr lang="en-US" altLang="ja-JP" i="1" dirty="0">
                <a:solidFill>
                  <a:srgbClr val="00B050"/>
                </a:solidFill>
              </a:rPr>
              <a:t>INFN Frascati</a:t>
            </a:r>
            <a:r>
              <a:rPr lang="en-US" altLang="ja-JP" i="1" dirty="0"/>
              <a:t>: </a:t>
            </a:r>
            <a:r>
              <a:rPr lang="it-IT" altLang="ja-JP" dirty="0"/>
              <a:t>Alberto Clozza, Catalina Curceanu</a:t>
            </a:r>
            <a:r>
              <a:rPr lang="it-IT" altLang="ja-JP"/>
              <a:t>, </a:t>
            </a:r>
            <a:br>
              <a:rPr lang="it-IT" altLang="ja-JP"/>
            </a:br>
            <a:r>
              <a:rPr lang="it-IT" altLang="ja-JP"/>
              <a:t>Kristian </a:t>
            </a:r>
            <a:r>
              <a:rPr lang="it-IT" altLang="ja-JP" dirty="0"/>
              <a:t>Piscicchia, Alessandro Scordo</a:t>
            </a:r>
          </a:p>
          <a:p>
            <a:r>
              <a:rPr lang="en-US" altLang="ja-JP" i="1" dirty="0">
                <a:solidFill>
                  <a:srgbClr val="00B050"/>
                </a:solidFill>
              </a:rPr>
              <a:t>Kyoto University</a:t>
            </a:r>
            <a:r>
              <a:rPr lang="en-US" altLang="ja-JP" i="1" dirty="0"/>
              <a:t>: </a:t>
            </a:r>
            <a:r>
              <a:rPr lang="en-US" altLang="ja-JP" dirty="0"/>
              <a:t>M. </a:t>
            </a:r>
            <a:r>
              <a:rPr lang="en-US" altLang="ja-JP" dirty="0" err="1"/>
              <a:t>Niiyama</a:t>
            </a:r>
            <a:endParaRPr lang="en-US" altLang="ja-JP" dirty="0"/>
          </a:p>
          <a:p>
            <a:r>
              <a:rPr lang="en-US" altLang="ja-JP" i="1" dirty="0">
                <a:solidFill>
                  <a:srgbClr val="00B050"/>
                </a:solidFill>
              </a:rPr>
              <a:t>Korea Research Institute of Standards and Science</a:t>
            </a:r>
            <a:r>
              <a:rPr lang="en-US" altLang="ja-JP" i="1" dirty="0"/>
              <a:t>: </a:t>
            </a:r>
            <a:r>
              <a:rPr lang="en-US" altLang="ja-JP" dirty="0"/>
              <a:t>S.H. Hwang</a:t>
            </a:r>
          </a:p>
        </p:txBody>
      </p:sp>
    </p:spTree>
    <p:extLst>
      <p:ext uri="{BB962C8B-B14F-4D97-AF65-F5344CB8AC3E}">
        <p14:creationId xmlns:p14="http://schemas.microsoft.com/office/powerpoint/2010/main" val="1870193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7415"/>
            <a:ext cx="7886700" cy="804996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Yield estimation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8866015" cy="5747802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Beam intensity: </a:t>
            </a:r>
            <a:r>
              <a:rPr lang="en-US" altLang="ja-JP" sz="2800" dirty="0"/>
              <a:t>3</a:t>
            </a:r>
            <a:r>
              <a:rPr kumimoji="1" lang="en-US" altLang="ja-JP" sz="2800" dirty="0"/>
              <a:t>0 k/spill x 2/3</a:t>
            </a:r>
            <a:endParaRPr lang="en-US" altLang="ja-JP" sz="2800" dirty="0"/>
          </a:p>
          <a:p>
            <a:pPr lvl="1"/>
            <a:r>
              <a:rPr kumimoji="1" lang="en-US" altLang="ja-JP" sz="2400" dirty="0">
                <a:sym typeface="Wingdings" panose="05000000000000000000" pitchFamily="2" charset="2"/>
              </a:rPr>
              <a:t>about 1/3 miss the target</a:t>
            </a:r>
            <a:endParaRPr kumimoji="1" lang="en-US" altLang="ja-JP" sz="2400" dirty="0"/>
          </a:p>
          <a:p>
            <a:r>
              <a:rPr lang="en-US" altLang="ja-JP" sz="2800" dirty="0"/>
              <a:t>Target: Liq. H</a:t>
            </a:r>
            <a:r>
              <a:rPr lang="en-US" altLang="ja-JP" sz="2800" baseline="-25000" dirty="0"/>
              <a:t>2</a:t>
            </a:r>
            <a:r>
              <a:rPr lang="en-US" altLang="ja-JP" sz="2800" dirty="0"/>
              <a:t> 5 cm (0.35 g/cm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, 2.1x10</a:t>
            </a:r>
            <a:r>
              <a:rPr lang="en-US" altLang="ja-JP" sz="2800" baseline="30000" dirty="0"/>
              <a:t>23</a:t>
            </a:r>
            <a:r>
              <a:rPr lang="en-US" altLang="ja-JP" sz="2800" dirty="0"/>
              <a:t>/cm</a:t>
            </a:r>
            <a:r>
              <a:rPr lang="en-US" altLang="ja-JP" sz="2800" baseline="30000" dirty="0"/>
              <a:t>2</a:t>
            </a:r>
            <a:r>
              <a:rPr lang="en-US" altLang="ja-JP" sz="2800" dirty="0"/>
              <a:t>)</a:t>
            </a:r>
          </a:p>
          <a:p>
            <a:r>
              <a:rPr kumimoji="1" lang="en-US" altLang="ja-JP" sz="2800" dirty="0"/>
              <a:t>Reaction rate: 4</a:t>
            </a:r>
            <a:r>
              <a:rPr lang="en-US" altLang="ja-JP" sz="2800" dirty="0"/>
              <a:t>.2</a:t>
            </a:r>
            <a:r>
              <a:rPr kumimoji="1" lang="en-US" altLang="ja-JP" sz="2800" dirty="0"/>
              <a:t>/spill for 1 </a:t>
            </a:r>
            <a:r>
              <a:rPr kumimoji="1" lang="en-US" altLang="ja-JP" sz="2800" dirty="0" err="1"/>
              <a:t>mb</a:t>
            </a:r>
            <a:endParaRPr lang="en-US" altLang="ja-JP" sz="2800" dirty="0"/>
          </a:p>
          <a:p>
            <a:r>
              <a:rPr lang="en-US" altLang="ja-JP" sz="2800" dirty="0"/>
              <a:t>Acceptance &amp; efficiency: 0.3</a:t>
            </a:r>
          </a:p>
          <a:p>
            <a:pPr lvl="1"/>
            <a:r>
              <a:rPr lang="en-US" altLang="ja-JP" sz="24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p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40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sz="2400" dirty="0">
                <a:sym typeface="Wingdings" panose="05000000000000000000" pitchFamily="2" charset="2"/>
              </a:rPr>
              <a:t> branch: 0.64</a:t>
            </a:r>
          </a:p>
          <a:p>
            <a:pPr lvl="1"/>
            <a:r>
              <a:rPr lang="en-US" altLang="ja-JP" sz="2400" dirty="0" err="1">
                <a:sym typeface="Wingdings" panose="05000000000000000000" pitchFamily="2" charset="2"/>
              </a:rPr>
              <a:t>hypTPC</a:t>
            </a:r>
            <a:r>
              <a:rPr lang="en-US" altLang="ja-JP" sz="2400" dirty="0">
                <a:sym typeface="Wingdings" panose="05000000000000000000" pitchFamily="2" charset="2"/>
              </a:rPr>
              <a:t> acceptance: &gt; 0.6</a:t>
            </a:r>
            <a:endParaRPr lang="en-US" altLang="ja-JP" sz="24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Overall efficiency (DAQ, analysis): 0.8</a:t>
            </a:r>
            <a:endParaRPr lang="en-US" altLang="ja-JP" sz="2400" dirty="0"/>
          </a:p>
          <a:p>
            <a:r>
              <a:rPr kumimoji="1" lang="en-US" altLang="ja-JP" sz="2800" dirty="0"/>
              <a:t>Event rate: 900/h</a:t>
            </a:r>
            <a:br>
              <a:rPr kumimoji="1" lang="en-US" altLang="ja-JP" sz="2800" dirty="0"/>
            </a:br>
            <a:r>
              <a:rPr kumimoji="1" lang="en-US" altLang="ja-JP" sz="2800" dirty="0">
                <a:solidFill>
                  <a:srgbClr val="FF0000"/>
                </a:solidFill>
                <a:sym typeface="Wingdings" panose="05000000000000000000" pitchFamily="2" charset="2"/>
              </a:rPr>
              <a:t> 150k events in a week.</a:t>
            </a:r>
            <a:br>
              <a:rPr kumimoji="1" lang="en-US" altLang="ja-JP" sz="28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kumimoji="1" lang="en-US" altLang="ja-JP" sz="2800" dirty="0">
                <a:sym typeface="Wingdings" panose="05000000000000000000" pitchFamily="2" charset="2"/>
              </a:rPr>
              <a:t>Cf. Crystal Ball: 2700 events in total</a:t>
            </a:r>
          </a:p>
        </p:txBody>
      </p:sp>
    </p:spTree>
    <p:extLst>
      <p:ext uri="{BB962C8B-B14F-4D97-AF65-F5344CB8AC3E}">
        <p14:creationId xmlns:p14="http://schemas.microsoft.com/office/powerpoint/2010/main" val="3850971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610EF2-B3C3-4D5D-B6FC-7032D3F7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Background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EC01F-9626-4EBA-9275-2214584AF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688632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Demonstrated to be small</a:t>
            </a:r>
            <a:r>
              <a:rPr lang="en-US" altLang="ja-JP" sz="2800" dirty="0"/>
              <a:t> – old data </a:t>
            </a:r>
            <a:r>
              <a:rPr lang="en-US" altLang="ja-JP" sz="1800" dirty="0"/>
              <a:t>[</a:t>
            </a:r>
            <a:r>
              <a:rPr lang="fr-FR" altLang="ja-JP" sz="2000" dirty="0"/>
              <a:t>Nucl. Phys. </a:t>
            </a:r>
            <a:r>
              <a:rPr lang="fr-FR" altLang="ja-JP" sz="2000" b="1" dirty="0"/>
              <a:t>B21</a:t>
            </a:r>
            <a:r>
              <a:rPr lang="fr-FR" altLang="ja-JP" sz="2000" dirty="0"/>
              <a:t>, 15 (1970)</a:t>
            </a:r>
            <a:r>
              <a:rPr lang="en-US" altLang="ja-JP" sz="1800" dirty="0"/>
              <a:t>]</a:t>
            </a:r>
          </a:p>
          <a:p>
            <a:pPr lvl="1"/>
            <a:r>
              <a:rPr lang="en-US" altLang="ja-JP" sz="2400" dirty="0"/>
              <a:t>even better </a:t>
            </a:r>
            <a:r>
              <a:rPr lang="en-US" altLang="ja-JP" sz="2400" dirty="0">
                <a:latin typeface="Symbol" panose="05050102010706020507" pitchFamily="18" charset="2"/>
              </a:rPr>
              <a:t>h</a:t>
            </a:r>
            <a:r>
              <a:rPr lang="en-US" altLang="ja-JP" sz="2400" dirty="0"/>
              <a:t> missing mass resolution (3 </a:t>
            </a:r>
            <a:r>
              <a:rPr lang="en-US" altLang="ja-JP" sz="2400" dirty="0">
                <a:sym typeface="Wingdings" panose="05000000000000000000" pitchFamily="2" charset="2"/>
              </a:rPr>
              <a:t> 1 MeV</a:t>
            </a:r>
            <a:r>
              <a:rPr lang="en-US" altLang="ja-JP" sz="2400" dirty="0"/>
              <a:t>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C3C7BE0-1F25-411F-9584-1AFEE5957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58826"/>
            <a:ext cx="6982002" cy="5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83403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Parity determination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487" y="1193369"/>
            <a:ext cx="8896027" cy="5509648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Angular distribution is the same for 3/2</a:t>
            </a:r>
            <a:r>
              <a:rPr lang="en-US" altLang="ja-JP" sz="2800" baseline="30000" dirty="0"/>
              <a:t>+</a:t>
            </a:r>
            <a:r>
              <a:rPr lang="en-US" altLang="ja-JP" sz="2800" dirty="0"/>
              <a:t> (P wave)  </a:t>
            </a:r>
            <a:br>
              <a:rPr lang="en-US" altLang="ja-JP" sz="2800" dirty="0"/>
            </a:br>
            <a:r>
              <a:rPr lang="en-US" altLang="ja-JP" sz="2800" dirty="0"/>
              <a:t>and 3/2</a:t>
            </a:r>
            <a:r>
              <a:rPr lang="en-US" altLang="ja-JP" sz="2800" baseline="30000" dirty="0"/>
              <a:t>-</a:t>
            </a:r>
            <a:r>
              <a:rPr lang="en-US" altLang="ja-JP" sz="2800" dirty="0"/>
              <a:t> (D wave) </a:t>
            </a:r>
          </a:p>
          <a:p>
            <a:pPr lvl="1"/>
            <a:r>
              <a:rPr lang="en-US" altLang="ja-JP" sz="2400" dirty="0">
                <a:solidFill>
                  <a:srgbClr val="FF0000"/>
                </a:solidFill>
              </a:rPr>
              <a:t>We need polarization of the final </a:t>
            </a:r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</a:p>
          <a:p>
            <a:r>
              <a:rPr lang="en-US" altLang="ja-JP" sz="2800" dirty="0"/>
              <a:t>Crystal-Ball data is very poor for polarization</a:t>
            </a:r>
          </a:p>
          <a:p>
            <a:pPr lvl="1"/>
            <a:r>
              <a:rPr lang="en-US" altLang="ja-JP" sz="2400" dirty="0"/>
              <a:t>Cannot conclude the existence of new resonance </a:t>
            </a:r>
            <a:endParaRPr kumimoji="1" lang="en-US" altLang="ja-JP" sz="2400" dirty="0">
              <a:latin typeface="Symbol" panose="05050102010706020507" pitchFamily="18" charset="2"/>
            </a:endParaRPr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442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24169"/>
            <a:ext cx="7886700" cy="100647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Polarization – Parity in CB data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602" y="5588982"/>
            <a:ext cx="7886700" cy="1123629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/>
              <a:t>Crystal ball data is average of 722-750 MeV/c </a:t>
            </a:r>
            <a:br>
              <a:rPr lang="en-US" altLang="ja-JP" sz="2400" dirty="0"/>
            </a:br>
            <a:r>
              <a:rPr lang="en-US" altLang="ja-JP" sz="2400" dirty="0"/>
              <a:t>&amp; 750-770 MeV/c, not for each momentum.</a:t>
            </a:r>
            <a:br>
              <a:rPr lang="en-US" altLang="ja-JP" sz="2400" dirty="0"/>
            </a:br>
            <a:r>
              <a:rPr lang="en-US" altLang="ja-JP" sz="2400" dirty="0">
                <a:sym typeface="Wingdings" panose="05000000000000000000" pitchFamily="2" charset="2"/>
              </a:rPr>
              <a:t> Meanwhile, calculations are done on the points.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3385" t="10800" r="8496" b="4429"/>
          <a:stretch/>
        </p:blipFill>
        <p:spPr>
          <a:xfrm>
            <a:off x="38751" y="1201117"/>
            <a:ext cx="6919994" cy="4254285"/>
          </a:xfrm>
          <a:prstGeom prst="rect">
            <a:avLst/>
          </a:prstGeom>
        </p:spPr>
      </p:pic>
      <p:cxnSp>
        <p:nvCxnSpPr>
          <p:cNvPr id="6" name="直線矢印コネクタ 5"/>
          <p:cNvCxnSpPr>
            <a:cxnSpLocks/>
          </p:cNvCxnSpPr>
          <p:nvPr/>
        </p:nvCxnSpPr>
        <p:spPr>
          <a:xfrm flipH="1">
            <a:off x="5904860" y="1968285"/>
            <a:ext cx="1053885" cy="6664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958741" y="1574396"/>
            <a:ext cx="1479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 new </a:t>
            </a:r>
            <a:br>
              <a:rPr kumimoji="1" lang="en-US" altLang="ja-JP" sz="2400" dirty="0"/>
            </a:br>
            <a:r>
              <a:rPr kumimoji="1" lang="en-US" altLang="ja-JP" sz="2400" dirty="0"/>
              <a:t>resonance</a:t>
            </a:r>
            <a:endParaRPr kumimoji="1" lang="ja-JP" altLang="en-US" sz="2400" dirty="0"/>
          </a:p>
        </p:txBody>
      </p:sp>
      <p:cxnSp>
        <p:nvCxnSpPr>
          <p:cNvPr id="9" name="直線矢印コネクタ 8"/>
          <p:cNvCxnSpPr>
            <a:cxnSpLocks/>
            <a:stCxn id="5" idx="3"/>
          </p:cNvCxnSpPr>
          <p:nvPr/>
        </p:nvCxnSpPr>
        <p:spPr>
          <a:xfrm flipH="1" flipV="1">
            <a:off x="5832537" y="3026046"/>
            <a:ext cx="1126208" cy="3022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012985" y="2933056"/>
            <a:ext cx="2187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New resonance </a:t>
            </a:r>
            <a:br>
              <a:rPr kumimoji="1" lang="en-US" altLang="ja-JP" sz="2400" dirty="0"/>
            </a:br>
            <a:r>
              <a:rPr kumimoji="1" lang="en-US" altLang="ja-JP" sz="2400" dirty="0"/>
              <a:t>in 3/2</a:t>
            </a:r>
            <a:r>
              <a:rPr kumimoji="1" lang="en-US" altLang="ja-JP" sz="2400" baseline="30000" dirty="0"/>
              <a:t>+</a:t>
            </a:r>
            <a:r>
              <a:rPr kumimoji="1" lang="en-US" altLang="ja-JP" sz="2400" dirty="0"/>
              <a:t> (P</a:t>
            </a:r>
            <a:r>
              <a:rPr kumimoji="1" lang="en-US" altLang="ja-JP" sz="2400" baseline="-25000" dirty="0"/>
              <a:t>03</a:t>
            </a:r>
            <a:r>
              <a:rPr kumimoji="1" lang="en-US" altLang="ja-JP" sz="2400" dirty="0"/>
              <a:t>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12243" y="3975314"/>
            <a:ext cx="21809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Model calc. by </a:t>
            </a:r>
            <a:br>
              <a:rPr kumimoji="1" lang="en-US" altLang="ja-JP" sz="2400" dirty="0"/>
            </a:br>
            <a:r>
              <a:rPr kumimoji="1" lang="en-US" altLang="ja-JP" sz="2400" dirty="0" err="1">
                <a:solidFill>
                  <a:srgbClr val="FF0000"/>
                </a:solidFill>
              </a:rPr>
              <a:t>Kamano</a:t>
            </a:r>
            <a:r>
              <a:rPr kumimoji="1" lang="en-US" altLang="ja-JP" sz="2400" dirty="0">
                <a:solidFill>
                  <a:srgbClr val="FF0000"/>
                </a:solidFill>
              </a:rPr>
              <a:t> et al.</a:t>
            </a:r>
            <a:br>
              <a:rPr kumimoji="1" lang="en-US" altLang="ja-JP" sz="2400" dirty="0">
                <a:solidFill>
                  <a:srgbClr val="FF0000"/>
                </a:solidFill>
              </a:rPr>
            </a:br>
            <a:r>
              <a:rPr kumimoji="1" lang="en-US" altLang="ja-JP" sz="2400" dirty="0"/>
              <a:t>[</a:t>
            </a:r>
            <a:r>
              <a:rPr lang="en-US" altLang="ja-JP" sz="2400" dirty="0"/>
              <a:t>PRC92.025205</a:t>
            </a:r>
            <a:r>
              <a:rPr kumimoji="1" lang="en-US" altLang="ja-JP" sz="2400" dirty="0"/>
              <a:t>]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2647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05214" y="254043"/>
            <a:ext cx="4183126" cy="1333395"/>
          </a:xfrm>
        </p:spPr>
        <p:txBody>
          <a:bodyPr/>
          <a:lstStyle/>
          <a:p>
            <a:r>
              <a:rPr kumimoji="1" lang="en-US" altLang="ja-JP" sz="2400" dirty="0"/>
              <a:t>Calculation by Liu &amp; </a:t>
            </a:r>
            <a:r>
              <a:rPr kumimoji="1" lang="en-US" altLang="ja-JP" sz="2400" dirty="0" err="1"/>
              <a:t>Xie</a:t>
            </a:r>
            <a:endParaRPr kumimoji="1" lang="en-US" altLang="ja-JP" sz="2400" dirty="0"/>
          </a:p>
          <a:p>
            <a:r>
              <a:rPr lang="en-US" altLang="ja-JP" sz="2400" dirty="0"/>
              <a:t>[PRC86.055202]</a:t>
            </a:r>
            <a:r>
              <a:rPr kumimoji="1" lang="en-US" altLang="ja-JP" sz="2400" dirty="0"/>
              <a:t>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1" y="54897"/>
            <a:ext cx="5058860" cy="6826352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4571999" y="3524065"/>
            <a:ext cx="4516341" cy="3262250"/>
            <a:chOff x="4571999" y="3524065"/>
            <a:chExt cx="4516341" cy="326225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1999" y="3524065"/>
              <a:ext cx="4516341" cy="326225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5990098" y="4060556"/>
              <a:ext cx="1204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733 MeV/c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142498" y="4468673"/>
              <a:ext cx="1204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734 MeV/c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142498" y="5290091"/>
              <a:ext cx="1204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735 MeV/c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" name="直線矢印コネクタ 9"/>
          <p:cNvCxnSpPr>
            <a:cxnSpLocks/>
          </p:cNvCxnSpPr>
          <p:nvPr/>
        </p:nvCxnSpPr>
        <p:spPr>
          <a:xfrm flipH="1" flipV="1">
            <a:off x="2952428" y="1301859"/>
            <a:ext cx="2355741" cy="6974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336754" y="1765515"/>
            <a:ext cx="3633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/>
              <a:t>New </a:t>
            </a:r>
            <a:r>
              <a:rPr kumimoji="1" lang="en-US" altLang="ja-JP" sz="2400" dirty="0"/>
              <a:t>r</a:t>
            </a:r>
            <a:r>
              <a:rPr kumimoji="1" lang="en-US" altLang="ja-JP" sz="2400"/>
              <a:t>esonance </a:t>
            </a:r>
            <a:r>
              <a:rPr kumimoji="1" lang="en-US" altLang="ja-JP" sz="2400" dirty="0"/>
              <a:t>in 3/2</a:t>
            </a:r>
            <a:r>
              <a:rPr kumimoji="1" lang="en-US" altLang="ja-JP" sz="2400" baseline="30000" dirty="0"/>
              <a:t>-</a:t>
            </a:r>
            <a:r>
              <a:rPr kumimoji="1" lang="en-US" altLang="ja-JP" sz="2400" dirty="0"/>
              <a:t> (D</a:t>
            </a:r>
            <a:r>
              <a:rPr kumimoji="1" lang="en-US" altLang="ja-JP" sz="2400" baseline="-25000" dirty="0"/>
              <a:t>03</a:t>
            </a:r>
            <a:r>
              <a:rPr kumimoji="1" lang="en-US" altLang="ja-JP" sz="2400" dirty="0"/>
              <a:t>)</a:t>
            </a:r>
            <a:endParaRPr kumimoji="1" lang="ja-JP" altLang="en-US" sz="2400" dirty="0"/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 flipH="1" flipV="1">
            <a:off x="2923844" y="1539502"/>
            <a:ext cx="2412910" cy="134482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334174" y="2638580"/>
            <a:ext cx="2511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 new resonance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6840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9A60C-C0B6-4BC8-AD33-2DDA6030B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662"/>
            <a:ext cx="7886700" cy="967728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A</a:t>
            </a:r>
            <a:r>
              <a:rPr kumimoji="1" lang="ja-JP" altLang="en-US" dirty="0">
                <a:solidFill>
                  <a:srgbClr val="00B050"/>
                </a:solidFill>
              </a:rPr>
              <a:t> </a:t>
            </a:r>
            <a:r>
              <a:rPr lang="en-US" altLang="ja-JP" dirty="0">
                <a:solidFill>
                  <a:srgbClr val="00B050"/>
                </a:solidFill>
              </a:rPr>
              <a:t>simple calculation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E51D438-964D-4FD8-91CB-4C44E7C0FD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233" y="855230"/>
                <a:ext cx="8880529" cy="60027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altLang="ja-JP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ja-JP" sz="2400" dirty="0">
                              <a:latin typeface="Cambria" panose="02040503050406030204" pitchFamily="18" charset="0"/>
                            </a:rPr>
                            <m:t>Im</m:t>
                          </m:r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altLang="ja-JP" sz="2400" dirty="0"/>
                </a:br>
                <a:endParaRPr lang="en-US" altLang="ja-JP" dirty="0"/>
              </a:p>
              <a:p>
                <a:r>
                  <a:rPr kumimoji="1" lang="en-US" altLang="ja-JP" sz="2800" dirty="0"/>
                  <a:t>2 dominant partial waves</a:t>
                </a:r>
              </a:p>
              <a:p>
                <a:pPr lvl="1"/>
                <a:r>
                  <a:rPr lang="en-US" altLang="ja-JP" sz="2400" dirty="0"/>
                  <a:t>S</a:t>
                </a:r>
                <a:r>
                  <a:rPr lang="en-US" altLang="ja-JP" sz="2400" baseline="-25000" dirty="0"/>
                  <a:t>1/2</a:t>
                </a:r>
                <a:r>
                  <a:rPr lang="en-US" altLang="ja-JP" sz="2400" dirty="0"/>
                  <a:t>(T</a:t>
                </a:r>
                <a:r>
                  <a:rPr lang="en-US" altLang="ja-JP" sz="2400" baseline="-25000" dirty="0"/>
                  <a:t>0+</a:t>
                </a:r>
                <a:r>
                  <a:rPr lang="en-US" altLang="ja-JP" sz="2400" dirty="0"/>
                  <a:t>): Λ(1670)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 spin-</a:t>
                </a:r>
                <a:r>
                  <a:rPr lang="en-US" altLang="ja-JP" sz="2400" dirty="0" err="1">
                    <a:sym typeface="Wingdings" panose="05000000000000000000" pitchFamily="2" charset="2"/>
                  </a:rPr>
                  <a:t>nonflip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 only</a:t>
                </a:r>
                <a:endParaRPr lang="en-US" altLang="ja-JP" sz="2400" dirty="0"/>
              </a:p>
              <a:p>
                <a:pPr lvl="1"/>
                <a:r>
                  <a:rPr lang="en-US" altLang="ja-JP" sz="2400" dirty="0"/>
                  <a:t>P</a:t>
                </a:r>
                <a:r>
                  <a:rPr lang="en-US" altLang="ja-JP" sz="2400" baseline="-25000" dirty="0"/>
                  <a:t>3/2</a:t>
                </a:r>
                <a:r>
                  <a:rPr lang="en-US" altLang="ja-JP" sz="2400" dirty="0"/>
                  <a:t>(T</a:t>
                </a:r>
                <a:r>
                  <a:rPr lang="en-US" altLang="ja-JP" sz="2400" baseline="-25000" dirty="0"/>
                  <a:t>1+</a:t>
                </a:r>
                <a:r>
                  <a:rPr lang="en-US" altLang="ja-JP" sz="2400" dirty="0"/>
                  <a:t>) or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D</a:t>
                </a:r>
                <a:r>
                  <a:rPr lang="en-US" altLang="ja-JP" sz="2400" baseline="-25000" dirty="0"/>
                  <a:t>3/2</a:t>
                </a:r>
                <a:r>
                  <a:rPr lang="en-US" altLang="ja-JP" sz="2400" dirty="0"/>
                  <a:t>(T</a:t>
                </a:r>
                <a:r>
                  <a:rPr lang="en-US" altLang="ja-JP" sz="2400" baseline="-25000" dirty="0"/>
                  <a:t>2-</a:t>
                </a:r>
                <a:r>
                  <a:rPr lang="en-US" altLang="ja-JP" sz="2400" dirty="0"/>
                  <a:t>): Λ(1665)</a:t>
                </a:r>
              </a:p>
              <a:p>
                <a:r>
                  <a:rPr lang="en-US" altLang="ja-JP" sz="2800" dirty="0"/>
                  <a:t>P</a:t>
                </a:r>
                <a:r>
                  <a:rPr lang="en-US" altLang="ja-JP" sz="2800" baseline="-25000" dirty="0"/>
                  <a:t>3/2</a:t>
                </a:r>
                <a:r>
                  <a:rPr lang="en-US" altLang="ja-JP" sz="2800" dirty="0"/>
                  <a:t> case: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800" dirty="0">
                        <a:latin typeface="Cambria" panose="02040503050406030204" pitchFamily="18" charset="0"/>
                      </a:rPr>
                      <m:t>Im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ja-JP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ja-JP" sz="2800" i="1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ja-JP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altLang="ja-JP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l-GR" altLang="ja-JP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ja-JP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ja-JP" sz="2800" b="0" i="1" dirty="0">
                    <a:latin typeface="Cambria Math" panose="02040503050406030204" pitchFamily="18" charset="0"/>
                  </a:rPr>
                </a:br>
                <a:r>
                  <a:rPr lang="en-US" altLang="ja-JP" sz="2800" dirty="0"/>
                  <a:t>D</a:t>
                </a:r>
                <a:r>
                  <a:rPr lang="en-US" altLang="ja-JP" sz="2800" baseline="-25000" dirty="0"/>
                  <a:t>3/2</a:t>
                </a:r>
                <a:r>
                  <a:rPr lang="en-US" altLang="ja-JP" sz="2800" dirty="0"/>
                  <a:t> case: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altLang="ja-JP" sz="2800" dirty="0">
                            <a:latin typeface="Cambria" panose="02040503050406030204" pitchFamily="18" charset="0"/>
                          </a:rPr>
                          <m:t>Im</m:t>
                        </m:r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  <m:sSup>
                          <m:sSupPr>
                            <m:ctrlP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ja-JP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ja-JP" alt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altLang="ja-JP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altLang="ja-JP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8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ja-JP" alt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en-US" altLang="ja-JP" sz="28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l-GR" altLang="ja-JP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br>
                  <a:rPr lang="en-US" altLang="ja-JP" sz="2800" dirty="0">
                    <a:solidFill>
                      <a:srgbClr val="FF0000"/>
                    </a:solidFill>
                  </a:rPr>
                </a:br>
                <a:r>
                  <a:rPr lang="en-US" altLang="ja-JP" sz="28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altLang="ja-JP" sz="2800" b="1" dirty="0">
                    <a:solidFill>
                      <a:srgbClr val="FF0000"/>
                    </a:solidFill>
                  </a:rPr>
                  <a:t>Amplitude depends on model, but shape does not</a:t>
                </a:r>
              </a:p>
              <a:p>
                <a:pPr lvl="1"/>
                <a:r>
                  <a:rPr lang="en-US" altLang="ja-JP" sz="2400" dirty="0"/>
                  <a:t>We can distinguish the two cases in a model independent way.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E51D438-964D-4FD8-91CB-4C44E7C0F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233" y="855230"/>
                <a:ext cx="8880529" cy="6002770"/>
              </a:xfrm>
              <a:blipFill>
                <a:blip r:embed="rId3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926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83403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Parity determination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487" y="1193369"/>
            <a:ext cx="8896027" cy="550964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Angular distribution is the same for 3/2</a:t>
            </a:r>
            <a:r>
              <a:rPr lang="en-US" altLang="ja-JP" baseline="30000" dirty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 (P wave)  </a:t>
            </a:r>
            <a:br>
              <a:rPr lang="en-US" altLang="ja-JP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and 3/2</a:t>
            </a:r>
            <a:r>
              <a:rPr lang="en-US" altLang="ja-JP" baseline="3000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 (D wave) </a:t>
            </a:r>
          </a:p>
          <a:p>
            <a:pPr lvl="1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We need polarization of the final 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L</a:t>
            </a:r>
          </a:p>
          <a:p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Crystal-Ball data is very poor for polarization</a:t>
            </a:r>
          </a:p>
          <a:p>
            <a:pPr lvl="1"/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Cannot conclude the existence of new resonance </a:t>
            </a:r>
          </a:p>
          <a:p>
            <a:r>
              <a:rPr lang="en-US" altLang="ja-JP" dirty="0"/>
              <a:t>How we can distinguish P&amp;D?</a:t>
            </a:r>
          </a:p>
          <a:p>
            <a:pPr lvl="1"/>
            <a:r>
              <a:rPr lang="en-US" altLang="ja-JP" dirty="0"/>
              <a:t>P wave – no node, D wave – node</a:t>
            </a:r>
          </a:p>
          <a:p>
            <a:r>
              <a:rPr lang="en-US" altLang="ja-JP" dirty="0"/>
              <a:t>We need  </a:t>
            </a:r>
            <a:r>
              <a:rPr lang="en-US" altLang="ja-JP" dirty="0">
                <a:latin typeface="Symbol" panose="05050102010706020507" pitchFamily="18" charset="2"/>
              </a:rPr>
              <a:t>d</a:t>
            </a:r>
            <a:r>
              <a:rPr lang="en-US" altLang="ja-JP" dirty="0"/>
              <a:t>p~0.05 for each momentum/angle bin</a:t>
            </a:r>
            <a:br>
              <a:rPr lang="en-US" altLang="ja-JP" dirty="0"/>
            </a:br>
            <a:r>
              <a:rPr lang="en-US" altLang="ja-JP" dirty="0">
                <a:sym typeface="Wingdings" panose="05000000000000000000" pitchFamily="2" charset="2"/>
              </a:rPr>
              <a:t> Large (&gt; 100 times) s</a:t>
            </a:r>
            <a:r>
              <a:rPr lang="en-US" altLang="ja-JP" dirty="0"/>
              <a:t>tatistics needed</a:t>
            </a:r>
            <a:br>
              <a:rPr lang="en-US" altLang="ja-JP" dirty="0"/>
            </a:br>
            <a:r>
              <a:rPr lang="en-US" altLang="ja-JP" dirty="0"/>
              <a:t>   </a:t>
            </a:r>
            <a:r>
              <a:rPr lang="ja-JP" altLang="en-US" dirty="0"/>
              <a:t>～</a:t>
            </a:r>
            <a:r>
              <a:rPr lang="en-US" altLang="ja-JP" dirty="0"/>
              <a:t>16: </a:t>
            </a:r>
            <a:r>
              <a:rPr lang="en-US" altLang="ja-JP" dirty="0" err="1">
                <a:latin typeface="Symbol" panose="05050102010706020507" pitchFamily="18" charset="2"/>
              </a:rPr>
              <a:t>d</a:t>
            </a:r>
            <a:r>
              <a:rPr lang="en-US" altLang="ja-JP" dirty="0" err="1"/>
              <a:t>P</a:t>
            </a:r>
            <a:r>
              <a:rPr lang="en-US" altLang="ja-JP" dirty="0"/>
              <a:t> 0.2 </a:t>
            </a:r>
            <a:r>
              <a:rPr lang="en-US" altLang="ja-JP" dirty="0">
                <a:sym typeface="Wingdings" panose="05000000000000000000" pitchFamily="2" charset="2"/>
              </a:rPr>
              <a:t> 0.05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   </a:t>
            </a:r>
            <a:r>
              <a:rPr lang="ja-JP" altLang="en-US" dirty="0">
                <a:sym typeface="Wingdings" panose="05000000000000000000" pitchFamily="2" charset="2"/>
              </a:rPr>
              <a:t>～</a:t>
            </a:r>
            <a:r>
              <a:rPr lang="en-US" altLang="ja-JP" dirty="0">
                <a:sym typeface="Wingdings" panose="05000000000000000000" pitchFamily="2" charset="2"/>
              </a:rPr>
              <a:t>10: binning 2  20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Need ~2 weeks of beamtime. Feasible!</a:t>
            </a:r>
            <a:endParaRPr kumimoji="1" lang="en-US" altLang="ja-JP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043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55EF9B-789D-4CDE-8AD1-A511493F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4122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Present status and prospects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76B96C-0B92-4A36-9F58-16C1D783A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9001000" cy="5544616"/>
          </a:xfrm>
        </p:spPr>
        <p:txBody>
          <a:bodyPr/>
          <a:lstStyle/>
          <a:p>
            <a:r>
              <a:rPr lang="en-US" altLang="ja-JP" dirty="0"/>
              <a:t>Proposal was submitted to J-PARC in Dec. 2017</a:t>
            </a:r>
          </a:p>
          <a:p>
            <a:r>
              <a:rPr lang="en-US" altLang="ja-JP" dirty="0"/>
              <a:t>Stage-1 approval (Scientific approval) granted in the J-PARC PAC meeting in Jan. 2018.</a:t>
            </a:r>
          </a:p>
          <a:p>
            <a:r>
              <a:rPr lang="en-US" altLang="ja-JP" dirty="0"/>
              <a:t>We will try to get stage-2 approval (full approval) in the PAC meeting in Jan. 2019.</a:t>
            </a:r>
          </a:p>
          <a:p>
            <a:r>
              <a:rPr lang="en-US" altLang="ja-JP" dirty="0"/>
              <a:t>The whole detector system will be ready within 2019.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Hope to run in 2020.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8585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Summary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>
                <a:solidFill>
                  <a:srgbClr val="0070C0"/>
                </a:solidFill>
              </a:rPr>
              <a:t>Search for a new </a:t>
            </a:r>
            <a:r>
              <a:rPr lang="en-US" altLang="ja-JP" sz="2800" dirty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800" baseline="30000" dirty="0">
                <a:solidFill>
                  <a:srgbClr val="0070C0"/>
                </a:solidFill>
                <a:latin typeface="Symbol" panose="05050102010706020507" pitchFamily="18" charset="2"/>
              </a:rPr>
              <a:t>*</a:t>
            </a:r>
            <a:r>
              <a:rPr lang="en-US" altLang="ja-JP" sz="2800" dirty="0">
                <a:solidFill>
                  <a:srgbClr val="0070C0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2800" dirty="0">
                <a:solidFill>
                  <a:srgbClr val="0070C0"/>
                </a:solidFill>
              </a:rPr>
              <a:t>resonance around the </a:t>
            </a:r>
            <a:r>
              <a:rPr lang="en-US" altLang="ja-JP" sz="2800" dirty="0" err="1">
                <a:solidFill>
                  <a:srgbClr val="0070C0"/>
                </a:solidFill>
                <a:latin typeface="Symbol" panose="05050102010706020507" pitchFamily="18" charset="2"/>
              </a:rPr>
              <a:t>Lh</a:t>
            </a:r>
            <a:r>
              <a:rPr lang="en-US" altLang="ja-JP" sz="2800" dirty="0">
                <a:solidFill>
                  <a:srgbClr val="0070C0"/>
                </a:solidFill>
              </a:rPr>
              <a:t> threshold</a:t>
            </a:r>
          </a:p>
          <a:p>
            <a:r>
              <a:rPr lang="en-US" altLang="ja-JP" sz="2800" dirty="0"/>
              <a:t>Hints seen in Belle &amp; </a:t>
            </a:r>
            <a:r>
              <a:rPr lang="en-US" altLang="ja-JP" sz="2800" dirty="0" err="1"/>
              <a:t>Crystall</a:t>
            </a:r>
            <a:r>
              <a:rPr lang="en-US" altLang="ja-JP" sz="2800" dirty="0"/>
              <a:t> Ball </a:t>
            </a:r>
          </a:p>
          <a:p>
            <a:r>
              <a:rPr lang="en-US" altLang="ja-JP" sz="2800" dirty="0"/>
              <a:t>Does not fit in quark model or any other models </a:t>
            </a:r>
            <a:br>
              <a:rPr lang="en-US" altLang="ja-JP" sz="2800" dirty="0"/>
            </a:b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solidFill>
                  <a:srgbClr val="FF0000"/>
                </a:solidFill>
              </a:rPr>
              <a:t>Must be an exotic</a:t>
            </a:r>
          </a:p>
          <a:p>
            <a:r>
              <a:rPr lang="en-US" altLang="ja-JP" sz="2800" dirty="0">
                <a:solidFill>
                  <a:srgbClr val="00B050"/>
                </a:solidFill>
              </a:rPr>
              <a:t>J-PARC E72@K1.8BR (or K1.1)</a:t>
            </a:r>
          </a:p>
          <a:p>
            <a:pPr lvl="1"/>
            <a:r>
              <a:rPr lang="en-US" altLang="ja-JP" sz="2400" dirty="0"/>
              <a:t>Repeat the measurement of p(K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,</a:t>
            </a:r>
            <a:r>
              <a:rPr lang="en-US" altLang="ja-JP" sz="24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)</a:t>
            </a:r>
            <a:r>
              <a:rPr lang="en-US" altLang="ja-JP" sz="2400" dirty="0">
                <a:latin typeface="Symbol" panose="05050102010706020507" pitchFamily="18" charset="2"/>
              </a:rPr>
              <a:t>h</a:t>
            </a:r>
            <a:r>
              <a:rPr lang="en-US" altLang="ja-JP" sz="2400" dirty="0"/>
              <a:t> with x100 more statistics than Crystal Ball.</a:t>
            </a:r>
          </a:p>
          <a:p>
            <a:pPr lvl="1"/>
            <a:r>
              <a:rPr lang="en-US" altLang="ja-JP" sz="2400" dirty="0"/>
              <a:t>Not only differential cross section, but </a:t>
            </a:r>
            <a:r>
              <a:rPr lang="en-US" altLang="ja-JP" sz="2400" dirty="0">
                <a:latin typeface="Symbol" panose="05050102010706020507" pitchFamily="18" charset="2"/>
              </a:rPr>
              <a:t>L</a:t>
            </a:r>
            <a:r>
              <a:rPr lang="en-US" altLang="ja-JP" sz="2400" dirty="0"/>
              <a:t> polarization</a:t>
            </a:r>
            <a:br>
              <a:rPr lang="en-US" altLang="ja-JP" sz="2400" dirty="0"/>
            </a:br>
            <a:r>
              <a:rPr lang="en-US" altLang="ja-JP" sz="2400" dirty="0">
                <a:sym typeface="Wingdings" panose="05000000000000000000" pitchFamily="2" charset="2"/>
              </a:rPr>
              <a:t> Parity can be determined</a:t>
            </a:r>
          </a:p>
          <a:p>
            <a:pPr lvl="1"/>
            <a:r>
              <a:rPr lang="en-US" altLang="ja-JP" sz="2400" dirty="0">
                <a:sym typeface="Wingdings" panose="05000000000000000000" pitchFamily="2" charset="2"/>
              </a:rPr>
              <a:t>Interpretation does not depend on theoretical models.</a:t>
            </a:r>
          </a:p>
          <a:p>
            <a:r>
              <a:rPr lang="en-US" altLang="ja-JP" sz="2800" dirty="0">
                <a:solidFill>
                  <a:srgbClr val="00B050"/>
                </a:solidFill>
                <a:sym typeface="Wingdings" panose="05000000000000000000" pitchFamily="2" charset="2"/>
              </a:rPr>
              <a:t>We hope to run in 2020</a:t>
            </a:r>
          </a:p>
          <a:p>
            <a:pPr lvl="1"/>
            <a:r>
              <a:rPr lang="en-US" altLang="ja-JP" sz="2400" dirty="0"/>
              <a:t>Ready to run by Dec. 2019.</a:t>
            </a:r>
          </a:p>
          <a:p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791157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512168"/>
          </a:xfrm>
        </p:spPr>
        <p:txBody>
          <a:bodyPr>
            <a:noAutofit/>
          </a:bodyPr>
          <a:lstStyle/>
          <a:p>
            <a:r>
              <a:rPr lang="en-US" altLang="ja-JP" sz="8000" dirty="0"/>
              <a:t>Backup</a:t>
            </a:r>
            <a:endParaRPr kumimoji="1" lang="ja-JP" altLang="en-US" sz="8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334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-1" y="44624"/>
                <a:ext cx="9144001" cy="86409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>
                    <a:solidFill>
                      <a:srgbClr val="0070C0"/>
                    </a:solidFill>
                  </a:rPr>
                  <a:t>Dalitz plot: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c</m:t>
                        </m:r>
                      </m:sub>
                      <m:sup>
                        <m:r>
                          <a:rPr lang="en-US" altLang="ko-KR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+</m:t>
                        </m:r>
                      </m:sup>
                    </m:sSubSup>
                    <m:r>
                      <a:rPr lang="en-US" altLang="ko-K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→</m:t>
                    </m:r>
                    <m:r>
                      <a:rPr lang="en-US" altLang="ko-K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ko-KR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" y="44624"/>
                <a:ext cx="9144001" cy="864096"/>
              </a:xfrm>
              <a:blipFill>
                <a:blip r:embed="rId2"/>
                <a:stretch>
                  <a:fillRect t="-8451" b="-28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21" y="1052736"/>
            <a:ext cx="7106958" cy="5832648"/>
          </a:xfrm>
          <a:prstGeom prst="rect">
            <a:avLst/>
          </a:prstGeom>
        </p:spPr>
      </p:pic>
      <p:cxnSp>
        <p:nvCxnSpPr>
          <p:cNvPr id="10" name="直線矢印コネクタ 9"/>
          <p:cNvCxnSpPr>
            <a:cxnSpLocks/>
          </p:cNvCxnSpPr>
          <p:nvPr/>
        </p:nvCxnSpPr>
        <p:spPr>
          <a:xfrm flipH="1">
            <a:off x="4716016" y="2589451"/>
            <a:ext cx="1174987" cy="22077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552180" y="2069412"/>
            <a:ext cx="224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What’s this?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>
            <a:off x="1300459" y="1916832"/>
            <a:ext cx="923548" cy="13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8685" y="1671191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Symbol" panose="05050102010706020507" pitchFamily="18" charset="2"/>
              </a:rPr>
              <a:t>D(1232)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cxnSp>
        <p:nvCxnSpPr>
          <p:cNvPr id="12" name="直線矢印コネクタ 11"/>
          <p:cNvCxnSpPr>
            <a:cxnSpLocks/>
          </p:cNvCxnSpPr>
          <p:nvPr/>
        </p:nvCxnSpPr>
        <p:spPr>
          <a:xfrm flipV="1">
            <a:off x="3029919" y="5681141"/>
            <a:ext cx="1046135" cy="201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939216" y="5589240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Symbol" panose="05050102010706020507" pitchFamily="18" charset="2"/>
              </a:rPr>
              <a:t>L(1520)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cxnSp>
        <p:nvCxnSpPr>
          <p:cNvPr id="17" name="直線矢印コネクタ 16"/>
          <p:cNvCxnSpPr>
            <a:cxnSpLocks/>
          </p:cNvCxnSpPr>
          <p:nvPr/>
        </p:nvCxnSpPr>
        <p:spPr>
          <a:xfrm flipH="1">
            <a:off x="3332136" y="1931938"/>
            <a:ext cx="1032615" cy="1209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832281" y="152717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Symbol" panose="05050102010706020507" pitchFamily="18" charset="2"/>
              </a:rPr>
              <a:t>K</a:t>
            </a:r>
            <a:r>
              <a:rPr kumimoji="1" lang="en-US" altLang="ja-JP" sz="2400" baseline="30000" dirty="0">
                <a:latin typeface="Symbol" panose="05050102010706020507" pitchFamily="18" charset="2"/>
              </a:rPr>
              <a:t>*</a:t>
            </a:r>
            <a:r>
              <a:rPr kumimoji="1" lang="en-US" altLang="ja-JP" sz="2400" dirty="0">
                <a:latin typeface="Symbol" panose="05050102010706020507" pitchFamily="18" charset="2"/>
              </a:rPr>
              <a:t>(896)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pic>
        <p:nvPicPr>
          <p:cNvPr id="14" name="Picture 2" descr="http://belle.kek.jp/image/B-logo-small.gif">
            <a:extLst>
              <a:ext uri="{FF2B5EF4-FFF2-40B4-BE49-F238E27FC236}">
                <a16:creationId xmlns:a16="http://schemas.microsoft.com/office/drawing/2014/main" id="{9EF001DB-BD19-4178-AF64-4353107F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58" y="1013981"/>
            <a:ext cx="1352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23262EE-1FEF-42BF-B99B-244CDB0C2158}"/>
              </a:ext>
            </a:extLst>
          </p:cNvPr>
          <p:cNvSpPr/>
          <p:nvPr/>
        </p:nvSpPr>
        <p:spPr>
          <a:xfrm>
            <a:off x="1515367" y="1023119"/>
            <a:ext cx="5504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[</a:t>
            </a:r>
            <a:r>
              <a:rPr lang="en-US" altLang="ja-JP" sz="2400" dirty="0" err="1"/>
              <a:t>S.B.Yang</a:t>
            </a:r>
            <a:r>
              <a:rPr lang="en-US" altLang="ja-JP" sz="2400" dirty="0"/>
              <a:t>, K. Tanida, et al., PRL117.011801]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748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81906"/>
            <a:ext cx="7886700" cy="792035"/>
          </a:xfrm>
        </p:spPr>
        <p:txBody>
          <a:bodyPr/>
          <a:lstStyle/>
          <a:p>
            <a:r>
              <a:rPr lang="en-US" altLang="ja-JP" dirty="0" err="1">
                <a:solidFill>
                  <a:srgbClr val="0070C0"/>
                </a:solidFill>
              </a:rPr>
              <a:t>Measurement@Belle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565" y="1011504"/>
            <a:ext cx="8933607" cy="5729161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The peak in the M(</a:t>
            </a:r>
            <a:r>
              <a:rPr kumimoji="1" lang="en-US" altLang="ja-JP" dirty="0" err="1"/>
              <a:t>pK</a:t>
            </a:r>
            <a:r>
              <a:rPr kumimoji="1" lang="en-US" altLang="ja-JP" baseline="30000" dirty="0"/>
              <a:t>-</a:t>
            </a:r>
            <a:r>
              <a:rPr kumimoji="1" lang="en-US" altLang="ja-JP" dirty="0"/>
              <a:t>) spectrum in </a:t>
            </a:r>
            <a:r>
              <a:rPr kumimoji="1" lang="en-US" altLang="ja-JP" dirty="0" err="1">
                <a:latin typeface="Symbol" panose="05050102010706020507" pitchFamily="18" charset="2"/>
              </a:rPr>
              <a:t>L</a:t>
            </a:r>
            <a:r>
              <a:rPr kumimoji="1" lang="en-US" altLang="ja-JP" baseline="-25000" dirty="0" err="1"/>
              <a:t>c</a:t>
            </a:r>
            <a:r>
              <a:rPr kumimoji="1" lang="en-US" altLang="ja-JP" dirty="0"/>
              <a:t> </a:t>
            </a:r>
            <a:r>
              <a:rPr kumimoji="1" lang="en-US" altLang="ja-JP" dirty="0">
                <a:sym typeface="Wingdings" panose="05000000000000000000" pitchFamily="2" charset="2"/>
              </a:rPr>
              <a:t> </a:t>
            </a:r>
            <a:r>
              <a:rPr kumimoji="1" lang="en-US" altLang="ja-JP" dirty="0" err="1">
                <a:sym typeface="Wingdings" panose="05000000000000000000" pitchFamily="2" charset="2"/>
              </a:rPr>
              <a:t>pK</a:t>
            </a:r>
            <a:r>
              <a:rPr kumimoji="1" lang="en-US" altLang="ja-JP" baseline="30000" dirty="0">
                <a:sym typeface="Wingdings" panose="05000000000000000000" pitchFamily="2" charset="2"/>
              </a:rPr>
              <a:t>-</a:t>
            </a:r>
            <a:r>
              <a:rPr kumimoji="1"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baseline="30000" dirty="0">
                <a:sym typeface="Wingdings" panose="05000000000000000000" pitchFamily="2" charset="2"/>
              </a:rPr>
              <a:t>+</a:t>
            </a:r>
            <a:r>
              <a:rPr kumimoji="1" lang="en-US" altLang="ja-JP" dirty="0">
                <a:sym typeface="Wingdings" panose="05000000000000000000" pitchFamily="2" charset="2"/>
              </a:rPr>
              <a:t> decay is due to the new </a:t>
            </a:r>
            <a:r>
              <a:rPr kumimoji="1"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baseline="30000" dirty="0">
                <a:sym typeface="Wingdings" panose="05000000000000000000" pitchFamily="2" charset="2"/>
              </a:rPr>
              <a:t>*</a:t>
            </a:r>
            <a:r>
              <a:rPr kumimoji="1" lang="en-US" altLang="ja-JP" dirty="0">
                <a:sym typeface="Wingdings" panose="05000000000000000000" pitchFamily="2" charset="2"/>
              </a:rPr>
              <a:t> resonance?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If yes, key measurements are</a:t>
            </a:r>
          </a:p>
          <a:p>
            <a:pPr lvl="1"/>
            <a:r>
              <a:rPr kumimoji="1" lang="en-US" altLang="ja-JP" dirty="0">
                <a:sym typeface="Wingdings" panose="05000000000000000000" pitchFamily="2" charset="2"/>
              </a:rPr>
              <a:t>J=3/2 – </a:t>
            </a:r>
            <a: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angular distribution (correlation)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between </a:t>
            </a:r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baseline="30000" dirty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+</a:t>
            </a:r>
            <a: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 and K</a:t>
            </a:r>
            <a:r>
              <a:rPr kumimoji="1" lang="en-US" altLang="ja-JP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br>
              <a:rPr kumimoji="1" lang="en-US" altLang="ja-JP" baseline="30000" dirty="0">
                <a:sym typeface="Wingdings" panose="05000000000000000000" pitchFamily="2" charset="2"/>
              </a:rPr>
            </a:br>
            <a:r>
              <a:rPr kumimoji="1" lang="en-US" altLang="ja-JP" baseline="30000" dirty="0">
                <a:sym typeface="Wingdings" panose="05000000000000000000" pitchFamily="2" charset="2"/>
              </a:rPr>
              <a:t>    </a:t>
            </a:r>
            <a:r>
              <a:rPr lang="en-US" altLang="ja-JP" dirty="0">
                <a:solidFill>
                  <a:srgbClr val="0070C0"/>
                </a:solidFill>
              </a:rPr>
              <a:t>1+3cos</a:t>
            </a:r>
            <a:r>
              <a:rPr lang="en-US" altLang="ja-JP" baseline="30000" dirty="0">
                <a:solidFill>
                  <a:srgbClr val="0070C0"/>
                </a:solidFill>
              </a:rPr>
              <a:t>2</a:t>
            </a:r>
            <a:r>
              <a:rPr lang="en-US" altLang="ja-JP" dirty="0">
                <a:solidFill>
                  <a:srgbClr val="0070C0"/>
                </a:solidFill>
                <a:latin typeface="Symbol" panose="05050102010706020507" pitchFamily="18" charset="2"/>
              </a:rPr>
              <a:t>q</a:t>
            </a:r>
            <a:r>
              <a:rPr lang="en-US" altLang="ja-JP" dirty="0"/>
              <a:t> for pure J=3/2 amplitude</a:t>
            </a:r>
            <a:br>
              <a:rPr lang="en-US" altLang="ja-JP" dirty="0"/>
            </a:br>
            <a:r>
              <a:rPr lang="en-US" altLang="ja-JP" dirty="0"/>
              <a:t>   </a:t>
            </a:r>
            <a:r>
              <a:rPr lang="en-US" altLang="ja-JP" dirty="0">
                <a:solidFill>
                  <a:srgbClr val="0070C0"/>
                </a:solidFill>
              </a:rPr>
              <a:t>flat</a:t>
            </a:r>
            <a:r>
              <a:rPr lang="en-US" altLang="ja-JP" dirty="0"/>
              <a:t> for pure J=1/2 amplitude</a:t>
            </a:r>
            <a:endParaRPr kumimoji="1" lang="en-US" altLang="ja-JP" dirty="0">
              <a:sym typeface="Wingdings" panose="05000000000000000000" pitchFamily="2" charset="2"/>
            </a:endParaRP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I=0, strongly couples to 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Lh</a:t>
            </a:r>
            <a:r>
              <a:rPr lang="en-US" altLang="ja-JP" dirty="0">
                <a:sym typeface="Wingdings" panose="05000000000000000000" pitchFamily="2" charset="2"/>
              </a:rPr>
              <a:t> channel 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 Important to see 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Lh</a:t>
            </a:r>
            <a:r>
              <a:rPr lang="en-US" altLang="ja-JP" dirty="0">
                <a:sym typeface="Wingdings" panose="05000000000000000000" pitchFamily="2" charset="2"/>
              </a:rPr>
              <a:t> channel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W</a:t>
            </a:r>
            <a:r>
              <a:rPr kumimoji="1" lang="en-US" altLang="ja-JP" dirty="0">
                <a:sym typeface="Wingdings" panose="05000000000000000000" pitchFamily="2" charset="2"/>
              </a:rPr>
              <a:t>idth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Parity is also important, but…</a:t>
            </a:r>
          </a:p>
          <a:p>
            <a:pPr lvl="1"/>
            <a:r>
              <a:rPr lang="en-US" altLang="ja-JP" dirty="0"/>
              <a:t>Needs measurement of polarization of </a:t>
            </a: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dirty="0"/>
              <a:t> in the </a:t>
            </a:r>
            <a:r>
              <a:rPr lang="en-US" altLang="ja-JP" dirty="0" err="1">
                <a:latin typeface="Symbol" panose="05050102010706020507" pitchFamily="18" charset="2"/>
              </a:rPr>
              <a:t>Lh</a:t>
            </a:r>
            <a:r>
              <a:rPr lang="en-US" altLang="ja-JP" dirty="0"/>
              <a:t> channel.</a:t>
            </a:r>
          </a:p>
          <a:p>
            <a:pPr lvl="1"/>
            <a:r>
              <a:rPr lang="en-US" altLang="ja-JP" dirty="0"/>
              <a:t>In principle possible, but needs very high statistics</a:t>
            </a:r>
          </a:p>
          <a:p>
            <a:pPr lvl="1"/>
            <a:r>
              <a:rPr lang="en-US" altLang="ja-JP" dirty="0"/>
              <a:t>Practically difficult @Belle, maybe possible at Belle2</a:t>
            </a:r>
            <a:endParaRPr lang="ja-JP" altLang="en-US" dirty="0"/>
          </a:p>
          <a:p>
            <a:pPr lvl="1"/>
            <a:endParaRPr kumimoji="1" lang="en-US" altLang="ja-JP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3950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6C7B4-C434-4A28-A8AD-E2D9A587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Acceptance</a:t>
            </a:r>
            <a:r>
              <a:rPr kumimoji="1" lang="ja-JP" altLang="en-US" dirty="0">
                <a:solidFill>
                  <a:srgbClr val="00B050"/>
                </a:solidFill>
              </a:rPr>
              <a:t> </a:t>
            </a:r>
            <a:r>
              <a:rPr kumimoji="1" lang="en-US" altLang="ja-JP" dirty="0">
                <a:solidFill>
                  <a:srgbClr val="00B050"/>
                </a:solidFill>
              </a:rPr>
              <a:t>curve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EE4E43-CE25-402F-8C09-1C182F04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282"/>
            <a:ext cx="8229600" cy="45259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854FA199-F629-41F3-8064-D5E9F0E51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" y="1023028"/>
            <a:ext cx="4511356" cy="2119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AA9BD49-2B5F-4A1A-9D94-D74B841AC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154"/>
            <a:ext cx="4511356" cy="211965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CC5FC0D-DD49-4C00-9941-D965389AB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46086"/>
            <a:ext cx="4655047" cy="21871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AB329E-46BD-4B0E-8A6E-6253A95E0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32" y="989271"/>
            <a:ext cx="4655046" cy="21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30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FC015-CA96-4AC0-BE15-8BFD995B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Energy calibration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42612FC-8FF0-48A4-BB2C-1C3923A8AB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496" y="1052736"/>
                <a:ext cx="9108504" cy="5760640"/>
              </a:xfrm>
            </p:spPr>
            <p:txBody>
              <a:bodyPr/>
              <a:lstStyle/>
              <a:p>
                <a:r>
                  <a:rPr kumimoji="1" lang="en-US" altLang="ja-JP" sz="2800" dirty="0"/>
                  <a:t>Crystal Ball: from total cross section</a:t>
                </a:r>
                <a:br>
                  <a:rPr kumimoji="1" lang="en-US" altLang="ja-JP" sz="2800" dirty="0"/>
                </a:b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p>
                    </m:sSubSup>
                  </m:oMath>
                </a14:m>
                <a:r>
                  <a:rPr kumimoji="1" lang="en-US" altLang="ja-JP" sz="2800" dirty="0"/>
                  <a:t> </a:t>
                </a:r>
              </a:p>
              <a:p>
                <a:r>
                  <a:rPr lang="en-US" altLang="ja-JP" sz="2800" dirty="0"/>
                  <a:t>We employ the same method with beam energy scanning</a:t>
                </a:r>
              </a:p>
              <a:p>
                <a:pPr lvl="1"/>
                <a:r>
                  <a:rPr lang="en-US" altLang="ja-JP" dirty="0"/>
                  <a:t>Take data at 5 momentum settings for ½ day each: </a:t>
                </a:r>
                <a:br>
                  <a:rPr lang="en-US" altLang="ja-JP" dirty="0"/>
                </a:br>
                <a:r>
                  <a:rPr lang="en-US" altLang="ja-JP" dirty="0"/>
                  <a:t>685, 705, 725, 745, &amp; 765 MeV/c</a:t>
                </a:r>
                <a:br>
                  <a:rPr lang="en-US" altLang="ja-JP" dirty="0"/>
                </a:br>
                <a:r>
                  <a:rPr lang="en-US" altLang="ja-JP" dirty="0"/>
                  <a:t>  </a:t>
                </a:r>
                <a:r>
                  <a:rPr lang="en-US" altLang="ja-JP" dirty="0">
                    <a:sym typeface="Wingdings" panose="05000000000000000000" pitchFamily="2" charset="2"/>
                  </a:rPr>
                  <a:t> 670-780 MeV/c is covered</a:t>
                </a:r>
                <a:br>
                  <a:rPr lang="en-US" altLang="ja-JP" dirty="0"/>
                </a:br>
                <a:r>
                  <a:rPr lang="en-US" altLang="ja-JP" dirty="0"/>
                  <a:t>+ ½ day for beam tuning</a:t>
                </a:r>
              </a:p>
              <a:p>
                <a:pPr lvl="1"/>
                <a:r>
                  <a:rPr lang="en-US" altLang="ja-JP" dirty="0"/>
                  <a:t>Analyze the data quickly (w/o efficiency correction, etc.)</a:t>
                </a:r>
                <a:br>
                  <a:rPr lang="en-US" altLang="ja-JP" dirty="0"/>
                </a:br>
                <a:r>
                  <a:rPr lang="en-US" altLang="ja-JP" dirty="0"/>
                  <a:t>&amp; determine absolute beam momentum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42612FC-8FF0-48A4-BB2C-1C3923A8AB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052736"/>
                <a:ext cx="9108504" cy="5760640"/>
              </a:xfrm>
              <a:blipFill>
                <a:blip r:embed="rId2"/>
                <a:stretch>
                  <a:fillRect l="-1205" t="-1058" r="-1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909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C3D9CB-B58B-41AE-B978-C6187E7BB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Magnetic field: 0.6T or higher?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04324-9D73-4939-85E3-53F91897F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052736"/>
            <a:ext cx="9073008" cy="5760640"/>
          </a:xfrm>
        </p:spPr>
        <p:txBody>
          <a:bodyPr/>
          <a:lstStyle/>
          <a:p>
            <a:r>
              <a:rPr kumimoji="1" lang="en-US" altLang="ja-JP" dirty="0"/>
              <a:t>Higher magnetic field</a:t>
            </a:r>
          </a:p>
          <a:p>
            <a:pPr lvl="1"/>
            <a:r>
              <a:rPr kumimoji="1" lang="en-US" altLang="ja-JP" dirty="0">
                <a:sym typeface="Wingdings" panose="05000000000000000000" pitchFamily="2" charset="2"/>
              </a:rPr>
              <a:t>Pros: Better momentum resolution</a:t>
            </a:r>
          </a:p>
          <a:p>
            <a:pPr lvl="1"/>
            <a:r>
              <a:rPr kumimoji="1" lang="en-US" altLang="ja-JP" dirty="0">
                <a:sym typeface="Wingdings" panose="05000000000000000000" pitchFamily="2" charset="2"/>
              </a:rPr>
              <a:t>Cons: Some of low momentum </a:t>
            </a:r>
            <a:r>
              <a:rPr kumimoji="1" lang="en-US" altLang="ja-JP" dirty="0" err="1">
                <a:sym typeface="Wingdings" panose="05000000000000000000" pitchFamily="2" charset="2"/>
              </a:rPr>
              <a:t>pions</a:t>
            </a:r>
            <a:r>
              <a:rPr kumimoji="1" lang="en-US" altLang="ja-JP" dirty="0">
                <a:sym typeface="Wingdings" panose="05000000000000000000" pitchFamily="2" charset="2"/>
              </a:rPr>
              <a:t> do not reach to the trigger </a:t>
            </a:r>
            <a:r>
              <a:rPr kumimoji="1" lang="en-US" altLang="ja-JP" dirty="0" err="1">
                <a:sym typeface="Wingdings" panose="05000000000000000000" pitchFamily="2" charset="2"/>
              </a:rPr>
              <a:t>hodoscope</a:t>
            </a:r>
            <a:endParaRPr kumimoji="1"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0.6T: acceptance loss is negligible, while resolution is reasonable 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Optimized in conservative acceptance estimation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Already good enough performance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Higher field may be better if we don’t require pion hits in trigger </a:t>
            </a:r>
            <a:r>
              <a:rPr kumimoji="1" lang="en-US" altLang="ja-JP" dirty="0" err="1">
                <a:sym typeface="Wingdings" panose="05000000000000000000" pitchFamily="2" charset="2"/>
              </a:rPr>
              <a:t>hodoscope</a:t>
            </a:r>
            <a:r>
              <a:rPr kumimoji="1" lang="en-US" altLang="ja-JP" dirty="0">
                <a:sym typeface="Wingdings" panose="05000000000000000000" pitchFamily="2" charset="2"/>
              </a:rPr>
              <a:t> (trigger B)</a:t>
            </a:r>
          </a:p>
          <a:p>
            <a:pPr lvl="1"/>
            <a:r>
              <a:rPr kumimoji="1" lang="en-US" altLang="ja-JP" dirty="0">
                <a:sym typeface="Wingdings" panose="05000000000000000000" pitchFamily="2" charset="2"/>
              </a:rPr>
              <a:t>Need detailed studies</a:t>
            </a:r>
          </a:p>
        </p:txBody>
      </p:sp>
    </p:spTree>
    <p:extLst>
      <p:ext uri="{BB962C8B-B14F-4D97-AF65-F5344CB8AC3E}">
        <p14:creationId xmlns:p14="http://schemas.microsoft.com/office/powerpoint/2010/main" val="3710040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A90857-DF59-471E-8362-49229F58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pPr algn="ctr"/>
            <a:r>
              <a:rPr kumimoji="1" lang="en-US" altLang="ja-JP" dirty="0"/>
              <a:t>5. TPC </a:t>
            </a:r>
            <a:r>
              <a:rPr kumimoji="1" lang="en-US" altLang="ja-JP" dirty="0" err="1"/>
              <a:t>hodoscope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DB47E0-F571-43A5-892E-22340A62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D24-4130-48A1-BE7F-8B34AE2713A1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8C1F6D46-22FE-4235-8468-96F22941C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950" y="1690689"/>
            <a:ext cx="3962400" cy="4486274"/>
          </a:xfrm>
        </p:spPr>
        <p:txBody>
          <a:bodyPr/>
          <a:lstStyle/>
          <a:p>
            <a:r>
              <a:rPr lang="en-US" altLang="ja-JP" dirty="0"/>
              <a:t>Two-charged particle trigger</a:t>
            </a:r>
          </a:p>
          <a:p>
            <a:r>
              <a:rPr lang="en-US" altLang="ja-JP" dirty="0"/>
              <a:t>32 segments of plastic scintillator array.</a:t>
            </a:r>
          </a:p>
          <a:p>
            <a:r>
              <a:rPr lang="en-US" altLang="ja-JP" dirty="0"/>
              <a:t>MPPCs on both ends.</a:t>
            </a:r>
          </a:p>
          <a:p>
            <a:endParaRPr kumimoji="1" lang="ja-JP" altLang="en-US" dirty="0"/>
          </a:p>
        </p:txBody>
      </p:sp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A2DFA677-01B7-44E4-94EE-6E089CD72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99" y="1690689"/>
            <a:ext cx="30502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05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989" y="103672"/>
            <a:ext cx="8992663" cy="1325563"/>
          </a:xfrm>
        </p:spPr>
        <p:txBody>
          <a:bodyPr/>
          <a:lstStyle/>
          <a:p>
            <a:pPr algn="ctr"/>
            <a:r>
              <a:rPr kumimoji="1" lang="en-US" altLang="ja-JP" dirty="0" err="1"/>
              <a:t>Hodoscope</a:t>
            </a:r>
            <a:r>
              <a:rPr kumimoji="1" lang="en-US" altLang="ja-JP" dirty="0"/>
              <a:t> test with short counter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3852" r="11393"/>
          <a:stretch/>
        </p:blipFill>
        <p:spPr>
          <a:xfrm>
            <a:off x="82989" y="1427635"/>
            <a:ext cx="4277720" cy="273199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039908" y="4912657"/>
            <a:ext cx="2079812" cy="2151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39908" y="5424016"/>
            <a:ext cx="2079812" cy="2151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39908" y="5935375"/>
            <a:ext cx="2079812" cy="2151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1050" y="5410149"/>
            <a:ext cx="712499" cy="2477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4166" y="5912019"/>
            <a:ext cx="712499" cy="27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447907" y="5381507"/>
            <a:ext cx="712499" cy="2978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444790" y="5898766"/>
            <a:ext cx="712499" cy="280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405034" y="4906397"/>
            <a:ext cx="712499" cy="208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3449468" y="4863536"/>
            <a:ext cx="269708" cy="3049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92672" y="4164235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50"/>
                </a:solidFill>
              </a:rPr>
              <a:t>MPPC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497542" y="5836450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</a:rPr>
              <a:t>PMT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94127" y="5333669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solidFill>
                  <a:schemeClr val="bg1"/>
                </a:solidFill>
              </a:rPr>
              <a:t>PMT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8070" y="5321118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</a:rPr>
              <a:t>PMT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7936" y="5858696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>
                <a:solidFill>
                  <a:schemeClr val="bg1"/>
                </a:solidFill>
              </a:rPr>
              <a:t>PMT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台形 43"/>
          <p:cNvSpPr/>
          <p:nvPr/>
        </p:nvSpPr>
        <p:spPr>
          <a:xfrm rot="16200000">
            <a:off x="3153177" y="4860642"/>
            <a:ext cx="255433" cy="309725"/>
          </a:xfrm>
          <a:prstGeom prst="trapezoid">
            <a:avLst>
              <a:gd name="adj" fmla="val 129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/>
          <p:cNvSpPr/>
          <p:nvPr/>
        </p:nvSpPr>
        <p:spPr>
          <a:xfrm rot="5400000">
            <a:off x="744377" y="4869940"/>
            <a:ext cx="265013" cy="303247"/>
          </a:xfrm>
          <a:prstGeom prst="trapezoid">
            <a:avLst>
              <a:gd name="adj" fmla="val 129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450967" y="4867827"/>
            <a:ext cx="269708" cy="3049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矢印コネクタ 23"/>
          <p:cNvCxnSpPr>
            <a:stCxn id="22" idx="1"/>
          </p:cNvCxnSpPr>
          <p:nvPr/>
        </p:nvCxnSpPr>
        <p:spPr>
          <a:xfrm flipH="1">
            <a:off x="3511834" y="4395068"/>
            <a:ext cx="180838" cy="4978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2" idx="1"/>
          </p:cNvCxnSpPr>
          <p:nvPr/>
        </p:nvCxnSpPr>
        <p:spPr>
          <a:xfrm flipH="1">
            <a:off x="644677" y="4395068"/>
            <a:ext cx="3047995" cy="5132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5953757" y="4643473"/>
            <a:ext cx="2079812" cy="7440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台形 51"/>
          <p:cNvSpPr/>
          <p:nvPr/>
        </p:nvSpPr>
        <p:spPr>
          <a:xfrm rot="16200000">
            <a:off x="5189647" y="4643984"/>
            <a:ext cx="744068" cy="743045"/>
          </a:xfrm>
          <a:prstGeom prst="trapezoid">
            <a:avLst>
              <a:gd name="adj" fmla="val 3223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4915393" y="4867822"/>
            <a:ext cx="269708" cy="3049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角丸四角形 54"/>
          <p:cNvSpPr/>
          <p:nvPr/>
        </p:nvSpPr>
        <p:spPr>
          <a:xfrm>
            <a:off x="8786894" y="4863044"/>
            <a:ext cx="269708" cy="3049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台形 55"/>
          <p:cNvSpPr/>
          <p:nvPr/>
        </p:nvSpPr>
        <p:spPr>
          <a:xfrm rot="5400000">
            <a:off x="8037734" y="4635509"/>
            <a:ext cx="744068" cy="743045"/>
          </a:xfrm>
          <a:prstGeom prst="trapezoid">
            <a:avLst>
              <a:gd name="adj" fmla="val 3223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5953757" y="4574357"/>
            <a:ext cx="207981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6137751" y="4213007"/>
            <a:ext cx="2055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150 (real size = 800)</a:t>
            </a:r>
            <a:endParaRPr kumimoji="1" lang="ja-JP" altLang="en-US" dirty="0"/>
          </a:p>
        </p:txBody>
      </p:sp>
      <p:cxnSp>
        <p:nvCxnSpPr>
          <p:cNvPr id="60" name="直線矢印コネクタ 59"/>
          <p:cNvCxnSpPr/>
          <p:nvPr/>
        </p:nvCxnSpPr>
        <p:spPr>
          <a:xfrm>
            <a:off x="6030929" y="4643472"/>
            <a:ext cx="11670" cy="7355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6060527" y="48087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70</a:t>
            </a:r>
            <a:endParaRPr kumimoji="1" lang="ja-JP" altLang="en-US" dirty="0"/>
          </a:p>
        </p:txBody>
      </p:sp>
      <p:cxnSp>
        <p:nvCxnSpPr>
          <p:cNvPr id="65" name="直線矢印コネクタ 64"/>
          <p:cNvCxnSpPr/>
          <p:nvPr/>
        </p:nvCxnSpPr>
        <p:spPr>
          <a:xfrm flipH="1">
            <a:off x="3059647" y="4902294"/>
            <a:ext cx="2982" cy="2398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2620426" y="48451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10</a:t>
            </a:r>
            <a:endParaRPr kumimoji="1" lang="ja-JP" altLang="en-US" dirty="0"/>
          </a:p>
        </p:txBody>
      </p:sp>
      <p:cxnSp>
        <p:nvCxnSpPr>
          <p:cNvPr id="68" name="直線矢印コネクタ 67"/>
          <p:cNvCxnSpPr/>
          <p:nvPr/>
        </p:nvCxnSpPr>
        <p:spPr>
          <a:xfrm>
            <a:off x="5233291" y="4881216"/>
            <a:ext cx="3252" cy="2789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5236542" y="48266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12</a:t>
            </a:r>
            <a:endParaRPr kumimoji="1" lang="ja-JP" altLang="en-US" dirty="0"/>
          </a:p>
        </p:txBody>
      </p:sp>
      <p:sp>
        <p:nvSpPr>
          <p:cNvPr id="71" name="円弧 70"/>
          <p:cNvSpPr/>
          <p:nvPr/>
        </p:nvSpPr>
        <p:spPr>
          <a:xfrm rot="6065236">
            <a:off x="7860691" y="4459886"/>
            <a:ext cx="426538" cy="452858"/>
          </a:xfrm>
          <a:prstGeom prst="arc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8131294" y="480443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60°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116815" y="5603414"/>
            <a:ext cx="36640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MPPC: S13360-3050CS</a:t>
            </a:r>
          </a:p>
          <a:p>
            <a:r>
              <a:rPr lang="en-US" altLang="ja-JP" sz="2400" dirty="0"/>
              <a:t>PMT:    H6612 </a:t>
            </a:r>
            <a:r>
              <a:rPr lang="en-US" altLang="ja-JP" dirty="0"/>
              <a:t>(rising time 1.3ns)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462519" y="1542812"/>
            <a:ext cx="486748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/>
              <a:t>MPPC system is testing systematically</a:t>
            </a:r>
          </a:p>
          <a:p>
            <a:r>
              <a:rPr lang="en-US" altLang="ja-JP" sz="2200" dirty="0"/>
              <a:t> - MPPC number: 1, 2, 4,</a:t>
            </a:r>
          </a:p>
          <a:p>
            <a:r>
              <a:rPr lang="en-US" altLang="ja-JP" sz="2200" dirty="0"/>
              <a:t> - Over voltage: +3, +5, +7V </a:t>
            </a:r>
          </a:p>
          <a:p>
            <a:r>
              <a:rPr lang="en-US" altLang="ja-JP" sz="2200" dirty="0"/>
              <a:t> - Connection: Mixer (NIM), off-line sum, </a:t>
            </a:r>
          </a:p>
          <a:p>
            <a:r>
              <a:rPr lang="en-US" altLang="ja-JP" sz="2200" dirty="0"/>
              <a:t>                          Series </a:t>
            </a:r>
          </a:p>
          <a:p>
            <a:r>
              <a:rPr kumimoji="1" lang="en-US" altLang="ja-JP" sz="2200" dirty="0"/>
              <a:t> - MPPC : 3050(now), 3075, 6050, 6075</a:t>
            </a:r>
          </a:p>
          <a:p>
            <a:r>
              <a:rPr lang="en-US" altLang="ja-JP" sz="2200" dirty="0"/>
              <a:t> - Light guide: with (now), without</a:t>
            </a:r>
            <a:endParaRPr kumimoji="1" lang="ja-JP" altLang="en-US" sz="22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82989" y="3592169"/>
            <a:ext cx="12612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＠</a:t>
            </a:r>
            <a:r>
              <a:rPr kumimoji="1" lang="en-US" altLang="ja-JP" sz="2800" b="1" dirty="0"/>
              <a:t>JAEA</a:t>
            </a:r>
            <a:endParaRPr kumimoji="1" lang="ja-JP" altLang="en-US" sz="2800" b="1" dirty="0"/>
          </a:p>
        </p:txBody>
      </p:sp>
      <p:sp>
        <p:nvSpPr>
          <p:cNvPr id="53" name="台形 52"/>
          <p:cNvSpPr/>
          <p:nvPr/>
        </p:nvSpPr>
        <p:spPr>
          <a:xfrm rot="5400000">
            <a:off x="747568" y="5377823"/>
            <a:ext cx="265013" cy="303247"/>
          </a:xfrm>
          <a:prstGeom prst="trapezoid">
            <a:avLst>
              <a:gd name="adj" fmla="val 129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台形 56"/>
          <p:cNvSpPr/>
          <p:nvPr/>
        </p:nvSpPr>
        <p:spPr>
          <a:xfrm rot="5400000">
            <a:off x="750615" y="5885072"/>
            <a:ext cx="265013" cy="303247"/>
          </a:xfrm>
          <a:prstGeom prst="trapezoid">
            <a:avLst>
              <a:gd name="adj" fmla="val 129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台形 60"/>
          <p:cNvSpPr/>
          <p:nvPr/>
        </p:nvSpPr>
        <p:spPr>
          <a:xfrm rot="16200000">
            <a:off x="3159805" y="5370847"/>
            <a:ext cx="255433" cy="309725"/>
          </a:xfrm>
          <a:prstGeom prst="trapezoid">
            <a:avLst>
              <a:gd name="adj" fmla="val 129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61"/>
          <p:cNvSpPr/>
          <p:nvPr/>
        </p:nvSpPr>
        <p:spPr>
          <a:xfrm rot="16200000">
            <a:off x="3153177" y="5881201"/>
            <a:ext cx="255433" cy="309725"/>
          </a:xfrm>
          <a:prstGeom prst="trapezoid">
            <a:avLst>
              <a:gd name="adj" fmla="val 1296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377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9496" y="-73596"/>
            <a:ext cx="8498826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/>
              <a:t>Preliminary result with short counter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12695" b="5919"/>
          <a:stretch/>
        </p:blipFill>
        <p:spPr>
          <a:xfrm>
            <a:off x="1183341" y="2223246"/>
            <a:ext cx="7476564" cy="43012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185648" y="6470739"/>
            <a:ext cx="169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Over voltage (V)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4684" y="1847832"/>
            <a:ext cx="471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The results of NIM mixer connection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-150652" y="3897868"/>
            <a:ext cx="20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Time resolution</a:t>
            </a:r>
            <a:r>
              <a:rPr kumimoji="1" lang="en-US" altLang="ja-JP"/>
              <a:t> 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ps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3932" y="5017251"/>
            <a:ext cx="259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PMT‘s resolution ~ 100 </a:t>
            </a:r>
            <a:r>
              <a:rPr kumimoji="1" lang="en-US" altLang="ja-JP" dirty="0" err="1"/>
              <a:t>ps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3638" y="1048028"/>
            <a:ext cx="8814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We have achieved ~ 180ps resolution with 4ch read out system.</a:t>
            </a:r>
          </a:p>
          <a:p>
            <a:pPr algn="ctr"/>
            <a:r>
              <a:rPr lang="en-US" altLang="ja-JP" sz="2400" dirty="0"/>
              <a:t>Test will continue to achieve better resolution and real size condition.</a:t>
            </a:r>
            <a:r>
              <a:rPr kumimoji="1" lang="en-US" altLang="ja-JP" sz="2400" dirty="0">
                <a:solidFill>
                  <a:srgbClr val="FF0000"/>
                </a:solidFill>
              </a:rPr>
              <a:t>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89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051FAF-62C5-4371-B96E-4576A383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363" y="-250543"/>
            <a:ext cx="4741273" cy="1325563"/>
          </a:xfrm>
        </p:spPr>
        <p:txBody>
          <a:bodyPr/>
          <a:lstStyle/>
          <a:p>
            <a:r>
              <a:rPr kumimoji="1" lang="en-US" altLang="ja-JP" dirty="0"/>
              <a:t>7. LH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 target system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F14629E-78E3-4A1C-B1F0-9336DDA08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" y="1485387"/>
            <a:ext cx="3955795" cy="194361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FED314A-90CB-4AEE-958D-FC201E2A6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45875" y="0"/>
            <a:ext cx="6280696" cy="6858000"/>
          </a:xfrm>
          <a:prstGeom prst="rect">
            <a:avLst/>
          </a:prstGeom>
        </p:spPr>
      </p:pic>
      <p:pic>
        <p:nvPicPr>
          <p:cNvPr id="12" name="コンテンツ プレースホルダー 5">
            <a:extLst>
              <a:ext uri="{FF2B5EF4-FFF2-40B4-BE49-F238E27FC236}">
                <a16:creationId xmlns:a16="http://schemas.microsoft.com/office/drawing/2014/main" id="{A7C036CF-7A6E-48E7-BBB1-F18000120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82" y="3429000"/>
            <a:ext cx="2476825" cy="3429000"/>
          </a:xfrm>
          <a:prstGeom prst="rect">
            <a:avLst/>
          </a:prstGeom>
        </p:spPr>
      </p:pic>
      <p:pic>
        <p:nvPicPr>
          <p:cNvPr id="16" name="コンテンツ プレースホルダー 13">
            <a:extLst>
              <a:ext uri="{FF2B5EF4-FFF2-40B4-BE49-F238E27FC236}">
                <a16:creationId xmlns:a16="http://schemas.microsoft.com/office/drawing/2014/main" id="{9D6F4D4B-C8CD-4D20-A543-9A5C81BDE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7" y="3863535"/>
            <a:ext cx="2252891" cy="2868767"/>
          </a:xfrm>
          <a:prstGeom prst="rect">
            <a:avLst/>
          </a:prstGeom>
        </p:spPr>
      </p:pic>
      <p:sp>
        <p:nvSpPr>
          <p:cNvPr id="19" name="コンテンツ プレースホルダー 18">
            <a:extLst>
              <a:ext uri="{FF2B5EF4-FFF2-40B4-BE49-F238E27FC236}">
                <a16:creationId xmlns:a16="http://schemas.microsoft.com/office/drawing/2014/main" id="{FBD242D6-5214-43FC-B6AD-F00F63FE8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446" y="1212999"/>
            <a:ext cx="5329078" cy="2078022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/>
              <a:t>TPC and LH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 system are independent</a:t>
            </a:r>
          </a:p>
          <a:p>
            <a:r>
              <a:rPr lang="en-US" altLang="ja-JP" dirty="0"/>
              <a:t>LH</a:t>
            </a:r>
            <a:r>
              <a:rPr lang="en-US" altLang="ja-JP" baseline="-25000" dirty="0"/>
              <a:t>2</a:t>
            </a:r>
            <a:r>
              <a:rPr lang="en-US" altLang="ja-JP" dirty="0"/>
              <a:t> cryostat + cylinder is fixed on the upper Yoke plate</a:t>
            </a:r>
          </a:p>
          <a:p>
            <a:r>
              <a:rPr lang="en-US" altLang="ja-JP" dirty="0"/>
              <a:t>Target cylinder inserted vertically down to TPC target holder</a:t>
            </a:r>
          </a:p>
          <a:p>
            <a:pPr lvl="1"/>
            <a:r>
              <a:rPr kumimoji="1" lang="en-US" altLang="ja-JP" dirty="0"/>
              <a:t>Long target vacuum </a:t>
            </a:r>
            <a:r>
              <a:rPr lang="en-US" altLang="ja-JP" dirty="0"/>
              <a:t>cylinder ~ 1m is r</a:t>
            </a:r>
            <a:r>
              <a:rPr kumimoji="1" lang="en-US" altLang="ja-JP" dirty="0"/>
              <a:t>equired</a:t>
            </a:r>
          </a:p>
          <a:p>
            <a:endParaRPr kumimoji="1" lang="ja-JP" altLang="en-US" dirty="0"/>
          </a:p>
        </p:txBody>
      </p:sp>
      <p:pic>
        <p:nvPicPr>
          <p:cNvPr id="20" name="コンテンツ プレースホルダー 17">
            <a:extLst>
              <a:ext uri="{FF2B5EF4-FFF2-40B4-BE49-F238E27FC236}">
                <a16:creationId xmlns:a16="http://schemas.microsoft.com/office/drawing/2014/main" id="{BEF5CF50-8D82-4D2A-BF24-FA0A2615CC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58" y="3786093"/>
            <a:ext cx="1680168" cy="30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4C908-E085-4B34-86D1-548EBB77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-77737"/>
            <a:ext cx="7886700" cy="1325563"/>
          </a:xfrm>
        </p:spPr>
        <p:txBody>
          <a:bodyPr/>
          <a:lstStyle/>
          <a:p>
            <a:pPr algn="ctr"/>
            <a:r>
              <a:rPr kumimoji="1" lang="en-US" altLang="ja-JP" dirty="0"/>
              <a:t>Liq-H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 target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0626CD0-DE50-4B73-A725-F82E9807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85884"/>
            <a:ext cx="3467101" cy="4404360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We design the target according to J-PARC liquid hydrogen target guideline </a:t>
            </a:r>
            <a:endParaRPr lang="ja-JP" altLang="en-US" dirty="0">
              <a:solidFill>
                <a:srgbClr val="FF0000"/>
              </a:solidFill>
            </a:endParaRPr>
          </a:p>
          <a:p>
            <a:r>
              <a:rPr kumimoji="1" lang="en-US" altLang="ja-JP" dirty="0"/>
              <a:t>Based on E40 LH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 target system with GM cryocooler</a:t>
            </a:r>
          </a:p>
          <a:p>
            <a:pPr lvl="1"/>
            <a:r>
              <a:rPr kumimoji="1" lang="en-US" altLang="ja-JP" dirty="0"/>
              <a:t>E40 LH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 </a:t>
            </a:r>
            <a:r>
              <a:rPr lang="en-US" altLang="ja-JP" dirty="0"/>
              <a:t>was approved by FIFC</a:t>
            </a:r>
          </a:p>
          <a:p>
            <a:r>
              <a:rPr lang="en-US" altLang="ja-JP" dirty="0"/>
              <a:t>H</a:t>
            </a:r>
            <a:r>
              <a:rPr lang="en-US" altLang="ja-JP" baseline="-25000" dirty="0"/>
              <a:t>2</a:t>
            </a:r>
            <a:r>
              <a:rPr lang="en-US" altLang="ja-JP" dirty="0"/>
              <a:t> gas liquified in the condenser with the cryocooler</a:t>
            </a:r>
          </a:p>
          <a:p>
            <a:r>
              <a:rPr kumimoji="1" lang="en-US" altLang="ja-JP" dirty="0"/>
              <a:t>LH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 flows to the target cell</a:t>
            </a:r>
          </a:p>
          <a:p>
            <a:r>
              <a:rPr kumimoji="1" lang="en-US" altLang="ja-JP" dirty="0"/>
              <a:t>H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 gas from the target cell flows back to the condenser</a:t>
            </a:r>
          </a:p>
          <a:p>
            <a:endParaRPr kumimoji="1" lang="ja-JP" altLang="en-US" dirty="0"/>
          </a:p>
        </p:txBody>
      </p:sp>
      <p:pic>
        <p:nvPicPr>
          <p:cNvPr id="7" name="コンテンツ プレースホルダー 4">
            <a:extLst>
              <a:ext uri="{FF2B5EF4-FFF2-40B4-BE49-F238E27FC236}">
                <a16:creationId xmlns:a16="http://schemas.microsoft.com/office/drawing/2014/main" id="{9FD92482-E8EA-4FB4-968D-38BF0C8E5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2" y="829738"/>
            <a:ext cx="5235724" cy="5939102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9939D73-CE00-4465-9E7E-00CDA244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03714"/>
            <a:ext cx="2057400" cy="365125"/>
          </a:xfrm>
        </p:spPr>
        <p:txBody>
          <a:bodyPr/>
          <a:lstStyle/>
          <a:p>
            <a:fld id="{181E8D24-4130-48A1-BE7F-8B34AE2713A1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93B8FF-50ED-437A-9529-5A50308F7B01}"/>
              </a:ext>
            </a:extLst>
          </p:cNvPr>
          <p:cNvSpPr txBox="1"/>
          <p:nvPr/>
        </p:nvSpPr>
        <p:spPr>
          <a:xfrm>
            <a:off x="3371850" y="3667125"/>
            <a:ext cx="11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Target vacuum chamber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08D1E968-3A9F-41BE-8451-E3E07FCCBAC8}"/>
              </a:ext>
            </a:extLst>
          </p:cNvPr>
          <p:cNvCxnSpPr/>
          <p:nvPr/>
        </p:nvCxnSpPr>
        <p:spPr>
          <a:xfrm>
            <a:off x="4248150" y="3971925"/>
            <a:ext cx="1181100" cy="257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623984-A0D6-4BB4-9A75-CD01C2B6F1DC}"/>
              </a:ext>
            </a:extLst>
          </p:cNvPr>
          <p:cNvSpPr txBox="1"/>
          <p:nvPr/>
        </p:nvSpPr>
        <p:spPr>
          <a:xfrm>
            <a:off x="3686175" y="6028262"/>
            <a:ext cx="1114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Target cell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D71E020-F3D3-4C32-B97C-7E91EDB5245E}"/>
              </a:ext>
            </a:extLst>
          </p:cNvPr>
          <p:cNvCxnSpPr/>
          <p:nvPr/>
        </p:nvCxnSpPr>
        <p:spPr>
          <a:xfrm>
            <a:off x="4572000" y="6124575"/>
            <a:ext cx="857250" cy="114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7D4B62B-A416-4FA3-8869-345C31446065}"/>
              </a:ext>
            </a:extLst>
          </p:cNvPr>
          <p:cNvSpPr/>
          <p:nvPr/>
        </p:nvSpPr>
        <p:spPr>
          <a:xfrm>
            <a:off x="3929062" y="1552626"/>
            <a:ext cx="11811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D49C542-FFE2-4C39-9CDA-4D1EBBAB23BD}"/>
              </a:ext>
            </a:extLst>
          </p:cNvPr>
          <p:cNvCxnSpPr>
            <a:cxnSpLocks/>
          </p:cNvCxnSpPr>
          <p:nvPr/>
        </p:nvCxnSpPr>
        <p:spPr>
          <a:xfrm>
            <a:off x="5511800" y="3486150"/>
            <a:ext cx="0" cy="28635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694D7BA-DFDD-4D0A-BA0F-9A1F10C5E378}"/>
              </a:ext>
            </a:extLst>
          </p:cNvPr>
          <p:cNvCxnSpPr>
            <a:cxnSpLocks/>
          </p:cNvCxnSpPr>
          <p:nvPr/>
        </p:nvCxnSpPr>
        <p:spPr>
          <a:xfrm>
            <a:off x="5588000" y="3492500"/>
            <a:ext cx="0" cy="286356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602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8164AA-FEE0-4CCB-8A08-E3EE6AF5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48" y="-233939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LH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 targe</a:t>
            </a:r>
            <a:r>
              <a:rPr lang="en-US" altLang="ja-JP" dirty="0"/>
              <a:t>t (detail)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008DAEF-9769-40F5-81C5-BFFBCBB28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62" y="116471"/>
            <a:ext cx="4188140" cy="6564880"/>
          </a:xfrm>
          <a:prstGeom prst="rect">
            <a:avLst/>
          </a:prstGeom>
        </p:spPr>
      </p:pic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8AD9C37-4D88-41B7-BB1B-511ACF5D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E8D24-4130-48A1-BE7F-8B34AE2713A1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EFD4CD-7261-47E6-9588-2C6DE4231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81" y="843951"/>
            <a:ext cx="5385581" cy="4351338"/>
          </a:xfrm>
        </p:spPr>
        <p:txBody>
          <a:bodyPr/>
          <a:lstStyle/>
          <a:p>
            <a:r>
              <a:rPr lang="en-US" altLang="ja-JP" dirty="0"/>
              <a:t>Target size: 54</a:t>
            </a:r>
            <a:r>
              <a:rPr lang="en-US" altLang="ja-JP" dirty="0">
                <a:latin typeface="Symbol" panose="05050102010706020507" pitchFamily="18" charset="2"/>
              </a:rPr>
              <a:t>f</a:t>
            </a:r>
            <a:r>
              <a:rPr lang="en-US" altLang="ja-JP" dirty="0"/>
              <a:t>x100, 229ml</a:t>
            </a:r>
          </a:p>
          <a:p>
            <a:r>
              <a:rPr lang="en-US" altLang="ja-JP" dirty="0"/>
              <a:t>Insulator materials used inside the TPC to avoid E-field distortion</a:t>
            </a:r>
            <a:endParaRPr kumimoji="1" lang="ja-JP" altLang="en-US" dirty="0"/>
          </a:p>
        </p:txBody>
      </p:sp>
      <p:pic>
        <p:nvPicPr>
          <p:cNvPr id="8" name="コンテンツ プレースホルダー 4">
            <a:extLst>
              <a:ext uri="{FF2B5EF4-FFF2-40B4-BE49-F238E27FC236}">
                <a16:creationId xmlns:a16="http://schemas.microsoft.com/office/drawing/2014/main" id="{693B4233-DDDE-46C1-8385-82C608782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1" y="2370138"/>
            <a:ext cx="46957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3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07145"/>
            <a:ext cx="7010400" cy="4886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제목 1"/>
              <p:cNvSpPr txBox="1">
                <a:spLocks/>
              </p:cNvSpPr>
              <p:nvPr/>
            </p:nvSpPr>
            <p:spPr>
              <a:xfrm>
                <a:off x="7285991" y="-13394"/>
                <a:ext cx="2151694" cy="44037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ko-KR" sz="1800" b="1" dirty="0">
                    <a:solidFill>
                      <a:srgbClr val="002060"/>
                    </a:solidFill>
                    <a:latin typeface="Vrinda" panose="020B0502040204020203" pitchFamily="34" charset="0"/>
                    <a:cs typeface="Vrinda" panose="020B0502040204020203" pitchFamily="34" charset="0"/>
                  </a:rPr>
                  <a:t>* </a:t>
                </a:r>
                <a14:m>
                  <m:oMath xmlns:m="http://schemas.openxmlformats.org/officeDocument/2006/math">
                    <m:r>
                      <a:rPr lang="en-US" altLang="ko-KR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𝑴</m:t>
                    </m:r>
                    <m:d>
                      <m:dPr>
                        <m:ctrlPr>
                          <a:rPr lang="en-US" altLang="ko-K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en-US" altLang="ko-K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𝒑</m:t>
                        </m:r>
                        <m:sSup>
                          <m:sSupPr>
                            <m:ctrlPr>
                              <a:rPr lang="en-US" altLang="ko-KR" sz="1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1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ko-KR" sz="1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1800" b="1" dirty="0">
                  <a:solidFill>
                    <a:srgbClr val="002060"/>
                  </a:solidFill>
                  <a:latin typeface="Vrinda" panose="020B0502040204020203" pitchFamily="34" charset="0"/>
                  <a:cs typeface="Vrinda" panose="020B0502040204020203" pitchFamily="34" charset="0"/>
                </a:endParaRPr>
              </a:p>
            </p:txBody>
          </p:sp>
        </mc:Choice>
        <mc:Fallback xmlns="">
          <p:sp>
            <p:nvSpPr>
              <p:cNvPr id="8" name="제목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991" y="-13394"/>
                <a:ext cx="2151694" cy="440372"/>
              </a:xfrm>
              <a:prstGeom prst="rect">
                <a:avLst/>
              </a:prstGeom>
              <a:blipFill rotWithShape="0">
                <a:blip r:embed="rId4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9512" y="417038"/>
                <a:ext cx="87484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>
                    <a:ea typeface="Verdana" pitchFamily="34" charset="0"/>
                    <a:cs typeface="Verdana" pitchFamily="34" charset="0"/>
                  </a:rPr>
                  <a:t>■ 1D projection --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𝑀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2400" dirty="0">
                  <a:ea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17038"/>
                <a:ext cx="8748464" cy="461665"/>
              </a:xfrm>
              <a:prstGeom prst="rect">
                <a:avLst/>
              </a:prstGeom>
              <a:blipFill>
                <a:blip r:embed="rId5"/>
                <a:stretch>
                  <a:fillRect l="-1045" t="-1184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15816" y="5899959"/>
                <a:ext cx="3546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 [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𝐺𝑒𝑉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/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]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899959"/>
                <a:ext cx="354664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6200000">
                <a:off x="-457863" y="3192987"/>
                <a:ext cx="22015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Counts / 1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57863" y="3192987"/>
                <a:ext cx="2201562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8197" r="-24590" b="-22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689139" y="1412776"/>
            <a:ext cx="2691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FF0000"/>
                </a:solidFill>
              </a:rPr>
              <a:t>What’s this?</a:t>
            </a:r>
          </a:p>
          <a:p>
            <a:r>
              <a:rPr lang="en-US" altLang="ko-KR" sz="2800" b="1" dirty="0">
                <a:solidFill>
                  <a:srgbClr val="FF0000"/>
                </a:solidFill>
              </a:rPr>
              <a:t>    </a:t>
            </a:r>
            <a:r>
              <a:rPr lang="en-US" altLang="ko-KR" sz="2800" dirty="0"/>
              <a:t>m</a:t>
            </a:r>
            <a:r>
              <a:rPr lang="ja-JP" altLang="en-US" sz="2800" dirty="0"/>
              <a:t>～</a:t>
            </a:r>
            <a:r>
              <a:rPr lang="en-US" altLang="ko-KR" sz="2800" dirty="0"/>
              <a:t>1663 MeV</a:t>
            </a:r>
          </a:p>
          <a:p>
            <a:r>
              <a:rPr lang="en-US" altLang="ko-KR" sz="2800" dirty="0"/>
              <a:t>    </a:t>
            </a:r>
            <a:r>
              <a:rPr lang="en-US" altLang="ko-KR" sz="2800" dirty="0">
                <a:latin typeface="Symbol" panose="05050102010706020507" pitchFamily="18" charset="2"/>
              </a:rPr>
              <a:t>G</a:t>
            </a:r>
            <a:r>
              <a:rPr lang="ja-JP" altLang="en-US" sz="2800" dirty="0"/>
              <a:t>～</a:t>
            </a:r>
            <a:r>
              <a:rPr lang="en-US" altLang="ja-JP" sz="2800" dirty="0"/>
              <a:t>10 MeV?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27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788E79-FAD5-4538-A8AD-7747B7B6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6CA5EE-AD02-4868-8291-E89B12FB9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04FA4E-F34A-4E47-BFD9-42E7E442B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" y="13216"/>
            <a:ext cx="9163324" cy="684478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AF8E94-F707-44F0-BED1-3F24FC8A11AD}"/>
              </a:ext>
            </a:extLst>
          </p:cNvPr>
          <p:cNvSpPr txBox="1"/>
          <p:nvPr/>
        </p:nvSpPr>
        <p:spPr>
          <a:xfrm>
            <a:off x="251520" y="147062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E45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54807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BB8766-C921-4546-96A6-EB1E909C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827DD6-FB23-4974-BB9A-284A7F597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1C0241-058C-4490-9657-0D6D048F7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-27384"/>
            <a:ext cx="9166727" cy="68407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820643-1072-4B51-8DAE-AA8C0BBC9BE3}"/>
              </a:ext>
            </a:extLst>
          </p:cNvPr>
          <p:cNvSpPr txBox="1"/>
          <p:nvPr/>
        </p:nvSpPr>
        <p:spPr>
          <a:xfrm>
            <a:off x="395536" y="9207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E45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30429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9F1AD5-791B-414C-9193-6CE171CF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0070C0"/>
                </a:solidFill>
              </a:rPr>
              <a:t>hypTPC</a:t>
            </a:r>
            <a:r>
              <a:rPr kumimoji="1" lang="en-US" altLang="ja-JP" dirty="0">
                <a:solidFill>
                  <a:srgbClr val="0070C0"/>
                </a:solidFill>
              </a:rPr>
              <a:t> commissioning run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FEF185-CD2B-40DB-9700-37320625E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54461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We need additional commissioning time before the first experiment with </a:t>
            </a:r>
            <a:r>
              <a:rPr kumimoji="1" lang="en-US" altLang="ja-JP" dirty="0" err="1"/>
              <a:t>hypTPC</a:t>
            </a:r>
            <a:r>
              <a:rPr lang="en-US" altLang="ja-JP" dirty="0"/>
              <a:t> (E42, E45, or P72)</a:t>
            </a:r>
          </a:p>
          <a:p>
            <a:pPr lvl="1"/>
            <a:r>
              <a:rPr kumimoji="1" lang="en-US" altLang="ja-JP" dirty="0"/>
              <a:t>+2 days, for commissioning of the </a:t>
            </a:r>
            <a:r>
              <a:rPr kumimoji="1" lang="en-US" altLang="ja-JP" dirty="0" err="1"/>
              <a:t>hypTPC</a:t>
            </a:r>
            <a:r>
              <a:rPr kumimoji="1" lang="en-US" altLang="ja-JP" dirty="0"/>
              <a:t> system.</a:t>
            </a:r>
          </a:p>
          <a:p>
            <a:pPr lvl="1"/>
            <a:r>
              <a:rPr lang="en-US" altLang="ja-JP" dirty="0"/>
              <a:t>~2 months before the first experiment starts, allowing analysis &amp; tuning.</a:t>
            </a:r>
          </a:p>
          <a:p>
            <a:pPr lvl="1"/>
            <a:r>
              <a:rPr kumimoji="1" lang="en-US" altLang="ja-JP" dirty="0"/>
              <a:t>L</a:t>
            </a:r>
            <a:r>
              <a:rPr lang="en-US" altLang="ja-JP" dirty="0"/>
              <a:t>H</a:t>
            </a:r>
            <a:r>
              <a:rPr lang="en-US" altLang="ja-JP" baseline="-25000" dirty="0"/>
              <a:t>2</a:t>
            </a:r>
            <a:r>
              <a:rPr lang="en-US" altLang="ja-JP" dirty="0"/>
              <a:t> target is not necessary (CH</a:t>
            </a:r>
            <a:r>
              <a:rPr lang="en-US" altLang="ja-JP" baseline="-25000" dirty="0"/>
              <a:t>2</a:t>
            </a:r>
            <a:r>
              <a:rPr lang="en-US" altLang="ja-JP" dirty="0"/>
              <a:t> is enough)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Either @K1.8 or K1.8BR – the same beamline as the first exp.</a:t>
            </a:r>
          </a:p>
        </p:txBody>
      </p:sp>
    </p:spTree>
    <p:extLst>
      <p:ext uri="{BB962C8B-B14F-4D97-AF65-F5344CB8AC3E}">
        <p14:creationId xmlns:p14="http://schemas.microsoft.com/office/powerpoint/2010/main" val="3888323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0" y="0"/>
            <a:ext cx="8770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59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BA3630-4D5B-42F1-9864-F314A12F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2211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Run strategy &amp; cost estimation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01D00A-6460-44B8-A4B7-A4145DCE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Requested beamtime: </a:t>
            </a:r>
            <a:r>
              <a:rPr lang="en-US" altLang="ja-JP" sz="2800" dirty="0">
                <a:solidFill>
                  <a:srgbClr val="00B050"/>
                </a:solidFill>
              </a:rPr>
              <a:t>14 days </a:t>
            </a:r>
            <a:r>
              <a:rPr lang="en-US" altLang="ja-JP" sz="2800" dirty="0"/>
              <a:t>for</a:t>
            </a:r>
            <a:r>
              <a:rPr lang="ja-JP" altLang="en-US" sz="2800" dirty="0"/>
              <a:t> </a:t>
            </a:r>
            <a:r>
              <a:rPr lang="en-US" altLang="ja-JP" sz="2800" dirty="0"/>
              <a:t>physics</a:t>
            </a:r>
            <a:r>
              <a:rPr lang="ja-JP" altLang="en-US" sz="2800" dirty="0"/>
              <a:t> </a:t>
            </a:r>
            <a:r>
              <a:rPr lang="en-US" altLang="ja-JP" sz="2800" dirty="0"/>
              <a:t>run</a:t>
            </a:r>
            <a:br>
              <a:rPr lang="en-US" altLang="ja-JP" sz="2800" dirty="0"/>
            </a:br>
            <a:r>
              <a:rPr lang="en-US" altLang="ja-JP" sz="2800" dirty="0"/>
              <a:t>+ </a:t>
            </a:r>
            <a:r>
              <a:rPr lang="en-US" altLang="ja-JP" sz="2800" dirty="0">
                <a:solidFill>
                  <a:srgbClr val="00B050"/>
                </a:solidFill>
              </a:rPr>
              <a:t>3 days </a:t>
            </a:r>
            <a:r>
              <a:rPr lang="en-US" altLang="ja-JP" sz="2800" dirty="0"/>
              <a:t>for detector and target commissioning.</a:t>
            </a:r>
            <a:br>
              <a:rPr lang="en-US" altLang="ja-JP" sz="2800" dirty="0"/>
            </a:br>
            <a:r>
              <a:rPr lang="en-US" altLang="ja-JP" sz="2800" dirty="0"/>
              <a:t>+ </a:t>
            </a:r>
            <a:r>
              <a:rPr lang="en-US" altLang="ja-JP" sz="2800" dirty="0">
                <a:solidFill>
                  <a:srgbClr val="00B050"/>
                </a:solidFill>
              </a:rPr>
              <a:t>3 days </a:t>
            </a:r>
            <a:r>
              <a:rPr lang="en-US" altLang="ja-JP" sz="2800" dirty="0"/>
              <a:t>for beam energy calibration</a:t>
            </a:r>
            <a:br>
              <a:rPr lang="en-US" altLang="ja-JP" sz="2800" dirty="0"/>
            </a:br>
            <a:r>
              <a:rPr lang="en-US" altLang="ja-JP" sz="2800" dirty="0"/>
              <a:t>+ </a:t>
            </a:r>
            <a:r>
              <a:rPr lang="en-US" altLang="ja-JP" sz="2800" dirty="0">
                <a:solidFill>
                  <a:srgbClr val="00B050"/>
                </a:solidFill>
              </a:rPr>
              <a:t>1 day </a:t>
            </a:r>
            <a:r>
              <a:rPr lang="en-US" altLang="ja-JP" sz="2800" dirty="0"/>
              <a:t>for empty target run.</a:t>
            </a:r>
            <a:br>
              <a:rPr lang="en-US" altLang="ja-JP" sz="2800" dirty="0"/>
            </a:br>
            <a:r>
              <a:rPr lang="ja-JP" altLang="en-US" sz="2800" dirty="0"/>
              <a:t>＝ </a:t>
            </a:r>
            <a:r>
              <a:rPr lang="en-US" altLang="ja-JP" sz="2800" dirty="0">
                <a:solidFill>
                  <a:srgbClr val="0070C0"/>
                </a:solidFill>
              </a:rPr>
              <a:t>21 days in total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We are ready to run by Dec. 2019</a:t>
            </a:r>
            <a:r>
              <a:rPr lang="en-US" altLang="ja-JP" sz="2800" dirty="0"/>
              <a:t>, when LH</a:t>
            </a:r>
            <a:r>
              <a:rPr lang="en-US" altLang="ja-JP" sz="2800" baseline="-25000" dirty="0"/>
              <a:t>2</a:t>
            </a:r>
            <a:r>
              <a:rPr lang="en-US" altLang="ja-JP" sz="2800" dirty="0"/>
              <a:t> target is ready</a:t>
            </a:r>
          </a:p>
          <a:p>
            <a:r>
              <a:rPr kumimoji="1" lang="en-US" altLang="ja-JP" sz="2800" dirty="0"/>
              <a:t>We </a:t>
            </a:r>
            <a:r>
              <a:rPr lang="en-US" altLang="ja-JP" sz="2800" dirty="0"/>
              <a:t>share </a:t>
            </a:r>
            <a:r>
              <a:rPr lang="en-US" altLang="ja-JP" sz="2800" dirty="0" err="1"/>
              <a:t>hypTPC</a:t>
            </a:r>
            <a:r>
              <a:rPr lang="en-US" altLang="ja-JP" sz="2800" dirty="0"/>
              <a:t> with E42 &amp; E45. These 3 experiments cannot run at the same time. </a:t>
            </a:r>
          </a:p>
          <a:p>
            <a:pPr marL="0" indent="0">
              <a:buNone/>
            </a:pPr>
            <a:endParaRPr kumimoji="1" lang="en-US" altLang="ja-JP" sz="2800" dirty="0"/>
          </a:p>
          <a:p>
            <a:r>
              <a:rPr kumimoji="1" lang="en-US" altLang="ja-JP" sz="2800" dirty="0"/>
              <a:t>It costs ~12 </a:t>
            </a:r>
            <a:r>
              <a:rPr kumimoji="1" lang="en-US" altLang="ja-JP" sz="2800" dirty="0" err="1"/>
              <a:t>Myen</a:t>
            </a:r>
            <a:r>
              <a:rPr kumimoji="1" lang="en-US" altLang="ja-JP" sz="2800" dirty="0"/>
              <a:t> to complete the </a:t>
            </a:r>
            <a:r>
              <a:rPr kumimoji="1" lang="en-US" altLang="ja-JP" sz="2800" dirty="0" err="1"/>
              <a:t>hypTPC</a:t>
            </a:r>
            <a:r>
              <a:rPr kumimoji="1" lang="en-US" altLang="ja-JP" sz="2800" dirty="0"/>
              <a:t> system, but incremental hardware cost from E42/E45 is negligibly small (aside from usual running costs). </a:t>
            </a:r>
          </a:p>
        </p:txBody>
      </p:sp>
    </p:spTree>
    <p:extLst>
      <p:ext uri="{BB962C8B-B14F-4D97-AF65-F5344CB8AC3E}">
        <p14:creationId xmlns:p14="http://schemas.microsoft.com/office/powerpoint/2010/main" val="382272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62FB6B-80E3-4668-A210-AC4A8FE46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Toy</a:t>
            </a:r>
            <a:r>
              <a:rPr kumimoji="1" lang="ja-JP" altLang="en-US" dirty="0"/>
              <a:t> </a:t>
            </a:r>
            <a:r>
              <a:rPr kumimoji="1" lang="en-US" altLang="ja-JP" dirty="0"/>
              <a:t>model</a:t>
            </a:r>
            <a:r>
              <a:rPr kumimoji="1" lang="ja-JP" altLang="en-US" dirty="0"/>
              <a:t> </a:t>
            </a:r>
            <a:r>
              <a:rPr kumimoji="1" lang="en-US" altLang="ja-JP" dirty="0"/>
              <a:t>calculation</a:t>
            </a:r>
            <a:br>
              <a:rPr kumimoji="1" lang="en-US" altLang="ja-JP" dirty="0"/>
            </a:br>
            <a:r>
              <a:rPr kumimoji="1" lang="en-US" altLang="ja-JP" dirty="0"/>
              <a:t>with Lambda(1663)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C2982FF-8AA2-43A0-9814-AF6741839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114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CE64E8-DCAC-4778-82CE-18BD7546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Motivation – expected question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7DA1D1-A715-40B3-BCE5-65F3FD498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1825624"/>
            <a:ext cx="8602542" cy="4843735"/>
          </a:xfrm>
        </p:spPr>
        <p:txBody>
          <a:bodyPr>
            <a:normAutofit/>
          </a:bodyPr>
          <a:lstStyle/>
          <a:p>
            <a:r>
              <a:rPr lang="en-US" altLang="ja-JP" dirty="0"/>
              <a:t>Peak at 1663 MeV in </a:t>
            </a:r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baseline="-25000" dirty="0" err="1"/>
              <a:t>c</a:t>
            </a:r>
            <a:r>
              <a:rPr lang="en-US" altLang="ja-JP" dirty="0"/>
              <a:t> 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en-US" altLang="ja-JP" dirty="0"/>
              <a:t> </a:t>
            </a:r>
            <a:r>
              <a:rPr lang="en-US" altLang="ja-JP" dirty="0" err="1"/>
              <a:t>pK</a:t>
            </a:r>
            <a:r>
              <a:rPr lang="en-US" altLang="ja-JP" baseline="30000" dirty="0"/>
              <a:t>-</a:t>
            </a:r>
            <a:r>
              <a:rPr lang="en-US" altLang="ja-JP" dirty="0">
                <a:latin typeface="Symbol" panose="05050102010706020507" pitchFamily="18" charset="2"/>
              </a:rPr>
              <a:t>p</a:t>
            </a:r>
            <a:r>
              <a:rPr lang="en-US" altLang="ja-JP" baseline="30000" dirty="0">
                <a:latin typeface="Symbol" panose="05050102010706020507" pitchFamily="18" charset="2"/>
              </a:rPr>
              <a:t>+</a:t>
            </a:r>
            <a:r>
              <a:rPr lang="en-US" altLang="ja-JP" dirty="0"/>
              <a:t> suggests there is a narrow resonance (Let’s call it </a:t>
            </a: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dirty="0"/>
              <a:t>(1663)) at this energy</a:t>
            </a:r>
          </a:p>
          <a:p>
            <a:r>
              <a:rPr kumimoji="1" lang="en-US" altLang="ja-JP" dirty="0"/>
              <a:t>Meanwhile, </a:t>
            </a:r>
            <a:r>
              <a:rPr lang="en-US" altLang="ja-JP" dirty="0" err="1"/>
              <a:t>Kp</a:t>
            </a:r>
            <a:r>
              <a:rPr lang="en-US" altLang="ja-JP" dirty="0"/>
              <a:t>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Lh</a:t>
            </a:r>
            <a:r>
              <a:rPr lang="en-US" altLang="ja-JP" dirty="0">
                <a:sym typeface="Wingdings" panose="05000000000000000000" pitchFamily="2" charset="2"/>
              </a:rPr>
              <a:t> data suggests a narrow resonance around 1668 MeV. 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Can those 2 data be explained by a single resonance at 1663 MeV? 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Trying to explain both data with 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>
                <a:sym typeface="Wingdings" panose="05000000000000000000" pitchFamily="2" charset="2"/>
              </a:rPr>
              <a:t>(1663) in D</a:t>
            </a:r>
            <a:r>
              <a:rPr lang="en-US" altLang="ja-JP" baseline="-25000" dirty="0">
                <a:sym typeface="Wingdings" panose="05000000000000000000" pitchFamily="2" charset="2"/>
              </a:rPr>
              <a:t>3/2</a:t>
            </a:r>
            <a:r>
              <a:rPr lang="en-US" altLang="ja-JP" dirty="0">
                <a:sym typeface="Wingdings" panose="05000000000000000000" pitchFamily="2" charset="2"/>
              </a:rPr>
              <a:t> and (conventional) 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>
                <a:sym typeface="Wingdings" panose="05000000000000000000" pitchFamily="2" charset="2"/>
              </a:rPr>
              <a:t>(1670)  in S</a:t>
            </a:r>
            <a:r>
              <a:rPr lang="en-US" altLang="ja-JP" baseline="-25000" dirty="0">
                <a:sym typeface="Wingdings" panose="05000000000000000000" pitchFamily="2" charset="2"/>
              </a:rPr>
              <a:t>1/2</a:t>
            </a:r>
            <a:r>
              <a:rPr lang="en-US" altLang="ja-JP" dirty="0">
                <a:sym typeface="Wingdings" panose="05000000000000000000" pitchFamily="2" charset="2"/>
              </a:rPr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9262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C2EB32-E200-462A-892D-8244678F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What we should explain?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E0206A-D127-4D31-98C3-748408EA3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Total and differential cross sections</a:t>
            </a:r>
          </a:p>
          <a:p>
            <a:r>
              <a:rPr lang="en-US" altLang="ja-JP" dirty="0"/>
              <a:t>c</a:t>
            </a:r>
            <a:r>
              <a:rPr kumimoji="1" lang="en-US" altLang="ja-JP" dirty="0"/>
              <a:t>os</a:t>
            </a:r>
            <a:r>
              <a:rPr kumimoji="1" lang="en-US" altLang="ja-JP" baseline="30000" dirty="0"/>
              <a:t>2</a:t>
            </a:r>
            <a:r>
              <a:rPr kumimoji="1" lang="en-US" altLang="ja-JP" dirty="0">
                <a:latin typeface="Symbol" panose="05050102010706020507" pitchFamily="18" charset="2"/>
              </a:rPr>
              <a:t>q</a:t>
            </a:r>
            <a:r>
              <a:rPr kumimoji="1" lang="en-US" altLang="ja-JP" dirty="0"/>
              <a:t> term appears only in a narrow region around 1668 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3839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2B772F-D2EE-4A09-98A8-822BDF08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4223"/>
          </a:xfrm>
        </p:spPr>
        <p:txBody>
          <a:bodyPr/>
          <a:lstStyle/>
          <a:p>
            <a:r>
              <a:rPr kumimoji="1" lang="en-US" altLang="ja-JP" dirty="0"/>
              <a:t>Why D</a:t>
            </a:r>
            <a:r>
              <a:rPr kumimoji="1" lang="en-US" altLang="ja-JP" baseline="-25000" dirty="0"/>
              <a:t>3/2</a:t>
            </a:r>
            <a:r>
              <a:rPr kumimoji="1" lang="en-US" altLang="ja-JP" dirty="0"/>
              <a:t>, not P</a:t>
            </a:r>
            <a:r>
              <a:rPr kumimoji="1" lang="en-US" altLang="ja-JP" baseline="-25000" dirty="0"/>
              <a:t>3/2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88C43CE-55EF-4CB7-B672-0B97E95E96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6975" y="1379350"/>
                <a:ext cx="8679051" cy="533141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ja-JP" dirty="0"/>
                  <a:t>If P wave, cross section can be written as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altLang="ja-JP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𝑅𝑒𝑆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ja-JP" b="0" dirty="0"/>
              </a:p>
              <a:p>
                <a:r>
                  <a:rPr lang="en-US" altLang="ja-JP" dirty="0"/>
                  <a:t>Angular distributions: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constant</m:t>
                    </m:r>
                  </m:oMath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ja-JP" b="0" dirty="0"/>
              </a:p>
              <a:p>
                <a:pPr lvl="1"/>
                <a:r>
                  <a:rPr lang="en-US" altLang="ja-JP" dirty="0"/>
                  <a:t>Interference term: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dirty="0"/>
                  <a:t> -- asymmetric</a:t>
                </a:r>
              </a:p>
              <a:p>
                <a:r>
                  <a:rPr lang="en-US" altLang="ja-JP" dirty="0"/>
                  <a:t>Interference term should be small, but difficult for the entire energy range</a:t>
                </a:r>
              </a:p>
              <a:p>
                <a:r>
                  <a:rPr lang="en-US" altLang="ja-JP" dirty="0"/>
                  <a:t>If D wave, interference term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altLang="ja-JP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dirty="0"/>
                  <a:t>, which is symmetric. Cancellation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 term could make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dirty="0"/>
                  <a:t> term survive only in the narrow region.</a:t>
                </a:r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88C43CE-55EF-4CB7-B672-0B97E95E96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975" y="1379350"/>
                <a:ext cx="8679051" cy="5331416"/>
              </a:xfrm>
              <a:blipFill>
                <a:blip r:embed="rId2"/>
                <a:stretch>
                  <a:fillRect l="-1476" t="-2971" r="-13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050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393809-95F6-4FE6-B6F3-E27505FE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A44325A-A3F4-4C41-840F-895392957A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526583"/>
                <a:ext cx="8787538" cy="526942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kumimoji="1" lang="en-US" altLang="ja-JP" dirty="0"/>
                  <a:t>Only </a:t>
                </a:r>
                <a:r>
                  <a:rPr lang="en-US" altLang="ja-JP" dirty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dirty="0">
                    <a:sym typeface="Wingdings" panose="05000000000000000000" pitchFamily="2" charset="2"/>
                  </a:rPr>
                  <a:t>(1663) in D</a:t>
                </a:r>
                <a:r>
                  <a:rPr lang="en-US" altLang="ja-JP" baseline="-25000" dirty="0">
                    <a:sym typeface="Wingdings" panose="05000000000000000000" pitchFamily="2" charset="2"/>
                  </a:rPr>
                  <a:t>3/2</a:t>
                </a:r>
                <a:r>
                  <a:rPr lang="en-US" altLang="ja-JP" dirty="0">
                    <a:sym typeface="Wingdings" panose="05000000000000000000" pitchFamily="2" charset="2"/>
                  </a:rPr>
                  <a:t> and (conventional) </a:t>
                </a:r>
                <a:r>
                  <a:rPr lang="en-US" altLang="ja-JP" dirty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dirty="0">
                    <a:sym typeface="Wingdings" panose="05000000000000000000" pitchFamily="2" charset="2"/>
                  </a:rPr>
                  <a:t>(1670)  in S</a:t>
                </a:r>
                <a:r>
                  <a:rPr lang="en-US" altLang="ja-JP" baseline="-25000" dirty="0">
                    <a:sym typeface="Wingdings" panose="05000000000000000000" pitchFamily="2" charset="2"/>
                  </a:rPr>
                  <a:t>1/2</a:t>
                </a:r>
                <a:r>
                  <a:rPr lang="en-US" altLang="ja-JP" dirty="0">
                    <a:sym typeface="Wingdings" panose="05000000000000000000" pitchFamily="2" charset="2"/>
                  </a:rPr>
                  <a:t>.</a:t>
                </a:r>
              </a:p>
              <a:p>
                <a:r>
                  <a:rPr kumimoji="1" lang="en-US" altLang="ja-JP" dirty="0">
                    <a:sym typeface="Wingdings" panose="05000000000000000000" pitchFamily="2" charset="2"/>
                  </a:rPr>
                  <a:t>Decay channels: K</a:t>
                </a:r>
                <a:r>
                  <a:rPr kumimoji="1" lang="en-US" altLang="ja-JP" baseline="30000" dirty="0">
                    <a:sym typeface="Wingdings" panose="05000000000000000000" pitchFamily="2" charset="2"/>
                  </a:rPr>
                  <a:t>-</a:t>
                </a:r>
                <a:r>
                  <a:rPr kumimoji="1" lang="en-US" altLang="ja-JP" dirty="0">
                    <a:sym typeface="Wingdings" panose="05000000000000000000" pitchFamily="2" charset="2"/>
                  </a:rPr>
                  <a:t>p (channel </a:t>
                </a:r>
                <a:r>
                  <a:rPr kumimoji="1" lang="en-US" altLang="ja-JP" dirty="0">
                    <a:latin typeface="Symbol" panose="05050102010706020507" pitchFamily="18" charset="2"/>
                    <a:sym typeface="Wingdings" panose="05000000000000000000" pitchFamily="2" charset="2"/>
                  </a:rPr>
                  <a:t>a</a:t>
                </a:r>
                <a:r>
                  <a:rPr kumimoji="1" lang="en-US" altLang="ja-JP" dirty="0">
                    <a:sym typeface="Wingdings" panose="05000000000000000000" pitchFamily="2" charset="2"/>
                  </a:rPr>
                  <a:t>), </a:t>
                </a:r>
                <a:r>
                  <a:rPr kumimoji="1" lang="en-US" altLang="ja-JP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Lh</a:t>
                </a:r>
                <a:r>
                  <a:rPr kumimoji="1" lang="en-US" altLang="ja-JP" dirty="0">
                    <a:latin typeface="Symbol" panose="05050102010706020507" pitchFamily="18" charset="2"/>
                    <a:sym typeface="Wingdings" panose="05000000000000000000" pitchFamily="2" charset="2"/>
                  </a:rPr>
                  <a:t> (b)</a:t>
                </a:r>
                <a:r>
                  <a:rPr kumimoji="1" lang="en-US" altLang="ja-JP" dirty="0">
                    <a:sym typeface="Wingdings" panose="05000000000000000000" pitchFamily="2" charset="2"/>
                  </a:rPr>
                  <a:t>, and others</a:t>
                </a:r>
                <a:r>
                  <a:rPr kumimoji="1" lang="en-US" altLang="ja-JP" dirty="0"/>
                  <a:t> (</a:t>
                </a:r>
                <a:r>
                  <a:rPr kumimoji="1" lang="en-US" altLang="ja-JP" dirty="0">
                    <a:latin typeface="Symbol" panose="05050102010706020507" pitchFamily="18" charset="2"/>
                  </a:rPr>
                  <a:t>g</a:t>
                </a:r>
                <a:r>
                  <a:rPr kumimoji="1" lang="en-US" altLang="ja-JP" dirty="0"/>
                  <a:t>)</a:t>
                </a:r>
              </a:p>
              <a:p>
                <a:r>
                  <a:rPr lang="en-US" altLang="ja-JP" dirty="0"/>
                  <a:t>Width: changes rapidly for </a:t>
                </a:r>
                <a:r>
                  <a:rPr lang="en-US" altLang="ja-JP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Lh</a:t>
                </a:r>
                <a:r>
                  <a:rPr lang="en-US" altLang="ja-JP" dirty="0">
                    <a:latin typeface="Symbol" panose="05050102010706020507" pitchFamily="18" charset="2"/>
                    <a:sym typeface="Wingdings" panose="05000000000000000000" pitchFamily="2" charset="2"/>
                  </a:rPr>
                  <a:t> </a:t>
                </a:r>
                <a:r>
                  <a:rPr lang="en-US" altLang="ja-JP" dirty="0"/>
                  <a:t>with energy. </a:t>
                </a:r>
                <a:br>
                  <a:rPr lang="en-US" altLang="ja-JP" dirty="0"/>
                </a:br>
                <a:r>
                  <a:rPr lang="en-US" altLang="ja-JP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ja-JP" alt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ja-JP" dirty="0"/>
                  <a:t> </a:t>
                </a:r>
                <a:br>
                  <a:rPr lang="en-US" altLang="ja-JP" dirty="0"/>
                </a:br>
                <a:r>
                  <a:rPr lang="en-US" altLang="ja-JP" dirty="0"/>
                  <a:t>Constant for the </a:t>
                </a:r>
                <a:br>
                  <a:rPr lang="en-US" altLang="ja-JP" dirty="0"/>
                </a:br>
                <a:r>
                  <a:rPr lang="en-US" altLang="ja-JP" dirty="0"/>
                  <a:t>other channels</a:t>
                </a:r>
                <a:endParaRPr lang="en-US" altLang="ja-JP" dirty="0">
                  <a:latin typeface="Symbol" panose="05050102010706020507" pitchFamily="18" charset="2"/>
                </a:endParaRPr>
              </a:p>
              <a:p>
                <a:r>
                  <a:rPr kumimoji="1" lang="en-US" altLang="ja-JP" dirty="0">
                    <a:latin typeface="Symbol" panose="05050102010706020507" pitchFamily="18" charset="2"/>
                  </a:rPr>
                  <a:t>L</a:t>
                </a:r>
                <a:r>
                  <a:rPr lang="en-US" altLang="ja-JP" dirty="0"/>
                  <a:t>(1670) parameters </a:t>
                </a:r>
                <a:br>
                  <a:rPr lang="en-US" altLang="ja-JP" dirty="0"/>
                </a:br>
                <a:r>
                  <a:rPr lang="en-US" altLang="ja-JP" dirty="0"/>
                  <a:t>are consistent with </a:t>
                </a:r>
                <a:br>
                  <a:rPr lang="en-US" altLang="ja-JP" dirty="0"/>
                </a:br>
                <a:r>
                  <a:rPr lang="en-US" altLang="ja-JP" dirty="0"/>
                  <a:t>PDG values</a:t>
                </a:r>
              </a:p>
              <a:p>
                <a:r>
                  <a:rPr lang="en-US" altLang="ja-JP" dirty="0">
                    <a:latin typeface="Symbol" panose="05050102010706020507" pitchFamily="18" charset="2"/>
                  </a:rPr>
                  <a:t>L</a:t>
                </a:r>
                <a:r>
                  <a:rPr lang="en-US" altLang="ja-JP" dirty="0"/>
                  <a:t>(1663) parameters are</a:t>
                </a:r>
                <a:br>
                  <a:rPr lang="en-US" altLang="ja-JP" dirty="0"/>
                </a:br>
                <a:r>
                  <a:rPr lang="en-US" altLang="ja-JP" dirty="0"/>
                  <a:t>chosen for Belle data.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A44325A-A3F4-4C41-840F-895392957A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526583"/>
                <a:ext cx="8787538" cy="5269424"/>
              </a:xfrm>
              <a:blipFill>
                <a:blip r:embed="rId2"/>
                <a:stretch>
                  <a:fillRect l="-1179" t="-20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D63CB43-19D1-4507-B505-9AF716B1C4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07789" y="3370881"/>
          <a:ext cx="4703734" cy="330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331">
                  <a:extLst>
                    <a:ext uri="{9D8B030D-6E8A-4147-A177-3AD203B41FA5}">
                      <a16:colId xmlns:a16="http://schemas.microsoft.com/office/drawing/2014/main" val="3569158944"/>
                    </a:ext>
                  </a:extLst>
                </a:gridCol>
                <a:gridCol w="1445561">
                  <a:extLst>
                    <a:ext uri="{9D8B030D-6E8A-4147-A177-3AD203B41FA5}">
                      <a16:colId xmlns:a16="http://schemas.microsoft.com/office/drawing/2014/main" val="1292801829"/>
                    </a:ext>
                  </a:extLst>
                </a:gridCol>
                <a:gridCol w="1425842">
                  <a:extLst>
                    <a:ext uri="{9D8B030D-6E8A-4147-A177-3AD203B41FA5}">
                      <a16:colId xmlns:a16="http://schemas.microsoft.com/office/drawing/2014/main" val="2760069438"/>
                    </a:ext>
                  </a:extLst>
                </a:gridCol>
              </a:tblGrid>
              <a:tr h="550721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</a:t>
                      </a:r>
                      <a:r>
                        <a:rPr kumimoji="1" lang="en-US" altLang="ja-JP" sz="2400" baseline="-25000" dirty="0"/>
                        <a:t>1/2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r>
                        <a:rPr kumimoji="1" lang="en-US" altLang="ja-JP" sz="2400" baseline="-25000" dirty="0"/>
                        <a:t>3/2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30222"/>
                  </a:ext>
                </a:extLst>
              </a:tr>
              <a:tr h="550721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Resonance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400" dirty="0"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L</a:t>
                      </a:r>
                      <a:r>
                        <a:rPr lang="en-US" altLang="ja-JP" sz="2400" dirty="0">
                          <a:sym typeface="Wingdings" panose="05000000000000000000" pitchFamily="2" charset="2"/>
                        </a:rPr>
                        <a:t>(1670) 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400" dirty="0">
                          <a:latin typeface="Symbol" panose="05050102010706020507" pitchFamily="18" charset="2"/>
                          <a:sym typeface="Wingdings" panose="05000000000000000000" pitchFamily="2" charset="2"/>
                        </a:rPr>
                        <a:t>L</a:t>
                      </a:r>
                      <a:r>
                        <a:rPr lang="en-US" altLang="ja-JP" sz="2400" dirty="0">
                          <a:sym typeface="Wingdings" panose="05000000000000000000" pitchFamily="2" charset="2"/>
                        </a:rPr>
                        <a:t>(1663) 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71983"/>
                  </a:ext>
                </a:extLst>
              </a:tr>
              <a:tr h="550721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Mass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1670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1663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448480"/>
                  </a:ext>
                </a:extLst>
              </a:tr>
              <a:tr h="55072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Symbol" panose="05050102010706020507" pitchFamily="18" charset="2"/>
                        </a:rPr>
                        <a:t>G</a:t>
                      </a:r>
                      <a:r>
                        <a:rPr kumimoji="1" lang="en-US" altLang="ja-JP" sz="2400" baseline="-25000" dirty="0">
                          <a:latin typeface="Symbol" panose="05050102010706020507" pitchFamily="18" charset="2"/>
                        </a:rPr>
                        <a:t>a</a:t>
                      </a:r>
                      <a:endParaRPr kumimoji="1" lang="ja-JP" altLang="en-US" sz="2400" baseline="-250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945773"/>
                  </a:ext>
                </a:extLst>
              </a:tr>
              <a:tr h="550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Symbol" panose="05050102010706020507" pitchFamily="18" charset="2"/>
                        </a:rPr>
                        <a:t>G</a:t>
                      </a:r>
                      <a:r>
                        <a:rPr kumimoji="1" lang="en-US" altLang="ja-JP" sz="2400" baseline="-25000" dirty="0">
                          <a:latin typeface="Symbol" panose="05050102010706020507" pitchFamily="18" charset="2"/>
                        </a:rPr>
                        <a:t>b</a:t>
                      </a:r>
                      <a:endParaRPr kumimoji="1" lang="ja-JP" altLang="en-US" sz="2400" baseline="-250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5@1670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4@1670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026942"/>
                  </a:ext>
                </a:extLst>
              </a:tr>
              <a:tr h="5507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Symbol" panose="05050102010706020507" pitchFamily="18" charset="2"/>
                        </a:rPr>
                        <a:t>G</a:t>
                      </a:r>
                      <a:r>
                        <a:rPr kumimoji="1" lang="en-US" altLang="ja-JP" sz="2400" baseline="-25000" dirty="0">
                          <a:latin typeface="Symbol" panose="05050102010706020507" pitchFamily="18" charset="2"/>
                        </a:rPr>
                        <a:t>g</a:t>
                      </a:r>
                      <a:endParaRPr kumimoji="1" lang="ja-JP" altLang="en-US" sz="2400" baseline="-250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9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183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52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87"/>
            <a:ext cx="8418529" cy="978150"/>
          </a:xfrm>
        </p:spPr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W</a:t>
            </a:r>
            <a:r>
              <a:rPr kumimoji="1" lang="en-US" altLang="ja-JP" dirty="0">
                <a:solidFill>
                  <a:srgbClr val="00B050"/>
                </a:solidFill>
              </a:rPr>
              <a:t>hat’s that?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749" y="1157161"/>
            <a:ext cx="8876963" cy="5567319"/>
          </a:xfrm>
        </p:spPr>
        <p:txBody>
          <a:bodyPr/>
          <a:lstStyle/>
          <a:p>
            <a:r>
              <a:rPr kumimoji="1" lang="en-US" altLang="ja-JP" dirty="0"/>
              <a:t>The peak position is ~1663 MeV, near the </a:t>
            </a:r>
            <a:r>
              <a:rPr kumimoji="1" lang="en-US" altLang="ja-JP" dirty="0" err="1">
                <a:latin typeface="Symbol" panose="05050102010706020507" pitchFamily="18" charset="2"/>
              </a:rPr>
              <a:t>Lh</a:t>
            </a:r>
            <a:r>
              <a:rPr kumimoji="1" lang="en-US" altLang="ja-JP" dirty="0"/>
              <a:t> threshold (1663.5 MeV)</a:t>
            </a:r>
          </a:p>
          <a:p>
            <a:r>
              <a:rPr lang="en-US" altLang="ja-JP" dirty="0"/>
              <a:t>Width is ~10 MeV, significantly narrower than </a:t>
            </a:r>
            <a:r>
              <a:rPr lang="en-US" altLang="ja-JP" dirty="0">
                <a:latin typeface="Symbol" panose="05050102010706020507" pitchFamily="18" charset="2"/>
              </a:rPr>
              <a:t>L, S</a:t>
            </a:r>
            <a:r>
              <a:rPr lang="en-US" altLang="ja-JP" dirty="0"/>
              <a:t> resonances in this region</a:t>
            </a:r>
          </a:p>
          <a:p>
            <a:pPr lvl="1"/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dirty="0"/>
              <a:t>(1670): 25-50 MeV</a:t>
            </a:r>
          </a:p>
          <a:p>
            <a:pPr lvl="1"/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dirty="0"/>
              <a:t>(1660): 40-200 MeV</a:t>
            </a:r>
          </a:p>
          <a:p>
            <a:pPr lvl="1"/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dirty="0"/>
              <a:t>(1670): 40-80 MeV</a:t>
            </a:r>
          </a:p>
          <a:p>
            <a:pPr lvl="1"/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dirty="0"/>
              <a:t>(1690): ~60 MeV</a:t>
            </a:r>
          </a:p>
          <a:p>
            <a:r>
              <a:rPr lang="en-US" altLang="ja-JP" dirty="0"/>
              <a:t>No</a:t>
            </a:r>
            <a:r>
              <a:rPr lang="ja-JP" altLang="en-US" dirty="0"/>
              <a:t> </a:t>
            </a:r>
            <a:r>
              <a:rPr lang="en-US" altLang="ja-JP" dirty="0"/>
              <a:t>such narrow states are theoretically predicted in this region – exotic?</a:t>
            </a:r>
          </a:p>
        </p:txBody>
      </p:sp>
    </p:spTree>
    <p:extLst>
      <p:ext uri="{BB962C8B-B14F-4D97-AF65-F5344CB8AC3E}">
        <p14:creationId xmlns:p14="http://schemas.microsoft.com/office/powerpoint/2010/main" val="294986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ECAC41-A4F8-4C01-90E9-FBC2D9F2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Amplitudes for </a:t>
            </a:r>
            <a:r>
              <a:rPr kumimoji="1" lang="en-US" altLang="ja-JP" dirty="0" err="1"/>
              <a:t>Kp</a:t>
            </a:r>
            <a:r>
              <a:rPr kumimoji="1" lang="en-US" altLang="ja-JP" dirty="0"/>
              <a:t> </a:t>
            </a:r>
            <a:r>
              <a:rPr kumimoji="1" lang="en-US" altLang="ja-JP" dirty="0">
                <a:sym typeface="Wingdings" panose="05000000000000000000" pitchFamily="2" charset="2"/>
              </a:rPr>
              <a:t> </a:t>
            </a:r>
            <a:r>
              <a:rPr kumimoji="1"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Lh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6808E72-CA03-4871-8E72-31E469971C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8969" y="1487836"/>
                <a:ext cx="8702299" cy="5168685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Non-relativistic </a:t>
                </a:r>
                <a:r>
                  <a:rPr kumimoji="1" lang="en-US" altLang="ja-JP" dirty="0" err="1"/>
                  <a:t>Breit</a:t>
                </a:r>
                <a:r>
                  <a:rPr kumimoji="1" lang="en-US" altLang="ja-JP" dirty="0"/>
                  <a:t>-Wigner, with mass-dependent width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ja-JP" alt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</m:e>
                        </m:rad>
                      </m:num>
                      <m:den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den>
                    </m:f>
                  </m:oMath>
                </a14:m>
                <a:endParaRPr kumimoji="1" lang="en-US" altLang="ja-JP" dirty="0"/>
              </a:p>
              <a:p>
                <a:r>
                  <a:rPr lang="en-US" altLang="ja-JP" dirty="0"/>
                  <a:t>Relative phase between S and D wave is arbitrary chosen (parameter </a:t>
                </a:r>
                <a:r>
                  <a:rPr lang="en-US" altLang="ja-JP" dirty="0">
                    <a:latin typeface="Symbol" panose="05050102010706020507" pitchFamily="18" charset="2"/>
                  </a:rPr>
                  <a:t>d</a:t>
                </a:r>
                <a:r>
                  <a:rPr lang="en-US" altLang="ja-JP" dirty="0"/>
                  <a:t>)</a:t>
                </a:r>
              </a:p>
              <a:p>
                <a:r>
                  <a:rPr lang="en-US" altLang="ja-JP" dirty="0"/>
                  <a:t>Cross section for each partial wave: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ja-JP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ja-JP" alt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𝑡𝑜𝑡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6808E72-CA03-4871-8E72-31E469971C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8969" y="1487836"/>
                <a:ext cx="8702299" cy="5168685"/>
              </a:xfrm>
              <a:blipFill>
                <a:blip r:embed="rId2"/>
                <a:stretch>
                  <a:fillRect l="-1612" t="-1533" r="-18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505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D3B1F-C501-4FD8-8203-68C68DB2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 – total cross section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A1EDCF-53BD-4A8C-B524-0F7865826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870FD96A-B947-48D6-91EF-67952BEAC28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0914" y="1530975"/>
          <a:ext cx="7226472" cy="495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3900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FA6F8F-36B3-4216-BAA0-4D135337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Angular distribution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523498A5-1E84-4850-B23E-6854C56691D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588215"/>
          <a:ext cx="7886700" cy="422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CA9DF71-35C6-47CE-A783-D0D71C006128}"/>
                  </a:ext>
                </a:extLst>
              </p:cNvPr>
              <p:cNvSpPr txBox="1"/>
              <p:nvPr/>
            </p:nvSpPr>
            <p:spPr>
              <a:xfrm>
                <a:off x="628650" y="1552189"/>
                <a:ext cx="4193905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kumimoji="1" lang="el-GR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  <m:func>
                      <m:func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kumimoji="1" lang="en-US" altLang="ja-JP" sz="2400" dirty="0"/>
                  <a:t>, plotted is B/A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CA9DF71-35C6-47CE-A783-D0D71C006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52189"/>
                <a:ext cx="4193905" cy="531940"/>
              </a:xfrm>
              <a:prstGeom prst="rect">
                <a:avLst/>
              </a:prstGeom>
              <a:blipFill>
                <a:blip r:embed="rId4"/>
                <a:stretch>
                  <a:fillRect t="-2299" r="-3488" b="-195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1D7F56-7F8D-48EC-AE59-F5B17E08C552}"/>
              </a:ext>
            </a:extLst>
          </p:cNvPr>
          <p:cNvSpPr txBox="1"/>
          <p:nvPr/>
        </p:nvSpPr>
        <p:spPr>
          <a:xfrm>
            <a:off x="6571281" y="2084129"/>
            <a:ext cx="1702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Symbol" panose="05050102010706020507" pitchFamily="18" charset="2"/>
              </a:rPr>
              <a:t>d</a:t>
            </a:r>
            <a:r>
              <a:rPr kumimoji="1" lang="en-US" altLang="ja-JP" sz="2400" dirty="0"/>
              <a:t>=1.05 [rad]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0471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1EA552-EB3E-4DC3-AC9A-F424581F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50ED1F-36C7-4C36-8161-DC67AFEF9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Reasonable description is obtained for total cross section &amp; angular distribution</a:t>
            </a:r>
          </a:p>
          <a:p>
            <a:pPr lvl="1"/>
            <a:r>
              <a:rPr lang="en-US" altLang="ja-JP" dirty="0"/>
              <a:t>In order to explain the total cross section, coupling of </a:t>
            </a: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dirty="0"/>
              <a:t>(1663) to K</a:t>
            </a:r>
            <a:r>
              <a:rPr lang="en-US" altLang="ja-JP" baseline="30000" dirty="0"/>
              <a:t>-</a:t>
            </a:r>
            <a:r>
              <a:rPr lang="en-US" altLang="ja-JP" dirty="0"/>
              <a:t>p and/or </a:t>
            </a:r>
            <a:r>
              <a:rPr lang="en-US" altLang="ja-JP" dirty="0" err="1">
                <a:latin typeface="Symbol" panose="05050102010706020507" pitchFamily="18" charset="2"/>
              </a:rPr>
              <a:t>Lh</a:t>
            </a:r>
            <a:r>
              <a:rPr lang="en-US" altLang="ja-JP" dirty="0"/>
              <a:t> must be small.</a:t>
            </a:r>
            <a:endParaRPr kumimoji="1" lang="en-US" altLang="ja-JP" dirty="0"/>
          </a:p>
          <a:p>
            <a:r>
              <a:rPr kumimoji="1" lang="en-US" altLang="ja-JP" dirty="0"/>
              <a:t>Note: parameters are just chosen by hand, and are not optimized yet.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1143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9539"/>
            <a:ext cx="7886700" cy="945784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A new idea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104" y="980728"/>
            <a:ext cx="8949792" cy="554461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 independent groups claim there is </a:t>
            </a:r>
            <a:r>
              <a:rPr kumimoji="1" lang="en-US" altLang="ja-JP" dirty="0">
                <a:solidFill>
                  <a:srgbClr val="FF0000"/>
                </a:solidFill>
              </a:rPr>
              <a:t>a new narrow </a:t>
            </a:r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*</a:t>
            </a:r>
            <a:r>
              <a:rPr kumimoji="1" lang="en-US" altLang="ja-JP" dirty="0">
                <a:solidFill>
                  <a:srgbClr val="FF0000"/>
                </a:solidFill>
              </a:rPr>
              <a:t> resonance</a:t>
            </a:r>
            <a:r>
              <a:rPr kumimoji="1" lang="en-US" altLang="ja-JP" dirty="0"/>
              <a:t> at this energy with </a:t>
            </a:r>
            <a:r>
              <a:rPr kumimoji="1" lang="en-US" altLang="ja-JP" dirty="0">
                <a:solidFill>
                  <a:srgbClr val="0070C0"/>
                </a:solidFill>
              </a:rPr>
              <a:t>J=3/2</a:t>
            </a:r>
          </a:p>
          <a:p>
            <a:pPr lvl="1"/>
            <a:r>
              <a:rPr kumimoji="1" lang="en-US" altLang="ja-JP" dirty="0" err="1"/>
              <a:t>Kamano</a:t>
            </a:r>
            <a:r>
              <a:rPr kumimoji="1" lang="en-US" altLang="ja-JP" dirty="0"/>
              <a:t> et al. [</a:t>
            </a:r>
            <a:r>
              <a:rPr lang="en-US" altLang="ja-JP" dirty="0"/>
              <a:t>PRC90.065204, PRC92.025205</a:t>
            </a:r>
            <a:r>
              <a:rPr kumimoji="1" lang="en-US" altLang="ja-JP" dirty="0"/>
              <a:t>]</a:t>
            </a:r>
            <a:br>
              <a:rPr kumimoji="1" lang="en-US" altLang="ja-JP" dirty="0"/>
            </a:br>
            <a:r>
              <a:rPr kumimoji="1" lang="en-US" altLang="ja-JP" sz="2800" dirty="0">
                <a:solidFill>
                  <a:srgbClr val="00B050"/>
                </a:solidFill>
              </a:rPr>
              <a:t>J</a:t>
            </a:r>
            <a:r>
              <a:rPr kumimoji="1" lang="en-US" altLang="ja-JP" sz="2800" baseline="30000" dirty="0">
                <a:solidFill>
                  <a:srgbClr val="00B050"/>
                </a:solidFill>
              </a:rPr>
              <a:t>P</a:t>
            </a:r>
            <a:r>
              <a:rPr kumimoji="1" lang="en-US" altLang="ja-JP" sz="2800" dirty="0">
                <a:solidFill>
                  <a:srgbClr val="00B050"/>
                </a:solidFill>
              </a:rPr>
              <a:t>=3/2</a:t>
            </a:r>
            <a:r>
              <a:rPr kumimoji="1" lang="en-US" altLang="ja-JP" sz="2800" baseline="30000" dirty="0">
                <a:solidFill>
                  <a:srgbClr val="00B050"/>
                </a:solidFill>
              </a:rPr>
              <a:t>+</a:t>
            </a:r>
            <a:r>
              <a:rPr kumimoji="1" lang="en-US" altLang="ja-JP" sz="2800" dirty="0">
                <a:solidFill>
                  <a:srgbClr val="00B050"/>
                </a:solidFill>
              </a:rPr>
              <a:t> (P</a:t>
            </a:r>
            <a:r>
              <a:rPr kumimoji="1" lang="en-US" altLang="ja-JP" sz="2800" baseline="-25000" dirty="0">
                <a:solidFill>
                  <a:srgbClr val="00B050"/>
                </a:solidFill>
              </a:rPr>
              <a:t>03</a:t>
            </a:r>
            <a:r>
              <a:rPr kumimoji="1" lang="en-US" altLang="ja-JP" sz="2800" dirty="0">
                <a:solidFill>
                  <a:srgbClr val="00B050"/>
                </a:solidFill>
              </a:rPr>
              <a:t>), M=1671+2-8 MeV, </a:t>
            </a:r>
            <a:r>
              <a:rPr kumimoji="1" lang="en-US" altLang="ja-JP" sz="2800" dirty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kumimoji="1" lang="en-US" altLang="ja-JP" sz="2800" dirty="0">
                <a:solidFill>
                  <a:srgbClr val="00B050"/>
                </a:solidFill>
              </a:rPr>
              <a:t>=10+22-4 MeV</a:t>
            </a:r>
            <a:endParaRPr kumimoji="1" lang="en-US" altLang="ja-JP" dirty="0">
              <a:solidFill>
                <a:srgbClr val="00B050"/>
              </a:solidFill>
            </a:endParaRPr>
          </a:p>
          <a:p>
            <a:pPr lvl="1"/>
            <a:r>
              <a:rPr lang="en-US" altLang="ja-JP" dirty="0"/>
              <a:t>Liu &amp; </a:t>
            </a:r>
            <a:r>
              <a:rPr lang="en-US" altLang="ja-JP" dirty="0" err="1"/>
              <a:t>Xie</a:t>
            </a:r>
            <a:r>
              <a:rPr lang="en-US" altLang="ja-JP" dirty="0"/>
              <a:t> [PRC85.038201, PRC86.055202]</a:t>
            </a:r>
            <a:br>
              <a:rPr lang="en-US" altLang="ja-JP" dirty="0"/>
            </a:br>
            <a:r>
              <a:rPr lang="en-US" altLang="ja-JP" sz="2800" dirty="0">
                <a:solidFill>
                  <a:srgbClr val="00B050"/>
                </a:solidFill>
              </a:rPr>
              <a:t>J</a:t>
            </a:r>
            <a:r>
              <a:rPr lang="en-US" altLang="ja-JP" sz="2800" baseline="30000" dirty="0">
                <a:solidFill>
                  <a:srgbClr val="00B050"/>
                </a:solidFill>
              </a:rPr>
              <a:t>P</a:t>
            </a:r>
            <a:r>
              <a:rPr lang="en-US" altLang="ja-JP" sz="2800" dirty="0">
                <a:solidFill>
                  <a:srgbClr val="00B050"/>
                </a:solidFill>
              </a:rPr>
              <a:t>=3/2</a:t>
            </a:r>
            <a:r>
              <a:rPr lang="en-US" altLang="ja-JP" sz="2800" baseline="30000" dirty="0">
                <a:solidFill>
                  <a:srgbClr val="00B050"/>
                </a:solidFill>
              </a:rPr>
              <a:t>-</a:t>
            </a:r>
            <a:r>
              <a:rPr lang="en-US" altLang="ja-JP" sz="2800" dirty="0">
                <a:solidFill>
                  <a:srgbClr val="00B050"/>
                </a:solidFill>
              </a:rPr>
              <a:t> (D</a:t>
            </a:r>
            <a:r>
              <a:rPr lang="en-US" altLang="ja-JP" sz="2800" baseline="-25000" dirty="0">
                <a:solidFill>
                  <a:srgbClr val="00B050"/>
                </a:solidFill>
              </a:rPr>
              <a:t>03</a:t>
            </a:r>
            <a:r>
              <a:rPr lang="en-US" altLang="ja-JP" sz="2800" dirty="0">
                <a:solidFill>
                  <a:srgbClr val="00B050"/>
                </a:solidFill>
              </a:rPr>
              <a:t>), M=1668.5±0.5 MeV, </a:t>
            </a:r>
            <a:r>
              <a:rPr lang="en-US" altLang="ja-JP" sz="2800" dirty="0">
                <a:solidFill>
                  <a:srgbClr val="00B050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800" dirty="0">
                <a:solidFill>
                  <a:srgbClr val="00B050"/>
                </a:solidFill>
              </a:rPr>
              <a:t>=1.5±0.5 MeV</a:t>
            </a:r>
            <a:endParaRPr lang="en-US" altLang="ja-JP" dirty="0">
              <a:solidFill>
                <a:srgbClr val="00B050"/>
              </a:solidFill>
            </a:endParaRPr>
          </a:p>
          <a:p>
            <a:r>
              <a:rPr kumimoji="1" lang="en-US" altLang="ja-JP" dirty="0"/>
              <a:t>The reason is the same</a:t>
            </a:r>
          </a:p>
          <a:p>
            <a:pPr lvl="1"/>
            <a:r>
              <a:rPr lang="en-US" altLang="ja-JP" dirty="0"/>
              <a:t>From K</a:t>
            </a:r>
            <a:r>
              <a:rPr lang="en-US" altLang="ja-JP" baseline="30000" dirty="0"/>
              <a:t>-</a:t>
            </a:r>
            <a:r>
              <a:rPr lang="en-US" altLang="ja-JP" dirty="0"/>
              <a:t>p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dirty="0" err="1">
                <a:latin typeface="Symbol" panose="05050102010706020507" pitchFamily="18" charset="2"/>
                <a:sym typeface="Wingdings" panose="05000000000000000000" pitchFamily="2" charset="2"/>
              </a:rPr>
              <a:t>Lh</a:t>
            </a:r>
            <a:r>
              <a:rPr lang="en-US" altLang="ja-JP" dirty="0">
                <a:sym typeface="Wingdings" panose="05000000000000000000" pitchFamily="2" charset="2"/>
              </a:rPr>
              <a:t> measurement near the threshold by Crystal Ball collaboration at BNL [PRC64.055205]</a:t>
            </a:r>
          </a:p>
          <a:p>
            <a:pPr lvl="1"/>
            <a:r>
              <a:rPr kumimoji="1"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Model independent</a:t>
            </a:r>
            <a:endParaRPr kumimoji="1" lang="en-US" altLang="ja-JP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096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9539"/>
            <a:ext cx="7886700" cy="937692"/>
          </a:xfrm>
        </p:spPr>
        <p:txBody>
          <a:bodyPr/>
          <a:lstStyle/>
          <a:p>
            <a:r>
              <a:rPr kumimoji="1" lang="en-US" altLang="ja-JP" dirty="0" err="1">
                <a:solidFill>
                  <a:srgbClr val="0070C0"/>
                </a:solidFill>
              </a:rPr>
              <a:t>Crystall</a:t>
            </a:r>
            <a:r>
              <a:rPr kumimoji="1" lang="en-US" altLang="ja-JP" dirty="0">
                <a:solidFill>
                  <a:srgbClr val="0070C0"/>
                </a:solidFill>
              </a:rPr>
              <a:t> Ball data for </a:t>
            </a:r>
            <a:r>
              <a:rPr lang="en-US" altLang="ja-JP" dirty="0">
                <a:solidFill>
                  <a:srgbClr val="0070C0"/>
                </a:solidFill>
              </a:rPr>
              <a:t>K</a:t>
            </a:r>
            <a:r>
              <a:rPr lang="en-US" altLang="ja-JP" baseline="30000" dirty="0">
                <a:solidFill>
                  <a:srgbClr val="0070C0"/>
                </a:solidFill>
              </a:rPr>
              <a:t>-</a:t>
            </a:r>
            <a:r>
              <a:rPr lang="en-US" altLang="ja-JP" dirty="0">
                <a:solidFill>
                  <a:srgbClr val="0070C0"/>
                </a:solidFill>
              </a:rPr>
              <a:t>p </a:t>
            </a:r>
            <a:r>
              <a:rPr lang="en-US" altLang="ja-JP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dirty="0" err="1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Lh</a:t>
            </a:r>
            <a:r>
              <a:rPr kumimoji="1" lang="en-US" altLang="ja-JP" dirty="0">
                <a:solidFill>
                  <a:srgbClr val="0070C0"/>
                </a:solidFill>
              </a:rPr>
              <a:t>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7565" y="1196752"/>
            <a:ext cx="8868870" cy="5486400"/>
          </a:xfrm>
        </p:spPr>
        <p:txBody>
          <a:bodyPr/>
          <a:lstStyle/>
          <a:p>
            <a:r>
              <a:rPr kumimoji="1" lang="en-US" altLang="ja-JP" dirty="0"/>
              <a:t>Total cross section – this can be well explaine</a:t>
            </a:r>
            <a:r>
              <a:rPr lang="en-US" altLang="ja-JP" dirty="0"/>
              <a:t>d by conventional </a:t>
            </a: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dirty="0"/>
              <a:t>(1670)1/2</a:t>
            </a:r>
            <a:r>
              <a:rPr lang="en-US" altLang="ja-JP" baseline="30000" dirty="0"/>
              <a:t>-</a:t>
            </a:r>
            <a:r>
              <a:rPr lang="en-US" altLang="ja-JP" dirty="0"/>
              <a:t>(S</a:t>
            </a:r>
            <a:r>
              <a:rPr lang="en-US" altLang="ja-JP" baseline="-25000" dirty="0"/>
              <a:t>01</a:t>
            </a:r>
            <a:r>
              <a:rPr lang="en-US" altLang="ja-JP" dirty="0"/>
              <a:t>) resonance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17362"/>
            <a:ext cx="4973378" cy="464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9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Differential cross section</a:t>
            </a:r>
            <a:br>
              <a:rPr kumimoji="1" lang="en-US" altLang="ja-JP" dirty="0">
                <a:solidFill>
                  <a:srgbClr val="00B050"/>
                </a:solidFill>
              </a:rPr>
            </a:br>
            <a:r>
              <a:rPr kumimoji="1" lang="en-US" altLang="ja-JP" sz="3200" dirty="0">
                <a:solidFill>
                  <a:srgbClr val="00B050"/>
                </a:solidFill>
              </a:rPr>
              <a:t>       (or angular distribution)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23986" y="1456841"/>
                <a:ext cx="8872780" cy="5284922"/>
              </a:xfrm>
            </p:spPr>
            <p:txBody>
              <a:bodyPr/>
              <a:lstStyle/>
              <a:p>
                <a:r>
                  <a:rPr lang="en-US" altLang="ja-JP" dirty="0"/>
                  <a:t>s-channel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r>
                  <a:rPr kumimoji="1" lang="en-US" altLang="ja-JP" dirty="0"/>
                  <a:t>S</a:t>
                </a:r>
                <a:r>
                  <a:rPr kumimoji="1" lang="en-US" altLang="ja-JP" baseline="-25000" dirty="0"/>
                  <a:t>1/2</a:t>
                </a:r>
                <a:r>
                  <a:rPr kumimoji="1" lang="en-US" altLang="ja-JP" dirty="0"/>
                  <a:t> 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0070C0"/>
                        </a:solidFill>
                        <a:latin typeface="Cambria Math"/>
                        <a:sym typeface="Wingdings" panose="05000000000000000000" pitchFamily="2" charset="2"/>
                      </a:rPr>
                      <m:t>𝑊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ja-JP" altLang="en-US" sz="2400" i="1">
                            <a:solidFill>
                              <a:srgbClr val="0070C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𝜃</m:t>
                        </m:r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ja-JP" altLang="en-US" sz="2400" i="1">
                            <a:solidFill>
                              <a:srgbClr val="0070C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𝜑</m:t>
                        </m:r>
                      </m:e>
                    </m:d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00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kumimoji="1" lang="en-US" altLang="ja-JP" sz="2400" dirty="0">
                    <a:solidFill>
                      <a:srgbClr val="0070C0"/>
                    </a:solidFill>
                  </a:rPr>
                  <a:t> </a:t>
                </a:r>
                <a:r>
                  <a:rPr kumimoji="1" lang="en-US" altLang="ja-JP" sz="2400" dirty="0" err="1">
                    <a:solidFill>
                      <a:srgbClr val="0070C0"/>
                    </a:solidFill>
                  </a:rPr>
                  <a:t>const</a:t>
                </a:r>
                <a:r>
                  <a:rPr kumimoji="1" lang="en-US" altLang="ja-JP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ja-JP" sz="2400" dirty="0">
                    <a:solidFill>
                      <a:srgbClr val="0070C0"/>
                    </a:solidFill>
                  </a:rPr>
                  <a:t>–</a:t>
                </a:r>
                <a:r>
                  <a:rPr kumimoji="1" lang="en-US" altLang="ja-JP" sz="2400" dirty="0">
                    <a:solidFill>
                      <a:srgbClr val="0070C0"/>
                    </a:solidFill>
                  </a:rPr>
                  <a:t> uniform</a:t>
                </a:r>
                <a:endParaRPr kumimoji="1" lang="en-US" altLang="ja-JP" dirty="0"/>
              </a:p>
              <a:p>
                <a:r>
                  <a:rPr lang="en-US" altLang="ja-JP" dirty="0"/>
                  <a:t>P</a:t>
                </a:r>
                <a:r>
                  <a:rPr lang="en-US" altLang="ja-JP" baseline="-25000" dirty="0"/>
                  <a:t>1/2</a:t>
                </a:r>
                <a:r>
                  <a:rPr lang="en-US" altLang="ja-JP" dirty="0"/>
                  <a:t> – spin non-flip + flip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0070C0"/>
                        </a:solidFill>
                        <a:latin typeface="Cambria Math"/>
                        <a:sym typeface="Wingdings" panose="05000000000000000000" pitchFamily="2" charset="2"/>
                      </a:rPr>
                      <m:t>𝑊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ja-JP" altLang="en-US" sz="2400" i="1">
                            <a:solidFill>
                              <a:srgbClr val="0070C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𝜃</m:t>
                        </m:r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ja-JP" altLang="en-US" sz="2400" i="1">
                            <a:solidFill>
                              <a:srgbClr val="0070C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𝜑</m:t>
                        </m:r>
                      </m:e>
                    </m:d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10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11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  <a:sym typeface="Wingdings" panose="05000000000000000000" pitchFamily="2" charset="2"/>
                      </a:rPr>
                      <m:t>=</m:t>
                    </m:r>
                  </m:oMath>
                </a14:m>
                <a:r>
                  <a:rPr lang="en-US" altLang="ja-JP" sz="2400" dirty="0">
                    <a:solidFill>
                      <a:srgbClr val="0070C0"/>
                    </a:solidFill>
                  </a:rPr>
                  <a:t> const</a:t>
                </a:r>
                <a:endParaRPr lang="en-US" altLang="ja-JP" sz="2400" dirty="0"/>
              </a:p>
              <a:p>
                <a:r>
                  <a:rPr kumimoji="1" lang="en-US" altLang="ja-JP" dirty="0"/>
                  <a:t>Interference?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0070C0"/>
                        </a:solidFill>
                        <a:latin typeface="Cambria Math"/>
                        <a:sym typeface="Wingdings" panose="05000000000000000000" pitchFamily="2" charset="2"/>
                      </a:rPr>
                      <m:t>𝑊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ja-JP" altLang="en-US" sz="2400" i="1">
                            <a:solidFill>
                              <a:srgbClr val="0070C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𝜃</m:t>
                        </m:r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ja-JP" altLang="en-US" sz="2400" i="1">
                            <a:solidFill>
                              <a:srgbClr val="0070C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𝜑</m:t>
                        </m:r>
                      </m:e>
                    </m:d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∝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𝛿</m:t>
                                </m:r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00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11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 </a:t>
                </a:r>
                <a:br>
                  <a:rPr kumimoji="1" lang="en-US" altLang="ja-JP" sz="2400" dirty="0"/>
                </a:br>
                <a:r>
                  <a:rPr lang="en-US" altLang="ja-JP" sz="2400" dirty="0">
                    <a:ea typeface="Cambria Math"/>
                    <a:sym typeface="Wingdings" panose="05000000000000000000" pitchFamily="2" charset="2"/>
                  </a:rPr>
                  <a:t> The intereference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sz="2400" dirty="0">
                            <a:latin typeface="Cambria Math"/>
                            <a:sym typeface="Wingdings" panose="05000000000000000000" pitchFamily="2" charset="2"/>
                          </a:rPr>
                          <m:t>∝</m:t>
                        </m:r>
                        <m: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𝑌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10</m:t>
                        </m:r>
                      </m:sub>
                    </m:sSub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  <a:ea typeface="Cambria Math"/>
                                <a:sym typeface="Wingdings" panose="05000000000000000000" pitchFamily="2" charset="2"/>
                              </a:rPr>
                              <m:t>00</m:t>
                            </m:r>
                          </m:sub>
                        </m:sSub>
                      </m:e>
                      <m:sup>
                        <m:r>
                          <a:rPr lang="en-US" altLang="ja-JP" sz="2400" i="1"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en-US" altLang="ja-JP" sz="2400" dirty="0">
                        <a:latin typeface="Cambria Math"/>
                        <a:sym typeface="Wingdings" panose="05000000000000000000" pitchFamily="2" charset="2"/>
                      </a:rPr>
                      <m:t>∝</m:t>
                    </m:r>
                    <m:func>
                      <m:funcPr>
                        <m:ctrlPr>
                          <a:rPr lang="en-US" altLang="ja-JP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dirty="0">
                            <a:latin typeface="Cambria Math"/>
                            <a:sym typeface="Wingdings" panose="05000000000000000000" pitchFamily="2" charset="2"/>
                          </a:rPr>
                          <m:t>cos</m:t>
                        </m:r>
                      </m:fName>
                      <m:e>
                        <m:r>
                          <a:rPr lang="ja-JP" altLang="en-US" sz="2400" i="1" dirty="0">
                            <a:latin typeface="Cambria Math"/>
                            <a:sym typeface="Wingdings" panose="05000000000000000000" pitchFamily="2" charset="2"/>
                          </a:rPr>
                          <m:t>𝜃</m:t>
                        </m:r>
                      </m:e>
                    </m:func>
                  </m:oMath>
                </a14:m>
                <a:endParaRPr kumimoji="1" lang="en-US" altLang="ja-JP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dirty="0">
                                <a:latin typeface="Cambria Math"/>
                                <a:sym typeface="Wingdings" panose="05000000000000000000" pitchFamily="2" charset="2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ja-JP" altLang="en-US" i="1" dirty="0">
                            <a:latin typeface="Cambria Math"/>
                            <a:sym typeface="Wingdings" panose="05000000000000000000" pitchFamily="2" charset="2"/>
                          </a:rPr>
                          <m:t>𝜃</m:t>
                        </m:r>
                      </m:e>
                    </m:func>
                  </m:oMath>
                </a14:m>
                <a:r>
                  <a:rPr kumimoji="1" lang="en-US" altLang="ja-JP" dirty="0"/>
                  <a:t> term needs J=3/2 (or higher)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986" y="1456841"/>
                <a:ext cx="8872780" cy="5284922"/>
              </a:xfrm>
              <a:blipFill>
                <a:blip r:embed="rId2"/>
                <a:stretch>
                  <a:fillRect l="-1580" t="-1499" b="-36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/>
          <p:cNvCxnSpPr/>
          <p:nvPr/>
        </p:nvCxnSpPr>
        <p:spPr>
          <a:xfrm flipV="1">
            <a:off x="4362786" y="2115517"/>
            <a:ext cx="813661" cy="3642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>
            <a:cxnSpLocks/>
          </p:cNvCxnSpPr>
          <p:nvPr/>
        </p:nvCxnSpPr>
        <p:spPr>
          <a:xfrm>
            <a:off x="4370535" y="1759055"/>
            <a:ext cx="803330" cy="3383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006326" y="15653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K</a:t>
            </a:r>
            <a:r>
              <a:rPr kumimoji="1" lang="en-US" altLang="ja-JP" sz="2400" baseline="30000" dirty="0"/>
              <a:t>-</a:t>
            </a:r>
            <a:endParaRPr kumimoji="1" lang="ja-JP" altLang="en-US" sz="2400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96730" y="222142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</a:t>
            </a:r>
            <a:endParaRPr kumimoji="1" lang="ja-JP" altLang="en-US" sz="2400" dirty="0"/>
          </a:p>
        </p:txBody>
      </p:sp>
      <p:cxnSp>
        <p:nvCxnSpPr>
          <p:cNvPr id="13" name="直線コネクタ 12"/>
          <p:cNvCxnSpPr>
            <a:cxnSpLocks/>
          </p:cNvCxnSpPr>
          <p:nvPr/>
        </p:nvCxnSpPr>
        <p:spPr>
          <a:xfrm>
            <a:off x="5173865" y="2115517"/>
            <a:ext cx="1790051" cy="0"/>
          </a:xfrm>
          <a:prstGeom prst="line">
            <a:avLst/>
          </a:prstGeom>
          <a:ln w="1270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cxnSpLocks/>
          </p:cNvCxnSpPr>
          <p:nvPr/>
        </p:nvCxnSpPr>
        <p:spPr>
          <a:xfrm>
            <a:off x="6963920" y="2105180"/>
            <a:ext cx="803330" cy="3383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6963916" y="1733225"/>
            <a:ext cx="813661" cy="3642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759497" y="218009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Symbol" panose="05050102010706020507" pitchFamily="18" charset="2"/>
              </a:rPr>
              <a:t>L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67250" y="1461063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Symbol" panose="05050102010706020507" pitchFamily="18" charset="2"/>
              </a:rPr>
              <a:t>h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15299" y="1240256"/>
            <a:ext cx="1534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</a:t>
            </a:r>
            <a:r>
              <a:rPr kumimoji="1" lang="en-US" altLang="ja-JP" sz="2400" baseline="-25000" dirty="0"/>
              <a:t>1/2</a:t>
            </a:r>
            <a:r>
              <a:rPr kumimoji="1" lang="en-US" altLang="ja-JP" sz="2400" dirty="0"/>
              <a:t> P</a:t>
            </a:r>
            <a:r>
              <a:rPr kumimoji="1" lang="en-US" altLang="ja-JP" sz="2400" baseline="-25000" dirty="0"/>
              <a:t>1/2,3/2</a:t>
            </a:r>
            <a:r>
              <a:rPr kumimoji="1" lang="en-US" altLang="ja-JP" sz="2400" dirty="0"/>
              <a:t> </a:t>
            </a:r>
            <a:br>
              <a:rPr kumimoji="1" lang="en-US" altLang="ja-JP" sz="2400" dirty="0"/>
            </a:br>
            <a:r>
              <a:rPr kumimoji="1" lang="en-US" altLang="ja-JP" sz="2400" dirty="0"/>
              <a:t>D</a:t>
            </a:r>
            <a:r>
              <a:rPr kumimoji="1" lang="en-US" altLang="ja-JP" sz="2400" baseline="-25000" dirty="0"/>
              <a:t>3/2,5/2</a:t>
            </a:r>
            <a:r>
              <a:rPr kumimoji="1" lang="en-US" altLang="ja-JP" sz="2400" dirty="0"/>
              <a:t> …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474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49539"/>
            <a:ext cx="7886700" cy="897232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Differential cross sections (1)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5" y="766628"/>
            <a:ext cx="7639877" cy="609137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0E0B64-A014-4B20-B0F1-CF6DC13B1465}"/>
              </a:ext>
            </a:extLst>
          </p:cNvPr>
          <p:cNvSpPr txBox="1"/>
          <p:nvPr/>
        </p:nvSpPr>
        <p:spPr>
          <a:xfrm>
            <a:off x="2483768" y="1369367"/>
            <a:ext cx="596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flat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7BB16A-54CA-4B13-833E-8ECA0710D078}"/>
              </a:ext>
            </a:extLst>
          </p:cNvPr>
          <p:cNvSpPr txBox="1"/>
          <p:nvPr/>
        </p:nvSpPr>
        <p:spPr>
          <a:xfrm>
            <a:off x="7740352" y="1556792"/>
            <a:ext cx="14114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Quadratic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7BD22E-AA97-4B22-BA6F-6DD63D300855}"/>
              </a:ext>
            </a:extLst>
          </p:cNvPr>
          <p:cNvSpPr txBox="1"/>
          <p:nvPr/>
        </p:nvSpPr>
        <p:spPr>
          <a:xfrm>
            <a:off x="7927107" y="5517232"/>
            <a:ext cx="596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flat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3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23395</TotalTime>
  <Words>1718</Words>
  <Application>Microsoft Office PowerPoint</Application>
  <PresentationFormat>画面に合わせる (4:3)</PresentationFormat>
  <Paragraphs>350</Paragraphs>
  <Slides>53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5" baseType="lpstr">
      <vt:lpstr>맑은 고딕</vt:lpstr>
      <vt:lpstr>ＭＳ Ｐゴシック</vt:lpstr>
      <vt:lpstr>游ゴシック</vt:lpstr>
      <vt:lpstr>Arial</vt:lpstr>
      <vt:lpstr>Calibri</vt:lpstr>
      <vt:lpstr>Cambria</vt:lpstr>
      <vt:lpstr>Cambria Math</vt:lpstr>
      <vt:lpstr>Symbol</vt:lpstr>
      <vt:lpstr>Verdana</vt:lpstr>
      <vt:lpstr>Vrinda</vt:lpstr>
      <vt:lpstr>Wingdings</vt:lpstr>
      <vt:lpstr>Office テーマ</vt:lpstr>
      <vt:lpstr>Possibility of a new narrow Λ* resonance near the Λη threshold</vt:lpstr>
      <vt:lpstr> Collaboration list – J-PARC E72</vt:lpstr>
      <vt:lpstr>Dalitz plot: Λ_c^+→pK^- π^+</vt:lpstr>
      <vt:lpstr>PowerPoint プレゼンテーション</vt:lpstr>
      <vt:lpstr>What’s that?</vt:lpstr>
      <vt:lpstr>A new idea</vt:lpstr>
      <vt:lpstr>Crystall Ball data for K-p  Lh </vt:lpstr>
      <vt:lpstr>Differential cross section        (or angular distribution)</vt:lpstr>
      <vt:lpstr>Differential cross sections (1)</vt:lpstr>
      <vt:lpstr>Differential cross sections (2)</vt:lpstr>
      <vt:lpstr>What can it be?</vt:lpstr>
      <vt:lpstr>J-PARC E72</vt:lpstr>
      <vt:lpstr>J-PARC K1.8BR beamline</vt:lpstr>
      <vt:lpstr>Hyperon Spectrometer</vt:lpstr>
      <vt:lpstr>HypTPC</vt:lpstr>
      <vt:lpstr>Pictures of hypTPC</vt:lpstr>
      <vt:lpstr>Expected performance (@B=0.6T)</vt:lpstr>
      <vt:lpstr>Acceptance curve</vt:lpstr>
      <vt:lpstr>Trigger</vt:lpstr>
      <vt:lpstr>Yield estimation</vt:lpstr>
      <vt:lpstr>Background</vt:lpstr>
      <vt:lpstr>Parity determination</vt:lpstr>
      <vt:lpstr>Polarization – Parity in CB data</vt:lpstr>
      <vt:lpstr>PowerPoint プレゼンテーション</vt:lpstr>
      <vt:lpstr>A simple calculation</vt:lpstr>
      <vt:lpstr>Parity determination</vt:lpstr>
      <vt:lpstr>Present status and prospects</vt:lpstr>
      <vt:lpstr>Summary</vt:lpstr>
      <vt:lpstr>Backup</vt:lpstr>
      <vt:lpstr>Measurement@Belle</vt:lpstr>
      <vt:lpstr>Acceptance curve</vt:lpstr>
      <vt:lpstr>Energy calibration</vt:lpstr>
      <vt:lpstr>Magnetic field: 0.6T or higher?</vt:lpstr>
      <vt:lpstr>5. TPC hodoscope</vt:lpstr>
      <vt:lpstr>Hodoscope test with short counter</vt:lpstr>
      <vt:lpstr>Preliminary result with short counter</vt:lpstr>
      <vt:lpstr>7. LH2 target system</vt:lpstr>
      <vt:lpstr>Liq-H2 target</vt:lpstr>
      <vt:lpstr>LH2 target (detail)</vt:lpstr>
      <vt:lpstr>PowerPoint プレゼンテーション</vt:lpstr>
      <vt:lpstr>PowerPoint プレゼンテーション</vt:lpstr>
      <vt:lpstr>hypTPC commissioning run</vt:lpstr>
      <vt:lpstr>PowerPoint プレゼンテーション</vt:lpstr>
      <vt:lpstr>Run strategy &amp; cost estimation</vt:lpstr>
      <vt:lpstr>Toy model calculation with Lambda(1663)</vt:lpstr>
      <vt:lpstr>Motivation – expected question</vt:lpstr>
      <vt:lpstr>What we should explain?</vt:lpstr>
      <vt:lpstr>Why D3/2, not P3/2?</vt:lpstr>
      <vt:lpstr>Model</vt:lpstr>
      <vt:lpstr>Amplitudes for Kp  Lh</vt:lpstr>
      <vt:lpstr>Result – total cross section</vt:lpstr>
      <vt:lpstr>Angular distribution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チャームバリオンにおけるΛ(1405)アナログについて</dc:title>
  <dc:creator>tanida</dc:creator>
  <cp:lastModifiedBy>tanida</cp:lastModifiedBy>
  <cp:revision>767</cp:revision>
  <cp:lastPrinted>2018-01-12T07:57:28Z</cp:lastPrinted>
  <dcterms:created xsi:type="dcterms:W3CDTF">2010-12-02T06:22:42Z</dcterms:created>
  <dcterms:modified xsi:type="dcterms:W3CDTF">2018-06-28T17:44:37Z</dcterms:modified>
</cp:coreProperties>
</file>