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709" r:id="rId1"/>
    <p:sldMasterId id="2147483676" r:id="rId2"/>
  </p:sldMasterIdLst>
  <p:notesMasterIdLst>
    <p:notesMasterId r:id="rId16"/>
  </p:notesMasterIdLst>
  <p:handoutMasterIdLst>
    <p:handoutMasterId r:id="rId17"/>
  </p:handoutMasterIdLst>
  <p:sldIdLst>
    <p:sldId id="1129" r:id="rId3"/>
    <p:sldId id="1660" r:id="rId4"/>
    <p:sldId id="1659" r:id="rId5"/>
    <p:sldId id="1653" r:id="rId6"/>
    <p:sldId id="1665" r:id="rId7"/>
    <p:sldId id="1656" r:id="rId8"/>
    <p:sldId id="1662" r:id="rId9"/>
    <p:sldId id="1657" r:id="rId10"/>
    <p:sldId id="1663" r:id="rId11"/>
    <p:sldId id="1658" r:id="rId12"/>
    <p:sldId id="1664" r:id="rId13"/>
    <p:sldId id="1666" r:id="rId14"/>
    <p:sldId id="1667" r:id="rId15"/>
  </p:sldIdLst>
  <p:sldSz cx="9144000" cy="6858000" type="screen4x3"/>
  <p:notesSz cx="10233025" cy="7100888"/>
  <p:embeddedFontLst>
    <p:embeddedFont>
      <p:font typeface="Verdana" panose="020B0604030504040204" pitchFamily="34" charset="0"/>
      <p:regular r:id="rId18"/>
      <p:bold r:id="rId19"/>
      <p:italic r:id="rId20"/>
      <p:boldItalic r:id="rId21"/>
    </p:embeddedFont>
    <p:embeddedFont>
      <p:font typeface="ＭＳ Ｐゴシック" panose="020B0600070205080204" pitchFamily="34" charset="-128"/>
      <p:regular r:id="rId2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1602"/>
    <a:srgbClr val="C21402"/>
    <a:srgbClr val="FD1B03"/>
    <a:srgbClr val="008000"/>
    <a:srgbClr val="000099"/>
    <a:srgbClr val="FF3300"/>
    <a:srgbClr val="969696"/>
    <a:srgbClr val="00CC00"/>
    <a:srgbClr val="33CC33"/>
    <a:srgbClr val="FDC8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2" autoAdjust="0"/>
    <p:restoredTop sz="97119" autoAdjust="0"/>
  </p:normalViewPr>
  <p:slideViewPr>
    <p:cSldViewPr snapToGrid="0">
      <p:cViewPr>
        <p:scale>
          <a:sx n="80" d="100"/>
          <a:sy n="80" d="100"/>
        </p:scale>
        <p:origin x="-48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1698" y="-54"/>
      </p:cViewPr>
      <p:guideLst>
        <p:guide orient="horz" pos="2238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t" anchorCtr="0" compatLnSpc="1">
            <a:prstTxWarp prst="textNoShape">
              <a:avLst/>
            </a:prstTxWarp>
          </a:bodyPr>
          <a:lstStyle>
            <a:lvl1pPr defTabSz="962025">
              <a:defRPr sz="1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1200" y="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5640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b" anchorCtr="0" compatLnSpc="1">
            <a:prstTxWarp prst="textNoShape">
              <a:avLst/>
            </a:prstTxWarp>
          </a:bodyPr>
          <a:lstStyle>
            <a:lvl1pPr defTabSz="962025">
              <a:defRPr sz="1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1200" y="675640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900"/>
            </a:lvl1pPr>
          </a:lstStyle>
          <a:p>
            <a:pPr>
              <a:defRPr/>
            </a:pPr>
            <a:fld id="{7549552E-3B40-4DEB-AD47-C9D57D1118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713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t" anchorCtr="0" compatLnSpc="1">
            <a:prstTxWarp prst="textNoShape">
              <a:avLst/>
            </a:prstTxWarp>
          </a:bodyPr>
          <a:lstStyle>
            <a:lvl1pPr defTabSz="962025">
              <a:defRPr sz="1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1200" y="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42925"/>
            <a:ext cx="3549650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49375" y="3378200"/>
            <a:ext cx="7534275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5640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b" anchorCtr="0" compatLnSpc="1">
            <a:prstTxWarp prst="textNoShape">
              <a:avLst/>
            </a:prstTxWarp>
          </a:bodyPr>
          <a:lstStyle>
            <a:lvl1pPr defTabSz="962025">
              <a:defRPr sz="1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1200" y="675640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900"/>
            </a:lvl1pPr>
          </a:lstStyle>
          <a:p>
            <a:pPr>
              <a:defRPr/>
            </a:pPr>
            <a:fld id="{CF1A7F96-FC3A-4E53-9AE6-B2B0421A31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3577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1A7F96-FC3A-4E53-9AE6-B2B0421A31BC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1A7F96-FC3A-4E53-9AE6-B2B0421A31BC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720725"/>
            <a:ext cx="9144000" cy="5692775"/>
          </a:xfrm>
          <a:prstGeom prst="rect">
            <a:avLst/>
          </a:prstGeom>
        </p:spPr>
        <p:txBody>
          <a:bodyPr/>
          <a:lstStyle>
            <a:lvl1pPr>
              <a:buNone/>
              <a:defRPr sz="24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7233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322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544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45" name="Text Box 97"/>
          <p:cNvSpPr txBox="1">
            <a:spLocks noChangeArrowheads="1"/>
          </p:cNvSpPr>
          <p:nvPr userDrawn="1"/>
        </p:nvSpPr>
        <p:spPr bwMode="auto">
          <a:xfrm>
            <a:off x="61913" y="6459538"/>
            <a:ext cx="729423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1600" kern="1200" baseline="0" dirty="0" smtClean="0">
                <a:solidFill>
                  <a:srgbClr val="969696"/>
                </a:solidFill>
                <a:latin typeface="Arial" charset="0"/>
                <a:ea typeface="+mn-ea"/>
                <a:cs typeface="+mn-cs"/>
              </a:rPr>
              <a:t>Reflections on Charge Symmetry Breaking</a:t>
            </a:r>
            <a:endParaRPr lang="en-GB" sz="1400" dirty="0">
              <a:solidFill>
                <a:srgbClr val="969696"/>
              </a:solidFill>
              <a:latin typeface="Arial" charset="0"/>
            </a:endParaRPr>
          </a:p>
        </p:txBody>
      </p:sp>
      <p:sp>
        <p:nvSpPr>
          <p:cNvPr id="53346" name="Text Box 98"/>
          <p:cNvSpPr txBox="1">
            <a:spLocks noChangeArrowheads="1"/>
          </p:cNvSpPr>
          <p:nvPr userDrawn="1"/>
        </p:nvSpPr>
        <p:spPr bwMode="auto">
          <a:xfrm>
            <a:off x="7646988" y="6469063"/>
            <a:ext cx="1416050" cy="38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 defTabSz="449263" hangingPunct="0">
              <a:lnSpc>
                <a:spcPts val="1413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/>
            </a:pPr>
            <a:r>
              <a:rPr lang="en-GB" sz="1200" dirty="0">
                <a:solidFill>
                  <a:srgbClr val="969696"/>
                </a:solidFill>
                <a:latin typeface="Arial" charset="0"/>
              </a:rPr>
              <a:t>     </a:t>
            </a:r>
            <a:r>
              <a:rPr lang="en-GB" sz="1200" dirty="0" smtClean="0">
                <a:solidFill>
                  <a:srgbClr val="969696"/>
                </a:solidFill>
                <a:latin typeface="Arial" charset="0"/>
              </a:rPr>
              <a:t>June 2o18</a:t>
            </a:r>
            <a:endParaRPr lang="en-GB" sz="1200" dirty="0">
              <a:solidFill>
                <a:srgbClr val="969696"/>
              </a:solidFill>
              <a:latin typeface="Arial" charset="0"/>
            </a:endParaRPr>
          </a:p>
          <a:p>
            <a:pPr algn="r" defTabSz="449263" hangingPunct="0">
              <a:lnSpc>
                <a:spcPts val="1413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/>
            </a:pPr>
            <a:r>
              <a:rPr lang="en-GB" sz="900" dirty="0">
                <a:solidFill>
                  <a:srgbClr val="969696"/>
                </a:solidFill>
                <a:latin typeface="Arial" charset="0"/>
              </a:rPr>
              <a:t>P Achenbach, U Mainz</a:t>
            </a:r>
          </a:p>
        </p:txBody>
      </p:sp>
      <p:sp>
        <p:nvSpPr>
          <p:cNvPr id="53347" name="Line 99"/>
          <p:cNvSpPr>
            <a:spLocks noChangeShapeType="1"/>
          </p:cNvSpPr>
          <p:nvPr userDrawn="1"/>
        </p:nvSpPr>
        <p:spPr bwMode="auto">
          <a:xfrm flipV="1">
            <a:off x="0" y="6434139"/>
            <a:ext cx="9055100" cy="3175"/>
          </a:xfrm>
          <a:prstGeom prst="line">
            <a:avLst/>
          </a:prstGeom>
          <a:noFill/>
          <a:ln w="108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3348" name="Line 100"/>
          <p:cNvSpPr>
            <a:spLocks noChangeShapeType="1"/>
          </p:cNvSpPr>
          <p:nvPr userDrawn="1"/>
        </p:nvSpPr>
        <p:spPr bwMode="auto">
          <a:xfrm flipV="1">
            <a:off x="0" y="261938"/>
            <a:ext cx="9099550" cy="11112"/>
          </a:xfrm>
          <a:prstGeom prst="line">
            <a:avLst/>
          </a:prstGeom>
          <a:noFill/>
          <a:ln w="1079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3349" name="Line 101"/>
          <p:cNvSpPr>
            <a:spLocks noChangeShapeType="1"/>
          </p:cNvSpPr>
          <p:nvPr userDrawn="1"/>
        </p:nvSpPr>
        <p:spPr bwMode="auto">
          <a:xfrm flipV="1">
            <a:off x="76200" y="227013"/>
            <a:ext cx="9067800" cy="11112"/>
          </a:xfrm>
          <a:prstGeom prst="line">
            <a:avLst/>
          </a:prstGeom>
          <a:noFill/>
          <a:ln w="1079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3324" name="Rectangle 76"/>
          <p:cNvSpPr>
            <a:spLocks noGrp="1" noChangeArrowheads="1"/>
          </p:cNvSpPr>
          <p:nvPr>
            <p:ph type="title"/>
          </p:nvPr>
        </p:nvSpPr>
        <p:spPr bwMode="auto">
          <a:xfrm>
            <a:off x="2084388" y="130175"/>
            <a:ext cx="4416425" cy="4699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29" r:id="rId3"/>
    <p:sldLayoutId id="2147483730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20725"/>
            <a:ext cx="9144000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3324" name="Rectangle 76"/>
          <p:cNvSpPr>
            <a:spLocks noGrp="1" noChangeArrowheads="1"/>
          </p:cNvSpPr>
          <p:nvPr>
            <p:ph type="title"/>
          </p:nvPr>
        </p:nvSpPr>
        <p:spPr bwMode="auto">
          <a:xfrm>
            <a:off x="2084388" y="130175"/>
            <a:ext cx="4416425" cy="4699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28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Untertitel 3"/>
          <p:cNvSpPr txBox="1">
            <a:spLocks/>
          </p:cNvSpPr>
          <p:nvPr/>
        </p:nvSpPr>
        <p:spPr bwMode="auto">
          <a:xfrm>
            <a:off x="1350138" y="4667534"/>
            <a:ext cx="6400800" cy="199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endParaRPr lang="de-DE" sz="2000" kern="0" dirty="0" smtClean="0">
              <a:latin typeface="+mn-lt"/>
            </a:endParaRPr>
          </a:p>
          <a:p>
            <a:pPr algn="ctr"/>
            <a:endParaRPr lang="de-DE" sz="2000" kern="0" dirty="0" smtClean="0">
              <a:latin typeface="+mn-lt"/>
            </a:endParaRPr>
          </a:p>
          <a:p>
            <a:pPr algn="ctr"/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Patrick Achenbach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de-DE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 Mainz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de-DE" sz="2000" kern="0" dirty="0" smtClean="0">
                <a:latin typeface="+mn-lt"/>
              </a:rPr>
              <a:t>June</a:t>
            </a:r>
            <a:r>
              <a:rPr lang="de-DE" sz="2000" kern="0" noProof="0" dirty="0" smtClean="0">
                <a:latin typeface="+mn-lt"/>
              </a:rPr>
              <a:t> 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2o18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373306" y="722058"/>
            <a:ext cx="6397388" cy="46166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Reflections on Charge Symmetry Breaking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8" y="495793"/>
            <a:ext cx="8193974" cy="5633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084388" y="94549"/>
            <a:ext cx="4416425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CSB Database IV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8128" y="6089685"/>
            <a:ext cx="698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[E.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</a:rPr>
              <a:t>Botta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, T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.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</a:rPr>
              <a:t>Bressani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, A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.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</a:rPr>
              <a:t>Feliciello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</a:rPr>
              <a:t>Nucl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. Phys. 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A 960 (2017) 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165]</a:t>
            </a:r>
            <a:endParaRPr lang="en-US" sz="1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748144" y="1698171"/>
            <a:ext cx="1199409" cy="30163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6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084388" y="94549"/>
            <a:ext cx="4416425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CSB Database IV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89423" y="4741237"/>
            <a:ext cx="698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[E.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</a:rPr>
              <a:t>Botta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, T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.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</a:rPr>
              <a:t>Bressani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, A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.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</a:rPr>
              <a:t>Feliciello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</a:rPr>
              <a:t>Nucl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. Phys. 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A 960 (2017) 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165]</a:t>
            </a:r>
            <a:endParaRPr lang="en-US" sz="18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4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3" y="828612"/>
            <a:ext cx="7797659" cy="3707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94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52" y="600870"/>
            <a:ext cx="7587316" cy="481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4388" y="138410"/>
            <a:ext cx="4416425" cy="46166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data on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≤ 10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hteck 3"/>
          <p:cNvSpPr>
            <a:spLocks noChangeArrowheads="1"/>
          </p:cNvSpPr>
          <p:nvPr/>
        </p:nvSpPr>
        <p:spPr bwMode="auto">
          <a:xfrm>
            <a:off x="928885" y="5604541"/>
            <a:ext cx="7928511" cy="707876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clearest signature of charge </a:t>
            </a:r>
            <a:r>
              <a:rPr lang="en-US" sz="2000" dirty="0" smtClean="0">
                <a:latin typeface="+mn-lt"/>
              </a:rPr>
              <a:t>symmetry breaking in </a:t>
            </a:r>
            <a:r>
              <a:rPr lang="en-US" sz="2000" i="1" dirty="0" smtClean="0">
                <a:latin typeface="+mn-lt"/>
              </a:rPr>
              <a:t>A = 4</a:t>
            </a:r>
            <a:r>
              <a:rPr lang="en-US" sz="2000" dirty="0" smtClean="0">
                <a:latin typeface="+mn-lt"/>
              </a:rPr>
              <a:t>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weak indications of charge symmetry breaking in </a:t>
            </a:r>
            <a:r>
              <a:rPr lang="en-US" sz="2000" i="1" dirty="0" smtClean="0">
                <a:latin typeface="+mn-lt"/>
              </a:rPr>
              <a:t>A ≠ 4</a:t>
            </a:r>
            <a:r>
              <a:rPr lang="en-US" sz="2000" dirty="0" smtClean="0">
                <a:latin typeface="+mn-lt"/>
              </a:rPr>
              <a:t> systems</a:t>
            </a:r>
          </a:p>
        </p:txBody>
      </p:sp>
      <p:cxnSp>
        <p:nvCxnSpPr>
          <p:cNvPr id="5" name="Gerade Verbindung 4"/>
          <p:cNvCxnSpPr/>
          <p:nvPr/>
        </p:nvCxnSpPr>
        <p:spPr bwMode="auto">
          <a:xfrm>
            <a:off x="1746914" y="4571999"/>
            <a:ext cx="0" cy="806898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" name="Gerade Verbindung 6"/>
          <p:cNvCxnSpPr/>
          <p:nvPr/>
        </p:nvCxnSpPr>
        <p:spPr bwMode="auto">
          <a:xfrm>
            <a:off x="2049440" y="4571999"/>
            <a:ext cx="0" cy="806898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" name="Rechteck 5"/>
          <p:cNvSpPr/>
          <p:nvPr/>
        </p:nvSpPr>
        <p:spPr>
          <a:xfrm>
            <a:off x="2033522" y="5030040"/>
            <a:ext cx="931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C00000"/>
                </a:solidFill>
                <a:latin typeface="+mj-lt"/>
              </a:rPr>
              <a:t>Δ</a:t>
            </a:r>
            <a:r>
              <a:rPr lang="de-DE" dirty="0" smtClean="0">
                <a:solidFill>
                  <a:srgbClr val="C00000"/>
                </a:solidFill>
                <a:latin typeface="+mj-lt"/>
              </a:rPr>
              <a:t>B</a:t>
            </a:r>
            <a:r>
              <a:rPr lang="el-GR" baseline="-25000" dirty="0" smtClean="0">
                <a:solidFill>
                  <a:srgbClr val="C00000"/>
                </a:solidFill>
                <a:latin typeface="+mj-lt"/>
              </a:rPr>
              <a:t>Λ</a:t>
            </a:r>
            <a:r>
              <a:rPr lang="de-DE" baseline="30000" dirty="0">
                <a:solidFill>
                  <a:srgbClr val="C00000"/>
                </a:solidFill>
                <a:latin typeface="+mj-lt"/>
              </a:rPr>
              <a:t>4</a:t>
            </a:r>
            <a:r>
              <a:rPr lang="de-DE" dirty="0" smtClean="0">
                <a:solidFill>
                  <a:srgbClr val="C00000"/>
                </a:solidFill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  <p:cxnSp>
        <p:nvCxnSpPr>
          <p:cNvPr id="9" name="Gerade Verbindung 8"/>
          <p:cNvCxnSpPr/>
          <p:nvPr/>
        </p:nvCxnSpPr>
        <p:spPr bwMode="auto">
          <a:xfrm>
            <a:off x="1819701" y="4334598"/>
            <a:ext cx="0" cy="1044299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8791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655" y="905264"/>
            <a:ext cx="6752467" cy="384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4388" y="130175"/>
            <a:ext cx="4416425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data on 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l-G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mass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3765193" y="686895"/>
            <a:ext cx="408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+mj-lt"/>
              </a:rPr>
              <a:t>outer error bars correlated from calibration</a:t>
            </a:r>
            <a:endParaRPr lang="en-US" sz="1600" i="1" dirty="0">
              <a:latin typeface="+mj-lt"/>
            </a:endParaRPr>
          </a:p>
        </p:txBody>
      </p:sp>
      <p:sp>
        <p:nvSpPr>
          <p:cNvPr id="11" name="Textfeld 10"/>
          <p:cNvSpPr txBox="1"/>
          <p:nvPr/>
        </p:nvSpPr>
        <p:spPr>
          <a:xfrm rot="48947">
            <a:off x="330786" y="1237690"/>
            <a:ext cx="103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MAMI</a:t>
            </a:r>
            <a:endParaRPr lang="en-US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 rot="48947">
            <a:off x="4803" y="2394075"/>
            <a:ext cx="158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emulsion</a:t>
            </a: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Rechteck 13"/>
          <p:cNvSpPr>
            <a:spLocks noChangeArrowheads="1"/>
          </p:cNvSpPr>
          <p:nvPr/>
        </p:nvSpPr>
        <p:spPr bwMode="auto">
          <a:xfrm>
            <a:off x="242665" y="4706562"/>
            <a:ext cx="8666327" cy="1323429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r>
              <a:rPr lang="en-US" sz="2000" dirty="0" smtClean="0">
                <a:latin typeface="+mj-lt"/>
              </a:rPr>
              <a:t>		</a:t>
            </a:r>
            <a:r>
              <a:rPr lang="de-DE" sz="2000" u="sng" dirty="0" smtClean="0">
                <a:latin typeface="+mj-lt"/>
              </a:rPr>
              <a:t>B</a:t>
            </a:r>
            <a:r>
              <a:rPr lang="el-GR" sz="2000" u="sng" baseline="-25000" dirty="0">
                <a:latin typeface="+mj-lt"/>
              </a:rPr>
              <a:t>Λ</a:t>
            </a:r>
            <a:r>
              <a:rPr lang="de-DE" sz="2000" u="sng" dirty="0">
                <a:latin typeface="+mj-lt"/>
              </a:rPr>
              <a:t>(</a:t>
            </a:r>
            <a:r>
              <a:rPr lang="de-DE" sz="2000" u="sng" baseline="30000" dirty="0">
                <a:latin typeface="+mj-lt"/>
              </a:rPr>
              <a:t>4</a:t>
            </a:r>
            <a:r>
              <a:rPr lang="el-GR" sz="2000" u="sng" baseline="-25000" dirty="0">
                <a:latin typeface="+mj-lt"/>
              </a:rPr>
              <a:t>Λ</a:t>
            </a:r>
            <a:r>
              <a:rPr lang="de-DE" sz="2000" u="sng" dirty="0">
                <a:latin typeface="+mj-lt"/>
              </a:rPr>
              <a:t>H) </a:t>
            </a:r>
            <a:r>
              <a:rPr lang="de-DE" sz="2000" u="sng" dirty="0" smtClean="0">
                <a:latin typeface="+mj-lt"/>
              </a:rPr>
              <a:t>	  (stat.)	  (syst.)</a:t>
            </a:r>
            <a:endParaRPr lang="en-US" sz="2000" u="sng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emulsion:	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2.04  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± 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0.04 ± 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0.05 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MeV </a:t>
            </a:r>
            <a:r>
              <a:rPr lang="en-US" sz="1600" dirty="0" smtClean="0">
                <a:latin typeface="+mn-lt"/>
              </a:rPr>
              <a:t>	</a:t>
            </a:r>
            <a:r>
              <a:rPr kumimoji="1" lang="en-US" altLang="ja-JP" sz="1600" dirty="0">
                <a:solidFill>
                  <a:srgbClr val="000099"/>
                </a:solidFill>
                <a:latin typeface="+mn-lt"/>
                <a:sym typeface="Wingdings" pitchFamily="2" charset="2"/>
              </a:rPr>
              <a:t>[M. </a:t>
            </a:r>
            <a:r>
              <a:rPr kumimoji="1" lang="en-US" altLang="ja-JP" sz="1600" dirty="0" err="1">
                <a:solidFill>
                  <a:srgbClr val="000099"/>
                </a:solidFill>
                <a:latin typeface="+mn-lt"/>
                <a:sym typeface="Wingdings" pitchFamily="2" charset="2"/>
              </a:rPr>
              <a:t>Juric</a:t>
            </a:r>
            <a:r>
              <a:rPr kumimoji="1" lang="en-US" altLang="ja-JP" sz="1600" dirty="0">
                <a:solidFill>
                  <a:srgbClr val="000099"/>
                </a:solidFill>
                <a:latin typeface="+mn-lt"/>
                <a:sym typeface="Wingdings" pitchFamily="2" charset="2"/>
              </a:rPr>
              <a:t> et al. NP B52 (1973</a:t>
            </a:r>
            <a:r>
              <a:rPr kumimoji="1" lang="en-US" altLang="ja-JP" sz="1600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)]</a:t>
            </a:r>
            <a:endParaRPr lang="en-US" sz="1600" dirty="0" smtClean="0">
              <a:latin typeface="+mn-lt"/>
            </a:endParaRPr>
          </a:p>
          <a:p>
            <a:r>
              <a:rPr lang="en-US" sz="2000" dirty="0" smtClean="0">
                <a:latin typeface="+mj-lt"/>
              </a:rPr>
              <a:t>MAMI </a:t>
            </a:r>
            <a:r>
              <a:rPr lang="en-US" sz="2000" dirty="0">
                <a:latin typeface="+mj-lt"/>
              </a:rPr>
              <a:t>2012: 	2.12 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± </a:t>
            </a:r>
            <a:r>
              <a:rPr lang="en-US" sz="2000" dirty="0" smtClean="0">
                <a:latin typeface="+mj-lt"/>
              </a:rPr>
              <a:t>0.01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± 0.08 ± 0.03 MeV  	</a:t>
            </a:r>
            <a:r>
              <a:rPr lang="en-US" sz="1600" dirty="0" smtClean="0">
                <a:solidFill>
                  <a:srgbClr val="000099"/>
                </a:solidFill>
                <a:latin typeface="+mj-lt"/>
              </a:rPr>
              <a:t>[A. </a:t>
            </a:r>
            <a:r>
              <a:rPr lang="en-US" sz="1600" dirty="0" err="1" smtClean="0">
                <a:solidFill>
                  <a:srgbClr val="000099"/>
                </a:solidFill>
                <a:latin typeface="+mj-lt"/>
              </a:rPr>
              <a:t>Esser</a:t>
            </a:r>
            <a:r>
              <a:rPr lang="en-US" sz="1600" dirty="0" smtClean="0">
                <a:solidFill>
                  <a:srgbClr val="000099"/>
                </a:solidFill>
                <a:latin typeface="+mj-lt"/>
              </a:rPr>
              <a:t> et al., </a:t>
            </a:r>
            <a:r>
              <a:rPr lang="nb-NO" sz="1600" dirty="0" smtClean="0">
                <a:solidFill>
                  <a:srgbClr val="000099"/>
                </a:solidFill>
                <a:latin typeface="+mj-lt"/>
              </a:rPr>
              <a:t>PRL </a:t>
            </a:r>
            <a:r>
              <a:rPr lang="en-US" sz="1600" dirty="0" smtClean="0">
                <a:solidFill>
                  <a:srgbClr val="000099"/>
                </a:solidFill>
                <a:latin typeface="+mj-lt"/>
              </a:rPr>
              <a:t>114</a:t>
            </a:r>
            <a:r>
              <a:rPr lang="en-US" sz="1600" dirty="0">
                <a:solidFill>
                  <a:srgbClr val="000099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000099"/>
                </a:solidFill>
                <a:latin typeface="+mj-lt"/>
              </a:rPr>
              <a:t>(2015)]</a:t>
            </a:r>
            <a:endParaRPr lang="en-US" sz="1600" dirty="0">
              <a:solidFill>
                <a:srgbClr val="000099"/>
              </a:solidFill>
              <a:latin typeface="+mj-lt"/>
            </a:endParaRPr>
          </a:p>
          <a:p>
            <a:r>
              <a:rPr lang="en-US" sz="2000" dirty="0" smtClean="0">
                <a:latin typeface="+mj-lt"/>
              </a:rPr>
              <a:t>MAMI </a:t>
            </a:r>
            <a:r>
              <a:rPr lang="en-US" sz="2000" dirty="0">
                <a:latin typeface="+mj-lt"/>
              </a:rPr>
              <a:t>2014: 	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2.16 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± 0.01 ± 0.08 MeV </a:t>
            </a:r>
            <a:r>
              <a:rPr lang="en-US" sz="2000" dirty="0" smtClean="0">
                <a:latin typeface="+mj-lt"/>
              </a:rPr>
              <a:t>	</a:t>
            </a:r>
            <a:r>
              <a:rPr lang="en-US" sz="1600" dirty="0" smtClean="0">
                <a:solidFill>
                  <a:srgbClr val="000099"/>
                </a:solidFill>
                <a:latin typeface="+mj-lt"/>
              </a:rPr>
              <a:t>[F. Schulz et al., NPA (2016)]</a:t>
            </a:r>
            <a:endParaRPr lang="en-US" sz="16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4" name="Rechteck 3"/>
          <p:cNvSpPr/>
          <p:nvPr/>
        </p:nvSpPr>
        <p:spPr bwMode="auto">
          <a:xfrm>
            <a:off x="1594881" y="1025449"/>
            <a:ext cx="6320165" cy="1101064"/>
          </a:xfrm>
          <a:prstGeom prst="rect">
            <a:avLst/>
          </a:prstGeom>
          <a:noFill/>
          <a:ln w="3810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1594882" y="2485533"/>
            <a:ext cx="6320164" cy="1524007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46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0660" y="130175"/>
            <a:ext cx="6602681" cy="4699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Reflections on Charge Symmetry Breaking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225631" y="2125677"/>
            <a:ext cx="8236264" cy="4298867"/>
            <a:chOff x="217830" y="950024"/>
            <a:chExt cx="8236264" cy="429886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-30000" contras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05" b="2473"/>
            <a:stretch/>
          </p:blipFill>
          <p:spPr bwMode="auto">
            <a:xfrm>
              <a:off x="217830" y="950024"/>
              <a:ext cx="8236264" cy="4298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35"/>
            <p:cNvSpPr>
              <a:spLocks noChangeShapeType="1"/>
            </p:cNvSpPr>
            <p:nvPr/>
          </p:nvSpPr>
          <p:spPr bwMode="auto">
            <a:xfrm>
              <a:off x="4461812" y="2074453"/>
              <a:ext cx="0" cy="120100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Text Box 38"/>
            <p:cNvSpPr txBox="1">
              <a:spLocks noChangeArrowheads="1"/>
            </p:cNvSpPr>
            <p:nvPr/>
          </p:nvSpPr>
          <p:spPr bwMode="auto">
            <a:xfrm>
              <a:off x="5219816" y="2111503"/>
              <a:ext cx="20603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l-GR" sz="2000" dirty="0" smtClean="0">
                  <a:solidFill>
                    <a:srgbClr val="C00000"/>
                  </a:solidFill>
                </a:rPr>
                <a:t>Δ</a:t>
              </a:r>
              <a:r>
                <a:rPr lang="de-DE" sz="2000" dirty="0" smtClean="0">
                  <a:solidFill>
                    <a:srgbClr val="C00000"/>
                  </a:solidFill>
                </a:rPr>
                <a:t>B</a:t>
              </a:r>
              <a:r>
                <a:rPr lang="el-GR" sz="2000" baseline="-25000" dirty="0" smtClean="0">
                  <a:solidFill>
                    <a:srgbClr val="C00000"/>
                  </a:solidFill>
                </a:rPr>
                <a:t>Λ</a:t>
              </a:r>
              <a:r>
                <a:rPr lang="de-DE" sz="2000" dirty="0" smtClean="0">
                  <a:solidFill>
                    <a:srgbClr val="C00000"/>
                  </a:solidFill>
                </a:rPr>
                <a:t> = 0.35</a:t>
              </a:r>
              <a:r>
                <a:rPr lang="de-DE" sz="2000" dirty="0">
                  <a:solidFill>
                    <a:srgbClr val="C00000"/>
                  </a:solidFill>
                  <a:sym typeface="Symbol"/>
                </a:rPr>
                <a:t></a:t>
              </a:r>
              <a:r>
                <a:rPr lang="de-DE" sz="2000" dirty="0" smtClean="0">
                  <a:solidFill>
                    <a:srgbClr val="C00000"/>
                  </a:solidFill>
                  <a:sym typeface="Symbol"/>
                </a:rPr>
                <a:t>0.06</a:t>
              </a:r>
              <a:endParaRPr lang="de-DE" sz="2000" dirty="0">
                <a:solidFill>
                  <a:srgbClr val="C00000"/>
                </a:solidFill>
              </a:endParaRPr>
            </a:p>
          </p:txBody>
        </p:sp>
        <p:sp>
          <p:nvSpPr>
            <p:cNvPr id="9" name="Line 35"/>
            <p:cNvSpPr>
              <a:spLocks noChangeShapeType="1"/>
            </p:cNvSpPr>
            <p:nvPr/>
          </p:nvSpPr>
          <p:spPr bwMode="auto">
            <a:xfrm>
              <a:off x="4161482" y="2115396"/>
              <a:ext cx="0" cy="1060836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4981433" y="1182075"/>
              <a:ext cx="464024" cy="402778"/>
            </a:xfrm>
            <a:prstGeom prst="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4987803" y="3176232"/>
              <a:ext cx="580483" cy="402778"/>
            </a:xfrm>
            <a:prstGeom prst="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225630" y="728699"/>
            <a:ext cx="8740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sizeable 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effect in A = 4 isospin mirror 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large 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experimental uncertainties in </a:t>
            </a:r>
            <a:r>
              <a:rPr lang="en-US" sz="2000" i="1" dirty="0">
                <a:solidFill>
                  <a:srgbClr val="C00000"/>
                </a:solidFill>
                <a:latin typeface="+mj-lt"/>
              </a:rPr>
              <a:t>A = 7, 8, 9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, and </a:t>
            </a:r>
            <a:r>
              <a:rPr lang="en-US" sz="2000" i="1" dirty="0">
                <a:solidFill>
                  <a:srgbClr val="C00000"/>
                </a:solidFill>
                <a:latin typeface="+mj-lt"/>
              </a:rPr>
              <a:t>10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+mj-lt"/>
              </a:rPr>
              <a:t>isomultiplets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C0000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what are 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the (quantitative and qualitative) limitations of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the data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?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638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084388" y="94549"/>
            <a:ext cx="4416425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Point Estimators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00636" y="5970930"/>
            <a:ext cx="698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002060"/>
                </a:solidFill>
                <a:latin typeface="+mj-lt"/>
              </a:rPr>
              <a:t>[M</a:t>
            </a:r>
            <a:r>
              <a:rPr lang="fr-FR" sz="1800" dirty="0">
                <a:solidFill>
                  <a:srgbClr val="002060"/>
                </a:solidFill>
                <a:latin typeface="+mj-lt"/>
              </a:rPr>
              <a:t>. </a:t>
            </a:r>
            <a:r>
              <a:rPr lang="fr-FR" sz="1800" dirty="0" err="1" smtClean="0">
                <a:solidFill>
                  <a:srgbClr val="002060"/>
                </a:solidFill>
                <a:latin typeface="+mj-lt"/>
              </a:rPr>
              <a:t>Jurič</a:t>
            </a:r>
            <a:r>
              <a:rPr lang="fr-FR" sz="1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1800" dirty="0">
                <a:solidFill>
                  <a:srgbClr val="002060"/>
                </a:solidFill>
                <a:latin typeface="+mj-lt"/>
              </a:rPr>
              <a:t>et al., </a:t>
            </a:r>
            <a:r>
              <a:rPr lang="fr-FR" sz="1800" dirty="0" err="1">
                <a:solidFill>
                  <a:srgbClr val="002060"/>
                </a:solidFill>
                <a:latin typeface="+mj-lt"/>
              </a:rPr>
              <a:t>Nucl</a:t>
            </a:r>
            <a:r>
              <a:rPr lang="fr-FR" sz="1800" dirty="0">
                <a:solidFill>
                  <a:srgbClr val="002060"/>
                </a:solidFill>
                <a:latin typeface="+mj-lt"/>
              </a:rPr>
              <a:t>. Phys. B 52 (1973) </a:t>
            </a:r>
            <a:r>
              <a:rPr lang="fr-FR" sz="1800" dirty="0" smtClean="0">
                <a:solidFill>
                  <a:srgbClr val="002060"/>
                </a:solidFill>
                <a:latin typeface="+mj-lt"/>
              </a:rPr>
              <a:t>1]</a:t>
            </a:r>
            <a:endParaRPr lang="en-US" sz="1800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4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36" y="795730"/>
            <a:ext cx="7854377" cy="4916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 bwMode="auto">
          <a:xfrm>
            <a:off x="987250" y="4257787"/>
            <a:ext cx="7313603" cy="118111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2042556" y="2898811"/>
            <a:ext cx="3336959" cy="73388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85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373306" y="365798"/>
            <a:ext cx="6397388" cy="461665"/>
          </a:xfrm>
        </p:spPr>
        <p:txBody>
          <a:bodyPr/>
          <a:lstStyle/>
          <a:p>
            <a:pPr marL="342900" indent="-34290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CSB Database Issues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ersonal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erspective)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85008" y="973778"/>
            <a:ext cx="768333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do we have a complete set of statistical and systematic errors?</a:t>
            </a:r>
            <a:endParaRPr lang="en-US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are all </a:t>
            </a:r>
            <a:r>
              <a:rPr lang="en-US" sz="2000" dirty="0">
                <a:latin typeface="+mj-lt"/>
              </a:rPr>
              <a:t>of </a:t>
            </a:r>
            <a:r>
              <a:rPr lang="en-US" sz="2000" dirty="0" smtClean="0">
                <a:latin typeface="+mj-lt"/>
              </a:rPr>
              <a:t>the errors symmetric</a:t>
            </a:r>
            <a:r>
              <a:rPr lang="en-US" sz="2000" dirty="0">
                <a:latin typeface="+mj-lt"/>
              </a:rPr>
              <a:t>? </a:t>
            </a:r>
            <a:br>
              <a:rPr lang="en-US" sz="2000" dirty="0">
                <a:latin typeface="+mj-lt"/>
              </a:rPr>
            </a:br>
            <a:r>
              <a:rPr lang="en-US" sz="2000" dirty="0" smtClean="0">
                <a:latin typeface="+mj-lt"/>
              </a:rPr>
              <a:t>is the data normal distributed?</a:t>
            </a:r>
            <a:r>
              <a:rPr lang="en-US" sz="2000" dirty="0">
                <a:latin typeface="+mj-lt"/>
              </a:rPr>
              <a:t/>
            </a:r>
            <a:br>
              <a:rPr lang="en-US" sz="2000" dirty="0">
                <a:latin typeface="+mj-lt"/>
              </a:rPr>
            </a:br>
            <a:endParaRPr lang="en-US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are </a:t>
            </a:r>
            <a:r>
              <a:rPr lang="en-US" sz="2000" dirty="0">
                <a:latin typeface="+mj-lt"/>
              </a:rPr>
              <a:t>outliers of values treated consistently</a:t>
            </a:r>
            <a:r>
              <a:rPr lang="en-US" sz="2000" dirty="0">
                <a:latin typeface="+mj-lt"/>
              </a:rPr>
              <a:t>?</a:t>
            </a:r>
            <a:br>
              <a:rPr lang="en-US" sz="2000" dirty="0">
                <a:latin typeface="+mj-lt"/>
              </a:rPr>
            </a:br>
            <a:r>
              <a:rPr lang="en-US" sz="2000" dirty="0" smtClean="0">
                <a:latin typeface="+mj-lt"/>
              </a:rPr>
              <a:t>(outliers </a:t>
            </a:r>
            <a:r>
              <a:rPr lang="en-US" sz="2000" dirty="0">
                <a:latin typeface="+mj-lt"/>
              </a:rPr>
              <a:t>can indicate a heavy-tailed </a:t>
            </a:r>
            <a:r>
              <a:rPr lang="en-US" sz="2000" dirty="0" smtClean="0">
                <a:latin typeface="+mj-lt"/>
              </a:rPr>
              <a:t>distribution)</a:t>
            </a:r>
            <a:endParaRPr lang="en-US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do </a:t>
            </a:r>
            <a:r>
              <a:rPr lang="en-US" sz="2000" dirty="0">
                <a:latin typeface="+mj-lt"/>
              </a:rPr>
              <a:t>we know all the cross-correlated errors </a:t>
            </a:r>
            <a:r>
              <a:rPr lang="en-US" sz="2000" dirty="0">
                <a:latin typeface="+mj-lt"/>
              </a:rPr>
              <a:t>when combining binding energies from different measurements</a:t>
            </a:r>
            <a:r>
              <a:rPr lang="en-US" sz="2000" dirty="0">
                <a:latin typeface="+mj-lt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are likelihood functions used to combine different experiments?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do </a:t>
            </a:r>
            <a:r>
              <a:rPr lang="en-US" sz="2000" dirty="0">
                <a:latin typeface="+mj-lt"/>
              </a:rPr>
              <a:t>we have a coherent and fully accepted </a:t>
            </a:r>
            <a:r>
              <a:rPr lang="en-US" sz="2000" dirty="0" smtClean="0">
                <a:latin typeface="+mj-lt"/>
              </a:rPr>
              <a:t>database? 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(</a:t>
            </a:r>
            <a:r>
              <a:rPr lang="en-US" sz="2000" dirty="0">
                <a:latin typeface="+mj-lt"/>
              </a:rPr>
              <a:t>analogous to the PDG compilation</a:t>
            </a:r>
            <a:r>
              <a:rPr lang="en-US" sz="2000" dirty="0" smtClean="0">
                <a:latin typeface="+mj-lt"/>
              </a:rPr>
              <a:t>) </a:t>
            </a:r>
            <a:endParaRPr lang="en-US" sz="2000" dirty="0">
              <a:latin typeface="+mj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395854" y="949848"/>
            <a:ext cx="6056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j-lt"/>
              </a:rPr>
              <a:t>No</a:t>
            </a:r>
          </a:p>
          <a:p>
            <a:endParaRPr lang="en-US" dirty="0" smtClean="0">
              <a:solidFill>
                <a:srgbClr val="C00000"/>
              </a:solidFill>
              <a:latin typeface="+mj-lt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+mj-lt"/>
              </a:rPr>
              <a:t>No</a:t>
            </a:r>
          </a:p>
          <a:p>
            <a:endParaRPr lang="en-US" dirty="0" smtClean="0">
              <a:solidFill>
                <a:srgbClr val="C00000"/>
              </a:solidFill>
              <a:latin typeface="+mj-lt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+mj-lt"/>
              </a:rPr>
              <a:t>No</a:t>
            </a:r>
            <a:endParaRPr lang="en-US" dirty="0">
              <a:solidFill>
                <a:srgbClr val="C00000"/>
              </a:solidFill>
              <a:latin typeface="+mj-lt"/>
            </a:endParaRPr>
          </a:p>
          <a:p>
            <a:endParaRPr lang="en-US" dirty="0" smtClean="0">
              <a:solidFill>
                <a:srgbClr val="C00000"/>
              </a:solidFill>
              <a:latin typeface="+mj-lt"/>
            </a:endParaRPr>
          </a:p>
          <a:p>
            <a:endParaRPr lang="en-US" dirty="0">
              <a:solidFill>
                <a:srgbClr val="C00000"/>
              </a:solidFill>
              <a:latin typeface="+mj-lt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+mj-lt"/>
              </a:rPr>
              <a:t>No</a:t>
            </a:r>
          </a:p>
          <a:p>
            <a:endParaRPr lang="en-US" dirty="0" smtClean="0">
              <a:solidFill>
                <a:srgbClr val="C00000"/>
              </a:solidFill>
              <a:latin typeface="+mj-lt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+mj-lt"/>
              </a:rPr>
              <a:t>No</a:t>
            </a:r>
          </a:p>
          <a:p>
            <a:endParaRPr lang="en-US" dirty="0" smtClean="0">
              <a:solidFill>
                <a:srgbClr val="C00000"/>
              </a:solidFill>
              <a:latin typeface="+mj-lt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+mj-lt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7568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084388" y="94549"/>
            <a:ext cx="4416425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CSB Database 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69443" y="5289278"/>
            <a:ext cx="698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002060"/>
                </a:solidFill>
                <a:latin typeface="+mj-lt"/>
              </a:rPr>
              <a:t>[M</a:t>
            </a:r>
            <a:r>
              <a:rPr lang="fr-FR" sz="1800" dirty="0">
                <a:solidFill>
                  <a:srgbClr val="002060"/>
                </a:solidFill>
                <a:latin typeface="+mj-lt"/>
              </a:rPr>
              <a:t>. </a:t>
            </a:r>
            <a:r>
              <a:rPr lang="fr-FR" sz="1800" dirty="0" err="1" smtClean="0">
                <a:solidFill>
                  <a:srgbClr val="002060"/>
                </a:solidFill>
                <a:latin typeface="+mj-lt"/>
              </a:rPr>
              <a:t>Jurič</a:t>
            </a:r>
            <a:r>
              <a:rPr lang="fr-FR" sz="1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1800" dirty="0">
                <a:solidFill>
                  <a:srgbClr val="002060"/>
                </a:solidFill>
                <a:latin typeface="+mj-lt"/>
              </a:rPr>
              <a:t>et al., </a:t>
            </a:r>
            <a:r>
              <a:rPr lang="fr-FR" sz="1800" dirty="0" err="1">
                <a:solidFill>
                  <a:srgbClr val="002060"/>
                </a:solidFill>
                <a:latin typeface="+mj-lt"/>
              </a:rPr>
              <a:t>Nucl</a:t>
            </a:r>
            <a:r>
              <a:rPr lang="fr-FR" sz="1800" dirty="0">
                <a:solidFill>
                  <a:srgbClr val="002060"/>
                </a:solidFill>
                <a:latin typeface="+mj-lt"/>
              </a:rPr>
              <a:t>. Phys. B 52 (1973) </a:t>
            </a:r>
            <a:r>
              <a:rPr lang="fr-FR" sz="1800" dirty="0" smtClean="0">
                <a:solidFill>
                  <a:srgbClr val="002060"/>
                </a:solidFill>
                <a:latin typeface="+mj-lt"/>
              </a:rPr>
              <a:t>1]</a:t>
            </a:r>
            <a:endParaRPr lang="en-US" sz="1800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4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43" y="833074"/>
            <a:ext cx="7631746" cy="4261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 bwMode="auto">
          <a:xfrm>
            <a:off x="6282046" y="2315687"/>
            <a:ext cx="1199409" cy="150816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40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28" y="789452"/>
            <a:ext cx="8328900" cy="4269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084388" y="94549"/>
            <a:ext cx="4416425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CSB Database II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43428" y="5282222"/>
            <a:ext cx="439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+mj-lt"/>
              </a:rPr>
              <a:t>[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D.H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. Davis, </a:t>
            </a:r>
            <a:r>
              <a:rPr lang="en-US" sz="1800" dirty="0" err="1">
                <a:solidFill>
                  <a:srgbClr val="002060"/>
                </a:solidFill>
                <a:latin typeface="+mj-lt"/>
              </a:rPr>
              <a:t>Nucl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. Phys. A 754 (2005) 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3c]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2565069" y="2137557"/>
            <a:ext cx="1199409" cy="603261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4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084388" y="94549"/>
            <a:ext cx="4416425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CSB Database II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478550" y="4171371"/>
            <a:ext cx="439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+mj-lt"/>
              </a:rPr>
              <a:t>[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D.H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. Davis, </a:t>
            </a:r>
            <a:r>
              <a:rPr lang="en-US" sz="1800" dirty="0" err="1">
                <a:solidFill>
                  <a:srgbClr val="002060"/>
                </a:solidFill>
                <a:latin typeface="+mj-lt"/>
              </a:rPr>
              <a:t>Nucl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. Phys. A 754 (2005) 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3c]</a:t>
            </a:r>
          </a:p>
        </p:txBody>
      </p:sp>
      <p:pic>
        <p:nvPicPr>
          <p:cNvPr id="64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550" y="971381"/>
            <a:ext cx="5053913" cy="2864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 bwMode="auto">
          <a:xfrm>
            <a:off x="5023261" y="2030671"/>
            <a:ext cx="1282536" cy="301631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38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"/>
          <a:stretch/>
        </p:blipFill>
        <p:spPr bwMode="auto">
          <a:xfrm>
            <a:off x="441123" y="830770"/>
            <a:ext cx="3857753" cy="4958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8"/>
          <a:stretch/>
        </p:blipFill>
        <p:spPr bwMode="auto">
          <a:xfrm>
            <a:off x="4493375" y="830770"/>
            <a:ext cx="4137746" cy="4958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41123" y="6030856"/>
            <a:ext cx="880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[A. Gal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, E. 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V. Hungerford, D. J. </a:t>
            </a:r>
            <a:r>
              <a:rPr lang="en-US" sz="1800" dirty="0" err="1">
                <a:solidFill>
                  <a:srgbClr val="002060"/>
                </a:solidFill>
                <a:latin typeface="+mj-lt"/>
              </a:rPr>
              <a:t>Millener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Rev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. 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Mod. Phys. 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88 (2016) 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035004]</a:t>
            </a:r>
            <a:endParaRPr lang="en-US" sz="1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CSB Database III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3241963" y="2291938"/>
            <a:ext cx="843148" cy="40376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1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222" y="1062353"/>
            <a:ext cx="5724674" cy="2809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00645" y="4178014"/>
            <a:ext cx="827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[A. Gal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, E. 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V. Hungerford, D. J. </a:t>
            </a:r>
            <a:r>
              <a:rPr lang="en-US" sz="1800" dirty="0" err="1">
                <a:solidFill>
                  <a:srgbClr val="002060"/>
                </a:solidFill>
                <a:latin typeface="+mj-lt"/>
              </a:rPr>
              <a:t>Millener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Rev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. 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Mod. Phys. 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88 (2016) 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035004]</a:t>
            </a:r>
            <a:endParaRPr lang="en-US" sz="1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CSB Database III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667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ifen">
  <a:themeElements>
    <a:clrScheme name="Streifen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Streif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reifen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ifen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ifen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ifen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eifen">
  <a:themeElements>
    <a:clrScheme name="Streifen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Streif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reifen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ifen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ifen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ifen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348</Words>
  <Application>Microsoft Office PowerPoint</Application>
  <PresentationFormat>Bildschirmpräsentation (4:3)</PresentationFormat>
  <Paragraphs>66</Paragraphs>
  <Slides>13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Wingdings</vt:lpstr>
      <vt:lpstr>Verdana</vt:lpstr>
      <vt:lpstr>ＭＳ Ｐゴシック</vt:lpstr>
      <vt:lpstr>Symbol</vt:lpstr>
      <vt:lpstr>Streifen</vt:lpstr>
      <vt:lpstr>1_Streifen</vt:lpstr>
      <vt:lpstr>Reflections on Charge Symmetry Breaking</vt:lpstr>
      <vt:lpstr>Reflections on Charge Symmetry Breaking</vt:lpstr>
      <vt:lpstr>Use of Point Estimators </vt:lpstr>
      <vt:lpstr>CSB Database Issues (Personal Perspective)</vt:lpstr>
      <vt:lpstr>The CSB Database I</vt:lpstr>
      <vt:lpstr>The CSB Database II</vt:lpstr>
      <vt:lpstr>The CSB Database II</vt:lpstr>
      <vt:lpstr>The CSB Database III</vt:lpstr>
      <vt:lpstr>The CSB Database III</vt:lpstr>
      <vt:lpstr>The CSB Database IV</vt:lpstr>
      <vt:lpstr>The CSB Database IV</vt:lpstr>
      <vt:lpstr>World data on A ≤ 10 systems</vt:lpstr>
      <vt:lpstr>World data on 4ΛH mass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Hypernuclei</dc:title>
  <dc:creator>Patrick Achenbach</dc:creator>
  <cp:lastModifiedBy>P. Achenbach</cp:lastModifiedBy>
  <cp:revision>1233</cp:revision>
  <cp:lastPrinted>1601-01-01T00:00:00Z</cp:lastPrinted>
  <dcterms:created xsi:type="dcterms:W3CDTF">2002-04-08T07:33:42Z</dcterms:created>
  <dcterms:modified xsi:type="dcterms:W3CDTF">2018-06-26T19:28:21Z</dcterms:modified>
</cp:coreProperties>
</file>