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71" r:id="rId3"/>
    <p:sldId id="272" r:id="rId4"/>
    <p:sldId id="309" r:id="rId5"/>
    <p:sldId id="308" r:id="rId6"/>
    <p:sldId id="310" r:id="rId7"/>
    <p:sldId id="311" r:id="rId8"/>
    <p:sldId id="275" r:id="rId9"/>
    <p:sldId id="313" r:id="rId10"/>
    <p:sldId id="314" r:id="rId11"/>
    <p:sldId id="315" r:id="rId12"/>
    <p:sldId id="316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317" r:id="rId22"/>
    <p:sldId id="318" r:id="rId23"/>
    <p:sldId id="319" r:id="rId24"/>
    <p:sldId id="320" r:id="rId25"/>
    <p:sldId id="321" r:id="rId26"/>
    <p:sldId id="322" r:id="rId27"/>
    <p:sldId id="328" r:id="rId28"/>
    <p:sldId id="329" r:id="rId29"/>
    <p:sldId id="323" r:id="rId30"/>
    <p:sldId id="324" r:id="rId31"/>
    <p:sldId id="325" r:id="rId32"/>
    <p:sldId id="326" r:id="rId33"/>
    <p:sldId id="327" r:id="rId34"/>
    <p:sldId id="330" r:id="rId35"/>
    <p:sldId id="331" r:id="rId36"/>
    <p:sldId id="332" r:id="rId37"/>
    <p:sldId id="333" r:id="rId3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31" autoAdjust="0"/>
  </p:normalViewPr>
  <p:slideViewPr>
    <p:cSldViewPr snapToGrid="0">
      <p:cViewPr varScale="1">
        <p:scale>
          <a:sx n="62" d="100"/>
          <a:sy n="62" d="100"/>
        </p:scale>
        <p:origin x="-8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68A7B-F44A-433D-9E51-C3D6DE772A59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2206F-64BB-4BC5-960B-E9EBBB07AC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7120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E7E18-DE33-491E-B5B1-11C33120C02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7588" y="515938"/>
            <a:ext cx="4567237" cy="2570162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4513"/>
          </a:xfrm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="" xmlns:p14="http://schemas.microsoft.com/office/powerpoint/2010/main" val="261759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9F57A4F-D709-4CA2-AAC2-BA8FFD07CC0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990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4587E0A-9ABF-407A-8CDC-34C2644D990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3189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1FBEC48-1AB4-401A-AEF7-4FD70762B2D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4567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2623A36-3D32-4827-B524-035CC294D15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920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09760B7-AB80-40A5-9F28-145AEAD6956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9840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456E211-963C-46D5-AC59-A6F19043F51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7588" y="514350"/>
            <a:ext cx="4572000" cy="257175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8489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3D61D7F-65CD-48B2-B740-F7ACE22334C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7588" y="514350"/>
            <a:ext cx="4572000" cy="257175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8527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09760B7-AB80-40A5-9F28-145AEAD6956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984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9240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88209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621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127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897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3206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0789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0631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3551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606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2696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9207-DA4E-4A16-BBC8-722F6C354A2A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0132-A14B-4F90-AF95-B3F277BAF5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6898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Structure of light p-shell Ξ </a:t>
            </a:r>
            <a:r>
              <a:rPr kumimoji="1" lang="en-US" altLang="ja-JP" dirty="0" err="1" smtClean="0"/>
              <a:t>hypernuclei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/>
              <a:t>Emiko Hiyama (Kyushu Univ</a:t>
            </a:r>
            <a:r>
              <a:rPr lang="en-US" altLang="ja-JP" sz="2800" dirty="0" smtClean="0"/>
              <a:t>./RIKEN)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9847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36" y="0"/>
            <a:ext cx="4546889" cy="434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6400800" y="766618"/>
            <a:ext cx="309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For  the calculation of   </a:t>
            </a:r>
            <a:endParaRPr kumimoji="1" lang="ja-JP" altLang="en-US" sz="2400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9293884" y="682753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 dirty="0"/>
              <a:t>12</a:t>
            </a:r>
            <a:r>
              <a:rPr lang="en-US" altLang="ja-JP" sz="2800" dirty="0"/>
              <a:t>Be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9319285" y="926794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00800" y="1921164"/>
            <a:ext cx="56569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Prof. </a:t>
            </a:r>
            <a:r>
              <a:rPr kumimoji="1" lang="en-US" altLang="ja-JP" sz="2400" dirty="0" err="1" smtClean="0"/>
              <a:t>Motoba</a:t>
            </a:r>
            <a:r>
              <a:rPr kumimoji="1" lang="en-US" altLang="ja-JP" sz="2400" dirty="0" smtClean="0"/>
              <a:t> calculated energy spectra</a:t>
            </a:r>
          </a:p>
          <a:p>
            <a:r>
              <a:rPr lang="en-US" altLang="ja-JP" sz="2400" dirty="0" smtClean="0"/>
              <a:t>within the framework of shell model</a:t>
            </a:r>
          </a:p>
          <a:p>
            <a:r>
              <a:rPr lang="en-US" altLang="ja-JP" sz="2400" dirty="0" smtClean="0"/>
              <a:t>u</a:t>
            </a:r>
            <a:r>
              <a:rPr kumimoji="1" lang="en-US" altLang="ja-JP" sz="2400" dirty="0" smtClean="0"/>
              <a:t>sing Nijmegen potential (ESC04d, ESC08a).</a:t>
            </a:r>
          </a:p>
          <a:p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1240" y="4114800"/>
            <a:ext cx="3622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Now, it is important to </a:t>
            </a:r>
            <a:r>
              <a:rPr kumimoji="1" lang="en-US" altLang="ja-JP" sz="2400" dirty="0" err="1" smtClean="0"/>
              <a:t>sudy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energy spectra of </a:t>
            </a:r>
            <a:endParaRPr kumimoji="1" lang="ja-JP" altLang="en-US" sz="2400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8384103" y="4520463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 dirty="0"/>
              <a:t>12</a:t>
            </a:r>
            <a:r>
              <a:rPr lang="en-US" altLang="ja-JP" sz="2800" dirty="0"/>
              <a:t>Be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344849" y="4773739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88364" y="4978401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Within the framework of </a:t>
            </a:r>
            <a:r>
              <a:rPr kumimoji="1" lang="en-US" altLang="ja-JP" dirty="0" err="1" smtClean="0"/>
              <a:t>α+α+t+Ξ</a:t>
            </a:r>
            <a:r>
              <a:rPr kumimoji="1" lang="en-US" altLang="ja-JP" dirty="0" smtClean="0"/>
              <a:t> 4-body model.</a:t>
            </a:r>
            <a:endParaRPr kumimoji="1" lang="ja-JP" altLang="en-US" dirty="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960938" y="4359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892675" y="4154488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12</a:t>
            </a:r>
            <a:r>
              <a:rPr lang="en-US" altLang="ja-JP" sz="2800"/>
              <a:t>Be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918075" y="4435475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3578226" y="4662488"/>
            <a:ext cx="2232025" cy="2195512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5" name="Oval 18"/>
          <p:cNvSpPr>
            <a:spLocks noChangeArrowheads="1"/>
          </p:cNvSpPr>
          <p:nvPr/>
        </p:nvSpPr>
        <p:spPr bwMode="auto">
          <a:xfrm>
            <a:off x="4083050" y="5094288"/>
            <a:ext cx="433388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</p:txBody>
      </p:sp>
      <p:sp>
        <p:nvSpPr>
          <p:cNvPr id="16" name="Oval 19"/>
          <p:cNvSpPr>
            <a:spLocks noChangeArrowheads="1"/>
          </p:cNvSpPr>
          <p:nvPr/>
        </p:nvSpPr>
        <p:spPr bwMode="auto">
          <a:xfrm>
            <a:off x="4732339" y="4878389"/>
            <a:ext cx="719137" cy="7207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3867150" y="5741988"/>
            <a:ext cx="827088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4803775" y="5741988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87240" y="3124200"/>
            <a:ext cx="30366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T. </a:t>
            </a:r>
            <a:r>
              <a:rPr kumimoji="1" lang="en-US" altLang="ja-JP" sz="2000" dirty="0" err="1" smtClean="0"/>
              <a:t>Motoba</a:t>
            </a:r>
            <a:r>
              <a:rPr kumimoji="1" lang="en-US" altLang="ja-JP" sz="2000" dirty="0" smtClean="0"/>
              <a:t> and S. Sugimoto,</a:t>
            </a:r>
          </a:p>
          <a:p>
            <a:r>
              <a:rPr kumimoji="1" lang="en-US" altLang="ja-JP" sz="2000" dirty="0" smtClean="0"/>
              <a:t>NPA 835 (2010)  223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08182" y="441037"/>
            <a:ext cx="63210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Vαα</a:t>
            </a:r>
            <a:r>
              <a:rPr kumimoji="1" lang="en-US" altLang="ja-JP" sz="2400" dirty="0" smtClean="0"/>
              <a:t>:  reproduce </a:t>
            </a:r>
            <a:r>
              <a:rPr kumimoji="1" lang="en-US" altLang="ja-JP" sz="2400" dirty="0" err="1" smtClean="0"/>
              <a:t>αα</a:t>
            </a:r>
            <a:r>
              <a:rPr kumimoji="1" lang="en-US" altLang="ja-JP" sz="2400" dirty="0" smtClean="0"/>
              <a:t> scattering phase shift</a:t>
            </a:r>
          </a:p>
          <a:p>
            <a:r>
              <a:rPr lang="en-US" altLang="ja-JP" sz="2400" dirty="0" err="1" smtClean="0"/>
              <a:t>Vαt</a:t>
            </a:r>
            <a:r>
              <a:rPr lang="en-US" altLang="ja-JP" sz="2400" dirty="0" smtClean="0"/>
              <a:t>:  reproduce low-lying properties of </a:t>
            </a:r>
            <a:r>
              <a:rPr lang="en-US" altLang="ja-JP" sz="2400" dirty="0" err="1" smtClean="0"/>
              <a:t>αt</a:t>
            </a:r>
            <a:r>
              <a:rPr lang="en-US" altLang="ja-JP" sz="2400" dirty="0" smtClean="0"/>
              <a:t> system</a:t>
            </a:r>
            <a:endParaRPr kumimoji="1" lang="ja-JP" altLang="en-US" sz="2400" dirty="0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543070" y="1748271"/>
            <a:ext cx="8748712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ja-JP" sz="2000" dirty="0">
                <a:ea typeface="ＭＳ Ｐ明朝" pitchFamily="18" charset="-128"/>
              </a:rPr>
              <a:t>              rules out the Pauli-forbidden states from the 5-body wave unction.</a:t>
            </a:r>
          </a:p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The Pauli-forbidden states (</a:t>
            </a:r>
            <a:r>
              <a:rPr lang="en-US" altLang="ja-JP" sz="2000" i="1" dirty="0">
                <a:solidFill>
                  <a:srgbClr val="000099"/>
                </a:solidFill>
                <a:ea typeface="ＭＳ Ｐ明朝" pitchFamily="18" charset="-128"/>
              </a:rPr>
              <a:t>f </a:t>
            </a: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) are</a:t>
            </a:r>
            <a:r>
              <a:rPr lang="en-US" altLang="ja-JP" sz="2000" dirty="0">
                <a:ea typeface="ＭＳ Ｐ明朝" pitchFamily="18" charset="-128"/>
              </a:rPr>
              <a:t> </a:t>
            </a: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the </a:t>
            </a:r>
            <a:r>
              <a:rPr lang="en-US" altLang="ja-JP" sz="2000" b="1" dirty="0">
                <a:solidFill>
                  <a:srgbClr val="CC0000"/>
                </a:solidFill>
                <a:ea typeface="ＭＳ Ｐ明朝" pitchFamily="18" charset="-128"/>
              </a:rPr>
              <a:t>0S, 1S</a:t>
            </a:r>
            <a:r>
              <a:rPr lang="en-US" altLang="ja-JP" sz="2000" dirty="0">
                <a:ea typeface="ＭＳ Ｐ明朝" pitchFamily="18" charset="-128"/>
              </a:rPr>
              <a:t> and </a:t>
            </a:r>
            <a:r>
              <a:rPr lang="en-US" altLang="ja-JP" sz="2000" b="1" dirty="0">
                <a:solidFill>
                  <a:srgbClr val="CC0000"/>
                </a:solidFill>
                <a:ea typeface="ＭＳ Ｐ明朝" pitchFamily="18" charset="-128"/>
              </a:rPr>
              <a:t>0D</a:t>
            </a:r>
            <a:r>
              <a:rPr lang="en-US" altLang="ja-JP" sz="2000" dirty="0">
                <a:ea typeface="ＭＳ Ｐ明朝" pitchFamily="18" charset="-128"/>
              </a:rPr>
              <a:t> </a:t>
            </a: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states of the</a:t>
            </a:r>
            <a:r>
              <a:rPr lang="en-US" altLang="ja-JP" sz="2000" dirty="0">
                <a:ea typeface="ＭＳ Ｐ明朝" pitchFamily="18" charset="-128"/>
              </a:rPr>
              <a:t> </a:t>
            </a:r>
            <a:r>
              <a:rPr lang="en-US" altLang="ja-JP" b="1" dirty="0">
                <a:solidFill>
                  <a:srgbClr val="CC0000"/>
                </a:solidFill>
                <a:ea typeface="ＭＳ Ｐ明朝" pitchFamily="18" charset="-128"/>
              </a:rPr>
              <a:t>α  </a:t>
            </a:r>
            <a:r>
              <a:rPr lang="en-US" altLang="ja-JP" b="1" dirty="0" err="1">
                <a:solidFill>
                  <a:srgbClr val="CC0000"/>
                </a:solidFill>
                <a:ea typeface="ＭＳ Ｐ明朝" pitchFamily="18" charset="-128"/>
              </a:rPr>
              <a:t>α</a:t>
            </a:r>
            <a:r>
              <a:rPr lang="en-US" altLang="ja-JP" sz="2000" dirty="0">
                <a:ea typeface="ＭＳ Ｐ明朝" pitchFamily="18" charset="-128"/>
              </a:rPr>
              <a:t> </a:t>
            </a: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relative motion, and the</a:t>
            </a:r>
            <a:r>
              <a:rPr lang="en-US" altLang="ja-JP" sz="2000" b="1" dirty="0">
                <a:ea typeface="ＭＳ Ｐ明朝" pitchFamily="18" charset="-128"/>
              </a:rPr>
              <a:t> </a:t>
            </a:r>
            <a:r>
              <a:rPr lang="en-US" altLang="ja-JP" sz="2000" b="1" dirty="0" smtClean="0">
                <a:solidFill>
                  <a:srgbClr val="CC0000"/>
                </a:solidFill>
                <a:ea typeface="ＭＳ Ｐ明朝" pitchFamily="18" charset="-128"/>
              </a:rPr>
              <a:t>0S, 1S, 0P and 0D</a:t>
            </a:r>
            <a:r>
              <a:rPr lang="en-US" altLang="ja-JP" sz="2000" dirty="0" smtClean="0">
                <a:ea typeface="ＭＳ Ｐ明朝" pitchFamily="18" charset="-128"/>
              </a:rPr>
              <a:t> </a:t>
            </a:r>
            <a:r>
              <a:rPr lang="en-US" altLang="ja-JP" sz="2000" dirty="0">
                <a:ea typeface="ＭＳ Ｐ明朝" pitchFamily="18" charset="-128"/>
              </a:rPr>
              <a:t>states of the  </a:t>
            </a:r>
            <a:r>
              <a:rPr lang="en-US" altLang="ja-JP" b="1" dirty="0">
                <a:solidFill>
                  <a:srgbClr val="CC0000"/>
                </a:solidFill>
                <a:ea typeface="ＭＳ Ｐ明朝" pitchFamily="18" charset="-128"/>
              </a:rPr>
              <a:t>α  </a:t>
            </a:r>
            <a:r>
              <a:rPr lang="en-US" altLang="ja-JP" b="1" dirty="0" smtClean="0">
                <a:solidFill>
                  <a:srgbClr val="CC0000"/>
                </a:solidFill>
                <a:ea typeface="ＭＳ Ｐ明朝" pitchFamily="18" charset="-128"/>
              </a:rPr>
              <a:t>t</a:t>
            </a:r>
            <a:r>
              <a:rPr lang="en-US" altLang="ja-JP" sz="2000" dirty="0" smtClean="0">
                <a:ea typeface="ＭＳ Ｐ明朝" pitchFamily="18" charset="-128"/>
              </a:rPr>
              <a:t> </a:t>
            </a:r>
            <a:r>
              <a:rPr lang="en-US" altLang="ja-JP" sz="2000" dirty="0">
                <a:solidFill>
                  <a:srgbClr val="000099"/>
                </a:solidFill>
                <a:ea typeface="ＭＳ Ｐ明朝" pitchFamily="18" charset="-128"/>
              </a:rPr>
              <a:t>relative motion</a:t>
            </a:r>
            <a:r>
              <a:rPr lang="en-US" altLang="ja-JP" sz="2000" dirty="0">
                <a:ea typeface="ＭＳ Ｐ明朝" pitchFamily="18" charset="-128"/>
              </a:rPr>
              <a:t>.</a:t>
            </a:r>
          </a:p>
          <a:p>
            <a:pPr>
              <a:lnSpc>
                <a:spcPct val="160000"/>
              </a:lnSpc>
              <a:spcBef>
                <a:spcPct val="30000"/>
              </a:spcBef>
            </a:pPr>
            <a:r>
              <a:rPr lang="en-US" altLang="ja-JP" sz="2000" dirty="0">
                <a:ea typeface="ＭＳ Ｐ明朝" pitchFamily="18" charset="-128"/>
              </a:rPr>
              <a:t>This method for the Pauli principle (</a:t>
            </a:r>
            <a:r>
              <a:rPr lang="en-US" altLang="ja-JP" sz="2000" dirty="0" err="1">
                <a:ea typeface="ＭＳ Ｐ明朝" pitchFamily="18" charset="-128"/>
              </a:rPr>
              <a:t>Orthogonality</a:t>
            </a:r>
            <a:r>
              <a:rPr lang="en-US" altLang="ja-JP" sz="2000" dirty="0">
                <a:ea typeface="ＭＳ Ｐ明朝" pitchFamily="18" charset="-128"/>
              </a:rPr>
              <a:t>-Condition Model) is often employed in the study of light nuclei using microscopic cluster models. 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0585883" y="683202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10517620" y="478415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12</a:t>
            </a:r>
            <a:r>
              <a:rPr lang="en-US" altLang="ja-JP" sz="2800"/>
              <a:t>Be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0543020" y="759402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9203171" y="986415"/>
            <a:ext cx="2232025" cy="2195512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" name="Oval 18"/>
          <p:cNvSpPr>
            <a:spLocks noChangeArrowheads="1"/>
          </p:cNvSpPr>
          <p:nvPr/>
        </p:nvSpPr>
        <p:spPr bwMode="auto">
          <a:xfrm>
            <a:off x="9707995" y="1418215"/>
            <a:ext cx="433388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10357284" y="1202316"/>
            <a:ext cx="719137" cy="7207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9492095" y="2065915"/>
            <a:ext cx="827088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10428720" y="2065915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545" y="4701309"/>
            <a:ext cx="3883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VαΞ</a:t>
            </a:r>
            <a:r>
              <a:rPr kumimoji="1" lang="ja-JP" altLang="en-US" sz="2400" dirty="0" smtClean="0"/>
              <a:t>　： </a:t>
            </a:r>
            <a:r>
              <a:rPr kumimoji="1" lang="en-US" altLang="ja-JP" sz="2400" dirty="0" smtClean="0"/>
              <a:t>YNG ESC08c potential 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9055" y="4193309"/>
            <a:ext cx="5490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The energy spectra of </a:t>
            </a:r>
            <a:r>
              <a:rPr kumimoji="1" lang="en-US" altLang="ja-JP" baseline="30000" dirty="0" smtClean="0"/>
              <a:t>11</a:t>
            </a:r>
            <a:r>
              <a:rPr kumimoji="1" lang="en-US" altLang="ja-JP" dirty="0" smtClean="0"/>
              <a:t>B are reproduced with the data.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394691" y="1034472"/>
            <a:ext cx="3398982" cy="27709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694546" y="554181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11</a:t>
            </a:r>
            <a:r>
              <a:rPr kumimoji="1" lang="en-US" altLang="ja-JP" sz="2400" dirty="0" smtClean="0"/>
              <a:t>B+Ξ</a:t>
            </a:r>
            <a:endParaRPr kumimoji="1" lang="ja-JP" altLang="en-US" sz="24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5957455" y="1108364"/>
            <a:ext cx="3519054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377382" y="60959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11</a:t>
            </a:r>
            <a:r>
              <a:rPr kumimoji="1" lang="en-US" altLang="ja-JP" sz="2400" dirty="0" smtClean="0"/>
              <a:t>B+Ξ</a:t>
            </a:r>
            <a:endParaRPr kumimoji="1" lang="ja-JP" altLang="en-US" sz="24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7032568" y="3263669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37095" y="4583545"/>
            <a:ext cx="1483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-8.69 </a:t>
            </a:r>
            <a:r>
              <a:rPr kumimoji="1" lang="en-US" altLang="ja-JP" sz="2400" dirty="0" err="1" smtClean="0"/>
              <a:t>MeV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Γ=0.65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06444" y="3008283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2300317" y="4242262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859415" y="395870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5091" y="3880196"/>
            <a:ext cx="1010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-7.35</a:t>
            </a:r>
          </a:p>
          <a:p>
            <a:r>
              <a:rPr lang="en-US" altLang="ja-JP" sz="2400" dirty="0" smtClean="0"/>
              <a:t>Γ=0.58</a:t>
            </a:r>
            <a:endParaRPr kumimoji="1" lang="ja-JP" altLang="en-US" sz="24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2274455" y="2968105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861753" y="3529676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-6.02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05135" y="354722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2274455" y="3852025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859415" y="315098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65695" y="315098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-5.44</a:t>
            </a:r>
            <a:endParaRPr kumimoji="1" lang="ja-JP" altLang="en-US" sz="2400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2304935" y="3577705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914372" y="2777374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</a:t>
            </a:r>
            <a:r>
              <a:rPr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1895" y="270902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-4.45</a:t>
            </a:r>
            <a:endParaRPr kumimoji="1" lang="ja-JP" altLang="en-US" sz="2400" dirty="0"/>
          </a:p>
        </p:txBody>
      </p:sp>
      <p:cxnSp>
        <p:nvCxnSpPr>
          <p:cNvPr id="28" name="直線コネクタ 27"/>
          <p:cNvCxnSpPr/>
          <p:nvPr/>
        </p:nvCxnSpPr>
        <p:spPr>
          <a:xfrm>
            <a:off x="2288310" y="1661160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302165" y="1360978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00729" y="1126837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-1.75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85273" y="1611746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-2.116</a:t>
            </a:r>
            <a:endParaRPr kumimoji="1" lang="ja-JP" altLang="en-US" sz="2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72808" y="1482898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82506" y="1197494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56873" y="5200072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B050"/>
                </a:solidFill>
              </a:rPr>
              <a:t>T=0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2289695" y="4949305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057535" y="462926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cxnSp>
        <p:nvCxnSpPr>
          <p:cNvPr id="37" name="直線コネクタ 36"/>
          <p:cNvCxnSpPr/>
          <p:nvPr/>
        </p:nvCxnSpPr>
        <p:spPr>
          <a:xfrm>
            <a:off x="6960062" y="2639753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8602287" y="2383906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72909" y="2970415"/>
            <a:ext cx="1010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-4.99</a:t>
            </a:r>
          </a:p>
          <a:p>
            <a:r>
              <a:rPr lang="en-US" altLang="ja-JP" sz="2400" dirty="0" smtClean="0"/>
              <a:t>Γ=0.38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47972" y="246287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-4.06</a:t>
            </a:r>
            <a:endParaRPr kumimoji="1" lang="ja-JP" altLang="en-US" sz="24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6989619" y="2267989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8537633" y="1640838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035040" y="2001059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-3.30</a:t>
            </a:r>
            <a:endParaRPr kumimoji="1" lang="ja-JP" altLang="en-US" sz="24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583353" y="2024611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</a:t>
            </a:r>
            <a:r>
              <a:rPr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cxnSp>
        <p:nvCxnSpPr>
          <p:cNvPr id="49" name="直線コネクタ 48"/>
          <p:cNvCxnSpPr/>
          <p:nvPr/>
        </p:nvCxnSpPr>
        <p:spPr>
          <a:xfrm>
            <a:off x="6975765" y="1841270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924965" y="1457960"/>
            <a:ext cx="15697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091384" y="1214583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-1.27</a:t>
            </a:r>
            <a:endParaRPr kumimoji="1" lang="ja-JP" altLang="en-US" sz="2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096000" y="159789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-1.61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574116" y="124875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-</a:t>
            </a:r>
            <a:endParaRPr kumimoji="1" lang="ja-JP" altLang="en-US" sz="2400" baseline="30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347527" y="3948545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B050"/>
                </a:solidFill>
              </a:rPr>
              <a:t>T=1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475345" y="138545"/>
            <a:ext cx="2024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Energy spectra</a:t>
            </a:r>
          </a:p>
          <a:p>
            <a:endParaRPr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793673" y="4562764"/>
            <a:ext cx="67112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T=1 are lower than T=0.</a:t>
            </a:r>
          </a:p>
          <a:p>
            <a:r>
              <a:rPr lang="en-US" altLang="ja-JP" dirty="0" smtClean="0"/>
              <a:t>Only  T=1 spectra by the reaction by (K+,K-)</a:t>
            </a:r>
          </a:p>
          <a:p>
            <a:r>
              <a:rPr lang="en-US" altLang="ja-JP" dirty="0" smtClean="0"/>
              <a:t>are produced. </a:t>
            </a:r>
          </a:p>
          <a:p>
            <a:r>
              <a:rPr lang="en-US" altLang="ja-JP" dirty="0" smtClean="0"/>
              <a:t>In this way, we have many  energy spectra by (K+.K-) reaction,</a:t>
            </a:r>
          </a:p>
          <a:p>
            <a:r>
              <a:rPr lang="en-US" altLang="ja-JP" dirty="0" smtClean="0"/>
              <a:t>It is interesting to see what kind of states we produce by the reaction.</a:t>
            </a:r>
          </a:p>
          <a:p>
            <a:r>
              <a:rPr lang="en-US" altLang="ja-JP" dirty="0" smtClean="0"/>
              <a:t>The data will be reported by Prof. Nagae.</a:t>
            </a:r>
          </a:p>
          <a:p>
            <a:r>
              <a:rPr lang="en-US" altLang="ja-JP" dirty="0" smtClean="0"/>
              <a:t>The calculation using cluster </a:t>
            </a:r>
            <a:r>
              <a:rPr lang="en-US" altLang="ja-JP" dirty="0" err="1" smtClean="0"/>
              <a:t>wavefunction</a:t>
            </a:r>
            <a:r>
              <a:rPr lang="en-US" altLang="ja-JP" dirty="0" smtClean="0"/>
              <a:t> are next plan.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7"/>
          <p:cNvSpPr txBox="1">
            <a:spLocks noChangeArrowheads="1"/>
          </p:cNvSpPr>
          <p:nvPr/>
        </p:nvSpPr>
        <p:spPr bwMode="auto">
          <a:xfrm>
            <a:off x="1957389" y="787401"/>
            <a:ext cx="8675687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V</a:t>
            </a:r>
            <a:r>
              <a:rPr lang="en-US" altLang="ja-JP" sz="2400" b="1" baseline="-25000"/>
              <a:t>ΞN </a:t>
            </a:r>
            <a:r>
              <a:rPr lang="en-US" altLang="ja-JP" sz="2400"/>
              <a:t>= V</a:t>
            </a:r>
            <a:r>
              <a:rPr lang="en-US" altLang="ja-JP" sz="2400" b="1" baseline="-25000"/>
              <a:t>0 </a:t>
            </a:r>
            <a:r>
              <a:rPr lang="en-US" altLang="ja-JP" sz="2400"/>
              <a:t>+ </a:t>
            </a:r>
            <a:r>
              <a:rPr lang="en-US" altLang="ja-JP" sz="2000" b="1"/>
              <a:t>σ</a:t>
            </a:r>
            <a:r>
              <a:rPr lang="ja-JP" altLang="en-US" sz="2400"/>
              <a:t>・</a:t>
            </a:r>
            <a:r>
              <a:rPr lang="en-US" altLang="ja-JP" sz="2000" b="1"/>
              <a:t>σ </a:t>
            </a:r>
            <a:r>
              <a:rPr lang="en-US" altLang="ja-JP" sz="2400"/>
              <a:t>V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σ </a:t>
            </a:r>
            <a:r>
              <a:rPr lang="ja-JP" altLang="en-US" sz="2000" b="1"/>
              <a:t>＋ </a:t>
            </a:r>
            <a:r>
              <a:rPr lang="en-US" altLang="ja-JP" sz="2000" b="1"/>
              <a:t>τ</a:t>
            </a:r>
            <a:r>
              <a:rPr lang="ja-JP" altLang="en-US" sz="2400"/>
              <a:t>・</a:t>
            </a:r>
            <a:r>
              <a:rPr lang="en-US" altLang="ja-JP" sz="2000" b="1"/>
              <a:t>τ </a:t>
            </a:r>
            <a:r>
              <a:rPr lang="en-US" altLang="ja-JP" sz="2400"/>
              <a:t>V</a:t>
            </a:r>
            <a:r>
              <a:rPr lang="en-US" altLang="ja-JP" sz="2400" baseline="-25000"/>
              <a:t>τ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τ</a:t>
            </a:r>
            <a:r>
              <a:rPr lang="ja-JP" altLang="en-US" sz="2000" b="1"/>
              <a:t>＋</a:t>
            </a:r>
            <a:r>
              <a:rPr lang="ja-JP" altLang="en-US" sz="2400"/>
              <a:t> </a:t>
            </a:r>
            <a:r>
              <a:rPr lang="en-US" altLang="ja-JP" sz="2400"/>
              <a:t>(</a:t>
            </a:r>
            <a:r>
              <a:rPr lang="en-US" altLang="ja-JP" sz="2000" b="1"/>
              <a:t>σ</a:t>
            </a:r>
            <a:r>
              <a:rPr lang="ja-JP" altLang="en-US" sz="2400"/>
              <a:t>・</a:t>
            </a:r>
            <a:r>
              <a:rPr lang="en-US" altLang="ja-JP" sz="2000" b="1"/>
              <a:t>σ</a:t>
            </a:r>
            <a:r>
              <a:rPr lang="en-US" altLang="ja-JP" sz="2400"/>
              <a:t>)(</a:t>
            </a:r>
            <a:r>
              <a:rPr lang="en-US" altLang="ja-JP" sz="2000" b="1"/>
              <a:t>τ</a:t>
            </a:r>
            <a:r>
              <a:rPr lang="ja-JP" altLang="en-US" sz="2400"/>
              <a:t>・</a:t>
            </a:r>
            <a:r>
              <a:rPr lang="en-US" altLang="ja-JP" sz="2000" b="1"/>
              <a:t>τ</a:t>
            </a:r>
            <a:r>
              <a:rPr lang="en-US" altLang="ja-JP" sz="2400"/>
              <a:t>) V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　</a:t>
            </a:r>
            <a:r>
              <a:rPr lang="en-US" altLang="ja-JP" sz="2400" baseline="-25000"/>
              <a:t>τ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97284" name="Text Box 8"/>
          <p:cNvSpPr txBox="1">
            <a:spLocks noChangeArrowheads="1"/>
          </p:cNvSpPr>
          <p:nvPr/>
        </p:nvSpPr>
        <p:spPr bwMode="auto">
          <a:xfrm>
            <a:off x="4066598" y="3533703"/>
            <a:ext cx="6804025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0099"/>
                </a:solidFill>
              </a:rPr>
              <a:t>All of the terms contribute to binding energy of  </a:t>
            </a:r>
            <a:r>
              <a:rPr lang="en-US" altLang="ja-JP" sz="2400" b="1" baseline="30000" dirty="0">
                <a:solidFill>
                  <a:srgbClr val="CC0000"/>
                </a:solidFill>
              </a:rPr>
              <a:t>12</a:t>
            </a:r>
            <a:r>
              <a:rPr lang="en-US" altLang="ja-JP" sz="2400" dirty="0">
                <a:solidFill>
                  <a:srgbClr val="CC0000"/>
                </a:solidFill>
              </a:rPr>
              <a:t>Be and </a:t>
            </a:r>
            <a:r>
              <a:rPr lang="en-US" altLang="ja-JP" sz="2400" baseline="30000" dirty="0">
                <a:solidFill>
                  <a:srgbClr val="CC0000"/>
                </a:solidFill>
              </a:rPr>
              <a:t>15</a:t>
            </a:r>
            <a:r>
              <a:rPr lang="en-US" altLang="ja-JP" sz="2400" baseline="-25000" dirty="0">
                <a:solidFill>
                  <a:srgbClr val="CC0000"/>
                </a:solidFill>
              </a:rPr>
              <a:t>Ξ</a:t>
            </a:r>
            <a:r>
              <a:rPr lang="en-US" altLang="ja-JP" sz="2400" dirty="0">
                <a:solidFill>
                  <a:srgbClr val="CC0000"/>
                </a:solidFill>
              </a:rPr>
              <a:t>C</a:t>
            </a:r>
            <a:r>
              <a:rPr lang="en-US" altLang="ja-JP" sz="2400" dirty="0">
                <a:solidFill>
                  <a:srgbClr val="000099"/>
                </a:solidFill>
              </a:rPr>
              <a:t> ( </a:t>
            </a:r>
            <a:r>
              <a:rPr lang="en-US" altLang="ja-JP" sz="2800" b="1" baseline="30000" dirty="0">
                <a:solidFill>
                  <a:srgbClr val="006600"/>
                </a:solidFill>
              </a:rPr>
              <a:t>11</a:t>
            </a:r>
            <a:r>
              <a:rPr lang="en-US" altLang="ja-JP" sz="2400" dirty="0">
                <a:solidFill>
                  <a:srgbClr val="006600"/>
                </a:solidFill>
              </a:rPr>
              <a:t>B</a:t>
            </a:r>
            <a:r>
              <a:rPr lang="en-US" altLang="ja-JP" sz="2400" dirty="0">
                <a:solidFill>
                  <a:srgbClr val="000099"/>
                </a:solidFill>
              </a:rPr>
              <a:t> and </a:t>
            </a:r>
            <a:r>
              <a:rPr lang="en-US" altLang="ja-JP" sz="2400" baseline="30000" dirty="0">
                <a:solidFill>
                  <a:srgbClr val="000099"/>
                </a:solidFill>
              </a:rPr>
              <a:t>14</a:t>
            </a:r>
            <a:r>
              <a:rPr lang="en-US" altLang="ja-JP" sz="2400" dirty="0">
                <a:solidFill>
                  <a:srgbClr val="000099"/>
                </a:solidFill>
              </a:rPr>
              <a:t>N is not spin-, </a:t>
            </a:r>
            <a:r>
              <a:rPr lang="en-US" altLang="ja-JP" sz="2400" dirty="0" err="1">
                <a:solidFill>
                  <a:srgbClr val="000099"/>
                </a:solidFill>
              </a:rPr>
              <a:t>isospin</a:t>
            </a:r>
            <a:r>
              <a:rPr lang="en-US" altLang="ja-JP" sz="2400" dirty="0">
                <a:solidFill>
                  <a:srgbClr val="000099"/>
                </a:solidFill>
              </a:rPr>
              <a:t>- saturated).</a:t>
            </a: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>
            <a:off x="4096232" y="4228994"/>
            <a:ext cx="3401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1400" b="1" baseline="30000" dirty="0">
                <a:solidFill>
                  <a:srgbClr val="CC0000"/>
                </a:solidFill>
              </a:rPr>
              <a:t>-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279035" y="2192915"/>
            <a:ext cx="7021513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In this way, we are finding to have bound states in these systems and then  </a:t>
            </a:r>
            <a:r>
              <a:rPr lang="en-US" altLang="ja-JP" sz="2400" dirty="0"/>
              <a:t>we shall get </a:t>
            </a:r>
            <a:r>
              <a:rPr lang="en-US" altLang="ja-JP" sz="2400" dirty="0" smtClean="0"/>
              <a:t>information </a:t>
            </a:r>
            <a:endParaRPr lang="en-US" altLang="ja-JP" sz="2400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that </a:t>
            </a:r>
            <a:r>
              <a:rPr lang="en-US" altLang="ja-JP" sz="2400" dirty="0">
                <a:solidFill>
                  <a:srgbClr val="CC0000"/>
                </a:solidFill>
              </a:rPr>
              <a:t> V</a:t>
            </a:r>
            <a:r>
              <a:rPr lang="en-US" altLang="ja-JP" sz="2400" baseline="-25000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-25000" dirty="0">
                <a:solidFill>
                  <a:srgbClr val="CC0000"/>
                </a:solidFill>
              </a:rPr>
              <a:t>N</a:t>
            </a:r>
            <a:r>
              <a:rPr lang="ja-JP" altLang="en-US" sz="2400" dirty="0"/>
              <a:t>　</a:t>
            </a:r>
            <a:r>
              <a:rPr lang="en-US" altLang="ja-JP" sz="2400" dirty="0"/>
              <a:t>itself  is attractive. 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191000" y="4970463"/>
            <a:ext cx="6840538" cy="179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99"/>
                </a:solidFill>
              </a:rPr>
              <a:t>Next,</a:t>
            </a:r>
            <a:endParaRPr lang="en-US" altLang="ja-JP" sz="2400" dirty="0">
              <a:solidFill>
                <a:srgbClr val="000099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0099"/>
                </a:solidFill>
              </a:rPr>
              <a:t>we  want to know desirable strength of </a:t>
            </a:r>
            <a:r>
              <a:rPr lang="en-US" altLang="ja-JP" sz="2800" dirty="0">
                <a:solidFill>
                  <a:srgbClr val="CC0000"/>
                </a:solidFill>
              </a:rPr>
              <a:t>V</a:t>
            </a:r>
            <a:r>
              <a:rPr lang="en-US" altLang="ja-JP" sz="2800" b="1" baseline="-25000" dirty="0">
                <a:solidFill>
                  <a:srgbClr val="CC0000"/>
                </a:solidFill>
              </a:rPr>
              <a:t>0</a:t>
            </a:r>
            <a:r>
              <a:rPr lang="en-US" altLang="ja-JP" sz="2800" baseline="-25000" dirty="0">
                <a:solidFill>
                  <a:srgbClr val="CC0000"/>
                </a:solidFill>
              </a:rPr>
              <a:t>, </a:t>
            </a:r>
            <a:r>
              <a:rPr lang="en-US" altLang="ja-JP" sz="2400" dirty="0">
                <a:solidFill>
                  <a:srgbClr val="000099"/>
                </a:solidFill>
              </a:rPr>
              <a:t>the spin-,</a:t>
            </a:r>
            <a:r>
              <a:rPr lang="en-US" altLang="ja-JP" sz="2400" dirty="0" err="1">
                <a:solidFill>
                  <a:srgbClr val="000099"/>
                </a:solidFill>
              </a:rPr>
              <a:t>isospin</a:t>
            </a:r>
            <a:r>
              <a:rPr lang="en-US" altLang="ja-JP" sz="2400" dirty="0">
                <a:solidFill>
                  <a:srgbClr val="000099"/>
                </a:solidFill>
              </a:rPr>
              <a:t>-independent term.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solidFill>
                <a:srgbClr val="000099"/>
              </a:solidFill>
            </a:endParaRPr>
          </a:p>
        </p:txBody>
      </p:sp>
      <p:sp>
        <p:nvSpPr>
          <p:cNvPr id="97288" name="Text Box 12"/>
          <p:cNvSpPr txBox="1">
            <a:spLocks noChangeArrowheads="1"/>
          </p:cNvSpPr>
          <p:nvPr/>
        </p:nvSpPr>
        <p:spPr bwMode="auto">
          <a:xfrm>
            <a:off x="3132138" y="4235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97289" name="Rectangle 13"/>
          <p:cNvSpPr>
            <a:spLocks noChangeArrowheads="1"/>
          </p:cNvSpPr>
          <p:nvPr/>
        </p:nvSpPr>
        <p:spPr bwMode="auto">
          <a:xfrm>
            <a:off x="3063875" y="4030663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12</a:t>
            </a:r>
            <a:r>
              <a:rPr lang="en-US" altLang="ja-JP" sz="2800"/>
              <a:t>Be</a:t>
            </a:r>
          </a:p>
        </p:txBody>
      </p:sp>
      <p:sp>
        <p:nvSpPr>
          <p:cNvPr id="97290" name="Text Box 14"/>
          <p:cNvSpPr txBox="1">
            <a:spLocks noChangeArrowheads="1"/>
          </p:cNvSpPr>
          <p:nvPr/>
        </p:nvSpPr>
        <p:spPr bwMode="auto">
          <a:xfrm>
            <a:off x="3089275" y="4311650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7291" name="Rectangle 15"/>
          <p:cNvSpPr>
            <a:spLocks noChangeArrowheads="1"/>
          </p:cNvSpPr>
          <p:nvPr/>
        </p:nvSpPr>
        <p:spPr bwMode="auto">
          <a:xfrm>
            <a:off x="1919288" y="571500"/>
            <a:ext cx="8534400" cy="863600"/>
          </a:xfrm>
          <a:prstGeom prst="rect">
            <a:avLst/>
          </a:prstGeom>
          <a:noFill/>
          <a:ln w="222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2773363" y="704850"/>
            <a:ext cx="431800" cy="6477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7293" name="Oval 17"/>
          <p:cNvSpPr>
            <a:spLocks noChangeArrowheads="1"/>
          </p:cNvSpPr>
          <p:nvPr/>
        </p:nvSpPr>
        <p:spPr bwMode="auto">
          <a:xfrm>
            <a:off x="1749426" y="4538663"/>
            <a:ext cx="2232025" cy="2195512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7294" name="Oval 18"/>
          <p:cNvSpPr>
            <a:spLocks noChangeArrowheads="1"/>
          </p:cNvSpPr>
          <p:nvPr/>
        </p:nvSpPr>
        <p:spPr bwMode="auto">
          <a:xfrm>
            <a:off x="2254250" y="4970463"/>
            <a:ext cx="433388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</p:txBody>
      </p:sp>
      <p:sp>
        <p:nvSpPr>
          <p:cNvPr id="97295" name="Oval 19"/>
          <p:cNvSpPr>
            <a:spLocks noChangeArrowheads="1"/>
          </p:cNvSpPr>
          <p:nvPr/>
        </p:nvSpPr>
        <p:spPr bwMode="auto">
          <a:xfrm>
            <a:off x="2903539" y="4754564"/>
            <a:ext cx="719137" cy="7207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97296" name="Oval 20"/>
          <p:cNvSpPr>
            <a:spLocks noChangeArrowheads="1"/>
          </p:cNvSpPr>
          <p:nvPr/>
        </p:nvSpPr>
        <p:spPr bwMode="auto">
          <a:xfrm>
            <a:off x="2038350" y="5618163"/>
            <a:ext cx="827088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7297" name="Oval 21"/>
          <p:cNvSpPr>
            <a:spLocks noChangeArrowheads="1"/>
          </p:cNvSpPr>
          <p:nvPr/>
        </p:nvSpPr>
        <p:spPr bwMode="auto">
          <a:xfrm>
            <a:off x="2974975" y="5618163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7298" name="Oval 21"/>
          <p:cNvSpPr>
            <a:spLocks noChangeArrowheads="1"/>
          </p:cNvSpPr>
          <p:nvPr/>
        </p:nvSpPr>
        <p:spPr bwMode="auto">
          <a:xfrm>
            <a:off x="1876425" y="1868488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7299" name="Oval 21"/>
          <p:cNvSpPr>
            <a:spLocks noChangeArrowheads="1"/>
          </p:cNvSpPr>
          <p:nvPr/>
        </p:nvSpPr>
        <p:spPr bwMode="auto">
          <a:xfrm>
            <a:off x="2849564" y="1908176"/>
            <a:ext cx="827087" cy="792163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7300" name="Oval 21"/>
          <p:cNvSpPr>
            <a:spLocks noChangeArrowheads="1"/>
          </p:cNvSpPr>
          <p:nvPr/>
        </p:nvSpPr>
        <p:spPr bwMode="auto">
          <a:xfrm>
            <a:off x="1917700" y="2749551"/>
            <a:ext cx="827088" cy="792163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3" name="円/楕円 2"/>
          <p:cNvSpPr/>
          <p:nvPr/>
        </p:nvSpPr>
        <p:spPr>
          <a:xfrm>
            <a:off x="2871789" y="2797176"/>
            <a:ext cx="668337" cy="6572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d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7302" name="Oval 17"/>
          <p:cNvSpPr>
            <a:spLocks noChangeArrowheads="1"/>
          </p:cNvSpPr>
          <p:nvPr/>
        </p:nvSpPr>
        <p:spPr bwMode="auto">
          <a:xfrm>
            <a:off x="1657351" y="1573213"/>
            <a:ext cx="2232025" cy="2195512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7303" name="テキスト ボックス 3"/>
          <p:cNvSpPr txBox="1">
            <a:spLocks noChangeArrowheads="1"/>
          </p:cNvSpPr>
          <p:nvPr/>
        </p:nvSpPr>
        <p:spPr bwMode="auto">
          <a:xfrm>
            <a:off x="3840164" y="1636714"/>
            <a:ext cx="866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baseline="30000"/>
              <a:t>15</a:t>
            </a:r>
            <a:r>
              <a:rPr lang="en-US" altLang="ja-JP" sz="2800" baseline="-25000"/>
              <a:t>Ξ</a:t>
            </a:r>
            <a:r>
              <a:rPr lang="en-US" altLang="ja-JP" sz="2800"/>
              <a:t>C</a:t>
            </a:r>
            <a:endParaRPr lang="ja-JP" altLang="en-US" sz="2800"/>
          </a:p>
        </p:txBody>
      </p:sp>
    </p:spTree>
    <p:extLst>
      <p:ext uri="{BB962C8B-B14F-4D97-AF65-F5344CB8AC3E}">
        <p14:creationId xmlns="" xmlns:p14="http://schemas.microsoft.com/office/powerpoint/2010/main" val="2864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0" grpId="0"/>
      <p:bldP spid="76811" grpId="0"/>
      <p:bldP spid="768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Oval 2"/>
          <p:cNvSpPr>
            <a:spLocks noChangeArrowheads="1"/>
          </p:cNvSpPr>
          <p:nvPr/>
        </p:nvSpPr>
        <p:spPr bwMode="auto">
          <a:xfrm>
            <a:off x="5448301" y="2636838"/>
            <a:ext cx="2232025" cy="2195512"/>
          </a:xfrm>
          <a:prstGeom prst="ellipse">
            <a:avLst/>
          </a:prstGeom>
          <a:solidFill>
            <a:srgbClr val="FFFF00">
              <a:alpha val="32941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>
            <a:off x="6238876" y="2852738"/>
            <a:ext cx="504825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ゴシック" panose="020B0609070205080204" pitchFamily="49" charset="-128"/>
            </a:endParaRP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5664200" y="3644901"/>
            <a:ext cx="827088" cy="792163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6672264" y="3644901"/>
            <a:ext cx="827087" cy="792163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8401050" y="2781301"/>
            <a:ext cx="1798638" cy="1871663"/>
          </a:xfrm>
          <a:prstGeom prst="ellipse">
            <a:avLst/>
          </a:prstGeom>
          <a:solidFill>
            <a:srgbClr val="FFFF00">
              <a:alpha val="32941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9335" name="Oval 7"/>
          <p:cNvSpPr>
            <a:spLocks noChangeArrowheads="1"/>
          </p:cNvSpPr>
          <p:nvPr/>
        </p:nvSpPr>
        <p:spPr bwMode="auto">
          <a:xfrm>
            <a:off x="9047164" y="2997201"/>
            <a:ext cx="504825" cy="4683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8904289" y="3716338"/>
            <a:ext cx="827087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919289" y="1196975"/>
            <a:ext cx="6458819" cy="9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99"/>
                </a:solidFill>
              </a:rPr>
              <a:t>In order to obtain useful information about </a:t>
            </a:r>
            <a:r>
              <a:rPr lang="en-US" altLang="ja-JP" sz="2400">
                <a:solidFill>
                  <a:srgbClr val="CC0000"/>
                </a:solidFill>
              </a:rPr>
              <a:t>V</a:t>
            </a:r>
            <a:r>
              <a:rPr lang="en-US" altLang="ja-JP" sz="2400" b="1" baseline="-25000">
                <a:solidFill>
                  <a:srgbClr val="CC0000"/>
                </a:solidFill>
              </a:rPr>
              <a:t>0</a:t>
            </a:r>
            <a:r>
              <a:rPr lang="en-US" altLang="ja-JP" sz="2400">
                <a:solidFill>
                  <a:srgbClr val="000099"/>
                </a:solidFill>
              </a:rPr>
              <a:t>,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99"/>
                </a:solidFill>
              </a:rPr>
              <a:t>the following systems are suited, because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1919289" y="2276475"/>
            <a:ext cx="3421129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the</a:t>
            </a:r>
            <a:r>
              <a:rPr lang="en-US" altLang="ja-JP" sz="1800" b="1"/>
              <a:t> (</a:t>
            </a:r>
            <a:r>
              <a:rPr lang="en-US" altLang="ja-JP" sz="1800" b="1">
                <a:solidFill>
                  <a:srgbClr val="CC0000"/>
                </a:solidFill>
              </a:rPr>
              <a:t>σ</a:t>
            </a:r>
            <a:r>
              <a:rPr lang="ja-JP" altLang="en-US" sz="2000">
                <a:solidFill>
                  <a:srgbClr val="CC0000"/>
                </a:solidFill>
              </a:rPr>
              <a:t>・</a:t>
            </a:r>
            <a:r>
              <a:rPr lang="en-US" altLang="ja-JP" sz="1800" b="1">
                <a:solidFill>
                  <a:srgbClr val="CC0000"/>
                </a:solidFill>
              </a:rPr>
              <a:t>σ)</a:t>
            </a:r>
            <a:r>
              <a:rPr lang="en-US" altLang="ja-JP" sz="2000">
                <a:solidFill>
                  <a:srgbClr val="000099"/>
                </a:solidFill>
              </a:rPr>
              <a:t>,</a:t>
            </a:r>
            <a:r>
              <a:rPr lang="en-US" altLang="ja-JP" sz="2000">
                <a:solidFill>
                  <a:srgbClr val="CC0000"/>
                </a:solidFill>
              </a:rPr>
              <a:t>  (</a:t>
            </a:r>
            <a:r>
              <a:rPr lang="en-US" altLang="ja-JP" sz="1800" b="1">
                <a:solidFill>
                  <a:srgbClr val="CC0000"/>
                </a:solidFill>
              </a:rPr>
              <a:t>τ</a:t>
            </a:r>
            <a:r>
              <a:rPr lang="ja-JP" altLang="en-US" sz="2000">
                <a:solidFill>
                  <a:srgbClr val="CC0000"/>
                </a:solidFill>
              </a:rPr>
              <a:t>・</a:t>
            </a:r>
            <a:r>
              <a:rPr lang="en-US" altLang="ja-JP" sz="1800" b="1">
                <a:solidFill>
                  <a:srgbClr val="CC0000"/>
                </a:solidFill>
              </a:rPr>
              <a:t>τ) </a:t>
            </a:r>
            <a:r>
              <a:rPr lang="en-US" altLang="ja-JP" sz="2400"/>
              <a:t>and</a:t>
            </a:r>
            <a:r>
              <a:rPr lang="en-US" altLang="ja-JP" sz="2400" b="1"/>
              <a:t>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(</a:t>
            </a:r>
            <a:r>
              <a:rPr lang="en-US" altLang="ja-JP" sz="2000" b="1">
                <a:solidFill>
                  <a:srgbClr val="CC0000"/>
                </a:solidFill>
              </a:rPr>
              <a:t>σ</a:t>
            </a:r>
            <a:r>
              <a:rPr lang="ja-JP" altLang="en-US" sz="2000">
                <a:solidFill>
                  <a:srgbClr val="CC0000"/>
                </a:solidFill>
              </a:rPr>
              <a:t>・</a:t>
            </a:r>
            <a:r>
              <a:rPr lang="en-US" altLang="ja-JP" sz="2000" b="1">
                <a:solidFill>
                  <a:srgbClr val="CC0000"/>
                </a:solidFill>
              </a:rPr>
              <a:t>σ</a:t>
            </a:r>
            <a:r>
              <a:rPr lang="en-US" altLang="ja-JP" sz="2000">
                <a:solidFill>
                  <a:srgbClr val="CC0000"/>
                </a:solidFill>
              </a:rPr>
              <a:t>) (</a:t>
            </a:r>
            <a:r>
              <a:rPr lang="en-US" altLang="ja-JP" sz="2000" b="1">
                <a:solidFill>
                  <a:srgbClr val="CC0000"/>
                </a:solidFill>
              </a:rPr>
              <a:t>τ</a:t>
            </a:r>
            <a:r>
              <a:rPr lang="ja-JP" altLang="en-US" sz="2000">
                <a:solidFill>
                  <a:srgbClr val="CC0000"/>
                </a:solidFill>
              </a:rPr>
              <a:t>・</a:t>
            </a:r>
            <a:r>
              <a:rPr lang="en-US" altLang="ja-JP" sz="2000" b="1">
                <a:solidFill>
                  <a:srgbClr val="CC0000"/>
                </a:solidFill>
              </a:rPr>
              <a:t>τ</a:t>
            </a:r>
            <a:r>
              <a:rPr lang="en-US" altLang="ja-JP" sz="2000">
                <a:solidFill>
                  <a:srgbClr val="CC0000"/>
                </a:solidFill>
              </a:rPr>
              <a:t>)</a:t>
            </a:r>
            <a:r>
              <a:rPr lang="en-US" altLang="ja-JP" sz="2000"/>
              <a:t> </a:t>
            </a:r>
            <a:r>
              <a:rPr lang="en-US" altLang="ja-JP" sz="2400"/>
              <a:t>terms of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V</a:t>
            </a:r>
            <a:r>
              <a:rPr lang="en-US" altLang="ja-JP" sz="2400" baseline="-25000">
                <a:ea typeface="ＭＳ 明朝" panose="02020609040205080304" pitchFamily="17" charset="-128"/>
              </a:rPr>
              <a:t>Ξ</a:t>
            </a:r>
            <a:r>
              <a:rPr lang="en-US" altLang="ja-JP" sz="2400" baseline="-25000"/>
              <a:t>N</a:t>
            </a:r>
            <a:r>
              <a:rPr lang="ja-JP" altLang="en-US" sz="2400"/>
              <a:t>　</a:t>
            </a:r>
            <a:r>
              <a:rPr lang="en-US" altLang="ja-JP" sz="2400"/>
              <a:t>vanish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by folding them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into the </a:t>
            </a:r>
            <a:r>
              <a:rPr lang="en-US" altLang="ja-JP" sz="2400" b="1"/>
              <a:t>α</a:t>
            </a:r>
            <a:r>
              <a:rPr lang="en-US" altLang="ja-JP" sz="2400"/>
              <a:t>-cluster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wave function that are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spin-, isospin-satulated.</a:t>
            </a: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1774825" y="404813"/>
            <a:ext cx="8675688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V</a:t>
            </a:r>
            <a:r>
              <a:rPr lang="en-US" altLang="ja-JP" sz="2400" b="1" baseline="-25000">
                <a:ea typeface="ＭＳ 明朝" panose="02020609040205080304" pitchFamily="17" charset="-128"/>
              </a:rPr>
              <a:t>Ξ</a:t>
            </a:r>
            <a:r>
              <a:rPr lang="en-US" altLang="ja-JP" sz="2400" b="1" baseline="-25000"/>
              <a:t>N </a:t>
            </a:r>
            <a:r>
              <a:rPr lang="en-US" altLang="ja-JP" sz="2400"/>
              <a:t>= V</a:t>
            </a:r>
            <a:r>
              <a:rPr lang="en-US" altLang="ja-JP" sz="2400" b="1" baseline="-25000"/>
              <a:t>0 </a:t>
            </a:r>
            <a:r>
              <a:rPr lang="en-US" altLang="ja-JP" sz="2400"/>
              <a:t>+ </a:t>
            </a:r>
            <a:r>
              <a:rPr lang="en-US" altLang="ja-JP" sz="2000" b="1"/>
              <a:t>σ</a:t>
            </a:r>
            <a:r>
              <a:rPr lang="ja-JP" altLang="en-US" sz="2400"/>
              <a:t>・</a:t>
            </a:r>
            <a:r>
              <a:rPr lang="en-US" altLang="ja-JP" sz="2000" b="1"/>
              <a:t>σ </a:t>
            </a:r>
            <a:r>
              <a:rPr lang="en-US" altLang="ja-JP" sz="2400"/>
              <a:t>V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σ </a:t>
            </a:r>
            <a:r>
              <a:rPr lang="ja-JP" altLang="en-US" sz="2000" b="1"/>
              <a:t>＋ </a:t>
            </a:r>
            <a:r>
              <a:rPr lang="en-US" altLang="ja-JP" sz="2000" b="1"/>
              <a:t>τ</a:t>
            </a:r>
            <a:r>
              <a:rPr lang="ja-JP" altLang="en-US" sz="2400"/>
              <a:t>・</a:t>
            </a:r>
            <a:r>
              <a:rPr lang="en-US" altLang="ja-JP" sz="2000" b="1"/>
              <a:t>τ </a:t>
            </a:r>
            <a:r>
              <a:rPr lang="en-US" altLang="ja-JP" sz="2400"/>
              <a:t>V</a:t>
            </a:r>
            <a:r>
              <a:rPr lang="en-US" altLang="ja-JP" sz="2400" baseline="-25000"/>
              <a:t>τ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τ</a:t>
            </a:r>
            <a:r>
              <a:rPr lang="ja-JP" altLang="en-US" sz="2000" b="1"/>
              <a:t>＋</a:t>
            </a:r>
            <a:r>
              <a:rPr lang="ja-JP" altLang="en-US" sz="2400"/>
              <a:t> </a:t>
            </a:r>
            <a:r>
              <a:rPr lang="en-US" altLang="ja-JP" sz="2400"/>
              <a:t>(</a:t>
            </a:r>
            <a:r>
              <a:rPr lang="en-US" altLang="ja-JP" sz="2000" b="1"/>
              <a:t>σ</a:t>
            </a:r>
            <a:r>
              <a:rPr lang="ja-JP" altLang="en-US" sz="2400"/>
              <a:t>・</a:t>
            </a:r>
            <a:r>
              <a:rPr lang="en-US" altLang="ja-JP" sz="2000" b="1"/>
              <a:t>σ</a:t>
            </a:r>
            <a:r>
              <a:rPr lang="en-US" altLang="ja-JP" sz="2400"/>
              <a:t>)(</a:t>
            </a:r>
            <a:r>
              <a:rPr lang="en-US" altLang="ja-JP" sz="2000" b="1"/>
              <a:t>τ</a:t>
            </a:r>
            <a:r>
              <a:rPr lang="ja-JP" altLang="en-US" sz="2400"/>
              <a:t>・</a:t>
            </a:r>
            <a:r>
              <a:rPr lang="en-US" altLang="ja-JP" sz="2000" b="1"/>
              <a:t>τ</a:t>
            </a:r>
            <a:r>
              <a:rPr lang="en-US" altLang="ja-JP" sz="2400"/>
              <a:t>) V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σ</a:t>
            </a:r>
            <a:r>
              <a:rPr lang="ja-JP" altLang="en-US" sz="2400" baseline="-25000"/>
              <a:t>　</a:t>
            </a:r>
            <a:r>
              <a:rPr lang="en-US" altLang="ja-JP" sz="2400" baseline="-25000"/>
              <a:t>τ</a:t>
            </a:r>
            <a:r>
              <a:rPr lang="ja-JP" altLang="en-US" sz="2400" baseline="-25000"/>
              <a:t>・</a:t>
            </a:r>
            <a:r>
              <a:rPr lang="en-US" altLang="ja-JP" sz="2400" baseline="-25000"/>
              <a:t>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736725" y="188913"/>
            <a:ext cx="8534400" cy="863600"/>
          </a:xfrm>
          <a:prstGeom prst="rect">
            <a:avLst/>
          </a:prstGeom>
          <a:noFill/>
          <a:ln w="222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 flipH="1">
            <a:off x="6167438" y="3284538"/>
            <a:ext cx="215900" cy="576262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>
            <a:off x="6599238" y="3213101"/>
            <a:ext cx="360362" cy="720725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2351088" y="5516564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99"/>
                </a:solidFill>
              </a:rPr>
              <a:t>problem :  there is NO target to produce them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99"/>
                </a:solidFill>
              </a:rPr>
              <a:t>                 by the (K</a:t>
            </a:r>
            <a:r>
              <a:rPr lang="en-US" altLang="ja-JP" sz="2800" b="1" baseline="30000">
                <a:solidFill>
                  <a:srgbClr val="000099"/>
                </a:solidFill>
              </a:rPr>
              <a:t>-</a:t>
            </a:r>
            <a:r>
              <a:rPr lang="en-US" altLang="ja-JP" sz="2400">
                <a:solidFill>
                  <a:srgbClr val="000099"/>
                </a:solidFill>
              </a:rPr>
              <a:t>, K</a:t>
            </a:r>
            <a:r>
              <a:rPr lang="en-US" altLang="ja-JP" sz="2800" b="1" baseline="30000">
                <a:solidFill>
                  <a:srgbClr val="000099"/>
                </a:solidFill>
              </a:rPr>
              <a:t>+</a:t>
            </a:r>
            <a:r>
              <a:rPr lang="en-US" altLang="ja-JP" sz="2400">
                <a:solidFill>
                  <a:srgbClr val="000099"/>
                </a:solidFill>
              </a:rPr>
              <a:t>) experiment .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2351089" y="6400800"/>
            <a:ext cx="199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Because, </a:t>
            </a:r>
            <a:r>
              <a:rPr lang="ja-JP" altLang="en-US" sz="2400"/>
              <a:t>・・・</a:t>
            </a:r>
          </a:p>
        </p:txBody>
      </p:sp>
    </p:spTree>
    <p:extLst>
      <p:ext uri="{BB962C8B-B14F-4D97-AF65-F5344CB8AC3E}">
        <p14:creationId xmlns="" xmlns:p14="http://schemas.microsoft.com/office/powerpoint/2010/main" val="18312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8" grpId="0"/>
      <p:bldP spid="78863" grpId="0"/>
      <p:bldP spid="788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847851" y="260351"/>
            <a:ext cx="7532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To produce </a:t>
            </a:r>
            <a:r>
              <a:rPr lang="en-US" altLang="ja-JP" sz="2400" b="1">
                <a:solidFill>
                  <a:srgbClr val="CC0000"/>
                </a:solidFill>
              </a:rPr>
              <a:t>α</a:t>
            </a:r>
            <a:r>
              <a:rPr lang="en-US" altLang="ja-JP" sz="2400" b="1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30000">
                <a:solidFill>
                  <a:srgbClr val="CC0000"/>
                </a:solidFill>
              </a:rPr>
              <a:t>-</a:t>
            </a:r>
            <a:r>
              <a:rPr lang="en-US" altLang="ja-JP" sz="2400"/>
              <a:t> and </a:t>
            </a:r>
            <a:r>
              <a:rPr lang="en-US" altLang="ja-JP" sz="2400" b="1">
                <a:solidFill>
                  <a:srgbClr val="CC0000"/>
                </a:solidFill>
              </a:rPr>
              <a:t>αα</a:t>
            </a:r>
            <a:r>
              <a:rPr lang="en-US" altLang="ja-JP" sz="240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aseline="30000">
                <a:solidFill>
                  <a:srgbClr val="CC0000"/>
                </a:solidFill>
              </a:rPr>
              <a:t>-</a:t>
            </a:r>
            <a:r>
              <a:rPr lang="en-US" altLang="ja-JP" sz="2400"/>
              <a:t> systems by (K</a:t>
            </a:r>
            <a:r>
              <a:rPr lang="en-US" altLang="ja-JP" sz="2400" baseline="30000"/>
              <a:t>-</a:t>
            </a:r>
            <a:r>
              <a:rPr lang="en-US" altLang="ja-JP" sz="2400"/>
              <a:t>, K</a:t>
            </a:r>
            <a:r>
              <a:rPr lang="en-US" altLang="ja-JP" sz="2400" baseline="30000"/>
              <a:t>+</a:t>
            </a:r>
            <a:r>
              <a:rPr lang="en-US" altLang="ja-JP" sz="2400"/>
              <a:t>) reaction,</a:t>
            </a:r>
          </a:p>
        </p:txBody>
      </p:sp>
      <p:sp>
        <p:nvSpPr>
          <p:cNvPr id="100355" name="Oval 3"/>
          <p:cNvSpPr>
            <a:spLocks noChangeArrowheads="1"/>
          </p:cNvSpPr>
          <p:nvPr/>
        </p:nvSpPr>
        <p:spPr bwMode="auto">
          <a:xfrm>
            <a:off x="5016501" y="1557338"/>
            <a:ext cx="1439863" cy="1439862"/>
          </a:xfrm>
          <a:prstGeom prst="ellipse">
            <a:avLst/>
          </a:prstGeom>
          <a:solidFill>
            <a:srgbClr val="FFFF00">
              <a:alpha val="2509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4657726" y="1412876"/>
            <a:ext cx="7905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4297364" y="1052514"/>
            <a:ext cx="574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400" b="1" baseline="30000"/>
              <a:t>-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5429250" y="3016250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5</a:t>
            </a:r>
            <a:r>
              <a:rPr lang="en-US" altLang="ja-JP" sz="2400"/>
              <a:t>Li</a:t>
            </a:r>
          </a:p>
        </p:txBody>
      </p:sp>
      <p:sp>
        <p:nvSpPr>
          <p:cNvPr id="100359" name="Oval 7"/>
          <p:cNvSpPr>
            <a:spLocks noChangeArrowheads="1"/>
          </p:cNvSpPr>
          <p:nvPr/>
        </p:nvSpPr>
        <p:spPr bwMode="auto">
          <a:xfrm>
            <a:off x="7608888" y="1412875"/>
            <a:ext cx="1439862" cy="1511300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6961188" y="1844675"/>
            <a:ext cx="431800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 flipV="1">
            <a:off x="8545513" y="119697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9174163" y="903288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+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8112126" y="28527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5</a:t>
            </a:r>
            <a:r>
              <a:rPr lang="en-US" altLang="ja-JP" sz="2400"/>
              <a:t>H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7896226" y="3068638"/>
            <a:ext cx="57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ea typeface="ＭＳ 明朝" panose="02020609040205080304" pitchFamily="17" charset="-128"/>
              </a:rPr>
              <a:t>Ξ-</a:t>
            </a:r>
          </a:p>
        </p:txBody>
      </p:sp>
      <p:sp>
        <p:nvSpPr>
          <p:cNvPr id="100365" name="Oval 13"/>
          <p:cNvSpPr>
            <a:spLocks noChangeArrowheads="1"/>
          </p:cNvSpPr>
          <p:nvPr/>
        </p:nvSpPr>
        <p:spPr bwMode="auto">
          <a:xfrm>
            <a:off x="4872039" y="4076700"/>
            <a:ext cx="1800225" cy="1873250"/>
          </a:xfrm>
          <a:prstGeom prst="ellipse">
            <a:avLst/>
          </a:prstGeom>
          <a:solidFill>
            <a:srgbClr val="FFFF00">
              <a:alpha val="27843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>
            <a:off x="4727575" y="4221163"/>
            <a:ext cx="8651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4295775" y="3933826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400" b="1" baseline="30000"/>
              <a:t>-</a:t>
            </a:r>
          </a:p>
        </p:txBody>
      </p:sp>
      <p:sp>
        <p:nvSpPr>
          <p:cNvPr id="100368" name="AutoShape 16"/>
          <p:cNvSpPr>
            <a:spLocks noChangeArrowheads="1"/>
          </p:cNvSpPr>
          <p:nvPr/>
        </p:nvSpPr>
        <p:spPr bwMode="auto">
          <a:xfrm>
            <a:off x="7032625" y="4724401"/>
            <a:ext cx="503238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9748838" y="3495675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+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5521326" y="5902325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9</a:t>
            </a:r>
            <a:r>
              <a:rPr lang="en-US" altLang="ja-JP" sz="2400"/>
              <a:t>B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8545514" y="5902325"/>
            <a:ext cx="534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9</a:t>
            </a:r>
            <a:r>
              <a:rPr lang="en-US" altLang="ja-JP" sz="2400"/>
              <a:t>Li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8328025" y="6103938"/>
            <a:ext cx="3866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ea typeface="ＭＳ 明朝" panose="02020609040205080304" pitchFamily="17" charset="-128"/>
              </a:rPr>
              <a:t>Ξ-</a:t>
            </a:r>
          </a:p>
        </p:txBody>
      </p:sp>
      <p:sp>
        <p:nvSpPr>
          <p:cNvPr id="100373" name="Rectangle 21"/>
          <p:cNvSpPr>
            <a:spLocks noChangeArrowheads="1"/>
          </p:cNvSpPr>
          <p:nvPr/>
        </p:nvSpPr>
        <p:spPr bwMode="auto">
          <a:xfrm>
            <a:off x="4727576" y="1341439"/>
            <a:ext cx="2087563" cy="5183187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3719513" y="4724400"/>
            <a:ext cx="863600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1703389" y="1484313"/>
            <a:ext cx="2663825" cy="349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00CC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</a:rPr>
              <a:t>These systems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</a:rPr>
              <a:t>are unbound.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00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00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Then, we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cannot use them as  targets.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ja-JP" sz="2000"/>
          </a:p>
        </p:txBody>
      </p:sp>
      <p:sp>
        <p:nvSpPr>
          <p:cNvPr id="100376" name="Oval 24"/>
          <p:cNvSpPr>
            <a:spLocks noChangeArrowheads="1"/>
          </p:cNvSpPr>
          <p:nvPr/>
        </p:nvSpPr>
        <p:spPr bwMode="auto">
          <a:xfrm>
            <a:off x="8040688" y="5013325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rgbClr val="000099"/>
                </a:solidFill>
              </a:rPr>
              <a:t>α</a:t>
            </a:r>
          </a:p>
        </p:txBody>
      </p:sp>
      <p:sp>
        <p:nvSpPr>
          <p:cNvPr id="100377" name="Oval 25"/>
          <p:cNvSpPr>
            <a:spLocks noChangeArrowheads="1"/>
          </p:cNvSpPr>
          <p:nvPr/>
        </p:nvSpPr>
        <p:spPr bwMode="auto">
          <a:xfrm>
            <a:off x="7877175" y="4056976"/>
            <a:ext cx="1871663" cy="1871663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 flipV="1">
            <a:off x="8977314" y="3789363"/>
            <a:ext cx="77787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79" name="Oval 27"/>
          <p:cNvSpPr>
            <a:spLocks noChangeArrowheads="1"/>
          </p:cNvSpPr>
          <p:nvPr/>
        </p:nvSpPr>
        <p:spPr bwMode="auto">
          <a:xfrm>
            <a:off x="8401051" y="4292601"/>
            <a:ext cx="561975" cy="557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0380" name="Oval 28"/>
          <p:cNvSpPr>
            <a:spLocks noChangeArrowheads="1"/>
          </p:cNvSpPr>
          <p:nvPr/>
        </p:nvSpPr>
        <p:spPr bwMode="auto">
          <a:xfrm>
            <a:off x="8832850" y="5013325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0099"/>
                </a:solidFill>
              </a:rPr>
              <a:t>α</a:t>
            </a:r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V="1">
            <a:off x="3792539" y="2997200"/>
            <a:ext cx="790575" cy="129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82" name="Oval 30"/>
          <p:cNvSpPr>
            <a:spLocks noChangeArrowheads="1"/>
          </p:cNvSpPr>
          <p:nvPr/>
        </p:nvSpPr>
        <p:spPr bwMode="auto">
          <a:xfrm>
            <a:off x="5449888" y="2276475"/>
            <a:ext cx="647700" cy="6492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0383" name="Oval 31"/>
          <p:cNvSpPr>
            <a:spLocks noChangeArrowheads="1"/>
          </p:cNvSpPr>
          <p:nvPr/>
        </p:nvSpPr>
        <p:spPr bwMode="auto">
          <a:xfrm>
            <a:off x="5449889" y="1700213"/>
            <a:ext cx="503237" cy="468312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p</a:t>
            </a:r>
          </a:p>
        </p:txBody>
      </p:sp>
      <p:sp>
        <p:nvSpPr>
          <p:cNvPr id="100384" name="Oval 32"/>
          <p:cNvSpPr>
            <a:spLocks noChangeArrowheads="1"/>
          </p:cNvSpPr>
          <p:nvPr/>
        </p:nvSpPr>
        <p:spPr bwMode="auto">
          <a:xfrm>
            <a:off x="8040688" y="2205039"/>
            <a:ext cx="647700" cy="64928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0385" name="Oval 33"/>
          <p:cNvSpPr>
            <a:spLocks noChangeArrowheads="1"/>
          </p:cNvSpPr>
          <p:nvPr/>
        </p:nvSpPr>
        <p:spPr bwMode="auto">
          <a:xfrm>
            <a:off x="8112126" y="1628776"/>
            <a:ext cx="468313" cy="4683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0386" name="Oval 34"/>
          <p:cNvSpPr>
            <a:spLocks noChangeArrowheads="1"/>
          </p:cNvSpPr>
          <p:nvPr/>
        </p:nvSpPr>
        <p:spPr bwMode="auto">
          <a:xfrm>
            <a:off x="5089525" y="5013325"/>
            <a:ext cx="647700" cy="6477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0387" name="Oval 35"/>
          <p:cNvSpPr>
            <a:spLocks noChangeArrowheads="1"/>
          </p:cNvSpPr>
          <p:nvPr/>
        </p:nvSpPr>
        <p:spPr bwMode="auto">
          <a:xfrm>
            <a:off x="5881688" y="5013325"/>
            <a:ext cx="647700" cy="6477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0388" name="Oval 36"/>
          <p:cNvSpPr>
            <a:spLocks noChangeArrowheads="1"/>
          </p:cNvSpPr>
          <p:nvPr/>
        </p:nvSpPr>
        <p:spPr bwMode="auto">
          <a:xfrm>
            <a:off x="5591175" y="4292600"/>
            <a:ext cx="539750" cy="53975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p</a:t>
            </a:r>
          </a:p>
        </p:txBody>
      </p:sp>
      <p:sp>
        <p:nvSpPr>
          <p:cNvPr id="100389" name="Rectangle 37"/>
          <p:cNvSpPr>
            <a:spLocks noChangeArrowheads="1"/>
          </p:cNvSpPr>
          <p:nvPr/>
        </p:nvSpPr>
        <p:spPr bwMode="auto">
          <a:xfrm>
            <a:off x="5232400" y="908050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 target</a:t>
            </a:r>
          </a:p>
        </p:txBody>
      </p:sp>
    </p:spTree>
    <p:extLst>
      <p:ext uri="{BB962C8B-B14F-4D97-AF65-F5344CB8AC3E}">
        <p14:creationId xmlns="" xmlns:p14="http://schemas.microsoft.com/office/powerpoint/2010/main" val="29547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882776" y="1"/>
            <a:ext cx="878522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As the second best candidates to extract information about the spin-, isospin-independent term </a:t>
            </a:r>
            <a:r>
              <a:rPr lang="en-US" altLang="ja-JP" sz="2400">
                <a:solidFill>
                  <a:srgbClr val="CC0000"/>
                </a:solidFill>
              </a:rPr>
              <a:t>V</a:t>
            </a:r>
            <a:r>
              <a:rPr lang="en-US" altLang="ja-JP" sz="2400" b="1" baseline="-25000">
                <a:solidFill>
                  <a:srgbClr val="CC0000"/>
                </a:solidFill>
              </a:rPr>
              <a:t>0</a:t>
            </a:r>
            <a:r>
              <a:rPr lang="en-US" altLang="ja-JP" sz="2400"/>
              <a:t>, we propose to perform…</a:t>
            </a:r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2063750" y="1125538"/>
            <a:ext cx="413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-</a:t>
            </a:r>
          </a:p>
        </p:txBody>
      </p:sp>
      <p:sp>
        <p:nvSpPr>
          <p:cNvPr id="101380" name="Oval 4"/>
          <p:cNvSpPr>
            <a:spLocks noChangeArrowheads="1"/>
          </p:cNvSpPr>
          <p:nvPr/>
        </p:nvSpPr>
        <p:spPr bwMode="auto">
          <a:xfrm>
            <a:off x="5735639" y="1196975"/>
            <a:ext cx="1728787" cy="1728788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>
            <a:off x="5087938" y="1814514"/>
            <a:ext cx="431800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 flipV="1">
            <a:off x="6527800" y="1125538"/>
            <a:ext cx="9350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7535863" y="981075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+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6240464" y="3070225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7</a:t>
            </a:r>
            <a:r>
              <a:rPr lang="en-US" altLang="ja-JP" sz="2400"/>
              <a:t>H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6167438" y="3362326"/>
            <a:ext cx="3465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3070226" y="4365625"/>
            <a:ext cx="1800225" cy="1873250"/>
          </a:xfrm>
          <a:prstGeom prst="ellipse">
            <a:avLst/>
          </a:prstGeom>
          <a:solidFill>
            <a:srgbClr val="FFFF00">
              <a:alpha val="27843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2566988" y="4292601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2062164" y="4149725"/>
            <a:ext cx="409575" cy="60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-</a:t>
            </a:r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5230814" y="5053013"/>
            <a:ext cx="503237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7751763" y="3789363"/>
            <a:ext cx="4555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K</a:t>
            </a:r>
            <a:r>
              <a:rPr lang="en-US" altLang="ja-JP" sz="2000" baseline="30000"/>
              <a:t>+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3359151" y="6237288"/>
            <a:ext cx="1433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10</a:t>
            </a:r>
            <a:r>
              <a:rPr lang="en-US" altLang="ja-JP" sz="2400"/>
              <a:t>B (T=0)</a:t>
            </a:r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6743700" y="6230938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10</a:t>
            </a:r>
            <a:r>
              <a:rPr lang="en-US" altLang="ja-JP" sz="2400"/>
              <a:t>Li (T=1)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6670675" y="6527800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1394" name="Oval 18"/>
          <p:cNvSpPr>
            <a:spLocks noChangeArrowheads="1"/>
          </p:cNvSpPr>
          <p:nvPr/>
        </p:nvSpPr>
        <p:spPr bwMode="auto">
          <a:xfrm>
            <a:off x="6022976" y="4365626"/>
            <a:ext cx="1871663" cy="1871663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 flipV="1">
            <a:off x="6959601" y="4076700"/>
            <a:ext cx="77787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396" name="Oval 20"/>
          <p:cNvSpPr>
            <a:spLocks noChangeArrowheads="1"/>
          </p:cNvSpPr>
          <p:nvPr/>
        </p:nvSpPr>
        <p:spPr bwMode="auto">
          <a:xfrm>
            <a:off x="2998788" y="1341438"/>
            <a:ext cx="1655762" cy="1655762"/>
          </a:xfrm>
          <a:prstGeom prst="ellipse">
            <a:avLst/>
          </a:prstGeom>
          <a:solidFill>
            <a:srgbClr val="FFFF00">
              <a:alpha val="2509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1397" name="Oval 21"/>
          <p:cNvSpPr>
            <a:spLocks noChangeArrowheads="1"/>
          </p:cNvSpPr>
          <p:nvPr/>
        </p:nvSpPr>
        <p:spPr bwMode="auto">
          <a:xfrm>
            <a:off x="3216275" y="2133600"/>
            <a:ext cx="647700" cy="649288"/>
          </a:xfrm>
          <a:prstGeom prst="ellipse">
            <a:avLst/>
          </a:prstGeom>
          <a:solidFill>
            <a:srgbClr val="92D050">
              <a:alpha val="7097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01398" name="Oval 22"/>
          <p:cNvSpPr>
            <a:spLocks noChangeArrowheads="1"/>
          </p:cNvSpPr>
          <p:nvPr/>
        </p:nvSpPr>
        <p:spPr bwMode="auto">
          <a:xfrm>
            <a:off x="3216275" y="1557338"/>
            <a:ext cx="503238" cy="468312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p</a:t>
            </a:r>
          </a:p>
        </p:txBody>
      </p:sp>
      <p:sp>
        <p:nvSpPr>
          <p:cNvPr id="101399" name="Oval 23"/>
          <p:cNvSpPr>
            <a:spLocks noChangeArrowheads="1"/>
          </p:cNvSpPr>
          <p:nvPr/>
        </p:nvSpPr>
        <p:spPr bwMode="auto">
          <a:xfrm>
            <a:off x="3935414" y="1589088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00" name="Oval 24"/>
          <p:cNvSpPr>
            <a:spLocks noChangeArrowheads="1"/>
          </p:cNvSpPr>
          <p:nvPr/>
        </p:nvSpPr>
        <p:spPr bwMode="auto">
          <a:xfrm>
            <a:off x="4006851" y="2236788"/>
            <a:ext cx="434975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>
            <a:off x="2495550" y="1270000"/>
            <a:ext cx="64770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402" name="Oval 26"/>
          <p:cNvSpPr>
            <a:spLocks noChangeArrowheads="1"/>
          </p:cNvSpPr>
          <p:nvPr/>
        </p:nvSpPr>
        <p:spPr bwMode="auto">
          <a:xfrm>
            <a:off x="6024563" y="2133600"/>
            <a:ext cx="647700" cy="649288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1403" name="Oval 27"/>
          <p:cNvSpPr>
            <a:spLocks noChangeArrowheads="1"/>
          </p:cNvSpPr>
          <p:nvPr/>
        </p:nvSpPr>
        <p:spPr bwMode="auto">
          <a:xfrm>
            <a:off x="6096001" y="1557338"/>
            <a:ext cx="468313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1404" name="Oval 28"/>
          <p:cNvSpPr>
            <a:spLocks noChangeArrowheads="1"/>
          </p:cNvSpPr>
          <p:nvPr/>
        </p:nvSpPr>
        <p:spPr bwMode="auto">
          <a:xfrm>
            <a:off x="3287713" y="5341938"/>
            <a:ext cx="647700" cy="6477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1405" name="Oval 29"/>
          <p:cNvSpPr>
            <a:spLocks noChangeArrowheads="1"/>
          </p:cNvSpPr>
          <p:nvPr/>
        </p:nvSpPr>
        <p:spPr bwMode="auto">
          <a:xfrm>
            <a:off x="4079875" y="5341938"/>
            <a:ext cx="647700" cy="6477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1406" name="Oval 30"/>
          <p:cNvSpPr>
            <a:spLocks noChangeArrowheads="1"/>
          </p:cNvSpPr>
          <p:nvPr/>
        </p:nvSpPr>
        <p:spPr bwMode="auto">
          <a:xfrm>
            <a:off x="3430588" y="4652963"/>
            <a:ext cx="539750" cy="53975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p</a:t>
            </a:r>
          </a:p>
        </p:txBody>
      </p:sp>
      <p:sp>
        <p:nvSpPr>
          <p:cNvPr id="101407" name="Oval 31"/>
          <p:cNvSpPr>
            <a:spLocks noChangeArrowheads="1"/>
          </p:cNvSpPr>
          <p:nvPr/>
        </p:nvSpPr>
        <p:spPr bwMode="auto">
          <a:xfrm>
            <a:off x="6238875" y="5341938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01408" name="Oval 32"/>
          <p:cNvSpPr>
            <a:spLocks noChangeArrowheads="1"/>
          </p:cNvSpPr>
          <p:nvPr/>
        </p:nvSpPr>
        <p:spPr bwMode="auto">
          <a:xfrm>
            <a:off x="6383339" y="4581526"/>
            <a:ext cx="561975" cy="557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1409" name="Oval 33"/>
          <p:cNvSpPr>
            <a:spLocks noChangeArrowheads="1"/>
          </p:cNvSpPr>
          <p:nvPr/>
        </p:nvSpPr>
        <p:spPr bwMode="auto">
          <a:xfrm>
            <a:off x="7031038" y="5341938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1410" name="Oval 34"/>
          <p:cNvSpPr>
            <a:spLocks noChangeArrowheads="1"/>
          </p:cNvSpPr>
          <p:nvPr/>
        </p:nvSpPr>
        <p:spPr bwMode="auto">
          <a:xfrm>
            <a:off x="6743701" y="1557338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11" name="Oval 35"/>
          <p:cNvSpPr>
            <a:spLocks noChangeArrowheads="1"/>
          </p:cNvSpPr>
          <p:nvPr/>
        </p:nvSpPr>
        <p:spPr bwMode="auto">
          <a:xfrm>
            <a:off x="6816726" y="2205038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12" name="Text Box 36"/>
          <p:cNvSpPr txBox="1">
            <a:spLocks noChangeArrowheads="1"/>
          </p:cNvSpPr>
          <p:nvPr/>
        </p:nvSpPr>
        <p:spPr bwMode="auto">
          <a:xfrm>
            <a:off x="3143251" y="3141663"/>
            <a:ext cx="160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7</a:t>
            </a:r>
            <a:r>
              <a:rPr lang="en-US" altLang="ja-JP" sz="2400"/>
              <a:t>Li (T=1/2)</a:t>
            </a:r>
          </a:p>
        </p:txBody>
      </p:sp>
      <p:sp>
        <p:nvSpPr>
          <p:cNvPr id="101413" name="Rectangle 37"/>
          <p:cNvSpPr>
            <a:spLocks noChangeArrowheads="1"/>
          </p:cNvSpPr>
          <p:nvPr/>
        </p:nvSpPr>
        <p:spPr bwMode="auto">
          <a:xfrm>
            <a:off x="6743701" y="3070226"/>
            <a:ext cx="1008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(T=3/2)</a:t>
            </a:r>
          </a:p>
        </p:txBody>
      </p:sp>
      <p:sp>
        <p:nvSpPr>
          <p:cNvPr id="101414" name="Line 38"/>
          <p:cNvSpPr>
            <a:spLocks noChangeShapeType="1"/>
          </p:cNvSpPr>
          <p:nvPr/>
        </p:nvSpPr>
        <p:spPr bwMode="auto">
          <a:xfrm>
            <a:off x="2063751" y="3716338"/>
            <a:ext cx="6048375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415" name="Oval 39"/>
          <p:cNvSpPr>
            <a:spLocks noChangeArrowheads="1"/>
          </p:cNvSpPr>
          <p:nvPr/>
        </p:nvSpPr>
        <p:spPr bwMode="auto">
          <a:xfrm>
            <a:off x="4078289" y="4652963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16" name="Oval 40"/>
          <p:cNvSpPr>
            <a:spLocks noChangeArrowheads="1"/>
          </p:cNvSpPr>
          <p:nvPr/>
        </p:nvSpPr>
        <p:spPr bwMode="auto">
          <a:xfrm>
            <a:off x="7175501" y="4724400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1417" name="Rectangle 41"/>
          <p:cNvSpPr>
            <a:spLocks noChangeArrowheads="1"/>
          </p:cNvSpPr>
          <p:nvPr/>
        </p:nvSpPr>
        <p:spPr bwMode="auto">
          <a:xfrm>
            <a:off x="8256589" y="3213101"/>
            <a:ext cx="2289175" cy="746125"/>
          </a:xfrm>
          <a:prstGeom prst="rect">
            <a:avLst/>
          </a:prstGeom>
          <a:noFill/>
          <a:ln w="222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1800">
                <a:ea typeface="ＭＳ 明朝" panose="02020609040205080304" pitchFamily="17" charset="-128"/>
              </a:rPr>
              <a:t>Why they are suited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1800">
                <a:ea typeface="ＭＳ 明朝" panose="02020609040205080304" pitchFamily="17" charset="-128"/>
              </a:rPr>
              <a:t>for investigating </a:t>
            </a:r>
            <a:r>
              <a:rPr lang="en-US" altLang="ja-JP" sz="1800">
                <a:solidFill>
                  <a:srgbClr val="CC0000"/>
                </a:solidFill>
                <a:ea typeface="ＭＳ 明朝" panose="02020609040205080304" pitchFamily="17" charset="-128"/>
              </a:rPr>
              <a:t>V</a:t>
            </a:r>
            <a:r>
              <a:rPr lang="en-US" altLang="ja-JP" sz="2000" b="1" baseline="-25000">
                <a:solidFill>
                  <a:srgbClr val="CC0000"/>
                </a:solidFill>
                <a:ea typeface="ＭＳ 明朝" panose="02020609040205080304" pitchFamily="17" charset="-128"/>
              </a:rPr>
              <a:t>0</a:t>
            </a:r>
            <a:r>
              <a:rPr lang="en-US" altLang="ja-JP" sz="1800">
                <a:ea typeface="ＭＳ 明朝" panose="02020609040205080304" pitchFamily="17" charset="-128"/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83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Oval 2"/>
          <p:cNvSpPr>
            <a:spLocks noChangeArrowheads="1"/>
          </p:cNvSpPr>
          <p:nvPr/>
        </p:nvSpPr>
        <p:spPr bwMode="auto">
          <a:xfrm>
            <a:off x="2255839" y="1052514"/>
            <a:ext cx="1728787" cy="1728787"/>
          </a:xfrm>
          <a:prstGeom prst="ellipse">
            <a:avLst/>
          </a:prstGeom>
          <a:solidFill>
            <a:srgbClr val="CCFFFF">
              <a:alpha val="25882"/>
            </a:srgbClr>
          </a:solidFill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760664" y="2925763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7</a:t>
            </a:r>
            <a:r>
              <a:rPr lang="en-US" altLang="ja-JP" sz="2400"/>
              <a:t>H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687638" y="3217864"/>
            <a:ext cx="3465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3429" name="Oval 5"/>
          <p:cNvSpPr>
            <a:spLocks noChangeArrowheads="1"/>
          </p:cNvSpPr>
          <p:nvPr/>
        </p:nvSpPr>
        <p:spPr bwMode="auto">
          <a:xfrm>
            <a:off x="2711451" y="1557338"/>
            <a:ext cx="792163" cy="793750"/>
          </a:xfrm>
          <a:prstGeom prst="ellipse">
            <a:avLst/>
          </a:prstGeom>
          <a:solidFill>
            <a:srgbClr val="92D050">
              <a:alpha val="78822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3430" name="Oval 6"/>
          <p:cNvSpPr>
            <a:spLocks noChangeArrowheads="1"/>
          </p:cNvSpPr>
          <p:nvPr/>
        </p:nvSpPr>
        <p:spPr bwMode="auto">
          <a:xfrm>
            <a:off x="2640014" y="1989139"/>
            <a:ext cx="325437" cy="3254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3431" name="Oval 7"/>
          <p:cNvSpPr>
            <a:spLocks noChangeArrowheads="1"/>
          </p:cNvSpPr>
          <p:nvPr/>
        </p:nvSpPr>
        <p:spPr bwMode="auto">
          <a:xfrm>
            <a:off x="2640013" y="981076"/>
            <a:ext cx="361950" cy="3603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3432" name="Oval 8"/>
          <p:cNvSpPr>
            <a:spLocks noChangeArrowheads="1"/>
          </p:cNvSpPr>
          <p:nvPr/>
        </p:nvSpPr>
        <p:spPr bwMode="auto">
          <a:xfrm>
            <a:off x="3287713" y="981076"/>
            <a:ext cx="360362" cy="3603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3263901" y="2925764"/>
            <a:ext cx="1008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(T=3/2)</a:t>
            </a:r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4367214" y="1989138"/>
            <a:ext cx="6038833" cy="2757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800100" indent="-3429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7300" indent="-3429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14500" indent="-3429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71700" indent="-3429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Valence neutrons      are located in </a:t>
            </a:r>
            <a:r>
              <a:rPr lang="en-US" altLang="ja-JP" sz="2400">
                <a:solidFill>
                  <a:srgbClr val="0000CC"/>
                </a:solidFill>
              </a:rPr>
              <a:t>p-orbit,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Ｐ明朝" panose="02020600040205080304" pitchFamily="18" charset="-128"/>
              </a:rPr>
              <a:t>whereas </a:t>
            </a:r>
            <a:r>
              <a:rPr lang="en-US" altLang="ja-JP" sz="2400">
                <a:solidFill>
                  <a:srgbClr val="CC0000"/>
                </a:solidFill>
                <a:ea typeface="ＭＳ Ｐ明朝" panose="02020600040205080304" pitchFamily="18" charset="-128"/>
              </a:rPr>
              <a:t>Ξ</a:t>
            </a:r>
            <a:r>
              <a:rPr lang="en-US" altLang="ja-JP" sz="2400"/>
              <a:t>particle      is located in </a:t>
            </a:r>
            <a:r>
              <a:rPr lang="en-US" altLang="ja-JP" sz="2400">
                <a:solidFill>
                  <a:srgbClr val="006600"/>
                </a:solidFill>
              </a:rPr>
              <a:t>0s-orbit</a:t>
            </a:r>
            <a:r>
              <a:rPr lang="en-US" altLang="ja-JP" sz="2400">
                <a:solidFill>
                  <a:srgbClr val="0000CC"/>
                </a:solidFill>
              </a:rPr>
              <a:t>.</a:t>
            </a:r>
          </a:p>
          <a:p>
            <a:pPr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Then, distance between </a:t>
            </a:r>
            <a:r>
              <a:rPr lang="en-US" altLang="ja-JP" sz="2400">
                <a:solidFill>
                  <a:srgbClr val="CC0000"/>
                </a:solidFill>
                <a:ea typeface="ＭＳ Ｐ明朝" panose="02020600040205080304" pitchFamily="18" charset="-128"/>
              </a:rPr>
              <a:t>Ξ </a:t>
            </a:r>
            <a:r>
              <a:rPr lang="en-US" altLang="ja-JP" sz="2400">
                <a:ea typeface="ＭＳ Ｐ明朝" panose="02020600040205080304" pitchFamily="18" charset="-128"/>
              </a:rPr>
              <a:t>and</a:t>
            </a:r>
            <a:r>
              <a:rPr lang="en-US" altLang="ja-JP" sz="2400">
                <a:solidFill>
                  <a:srgbClr val="CC0000"/>
                </a:solidFill>
                <a:ea typeface="ＭＳ Ｐ明朝" panose="02020600040205080304" pitchFamily="18" charset="-128"/>
              </a:rPr>
              <a:t> </a:t>
            </a:r>
            <a:r>
              <a:rPr lang="en-US" altLang="ja-JP" sz="2800" b="1">
                <a:solidFill>
                  <a:srgbClr val="0000CC"/>
                </a:solidFill>
                <a:ea typeface="ＭＳ Ｐ明朝" panose="02020600040205080304" pitchFamily="18" charset="-128"/>
              </a:rPr>
              <a:t>n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is much larger than the interaction range of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>
                <a:ea typeface="ＭＳ 明朝" panose="02020609040205080304" pitchFamily="17" charset="-128"/>
              </a:rPr>
              <a:t> and </a:t>
            </a:r>
            <a:r>
              <a:rPr lang="en-US" altLang="ja-JP" sz="2800" b="1">
                <a:solidFill>
                  <a:srgbClr val="0000CC"/>
                </a:solidFill>
                <a:ea typeface="ＭＳ 明朝" panose="02020609040205080304" pitchFamily="17" charset="-128"/>
              </a:rPr>
              <a:t>n</a:t>
            </a:r>
            <a:r>
              <a:rPr lang="en-US" altLang="ja-JP" sz="2400"/>
              <a:t>.</a:t>
            </a:r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2905125" y="5942013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10</a:t>
            </a:r>
            <a:r>
              <a:rPr lang="en-US" altLang="ja-JP" sz="2400"/>
              <a:t>Li (T=1)</a:t>
            </a: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2832100" y="6238875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3437" name="Oval 13"/>
          <p:cNvSpPr>
            <a:spLocks noChangeArrowheads="1"/>
          </p:cNvSpPr>
          <p:nvPr/>
        </p:nvSpPr>
        <p:spPr bwMode="auto">
          <a:xfrm>
            <a:off x="2063751" y="3860800"/>
            <a:ext cx="2087563" cy="2089150"/>
          </a:xfrm>
          <a:prstGeom prst="ellipse">
            <a:avLst/>
          </a:prstGeom>
          <a:solidFill>
            <a:schemeClr val="accent1">
              <a:alpha val="25882"/>
            </a:schemeClr>
          </a:solidFill>
          <a:ln w="25400">
            <a:solidFill>
              <a:srgbClr val="00CC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3438" name="Oval 14"/>
          <p:cNvSpPr>
            <a:spLocks noChangeArrowheads="1"/>
          </p:cNvSpPr>
          <p:nvPr/>
        </p:nvSpPr>
        <p:spPr bwMode="auto">
          <a:xfrm>
            <a:off x="2424114" y="4652963"/>
            <a:ext cx="719137" cy="741362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03439" name="Oval 15"/>
          <p:cNvSpPr>
            <a:spLocks noChangeArrowheads="1"/>
          </p:cNvSpPr>
          <p:nvPr/>
        </p:nvSpPr>
        <p:spPr bwMode="auto">
          <a:xfrm>
            <a:off x="3143251" y="4581526"/>
            <a:ext cx="720725" cy="741363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03440" name="Oval 16"/>
          <p:cNvSpPr>
            <a:spLocks noChangeArrowheads="1"/>
          </p:cNvSpPr>
          <p:nvPr/>
        </p:nvSpPr>
        <p:spPr bwMode="auto">
          <a:xfrm>
            <a:off x="2855914" y="3717925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3441" name="Oval 17"/>
          <p:cNvSpPr>
            <a:spLocks noChangeArrowheads="1"/>
          </p:cNvSpPr>
          <p:nvPr/>
        </p:nvSpPr>
        <p:spPr bwMode="auto">
          <a:xfrm>
            <a:off x="2927351" y="5013325"/>
            <a:ext cx="360363" cy="41275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3442" name="Oval 18"/>
          <p:cNvSpPr>
            <a:spLocks noChangeArrowheads="1"/>
          </p:cNvSpPr>
          <p:nvPr/>
        </p:nvSpPr>
        <p:spPr bwMode="auto">
          <a:xfrm>
            <a:off x="6886576" y="2062163"/>
            <a:ext cx="360363" cy="360362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4549776" y="5013325"/>
            <a:ext cx="6176691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Then, </a:t>
            </a:r>
            <a:r>
              <a:rPr lang="en-US" altLang="ja-JP" sz="2400">
                <a:solidFill>
                  <a:srgbClr val="CC0000"/>
                </a:solidFill>
              </a:rPr>
              <a:t>α</a:t>
            </a:r>
            <a:r>
              <a:rPr lang="en-US" altLang="ja-JP" sz="2400">
                <a:solidFill>
                  <a:srgbClr val="CC0000"/>
                </a:solidFill>
                <a:ea typeface="ＭＳ Ｐ明朝" panose="02020600040205080304" pitchFamily="18" charset="-128"/>
              </a:rPr>
              <a:t>Ξ</a:t>
            </a:r>
            <a:r>
              <a:rPr lang="en-US" altLang="ja-JP" sz="2400"/>
              <a:t> potential, in which only </a:t>
            </a:r>
            <a:r>
              <a:rPr lang="en-US" altLang="ja-JP" sz="2400">
                <a:solidFill>
                  <a:srgbClr val="CC0000"/>
                </a:solidFill>
              </a:rPr>
              <a:t>V</a:t>
            </a:r>
            <a:r>
              <a:rPr lang="en-US" altLang="ja-JP" sz="2800" baseline="-25000">
                <a:solidFill>
                  <a:srgbClr val="CC0000"/>
                </a:solidFill>
              </a:rPr>
              <a:t>0</a:t>
            </a:r>
            <a:r>
              <a:rPr lang="en-US" altLang="ja-JP" sz="2400">
                <a:solidFill>
                  <a:srgbClr val="CC0000"/>
                </a:solidFill>
              </a:rPr>
              <a:t> </a:t>
            </a:r>
            <a:r>
              <a:rPr lang="en-US" altLang="ja-JP" sz="2400"/>
              <a:t>term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works,  plays a dominant role in the binding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energies of these system.</a:t>
            </a:r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1919289" y="0"/>
            <a:ext cx="2119491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  <a:ea typeface="ＭＳ 明朝" panose="02020609040205080304" pitchFamily="17" charset="-128"/>
              </a:rPr>
              <a:t>(more realistic</a:t>
            </a:r>
          </a:p>
          <a:p>
            <a:pPr eaLnBrk="1" hangingPunct="1">
              <a:lnSpc>
                <a:spcPct val="50000"/>
              </a:lnSpc>
              <a:spcBef>
                <a:spcPct val="3000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  <a:ea typeface="ＭＳ 明朝" panose="02020609040205080304" pitchFamily="17" charset="-128"/>
              </a:rPr>
              <a:t>  illustration)</a:t>
            </a:r>
          </a:p>
        </p:txBody>
      </p:sp>
      <p:sp>
        <p:nvSpPr>
          <p:cNvPr id="103445" name="Oval 21"/>
          <p:cNvSpPr>
            <a:spLocks noChangeArrowheads="1"/>
          </p:cNvSpPr>
          <p:nvPr/>
        </p:nvSpPr>
        <p:spPr bwMode="auto">
          <a:xfrm>
            <a:off x="6959601" y="2565401"/>
            <a:ext cx="360363" cy="36036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4295775" y="404814"/>
            <a:ext cx="62400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Core nucleus </a:t>
            </a:r>
            <a:r>
              <a:rPr lang="en-US" altLang="ja-JP" sz="2400" baseline="30000">
                <a:ea typeface="ＭＳ 明朝" panose="02020609040205080304" pitchFamily="17" charset="-128"/>
              </a:rPr>
              <a:t>6</a:t>
            </a:r>
            <a:r>
              <a:rPr lang="en-US" altLang="ja-JP" sz="2400">
                <a:ea typeface="ＭＳ 明朝" panose="02020609040205080304" pitchFamily="17" charset="-128"/>
              </a:rPr>
              <a:t>He is known to be halo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nucleus. Then, valence neutrons are located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far away from α particle.</a:t>
            </a:r>
          </a:p>
        </p:txBody>
      </p:sp>
    </p:spTree>
    <p:extLst>
      <p:ext uri="{BB962C8B-B14F-4D97-AF65-F5344CB8AC3E}">
        <p14:creationId xmlns="" xmlns:p14="http://schemas.microsoft.com/office/powerpoint/2010/main" val="11147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Oval 2"/>
          <p:cNvSpPr>
            <a:spLocks noChangeArrowheads="1"/>
          </p:cNvSpPr>
          <p:nvPr/>
        </p:nvSpPr>
        <p:spPr bwMode="auto">
          <a:xfrm>
            <a:off x="1847850" y="979489"/>
            <a:ext cx="1728788" cy="1728787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2352676" y="28527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7</a:t>
            </a:r>
            <a:r>
              <a:rPr lang="en-US" altLang="ja-JP" sz="2400"/>
              <a:t>H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2279650" y="3144839"/>
            <a:ext cx="3465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5477" name="Oval 5"/>
          <p:cNvSpPr>
            <a:spLocks noChangeArrowheads="1"/>
          </p:cNvSpPr>
          <p:nvPr/>
        </p:nvSpPr>
        <p:spPr bwMode="auto">
          <a:xfrm>
            <a:off x="2135188" y="1844675"/>
            <a:ext cx="647700" cy="649288"/>
          </a:xfrm>
          <a:prstGeom prst="ellipse">
            <a:avLst/>
          </a:prstGeom>
          <a:solidFill>
            <a:srgbClr val="92D050">
              <a:alpha val="67842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05478" name="Oval 6"/>
          <p:cNvSpPr>
            <a:spLocks noChangeArrowheads="1"/>
          </p:cNvSpPr>
          <p:nvPr/>
        </p:nvSpPr>
        <p:spPr bwMode="auto">
          <a:xfrm>
            <a:off x="2208214" y="1268413"/>
            <a:ext cx="503237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5479" name="Oval 7"/>
          <p:cNvSpPr>
            <a:spLocks noChangeArrowheads="1"/>
          </p:cNvSpPr>
          <p:nvPr/>
        </p:nvSpPr>
        <p:spPr bwMode="auto">
          <a:xfrm>
            <a:off x="2855914" y="1268413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5480" name="Oval 8"/>
          <p:cNvSpPr>
            <a:spLocks noChangeArrowheads="1"/>
          </p:cNvSpPr>
          <p:nvPr/>
        </p:nvSpPr>
        <p:spPr bwMode="auto">
          <a:xfrm>
            <a:off x="2928939" y="1987550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2855913" y="2852739"/>
            <a:ext cx="100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(T=3/2)</a:t>
            </a:r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2568575" y="5613400"/>
            <a:ext cx="1468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10</a:t>
            </a:r>
            <a:r>
              <a:rPr lang="en-US" altLang="ja-JP" sz="2400"/>
              <a:t>Li (T=1)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2495550" y="5910263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05484" name="Oval 12"/>
          <p:cNvSpPr>
            <a:spLocks noChangeArrowheads="1"/>
          </p:cNvSpPr>
          <p:nvPr/>
        </p:nvSpPr>
        <p:spPr bwMode="auto">
          <a:xfrm>
            <a:off x="1847851" y="3748088"/>
            <a:ext cx="1871663" cy="1871662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5485" name="Oval 13"/>
          <p:cNvSpPr>
            <a:spLocks noChangeArrowheads="1"/>
          </p:cNvSpPr>
          <p:nvPr/>
        </p:nvSpPr>
        <p:spPr bwMode="auto">
          <a:xfrm>
            <a:off x="2063750" y="4724400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5486" name="Oval 14"/>
          <p:cNvSpPr>
            <a:spLocks noChangeArrowheads="1"/>
          </p:cNvSpPr>
          <p:nvPr/>
        </p:nvSpPr>
        <p:spPr bwMode="auto">
          <a:xfrm>
            <a:off x="2208214" y="4005264"/>
            <a:ext cx="503237" cy="5159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5487" name="Oval 15"/>
          <p:cNvSpPr>
            <a:spLocks noChangeArrowheads="1"/>
          </p:cNvSpPr>
          <p:nvPr/>
        </p:nvSpPr>
        <p:spPr bwMode="auto">
          <a:xfrm>
            <a:off x="2855913" y="4724400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05488" name="Oval 16"/>
          <p:cNvSpPr>
            <a:spLocks noChangeArrowheads="1"/>
          </p:cNvSpPr>
          <p:nvPr/>
        </p:nvSpPr>
        <p:spPr bwMode="auto">
          <a:xfrm>
            <a:off x="3000376" y="4106863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5489" name="Rectangle 17"/>
          <p:cNvSpPr>
            <a:spLocks noChangeArrowheads="1"/>
          </p:cNvSpPr>
          <p:nvPr/>
        </p:nvSpPr>
        <p:spPr bwMode="auto">
          <a:xfrm>
            <a:off x="4224338" y="260351"/>
            <a:ext cx="6443662" cy="289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Before the experiments will be done,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we should predict whether these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hypernuclei will be observed as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 bound states or not.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2400">
              <a:ea typeface="ＭＳ 明朝" panose="02020609040205080304" pitchFamily="17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  <a:ea typeface="ＭＳ 明朝" panose="02020609040205080304" pitchFamily="17" charset="-128"/>
              </a:rPr>
              <a:t>Namely, we calculate the binding energies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00CC"/>
                </a:solidFill>
                <a:ea typeface="ＭＳ 明朝" panose="02020609040205080304" pitchFamily="17" charset="-128"/>
              </a:rPr>
              <a:t>of these hypernuclei.</a:t>
            </a:r>
          </a:p>
        </p:txBody>
      </p:sp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8759825" y="692151"/>
            <a:ext cx="487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>
                <a:ea typeface="ＭＳ 明朝" panose="02020609040205080304" pitchFamily="17" charset="-128"/>
              </a:rPr>
              <a:t>-</a:t>
            </a:r>
          </a:p>
        </p:txBody>
      </p:sp>
    </p:spTree>
    <p:extLst>
      <p:ext uri="{BB962C8B-B14F-4D97-AF65-F5344CB8AC3E}">
        <p14:creationId xmlns="" xmlns:p14="http://schemas.microsoft.com/office/powerpoint/2010/main" val="2767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135188" y="260350"/>
            <a:ext cx="2438488" cy="523220"/>
          </a:xfrm>
          <a:prstGeom prst="rect">
            <a:avLst/>
          </a:prstGeom>
          <a:solidFill>
            <a:srgbClr val="FFCC99">
              <a:alpha val="47842"/>
            </a:srgbClr>
          </a:solidFill>
          <a:ln w="222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ea typeface="ＭＳ 明朝" panose="02020609040205080304" pitchFamily="17" charset="-128"/>
              </a:rPr>
              <a:t>Ξ</a:t>
            </a:r>
            <a:r>
              <a:rPr lang="en-US" altLang="ja-JP" sz="2800"/>
              <a:t>N interaction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1919289" y="1125539"/>
            <a:ext cx="8067675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Only one experimental information about </a:t>
            </a:r>
            <a:r>
              <a:rPr lang="en-US" altLang="ja-JP" sz="2400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>
                <a:solidFill>
                  <a:srgbClr val="CC0000"/>
                </a:solidFill>
              </a:rPr>
              <a:t>N </a:t>
            </a:r>
            <a:r>
              <a:rPr lang="en-US" altLang="ja-JP" sz="2400" dirty="0"/>
              <a:t>interaction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sym typeface="Wingdings" panose="05000000000000000000" pitchFamily="2" charset="2"/>
              </a:rPr>
              <a:t>  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Y. Yamamoto, </a:t>
            </a:r>
            <a:r>
              <a:rPr lang="en-US" altLang="ja-JP" sz="1800" dirty="0" err="1">
                <a:solidFill>
                  <a:srgbClr val="00B0F0"/>
                </a:solidFill>
                <a:sym typeface="Wingdings" panose="05000000000000000000" pitchFamily="2" charset="2"/>
              </a:rPr>
              <a:t>Gensikaku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1800" dirty="0" err="1">
                <a:solidFill>
                  <a:srgbClr val="00B0F0"/>
                </a:solidFill>
                <a:sym typeface="Wingdings" panose="05000000000000000000" pitchFamily="2" charset="2"/>
              </a:rPr>
              <a:t>kenkyu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 39, 23 (1996),</a:t>
            </a:r>
          </a:p>
          <a:p>
            <a:pPr eaLnBrk="1" hangingPunct="1">
              <a:buFontTx/>
              <a:buNone/>
            </a:pP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  T. Fukuda </a:t>
            </a:r>
            <a:r>
              <a:rPr lang="en-US" altLang="ja-JP" sz="1800" i="1" dirty="0">
                <a:solidFill>
                  <a:srgbClr val="00B0F0"/>
                </a:solidFill>
                <a:sym typeface="Wingdings" panose="05000000000000000000" pitchFamily="2" charset="2"/>
              </a:rPr>
              <a:t>et al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. Phys. Rev. C58, 1306, (1998);</a:t>
            </a:r>
          </a:p>
          <a:p>
            <a:pPr eaLnBrk="1" hangingPunct="1">
              <a:buFontTx/>
              <a:buNone/>
            </a:pP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  </a:t>
            </a:r>
            <a:r>
              <a:rPr lang="en-US" altLang="ja-JP" sz="1800" dirty="0" err="1">
                <a:solidFill>
                  <a:srgbClr val="00B0F0"/>
                </a:solidFill>
                <a:sym typeface="Wingdings" panose="05000000000000000000" pitchFamily="2" charset="2"/>
              </a:rPr>
              <a:t>P.Khaustov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  </a:t>
            </a:r>
            <a:r>
              <a:rPr lang="en-US" altLang="ja-JP" sz="1800" i="1" dirty="0">
                <a:solidFill>
                  <a:srgbClr val="00B0F0"/>
                </a:solidFill>
                <a:sym typeface="Wingdings" panose="05000000000000000000" pitchFamily="2" charset="2"/>
              </a:rPr>
              <a:t>et al</a:t>
            </a:r>
            <a:r>
              <a:rPr lang="en-US" altLang="ja-JP" sz="1800" dirty="0">
                <a:solidFill>
                  <a:srgbClr val="00B0F0"/>
                </a:solidFill>
                <a:sym typeface="Wingdings" panose="05000000000000000000" pitchFamily="2" charset="2"/>
              </a:rPr>
              <a:t>.,</a:t>
            </a:r>
            <a:r>
              <a:rPr lang="en-US" altLang="ja-JP" sz="1800" dirty="0">
                <a:solidFill>
                  <a:srgbClr val="00B0F0"/>
                </a:solidFill>
              </a:rPr>
              <a:t>  Phys. Rev. C61, 054603 (2000).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 dirty="0"/>
              <a:t>Well-depth of the potential between </a:t>
            </a:r>
            <a:r>
              <a:rPr lang="en-US" altLang="ja-JP" sz="2400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/>
              <a:t> and </a:t>
            </a:r>
            <a:r>
              <a:rPr lang="en-US" altLang="ja-JP" sz="2400" b="1" baseline="30000" dirty="0">
                <a:solidFill>
                  <a:srgbClr val="CC0000"/>
                </a:solidFill>
              </a:rPr>
              <a:t>11</a:t>
            </a:r>
            <a:r>
              <a:rPr lang="en-US" altLang="ja-JP" sz="2400" dirty="0">
                <a:solidFill>
                  <a:srgbClr val="CC0000"/>
                </a:solidFill>
              </a:rPr>
              <a:t>B</a:t>
            </a:r>
            <a:r>
              <a:rPr lang="en-US" altLang="ja-JP" sz="2400" dirty="0"/>
              <a:t>:  -14 MeV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Among all of the Nijmegen model,</a:t>
            </a:r>
          </a:p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CC0000"/>
                </a:solidFill>
              </a:rPr>
              <a:t>ESC04</a:t>
            </a:r>
            <a:r>
              <a:rPr lang="en-US" altLang="ja-JP" sz="2400" dirty="0"/>
              <a:t> (Nijmegen soft core) and </a:t>
            </a:r>
            <a:r>
              <a:rPr lang="en-US" altLang="ja-JP" sz="2400" dirty="0">
                <a:solidFill>
                  <a:srgbClr val="CC0000"/>
                </a:solidFill>
              </a:rPr>
              <a:t>ND</a:t>
            </a:r>
            <a:r>
              <a:rPr lang="en-US" altLang="ja-JP" sz="2400" dirty="0"/>
              <a:t> (Nijmegen Model D) </a:t>
            </a:r>
          </a:p>
          <a:p>
            <a:pPr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 reproduce the experimental value.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ea typeface="ＭＳ 明朝" panose="02020609040205080304" pitchFamily="17" charset="-128"/>
              </a:rPr>
              <a:t>Other</a:t>
            </a:r>
            <a:r>
              <a:rPr lang="en-US" altLang="ja-JP" sz="2400" dirty="0" err="1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 err="1">
                <a:solidFill>
                  <a:srgbClr val="CC0000"/>
                </a:solidFill>
              </a:rPr>
              <a:t>N</a:t>
            </a:r>
            <a:r>
              <a:rPr lang="en-US" altLang="ja-JP" sz="2400" dirty="0"/>
              <a:t> interaction are repulsive or weak attractive.  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359151" y="5589589"/>
            <a:ext cx="3332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We employ</a:t>
            </a:r>
            <a:r>
              <a:rPr lang="en-US" altLang="ja-JP" sz="2000">
                <a:solidFill>
                  <a:srgbClr val="CC0000"/>
                </a:solidFill>
              </a:rPr>
              <a:t> ESC04</a:t>
            </a:r>
            <a:r>
              <a:rPr lang="en-US" altLang="ja-JP" sz="2000"/>
              <a:t> and </a:t>
            </a:r>
            <a:r>
              <a:rPr lang="en-US" altLang="ja-JP" sz="2000">
                <a:solidFill>
                  <a:srgbClr val="CC0000"/>
                </a:solidFill>
              </a:rPr>
              <a:t>ND</a:t>
            </a:r>
            <a:r>
              <a:rPr lang="en-US" altLang="ja-JP" sz="2000"/>
              <a:t>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919288" y="6165851"/>
            <a:ext cx="786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The properties of</a:t>
            </a:r>
            <a:r>
              <a:rPr lang="en-US" altLang="ja-JP" sz="2000">
                <a:solidFill>
                  <a:srgbClr val="CC0000"/>
                </a:solidFill>
              </a:rPr>
              <a:t> ESC04 </a:t>
            </a:r>
            <a:r>
              <a:rPr lang="en-US" altLang="ja-JP" sz="2000"/>
              <a:t>and </a:t>
            </a:r>
            <a:r>
              <a:rPr lang="en-US" altLang="ja-JP" sz="2000">
                <a:solidFill>
                  <a:srgbClr val="CC0000"/>
                </a:solidFill>
              </a:rPr>
              <a:t>ND</a:t>
            </a:r>
            <a:r>
              <a:rPr lang="en-US" altLang="ja-JP" sz="2000"/>
              <a:t> are quite different from each other.</a:t>
            </a:r>
          </a:p>
        </p:txBody>
      </p:sp>
    </p:spTree>
    <p:extLst>
      <p:ext uri="{BB962C8B-B14F-4D97-AF65-F5344CB8AC3E}">
        <p14:creationId xmlns="" xmlns:p14="http://schemas.microsoft.com/office/powerpoint/2010/main" val="32848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143139" y="411039"/>
            <a:ext cx="599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 b="1" dirty="0">
                <a:solidFill>
                  <a:srgbClr val="000099"/>
                </a:solidFill>
              </a:rPr>
              <a:t>The major goal of </a:t>
            </a:r>
            <a:r>
              <a:rPr lang="en-US" altLang="ja-JP" sz="2800" b="1" dirty="0" err="1">
                <a:solidFill>
                  <a:srgbClr val="000099"/>
                </a:solidFill>
              </a:rPr>
              <a:t>hypernuclear</a:t>
            </a:r>
            <a:r>
              <a:rPr lang="en-US" altLang="ja-JP" sz="2800" b="1" dirty="0">
                <a:solidFill>
                  <a:srgbClr val="000099"/>
                </a:solidFill>
              </a:rPr>
              <a:t> physics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4692254" y="1863329"/>
            <a:ext cx="253841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022233" y="1607163"/>
            <a:ext cx="287211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CC0000"/>
                </a:solidFill>
              </a:rPr>
              <a:t>Fundamental and important for the study</a:t>
            </a:r>
          </a:p>
          <a:p>
            <a:r>
              <a:rPr lang="en-US" altLang="ja-JP" sz="2000" dirty="0">
                <a:solidFill>
                  <a:srgbClr val="CC0000"/>
                </a:solidFill>
              </a:rPr>
              <a:t>of nuclear physics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61025" y="2451724"/>
            <a:ext cx="64960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dirty="0"/>
              <a:t> </a:t>
            </a:r>
            <a:r>
              <a:rPr lang="en-US" altLang="ja-JP" sz="2200" dirty="0">
                <a:solidFill>
                  <a:srgbClr val="000099"/>
                </a:solidFill>
              </a:rPr>
              <a:t>To understand the baryon-baryon interaction, two-body scattering  experiment is most useful.  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159896" y="4221089"/>
            <a:ext cx="0" cy="600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022233" y="4380399"/>
            <a:ext cx="342502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rgbClr val="000099"/>
                </a:solidFill>
              </a:rPr>
              <a:t>YN and YY potential models so far proposed</a:t>
            </a:r>
          </a:p>
          <a:p>
            <a:r>
              <a:rPr lang="en-US" altLang="ja-JP" sz="2400" dirty="0">
                <a:solidFill>
                  <a:srgbClr val="000099"/>
                </a:solidFill>
              </a:rPr>
              <a:t>  (ex. Nijmegen,</a:t>
            </a:r>
          </a:p>
          <a:p>
            <a:r>
              <a:rPr lang="en-US" altLang="ja-JP" sz="2400" dirty="0">
                <a:solidFill>
                  <a:srgbClr val="000099"/>
                </a:solidFill>
              </a:rPr>
              <a:t>     </a:t>
            </a:r>
            <a:r>
              <a:rPr lang="en-US" altLang="ja-JP" sz="2400" dirty="0" err="1">
                <a:solidFill>
                  <a:srgbClr val="000099"/>
                </a:solidFill>
              </a:rPr>
              <a:t>Julich</a:t>
            </a:r>
            <a:r>
              <a:rPr lang="en-US" altLang="ja-JP" sz="2400" dirty="0">
                <a:solidFill>
                  <a:srgbClr val="000099"/>
                </a:solidFill>
              </a:rPr>
              <a:t>, Kyoto-Niigata) have large ambiguity. </a:t>
            </a:r>
          </a:p>
          <a:p>
            <a:r>
              <a:rPr lang="en-US" altLang="ja-JP" sz="1500" dirty="0">
                <a:solidFill>
                  <a:srgbClr val="CC0000"/>
                </a:solidFill>
              </a:rPr>
              <a:t> 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919537" y="1431132"/>
            <a:ext cx="6102696" cy="736157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38473" y="1573178"/>
            <a:ext cx="5751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/>
              <a:t>1) To understand baryon-baryon interactions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4692254" y="2048368"/>
            <a:ext cx="259199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855118" y="3238542"/>
            <a:ext cx="6409234" cy="864394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999656" y="3268073"/>
            <a:ext cx="50110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/>
              <a:t>Total number of </a:t>
            </a:r>
          </a:p>
          <a:p>
            <a:r>
              <a:rPr lang="en-US" altLang="ja-JP" sz="2400" dirty="0"/>
              <a:t>  Nucleon (N) -Nucleon (N) data: </a:t>
            </a:r>
            <a:r>
              <a:rPr lang="en-US" altLang="ja-JP" sz="2400" dirty="0">
                <a:solidFill>
                  <a:srgbClr val="FF0000"/>
                </a:solidFill>
              </a:rPr>
              <a:t>4,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000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631504" y="4893595"/>
            <a:ext cx="5901556" cy="1440160"/>
          </a:xfrm>
          <a:prstGeom prst="rect">
            <a:avLst/>
          </a:prstGeom>
          <a:solidFill>
            <a:srgbClr val="FFCC99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995682" y="5791184"/>
            <a:ext cx="3106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/>
              <a:t>・ </a:t>
            </a:r>
            <a:r>
              <a:rPr lang="en-US" altLang="ja-JP" sz="2400" b="1" dirty="0">
                <a:solidFill>
                  <a:srgbClr val="FF0000"/>
                </a:solidFill>
              </a:rPr>
              <a:t>NO</a:t>
            </a:r>
            <a:r>
              <a:rPr lang="en-US" altLang="ja-JP" sz="2400" b="1" dirty="0"/>
              <a:t> </a:t>
            </a:r>
            <a:r>
              <a:rPr lang="en-US" altLang="ja-JP" sz="2400" dirty="0"/>
              <a:t>YY scattering data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662225" y="4933932"/>
            <a:ext cx="56404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100" dirty="0"/>
              <a:t> </a:t>
            </a:r>
            <a:r>
              <a:rPr lang="ja-JP" altLang="en-US" sz="2400" dirty="0"/>
              <a:t>・ </a:t>
            </a:r>
            <a:r>
              <a:rPr lang="en-US" altLang="ja-JP" sz="2400" dirty="0"/>
              <a:t>Total number of differential cross section </a:t>
            </a:r>
          </a:p>
          <a:p>
            <a:r>
              <a:rPr lang="en-US" altLang="ja-JP" sz="2400" dirty="0"/>
              <a:t>      Hyperon (Y) -Nucleon (N) data: </a:t>
            </a:r>
            <a:r>
              <a:rPr lang="en-US" altLang="ja-JP" sz="2400" b="1" dirty="0">
                <a:solidFill>
                  <a:srgbClr val="FF0000"/>
                </a:solidFill>
              </a:rPr>
              <a:t> 40</a:t>
            </a:r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7626326" y="5182863"/>
            <a:ext cx="270272" cy="43219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6182890" y="2079800"/>
            <a:ext cx="0" cy="269081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6182891" y="2348880"/>
            <a:ext cx="1350169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725046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027238" y="981075"/>
            <a:ext cx="8640762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T=0, S=1     </a:t>
            </a:r>
            <a:r>
              <a:rPr lang="ja-JP" altLang="en-US" sz="2000">
                <a:ea typeface="ＭＳ 明朝" panose="02020609040205080304" pitchFamily="17" charset="-128"/>
              </a:rPr>
              <a:t>　　</a:t>
            </a: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strongly attractive</a:t>
            </a:r>
            <a:r>
              <a:rPr lang="en-US" altLang="ja-JP" sz="2000">
                <a:ea typeface="ＭＳ 明朝" panose="02020609040205080304" pitchFamily="17" charset="-128"/>
              </a:rPr>
              <a:t>     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altLang="ja-JP" sz="2000"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T=0, S=0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                                                                          weakly attractive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T=1, S=1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T=1, S=0</a:t>
            </a:r>
          </a:p>
        </p:txBody>
      </p:sp>
      <p:sp>
        <p:nvSpPr>
          <p:cNvPr id="108547" name="AutoShape 3"/>
          <p:cNvSpPr>
            <a:spLocks/>
          </p:cNvSpPr>
          <p:nvPr/>
        </p:nvSpPr>
        <p:spPr bwMode="auto">
          <a:xfrm>
            <a:off x="7032626" y="1412876"/>
            <a:ext cx="214313" cy="1871663"/>
          </a:xfrm>
          <a:prstGeom prst="rightBrace">
            <a:avLst>
              <a:gd name="adj1" fmla="val 72778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3648075" y="8366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auto">
          <a:xfrm flipH="1">
            <a:off x="6672264" y="836614"/>
            <a:ext cx="1587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2063750" y="1195389"/>
            <a:ext cx="74882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2279651" y="765176"/>
            <a:ext cx="91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V(T,S)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2782889" y="5229226"/>
            <a:ext cx="619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  <a:ea typeface="ＭＳ 明朝" panose="02020609040205080304" pitchFamily="17" charset="-128"/>
              </a:rPr>
              <a:t>V</a:t>
            </a:r>
            <a:r>
              <a:rPr lang="en-US" altLang="ja-JP" sz="2400" baseline="-25000">
                <a:solidFill>
                  <a:srgbClr val="CC0000"/>
                </a:solidFill>
                <a:ea typeface="ＭＳ 明朝" panose="02020609040205080304" pitchFamily="17" charset="-128"/>
              </a:rPr>
              <a:t>0</a:t>
            </a:r>
            <a:r>
              <a:rPr lang="en-US" altLang="ja-JP" sz="2000">
                <a:solidFill>
                  <a:srgbClr val="CC0000"/>
                </a:solidFill>
                <a:ea typeface="ＭＳ 明朝" panose="02020609040205080304" pitchFamily="17" charset="-128"/>
              </a:rPr>
              <a:t> </a:t>
            </a: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=  [ V(0,0) + 3V(0,1) + 3V(1,0) + 9V(1,1) ] / 16, 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847850" y="188914"/>
            <a:ext cx="788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000" b="1">
                <a:solidFill>
                  <a:srgbClr val="000099"/>
                </a:solidFill>
                <a:ea typeface="ＭＳ 明朝" panose="02020609040205080304" pitchFamily="17" charset="-128"/>
              </a:rPr>
              <a:t>Property of the spin- and isospin-components of</a:t>
            </a:r>
            <a:r>
              <a:rPr lang="en-US" altLang="ja-JP" sz="2000" b="1">
                <a:ea typeface="ＭＳ 明朝" panose="02020609040205080304" pitchFamily="17" charset="-128"/>
              </a:rPr>
              <a:t> </a:t>
            </a:r>
            <a:r>
              <a:rPr lang="en-US" altLang="ja-JP" sz="2000" b="1">
                <a:solidFill>
                  <a:srgbClr val="CC0000"/>
                </a:solidFill>
                <a:ea typeface="ＭＳ 明朝" panose="02020609040205080304" pitchFamily="17" charset="-128"/>
              </a:rPr>
              <a:t>ESC04 </a:t>
            </a:r>
            <a:r>
              <a:rPr lang="en-US" altLang="ja-JP" sz="2000" b="1">
                <a:solidFill>
                  <a:srgbClr val="000099"/>
                </a:solidFill>
                <a:ea typeface="ＭＳ 明朝" panose="02020609040205080304" pitchFamily="17" charset="-128"/>
              </a:rPr>
              <a:t>and</a:t>
            </a:r>
            <a:r>
              <a:rPr lang="en-US" altLang="ja-JP" sz="2000" b="1">
                <a:ea typeface="ＭＳ 明朝" panose="02020609040205080304" pitchFamily="17" charset="-128"/>
              </a:rPr>
              <a:t> </a:t>
            </a:r>
            <a:r>
              <a:rPr lang="en-US" altLang="ja-JP" sz="2000" b="1">
                <a:solidFill>
                  <a:srgbClr val="CC0000"/>
                </a:solidFill>
                <a:ea typeface="ＭＳ 明朝" panose="02020609040205080304" pitchFamily="17" charset="-128"/>
              </a:rPr>
              <a:t>ND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4295775" y="765176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  <a:ea typeface="ＭＳ 明朝" panose="02020609040205080304" pitchFamily="17" charset="-128"/>
              </a:rPr>
              <a:t>ESC04</a:t>
            </a: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7535863" y="765176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  <a:ea typeface="ＭＳ 明朝" panose="02020609040205080304" pitchFamily="17" charset="-128"/>
              </a:rPr>
              <a:t>ND</a:t>
            </a: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1919288" y="3789363"/>
            <a:ext cx="8424862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Although the spin- and isospin-components of these two models are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very different between them </a:t>
            </a:r>
            <a:r>
              <a:rPr lang="en-US" altLang="ja-JP" sz="1800">
                <a:ea typeface="ＭＳ 明朝" panose="02020609040205080304" pitchFamily="17" charset="-128"/>
              </a:rPr>
              <a:t>(due to the different meson contributions),</a:t>
            </a:r>
            <a:r>
              <a:rPr lang="en-US" altLang="ja-JP" sz="2000">
                <a:ea typeface="ＭＳ 明朝" panose="02020609040205080304" pitchFamily="17" charset="-128"/>
              </a:rPr>
              <a:t> 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we find that the spin- and isospin-averaged property,</a:t>
            </a:r>
            <a:r>
              <a:rPr lang="en-US" altLang="ja-JP" sz="2000"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1919289" y="3429000"/>
            <a:ext cx="770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1847850" y="5589589"/>
            <a:ext cx="6736588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ea typeface="ＭＳ 明朝" panose="02020609040205080304" pitchFamily="17" charset="-128"/>
              </a:rPr>
              <a:t> </a:t>
            </a: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namely,</a:t>
            </a:r>
            <a:r>
              <a:rPr lang="en-US" altLang="ja-JP" sz="2400">
                <a:solidFill>
                  <a:srgbClr val="000099"/>
                </a:solidFill>
                <a:ea typeface="ＭＳ 明朝" panose="02020609040205080304" pitchFamily="17" charset="-128"/>
              </a:rPr>
              <a:t> </a:t>
            </a: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strength of the</a:t>
            </a:r>
            <a:r>
              <a:rPr lang="en-US" altLang="ja-JP" sz="2400">
                <a:ea typeface="ＭＳ 明朝" panose="02020609040205080304" pitchFamily="17" charset="-128"/>
              </a:rPr>
              <a:t> </a:t>
            </a:r>
            <a:r>
              <a:rPr lang="en-US" altLang="ja-JP" sz="2000">
                <a:solidFill>
                  <a:srgbClr val="CC0000"/>
                </a:solidFill>
                <a:ea typeface="ＭＳ 明朝" panose="02020609040205080304" pitchFamily="17" charset="-128"/>
              </a:rPr>
              <a:t>V</a:t>
            </a:r>
            <a:r>
              <a:rPr lang="en-US" altLang="ja-JP" sz="2400" baseline="-25000">
                <a:solidFill>
                  <a:srgbClr val="CC0000"/>
                </a:solidFill>
                <a:ea typeface="ＭＳ 明朝" panose="02020609040205080304" pitchFamily="17" charset="-128"/>
              </a:rPr>
              <a:t>0</a:t>
            </a:r>
            <a:r>
              <a:rPr lang="en-US" altLang="ja-JP" sz="2000">
                <a:ea typeface="ＭＳ 明朝" panose="02020609040205080304" pitchFamily="17" charset="-128"/>
              </a:rPr>
              <a:t>- </a:t>
            </a: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term is similar to each other.</a:t>
            </a:r>
            <a:r>
              <a:rPr lang="en-US" altLang="ja-JP" sz="2000">
                <a:ea typeface="ＭＳ 明朝" panose="02020609040205080304" pitchFamily="17" charset="-128"/>
              </a:rPr>
              <a:t>  </a:t>
            </a:r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4079876" y="2420939"/>
            <a:ext cx="213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weakly attractive </a:t>
            </a:r>
            <a:endParaRPr lang="en-US" altLang="ja-JP" sz="2000">
              <a:ea typeface="ＭＳ 明朝" panose="02020609040205080304" pitchFamily="17" charset="-128"/>
            </a:endParaRPr>
          </a:p>
        </p:txBody>
      </p:sp>
      <p:sp>
        <p:nvSpPr>
          <p:cNvPr id="108560" name="Rectangle 16"/>
          <p:cNvSpPr>
            <a:spLocks noChangeArrowheads="1"/>
          </p:cNvSpPr>
          <p:nvPr/>
        </p:nvSpPr>
        <p:spPr bwMode="auto">
          <a:xfrm>
            <a:off x="4079876" y="1916114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weakly repulsive</a:t>
            </a:r>
            <a:r>
              <a:rPr lang="en-US" altLang="ja-JP" sz="2000"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4224339" y="1557338"/>
            <a:ext cx="1374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ea typeface="ＭＳ 明朝" panose="02020609040205080304" pitchFamily="17" charset="-128"/>
              </a:rPr>
              <a:t>(a bound state)</a:t>
            </a: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4079876" y="2924176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0099"/>
                </a:solidFill>
                <a:ea typeface="ＭＳ 明朝" panose="02020609040205080304" pitchFamily="17" charset="-128"/>
              </a:rPr>
              <a:t>weakly repulsive</a:t>
            </a:r>
            <a:r>
              <a:rPr lang="en-US" altLang="ja-JP" sz="2000">
                <a:ea typeface="ＭＳ 明朝" panose="02020609040205080304" pitchFamily="17" charset="-128"/>
              </a:rPr>
              <a:t> 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4079876" y="1862138"/>
            <a:ext cx="21304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3809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3575050" y="1412876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/>
              <a:t>α</a:t>
            </a:r>
            <a:r>
              <a:rPr lang="en-US" altLang="ja-JP" sz="2000"/>
              <a:t>+ n + n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3503614" y="3068638"/>
            <a:ext cx="16690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 b="1"/>
              <a:t>α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30000">
                <a:solidFill>
                  <a:schemeClr val="accent2"/>
                </a:solidFill>
              </a:rPr>
              <a:t>- </a:t>
            </a:r>
            <a:r>
              <a:rPr lang="en-US" altLang="ja-JP" sz="2000"/>
              <a:t>) + n + n</a:t>
            </a: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2566988" y="3068638"/>
            <a:ext cx="2665412" cy="0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792539" y="2205039"/>
            <a:ext cx="1798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6</a:t>
            </a:r>
            <a:r>
              <a:rPr lang="en-US" altLang="ja-JP" sz="2000"/>
              <a:t>He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703388" y="2754313"/>
            <a:ext cx="679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0.0</a:t>
            </a:r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>
            <a:off x="2711450" y="3933825"/>
            <a:ext cx="1728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1703389" y="3717925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-1.35</a:t>
            </a:r>
            <a:r>
              <a:rPr lang="en-US" altLang="ja-JP" sz="2000"/>
              <a:t> 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4440239" y="3717926"/>
            <a:ext cx="772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1/2</a:t>
            </a:r>
            <a:r>
              <a:rPr lang="en-US" altLang="ja-JP" baseline="30000"/>
              <a:t>+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000376" y="765176"/>
            <a:ext cx="1160463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ESC04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8112125" y="1125539"/>
            <a:ext cx="635000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ND</a:t>
            </a:r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2566989" y="2565400"/>
            <a:ext cx="2592387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 flipV="1">
            <a:off x="2495550" y="1844675"/>
            <a:ext cx="2592388" cy="1588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1703389" y="2301875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0.75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1703389" y="155733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1.71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8183564" y="1917701"/>
            <a:ext cx="2484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/>
              <a:t>α</a:t>
            </a:r>
            <a:r>
              <a:rPr lang="en-US" altLang="ja-JP" sz="2000"/>
              <a:t>+ n + n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8256588" y="2420939"/>
            <a:ext cx="2411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 b="1"/>
              <a:t>α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30000">
                <a:solidFill>
                  <a:schemeClr val="accent2"/>
                </a:solidFill>
              </a:rPr>
              <a:t>- </a:t>
            </a:r>
            <a:r>
              <a:rPr lang="en-US" altLang="ja-JP" sz="2000"/>
              <a:t>) + n + n</a:t>
            </a:r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7391400" y="3068638"/>
            <a:ext cx="2592388" cy="0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8616951" y="3068639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6</a:t>
            </a:r>
            <a:r>
              <a:rPr lang="en-US" altLang="ja-JP" sz="2000"/>
              <a:t>He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2660" name="Text Box 20"/>
          <p:cNvSpPr txBox="1">
            <a:spLocks noChangeArrowheads="1"/>
          </p:cNvSpPr>
          <p:nvPr/>
        </p:nvSpPr>
        <p:spPr bwMode="auto">
          <a:xfrm>
            <a:off x="6527800" y="2825751"/>
            <a:ext cx="67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0.0</a:t>
            </a: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>
            <a:off x="7535864" y="4149725"/>
            <a:ext cx="17287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2" name="Text Box 22"/>
          <p:cNvSpPr txBox="1">
            <a:spLocks noChangeArrowheads="1"/>
          </p:cNvSpPr>
          <p:nvPr/>
        </p:nvSpPr>
        <p:spPr bwMode="auto">
          <a:xfrm>
            <a:off x="6527801" y="3933825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-1.56</a:t>
            </a:r>
            <a:r>
              <a:rPr lang="en-US" altLang="ja-JP" sz="2000"/>
              <a:t> </a:t>
            </a:r>
          </a:p>
        </p:txBody>
      </p:sp>
      <p:sp>
        <p:nvSpPr>
          <p:cNvPr id="112663" name="Text Box 23"/>
          <p:cNvSpPr txBox="1">
            <a:spLocks noChangeArrowheads="1"/>
          </p:cNvSpPr>
          <p:nvPr/>
        </p:nvSpPr>
        <p:spPr bwMode="auto">
          <a:xfrm>
            <a:off x="9336089" y="3933826"/>
            <a:ext cx="772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1/2</a:t>
            </a:r>
            <a:r>
              <a:rPr lang="en-US" altLang="ja-JP" baseline="30000"/>
              <a:t>+</a:t>
            </a:r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>
            <a:off x="7391400" y="2852738"/>
            <a:ext cx="2520950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>
            <a:off x="7391400" y="2349500"/>
            <a:ext cx="2592388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6527801" y="2492375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0.39</a:t>
            </a: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6527801" y="2060575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0.96</a:t>
            </a:r>
          </a:p>
        </p:txBody>
      </p:sp>
      <p:sp>
        <p:nvSpPr>
          <p:cNvPr id="112668" name="Rectangle 28"/>
          <p:cNvSpPr>
            <a:spLocks noChangeArrowheads="1"/>
          </p:cNvSpPr>
          <p:nvPr/>
        </p:nvSpPr>
        <p:spPr bwMode="auto">
          <a:xfrm>
            <a:off x="1703388" y="1125538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400"/>
              <a:t>MeV</a:t>
            </a:r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5375275" y="3068638"/>
            <a:ext cx="1081088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0" name="Rectangle 30"/>
          <p:cNvSpPr>
            <a:spLocks noChangeArrowheads="1"/>
          </p:cNvSpPr>
          <p:nvPr/>
        </p:nvSpPr>
        <p:spPr bwMode="auto">
          <a:xfrm>
            <a:off x="6527801" y="1628775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400"/>
              <a:t>MeV</a:t>
            </a: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432176" y="4292601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7</a:t>
            </a:r>
            <a:r>
              <a:rPr lang="en-US" altLang="ja-JP" sz="2800"/>
              <a:t>H</a:t>
            </a: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3289300" y="4579938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/>
              <a:t>-</a:t>
            </a: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8112126" y="4365626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7</a:t>
            </a:r>
            <a:r>
              <a:rPr lang="en-US" altLang="ja-JP" sz="2800"/>
              <a:t>H</a:t>
            </a: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7967663" y="4656139"/>
            <a:ext cx="367408" cy="543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800" b="1" baseline="30000">
                <a:ea typeface="ＭＳ 明朝" panose="02020609040205080304" pitchFamily="17" charset="-128"/>
              </a:rPr>
              <a:t>-</a:t>
            </a:r>
            <a:endParaRPr lang="en-US" altLang="ja-JP" sz="2400" b="1" baseline="30000"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 baseline="30000"/>
          </a:p>
        </p:txBody>
      </p:sp>
      <p:sp>
        <p:nvSpPr>
          <p:cNvPr id="112675" name="Oval 35"/>
          <p:cNvSpPr>
            <a:spLocks noChangeArrowheads="1"/>
          </p:cNvSpPr>
          <p:nvPr/>
        </p:nvSpPr>
        <p:spPr bwMode="auto">
          <a:xfrm>
            <a:off x="4870451" y="4437063"/>
            <a:ext cx="2232025" cy="2195512"/>
          </a:xfrm>
          <a:prstGeom prst="ellipse">
            <a:avLst/>
          </a:prstGeom>
          <a:solidFill>
            <a:srgbClr val="FFCC00">
              <a:alpha val="2705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12676" name="Oval 36"/>
          <p:cNvSpPr>
            <a:spLocks noChangeArrowheads="1"/>
          </p:cNvSpPr>
          <p:nvPr/>
        </p:nvSpPr>
        <p:spPr bwMode="auto">
          <a:xfrm>
            <a:off x="6383339" y="5732463"/>
            <a:ext cx="396875" cy="3603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12677" name="Oval 37"/>
          <p:cNvSpPr>
            <a:spLocks noChangeArrowheads="1"/>
          </p:cNvSpPr>
          <p:nvPr/>
        </p:nvSpPr>
        <p:spPr bwMode="auto">
          <a:xfrm>
            <a:off x="5375276" y="4868863"/>
            <a:ext cx="468313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12678" name="Oval 38"/>
          <p:cNvSpPr>
            <a:spLocks noChangeArrowheads="1"/>
          </p:cNvSpPr>
          <p:nvPr/>
        </p:nvSpPr>
        <p:spPr bwMode="auto">
          <a:xfrm>
            <a:off x="6310314" y="4868863"/>
            <a:ext cx="396875" cy="3603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12679" name="Oval 39"/>
          <p:cNvSpPr>
            <a:spLocks noChangeArrowheads="1"/>
          </p:cNvSpPr>
          <p:nvPr/>
        </p:nvSpPr>
        <p:spPr bwMode="auto">
          <a:xfrm>
            <a:off x="5230814" y="5516563"/>
            <a:ext cx="827087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8369300" y="1"/>
            <a:ext cx="229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E. Hiyama et al.,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PRC</a:t>
            </a:r>
            <a:r>
              <a:rPr lang="en-US" altLang="ja-JP" sz="1600" b="1"/>
              <a:t>78</a:t>
            </a:r>
            <a:r>
              <a:rPr lang="en-US" altLang="ja-JP" sz="1600"/>
              <a:t> (2008) 054316</a:t>
            </a:r>
            <a:r>
              <a:rPr lang="en-US" altLang="ja-JP" sz="2400"/>
              <a:t> 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>
            <a:off x="2640013" y="5805489"/>
            <a:ext cx="1987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In experiments,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we can expect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a bound state.</a:t>
            </a:r>
            <a:r>
              <a:rPr lang="en-US" altLang="ja-JP" sz="200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/>
          </a:p>
        </p:txBody>
      </p:sp>
      <p:sp>
        <p:nvSpPr>
          <p:cNvPr id="112682" name="Rectangle 42"/>
          <p:cNvSpPr>
            <a:spLocks noChangeArrowheads="1"/>
          </p:cNvSpPr>
          <p:nvPr/>
        </p:nvSpPr>
        <p:spPr bwMode="auto">
          <a:xfrm>
            <a:off x="3792538" y="1"/>
            <a:ext cx="3536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800">
                <a:solidFill>
                  <a:srgbClr val="CC0000"/>
                </a:solidFill>
              </a:rPr>
              <a:t>4-body calculation of</a:t>
            </a:r>
            <a:r>
              <a:rPr lang="en-US" altLang="ja-JP" sz="2400"/>
              <a:t> </a:t>
            </a:r>
          </a:p>
        </p:txBody>
      </p:sp>
      <p:sp>
        <p:nvSpPr>
          <p:cNvPr id="112683" name="Text Box 43"/>
          <p:cNvSpPr txBox="1">
            <a:spLocks noChangeArrowheads="1"/>
          </p:cNvSpPr>
          <p:nvPr/>
        </p:nvSpPr>
        <p:spPr bwMode="auto">
          <a:xfrm>
            <a:off x="7391401" y="1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7</a:t>
            </a:r>
            <a:r>
              <a:rPr lang="en-US" altLang="ja-JP" sz="2800"/>
              <a:t>H</a:t>
            </a:r>
          </a:p>
        </p:txBody>
      </p:sp>
      <p:sp>
        <p:nvSpPr>
          <p:cNvPr id="112684" name="Text Box 44"/>
          <p:cNvSpPr txBox="1">
            <a:spLocks noChangeArrowheads="1"/>
          </p:cNvSpPr>
          <p:nvPr/>
        </p:nvSpPr>
        <p:spPr bwMode="auto">
          <a:xfrm>
            <a:off x="7248525" y="260350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/>
              <a:t>-</a:t>
            </a:r>
            <a:endParaRPr lang="en-US" altLang="ja-JP" sz="2000" b="1" baseline="30000">
              <a:ea typeface="ＭＳ 明朝" panose="02020609040205080304" pitchFamily="17" charset="-128"/>
            </a:endParaRPr>
          </a:p>
        </p:txBody>
      </p:sp>
      <p:sp>
        <p:nvSpPr>
          <p:cNvPr id="112685" name="Text Box 45"/>
          <p:cNvSpPr txBox="1">
            <a:spLocks noChangeArrowheads="1"/>
          </p:cNvSpPr>
          <p:nvPr/>
        </p:nvSpPr>
        <p:spPr bwMode="auto">
          <a:xfrm>
            <a:off x="7375827" y="5086350"/>
            <a:ext cx="28384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Similar binding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energies using ND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ESC04.  </a:t>
            </a:r>
          </a:p>
        </p:txBody>
      </p:sp>
      <p:sp>
        <p:nvSpPr>
          <p:cNvPr id="112686" name="Text Box 46"/>
          <p:cNvSpPr txBox="1">
            <a:spLocks noChangeArrowheads="1"/>
          </p:cNvSpPr>
          <p:nvPr/>
        </p:nvSpPr>
        <p:spPr bwMode="auto">
          <a:xfrm>
            <a:off x="7478714" y="6156326"/>
            <a:ext cx="45739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/>
              <a:t>However, decay width is dependent 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/>
              <a:t>on </a:t>
            </a:r>
            <a:r>
              <a:rPr lang="en-US" altLang="ja-JP" sz="2000" dirty="0"/>
              <a:t>employed 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ea typeface="ＭＳ 明朝" panose="02020609040205080304" pitchFamily="17" charset="-128"/>
              </a:rPr>
              <a:t>Ξ</a:t>
            </a:r>
            <a:r>
              <a:rPr lang="en-US" altLang="ja-JP" sz="2000" dirty="0" smtClean="0"/>
              <a:t>N </a:t>
            </a:r>
            <a:r>
              <a:rPr lang="en-US" altLang="ja-JP" sz="2000" dirty="0"/>
              <a:t>potential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35916" y="3508378"/>
            <a:ext cx="2825097" cy="1751012"/>
            <a:chOff x="-386" y="2523"/>
            <a:chExt cx="2396" cy="1587"/>
          </a:xfrm>
        </p:grpSpPr>
        <p:sp>
          <p:nvSpPr>
            <p:cNvPr id="48" name="Line 12"/>
            <p:cNvSpPr>
              <a:spLocks noChangeShapeType="1"/>
            </p:cNvSpPr>
            <p:nvPr/>
          </p:nvSpPr>
          <p:spPr bwMode="auto">
            <a:xfrm>
              <a:off x="-386" y="3339"/>
              <a:ext cx="1542" cy="0"/>
            </a:xfrm>
            <a:prstGeom prst="line">
              <a:avLst/>
            </a:prstGeom>
            <a:noFill/>
            <a:ln w="25400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295" y="2523"/>
              <a:ext cx="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Text Box 14"/>
            <p:cNvSpPr txBox="1">
              <a:spLocks noChangeArrowheads="1"/>
            </p:cNvSpPr>
            <p:nvPr/>
          </p:nvSpPr>
          <p:spPr bwMode="auto">
            <a:xfrm>
              <a:off x="465" y="3124"/>
              <a:ext cx="1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2400"/>
                <a:t>Γ=2.64MeV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508202" y="3884217"/>
            <a:ext cx="1949450" cy="457200"/>
            <a:chOff x="1519" y="2886"/>
            <a:chExt cx="1228" cy="288"/>
          </a:xfrm>
        </p:grpSpPr>
        <p:sp>
          <p:nvSpPr>
            <p:cNvPr id="53" name="Line 12"/>
            <p:cNvSpPr>
              <a:spLocks noChangeShapeType="1"/>
            </p:cNvSpPr>
            <p:nvPr/>
          </p:nvSpPr>
          <p:spPr bwMode="auto">
            <a:xfrm>
              <a:off x="1519" y="3022"/>
              <a:ext cx="1226" cy="0"/>
            </a:xfrm>
            <a:prstGeom prst="line">
              <a:avLst/>
            </a:prstGeom>
            <a:noFill/>
            <a:ln w="3810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Text Box 13"/>
            <p:cNvSpPr txBox="1">
              <a:spLocks noChangeArrowheads="1"/>
            </p:cNvSpPr>
            <p:nvPr/>
          </p:nvSpPr>
          <p:spPr bwMode="auto">
            <a:xfrm>
              <a:off x="1519" y="2886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 sz="2400" dirty="0"/>
                <a:t>Γ=0.27MeV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6204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503614" y="1268414"/>
            <a:ext cx="2376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/>
              <a:t>α</a:t>
            </a:r>
            <a:r>
              <a:rPr lang="en-US" altLang="ja-JP" sz="2000"/>
              <a:t>+ </a:t>
            </a:r>
            <a:r>
              <a:rPr lang="en-US" altLang="ja-JP" sz="2000" b="1"/>
              <a:t>α</a:t>
            </a:r>
            <a:r>
              <a:rPr lang="en-US" altLang="ja-JP" sz="2000"/>
              <a:t>+ n +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575050" y="2636839"/>
            <a:ext cx="1495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 b="1"/>
              <a:t>α</a:t>
            </a:r>
            <a:r>
              <a:rPr lang="en-US" altLang="ja-JP" sz="2400" b="1"/>
              <a:t>α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30000">
                <a:solidFill>
                  <a:schemeClr val="accent2"/>
                </a:solidFill>
              </a:rPr>
              <a:t>- </a:t>
            </a:r>
            <a:r>
              <a:rPr lang="en-US" altLang="ja-JP" sz="2000"/>
              <a:t>) + n </a:t>
            </a:r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566988" y="3068638"/>
            <a:ext cx="2665412" cy="0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792538" y="1844676"/>
            <a:ext cx="1655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9</a:t>
            </a:r>
            <a:r>
              <a:rPr lang="en-US" altLang="ja-JP" sz="2000"/>
              <a:t>Be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1703388" y="2754313"/>
            <a:ext cx="679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0.0</a:t>
            </a:r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2711450" y="3933825"/>
            <a:ext cx="1728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1703389" y="3717925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-3.18</a:t>
            </a:r>
            <a:r>
              <a:rPr lang="en-US" altLang="ja-JP" sz="2000"/>
              <a:t> </a:t>
            </a: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4440238" y="3717925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3600" baseline="30000"/>
              <a:t>-</a:t>
            </a: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3000376" y="765175"/>
            <a:ext cx="1355725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B0F0"/>
                </a:solidFill>
              </a:rPr>
              <a:t>ESC04d</a:t>
            </a: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8112126" y="836613"/>
            <a:ext cx="644525" cy="4762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B0F0"/>
                </a:solidFill>
              </a:rPr>
              <a:t>ND</a:t>
            </a:r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2566989" y="2205038"/>
            <a:ext cx="2592387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1" name="Line 13"/>
          <p:cNvSpPr>
            <a:spLocks noChangeShapeType="1"/>
          </p:cNvSpPr>
          <p:nvPr/>
        </p:nvSpPr>
        <p:spPr bwMode="auto">
          <a:xfrm flipV="1">
            <a:off x="2566989" y="1700214"/>
            <a:ext cx="2592387" cy="1587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1703389" y="1941513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3.60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1703389" y="143668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5.17</a:t>
            </a: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8112126" y="1773239"/>
            <a:ext cx="255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/>
              <a:t>α</a:t>
            </a:r>
            <a:r>
              <a:rPr lang="en-US" altLang="ja-JP" sz="2000"/>
              <a:t>+ </a:t>
            </a:r>
            <a:r>
              <a:rPr lang="en-US" altLang="ja-JP" sz="2000" b="1"/>
              <a:t>α </a:t>
            </a:r>
            <a:r>
              <a:rPr lang="en-US" altLang="ja-JP" sz="2000"/>
              <a:t>+ n +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7391400" y="3068638"/>
            <a:ext cx="2592388" cy="0"/>
          </a:xfrm>
          <a:prstGeom prst="line">
            <a:avLst/>
          </a:prstGeom>
          <a:noFill/>
          <a:ln w="34925">
            <a:solidFill>
              <a:srgbClr val="0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6456363" y="2781301"/>
            <a:ext cx="67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0.0</a:t>
            </a:r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7608889" y="3933825"/>
            <a:ext cx="17287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6600826" y="3644900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-2.96</a:t>
            </a:r>
            <a:r>
              <a:rPr lang="en-US" altLang="ja-JP" sz="2000"/>
              <a:t> </a:t>
            </a:r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9336088" y="3573463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3600" baseline="30000"/>
              <a:t>-</a:t>
            </a: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7391400" y="2636838"/>
            <a:ext cx="2520950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7391400" y="2205038"/>
            <a:ext cx="2592388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6456364" y="242093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1.32</a:t>
            </a:r>
          </a:p>
        </p:txBody>
      </p:sp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6456364" y="1989138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2.86</a:t>
            </a:r>
          </a:p>
        </p:txBody>
      </p:sp>
      <p:sp>
        <p:nvSpPr>
          <p:cNvPr id="114714" name="Rectangle 26"/>
          <p:cNvSpPr>
            <a:spLocks noChangeArrowheads="1"/>
          </p:cNvSpPr>
          <p:nvPr/>
        </p:nvSpPr>
        <p:spPr bwMode="auto">
          <a:xfrm>
            <a:off x="1703388" y="981075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400"/>
              <a:t>MeV</a:t>
            </a:r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5375275" y="3068638"/>
            <a:ext cx="1081088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6456363" y="1557338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400"/>
              <a:t>MeV</a:t>
            </a:r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3287714" y="4292601"/>
            <a:ext cx="731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10</a:t>
            </a:r>
            <a:r>
              <a:rPr lang="en-US" altLang="ja-JP" sz="2800"/>
              <a:t>Li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3216275" y="4573588"/>
            <a:ext cx="4026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14719" name="Oval 31"/>
          <p:cNvSpPr>
            <a:spLocks noChangeArrowheads="1"/>
          </p:cNvSpPr>
          <p:nvPr/>
        </p:nvSpPr>
        <p:spPr bwMode="auto">
          <a:xfrm>
            <a:off x="4870451" y="4437063"/>
            <a:ext cx="2232025" cy="2195512"/>
          </a:xfrm>
          <a:prstGeom prst="ellipse">
            <a:avLst/>
          </a:prstGeom>
          <a:solidFill>
            <a:srgbClr val="FFCC00">
              <a:alpha val="2705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14720" name="Oval 32"/>
          <p:cNvSpPr>
            <a:spLocks noChangeArrowheads="1"/>
          </p:cNvSpPr>
          <p:nvPr/>
        </p:nvSpPr>
        <p:spPr bwMode="auto">
          <a:xfrm>
            <a:off x="5375276" y="4868863"/>
            <a:ext cx="468313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14721" name="Oval 33"/>
          <p:cNvSpPr>
            <a:spLocks noChangeArrowheads="1"/>
          </p:cNvSpPr>
          <p:nvPr/>
        </p:nvSpPr>
        <p:spPr bwMode="auto">
          <a:xfrm>
            <a:off x="6240464" y="4868863"/>
            <a:ext cx="396875" cy="3603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14722" name="Oval 34"/>
          <p:cNvSpPr>
            <a:spLocks noChangeArrowheads="1"/>
          </p:cNvSpPr>
          <p:nvPr/>
        </p:nvSpPr>
        <p:spPr bwMode="auto">
          <a:xfrm>
            <a:off x="5159375" y="5516563"/>
            <a:ext cx="827088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8369300" y="1"/>
            <a:ext cx="229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E. Hiyama et al.,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PRC</a:t>
            </a:r>
            <a:r>
              <a:rPr lang="en-US" altLang="ja-JP" sz="1600" b="1"/>
              <a:t>78</a:t>
            </a:r>
            <a:r>
              <a:rPr lang="en-US" altLang="ja-JP" sz="1600"/>
              <a:t> (2008) 054316</a:t>
            </a:r>
            <a:r>
              <a:rPr lang="en-US" altLang="ja-JP" sz="2400"/>
              <a:t> </a:t>
            </a:r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3792538" y="1"/>
            <a:ext cx="3536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800">
                <a:solidFill>
                  <a:srgbClr val="CC0000"/>
                </a:solidFill>
              </a:rPr>
              <a:t>4-body calculation of</a:t>
            </a:r>
            <a:r>
              <a:rPr lang="en-US" altLang="ja-JP" sz="2400"/>
              <a:t> </a:t>
            </a:r>
          </a:p>
        </p:txBody>
      </p:sp>
      <p:sp>
        <p:nvSpPr>
          <p:cNvPr id="114725" name="Oval 37"/>
          <p:cNvSpPr>
            <a:spLocks noChangeArrowheads="1"/>
          </p:cNvSpPr>
          <p:nvPr/>
        </p:nvSpPr>
        <p:spPr bwMode="auto">
          <a:xfrm>
            <a:off x="6096000" y="5516563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8112125" y="4292601"/>
            <a:ext cx="731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10</a:t>
            </a:r>
            <a:r>
              <a:rPr lang="en-US" altLang="ja-JP" sz="2800"/>
              <a:t>Li</a:t>
            </a:r>
          </a:p>
        </p:txBody>
      </p:sp>
      <p:sp>
        <p:nvSpPr>
          <p:cNvPr id="114727" name="Text Box 39"/>
          <p:cNvSpPr txBox="1">
            <a:spLocks noChangeArrowheads="1"/>
          </p:cNvSpPr>
          <p:nvPr/>
        </p:nvSpPr>
        <p:spPr bwMode="auto">
          <a:xfrm>
            <a:off x="8040688" y="4579938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2000" b="1" baseline="30000"/>
              <a:t>-</a:t>
            </a:r>
            <a:endParaRPr lang="en-US" altLang="ja-JP" sz="2000" b="1" baseline="30000">
              <a:ea typeface="ＭＳ 明朝" panose="02020609040205080304" pitchFamily="17" charset="-128"/>
            </a:endParaRPr>
          </a:p>
        </p:txBody>
      </p:sp>
      <p:sp>
        <p:nvSpPr>
          <p:cNvPr id="114728" name="Text Box 40"/>
          <p:cNvSpPr txBox="1">
            <a:spLocks noChangeArrowheads="1"/>
          </p:cNvSpPr>
          <p:nvPr/>
        </p:nvSpPr>
        <p:spPr bwMode="auto">
          <a:xfrm>
            <a:off x="8256589" y="2276476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9</a:t>
            </a:r>
            <a:r>
              <a:rPr lang="en-US" altLang="ja-JP" sz="2000"/>
              <a:t>Be + 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8183563" y="2636839"/>
            <a:ext cx="1495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 b="1"/>
              <a:t>α</a:t>
            </a:r>
            <a:r>
              <a:rPr lang="en-US" altLang="ja-JP" sz="2400" b="1"/>
              <a:t>α</a:t>
            </a:r>
            <a:r>
              <a:rPr lang="en-US" altLang="ja-JP" sz="2000" b="1">
                <a:solidFill>
                  <a:schemeClr val="accent2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b="1" baseline="30000">
                <a:solidFill>
                  <a:schemeClr val="accent2"/>
                </a:solidFill>
              </a:rPr>
              <a:t>- </a:t>
            </a:r>
            <a:r>
              <a:rPr lang="en-US" altLang="ja-JP" sz="2000"/>
              <a:t>) + n </a:t>
            </a:r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7319964" y="1"/>
            <a:ext cx="731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10</a:t>
            </a:r>
            <a:r>
              <a:rPr lang="en-US" altLang="ja-JP" sz="2800"/>
              <a:t>Li</a:t>
            </a:r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 rot="10800000">
            <a:off x="7175500" y="333375"/>
            <a:ext cx="515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baseline="30000"/>
              <a:t>-</a:t>
            </a:r>
            <a:r>
              <a:rPr lang="en-US" altLang="ja-JP" sz="1600" b="1">
                <a:ea typeface="ＭＳ 明朝" panose="02020609040205080304" pitchFamily="17" charset="-128"/>
              </a:rPr>
              <a:t>Ξ</a:t>
            </a:r>
          </a:p>
        </p:txBody>
      </p:sp>
      <p:sp>
        <p:nvSpPr>
          <p:cNvPr id="114732" name="Text Box 44"/>
          <p:cNvSpPr txBox="1">
            <a:spLocks noChangeArrowheads="1"/>
          </p:cNvSpPr>
          <p:nvPr/>
        </p:nvSpPr>
        <p:spPr bwMode="auto">
          <a:xfrm>
            <a:off x="2640013" y="5805489"/>
            <a:ext cx="1987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In experiments,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we can expect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CC0000"/>
                </a:solidFill>
              </a:rPr>
              <a:t>a bound state.</a:t>
            </a:r>
            <a:r>
              <a:rPr lang="en-US" altLang="ja-JP" sz="200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/>
          </a:p>
        </p:txBody>
      </p:sp>
      <p:sp>
        <p:nvSpPr>
          <p:cNvPr id="114733" name="Text Box 45"/>
          <p:cNvSpPr txBox="1">
            <a:spLocks noChangeArrowheads="1"/>
          </p:cNvSpPr>
          <p:nvPr/>
        </p:nvSpPr>
        <p:spPr bwMode="auto">
          <a:xfrm>
            <a:off x="8969338" y="4389496"/>
            <a:ext cx="28384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Similar binding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energies using ND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ESC04d.  </a:t>
            </a:r>
          </a:p>
        </p:txBody>
      </p:sp>
      <p:sp>
        <p:nvSpPr>
          <p:cNvPr id="114734" name="Text Box 46"/>
          <p:cNvSpPr txBox="1">
            <a:spLocks noChangeArrowheads="1"/>
          </p:cNvSpPr>
          <p:nvPr/>
        </p:nvSpPr>
        <p:spPr bwMode="auto">
          <a:xfrm>
            <a:off x="8197056" y="5351520"/>
            <a:ext cx="3189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Independent on employed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ΞN potential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748759" y="2943078"/>
            <a:ext cx="1970086" cy="2298402"/>
            <a:chOff x="612" y="2432"/>
            <a:chExt cx="1325" cy="1588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612" y="2432"/>
              <a:ext cx="1043" cy="1588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" name="Line 15"/>
            <p:cNvSpPr>
              <a:spLocks noChangeShapeType="1"/>
            </p:cNvSpPr>
            <p:nvPr/>
          </p:nvSpPr>
          <p:spPr bwMode="auto">
            <a:xfrm>
              <a:off x="748" y="2432"/>
              <a:ext cx="0" cy="15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Text Box 16"/>
            <p:cNvSpPr txBox="1">
              <a:spLocks noChangeArrowheads="1"/>
            </p:cNvSpPr>
            <p:nvPr/>
          </p:nvSpPr>
          <p:spPr bwMode="auto">
            <a:xfrm>
              <a:off x="748" y="3294"/>
              <a:ext cx="11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Γ=5.87MeV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7669679" y="3626631"/>
            <a:ext cx="2162175" cy="536575"/>
            <a:chOff x="530" y="3565"/>
            <a:chExt cx="1362" cy="338"/>
          </a:xfrm>
        </p:grpSpPr>
        <p:sp>
          <p:nvSpPr>
            <p:cNvPr id="55" name="Rectangle 14"/>
            <p:cNvSpPr>
              <a:spLocks noChangeArrowheads="1"/>
            </p:cNvSpPr>
            <p:nvPr/>
          </p:nvSpPr>
          <p:spPr bwMode="auto">
            <a:xfrm>
              <a:off x="530" y="3565"/>
              <a:ext cx="970" cy="338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656" y="3565"/>
              <a:ext cx="0" cy="33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703" y="3612"/>
              <a:ext cx="11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Γ=0.75MeV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7267575" y="6066342"/>
            <a:ext cx="4822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But, decay width is dependent on employed </a:t>
            </a:r>
          </a:p>
          <a:p>
            <a:r>
              <a:rPr kumimoji="1" lang="en-US" altLang="ja-JP" sz="2000" dirty="0" smtClean="0"/>
              <a:t>ΞN interaction.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06178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8"/>
          <p:cNvSpPr>
            <a:spLocks noChangeArrowheads="1"/>
          </p:cNvSpPr>
          <p:nvPr/>
        </p:nvSpPr>
        <p:spPr bwMode="auto">
          <a:xfrm>
            <a:off x="1026334" y="1074612"/>
            <a:ext cx="8856662" cy="464809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endParaRPr lang="en-US" altLang="ja-JP" sz="1800" dirty="0"/>
          </a:p>
        </p:txBody>
      </p:sp>
      <p:sp>
        <p:nvSpPr>
          <p:cNvPr id="6" name="Text Box 49"/>
          <p:cNvSpPr txBox="1">
            <a:spLocks noChangeArrowheads="1"/>
          </p:cNvSpPr>
          <p:nvPr/>
        </p:nvSpPr>
        <p:spPr bwMode="auto">
          <a:xfrm>
            <a:off x="1337228" y="1370186"/>
            <a:ext cx="8722260" cy="659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har char="•"/>
              <a:defRPr kumimoji="1" sz="3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In this way, the binding energies of </a:t>
            </a:r>
            <a:r>
              <a:rPr lang="en-US" altLang="ja-JP" sz="2400" b="1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hypernuclei</a:t>
            </a:r>
            <a:r>
              <a:rPr lang="en-US" altLang="ja-JP" sz="2400" dirty="0" smtClean="0"/>
              <a:t> with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A=7 and 10 are dominated by </a:t>
            </a:r>
            <a:r>
              <a:rPr lang="en-US" altLang="ja-JP" sz="2400" b="1" dirty="0" smtClean="0">
                <a:solidFill>
                  <a:srgbClr val="CC0000"/>
                </a:solidFill>
              </a:rPr>
              <a:t>α</a:t>
            </a:r>
            <a:r>
              <a:rPr lang="en-US" altLang="ja-JP" sz="2400" b="1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 smtClean="0"/>
              <a:t> potential, namely,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spin-, and</a:t>
            </a:r>
            <a:r>
              <a:rPr lang="ja-JP" altLang="en-US" sz="2400" dirty="0" smtClean="0"/>
              <a:t>　</a:t>
            </a:r>
            <a:r>
              <a:rPr lang="en-US" altLang="ja-JP" sz="2400" dirty="0" err="1" smtClean="0"/>
              <a:t>iso</a:t>
            </a:r>
            <a:r>
              <a:rPr lang="en-US" altLang="ja-JP" sz="2400" dirty="0" smtClean="0"/>
              <a:t>-spin independent </a:t>
            </a:r>
            <a:r>
              <a:rPr lang="en-US" altLang="ja-JP" sz="2400" b="1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 smtClean="0">
                <a:solidFill>
                  <a:srgbClr val="CC0000"/>
                </a:solidFill>
              </a:rPr>
              <a:t>N</a:t>
            </a:r>
            <a:r>
              <a:rPr lang="en-US" altLang="ja-JP" sz="2400" dirty="0" smtClean="0"/>
              <a:t> interaction</a:t>
            </a:r>
            <a:r>
              <a:rPr lang="ja-JP" altLang="en-US" sz="2400" dirty="0" smtClean="0"/>
              <a:t>（</a:t>
            </a:r>
            <a:r>
              <a:rPr lang="ja-JP" altLang="en-US" sz="2400" b="1" dirty="0" smtClean="0">
                <a:solidFill>
                  <a:srgbClr val="CC0000"/>
                </a:solidFill>
              </a:rPr>
              <a:t>Ｖ</a:t>
            </a:r>
            <a:r>
              <a:rPr lang="en-US" altLang="ja-JP" sz="2400" b="1" baseline="-25000" dirty="0" smtClean="0">
                <a:solidFill>
                  <a:srgbClr val="CC0000"/>
                </a:solidFill>
              </a:rPr>
              <a:t>0</a:t>
            </a:r>
            <a:r>
              <a:rPr lang="ja-JP" altLang="en-US" sz="2400" dirty="0" smtClean="0"/>
              <a:t>）</a:t>
            </a:r>
            <a:r>
              <a:rPr lang="en-US" altLang="ja-JP" sz="2400" dirty="0" smtClean="0"/>
              <a:t>.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99"/>
                </a:solidFill>
              </a:rPr>
              <a:t>Then, to get information about this part, we propose to perform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99"/>
                </a:solidFill>
              </a:rPr>
              <a:t> the </a:t>
            </a:r>
            <a:r>
              <a:rPr lang="en-US" altLang="ja-JP" sz="2400" dirty="0" smtClean="0">
                <a:solidFill>
                  <a:srgbClr val="CC0000"/>
                </a:solidFill>
              </a:rPr>
              <a:t>(K</a:t>
            </a:r>
            <a:r>
              <a:rPr lang="en-US" altLang="ja-JP" sz="2400" baseline="30000" dirty="0" smtClean="0">
                <a:solidFill>
                  <a:srgbClr val="CC0000"/>
                </a:solidFill>
              </a:rPr>
              <a:t>-</a:t>
            </a:r>
            <a:r>
              <a:rPr lang="en-US" altLang="ja-JP" sz="2400" dirty="0" smtClean="0">
                <a:solidFill>
                  <a:srgbClr val="CC0000"/>
                </a:solidFill>
              </a:rPr>
              <a:t>,K</a:t>
            </a:r>
            <a:r>
              <a:rPr lang="en-US" altLang="ja-JP" sz="2400" baseline="30000" dirty="0" smtClean="0">
                <a:solidFill>
                  <a:srgbClr val="CC0000"/>
                </a:solidFill>
              </a:rPr>
              <a:t>+</a:t>
            </a:r>
            <a:r>
              <a:rPr lang="en-US" altLang="ja-JP" sz="2400" dirty="0" smtClean="0">
                <a:solidFill>
                  <a:srgbClr val="CC0000"/>
                </a:solidFill>
              </a:rPr>
              <a:t>) experiment</a:t>
            </a:r>
            <a:r>
              <a:rPr lang="en-US" altLang="ja-JP" sz="2400" dirty="0" smtClean="0">
                <a:solidFill>
                  <a:srgbClr val="000099"/>
                </a:solidFill>
              </a:rPr>
              <a:t> by using </a:t>
            </a:r>
            <a:r>
              <a:rPr lang="en-US" altLang="ja-JP" sz="2400" baseline="30000" dirty="0" smtClean="0">
                <a:solidFill>
                  <a:srgbClr val="CC0000"/>
                </a:solidFill>
              </a:rPr>
              <a:t>7</a:t>
            </a:r>
            <a:r>
              <a:rPr lang="en-US" altLang="ja-JP" sz="2400" dirty="0" smtClean="0">
                <a:solidFill>
                  <a:srgbClr val="CC0000"/>
                </a:solidFill>
              </a:rPr>
              <a:t>Li </a:t>
            </a:r>
            <a:r>
              <a:rPr lang="en-US" altLang="ja-JP" sz="2400" dirty="0" smtClean="0">
                <a:solidFill>
                  <a:srgbClr val="000099"/>
                </a:solidFill>
              </a:rPr>
              <a:t>and </a:t>
            </a:r>
            <a:r>
              <a:rPr lang="en-US" altLang="ja-JP" sz="2400" baseline="30000" dirty="0" smtClean="0">
                <a:solidFill>
                  <a:srgbClr val="CC0000"/>
                </a:solidFill>
              </a:rPr>
              <a:t>10</a:t>
            </a:r>
            <a:r>
              <a:rPr lang="en-US" altLang="ja-JP" sz="2400" dirty="0" smtClean="0">
                <a:solidFill>
                  <a:srgbClr val="CC0000"/>
                </a:solidFill>
              </a:rPr>
              <a:t>B</a:t>
            </a:r>
            <a:r>
              <a:rPr lang="en-US" altLang="ja-JP" sz="2400" dirty="0" smtClean="0">
                <a:solidFill>
                  <a:srgbClr val="000099"/>
                </a:solidFill>
              </a:rPr>
              <a:t> targets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99"/>
                </a:solidFill>
              </a:rPr>
              <a:t>at J-PARC after the </a:t>
            </a:r>
            <a:r>
              <a:rPr lang="en-US" altLang="ja-JP" sz="2400" dirty="0" smtClean="0">
                <a:solidFill>
                  <a:srgbClr val="000099"/>
                </a:solidFill>
              </a:rPr>
              <a:t>experiment </a:t>
            </a:r>
            <a:r>
              <a:rPr lang="en-US" altLang="ja-JP" sz="2400" dirty="0" smtClean="0">
                <a:solidFill>
                  <a:srgbClr val="000099"/>
                </a:solidFill>
              </a:rPr>
              <a:t>with </a:t>
            </a:r>
            <a:r>
              <a:rPr lang="en-US" altLang="ja-JP" sz="2400" b="1" baseline="30000" dirty="0" smtClean="0">
                <a:solidFill>
                  <a:srgbClr val="CC0000"/>
                </a:solidFill>
              </a:rPr>
              <a:t>12</a:t>
            </a:r>
            <a:r>
              <a:rPr lang="en-US" altLang="ja-JP" sz="2400" dirty="0" smtClean="0">
                <a:solidFill>
                  <a:srgbClr val="CC0000"/>
                </a:solidFill>
              </a:rPr>
              <a:t>C </a:t>
            </a:r>
            <a:r>
              <a:rPr lang="en-US" altLang="ja-JP" sz="2400" dirty="0" smtClean="0">
                <a:solidFill>
                  <a:srgbClr val="000099"/>
                </a:solidFill>
              </a:rPr>
              <a:t>target</a:t>
            </a:r>
            <a:r>
              <a:rPr lang="en-US" altLang="ja-JP" sz="2400" dirty="0" smtClean="0">
                <a:solidFill>
                  <a:srgbClr val="000099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99"/>
                </a:solidFill>
              </a:rPr>
              <a:t>Also next, it is interesting to know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ja-JP" sz="2400" dirty="0" smtClean="0">
              <a:solidFill>
                <a:srgbClr val="00009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 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7964" y="4900773"/>
            <a:ext cx="7776681" cy="574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ja-JP" sz="2800" dirty="0" smtClean="0"/>
              <a:t>which </a:t>
            </a:r>
            <a:r>
              <a:rPr lang="en-US" altLang="ja-JP" sz="2800" dirty="0" smtClean="0"/>
              <a:t>partial contribution makes attractive for </a:t>
            </a:r>
            <a:r>
              <a:rPr lang="en-US" altLang="ja-JP" sz="2800" dirty="0" smtClean="0">
                <a:solidFill>
                  <a:srgbClr val="CC0000"/>
                </a:solidFill>
              </a:rPr>
              <a:t>V</a:t>
            </a:r>
            <a:r>
              <a:rPr lang="en-US" altLang="ja-JP" sz="2800" baseline="-25000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="1" baseline="-25000" dirty="0" smtClean="0">
                <a:solidFill>
                  <a:srgbClr val="CC0000"/>
                </a:solidFill>
              </a:rPr>
              <a:t>N  </a:t>
            </a:r>
            <a:r>
              <a:rPr lang="en-US" altLang="ja-JP" sz="2800" b="1" dirty="0" smtClean="0">
                <a:solidFill>
                  <a:srgbClr val="CC0000"/>
                </a:solidFill>
              </a:rPr>
              <a:t>?</a:t>
            </a:r>
            <a:endParaRPr lang="en-US" altLang="ja-JP" sz="2800" dirty="0"/>
          </a:p>
        </p:txBody>
      </p:sp>
    </p:spTree>
    <p:extLst>
      <p:ext uri="{BB962C8B-B14F-4D97-AF65-F5344CB8AC3E}">
        <p14:creationId xmlns="" xmlns:p14="http://schemas.microsoft.com/office/powerpoint/2010/main" val="402761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円/楕円 17"/>
          <p:cNvSpPr/>
          <p:nvPr/>
        </p:nvSpPr>
        <p:spPr>
          <a:xfrm>
            <a:off x="8065213" y="4725144"/>
            <a:ext cx="1808252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1746607" y="4725144"/>
            <a:ext cx="1880171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3393" y="836712"/>
            <a:ext cx="32399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ΞN interaction:  T=0, S=0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T=0, S=1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                 T=1, S=0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T=1, S=1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6143945" y="836712"/>
            <a:ext cx="624129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6" name="円/楕円 5"/>
          <p:cNvSpPr/>
          <p:nvPr/>
        </p:nvSpPr>
        <p:spPr>
          <a:xfrm>
            <a:off x="8112224" y="836712"/>
            <a:ext cx="600261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cxnSp>
        <p:nvCxnSpPr>
          <p:cNvPr id="8" name="直線コネクタ 7"/>
          <p:cNvCxnSpPr>
            <a:endCxn id="6" idx="2"/>
          </p:cNvCxnSpPr>
          <p:nvPr/>
        </p:nvCxnSpPr>
        <p:spPr>
          <a:xfrm>
            <a:off x="6480043" y="1124744"/>
            <a:ext cx="1632181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15414" y="2996952"/>
            <a:ext cx="79165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We want to know which partial wave is attractive or repulsive.</a:t>
            </a:r>
          </a:p>
          <a:p>
            <a:endParaRPr lang="en-US" altLang="ja-JP" sz="2400" dirty="0"/>
          </a:p>
          <a:p>
            <a:r>
              <a:rPr kumimoji="1" lang="en-US" altLang="ja-JP" sz="2400" dirty="0" smtClean="0"/>
              <a:t>The suited systems to study  are s-shell Ξ </a:t>
            </a:r>
            <a:r>
              <a:rPr kumimoji="1" lang="en-US" altLang="ja-JP" sz="2400" dirty="0" err="1" smtClean="0"/>
              <a:t>hypernuclei</a:t>
            </a:r>
            <a:r>
              <a:rPr kumimoji="1" lang="en-US" altLang="ja-JP" sz="2400" dirty="0" smtClean="0"/>
              <a:t> such as</a:t>
            </a:r>
          </a:p>
          <a:p>
            <a:r>
              <a:rPr lang="en-US" altLang="ja-JP" sz="2400" dirty="0" smtClean="0"/>
              <a:t>NNΞ and NNNΞ systems.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1921267" y="5013176"/>
            <a:ext cx="526327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2927648" y="5013176"/>
            <a:ext cx="555291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2486345" y="5661248"/>
            <a:ext cx="633323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13" name="円/楕円 12"/>
          <p:cNvSpPr/>
          <p:nvPr/>
        </p:nvSpPr>
        <p:spPr>
          <a:xfrm>
            <a:off x="9123452" y="4869160"/>
            <a:ext cx="524943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8435083" y="4972080"/>
            <a:ext cx="56816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8373438" y="5671700"/>
            <a:ext cx="56143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9123451" y="5589240"/>
            <a:ext cx="620953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6030930" y="414939"/>
            <a:ext cx="2043741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910993" y="332656"/>
            <a:ext cx="2072772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352783" y="569317"/>
            <a:ext cx="540144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3095579" y="579591"/>
            <a:ext cx="592844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96620" y="1268760"/>
            <a:ext cx="719060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9" name="円/楕円 8"/>
          <p:cNvSpPr/>
          <p:nvPr/>
        </p:nvSpPr>
        <p:spPr>
          <a:xfrm>
            <a:off x="7253555" y="579503"/>
            <a:ext cx="508992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482994" y="733793"/>
            <a:ext cx="511113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6544638" y="1433413"/>
            <a:ext cx="555752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7284377" y="1268760"/>
            <a:ext cx="635825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95467" y="2636913"/>
            <a:ext cx="5780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I show my new results of these light systems.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3393" y="3789040"/>
            <a:ext cx="77428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NN interaction: AV8 potential </a:t>
            </a:r>
          </a:p>
          <a:p>
            <a:r>
              <a:rPr lang="en-US" altLang="ja-JP" sz="2400" dirty="0" smtClean="0"/>
              <a:t>ΞN interaction :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err="1" smtClean="0">
                <a:solidFill>
                  <a:srgbClr val="00B0F0"/>
                </a:solidFill>
              </a:rPr>
              <a:t>Nijimegen</a:t>
            </a:r>
            <a:r>
              <a:rPr kumimoji="1" lang="en-US" altLang="ja-JP" sz="2400" dirty="0" smtClean="0">
                <a:solidFill>
                  <a:srgbClr val="00B0F0"/>
                </a:solidFill>
              </a:rPr>
              <a:t> extended soft core potential (ESC08c)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Realistic potential (only ΞN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channel) </a:t>
            </a:r>
          </a:p>
          <a:p>
            <a:endParaRPr kumimoji="1" lang="en-US" altLang="ja-JP" sz="2400" dirty="0"/>
          </a:p>
          <a:p>
            <a:r>
              <a:rPr lang="en-US" altLang="ja-JP" sz="2400" dirty="0" smtClean="0">
                <a:solidFill>
                  <a:srgbClr val="00B0F0"/>
                </a:solidFill>
              </a:rPr>
              <a:t>ΞN interaction by HAL collaboration (Lattice QCD calculation)</a:t>
            </a:r>
          </a:p>
          <a:p>
            <a:r>
              <a:rPr kumimoji="1" lang="en-US" altLang="ja-JP" sz="2400" dirty="0" smtClean="0"/>
              <a:t>The potential was made by K. Sasaki and Miyamoto.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9807" y="230182"/>
            <a:ext cx="1949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HAL potential </a:t>
            </a:r>
            <a:endParaRPr kumimoji="1" lang="ja-JP" alt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4585" y="1982911"/>
            <a:ext cx="9407478" cy="249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081268" y="5823767"/>
            <a:ext cx="6262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In HAL potential ,  the  statistical errors are NOT included.  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0013" y="986320"/>
            <a:ext cx="82480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V</a:t>
            </a:r>
            <a:r>
              <a:rPr kumimoji="1" lang="en-US" altLang="ja-JP" sz="2800" baseline="-25000" dirty="0" smtClean="0"/>
              <a:t>ΞN</a:t>
            </a:r>
            <a:r>
              <a:rPr kumimoji="1" lang="en-US" altLang="ja-JP" sz="2800" dirty="0" smtClean="0"/>
              <a:t>=V</a:t>
            </a:r>
            <a:r>
              <a:rPr kumimoji="1" lang="en-US" altLang="ja-JP" sz="2800" baseline="-25000" dirty="0" smtClean="0"/>
              <a:t>0</a:t>
            </a:r>
            <a:r>
              <a:rPr kumimoji="1" lang="en-US" altLang="ja-JP" sz="2800" dirty="0" smtClean="0"/>
              <a:t>(r)+(</a:t>
            </a:r>
            <a:r>
              <a:rPr kumimoji="1" lang="en-US" altLang="ja-JP" sz="2800" dirty="0" err="1" smtClean="0"/>
              <a:t>σ</a:t>
            </a:r>
            <a:r>
              <a:rPr kumimoji="1" lang="en-US" altLang="ja-JP" sz="2800" baseline="-25000" dirty="0" err="1" smtClean="0"/>
              <a:t>Ξ</a:t>
            </a:r>
            <a:r>
              <a:rPr kumimoji="1" lang="ja-JP" altLang="en-US" sz="2800" dirty="0" smtClean="0"/>
              <a:t>・</a:t>
            </a:r>
            <a:r>
              <a:rPr kumimoji="1" lang="en-US" altLang="ja-JP" sz="2800" dirty="0" err="1" smtClean="0"/>
              <a:t>σ</a:t>
            </a:r>
            <a:r>
              <a:rPr kumimoji="1" lang="en-US" altLang="ja-JP" sz="2800" baseline="-25000" dirty="0" err="1" smtClean="0"/>
              <a:t>N</a:t>
            </a:r>
            <a:r>
              <a:rPr kumimoji="1" lang="en-US" altLang="ja-JP" sz="2800" dirty="0" smtClean="0"/>
              <a:t>)V</a:t>
            </a:r>
            <a:r>
              <a:rPr kumimoji="1" lang="en-US" altLang="ja-JP" sz="2800" baseline="-25000" dirty="0" smtClean="0"/>
              <a:t>s</a:t>
            </a:r>
            <a:r>
              <a:rPr kumimoji="1" lang="en-US" altLang="ja-JP" sz="2800" dirty="0" smtClean="0"/>
              <a:t>(r)+(</a:t>
            </a:r>
            <a:r>
              <a:rPr kumimoji="1" lang="en-US" altLang="ja-JP" sz="2800" dirty="0" err="1" smtClean="0"/>
              <a:t>τ</a:t>
            </a:r>
            <a:r>
              <a:rPr kumimoji="1" lang="en-US" altLang="ja-JP" sz="2800" baseline="-25000" dirty="0" err="1" smtClean="0"/>
              <a:t>Ξ</a:t>
            </a:r>
            <a:r>
              <a:rPr kumimoji="1" lang="ja-JP" altLang="en-US" sz="2800" dirty="0" smtClean="0"/>
              <a:t>・</a:t>
            </a:r>
            <a:r>
              <a:rPr kumimoji="1" lang="en-US" altLang="ja-JP" sz="2800" dirty="0" err="1" smtClean="0"/>
              <a:t>τ</a:t>
            </a:r>
            <a:r>
              <a:rPr kumimoji="1" lang="en-US" altLang="ja-JP" sz="2800" baseline="-25000" dirty="0" err="1" smtClean="0"/>
              <a:t>N</a:t>
            </a:r>
            <a:r>
              <a:rPr kumimoji="1" lang="en-US" altLang="ja-JP" sz="2800" dirty="0" smtClean="0"/>
              <a:t>)</a:t>
            </a:r>
            <a:r>
              <a:rPr kumimoji="1" lang="en-US" altLang="ja-JP" sz="2800" dirty="0" err="1" smtClean="0"/>
              <a:t>V</a:t>
            </a:r>
            <a:r>
              <a:rPr kumimoji="1" lang="en-US" altLang="ja-JP" sz="2800" baseline="-25000" dirty="0" err="1" smtClean="0"/>
              <a:t>t</a:t>
            </a:r>
            <a:r>
              <a:rPr kumimoji="1" lang="en-US" altLang="ja-JP" sz="2800" dirty="0" smtClean="0"/>
              <a:t>(r)+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err="1" smtClean="0"/>
              <a:t>σ</a:t>
            </a:r>
            <a:r>
              <a:rPr kumimoji="1" lang="en-US" altLang="ja-JP" sz="2800" baseline="-25000" dirty="0" err="1" smtClean="0"/>
              <a:t>Ξ</a:t>
            </a:r>
            <a:r>
              <a:rPr kumimoji="1" lang="ja-JP" altLang="en-US" sz="2800" dirty="0" smtClean="0"/>
              <a:t>・</a:t>
            </a:r>
            <a:r>
              <a:rPr kumimoji="1" lang="en-US" altLang="ja-JP" sz="2800" dirty="0" err="1" smtClean="0"/>
              <a:t>σ</a:t>
            </a:r>
            <a:r>
              <a:rPr kumimoji="1" lang="en-US" altLang="ja-JP" sz="2800" baseline="-25000" dirty="0" err="1" smtClean="0"/>
              <a:t>N</a:t>
            </a:r>
            <a:r>
              <a:rPr kumimoji="1" lang="en-US" altLang="ja-JP" sz="2800" dirty="0" smtClean="0"/>
              <a:t>)(</a:t>
            </a:r>
            <a:r>
              <a:rPr kumimoji="1" lang="en-US" altLang="ja-JP" sz="2800" dirty="0" err="1" smtClean="0"/>
              <a:t>τ</a:t>
            </a:r>
            <a:r>
              <a:rPr kumimoji="1" lang="en-US" altLang="ja-JP" sz="2800" baseline="-25000" dirty="0" err="1" smtClean="0"/>
              <a:t>Ξ</a:t>
            </a:r>
            <a:r>
              <a:rPr kumimoji="1" lang="ja-JP" altLang="en-US" sz="2800" dirty="0" smtClean="0"/>
              <a:t>・</a:t>
            </a:r>
            <a:r>
              <a:rPr kumimoji="1" lang="en-US" altLang="ja-JP" sz="2800" dirty="0" err="1" smtClean="0"/>
              <a:t>τ</a:t>
            </a:r>
            <a:r>
              <a:rPr kumimoji="1" lang="en-US" altLang="ja-JP" sz="2800" baseline="-25000" dirty="0" err="1" smtClean="0"/>
              <a:t>N</a:t>
            </a:r>
            <a:r>
              <a:rPr kumimoji="1" lang="en-US" altLang="ja-JP" sz="2800" dirty="0" smtClean="0"/>
              <a:t>)</a:t>
            </a:r>
            <a:r>
              <a:rPr kumimoji="1" lang="en-US" altLang="ja-JP" sz="2800" dirty="0" err="1" smtClean="0"/>
              <a:t>V</a:t>
            </a:r>
            <a:r>
              <a:rPr kumimoji="1" lang="en-US" altLang="ja-JP" sz="2800" baseline="-25000" dirty="0" err="1" smtClean="0"/>
              <a:t>ts</a:t>
            </a:r>
            <a:r>
              <a:rPr kumimoji="1" lang="en-US" altLang="ja-JP" sz="2800" dirty="0" smtClean="0"/>
              <a:t>(r)</a:t>
            </a:r>
          </a:p>
          <a:p>
            <a:r>
              <a:rPr lang="en-US" altLang="ja-JP" sz="2800" dirty="0" smtClean="0"/>
              <a:t>All terms are central parts only.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48018" y="4808306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V</a:t>
            </a:r>
            <a:r>
              <a:rPr kumimoji="1" lang="en-US" altLang="ja-JP" sz="2800" baseline="-25000" dirty="0" smtClean="0"/>
              <a:t>0</a:t>
            </a:r>
            <a:r>
              <a:rPr kumimoji="1" lang="en-US" altLang="ja-JP" sz="2800" dirty="0" smtClean="0"/>
              <a:t>(r)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7724" y="-246580"/>
            <a:ext cx="9894276" cy="302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0" y="1099335"/>
            <a:ext cx="2321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σ</a:t>
            </a:r>
            <a:r>
              <a:rPr lang="en-US" altLang="ja-JP" sz="3200" baseline="-25000" dirty="0" err="1" smtClean="0"/>
              <a:t>Ξ</a:t>
            </a:r>
            <a:r>
              <a:rPr lang="ja-JP" altLang="en-US" sz="3200" dirty="0" smtClean="0"/>
              <a:t>・</a:t>
            </a:r>
            <a:r>
              <a:rPr lang="en-US" altLang="ja-JP" sz="3200" dirty="0" err="1" smtClean="0"/>
              <a:t>σ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)V</a:t>
            </a:r>
            <a:r>
              <a:rPr lang="en-US" altLang="ja-JP" sz="3200" baseline="-25000" dirty="0" smtClean="0"/>
              <a:t>s</a:t>
            </a:r>
            <a:r>
              <a:rPr lang="en-US" altLang="ja-JP" sz="3200" dirty="0" smtClean="0"/>
              <a:t>(r)</a:t>
            </a:r>
            <a:endParaRPr lang="ja-JP" altLang="en-US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1746" y="3690074"/>
            <a:ext cx="9765319" cy="29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0" y="4489808"/>
            <a:ext cx="2208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τ</a:t>
            </a:r>
            <a:r>
              <a:rPr lang="en-US" altLang="ja-JP" sz="3200" baseline="-25000" dirty="0" err="1" smtClean="0"/>
              <a:t>Ξ</a:t>
            </a:r>
            <a:r>
              <a:rPr lang="ja-JP" altLang="en-US" sz="3200" dirty="0" smtClean="0"/>
              <a:t>・</a:t>
            </a:r>
            <a:r>
              <a:rPr lang="en-US" altLang="ja-JP" sz="3200" dirty="0" err="1" smtClean="0"/>
              <a:t>τ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)</a:t>
            </a:r>
            <a:r>
              <a:rPr lang="en-US" altLang="ja-JP" sz="3200" dirty="0" err="1" smtClean="0"/>
              <a:t>V</a:t>
            </a:r>
            <a:r>
              <a:rPr lang="en-US" altLang="ja-JP" sz="3200" baseline="-25000" dirty="0" err="1" smtClean="0"/>
              <a:t>t</a:t>
            </a:r>
            <a:r>
              <a:rPr lang="en-US" altLang="ja-JP" sz="3200" dirty="0" smtClean="0"/>
              <a:t>(r)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829" y="877852"/>
            <a:ext cx="105156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815120" y="4119938"/>
            <a:ext cx="3374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（</a:t>
            </a:r>
            <a:r>
              <a:rPr lang="en-US" altLang="ja-JP" sz="3200" dirty="0" err="1" smtClean="0"/>
              <a:t>σ</a:t>
            </a:r>
            <a:r>
              <a:rPr lang="en-US" altLang="ja-JP" sz="3200" baseline="-25000" dirty="0" err="1" smtClean="0"/>
              <a:t>Ξ</a:t>
            </a:r>
            <a:r>
              <a:rPr lang="ja-JP" altLang="en-US" sz="3200" dirty="0" smtClean="0"/>
              <a:t>・</a:t>
            </a:r>
            <a:r>
              <a:rPr lang="en-US" altLang="ja-JP" sz="3200" dirty="0" err="1" smtClean="0"/>
              <a:t>σ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)(</a:t>
            </a:r>
            <a:r>
              <a:rPr lang="en-US" altLang="ja-JP" sz="3200" dirty="0" err="1" smtClean="0"/>
              <a:t>τ</a:t>
            </a:r>
            <a:r>
              <a:rPr lang="en-US" altLang="ja-JP" sz="3200" baseline="-25000" dirty="0" err="1" smtClean="0"/>
              <a:t>Ξ</a:t>
            </a:r>
            <a:r>
              <a:rPr lang="ja-JP" altLang="en-US" sz="3200" dirty="0" smtClean="0"/>
              <a:t>・</a:t>
            </a:r>
            <a:r>
              <a:rPr lang="en-US" altLang="ja-JP" sz="3200" dirty="0" err="1" smtClean="0"/>
              <a:t>τ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)</a:t>
            </a:r>
            <a:r>
              <a:rPr lang="en-US" altLang="ja-JP" sz="3200" dirty="0" err="1" smtClean="0"/>
              <a:t>V</a:t>
            </a:r>
            <a:r>
              <a:rPr lang="en-US" altLang="ja-JP" sz="3200" baseline="-25000" dirty="0" err="1" smtClean="0"/>
              <a:t>ts</a:t>
            </a:r>
            <a:r>
              <a:rPr lang="en-US" altLang="ja-JP" sz="3200" dirty="0" smtClean="0"/>
              <a:t>(r)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027237" y="981075"/>
            <a:ext cx="864076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T=0, S=1     </a:t>
            </a:r>
            <a:r>
              <a:rPr lang="en-US" altLang="ja-JP" sz="2000" dirty="0" smtClean="0">
                <a:solidFill>
                  <a:srgbClr val="000099"/>
                </a:solidFill>
                <a:ea typeface="ＭＳ 明朝" panose="02020609040205080304" pitchFamily="17" charset="-128"/>
              </a:rPr>
              <a:t>strongly </a:t>
            </a:r>
            <a:r>
              <a:rPr lang="en-US" altLang="ja-JP" sz="2000" dirty="0">
                <a:solidFill>
                  <a:srgbClr val="000099"/>
                </a:solidFill>
                <a:ea typeface="ＭＳ 明朝" panose="02020609040205080304" pitchFamily="17" charset="-128"/>
              </a:rPr>
              <a:t>attractive</a:t>
            </a:r>
            <a:r>
              <a:rPr lang="en-US" altLang="ja-JP" sz="2000" dirty="0">
                <a:ea typeface="ＭＳ 明朝" panose="02020609040205080304" pitchFamily="17" charset="-128"/>
              </a:rPr>
              <a:t>     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altLang="ja-JP" sz="2000" dirty="0"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T=0, S=0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                                        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T=1, S=1</a:t>
            </a: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T=1, S=0</a:t>
            </a: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3648075" y="836616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auto">
          <a:xfrm flipH="1">
            <a:off x="6672265" y="836616"/>
            <a:ext cx="1587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2063750" y="1195391"/>
            <a:ext cx="7488239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2279653" y="765177"/>
            <a:ext cx="8968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000">
                <a:ea typeface="ＭＳ 明朝" panose="02020609040205080304" pitchFamily="17" charset="-128"/>
              </a:rPr>
              <a:t>V(T,S)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623392" y="188640"/>
            <a:ext cx="81211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ja-JP" sz="2000" b="1" dirty="0">
                <a:solidFill>
                  <a:srgbClr val="000099"/>
                </a:solidFill>
                <a:ea typeface="ＭＳ 明朝" panose="02020609040205080304" pitchFamily="17" charset="-128"/>
              </a:rPr>
              <a:t>Property of the spin- and </a:t>
            </a:r>
            <a:r>
              <a:rPr lang="en-US" altLang="ja-JP" sz="2000" b="1" dirty="0" err="1">
                <a:solidFill>
                  <a:srgbClr val="000099"/>
                </a:solidFill>
                <a:ea typeface="ＭＳ 明朝" panose="02020609040205080304" pitchFamily="17" charset="-128"/>
              </a:rPr>
              <a:t>isospin</a:t>
            </a:r>
            <a:r>
              <a:rPr lang="en-US" altLang="ja-JP" sz="2000" b="1" dirty="0">
                <a:solidFill>
                  <a:srgbClr val="000099"/>
                </a:solidFill>
                <a:ea typeface="ＭＳ 明朝" panose="02020609040205080304" pitchFamily="17" charset="-128"/>
              </a:rPr>
              <a:t>-components of</a:t>
            </a:r>
            <a:r>
              <a:rPr lang="en-US" altLang="ja-JP" sz="2000" b="1" dirty="0">
                <a:ea typeface="ＭＳ 明朝" panose="02020609040205080304" pitchFamily="17" charset="-128"/>
              </a:rPr>
              <a:t> </a:t>
            </a:r>
            <a:r>
              <a:rPr lang="en-US" altLang="ja-JP" sz="2000" b="1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ESC08 </a:t>
            </a:r>
            <a:r>
              <a:rPr lang="en-US" altLang="ja-JP" sz="2000" b="1" dirty="0">
                <a:solidFill>
                  <a:srgbClr val="000099"/>
                </a:solidFill>
                <a:ea typeface="ＭＳ 明朝" panose="02020609040205080304" pitchFamily="17" charset="-128"/>
              </a:rPr>
              <a:t>and</a:t>
            </a:r>
            <a:r>
              <a:rPr lang="en-US" altLang="ja-JP" sz="2000" b="1" dirty="0">
                <a:ea typeface="ＭＳ 明朝" panose="02020609040205080304" pitchFamily="17" charset="-128"/>
              </a:rPr>
              <a:t> </a:t>
            </a:r>
            <a:r>
              <a:rPr lang="en-US" altLang="ja-JP" sz="2000" b="1" dirty="0" smtClean="0">
                <a:ea typeface="ＭＳ 明朝" panose="02020609040205080304" pitchFamily="17" charset="-128"/>
              </a:rPr>
              <a:t>HAL</a:t>
            </a:r>
            <a:endParaRPr lang="en-US" altLang="ja-JP" sz="2000" b="1" dirty="0">
              <a:solidFill>
                <a:srgbClr val="CC0000"/>
              </a:solidFill>
              <a:ea typeface="ＭＳ 明朝" panose="02020609040205080304" pitchFamily="17" charset="-128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4295775" y="765177"/>
            <a:ext cx="11272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ESC08c</a:t>
            </a:r>
            <a:endParaRPr lang="en-US" altLang="ja-JP" sz="2000" dirty="0">
              <a:solidFill>
                <a:srgbClr val="CC0000"/>
              </a:solidFill>
              <a:ea typeface="ＭＳ 明朝" panose="02020609040205080304" pitchFamily="17" charset="-128"/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7535863" y="765177"/>
            <a:ext cx="684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CC0000"/>
                </a:solidFill>
                <a:ea typeface="ＭＳ 明朝" panose="02020609040205080304" pitchFamily="17" charset="-128"/>
              </a:rPr>
              <a:t>HAL</a:t>
            </a:r>
            <a:endParaRPr lang="en-US" altLang="ja-JP" sz="2000" dirty="0">
              <a:solidFill>
                <a:srgbClr val="CC0000"/>
              </a:solidFill>
              <a:ea typeface="ＭＳ 明朝" panose="02020609040205080304" pitchFamily="17" charset="-128"/>
            </a:endParaRP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1199456" y="3933057"/>
            <a:ext cx="10033363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ea typeface="ＭＳ 明朝" panose="02020609040205080304" pitchFamily="17" charset="-128"/>
              </a:rPr>
              <a:t>Although the spin- and </a:t>
            </a:r>
            <a:r>
              <a:rPr lang="en-US" altLang="ja-JP" sz="2000" dirty="0" err="1">
                <a:ea typeface="ＭＳ 明朝" panose="02020609040205080304" pitchFamily="17" charset="-128"/>
              </a:rPr>
              <a:t>isospin</a:t>
            </a:r>
            <a:r>
              <a:rPr lang="en-US" altLang="ja-JP" sz="2000" dirty="0">
                <a:ea typeface="ＭＳ 明朝" panose="02020609040205080304" pitchFamily="17" charset="-128"/>
              </a:rPr>
              <a:t>-components of these two models </a:t>
            </a:r>
            <a:r>
              <a:rPr lang="en-US" altLang="ja-JP" sz="2000" dirty="0" smtClean="0">
                <a:ea typeface="ＭＳ 明朝" panose="02020609040205080304" pitchFamily="17" charset="-128"/>
              </a:rPr>
              <a:t>are very </a:t>
            </a:r>
            <a:r>
              <a:rPr lang="en-US" altLang="ja-JP" sz="2000" dirty="0">
                <a:ea typeface="ＭＳ 明朝" panose="02020609040205080304" pitchFamily="17" charset="-128"/>
              </a:rPr>
              <a:t>different between </a:t>
            </a:r>
            <a:r>
              <a:rPr lang="en-US" altLang="ja-JP" sz="2000" dirty="0" smtClean="0">
                <a:ea typeface="ＭＳ 明朝" panose="02020609040205080304" pitchFamily="17" charset="-128"/>
              </a:rPr>
              <a:t>them.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en-US" altLang="ja-JP" sz="2000" dirty="0" smtClean="0">
              <a:ea typeface="ＭＳ 明朝" panose="02020609040205080304" pitchFamily="17" charset="-128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ea typeface="ＭＳ 明朝" panose="02020609040205080304" pitchFamily="17" charset="-128"/>
              </a:rPr>
              <a:t>It is interesting to see the difference in the energy spectra in s-shell Ξ </a:t>
            </a:r>
            <a:r>
              <a:rPr lang="en-US" altLang="ja-JP" sz="2000" dirty="0" err="1" smtClean="0">
                <a:ea typeface="ＭＳ 明朝" panose="02020609040205080304" pitchFamily="17" charset="-128"/>
              </a:rPr>
              <a:t>hypernuclei</a:t>
            </a:r>
            <a:r>
              <a:rPr lang="en-US" altLang="ja-JP" sz="2000" smtClean="0">
                <a:ea typeface="ＭＳ 明朝" panose="02020609040205080304" pitchFamily="17" charset="-128"/>
              </a:rPr>
              <a:t>.</a:t>
            </a:r>
            <a:endParaRPr lang="en-US" altLang="ja-JP" sz="2000" dirty="0">
              <a:ea typeface="ＭＳ 明朝" panose="02020609040205080304" pitchFamily="17" charset="-128"/>
            </a:endParaRP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1919290" y="3429000"/>
            <a:ext cx="770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3791745" y="2348880"/>
            <a:ext cx="20762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99"/>
                </a:solidFill>
                <a:ea typeface="ＭＳ 明朝" panose="02020609040205080304" pitchFamily="17" charset="-128"/>
              </a:rPr>
              <a:t>strong </a:t>
            </a:r>
            <a:r>
              <a:rPr lang="en-US" altLang="ja-JP" sz="2000" dirty="0">
                <a:solidFill>
                  <a:srgbClr val="000099"/>
                </a:solidFill>
                <a:ea typeface="ＭＳ 明朝" panose="02020609040205080304" pitchFamily="17" charset="-128"/>
              </a:rPr>
              <a:t>attractive </a:t>
            </a:r>
            <a:endParaRPr lang="en-US" altLang="ja-JP" sz="2000" dirty="0">
              <a:ea typeface="ＭＳ 明朝" panose="02020609040205080304" pitchFamily="17" charset="-128"/>
            </a:endParaRPr>
          </a:p>
        </p:txBody>
      </p:sp>
      <p:sp>
        <p:nvSpPr>
          <p:cNvPr id="108560" name="Rectangle 16"/>
          <p:cNvSpPr>
            <a:spLocks noChangeArrowheads="1"/>
          </p:cNvSpPr>
          <p:nvPr/>
        </p:nvSpPr>
        <p:spPr bwMode="auto">
          <a:xfrm>
            <a:off x="3791745" y="1772816"/>
            <a:ext cx="21387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0099"/>
                </a:solidFill>
                <a:ea typeface="ＭＳ 明朝" panose="02020609040205080304" pitchFamily="17" charset="-128"/>
              </a:rPr>
              <a:t>weakly repulsive</a:t>
            </a:r>
            <a:r>
              <a:rPr lang="en-US" altLang="ja-JP" sz="2000" dirty="0"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3791745" y="2780928"/>
            <a:ext cx="21387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0099"/>
                </a:solidFill>
                <a:ea typeface="ＭＳ 明朝" panose="02020609040205080304" pitchFamily="17" charset="-128"/>
              </a:rPr>
              <a:t>weakly repulsive</a:t>
            </a:r>
            <a:r>
              <a:rPr lang="en-US" altLang="ja-JP" sz="2000" dirty="0"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64085" y="1268760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Weakly attractive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64085" y="1772816"/>
            <a:ext cx="194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Strongly </a:t>
            </a:r>
            <a:r>
              <a:rPr kumimoji="1" lang="en-US" altLang="ja-JP" dirty="0" smtClean="0"/>
              <a:t> attractive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60097" y="2852936"/>
            <a:ext cx="1770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Weakly repulsive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60096" y="2348880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Weakly attractive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9403" y="53012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13809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991545" y="620689"/>
            <a:ext cx="9217025" cy="351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dirty="0"/>
              <a:t>Therefore, as a substitute for the 2-body </a:t>
            </a:r>
          </a:p>
          <a:p>
            <a:pPr>
              <a:lnSpc>
                <a:spcPct val="150000"/>
              </a:lnSpc>
            </a:pPr>
            <a:r>
              <a:rPr lang="en-US" altLang="ja-JP" sz="2800" dirty="0"/>
              <a:t>limited </a:t>
            </a:r>
            <a:r>
              <a:rPr lang="en-US" altLang="ja-JP" sz="2800" dirty="0">
                <a:solidFill>
                  <a:srgbClr val="CC0000"/>
                </a:solidFill>
              </a:rPr>
              <a:t>YN</a:t>
            </a:r>
            <a:r>
              <a:rPr lang="en-US" altLang="ja-JP" sz="2800" dirty="0"/>
              <a:t> and non-existent  </a:t>
            </a:r>
            <a:r>
              <a:rPr lang="en-US" altLang="ja-JP" sz="2800" dirty="0">
                <a:solidFill>
                  <a:srgbClr val="CC0000"/>
                </a:solidFill>
              </a:rPr>
              <a:t>YY</a:t>
            </a:r>
            <a:r>
              <a:rPr lang="en-US" altLang="ja-JP" sz="2800" dirty="0"/>
              <a:t> scattering data</a:t>
            </a:r>
            <a:r>
              <a:rPr lang="en-US" altLang="ja-JP" dirty="0"/>
              <a:t>,</a:t>
            </a:r>
          </a:p>
          <a:p>
            <a:endParaRPr lang="en-US" altLang="ja-JP" sz="200" dirty="0"/>
          </a:p>
          <a:p>
            <a:endParaRPr lang="en-US" altLang="ja-JP" sz="500" dirty="0">
              <a:latin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en-US" altLang="ja-JP" sz="2800" dirty="0"/>
              <a:t>the systematic investigation of the </a:t>
            </a: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rgbClr val="0000CC"/>
                </a:solidFill>
              </a:rPr>
              <a:t>structure of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0000CC"/>
                </a:solidFill>
              </a:rPr>
              <a:t>light  </a:t>
            </a:r>
            <a:r>
              <a:rPr lang="en-US" altLang="ja-JP" sz="2800" dirty="0" err="1">
                <a:solidFill>
                  <a:srgbClr val="0000CC"/>
                </a:solidFill>
              </a:rPr>
              <a:t>hypernuclei</a:t>
            </a:r>
            <a:r>
              <a:rPr lang="en-US" altLang="ja-JP" sz="2800" dirty="0">
                <a:solidFill>
                  <a:srgbClr val="0000CC"/>
                </a:solidFill>
              </a:rPr>
              <a:t> </a:t>
            </a:r>
            <a:r>
              <a:rPr lang="en-US" altLang="ja-JP" sz="2800" dirty="0"/>
              <a:t>is essential. </a:t>
            </a:r>
          </a:p>
          <a:p>
            <a:endParaRPr lang="en-US" altLang="ja-JP" sz="9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1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8320" y="4038600"/>
            <a:ext cx="8320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Next step, it is important to extract information on ΞN interaction.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53382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1571947" y="456213"/>
            <a:ext cx="1750375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777430" y="795615"/>
            <a:ext cx="54652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547991" y="733970"/>
            <a:ext cx="602856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116475" y="1484784"/>
            <a:ext cx="715161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83766" y="692696"/>
            <a:ext cx="2735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T=1/2, J=1/2</a:t>
            </a:r>
            <a:r>
              <a:rPr kumimoji="1" lang="en-US" altLang="ja-JP" sz="2000" baseline="30000" dirty="0" smtClean="0"/>
              <a:t>+</a:t>
            </a:r>
            <a:r>
              <a:rPr kumimoji="1" lang="en-US" altLang="ja-JP" sz="2000" dirty="0" smtClean="0"/>
              <a:t> and J=3/2</a:t>
            </a:r>
            <a:r>
              <a:rPr kumimoji="1" lang="en-US" altLang="ja-JP" sz="2000" baseline="30000" dirty="0" smtClean="0"/>
              <a:t>+</a:t>
            </a:r>
            <a:endParaRPr kumimoji="1" lang="ja-JP" altLang="en-US" sz="2000" baseline="300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911424" y="3501008"/>
            <a:ext cx="4224469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871531" y="4221088"/>
            <a:ext cx="21122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367809" y="1700809"/>
            <a:ext cx="107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ESC08c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3393" y="4077072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J=1/2+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79776" y="3933057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-2.07 </a:t>
            </a:r>
            <a:r>
              <a:rPr kumimoji="1" lang="en-US" altLang="ja-JP" sz="2400" dirty="0" err="1" smtClean="0"/>
              <a:t>MeV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83766" y="2996953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d+ Ξ</a:t>
            </a:r>
            <a:endParaRPr kumimoji="1" lang="ja-JP" altLang="en-US" sz="2400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6960096" y="3429000"/>
            <a:ext cx="4224469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0224459" y="2924945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d+ Ξ</a:t>
            </a:r>
            <a:endParaRPr kumimoji="1" lang="ja-JP" altLang="en-US" sz="24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7728182" y="4869160"/>
            <a:ext cx="24962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288022" y="465313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J=3/2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7382" y="3068960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72331" y="4365105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-2.57 </a:t>
            </a:r>
            <a:r>
              <a:rPr kumimoji="1" lang="en-US" altLang="ja-JP" sz="2400" dirty="0" err="1" smtClean="0"/>
              <a:t>MeV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68075" y="2852936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75520" y="5517232"/>
            <a:ext cx="5866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 used the different version of ESC08c (realistic force). </a:t>
            </a:r>
          </a:p>
          <a:p>
            <a:r>
              <a:rPr lang="en-US" altLang="ja-JP" dirty="0" smtClean="0"/>
              <a:t>However</a:t>
            </a:r>
            <a:r>
              <a:rPr lang="en-US" altLang="ja-JP" dirty="0" smtClean="0"/>
              <a:t>, I also have two bound states in three-body system.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1489752" y="548680"/>
            <a:ext cx="1935309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623316" y="826438"/>
            <a:ext cx="49515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311685" y="764792"/>
            <a:ext cx="572034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167847" y="1484784"/>
            <a:ext cx="663790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83766" y="692696"/>
            <a:ext cx="2735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T=1/2, J=1/2</a:t>
            </a:r>
            <a:r>
              <a:rPr kumimoji="1" lang="en-US" altLang="ja-JP" sz="2000" baseline="30000" dirty="0" smtClean="0"/>
              <a:t>+</a:t>
            </a:r>
            <a:r>
              <a:rPr kumimoji="1" lang="en-US" altLang="ja-JP" sz="2000" dirty="0" smtClean="0"/>
              <a:t> and J=3/2</a:t>
            </a:r>
            <a:r>
              <a:rPr kumimoji="1" lang="en-US" altLang="ja-JP" sz="2000" baseline="30000" dirty="0" smtClean="0"/>
              <a:t>+</a:t>
            </a:r>
            <a:endParaRPr kumimoji="1" lang="ja-JP" altLang="en-US" sz="2000" baseline="300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911424" y="3501008"/>
            <a:ext cx="4224469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367808" y="1700809"/>
            <a:ext cx="1880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HAL potential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3393" y="4077072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J=1/2+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83766" y="2996953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d+ Ξ</a:t>
            </a:r>
            <a:endParaRPr kumimoji="1" lang="ja-JP" altLang="en-US" sz="2400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6960096" y="3429000"/>
            <a:ext cx="4224469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0224459" y="2924945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d+ Ξ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88022" y="465313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J=3/2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7382" y="3068960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68075" y="2852936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75787" y="3933056"/>
            <a:ext cx="2512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No  bound state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1643865" y="384115"/>
            <a:ext cx="2017858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702104" y="600051"/>
            <a:ext cx="595901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890445" y="692696"/>
            <a:ext cx="557149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993187" y="1269027"/>
            <a:ext cx="612063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609636" y="1330405"/>
            <a:ext cx="678096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3499" y="2564905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T=1 state</a:t>
            </a:r>
            <a:endParaRPr kumimoji="1" lang="ja-JP" altLang="en-US" sz="24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431371" y="3645024"/>
            <a:ext cx="432048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311691" y="3068960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3N+Ξ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1371" y="3068961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 </a:t>
            </a:r>
            <a:r>
              <a:rPr lang="en-US" altLang="ja-JP" sz="2400" dirty="0" err="1" smtClean="0"/>
              <a:t>MeV</a:t>
            </a:r>
            <a:endParaRPr kumimoji="1" lang="ja-JP" altLang="en-US" sz="24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1295467" y="5157192"/>
            <a:ext cx="21122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599723" y="4869161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79510" y="5661248"/>
            <a:ext cx="1311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ESC08c </a:t>
            </a:r>
            <a:endParaRPr kumimoji="1" lang="ja-JP" altLang="en-US" sz="28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6288021" y="3645024"/>
            <a:ext cx="432048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9264353" y="2996952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3N+Ξ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03979" y="3068961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 </a:t>
            </a:r>
            <a:r>
              <a:rPr lang="en-US" altLang="ja-JP" sz="2400" dirty="0" err="1" smtClean="0"/>
              <a:t>MeV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60096" y="4077072"/>
            <a:ext cx="2430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No bound state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52118" y="5589241"/>
            <a:ext cx="1949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HAL potential 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11424" y="4653137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-2.25MeV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924673" y="332656"/>
            <a:ext cx="1906963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890445" y="476672"/>
            <a:ext cx="557149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119883" y="528220"/>
            <a:ext cx="565079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037690" y="1258664"/>
            <a:ext cx="490895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1921267" y="1196752"/>
            <a:ext cx="622338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9403" y="2492897"/>
            <a:ext cx="1326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T=0 state</a:t>
            </a:r>
            <a:endParaRPr kumimoji="1" lang="ja-JP" altLang="en-US" sz="24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431371" y="3645024"/>
            <a:ext cx="432048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311691" y="3068960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3N+Ξ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1371" y="3068961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 </a:t>
            </a:r>
            <a:r>
              <a:rPr lang="en-US" altLang="ja-JP" sz="2400" dirty="0" err="1" smtClean="0"/>
              <a:t>MeV</a:t>
            </a:r>
            <a:endParaRPr kumimoji="1" lang="ja-JP" altLang="en-US" sz="24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248128" y="3933056"/>
            <a:ext cx="21122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456374" y="3717033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79510" y="5661248"/>
            <a:ext cx="1311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ESC08c </a:t>
            </a:r>
            <a:endParaRPr kumimoji="1" lang="ja-JP" altLang="en-US" sz="28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6288021" y="3645024"/>
            <a:ext cx="432048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9264353" y="2996952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3N+Ξ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03979" y="3068961"/>
            <a:ext cx="100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 </a:t>
            </a:r>
            <a:r>
              <a:rPr lang="en-US" altLang="ja-JP" sz="2400" dirty="0" err="1" smtClean="0"/>
              <a:t>MeV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96001" y="3933057"/>
            <a:ext cx="31822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0.01 </a:t>
            </a:r>
            <a:r>
              <a:rPr kumimoji="1" lang="en-US" altLang="ja-JP" sz="2800" dirty="0" err="1" smtClean="0"/>
              <a:t>MeV</a:t>
            </a:r>
            <a:r>
              <a:rPr kumimoji="1" lang="ja-JP" altLang="en-US" sz="2800" dirty="0" smtClean="0"/>
              <a:t>～</a:t>
            </a:r>
            <a:r>
              <a:rPr kumimoji="1" lang="en-US" altLang="ja-JP" sz="2800" dirty="0" smtClean="0"/>
              <a:t>0.3 </a:t>
            </a:r>
            <a:r>
              <a:rPr kumimoji="1" lang="en-US" altLang="ja-JP" sz="2800" dirty="0" err="1" smtClean="0"/>
              <a:t>MeV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52118" y="5589241"/>
            <a:ext cx="1949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HAL potential 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03446" y="4077072"/>
            <a:ext cx="2430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No bound state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80044" y="4869160"/>
            <a:ext cx="276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B0F0"/>
                </a:solidFill>
              </a:rPr>
              <a:t>Preliminary result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95733" y="2348880"/>
            <a:ext cx="6262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In HAL potential ,  the  statistical errors are NOT included.  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7403" y="174661"/>
            <a:ext cx="1572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Summary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4387" y="1160980"/>
            <a:ext cx="105111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Motivated by experiment of </a:t>
            </a:r>
            <a:r>
              <a:rPr lang="en-US" altLang="ja-JP" sz="2800" baseline="30000" dirty="0" smtClean="0"/>
              <a:t>12</a:t>
            </a:r>
            <a:r>
              <a:rPr lang="en-US" altLang="ja-JP" sz="2800" baseline="-25000" dirty="0" smtClean="0"/>
              <a:t>Ξ</a:t>
            </a:r>
            <a:r>
              <a:rPr lang="en-US" altLang="ja-JP" sz="2800" dirty="0" smtClean="0"/>
              <a:t>Be, I calculated energy spectra of</a:t>
            </a:r>
          </a:p>
          <a:p>
            <a:r>
              <a:rPr kumimoji="1" lang="en-US" altLang="ja-JP" sz="2800" dirty="0" smtClean="0"/>
              <a:t>This Ξ </a:t>
            </a:r>
            <a:r>
              <a:rPr kumimoji="1" lang="en-US" altLang="ja-JP" sz="2800" dirty="0" err="1" smtClean="0"/>
              <a:t>hypernclei</a:t>
            </a:r>
            <a:r>
              <a:rPr kumimoji="1" lang="en-US" altLang="ja-JP" sz="2800" dirty="0" smtClean="0"/>
              <a:t> using ESC08c potential.</a:t>
            </a:r>
          </a:p>
          <a:p>
            <a:r>
              <a:rPr lang="en-US" altLang="ja-JP" sz="2800" dirty="0" smtClean="0"/>
              <a:t>We found there are many bound states and the ground state should be</a:t>
            </a:r>
          </a:p>
          <a:p>
            <a:r>
              <a:rPr lang="en-US" altLang="ja-JP" sz="2800" dirty="0" smtClean="0"/>
              <a:t>T=0 when we use ESC08c.  In the future, it is planned to calculate</a:t>
            </a:r>
          </a:p>
          <a:p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eaction cross section using cluster model to compare with the data</a:t>
            </a:r>
          </a:p>
          <a:p>
            <a:r>
              <a:rPr kumimoji="1" lang="en-US" altLang="ja-JP" sz="2800" dirty="0" smtClean="0"/>
              <a:t> by Prof. Nagae.</a:t>
            </a:r>
            <a:endParaRPr kumimoji="1" lang="ja-JP" altLang="en-US" sz="28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8500229" y="3436677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8431966" y="3231890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/>
              <a:t>12</a:t>
            </a:r>
            <a:r>
              <a:rPr lang="en-US" altLang="ja-JP" sz="2800"/>
              <a:t>Be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457366" y="3512877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7117517" y="3739890"/>
            <a:ext cx="2232025" cy="2195512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" name="Oval 18"/>
          <p:cNvSpPr>
            <a:spLocks noChangeArrowheads="1"/>
          </p:cNvSpPr>
          <p:nvPr/>
        </p:nvSpPr>
        <p:spPr bwMode="auto">
          <a:xfrm>
            <a:off x="7622341" y="4171690"/>
            <a:ext cx="433388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2800" b="1" baseline="30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8271630" y="3955791"/>
            <a:ext cx="719137" cy="7207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7406441" y="4819390"/>
            <a:ext cx="827088" cy="792162"/>
          </a:xfrm>
          <a:prstGeom prst="ellipse">
            <a:avLst/>
          </a:prstGeom>
          <a:solidFill>
            <a:srgbClr val="99CC00">
              <a:alpha val="70195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8343066" y="4819390"/>
            <a:ext cx="827088" cy="792162"/>
          </a:xfrm>
          <a:prstGeom prst="ellipse">
            <a:avLst/>
          </a:prstGeom>
          <a:solidFill>
            <a:srgbClr val="99CC00">
              <a:alpha val="74901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/>
              <a:t>α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45222" y="801384"/>
            <a:ext cx="93816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To extract information on V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part,  I would suggest to perform</a:t>
            </a:r>
          </a:p>
          <a:p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earch experiment of </a:t>
            </a:r>
            <a:r>
              <a:rPr kumimoji="1" lang="en-US" altLang="ja-JP" sz="2800" baseline="30000" dirty="0" smtClean="0"/>
              <a:t>7</a:t>
            </a:r>
            <a:r>
              <a:rPr kumimoji="1" lang="en-US" altLang="ja-JP" sz="2800" baseline="-25000" dirty="0" smtClean="0"/>
              <a:t>Ξ</a:t>
            </a:r>
            <a:r>
              <a:rPr kumimoji="1" lang="en-US" altLang="ja-JP" sz="2800" dirty="0" smtClean="0"/>
              <a:t>H and </a:t>
            </a:r>
            <a:r>
              <a:rPr kumimoji="1" lang="en-US" altLang="ja-JP" sz="2800" baseline="30000" dirty="0" smtClean="0"/>
              <a:t>10</a:t>
            </a:r>
            <a:r>
              <a:rPr kumimoji="1" lang="en-US" altLang="ja-JP" sz="2800" baseline="-25000" dirty="0" smtClean="0"/>
              <a:t>Ξ</a:t>
            </a:r>
            <a:r>
              <a:rPr kumimoji="1" lang="en-US" altLang="ja-JP" sz="2800" dirty="0" smtClean="0"/>
              <a:t>Li using </a:t>
            </a:r>
            <a:r>
              <a:rPr kumimoji="1" lang="en-US" altLang="ja-JP" sz="2800" baseline="30000" dirty="0" smtClean="0"/>
              <a:t>7</a:t>
            </a:r>
            <a:r>
              <a:rPr kumimoji="1" lang="en-US" altLang="ja-JP" sz="2800" dirty="0" smtClean="0"/>
              <a:t>Li and </a:t>
            </a:r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B target in</a:t>
            </a:r>
          </a:p>
          <a:p>
            <a:r>
              <a:rPr lang="en-US" altLang="ja-JP" sz="2800" dirty="0" smtClean="0"/>
              <a:t>the future.</a:t>
            </a:r>
            <a:endParaRPr kumimoji="1" lang="ja-JP" altLang="en-US" sz="2800" dirty="0"/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>
            <a:off x="2406472" y="2516278"/>
            <a:ext cx="1871663" cy="1871663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8" name="Oval 31"/>
          <p:cNvSpPr>
            <a:spLocks noChangeArrowheads="1"/>
          </p:cNvSpPr>
          <p:nvPr/>
        </p:nvSpPr>
        <p:spPr bwMode="auto">
          <a:xfrm>
            <a:off x="2622371" y="3492590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9" name="Oval 32"/>
          <p:cNvSpPr>
            <a:spLocks noChangeArrowheads="1"/>
          </p:cNvSpPr>
          <p:nvPr/>
        </p:nvSpPr>
        <p:spPr bwMode="auto">
          <a:xfrm>
            <a:off x="2766835" y="2732178"/>
            <a:ext cx="561975" cy="557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0" name="Oval 33"/>
          <p:cNvSpPr>
            <a:spLocks noChangeArrowheads="1"/>
          </p:cNvSpPr>
          <p:nvPr/>
        </p:nvSpPr>
        <p:spPr bwMode="auto">
          <a:xfrm>
            <a:off x="3414534" y="3492590"/>
            <a:ext cx="647700" cy="628650"/>
          </a:xfrm>
          <a:prstGeom prst="ellipse">
            <a:avLst/>
          </a:prstGeom>
          <a:solidFill>
            <a:srgbClr val="92D050">
              <a:alpha val="74117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/>
              <a:t>α</a:t>
            </a:r>
          </a:p>
        </p:txBody>
      </p:sp>
      <p:sp>
        <p:nvSpPr>
          <p:cNvPr id="11" name="Oval 40"/>
          <p:cNvSpPr>
            <a:spLocks noChangeArrowheads="1"/>
          </p:cNvSpPr>
          <p:nvPr/>
        </p:nvSpPr>
        <p:spPr bwMode="auto">
          <a:xfrm>
            <a:off x="3558997" y="2875052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2" name="Oval 2"/>
          <p:cNvSpPr>
            <a:spLocks noChangeArrowheads="1"/>
          </p:cNvSpPr>
          <p:nvPr/>
        </p:nvSpPr>
        <p:spPr bwMode="auto">
          <a:xfrm>
            <a:off x="5238322" y="2397323"/>
            <a:ext cx="1728788" cy="1728787"/>
          </a:xfrm>
          <a:prstGeom prst="ellipse">
            <a:avLst/>
          </a:prstGeom>
          <a:solidFill>
            <a:srgbClr val="FFFF00">
              <a:alpha val="25882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743148" y="4270572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baseline="30000"/>
              <a:t>7</a:t>
            </a:r>
            <a:r>
              <a:rPr lang="en-US" altLang="ja-JP" sz="2400"/>
              <a:t>H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670122" y="4562673"/>
            <a:ext cx="3465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5525660" y="3262509"/>
            <a:ext cx="647700" cy="649288"/>
          </a:xfrm>
          <a:prstGeom prst="ellipse">
            <a:avLst/>
          </a:prstGeom>
          <a:solidFill>
            <a:srgbClr val="92D050">
              <a:alpha val="67842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α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5598686" y="2686247"/>
            <a:ext cx="503237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</a:rPr>
              <a:t>-</a:t>
            </a:r>
            <a:endParaRPr lang="en-US" altLang="ja-JP" sz="2800" baseline="30000">
              <a:solidFill>
                <a:schemeClr val="bg1"/>
              </a:solidFill>
              <a:ea typeface="ＭＳ 明朝" panose="02020609040205080304" pitchFamily="17" charset="-128"/>
            </a:endParaRP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246386" y="2686247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319411" y="3405384"/>
            <a:ext cx="434975" cy="4318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6246385" y="4270573"/>
            <a:ext cx="100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(T=3/2)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28135" y="4561726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10</a:t>
            </a:r>
            <a:r>
              <a:rPr kumimoji="1" lang="en-US" altLang="ja-JP" sz="2400" baseline="-25000" dirty="0" smtClean="0"/>
              <a:t>Ξ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60295" y="476054"/>
            <a:ext cx="860289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To investigate  </a:t>
            </a:r>
            <a:r>
              <a:rPr lang="en-US" altLang="ja-JP" sz="2800" dirty="0" smtClean="0"/>
              <a:t>spin- </a:t>
            </a:r>
            <a:r>
              <a:rPr lang="en-US" altLang="ja-JP" sz="2800" dirty="0" err="1" smtClean="0"/>
              <a:t>isospin</a:t>
            </a:r>
            <a:r>
              <a:rPr lang="en-US" altLang="ja-JP" sz="2800" dirty="0" smtClean="0"/>
              <a:t> dependence on NNΞ and NNNΞ system</a:t>
            </a:r>
            <a:r>
              <a:rPr lang="en-US" altLang="ja-JP" sz="2800" dirty="0" smtClean="0"/>
              <a:t>,  we </a:t>
            </a:r>
            <a:r>
              <a:rPr lang="en-US" altLang="ja-JP" sz="2800" dirty="0" smtClean="0"/>
              <a:t>calculated these systems using two types ΞN interactions</a:t>
            </a:r>
            <a:r>
              <a:rPr lang="en-US" altLang="ja-JP" sz="2800" dirty="0" smtClean="0"/>
              <a:t>, ESC08c </a:t>
            </a:r>
            <a:r>
              <a:rPr lang="en-US" altLang="ja-JP" sz="2800" dirty="0" smtClean="0"/>
              <a:t>and HAL potential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The energies of these systems are strongly dependent on</a:t>
            </a:r>
          </a:p>
          <a:p>
            <a:r>
              <a:rPr lang="en-US" altLang="ja-JP" sz="2800" dirty="0" smtClean="0"/>
              <a:t>t</a:t>
            </a:r>
            <a:r>
              <a:rPr lang="en-US" altLang="ja-JP" sz="2800" dirty="0" smtClean="0"/>
              <a:t>he ΞN potential employed.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dirty="0" smtClean="0"/>
              <a:t>To investigate this fact, I suggest to produce these Ξ </a:t>
            </a:r>
            <a:r>
              <a:rPr lang="en-US" altLang="ja-JP" sz="2800" dirty="0" err="1" smtClean="0"/>
              <a:t>hypernuclei</a:t>
            </a:r>
            <a:r>
              <a:rPr lang="en-US" altLang="ja-JP" sz="2800" dirty="0" smtClean="0"/>
              <a:t> using </a:t>
            </a:r>
            <a:r>
              <a:rPr lang="en-US" altLang="ja-JP" sz="2800" baseline="30000" dirty="0" smtClean="0"/>
              <a:t>3</a:t>
            </a:r>
            <a:r>
              <a:rPr lang="en-US" altLang="ja-JP" sz="2800" dirty="0" smtClean="0"/>
              <a:t>He and </a:t>
            </a:r>
            <a:r>
              <a:rPr lang="en-US" altLang="ja-JP" sz="2800" baseline="30000" dirty="0" smtClean="0"/>
              <a:t>4</a:t>
            </a:r>
            <a:r>
              <a:rPr lang="en-US" altLang="ja-JP" sz="2800" dirty="0" smtClean="0"/>
              <a:t>He target by (K</a:t>
            </a:r>
            <a:r>
              <a:rPr lang="en-US" altLang="ja-JP" sz="2800" baseline="30000" dirty="0" smtClean="0"/>
              <a:t>+</a:t>
            </a:r>
            <a:r>
              <a:rPr lang="en-US" altLang="ja-JP" sz="2800" dirty="0" smtClean="0"/>
              <a:t>,K</a:t>
            </a:r>
            <a:r>
              <a:rPr lang="en-US" altLang="ja-JP" sz="2800" baseline="30000" dirty="0" smtClean="0"/>
              <a:t>-</a:t>
            </a:r>
            <a:r>
              <a:rPr lang="en-US" altLang="ja-JP" sz="2800" dirty="0" smtClean="0"/>
              <a:t>) reaction. </a:t>
            </a:r>
            <a:endParaRPr lang="ja-JP" altLang="en-US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</p:txBody>
      </p:sp>
      <p:sp>
        <p:nvSpPr>
          <p:cNvPr id="5" name="円/楕円 4"/>
          <p:cNvSpPr/>
          <p:nvPr/>
        </p:nvSpPr>
        <p:spPr>
          <a:xfrm>
            <a:off x="5989833" y="4175191"/>
            <a:ext cx="1906963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955605" y="4319207"/>
            <a:ext cx="557149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185043" y="4370755"/>
            <a:ext cx="565079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6102850" y="5101199"/>
            <a:ext cx="490895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6986427" y="5039287"/>
            <a:ext cx="622338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  <p:sp>
        <p:nvSpPr>
          <p:cNvPr id="10" name="円/楕円 9"/>
          <p:cNvSpPr/>
          <p:nvPr/>
        </p:nvSpPr>
        <p:spPr>
          <a:xfrm>
            <a:off x="2229491" y="3959701"/>
            <a:ext cx="1935309" cy="1800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363055" y="4237459"/>
            <a:ext cx="495150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3051424" y="4175813"/>
            <a:ext cx="572034" cy="57606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2907586" y="4895805"/>
            <a:ext cx="663790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Ξ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601948" y="1681787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z="6600" dirty="0" smtClean="0">
                <a:solidFill>
                  <a:srgbClr val="00B0F0"/>
                </a:solidFill>
              </a:rPr>
              <a:t>Thank you!</a:t>
            </a:r>
            <a:endParaRPr kumimoji="1" lang="ja-JP" altLang="en-US" sz="6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15889"/>
            <a:ext cx="8096251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テキスト ボックス 4"/>
          <p:cNvSpPr txBox="1">
            <a:spLocks noChangeArrowheads="1"/>
          </p:cNvSpPr>
          <p:nvPr/>
        </p:nvSpPr>
        <p:spPr bwMode="auto">
          <a:xfrm>
            <a:off x="1765300" y="5364164"/>
            <a:ext cx="997741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000" dirty="0" smtClean="0"/>
              <a:t>Furthermore, </a:t>
            </a:r>
            <a:r>
              <a:rPr lang="en-US" altLang="ja-JP" sz="2000" dirty="0"/>
              <a:t>we observed bound Ξ </a:t>
            </a:r>
            <a:r>
              <a:rPr lang="en-US" altLang="ja-JP" sz="2000" dirty="0" err="1"/>
              <a:t>hypernucleus</a:t>
            </a:r>
            <a:r>
              <a:rPr lang="en-US" altLang="ja-JP" sz="2000" dirty="0"/>
              <a:t>, for the first time</a:t>
            </a:r>
          </a:p>
          <a:p>
            <a:r>
              <a:rPr lang="en-US" altLang="ja-JP" sz="2000" dirty="0"/>
              <a:t>in the world. Now, we understood that ΞN interaction should be attractive</a:t>
            </a:r>
            <a:r>
              <a:rPr lang="en-US" altLang="ja-JP" sz="2000" dirty="0" smtClean="0"/>
              <a:t>.</a:t>
            </a:r>
          </a:p>
          <a:p>
            <a:r>
              <a:rPr lang="en-US" altLang="ja-JP" sz="2000" dirty="0" smtClean="0"/>
              <a:t>Also, it is important to interpret  spin-parity to comparing theory and experimental data.</a:t>
            </a:r>
          </a:p>
          <a:p>
            <a:endParaRPr lang="en-US" altLang="ja-JP" sz="2000" dirty="0" smtClean="0"/>
          </a:p>
        </p:txBody>
      </p:sp>
      <p:sp>
        <p:nvSpPr>
          <p:cNvPr id="95236" name="Oval 3"/>
          <p:cNvSpPr>
            <a:spLocks noChangeArrowheads="1"/>
          </p:cNvSpPr>
          <p:nvPr/>
        </p:nvSpPr>
        <p:spPr bwMode="auto">
          <a:xfrm>
            <a:off x="8256589" y="2997201"/>
            <a:ext cx="2232025" cy="2195513"/>
          </a:xfrm>
          <a:prstGeom prst="ellipse">
            <a:avLst/>
          </a:prstGeom>
          <a:solidFill>
            <a:srgbClr val="FFFF00">
              <a:alpha val="2705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95237" name="Oval 4"/>
          <p:cNvSpPr>
            <a:spLocks noChangeArrowheads="1"/>
          </p:cNvSpPr>
          <p:nvPr/>
        </p:nvSpPr>
        <p:spPr bwMode="auto">
          <a:xfrm>
            <a:off x="9121776" y="3141663"/>
            <a:ext cx="468313" cy="4683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5238" name="Oval 5"/>
          <p:cNvSpPr>
            <a:spLocks noChangeArrowheads="1"/>
          </p:cNvSpPr>
          <p:nvPr/>
        </p:nvSpPr>
        <p:spPr bwMode="auto">
          <a:xfrm>
            <a:off x="8689976" y="3716339"/>
            <a:ext cx="1368425" cy="1368425"/>
          </a:xfrm>
          <a:prstGeom prst="ellipse">
            <a:avLst/>
          </a:prstGeom>
          <a:solidFill>
            <a:srgbClr val="008000">
              <a:alpha val="70195"/>
            </a:srgbClr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baseline="30000">
                <a:solidFill>
                  <a:schemeClr val="bg1"/>
                </a:solidFill>
              </a:rPr>
              <a:t>14</a:t>
            </a:r>
            <a:r>
              <a:rPr lang="en-US" altLang="ja-JP">
                <a:solidFill>
                  <a:schemeClr val="bg1"/>
                </a:solidFill>
              </a:rPr>
              <a:t>N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8616950" y="1196975"/>
            <a:ext cx="1727200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40" name="テキスト ボックス 10"/>
          <p:cNvSpPr txBox="1">
            <a:spLocks noChangeArrowheads="1"/>
          </p:cNvSpPr>
          <p:nvPr/>
        </p:nvSpPr>
        <p:spPr bwMode="auto">
          <a:xfrm>
            <a:off x="9188451" y="735013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baseline="30000"/>
              <a:t>14</a:t>
            </a:r>
            <a:r>
              <a:rPr lang="en-US" altLang="ja-JP"/>
              <a:t>N-Ξ-</a:t>
            </a:r>
            <a:endParaRPr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9121775" y="1773238"/>
            <a:ext cx="94615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42" name="テキスト ボックス 13"/>
          <p:cNvSpPr txBox="1">
            <a:spLocks noChangeArrowheads="1"/>
          </p:cNvSpPr>
          <p:nvPr/>
        </p:nvSpPr>
        <p:spPr bwMode="auto">
          <a:xfrm>
            <a:off x="8107385" y="1819791"/>
            <a:ext cx="38138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dirty="0"/>
              <a:t>-4.38 ± 0.25 </a:t>
            </a:r>
            <a:r>
              <a:rPr lang="ja-JP" altLang="en-US" dirty="0" smtClean="0"/>
              <a:t>～</a:t>
            </a:r>
            <a:r>
              <a:rPr lang="en-US" altLang="ja-JP" dirty="0" smtClean="0"/>
              <a:t>-1.10</a:t>
            </a:r>
            <a:r>
              <a:rPr lang="en-US" altLang="ja-JP" dirty="0"/>
              <a:t> ±</a:t>
            </a:r>
            <a:r>
              <a:rPr lang="en-US" altLang="ja-JP" dirty="0" smtClean="0"/>
              <a:t> 0.25 </a:t>
            </a:r>
            <a:r>
              <a:rPr lang="en-US" altLang="ja-JP" dirty="0"/>
              <a:t>MeV </a:t>
            </a:r>
            <a:endParaRPr lang="ja-JP" altLang="en-US" dirty="0"/>
          </a:p>
        </p:txBody>
      </p:sp>
      <p:sp>
        <p:nvSpPr>
          <p:cNvPr id="95243" name="テキスト ボックス 14"/>
          <p:cNvSpPr txBox="1">
            <a:spLocks noChangeArrowheads="1"/>
          </p:cNvSpPr>
          <p:nvPr/>
        </p:nvSpPr>
        <p:spPr bwMode="auto">
          <a:xfrm>
            <a:off x="8353425" y="1184275"/>
            <a:ext cx="85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/>
              <a:t>0 MeV</a:t>
            </a:r>
            <a:endParaRPr lang="ja-JP" altLang="en-US"/>
          </a:p>
        </p:txBody>
      </p:sp>
      <p:sp>
        <p:nvSpPr>
          <p:cNvPr id="95244" name="テキスト ボックス 1"/>
          <p:cNvSpPr txBox="1">
            <a:spLocks noChangeArrowheads="1"/>
          </p:cNvSpPr>
          <p:nvPr/>
        </p:nvSpPr>
        <p:spPr bwMode="auto">
          <a:xfrm>
            <a:off x="6731001" y="4676776"/>
            <a:ext cx="162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400"/>
              <a:t>Kiso event</a:t>
            </a:r>
            <a:endParaRPr lang="ja-JP" altLang="en-US" sz="2400"/>
          </a:p>
        </p:txBody>
      </p:sp>
    </p:spTree>
    <p:extLst>
      <p:ext uri="{BB962C8B-B14F-4D97-AF65-F5344CB8AC3E}">
        <p14:creationId xmlns="" xmlns:p14="http://schemas.microsoft.com/office/powerpoint/2010/main" val="42362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1847850" y="2781300"/>
            <a:ext cx="8064500" cy="204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For the study of </a:t>
            </a:r>
            <a:r>
              <a:rPr lang="en-US" altLang="ja-JP" sz="2000" b="1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/>
              <a:t>N interaction, it is important to study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the structure of </a:t>
            </a:r>
            <a:r>
              <a:rPr lang="en-US" altLang="ja-JP" sz="2000" b="1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hypernuclei</a:t>
            </a:r>
            <a:r>
              <a:rPr lang="en-US" altLang="ja-JP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</p:txBody>
      </p:sp>
      <p:sp>
        <p:nvSpPr>
          <p:cNvPr id="94211" name="Oval 3"/>
          <p:cNvSpPr>
            <a:spLocks noChangeArrowheads="1"/>
          </p:cNvSpPr>
          <p:nvPr/>
        </p:nvSpPr>
        <p:spPr bwMode="auto">
          <a:xfrm>
            <a:off x="4870451" y="188913"/>
            <a:ext cx="2232025" cy="2195512"/>
          </a:xfrm>
          <a:prstGeom prst="ellipse">
            <a:avLst/>
          </a:prstGeom>
          <a:solidFill>
            <a:srgbClr val="FFFF00">
              <a:alpha val="27058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4212" name="Oval 4"/>
          <p:cNvSpPr>
            <a:spLocks noChangeArrowheads="1"/>
          </p:cNvSpPr>
          <p:nvPr/>
        </p:nvSpPr>
        <p:spPr bwMode="auto">
          <a:xfrm>
            <a:off x="5735638" y="333376"/>
            <a:ext cx="468312" cy="4683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800" baseline="300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94213" name="Oval 5"/>
          <p:cNvSpPr>
            <a:spLocks noChangeArrowheads="1"/>
          </p:cNvSpPr>
          <p:nvPr/>
        </p:nvSpPr>
        <p:spPr bwMode="auto">
          <a:xfrm>
            <a:off x="5303839" y="908051"/>
            <a:ext cx="1368425" cy="1368425"/>
          </a:xfrm>
          <a:prstGeom prst="ellipse">
            <a:avLst/>
          </a:prstGeom>
          <a:solidFill>
            <a:srgbClr val="008000">
              <a:alpha val="70195"/>
            </a:srgbClr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core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nucleus</a:t>
            </a:r>
          </a:p>
        </p:txBody>
      </p:sp>
    </p:spTree>
    <p:extLst>
      <p:ext uri="{BB962C8B-B14F-4D97-AF65-F5344CB8AC3E}">
        <p14:creationId xmlns="" xmlns:p14="http://schemas.microsoft.com/office/powerpoint/2010/main" val="425967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308" y="511144"/>
            <a:ext cx="10097213" cy="442805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17098" y="199612"/>
            <a:ext cx="3645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Physical Review C 94, 064319 (2016)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275" y="4847521"/>
            <a:ext cx="116867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Using RMF theory, we interpret that Kiso event is observation of  </a:t>
            </a:r>
            <a:r>
              <a:rPr kumimoji="1" lang="en-US" altLang="ja-JP" sz="2400" baseline="30000" dirty="0" smtClean="0"/>
              <a:t>14</a:t>
            </a:r>
            <a:r>
              <a:rPr kumimoji="1" lang="en-US" altLang="ja-JP" sz="2400" dirty="0" smtClean="0"/>
              <a:t>N(</a:t>
            </a:r>
            <a:r>
              <a:rPr kumimoji="1" lang="en-US" altLang="ja-JP" sz="2400" dirty="0" err="1" smtClean="0"/>
              <a:t>g.s</a:t>
            </a:r>
            <a:r>
              <a:rPr kumimoji="1" lang="en-US" altLang="ja-JP" sz="2400" dirty="0" smtClean="0"/>
              <a:t>) +Ξ(0p) state.</a:t>
            </a:r>
          </a:p>
          <a:p>
            <a:r>
              <a:rPr lang="en-US" altLang="ja-JP" sz="2400" dirty="0" smtClean="0"/>
              <a:t>Weak point: RMF theory focus on the only ground state of </a:t>
            </a:r>
            <a:r>
              <a:rPr lang="en-US" altLang="ja-JP" sz="2400" baseline="30000" dirty="0" smtClean="0"/>
              <a:t>14</a:t>
            </a:r>
            <a:r>
              <a:rPr lang="en-US" altLang="ja-JP" sz="2400" dirty="0" smtClean="0"/>
              <a:t>N, not the excited state of </a:t>
            </a:r>
            <a:r>
              <a:rPr lang="en-US" altLang="ja-JP" sz="2400" baseline="30000" dirty="0" smtClean="0"/>
              <a:t>14</a:t>
            </a:r>
            <a:r>
              <a:rPr lang="en-US" altLang="ja-JP" sz="2400" dirty="0" smtClean="0"/>
              <a:t>N.</a:t>
            </a:r>
          </a:p>
          <a:p>
            <a:r>
              <a:rPr kumimoji="1" lang="en-US" altLang="ja-JP" sz="2400" dirty="0" smtClean="0"/>
              <a:t>It is planning to take into account of the excited state of </a:t>
            </a:r>
            <a:r>
              <a:rPr kumimoji="1" lang="en-US" altLang="ja-JP" sz="2400" baseline="30000" dirty="0" smtClean="0"/>
              <a:t>14</a:t>
            </a:r>
            <a:r>
              <a:rPr kumimoji="1" lang="en-US" altLang="ja-JP" sz="2400" dirty="0" smtClean="0"/>
              <a:t>N for further analysis of Kiso event</a:t>
            </a:r>
          </a:p>
          <a:p>
            <a:r>
              <a:rPr lang="en-US" altLang="ja-JP" sz="2400" dirty="0"/>
              <a:t>u</a:t>
            </a:r>
            <a:r>
              <a:rPr lang="en-US" altLang="ja-JP" sz="2400" dirty="0" smtClean="0"/>
              <a:t>sing α+α+α+</a:t>
            </a:r>
            <a:r>
              <a:rPr lang="en-US" altLang="ja-JP" sz="2400" dirty="0" err="1" smtClean="0"/>
              <a:t>d+Ξ</a:t>
            </a:r>
            <a:r>
              <a:rPr lang="en-US" altLang="ja-JP" sz="2400" dirty="0" smtClean="0"/>
              <a:t> 5-body cluster model</a:t>
            </a:r>
            <a:r>
              <a:rPr kumimoji="1" lang="en-US" altLang="ja-JP" sz="2400" dirty="0" smtClean="0"/>
              <a:t>.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9645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Oval 3"/>
          <p:cNvSpPr>
            <a:spLocks noChangeArrowheads="1"/>
          </p:cNvSpPr>
          <p:nvPr/>
        </p:nvSpPr>
        <p:spPr bwMode="auto">
          <a:xfrm>
            <a:off x="5903980" y="1988841"/>
            <a:ext cx="1771438" cy="1800225"/>
          </a:xfrm>
          <a:prstGeom prst="ellipse">
            <a:avLst/>
          </a:prstGeom>
          <a:solidFill>
            <a:srgbClr val="FFFF00">
              <a:alpha val="2196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6260" name="Oval 4"/>
          <p:cNvSpPr>
            <a:spLocks noChangeArrowheads="1"/>
          </p:cNvSpPr>
          <p:nvPr/>
        </p:nvSpPr>
        <p:spPr bwMode="auto">
          <a:xfrm>
            <a:off x="2974109" y="2016550"/>
            <a:ext cx="1804189" cy="1800225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3334327" y="2771475"/>
            <a:ext cx="893250" cy="8651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baseline="30000" dirty="0">
                <a:solidFill>
                  <a:schemeClr val="bg1"/>
                </a:solidFill>
              </a:rPr>
              <a:t>11</a:t>
            </a:r>
            <a:r>
              <a:rPr lang="en-US" altLang="ja-JP" sz="26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96262" name="Oval 6"/>
          <p:cNvSpPr>
            <a:spLocks noChangeArrowheads="1"/>
          </p:cNvSpPr>
          <p:nvPr/>
        </p:nvSpPr>
        <p:spPr bwMode="auto">
          <a:xfrm>
            <a:off x="3840193" y="2204738"/>
            <a:ext cx="463952" cy="4953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b="1" dirty="0"/>
              <a:t>p</a:t>
            </a:r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2663891" y="2131716"/>
            <a:ext cx="1223963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2087627" y="1915814"/>
            <a:ext cx="492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600"/>
              <a:t>K</a:t>
            </a:r>
            <a:r>
              <a:rPr lang="en-US" altLang="ja-JP" sz="3000" b="1" baseline="30000"/>
              <a:t>-</a:t>
            </a:r>
          </a:p>
        </p:txBody>
      </p:sp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5111814" y="2565103"/>
            <a:ext cx="503239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6266" name="Oval 10"/>
          <p:cNvSpPr>
            <a:spLocks noChangeArrowheads="1"/>
          </p:cNvSpPr>
          <p:nvPr/>
        </p:nvSpPr>
        <p:spPr bwMode="auto">
          <a:xfrm>
            <a:off x="6769164" y="2204738"/>
            <a:ext cx="527563" cy="5397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3000" b="1" baseline="300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96267" name="Oval 11"/>
          <p:cNvSpPr>
            <a:spLocks noChangeArrowheads="1"/>
          </p:cNvSpPr>
          <p:nvPr/>
        </p:nvSpPr>
        <p:spPr bwMode="auto">
          <a:xfrm>
            <a:off x="6449065" y="2797022"/>
            <a:ext cx="810718" cy="8651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baseline="30000">
                <a:solidFill>
                  <a:schemeClr val="bg1"/>
                </a:solidFill>
              </a:rPr>
              <a:t>11</a:t>
            </a:r>
            <a:r>
              <a:rPr lang="en-US" altLang="ja-JP" sz="26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3363977" y="3924001"/>
            <a:ext cx="71045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000" b="1" baseline="30000"/>
              <a:t>12</a:t>
            </a:r>
            <a:r>
              <a:rPr lang="en-US" altLang="ja-JP" sz="2600"/>
              <a:t>C</a:t>
            </a: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6027803" y="3997026"/>
            <a:ext cx="242887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ea typeface="ＭＳ 明朝" panose="02020609040205080304" pitchFamily="17" charset="-128"/>
              </a:rPr>
              <a:t>Ξ</a:t>
            </a:r>
            <a:r>
              <a:rPr lang="en-US" altLang="ja-JP" sz="2600"/>
              <a:t> hypernucleus</a:t>
            </a:r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1288325" y="135105"/>
            <a:ext cx="1120847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99"/>
                </a:solidFill>
              </a:rPr>
              <a:t>  </a:t>
            </a:r>
            <a:r>
              <a:rPr lang="en-US" altLang="ja-JP" sz="2000" dirty="0">
                <a:solidFill>
                  <a:srgbClr val="000099"/>
                </a:solidFill>
              </a:rPr>
              <a:t>“Spectroscopic study of </a:t>
            </a:r>
            <a:r>
              <a:rPr lang="en-US" altLang="ja-JP" sz="2000" b="1" dirty="0">
                <a:solidFill>
                  <a:srgbClr val="CC0000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2000" dirty="0">
                <a:solidFill>
                  <a:srgbClr val="000099"/>
                </a:solidFill>
              </a:rPr>
              <a:t>-</a:t>
            </a:r>
            <a:r>
              <a:rPr lang="en-US" altLang="ja-JP" sz="2000" dirty="0" err="1">
                <a:solidFill>
                  <a:srgbClr val="000099"/>
                </a:solidFill>
              </a:rPr>
              <a:t>Hypernucleus</a:t>
            </a:r>
            <a:r>
              <a:rPr lang="en-US" altLang="ja-JP" sz="2000" dirty="0">
                <a:solidFill>
                  <a:srgbClr val="000099"/>
                </a:solidFill>
              </a:rPr>
              <a:t>, </a:t>
            </a:r>
            <a:r>
              <a:rPr lang="en-US" altLang="ja-JP" sz="2000" b="1" baseline="30000" dirty="0">
                <a:solidFill>
                  <a:srgbClr val="000099"/>
                </a:solidFill>
              </a:rPr>
              <a:t>12</a:t>
            </a:r>
            <a:r>
              <a:rPr lang="en-US" altLang="ja-JP" sz="2000" dirty="0">
                <a:solidFill>
                  <a:srgbClr val="000099"/>
                </a:solidFill>
              </a:rPr>
              <a:t>Be,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0099"/>
                </a:solidFill>
              </a:rPr>
              <a:t>            via the </a:t>
            </a:r>
            <a:r>
              <a:rPr lang="en-US" altLang="ja-JP" sz="2000" b="1" baseline="30000" dirty="0">
                <a:solidFill>
                  <a:srgbClr val="000099"/>
                </a:solidFill>
              </a:rPr>
              <a:t>12</a:t>
            </a:r>
            <a:r>
              <a:rPr lang="en-US" altLang="ja-JP" sz="2000" dirty="0">
                <a:solidFill>
                  <a:srgbClr val="000099"/>
                </a:solidFill>
              </a:rPr>
              <a:t>C(K</a:t>
            </a:r>
            <a:r>
              <a:rPr lang="en-US" altLang="ja-JP" sz="2400" b="1" baseline="30000" dirty="0">
                <a:solidFill>
                  <a:srgbClr val="000099"/>
                </a:solidFill>
              </a:rPr>
              <a:t>-</a:t>
            </a:r>
            <a:r>
              <a:rPr lang="en-US" altLang="ja-JP" sz="2000" dirty="0">
                <a:solidFill>
                  <a:srgbClr val="000099"/>
                </a:solidFill>
              </a:rPr>
              <a:t>,K</a:t>
            </a:r>
            <a:r>
              <a:rPr lang="en-US" altLang="ja-JP" sz="2400" b="1" baseline="30000" dirty="0">
                <a:solidFill>
                  <a:srgbClr val="000099"/>
                </a:solidFill>
              </a:rPr>
              <a:t>+</a:t>
            </a:r>
            <a:r>
              <a:rPr lang="en-US" altLang="ja-JP" sz="2000" dirty="0">
                <a:solidFill>
                  <a:srgbClr val="000099"/>
                </a:solidFill>
              </a:rPr>
              <a:t>)  Reaction”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0099"/>
                </a:solidFill>
              </a:rPr>
              <a:t>            by Nagae</a:t>
            </a:r>
            <a:r>
              <a:rPr lang="ja-JP" altLang="en-US" sz="2000" dirty="0">
                <a:solidFill>
                  <a:srgbClr val="000099"/>
                </a:solidFill>
              </a:rPr>
              <a:t>　</a:t>
            </a:r>
            <a:r>
              <a:rPr lang="en-US" altLang="ja-JP" sz="2000" dirty="0">
                <a:solidFill>
                  <a:srgbClr val="000099"/>
                </a:solidFill>
              </a:rPr>
              <a:t>and his collaborators</a:t>
            </a:r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 flipV="1">
            <a:off x="7331718" y="2039638"/>
            <a:ext cx="792163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273" name="Text Box 18"/>
          <p:cNvSpPr txBox="1">
            <a:spLocks noChangeArrowheads="1"/>
          </p:cNvSpPr>
          <p:nvPr/>
        </p:nvSpPr>
        <p:spPr bwMode="auto">
          <a:xfrm>
            <a:off x="8123881" y="1734694"/>
            <a:ext cx="5565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/>
              <a:t>K</a:t>
            </a:r>
            <a:r>
              <a:rPr lang="en-US" altLang="ja-JP" sz="3000" b="1" baseline="30000" dirty="0"/>
              <a:t>+</a:t>
            </a:r>
          </a:p>
        </p:txBody>
      </p:sp>
      <p:sp>
        <p:nvSpPr>
          <p:cNvPr id="96275" name="Text Box 20"/>
          <p:cNvSpPr txBox="1">
            <a:spLocks noChangeArrowheads="1"/>
          </p:cNvSpPr>
          <p:nvPr/>
        </p:nvSpPr>
        <p:spPr bwMode="auto">
          <a:xfrm>
            <a:off x="1755775" y="546258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Garamond" panose="02020404030301010803" pitchFamily="18" charset="0"/>
            </a:endParaRPr>
          </a:p>
        </p:txBody>
      </p:sp>
      <p:sp>
        <p:nvSpPr>
          <p:cNvPr id="96276" name="Text Box 21"/>
          <p:cNvSpPr txBox="1">
            <a:spLocks noChangeArrowheads="1"/>
          </p:cNvSpPr>
          <p:nvPr/>
        </p:nvSpPr>
        <p:spPr bwMode="auto">
          <a:xfrm>
            <a:off x="6097230" y="412019"/>
            <a:ext cx="3898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Ξ</a:t>
            </a:r>
            <a:r>
              <a:rPr lang="en-US" altLang="ja-JP" sz="1200" baseline="30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81005" y="4806388"/>
            <a:ext cx="7053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This experiment </a:t>
            </a:r>
            <a:r>
              <a:rPr lang="en-US" altLang="ja-JP" sz="2000" dirty="0" smtClean="0"/>
              <a:t>has been done, also.</a:t>
            </a:r>
          </a:p>
          <a:p>
            <a:r>
              <a:rPr kumimoji="1" lang="en-US" altLang="ja-JP" sz="2000" dirty="0" smtClean="0"/>
              <a:t>The observed </a:t>
            </a:r>
            <a:r>
              <a:rPr lang="en-US" altLang="ja-JP" sz="2000" dirty="0" smtClean="0"/>
              <a:t>data will be reported by Prof. Nagae (next session).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5636" y="5809672"/>
            <a:ext cx="11150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Question: what kind of energy spectra do we have in this Ξ </a:t>
            </a:r>
            <a:r>
              <a:rPr kumimoji="1" lang="en-US" altLang="ja-JP" sz="2400" dirty="0" err="1" smtClean="0"/>
              <a:t>hypernucleus</a:t>
            </a:r>
            <a:r>
              <a:rPr kumimoji="1" lang="en-US" altLang="ja-JP" sz="2400" dirty="0" smtClean="0"/>
              <a:t>, theoretically?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6242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99970" y="439475"/>
            <a:ext cx="8841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For this purpose, it is requested to calculate energy spectra of             .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854147" y="6012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8942902" y="377953"/>
            <a:ext cx="88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baseline="30000" dirty="0"/>
              <a:t>12</a:t>
            </a:r>
            <a:r>
              <a:rPr lang="en-US" altLang="ja-JP" sz="2800" dirty="0"/>
              <a:t>Be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8968303" y="621994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ea typeface="ＭＳ 明朝" panose="02020609040205080304" pitchFamily="17" charset="-128"/>
              </a:rPr>
              <a:t>Ξ</a:t>
            </a:r>
            <a:r>
              <a:rPr lang="en-US" altLang="ja-JP" sz="1600" b="1" baseline="3000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2440" y="1341120"/>
            <a:ext cx="43277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Total  </a:t>
            </a:r>
            <a:r>
              <a:rPr kumimoji="1" lang="en-US" altLang="ja-JP" sz="2400" dirty="0" err="1" smtClean="0"/>
              <a:t>isospin</a:t>
            </a:r>
            <a:r>
              <a:rPr kumimoji="1" lang="en-US" altLang="ja-JP" sz="2400" dirty="0" smtClean="0"/>
              <a:t> of    </a:t>
            </a:r>
            <a:r>
              <a:rPr kumimoji="1" lang="en-US" altLang="ja-JP" sz="2400" baseline="30000" dirty="0" smtClean="0"/>
              <a:t>11</a:t>
            </a:r>
            <a:r>
              <a:rPr kumimoji="1" lang="en-US" altLang="ja-JP" sz="2400" dirty="0" smtClean="0"/>
              <a:t>B : ½</a:t>
            </a:r>
          </a:p>
          <a:p>
            <a:r>
              <a:rPr lang="en-US" altLang="ja-JP" sz="2400" dirty="0" err="1" smtClean="0"/>
              <a:t>Isospin</a:t>
            </a:r>
            <a:r>
              <a:rPr lang="en-US" altLang="ja-JP" sz="2400" dirty="0" smtClean="0"/>
              <a:t> of Ξ: ½</a:t>
            </a:r>
          </a:p>
          <a:p>
            <a:r>
              <a:rPr lang="en-US" altLang="ja-JP" sz="2400" dirty="0" smtClean="0"/>
              <a:t>Total  </a:t>
            </a:r>
            <a:r>
              <a:rPr lang="en-US" altLang="ja-JP" sz="2400" dirty="0" err="1" smtClean="0"/>
              <a:t>isospin</a:t>
            </a:r>
            <a:r>
              <a:rPr lang="en-US" altLang="ja-JP" sz="2400" dirty="0" smtClean="0"/>
              <a:t> of </a:t>
            </a:r>
            <a:r>
              <a:rPr lang="en-US" altLang="ja-JP" sz="2400" baseline="30000" dirty="0" smtClean="0"/>
              <a:t> 11</a:t>
            </a:r>
            <a:r>
              <a:rPr lang="en-US" altLang="ja-JP" sz="2400" dirty="0" smtClean="0"/>
              <a:t>B+Ξ:   1  and  0 </a:t>
            </a:r>
          </a:p>
          <a:p>
            <a:endParaRPr kumimoji="1" lang="ja-JP" altLang="en-US" sz="2400" dirty="0"/>
          </a:p>
        </p:txBody>
      </p:sp>
      <p:sp>
        <p:nvSpPr>
          <p:cNvPr id="22" name="Oval 3"/>
          <p:cNvSpPr>
            <a:spLocks noChangeArrowheads="1"/>
          </p:cNvSpPr>
          <p:nvPr/>
        </p:nvSpPr>
        <p:spPr bwMode="auto">
          <a:xfrm>
            <a:off x="5492500" y="3086121"/>
            <a:ext cx="1771438" cy="1800225"/>
          </a:xfrm>
          <a:prstGeom prst="ellipse">
            <a:avLst/>
          </a:prstGeom>
          <a:solidFill>
            <a:srgbClr val="FFFF00">
              <a:alpha val="2196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2562629" y="3113830"/>
            <a:ext cx="1804189" cy="1800225"/>
          </a:xfrm>
          <a:prstGeom prst="ellipse">
            <a:avLst/>
          </a:prstGeom>
          <a:solidFill>
            <a:srgbClr val="FFFF00">
              <a:alpha val="30980"/>
            </a:srgbClr>
          </a:solidFill>
          <a:ln w="254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922847" y="3868755"/>
            <a:ext cx="893250" cy="8651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baseline="30000" dirty="0">
                <a:solidFill>
                  <a:schemeClr val="bg1"/>
                </a:solidFill>
              </a:rPr>
              <a:t>11</a:t>
            </a:r>
            <a:r>
              <a:rPr lang="en-US" altLang="ja-JP" sz="26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3428713" y="3302018"/>
            <a:ext cx="463952" cy="4953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b="1" dirty="0"/>
              <a:t>p</a:t>
            </a: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2252411" y="3228996"/>
            <a:ext cx="1223963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676147" y="3013094"/>
            <a:ext cx="4924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600"/>
              <a:t>K</a:t>
            </a:r>
            <a:r>
              <a:rPr lang="en-US" altLang="ja-JP" sz="3000" b="1" baseline="30000"/>
              <a:t>-</a:t>
            </a:r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auto">
          <a:xfrm>
            <a:off x="4700334" y="3662383"/>
            <a:ext cx="503239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6357684" y="3302018"/>
            <a:ext cx="527563" cy="5397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>
                <a:solidFill>
                  <a:schemeClr val="bg1"/>
                </a:solidFill>
                <a:ea typeface="ＭＳ 明朝" panose="02020609040205080304" pitchFamily="17" charset="-128"/>
              </a:rPr>
              <a:t>Ξ</a:t>
            </a:r>
            <a:r>
              <a:rPr lang="en-US" altLang="ja-JP" sz="3000" b="1" baseline="30000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6037585" y="3894302"/>
            <a:ext cx="810718" cy="8651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000" baseline="30000">
                <a:solidFill>
                  <a:schemeClr val="bg1"/>
                </a:solidFill>
              </a:rPr>
              <a:t>11</a:t>
            </a:r>
            <a:r>
              <a:rPr lang="en-US" altLang="ja-JP" sz="26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952497" y="5021281"/>
            <a:ext cx="71045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000" b="1" baseline="30000"/>
              <a:t>12</a:t>
            </a:r>
            <a:r>
              <a:rPr lang="en-US" altLang="ja-JP" sz="2600"/>
              <a:t>C</a:t>
            </a: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5616323" y="5094306"/>
            <a:ext cx="242887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ea typeface="ＭＳ 明朝" panose="02020609040205080304" pitchFamily="17" charset="-128"/>
              </a:rPr>
              <a:t>Ξ</a:t>
            </a:r>
            <a:r>
              <a:rPr lang="en-US" altLang="ja-JP" sz="2600"/>
              <a:t> hypernucleus</a:t>
            </a:r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 flipV="1">
            <a:off x="6920238" y="3136918"/>
            <a:ext cx="792163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7712401" y="2831974"/>
            <a:ext cx="5565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600" dirty="0"/>
              <a:t>K</a:t>
            </a:r>
            <a:r>
              <a:rPr lang="en-US" altLang="ja-JP" sz="3000" b="1" baseline="30000" dirty="0"/>
              <a:t>+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33360" y="3422997"/>
            <a:ext cx="38768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 smtClean="0"/>
              <a:t>T</a:t>
            </a:r>
            <a:r>
              <a:rPr kumimoji="1" lang="en-US" altLang="ja-JP" sz="2000" baseline="-25000" dirty="0" err="1" smtClean="0"/>
              <a:t>z</a:t>
            </a:r>
            <a:r>
              <a:rPr kumimoji="1" lang="en-US" altLang="ja-JP" sz="2000" dirty="0" smtClean="0"/>
              <a:t> of </a:t>
            </a:r>
            <a:r>
              <a:rPr kumimoji="1" lang="en-US" altLang="ja-JP" sz="2000" baseline="30000" dirty="0" smtClean="0"/>
              <a:t>11</a:t>
            </a:r>
            <a:r>
              <a:rPr kumimoji="1" lang="en-US" altLang="ja-JP" sz="2000" dirty="0" smtClean="0"/>
              <a:t>B: -1/2</a:t>
            </a:r>
          </a:p>
          <a:p>
            <a:r>
              <a:rPr lang="en-US" altLang="ja-JP" sz="2000" dirty="0" smtClean="0"/>
              <a:t>Ξ-: -1/2</a:t>
            </a:r>
          </a:p>
          <a:p>
            <a:r>
              <a:rPr kumimoji="1" lang="en-US" altLang="ja-JP" sz="2000" dirty="0" smtClean="0"/>
              <a:t>Total </a:t>
            </a:r>
            <a:r>
              <a:rPr kumimoji="1" lang="en-US" altLang="ja-JP" sz="2000" dirty="0" err="1" smtClean="0"/>
              <a:t>t</a:t>
            </a:r>
            <a:r>
              <a:rPr kumimoji="1" lang="en-US" altLang="ja-JP" sz="2000" baseline="-25000" dirty="0" err="1" smtClean="0"/>
              <a:t>z</a:t>
            </a:r>
            <a:r>
              <a:rPr kumimoji="1" lang="en-US" altLang="ja-JP" sz="2000" dirty="0" smtClean="0"/>
              <a:t> of </a:t>
            </a:r>
            <a:r>
              <a:rPr kumimoji="1" lang="en-US" altLang="ja-JP" sz="2000" baseline="30000" dirty="0" smtClean="0"/>
              <a:t>11</a:t>
            </a:r>
            <a:r>
              <a:rPr kumimoji="1" lang="en-US" altLang="ja-JP" sz="2000" dirty="0" smtClean="0"/>
              <a:t>B+Ξ</a:t>
            </a:r>
            <a:r>
              <a:rPr kumimoji="1" lang="ja-JP" altLang="en-US" sz="2000" dirty="0" smtClean="0"/>
              <a:t>：</a:t>
            </a:r>
            <a:r>
              <a:rPr kumimoji="1" lang="en-US" altLang="ja-JP" sz="2000" dirty="0" smtClean="0"/>
              <a:t>-1</a:t>
            </a:r>
          </a:p>
          <a:p>
            <a:r>
              <a:rPr lang="en-US" altLang="ja-JP" sz="2000" dirty="0" smtClean="0"/>
              <a:t>Then, by the experiment, T=1 state </a:t>
            </a:r>
          </a:p>
          <a:p>
            <a:r>
              <a:rPr lang="en-US" altLang="ja-JP" sz="2000" dirty="0" smtClean="0"/>
              <a:t>o</a:t>
            </a:r>
            <a:r>
              <a:rPr kumimoji="1" lang="en-US" altLang="ja-JP" sz="2000" dirty="0" smtClean="0"/>
              <a:t>f  </a:t>
            </a:r>
            <a:r>
              <a:rPr kumimoji="1" lang="en-US" altLang="ja-JP" sz="2000" baseline="30000" dirty="0" smtClean="0"/>
              <a:t>11</a:t>
            </a:r>
            <a:r>
              <a:rPr kumimoji="1" lang="en-US" altLang="ja-JP" sz="2000" dirty="0" smtClean="0"/>
              <a:t>B+Ξ-  can be produced.</a:t>
            </a:r>
            <a:endParaRPr kumimoji="1" lang="ja-JP" altLang="en-US" sz="2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5709" y="5929745"/>
            <a:ext cx="8518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But, first we want to know what are</a:t>
            </a:r>
            <a:r>
              <a:rPr lang="en-US" altLang="ja-JP" sz="2400" dirty="0" smtClean="0"/>
              <a:t> energy spectra in this system?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0593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4747" y="1"/>
            <a:ext cx="1203325" cy="625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0685" y="0"/>
            <a:ext cx="1771650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038763" y="6022110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11</a:t>
            </a:r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64727" y="5975928"/>
            <a:ext cx="6067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We have negativ</a:t>
            </a:r>
            <a:r>
              <a:rPr lang="en-US" altLang="ja-JP" sz="2400" dirty="0" smtClean="0"/>
              <a:t>e parities and positive parities.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2286</Words>
  <Application>Microsoft Office PowerPoint</Application>
  <PresentationFormat>ユーザー設定</PresentationFormat>
  <Paragraphs>608</Paragraphs>
  <Slides>37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38" baseType="lpstr">
      <vt:lpstr>Office テーマ</vt:lpstr>
      <vt:lpstr>Structure of light p-shell Ξ hypernuclei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スライド 36</vt:lpstr>
      <vt:lpstr>スライド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Emiko Hiyama</dc:creator>
  <cp:lastModifiedBy>肥山詠美子</cp:lastModifiedBy>
  <cp:revision>50</cp:revision>
  <dcterms:created xsi:type="dcterms:W3CDTF">2017-09-23T11:22:23Z</dcterms:created>
  <dcterms:modified xsi:type="dcterms:W3CDTF">2018-06-27T11:17:11Z</dcterms:modified>
</cp:coreProperties>
</file>