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3" r:id="rId1"/>
    <p:sldMasterId id="2147484988" r:id="rId2"/>
    <p:sldMasterId id="2147485009" r:id="rId3"/>
  </p:sldMasterIdLst>
  <p:notesMasterIdLst>
    <p:notesMasterId r:id="rId38"/>
  </p:notesMasterIdLst>
  <p:handoutMasterIdLst>
    <p:handoutMasterId r:id="rId39"/>
  </p:handoutMasterIdLst>
  <p:sldIdLst>
    <p:sldId id="4231" r:id="rId4"/>
    <p:sldId id="4051" r:id="rId5"/>
    <p:sldId id="4057" r:id="rId6"/>
    <p:sldId id="4059" r:id="rId7"/>
    <p:sldId id="4060" r:id="rId8"/>
    <p:sldId id="4063" r:id="rId9"/>
    <p:sldId id="4064" r:id="rId10"/>
    <p:sldId id="4226" r:id="rId11"/>
    <p:sldId id="4074" r:id="rId12"/>
    <p:sldId id="4597" r:id="rId13"/>
    <p:sldId id="4599" r:id="rId14"/>
    <p:sldId id="4602" r:id="rId15"/>
    <p:sldId id="4171" r:id="rId16"/>
    <p:sldId id="4172" r:id="rId17"/>
    <p:sldId id="4603" r:id="rId18"/>
    <p:sldId id="4174" r:id="rId19"/>
    <p:sldId id="4604" r:id="rId20"/>
    <p:sldId id="4605" r:id="rId21"/>
    <p:sldId id="4179" r:id="rId22"/>
    <p:sldId id="4180" r:id="rId23"/>
    <p:sldId id="4489" r:id="rId24"/>
    <p:sldId id="4391" r:id="rId25"/>
    <p:sldId id="4392" r:id="rId26"/>
    <p:sldId id="4406" r:id="rId27"/>
    <p:sldId id="4407" r:id="rId28"/>
    <p:sldId id="4606" r:id="rId29"/>
    <p:sldId id="4535" r:id="rId30"/>
    <p:sldId id="4494" r:id="rId31"/>
    <p:sldId id="4495" r:id="rId32"/>
    <p:sldId id="4591" r:id="rId33"/>
    <p:sldId id="4592" r:id="rId34"/>
    <p:sldId id="4593" r:id="rId35"/>
    <p:sldId id="4598" r:id="rId36"/>
    <p:sldId id="4596" r:id="rId37"/>
  </p:sldIdLst>
  <p:sldSz cx="9144000" cy="6858000" type="screen4x3"/>
  <p:notesSz cx="9918700" cy="67818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omic Sans MS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omic Sans MS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omic Sans MS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omic Sans MS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139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00"/>
    <a:srgbClr val="FFFF99"/>
    <a:srgbClr val="D1F7DC"/>
    <a:srgbClr val="BEFE00"/>
    <a:srgbClr val="FF70F6"/>
    <a:srgbClr val="3AC640"/>
    <a:srgbClr val="3AFF40"/>
    <a:srgbClr val="DF2BBD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06" autoAdjust="0"/>
    <p:restoredTop sz="93625" autoAdjust="0"/>
  </p:normalViewPr>
  <p:slideViewPr>
    <p:cSldViewPr snapToObjects="1">
      <p:cViewPr varScale="1">
        <p:scale>
          <a:sx n="80" d="100"/>
          <a:sy n="80" d="100"/>
        </p:scale>
        <p:origin x="336" y="48"/>
      </p:cViewPr>
      <p:guideLst>
        <p:guide orient="horz" pos="2160"/>
        <p:guide pos="1392"/>
      </p:guideLst>
    </p:cSldViewPr>
  </p:slideViewPr>
  <p:outlineViewPr>
    <p:cViewPr>
      <p:scale>
        <a:sx n="33" d="100"/>
        <a:sy n="33" d="100"/>
      </p:scale>
      <p:origin x="0" y="-12448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5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4.xml"/><Relationship Id="rId2" Type="http://schemas.openxmlformats.org/officeDocument/2006/relationships/slide" Target="slides/slide3.xml"/><Relationship Id="rId1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989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093" tIns="44047" rIns="88093" bIns="44047" numCol="1" anchor="t" anchorCtr="0" compatLnSpc="1">
            <a:prstTxWarp prst="textNoShape">
              <a:avLst/>
            </a:prstTxWarp>
          </a:bodyPr>
          <a:lstStyle>
            <a:lvl1pPr defTabSz="881063" eaLnBrk="1" hangingPunct="1">
              <a:defRPr sz="1200">
                <a:latin typeface="Arial" pitchFamily="-109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18163" y="0"/>
            <a:ext cx="42989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093" tIns="44047" rIns="88093" bIns="44047" numCol="1" anchor="t" anchorCtr="0" compatLnSpc="1">
            <a:prstTxWarp prst="textNoShape">
              <a:avLst/>
            </a:prstTxWarp>
          </a:bodyPr>
          <a:lstStyle>
            <a:lvl1pPr algn="r" defTabSz="881063" eaLnBrk="1" hangingPunct="1">
              <a:defRPr sz="1200">
                <a:latin typeface="Arial" pitchFamily="-109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75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42075"/>
            <a:ext cx="42989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093" tIns="44047" rIns="88093" bIns="44047" numCol="1" anchor="b" anchorCtr="0" compatLnSpc="1">
            <a:prstTxWarp prst="textNoShape">
              <a:avLst/>
            </a:prstTxWarp>
          </a:bodyPr>
          <a:lstStyle>
            <a:lvl1pPr defTabSz="881063" eaLnBrk="1" hangingPunct="1">
              <a:defRPr sz="1200">
                <a:latin typeface="Arial" pitchFamily="-109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75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18163" y="6442075"/>
            <a:ext cx="42989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093" tIns="44047" rIns="88093" bIns="44047" numCol="1" anchor="b" anchorCtr="0" compatLnSpc="1">
            <a:prstTxWarp prst="textNoShape">
              <a:avLst/>
            </a:prstTxWarp>
          </a:bodyPr>
          <a:lstStyle>
            <a:lvl1pPr algn="r" defTabSz="881063" eaLnBrk="1" hangingPunct="1">
              <a:defRPr sz="1200">
                <a:latin typeface="Arial" pitchFamily="-109" charset="0"/>
              </a:defRPr>
            </a:lvl1pPr>
          </a:lstStyle>
          <a:p>
            <a:pPr>
              <a:defRPr/>
            </a:pPr>
            <a:fld id="{390BD467-ABBA-594D-9FEA-8CB34A29F7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6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9736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-109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926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18163" y="0"/>
            <a:ext cx="42989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-109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3900" y="508000"/>
            <a:ext cx="3390900" cy="25431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26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188" y="3221038"/>
            <a:ext cx="7934325" cy="305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926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42075"/>
            <a:ext cx="42973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-109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926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18163" y="6442075"/>
            <a:ext cx="42989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-109" charset="0"/>
              </a:defRPr>
            </a:lvl1pPr>
          </a:lstStyle>
          <a:p>
            <a:pPr>
              <a:defRPr/>
            </a:pPr>
            <a:fld id="{45978095-71CE-8C4D-8BD3-6B76ABCBEC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A6BA82-9F9D-0540-AA1E-86A401C0A657}" type="slidenum">
              <a:rPr lang="en-US">
                <a:latin typeface="Arial" charset="0"/>
              </a:rPr>
              <a:pPr/>
              <a:t>1</a:t>
            </a:fld>
            <a:endParaRPr lang="en-US">
              <a:latin typeface="Arial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11807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01F27E-028B-714C-84F5-714E9618D074}" type="slidenum">
              <a:rPr lang="en-US">
                <a:solidFill>
                  <a:srgbClr val="000000"/>
                </a:solidFill>
                <a:latin typeface="Arial" pitchFamily="-104" charset="0"/>
              </a:rPr>
              <a:pPr/>
              <a:t>2</a:t>
            </a:fld>
            <a:endParaRPr lang="en-US">
              <a:solidFill>
                <a:srgbClr val="000000"/>
              </a:solidFill>
              <a:latin typeface="Arial" pitchFamily="-104" charset="0"/>
            </a:endParaRPr>
          </a:p>
        </p:txBody>
      </p:sp>
      <p:sp>
        <p:nvSpPr>
          <p:cNvPr id="220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14042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D7E43D-887D-3F49-BF6E-72C44CF44ADF}" type="slidenum">
              <a:rPr lang="en-US">
                <a:solidFill>
                  <a:srgbClr val="000000"/>
                </a:solidFill>
                <a:latin typeface="Arial" pitchFamily="-104" charset="0"/>
              </a:rPr>
              <a:pPr/>
              <a:t>3</a:t>
            </a:fld>
            <a:endParaRPr lang="en-US">
              <a:solidFill>
                <a:srgbClr val="000000"/>
              </a:solidFill>
              <a:latin typeface="Arial" pitchFamily="-104" charset="0"/>
            </a:endParaRPr>
          </a:p>
        </p:txBody>
      </p:sp>
      <p:sp>
        <p:nvSpPr>
          <p:cNvPr id="230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74785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95E070-56A4-CF4E-9372-EC6EC54A8ECD}" type="slidenum">
              <a:rPr lang="en-US">
                <a:solidFill>
                  <a:srgbClr val="000000"/>
                </a:solidFill>
                <a:latin typeface="Arial" pitchFamily="-104" charset="0"/>
              </a:rPr>
              <a:pPr/>
              <a:t>4</a:t>
            </a:fld>
            <a:endParaRPr lang="en-US">
              <a:solidFill>
                <a:srgbClr val="000000"/>
              </a:solidFill>
              <a:latin typeface="Arial" pitchFamily="-104" charset="0"/>
            </a:endParaRPr>
          </a:p>
        </p:txBody>
      </p:sp>
      <p:sp>
        <p:nvSpPr>
          <p:cNvPr id="236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8575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3A389F-5A14-D04B-9126-078D48DF276F}" type="slidenum">
              <a:rPr lang="en-US">
                <a:solidFill>
                  <a:srgbClr val="000000"/>
                </a:solidFill>
                <a:latin typeface="Arial" pitchFamily="-104" charset="0"/>
              </a:rPr>
              <a:pPr/>
              <a:t>5</a:t>
            </a:fld>
            <a:endParaRPr lang="en-US">
              <a:solidFill>
                <a:srgbClr val="000000"/>
              </a:solidFill>
              <a:latin typeface="Arial" pitchFamily="-104" charset="0"/>
            </a:endParaRPr>
          </a:p>
        </p:txBody>
      </p:sp>
      <p:sp>
        <p:nvSpPr>
          <p:cNvPr id="238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31641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B94098-6CD0-6440-8C8D-B1F844CF5D18}" type="slidenum">
              <a:rPr lang="en-US">
                <a:latin typeface="Arial" charset="0"/>
              </a:rPr>
              <a:pPr/>
              <a:t>7</a:t>
            </a:fld>
            <a:endParaRPr lang="en-US">
              <a:latin typeface="Arial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399095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EF8C41-6E20-1C48-A80A-0FFB03C9388F}" type="slidenum">
              <a:rPr lang="en-US">
                <a:latin typeface="Arial" charset="0"/>
              </a:rPr>
              <a:pPr/>
              <a:t>8</a:t>
            </a:fld>
            <a:endParaRPr lang="en-US">
              <a:latin typeface="Arial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29830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33F61B-B18E-D64F-9541-48E6A73FEE7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15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50437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EF8C41-6E20-1C48-A80A-0FFB03C9388F}" type="slidenum">
              <a:rPr lang="en-US">
                <a:latin typeface="Arial" charset="0"/>
              </a:rPr>
              <a:pPr/>
              <a:t>12</a:t>
            </a:fld>
            <a:endParaRPr lang="en-US">
              <a:latin typeface="Arial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58233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09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09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09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09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09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09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09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09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09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09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09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09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09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09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09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09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09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09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09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09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09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09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09" charset="0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09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09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09" charset="0"/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09" charset="0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09" charset="0"/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09" charset="0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09" charset="0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09" charset="0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09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09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09" charset="0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09" charset="0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09" charset="0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Comic Sans MS" pitchFamily="-109" charset="0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Comic Sans MS" pitchFamily="-109" charset="0"/>
                </a:endParaRPr>
              </a:p>
            </p:txBody>
          </p:sp>
        </p:grpSp>
      </p:grpSp>
      <p:sp>
        <p:nvSpPr>
          <p:cNvPr id="187434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7435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09" charset="2"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97478-B17D-CF4F-8D73-D75B50808A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68687-B143-FB4E-8E68-FDE7256F91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61991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61991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4910E2-E120-6644-8011-F33EFC7D05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4841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14401"/>
            <a:ext cx="8229600" cy="2705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771901"/>
            <a:ext cx="8229600" cy="2705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DFC08-700B-C848-A4F0-4609E403EA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4841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14400"/>
            <a:ext cx="4038600" cy="556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1"/>
            <a:ext cx="4038600" cy="2705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771901"/>
            <a:ext cx="4038600" cy="2705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8BB78-77F8-E340-86D9-1F201C26C1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4841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14401"/>
            <a:ext cx="4038600" cy="2705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1"/>
            <a:ext cx="4038600" cy="2705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771901"/>
            <a:ext cx="4038600" cy="2705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771901"/>
            <a:ext cx="4038600" cy="2705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AE7AC-0F91-E444-A992-7F19B2303D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4841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914400"/>
            <a:ext cx="4038600" cy="556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4038600" cy="556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18842-2936-BD49-BEFC-7DC550636B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4841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914400"/>
            <a:ext cx="4038600" cy="556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914400"/>
            <a:ext cx="4038600" cy="55626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70C70-FDD2-0645-A7AB-522D311BB0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4841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14400"/>
            <a:ext cx="8229600" cy="2705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771900"/>
            <a:ext cx="8229600" cy="2705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400800"/>
            <a:ext cx="42672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itchFamily="-10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itchFamily="-101" charset="0"/>
              </a:defRPr>
            </a:lvl1pPr>
          </a:lstStyle>
          <a:p>
            <a:pPr>
              <a:defRPr/>
            </a:pPr>
            <a:fld id="{39CE85F6-E167-8B49-A02E-B149EA7208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400800"/>
            <a:ext cx="42672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itchFamily="-101" charset="0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itchFamily="-101" charset="0"/>
              </a:defRPr>
            </a:lvl1pPr>
          </a:lstStyle>
          <a:p>
            <a:pPr>
              <a:defRPr/>
            </a:pPr>
            <a:fld id="{A483B78A-A11F-3A4A-BDF5-D4DE5A75D5A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5846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3D89B-C8F6-498D-A321-350388238A8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hangingPunct="1"/>
            <a:fld id="{0C913308-F349-4B6D-A68A-DD1791B4A57B}" type="slidenum">
              <a:rPr kumimoji="1" lang="zh-CN" altLang="en-US" sz="2800" smtClean="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‹#›</a:t>
            </a:fld>
            <a:endParaRPr kumimoji="1" lang="zh-CN" altLang="en-US" sz="28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" name="矩形 6"/>
          <p:cNvSpPr/>
          <p:nvPr userDrawn="1"/>
        </p:nvSpPr>
        <p:spPr bwMode="auto">
          <a:xfrm>
            <a:off x="-7620" y="0"/>
            <a:ext cx="9151620" cy="692695"/>
          </a:xfrm>
          <a:prstGeom prst="rect">
            <a:avLst/>
          </a:prstGeom>
          <a:gradFill flip="none" rotWithShape="1">
            <a:gsLst>
              <a:gs pos="100000">
                <a:srgbClr val="006699"/>
              </a:gs>
              <a:gs pos="52000">
                <a:srgbClr val="006699"/>
              </a:gs>
              <a:gs pos="25000">
                <a:srgbClr val="006699"/>
              </a:gs>
              <a:gs pos="0">
                <a:srgbClr val="006699">
                  <a:alpha val="6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>
              <a:lnSpc>
                <a:spcPct val="180000"/>
              </a:lnSpc>
              <a:buClr>
                <a:prstClr val="black"/>
              </a:buClr>
              <a:buFont typeface="Wingdings" charset="0"/>
              <a:buNone/>
            </a:pPr>
            <a:endParaRPr lang="zh-CN" altLang="en-US" sz="2000" b="1">
              <a:solidFill>
                <a:srgbClr val="000000"/>
              </a:solidFill>
              <a:latin typeface="Arial" charset="0"/>
              <a:ea typeface="楷体_GB2312" charset="0"/>
              <a:cs typeface="Arial" charset="0"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44090" y="34156"/>
            <a:ext cx="1212549" cy="58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186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ATHIC 2010, Wuhan</a:t>
            </a:r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BBA7A-0BA0-4346-8B4E-6F2AB39CC7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D050F-9992-457F-BBC1-6C1D542498B7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hangingPunct="1"/>
            <a:fld id="{0C913308-F349-4B6D-A68A-DD1791B4A57B}" type="slidenum">
              <a:rPr kumimoji="1" lang="zh-CN" altLang="en-US" sz="2800" smtClean="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‹#›</a:t>
            </a:fld>
            <a:endParaRPr kumimoji="1" lang="zh-CN" altLang="en-US" sz="28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0288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75A92-EE57-472D-8AFF-D19634ACB90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hangingPunct="1"/>
            <a:fld id="{0C913308-F349-4B6D-A68A-DD1791B4A57B}" type="slidenum">
              <a:rPr kumimoji="1" lang="zh-CN" altLang="en-US" sz="2800" smtClean="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‹#›</a:t>
            </a:fld>
            <a:endParaRPr kumimoji="1" lang="zh-CN" altLang="en-US" sz="28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5754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17721-75DC-43F9-9889-B0508B0FA6A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hangingPunct="1"/>
            <a:fld id="{0C913308-F349-4B6D-A68A-DD1791B4A57B}" type="slidenum">
              <a:rPr kumimoji="1" lang="zh-CN" altLang="en-US" sz="2800" smtClean="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‹#›</a:t>
            </a:fld>
            <a:endParaRPr kumimoji="1" lang="zh-CN" altLang="en-US" sz="28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085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4EFE0-7FF4-4A9A-BECE-C25283A2B32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hangingPunct="1"/>
            <a:fld id="{0C913308-F349-4B6D-A68A-DD1791B4A57B}" type="slidenum">
              <a:rPr kumimoji="1" lang="zh-CN" altLang="en-US" sz="2800" smtClean="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‹#›</a:t>
            </a:fld>
            <a:endParaRPr kumimoji="1" lang="zh-CN" altLang="en-US" sz="28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701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5C01D-65C5-485F-8A92-18C5691BA05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hangingPunct="1"/>
            <a:fld id="{0C913308-F349-4B6D-A68A-DD1791B4A57B}" type="slidenum">
              <a:rPr kumimoji="1" lang="zh-CN" altLang="en-US" sz="2800" smtClean="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‹#›</a:t>
            </a:fld>
            <a:endParaRPr kumimoji="1" lang="zh-CN" altLang="en-US" sz="28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997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D3552-9AEA-4134-8923-D8970A68EB5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hangingPunct="1"/>
            <a:fld id="{0C913308-F349-4B6D-A68A-DD1791B4A57B}" type="slidenum">
              <a:rPr kumimoji="1" lang="zh-CN" altLang="en-US" sz="2800" smtClean="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‹#›</a:t>
            </a:fld>
            <a:endParaRPr kumimoji="1" lang="zh-CN" altLang="en-US" sz="28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145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A633A-53AF-4946-9BF4-3EABCECF319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hangingPunct="1"/>
            <a:fld id="{0C913308-F349-4B6D-A68A-DD1791B4A57B}" type="slidenum">
              <a:rPr kumimoji="1" lang="zh-CN" altLang="en-US" sz="2800" smtClean="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‹#›</a:t>
            </a:fld>
            <a:endParaRPr kumimoji="1" lang="zh-CN" altLang="en-US" sz="28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2468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35710-0A28-4573-B90C-4B6085AB5DA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hangingPunct="1"/>
            <a:fld id="{0C913308-F349-4B6D-A68A-DD1791B4A57B}" type="slidenum">
              <a:rPr kumimoji="1" lang="zh-CN" altLang="en-US" sz="2800" smtClean="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‹#›</a:t>
            </a:fld>
            <a:endParaRPr kumimoji="1" lang="zh-CN" altLang="en-US" sz="28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4276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07A8A-DD1E-437C-8C4E-487E785FF5A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hangingPunct="1"/>
            <a:fld id="{0C913308-F349-4B6D-A68A-DD1791B4A57B}" type="slidenum">
              <a:rPr kumimoji="1" lang="zh-CN" altLang="en-US" sz="2800" smtClean="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‹#›</a:t>
            </a:fld>
            <a:endParaRPr kumimoji="1" lang="zh-CN" altLang="en-US" sz="28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9725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52DD5-56AA-4156-8EE4-E41BDEA68D1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hangingPunct="1"/>
            <a:fld id="{0C913308-F349-4B6D-A68A-DD1791B4A57B}" type="slidenum">
              <a:rPr kumimoji="1" lang="zh-CN" altLang="en-US" sz="2800" smtClean="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‹#›</a:t>
            </a:fld>
            <a:endParaRPr kumimoji="1" lang="zh-CN" altLang="en-US" sz="28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176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9A983-3417-0941-B498-AD0CCACD2E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14400"/>
            <a:ext cx="40386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40386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ATHIC 2010, Wuhan</a:t>
            </a: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41DC16-5660-484A-9C2D-FD3C292642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ATHIC 2010, Wuhan</a:t>
            </a:r>
          </a:p>
        </p:txBody>
      </p:sp>
      <p:sp>
        <p:nvSpPr>
          <p:cNvPr id="8" name="Rectangle 4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87E29-A877-4040-8D48-C560326EA7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ATHIC 2010, Wuhan</a:t>
            </a:r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7B67DD-131F-6E4C-8382-0C01B35438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ATHIC 2010, Wuhan</a:t>
            </a:r>
          </a:p>
        </p:txBody>
      </p:sp>
      <p:sp>
        <p:nvSpPr>
          <p:cNvPr id="3" name="Rectangle 4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89BF20-D3DB-2844-ADAC-DB13C39D0F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ATHIC 2010, Wuhan</a:t>
            </a: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D2BCDE-E5FA-0147-BD96-3BF544AC40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ATHIC 2010, Wuhan</a:t>
            </a: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4B2D8-E871-6B46-85F4-84CB5CFC0D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4.gif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186371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09" charset="0"/>
              </a:endParaRPr>
            </a:p>
          </p:txBody>
        </p:sp>
        <p:sp>
          <p:nvSpPr>
            <p:cNvPr id="186372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09" charset="0"/>
              </a:endParaRPr>
            </a:p>
          </p:txBody>
        </p:sp>
        <p:sp>
          <p:nvSpPr>
            <p:cNvPr id="186373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09" charset="0"/>
              </a:endParaRPr>
            </a:p>
          </p:txBody>
        </p:sp>
        <p:sp>
          <p:nvSpPr>
            <p:cNvPr id="186374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09" charset="0"/>
              </a:endParaRPr>
            </a:p>
          </p:txBody>
        </p:sp>
        <p:sp>
          <p:nvSpPr>
            <p:cNvPr id="186375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09" charset="0"/>
              </a:endParaRPr>
            </a:p>
          </p:txBody>
        </p:sp>
        <p:sp>
          <p:nvSpPr>
            <p:cNvPr id="186376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09" charset="0"/>
              </a:endParaRPr>
            </a:p>
          </p:txBody>
        </p:sp>
        <p:sp>
          <p:nvSpPr>
            <p:cNvPr id="186377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09" charset="0"/>
              </a:endParaRPr>
            </a:p>
          </p:txBody>
        </p:sp>
        <p:sp>
          <p:nvSpPr>
            <p:cNvPr id="186378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09" charset="0"/>
              </a:endParaRPr>
            </a:p>
          </p:txBody>
        </p:sp>
        <p:sp>
          <p:nvSpPr>
            <p:cNvPr id="186379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09" charset="0"/>
              </a:endParaRPr>
            </a:p>
          </p:txBody>
        </p:sp>
        <p:sp>
          <p:nvSpPr>
            <p:cNvPr id="186380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09" charset="0"/>
              </a:endParaRPr>
            </a:p>
          </p:txBody>
        </p:sp>
        <p:sp>
          <p:nvSpPr>
            <p:cNvPr id="186381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09" charset="0"/>
              </a:endParaRPr>
            </a:p>
          </p:txBody>
        </p:sp>
        <p:sp>
          <p:nvSpPr>
            <p:cNvPr id="186382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09" charset="0"/>
              </a:endParaRPr>
            </a:p>
          </p:txBody>
        </p:sp>
        <p:sp>
          <p:nvSpPr>
            <p:cNvPr id="186383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09" charset="0"/>
              </a:endParaRPr>
            </a:p>
          </p:txBody>
        </p:sp>
        <p:sp>
          <p:nvSpPr>
            <p:cNvPr id="186384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09" charset="0"/>
              </a:endParaRPr>
            </a:p>
          </p:txBody>
        </p:sp>
        <p:sp>
          <p:nvSpPr>
            <p:cNvPr id="186385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09" charset="0"/>
              </a:endParaRPr>
            </a:p>
          </p:txBody>
        </p:sp>
        <p:sp>
          <p:nvSpPr>
            <p:cNvPr id="186386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09" charset="0"/>
              </a:endParaRPr>
            </a:p>
          </p:txBody>
        </p:sp>
        <p:sp>
          <p:nvSpPr>
            <p:cNvPr id="186387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09" charset="0"/>
              </a:endParaRPr>
            </a:p>
          </p:txBody>
        </p:sp>
        <p:sp>
          <p:nvSpPr>
            <p:cNvPr id="186388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09" charset="0"/>
              </a:endParaRPr>
            </a:p>
          </p:txBody>
        </p:sp>
        <p:sp>
          <p:nvSpPr>
            <p:cNvPr id="186389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09" charset="0"/>
              </a:endParaRPr>
            </a:p>
          </p:txBody>
        </p:sp>
        <p:sp>
          <p:nvSpPr>
            <p:cNvPr id="186390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09" charset="0"/>
              </a:endParaRPr>
            </a:p>
          </p:txBody>
        </p:sp>
        <p:sp>
          <p:nvSpPr>
            <p:cNvPr id="186391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09" charset="0"/>
              </a:endParaRPr>
            </a:p>
          </p:txBody>
        </p:sp>
        <p:sp>
          <p:nvSpPr>
            <p:cNvPr id="186392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09" charset="0"/>
              </a:endParaRPr>
            </a:p>
          </p:txBody>
        </p:sp>
        <p:sp>
          <p:nvSpPr>
            <p:cNvPr id="186393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09" charset="0"/>
              </a:endParaRPr>
            </a:p>
          </p:txBody>
        </p:sp>
        <p:sp>
          <p:nvSpPr>
            <p:cNvPr id="186394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09" charset="0"/>
              </a:endParaRPr>
            </a:p>
          </p:txBody>
        </p:sp>
        <p:sp>
          <p:nvSpPr>
            <p:cNvPr id="186395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09" charset="0"/>
              </a:endParaRPr>
            </a:p>
          </p:txBody>
        </p:sp>
        <p:sp>
          <p:nvSpPr>
            <p:cNvPr id="186396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09" charset="0"/>
              </a:endParaRPr>
            </a:p>
          </p:txBody>
        </p:sp>
        <p:sp>
          <p:nvSpPr>
            <p:cNvPr id="186397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09" charset="0"/>
              </a:endParaRPr>
            </a:p>
          </p:txBody>
        </p:sp>
        <p:sp>
          <p:nvSpPr>
            <p:cNvPr id="186398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09" charset="0"/>
              </a:endParaRPr>
            </a:p>
          </p:txBody>
        </p:sp>
        <p:sp>
          <p:nvSpPr>
            <p:cNvPr id="186399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09" charset="0"/>
              </a:endParaRPr>
            </a:p>
          </p:txBody>
        </p:sp>
        <p:sp>
          <p:nvSpPr>
            <p:cNvPr id="186400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09" charset="0"/>
              </a:endParaRPr>
            </a:p>
          </p:txBody>
        </p:sp>
        <p:sp>
          <p:nvSpPr>
            <p:cNvPr id="186401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09" charset="0"/>
              </a:endParaRPr>
            </a:p>
          </p:txBody>
        </p:sp>
        <p:sp>
          <p:nvSpPr>
            <p:cNvPr id="186402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09" charset="0"/>
              </a:endParaRPr>
            </a:p>
          </p:txBody>
        </p:sp>
        <p:sp>
          <p:nvSpPr>
            <p:cNvPr id="186403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09" charset="0"/>
              </a:endParaRPr>
            </a:p>
          </p:txBody>
        </p:sp>
        <p:sp>
          <p:nvSpPr>
            <p:cNvPr id="186404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09" charset="0"/>
              </a:endParaRPr>
            </a:p>
          </p:txBody>
        </p:sp>
        <p:sp>
          <p:nvSpPr>
            <p:cNvPr id="186405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09" charset="0"/>
              </a:endParaRPr>
            </a:p>
          </p:txBody>
        </p:sp>
        <p:sp>
          <p:nvSpPr>
            <p:cNvPr id="186406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Comic Sans MS" pitchFamily="-109" charset="0"/>
              </a:endParaRPr>
            </a:p>
          </p:txBody>
        </p:sp>
        <p:grpSp>
          <p:nvGrpSpPr>
            <p:cNvPr id="1067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186408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Comic Sans MS" pitchFamily="-109" charset="0"/>
                </a:endParaRPr>
              </a:p>
            </p:txBody>
          </p:sp>
          <p:sp>
            <p:nvSpPr>
              <p:cNvPr id="186409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Comic Sans MS" pitchFamily="-109" charset="0"/>
                </a:endParaRPr>
              </a:p>
            </p:txBody>
          </p:sp>
        </p:grpSp>
      </p:grpSp>
      <p:sp>
        <p:nvSpPr>
          <p:cNvPr id="186410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6411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2296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6412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00800"/>
            <a:ext cx="426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</a:defRPr>
            </a:lvl1pPr>
          </a:lstStyle>
          <a:p>
            <a:pPr>
              <a:defRPr/>
            </a:pPr>
            <a:r>
              <a:rPr lang="en-US"/>
              <a:t>ATHIC 2010, Wuhan</a:t>
            </a:r>
          </a:p>
        </p:txBody>
      </p:sp>
      <p:sp>
        <p:nvSpPr>
          <p:cNvPr id="186414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</a:defRPr>
            </a:lvl1pPr>
          </a:lstStyle>
          <a:p>
            <a:pPr>
              <a:defRPr/>
            </a:pPr>
            <a:fld id="{57B0816A-FA5B-9A4F-8221-D2951C5C56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975" r:id="rId1"/>
    <p:sldLayoutId id="2147484968" r:id="rId2"/>
    <p:sldLayoutId id="2147484976" r:id="rId3"/>
    <p:sldLayoutId id="2147484969" r:id="rId4"/>
    <p:sldLayoutId id="2147484970" r:id="rId5"/>
    <p:sldLayoutId id="2147484971" r:id="rId6"/>
    <p:sldLayoutId id="2147484972" r:id="rId7"/>
    <p:sldLayoutId id="2147484973" r:id="rId8"/>
    <p:sldLayoutId id="2147484974" r:id="rId9"/>
    <p:sldLayoutId id="2147484977" r:id="rId10"/>
    <p:sldLayoutId id="2147484978" r:id="rId11"/>
    <p:sldLayoutId id="2147484979" r:id="rId12"/>
    <p:sldLayoutId id="2147484980" r:id="rId13"/>
    <p:sldLayoutId id="2147484981" r:id="rId14"/>
    <p:sldLayoutId id="2147484982" r:id="rId15"/>
    <p:sldLayoutId id="2147484983" r:id="rId16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09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09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09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09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09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09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09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0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2"/>
        <a:buBlip>
          <a:blip r:embed="rId18"/>
        </a:buBlip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9"/>
        </a:buBlip>
        <a:defRPr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9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Font typeface="Arial" charset="0"/>
        <a:buChar char="-"/>
        <a:defRPr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9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0"/>
        </a:buBlip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9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2"/>
        <a:buChar char="ü"/>
        <a:defRPr sz="1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9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09" charset="2"/>
        <a:buChar char="ü"/>
        <a:defRPr sz="1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9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09" charset="2"/>
        <a:buChar char="ü"/>
        <a:defRPr sz="1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9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09" charset="2"/>
        <a:buChar char="ü"/>
        <a:defRPr sz="1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9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09" charset="2"/>
        <a:buChar char="ü"/>
        <a:defRPr sz="1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186371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omic Sans MS" pitchFamily="-107" charset="0"/>
              </a:endParaRPr>
            </a:p>
          </p:txBody>
        </p:sp>
        <p:sp>
          <p:nvSpPr>
            <p:cNvPr id="186372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omic Sans MS" pitchFamily="-107" charset="0"/>
              </a:endParaRPr>
            </a:p>
          </p:txBody>
        </p:sp>
        <p:sp>
          <p:nvSpPr>
            <p:cNvPr id="186373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omic Sans MS" pitchFamily="-107" charset="0"/>
              </a:endParaRPr>
            </a:p>
          </p:txBody>
        </p:sp>
        <p:sp>
          <p:nvSpPr>
            <p:cNvPr id="186374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omic Sans MS" pitchFamily="-107" charset="0"/>
              </a:endParaRPr>
            </a:p>
          </p:txBody>
        </p:sp>
        <p:sp>
          <p:nvSpPr>
            <p:cNvPr id="186375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omic Sans MS" pitchFamily="-107" charset="0"/>
              </a:endParaRPr>
            </a:p>
          </p:txBody>
        </p:sp>
        <p:sp>
          <p:nvSpPr>
            <p:cNvPr id="186376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omic Sans MS" pitchFamily="-107" charset="0"/>
              </a:endParaRPr>
            </a:p>
          </p:txBody>
        </p:sp>
        <p:sp>
          <p:nvSpPr>
            <p:cNvPr id="186377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omic Sans MS" pitchFamily="-107" charset="0"/>
              </a:endParaRPr>
            </a:p>
          </p:txBody>
        </p:sp>
        <p:sp>
          <p:nvSpPr>
            <p:cNvPr id="186379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omic Sans MS" pitchFamily="-107" charset="0"/>
              </a:endParaRPr>
            </a:p>
          </p:txBody>
        </p:sp>
        <p:sp>
          <p:nvSpPr>
            <p:cNvPr id="186380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omic Sans MS" pitchFamily="-107" charset="0"/>
              </a:endParaRPr>
            </a:p>
          </p:txBody>
        </p:sp>
        <p:sp>
          <p:nvSpPr>
            <p:cNvPr id="186381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omic Sans MS" pitchFamily="-107" charset="0"/>
              </a:endParaRPr>
            </a:p>
          </p:txBody>
        </p:sp>
        <p:sp>
          <p:nvSpPr>
            <p:cNvPr id="186382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omic Sans MS" pitchFamily="-107" charset="0"/>
              </a:endParaRPr>
            </a:p>
          </p:txBody>
        </p:sp>
        <p:sp>
          <p:nvSpPr>
            <p:cNvPr id="186383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omic Sans MS" pitchFamily="-107" charset="0"/>
              </a:endParaRPr>
            </a:p>
          </p:txBody>
        </p:sp>
        <p:sp>
          <p:nvSpPr>
            <p:cNvPr id="186384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omic Sans MS" pitchFamily="-107" charset="0"/>
              </a:endParaRPr>
            </a:p>
          </p:txBody>
        </p:sp>
        <p:sp>
          <p:nvSpPr>
            <p:cNvPr id="186385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omic Sans MS" pitchFamily="-107" charset="0"/>
              </a:endParaRPr>
            </a:p>
          </p:txBody>
        </p:sp>
        <p:sp>
          <p:nvSpPr>
            <p:cNvPr id="186386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omic Sans MS" pitchFamily="-107" charset="0"/>
              </a:endParaRPr>
            </a:p>
          </p:txBody>
        </p:sp>
        <p:sp>
          <p:nvSpPr>
            <p:cNvPr id="186387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omic Sans MS" pitchFamily="-107" charset="0"/>
              </a:endParaRPr>
            </a:p>
          </p:txBody>
        </p:sp>
        <p:sp>
          <p:nvSpPr>
            <p:cNvPr id="186388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omic Sans MS" pitchFamily="-107" charset="0"/>
              </a:endParaRPr>
            </a:p>
          </p:txBody>
        </p:sp>
        <p:sp>
          <p:nvSpPr>
            <p:cNvPr id="186389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omic Sans MS" pitchFamily="-107" charset="0"/>
              </a:endParaRPr>
            </a:p>
          </p:txBody>
        </p:sp>
        <p:sp>
          <p:nvSpPr>
            <p:cNvPr id="186390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omic Sans MS" pitchFamily="-107" charset="0"/>
              </a:endParaRPr>
            </a:p>
          </p:txBody>
        </p:sp>
        <p:sp>
          <p:nvSpPr>
            <p:cNvPr id="186391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omic Sans MS" pitchFamily="-107" charset="0"/>
              </a:endParaRPr>
            </a:p>
          </p:txBody>
        </p:sp>
        <p:sp>
          <p:nvSpPr>
            <p:cNvPr id="186392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omic Sans MS" pitchFamily="-107" charset="0"/>
              </a:endParaRPr>
            </a:p>
          </p:txBody>
        </p:sp>
        <p:sp>
          <p:nvSpPr>
            <p:cNvPr id="186393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omic Sans MS" pitchFamily="-107" charset="0"/>
              </a:endParaRPr>
            </a:p>
          </p:txBody>
        </p:sp>
        <p:sp>
          <p:nvSpPr>
            <p:cNvPr id="186394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omic Sans MS" pitchFamily="-107" charset="0"/>
              </a:endParaRPr>
            </a:p>
          </p:txBody>
        </p:sp>
        <p:sp>
          <p:nvSpPr>
            <p:cNvPr id="186395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omic Sans MS" pitchFamily="-107" charset="0"/>
              </a:endParaRPr>
            </a:p>
          </p:txBody>
        </p:sp>
        <p:sp>
          <p:nvSpPr>
            <p:cNvPr id="186396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omic Sans MS" pitchFamily="-107" charset="0"/>
              </a:endParaRPr>
            </a:p>
          </p:txBody>
        </p:sp>
        <p:sp>
          <p:nvSpPr>
            <p:cNvPr id="186397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omic Sans MS" pitchFamily="-107" charset="0"/>
              </a:endParaRPr>
            </a:p>
          </p:txBody>
        </p:sp>
        <p:sp>
          <p:nvSpPr>
            <p:cNvPr id="186398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omic Sans MS" pitchFamily="-107" charset="0"/>
              </a:endParaRPr>
            </a:p>
          </p:txBody>
        </p:sp>
        <p:sp>
          <p:nvSpPr>
            <p:cNvPr id="186399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omic Sans MS" pitchFamily="-107" charset="0"/>
              </a:endParaRPr>
            </a:p>
          </p:txBody>
        </p:sp>
        <p:sp>
          <p:nvSpPr>
            <p:cNvPr id="186400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omic Sans MS" pitchFamily="-107" charset="0"/>
              </a:endParaRPr>
            </a:p>
          </p:txBody>
        </p:sp>
        <p:sp>
          <p:nvSpPr>
            <p:cNvPr id="186401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omic Sans MS" pitchFamily="-107" charset="0"/>
              </a:endParaRPr>
            </a:p>
          </p:txBody>
        </p:sp>
        <p:sp>
          <p:nvSpPr>
            <p:cNvPr id="186402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omic Sans MS" pitchFamily="-107" charset="0"/>
              </a:endParaRPr>
            </a:p>
          </p:txBody>
        </p:sp>
        <p:sp>
          <p:nvSpPr>
            <p:cNvPr id="186403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omic Sans MS" pitchFamily="-107" charset="0"/>
              </a:endParaRPr>
            </a:p>
          </p:txBody>
        </p:sp>
        <p:sp>
          <p:nvSpPr>
            <p:cNvPr id="186404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omic Sans MS" pitchFamily="-107" charset="0"/>
              </a:endParaRPr>
            </a:p>
          </p:txBody>
        </p:sp>
        <p:sp>
          <p:nvSpPr>
            <p:cNvPr id="186405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omic Sans MS" pitchFamily="-107" charset="0"/>
              </a:endParaRPr>
            </a:p>
          </p:txBody>
        </p:sp>
        <p:sp>
          <p:nvSpPr>
            <p:cNvPr id="186406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omic Sans MS" pitchFamily="-107" charset="0"/>
              </a:endParaRPr>
            </a:p>
          </p:txBody>
        </p:sp>
        <p:grpSp>
          <p:nvGrpSpPr>
            <p:cNvPr id="3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186408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Comic Sans MS" pitchFamily="-107" charset="0"/>
                </a:endParaRPr>
              </a:p>
            </p:txBody>
          </p:sp>
          <p:sp>
            <p:nvSpPr>
              <p:cNvPr id="186409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Comic Sans MS" pitchFamily="-107" charset="0"/>
                </a:endParaRPr>
              </a:p>
            </p:txBody>
          </p:sp>
        </p:grpSp>
      </p:grpSp>
      <p:sp>
        <p:nvSpPr>
          <p:cNvPr id="186410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6411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2296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990" r:id="rId1"/>
    <p:sldLayoutId id="2147485008" r:id="rId2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07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07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07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0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0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0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-104" charset="2"/>
        <a:buBlip>
          <a:blip r:embed="rId4"/>
        </a:buBlip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5"/>
        </a:buBlip>
        <a:defRPr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Font typeface="Arial" pitchFamily="-104" charset="0"/>
        <a:buChar char="-"/>
        <a:defRPr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6"/>
        </a:buBlip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04" charset="2"/>
        <a:buChar char="ü"/>
        <a:defRPr sz="1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07" charset="2"/>
        <a:buChar char="ü"/>
        <a:defRPr sz="1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07" charset="2"/>
        <a:buChar char="ü"/>
        <a:defRPr sz="1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07" charset="2"/>
        <a:buChar char="ü"/>
        <a:defRPr sz="1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07" charset="2"/>
        <a:buChar char="ü"/>
        <a:defRPr sz="1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/>
            <a:fld id="{9641159A-3EE5-42AA-8131-E211C0A01950}" type="datetime1">
              <a:rPr kumimoji="1" lang="zh-CN" altLang="en-US" smtClean="0">
                <a:solidFill>
                  <a:prstClr val="black">
                    <a:tint val="75000"/>
                  </a:prstClr>
                </a:solidFill>
                <a:latin typeface="Times New Roman" pitchFamily="18" charset="0"/>
              </a:rPr>
              <a:pPr eaLnBrk="1" hangingPunct="1"/>
              <a:t>2018/6/27</a:t>
            </a:fld>
            <a:endParaRPr kumimoji="1" lang="zh-CN" alt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/>
            <a:endParaRPr kumimoji="1" lang="zh-CN" alt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7" name="矩形 6"/>
          <p:cNvSpPr/>
          <p:nvPr userDrawn="1"/>
        </p:nvSpPr>
        <p:spPr bwMode="auto">
          <a:xfrm>
            <a:off x="-7620" y="0"/>
            <a:ext cx="9151620" cy="692695"/>
          </a:xfrm>
          <a:prstGeom prst="rect">
            <a:avLst/>
          </a:prstGeom>
          <a:gradFill flip="none" rotWithShape="1">
            <a:gsLst>
              <a:gs pos="100000">
                <a:srgbClr val="006699"/>
              </a:gs>
              <a:gs pos="52000">
                <a:srgbClr val="006699"/>
              </a:gs>
              <a:gs pos="25000">
                <a:srgbClr val="006699"/>
              </a:gs>
              <a:gs pos="0">
                <a:srgbClr val="006699">
                  <a:alpha val="6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>
              <a:lnSpc>
                <a:spcPct val="180000"/>
              </a:lnSpc>
              <a:buClr>
                <a:prstClr val="black"/>
              </a:buClr>
              <a:buFont typeface="Wingdings" charset="0"/>
              <a:buNone/>
            </a:pPr>
            <a:endParaRPr lang="zh-CN" altLang="en-US" sz="2000" b="1">
              <a:solidFill>
                <a:srgbClr val="000000"/>
              </a:solidFill>
              <a:latin typeface="Arial" charset="0"/>
              <a:ea typeface="楷体_GB2312" charset="0"/>
              <a:cs typeface="Arial" charset="0"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44090" y="34156"/>
            <a:ext cx="1212549" cy="58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80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0" r:id="rId1"/>
    <p:sldLayoutId id="2147485011" r:id="rId2"/>
    <p:sldLayoutId id="2147485012" r:id="rId3"/>
    <p:sldLayoutId id="2147485013" r:id="rId4"/>
    <p:sldLayoutId id="2147485014" r:id="rId5"/>
    <p:sldLayoutId id="2147485015" r:id="rId6"/>
    <p:sldLayoutId id="2147485016" r:id="rId7"/>
    <p:sldLayoutId id="2147485017" r:id="rId8"/>
    <p:sldLayoutId id="2147485018" r:id="rId9"/>
    <p:sldLayoutId id="2147485019" r:id="rId10"/>
    <p:sldLayoutId id="2147485020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078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7200" y="548680"/>
            <a:ext cx="8229600" cy="3240360"/>
          </a:xfrm>
        </p:spPr>
        <p:txBody>
          <a:bodyPr/>
          <a:lstStyle/>
          <a:p>
            <a:r>
              <a:rPr lang="en-US" dirty="0">
                <a:ea typeface="+mj-ea"/>
                <a:cs typeface="+mj-cs"/>
              </a:rPr>
              <a:t>Present and future </a:t>
            </a:r>
            <a:br>
              <a:rPr lang="en-US" dirty="0">
                <a:ea typeface="+mj-ea"/>
                <a:cs typeface="+mj-cs"/>
              </a:rPr>
            </a:br>
            <a:r>
              <a:rPr lang="en-US" dirty="0">
                <a:ea typeface="+mj-ea"/>
                <a:cs typeface="+mj-cs"/>
              </a:rPr>
              <a:t>hypernuclear spectroscopy </a:t>
            </a:r>
            <a:br>
              <a:rPr lang="en-US" dirty="0">
                <a:ea typeface="+mj-ea"/>
                <a:cs typeface="+mj-cs"/>
              </a:rPr>
            </a:br>
            <a:r>
              <a:rPr lang="en-US" dirty="0">
                <a:ea typeface="+mj-ea"/>
                <a:cs typeface="+mj-cs"/>
              </a:rPr>
              <a:t>with heavy ion beams</a:t>
            </a:r>
          </a:p>
        </p:txBody>
      </p:sp>
      <p:sp>
        <p:nvSpPr>
          <p:cNvPr id="2550788" name="Rectangle 4"/>
          <p:cNvSpPr>
            <a:spLocks noChangeArrowheads="1"/>
          </p:cNvSpPr>
          <p:nvPr/>
        </p:nvSpPr>
        <p:spPr bwMode="auto">
          <a:xfrm>
            <a:off x="457200" y="1600200"/>
            <a:ext cx="8229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endParaRPr lang="en-US" sz="3200" b="1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9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5" y="3868013"/>
            <a:ext cx="82809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defRPr/>
            </a:pPr>
            <a:r>
              <a:rPr lang="en-US" dirty="0">
                <a:ea typeface="ＭＳ Ｐゴシック" charset="-128"/>
                <a:cs typeface="ＭＳ Ｐゴシック" charset="-128"/>
              </a:rPr>
              <a:t>Take R. Saito</a:t>
            </a:r>
            <a:endParaRPr lang="en-US" i="1" dirty="0">
              <a:ea typeface="ＭＳ Ｐゴシック" charset="-128"/>
              <a:cs typeface="ＭＳ Ｐゴシック" charset="-128"/>
            </a:endParaRPr>
          </a:p>
          <a:p>
            <a:pPr algn="ctr" eaLnBrk="1" hangingPunct="1">
              <a:defRPr/>
            </a:pPr>
            <a:r>
              <a:rPr lang="en-US" i="1" dirty="0">
                <a:ea typeface="ＭＳ Ｐゴシック" charset="-128"/>
                <a:cs typeface="ＭＳ Ｐゴシック" charset="-128"/>
              </a:rPr>
              <a:t>GSI Helmholtz Center for Heavy Ion Research, Germany</a:t>
            </a:r>
          </a:p>
          <a:p>
            <a:pPr algn="ctr" eaLnBrk="1" hangingPunct="1">
              <a:defRPr/>
            </a:pPr>
            <a:r>
              <a:rPr lang="en-US" i="1" dirty="0">
                <a:ea typeface="ＭＳ Ｐゴシック" charset="-128"/>
                <a:cs typeface="ＭＳ Ｐゴシック" charset="-128"/>
              </a:rPr>
              <a:t>Helmholtz Institute Mainz, Germany</a:t>
            </a:r>
          </a:p>
          <a:p>
            <a:pPr algn="ctr" eaLnBrk="1" hangingPunct="1">
              <a:defRPr/>
            </a:pPr>
            <a:endParaRPr lang="en-US" i="1" dirty="0">
              <a:ea typeface="ＭＳ Ｐゴシック" charset="-128"/>
              <a:cs typeface="ＭＳ Ｐゴシック" charset="-128"/>
            </a:endParaRPr>
          </a:p>
          <a:p>
            <a:pPr algn="ctr"/>
            <a:endParaRPr lang="en-US" dirty="0"/>
          </a:p>
          <a:p>
            <a:r>
              <a:rPr lang="en-US" dirty="0"/>
              <a:t>  </a:t>
            </a:r>
            <a:br>
              <a:rPr lang="en-US" dirty="0"/>
            </a:br>
            <a:endParaRPr lang="en-US" dirty="0"/>
          </a:p>
          <a:p>
            <a:pPr algn="ctr"/>
            <a:r>
              <a:rPr lang="en-US" dirty="0"/>
              <a:t>HYP2018</a:t>
            </a:r>
            <a:r>
              <a:rPr lang="en-US" i="1" dirty="0"/>
              <a:t>, June 24</a:t>
            </a:r>
            <a:r>
              <a:rPr lang="en-US" i="1" baseline="30000" dirty="0"/>
              <a:t>th</a:t>
            </a:r>
            <a:r>
              <a:rPr lang="en-US" i="1" dirty="0"/>
              <a:t> –  29</a:t>
            </a:r>
            <a:r>
              <a:rPr lang="en-US" i="1" baseline="30000" dirty="0"/>
              <a:t>th</a:t>
            </a:r>
            <a:r>
              <a:rPr lang="en-US" i="1" dirty="0"/>
              <a:t>, Norfolk, USA</a:t>
            </a:r>
          </a:p>
        </p:txBody>
      </p:sp>
    </p:spTree>
    <p:extLst>
      <p:ext uri="{BB962C8B-B14F-4D97-AF65-F5344CB8AC3E}">
        <p14:creationId xmlns:p14="http://schemas.microsoft.com/office/powerpoint/2010/main" val="333961241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6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HypHI Phase 0 and 0.5 collaboration</a:t>
            </a:r>
          </a:p>
        </p:txBody>
      </p:sp>
      <p:sp>
        <p:nvSpPr>
          <p:cNvPr id="27668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14400"/>
            <a:ext cx="4038600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-109" charset="2"/>
              <a:buBlip>
                <a:blip r:embed="rId3"/>
              </a:buBlip>
              <a:defRPr/>
            </a:pPr>
            <a:r>
              <a:rPr lang="en-US" sz="1600" dirty="0">
                <a:ea typeface="+mn-ea"/>
                <a:cs typeface="+mn-cs"/>
              </a:rPr>
              <a:t>GSI Helmholtz-University Young Investigators Group VH-NG-239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400" b="1" dirty="0"/>
              <a:t>S. </a:t>
            </a:r>
            <a:r>
              <a:rPr lang="en-US" sz="1400" b="1" dirty="0" err="1"/>
              <a:t>Bianchin</a:t>
            </a:r>
            <a:r>
              <a:rPr lang="en-US" sz="1400" b="1" dirty="0"/>
              <a:t>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400" b="1" dirty="0">
                <a:solidFill>
                  <a:srgbClr val="FFFF00"/>
                </a:solidFill>
              </a:rPr>
              <a:t>O. </a:t>
            </a:r>
            <a:r>
              <a:rPr lang="en-US" sz="1400" b="1" dirty="0" err="1">
                <a:solidFill>
                  <a:srgbClr val="FFFF00"/>
                </a:solidFill>
              </a:rPr>
              <a:t>Borodina</a:t>
            </a:r>
            <a:r>
              <a:rPr lang="en-US" sz="1400" b="1" dirty="0">
                <a:solidFill>
                  <a:srgbClr val="FFFF00"/>
                </a:solidFill>
              </a:rPr>
              <a:t> (Mainz Univ.)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400" b="1" dirty="0">
                <a:solidFill>
                  <a:srgbClr val="FFFF00"/>
                </a:solidFill>
              </a:rPr>
              <a:t>V. Bozkurt (</a:t>
            </a:r>
            <a:r>
              <a:rPr lang="en-US" sz="1400" b="1" dirty="0" err="1">
                <a:solidFill>
                  <a:srgbClr val="FFFF00"/>
                </a:solidFill>
              </a:rPr>
              <a:t>Nigde</a:t>
            </a:r>
            <a:r>
              <a:rPr lang="en-US" sz="1400" b="1" dirty="0">
                <a:solidFill>
                  <a:srgbClr val="FFFF00"/>
                </a:solidFill>
              </a:rPr>
              <a:t> Univ.)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400" b="1" dirty="0">
                <a:solidFill>
                  <a:srgbClr val="FFFF00"/>
                </a:solidFill>
              </a:rPr>
              <a:t>E. Kim (Seoul Nat. Univ.)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400" b="1" dirty="0">
                <a:solidFill>
                  <a:srgbClr val="FFFF00"/>
                </a:solidFill>
              </a:rPr>
              <a:t>D. Nakajima (Tokyo Univ.)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400" b="1" dirty="0"/>
              <a:t>B. </a:t>
            </a:r>
            <a:r>
              <a:rPr lang="en-US" sz="1400" b="1" dirty="0" err="1"/>
              <a:t>Özel-Tashnov</a:t>
            </a:r>
            <a:r>
              <a:rPr lang="en-US" sz="1400" b="1" dirty="0"/>
              <a:t>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400" b="1" dirty="0">
                <a:solidFill>
                  <a:srgbClr val="FFFF00"/>
                </a:solidFill>
              </a:rPr>
              <a:t>C. </a:t>
            </a:r>
            <a:r>
              <a:rPr lang="en-US" sz="1400" b="1" dirty="0" err="1">
                <a:solidFill>
                  <a:srgbClr val="FFFF00"/>
                </a:solidFill>
              </a:rPr>
              <a:t>Rappold</a:t>
            </a:r>
            <a:r>
              <a:rPr lang="en-US" sz="1400" b="1" dirty="0">
                <a:solidFill>
                  <a:srgbClr val="FFFF00"/>
                </a:solidFill>
              </a:rPr>
              <a:t> (Strasbourg Univ.)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400" b="1" dirty="0">
                <a:solidFill>
                  <a:srgbClr val="FF70F6"/>
                </a:solidFill>
              </a:rPr>
              <a:t>K. Yoshida (Osaka Univ.)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400" dirty="0"/>
              <a:t>T.R. Saito (Spokes person)</a:t>
            </a:r>
          </a:p>
          <a:p>
            <a:pPr eaLnBrk="1" hangingPunct="1">
              <a:lnSpc>
                <a:spcPct val="90000"/>
              </a:lnSpc>
              <a:buFont typeface="Wingdings" pitchFamily="-109" charset="2"/>
              <a:buBlip>
                <a:blip r:embed="rId3"/>
              </a:buBlip>
              <a:defRPr/>
            </a:pPr>
            <a:r>
              <a:rPr lang="en-US" sz="1600" dirty="0">
                <a:ea typeface="+mn-ea"/>
                <a:cs typeface="+mn-cs"/>
              </a:rPr>
              <a:t>Mainz University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400" dirty="0"/>
              <a:t>P. Achenbach, J. </a:t>
            </a:r>
            <a:r>
              <a:rPr lang="en-US" sz="1400" dirty="0" err="1"/>
              <a:t>Pochodzalla</a:t>
            </a:r>
            <a:endParaRPr lang="en-US" sz="1400" dirty="0"/>
          </a:p>
          <a:p>
            <a:pPr eaLnBrk="1" hangingPunct="1">
              <a:lnSpc>
                <a:spcPct val="90000"/>
              </a:lnSpc>
              <a:buFont typeface="Wingdings" pitchFamily="-109" charset="2"/>
              <a:buBlip>
                <a:blip r:embed="rId3"/>
              </a:buBlip>
              <a:defRPr/>
            </a:pPr>
            <a:r>
              <a:rPr lang="en-US" sz="1600" dirty="0">
                <a:ea typeface="+mn-ea"/>
                <a:cs typeface="+mn-cs"/>
              </a:rPr>
              <a:t>GSI HP2 and Mainz University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400" dirty="0"/>
              <a:t>D. </a:t>
            </a:r>
            <a:r>
              <a:rPr lang="en-US" sz="1400" dirty="0" err="1"/>
              <a:t>Khaneft</a:t>
            </a:r>
            <a:r>
              <a:rPr lang="en-US" sz="1400" dirty="0"/>
              <a:t>, Y. Ma, F. Maas</a:t>
            </a:r>
          </a:p>
          <a:p>
            <a:pPr eaLnBrk="1" hangingPunct="1">
              <a:lnSpc>
                <a:spcPct val="90000"/>
              </a:lnSpc>
              <a:buFont typeface="Wingdings" pitchFamily="-109" charset="2"/>
              <a:buBlip>
                <a:blip r:embed="rId3"/>
              </a:buBlip>
              <a:defRPr/>
            </a:pPr>
            <a:r>
              <a:rPr lang="en-US" sz="1600" dirty="0">
                <a:ea typeface="+mn-ea"/>
                <a:cs typeface="+mn-cs"/>
              </a:rPr>
              <a:t>GSI HP1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400" dirty="0"/>
              <a:t>W. </a:t>
            </a:r>
            <a:r>
              <a:rPr lang="en-US" sz="1400" dirty="0" err="1"/>
              <a:t>Trautmann</a:t>
            </a:r>
            <a:endParaRPr lang="en-US" sz="1400" dirty="0"/>
          </a:p>
          <a:p>
            <a:pPr eaLnBrk="1" hangingPunct="1">
              <a:lnSpc>
                <a:spcPct val="90000"/>
              </a:lnSpc>
              <a:buFont typeface="Wingdings" pitchFamily="-109" charset="2"/>
              <a:buBlip>
                <a:blip r:embed="rId3"/>
              </a:buBlip>
              <a:defRPr/>
            </a:pPr>
            <a:r>
              <a:rPr lang="en-US" sz="1600" dirty="0">
                <a:ea typeface="+mn-ea"/>
                <a:cs typeface="+mn-cs"/>
              </a:rPr>
              <a:t>GSI EE department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400" dirty="0"/>
              <a:t>J. Hoffmann, K. Koch, N. </a:t>
            </a:r>
            <a:r>
              <a:rPr lang="en-US" sz="1400" dirty="0" err="1"/>
              <a:t>Kurz</a:t>
            </a:r>
            <a:r>
              <a:rPr lang="en-US" sz="1400" dirty="0"/>
              <a:t>,</a:t>
            </a:r>
            <a:r>
              <a:rPr lang="en-US" altLang="ja-JP" sz="1400" dirty="0">
                <a:cs typeface="ＭＳ Ｐゴシック" pitchFamily="-109" charset="-128"/>
              </a:rPr>
              <a:t> </a:t>
            </a:r>
            <a:r>
              <a:rPr lang="en-US" sz="1400" dirty="0"/>
              <a:t>S. Minami, W. </a:t>
            </a:r>
            <a:r>
              <a:rPr lang="en-US" sz="1400" dirty="0" err="1"/>
              <a:t>Ott</a:t>
            </a:r>
            <a:r>
              <a:rPr lang="en-US" sz="1400" dirty="0"/>
              <a:t>, S. </a:t>
            </a:r>
            <a:r>
              <a:rPr lang="en-US" sz="1400" dirty="0" err="1"/>
              <a:t>Voltz</a:t>
            </a:r>
            <a:endParaRPr lang="en-US" sz="1400" dirty="0"/>
          </a:p>
          <a:p>
            <a:pPr eaLnBrk="1" hangingPunct="1">
              <a:lnSpc>
                <a:spcPct val="90000"/>
              </a:lnSpc>
              <a:buFont typeface="Wingdings" pitchFamily="-109" charset="2"/>
              <a:buBlip>
                <a:blip r:embed="rId3"/>
              </a:buBlip>
              <a:defRPr/>
            </a:pPr>
            <a:r>
              <a:rPr lang="en-US" sz="1600" dirty="0">
                <a:ea typeface="+mn-ea"/>
                <a:cs typeface="+mn-cs"/>
              </a:rPr>
              <a:t>GSI Nuclear reaction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400" dirty="0"/>
              <a:t>T. </a:t>
            </a:r>
            <a:r>
              <a:rPr lang="en-US" sz="1400" dirty="0" err="1"/>
              <a:t>Aumann</a:t>
            </a:r>
            <a:r>
              <a:rPr lang="en-US" sz="1400" dirty="0"/>
              <a:t>, C. </a:t>
            </a:r>
            <a:r>
              <a:rPr lang="en-US" sz="1400" dirty="0" err="1"/>
              <a:t>Caeser</a:t>
            </a:r>
            <a:r>
              <a:rPr lang="en-US" sz="1400" dirty="0"/>
              <a:t>, H. Simon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en-US" sz="1400" dirty="0"/>
          </a:p>
        </p:txBody>
      </p:sp>
      <p:sp>
        <p:nvSpPr>
          <p:cNvPr id="276685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914400"/>
            <a:ext cx="4038600" cy="4953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-109" charset="2"/>
              <a:buBlip>
                <a:blip r:embed="rId3"/>
              </a:buBlip>
              <a:defRPr/>
            </a:pPr>
            <a:r>
              <a:rPr lang="en-US" sz="1600" dirty="0">
                <a:ea typeface="+mn-ea"/>
                <a:cs typeface="+mn-cs"/>
              </a:rPr>
              <a:t>GSI Detector Lab.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400" dirty="0"/>
              <a:t>C. Schmidt</a:t>
            </a:r>
          </a:p>
          <a:p>
            <a:pPr eaLnBrk="1" hangingPunct="1">
              <a:lnSpc>
                <a:spcPct val="90000"/>
              </a:lnSpc>
              <a:buFont typeface="Wingdings" pitchFamily="-109" charset="2"/>
              <a:buBlip>
                <a:blip r:embed="rId3"/>
              </a:buBlip>
              <a:defRPr/>
            </a:pPr>
            <a:r>
              <a:rPr lang="en-US" sz="1600" dirty="0">
                <a:ea typeface="+mn-ea"/>
                <a:cs typeface="+mn-cs"/>
              </a:rPr>
              <a:t>KEK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400" dirty="0"/>
              <a:t>T. Takahashi, Y. Sekimoto</a:t>
            </a:r>
          </a:p>
          <a:p>
            <a:pPr eaLnBrk="1" hangingPunct="1">
              <a:lnSpc>
                <a:spcPct val="90000"/>
              </a:lnSpc>
              <a:buFont typeface="Wingdings" pitchFamily="-109" charset="2"/>
              <a:buBlip>
                <a:blip r:embed="rId3"/>
              </a:buBlip>
              <a:defRPr/>
            </a:pPr>
            <a:r>
              <a:rPr lang="en-US" sz="1600" dirty="0">
                <a:ea typeface="+mn-ea"/>
                <a:cs typeface="+mn-cs"/>
              </a:rPr>
              <a:t>KVI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400" dirty="0"/>
              <a:t>E. </a:t>
            </a:r>
            <a:r>
              <a:rPr lang="en-US" sz="1400" dirty="0" err="1"/>
              <a:t>Guliev</a:t>
            </a:r>
            <a:r>
              <a:rPr lang="en-US" sz="1400" dirty="0"/>
              <a:t>,</a:t>
            </a:r>
            <a:r>
              <a:rPr lang="en-US" sz="1400" b="1" dirty="0"/>
              <a:t> </a:t>
            </a:r>
            <a:r>
              <a:rPr lang="en-US" sz="1400" dirty="0"/>
              <a:t>M. </a:t>
            </a:r>
            <a:r>
              <a:rPr lang="en-US" sz="1400" dirty="0" err="1"/>
              <a:t>Kavatsyuk</a:t>
            </a:r>
            <a:r>
              <a:rPr lang="en-US" sz="1400" dirty="0"/>
              <a:t>, G.J. </a:t>
            </a:r>
            <a:r>
              <a:rPr lang="en-US" sz="1400" dirty="0" err="1"/>
              <a:t>Tambave</a:t>
            </a:r>
            <a:endParaRPr lang="en-US" sz="1400" dirty="0"/>
          </a:p>
          <a:p>
            <a:pPr eaLnBrk="1" hangingPunct="1">
              <a:lnSpc>
                <a:spcPct val="90000"/>
              </a:lnSpc>
              <a:buFont typeface="Wingdings" pitchFamily="-109" charset="2"/>
              <a:buBlip>
                <a:blip r:embed="rId3"/>
              </a:buBlip>
              <a:defRPr/>
            </a:pPr>
            <a:r>
              <a:rPr lang="en-US" sz="1600" dirty="0" err="1">
                <a:ea typeface="+mn-ea"/>
                <a:cs typeface="+mn-cs"/>
              </a:rPr>
              <a:t>Nigde</a:t>
            </a:r>
            <a:r>
              <a:rPr lang="en-US" sz="1600" dirty="0">
                <a:ea typeface="+mn-ea"/>
                <a:cs typeface="+mn-cs"/>
              </a:rPr>
              <a:t> University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400" dirty="0"/>
              <a:t>B. </a:t>
            </a:r>
            <a:r>
              <a:rPr lang="en-US" sz="1400" dirty="0" err="1"/>
              <a:t>Goekuezuem</a:t>
            </a:r>
            <a:r>
              <a:rPr lang="en-US" sz="1400" dirty="0"/>
              <a:t>, Z.S. </a:t>
            </a:r>
            <a:r>
              <a:rPr lang="en-US" sz="1400" dirty="0" err="1"/>
              <a:t>Ketenci</a:t>
            </a:r>
            <a:r>
              <a:rPr lang="en-US" sz="1400" dirty="0"/>
              <a:t>, S. </a:t>
            </a:r>
            <a:r>
              <a:rPr lang="en-US" sz="1400" dirty="0" err="1"/>
              <a:t>Erturk</a:t>
            </a:r>
            <a:endParaRPr lang="en-US" sz="1400" dirty="0"/>
          </a:p>
          <a:p>
            <a:pPr eaLnBrk="1" hangingPunct="1">
              <a:lnSpc>
                <a:spcPct val="90000"/>
              </a:lnSpc>
              <a:buFont typeface="Wingdings" pitchFamily="-109" charset="2"/>
              <a:buBlip>
                <a:blip r:embed="rId3"/>
              </a:buBlip>
              <a:defRPr/>
            </a:pPr>
            <a:r>
              <a:rPr lang="en-US" sz="1600" dirty="0">
                <a:ea typeface="+mn-ea"/>
                <a:cs typeface="+mn-cs"/>
              </a:rPr>
              <a:t>Osaka University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400" dirty="0"/>
              <a:t>S. </a:t>
            </a:r>
            <a:r>
              <a:rPr lang="en-US" sz="1400" dirty="0" err="1"/>
              <a:t>Ajimura</a:t>
            </a:r>
            <a:r>
              <a:rPr lang="en-US" sz="1400" dirty="0"/>
              <a:t>, A. </a:t>
            </a:r>
            <a:r>
              <a:rPr lang="en-US" sz="1400" dirty="0" err="1"/>
              <a:t>Sakaguchi</a:t>
            </a:r>
            <a:endParaRPr lang="en-US" sz="1400" dirty="0"/>
          </a:p>
          <a:p>
            <a:pPr eaLnBrk="1" hangingPunct="1">
              <a:lnSpc>
                <a:spcPct val="90000"/>
              </a:lnSpc>
              <a:buFont typeface="Wingdings" pitchFamily="-109" charset="2"/>
              <a:buBlip>
                <a:blip r:embed="rId3"/>
              </a:buBlip>
              <a:defRPr/>
            </a:pPr>
            <a:r>
              <a:rPr lang="en-US" sz="1600" dirty="0">
                <a:ea typeface="+mn-ea"/>
                <a:cs typeface="+mn-cs"/>
              </a:rPr>
              <a:t>Osaka Electro-Communication University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400" dirty="0"/>
              <a:t>T. Fukuda, Y. </a:t>
            </a:r>
            <a:r>
              <a:rPr lang="en-US" sz="1400" dirty="0" err="1"/>
              <a:t>Mizoi</a:t>
            </a:r>
            <a:endParaRPr lang="en-US" sz="1400" dirty="0"/>
          </a:p>
          <a:p>
            <a:pPr eaLnBrk="1" hangingPunct="1">
              <a:lnSpc>
                <a:spcPct val="90000"/>
              </a:lnSpc>
              <a:buFont typeface="Wingdings" pitchFamily="-109" charset="2"/>
              <a:buBlip>
                <a:blip r:embed="rId3"/>
              </a:buBlip>
              <a:defRPr/>
            </a:pPr>
            <a:r>
              <a:rPr lang="en-US" sz="1600" dirty="0">
                <a:ea typeface="+mn-ea"/>
                <a:cs typeface="+mn-cs"/>
              </a:rPr>
              <a:t>Seoul National University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400" dirty="0"/>
              <a:t>H. Bhang, M. Kim, S. Kim, C.J. Yoon </a:t>
            </a:r>
          </a:p>
          <a:p>
            <a:pPr eaLnBrk="1" hangingPunct="1">
              <a:lnSpc>
                <a:spcPct val="90000"/>
              </a:lnSpc>
              <a:buFont typeface="Wingdings" pitchFamily="-109" charset="2"/>
              <a:buBlip>
                <a:blip r:embed="rId3"/>
              </a:buBlip>
              <a:defRPr/>
            </a:pPr>
            <a:r>
              <a:rPr lang="en-US" sz="1600" dirty="0">
                <a:ea typeface="+mn-ea"/>
                <a:cs typeface="+mn-cs"/>
              </a:rPr>
              <a:t>Tohoku University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400" dirty="0"/>
              <a:t>H. Tamura</a:t>
            </a:r>
          </a:p>
        </p:txBody>
      </p:sp>
      <p:sp>
        <p:nvSpPr>
          <p:cNvPr id="150533" name="Text Box 5"/>
          <p:cNvSpPr txBox="1">
            <a:spLocks noChangeArrowheads="1"/>
          </p:cNvSpPr>
          <p:nvPr/>
        </p:nvSpPr>
        <p:spPr bwMode="auto">
          <a:xfrm>
            <a:off x="6571670" y="5758190"/>
            <a:ext cx="21467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PhD thesis completed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70F6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PhD thesis in progress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880A1CE-056F-CB4B-8E5F-103C105E0081}"/>
              </a:ext>
            </a:extLst>
          </p:cNvPr>
          <p:cNvSpPr txBox="1">
            <a:spLocks/>
          </p:cNvSpPr>
          <p:nvPr/>
        </p:nvSpPr>
        <p:spPr bwMode="auto">
          <a:xfrm>
            <a:off x="4283968" y="5661248"/>
            <a:ext cx="1800200" cy="58051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12" charset="-128"/>
                <a:cs typeface="ＭＳ Ｐゴシック" pitchFamily="-112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9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9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9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9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9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/>
                <a:ea typeface="ＭＳ Ｐゴシック" pitchFamily="-112" charset="-128"/>
              </a:rPr>
              <a:t>Take Saito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/>
                <a:ea typeface="ＭＳ Ｐゴシック" pitchFamily="-112" charset="-128"/>
              </a:rPr>
              <a:t>t.saito@gsi.de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omic Sans MS"/>
              <a:ea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024152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410E5-D280-5940-A1C4-3E2D00106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of HypHI Phase 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91FD2E-D04A-394D-AEDA-BDC4C65C56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Observation of </a:t>
            </a:r>
            <a:r>
              <a:rPr lang="en-US" baseline="30000" dirty="0"/>
              <a:t>3</a:t>
            </a:r>
            <a:r>
              <a:rPr lang="en-US" baseline="-25000" dirty="0">
                <a:latin typeface="Symbol" pitchFamily="2" charset="2"/>
              </a:rPr>
              <a:t>L</a:t>
            </a:r>
            <a:r>
              <a:rPr lang="en-US" dirty="0"/>
              <a:t>H, </a:t>
            </a:r>
            <a:r>
              <a:rPr lang="en-US" baseline="30000" dirty="0"/>
              <a:t>4</a:t>
            </a:r>
            <a:r>
              <a:rPr lang="en-US" baseline="-25000" dirty="0">
                <a:latin typeface="Symbol" pitchFamily="2" charset="2"/>
              </a:rPr>
              <a:t>L</a:t>
            </a:r>
            <a:r>
              <a:rPr lang="en-US" dirty="0"/>
              <a:t>H and </a:t>
            </a:r>
            <a:r>
              <a:rPr lang="en-US" dirty="0">
                <a:latin typeface="Symbol" pitchFamily="2" charset="2"/>
              </a:rPr>
              <a:t>L</a:t>
            </a:r>
            <a:r>
              <a:rPr lang="en-US" dirty="0"/>
              <a:t>-hyperon</a:t>
            </a:r>
            <a:endParaRPr lang="ja-JP" altLang="de-DE"/>
          </a:p>
          <a:p>
            <a:pPr lvl="1"/>
            <a:r>
              <a:rPr lang="en-US" dirty="0" err="1"/>
              <a:t>Nucl</a:t>
            </a:r>
            <a:r>
              <a:rPr lang="en-US" dirty="0"/>
              <a:t>. Phys. A 913 (2013) 170</a:t>
            </a:r>
          </a:p>
          <a:p>
            <a:r>
              <a:rPr lang="en-US" dirty="0"/>
              <a:t>Short lifetime of </a:t>
            </a:r>
            <a:r>
              <a:rPr lang="en-US" baseline="30000" dirty="0"/>
              <a:t>3</a:t>
            </a:r>
            <a:r>
              <a:rPr lang="en-US" baseline="-25000" dirty="0">
                <a:latin typeface="Symbol" pitchFamily="2" charset="2"/>
              </a:rPr>
              <a:t>L</a:t>
            </a:r>
            <a:r>
              <a:rPr lang="en-US" dirty="0"/>
              <a:t>H</a:t>
            </a:r>
            <a:r>
              <a:rPr lang="de-DE" dirty="0"/>
              <a:t> </a:t>
            </a:r>
            <a:r>
              <a:rPr lang="en-US" dirty="0"/>
              <a:t>and</a:t>
            </a:r>
            <a:r>
              <a:rPr lang="de-DE" dirty="0"/>
              <a:t> </a:t>
            </a:r>
            <a:r>
              <a:rPr lang="en-US" baseline="30000" dirty="0"/>
              <a:t>4</a:t>
            </a:r>
            <a:r>
              <a:rPr lang="en-US" baseline="-25000" dirty="0">
                <a:latin typeface="Symbol" pitchFamily="2" charset="2"/>
              </a:rPr>
              <a:t>L</a:t>
            </a:r>
            <a:r>
              <a:rPr lang="en-US" dirty="0"/>
              <a:t>H</a:t>
            </a:r>
            <a:endParaRPr lang="ja-JP" altLang="de-DE"/>
          </a:p>
          <a:p>
            <a:pPr lvl="1"/>
            <a:r>
              <a:rPr lang="en-US" dirty="0" err="1"/>
              <a:t>Nucl</a:t>
            </a:r>
            <a:r>
              <a:rPr lang="en-US" dirty="0"/>
              <a:t>. Phys. A 913 (2013) 170</a:t>
            </a:r>
          </a:p>
          <a:p>
            <a:pPr lvl="1"/>
            <a:r>
              <a:rPr lang="en-US" dirty="0"/>
              <a:t>Phys. Lett. B 728 (2014) 543</a:t>
            </a:r>
          </a:p>
          <a:p>
            <a:r>
              <a:rPr lang="en-US" dirty="0"/>
              <a:t>Observation of signals probably indicating </a:t>
            </a:r>
            <a:r>
              <a:rPr lang="en-US" dirty="0" err="1"/>
              <a:t>nn</a:t>
            </a:r>
            <a:r>
              <a:rPr lang="en-US" dirty="0" err="1">
                <a:latin typeface="Symbol" pitchFamily="2" charset="2"/>
              </a:rPr>
              <a:t>L</a:t>
            </a:r>
            <a:r>
              <a:rPr lang="en-US" dirty="0"/>
              <a:t> bound states</a:t>
            </a:r>
            <a:endParaRPr lang="ja-JP" altLang="de-DE"/>
          </a:p>
          <a:p>
            <a:pPr lvl="1"/>
            <a:r>
              <a:rPr lang="en-US" dirty="0"/>
              <a:t>Phys. Rev. C 88 (2013) 041001-1-6(R)</a:t>
            </a:r>
          </a:p>
          <a:p>
            <a:r>
              <a:rPr lang="en-US" dirty="0"/>
              <a:t>Production cross section of </a:t>
            </a:r>
            <a:r>
              <a:rPr lang="en-US" baseline="30000" dirty="0"/>
              <a:t>3</a:t>
            </a:r>
            <a:r>
              <a:rPr lang="en-US" baseline="-25000" dirty="0">
                <a:latin typeface="Symbol" pitchFamily="2" charset="2"/>
              </a:rPr>
              <a:t>L</a:t>
            </a:r>
            <a:r>
              <a:rPr lang="en-US" dirty="0"/>
              <a:t>H, </a:t>
            </a:r>
            <a:r>
              <a:rPr lang="en-US" baseline="30000" dirty="0"/>
              <a:t>4</a:t>
            </a:r>
            <a:r>
              <a:rPr lang="en-US" baseline="-25000" dirty="0">
                <a:latin typeface="Symbol" pitchFamily="2" charset="2"/>
              </a:rPr>
              <a:t>L</a:t>
            </a:r>
            <a:r>
              <a:rPr lang="en-US" dirty="0"/>
              <a:t>H and </a:t>
            </a:r>
            <a:r>
              <a:rPr lang="en-US" dirty="0">
                <a:latin typeface="Symbol" pitchFamily="2" charset="2"/>
              </a:rPr>
              <a:t>L</a:t>
            </a:r>
            <a:r>
              <a:rPr lang="en-US" dirty="0"/>
              <a:t>-hyperon</a:t>
            </a:r>
            <a:endParaRPr lang="ja-JP" altLang="de-DE"/>
          </a:p>
          <a:p>
            <a:pPr lvl="1"/>
            <a:r>
              <a:rPr lang="en-US" dirty="0"/>
              <a:t>Phys. Lett. B 747 (2014) 129</a:t>
            </a:r>
          </a:p>
          <a:p>
            <a:r>
              <a:rPr lang="en-US" altLang="ja-JP" dirty="0"/>
              <a:t>Summary</a:t>
            </a:r>
            <a:r>
              <a:rPr lang="de-DE" altLang="ja-JP" dirty="0"/>
              <a:t> </a:t>
            </a:r>
            <a:r>
              <a:rPr lang="en-US" altLang="ja-JP" dirty="0"/>
              <a:t>of</a:t>
            </a:r>
            <a:r>
              <a:rPr lang="de-DE" altLang="ja-JP" dirty="0"/>
              <a:t> </a:t>
            </a:r>
            <a:r>
              <a:rPr lang="en-US" altLang="ja-JP" dirty="0"/>
              <a:t>the</a:t>
            </a:r>
            <a:r>
              <a:rPr lang="de-DE" altLang="ja-JP" dirty="0"/>
              <a:t> </a:t>
            </a:r>
            <a:r>
              <a:rPr lang="en-US" altLang="ja-JP" dirty="0"/>
              <a:t>HypHI</a:t>
            </a:r>
            <a:r>
              <a:rPr lang="de-DE" altLang="ja-JP" dirty="0"/>
              <a:t> </a:t>
            </a:r>
            <a:r>
              <a:rPr lang="en-US" altLang="ja-JP" dirty="0"/>
              <a:t>Phase</a:t>
            </a:r>
            <a:r>
              <a:rPr lang="de-DE" altLang="ja-JP" dirty="0"/>
              <a:t> </a:t>
            </a:r>
            <a:r>
              <a:rPr lang="en-US" altLang="ja-JP" dirty="0"/>
              <a:t>0</a:t>
            </a:r>
            <a:r>
              <a:rPr lang="de-DE" altLang="ja-JP" dirty="0"/>
              <a:t> </a:t>
            </a:r>
            <a:r>
              <a:rPr lang="en-US" altLang="ja-JP" dirty="0"/>
              <a:t>experiment</a:t>
            </a:r>
            <a:endParaRPr lang="ja-JP" altLang="de-DE"/>
          </a:p>
          <a:p>
            <a:pPr lvl="1"/>
            <a:r>
              <a:rPr lang="en-US" dirty="0" err="1"/>
              <a:t>Nucl</a:t>
            </a:r>
            <a:r>
              <a:rPr lang="en-US" dirty="0"/>
              <a:t>. Phys. A 954 (2016) 199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5 Ph.D. and 1 Ph.D. in progress</a:t>
            </a:r>
          </a:p>
        </p:txBody>
      </p:sp>
    </p:spTree>
    <p:extLst>
      <p:ext uri="{BB962C8B-B14F-4D97-AF65-F5344CB8AC3E}">
        <p14:creationId xmlns:p14="http://schemas.microsoft.com/office/powerpoint/2010/main" val="9592022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762000"/>
            <a:ext cx="8691563" cy="600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32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dirty="0" err="1">
                <a:ea typeface="+mj-ea"/>
                <a:cs typeface="+mj-cs"/>
              </a:rPr>
              <a:t>HypHI</a:t>
            </a:r>
            <a:r>
              <a:rPr lang="en-US" sz="2800" dirty="0">
                <a:ea typeface="+mj-ea"/>
                <a:cs typeface="+mj-cs"/>
              </a:rPr>
              <a:t> Phase 0 (2009), </a:t>
            </a:r>
            <a:r>
              <a:rPr lang="en-US" sz="2800" baseline="30000" dirty="0">
                <a:ea typeface="+mj-ea"/>
                <a:cs typeface="+mj-cs"/>
              </a:rPr>
              <a:t>6</a:t>
            </a:r>
            <a:r>
              <a:rPr lang="en-US" sz="2800" dirty="0">
                <a:ea typeface="+mj-ea"/>
                <a:cs typeface="+mj-cs"/>
              </a:rPr>
              <a:t>Li+</a:t>
            </a:r>
            <a:r>
              <a:rPr lang="en-US" sz="2800" baseline="30000" dirty="0">
                <a:ea typeface="+mj-ea"/>
                <a:cs typeface="+mj-cs"/>
              </a:rPr>
              <a:t>12</a:t>
            </a:r>
            <a:r>
              <a:rPr lang="en-US" sz="2800" dirty="0">
                <a:ea typeface="+mj-ea"/>
                <a:cs typeface="+mj-cs"/>
              </a:rPr>
              <a:t>C at 2 A GeV</a:t>
            </a:r>
          </a:p>
        </p:txBody>
      </p:sp>
      <p:sp>
        <p:nvSpPr>
          <p:cNvPr id="66564" name="Text Box 5"/>
          <p:cNvSpPr txBox="1">
            <a:spLocks noChangeArrowheads="1"/>
          </p:cNvSpPr>
          <p:nvPr/>
        </p:nvSpPr>
        <p:spPr bwMode="auto">
          <a:xfrm>
            <a:off x="228600" y="838200"/>
            <a:ext cx="3581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Example: </a:t>
            </a:r>
          </a:p>
          <a:p>
            <a:r>
              <a:rPr lang="en-US" sz="2800" baseline="30000" dirty="0">
                <a:solidFill>
                  <a:srgbClr val="FF0000"/>
                </a:solidFill>
              </a:rPr>
              <a:t>3</a:t>
            </a:r>
            <a:r>
              <a:rPr lang="en-US" sz="3200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sz="2800" dirty="0">
                <a:solidFill>
                  <a:srgbClr val="FF0000"/>
                </a:solidFill>
              </a:rPr>
              <a:t>H -&gt; </a:t>
            </a:r>
            <a:r>
              <a:rPr lang="en-US" sz="2800" baseline="30000" dirty="0">
                <a:solidFill>
                  <a:srgbClr val="FF0000"/>
                </a:solidFill>
              </a:rPr>
              <a:t>3</a:t>
            </a:r>
            <a:r>
              <a:rPr lang="en-US" sz="2800" dirty="0">
                <a:solidFill>
                  <a:srgbClr val="FF0000"/>
                </a:solidFill>
              </a:rPr>
              <a:t>He + </a:t>
            </a:r>
            <a:r>
              <a:rPr lang="en-US" sz="2800" dirty="0" err="1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sz="2800" baseline="30000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00400" y="4876800"/>
            <a:ext cx="2197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4-momenta of </a:t>
            </a:r>
            <a:r>
              <a:rPr lang="en-US" baseline="30000" dirty="0">
                <a:solidFill>
                  <a:srgbClr val="FF0000"/>
                </a:solidFill>
              </a:rPr>
              <a:t>3</a:t>
            </a:r>
            <a:r>
              <a:rPr lang="en-US" dirty="0">
                <a:solidFill>
                  <a:srgbClr val="FF0000"/>
                </a:solidFill>
              </a:rPr>
              <a:t>He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24400" y="3212068"/>
            <a:ext cx="1972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4-momenta of </a:t>
            </a:r>
            <a:r>
              <a:rPr lang="en-US" dirty="0" err="1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728359" y="1525368"/>
            <a:ext cx="2020105" cy="461665"/>
          </a:xfrm>
          <a:prstGeom prst="rect">
            <a:avLst/>
          </a:prstGeom>
          <a:solidFill>
            <a:srgbClr val="FFFF99"/>
          </a:solidFill>
          <a:ln w="254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2400" b="1" dirty="0" err="1">
                <a:solidFill>
                  <a:srgbClr val="FF0000"/>
                </a:solidFill>
              </a:rPr>
              <a:t>p</a:t>
            </a:r>
            <a:r>
              <a:rPr lang="en-US" sz="2400" b="1" dirty="0">
                <a:solidFill>
                  <a:srgbClr val="FF0000"/>
                </a:solidFill>
              </a:rPr>
              <a:t>/p ~ 5 %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28184" y="4581128"/>
            <a:ext cx="2582758" cy="461665"/>
          </a:xfrm>
          <a:prstGeom prst="rect">
            <a:avLst/>
          </a:prstGeom>
          <a:solidFill>
            <a:srgbClr val="FFFF99"/>
          </a:solidFill>
          <a:ln w="254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2400" b="1" dirty="0" err="1">
                <a:solidFill>
                  <a:srgbClr val="FF0000"/>
                </a:solidFill>
              </a:rPr>
              <a:t>p</a:t>
            </a:r>
            <a:r>
              <a:rPr lang="en-US" sz="2400" b="1" dirty="0">
                <a:solidFill>
                  <a:srgbClr val="FF0000"/>
                </a:solidFill>
              </a:rPr>
              <a:t>/p ~ 5-10 %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47818" y="2125017"/>
            <a:ext cx="2744662" cy="830997"/>
          </a:xfrm>
          <a:prstGeom prst="rect">
            <a:avLst/>
          </a:prstGeom>
          <a:solidFill>
            <a:srgbClr val="FFFF99"/>
          </a:solidFill>
          <a:ln w="254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n-lt"/>
                <a:ea typeface="Symbol" charset="2"/>
                <a:cs typeface="Symbol" charset="2"/>
              </a:rPr>
              <a:t>Small acceptance</a:t>
            </a:r>
          </a:p>
          <a:p>
            <a:r>
              <a:rPr lang="en-US" sz="2400" b="1" dirty="0">
                <a:solidFill>
                  <a:srgbClr val="FF0000"/>
                </a:solidFill>
                <a:latin typeface="+mn-lt"/>
                <a:ea typeface="Symbol" charset="2"/>
                <a:cs typeface="Symbol" charset="2"/>
              </a:rPr>
              <a:t>~ 20 %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3011" y="5334307"/>
            <a:ext cx="4875053" cy="830997"/>
          </a:xfrm>
          <a:prstGeom prst="rect">
            <a:avLst/>
          </a:prstGeom>
          <a:solidFill>
            <a:srgbClr val="FFFF99"/>
          </a:solidFill>
          <a:ln w="254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n-lt"/>
                <a:ea typeface="Symbol" charset="2"/>
                <a:cs typeface="Symbol" charset="2"/>
              </a:rPr>
              <a:t>Low efficiency of </a:t>
            </a:r>
            <a:r>
              <a:rPr lang="en-US" sz="2400" b="1" dirty="0" err="1">
                <a:solidFill>
                  <a:srgbClr val="FF0000"/>
                </a:solidFill>
                <a:latin typeface="+mn-lt"/>
                <a:ea typeface="Symbol" charset="2"/>
                <a:cs typeface="Symbol" charset="2"/>
              </a:rPr>
              <a:t>vertx</a:t>
            </a:r>
            <a:r>
              <a:rPr lang="en-US" sz="2400" b="1" dirty="0">
                <a:solidFill>
                  <a:srgbClr val="FF0000"/>
                </a:solidFill>
                <a:latin typeface="+mn-lt"/>
                <a:ea typeface="Symbol" charset="2"/>
                <a:cs typeface="Symbol" charset="2"/>
              </a:rPr>
              <a:t> trigger</a:t>
            </a:r>
          </a:p>
          <a:p>
            <a:r>
              <a:rPr lang="en-US" sz="2400" b="1" dirty="0">
                <a:solidFill>
                  <a:srgbClr val="FF0000"/>
                </a:solidFill>
                <a:latin typeface="+mn-lt"/>
                <a:ea typeface="Symbol" charset="2"/>
                <a:cs typeface="Symbol" charset="2"/>
              </a:rPr>
              <a:t>~ 1 %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44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08920"/>
            <a:ext cx="8229600" cy="484187"/>
          </a:xfrm>
        </p:spPr>
        <p:txBody>
          <a:bodyPr/>
          <a:lstStyle/>
          <a:p>
            <a:r>
              <a:rPr lang="en-US" sz="5400" dirty="0"/>
              <a:t>Novel technique </a:t>
            </a:r>
            <a:br>
              <a:rPr lang="en-US" sz="5400" dirty="0"/>
            </a:br>
            <a:r>
              <a:rPr lang="en-US" sz="5400" dirty="0"/>
              <a:t>with FRS </a:t>
            </a:r>
            <a:br>
              <a:rPr lang="en-US" sz="5400" dirty="0"/>
            </a:br>
            <a:r>
              <a:rPr lang="en-US" sz="5400" dirty="0"/>
              <a:t>at FAIR Phase 0 (GSI)</a:t>
            </a:r>
          </a:p>
        </p:txBody>
      </p:sp>
    </p:spTree>
    <p:extLst>
      <p:ext uri="{BB962C8B-B14F-4D97-AF65-F5344CB8AC3E}">
        <p14:creationId xmlns:p14="http://schemas.microsoft.com/office/powerpoint/2010/main" val="100472262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Accelerator complex and FRS at GSI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 descr="SISTAQ2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1" y="1241055"/>
            <a:ext cx="8534400" cy="4056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733800" y="3492016"/>
            <a:ext cx="3099583" cy="1200328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400" baseline="30000" dirty="0"/>
              <a:t>3</a:t>
            </a:r>
            <a:r>
              <a:rPr lang="en-US" sz="2400" baseline="-25000" dirty="0">
                <a:latin typeface="Symbol" charset="2"/>
                <a:cs typeface="Symbol" charset="2"/>
              </a:rPr>
              <a:t>L</a:t>
            </a:r>
            <a:r>
              <a:rPr lang="en-US" sz="2400" dirty="0"/>
              <a:t>H  -&gt; </a:t>
            </a:r>
            <a:r>
              <a:rPr lang="en-US" sz="2400" dirty="0" err="1">
                <a:latin typeface="Symbol" charset="2"/>
                <a:cs typeface="Symbol" charset="2"/>
              </a:rPr>
              <a:t>p</a:t>
            </a:r>
            <a:r>
              <a:rPr lang="en-US" sz="2400" baseline="30000" dirty="0"/>
              <a:t>-</a:t>
            </a:r>
            <a:r>
              <a:rPr lang="en-US" sz="2400" dirty="0"/>
              <a:t> + </a:t>
            </a:r>
            <a:r>
              <a:rPr lang="en-US" sz="2400" baseline="30000" dirty="0"/>
              <a:t>3</a:t>
            </a:r>
            <a:r>
              <a:rPr lang="en-US" sz="2400" dirty="0"/>
              <a:t>He</a:t>
            </a:r>
          </a:p>
          <a:p>
            <a:pPr algn="l"/>
            <a:r>
              <a:rPr lang="en-US" sz="2400" baseline="30000" dirty="0"/>
              <a:t>4</a:t>
            </a:r>
            <a:r>
              <a:rPr lang="en-US" sz="2400" baseline="-25000" dirty="0">
                <a:latin typeface="Symbol" charset="2"/>
                <a:cs typeface="Symbol" charset="2"/>
              </a:rPr>
              <a:t>L</a:t>
            </a:r>
            <a:r>
              <a:rPr lang="en-US" sz="2400" dirty="0"/>
              <a:t>H  -&gt; </a:t>
            </a:r>
            <a:r>
              <a:rPr lang="en-US" sz="2400" dirty="0" err="1">
                <a:latin typeface="Symbol" charset="2"/>
                <a:cs typeface="Symbol" charset="2"/>
              </a:rPr>
              <a:t>p</a:t>
            </a:r>
            <a:r>
              <a:rPr lang="en-US" sz="2400" baseline="30000" dirty="0"/>
              <a:t>-</a:t>
            </a:r>
            <a:r>
              <a:rPr lang="en-US" sz="2400" dirty="0"/>
              <a:t> + </a:t>
            </a:r>
            <a:r>
              <a:rPr lang="en-US" sz="2400" baseline="30000" dirty="0"/>
              <a:t>4</a:t>
            </a:r>
            <a:r>
              <a:rPr lang="en-US" sz="2400" dirty="0"/>
              <a:t>He</a:t>
            </a:r>
          </a:p>
          <a:p>
            <a:pPr algn="l"/>
            <a:r>
              <a:rPr lang="en-US" sz="2400" dirty="0" err="1"/>
              <a:t>nn</a:t>
            </a:r>
            <a:r>
              <a:rPr lang="en-US" sz="2400" dirty="0" err="1">
                <a:latin typeface="Symbol" charset="2"/>
                <a:cs typeface="Symbol" charset="2"/>
              </a:rPr>
              <a:t>L</a:t>
            </a:r>
            <a:r>
              <a:rPr lang="en-US" sz="2400" dirty="0"/>
              <a:t>  -&gt; </a:t>
            </a:r>
            <a:r>
              <a:rPr lang="en-US" sz="2400" dirty="0" err="1">
                <a:latin typeface="Symbol" charset="2"/>
                <a:cs typeface="Symbol" charset="2"/>
              </a:rPr>
              <a:t>p</a:t>
            </a:r>
            <a:r>
              <a:rPr lang="en-US" sz="2400" baseline="30000" dirty="0"/>
              <a:t>-</a:t>
            </a:r>
            <a:r>
              <a:rPr lang="en-US" sz="2400" dirty="0"/>
              <a:t> + </a:t>
            </a:r>
            <a:r>
              <a:rPr lang="en-US" sz="2400" dirty="0" err="1"/>
              <a:t>d</a:t>
            </a:r>
            <a:r>
              <a:rPr lang="en-US" sz="2400" dirty="0"/>
              <a:t>       + </a:t>
            </a:r>
            <a:r>
              <a:rPr lang="en-US" sz="2400" dirty="0" err="1"/>
              <a:t>n</a:t>
            </a:r>
            <a:endParaRPr lang="en-US" sz="2400" dirty="0"/>
          </a:p>
        </p:txBody>
      </p:sp>
      <p:sp>
        <p:nvSpPr>
          <p:cNvPr id="6" name="Oval 5"/>
          <p:cNvSpPr/>
          <p:nvPr/>
        </p:nvSpPr>
        <p:spPr bwMode="auto">
          <a:xfrm>
            <a:off x="4716775" y="3350901"/>
            <a:ext cx="521012" cy="1498067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vert="eaVert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95250" marR="0" indent="-95250" algn="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S UI Gothic" pitchFamily="50" charset="-128"/>
              <a:ea typeface="MS UI Gothic" pitchFamily="50" charset="-128"/>
            </a:endParaRPr>
          </a:p>
        </p:txBody>
      </p:sp>
      <p:cxnSp>
        <p:nvCxnSpPr>
          <p:cNvPr id="7" name="Straight Arrow Connector 6"/>
          <p:cNvCxnSpPr>
            <a:stCxn id="6" idx="0"/>
            <a:endCxn id="11" idx="4"/>
          </p:cNvCxnSpPr>
          <p:nvPr/>
        </p:nvCxnSpPr>
        <p:spPr bwMode="auto">
          <a:xfrm rot="16200000" flipV="1">
            <a:off x="4495911" y="2869531"/>
            <a:ext cx="455301" cy="507440"/>
          </a:xfrm>
          <a:prstGeom prst="straightConnector1">
            <a:avLst/>
          </a:prstGeom>
          <a:solidFill>
            <a:srgbClr val="99CC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cxnSp>
      <p:sp>
        <p:nvSpPr>
          <p:cNvPr id="8" name="Right Brace 7"/>
          <p:cNvSpPr/>
          <p:nvPr/>
        </p:nvSpPr>
        <p:spPr bwMode="auto">
          <a:xfrm rot="5137433">
            <a:off x="5210886" y="2234277"/>
            <a:ext cx="330459" cy="1293653"/>
          </a:xfrm>
          <a:prstGeom prst="rightBrac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vert="eaVert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95250" marR="0" indent="-95250" algn="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MS UI Gothic" pitchFamily="50" charset="-128"/>
              <a:ea typeface="MS UI Gothic" pitchFamily="50" charset="-128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302916" y="3329187"/>
            <a:ext cx="857498" cy="1574057"/>
          </a:xfrm>
          <a:prstGeom prst="ellips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vert="eaVert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95250" marR="0" indent="-95250" algn="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S UI Gothic" pitchFamily="50" charset="-128"/>
              <a:ea typeface="MS UI Gothic" pitchFamily="50" charset="-128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rot="16200000" flipV="1">
            <a:off x="5346316" y="3112090"/>
            <a:ext cx="282244" cy="217088"/>
          </a:xfrm>
          <a:prstGeom prst="straightConnector1">
            <a:avLst/>
          </a:prstGeom>
          <a:solidFill>
            <a:srgbClr val="99CCFF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Oval 4"/>
          <p:cNvSpPr>
            <a:spLocks noChangeArrowheads="1"/>
          </p:cNvSpPr>
          <p:nvPr/>
        </p:nvSpPr>
        <p:spPr bwMode="auto">
          <a:xfrm>
            <a:off x="3962400" y="2007703"/>
            <a:ext cx="1014882" cy="887897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810000" y="1524000"/>
            <a:ext cx="1814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lang="en-US" dirty="0" err="1">
                <a:solidFill>
                  <a:srgbClr val="FF0000"/>
                </a:solidFill>
              </a:rPr>
              <a:t>p</a:t>
            </a:r>
            <a:r>
              <a:rPr lang="en-US" dirty="0">
                <a:solidFill>
                  <a:srgbClr val="FF0000"/>
                </a:solidFill>
              </a:rPr>
              <a:t>/p ~ a few %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86400" y="2910541"/>
            <a:ext cx="1211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dirty="0" err="1">
                <a:solidFill>
                  <a:srgbClr val="0000FF"/>
                </a:solidFill>
              </a:rPr>
              <a:t>p/p</a:t>
            </a:r>
            <a:r>
              <a:rPr lang="en-US" dirty="0">
                <a:solidFill>
                  <a:srgbClr val="0000FF"/>
                </a:solidFill>
              </a:rPr>
              <a:t>=10</a:t>
            </a:r>
            <a:r>
              <a:rPr lang="en-US" baseline="30000" dirty="0">
                <a:solidFill>
                  <a:srgbClr val="0000FF"/>
                </a:solidFill>
              </a:rPr>
              <a:t>-3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79626" y="1217893"/>
            <a:ext cx="3316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Larger acceptance for </a:t>
            </a:r>
            <a:r>
              <a:rPr lang="en-US" sz="2000" b="1" dirty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000" b="1" baseline="30000" dirty="0">
                <a:solidFill>
                  <a:srgbClr val="FF0000"/>
                </a:solidFill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7092252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1" grpId="0" animBg="1"/>
      <p:bldP spid="14" grpId="0"/>
      <p:bldP spid="15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WASA at COSY in </a:t>
            </a:r>
            <a:r>
              <a:rPr lang="en-US" dirty="0" err="1"/>
              <a:t>Juelich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85465"/>
            <a:ext cx="8469915" cy="5927911"/>
          </a:xfrm>
        </p:spPr>
      </p:pic>
      <p:sp>
        <p:nvSpPr>
          <p:cNvPr id="5" name="Snip Single Corner Rectangle 4"/>
          <p:cNvSpPr/>
          <p:nvPr/>
        </p:nvSpPr>
        <p:spPr bwMode="auto">
          <a:xfrm>
            <a:off x="2915816" y="2924944"/>
            <a:ext cx="2016224" cy="3096344"/>
          </a:xfrm>
          <a:prstGeom prst="snip1Rect">
            <a:avLst>
              <a:gd name="adj" fmla="val 50000"/>
            </a:avLst>
          </a:prstGeom>
          <a:noFill/>
          <a:ln w="63500" cap="flat" cmpd="sng" algn="ctr">
            <a:solidFill>
              <a:srgbClr val="3AFF4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-109" charset="0"/>
              <a:ea typeface="+mn-ea"/>
              <a:cs typeface="+mn-cs"/>
            </a:endParaRPr>
          </a:p>
        </p:txBody>
      </p:sp>
      <p:pic>
        <p:nvPicPr>
          <p:cNvPr id="6" name="Picture 6" descr="SISTAQ2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9096" y="813457"/>
            <a:ext cx="4745392" cy="2255503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020125" y="2492896"/>
            <a:ext cx="872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GSI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6228184" y="1124744"/>
            <a:ext cx="648072" cy="64807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-109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8342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WASA at COSY to FRS at GSI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36712"/>
            <a:ext cx="5304010" cy="2952328"/>
          </a:xfr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A1499B06-EF1E-4D4D-92EB-789A5C9F61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0112" y="3068960"/>
            <a:ext cx="3563888" cy="1717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CA9B8E-5860-DA49-BDCF-22DA3624A068}"/>
              </a:ext>
            </a:extLst>
          </p:cNvPr>
          <p:cNvSpPr txBox="1"/>
          <p:nvPr/>
        </p:nvSpPr>
        <p:spPr>
          <a:xfrm>
            <a:off x="382095" y="4149080"/>
            <a:ext cx="475482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WASA-at-FRS collaboration </a:t>
            </a:r>
          </a:p>
          <a:p>
            <a:r>
              <a:rPr lang="en-US" dirty="0"/>
              <a:t>with Super-FRS Experiment Collaboration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Hypernuclei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Symbol" pitchFamily="2" charset="2"/>
              </a:rPr>
              <a:t>h</a:t>
            </a:r>
            <a:r>
              <a:rPr lang="en-US" b="1" dirty="0"/>
              <a:t>’-nucleus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Baryon resonances in exotic nuclei</a:t>
            </a:r>
          </a:p>
        </p:txBody>
      </p:sp>
    </p:spTree>
    <p:extLst>
      <p:ext uri="{BB962C8B-B14F-4D97-AF65-F5344CB8AC3E}">
        <p14:creationId xmlns:p14="http://schemas.microsoft.com/office/powerpoint/2010/main" val="51881538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Rate estimation and </a:t>
            </a:r>
            <a:br>
              <a:rPr lang="en-US" dirty="0"/>
            </a:br>
            <a:r>
              <a:rPr lang="en-US" dirty="0"/>
              <a:t>Simulated invariant mass distribution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01" y="1196752"/>
            <a:ext cx="8408398" cy="446449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" name="TextBox 5"/>
          <p:cNvSpPr txBox="1"/>
          <p:nvPr/>
        </p:nvSpPr>
        <p:spPr>
          <a:xfrm>
            <a:off x="6132678" y="2708920"/>
            <a:ext cx="2255746" cy="369332"/>
          </a:xfrm>
          <a:prstGeom prst="rect">
            <a:avLst/>
          </a:prstGeom>
          <a:solidFill>
            <a:srgbClr val="D1F7DC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10 ~ 40 times more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32591" y="5445224"/>
            <a:ext cx="3148619" cy="369332"/>
          </a:xfrm>
          <a:prstGeom prst="rect">
            <a:avLst/>
          </a:prstGeom>
          <a:solidFill>
            <a:srgbClr val="D1F7DC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2-5 times better resolution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19FD5D-BB8A-3749-91E1-37E96C562A5F}"/>
              </a:ext>
            </a:extLst>
          </p:cNvPr>
          <p:cNvSpPr txBox="1"/>
          <p:nvPr/>
        </p:nvSpPr>
        <p:spPr>
          <a:xfrm>
            <a:off x="1876114" y="4869160"/>
            <a:ext cx="1399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If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it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exists</a:t>
            </a:r>
          </a:p>
        </p:txBody>
      </p:sp>
    </p:spTree>
    <p:extLst>
      <p:ext uri="{BB962C8B-B14F-4D97-AF65-F5344CB8AC3E}">
        <p14:creationId xmlns:p14="http://schemas.microsoft.com/office/powerpoint/2010/main" val="28005834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Approval by the GSI G-PAC in 2017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33" y="908720"/>
            <a:ext cx="4252667" cy="5562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140968"/>
            <a:ext cx="6920939" cy="1896678"/>
          </a:xfrm>
          <a:prstGeom prst="rect">
            <a:avLst/>
          </a:prstGeom>
          <a:ln w="60325">
            <a:solidFill>
              <a:srgbClr val="FF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532696" y="5229200"/>
            <a:ext cx="22076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</a:rPr>
              <a:t>In 2019</a:t>
            </a:r>
          </a:p>
        </p:txBody>
      </p:sp>
    </p:spTree>
    <p:extLst>
      <p:ext uri="{BB962C8B-B14F-4D97-AF65-F5344CB8AC3E}">
        <p14:creationId xmlns:p14="http://schemas.microsoft.com/office/powerpoint/2010/main" val="17639738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FAIR in Germany</a:t>
            </a:r>
          </a:p>
        </p:txBody>
      </p:sp>
      <p:pic>
        <p:nvPicPr>
          <p:cNvPr id="465923" name="Content Placeholder 3" descr="FAIRfull1.jpg"/>
          <p:cNvPicPr>
            <a:picLocks noGrp="1" noChangeAspect="1"/>
          </p:cNvPicPr>
          <p:nvPr>
            <p:ph idx="1"/>
          </p:nvPr>
        </p:nvPicPr>
        <p:blipFill>
          <a:blip r:embed="rId2"/>
          <a:srcRect t="-21100" b="-21100"/>
          <a:stretch>
            <a:fillRect/>
          </a:stretch>
        </p:blipFill>
        <p:spPr>
          <a:xfrm>
            <a:off x="457200" y="692696"/>
            <a:ext cx="8229600" cy="5562600"/>
          </a:xfrm>
        </p:spPr>
      </p:pic>
    </p:spTree>
    <p:extLst>
      <p:ext uri="{BB962C8B-B14F-4D97-AF65-F5344CB8AC3E}">
        <p14:creationId xmlns:p14="http://schemas.microsoft.com/office/powerpoint/2010/main" val="95266670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54D2364-EFCD-1442-80E3-3695A4AF0C84}"/>
              </a:ext>
            </a:extLst>
          </p:cNvPr>
          <p:cNvSpPr/>
          <p:nvPr/>
        </p:nvSpPr>
        <p:spPr bwMode="auto">
          <a:xfrm>
            <a:off x="1146175" y="762000"/>
            <a:ext cx="7235825" cy="2743201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7" charset="0"/>
            </a:endParaRPr>
          </a:p>
        </p:txBody>
      </p:sp>
      <p:sp>
        <p:nvSpPr>
          <p:cNvPr id="1896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ea typeface="+mj-ea"/>
                <a:cs typeface="+mj-cs"/>
              </a:rPr>
              <a:t>Production of Hypernuclei with HypHI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146175" y="762000"/>
            <a:ext cx="7235825" cy="2743200"/>
            <a:chOff x="722" y="480"/>
            <a:chExt cx="4558" cy="1728"/>
          </a:xfrm>
        </p:grpSpPr>
        <p:pic>
          <p:nvPicPr>
            <p:cNvPr id="219140" name="Picture 5" descr="fragmentation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22" y="681"/>
              <a:ext cx="4558" cy="1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9141" name="Text Box 6"/>
            <p:cNvSpPr txBox="1">
              <a:spLocks noChangeArrowheads="1"/>
            </p:cNvSpPr>
            <p:nvPr/>
          </p:nvSpPr>
          <p:spPr bwMode="auto">
            <a:xfrm>
              <a:off x="788" y="1612"/>
              <a:ext cx="708" cy="213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rgbClr val="FFFFFF"/>
                  </a:solidFill>
                </a:rPr>
                <a:t>projectile</a:t>
              </a:r>
            </a:p>
          </p:txBody>
        </p:sp>
        <p:sp>
          <p:nvSpPr>
            <p:cNvPr id="219142" name="Text Box 7"/>
            <p:cNvSpPr txBox="1">
              <a:spLocks noChangeArrowheads="1"/>
            </p:cNvSpPr>
            <p:nvPr/>
          </p:nvSpPr>
          <p:spPr bwMode="auto">
            <a:xfrm>
              <a:off x="1584" y="1824"/>
              <a:ext cx="506" cy="213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rgbClr val="FFFFFF"/>
                  </a:solidFill>
                </a:rPr>
                <a:t>target</a:t>
              </a:r>
            </a:p>
          </p:txBody>
        </p:sp>
        <p:sp>
          <p:nvSpPr>
            <p:cNvPr id="219143" name="Text Box 8"/>
            <p:cNvSpPr txBox="1">
              <a:spLocks noChangeArrowheads="1"/>
            </p:cNvSpPr>
            <p:nvPr/>
          </p:nvSpPr>
          <p:spPr bwMode="auto">
            <a:xfrm>
              <a:off x="2447" y="960"/>
              <a:ext cx="1441" cy="213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rgbClr val="FFFFFF"/>
                  </a:solidFill>
                </a:rPr>
                <a:t>Hot participant zone</a:t>
              </a:r>
            </a:p>
          </p:txBody>
        </p:sp>
        <p:sp>
          <p:nvSpPr>
            <p:cNvPr id="219144" name="Text Box 9"/>
            <p:cNvSpPr txBox="1">
              <a:spLocks noChangeArrowheads="1"/>
            </p:cNvSpPr>
            <p:nvPr/>
          </p:nvSpPr>
          <p:spPr bwMode="auto">
            <a:xfrm>
              <a:off x="3792" y="480"/>
              <a:ext cx="1392" cy="213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rgbClr val="FFFFFF"/>
                  </a:solidFill>
                </a:rPr>
                <a:t>Projectile fragment</a:t>
              </a:r>
            </a:p>
          </p:txBody>
        </p:sp>
        <p:sp>
          <p:nvSpPr>
            <p:cNvPr id="219145" name="Rectangle 10"/>
            <p:cNvSpPr>
              <a:spLocks noChangeArrowheads="1"/>
            </p:cNvSpPr>
            <p:nvPr/>
          </p:nvSpPr>
          <p:spPr bwMode="auto">
            <a:xfrm>
              <a:off x="3792" y="1248"/>
              <a:ext cx="1392" cy="19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990179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Super-FRS at FAIR</a:t>
            </a:r>
          </a:p>
        </p:txBody>
      </p:sp>
      <p:pic>
        <p:nvPicPr>
          <p:cNvPr id="471043" name="Content Placeholder 3" descr="SuperFRS_3d.jpg"/>
          <p:cNvPicPr>
            <a:picLocks noGrp="1" noChangeAspect="1"/>
          </p:cNvPicPr>
          <p:nvPr>
            <p:ph idx="1"/>
          </p:nvPr>
        </p:nvPicPr>
        <p:blipFill>
          <a:blip r:embed="rId2"/>
          <a:srcRect t="-15244" b="-15244"/>
          <a:stretch>
            <a:fillRect/>
          </a:stretch>
        </p:blipFill>
        <p:spPr>
          <a:xfrm>
            <a:off x="457200" y="404664"/>
            <a:ext cx="8229600" cy="5562600"/>
          </a:xfrm>
        </p:spPr>
      </p:pic>
      <p:sp>
        <p:nvSpPr>
          <p:cNvPr id="471044" name="Oval 4"/>
          <p:cNvSpPr>
            <a:spLocks noChangeArrowheads="1"/>
          </p:cNvSpPr>
          <p:nvPr/>
        </p:nvSpPr>
        <p:spPr bwMode="auto">
          <a:xfrm>
            <a:off x="3962400" y="3224064"/>
            <a:ext cx="914400" cy="9144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18596" y="5733256"/>
            <a:ext cx="764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Precise </a:t>
            </a:r>
            <a:r>
              <a:rPr lang="en-US" sz="2400" b="1">
                <a:solidFill>
                  <a:srgbClr val="FFFF00"/>
                </a:solidFill>
              </a:rPr>
              <a:t>hypernuclear spectroscopy with RI-beams</a:t>
            </a:r>
          </a:p>
        </p:txBody>
      </p:sp>
    </p:spTree>
    <p:extLst>
      <p:ext uri="{BB962C8B-B14F-4D97-AF65-F5344CB8AC3E}">
        <p14:creationId xmlns:p14="http://schemas.microsoft.com/office/powerpoint/2010/main" val="2903644190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08920"/>
            <a:ext cx="8229600" cy="484187"/>
          </a:xfrm>
        </p:spPr>
        <p:txBody>
          <a:bodyPr/>
          <a:lstStyle/>
          <a:p>
            <a:r>
              <a:rPr lang="en-US" sz="4400" dirty="0"/>
              <a:t>We can go further</a:t>
            </a:r>
          </a:p>
        </p:txBody>
      </p:sp>
    </p:spTree>
    <p:extLst>
      <p:ext uri="{BB962C8B-B14F-4D97-AF65-F5344CB8AC3E}">
        <p14:creationId xmlns:p14="http://schemas.microsoft.com/office/powerpoint/2010/main" val="3628802570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43" y="914400"/>
            <a:ext cx="8145513" cy="5562600"/>
          </a:xfrm>
        </p:spPr>
      </p:pic>
      <p:sp>
        <p:nvSpPr>
          <p:cNvPr id="5" name="5-Point Star 4"/>
          <p:cNvSpPr/>
          <p:nvPr/>
        </p:nvSpPr>
        <p:spPr bwMode="auto">
          <a:xfrm>
            <a:off x="5430699" y="5125254"/>
            <a:ext cx="304800" cy="304800"/>
          </a:xfrm>
          <a:prstGeom prst="star5">
            <a:avLst/>
          </a:prstGeom>
          <a:solidFill>
            <a:srgbClr val="3366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-109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60032" y="4725144"/>
            <a:ext cx="11413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Huizhou</a:t>
            </a:r>
          </a:p>
        </p:txBody>
      </p:sp>
    </p:spTree>
    <p:extLst>
      <p:ext uri="{BB962C8B-B14F-4D97-AF65-F5344CB8AC3E}">
        <p14:creationId xmlns:p14="http://schemas.microsoft.com/office/powerpoint/2010/main" val="1378073359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4013"/>
            <a:ext cx="8229600" cy="484187"/>
          </a:xfrm>
        </p:spPr>
        <p:txBody>
          <a:bodyPr/>
          <a:lstStyle/>
          <a:p>
            <a:r>
              <a:rPr lang="en-US" sz="4000" dirty="0"/>
              <a:t>HIAF in Huizhou/China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>
                <a:solidFill>
                  <a:srgbClr val="FFFF00"/>
                </a:solidFill>
              </a:rPr>
              <a:t>H</a:t>
            </a:r>
            <a:r>
              <a:rPr lang="en-US" sz="2800" dirty="0">
                <a:solidFill>
                  <a:schemeClr val="tx1"/>
                </a:solidFill>
              </a:rPr>
              <a:t>igh </a:t>
            </a:r>
            <a:r>
              <a:rPr lang="en-US" sz="2800" dirty="0">
                <a:solidFill>
                  <a:srgbClr val="FFFF00"/>
                </a:solidFill>
              </a:rPr>
              <a:t>I</a:t>
            </a:r>
            <a:r>
              <a:rPr lang="en-US" sz="2800" dirty="0">
                <a:solidFill>
                  <a:schemeClr val="tx1"/>
                </a:solidFill>
              </a:rPr>
              <a:t>ntensity Heavy Ion </a:t>
            </a:r>
            <a:r>
              <a:rPr lang="en-US" sz="2800" dirty="0">
                <a:solidFill>
                  <a:srgbClr val="FFFF00"/>
                </a:solidFill>
              </a:rPr>
              <a:t>A</a:t>
            </a:r>
            <a:r>
              <a:rPr lang="en-US" sz="2800" dirty="0">
                <a:solidFill>
                  <a:schemeClr val="tx1"/>
                </a:solidFill>
              </a:rPr>
              <a:t>ccelerator </a:t>
            </a:r>
            <a:r>
              <a:rPr lang="en-US" sz="2800" dirty="0">
                <a:solidFill>
                  <a:srgbClr val="FFFF00"/>
                </a:solidFill>
              </a:rPr>
              <a:t>F</a:t>
            </a:r>
            <a:r>
              <a:rPr lang="en-US" sz="2800" dirty="0">
                <a:solidFill>
                  <a:schemeClr val="tx1"/>
                </a:solidFill>
              </a:rPr>
              <a:t>acility</a:t>
            </a:r>
          </a:p>
        </p:txBody>
      </p:sp>
      <p:sp>
        <p:nvSpPr>
          <p:cNvPr id="4" name="Rectangle 3"/>
          <p:cNvSpPr/>
          <p:nvPr/>
        </p:nvSpPr>
        <p:spPr>
          <a:xfrm>
            <a:off x="4479667" y="3290501"/>
            <a:ext cx="184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79667" y="3290501"/>
            <a:ext cx="184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  <p:pic>
        <p:nvPicPr>
          <p:cNvPr id="10" name="Picture 9" descr="Screen Shot 2016-09-01 at 09.24.3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511807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943600" y="6488668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Courtesy of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Xinwen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 Ma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48400" y="2667000"/>
            <a:ext cx="1943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@ 2024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200" y="5867400"/>
            <a:ext cx="769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Approved by Chinese government in December 2015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Under construction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6704" y="2313057"/>
            <a:ext cx="3881191" cy="707886"/>
          </a:xfrm>
          <a:prstGeom prst="rect">
            <a:avLst/>
          </a:prstGeom>
          <a:solidFill>
            <a:srgbClr val="D1F7DC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New Hypernuclear Project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Spokesperson: Take Saito</a:t>
            </a:r>
          </a:p>
        </p:txBody>
      </p:sp>
    </p:spTree>
    <p:extLst>
      <p:ext uri="{BB962C8B-B14F-4D97-AF65-F5344CB8AC3E}">
        <p14:creationId xmlns:p14="http://schemas.microsoft.com/office/powerpoint/2010/main" val="2183499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HIAF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HIAF"/>
          <p:cNvPicPr>
            <a:picLocks noGrp="1" noChangeAspect="1"/>
          </p:cNvPicPr>
          <p:nvPr>
            <p:ph idx="1"/>
          </p:nvPr>
        </p:nvPicPr>
        <p:blipFill>
          <a:blip r:embed="rId2"/>
          <a:srcRect l="-5479" r="-5479"/>
          <a:stretch>
            <a:fillRect/>
          </a:stretch>
        </p:blipFill>
        <p:spPr>
          <a:xfrm>
            <a:off x="228601" y="759884"/>
            <a:ext cx="8796402" cy="5945716"/>
          </a:xfrm>
          <a:ln>
            <a:noFill/>
          </a:ln>
        </p:spPr>
      </p:pic>
      <p:sp>
        <p:nvSpPr>
          <p:cNvPr id="5" name="Oval 4"/>
          <p:cNvSpPr/>
          <p:nvPr/>
        </p:nvSpPr>
        <p:spPr bwMode="auto">
          <a:xfrm>
            <a:off x="1219200" y="2133600"/>
            <a:ext cx="990600" cy="4572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-109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0" y="1748135"/>
            <a:ext cx="3614090" cy="461665"/>
          </a:xfrm>
          <a:prstGeom prst="rect">
            <a:avLst/>
          </a:prstGeom>
          <a:solidFill>
            <a:srgbClr val="CCFFCC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4.25 A GeV for A/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q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=2</a:t>
            </a:r>
          </a:p>
        </p:txBody>
      </p:sp>
    </p:spTree>
    <p:extLst>
      <p:ext uri="{BB962C8B-B14F-4D97-AF65-F5344CB8AC3E}">
        <p14:creationId xmlns:p14="http://schemas.microsoft.com/office/powerpoint/2010/main" val="9123663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351B8CC-C251-BE40-88EA-0C4F5B032F57}"/>
              </a:ext>
            </a:extLst>
          </p:cNvPr>
          <p:cNvSpPr/>
          <p:nvPr/>
        </p:nvSpPr>
        <p:spPr bwMode="auto">
          <a:xfrm>
            <a:off x="971600" y="4048305"/>
            <a:ext cx="7488832" cy="2981095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7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413"/>
            <a:ext cx="4330824" cy="1138793"/>
          </a:xfrm>
        </p:spPr>
        <p:txBody>
          <a:bodyPr/>
          <a:lstStyle/>
          <a:p>
            <a:r>
              <a:rPr lang="en-US" dirty="0"/>
              <a:t>Production of double-</a:t>
            </a:r>
            <a:r>
              <a:rPr lang="en-US" dirty="0">
                <a:latin typeface="Symbol" charset="2"/>
                <a:cs typeface="Symbol" charset="2"/>
              </a:rPr>
              <a:t>L</a:t>
            </a:r>
            <a:r>
              <a:rPr lang="en-US" dirty="0"/>
              <a:t> hypernuclei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841" y="259557"/>
            <a:ext cx="4419600" cy="3962400"/>
          </a:xfrm>
        </p:spPr>
        <p:txBody>
          <a:bodyPr/>
          <a:lstStyle/>
          <a:p>
            <a:r>
              <a:rPr lang="en-US" dirty="0" err="1"/>
              <a:t>d</a:t>
            </a:r>
            <a:r>
              <a:rPr lang="en-US" dirty="0"/>
              <a:t>     + </a:t>
            </a:r>
            <a:r>
              <a:rPr lang="en-US" dirty="0">
                <a:latin typeface="Symbol" charset="2"/>
                <a:cs typeface="Symbol" charset="2"/>
              </a:rPr>
              <a:t>X</a:t>
            </a:r>
            <a:r>
              <a:rPr lang="en-US" baseline="30000" dirty="0"/>
              <a:t>-</a:t>
            </a:r>
            <a:r>
              <a:rPr lang="en-US" dirty="0"/>
              <a:t> -&gt; </a:t>
            </a:r>
            <a:r>
              <a:rPr lang="en-US" dirty="0" err="1"/>
              <a:t>n</a:t>
            </a:r>
            <a:r>
              <a:rPr lang="en-US" dirty="0" err="1">
                <a:latin typeface="Symbol" charset="2"/>
                <a:cs typeface="Symbol" charset="2"/>
              </a:rPr>
              <a:t>LL</a:t>
            </a:r>
            <a:endParaRPr lang="en-US" dirty="0">
              <a:latin typeface="Symbol" charset="2"/>
              <a:cs typeface="Symbol" charset="2"/>
            </a:endParaRPr>
          </a:p>
          <a:p>
            <a:r>
              <a:rPr lang="en-US" dirty="0" err="1"/>
              <a:t>t</a:t>
            </a:r>
            <a:r>
              <a:rPr lang="en-US" dirty="0"/>
              <a:t>     + </a:t>
            </a:r>
            <a:r>
              <a:rPr lang="en-US" dirty="0">
                <a:latin typeface="Symbol" charset="2"/>
                <a:cs typeface="Symbol" charset="2"/>
              </a:rPr>
              <a:t>X</a:t>
            </a:r>
            <a:r>
              <a:rPr lang="en-US" baseline="30000" dirty="0"/>
              <a:t>-</a:t>
            </a:r>
            <a:r>
              <a:rPr lang="en-US" dirty="0"/>
              <a:t> -&gt; </a:t>
            </a:r>
            <a:r>
              <a:rPr lang="en-US" dirty="0" err="1"/>
              <a:t>nn</a:t>
            </a:r>
            <a:r>
              <a:rPr lang="en-US" dirty="0" err="1">
                <a:latin typeface="Symbol" charset="2"/>
                <a:cs typeface="Symbol" charset="2"/>
              </a:rPr>
              <a:t>LL</a:t>
            </a:r>
            <a:endParaRPr lang="en-US" dirty="0">
              <a:latin typeface="Symbol" charset="2"/>
              <a:cs typeface="Symbol" charset="2"/>
            </a:endParaRPr>
          </a:p>
          <a:p>
            <a:r>
              <a:rPr lang="en-US" baseline="30000" dirty="0"/>
              <a:t>3</a:t>
            </a:r>
            <a:r>
              <a:rPr lang="en-US" dirty="0"/>
              <a:t>He  + </a:t>
            </a:r>
            <a:r>
              <a:rPr lang="en-US" dirty="0">
                <a:latin typeface="Symbol" charset="2"/>
                <a:cs typeface="Symbol" charset="2"/>
              </a:rPr>
              <a:t>X</a:t>
            </a:r>
            <a:r>
              <a:rPr lang="en-US" baseline="30000" dirty="0"/>
              <a:t>-</a:t>
            </a:r>
            <a:r>
              <a:rPr lang="en-US" dirty="0"/>
              <a:t> -&gt; </a:t>
            </a:r>
            <a:r>
              <a:rPr lang="en-US" baseline="30000" dirty="0"/>
              <a:t>4</a:t>
            </a:r>
            <a:r>
              <a:rPr lang="en-US" sz="2400" baseline="-25000" dirty="0">
                <a:latin typeface="Symbol" charset="2"/>
                <a:cs typeface="Symbol" charset="2"/>
              </a:rPr>
              <a:t>LL</a:t>
            </a:r>
            <a:r>
              <a:rPr lang="en-US" dirty="0"/>
              <a:t>H</a:t>
            </a:r>
          </a:p>
          <a:p>
            <a:r>
              <a:rPr lang="en-US" baseline="30000" dirty="0"/>
              <a:t>4</a:t>
            </a:r>
            <a:r>
              <a:rPr lang="en-US" dirty="0"/>
              <a:t>He  + </a:t>
            </a:r>
            <a:r>
              <a:rPr lang="en-US" dirty="0">
                <a:latin typeface="Symbol" charset="2"/>
                <a:cs typeface="Symbol" charset="2"/>
              </a:rPr>
              <a:t>X</a:t>
            </a:r>
            <a:r>
              <a:rPr lang="en-US" baseline="30000" dirty="0"/>
              <a:t>-</a:t>
            </a:r>
            <a:r>
              <a:rPr lang="en-US" dirty="0"/>
              <a:t> -&gt; </a:t>
            </a:r>
            <a:r>
              <a:rPr lang="en-US" baseline="30000" dirty="0"/>
              <a:t>5</a:t>
            </a:r>
            <a:r>
              <a:rPr lang="en-US" sz="2400" baseline="-25000" dirty="0">
                <a:latin typeface="Symbol" charset="2"/>
                <a:cs typeface="Symbol" charset="2"/>
              </a:rPr>
              <a:t>LL</a:t>
            </a:r>
            <a:r>
              <a:rPr lang="en-US" dirty="0"/>
              <a:t>H</a:t>
            </a:r>
          </a:p>
          <a:p>
            <a:r>
              <a:rPr lang="en-US" baseline="30000" dirty="0"/>
              <a:t>6</a:t>
            </a:r>
            <a:r>
              <a:rPr lang="en-US" dirty="0"/>
              <a:t>Li   + </a:t>
            </a:r>
            <a:r>
              <a:rPr lang="en-US" dirty="0">
                <a:latin typeface="Symbol" charset="2"/>
                <a:cs typeface="Symbol" charset="2"/>
              </a:rPr>
              <a:t>X</a:t>
            </a:r>
            <a:r>
              <a:rPr lang="en-US" baseline="30000" dirty="0"/>
              <a:t>-</a:t>
            </a:r>
            <a:r>
              <a:rPr lang="en-US" dirty="0"/>
              <a:t> -&gt; </a:t>
            </a:r>
            <a:r>
              <a:rPr lang="en-US" baseline="30000" dirty="0"/>
              <a:t>7</a:t>
            </a:r>
            <a:r>
              <a:rPr lang="en-US" sz="2400" baseline="-25000" dirty="0">
                <a:latin typeface="Symbol" charset="2"/>
                <a:cs typeface="Symbol" charset="2"/>
              </a:rPr>
              <a:t>LL</a:t>
            </a:r>
            <a:r>
              <a:rPr lang="en-US" dirty="0"/>
              <a:t>He</a:t>
            </a:r>
          </a:p>
          <a:p>
            <a:r>
              <a:rPr lang="en-US" baseline="30000" dirty="0"/>
              <a:t>7</a:t>
            </a:r>
            <a:r>
              <a:rPr lang="en-US" dirty="0"/>
              <a:t>Li   + </a:t>
            </a:r>
            <a:r>
              <a:rPr lang="en-US" dirty="0">
                <a:latin typeface="Symbol" charset="2"/>
                <a:cs typeface="Symbol" charset="2"/>
              </a:rPr>
              <a:t>X</a:t>
            </a:r>
            <a:r>
              <a:rPr lang="en-US" baseline="30000" dirty="0"/>
              <a:t>-</a:t>
            </a:r>
            <a:r>
              <a:rPr lang="en-US" dirty="0"/>
              <a:t> -&gt; </a:t>
            </a:r>
            <a:r>
              <a:rPr lang="en-US" baseline="30000" dirty="0"/>
              <a:t>8</a:t>
            </a:r>
            <a:r>
              <a:rPr lang="en-US" sz="2400" baseline="-25000" dirty="0">
                <a:latin typeface="Symbol" charset="2"/>
                <a:cs typeface="Symbol" charset="2"/>
              </a:rPr>
              <a:t>LL</a:t>
            </a:r>
            <a:r>
              <a:rPr lang="en-US" dirty="0"/>
              <a:t>He</a:t>
            </a:r>
          </a:p>
          <a:p>
            <a:r>
              <a:rPr lang="en-US" baseline="30000" dirty="0"/>
              <a:t>9</a:t>
            </a:r>
            <a:r>
              <a:rPr lang="en-US" dirty="0"/>
              <a:t>Be  + </a:t>
            </a:r>
            <a:r>
              <a:rPr lang="en-US" dirty="0">
                <a:latin typeface="Symbol" charset="2"/>
                <a:cs typeface="Symbol" charset="2"/>
              </a:rPr>
              <a:t>X</a:t>
            </a:r>
            <a:r>
              <a:rPr lang="en-US" baseline="30000" dirty="0"/>
              <a:t>-</a:t>
            </a:r>
            <a:r>
              <a:rPr lang="en-US" dirty="0"/>
              <a:t> -&gt; </a:t>
            </a:r>
            <a:r>
              <a:rPr lang="en-US" baseline="30000" dirty="0"/>
              <a:t>10</a:t>
            </a:r>
            <a:r>
              <a:rPr lang="en-US" sz="2400" baseline="-25000" dirty="0">
                <a:latin typeface="Symbol" charset="2"/>
                <a:cs typeface="Symbol" charset="2"/>
              </a:rPr>
              <a:t>LL</a:t>
            </a:r>
            <a:r>
              <a:rPr lang="en-US" dirty="0"/>
              <a:t>Li</a:t>
            </a:r>
          </a:p>
          <a:p>
            <a:r>
              <a:rPr lang="en-US" baseline="30000" dirty="0"/>
              <a:t>10</a:t>
            </a:r>
            <a:r>
              <a:rPr lang="en-US" dirty="0"/>
              <a:t>Be + </a:t>
            </a:r>
            <a:r>
              <a:rPr lang="en-US" dirty="0">
                <a:latin typeface="Symbol" charset="2"/>
                <a:cs typeface="Symbol" charset="2"/>
              </a:rPr>
              <a:t>X</a:t>
            </a:r>
            <a:r>
              <a:rPr lang="en-US" baseline="30000" dirty="0"/>
              <a:t>-</a:t>
            </a:r>
            <a:r>
              <a:rPr lang="en-US" dirty="0"/>
              <a:t> -&gt; </a:t>
            </a:r>
            <a:r>
              <a:rPr lang="en-US" baseline="30000" dirty="0"/>
              <a:t>11</a:t>
            </a:r>
            <a:r>
              <a:rPr lang="en-US" sz="2400" baseline="-25000" dirty="0">
                <a:latin typeface="Symbol" charset="2"/>
                <a:cs typeface="Symbol" charset="2"/>
              </a:rPr>
              <a:t>LL</a:t>
            </a:r>
            <a:r>
              <a:rPr lang="en-US" dirty="0"/>
              <a:t>Li</a:t>
            </a:r>
          </a:p>
          <a:p>
            <a:r>
              <a:rPr lang="en-US" baseline="30000" dirty="0"/>
              <a:t>10</a:t>
            </a:r>
            <a:r>
              <a:rPr lang="en-US" dirty="0"/>
              <a:t>B  + </a:t>
            </a:r>
            <a:r>
              <a:rPr lang="en-US" dirty="0">
                <a:latin typeface="Symbol" charset="2"/>
                <a:cs typeface="Symbol" charset="2"/>
              </a:rPr>
              <a:t>X</a:t>
            </a:r>
            <a:r>
              <a:rPr lang="en-US" baseline="30000" dirty="0"/>
              <a:t>-</a:t>
            </a:r>
            <a:r>
              <a:rPr lang="en-US" dirty="0"/>
              <a:t> -&gt; </a:t>
            </a:r>
            <a:r>
              <a:rPr lang="en-US" baseline="30000" dirty="0"/>
              <a:t>11</a:t>
            </a:r>
            <a:r>
              <a:rPr lang="en-US" sz="2400" baseline="-25000" dirty="0">
                <a:latin typeface="Symbol" charset="2"/>
                <a:cs typeface="Symbol" charset="2"/>
              </a:rPr>
              <a:t>LL</a:t>
            </a:r>
            <a:r>
              <a:rPr lang="en-US" dirty="0"/>
              <a:t>Be</a:t>
            </a:r>
          </a:p>
          <a:p>
            <a:r>
              <a:rPr lang="en-US" baseline="30000" dirty="0"/>
              <a:t>11</a:t>
            </a:r>
            <a:r>
              <a:rPr lang="en-US" dirty="0"/>
              <a:t>B  + </a:t>
            </a:r>
            <a:r>
              <a:rPr lang="en-US" dirty="0">
                <a:latin typeface="Symbol" charset="2"/>
                <a:cs typeface="Symbol" charset="2"/>
              </a:rPr>
              <a:t>X</a:t>
            </a:r>
            <a:r>
              <a:rPr lang="en-US" baseline="30000" dirty="0"/>
              <a:t>-</a:t>
            </a:r>
            <a:r>
              <a:rPr lang="en-US" dirty="0"/>
              <a:t> -&gt; </a:t>
            </a:r>
            <a:r>
              <a:rPr lang="en-US" baseline="30000" dirty="0"/>
              <a:t>12</a:t>
            </a:r>
            <a:r>
              <a:rPr lang="en-US" sz="2400" baseline="-25000" dirty="0">
                <a:latin typeface="Symbol" charset="2"/>
                <a:cs typeface="Symbol" charset="2"/>
              </a:rPr>
              <a:t>LL</a:t>
            </a:r>
            <a:r>
              <a:rPr lang="en-US" dirty="0"/>
              <a:t>Be</a:t>
            </a: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1146175" y="4114800"/>
            <a:ext cx="7235825" cy="2743200"/>
            <a:chOff x="722" y="480"/>
            <a:chExt cx="4558" cy="1728"/>
          </a:xfrm>
        </p:grpSpPr>
        <p:pic>
          <p:nvPicPr>
            <p:cNvPr id="5" name="Picture 5" descr="fragmentation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22" y="681"/>
              <a:ext cx="4558" cy="1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788" y="1612"/>
              <a:ext cx="708" cy="213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charset="0"/>
                  <a:ea typeface="+mn-ea"/>
                  <a:cs typeface="+mn-cs"/>
                </a:rPr>
                <a:t>projectile</a:t>
              </a:r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1584" y="1824"/>
              <a:ext cx="506" cy="213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charset="0"/>
                  <a:ea typeface="+mn-ea"/>
                  <a:cs typeface="+mn-cs"/>
                </a:rPr>
                <a:t>target</a:t>
              </a:r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2447" y="960"/>
              <a:ext cx="1441" cy="213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charset="0"/>
                  <a:ea typeface="+mn-ea"/>
                  <a:cs typeface="+mn-cs"/>
                </a:rPr>
                <a:t>Hot participant zone</a:t>
              </a: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3792" y="480"/>
              <a:ext cx="1392" cy="213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charset="0"/>
                  <a:ea typeface="+mn-ea"/>
                  <a:cs typeface="+mn-cs"/>
                </a:rPr>
                <a:t>Projectile fragment</a:t>
              </a:r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3792" y="1248"/>
              <a:ext cx="1392" cy="19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endParaRPr>
            </a:p>
          </p:txBody>
        </p:sp>
      </p:grpSp>
      <p:sp>
        <p:nvSpPr>
          <p:cNvPr id="11" name="Line 11"/>
          <p:cNvSpPr>
            <a:spLocks noChangeShapeType="1"/>
          </p:cNvSpPr>
          <p:nvPr/>
        </p:nvSpPr>
        <p:spPr bwMode="auto">
          <a:xfrm flipV="1">
            <a:off x="4876800" y="4953000"/>
            <a:ext cx="2057400" cy="762000"/>
          </a:xfrm>
          <a:prstGeom prst="line">
            <a:avLst/>
          </a:prstGeom>
          <a:noFill/>
          <a:ln w="38100">
            <a:solidFill>
              <a:srgbClr val="66FF66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  <p:sp>
        <p:nvSpPr>
          <p:cNvPr id="12" name="Oval 12"/>
          <p:cNvSpPr>
            <a:spLocks noChangeArrowheads="1"/>
          </p:cNvSpPr>
          <p:nvPr/>
        </p:nvSpPr>
        <p:spPr bwMode="auto">
          <a:xfrm>
            <a:off x="6888163" y="4814888"/>
            <a:ext cx="274637" cy="274637"/>
          </a:xfrm>
          <a:prstGeom prst="ellipse">
            <a:avLst/>
          </a:prstGeom>
          <a:solidFill>
            <a:srgbClr val="66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6858000" y="5029200"/>
            <a:ext cx="4283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6FF66"/>
                </a:solidFill>
                <a:effectLst/>
                <a:uLnTx/>
                <a:uFillTx/>
                <a:latin typeface="Symbol" pitchFamily="-104" charset="2"/>
                <a:ea typeface="+mn-ea"/>
                <a:cs typeface="+mn-cs"/>
              </a:rPr>
              <a:t>X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66FF66"/>
                </a:solidFill>
                <a:effectLst/>
                <a:uLnTx/>
                <a:uFillTx/>
                <a:latin typeface="Symbol" pitchFamily="-104" charset="2"/>
                <a:ea typeface="+mn-ea"/>
                <a:cs typeface="+mn-cs"/>
              </a:rPr>
              <a:t>-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5791200" y="5410200"/>
            <a:ext cx="26059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Double-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 Hypernuclei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51117" y="3030051"/>
            <a:ext cx="2896947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Examples with only up to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Boron fragments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831A1A3-9820-5249-A13B-AE8DD5BF9676}"/>
              </a:ext>
            </a:extLst>
          </p:cNvPr>
          <p:cNvSpPr/>
          <p:nvPr/>
        </p:nvSpPr>
        <p:spPr bwMode="auto">
          <a:xfrm>
            <a:off x="4882944" y="259557"/>
            <a:ext cx="3168352" cy="776189"/>
          </a:xfrm>
          <a:prstGeom prst="rect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9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B9B2ED6-B288-7847-B071-F7317B4F2D18}"/>
              </a:ext>
            </a:extLst>
          </p:cNvPr>
          <p:cNvSpPr txBox="1">
            <a:spLocks/>
          </p:cNvSpPr>
          <p:nvPr/>
        </p:nvSpPr>
        <p:spPr bwMode="auto">
          <a:xfrm>
            <a:off x="168394" y="1402656"/>
            <a:ext cx="4586641" cy="130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charset="2"/>
              <a:buBlip>
                <a:blip r:embed="rId3"/>
              </a:buBlip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9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 charset="0"/>
              <a:buChar char="-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9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9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charset="2"/>
              <a:buChar char="ü"/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9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-109" charset="2"/>
              <a:buChar char="ü"/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9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-109" charset="2"/>
              <a:buChar char="ü"/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9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-109" charset="2"/>
              <a:buChar char="ü"/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9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-109" charset="2"/>
              <a:buChar char="ü"/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9" charset="-128"/>
              </a:defRPr>
            </a:lvl9pPr>
          </a:lstStyle>
          <a:p>
            <a:r>
              <a:rPr lang="en-US" kern="0" dirty="0">
                <a:solidFill>
                  <a:srgbClr val="FFFF00"/>
                </a:solidFill>
              </a:rPr>
              <a:t>Above threshold of </a:t>
            </a:r>
            <a:r>
              <a:rPr lang="en-US" kern="0" dirty="0">
                <a:solidFill>
                  <a:srgbClr val="FFFF00"/>
                </a:solidFill>
                <a:latin typeface="Symbol" charset="2"/>
                <a:cs typeface="Symbol" charset="2"/>
              </a:rPr>
              <a:t>X</a:t>
            </a:r>
            <a:r>
              <a:rPr lang="en-US" kern="0" baseline="30000" dirty="0">
                <a:solidFill>
                  <a:srgbClr val="FFFF00"/>
                </a:solidFill>
              </a:rPr>
              <a:t>—</a:t>
            </a:r>
            <a:r>
              <a:rPr lang="en-US" kern="0" dirty="0">
                <a:solidFill>
                  <a:srgbClr val="FFFF00"/>
                </a:solidFill>
              </a:rPr>
              <a:t>hyperon (</a:t>
            </a:r>
            <a:r>
              <a:rPr lang="en-US" kern="0" dirty="0" err="1">
                <a:solidFill>
                  <a:srgbClr val="FFFF00"/>
                </a:solidFill>
              </a:rPr>
              <a:t>dss</a:t>
            </a:r>
            <a:r>
              <a:rPr lang="en-US" kern="0" dirty="0">
                <a:solidFill>
                  <a:srgbClr val="FFFF00"/>
                </a:solidFill>
              </a:rPr>
              <a:t>) production: 3.747 A GeV</a:t>
            </a:r>
          </a:p>
          <a:p>
            <a:endParaRPr lang="en-US" kern="0" dirty="0"/>
          </a:p>
          <a:p>
            <a:r>
              <a:rPr lang="en-US" kern="0" dirty="0">
                <a:latin typeface="Symbol" charset="2"/>
                <a:cs typeface="Symbol" charset="2"/>
              </a:rPr>
              <a:t>X</a:t>
            </a:r>
            <a:r>
              <a:rPr lang="en-US" kern="0" baseline="30000" dirty="0"/>
              <a:t>-</a:t>
            </a:r>
            <a:r>
              <a:rPr lang="en-US" kern="0" dirty="0"/>
              <a:t>p -&gt; </a:t>
            </a:r>
            <a:r>
              <a:rPr lang="en-US" kern="0" dirty="0">
                <a:latin typeface="Symbol" charset="2"/>
                <a:cs typeface="Symbol" charset="2"/>
              </a:rPr>
              <a:t>LL</a:t>
            </a:r>
            <a:r>
              <a:rPr lang="en-US" kern="0" dirty="0"/>
              <a:t> </a:t>
            </a:r>
          </a:p>
          <a:p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8906179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47421" y="342000"/>
            <a:ext cx="9743957" cy="6903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val 4"/>
          <p:cNvSpPr/>
          <p:nvPr/>
        </p:nvSpPr>
        <p:spPr bwMode="auto">
          <a:xfrm>
            <a:off x="1547664" y="340168"/>
            <a:ext cx="2304256" cy="1144616"/>
          </a:xfrm>
          <a:prstGeom prst="ellipse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10478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28" y="1714488"/>
            <a:ext cx="8305800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Text Box 24"/>
          <p:cNvSpPr txBox="1">
            <a:spLocks noChangeArrowheads="1"/>
          </p:cNvSpPr>
          <p:nvPr/>
        </p:nvSpPr>
        <p:spPr bwMode="auto">
          <a:xfrm>
            <a:off x="357158" y="587374"/>
            <a:ext cx="4286280" cy="656846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15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302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45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60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5755" algn="l" defTabSz="914302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2906" algn="l" defTabSz="914302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057" algn="l" defTabSz="914302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208" algn="l" defTabSz="914302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终端</a:t>
            </a: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-- </a:t>
            </a:r>
            <a:r>
              <a:rPr kumimoji="1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高能综合终端</a:t>
            </a:r>
            <a:endParaRPr kumimoji="1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graphicFrame>
        <p:nvGraphicFramePr>
          <p:cNvPr id="12" name="表格 11"/>
          <p:cNvGraphicFramePr>
            <a:graphicFrameLocks noGrp="1"/>
          </p:cNvGraphicFramePr>
          <p:nvPr>
            <p:extLst/>
          </p:nvPr>
        </p:nvGraphicFramePr>
        <p:xfrm>
          <a:off x="5429256" y="1702032"/>
          <a:ext cx="2857520" cy="2155596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785818">
                  <a:extLst>
                    <a:ext uri="{9D8B030D-6E8A-4147-A177-3AD203B41FA5}">
                      <a16:colId xmlns:a16="http://schemas.microsoft.com/office/drawing/2014/main" val="1238340994"/>
                    </a:ext>
                  </a:extLst>
                </a:gridCol>
                <a:gridCol w="1000132">
                  <a:extLst>
                    <a:ext uri="{9D8B030D-6E8A-4147-A177-3AD203B41FA5}">
                      <a16:colId xmlns:a16="http://schemas.microsoft.com/office/drawing/2014/main" val="2475099098"/>
                    </a:ext>
                  </a:extLst>
                </a:gridCol>
                <a:gridCol w="1071570">
                  <a:extLst>
                    <a:ext uri="{9D8B030D-6E8A-4147-A177-3AD203B41FA5}">
                      <a16:colId xmlns:a16="http://schemas.microsoft.com/office/drawing/2014/main" val="2876301309"/>
                    </a:ext>
                  </a:extLst>
                </a:gridCol>
              </a:tblGrid>
              <a:tr h="332351"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</a:rPr>
                        <a:t>离子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</a:rPr>
                        <a:t>离子数</a:t>
                      </a:r>
                      <a:endParaRPr lang="en-US" altLang="zh-CN" sz="1600" kern="100" dirty="0">
                        <a:effectLst/>
                      </a:endParaRPr>
                    </a:p>
                    <a:p>
                      <a:pPr indent="0"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 err="1">
                          <a:effectLst/>
                        </a:rPr>
                        <a:t>ppp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</a:rPr>
                        <a:t>能量</a:t>
                      </a:r>
                      <a:endParaRPr lang="en-US" altLang="zh-CN" sz="1600" kern="100" dirty="0">
                        <a:effectLst/>
                      </a:endParaRPr>
                    </a:p>
                    <a:p>
                      <a:pPr indent="0"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</a:rPr>
                        <a:t>（</a:t>
                      </a:r>
                      <a:r>
                        <a:rPr lang="en-US" sz="1600" kern="100" dirty="0" err="1">
                          <a:effectLst/>
                        </a:rPr>
                        <a:t>MeV</a:t>
                      </a:r>
                      <a:r>
                        <a:rPr lang="en-US" sz="1600" kern="100" dirty="0">
                          <a:effectLst/>
                        </a:rPr>
                        <a:t>/u</a:t>
                      </a:r>
                      <a:r>
                        <a:rPr lang="zh-CN" sz="1600" kern="100" dirty="0">
                          <a:effectLst/>
                        </a:rPr>
                        <a:t>）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58100556"/>
                  </a:ext>
                </a:extLst>
              </a:tr>
              <a:tr h="277986"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baseline="30000">
                          <a:effectLst/>
                        </a:rPr>
                        <a:t>238</a:t>
                      </a:r>
                      <a:r>
                        <a:rPr lang="en-US" sz="1600" kern="100">
                          <a:effectLst/>
                        </a:rPr>
                        <a:t>U</a:t>
                      </a:r>
                      <a:r>
                        <a:rPr lang="en-US" sz="1600" kern="100" baseline="30000">
                          <a:effectLst/>
                        </a:rPr>
                        <a:t>34+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1.0</a:t>
                      </a:r>
                      <a:r>
                        <a:rPr lang="en-US" sz="1600" kern="0">
                          <a:effectLst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sz="1600" kern="0">
                          <a:effectLst/>
                        </a:rPr>
                        <a:t>10</a:t>
                      </a:r>
                      <a:r>
                        <a:rPr lang="en-US" sz="1600" kern="0" baseline="30000">
                          <a:effectLst/>
                        </a:rPr>
                        <a:t>11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800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28864478"/>
                  </a:ext>
                </a:extLst>
              </a:tr>
              <a:tr h="277986"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baseline="30000">
                          <a:effectLst/>
                        </a:rPr>
                        <a:t>129</a:t>
                      </a:r>
                      <a:r>
                        <a:rPr lang="en-US" sz="1600" kern="100">
                          <a:effectLst/>
                        </a:rPr>
                        <a:t>Xe</a:t>
                      </a:r>
                      <a:r>
                        <a:rPr lang="en-US" sz="1600" kern="100" baseline="30000">
                          <a:effectLst/>
                        </a:rPr>
                        <a:t>27+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1.8</a:t>
                      </a:r>
                      <a:r>
                        <a:rPr lang="en-US" sz="1600" kern="0">
                          <a:effectLst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sz="1600" kern="0">
                          <a:effectLst/>
                        </a:rPr>
                        <a:t>10</a:t>
                      </a:r>
                      <a:r>
                        <a:rPr lang="en-US" sz="1600" kern="0" baseline="30000">
                          <a:effectLst/>
                        </a:rPr>
                        <a:t>11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1400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7779572"/>
                  </a:ext>
                </a:extLst>
              </a:tr>
              <a:tr h="277986"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baseline="30000">
                          <a:effectLst/>
                        </a:rPr>
                        <a:t>78</a:t>
                      </a:r>
                      <a:r>
                        <a:rPr lang="en-US" sz="1600" kern="100">
                          <a:effectLst/>
                        </a:rPr>
                        <a:t>Kr</a:t>
                      </a:r>
                      <a:r>
                        <a:rPr lang="en-US" sz="1600" kern="100" baseline="30000">
                          <a:effectLst/>
                        </a:rPr>
                        <a:t>19+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3.0</a:t>
                      </a:r>
                      <a:r>
                        <a:rPr lang="en-US" sz="1600" kern="0">
                          <a:effectLst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sz="1600" kern="0">
                          <a:effectLst/>
                        </a:rPr>
                        <a:t>10</a:t>
                      </a:r>
                      <a:r>
                        <a:rPr lang="en-US" sz="1600" kern="0" baseline="30000">
                          <a:effectLst/>
                        </a:rPr>
                        <a:t>11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1750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82979310"/>
                  </a:ext>
                </a:extLst>
              </a:tr>
              <a:tr h="277986"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baseline="30000">
                          <a:effectLst/>
                        </a:rPr>
                        <a:t>40</a:t>
                      </a:r>
                      <a:r>
                        <a:rPr lang="en-US" sz="1600" kern="100">
                          <a:effectLst/>
                        </a:rPr>
                        <a:t>Ar</a:t>
                      </a:r>
                      <a:r>
                        <a:rPr lang="en-US" sz="1600" kern="100" baseline="30000">
                          <a:effectLst/>
                        </a:rPr>
                        <a:t>12+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5.0</a:t>
                      </a:r>
                      <a:r>
                        <a:rPr lang="en-US" sz="1600" kern="0">
                          <a:effectLst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sz="1600" kern="0">
                          <a:effectLst/>
                        </a:rPr>
                        <a:t>10</a:t>
                      </a:r>
                      <a:r>
                        <a:rPr lang="en-US" sz="1600" kern="0" baseline="30000">
                          <a:effectLst/>
                        </a:rPr>
                        <a:t>11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2300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1923274"/>
                  </a:ext>
                </a:extLst>
              </a:tr>
              <a:tr h="277986"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baseline="30000">
                          <a:effectLst/>
                        </a:rPr>
                        <a:t>18</a:t>
                      </a:r>
                      <a:r>
                        <a:rPr lang="en-US" sz="1600" kern="100">
                          <a:effectLst/>
                        </a:rPr>
                        <a:t>O</a:t>
                      </a:r>
                      <a:r>
                        <a:rPr lang="en-US" sz="1600" kern="100" baseline="30000">
                          <a:effectLst/>
                        </a:rPr>
                        <a:t>6+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6.0</a:t>
                      </a:r>
                      <a:r>
                        <a:rPr lang="en-US" sz="1600" kern="0" dirty="0">
                          <a:effectLst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sz="1600" kern="0" dirty="0">
                          <a:effectLst/>
                        </a:rPr>
                        <a:t>10</a:t>
                      </a:r>
                      <a:r>
                        <a:rPr lang="en-US" sz="1600" kern="0" baseline="30000" dirty="0">
                          <a:effectLst/>
                        </a:rPr>
                        <a:t>11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2600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69122947"/>
                  </a:ext>
                </a:extLst>
              </a:tr>
              <a:tr h="277986"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600" kern="100">
                          <a:effectLst/>
                        </a:rPr>
                        <a:t>p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2.0</a:t>
                      </a:r>
                      <a:r>
                        <a:rPr lang="en-US" sz="1600" kern="0">
                          <a:effectLst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sz="1600" kern="0">
                          <a:effectLst/>
                        </a:rPr>
                        <a:t>10</a:t>
                      </a:r>
                      <a:r>
                        <a:rPr lang="en-US" sz="1600" kern="0" baseline="30000">
                          <a:effectLst/>
                        </a:rPr>
                        <a:t>12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9300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12326497"/>
                  </a:ext>
                </a:extLst>
              </a:tr>
            </a:tbl>
          </a:graphicData>
        </a:graphic>
      </p:graphicFrame>
      <p:sp>
        <p:nvSpPr>
          <p:cNvPr id="16" name="Text Box 24"/>
          <p:cNvSpPr txBox="1">
            <a:spLocks noChangeArrowheads="1"/>
          </p:cNvSpPr>
          <p:nvPr/>
        </p:nvSpPr>
        <p:spPr bwMode="auto">
          <a:xfrm>
            <a:off x="3286116" y="2285992"/>
            <a:ext cx="2000264" cy="646331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15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302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45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60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5755" algn="l" defTabSz="914302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2906" algn="l" defTabSz="914302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057" algn="l" defTabSz="914302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208" algn="l" defTabSz="914302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低温高密核</a:t>
            </a:r>
            <a:endParaRPr kumimoji="1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物质测量谱仪</a:t>
            </a:r>
            <a:r>
              <a: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CEE</a:t>
            </a:r>
            <a:endParaRPr kumimoji="1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7" name="Text Box 24"/>
          <p:cNvSpPr txBox="1">
            <a:spLocks noChangeArrowheads="1"/>
          </p:cNvSpPr>
          <p:nvPr/>
        </p:nvSpPr>
        <p:spPr bwMode="auto">
          <a:xfrm>
            <a:off x="1214414" y="2071678"/>
            <a:ext cx="1143008" cy="507831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15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302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45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60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5755" algn="l" defTabSz="914302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2906" algn="l" defTabSz="914302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057" algn="l" defTabSz="914302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208" algn="l" defTabSz="914302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超核终端</a:t>
            </a:r>
            <a:endParaRPr kumimoji="1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8" name="Text Box 24"/>
          <p:cNvSpPr txBox="1">
            <a:spLocks noChangeArrowheads="1"/>
          </p:cNvSpPr>
          <p:nvPr/>
        </p:nvSpPr>
        <p:spPr bwMode="auto">
          <a:xfrm>
            <a:off x="2285984" y="1568223"/>
            <a:ext cx="1714512" cy="646331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15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302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45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60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5755" algn="l" defTabSz="914302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2906" algn="l" defTabSz="914302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057" algn="l" defTabSz="914302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208" algn="l" defTabSz="914302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质子照相终端</a:t>
            </a:r>
            <a:endParaRPr kumimoji="1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高能量密度</a:t>
            </a:r>
            <a:endParaRPr kumimoji="1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9" name="Text Box 24"/>
          <p:cNvSpPr txBox="1">
            <a:spLocks noChangeArrowheads="1"/>
          </p:cNvSpPr>
          <p:nvPr/>
        </p:nvSpPr>
        <p:spPr bwMode="auto">
          <a:xfrm>
            <a:off x="285752" y="2928934"/>
            <a:ext cx="1500166" cy="646331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15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302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45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60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5755" algn="l" defTabSz="914302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2906" algn="l" defTabSz="914302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057" algn="l" defTabSz="914302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208" algn="l" defTabSz="914302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单粒子效应</a:t>
            </a:r>
            <a:endParaRPr kumimoji="1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研究终端</a:t>
            </a:r>
            <a:endParaRPr kumimoji="1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gray">
          <a:xfrm>
            <a:off x="966994" y="116817"/>
            <a:ext cx="6722747" cy="47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marL="449580" marR="0" lvl="0" indent="-44958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黑体" pitchFamily="49" charset="-122"/>
                <a:ea typeface="黑体" pitchFamily="49" charset="-122"/>
                <a:cs typeface="+mn-cs"/>
              </a:rPr>
              <a:t>工程总体方案</a:t>
            </a:r>
            <a:endParaRPr kumimoji="0" lang="fi-FI" altLang="zh-CN" sz="3200" b="0" i="0" u="none" strike="noStrike" kern="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黑体" pitchFamily="49" charset="-122"/>
              <a:ea typeface="黑体" pitchFamily="49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8181" y="1419119"/>
            <a:ext cx="1643073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Beamline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for hypernuclei</a:t>
            </a:r>
          </a:p>
        </p:txBody>
      </p:sp>
    </p:spTree>
    <p:extLst>
      <p:ext uri="{BB962C8B-B14F-4D97-AF65-F5344CB8AC3E}">
        <p14:creationId xmlns:p14="http://schemas.microsoft.com/office/powerpoint/2010/main" val="36613392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considerations for HIAF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07" y="890002"/>
            <a:ext cx="3033436" cy="2322974"/>
          </a:xfr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DEF9166-4CB7-E547-9A99-DEFF7C71DA0F}"/>
              </a:ext>
            </a:extLst>
          </p:cNvPr>
          <p:cNvGrpSpPr/>
          <p:nvPr/>
        </p:nvGrpSpPr>
        <p:grpSpPr>
          <a:xfrm>
            <a:off x="488700" y="687387"/>
            <a:ext cx="10386034" cy="7790147"/>
            <a:chOff x="488700" y="687387"/>
            <a:chExt cx="10386034" cy="779014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C60E496-0844-F54B-A09A-9493A826F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034" y="687387"/>
              <a:ext cx="10172700" cy="7790147"/>
            </a:xfrm>
            <a:prstGeom prst="rect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9323B6D-8A54-624E-8D96-A3D16A383A15}"/>
                </a:ext>
              </a:extLst>
            </p:cNvPr>
            <p:cNvGrpSpPr/>
            <p:nvPr/>
          </p:nvGrpSpPr>
          <p:grpSpPr>
            <a:xfrm>
              <a:off x="488700" y="2060848"/>
              <a:ext cx="8547795" cy="4693914"/>
              <a:chOff x="488700" y="2060848"/>
              <a:chExt cx="8547795" cy="4693914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0A74C42-530A-9C45-BF7F-873B520AFA36}"/>
                  </a:ext>
                </a:extLst>
              </p:cNvPr>
              <p:cNvSpPr txBox="1"/>
              <p:nvPr/>
            </p:nvSpPr>
            <p:spPr>
              <a:xfrm>
                <a:off x="5384800" y="5907134"/>
                <a:ext cx="221153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600" b="0" dirty="0"/>
                  <a:t>Stack of GEMs or Planer</a:t>
                </a:r>
                <a:r>
                  <a:rPr lang="de-DE" sz="1600" b="0" dirty="0"/>
                  <a:t> </a:t>
                </a:r>
                <a:r>
                  <a:rPr lang="en-US" sz="1600" b="0" dirty="0"/>
                  <a:t>drift</a:t>
                </a:r>
                <a:r>
                  <a:rPr lang="de-DE" sz="1600" b="0" dirty="0"/>
                  <a:t> </a:t>
                </a:r>
                <a:r>
                  <a:rPr lang="en-US" sz="1600" b="0" dirty="0"/>
                  <a:t>chamber</a:t>
                </a:r>
                <a:r>
                  <a:rPr lang="en-US" altLang="ja-JP" sz="1600" b="0" dirty="0"/>
                  <a:t> </a:t>
                </a:r>
                <a:endParaRPr lang="en-US" sz="1600" b="0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71213EC-68CF-B246-8E81-D139ED47BE83}"/>
                  </a:ext>
                </a:extLst>
              </p:cNvPr>
              <p:cNvSpPr txBox="1"/>
              <p:nvPr/>
            </p:nvSpPr>
            <p:spPr>
              <a:xfrm>
                <a:off x="488700" y="6088837"/>
                <a:ext cx="192306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altLang="ja-JP" sz="1600" b="0" dirty="0"/>
                  <a:t>Vertex detectors (SSD + Fibers) </a:t>
                </a:r>
                <a:endParaRPr lang="en-US" sz="1600" b="0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EEEABB0-86A0-5742-887C-2AC620201C24}"/>
                  </a:ext>
                </a:extLst>
              </p:cNvPr>
              <p:cNvSpPr txBox="1"/>
              <p:nvPr/>
            </p:nvSpPr>
            <p:spPr>
              <a:xfrm>
                <a:off x="600434" y="4530739"/>
                <a:ext cx="192306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altLang="ja-JP" sz="1600" b="0" dirty="0"/>
                  <a:t>TOF barrel </a:t>
                </a:r>
              </a:p>
              <a:p>
                <a:pPr algn="l"/>
                <a:r>
                  <a:rPr lang="en-US" altLang="ja-JP" sz="1600" b="0" dirty="0"/>
                  <a:t>(Plastic + RPC) </a:t>
                </a:r>
                <a:endParaRPr lang="en-US" sz="1600" b="0" dirty="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D9A3C14-812A-E043-9904-34843B27F8CF}"/>
                  </a:ext>
                </a:extLst>
              </p:cNvPr>
              <p:cNvSpPr txBox="1"/>
              <p:nvPr/>
            </p:nvSpPr>
            <p:spPr>
              <a:xfrm>
                <a:off x="6315356" y="2060848"/>
                <a:ext cx="2577124" cy="5900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altLang="ja-JP" sz="1600" b="0" dirty="0" err="1"/>
                  <a:t>Hodoscopes</a:t>
                </a:r>
                <a:r>
                  <a:rPr lang="en-US" altLang="ja-JP" sz="1600" b="0" dirty="0"/>
                  <a:t> </a:t>
                </a:r>
              </a:p>
              <a:p>
                <a:pPr algn="l"/>
                <a:r>
                  <a:rPr lang="en-US" altLang="ja-JP" sz="1600" b="0" dirty="0"/>
                  <a:t>(RPC + Straw + Plastics)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1C89FBB-ABF5-4445-9A1B-4DBEB61E84E4}"/>
                  </a:ext>
                </a:extLst>
              </p:cNvPr>
              <p:cNvSpPr txBox="1"/>
              <p:nvPr/>
            </p:nvSpPr>
            <p:spPr>
              <a:xfrm>
                <a:off x="2514600" y="3762947"/>
                <a:ext cx="192306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altLang="ja-JP" sz="1600" b="0" dirty="0"/>
                  <a:t>Superconducting solenoid magnet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B7462D6-9E07-2E4B-8AA3-4A1770ACE613}"/>
                  </a:ext>
                </a:extLst>
              </p:cNvPr>
              <p:cNvSpPr txBox="1"/>
              <p:nvPr/>
            </p:nvSpPr>
            <p:spPr>
              <a:xfrm>
                <a:off x="4644008" y="2636912"/>
                <a:ext cx="192306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altLang="ja-JP" sz="1600" b="0" dirty="0"/>
                  <a:t>Dipole magnet (</a:t>
                </a:r>
                <a:r>
                  <a:rPr lang="en-US" altLang="ja-JP" sz="1600" b="0" dirty="0" err="1"/>
                  <a:t>ALADiN</a:t>
                </a:r>
                <a:r>
                  <a:rPr lang="en-US" altLang="ja-JP" sz="1600" b="0" dirty="0"/>
                  <a:t>)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918CC4F-593B-7F49-928A-9769C9596130}"/>
                  </a:ext>
                </a:extLst>
              </p:cNvPr>
              <p:cNvSpPr txBox="1"/>
              <p:nvPr/>
            </p:nvSpPr>
            <p:spPr>
              <a:xfrm>
                <a:off x="6344400" y="5320636"/>
                <a:ext cx="2692095" cy="586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altLang="ja-JP" sz="1600" b="0" dirty="0" err="1"/>
                  <a:t>Hodoscopes</a:t>
                </a:r>
                <a:r>
                  <a:rPr lang="en-US" altLang="ja-JP" sz="1600" b="0" dirty="0"/>
                  <a:t> </a:t>
                </a:r>
              </a:p>
              <a:p>
                <a:pPr algn="l"/>
                <a:r>
                  <a:rPr lang="en-US" altLang="ja-JP" sz="1600" b="0" dirty="0"/>
                  <a:t>(RPC + Straw + Plastics)</a:t>
                </a:r>
              </a:p>
            </p:txBody>
          </p: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5692460B-852D-DB4B-9BA1-5FC30E01410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362632" y="5806713"/>
                <a:ext cx="1877962" cy="948049"/>
              </a:xfrm>
              <a:prstGeom prst="straightConnector1">
                <a:avLst/>
              </a:prstGeom>
              <a:solidFill>
                <a:srgbClr val="99CCFF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arrow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53882" dir="27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4EC3AFD-6349-8541-9626-F3228F2B6513}"/>
                  </a:ext>
                </a:extLst>
              </p:cNvPr>
              <p:cNvSpPr txBox="1"/>
              <p:nvPr/>
            </p:nvSpPr>
            <p:spPr>
              <a:xfrm>
                <a:off x="4071047" y="6302568"/>
                <a:ext cx="50045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0" dirty="0">
                    <a:solidFill>
                      <a:srgbClr val="FF0000"/>
                    </a:solidFill>
                  </a:rPr>
                  <a:t>2 m</a:t>
                </a:r>
              </a:p>
            </p:txBody>
          </p: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CBC6E2A3-5B9A-CE4D-A56C-262A96DCFF3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4254500" y="5778500"/>
                <a:ext cx="1076820" cy="284267"/>
              </a:xfrm>
              <a:prstGeom prst="straightConnector1">
                <a:avLst/>
              </a:prstGeom>
              <a:solidFill>
                <a:srgbClr val="99CC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53882" dir="27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154196B0-23D2-3346-A88E-1ECE1B638BF7}"/>
                  </a:ext>
                </a:extLst>
              </p:cNvPr>
              <p:cNvCxnSpPr/>
              <p:nvPr/>
            </p:nvCxnSpPr>
            <p:spPr bwMode="auto">
              <a:xfrm flipV="1">
                <a:off x="2387600" y="6088837"/>
                <a:ext cx="281662" cy="292387"/>
              </a:xfrm>
              <a:prstGeom prst="straightConnector1">
                <a:avLst/>
              </a:prstGeom>
              <a:solidFill>
                <a:srgbClr val="99CC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53882" dir="27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CE44B001-757F-0C41-856F-49718C76FBC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057400" y="4857512"/>
                <a:ext cx="874930" cy="258003"/>
              </a:xfrm>
              <a:prstGeom prst="straightConnector1">
                <a:avLst/>
              </a:prstGeom>
              <a:solidFill>
                <a:srgbClr val="99CC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53882" dir="27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21147829-6307-BC4E-AF6D-D155E86C363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5400717" y="5144862"/>
                <a:ext cx="943684" cy="468161"/>
              </a:xfrm>
              <a:prstGeom prst="straightConnector1">
                <a:avLst/>
              </a:prstGeom>
              <a:solidFill>
                <a:srgbClr val="99CC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53882" dir="27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ABBEFC2-E8F7-614F-BC4F-4A567D0024CE}"/>
              </a:ext>
            </a:extLst>
          </p:cNvPr>
          <p:cNvSpPr txBox="1"/>
          <p:nvPr/>
        </p:nvSpPr>
        <p:spPr>
          <a:xfrm>
            <a:off x="3380243" y="907188"/>
            <a:ext cx="4608954" cy="92333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Collaborations (so far): </a:t>
            </a:r>
          </a:p>
          <a:p>
            <a:r>
              <a:rPr lang="en-US" dirty="0"/>
              <a:t>GSI, IMP, Lanzhou Univ., Tsinghua Univ., </a:t>
            </a:r>
          </a:p>
          <a:p>
            <a:r>
              <a:rPr lang="en-US" dirty="0"/>
              <a:t>USTC. </a:t>
            </a:r>
          </a:p>
        </p:txBody>
      </p:sp>
    </p:spTree>
    <p:extLst>
      <p:ext uri="{BB962C8B-B14F-4D97-AF65-F5344CB8AC3E}">
        <p14:creationId xmlns:p14="http://schemas.microsoft.com/office/powerpoint/2010/main" val="7079583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Expected reconstructed rate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1143000"/>
          </a:xfrm>
        </p:spPr>
        <p:txBody>
          <a:bodyPr/>
          <a:lstStyle/>
          <a:p>
            <a:r>
              <a:rPr lang="en-US" baseline="30000" dirty="0"/>
              <a:t>20</a:t>
            </a:r>
            <a:r>
              <a:rPr lang="en-US" dirty="0"/>
              <a:t>Ne + </a:t>
            </a:r>
            <a:r>
              <a:rPr lang="en-US" baseline="30000" dirty="0"/>
              <a:t>12</a:t>
            </a:r>
            <a:r>
              <a:rPr lang="en-US" dirty="0"/>
              <a:t>C at 4.25 A GeV</a:t>
            </a:r>
          </a:p>
          <a:p>
            <a:r>
              <a:rPr lang="en-US" dirty="0"/>
              <a:t>Beam intensity: 10</a:t>
            </a:r>
            <a:r>
              <a:rPr lang="en-US" baseline="30000" dirty="0"/>
              <a:t>7</a:t>
            </a:r>
            <a:r>
              <a:rPr lang="en-US" dirty="0"/>
              <a:t> /s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9608474"/>
              </p:ext>
            </p:extLst>
          </p:nvPr>
        </p:nvGraphicFramePr>
        <p:xfrm>
          <a:off x="1524000" y="2708920"/>
          <a:ext cx="6096000" cy="17526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Single-</a:t>
                      </a:r>
                      <a:r>
                        <a:rPr lang="en-US">
                          <a:latin typeface="Symbol" charset="2"/>
                          <a:cs typeface="Symbol" charset="2"/>
                        </a:rPr>
                        <a:t>L (S)</a:t>
                      </a:r>
                      <a:r>
                        <a:rPr lang="en-US"/>
                        <a:t> </a:t>
                      </a:r>
                      <a:r>
                        <a:rPr lang="en-US" dirty="0"/>
                        <a:t>hypernuclei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Double-</a:t>
                      </a:r>
                      <a:r>
                        <a:rPr lang="en-US" dirty="0">
                          <a:latin typeface="Symbol" charset="2"/>
                          <a:cs typeface="Symbol" charset="2"/>
                        </a:rPr>
                        <a:t>L</a:t>
                      </a:r>
                      <a:r>
                        <a:rPr lang="en-US" dirty="0"/>
                        <a:t> hypernuclei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per 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 X 10</a:t>
                      </a:r>
                      <a:r>
                        <a:rPr lang="en-US" baseline="30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 X 10</a:t>
                      </a:r>
                      <a:r>
                        <a:rPr lang="en-US" baseline="300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per week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 X 10</a:t>
                      </a:r>
                      <a:r>
                        <a:rPr lang="en-US" baseline="300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 X 10</a:t>
                      </a:r>
                      <a:r>
                        <a:rPr lang="en-US" baseline="30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per month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 X 10</a:t>
                      </a:r>
                      <a:r>
                        <a:rPr lang="en-US" baseline="300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 X 10</a:t>
                      </a:r>
                      <a:r>
                        <a:rPr lang="en-US" baseline="300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355976" y="980728"/>
            <a:ext cx="4459875" cy="1292662"/>
          </a:xfrm>
          <a:prstGeom prst="rect">
            <a:avLst/>
          </a:prstGeom>
          <a:noFill/>
          <a:ln w="38100">
            <a:solidFill>
              <a:srgbClr val="3AFF40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Small Beam intensity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Independent to other complexes</a:t>
            </a:r>
          </a:p>
          <a:p>
            <a:endParaRPr lang="en-US" dirty="0"/>
          </a:p>
          <a:p>
            <a:pPr algn="ctr"/>
            <a:r>
              <a:rPr lang="en-US" sz="2400" b="1" dirty="0">
                <a:solidFill>
                  <a:srgbClr val="FFFF00"/>
                </a:solidFill>
              </a:rPr>
              <a:t>Day-1 </a:t>
            </a:r>
            <a:r>
              <a:rPr lang="en-US" sz="2400" b="1" dirty="0" err="1">
                <a:solidFill>
                  <a:srgbClr val="FFFF00"/>
                </a:solidFill>
              </a:rPr>
              <a:t>epxperiment</a:t>
            </a:r>
            <a:r>
              <a:rPr lang="en-US" sz="2400" b="1" dirty="0">
                <a:solidFill>
                  <a:srgbClr val="FFFF00"/>
                </a:solidFill>
              </a:rPr>
              <a:t> at HIAF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7E1BAC-3022-624E-B95E-4F20A2C974D4}"/>
              </a:ext>
            </a:extLst>
          </p:cNvPr>
          <p:cNvSpPr txBox="1"/>
          <p:nvPr/>
        </p:nvSpPr>
        <p:spPr>
          <a:xfrm>
            <a:off x="478831" y="5338241"/>
            <a:ext cx="55582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Hypernuclear scattering experiments with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FF00"/>
                </a:solidFill>
              </a:rPr>
              <a:t>Polarized target(H, HD) + TPC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FF00"/>
                </a:solidFill>
              </a:rPr>
              <a:t>Polarized projectiles</a:t>
            </a:r>
            <a:endParaRPr lang="de-DE" sz="2000" b="1" dirty="0">
              <a:solidFill>
                <a:srgbClr val="FFFF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423FBB-F9DC-9F4E-A351-30773B4FB7B0}"/>
              </a:ext>
            </a:extLst>
          </p:cNvPr>
          <p:cNvSpPr txBox="1"/>
          <p:nvPr/>
        </p:nvSpPr>
        <p:spPr>
          <a:xfrm>
            <a:off x="6300192" y="5273784"/>
            <a:ext cx="2090637" cy="92333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baseline="30000" dirty="0"/>
              <a:t>3</a:t>
            </a:r>
            <a:r>
              <a:rPr lang="en-US" baseline="-25000" dirty="0">
                <a:latin typeface="Symbol" pitchFamily="2" charset="2"/>
              </a:rPr>
              <a:t>L</a:t>
            </a:r>
            <a:r>
              <a:rPr lang="en-US" dirty="0"/>
              <a:t>H + p -&gt; </a:t>
            </a:r>
            <a:r>
              <a:rPr lang="en-US" baseline="30000" dirty="0"/>
              <a:t>3</a:t>
            </a:r>
            <a:r>
              <a:rPr lang="en-US" baseline="-25000" dirty="0">
                <a:latin typeface="Symbol" pitchFamily="2" charset="2"/>
              </a:rPr>
              <a:t>L</a:t>
            </a:r>
            <a:r>
              <a:rPr lang="en-US" dirty="0"/>
              <a:t>H’ + p’</a:t>
            </a:r>
          </a:p>
          <a:p>
            <a:r>
              <a:rPr lang="en-US" baseline="30000" dirty="0"/>
              <a:t>3</a:t>
            </a:r>
            <a:r>
              <a:rPr lang="en-US" baseline="-25000" dirty="0">
                <a:latin typeface="Symbol" pitchFamily="2" charset="2"/>
              </a:rPr>
              <a:t>L</a:t>
            </a:r>
            <a:r>
              <a:rPr lang="en-US" dirty="0"/>
              <a:t>H + p -&gt; </a:t>
            </a:r>
            <a:r>
              <a:rPr lang="en-US" dirty="0" err="1">
                <a:latin typeface="Symbol" pitchFamily="2" charset="2"/>
              </a:rPr>
              <a:t>L</a:t>
            </a:r>
            <a:r>
              <a:rPr lang="en-US" dirty="0" err="1"/>
              <a:t>d</a:t>
            </a:r>
            <a:r>
              <a:rPr lang="en-US" dirty="0"/>
              <a:t> + p’</a:t>
            </a:r>
          </a:p>
          <a:p>
            <a:r>
              <a:rPr lang="en-US" baseline="30000" dirty="0"/>
              <a:t>3</a:t>
            </a:r>
            <a:r>
              <a:rPr lang="en-US" baseline="-25000" dirty="0">
                <a:latin typeface="Symbol" pitchFamily="2" charset="2"/>
              </a:rPr>
              <a:t>L</a:t>
            </a:r>
            <a:r>
              <a:rPr lang="en-US" dirty="0"/>
              <a:t>H + p -&gt; </a:t>
            </a:r>
            <a:r>
              <a:rPr lang="en-US" dirty="0" err="1">
                <a:latin typeface="Symbol" pitchFamily="2" charset="2"/>
              </a:rPr>
              <a:t>L</a:t>
            </a:r>
            <a:r>
              <a:rPr lang="en-US" dirty="0" err="1"/>
              <a:t>pn</a:t>
            </a:r>
            <a:r>
              <a:rPr lang="en-US" dirty="0"/>
              <a:t> + p’</a:t>
            </a:r>
            <a:endParaRPr lang="de-D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125337-C363-EB48-9A8F-98A8E7F34B2B}"/>
              </a:ext>
            </a:extLst>
          </p:cNvPr>
          <p:cNvSpPr txBox="1"/>
          <p:nvPr/>
        </p:nvSpPr>
        <p:spPr>
          <a:xfrm>
            <a:off x="3257956" y="4724981"/>
            <a:ext cx="2953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Unique opportunity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8C9F4B-F5D9-E645-91B8-532DABA79DBA}"/>
              </a:ext>
            </a:extLst>
          </p:cNvPr>
          <p:cNvSpPr/>
          <p:nvPr/>
        </p:nvSpPr>
        <p:spPr bwMode="auto">
          <a:xfrm>
            <a:off x="251520" y="4724981"/>
            <a:ext cx="8712968" cy="1772939"/>
          </a:xfrm>
          <a:prstGeom prst="rect">
            <a:avLst/>
          </a:prstGeom>
          <a:noFill/>
          <a:ln w="50800" cap="flat" cmpd="sng" algn="ctr">
            <a:solidFill>
              <a:srgbClr val="D1F7D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9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0CD038-D925-3F41-BD43-6EE0ACD47F57}"/>
              </a:ext>
            </a:extLst>
          </p:cNvPr>
          <p:cNvSpPr txBox="1"/>
          <p:nvPr/>
        </p:nvSpPr>
        <p:spPr>
          <a:xfrm>
            <a:off x="3121879" y="2411596"/>
            <a:ext cx="2746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Amount of observations</a:t>
            </a:r>
          </a:p>
        </p:txBody>
      </p:sp>
    </p:spTree>
    <p:extLst>
      <p:ext uri="{BB962C8B-B14F-4D97-AF65-F5344CB8AC3E}">
        <p14:creationId xmlns:p14="http://schemas.microsoft.com/office/powerpoint/2010/main" val="29918633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1"/>
      <p:bldP spid="21" grpId="0" animBg="1"/>
      <p:bldP spid="7" grpId="0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3C12AC1-5BA2-5648-9CC1-92AE9D479F0B}"/>
              </a:ext>
            </a:extLst>
          </p:cNvPr>
          <p:cNvSpPr/>
          <p:nvPr/>
        </p:nvSpPr>
        <p:spPr bwMode="auto">
          <a:xfrm>
            <a:off x="1146175" y="762000"/>
            <a:ext cx="7235825" cy="2743201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7" charset="0"/>
            </a:endParaRPr>
          </a:p>
        </p:txBody>
      </p:sp>
      <p:sp>
        <p:nvSpPr>
          <p:cNvPr id="1894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ea typeface="+mj-ea"/>
                <a:cs typeface="+mj-cs"/>
              </a:rPr>
              <a:t>Production of Hypernuclei with HypHI</a:t>
            </a:r>
          </a:p>
        </p:txBody>
      </p:sp>
      <p:sp>
        <p:nvSpPr>
          <p:cNvPr id="189440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3789040"/>
            <a:ext cx="5562600" cy="2971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-109" charset="2"/>
              <a:buBlip>
                <a:blip r:embed="rId3"/>
              </a:buBlip>
              <a:defRPr/>
            </a:pPr>
            <a:r>
              <a:rPr lang="en-US" sz="1800" dirty="0">
                <a:ea typeface="+mn-ea"/>
                <a:cs typeface="+mn-cs"/>
              </a:rPr>
              <a:t>Coalescence of </a:t>
            </a:r>
            <a:r>
              <a:rPr lang="en-US" sz="1800" dirty="0">
                <a:latin typeface="Symbol" pitchFamily="-109" charset="2"/>
                <a:ea typeface="+mn-ea"/>
                <a:cs typeface="+mn-cs"/>
              </a:rPr>
              <a:t>L</a:t>
            </a:r>
            <a:r>
              <a:rPr lang="en-US" sz="1800" dirty="0">
                <a:ea typeface="+mn-ea"/>
                <a:cs typeface="+mn-cs"/>
              </a:rPr>
              <a:t> in </a:t>
            </a:r>
            <a:r>
              <a:rPr lang="en-US" sz="1800" dirty="0">
                <a:solidFill>
                  <a:srgbClr val="FFFF00"/>
                </a:solidFill>
                <a:ea typeface="+mn-ea"/>
                <a:cs typeface="+mn-cs"/>
              </a:rPr>
              <a:t>projectile fragments</a:t>
            </a:r>
          </a:p>
          <a:p>
            <a:pPr eaLnBrk="1" hangingPunct="1">
              <a:lnSpc>
                <a:spcPct val="90000"/>
              </a:lnSpc>
              <a:buFont typeface="Wingdings" pitchFamily="-109" charset="2"/>
              <a:buBlip>
                <a:blip r:embed="rId3"/>
              </a:buBlip>
              <a:defRPr/>
            </a:pPr>
            <a:endParaRPr lang="en-US" sz="1800" dirty="0">
              <a:solidFill>
                <a:srgbClr val="FFFF00"/>
              </a:solidFill>
              <a:ea typeface="+mn-ea"/>
              <a:cs typeface="+mn-cs"/>
            </a:endParaRPr>
          </a:p>
          <a:p>
            <a:pPr eaLnBrk="1" hangingPunct="1">
              <a:lnSpc>
                <a:spcPct val="90000"/>
              </a:lnSpc>
              <a:buFont typeface="Wingdings" pitchFamily="-109" charset="2"/>
              <a:buBlip>
                <a:blip r:embed="rId3"/>
              </a:buBlip>
              <a:defRPr/>
            </a:pPr>
            <a:endParaRPr lang="en-US" sz="1800" dirty="0">
              <a:ea typeface="+mn-ea"/>
              <a:cs typeface="+mn-cs"/>
            </a:endParaRPr>
          </a:p>
          <a:p>
            <a:pPr eaLnBrk="1" hangingPunct="1">
              <a:lnSpc>
                <a:spcPct val="90000"/>
              </a:lnSpc>
              <a:buFont typeface="Wingdings" pitchFamily="-109" charset="2"/>
              <a:buBlip>
                <a:blip r:embed="rId3"/>
              </a:buBlip>
              <a:defRPr/>
            </a:pPr>
            <a:r>
              <a:rPr lang="en-US" sz="1800" dirty="0">
                <a:ea typeface="+mn-ea"/>
                <a:cs typeface="+mn-cs"/>
              </a:rPr>
              <a:t>NN -&gt; </a:t>
            </a:r>
            <a:r>
              <a:rPr lang="en-US" sz="1800" dirty="0">
                <a:latin typeface="Symbol" pitchFamily="-109" charset="2"/>
                <a:ea typeface="+mn-ea"/>
                <a:cs typeface="+mn-cs"/>
              </a:rPr>
              <a:t>L</a:t>
            </a:r>
            <a:r>
              <a:rPr lang="en-US" sz="1800" dirty="0">
                <a:ea typeface="+mn-ea"/>
                <a:cs typeface="+mn-cs"/>
              </a:rPr>
              <a:t>KN : Energy threshold ~ 1.6 GeV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600" dirty="0"/>
              <a:t>Heavy ion beams with E &gt; 1.6 A GeV needed</a:t>
            </a:r>
          </a:p>
          <a:p>
            <a:pPr lvl="2" eaLnBrk="1" hangingPunct="1">
              <a:lnSpc>
                <a:spcPct val="90000"/>
              </a:lnSpc>
              <a:buFont typeface="Arial" pitchFamily="-109" charset="0"/>
              <a:buChar char="-"/>
              <a:defRPr/>
            </a:pPr>
            <a:r>
              <a:rPr lang="en-US" sz="1600" dirty="0"/>
              <a:t>Stable heavy ion beam at GSI</a:t>
            </a:r>
          </a:p>
          <a:p>
            <a:pPr lvl="2" eaLnBrk="1" hangingPunct="1">
              <a:lnSpc>
                <a:spcPct val="90000"/>
              </a:lnSpc>
              <a:buFont typeface="Arial" pitchFamily="-109" charset="0"/>
              <a:buChar char="-"/>
              <a:defRPr/>
            </a:pPr>
            <a:r>
              <a:rPr lang="en-US" sz="1600" dirty="0"/>
              <a:t>Stable heavy ion beam at FAIR</a:t>
            </a:r>
          </a:p>
          <a:p>
            <a:pPr lvl="2" eaLnBrk="1" hangingPunct="1">
              <a:lnSpc>
                <a:spcPct val="90000"/>
              </a:lnSpc>
              <a:buFont typeface="Arial" pitchFamily="-109" charset="0"/>
              <a:buChar char="-"/>
              <a:defRPr/>
            </a:pPr>
            <a:r>
              <a:rPr lang="en-US" sz="1600" b="1" dirty="0">
                <a:solidFill>
                  <a:srgbClr val="FFFF00"/>
                </a:solidFill>
              </a:rPr>
              <a:t>RI-beam from FRS and super-FRS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en-US" sz="1600" dirty="0"/>
          </a:p>
          <a:p>
            <a:pPr eaLnBrk="1" hangingPunct="1">
              <a:lnSpc>
                <a:spcPct val="90000"/>
              </a:lnSpc>
              <a:buFont typeface="Wingdings" pitchFamily="-109" charset="2"/>
              <a:buBlip>
                <a:blip r:embed="rId3"/>
              </a:buBlip>
              <a:defRPr/>
            </a:pPr>
            <a:endParaRPr lang="en-US" sz="1800" dirty="0">
              <a:ea typeface="+mn-ea"/>
              <a:cs typeface="+mn-cs"/>
            </a:endParaRPr>
          </a:p>
        </p:txBody>
      </p:sp>
      <p:sp>
        <p:nvSpPr>
          <p:cNvPr id="229388" name="Text Box 20"/>
          <p:cNvSpPr txBox="1">
            <a:spLocks noChangeArrowheads="1"/>
          </p:cNvSpPr>
          <p:nvPr/>
        </p:nvSpPr>
        <p:spPr bwMode="auto">
          <a:xfrm>
            <a:off x="5638800" y="5182865"/>
            <a:ext cx="3433763" cy="7080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FF00"/>
                </a:solidFill>
              </a:rPr>
              <a:t>Accessible to neutron- and proton rich hypernuclei</a:t>
            </a:r>
          </a:p>
        </p:txBody>
      </p:sp>
      <p:grpSp>
        <p:nvGrpSpPr>
          <p:cNvPr id="26" name="Group 4"/>
          <p:cNvGrpSpPr>
            <a:grpSpLocks/>
          </p:cNvGrpSpPr>
          <p:nvPr/>
        </p:nvGrpSpPr>
        <p:grpSpPr bwMode="auto">
          <a:xfrm>
            <a:off x="1146175" y="762000"/>
            <a:ext cx="7235825" cy="2743200"/>
            <a:chOff x="722" y="480"/>
            <a:chExt cx="4558" cy="1728"/>
          </a:xfrm>
        </p:grpSpPr>
        <p:pic>
          <p:nvPicPr>
            <p:cNvPr id="27" name="Picture 5" descr="fragmentation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22" y="681"/>
              <a:ext cx="4558" cy="1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Text Box 6"/>
            <p:cNvSpPr txBox="1">
              <a:spLocks noChangeArrowheads="1"/>
            </p:cNvSpPr>
            <p:nvPr/>
          </p:nvSpPr>
          <p:spPr bwMode="auto">
            <a:xfrm>
              <a:off x="788" y="1612"/>
              <a:ext cx="708" cy="213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rgbClr val="FFFFFF"/>
                  </a:solidFill>
                </a:rPr>
                <a:t>projectile</a:t>
              </a:r>
            </a:p>
          </p:txBody>
        </p:sp>
        <p:sp>
          <p:nvSpPr>
            <p:cNvPr id="29" name="Text Box 7"/>
            <p:cNvSpPr txBox="1">
              <a:spLocks noChangeArrowheads="1"/>
            </p:cNvSpPr>
            <p:nvPr/>
          </p:nvSpPr>
          <p:spPr bwMode="auto">
            <a:xfrm>
              <a:off x="1584" y="1824"/>
              <a:ext cx="506" cy="213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rgbClr val="FFFFFF"/>
                  </a:solidFill>
                </a:rPr>
                <a:t>target</a:t>
              </a:r>
            </a:p>
          </p:txBody>
        </p:sp>
        <p:sp>
          <p:nvSpPr>
            <p:cNvPr id="30" name="Text Box 8"/>
            <p:cNvSpPr txBox="1">
              <a:spLocks noChangeArrowheads="1"/>
            </p:cNvSpPr>
            <p:nvPr/>
          </p:nvSpPr>
          <p:spPr bwMode="auto">
            <a:xfrm>
              <a:off x="2447" y="960"/>
              <a:ext cx="1441" cy="213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rgbClr val="FFFFFF"/>
                  </a:solidFill>
                </a:rPr>
                <a:t>Hot participant zone</a:t>
              </a:r>
            </a:p>
          </p:txBody>
        </p:sp>
        <p:sp>
          <p:nvSpPr>
            <p:cNvPr id="31" name="Text Box 9"/>
            <p:cNvSpPr txBox="1">
              <a:spLocks noChangeArrowheads="1"/>
            </p:cNvSpPr>
            <p:nvPr/>
          </p:nvSpPr>
          <p:spPr bwMode="auto">
            <a:xfrm>
              <a:off x="3792" y="480"/>
              <a:ext cx="1392" cy="213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rgbClr val="FFFFFF"/>
                  </a:solidFill>
                </a:rPr>
                <a:t>Projectile fragment</a:t>
              </a:r>
            </a:p>
          </p:txBody>
        </p:sp>
        <p:sp>
          <p:nvSpPr>
            <p:cNvPr id="32" name="Rectangle 10"/>
            <p:cNvSpPr>
              <a:spLocks noChangeArrowheads="1"/>
            </p:cNvSpPr>
            <p:nvPr/>
          </p:nvSpPr>
          <p:spPr bwMode="auto">
            <a:xfrm>
              <a:off x="3792" y="1248"/>
              <a:ext cx="1392" cy="19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33" name="Line 11"/>
          <p:cNvSpPr>
            <a:spLocks noChangeShapeType="1"/>
          </p:cNvSpPr>
          <p:nvPr/>
        </p:nvSpPr>
        <p:spPr bwMode="auto">
          <a:xfrm flipV="1">
            <a:off x="4876800" y="1524000"/>
            <a:ext cx="2057400" cy="762000"/>
          </a:xfrm>
          <a:prstGeom prst="line">
            <a:avLst/>
          </a:prstGeom>
          <a:noFill/>
          <a:ln w="38100">
            <a:solidFill>
              <a:srgbClr val="66FF66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4" name="Oval 12"/>
          <p:cNvSpPr>
            <a:spLocks noChangeArrowheads="1"/>
          </p:cNvSpPr>
          <p:nvPr/>
        </p:nvSpPr>
        <p:spPr bwMode="auto">
          <a:xfrm>
            <a:off x="6888163" y="1385888"/>
            <a:ext cx="274637" cy="274637"/>
          </a:xfrm>
          <a:prstGeom prst="ellipse">
            <a:avLst/>
          </a:prstGeom>
          <a:solidFill>
            <a:srgbClr val="66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5" name="Text Box 13"/>
          <p:cNvSpPr txBox="1">
            <a:spLocks noChangeArrowheads="1"/>
          </p:cNvSpPr>
          <p:nvPr/>
        </p:nvSpPr>
        <p:spPr bwMode="auto">
          <a:xfrm>
            <a:off x="6858000" y="1600200"/>
            <a:ext cx="350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66FF66"/>
                </a:solidFill>
                <a:latin typeface="Symbol" pitchFamily="-104" charset="2"/>
              </a:rPr>
              <a:t>L</a:t>
            </a:r>
          </a:p>
        </p:txBody>
      </p:sp>
      <p:sp>
        <p:nvSpPr>
          <p:cNvPr id="36" name="Text Box 14"/>
          <p:cNvSpPr txBox="1">
            <a:spLocks noChangeArrowheads="1"/>
          </p:cNvSpPr>
          <p:nvPr/>
        </p:nvSpPr>
        <p:spPr bwMode="auto">
          <a:xfrm>
            <a:off x="6172200" y="1981200"/>
            <a:ext cx="14700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FF00"/>
                </a:solidFill>
              </a:rPr>
              <a:t>Hypernuclei</a:t>
            </a:r>
          </a:p>
        </p:txBody>
      </p:sp>
    </p:spTree>
    <p:extLst>
      <p:ext uri="{BB962C8B-B14F-4D97-AF65-F5344CB8AC3E}">
        <p14:creationId xmlns:p14="http://schemas.microsoft.com/office/powerpoint/2010/main" val="971359878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3" descr="SuperFRS_3d.jpg">
            <a:extLst>
              <a:ext uri="{FF2B5EF4-FFF2-40B4-BE49-F238E27FC236}">
                <a16:creationId xmlns:a16="http://schemas.microsoft.com/office/drawing/2014/main" id="{4FD39C77-325C-C04E-9CBC-F4EA786D63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15244" b="-15244"/>
          <a:stretch>
            <a:fillRect/>
          </a:stretch>
        </p:blipFill>
        <p:spPr bwMode="auto">
          <a:xfrm>
            <a:off x="4788024" y="4064353"/>
            <a:ext cx="4076700" cy="2755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CCA48E-ECE9-3743-815E-FA7B6AD5B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Neutron measurements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8794D-4A4D-144A-B6A5-692E58C1BF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Construction of a large neutron detector (wall) at HIAF (TU Darmstadt)</a:t>
            </a:r>
          </a:p>
          <a:p>
            <a:r>
              <a:rPr lang="en-US" dirty="0"/>
              <a:t>Moving a part of the HIAF detector to R3B/FAIR</a:t>
            </a:r>
          </a:p>
          <a:p>
            <a:endParaRPr lang="en-US" dirty="0"/>
          </a:p>
          <a:p>
            <a:r>
              <a:rPr lang="en-US" dirty="0"/>
              <a:t>Cross section of the production of neutron rich hypernuclei</a:t>
            </a:r>
          </a:p>
          <a:p>
            <a:pPr lvl="1"/>
            <a:r>
              <a:rPr lang="en-US" b="1" dirty="0">
                <a:solidFill>
                  <a:srgbClr val="FFFF00"/>
                </a:solidFill>
              </a:rPr>
              <a:t>Dependence of the neutron-hyperon interaction on the neutron density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0CDCF18-694A-924B-9BD5-89F60EAA4E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591300"/>
            <a:ext cx="2063750" cy="45720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0A8158-23B4-4D03-96E8-2B3702D4A33C}" type="slidenum"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-109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itchFamily="-109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1FCD4DF-2CAE-B247-9766-7A9EAB48AF65}"/>
              </a:ext>
            </a:extLst>
          </p:cNvPr>
          <p:cNvGrpSpPr/>
          <p:nvPr/>
        </p:nvGrpSpPr>
        <p:grpSpPr>
          <a:xfrm>
            <a:off x="4285552" y="2641124"/>
            <a:ext cx="2532687" cy="1940004"/>
            <a:chOff x="5598020" y="-771604"/>
            <a:chExt cx="4487648" cy="3436594"/>
          </a:xfrm>
        </p:grpSpPr>
        <p:pic>
          <p:nvPicPr>
            <p:cNvPr id="7" name="Content Placeholder 4">
              <a:extLst>
                <a:ext uri="{FF2B5EF4-FFF2-40B4-BE49-F238E27FC236}">
                  <a16:creationId xmlns:a16="http://schemas.microsoft.com/office/drawing/2014/main" id="{239DF5D4-D33F-B54E-ACCC-348A2B73C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98020" y="-771604"/>
              <a:ext cx="4487648" cy="34365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DDE6079-AA12-004E-ABE5-FA1C180B3160}"/>
                </a:ext>
              </a:extLst>
            </p:cNvPr>
            <p:cNvSpPr/>
            <p:nvPr/>
          </p:nvSpPr>
          <p:spPr bwMode="auto">
            <a:xfrm>
              <a:off x="6149236" y="12701"/>
              <a:ext cx="3248764" cy="2222142"/>
            </a:xfrm>
            <a:prstGeom prst="rect">
              <a:avLst/>
            </a:prstGeom>
            <a:noFill/>
            <a:ln w="222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ea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95250" marR="0" lvl="0" indent="-95250" algn="di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UI Gothic" pitchFamily="50" charset="-128"/>
                <a:ea typeface="MS UI Gothic" pitchFamily="50" charset="-128"/>
                <a:cs typeface="+mn-cs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3C9B5D47-47E1-B14C-8E42-AC1F2C3EB206}"/>
              </a:ext>
            </a:extLst>
          </p:cNvPr>
          <p:cNvSpPr/>
          <p:nvPr/>
        </p:nvSpPr>
        <p:spPr bwMode="auto">
          <a:xfrm>
            <a:off x="7363170" y="5159915"/>
            <a:ext cx="1634905" cy="1048861"/>
          </a:xfrm>
          <a:prstGeom prst="ellipse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-109" charset="0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4F391B4-2718-8C40-9E9D-55B8FEFCC2E2}"/>
              </a:ext>
            </a:extLst>
          </p:cNvPr>
          <p:cNvSpPr/>
          <p:nvPr/>
        </p:nvSpPr>
        <p:spPr bwMode="auto">
          <a:xfrm>
            <a:off x="4397594" y="3284984"/>
            <a:ext cx="1634905" cy="1048861"/>
          </a:xfrm>
          <a:prstGeom prst="ellipse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-109" charset="0"/>
              <a:ea typeface="+mn-ea"/>
              <a:cs typeface="+mn-cs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C9002C76-F398-9B45-9CEB-E25212212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4179" y="3818231"/>
            <a:ext cx="4048034" cy="286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6ED5434-C0C4-AA4F-8080-5DBDCF046F76}"/>
              </a:ext>
            </a:extLst>
          </p:cNvPr>
          <p:cNvCxnSpPr>
            <a:cxnSpLocks/>
          </p:cNvCxnSpPr>
          <p:nvPr/>
        </p:nvCxnSpPr>
        <p:spPr bwMode="auto">
          <a:xfrm>
            <a:off x="6032499" y="4127499"/>
            <a:ext cx="1543617" cy="1308101"/>
          </a:xfrm>
          <a:prstGeom prst="straightConnector1">
            <a:avLst/>
          </a:prstGeom>
          <a:solidFill>
            <a:srgbClr val="99CCFF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9FF660E5-F2D8-BF48-A744-AEA4B95CFB76}"/>
              </a:ext>
            </a:extLst>
          </p:cNvPr>
          <p:cNvSpPr/>
          <p:nvPr/>
        </p:nvSpPr>
        <p:spPr bwMode="auto">
          <a:xfrm>
            <a:off x="891697" y="3703129"/>
            <a:ext cx="1045163" cy="691003"/>
          </a:xfrm>
          <a:prstGeom prst="ellipse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-109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C0F4E9-01AA-C54D-94C4-C88B65B38362}"/>
              </a:ext>
            </a:extLst>
          </p:cNvPr>
          <p:cNvSpPr txBox="1"/>
          <p:nvPr/>
        </p:nvSpPr>
        <p:spPr>
          <a:xfrm>
            <a:off x="2186395" y="3429000"/>
            <a:ext cx="6142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HIAF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5C695E-A9E2-FC4F-B8BF-8357F7D49137}"/>
              </a:ext>
            </a:extLst>
          </p:cNvPr>
          <p:cNvSpPr txBox="1"/>
          <p:nvPr/>
        </p:nvSpPr>
        <p:spPr>
          <a:xfrm>
            <a:off x="7015791" y="4097981"/>
            <a:ext cx="16578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NuSTAR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 at FAIR</a:t>
            </a:r>
          </a:p>
        </p:txBody>
      </p:sp>
    </p:spTree>
    <p:extLst>
      <p:ext uri="{BB962C8B-B14F-4D97-AF65-F5344CB8AC3E}">
        <p14:creationId xmlns:p14="http://schemas.microsoft.com/office/powerpoint/2010/main" val="39842226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7" grpId="0" animBg="1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CA48E-ECE9-3743-815E-FA7B6AD5B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Precise measurements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8794D-4A4D-144A-B6A5-692E58C1BF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Like WASA+FRS</a:t>
            </a:r>
          </a:p>
          <a:p>
            <a:endParaRPr lang="en-US" dirty="0"/>
          </a:p>
        </p:txBody>
      </p:sp>
      <p:pic>
        <p:nvPicPr>
          <p:cNvPr id="4" name="Content Placeholder 3" descr="SuperFRS_3d.jpg">
            <a:extLst>
              <a:ext uri="{FF2B5EF4-FFF2-40B4-BE49-F238E27FC236}">
                <a16:creationId xmlns:a16="http://schemas.microsoft.com/office/drawing/2014/main" id="{8105F50E-93B5-3343-846E-B104BDA700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15244" b="-15244"/>
          <a:stretch>
            <a:fillRect/>
          </a:stretch>
        </p:blipFill>
        <p:spPr bwMode="auto">
          <a:xfrm>
            <a:off x="4788024" y="4064353"/>
            <a:ext cx="4076700" cy="2755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0CDCF18-694A-924B-9BD5-89F60EAA4E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591300"/>
            <a:ext cx="2063750" cy="45720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0A8158-23B4-4D03-96E8-2B3702D4A33C}" type="slidenum"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-109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itchFamily="-109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1FCD4DF-2CAE-B247-9766-7A9EAB48AF65}"/>
              </a:ext>
            </a:extLst>
          </p:cNvPr>
          <p:cNvGrpSpPr/>
          <p:nvPr/>
        </p:nvGrpSpPr>
        <p:grpSpPr>
          <a:xfrm>
            <a:off x="4285552" y="2641124"/>
            <a:ext cx="2532687" cy="1940004"/>
            <a:chOff x="5598020" y="-771604"/>
            <a:chExt cx="4487648" cy="3436594"/>
          </a:xfrm>
        </p:grpSpPr>
        <p:pic>
          <p:nvPicPr>
            <p:cNvPr id="7" name="Content Placeholder 4">
              <a:extLst>
                <a:ext uri="{FF2B5EF4-FFF2-40B4-BE49-F238E27FC236}">
                  <a16:creationId xmlns:a16="http://schemas.microsoft.com/office/drawing/2014/main" id="{239DF5D4-D33F-B54E-ACCC-348A2B73C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98020" y="-771604"/>
              <a:ext cx="4487648" cy="34365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DDE6079-AA12-004E-ABE5-FA1C180B3160}"/>
                </a:ext>
              </a:extLst>
            </p:cNvPr>
            <p:cNvSpPr/>
            <p:nvPr/>
          </p:nvSpPr>
          <p:spPr bwMode="auto">
            <a:xfrm>
              <a:off x="6149236" y="12701"/>
              <a:ext cx="3248764" cy="2222142"/>
            </a:xfrm>
            <a:prstGeom prst="rect">
              <a:avLst/>
            </a:prstGeom>
            <a:noFill/>
            <a:ln w="222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ea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95250" marR="0" lvl="0" indent="-95250" algn="di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UI Gothic" pitchFamily="50" charset="-128"/>
                <a:ea typeface="MS UI Gothic" pitchFamily="50" charset="-128"/>
                <a:cs typeface="+mn-cs"/>
              </a:endParaRPr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04F391B4-2718-8C40-9E9D-55B8FEFCC2E2}"/>
              </a:ext>
            </a:extLst>
          </p:cNvPr>
          <p:cNvSpPr/>
          <p:nvPr/>
        </p:nvSpPr>
        <p:spPr bwMode="auto">
          <a:xfrm>
            <a:off x="4397594" y="3284984"/>
            <a:ext cx="1634905" cy="1048861"/>
          </a:xfrm>
          <a:prstGeom prst="ellipse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-109" charset="0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5805D5F-1482-A840-9C42-CF6B0AC295CC}"/>
              </a:ext>
            </a:extLst>
          </p:cNvPr>
          <p:cNvSpPr/>
          <p:nvPr/>
        </p:nvSpPr>
        <p:spPr bwMode="auto">
          <a:xfrm>
            <a:off x="6242416" y="5345564"/>
            <a:ext cx="930882" cy="677562"/>
          </a:xfrm>
          <a:prstGeom prst="ellipse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-109" charset="0"/>
              <a:ea typeface="+mn-ea"/>
              <a:cs typeface="+mn-cs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C9002C76-F398-9B45-9CEB-E25212212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4179" y="3818231"/>
            <a:ext cx="4048034" cy="286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26BC8673-F676-0D4D-9357-DF26B9B4F735}"/>
              </a:ext>
            </a:extLst>
          </p:cNvPr>
          <p:cNvSpPr/>
          <p:nvPr/>
        </p:nvSpPr>
        <p:spPr bwMode="auto">
          <a:xfrm>
            <a:off x="1677437" y="4127499"/>
            <a:ext cx="773663" cy="511325"/>
          </a:xfrm>
          <a:prstGeom prst="ellipse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-109" charset="0"/>
              <a:ea typeface="+mn-ea"/>
              <a:cs typeface="+mn-cs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0680CE5-DAFF-514F-B32F-3574F005122C}"/>
              </a:ext>
            </a:extLst>
          </p:cNvPr>
          <p:cNvCxnSpPr>
            <a:cxnSpLocks/>
          </p:cNvCxnSpPr>
          <p:nvPr/>
        </p:nvCxnSpPr>
        <p:spPr bwMode="auto">
          <a:xfrm>
            <a:off x="5652120" y="4383162"/>
            <a:ext cx="768055" cy="1093173"/>
          </a:xfrm>
          <a:prstGeom prst="straightConnector1">
            <a:avLst/>
          </a:prstGeom>
          <a:solidFill>
            <a:srgbClr val="99CCFF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67952FB-C9C2-A749-9796-A216EB47A4FC}"/>
              </a:ext>
            </a:extLst>
          </p:cNvPr>
          <p:cNvCxnSpPr>
            <a:cxnSpLocks/>
            <a:stCxn id="10" idx="2"/>
            <a:endCxn id="13" idx="6"/>
          </p:cNvCxnSpPr>
          <p:nvPr/>
        </p:nvCxnSpPr>
        <p:spPr bwMode="auto">
          <a:xfrm flipH="1">
            <a:off x="2451100" y="3809415"/>
            <a:ext cx="1946494" cy="573747"/>
          </a:xfrm>
          <a:prstGeom prst="straightConnector1">
            <a:avLst/>
          </a:prstGeom>
          <a:solidFill>
            <a:srgbClr val="99CCFF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6C0F4E9-01AA-C54D-94C4-C88B65B38362}"/>
              </a:ext>
            </a:extLst>
          </p:cNvPr>
          <p:cNvSpPr txBox="1"/>
          <p:nvPr/>
        </p:nvSpPr>
        <p:spPr>
          <a:xfrm>
            <a:off x="2186395" y="3429000"/>
            <a:ext cx="6142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HIAF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5C695E-A9E2-FC4F-B8BF-8357F7D49137}"/>
              </a:ext>
            </a:extLst>
          </p:cNvPr>
          <p:cNvSpPr txBox="1"/>
          <p:nvPr/>
        </p:nvSpPr>
        <p:spPr>
          <a:xfrm>
            <a:off x="7015791" y="4097981"/>
            <a:ext cx="16578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NuSTAR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 at FAIR</a:t>
            </a:r>
          </a:p>
        </p:txBody>
      </p:sp>
    </p:spTree>
    <p:extLst>
      <p:ext uri="{BB962C8B-B14F-4D97-AF65-F5344CB8AC3E}">
        <p14:creationId xmlns:p14="http://schemas.microsoft.com/office/powerpoint/2010/main" val="1101394272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17847-6EA3-7848-8A5A-6E517182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HIAF Phase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5F97C0-08ED-1142-94EA-57248488B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2624352"/>
          </a:xfrm>
        </p:spPr>
        <p:txBody>
          <a:bodyPr/>
          <a:lstStyle/>
          <a:p>
            <a:r>
              <a:rPr lang="en-US" dirty="0"/>
              <a:t>Energy upgrade</a:t>
            </a:r>
          </a:p>
          <a:p>
            <a:r>
              <a:rPr lang="en-US" dirty="0"/>
              <a:t>10 – 30 A GeV</a:t>
            </a:r>
          </a:p>
          <a:p>
            <a:endParaRPr lang="en-US" dirty="0"/>
          </a:p>
          <a:p>
            <a:r>
              <a:rPr lang="en-US" dirty="0"/>
              <a:t>Hypernuclear separator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38623F-6E68-7E4B-9C42-7CF9D82298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36712"/>
            <a:ext cx="4213103" cy="25826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AD305B-5A3A-7F4E-8B43-41C8F137BC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538752"/>
            <a:ext cx="7356298" cy="3014448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613854301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50ADA-823D-4D43-B0A0-0D8F6A70C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E1636A-0AAA-B343-B529-FDB8B2377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7571184" cy="5562600"/>
          </a:xfrm>
        </p:spPr>
        <p:txBody>
          <a:bodyPr/>
          <a:lstStyle/>
          <a:p>
            <a:r>
              <a:rPr lang="en-US" dirty="0"/>
              <a:t>Heavy ion beams and RI-beams</a:t>
            </a:r>
          </a:p>
          <a:p>
            <a:pPr lvl="1"/>
            <a:r>
              <a:rPr lang="en-US" dirty="0"/>
              <a:t>Powerful tool also for hypernuclear physics</a:t>
            </a:r>
          </a:p>
          <a:p>
            <a:r>
              <a:rPr lang="en-US" dirty="0"/>
              <a:t>HypHI Phase 0 experiment</a:t>
            </a:r>
          </a:p>
          <a:p>
            <a:pPr lvl="1"/>
            <a:r>
              <a:rPr lang="en-US" dirty="0"/>
              <a:t>Pioneering experiment</a:t>
            </a:r>
          </a:p>
          <a:p>
            <a:pPr lvl="1"/>
            <a:r>
              <a:rPr lang="en-US" dirty="0" err="1"/>
              <a:t>nn</a:t>
            </a:r>
            <a:r>
              <a:rPr lang="en-US" dirty="0" err="1">
                <a:latin typeface="Symbol" pitchFamily="2" charset="2"/>
              </a:rPr>
              <a:t>L</a:t>
            </a:r>
            <a:r>
              <a:rPr lang="en-US" dirty="0"/>
              <a:t> and short lifetime of hypertriton</a:t>
            </a:r>
          </a:p>
          <a:p>
            <a:r>
              <a:rPr lang="en-US" dirty="0"/>
              <a:t>FAIR Phase 0</a:t>
            </a:r>
          </a:p>
          <a:p>
            <a:pPr lvl="1"/>
            <a:r>
              <a:rPr lang="en-US" dirty="0"/>
              <a:t>WASA-at-FRS experiment</a:t>
            </a:r>
          </a:p>
          <a:p>
            <a:pPr lvl="2"/>
            <a:r>
              <a:rPr lang="en-US" dirty="0"/>
              <a:t>Exotic hypernuclei</a:t>
            </a:r>
          </a:p>
          <a:p>
            <a:pPr lvl="2"/>
            <a:r>
              <a:rPr lang="en-US" dirty="0">
                <a:latin typeface="Symbol" pitchFamily="2" charset="2"/>
              </a:rPr>
              <a:t>h</a:t>
            </a:r>
            <a:r>
              <a:rPr lang="en-US" dirty="0"/>
              <a:t>’-nucleus</a:t>
            </a:r>
          </a:p>
          <a:p>
            <a:pPr lvl="2"/>
            <a:r>
              <a:rPr lang="en-US" dirty="0"/>
              <a:t>Baryon resonances in exotic nuclei</a:t>
            </a:r>
          </a:p>
          <a:p>
            <a:pPr lvl="1"/>
            <a:r>
              <a:rPr lang="en-US" dirty="0"/>
              <a:t>Similar technique at FAIR</a:t>
            </a:r>
          </a:p>
          <a:p>
            <a:r>
              <a:rPr lang="en-US" dirty="0"/>
              <a:t>Hypernuclear project at HAF in China</a:t>
            </a:r>
          </a:p>
          <a:p>
            <a:pPr lvl="1"/>
            <a:r>
              <a:rPr lang="en-US" dirty="0"/>
              <a:t>Single- and double-strangeness hypernuclei</a:t>
            </a:r>
          </a:p>
          <a:p>
            <a:pPr lvl="1"/>
            <a:r>
              <a:rPr lang="en-US" dirty="0"/>
              <a:t>Hypernuclear scattering</a:t>
            </a:r>
          </a:p>
          <a:p>
            <a:pPr lvl="1"/>
            <a:r>
              <a:rPr lang="en-US" dirty="0"/>
              <a:t>Hypernuclear spectroscopy with neutron measurements</a:t>
            </a:r>
          </a:p>
          <a:p>
            <a:pPr lvl="1"/>
            <a:r>
              <a:rPr lang="en-US" dirty="0"/>
              <a:t>Hypernuclear magnetic moments</a:t>
            </a:r>
          </a:p>
          <a:p>
            <a:pPr lvl="1"/>
            <a:r>
              <a:rPr lang="en-US" dirty="0"/>
              <a:t>and much more…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2F185D-B144-2247-BD08-F81DB78C4F5B}"/>
              </a:ext>
            </a:extLst>
          </p:cNvPr>
          <p:cNvSpPr txBox="1"/>
          <p:nvPr/>
        </p:nvSpPr>
        <p:spPr>
          <a:xfrm>
            <a:off x="6084168" y="6160117"/>
            <a:ext cx="27126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t.saito@gsi.de</a:t>
            </a:r>
          </a:p>
        </p:txBody>
      </p:sp>
    </p:spTree>
    <p:extLst>
      <p:ext uri="{BB962C8B-B14F-4D97-AF65-F5344CB8AC3E}">
        <p14:creationId xmlns:p14="http://schemas.microsoft.com/office/powerpoint/2010/main" val="1827503830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8F125-114C-4C41-ABE8-5C2A05AA2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C8189-4E19-5942-B6A3-7E76A48079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280633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F180BA93-63D6-B046-B2AE-788A72E1458C}"/>
              </a:ext>
            </a:extLst>
          </p:cNvPr>
          <p:cNvSpPr/>
          <p:nvPr/>
        </p:nvSpPr>
        <p:spPr bwMode="auto">
          <a:xfrm>
            <a:off x="1146175" y="762000"/>
            <a:ext cx="7235825" cy="2743201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7" charset="0"/>
            </a:endParaRPr>
          </a:p>
        </p:txBody>
      </p:sp>
      <p:sp>
        <p:nvSpPr>
          <p:cNvPr id="1811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ea typeface="+mj-ea"/>
                <a:cs typeface="+mj-cs"/>
              </a:rPr>
              <a:t>Relativistic hypernuclei</a:t>
            </a:r>
          </a:p>
        </p:txBody>
      </p:sp>
      <p:sp>
        <p:nvSpPr>
          <p:cNvPr id="1811473" name="Rectangle 17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3820616"/>
            <a:ext cx="8229600" cy="3352800"/>
          </a:xfrm>
        </p:spPr>
        <p:txBody>
          <a:bodyPr/>
          <a:lstStyle/>
          <a:p>
            <a:pPr eaLnBrk="1" hangingPunct="1">
              <a:buFont typeface="Wingdings" pitchFamily="-109" charset="2"/>
              <a:buBlip>
                <a:blip r:embed="rId3"/>
              </a:buBlip>
              <a:defRPr/>
            </a:pPr>
            <a:r>
              <a:rPr lang="en-US" dirty="0">
                <a:ea typeface="+mn-ea"/>
                <a:cs typeface="+mn-cs"/>
              </a:rPr>
              <a:t>Large Lorentz factor </a:t>
            </a:r>
            <a:r>
              <a:rPr lang="en-US" dirty="0">
                <a:latin typeface="Symbol" pitchFamily="-109" charset="2"/>
                <a:ea typeface="+mn-ea"/>
                <a:cs typeface="+mn-cs"/>
              </a:rPr>
              <a:t>g (&gt;3)</a:t>
            </a:r>
          </a:p>
          <a:p>
            <a:pPr lvl="1" eaLnBrk="1" hangingPunct="1">
              <a:defRPr/>
            </a:pPr>
            <a:r>
              <a:rPr lang="en-US" dirty="0"/>
              <a:t>Effective lifetime : Longer by the Lorentz factor</a:t>
            </a:r>
          </a:p>
          <a:p>
            <a:pPr lvl="2" eaLnBrk="1" hangingPunct="1">
              <a:buFont typeface="Arial" pitchFamily="-109" charset="0"/>
              <a:buNone/>
              <a:defRPr/>
            </a:pPr>
            <a:r>
              <a:rPr lang="en-US" dirty="0"/>
              <a:t>200 </a:t>
            </a:r>
            <a:r>
              <a:rPr lang="en-US" dirty="0" err="1"/>
              <a:t>ps</a:t>
            </a:r>
            <a:r>
              <a:rPr lang="en-US" dirty="0"/>
              <a:t>  -&gt; 600 </a:t>
            </a:r>
            <a:r>
              <a:rPr lang="en-US" dirty="0" err="1"/>
              <a:t>ps</a:t>
            </a:r>
            <a:r>
              <a:rPr lang="en-US" dirty="0"/>
              <a:t> at GSI (</a:t>
            </a:r>
            <a:r>
              <a:rPr lang="en-US" dirty="0" err="1"/>
              <a:t>ct</a:t>
            </a:r>
            <a:r>
              <a:rPr lang="en-US" dirty="0"/>
              <a:t> ~ 20 cm)</a:t>
            </a:r>
          </a:p>
          <a:p>
            <a:pPr lvl="2" eaLnBrk="1" hangingPunct="1">
              <a:buFont typeface="Arial" pitchFamily="-109" charset="0"/>
              <a:buNone/>
              <a:defRPr/>
            </a:pPr>
            <a:r>
              <a:rPr lang="en-US" dirty="0"/>
              <a:t>200 </a:t>
            </a:r>
            <a:r>
              <a:rPr lang="en-US" dirty="0" err="1"/>
              <a:t>ps</a:t>
            </a:r>
            <a:r>
              <a:rPr lang="en-US" dirty="0"/>
              <a:t>  -&gt; 4 ns at 20 A GeV</a:t>
            </a:r>
            <a:endParaRPr lang="en-US" b="1" dirty="0">
              <a:solidFill>
                <a:srgbClr val="FF0000"/>
              </a:solidFill>
            </a:endParaRPr>
          </a:p>
          <a:p>
            <a:pPr eaLnBrk="1" hangingPunct="1">
              <a:buFont typeface="Wingdings" pitchFamily="-109" charset="2"/>
              <a:buBlip>
                <a:blip r:embed="rId3"/>
              </a:buBlip>
              <a:defRPr/>
            </a:pPr>
            <a:endParaRPr lang="en-US" dirty="0">
              <a:ea typeface="+mn-ea"/>
              <a:cs typeface="+mn-cs"/>
            </a:endParaRPr>
          </a:p>
          <a:p>
            <a:pPr eaLnBrk="1" hangingPunct="1">
              <a:buFont typeface="Wingdings" pitchFamily="-109" charset="2"/>
              <a:buBlip>
                <a:blip r:embed="rId3"/>
              </a:buBlip>
              <a:defRPr/>
            </a:pPr>
            <a:r>
              <a:rPr lang="en-US" dirty="0">
                <a:ea typeface="+mn-ea"/>
                <a:cs typeface="+mn-cs"/>
              </a:rPr>
              <a:t>Hypernuclear separation and spin precession</a:t>
            </a:r>
          </a:p>
        </p:txBody>
      </p:sp>
      <p:grpSp>
        <p:nvGrpSpPr>
          <p:cNvPr id="14" name="Group 4"/>
          <p:cNvGrpSpPr>
            <a:grpSpLocks/>
          </p:cNvGrpSpPr>
          <p:nvPr/>
        </p:nvGrpSpPr>
        <p:grpSpPr bwMode="auto">
          <a:xfrm>
            <a:off x="1146175" y="762000"/>
            <a:ext cx="7235825" cy="2743200"/>
            <a:chOff x="722" y="480"/>
            <a:chExt cx="4558" cy="1728"/>
          </a:xfrm>
        </p:grpSpPr>
        <p:pic>
          <p:nvPicPr>
            <p:cNvPr id="15" name="Picture 5" descr="fragmentation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22" y="681"/>
              <a:ext cx="4558" cy="1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 Box 6"/>
            <p:cNvSpPr txBox="1">
              <a:spLocks noChangeArrowheads="1"/>
            </p:cNvSpPr>
            <p:nvPr/>
          </p:nvSpPr>
          <p:spPr bwMode="auto">
            <a:xfrm>
              <a:off x="788" y="1612"/>
              <a:ext cx="708" cy="213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rgbClr val="FFFFFF"/>
                  </a:solidFill>
                </a:rPr>
                <a:t>projectile</a:t>
              </a:r>
            </a:p>
          </p:txBody>
        </p:sp>
        <p:sp>
          <p:nvSpPr>
            <p:cNvPr id="17" name="Text Box 7"/>
            <p:cNvSpPr txBox="1">
              <a:spLocks noChangeArrowheads="1"/>
            </p:cNvSpPr>
            <p:nvPr/>
          </p:nvSpPr>
          <p:spPr bwMode="auto">
            <a:xfrm>
              <a:off x="1584" y="1824"/>
              <a:ext cx="506" cy="213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rgbClr val="FFFFFF"/>
                  </a:solidFill>
                </a:rPr>
                <a:t>target</a:t>
              </a:r>
            </a:p>
          </p:txBody>
        </p:sp>
        <p:sp>
          <p:nvSpPr>
            <p:cNvPr id="18" name="Text Box 8"/>
            <p:cNvSpPr txBox="1">
              <a:spLocks noChangeArrowheads="1"/>
            </p:cNvSpPr>
            <p:nvPr/>
          </p:nvSpPr>
          <p:spPr bwMode="auto">
            <a:xfrm>
              <a:off x="2447" y="960"/>
              <a:ext cx="1441" cy="213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rgbClr val="FFFFFF"/>
                  </a:solidFill>
                </a:rPr>
                <a:t>Hot participant zone</a:t>
              </a:r>
            </a:p>
          </p:txBody>
        </p:sp>
        <p:sp>
          <p:nvSpPr>
            <p:cNvPr id="19" name="Text Box 9"/>
            <p:cNvSpPr txBox="1">
              <a:spLocks noChangeArrowheads="1"/>
            </p:cNvSpPr>
            <p:nvPr/>
          </p:nvSpPr>
          <p:spPr bwMode="auto">
            <a:xfrm>
              <a:off x="3792" y="480"/>
              <a:ext cx="1392" cy="213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rgbClr val="FFFFFF"/>
                  </a:solidFill>
                </a:rPr>
                <a:t>Projectile fragment</a:t>
              </a:r>
            </a:p>
          </p:txBody>
        </p:sp>
        <p:sp>
          <p:nvSpPr>
            <p:cNvPr id="20" name="Rectangle 10"/>
            <p:cNvSpPr>
              <a:spLocks noChangeArrowheads="1"/>
            </p:cNvSpPr>
            <p:nvPr/>
          </p:nvSpPr>
          <p:spPr bwMode="auto">
            <a:xfrm>
              <a:off x="3792" y="1248"/>
              <a:ext cx="1392" cy="19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1" name="Line 11"/>
          <p:cNvSpPr>
            <a:spLocks noChangeShapeType="1"/>
          </p:cNvSpPr>
          <p:nvPr/>
        </p:nvSpPr>
        <p:spPr bwMode="auto">
          <a:xfrm flipV="1">
            <a:off x="4876800" y="1524000"/>
            <a:ext cx="2057400" cy="762000"/>
          </a:xfrm>
          <a:prstGeom prst="line">
            <a:avLst/>
          </a:prstGeom>
          <a:noFill/>
          <a:ln w="38100">
            <a:solidFill>
              <a:srgbClr val="66FF66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Oval 12"/>
          <p:cNvSpPr>
            <a:spLocks noChangeArrowheads="1"/>
          </p:cNvSpPr>
          <p:nvPr/>
        </p:nvSpPr>
        <p:spPr bwMode="auto">
          <a:xfrm>
            <a:off x="6888163" y="1385888"/>
            <a:ext cx="274637" cy="274637"/>
          </a:xfrm>
          <a:prstGeom prst="ellipse">
            <a:avLst/>
          </a:prstGeom>
          <a:solidFill>
            <a:srgbClr val="66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6858000" y="1600200"/>
            <a:ext cx="350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66FF66"/>
                </a:solidFill>
                <a:latin typeface="Symbol" pitchFamily="-104" charset="2"/>
              </a:rPr>
              <a:t>L</a:t>
            </a:r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6172200" y="1981200"/>
            <a:ext cx="14700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FF00"/>
                </a:solidFill>
              </a:rPr>
              <a:t>Hypernuclei</a:t>
            </a:r>
          </a:p>
        </p:txBody>
      </p:sp>
    </p:spTree>
    <p:extLst>
      <p:ext uri="{BB962C8B-B14F-4D97-AF65-F5344CB8AC3E}">
        <p14:creationId xmlns:p14="http://schemas.microsoft.com/office/powerpoint/2010/main" val="40769033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0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>
                <a:ea typeface="+mj-ea"/>
                <a:cs typeface="+mj-cs"/>
              </a:rPr>
              <a:t>Nuclear matter with multiple-strangeness</a:t>
            </a:r>
          </a:p>
        </p:txBody>
      </p:sp>
      <p:pic>
        <p:nvPicPr>
          <p:cNvPr id="237571" name="Picture 3" descr="take_chart_SOther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clrChange>
              <a:clrFrom>
                <a:srgbClr val="00004C"/>
              </a:clrFrom>
              <a:clrTo>
                <a:srgbClr val="00004C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815975" y="850900"/>
            <a:ext cx="7489825" cy="5476875"/>
          </a:xfrm>
        </p:spPr>
      </p:pic>
      <p:pic>
        <p:nvPicPr>
          <p:cNvPr id="237572" name="Picture 4" descr="take_chart_S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4C"/>
              </a:clrFrom>
              <a:clrTo>
                <a:srgbClr val="00004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7200" y="849600"/>
            <a:ext cx="7477125" cy="546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7573" name="Picture 5" descr="take_chart_S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4C"/>
              </a:clrFrom>
              <a:clrTo>
                <a:srgbClr val="00004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7200" y="849600"/>
            <a:ext cx="7477125" cy="546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7574" name="Picture 6" descr="take_chart_S8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00004C"/>
              </a:clrFrom>
              <a:clrTo>
                <a:srgbClr val="00004C">
                  <a:alpha val="0"/>
                </a:srgbClr>
              </a:clrTo>
            </a:clrChange>
          </a:blip>
          <a:srcRect/>
          <a:stretch/>
        </p:blipFill>
        <p:spPr bwMode="auto">
          <a:xfrm>
            <a:off x="817200" y="849600"/>
            <a:ext cx="7477125" cy="546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7575" name="Picture 7" descr="take_chart_S10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004C"/>
              </a:clrFrom>
              <a:clrTo>
                <a:srgbClr val="00004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7200" y="849600"/>
            <a:ext cx="7477125" cy="546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1375612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si_accel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143000"/>
            <a:ext cx="6879956" cy="533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GSI Helmholtz Center for Heavy Ion Research</a:t>
            </a:r>
          </a:p>
        </p:txBody>
      </p:sp>
      <p:pic>
        <p:nvPicPr>
          <p:cNvPr id="4" name="Content Placeholder 3" descr="GSI_Luftbild_01.jpg"/>
          <p:cNvPicPr>
            <a:picLocks noGrp="1" noChangeAspect="1"/>
          </p:cNvPicPr>
          <p:nvPr>
            <p:ph idx="1"/>
          </p:nvPr>
        </p:nvPicPr>
        <p:blipFill>
          <a:blip r:embed="rId3"/>
          <a:srcRect t="-24176" b="-24176"/>
          <a:stretch>
            <a:fillRect/>
          </a:stretch>
        </p:blipFill>
        <p:spPr>
          <a:xfrm>
            <a:off x="228600" y="685799"/>
            <a:ext cx="3276600" cy="2214739"/>
          </a:xfrm>
        </p:spPr>
      </p:pic>
    </p:spTree>
    <p:extLst>
      <p:ext uri="{BB962C8B-B14F-4D97-AF65-F5344CB8AC3E}">
        <p14:creationId xmlns:p14="http://schemas.microsoft.com/office/powerpoint/2010/main" val="1159739204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0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HypHI Phase 0 in October 2009</a:t>
            </a:r>
          </a:p>
        </p:txBody>
      </p:sp>
      <p:sp>
        <p:nvSpPr>
          <p:cNvPr id="2930691" name="Rectangle 3"/>
          <p:cNvSpPr>
            <a:spLocks noChangeArrowheads="1"/>
          </p:cNvSpPr>
          <p:nvPr/>
        </p:nvSpPr>
        <p:spPr bwMode="auto">
          <a:xfrm>
            <a:off x="457200" y="914400"/>
            <a:ext cx="82296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-109" charset="2"/>
              <a:buBlip>
                <a:blip r:embed="rId3"/>
              </a:buBlip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9" charset="0"/>
              </a:rPr>
              <a:t>The goal of the Phase 0 experiments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Blip>
                <a:blip r:embed="rId4"/>
              </a:buBlip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9" charset="0"/>
                <a:ea typeface="ＭＳ Ｐゴシック" pitchFamily="-109" charset="-128"/>
              </a:rPr>
              <a:t>To demonstrate the feasibility of precise hypernuclear spectroscopy with </a:t>
            </a:r>
            <a:r>
              <a:rPr lang="en-US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9" charset="0"/>
                <a:ea typeface="ＭＳ Ｐゴシック" pitchFamily="-109" charset="-128"/>
              </a:rPr>
              <a:t>6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9" charset="0"/>
                <a:ea typeface="ＭＳ Ｐゴシック" pitchFamily="-109" charset="-128"/>
              </a:rPr>
              <a:t>Li primary beams at 2 A GeV :        </a:t>
            </a:r>
          </a:p>
          <a:p>
            <a:pPr lvl="1" eaLnBrk="1" hangingPunct="1">
              <a:spcBef>
                <a:spcPct val="20000"/>
              </a:spcBef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9" charset="0"/>
                <a:ea typeface="ＭＳ Ｐゴシック" pitchFamily="-109" charset="-128"/>
              </a:rPr>
              <a:t>    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9" charset="0"/>
                <a:ea typeface="ＭＳ Ｐゴシック" pitchFamily="-109" charset="-128"/>
              </a:rPr>
              <a:t>Mesonic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9" charset="0"/>
                <a:ea typeface="ＭＳ Ｐゴシック" pitchFamily="-109" charset="-128"/>
              </a:rPr>
              <a:t> decay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-109" charset="2"/>
                <a:ea typeface="ＭＳ Ｐゴシック" pitchFamily="-109" charset="-128"/>
              </a:rPr>
              <a:t>L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9" charset="0"/>
                <a:ea typeface="ＭＳ Ｐゴシック" pitchFamily="-109" charset="-128"/>
              </a:rPr>
              <a:t> -&gt;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-109" charset="2"/>
                <a:ea typeface="ＭＳ Ｐゴシック" pitchFamily="-109" charset="-128"/>
              </a:rPr>
              <a:t>p</a:t>
            </a:r>
            <a:r>
              <a:rPr lang="en-US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9" charset="0"/>
                <a:ea typeface="ＭＳ Ｐゴシック" pitchFamily="-109" charset="-128"/>
              </a:rPr>
              <a:t>-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9" charset="0"/>
                <a:ea typeface="ＭＳ Ｐゴシック" pitchFamily="-109" charset="-128"/>
              </a:rPr>
              <a:t> + p</a:t>
            </a:r>
          </a:p>
          <a:p>
            <a:pPr lvl="1" eaLnBrk="1" hangingPunct="1">
              <a:spcBef>
                <a:spcPct val="20000"/>
              </a:spcBef>
              <a:defRPr/>
            </a:pP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9" charset="0"/>
              <a:ea typeface="ＭＳ Ｐゴシック" pitchFamily="-109" charset="-128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-109" charset="2"/>
              <a:buNone/>
              <a:defRPr/>
            </a:pPr>
            <a:r>
              <a:rPr lang="en-US" sz="20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9" charset="0"/>
              </a:rPr>
              <a:t>3</a:t>
            </a:r>
            <a:r>
              <a:rPr lang="en-US" sz="2000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-109" charset="2"/>
              </a:rPr>
              <a:t>L</a:t>
            </a: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9" charset="0"/>
              </a:rPr>
              <a:t>H</a:t>
            </a:r>
            <a:r>
              <a:rPr lang="en-US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9" charset="0"/>
              </a:rPr>
              <a:t> 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9" charset="0"/>
              </a:rPr>
              <a:t>-&gt;</a:t>
            </a:r>
            <a:r>
              <a:rPr lang="en-US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9" charset="0"/>
              </a:rPr>
              <a:t> </a:t>
            </a:r>
            <a:r>
              <a:rPr lang="en-US" sz="2000" dirty="0" err="1">
                <a:solidFill>
                  <a:srgbClr val="FA5AB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-109" charset="2"/>
              </a:rPr>
              <a:t>p</a:t>
            </a:r>
            <a:r>
              <a:rPr lang="en-US" sz="2000" baseline="30000" dirty="0">
                <a:solidFill>
                  <a:srgbClr val="FA5AB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9" charset="0"/>
              </a:rPr>
              <a:t>-</a:t>
            </a:r>
            <a:r>
              <a:rPr lang="en-US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9" charset="0"/>
              </a:rPr>
              <a:t> 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9" charset="0"/>
              </a:rPr>
              <a:t>+</a:t>
            </a:r>
            <a:r>
              <a:rPr lang="en-US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9" charset="0"/>
              </a:rPr>
              <a:t> </a:t>
            </a:r>
            <a:r>
              <a:rPr lang="en-US" sz="2000" baseline="30000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9" charset="0"/>
              </a:rPr>
              <a:t>3</a:t>
            </a:r>
            <a:r>
              <a:rPr lang="en-US" sz="2000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9" charset="0"/>
              </a:rPr>
              <a:t>He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-109" charset="2"/>
              <a:buNone/>
              <a:defRPr/>
            </a:pPr>
            <a:r>
              <a:rPr lang="en-US" sz="20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9" charset="0"/>
              </a:rPr>
              <a:t>4</a:t>
            </a:r>
            <a:r>
              <a:rPr lang="en-US" sz="2000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-109" charset="2"/>
              </a:rPr>
              <a:t>L</a:t>
            </a: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9" charset="0"/>
              </a:rPr>
              <a:t>H</a:t>
            </a:r>
            <a:r>
              <a:rPr lang="en-US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9" charset="0"/>
              </a:rPr>
              <a:t> 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9" charset="0"/>
              </a:rPr>
              <a:t>-&gt;</a:t>
            </a:r>
            <a:r>
              <a:rPr lang="en-US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9" charset="0"/>
              </a:rPr>
              <a:t> </a:t>
            </a:r>
            <a:r>
              <a:rPr lang="en-US" sz="2000" dirty="0" err="1">
                <a:solidFill>
                  <a:srgbClr val="FA5AB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-109" charset="2"/>
              </a:rPr>
              <a:t>p</a:t>
            </a:r>
            <a:r>
              <a:rPr lang="en-US" sz="2000" baseline="30000" dirty="0">
                <a:solidFill>
                  <a:srgbClr val="FA5AB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9" charset="0"/>
              </a:rPr>
              <a:t>-</a:t>
            </a:r>
            <a:r>
              <a:rPr lang="en-US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9" charset="0"/>
              </a:rPr>
              <a:t> 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9" charset="0"/>
              </a:rPr>
              <a:t>+</a:t>
            </a:r>
            <a:r>
              <a:rPr lang="en-US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9" charset="0"/>
              </a:rPr>
              <a:t> </a:t>
            </a:r>
            <a:r>
              <a:rPr lang="en-US" sz="2000" baseline="30000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9" charset="0"/>
              </a:rPr>
              <a:t>4</a:t>
            </a:r>
            <a:r>
              <a:rPr lang="en-US" sz="2000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9" charset="0"/>
              </a:rPr>
              <a:t>He</a:t>
            </a: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381000" y="2564904"/>
            <a:ext cx="2514600" cy="7620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263525" y="4010025"/>
            <a:ext cx="2632075" cy="141605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Funding</a:t>
            </a:r>
          </a:p>
          <a:p>
            <a:pPr>
              <a:buFontTx/>
              <a:buChar char="•"/>
            </a:pPr>
            <a:r>
              <a:rPr lang="en-US" sz="1400">
                <a:solidFill>
                  <a:schemeClr val="bg1"/>
                </a:solidFill>
              </a:rPr>
              <a:t> Helmholtz-University Young Investigators Group VH-NG-239, 2006-2012</a:t>
            </a:r>
          </a:p>
          <a:p>
            <a:pPr>
              <a:buFontTx/>
              <a:buChar char="•"/>
            </a:pPr>
            <a:r>
              <a:rPr lang="en-US" sz="1400">
                <a:solidFill>
                  <a:schemeClr val="bg1"/>
                </a:solidFill>
              </a:rPr>
              <a:t> DFG grant SA1696/1-1</a:t>
            </a:r>
          </a:p>
          <a:p>
            <a:r>
              <a:rPr lang="en-US" sz="1400">
                <a:solidFill>
                  <a:schemeClr val="bg1"/>
                </a:solidFill>
              </a:rPr>
              <a:t>  2007-2009, TOF detectors</a:t>
            </a:r>
          </a:p>
        </p:txBody>
      </p:sp>
      <p:pic>
        <p:nvPicPr>
          <p:cNvPr id="64518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00400" y="2438400"/>
            <a:ext cx="5843588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75221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762000"/>
            <a:ext cx="8691563" cy="600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32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dirty="0" err="1">
                <a:ea typeface="+mj-ea"/>
                <a:cs typeface="+mj-cs"/>
              </a:rPr>
              <a:t>HypHI</a:t>
            </a:r>
            <a:r>
              <a:rPr lang="en-US" sz="2800" dirty="0">
                <a:ea typeface="+mj-ea"/>
                <a:cs typeface="+mj-cs"/>
              </a:rPr>
              <a:t> Phase 0 (2009), </a:t>
            </a:r>
            <a:r>
              <a:rPr lang="en-US" sz="2800" baseline="30000" dirty="0">
                <a:ea typeface="+mj-ea"/>
                <a:cs typeface="+mj-cs"/>
              </a:rPr>
              <a:t>6</a:t>
            </a:r>
            <a:r>
              <a:rPr lang="en-US" sz="2800" dirty="0">
                <a:ea typeface="+mj-ea"/>
                <a:cs typeface="+mj-cs"/>
              </a:rPr>
              <a:t>Li+</a:t>
            </a:r>
            <a:r>
              <a:rPr lang="en-US" sz="2800" baseline="30000" dirty="0">
                <a:ea typeface="+mj-ea"/>
                <a:cs typeface="+mj-cs"/>
              </a:rPr>
              <a:t>12</a:t>
            </a:r>
            <a:r>
              <a:rPr lang="en-US" sz="2800" dirty="0">
                <a:ea typeface="+mj-ea"/>
                <a:cs typeface="+mj-cs"/>
              </a:rPr>
              <a:t>C at 2 A GeV</a:t>
            </a:r>
          </a:p>
        </p:txBody>
      </p:sp>
      <p:sp>
        <p:nvSpPr>
          <p:cNvPr id="66564" name="Text Box 5"/>
          <p:cNvSpPr txBox="1">
            <a:spLocks noChangeArrowheads="1"/>
          </p:cNvSpPr>
          <p:nvPr/>
        </p:nvSpPr>
        <p:spPr bwMode="auto">
          <a:xfrm>
            <a:off x="228600" y="836712"/>
            <a:ext cx="3581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Example: </a:t>
            </a:r>
          </a:p>
          <a:p>
            <a:r>
              <a:rPr lang="en-US" sz="2800" baseline="30000" dirty="0">
                <a:solidFill>
                  <a:srgbClr val="FF0000"/>
                </a:solidFill>
              </a:rPr>
              <a:t>3</a:t>
            </a:r>
            <a:r>
              <a:rPr lang="en-US" sz="3200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sz="2800" dirty="0">
                <a:solidFill>
                  <a:srgbClr val="FF0000"/>
                </a:solidFill>
              </a:rPr>
              <a:t>H -&gt; </a:t>
            </a:r>
            <a:r>
              <a:rPr lang="en-US" sz="2800" baseline="30000" dirty="0">
                <a:solidFill>
                  <a:srgbClr val="FF0000"/>
                </a:solidFill>
              </a:rPr>
              <a:t>3</a:t>
            </a:r>
            <a:r>
              <a:rPr lang="en-US" sz="2800" dirty="0">
                <a:solidFill>
                  <a:srgbClr val="FF0000"/>
                </a:solidFill>
              </a:rPr>
              <a:t>He + </a:t>
            </a:r>
            <a:r>
              <a:rPr lang="en-US" sz="2800" dirty="0" err="1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sz="2800" baseline="30000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00400" y="4876800"/>
            <a:ext cx="2197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4-momenta of </a:t>
            </a:r>
            <a:r>
              <a:rPr lang="en-US" baseline="30000" dirty="0">
                <a:solidFill>
                  <a:srgbClr val="FF0000"/>
                </a:solidFill>
              </a:rPr>
              <a:t>3</a:t>
            </a:r>
            <a:r>
              <a:rPr lang="en-US" dirty="0">
                <a:solidFill>
                  <a:srgbClr val="FF0000"/>
                </a:solidFill>
              </a:rPr>
              <a:t>He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24400" y="3212068"/>
            <a:ext cx="1972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4-momenta of </a:t>
            </a:r>
            <a:r>
              <a:rPr lang="en-US" dirty="0" err="1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1752600" y="4267200"/>
            <a:ext cx="838200" cy="7620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7" charset="0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rot="5400000" flipH="1" flipV="1">
            <a:off x="1981200" y="2819400"/>
            <a:ext cx="1828800" cy="1066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2057400" y="1944469"/>
            <a:ext cx="3775393" cy="646331"/>
          </a:xfrm>
          <a:prstGeom prst="rect">
            <a:avLst/>
          </a:prstGeom>
          <a:solidFill>
            <a:srgbClr val="FFFF99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>
                <a:solidFill>
                  <a:srgbClr val="FF0000"/>
                </a:solidFill>
              </a:rPr>
              <a:t> Secondary decay-vertex finding</a:t>
            </a:r>
          </a:p>
          <a:p>
            <a:pPr>
              <a:buFont typeface="Arial"/>
              <a:buChar char="•"/>
            </a:pPr>
            <a:r>
              <a:rPr lang="en-US" dirty="0">
                <a:solidFill>
                  <a:srgbClr val="FF0000"/>
                </a:solidFill>
              </a:rPr>
              <a:t> Invariant mass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3352801" y="796131"/>
            <a:ext cx="3581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Beam: </a:t>
            </a:r>
            <a:r>
              <a:rPr lang="en-US" baseline="30000" dirty="0">
                <a:solidFill>
                  <a:srgbClr val="FF0000"/>
                </a:solidFill>
              </a:rPr>
              <a:t>6</a:t>
            </a:r>
            <a:r>
              <a:rPr lang="en-US" dirty="0">
                <a:solidFill>
                  <a:srgbClr val="FF0000"/>
                </a:solidFill>
              </a:rPr>
              <a:t>Li at 2 A GeV, 3X10</a:t>
            </a:r>
            <a:r>
              <a:rPr lang="en-US" baseline="30000" dirty="0">
                <a:solidFill>
                  <a:srgbClr val="FF0000"/>
                </a:solidFill>
              </a:rPr>
              <a:t>6</a:t>
            </a:r>
            <a:r>
              <a:rPr lang="en-US" dirty="0">
                <a:solidFill>
                  <a:srgbClr val="FF0000"/>
                </a:solidFill>
              </a:rPr>
              <a:t> /s</a:t>
            </a:r>
          </a:p>
          <a:p>
            <a:r>
              <a:rPr lang="en-US" dirty="0">
                <a:solidFill>
                  <a:srgbClr val="FF0000"/>
                </a:solidFill>
              </a:rPr>
              <a:t>Target: </a:t>
            </a:r>
            <a:r>
              <a:rPr lang="en-US" baseline="30000" dirty="0">
                <a:solidFill>
                  <a:srgbClr val="FF0000"/>
                </a:solidFill>
              </a:rPr>
              <a:t>12</a:t>
            </a:r>
            <a:r>
              <a:rPr lang="en-US" dirty="0">
                <a:solidFill>
                  <a:srgbClr val="FF0000"/>
                </a:solidFill>
              </a:rPr>
              <a:t>C, 8.8 g/cm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6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ea typeface="+mj-ea"/>
                <a:cs typeface="+mj-cs"/>
              </a:rPr>
              <a:t>HypHI setup in 2009</a:t>
            </a:r>
          </a:p>
        </p:txBody>
      </p:sp>
      <p:pic>
        <p:nvPicPr>
          <p:cNvPr id="361475" name="그림 23" descr="DSCN1007.JPG"/>
          <p:cNvPicPr>
            <a:picLocks noChangeAspect="1"/>
          </p:cNvPicPr>
          <p:nvPr/>
        </p:nvPicPr>
        <p:blipFill>
          <a:blip r:embed="rId2">
            <a:lum bright="20000" contrast="10000"/>
          </a:blip>
          <a:srcRect/>
          <a:stretch>
            <a:fillRect/>
          </a:stretch>
        </p:blipFill>
        <p:spPr bwMode="auto">
          <a:xfrm>
            <a:off x="106363" y="1143000"/>
            <a:ext cx="4313237" cy="323373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61476" name="그림 25" descr="DSCN1072.JPG"/>
          <p:cNvPicPr>
            <a:picLocks noChangeAspect="1"/>
          </p:cNvPicPr>
          <p:nvPr/>
        </p:nvPicPr>
        <p:blipFill>
          <a:blip r:embed="rId3">
            <a:lum bright="10000"/>
          </a:blip>
          <a:srcRect l="3305" t="249"/>
          <a:stretch>
            <a:fillRect/>
          </a:stretch>
        </p:blipFill>
        <p:spPr bwMode="auto">
          <a:xfrm>
            <a:off x="4495800" y="3276600"/>
            <a:ext cx="4478338" cy="34655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36130490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09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07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gradFill flip="none" rotWithShape="1">
          <a:gsLst>
            <a:gs pos="100000">
              <a:srgbClr val="006699"/>
            </a:gs>
            <a:gs pos="52000">
              <a:srgbClr val="006699"/>
            </a:gs>
            <a:gs pos="25000">
              <a:srgbClr val="006699"/>
            </a:gs>
            <a:gs pos="0">
              <a:srgbClr val="006699">
                <a:alpha val="65000"/>
              </a:srgbClr>
            </a:gs>
          </a:gsLst>
          <a:path path="circle">
            <a:fillToRect t="100000" r="100000"/>
          </a:path>
          <a:tileRect l="-100000" b="-100000"/>
        </a:gradFill>
        <a:ln>
          <a:noFill/>
        </a:ln>
      </a:spPr>
      <a:bodyPr vert="horz" wrap="square" lIns="91440" tIns="45720" rIns="91440" bIns="45720" numCol="1" rtlCol="0" anchor="t" anchorCtr="0" compatLnSpc="1"/>
      <a:lstStyle>
        <a:defPPr marL="0" marR="0" indent="0" algn="l" defTabSz="914400" rtl="0" eaLnBrk="0" fontAlgn="base" latinLnBrk="0" hangingPunct="0">
          <a:lnSpc>
            <a:spcPct val="180000"/>
          </a:lnSpc>
          <a:spcBef>
            <a:spcPct val="0"/>
          </a:spcBef>
          <a:spcAft>
            <a:spcPct val="0"/>
          </a:spcAft>
          <a:buClr>
            <a:schemeClr val="tx1"/>
          </a:buClr>
          <a:buSzTx/>
          <a:buFont typeface="Wingdings" charset="0"/>
          <a:buNone/>
          <a:defRPr kumimoji="0" sz="20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楷体_GB2312" charset="0"/>
            <a:cs typeface="Arial" charset="0"/>
          </a:defRPr>
        </a:defPPr>
      </a:lstStyle>
    </a:sp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Beam</Template>
  <TotalTime>46037</TotalTime>
  <Words>1264</Words>
  <Application>Microsoft Office PowerPoint</Application>
  <PresentationFormat>画面に合わせる (4:3)</PresentationFormat>
  <Paragraphs>313</Paragraphs>
  <Slides>34</Slides>
  <Notes>9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34</vt:i4>
      </vt:variant>
    </vt:vector>
  </HeadingPairs>
  <TitlesOfParts>
    <vt:vector size="48" baseType="lpstr">
      <vt:lpstr>楷体_GB2312</vt:lpstr>
      <vt:lpstr>ＭＳ Ｐゴシック</vt:lpstr>
      <vt:lpstr>MS UI Gothic</vt:lpstr>
      <vt:lpstr>黑体</vt:lpstr>
      <vt:lpstr>宋体</vt:lpstr>
      <vt:lpstr>Arial</vt:lpstr>
      <vt:lpstr>Calibri</vt:lpstr>
      <vt:lpstr>Comic Sans MS</vt:lpstr>
      <vt:lpstr>Symbol</vt:lpstr>
      <vt:lpstr>Times New Roman</vt:lpstr>
      <vt:lpstr>Wingdings</vt:lpstr>
      <vt:lpstr>Beam</vt:lpstr>
      <vt:lpstr>1_Beam</vt:lpstr>
      <vt:lpstr>3_Office 主题</vt:lpstr>
      <vt:lpstr>Present and future  hypernuclear spectroscopy  with heavy ion beams</vt:lpstr>
      <vt:lpstr>Production of Hypernuclei with HypHI</vt:lpstr>
      <vt:lpstr>Production of Hypernuclei with HypHI</vt:lpstr>
      <vt:lpstr>Relativistic hypernuclei</vt:lpstr>
      <vt:lpstr>Nuclear matter with multiple-strangeness</vt:lpstr>
      <vt:lpstr>GSI Helmholtz Center for Heavy Ion Research</vt:lpstr>
      <vt:lpstr>HypHI Phase 0 in October 2009</vt:lpstr>
      <vt:lpstr>HypHI Phase 0 (2009), 6Li+12C at 2 A GeV</vt:lpstr>
      <vt:lpstr>HypHI setup in 2009</vt:lpstr>
      <vt:lpstr>HypHI Phase 0 and 0.5 collaboration</vt:lpstr>
      <vt:lpstr>Results of HypHI Phase 0</vt:lpstr>
      <vt:lpstr>HypHI Phase 0 (2009), 6Li+12C at 2 A GeV</vt:lpstr>
      <vt:lpstr>Novel technique  with FRS  at FAIR Phase 0 (GSI)</vt:lpstr>
      <vt:lpstr>Accelerator complex and FRS at GSI</vt:lpstr>
      <vt:lpstr>WASA at COSY in Juelich</vt:lpstr>
      <vt:lpstr>WASA at COSY to FRS at GSI</vt:lpstr>
      <vt:lpstr>Rate estimation and  Simulated invariant mass distribution</vt:lpstr>
      <vt:lpstr>Approval by the GSI G-PAC in 2017</vt:lpstr>
      <vt:lpstr>FAIR in Germany</vt:lpstr>
      <vt:lpstr>Super-FRS at FAIR</vt:lpstr>
      <vt:lpstr>We can go further</vt:lpstr>
      <vt:lpstr>PowerPoint プレゼンテーション</vt:lpstr>
      <vt:lpstr>HIAF in Huizhou/China High Intensity Heavy Ion Accelerator Facility</vt:lpstr>
      <vt:lpstr>HIAF</vt:lpstr>
      <vt:lpstr>Production of double-L hypernuclei</vt:lpstr>
      <vt:lpstr>PowerPoint プレゼンテーション</vt:lpstr>
      <vt:lpstr>PowerPoint プレゼンテーション</vt:lpstr>
      <vt:lpstr>Current considerations for HIAF</vt:lpstr>
      <vt:lpstr>Expected reconstructed rate</vt:lpstr>
      <vt:lpstr>Neutron measurements</vt:lpstr>
      <vt:lpstr>Precise measurements</vt:lpstr>
      <vt:lpstr>HIAF Phase 2</vt:lpstr>
      <vt:lpstr>Summary</vt:lpstr>
      <vt:lpstr>PowerPoint プレゼンテーション</vt:lpstr>
    </vt:vector>
  </TitlesOfParts>
  <Manager/>
  <Company>GSI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Another Dimension  in the Nuclear Landscape</dc:title>
  <dc:subject/>
  <dc:creator>Takehiko Saito</dc:creator>
  <cp:keywords/>
  <dc:description/>
  <cp:lastModifiedBy>Hirokazu Tamura</cp:lastModifiedBy>
  <cp:revision>898</cp:revision>
  <cp:lastPrinted>2015-09-08T22:38:58Z</cp:lastPrinted>
  <dcterms:created xsi:type="dcterms:W3CDTF">2016-09-27T11:00:22Z</dcterms:created>
  <dcterms:modified xsi:type="dcterms:W3CDTF">2018-06-27T12:13:55Z</dcterms:modified>
  <cp:category/>
</cp:coreProperties>
</file>