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9" r:id="rId1"/>
    <p:sldMasterId id="2147483676" r:id="rId2"/>
  </p:sldMasterIdLst>
  <p:notesMasterIdLst>
    <p:notesMasterId r:id="rId30"/>
  </p:notesMasterIdLst>
  <p:handoutMasterIdLst>
    <p:handoutMasterId r:id="rId31"/>
  </p:handoutMasterIdLst>
  <p:sldIdLst>
    <p:sldId id="1305" r:id="rId3"/>
    <p:sldId id="1313" r:id="rId4"/>
    <p:sldId id="1308" r:id="rId5"/>
    <p:sldId id="1309" r:id="rId6"/>
    <p:sldId id="1310" r:id="rId7"/>
    <p:sldId id="1311" r:id="rId8"/>
    <p:sldId id="1312" r:id="rId9"/>
    <p:sldId id="1314" r:id="rId10"/>
    <p:sldId id="1285" r:id="rId11"/>
    <p:sldId id="1189" r:id="rId12"/>
    <p:sldId id="1225" r:id="rId13"/>
    <p:sldId id="1319" r:id="rId14"/>
    <p:sldId id="1164" r:id="rId15"/>
    <p:sldId id="1274" r:id="rId16"/>
    <p:sldId id="1275" r:id="rId17"/>
    <p:sldId id="1272" r:id="rId18"/>
    <p:sldId id="1317" r:id="rId19"/>
    <p:sldId id="1295" r:id="rId20"/>
    <p:sldId id="1318" r:id="rId21"/>
    <p:sldId id="1320" r:id="rId22"/>
    <p:sldId id="1293" r:id="rId23"/>
    <p:sldId id="1260" r:id="rId24"/>
    <p:sldId id="1324" r:id="rId25"/>
    <p:sldId id="1325" r:id="rId26"/>
    <p:sldId id="1326" r:id="rId27"/>
    <p:sldId id="1213" r:id="rId28"/>
    <p:sldId id="1265" r:id="rId29"/>
  </p:sldIdLst>
  <p:sldSz cx="9144000" cy="6858000" type="screen4x3"/>
  <p:notesSz cx="10233025" cy="7100888"/>
  <p:embeddedFontLst>
    <p:embeddedFont>
      <p:font typeface="Cambria Math" panose="02040503050406030204" pitchFamily="18" charset="0"/>
      <p:regular r:id="rId32"/>
    </p:embeddedFont>
    <p:embeddedFont>
      <p:font typeface="Vrinda" panose="020B0502040204020203" pitchFamily="34" charset="0"/>
      <p:regular r:id="rId33"/>
      <p:bold r:id="rId34"/>
    </p:embeddedFont>
    <p:embeddedFont>
      <p:font typeface="ＭＳ Ｐゴシック" panose="020B0600070205080204" pitchFamily="34" charset="-128"/>
      <p:regular r:id="rId35"/>
    </p:embeddedFont>
    <p:embeddedFont>
      <p:font typeface="Verdana" panose="020B0604030504040204" pitchFamily="34" charset="0"/>
      <p:regular r:id="rId36"/>
      <p:bold r:id="rId37"/>
      <p:italic r:id="rId38"/>
      <p:boldItalic r:id="rId39"/>
    </p:embeddedFont>
    <p:embeddedFont>
      <p:font typeface="ＭＳ 明朝" panose="02020609040205080304" pitchFamily="49" charset="-128"/>
      <p:regular r:id="rId40"/>
    </p:embeddedFont>
    <p:embeddedFont>
      <p:font typeface="Calibri" panose="020F0502020204030204" pitchFamily="34" charset="0"/>
      <p:regular r:id="rId41"/>
      <p:bold r:id="rId42"/>
      <p:italic r:id="rId43"/>
      <p:boldItalic r:id="rId44"/>
    </p:embeddedFont>
  </p:embeddedFontLst>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Standardabschnitt" id="{1F4CD20D-70EA-444E-855A-14B95B08755B}">
          <p14:sldIdLst>
            <p14:sldId id="1305"/>
            <p14:sldId id="1313"/>
            <p14:sldId id="1308"/>
            <p14:sldId id="1309"/>
            <p14:sldId id="1310"/>
            <p14:sldId id="1311"/>
            <p14:sldId id="1312"/>
            <p14:sldId id="1314"/>
            <p14:sldId id="1285"/>
            <p14:sldId id="1189"/>
            <p14:sldId id="1225"/>
            <p14:sldId id="1319"/>
            <p14:sldId id="1164"/>
            <p14:sldId id="1274"/>
            <p14:sldId id="1275"/>
            <p14:sldId id="1272"/>
            <p14:sldId id="1317"/>
            <p14:sldId id="1295"/>
            <p14:sldId id="1318"/>
            <p14:sldId id="1320"/>
            <p14:sldId id="1293"/>
            <p14:sldId id="1260"/>
            <p14:sldId id="1324"/>
            <p14:sldId id="1325"/>
            <p14:sldId id="1326"/>
            <p14:sldId id="1213"/>
            <p14:sldId id="1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A50021"/>
    <a:srgbClr val="66FF66"/>
    <a:srgbClr val="3366FF"/>
    <a:srgbClr val="0000CC"/>
    <a:srgbClr val="0000FF"/>
    <a:srgbClr val="66FF33"/>
    <a:srgbClr val="00FF00"/>
    <a:srgbClr val="0080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95" autoAdjust="0"/>
    <p:restoredTop sz="97302" autoAdjust="0"/>
  </p:normalViewPr>
  <p:slideViewPr>
    <p:cSldViewPr snapToGrid="0">
      <p:cViewPr>
        <p:scale>
          <a:sx n="80" d="100"/>
          <a:sy n="80" d="100"/>
        </p:scale>
        <p:origin x="-672" y="-72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75" d="100"/>
        <a:sy n="75" d="100"/>
      </p:scale>
      <p:origin x="0" y="0"/>
    </p:cViewPr>
  </p:sorterViewPr>
  <p:notesViewPr>
    <p:cSldViewPr snapToGrid="0">
      <p:cViewPr varScale="1">
        <p:scale>
          <a:sx n="61" d="100"/>
          <a:sy n="61" d="100"/>
        </p:scale>
        <p:origin x="-1698" y="-54"/>
      </p:cViewPr>
      <p:guideLst>
        <p:guide orient="horz" pos="2238"/>
        <p:guide pos="3223"/>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4441825" cy="344488"/>
          </a:xfrm>
          <a:prstGeom prst="rect">
            <a:avLst/>
          </a:prstGeom>
          <a:noFill/>
          <a:ln w="9525">
            <a:noFill/>
            <a:miter lim="800000"/>
            <a:headEnd/>
            <a:tailEnd/>
          </a:ln>
          <a:effectLst/>
        </p:spPr>
        <p:txBody>
          <a:bodyPr vert="horz" wrap="square" lIns="95091" tIns="47555" rIns="95091" bIns="47555" numCol="1" anchor="t" anchorCtr="0" compatLnSpc="1">
            <a:prstTxWarp prst="textNoShape">
              <a:avLst/>
            </a:prstTxWarp>
          </a:bodyPr>
          <a:lstStyle>
            <a:lvl1pPr defTabSz="962025">
              <a:defRPr sz="1900"/>
            </a:lvl1pPr>
          </a:lstStyle>
          <a:p>
            <a:pPr>
              <a:defRPr/>
            </a:pPr>
            <a:endParaRPr lang="de-DE"/>
          </a:p>
        </p:txBody>
      </p:sp>
      <p:sp>
        <p:nvSpPr>
          <p:cNvPr id="129027" name="Rectangle 3"/>
          <p:cNvSpPr>
            <a:spLocks noGrp="1" noChangeArrowheads="1"/>
          </p:cNvSpPr>
          <p:nvPr>
            <p:ph type="dt" sz="quarter" idx="1"/>
          </p:nvPr>
        </p:nvSpPr>
        <p:spPr bwMode="auto">
          <a:xfrm>
            <a:off x="5791200" y="0"/>
            <a:ext cx="4441825" cy="344488"/>
          </a:xfrm>
          <a:prstGeom prst="rect">
            <a:avLst/>
          </a:prstGeom>
          <a:noFill/>
          <a:ln w="9525">
            <a:noFill/>
            <a:miter lim="800000"/>
            <a:headEnd/>
            <a:tailEnd/>
          </a:ln>
          <a:effectLst/>
        </p:spPr>
        <p:txBody>
          <a:bodyPr vert="horz" wrap="square" lIns="95091" tIns="47555" rIns="95091" bIns="47555" numCol="1" anchor="t" anchorCtr="0" compatLnSpc="1">
            <a:prstTxWarp prst="textNoShape">
              <a:avLst/>
            </a:prstTxWarp>
          </a:bodyPr>
          <a:lstStyle>
            <a:lvl1pPr algn="r" defTabSz="962025">
              <a:defRPr sz="1900"/>
            </a:lvl1pPr>
          </a:lstStyle>
          <a:p>
            <a:pPr>
              <a:defRPr/>
            </a:pPr>
            <a:endParaRPr lang="de-DE"/>
          </a:p>
        </p:txBody>
      </p:sp>
      <p:sp>
        <p:nvSpPr>
          <p:cNvPr id="129028" name="Rectangle 4"/>
          <p:cNvSpPr>
            <a:spLocks noGrp="1" noChangeArrowheads="1"/>
          </p:cNvSpPr>
          <p:nvPr>
            <p:ph type="ftr" sz="quarter" idx="2"/>
          </p:nvPr>
        </p:nvSpPr>
        <p:spPr bwMode="auto">
          <a:xfrm>
            <a:off x="0" y="6756400"/>
            <a:ext cx="4441825" cy="344488"/>
          </a:xfrm>
          <a:prstGeom prst="rect">
            <a:avLst/>
          </a:prstGeom>
          <a:noFill/>
          <a:ln w="9525">
            <a:noFill/>
            <a:miter lim="800000"/>
            <a:headEnd/>
            <a:tailEnd/>
          </a:ln>
          <a:effectLst/>
        </p:spPr>
        <p:txBody>
          <a:bodyPr vert="horz" wrap="square" lIns="95091" tIns="47555" rIns="95091" bIns="47555" numCol="1" anchor="b" anchorCtr="0" compatLnSpc="1">
            <a:prstTxWarp prst="textNoShape">
              <a:avLst/>
            </a:prstTxWarp>
          </a:bodyPr>
          <a:lstStyle>
            <a:lvl1pPr defTabSz="962025">
              <a:defRPr sz="1900"/>
            </a:lvl1pPr>
          </a:lstStyle>
          <a:p>
            <a:pPr>
              <a:defRPr/>
            </a:pPr>
            <a:endParaRPr lang="de-DE"/>
          </a:p>
        </p:txBody>
      </p:sp>
      <p:sp>
        <p:nvSpPr>
          <p:cNvPr id="129029" name="Rectangle 5"/>
          <p:cNvSpPr>
            <a:spLocks noGrp="1" noChangeArrowheads="1"/>
          </p:cNvSpPr>
          <p:nvPr>
            <p:ph type="sldNum" sz="quarter" idx="3"/>
          </p:nvPr>
        </p:nvSpPr>
        <p:spPr bwMode="auto">
          <a:xfrm>
            <a:off x="5791200" y="6756400"/>
            <a:ext cx="4441825" cy="344488"/>
          </a:xfrm>
          <a:prstGeom prst="rect">
            <a:avLst/>
          </a:prstGeom>
          <a:noFill/>
          <a:ln w="9525">
            <a:noFill/>
            <a:miter lim="800000"/>
            <a:headEnd/>
            <a:tailEnd/>
          </a:ln>
          <a:effectLst/>
        </p:spPr>
        <p:txBody>
          <a:bodyPr vert="horz" wrap="square" lIns="95091" tIns="47555" rIns="95091" bIns="47555" numCol="1" anchor="b" anchorCtr="0" compatLnSpc="1">
            <a:prstTxWarp prst="textNoShape">
              <a:avLst/>
            </a:prstTxWarp>
          </a:bodyPr>
          <a:lstStyle>
            <a:lvl1pPr algn="r" defTabSz="962025">
              <a:defRPr sz="1900"/>
            </a:lvl1pPr>
          </a:lstStyle>
          <a:p>
            <a:pPr>
              <a:defRPr/>
            </a:pPr>
            <a:fld id="{7549552E-3B40-4DEB-AD47-C9D57D111888}" type="slidenum">
              <a:rPr lang="de-DE"/>
              <a:pPr>
                <a:defRPr/>
              </a:pPr>
              <a:t>‹#›</a:t>
            </a:fld>
            <a:endParaRPr lang="de-DE"/>
          </a:p>
        </p:txBody>
      </p:sp>
    </p:spTree>
    <p:extLst>
      <p:ext uri="{BB962C8B-B14F-4D97-AF65-F5344CB8AC3E}">
        <p14:creationId xmlns:p14="http://schemas.microsoft.com/office/powerpoint/2010/main" val="3894727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4441825" cy="344488"/>
          </a:xfrm>
          <a:prstGeom prst="rect">
            <a:avLst/>
          </a:prstGeom>
          <a:noFill/>
          <a:ln w="9525">
            <a:noFill/>
            <a:miter lim="800000"/>
            <a:headEnd/>
            <a:tailEnd/>
          </a:ln>
          <a:effectLst/>
        </p:spPr>
        <p:txBody>
          <a:bodyPr vert="horz" wrap="square" lIns="95091" tIns="47555" rIns="95091" bIns="47555" numCol="1" anchor="t" anchorCtr="0" compatLnSpc="1">
            <a:prstTxWarp prst="textNoShape">
              <a:avLst/>
            </a:prstTxWarp>
          </a:bodyPr>
          <a:lstStyle>
            <a:lvl1pPr defTabSz="962025">
              <a:defRPr sz="1900"/>
            </a:lvl1pPr>
          </a:lstStyle>
          <a:p>
            <a:pPr>
              <a:defRPr/>
            </a:pPr>
            <a:endParaRPr lang="de-DE"/>
          </a:p>
        </p:txBody>
      </p:sp>
      <p:sp>
        <p:nvSpPr>
          <p:cNvPr id="106499" name="Rectangle 3"/>
          <p:cNvSpPr>
            <a:spLocks noGrp="1" noChangeArrowheads="1"/>
          </p:cNvSpPr>
          <p:nvPr>
            <p:ph type="dt" idx="1"/>
          </p:nvPr>
        </p:nvSpPr>
        <p:spPr bwMode="auto">
          <a:xfrm>
            <a:off x="5791200" y="0"/>
            <a:ext cx="4441825" cy="344488"/>
          </a:xfrm>
          <a:prstGeom prst="rect">
            <a:avLst/>
          </a:prstGeom>
          <a:noFill/>
          <a:ln w="9525">
            <a:noFill/>
            <a:miter lim="800000"/>
            <a:headEnd/>
            <a:tailEnd/>
          </a:ln>
          <a:effectLst/>
        </p:spPr>
        <p:txBody>
          <a:bodyPr vert="horz" wrap="square" lIns="95091" tIns="47555" rIns="95091" bIns="47555" numCol="1" anchor="t" anchorCtr="0" compatLnSpc="1">
            <a:prstTxWarp prst="textNoShape">
              <a:avLst/>
            </a:prstTxWarp>
          </a:bodyPr>
          <a:lstStyle>
            <a:lvl1pPr algn="r" defTabSz="962025">
              <a:defRPr sz="1900"/>
            </a:lvl1pPr>
          </a:lstStyle>
          <a:p>
            <a:pPr>
              <a:defRPr/>
            </a:pPr>
            <a:endParaRPr lang="de-DE"/>
          </a:p>
        </p:txBody>
      </p:sp>
      <p:sp>
        <p:nvSpPr>
          <p:cNvPr id="44036" name="Rectangle 4"/>
          <p:cNvSpPr>
            <a:spLocks noGrp="1" noRot="1" noChangeAspect="1" noChangeArrowheads="1" noTextEdit="1"/>
          </p:cNvSpPr>
          <p:nvPr>
            <p:ph type="sldImg" idx="2"/>
          </p:nvPr>
        </p:nvSpPr>
        <p:spPr bwMode="auto">
          <a:xfrm>
            <a:off x="3341688" y="542925"/>
            <a:ext cx="3549650" cy="2662238"/>
          </a:xfrm>
          <a:prstGeom prst="rect">
            <a:avLst/>
          </a:prstGeom>
          <a:noFill/>
          <a:ln w="9525">
            <a:solidFill>
              <a:srgbClr val="000000"/>
            </a:solidFill>
            <a:miter lim="800000"/>
            <a:headEnd/>
            <a:tailEnd/>
          </a:ln>
        </p:spPr>
      </p:sp>
      <p:sp>
        <p:nvSpPr>
          <p:cNvPr id="106501" name="Rectangle 5"/>
          <p:cNvSpPr>
            <a:spLocks noGrp="1" noChangeArrowheads="1"/>
          </p:cNvSpPr>
          <p:nvPr>
            <p:ph type="body" sz="quarter" idx="3"/>
          </p:nvPr>
        </p:nvSpPr>
        <p:spPr bwMode="auto">
          <a:xfrm>
            <a:off x="1349375" y="3378200"/>
            <a:ext cx="7534275" cy="3179763"/>
          </a:xfrm>
          <a:prstGeom prst="rect">
            <a:avLst/>
          </a:prstGeom>
          <a:noFill/>
          <a:ln w="9525">
            <a:noFill/>
            <a:miter lim="800000"/>
            <a:headEnd/>
            <a:tailEnd/>
          </a:ln>
          <a:effectLst/>
        </p:spPr>
        <p:txBody>
          <a:bodyPr vert="horz" wrap="square" lIns="95091" tIns="47555" rIns="95091" bIns="47555"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06502" name="Rectangle 6"/>
          <p:cNvSpPr>
            <a:spLocks noGrp="1" noChangeArrowheads="1"/>
          </p:cNvSpPr>
          <p:nvPr>
            <p:ph type="ftr" sz="quarter" idx="4"/>
          </p:nvPr>
        </p:nvSpPr>
        <p:spPr bwMode="auto">
          <a:xfrm>
            <a:off x="0" y="6756400"/>
            <a:ext cx="4441825" cy="344488"/>
          </a:xfrm>
          <a:prstGeom prst="rect">
            <a:avLst/>
          </a:prstGeom>
          <a:noFill/>
          <a:ln w="9525">
            <a:noFill/>
            <a:miter lim="800000"/>
            <a:headEnd/>
            <a:tailEnd/>
          </a:ln>
          <a:effectLst/>
        </p:spPr>
        <p:txBody>
          <a:bodyPr vert="horz" wrap="square" lIns="95091" tIns="47555" rIns="95091" bIns="47555" numCol="1" anchor="b" anchorCtr="0" compatLnSpc="1">
            <a:prstTxWarp prst="textNoShape">
              <a:avLst/>
            </a:prstTxWarp>
          </a:bodyPr>
          <a:lstStyle>
            <a:lvl1pPr defTabSz="962025">
              <a:defRPr sz="1900"/>
            </a:lvl1pPr>
          </a:lstStyle>
          <a:p>
            <a:pPr>
              <a:defRPr/>
            </a:pPr>
            <a:endParaRPr lang="de-DE"/>
          </a:p>
        </p:txBody>
      </p:sp>
      <p:sp>
        <p:nvSpPr>
          <p:cNvPr id="106503" name="Rectangle 7"/>
          <p:cNvSpPr>
            <a:spLocks noGrp="1" noChangeArrowheads="1"/>
          </p:cNvSpPr>
          <p:nvPr>
            <p:ph type="sldNum" sz="quarter" idx="5"/>
          </p:nvPr>
        </p:nvSpPr>
        <p:spPr bwMode="auto">
          <a:xfrm>
            <a:off x="5791200" y="6756400"/>
            <a:ext cx="4441825" cy="344488"/>
          </a:xfrm>
          <a:prstGeom prst="rect">
            <a:avLst/>
          </a:prstGeom>
          <a:noFill/>
          <a:ln w="9525">
            <a:noFill/>
            <a:miter lim="800000"/>
            <a:headEnd/>
            <a:tailEnd/>
          </a:ln>
          <a:effectLst/>
        </p:spPr>
        <p:txBody>
          <a:bodyPr vert="horz" wrap="square" lIns="95091" tIns="47555" rIns="95091" bIns="47555" numCol="1" anchor="b" anchorCtr="0" compatLnSpc="1">
            <a:prstTxWarp prst="textNoShape">
              <a:avLst/>
            </a:prstTxWarp>
          </a:bodyPr>
          <a:lstStyle>
            <a:lvl1pPr algn="r" defTabSz="962025">
              <a:defRPr sz="1900"/>
            </a:lvl1pPr>
          </a:lstStyle>
          <a:p>
            <a:pPr>
              <a:defRPr/>
            </a:pPr>
            <a:fld id="{CF1A7F96-FC3A-4E53-9AE6-B2B0421A31BC}" type="slidenum">
              <a:rPr lang="de-DE"/>
              <a:pPr>
                <a:defRPr/>
              </a:pPr>
              <a:t>‹#›</a:t>
            </a:fld>
            <a:endParaRPr lang="de-DE"/>
          </a:p>
        </p:txBody>
      </p:sp>
    </p:spTree>
    <p:extLst>
      <p:ext uri="{BB962C8B-B14F-4D97-AF65-F5344CB8AC3E}">
        <p14:creationId xmlns:p14="http://schemas.microsoft.com/office/powerpoint/2010/main" val="1915665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pPr>
              <a:defRPr/>
            </a:pPr>
            <a:fld id="{CF1A7F96-FC3A-4E53-9AE6-B2B0421A31BC}" type="slidenum">
              <a:rPr lang="de-DE" smtClean="0"/>
              <a:pPr>
                <a:defRPr/>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pPr>
              <a:defRPr/>
            </a:pPr>
            <a:fld id="{CF1A7F96-FC3A-4E53-9AE6-B2B0421A31BC}"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5796346" y="6744611"/>
            <a:ext cx="4434311" cy="35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4995270D-C345-4A3C-8F07-75CF56B28191}" type="slidenum">
              <a:rPr lang="en-US" altLang="ja-JP" sz="1200">
                <a:latin typeface="Calibri" pitchFamily="34" charset="0"/>
              </a:rPr>
              <a:pPr algn="r" eaLnBrk="1" hangingPunct="1"/>
              <a:t>3</a:t>
            </a:fld>
            <a:endParaRPr lang="en-US" altLang="ja-JP" sz="1200">
              <a:latin typeface="Calibri"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mtClean="0"/>
              <a:t>Among these calculation, Nogga and his collaborators investigated the charge symmetry breaking effect by sophisticated 4-body calculation using modern realistic YN and NN interactions. These are results using Nijmegen soft core ’97e model. The calculated energy difference in the ground state is 0.07 MeV.  And this value in the excited state is -0.01 MeV. Both of energy difference in the ground state and the excited state are inconsistent with the data. At the present, there exist no YN interaction to reproduce the charge symmetry breaking effect.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pPr>
              <a:defRPr/>
            </a:pPr>
            <a:fld id="{CF1A7F96-FC3A-4E53-9AE6-B2B0421A31BC}" type="slidenum">
              <a:rPr lang="de-DE" smtClean="0"/>
              <a:pPr>
                <a:defRPr/>
              </a:pPr>
              <a:t>8</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C3AAA655-AE19-410E-B76B-30E5BD2E89CA}" type="slidenum">
              <a:rPr kumimoji="1" lang="ja-JP" altLang="en-US" smtClean="0"/>
              <a:t>11</a:t>
            </a:fld>
            <a:endParaRPr kumimoji="1" lang="ja-JP" altLang="en-US"/>
          </a:p>
        </p:txBody>
      </p:sp>
    </p:spTree>
    <p:extLst>
      <p:ext uri="{BB962C8B-B14F-4D97-AF65-F5344CB8AC3E}">
        <p14:creationId xmlns:p14="http://schemas.microsoft.com/office/powerpoint/2010/main" val="368422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pPr>
              <a:defRPr/>
            </a:pPr>
            <a:fld id="{CF1A7F96-FC3A-4E53-9AE6-B2B0421A31BC}" type="slidenum">
              <a:rPr lang="de-DE" smtClean="0"/>
              <a:pPr>
                <a:defRPr/>
              </a:pPr>
              <a:t>12</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pPr>
              <a:defRPr/>
            </a:pPr>
            <a:fld id="{CF1A7F96-FC3A-4E53-9AE6-B2B0421A31BC}" type="slidenum">
              <a:rPr lang="de-DE" smtClean="0"/>
              <a:pPr>
                <a:defRPr/>
              </a:pPr>
              <a:t>20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0" y="720725"/>
            <a:ext cx="9144000" cy="5692775"/>
          </a:xfrm>
          <a:prstGeom prst="rect">
            <a:avLst/>
          </a:prstGeom>
        </p:spPr>
        <p:txBody>
          <a:bodyPr/>
          <a:lstStyle>
            <a:lvl1pPr>
              <a:buNone/>
              <a:defRPr sz="2400"/>
            </a:lvl1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737090" y="289471"/>
            <a:ext cx="3600577" cy="830997"/>
          </a:xfr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6010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737090" y="289471"/>
            <a:ext cx="3600577" cy="830997"/>
          </a:xfrm>
        </p:spPr>
        <p:txBody>
          <a:bodyPr/>
          <a:lstStyle/>
          <a:p>
            <a:r>
              <a:rPr lang="de-DE" smtClean="0"/>
              <a:t>Titelmasterformat durch Klicken bearbeiten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AD531E5D-895F-4301-B45D-BB973F381BF7}" type="datetimeFigureOut">
              <a:rPr kumimoji="1" lang="ja-JP" altLang="en-US" smtClean="0"/>
              <a:t>2014/5/28</a:t>
            </a:fld>
            <a:endParaRPr kumimoji="1" lang="ja-JP" alt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4A8D053E-2ABF-4DF3-A2B0-F1B8628CB334}" type="slidenum">
              <a:rPr kumimoji="1" lang="ja-JP" altLang="en-US" smtClean="0"/>
              <a:t>‹#›</a:t>
            </a:fld>
            <a:endParaRPr kumimoji="1" lang="ja-JP" altLang="en-US"/>
          </a:p>
        </p:txBody>
      </p:sp>
    </p:spTree>
    <p:extLst>
      <p:ext uri="{BB962C8B-B14F-4D97-AF65-F5344CB8AC3E}">
        <p14:creationId xmlns:p14="http://schemas.microsoft.com/office/powerpoint/2010/main" val="23306342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53345" name="Text Box 97"/>
          <p:cNvSpPr txBox="1">
            <a:spLocks noChangeArrowheads="1"/>
          </p:cNvSpPr>
          <p:nvPr userDrawn="1"/>
        </p:nvSpPr>
        <p:spPr bwMode="auto">
          <a:xfrm>
            <a:off x="61913" y="6459538"/>
            <a:ext cx="7294230" cy="398462"/>
          </a:xfrm>
          <a:prstGeom prst="rect">
            <a:avLst/>
          </a:prstGeom>
          <a:noFill/>
          <a:ln w="9525">
            <a:noFill/>
            <a:round/>
            <a:headEnd/>
            <a:tailEnd/>
          </a:ln>
          <a:effectLst/>
        </p:spPr>
        <p:txBody>
          <a:bodyPr lIns="0" tIns="0" rIns="0" bIns="0"/>
          <a:lstStyle/>
          <a:p>
            <a:pPr defTabSz="449263" hangingPunct="0">
              <a:lnSpc>
                <a:spcPct val="93000"/>
              </a:lnSpc>
              <a:spcBef>
                <a:spcPts val="888"/>
              </a:spcBef>
              <a:spcAft>
                <a:spcPts val="888"/>
              </a:spcAft>
              <a:buClr>
                <a:srgbClr val="000000"/>
              </a:buClr>
              <a:buSzPct val="45000"/>
              <a:buFont typeface="Wingdings" pitchFamily="2" charset="2"/>
              <a:buNone/>
              <a:tabLst>
                <a:tab pos="723900" algn="l"/>
                <a:tab pos="1447800" algn="l"/>
                <a:tab pos="2171700" algn="l"/>
                <a:tab pos="2895600" algn="l"/>
                <a:tab pos="3619500" algn="l"/>
                <a:tab pos="4343400" algn="l"/>
                <a:tab pos="5067300" algn="l"/>
                <a:tab pos="5791200" algn="l"/>
              </a:tabLst>
              <a:defRPr/>
            </a:pPr>
            <a:r>
              <a:rPr lang="en-US" sz="1600" b="0" i="0" kern="1200" dirty="0" smtClean="0">
                <a:solidFill>
                  <a:srgbClr val="3366FF"/>
                </a:solidFill>
                <a:effectLst/>
                <a:latin typeface="+mn-lt"/>
                <a:ea typeface="+mn-ea"/>
                <a:cs typeface="+mn-cs"/>
              </a:rPr>
              <a:t>Perspectives </a:t>
            </a:r>
            <a:r>
              <a:rPr lang="en-US" sz="1600" b="0" i="0" kern="1200" dirty="0">
                <a:solidFill>
                  <a:srgbClr val="3366FF"/>
                </a:solidFill>
                <a:effectLst/>
                <a:latin typeface="+mn-lt"/>
                <a:ea typeface="+mn-ea"/>
                <a:cs typeface="+mn-cs"/>
              </a:rPr>
              <a:t>of high-resolution </a:t>
            </a:r>
            <a:r>
              <a:rPr lang="en-US" sz="1600" b="0" i="0" kern="1200" dirty="0" err="1">
                <a:solidFill>
                  <a:srgbClr val="3366FF"/>
                </a:solidFill>
                <a:effectLst/>
                <a:latin typeface="+mn-lt"/>
                <a:ea typeface="+mn-ea"/>
                <a:cs typeface="+mn-cs"/>
              </a:rPr>
              <a:t>hypernuclear</a:t>
            </a:r>
            <a:r>
              <a:rPr lang="en-US" sz="1600" b="0" i="0" kern="1200" dirty="0">
                <a:solidFill>
                  <a:srgbClr val="3366FF"/>
                </a:solidFill>
                <a:effectLst/>
                <a:latin typeface="+mn-lt"/>
                <a:ea typeface="+mn-ea"/>
                <a:cs typeface="+mn-cs"/>
              </a:rPr>
              <a:t> spectroscopy at Jefferson Lab</a:t>
            </a:r>
            <a:endParaRPr lang="en-GB" sz="1600" b="0" i="0" dirty="0">
              <a:solidFill>
                <a:srgbClr val="3366FF"/>
              </a:solidFill>
              <a:latin typeface="+mn-lt"/>
            </a:endParaRPr>
          </a:p>
        </p:txBody>
      </p:sp>
      <p:sp>
        <p:nvSpPr>
          <p:cNvPr id="53346" name="Text Box 98"/>
          <p:cNvSpPr txBox="1">
            <a:spLocks noChangeArrowheads="1"/>
          </p:cNvSpPr>
          <p:nvPr userDrawn="1"/>
        </p:nvSpPr>
        <p:spPr bwMode="auto">
          <a:xfrm>
            <a:off x="7646988" y="6469063"/>
            <a:ext cx="1416050" cy="388937"/>
          </a:xfrm>
          <a:prstGeom prst="rect">
            <a:avLst/>
          </a:prstGeom>
          <a:noFill/>
          <a:ln w="9525">
            <a:noFill/>
            <a:round/>
            <a:headEnd/>
            <a:tailEnd/>
          </a:ln>
          <a:effectLst/>
        </p:spPr>
        <p:txBody>
          <a:bodyPr lIns="0" tIns="0" rIns="0" bIns="0"/>
          <a:lstStyle/>
          <a:p>
            <a:pPr algn="r" defTabSz="449263" hangingPunct="0">
              <a:lnSpc>
                <a:spcPts val="1413"/>
              </a:lnSpc>
              <a:spcAft>
                <a:spcPts val="288"/>
              </a:spcAft>
              <a:buClr>
                <a:srgbClr val="000000"/>
              </a:buClr>
              <a:buSzPct val="45000"/>
              <a:buFont typeface="Wingdings" pitchFamily="2" charset="2"/>
              <a:buNone/>
              <a:tabLst>
                <a:tab pos="723900" algn="l"/>
                <a:tab pos="1447800" algn="l"/>
              </a:tabLst>
              <a:defRPr/>
            </a:pPr>
            <a:r>
              <a:rPr lang="en-GB" sz="1200" dirty="0">
                <a:solidFill>
                  <a:srgbClr val="000000"/>
                </a:solidFill>
                <a:latin typeface="Arial" charset="0"/>
              </a:rPr>
              <a:t>     </a:t>
            </a:r>
            <a:r>
              <a:rPr lang="en-GB" sz="1200" dirty="0" smtClean="0">
                <a:solidFill>
                  <a:srgbClr val="000000"/>
                </a:solidFill>
                <a:latin typeface="Arial" charset="0"/>
              </a:rPr>
              <a:t>May 2o14</a:t>
            </a:r>
            <a:endParaRPr lang="en-GB" sz="1200" dirty="0">
              <a:solidFill>
                <a:srgbClr val="000000"/>
              </a:solidFill>
              <a:latin typeface="Arial" charset="0"/>
            </a:endParaRPr>
          </a:p>
          <a:p>
            <a:pPr algn="r" defTabSz="449263" hangingPunct="0">
              <a:lnSpc>
                <a:spcPts val="1413"/>
              </a:lnSpc>
              <a:spcAft>
                <a:spcPts val="288"/>
              </a:spcAft>
              <a:buClr>
                <a:srgbClr val="000000"/>
              </a:buClr>
              <a:buSzPct val="45000"/>
              <a:buFont typeface="Wingdings" pitchFamily="2" charset="2"/>
              <a:buNone/>
              <a:tabLst>
                <a:tab pos="723900" algn="l"/>
                <a:tab pos="1447800" algn="l"/>
              </a:tabLst>
              <a:defRPr/>
            </a:pPr>
            <a:r>
              <a:rPr lang="en-GB" sz="900" dirty="0">
                <a:solidFill>
                  <a:srgbClr val="000000"/>
                </a:solidFill>
                <a:latin typeface="Arial" charset="0"/>
              </a:rPr>
              <a:t>P Achenbach, U Mainz</a:t>
            </a:r>
          </a:p>
        </p:txBody>
      </p:sp>
      <p:sp>
        <p:nvSpPr>
          <p:cNvPr id="53347" name="Line 99"/>
          <p:cNvSpPr>
            <a:spLocks noChangeShapeType="1"/>
          </p:cNvSpPr>
          <p:nvPr userDrawn="1"/>
        </p:nvSpPr>
        <p:spPr bwMode="auto">
          <a:xfrm flipV="1">
            <a:off x="0" y="6434139"/>
            <a:ext cx="9055100" cy="3175"/>
          </a:xfrm>
          <a:prstGeom prst="line">
            <a:avLst/>
          </a:prstGeom>
          <a:noFill/>
          <a:ln w="10800">
            <a:solidFill>
              <a:srgbClr val="000000"/>
            </a:solidFill>
            <a:round/>
            <a:headEnd/>
            <a:tailEnd/>
          </a:ln>
          <a:effectLst/>
        </p:spPr>
        <p:txBody>
          <a:bodyPr/>
          <a:lstStyle/>
          <a:p>
            <a:pPr>
              <a:defRPr/>
            </a:pPr>
            <a:endParaRPr lang="de-DE"/>
          </a:p>
        </p:txBody>
      </p:sp>
      <p:sp>
        <p:nvSpPr>
          <p:cNvPr id="53348" name="Line 100"/>
          <p:cNvSpPr>
            <a:spLocks noChangeShapeType="1"/>
          </p:cNvSpPr>
          <p:nvPr userDrawn="1"/>
        </p:nvSpPr>
        <p:spPr bwMode="auto">
          <a:xfrm flipV="1">
            <a:off x="0" y="261938"/>
            <a:ext cx="9099550" cy="11112"/>
          </a:xfrm>
          <a:prstGeom prst="line">
            <a:avLst/>
          </a:prstGeom>
          <a:noFill/>
          <a:ln w="10795">
            <a:solidFill>
              <a:srgbClr val="000000"/>
            </a:solidFill>
            <a:round/>
            <a:headEnd/>
            <a:tailEnd/>
          </a:ln>
          <a:effectLst/>
        </p:spPr>
        <p:txBody>
          <a:bodyPr/>
          <a:lstStyle/>
          <a:p>
            <a:pPr>
              <a:defRPr/>
            </a:pPr>
            <a:endParaRPr lang="de-DE"/>
          </a:p>
        </p:txBody>
      </p:sp>
      <p:sp>
        <p:nvSpPr>
          <p:cNvPr id="53349" name="Line 101"/>
          <p:cNvSpPr>
            <a:spLocks noChangeShapeType="1"/>
          </p:cNvSpPr>
          <p:nvPr userDrawn="1"/>
        </p:nvSpPr>
        <p:spPr bwMode="auto">
          <a:xfrm flipV="1">
            <a:off x="76200" y="227013"/>
            <a:ext cx="9067800" cy="11112"/>
          </a:xfrm>
          <a:prstGeom prst="line">
            <a:avLst/>
          </a:prstGeom>
          <a:noFill/>
          <a:ln w="10795">
            <a:solidFill>
              <a:srgbClr val="000000"/>
            </a:solidFill>
            <a:round/>
            <a:headEnd/>
            <a:tailEnd/>
          </a:ln>
          <a:effectLst/>
        </p:spPr>
        <p:txBody>
          <a:bodyPr/>
          <a:lstStyle/>
          <a:p>
            <a:pPr>
              <a:defRPr/>
            </a:pPr>
            <a:endParaRPr lang="de-DE"/>
          </a:p>
        </p:txBody>
      </p:sp>
      <p:sp>
        <p:nvSpPr>
          <p:cNvPr id="53324" name="Rectangle 76"/>
          <p:cNvSpPr>
            <a:spLocks noGrp="1" noChangeArrowheads="1"/>
          </p:cNvSpPr>
          <p:nvPr>
            <p:ph type="title"/>
          </p:nvPr>
        </p:nvSpPr>
        <p:spPr bwMode="auto">
          <a:xfrm>
            <a:off x="2084388" y="130175"/>
            <a:ext cx="4416425" cy="469900"/>
          </a:xfrm>
          <a:prstGeom prst="rect">
            <a:avLst/>
          </a:prstGeom>
          <a:solidFill>
            <a:srgbClr val="0000FF"/>
          </a:solidFill>
          <a:ln w="12700">
            <a:solidFill>
              <a:schemeClr val="tx1"/>
            </a:solidFill>
            <a:miter lim="800000"/>
            <a:headEnd/>
            <a:tailEnd/>
          </a:ln>
          <a:effectLst>
            <a:outerShdw dist="107763" dir="2700000" algn="ctr" rotWithShape="0">
              <a:schemeClr val="tx1"/>
            </a:outerShdw>
          </a:effectLst>
        </p:spPr>
        <p:txBody>
          <a:bodyPr vert="horz" wrap="square" lIns="91440" tIns="45720" rIns="91440" bIns="45720" numCol="1" anchor="b" anchorCtr="0" compatLnSpc="1">
            <a:prstTxWarp prst="textNoShape">
              <a:avLst/>
            </a:prstTxWarp>
            <a:spAutoFit/>
          </a:bodyPr>
          <a:lstStyle/>
          <a:p>
            <a:pPr lvl="0"/>
            <a:r>
              <a:rPr lang="de-DE" smtClean="0"/>
              <a:t>Titel</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4" r:id="rId4"/>
  </p:sldLayoutIdLst>
  <p:timing>
    <p:tnLst>
      <p:par>
        <p:cTn id="1" dur="indefinite" restart="never" nodeType="tmRoot"/>
      </p:par>
    </p:tnLst>
  </p:timing>
  <p:txStyles>
    <p:titleStyle>
      <a:lvl1pPr algn="ctr" rtl="0" eaLnBrk="0" fontAlgn="base" hangingPunct="0">
        <a:spcBef>
          <a:spcPct val="0"/>
        </a:spcBef>
        <a:spcAft>
          <a:spcPct val="0"/>
        </a:spcAft>
        <a:defRPr sz="2400">
          <a:solidFill>
            <a:schemeClr val="accent1"/>
          </a:solidFill>
          <a:latin typeface="+mj-lt"/>
          <a:ea typeface="+mj-ea"/>
          <a:cs typeface="+mj-cs"/>
        </a:defRPr>
      </a:lvl1pPr>
      <a:lvl2pPr algn="ctr" rtl="0" eaLnBrk="0" fontAlgn="base" hangingPunct="0">
        <a:spcBef>
          <a:spcPct val="0"/>
        </a:spcBef>
        <a:spcAft>
          <a:spcPct val="0"/>
        </a:spcAft>
        <a:defRPr sz="2400">
          <a:solidFill>
            <a:schemeClr val="accent1"/>
          </a:solidFill>
          <a:latin typeface="Arial" charset="0"/>
        </a:defRPr>
      </a:lvl2pPr>
      <a:lvl3pPr algn="ctr" rtl="0" eaLnBrk="0" fontAlgn="base" hangingPunct="0">
        <a:spcBef>
          <a:spcPct val="0"/>
        </a:spcBef>
        <a:spcAft>
          <a:spcPct val="0"/>
        </a:spcAft>
        <a:defRPr sz="2400">
          <a:solidFill>
            <a:schemeClr val="accent1"/>
          </a:solidFill>
          <a:latin typeface="Arial" charset="0"/>
        </a:defRPr>
      </a:lvl3pPr>
      <a:lvl4pPr algn="ctr" rtl="0" eaLnBrk="0" fontAlgn="base" hangingPunct="0">
        <a:spcBef>
          <a:spcPct val="0"/>
        </a:spcBef>
        <a:spcAft>
          <a:spcPct val="0"/>
        </a:spcAft>
        <a:defRPr sz="2400">
          <a:solidFill>
            <a:schemeClr val="accent1"/>
          </a:solidFill>
          <a:latin typeface="Arial" charset="0"/>
        </a:defRPr>
      </a:lvl4pPr>
      <a:lvl5pPr algn="ctr" rtl="0" eaLnBrk="0" fontAlgn="base" hangingPunct="0">
        <a:spcBef>
          <a:spcPct val="0"/>
        </a:spcBef>
        <a:spcAft>
          <a:spcPct val="0"/>
        </a:spcAft>
        <a:defRPr sz="2400">
          <a:solidFill>
            <a:schemeClr val="accent1"/>
          </a:solidFill>
          <a:latin typeface="Arial" charset="0"/>
        </a:defRPr>
      </a:lvl5pPr>
      <a:lvl6pPr marL="457200" algn="ctr" rtl="0" fontAlgn="base">
        <a:spcBef>
          <a:spcPct val="0"/>
        </a:spcBef>
        <a:spcAft>
          <a:spcPct val="0"/>
        </a:spcAft>
        <a:defRPr sz="2400">
          <a:solidFill>
            <a:schemeClr val="accent1"/>
          </a:solidFill>
          <a:latin typeface="Arial" charset="0"/>
        </a:defRPr>
      </a:lvl6pPr>
      <a:lvl7pPr marL="914400" algn="ctr" rtl="0" fontAlgn="base">
        <a:spcBef>
          <a:spcPct val="0"/>
        </a:spcBef>
        <a:spcAft>
          <a:spcPct val="0"/>
        </a:spcAft>
        <a:defRPr sz="2400">
          <a:solidFill>
            <a:schemeClr val="accent1"/>
          </a:solidFill>
          <a:latin typeface="Arial" charset="0"/>
        </a:defRPr>
      </a:lvl7pPr>
      <a:lvl8pPr marL="1371600" algn="ctr" rtl="0" fontAlgn="base">
        <a:spcBef>
          <a:spcPct val="0"/>
        </a:spcBef>
        <a:spcAft>
          <a:spcPct val="0"/>
        </a:spcAft>
        <a:defRPr sz="2400">
          <a:solidFill>
            <a:schemeClr val="accent1"/>
          </a:solidFill>
          <a:latin typeface="Arial" charset="0"/>
        </a:defRPr>
      </a:lvl8pPr>
      <a:lvl9pPr marL="1828800" algn="ctr" rtl="0" fontAlgn="base">
        <a:spcBef>
          <a:spcPct val="0"/>
        </a:spcBef>
        <a:spcAft>
          <a:spcPct val="0"/>
        </a:spcAft>
        <a:defRPr sz="2400">
          <a:solidFill>
            <a:schemeClr val="accent1"/>
          </a:solidFill>
          <a:latin typeface="Arial" charset="0"/>
        </a:defRPr>
      </a:lvl9pPr>
    </p:titleStyle>
    <p:bodyStyle>
      <a:lvl1pPr marL="342900" indent="-342900" algn="l" rtl="0" eaLnBrk="0" fontAlgn="base" hangingPunct="0">
        <a:spcBef>
          <a:spcPct val="20000"/>
        </a:spcBef>
        <a:spcAft>
          <a:spcPct val="0"/>
        </a:spcAft>
        <a:buClr>
          <a:schemeClr val="tx1"/>
        </a:buClr>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defRPr>
          <a:solidFill>
            <a:schemeClr val="tx1"/>
          </a:solidFill>
          <a:latin typeface="+mn-lt"/>
        </a:defRPr>
      </a:lvl2pPr>
      <a:lvl3pPr marL="1143000" indent="-228600" algn="l" rtl="0" eaLnBrk="0" fontAlgn="base" hangingPunct="0">
        <a:spcBef>
          <a:spcPct val="20000"/>
        </a:spcBef>
        <a:spcAft>
          <a:spcPct val="0"/>
        </a:spcAft>
        <a:buClr>
          <a:schemeClr val="tx1"/>
        </a:buClr>
        <a:defRPr>
          <a:solidFill>
            <a:schemeClr val="tx1"/>
          </a:solidFill>
          <a:latin typeface="+mn-lt"/>
        </a:defRPr>
      </a:lvl3pPr>
      <a:lvl4pPr marL="1600200" indent="-228600" algn="l" rtl="0" eaLnBrk="0" fontAlgn="base" hangingPunct="0">
        <a:spcBef>
          <a:spcPct val="20000"/>
        </a:spcBef>
        <a:spcAft>
          <a:spcPct val="0"/>
        </a:spcAft>
        <a:buClr>
          <a:schemeClr val="tx1"/>
        </a:buClr>
        <a:defRPr>
          <a:solidFill>
            <a:schemeClr val="tx1"/>
          </a:solidFill>
          <a:latin typeface="+mn-lt"/>
        </a:defRPr>
      </a:lvl4pPr>
      <a:lvl5pPr marL="2057400" indent="-228600" algn="l" rtl="0" eaLnBrk="0" fontAlgn="base" hangingPunct="0">
        <a:spcBef>
          <a:spcPct val="20000"/>
        </a:spcBef>
        <a:spcAft>
          <a:spcPct val="0"/>
        </a:spcAft>
        <a:buClr>
          <a:schemeClr val="tx1"/>
        </a:buClr>
        <a:buFont typeface="Arial" pitchFamily="34" charset="0"/>
        <a:defRPr>
          <a:solidFill>
            <a:schemeClr val="tx1"/>
          </a:solidFill>
          <a:latin typeface="+mn-lt"/>
        </a:defRPr>
      </a:lvl5pPr>
      <a:lvl6pPr marL="2514600" indent="-228600" algn="l" rtl="0" fontAlgn="base">
        <a:spcBef>
          <a:spcPct val="20000"/>
        </a:spcBef>
        <a:spcAft>
          <a:spcPct val="0"/>
        </a:spcAft>
        <a:buClr>
          <a:schemeClr val="tx1"/>
        </a:buClr>
        <a:buChar char="•"/>
        <a:defRPr sz="1400" b="1">
          <a:solidFill>
            <a:schemeClr val="tx1"/>
          </a:solidFill>
          <a:latin typeface="+mn-lt"/>
        </a:defRPr>
      </a:lvl6pPr>
      <a:lvl7pPr marL="2971800" indent="-228600" algn="l" rtl="0" fontAlgn="base">
        <a:spcBef>
          <a:spcPct val="20000"/>
        </a:spcBef>
        <a:spcAft>
          <a:spcPct val="0"/>
        </a:spcAft>
        <a:buClr>
          <a:schemeClr val="tx1"/>
        </a:buClr>
        <a:buChar char="•"/>
        <a:defRPr sz="1400" b="1">
          <a:solidFill>
            <a:schemeClr val="tx1"/>
          </a:solidFill>
          <a:latin typeface="+mn-lt"/>
        </a:defRPr>
      </a:lvl7pPr>
      <a:lvl8pPr marL="3429000" indent="-228600" algn="l" rtl="0" fontAlgn="base">
        <a:spcBef>
          <a:spcPct val="20000"/>
        </a:spcBef>
        <a:spcAft>
          <a:spcPct val="0"/>
        </a:spcAft>
        <a:buClr>
          <a:schemeClr val="tx1"/>
        </a:buClr>
        <a:buChar char="•"/>
        <a:defRPr sz="1400" b="1">
          <a:solidFill>
            <a:schemeClr val="tx1"/>
          </a:solidFill>
          <a:latin typeface="+mn-lt"/>
        </a:defRPr>
      </a:lvl8pPr>
      <a:lvl9pPr marL="3886200" indent="-228600" algn="l" rtl="0" fontAlgn="base">
        <a:spcBef>
          <a:spcPct val="20000"/>
        </a:spcBef>
        <a:spcAft>
          <a:spcPct val="0"/>
        </a:spcAft>
        <a:buClr>
          <a:schemeClr val="tx1"/>
        </a:buClr>
        <a:buChar char="•"/>
        <a:defRPr sz="14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170" name="Rectangle 77"/>
          <p:cNvSpPr>
            <a:spLocks noGrp="1" noChangeArrowheads="1"/>
          </p:cNvSpPr>
          <p:nvPr>
            <p:ph type="body" idx="1"/>
          </p:nvPr>
        </p:nvSpPr>
        <p:spPr bwMode="auto">
          <a:xfrm>
            <a:off x="0" y="720725"/>
            <a:ext cx="9144000" cy="5692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3324" name="Rectangle 76"/>
          <p:cNvSpPr>
            <a:spLocks noGrp="1" noChangeArrowheads="1"/>
          </p:cNvSpPr>
          <p:nvPr>
            <p:ph type="title"/>
          </p:nvPr>
        </p:nvSpPr>
        <p:spPr bwMode="auto">
          <a:xfrm>
            <a:off x="2084388" y="130175"/>
            <a:ext cx="4416425" cy="469900"/>
          </a:xfrm>
          <a:prstGeom prst="rect">
            <a:avLst/>
          </a:prstGeom>
          <a:solidFill>
            <a:srgbClr val="0000FF"/>
          </a:solidFill>
          <a:ln w="12700">
            <a:solidFill>
              <a:schemeClr val="tx1"/>
            </a:solidFill>
            <a:miter lim="800000"/>
            <a:headEnd/>
            <a:tailEnd/>
          </a:ln>
          <a:effectLst>
            <a:outerShdw dist="107763" dir="2700000" algn="ctr" rotWithShape="0">
              <a:schemeClr val="tx1"/>
            </a:outerShdw>
          </a:effectLst>
        </p:spPr>
        <p:txBody>
          <a:bodyPr vert="horz" wrap="square" lIns="91440" tIns="45720" rIns="91440" bIns="45720" numCol="1" anchor="b" anchorCtr="0" compatLnSpc="1">
            <a:prstTxWarp prst="textNoShape">
              <a:avLst/>
            </a:prstTxWarp>
            <a:spAutoFit/>
          </a:bodyPr>
          <a:lstStyle/>
          <a:p>
            <a:pPr lvl="0"/>
            <a:r>
              <a:rPr lang="de-DE" smtClean="0"/>
              <a:t>Titel</a:t>
            </a:r>
          </a:p>
        </p:txBody>
      </p:sp>
    </p:spTree>
  </p:cSld>
  <p:clrMap bg1="lt1" tx1="dk1" bg2="lt2" tx2="dk2" accent1="accent1" accent2="accent2" accent3="accent3" accent4="accent4" accent5="accent5" accent6="accent6" hlink="hlink" folHlink="folHlink"/>
  <p:sldLayoutIdLst>
    <p:sldLayoutId id="2147483690" r:id="rId1"/>
    <p:sldLayoutId id="2147483708" r:id="rId2"/>
    <p:sldLayoutId id="2147483713" r:id="rId3"/>
  </p:sldLayoutIdLst>
  <p:txStyles>
    <p:titleStyle>
      <a:lvl1pPr algn="ctr" rtl="0" eaLnBrk="0" fontAlgn="base" hangingPunct="0">
        <a:spcBef>
          <a:spcPct val="0"/>
        </a:spcBef>
        <a:spcAft>
          <a:spcPct val="0"/>
        </a:spcAft>
        <a:defRPr sz="2400">
          <a:solidFill>
            <a:schemeClr val="accent1"/>
          </a:solidFill>
          <a:latin typeface="+mj-lt"/>
          <a:ea typeface="+mj-ea"/>
          <a:cs typeface="+mj-cs"/>
        </a:defRPr>
      </a:lvl1pPr>
      <a:lvl2pPr algn="ctr" rtl="0" eaLnBrk="0" fontAlgn="base" hangingPunct="0">
        <a:spcBef>
          <a:spcPct val="0"/>
        </a:spcBef>
        <a:spcAft>
          <a:spcPct val="0"/>
        </a:spcAft>
        <a:defRPr sz="2400">
          <a:solidFill>
            <a:schemeClr val="accent1"/>
          </a:solidFill>
          <a:latin typeface="Arial" charset="0"/>
        </a:defRPr>
      </a:lvl2pPr>
      <a:lvl3pPr algn="ctr" rtl="0" eaLnBrk="0" fontAlgn="base" hangingPunct="0">
        <a:spcBef>
          <a:spcPct val="0"/>
        </a:spcBef>
        <a:spcAft>
          <a:spcPct val="0"/>
        </a:spcAft>
        <a:defRPr sz="2400">
          <a:solidFill>
            <a:schemeClr val="accent1"/>
          </a:solidFill>
          <a:latin typeface="Arial" charset="0"/>
        </a:defRPr>
      </a:lvl3pPr>
      <a:lvl4pPr algn="ctr" rtl="0" eaLnBrk="0" fontAlgn="base" hangingPunct="0">
        <a:spcBef>
          <a:spcPct val="0"/>
        </a:spcBef>
        <a:spcAft>
          <a:spcPct val="0"/>
        </a:spcAft>
        <a:defRPr sz="2400">
          <a:solidFill>
            <a:schemeClr val="accent1"/>
          </a:solidFill>
          <a:latin typeface="Arial" charset="0"/>
        </a:defRPr>
      </a:lvl4pPr>
      <a:lvl5pPr algn="ctr" rtl="0" eaLnBrk="0" fontAlgn="base" hangingPunct="0">
        <a:spcBef>
          <a:spcPct val="0"/>
        </a:spcBef>
        <a:spcAft>
          <a:spcPct val="0"/>
        </a:spcAft>
        <a:defRPr sz="2400">
          <a:solidFill>
            <a:schemeClr val="accent1"/>
          </a:solidFill>
          <a:latin typeface="Arial" charset="0"/>
        </a:defRPr>
      </a:lvl5pPr>
      <a:lvl6pPr marL="457200" algn="ctr" rtl="0" fontAlgn="base">
        <a:spcBef>
          <a:spcPct val="0"/>
        </a:spcBef>
        <a:spcAft>
          <a:spcPct val="0"/>
        </a:spcAft>
        <a:defRPr sz="2400">
          <a:solidFill>
            <a:schemeClr val="accent1"/>
          </a:solidFill>
          <a:latin typeface="Arial" charset="0"/>
        </a:defRPr>
      </a:lvl6pPr>
      <a:lvl7pPr marL="914400" algn="ctr" rtl="0" fontAlgn="base">
        <a:spcBef>
          <a:spcPct val="0"/>
        </a:spcBef>
        <a:spcAft>
          <a:spcPct val="0"/>
        </a:spcAft>
        <a:defRPr sz="2400">
          <a:solidFill>
            <a:schemeClr val="accent1"/>
          </a:solidFill>
          <a:latin typeface="Arial" charset="0"/>
        </a:defRPr>
      </a:lvl7pPr>
      <a:lvl8pPr marL="1371600" algn="ctr" rtl="0" fontAlgn="base">
        <a:spcBef>
          <a:spcPct val="0"/>
        </a:spcBef>
        <a:spcAft>
          <a:spcPct val="0"/>
        </a:spcAft>
        <a:defRPr sz="2400">
          <a:solidFill>
            <a:schemeClr val="accent1"/>
          </a:solidFill>
          <a:latin typeface="Arial" charset="0"/>
        </a:defRPr>
      </a:lvl8pPr>
      <a:lvl9pPr marL="1828800" algn="ctr" rtl="0" fontAlgn="base">
        <a:spcBef>
          <a:spcPct val="0"/>
        </a:spcBef>
        <a:spcAft>
          <a:spcPct val="0"/>
        </a:spcAft>
        <a:defRPr sz="2400">
          <a:solidFill>
            <a:schemeClr val="accent1"/>
          </a:solidFill>
          <a:latin typeface="Arial" charset="0"/>
        </a:defRPr>
      </a:lvl9pPr>
    </p:titleStyle>
    <p:bodyStyle>
      <a:lvl1pPr marL="342900" indent="-342900" algn="l" rtl="0" eaLnBrk="0" fontAlgn="base" hangingPunct="0">
        <a:spcBef>
          <a:spcPct val="20000"/>
        </a:spcBef>
        <a:spcAft>
          <a:spcPct val="0"/>
        </a:spcAft>
        <a:buClr>
          <a:schemeClr val="tx1"/>
        </a:buClr>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defRPr>
          <a:solidFill>
            <a:schemeClr val="tx1"/>
          </a:solidFill>
          <a:latin typeface="+mn-lt"/>
        </a:defRPr>
      </a:lvl2pPr>
      <a:lvl3pPr marL="1143000" indent="-228600" algn="l" rtl="0" eaLnBrk="0" fontAlgn="base" hangingPunct="0">
        <a:spcBef>
          <a:spcPct val="20000"/>
        </a:spcBef>
        <a:spcAft>
          <a:spcPct val="0"/>
        </a:spcAft>
        <a:buClr>
          <a:schemeClr val="tx1"/>
        </a:buClr>
        <a:defRPr>
          <a:solidFill>
            <a:schemeClr val="tx1"/>
          </a:solidFill>
          <a:latin typeface="+mn-lt"/>
        </a:defRPr>
      </a:lvl3pPr>
      <a:lvl4pPr marL="1600200" indent="-228600" algn="l" rtl="0" eaLnBrk="0" fontAlgn="base" hangingPunct="0">
        <a:spcBef>
          <a:spcPct val="20000"/>
        </a:spcBef>
        <a:spcAft>
          <a:spcPct val="0"/>
        </a:spcAft>
        <a:buClr>
          <a:schemeClr val="tx1"/>
        </a:buClr>
        <a:defRPr>
          <a:solidFill>
            <a:schemeClr val="tx1"/>
          </a:solidFill>
          <a:latin typeface="+mn-lt"/>
        </a:defRPr>
      </a:lvl4pPr>
      <a:lvl5pPr marL="2057400" indent="-228600" algn="l" rtl="0" eaLnBrk="0" fontAlgn="base" hangingPunct="0">
        <a:spcBef>
          <a:spcPct val="20000"/>
        </a:spcBef>
        <a:spcAft>
          <a:spcPct val="0"/>
        </a:spcAft>
        <a:buClr>
          <a:schemeClr val="tx1"/>
        </a:buClr>
        <a:buFont typeface="Arial" pitchFamily="34" charset="0"/>
        <a:defRPr>
          <a:solidFill>
            <a:schemeClr val="tx1"/>
          </a:solidFill>
          <a:latin typeface="+mn-lt"/>
        </a:defRPr>
      </a:lvl5pPr>
      <a:lvl6pPr marL="2514600" indent="-228600" algn="l" rtl="0" fontAlgn="base">
        <a:spcBef>
          <a:spcPct val="20000"/>
        </a:spcBef>
        <a:spcAft>
          <a:spcPct val="0"/>
        </a:spcAft>
        <a:buClr>
          <a:schemeClr val="tx1"/>
        </a:buClr>
        <a:buChar char="•"/>
        <a:defRPr sz="1400" b="1">
          <a:solidFill>
            <a:schemeClr val="tx1"/>
          </a:solidFill>
          <a:latin typeface="+mn-lt"/>
        </a:defRPr>
      </a:lvl6pPr>
      <a:lvl7pPr marL="2971800" indent="-228600" algn="l" rtl="0" fontAlgn="base">
        <a:spcBef>
          <a:spcPct val="20000"/>
        </a:spcBef>
        <a:spcAft>
          <a:spcPct val="0"/>
        </a:spcAft>
        <a:buClr>
          <a:schemeClr val="tx1"/>
        </a:buClr>
        <a:buChar char="•"/>
        <a:defRPr sz="1400" b="1">
          <a:solidFill>
            <a:schemeClr val="tx1"/>
          </a:solidFill>
          <a:latin typeface="+mn-lt"/>
        </a:defRPr>
      </a:lvl7pPr>
      <a:lvl8pPr marL="3429000" indent="-228600" algn="l" rtl="0" fontAlgn="base">
        <a:spcBef>
          <a:spcPct val="20000"/>
        </a:spcBef>
        <a:spcAft>
          <a:spcPct val="0"/>
        </a:spcAft>
        <a:buClr>
          <a:schemeClr val="tx1"/>
        </a:buClr>
        <a:buChar char="•"/>
        <a:defRPr sz="1400" b="1">
          <a:solidFill>
            <a:schemeClr val="tx1"/>
          </a:solidFill>
          <a:latin typeface="+mn-lt"/>
        </a:defRPr>
      </a:lvl8pPr>
      <a:lvl9pPr marL="3886200" indent="-228600" algn="l" rtl="0" fontAlgn="base">
        <a:spcBef>
          <a:spcPct val="20000"/>
        </a:spcBef>
        <a:spcAft>
          <a:spcPct val="0"/>
        </a:spcAft>
        <a:buClr>
          <a:schemeClr val="tx1"/>
        </a:buClr>
        <a:buChar char="•"/>
        <a:defRPr sz="14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16.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el 2"/>
              <p:cNvSpPr>
                <a:spLocks noGrp="1"/>
              </p:cNvSpPr>
              <p:nvPr>
                <p:ph type="title"/>
              </p:nvPr>
            </p:nvSpPr>
            <p:spPr>
              <a:xfrm>
                <a:off x="2297095" y="289471"/>
                <a:ext cx="4549811" cy="830997"/>
              </a:xfrm>
            </p:spPr>
            <p:txBody>
              <a:bodyPr>
                <a:noAutofit/>
              </a:bodyPr>
              <a:lstStyle/>
              <a:p>
                <a:pPr>
                  <a:defRPr/>
                </a:pPr>
                <a:r>
                  <a:rPr lang="en-US" dirty="0" smtClean="0">
                    <a:effectLst>
                      <a:outerShdw blurRad="38100" dist="38100" dir="2700000" algn="tl">
                        <a:srgbClr val="000000">
                          <a:alpha val="43137"/>
                        </a:srgbClr>
                      </a:outerShdw>
                    </a:effectLst>
                  </a:rPr>
                  <a:t>High-resolution </a:t>
                </a:r>
                <a:r>
                  <a:rPr lang="en-GB" dirty="0">
                    <a:effectLst>
                      <a:outerShdw blurRad="38100" dist="38100" dir="2700000" algn="tl">
                        <a:srgbClr val="000000">
                          <a:alpha val="43137"/>
                        </a:srgbClr>
                      </a:outerShdw>
                    </a:effectLst>
                  </a:rPr>
                  <a:t>spectroscopy of </a:t>
                </a:r>
                <a14:m>
                  <m:oMath xmlns:m="http://schemas.openxmlformats.org/officeDocument/2006/math">
                    <m:sPre>
                      <m:sPrePr>
                        <m:ctrlPr>
                          <a:rPr lang="de-DE" sz="2000" i="1">
                            <a:effectLst>
                              <a:outerShdw blurRad="38100" dist="38100" dir="2700000" algn="tl">
                                <a:srgbClr val="000000">
                                  <a:alpha val="43137"/>
                                </a:srgbClr>
                              </a:outerShdw>
                            </a:effectLst>
                            <a:latin typeface="Cambria Math"/>
                          </a:rPr>
                        </m:ctrlPr>
                      </m:sPrePr>
                      <m:sub>
                        <m:r>
                          <a:rPr lang="de-DE" sz="2000" b="0" i="1">
                            <a:effectLst>
                              <a:outerShdw blurRad="38100" dist="38100" dir="2700000" algn="tl">
                                <a:srgbClr val="000000">
                                  <a:alpha val="43137"/>
                                </a:srgbClr>
                              </a:outerShdw>
                            </a:effectLst>
                            <a:latin typeface="Cambria Math"/>
                          </a:rPr>
                          <m:t>𝛬</m:t>
                        </m:r>
                      </m:sub>
                      <m:sup>
                        <m:r>
                          <m:rPr>
                            <m:nor/>
                          </m:rPr>
                          <a:rPr lang="en-US" sz="2000">
                            <a:effectLst>
                              <a:outerShdw blurRad="38100" dist="38100" dir="2700000" algn="tl">
                                <a:srgbClr val="000000">
                                  <a:alpha val="43137"/>
                                </a:srgbClr>
                              </a:outerShdw>
                            </a:effectLst>
                          </a:rPr>
                          <m:t>4</m:t>
                        </m:r>
                      </m:sup>
                      <m:e>
                        <m:r>
                          <m:rPr>
                            <m:nor/>
                          </m:rPr>
                          <a:rPr lang="en-US" sz="2000">
                            <a:effectLst>
                              <a:outerShdw blurRad="38100" dist="38100" dir="2700000" algn="tl">
                                <a:srgbClr val="000000">
                                  <a:alpha val="43137"/>
                                </a:srgbClr>
                              </a:outerShdw>
                            </a:effectLst>
                          </a:rPr>
                          <m:t>H</m:t>
                        </m:r>
                      </m:e>
                    </m:sPre>
                  </m:oMath>
                </a14:m>
                <a:r>
                  <a:rPr lang="en-GB" dirty="0">
                    <a:effectLst>
                      <a:outerShdw blurRad="38100" dist="38100" dir="2700000" algn="tl">
                        <a:srgbClr val="000000">
                          <a:alpha val="43137"/>
                        </a:srgbClr>
                      </a:outerShdw>
                    </a:effectLst>
                  </a:rPr>
                  <a:t> </a:t>
                </a:r>
                <a:r>
                  <a:rPr lang="en-GB" dirty="0" err="1">
                    <a:effectLst>
                      <a:outerShdw blurRad="38100" dist="38100" dir="2700000" algn="tl">
                        <a:srgbClr val="000000">
                          <a:alpha val="43137"/>
                        </a:srgbClr>
                      </a:outerShdw>
                    </a:effectLst>
                  </a:rPr>
                  <a:t>hyperhydrogen</a:t>
                </a:r>
                <a:r>
                  <a:rPr lang="en-GB"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at MAMI</a:t>
                </a:r>
              </a:p>
            </p:txBody>
          </p:sp>
        </mc:Choice>
        <mc:Fallback xmlns="">
          <p:sp>
            <p:nvSpPr>
              <p:cNvPr id="3" name="Titel 2"/>
              <p:cNvSpPr>
                <a:spLocks noGrp="1" noRot="1" noChangeAspect="1" noMove="1" noResize="1" noEditPoints="1" noAdjustHandles="1" noChangeArrowheads="1" noChangeShapeType="1" noTextEdit="1"/>
              </p:cNvSpPr>
              <p:nvPr>
                <p:ph type="title"/>
              </p:nvPr>
            </p:nvSpPr>
            <p:spPr>
              <a:xfrm>
                <a:off x="2297095" y="289471"/>
                <a:ext cx="4549811" cy="830997"/>
              </a:xfrm>
              <a:blipFill rotWithShape="1">
                <a:blip r:embed="rId3"/>
                <a:stretch>
                  <a:fillRect l="-1018" t="-6111"/>
                </a:stretch>
              </a:blipFill>
            </p:spPr>
            <p:txBody>
              <a:bodyPr/>
              <a:lstStyle/>
              <a:p>
                <a:r>
                  <a:rPr lang="de-DE">
                    <a:noFill/>
                  </a:rPr>
                  <a:t> </a:t>
                </a:r>
              </a:p>
            </p:txBody>
          </p:sp>
        </mc:Fallback>
      </mc:AlternateContent>
      <p:sp>
        <p:nvSpPr>
          <p:cNvPr id="13" name="Untertitel 3"/>
          <p:cNvSpPr txBox="1">
            <a:spLocks/>
          </p:cNvSpPr>
          <p:nvPr/>
        </p:nvSpPr>
        <p:spPr bwMode="auto">
          <a:xfrm>
            <a:off x="1338263" y="4509312"/>
            <a:ext cx="6400800" cy="1081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kumimoji="0" lang="de-DE" sz="2000" b="0" i="0" u="none" strike="noStrike" kern="0" cap="none" spc="0" normalizeH="0" baseline="0" noProof="0" dirty="0" smtClean="0">
                <a:ln>
                  <a:noFill/>
                </a:ln>
                <a:solidFill>
                  <a:schemeClr val="tx1"/>
                </a:solidFill>
                <a:effectLst/>
                <a:uLnTx/>
                <a:uFillTx/>
                <a:latin typeface="+mn-lt"/>
                <a:ea typeface="+mn-ea"/>
                <a:cs typeface="+mn-cs"/>
              </a:rPr>
              <a:t>Patrick Achenbach</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de-DE" sz="1600" b="0" i="1" u="none" strike="noStrike" kern="0" cap="none" spc="0" normalizeH="0" baseline="0" noProof="0" dirty="0" smtClean="0">
                <a:ln>
                  <a:noFill/>
                </a:ln>
                <a:solidFill>
                  <a:schemeClr val="tx1"/>
                </a:solidFill>
                <a:effectLst/>
                <a:uLnTx/>
                <a:uFillTx/>
                <a:latin typeface="+mn-lt"/>
                <a:ea typeface="+mn-ea"/>
                <a:cs typeface="+mn-cs"/>
              </a:rPr>
              <a:t>U Mainz</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lang="de-DE" sz="2000" kern="0" dirty="0" smtClean="0">
                <a:latin typeface="+mn-lt"/>
              </a:rPr>
              <a:t>May</a:t>
            </a:r>
            <a:r>
              <a:rPr kumimoji="0" lang="de-DE" sz="2000" b="0" i="0" u="none" strike="noStrike" kern="0" cap="none" spc="0" normalizeH="0" baseline="0" noProof="0" dirty="0" smtClean="0">
                <a:ln>
                  <a:noFill/>
                </a:ln>
                <a:solidFill>
                  <a:schemeClr val="tx1"/>
                </a:solidFill>
                <a:effectLst/>
                <a:uLnTx/>
                <a:uFillTx/>
                <a:latin typeface="+mn-lt"/>
                <a:ea typeface="+mn-ea"/>
                <a:cs typeface="+mn-cs"/>
              </a:rPr>
              <a:t> 2o14</a:t>
            </a:r>
          </a:p>
        </p:txBody>
      </p:sp>
    </p:spTree>
    <p:extLst>
      <p:ext uri="{BB962C8B-B14F-4D97-AF65-F5344CB8AC3E}">
        <p14:creationId xmlns:p14="http://schemas.microsoft.com/office/powerpoint/2010/main" val="1792776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482" y="130175"/>
            <a:ext cx="8239036" cy="469900"/>
          </a:xfrm>
        </p:spPr>
        <p:txBody>
          <a:bodyPr>
            <a:normAutofit fontScale="90000"/>
          </a:bodyPr>
          <a:lstStyle/>
          <a:p>
            <a:r>
              <a:rPr lang="en-US" dirty="0" err="1" smtClean="0">
                <a:effectLst>
                  <a:outerShdw blurRad="38100" dist="38100" dir="2700000" algn="tl">
                    <a:srgbClr val="000000">
                      <a:alpha val="43137"/>
                    </a:srgbClr>
                  </a:outerShdw>
                </a:effectLst>
                <a:cs typeface="Arial" pitchFamily="34" charset="0"/>
              </a:rPr>
              <a:t>Hypernuclear</a:t>
            </a:r>
            <a:r>
              <a:rPr lang="en-US" dirty="0" smtClean="0">
                <a:effectLst>
                  <a:outerShdw blurRad="38100" dist="38100" dir="2700000" algn="tl">
                    <a:srgbClr val="000000">
                      <a:alpha val="43137"/>
                    </a:srgbClr>
                  </a:outerShdw>
                </a:effectLst>
                <a:cs typeface="Arial" pitchFamily="34" charset="0"/>
              </a:rPr>
              <a:t> decay-pion spectroscopy in counter experiments</a:t>
            </a:r>
            <a:endParaRPr lang="de-DE" dirty="0">
              <a:effectLst>
                <a:outerShdw blurRad="38100" dist="38100" dir="2700000" algn="tl">
                  <a:srgbClr val="000000">
                    <a:alpha val="43137"/>
                  </a:srgbClr>
                </a:outerShdw>
              </a:effectLst>
            </a:endParaRPr>
          </a:p>
        </p:txBody>
      </p:sp>
      <p:sp>
        <p:nvSpPr>
          <p:cNvPr id="87" name="Inhaltsplatzhalter 1"/>
          <p:cNvSpPr txBox="1">
            <a:spLocks/>
          </p:cNvSpPr>
          <p:nvPr/>
        </p:nvSpPr>
        <p:spPr>
          <a:xfrm>
            <a:off x="1993222" y="5589078"/>
            <a:ext cx="6186482" cy="63441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tx1"/>
              </a:buClr>
              <a:buSzTx/>
              <a:buFontTx/>
              <a:buNone/>
              <a:tabLst/>
              <a:defRPr/>
            </a:pPr>
            <a:r>
              <a:rPr lang="en-US" sz="1800" kern="0" dirty="0" smtClean="0">
                <a:latin typeface="+mn-lt"/>
                <a:cs typeface="Vrinda" panose="020B0502040204020203" pitchFamily="34" charset="0"/>
              </a:rPr>
              <a:t>t</a:t>
            </a:r>
            <a:r>
              <a:rPr kumimoji="0" lang="en-US" sz="1800" b="0" i="0" u="none" strike="noStrike" kern="0" cap="none" spc="0" normalizeH="0" baseline="0" noProof="0" dirty="0" err="1" smtClean="0">
                <a:ln>
                  <a:noFill/>
                </a:ln>
                <a:solidFill>
                  <a:schemeClr val="tx1"/>
                </a:solidFill>
                <a:effectLst/>
                <a:uLnTx/>
                <a:uFillTx/>
                <a:latin typeface="+mn-lt"/>
                <a:cs typeface="Vrinda" panose="020B0502040204020203" pitchFamily="34" charset="0"/>
              </a:rPr>
              <a:t>wo</a:t>
            </a:r>
            <a:r>
              <a:rPr lang="en-US" sz="1800" kern="0" dirty="0" smtClean="0">
                <a:latin typeface="+mn-lt"/>
                <a:cs typeface="Vrinda" panose="020B0502040204020203" pitchFamily="34" charset="0"/>
              </a:rPr>
              <a:t>-</a:t>
            </a:r>
            <a:r>
              <a:rPr kumimoji="0" lang="en-US" sz="1800" b="0" i="0" u="none" strike="noStrike" kern="0" cap="none" spc="0" normalizeH="0" baseline="0" noProof="0" dirty="0" smtClean="0">
                <a:ln>
                  <a:noFill/>
                </a:ln>
                <a:solidFill>
                  <a:schemeClr val="tx1"/>
                </a:solidFill>
                <a:effectLst/>
                <a:uLnTx/>
                <a:uFillTx/>
                <a:latin typeface="+mn-lt"/>
                <a:cs typeface="Vrinda" panose="020B0502040204020203" pitchFamily="34" charset="0"/>
              </a:rPr>
              <a:t>body decay at rest </a:t>
            </a:r>
            <a:r>
              <a:rPr kumimoji="0" lang="en-US" sz="1800" b="0" i="0" u="none" strike="noStrike" kern="0" cap="none" spc="0" normalizeH="0" baseline="0" noProof="0" dirty="0" smtClean="0">
                <a:ln>
                  <a:noFill/>
                </a:ln>
                <a:solidFill>
                  <a:schemeClr val="tx1"/>
                </a:solidFill>
                <a:effectLst/>
                <a:uLnTx/>
                <a:uFillTx/>
                <a:latin typeface="+mn-lt"/>
                <a:cs typeface="Vrinda" panose="020B0502040204020203" pitchFamily="34" charset="0"/>
                <a:sym typeface="Symbol"/>
              </a:rPr>
              <a:t> </a:t>
            </a:r>
            <a:r>
              <a:rPr kumimoji="0" lang="en-US" sz="1800" b="0" i="0" u="none" strike="noStrike" kern="0" cap="none" spc="0" normalizeH="0" baseline="0" noProof="0" dirty="0" smtClean="0">
                <a:ln>
                  <a:noFill/>
                </a:ln>
                <a:solidFill>
                  <a:srgbClr val="C00000"/>
                </a:solidFill>
                <a:effectLst/>
                <a:uLnTx/>
                <a:uFillTx/>
                <a:latin typeface="+mn-lt"/>
                <a:cs typeface="Vrinda" panose="020B0502040204020203" pitchFamily="34" charset="0"/>
                <a:sym typeface="Symbol"/>
              </a:rPr>
              <a:t>mono-energetic </a:t>
            </a:r>
            <a:r>
              <a:rPr kumimoji="0" lang="en-US" sz="1800" b="0" i="0" u="none" strike="noStrike" kern="0" cap="none" spc="0" normalizeH="0" baseline="0" noProof="0" dirty="0" err="1" smtClean="0">
                <a:ln>
                  <a:noFill/>
                </a:ln>
                <a:solidFill>
                  <a:srgbClr val="C00000"/>
                </a:solidFill>
                <a:effectLst/>
                <a:uLnTx/>
                <a:uFillTx/>
                <a:latin typeface="+mn-lt"/>
                <a:cs typeface="Vrinda" panose="020B0502040204020203" pitchFamily="34" charset="0"/>
                <a:sym typeface="Symbol"/>
              </a:rPr>
              <a:t>pions</a:t>
            </a:r>
            <a:endParaRPr kumimoji="0" lang="en-US" sz="1800" b="0" i="0" u="none" strike="noStrike" kern="0" cap="none" spc="0" normalizeH="0" baseline="0" noProof="0" dirty="0" smtClean="0">
              <a:ln>
                <a:noFill/>
              </a:ln>
              <a:solidFill>
                <a:srgbClr val="C00000"/>
              </a:solidFill>
              <a:effectLst/>
              <a:uLnTx/>
              <a:uFillTx/>
              <a:latin typeface="+mn-lt"/>
              <a:cs typeface="Vrinda" panose="020B0502040204020203" pitchFamily="34" charset="0"/>
            </a:endParaRPr>
          </a:p>
        </p:txBody>
      </p:sp>
      <p:pic>
        <p:nvPicPr>
          <p:cNvPr id="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56" y="646941"/>
            <a:ext cx="8534426" cy="512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3928905" y="2685340"/>
            <a:ext cx="3132376" cy="646331"/>
          </a:xfrm>
          <a:prstGeom prst="rect">
            <a:avLst/>
          </a:prstGeom>
          <a:noFill/>
        </p:spPr>
        <p:txBody>
          <a:bodyPr wrap="square" rtlCol="0">
            <a:spAutoFit/>
          </a:bodyPr>
          <a:lstStyle/>
          <a:p>
            <a:pPr algn="ctr"/>
            <a:r>
              <a:rPr lang="en-US" sz="1800" dirty="0" smtClean="0">
                <a:latin typeface="+mn-lt"/>
              </a:rPr>
              <a:t>Different possible fragmentation processes</a:t>
            </a:r>
            <a:endParaRPr lang="en-US" sz="1800" dirty="0">
              <a:latin typeface="+mn-lt"/>
            </a:endParaRPr>
          </a:p>
        </p:txBody>
      </p:sp>
      <p:cxnSp>
        <p:nvCxnSpPr>
          <p:cNvPr id="8" name="Gerade Verbindung mit Pfeil 7"/>
          <p:cNvCxnSpPr/>
          <p:nvPr/>
        </p:nvCxnSpPr>
        <p:spPr bwMode="auto">
          <a:xfrm>
            <a:off x="3826237" y="3446120"/>
            <a:ext cx="248370" cy="1432355"/>
          </a:xfrm>
          <a:prstGeom prst="straightConnector1">
            <a:avLst/>
          </a:prstGeom>
          <a:solidFill>
            <a:srgbClr val="00B8FF"/>
          </a:solidFill>
          <a:ln w="25400" cap="flat" cmpd="sng" algn="ctr">
            <a:solidFill>
              <a:srgbClr val="FFC000"/>
            </a:solidFill>
            <a:prstDash val="solid"/>
            <a:miter lim="800000"/>
            <a:headEnd type="none" w="med" len="med"/>
            <a:tailEnd type="arrow" w="lg" len="med"/>
          </a:ln>
          <a:effectLst/>
        </p:spPr>
      </p:cxnSp>
      <p:sp>
        <p:nvSpPr>
          <p:cNvPr id="10" name="Textfeld 9"/>
          <p:cNvSpPr txBox="1"/>
          <p:nvPr/>
        </p:nvSpPr>
        <p:spPr>
          <a:xfrm rot="20884245">
            <a:off x="1936979" y="819763"/>
            <a:ext cx="3537605" cy="707886"/>
          </a:xfrm>
          <a:prstGeom prst="rect">
            <a:avLst/>
          </a:prstGeom>
          <a:noFill/>
        </p:spPr>
        <p:txBody>
          <a:bodyPr wrap="square" rtlCol="0">
            <a:spAutoFit/>
          </a:bodyPr>
          <a:lstStyle/>
          <a:p>
            <a:r>
              <a:rPr lang="de-DE" sz="2000" i="1" dirty="0" err="1" smtClean="0">
                <a:solidFill>
                  <a:srgbClr val="66FF66"/>
                </a:solidFill>
                <a:latin typeface="+mn-lt"/>
              </a:rPr>
              <a:t>energy</a:t>
            </a:r>
            <a:r>
              <a:rPr lang="de-DE" sz="2000" i="1" dirty="0" smtClean="0">
                <a:solidFill>
                  <a:srgbClr val="66FF66"/>
                </a:solidFill>
                <a:latin typeface="+mn-lt"/>
              </a:rPr>
              <a:t> </a:t>
            </a:r>
            <a:r>
              <a:rPr lang="de-DE" sz="2000" i="1" dirty="0" err="1" smtClean="0">
                <a:solidFill>
                  <a:srgbClr val="66FF66"/>
                </a:solidFill>
                <a:latin typeface="+mn-lt"/>
              </a:rPr>
              <a:t>and</a:t>
            </a:r>
            <a:r>
              <a:rPr lang="de-DE" sz="2000" i="1" dirty="0" smtClean="0">
                <a:solidFill>
                  <a:srgbClr val="66FF66"/>
                </a:solidFill>
                <a:latin typeface="+mn-lt"/>
              </a:rPr>
              <a:t> </a:t>
            </a:r>
            <a:r>
              <a:rPr lang="de-DE" sz="2000" i="1" dirty="0" err="1" smtClean="0">
                <a:solidFill>
                  <a:srgbClr val="66FF66"/>
                </a:solidFill>
                <a:latin typeface="+mn-lt"/>
              </a:rPr>
              <a:t>momentum</a:t>
            </a:r>
            <a:r>
              <a:rPr lang="de-DE" sz="2000" i="1" dirty="0" smtClean="0">
                <a:solidFill>
                  <a:srgbClr val="66FF66"/>
                </a:solidFill>
                <a:latin typeface="+mn-lt"/>
              </a:rPr>
              <a:t> </a:t>
            </a:r>
            <a:r>
              <a:rPr lang="de-DE" sz="2000" i="1" dirty="0" err="1" smtClean="0">
                <a:solidFill>
                  <a:srgbClr val="66FF66"/>
                </a:solidFill>
                <a:latin typeface="+mn-lt"/>
              </a:rPr>
              <a:t>transfer</a:t>
            </a:r>
            <a:r>
              <a:rPr lang="de-DE" sz="2000" i="1" dirty="0" smtClean="0">
                <a:solidFill>
                  <a:srgbClr val="66FF66"/>
                </a:solidFill>
                <a:latin typeface="+mn-lt"/>
              </a:rPr>
              <a:t> </a:t>
            </a:r>
            <a:r>
              <a:rPr lang="de-DE" sz="2000" i="1" dirty="0" err="1" smtClean="0">
                <a:solidFill>
                  <a:srgbClr val="66FF66"/>
                </a:solidFill>
                <a:latin typeface="+mn-lt"/>
              </a:rPr>
              <a:t>to</a:t>
            </a:r>
            <a:r>
              <a:rPr lang="de-DE" sz="2000" i="1" dirty="0" smtClean="0">
                <a:solidFill>
                  <a:srgbClr val="66FF66"/>
                </a:solidFill>
                <a:latin typeface="+mn-lt"/>
              </a:rPr>
              <a:t> </a:t>
            </a:r>
            <a:r>
              <a:rPr lang="de-DE" sz="2000" i="1" dirty="0" err="1" smtClean="0">
                <a:solidFill>
                  <a:srgbClr val="66FF66"/>
                </a:solidFill>
                <a:latin typeface="+mn-lt"/>
              </a:rPr>
              <a:t>target</a:t>
            </a:r>
            <a:r>
              <a:rPr lang="de-DE" sz="2000" i="1" dirty="0" smtClean="0">
                <a:solidFill>
                  <a:srgbClr val="66FF66"/>
                </a:solidFill>
                <a:latin typeface="+mn-lt"/>
              </a:rPr>
              <a:t> </a:t>
            </a:r>
            <a:r>
              <a:rPr lang="de-DE" sz="2000" i="1" dirty="0" err="1" smtClean="0">
                <a:solidFill>
                  <a:srgbClr val="66FF66"/>
                </a:solidFill>
                <a:latin typeface="+mn-lt"/>
              </a:rPr>
              <a:t>nucleus</a:t>
            </a:r>
            <a:endParaRPr lang="de-DE" sz="2000" i="1" dirty="0">
              <a:solidFill>
                <a:srgbClr val="66FF66"/>
              </a:solidFill>
              <a:latin typeface="+mn-lt"/>
            </a:endParaRPr>
          </a:p>
        </p:txBody>
      </p:sp>
      <p:cxnSp>
        <p:nvCxnSpPr>
          <p:cNvPr id="11" name="Gerade Verbindung mit Pfeil 10"/>
          <p:cNvCxnSpPr/>
          <p:nvPr/>
        </p:nvCxnSpPr>
        <p:spPr bwMode="auto">
          <a:xfrm>
            <a:off x="402756" y="1801504"/>
            <a:ext cx="1996486" cy="0"/>
          </a:xfrm>
          <a:prstGeom prst="straightConnector1">
            <a:avLst/>
          </a:prstGeom>
          <a:solidFill>
            <a:srgbClr val="00B8FF"/>
          </a:solidFill>
          <a:ln w="25400" cap="flat" cmpd="sng" algn="ctr">
            <a:solidFill>
              <a:srgbClr val="66FF66"/>
            </a:solidFill>
            <a:prstDash val="solid"/>
            <a:miter lim="800000"/>
            <a:headEnd type="none" w="med" len="med"/>
            <a:tailEnd type="arrow" w="lg" len="med"/>
          </a:ln>
          <a:effectLst/>
        </p:spPr>
      </p:cxnSp>
      <p:sp>
        <p:nvSpPr>
          <p:cNvPr id="12" name="Textfeld 11"/>
          <p:cNvSpPr txBox="1"/>
          <p:nvPr/>
        </p:nvSpPr>
        <p:spPr>
          <a:xfrm rot="15680443">
            <a:off x="3005985" y="3879127"/>
            <a:ext cx="1219788" cy="400110"/>
          </a:xfrm>
          <a:prstGeom prst="rect">
            <a:avLst/>
          </a:prstGeom>
          <a:noFill/>
        </p:spPr>
        <p:txBody>
          <a:bodyPr wrap="square" rtlCol="0">
            <a:spAutoFit/>
          </a:bodyPr>
          <a:lstStyle/>
          <a:p>
            <a:r>
              <a:rPr lang="de-DE" sz="2000" i="1" dirty="0" err="1" smtClean="0">
                <a:solidFill>
                  <a:srgbClr val="FFC000"/>
                </a:solidFill>
                <a:latin typeface="+mn-lt"/>
              </a:rPr>
              <a:t>stopping</a:t>
            </a:r>
            <a:endParaRPr lang="de-DE" sz="2000" i="1" dirty="0">
              <a:solidFill>
                <a:srgbClr val="FFC000"/>
              </a:solidFill>
              <a:latin typeface="+mn-lt"/>
            </a:endParaRPr>
          </a:p>
        </p:txBody>
      </p:sp>
      <p:sp>
        <p:nvSpPr>
          <p:cNvPr id="13" name="Textfeld 12"/>
          <p:cNvSpPr txBox="1"/>
          <p:nvPr/>
        </p:nvSpPr>
        <p:spPr>
          <a:xfrm>
            <a:off x="4654612" y="4744192"/>
            <a:ext cx="1933327" cy="861774"/>
          </a:xfrm>
          <a:prstGeom prst="rect">
            <a:avLst/>
          </a:prstGeom>
          <a:noFill/>
        </p:spPr>
        <p:txBody>
          <a:bodyPr wrap="square" rtlCol="0">
            <a:spAutoFit/>
          </a:bodyPr>
          <a:lstStyle/>
          <a:p>
            <a:pPr>
              <a:lnSpc>
                <a:spcPct val="150000"/>
              </a:lnSpc>
            </a:pPr>
            <a:r>
              <a:rPr lang="en-US" sz="2000" i="1" dirty="0" smtClean="0">
                <a:solidFill>
                  <a:srgbClr val="FF0000"/>
                </a:solidFill>
                <a:latin typeface="+mn-lt"/>
              </a:rPr>
              <a:t>minimization</a:t>
            </a:r>
          </a:p>
          <a:p>
            <a:r>
              <a:rPr lang="en-US" sz="2000" i="1" dirty="0" smtClean="0">
                <a:solidFill>
                  <a:srgbClr val="FF0000"/>
                </a:solidFill>
                <a:latin typeface="+mn-lt"/>
              </a:rPr>
              <a:t> of energy-loss</a:t>
            </a:r>
            <a:endParaRPr lang="en-US" sz="2000" i="1" dirty="0">
              <a:solidFill>
                <a:srgbClr val="FF0000"/>
              </a:solidFill>
              <a:latin typeface="+mn-lt"/>
            </a:endParaRPr>
          </a:p>
        </p:txBody>
      </p:sp>
      <p:cxnSp>
        <p:nvCxnSpPr>
          <p:cNvPr id="16" name="Gerade Verbindung mit Pfeil 15"/>
          <p:cNvCxnSpPr/>
          <p:nvPr/>
        </p:nvCxnSpPr>
        <p:spPr bwMode="auto">
          <a:xfrm>
            <a:off x="4654612" y="5227095"/>
            <a:ext cx="1582417" cy="0"/>
          </a:xfrm>
          <a:prstGeom prst="straightConnector1">
            <a:avLst/>
          </a:prstGeom>
          <a:solidFill>
            <a:srgbClr val="00B8FF"/>
          </a:solidFill>
          <a:ln w="25400" cap="flat" cmpd="sng" algn="ctr">
            <a:solidFill>
              <a:srgbClr val="C00000"/>
            </a:solidFill>
            <a:prstDash val="solid"/>
            <a:miter lim="800000"/>
            <a:headEnd type="none" w="med" len="med"/>
            <a:tailEnd type="arrow" w="lg" len="med"/>
          </a:ln>
          <a:effectLst/>
        </p:spPr>
      </p:cxnSp>
      <p:cxnSp>
        <p:nvCxnSpPr>
          <p:cNvPr id="22" name="Gerade Verbindung mit Pfeil 21"/>
          <p:cNvCxnSpPr/>
          <p:nvPr/>
        </p:nvCxnSpPr>
        <p:spPr bwMode="auto">
          <a:xfrm flipV="1">
            <a:off x="2451798" y="1271116"/>
            <a:ext cx="2682910" cy="530388"/>
          </a:xfrm>
          <a:prstGeom prst="straightConnector1">
            <a:avLst/>
          </a:prstGeom>
          <a:solidFill>
            <a:srgbClr val="00B8FF"/>
          </a:solidFill>
          <a:ln w="25400" cap="flat" cmpd="sng" algn="ctr">
            <a:solidFill>
              <a:srgbClr val="66FF66"/>
            </a:solidFill>
            <a:prstDash val="solid"/>
            <a:miter lim="800000"/>
            <a:headEnd type="none" w="med" len="med"/>
            <a:tailEnd type="arrow" w="lg"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91294" y="130175"/>
            <a:ext cx="5332020" cy="469900"/>
          </a:xfrm>
        </p:spPr>
        <p:txBody>
          <a:bodyPr/>
          <a:lstStyle/>
          <a:p>
            <a:r>
              <a:rPr kumimoji="1" lang="en-US" altLang="ja-JP" dirty="0" smtClean="0">
                <a:effectLst>
                  <a:outerShdw blurRad="38100" dist="38100" dir="2700000" algn="tl">
                    <a:srgbClr val="000000">
                      <a:alpha val="43137"/>
                    </a:srgbClr>
                  </a:outerShdw>
                </a:effectLst>
              </a:rPr>
              <a:t>Goals of decay-pion spectroscopy</a:t>
            </a:r>
            <a:endParaRPr kumimoji="1" lang="ja-JP" altLang="en-US" dirty="0">
              <a:effectLst>
                <a:outerShdw blurRad="38100" dist="38100" dir="2700000" algn="tl">
                  <a:srgbClr val="000000">
                    <a:alpha val="43137"/>
                  </a:srgbClr>
                </a:outerShdw>
              </a:effectLst>
            </a:endParaRPr>
          </a:p>
        </p:txBody>
      </p:sp>
      <p:sp>
        <p:nvSpPr>
          <p:cNvPr id="3" name="コンテンツ プレースホルダー 2"/>
          <p:cNvSpPr>
            <a:spLocks noGrp="1"/>
          </p:cNvSpPr>
          <p:nvPr>
            <p:ph sz="quarter" idx="1"/>
          </p:nvPr>
        </p:nvSpPr>
        <p:spPr>
          <a:xfrm>
            <a:off x="0" y="691248"/>
            <a:ext cx="8229600" cy="5533901"/>
          </a:xfrm>
        </p:spPr>
        <p:txBody>
          <a:bodyPr>
            <a:normAutofit fontScale="92500" lnSpcReduction="10000"/>
          </a:bodyPr>
          <a:lstStyle/>
          <a:p>
            <a:pPr marL="0" indent="0"/>
            <a:r>
              <a:rPr kumimoji="1" lang="en-US" altLang="ja-JP" sz="2200" dirty="0" smtClean="0">
                <a:solidFill>
                  <a:srgbClr val="C00000"/>
                </a:solidFill>
              </a:rPr>
              <a:t>Measuring ground-state masses with </a:t>
            </a:r>
            <a:r>
              <a:rPr kumimoji="1" lang="en-US" altLang="ja-JP" sz="2200" dirty="0">
                <a:solidFill>
                  <a:srgbClr val="C00000"/>
                </a:solidFill>
              </a:rPr>
              <a:t>h</a:t>
            </a:r>
            <a:r>
              <a:rPr kumimoji="1" lang="en-US" altLang="ja-JP" sz="2200" dirty="0" smtClean="0">
                <a:solidFill>
                  <a:srgbClr val="C00000"/>
                </a:solidFill>
              </a:rPr>
              <a:t>igh accuracy</a:t>
            </a:r>
            <a:r>
              <a:rPr lang="en-US" altLang="ja-JP" sz="2200" dirty="0" smtClean="0">
                <a:solidFill>
                  <a:srgbClr val="C00000"/>
                </a:solidFill>
              </a:rPr>
              <a:t>:</a:t>
            </a:r>
          </a:p>
          <a:p>
            <a:pPr lvl="1"/>
            <a:r>
              <a:rPr kumimoji="1" lang="en-US" altLang="ja-JP" sz="2000" dirty="0" smtClean="0"/>
              <a:t>li</a:t>
            </a:r>
            <a:r>
              <a:rPr lang="en-US" altLang="ja-JP" sz="2000" dirty="0" smtClean="0"/>
              <a:t>ght </a:t>
            </a:r>
            <a:r>
              <a:rPr lang="en-US" altLang="ja-JP" sz="2000" dirty="0" err="1" smtClean="0"/>
              <a:t>hypernuclei</a:t>
            </a:r>
            <a:r>
              <a:rPr lang="en-US" altLang="ja-JP" sz="2000" dirty="0" smtClean="0"/>
              <a:t> </a:t>
            </a:r>
            <a:r>
              <a:rPr kumimoji="1" lang="en-US" altLang="ja-JP" sz="2000" baseline="30000" dirty="0" smtClean="0"/>
              <a:t>3</a:t>
            </a:r>
            <a:r>
              <a:rPr kumimoji="1" lang="en-US" altLang="ja-JP" sz="2000" baseline="-25000" dirty="0" smtClean="0">
                <a:latin typeface="Symbol" pitchFamily="18" charset="2"/>
              </a:rPr>
              <a:t>L</a:t>
            </a:r>
            <a:r>
              <a:rPr kumimoji="1" lang="en-US" altLang="ja-JP" sz="2000" dirty="0" smtClean="0"/>
              <a:t>H, </a:t>
            </a:r>
            <a:r>
              <a:rPr kumimoji="1" lang="en-US" altLang="ja-JP" sz="2000" baseline="30000" dirty="0" smtClean="0"/>
              <a:t>4</a:t>
            </a:r>
            <a:r>
              <a:rPr kumimoji="1" lang="en-US" altLang="ja-JP" sz="2000" baseline="-25000" dirty="0" smtClean="0">
                <a:latin typeface="Symbol" pitchFamily="18" charset="2"/>
              </a:rPr>
              <a:t>L</a:t>
            </a:r>
            <a:r>
              <a:rPr kumimoji="1" lang="en-US" altLang="ja-JP" sz="2000" dirty="0" smtClean="0"/>
              <a:t>H, …, </a:t>
            </a:r>
            <a:r>
              <a:rPr kumimoji="1" lang="en-US" altLang="ja-JP" sz="2000" baseline="30000" dirty="0" smtClean="0"/>
              <a:t>9</a:t>
            </a:r>
            <a:r>
              <a:rPr kumimoji="1" lang="en-US" altLang="ja-JP" sz="2000" baseline="-25000" dirty="0" smtClean="0">
                <a:latin typeface="Symbol" pitchFamily="18" charset="2"/>
              </a:rPr>
              <a:t>L</a:t>
            </a:r>
            <a:r>
              <a:rPr kumimoji="1" lang="en-US" altLang="ja-JP" sz="2000" dirty="0" smtClean="0"/>
              <a:t>Li</a:t>
            </a:r>
          </a:p>
          <a:p>
            <a:endParaRPr lang="en-US" altLang="ja-JP" sz="2400" dirty="0" smtClean="0"/>
          </a:p>
          <a:p>
            <a:endParaRPr lang="en-US" altLang="ja-JP" dirty="0"/>
          </a:p>
          <a:p>
            <a:endParaRPr lang="en-US" altLang="ja-JP" sz="2400" dirty="0" smtClean="0"/>
          </a:p>
          <a:p>
            <a:endParaRPr lang="en-US" altLang="ja-JP" dirty="0"/>
          </a:p>
          <a:p>
            <a:endParaRPr lang="en-US" altLang="ja-JP" sz="2400" dirty="0" smtClean="0"/>
          </a:p>
          <a:p>
            <a:endParaRPr lang="en-US" altLang="ja-JP" sz="2400" dirty="0" smtClean="0"/>
          </a:p>
          <a:p>
            <a:endParaRPr lang="en-US" altLang="ja-JP" sz="2400" dirty="0" smtClean="0"/>
          </a:p>
          <a:p>
            <a:pPr marL="0" indent="0"/>
            <a:r>
              <a:rPr lang="en-US" altLang="ja-JP" sz="2000" dirty="0" smtClean="0"/>
              <a:t>      Determination of charge symmetry breaking (CSB) effects:</a:t>
            </a:r>
          </a:p>
          <a:p>
            <a:pPr marL="0" indent="0"/>
            <a:r>
              <a:rPr lang="en-US" altLang="ja-JP" sz="2000" dirty="0"/>
              <a:t> </a:t>
            </a:r>
            <a:r>
              <a:rPr lang="en-US" altLang="ja-JP" sz="2000" dirty="0" smtClean="0"/>
              <a:t>     (</a:t>
            </a:r>
            <a:r>
              <a:rPr lang="en-US" altLang="ja-JP" sz="2000" baseline="30000" dirty="0" smtClean="0"/>
              <a:t>4</a:t>
            </a:r>
            <a:r>
              <a:rPr lang="en-US" altLang="ja-JP" sz="2000" baseline="-25000" dirty="0" smtClean="0">
                <a:latin typeface="Symbol" pitchFamily="18" charset="2"/>
              </a:rPr>
              <a:t>L</a:t>
            </a:r>
            <a:r>
              <a:rPr lang="en-US" altLang="ja-JP" sz="2000" dirty="0" smtClean="0"/>
              <a:t>H ↔ </a:t>
            </a:r>
            <a:r>
              <a:rPr lang="en-US" altLang="ja-JP" sz="2000" baseline="30000" dirty="0" smtClean="0"/>
              <a:t>4</a:t>
            </a:r>
            <a:r>
              <a:rPr lang="en-US" altLang="ja-JP" sz="2000" baseline="-25000" dirty="0" smtClean="0">
                <a:latin typeface="Symbol" pitchFamily="18" charset="2"/>
              </a:rPr>
              <a:t>L</a:t>
            </a:r>
            <a:r>
              <a:rPr lang="en-US" altLang="ja-JP" sz="2000" dirty="0" smtClean="0"/>
              <a:t>He), (</a:t>
            </a:r>
            <a:r>
              <a:rPr lang="en-US" altLang="ja-JP" sz="2000" baseline="30000" dirty="0" smtClean="0"/>
              <a:t>6</a:t>
            </a:r>
            <a:r>
              <a:rPr lang="en-US" altLang="ja-JP" sz="2000" baseline="-25000" dirty="0" smtClean="0">
                <a:latin typeface="Symbol" pitchFamily="18" charset="2"/>
              </a:rPr>
              <a:t>L</a:t>
            </a:r>
            <a:r>
              <a:rPr lang="en-US" altLang="ja-JP" sz="2000" dirty="0"/>
              <a:t>He ↔ </a:t>
            </a:r>
            <a:r>
              <a:rPr lang="en-US" altLang="ja-JP" sz="2000" baseline="30000" dirty="0" smtClean="0"/>
              <a:t>6</a:t>
            </a:r>
            <a:r>
              <a:rPr lang="en-US" altLang="ja-JP" sz="2000" baseline="-25000" dirty="0" smtClean="0">
                <a:latin typeface="Symbol" pitchFamily="18" charset="2"/>
              </a:rPr>
              <a:t>L</a:t>
            </a:r>
            <a:r>
              <a:rPr lang="en-US" altLang="ja-JP" sz="2000" dirty="0" smtClean="0"/>
              <a:t>Li), (</a:t>
            </a:r>
            <a:r>
              <a:rPr lang="en-US" altLang="ja-JP" sz="2000" baseline="30000" dirty="0" smtClean="0"/>
              <a:t>7</a:t>
            </a:r>
            <a:r>
              <a:rPr lang="en-US" altLang="ja-JP" sz="2000" baseline="-25000" dirty="0" smtClean="0">
                <a:latin typeface="Symbol" pitchFamily="18" charset="2"/>
              </a:rPr>
              <a:t>L</a:t>
            </a:r>
            <a:r>
              <a:rPr lang="en-US" altLang="ja-JP" sz="2000" dirty="0"/>
              <a:t>He ↔ </a:t>
            </a:r>
            <a:r>
              <a:rPr lang="en-US" altLang="ja-JP" sz="2000" baseline="30000" dirty="0" smtClean="0"/>
              <a:t>7</a:t>
            </a:r>
            <a:r>
              <a:rPr lang="en-US" altLang="ja-JP" sz="2000" baseline="-25000" dirty="0" smtClean="0">
                <a:latin typeface="Symbol" pitchFamily="18" charset="2"/>
              </a:rPr>
              <a:t>L</a:t>
            </a:r>
            <a:r>
              <a:rPr lang="en-US" altLang="ja-JP" sz="2000" dirty="0" smtClean="0"/>
              <a:t>Li</a:t>
            </a:r>
            <a:r>
              <a:rPr lang="en-US" altLang="ja-JP" sz="2000" baseline="30000" dirty="0" smtClean="0"/>
              <a:t>*</a:t>
            </a:r>
            <a:r>
              <a:rPr lang="en-US" altLang="ja-JP" sz="2000" dirty="0" smtClean="0"/>
              <a:t> </a:t>
            </a:r>
            <a:r>
              <a:rPr lang="en-US" altLang="ja-JP" sz="2000" dirty="0"/>
              <a:t>↔ </a:t>
            </a:r>
            <a:r>
              <a:rPr lang="en-US" altLang="ja-JP" sz="2000" baseline="30000" dirty="0" smtClean="0"/>
              <a:t>7</a:t>
            </a:r>
            <a:r>
              <a:rPr lang="en-US" altLang="ja-JP" sz="2000" baseline="-25000" dirty="0" smtClean="0">
                <a:latin typeface="Symbol" pitchFamily="18" charset="2"/>
              </a:rPr>
              <a:t>L</a:t>
            </a:r>
            <a:r>
              <a:rPr lang="en-US" altLang="ja-JP" sz="2000" dirty="0" smtClean="0"/>
              <a:t>Be), …</a:t>
            </a:r>
          </a:p>
          <a:p>
            <a:endParaRPr lang="en-US" altLang="ja-JP" sz="2400" dirty="0" smtClean="0"/>
          </a:p>
          <a:p>
            <a:pPr marL="0" indent="0"/>
            <a:r>
              <a:rPr lang="en-US" altLang="ja-JP" sz="2200" dirty="0" smtClean="0">
                <a:solidFill>
                  <a:srgbClr val="C00000"/>
                </a:solidFill>
              </a:rPr>
              <a:t>Search for </a:t>
            </a:r>
            <a:r>
              <a:rPr lang="en-US" altLang="ja-JP" sz="2200" dirty="0" err="1" smtClean="0">
                <a:solidFill>
                  <a:srgbClr val="C00000"/>
                </a:solidFill>
              </a:rPr>
              <a:t>hypernuclei</a:t>
            </a:r>
            <a:r>
              <a:rPr lang="en-US" altLang="ja-JP" sz="2200" dirty="0" smtClean="0">
                <a:solidFill>
                  <a:srgbClr val="C00000"/>
                </a:solidFill>
              </a:rPr>
              <a:t> near the neutron drip line</a:t>
            </a:r>
            <a:r>
              <a:rPr lang="en-US" altLang="ja-JP" sz="2200" dirty="0" smtClean="0"/>
              <a:t>:</a:t>
            </a:r>
          </a:p>
          <a:p>
            <a:pPr lvl="1"/>
            <a:r>
              <a:rPr kumimoji="1" lang="en-US" altLang="ja-JP" sz="2000" dirty="0" smtClean="0"/>
              <a:t>important information </a:t>
            </a:r>
            <a:r>
              <a:rPr lang="en-US" altLang="ja-JP" sz="2000" dirty="0" smtClean="0"/>
              <a:t>for</a:t>
            </a:r>
            <a:r>
              <a:rPr kumimoji="1" lang="en-US" altLang="ja-JP" sz="2000" dirty="0" smtClean="0"/>
              <a:t> </a:t>
            </a:r>
            <a:r>
              <a:rPr kumimoji="1" lang="en-US" altLang="ja-JP" sz="2000" dirty="0" smtClean="0">
                <a:latin typeface="Symbol" pitchFamily="18" charset="2"/>
              </a:rPr>
              <a:t>L-S</a:t>
            </a:r>
            <a:r>
              <a:rPr kumimoji="1" lang="en-US" altLang="ja-JP" sz="2000" dirty="0" smtClean="0"/>
              <a:t> coupling</a:t>
            </a:r>
            <a:endParaRPr kumimoji="1" lang="en-US" altLang="ja-JP" sz="2000" dirty="0" smtClean="0">
              <a:solidFill>
                <a:srgbClr val="000099"/>
              </a:solidFill>
            </a:endParaRPr>
          </a:p>
          <a:p>
            <a:pPr lvl="1"/>
            <a:endParaRPr kumimoji="1" lang="en-US" altLang="ja-JP" sz="2000" baseline="30000" dirty="0" smtClean="0"/>
          </a:p>
          <a:p>
            <a:pPr lvl="1"/>
            <a:r>
              <a:rPr kumimoji="1" lang="en-US" altLang="ja-JP" sz="2000" baseline="30000" dirty="0" smtClean="0"/>
              <a:t>6</a:t>
            </a:r>
            <a:r>
              <a:rPr kumimoji="1" lang="en-US" altLang="ja-JP" sz="2000" baseline="-25000" dirty="0" smtClean="0">
                <a:latin typeface="Symbol" pitchFamily="18" charset="2"/>
              </a:rPr>
              <a:t>L</a:t>
            </a:r>
            <a:r>
              <a:rPr kumimoji="1" lang="en-US" altLang="ja-JP" sz="2000" dirty="0" smtClean="0"/>
              <a:t>H: the “</a:t>
            </a:r>
            <a:r>
              <a:rPr kumimoji="1" lang="en-US" altLang="ja-JP" sz="2000" dirty="0" err="1" smtClean="0"/>
              <a:t>superheavy</a:t>
            </a:r>
            <a:r>
              <a:rPr kumimoji="1" lang="en-US" altLang="ja-JP" sz="2000" dirty="0"/>
              <a:t> </a:t>
            </a:r>
            <a:r>
              <a:rPr kumimoji="1" lang="en-US" altLang="ja-JP" sz="2000" dirty="0" smtClean="0"/>
              <a:t>hyper-hydrogen – puzzle”</a:t>
            </a: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30000" contrast="70000"/>
                    </a14:imgEffect>
                  </a14:imgLayer>
                </a14:imgProps>
              </a:ext>
              <a:ext uri="{28A0092B-C50C-407E-A947-70E740481C1C}">
                <a14:useLocalDpi xmlns:a14="http://schemas.microsoft.com/office/drawing/2010/main" val="0"/>
              </a:ext>
            </a:extLst>
          </a:blip>
          <a:srcRect/>
          <a:stretch>
            <a:fillRect/>
          </a:stretch>
        </p:blipFill>
        <p:spPr bwMode="auto">
          <a:xfrm>
            <a:off x="284329" y="1568294"/>
            <a:ext cx="4452168" cy="530237"/>
          </a:xfrm>
          <a:prstGeom prst="rect">
            <a:avLst/>
          </a:prstGeom>
          <a:solidFill>
            <a:srgbClr val="FFC000"/>
          </a:solidFill>
          <a:ln>
            <a:solidFill>
              <a:schemeClr val="tx1"/>
            </a:solidFill>
          </a:ln>
          <a:effectLst/>
          <a:extLst/>
        </p:spPr>
      </p:pic>
      <p:sp>
        <p:nvSpPr>
          <p:cNvPr id="6" name="テキスト ボックス 190"/>
          <p:cNvSpPr txBox="1"/>
          <p:nvPr/>
        </p:nvSpPr>
        <p:spPr>
          <a:xfrm>
            <a:off x="410958" y="2218147"/>
            <a:ext cx="7646857" cy="1077218"/>
          </a:xfrm>
          <a:prstGeom prst="rect">
            <a:avLst/>
          </a:prstGeom>
          <a:noFill/>
          <a:ln w="28575">
            <a:noFill/>
          </a:ln>
        </p:spPr>
        <p:txBody>
          <a:bodyPr wrap="none" rtlCol="0">
            <a:spAutoFit/>
          </a:bodyPr>
          <a:lstStyle/>
          <a:p>
            <a:r>
              <a:rPr lang="en-US" altLang="ja-JP" sz="2400" b="1" dirty="0" smtClean="0"/>
              <a:t>    </a:t>
            </a:r>
            <a:r>
              <a:rPr lang="en-US" altLang="ja-JP" sz="2000" dirty="0" smtClean="0">
                <a:latin typeface="+mn-lt"/>
              </a:rPr>
              <a:t>pion momentum resolution ~ 100 </a:t>
            </a:r>
            <a:r>
              <a:rPr lang="en-US" altLang="ja-JP" sz="2000" dirty="0" err="1" smtClean="0">
                <a:latin typeface="+mn-lt"/>
              </a:rPr>
              <a:t>keV</a:t>
            </a:r>
            <a:r>
              <a:rPr lang="en-US" altLang="ja-JP" sz="2000" dirty="0" smtClean="0">
                <a:latin typeface="+mn-lt"/>
              </a:rPr>
              <a:t>/c</a:t>
            </a:r>
          </a:p>
          <a:p>
            <a:r>
              <a:rPr lang="en-US" altLang="ja-JP" sz="2000" dirty="0" smtClean="0">
                <a:latin typeface="+mn-lt"/>
              </a:rPr>
              <a:t>      → mass </a:t>
            </a:r>
            <a:r>
              <a:rPr lang="en-US" altLang="ja-JP" sz="2000" dirty="0">
                <a:latin typeface="+mn-lt"/>
              </a:rPr>
              <a:t>resolution </a:t>
            </a:r>
            <a:r>
              <a:rPr lang="en-US" altLang="ja-JP" sz="2000" dirty="0" smtClean="0">
                <a:latin typeface="+mn-lt"/>
              </a:rPr>
              <a:t>~100 </a:t>
            </a:r>
            <a:r>
              <a:rPr lang="en-US" altLang="ja-JP" sz="2000" dirty="0" err="1" smtClean="0">
                <a:latin typeface="+mn-lt"/>
              </a:rPr>
              <a:t>keV</a:t>
            </a:r>
            <a:r>
              <a:rPr lang="en-US" altLang="ja-JP" sz="2000" dirty="0" smtClean="0">
                <a:latin typeface="+mn-lt"/>
              </a:rPr>
              <a:t>/c</a:t>
            </a:r>
            <a:r>
              <a:rPr lang="en-US" altLang="ja-JP" sz="2000" baseline="30000" dirty="0" smtClean="0">
                <a:latin typeface="+mn-lt"/>
              </a:rPr>
              <a:t>2</a:t>
            </a:r>
            <a:r>
              <a:rPr lang="en-US" altLang="ja-JP" sz="2000" dirty="0" smtClean="0">
                <a:latin typeface="+mn-lt"/>
              </a:rPr>
              <a:t> (FWMH)</a:t>
            </a:r>
          </a:p>
          <a:p>
            <a:r>
              <a:rPr lang="en-US" altLang="ja-JP" sz="2000" dirty="0" smtClean="0">
                <a:latin typeface="+mn-lt"/>
              </a:rPr>
              <a:t>      </a:t>
            </a:r>
            <a:r>
              <a:rPr lang="en-US" altLang="ja-JP" sz="2000" dirty="0"/>
              <a:t>→ </a:t>
            </a:r>
            <a:r>
              <a:rPr lang="en-US" altLang="ja-JP" sz="2000" dirty="0" smtClean="0">
                <a:latin typeface="+mn-lt"/>
              </a:rPr>
              <a:t>accuracy of </a:t>
            </a:r>
            <a:r>
              <a:rPr lang="en-US" altLang="ja-JP" sz="2000" u="sng" dirty="0" smtClean="0">
                <a:latin typeface="+mn-lt"/>
              </a:rPr>
              <a:t>a few 10 </a:t>
            </a:r>
            <a:r>
              <a:rPr lang="en-US" altLang="ja-JP" sz="2000" u="sng" dirty="0" err="1" smtClean="0">
                <a:latin typeface="+mn-lt"/>
              </a:rPr>
              <a:t>keV</a:t>
            </a:r>
            <a:r>
              <a:rPr lang="en-US" altLang="ja-JP" sz="2000" u="sng" dirty="0">
                <a:latin typeface="+mn-lt"/>
              </a:rPr>
              <a:t>/c</a:t>
            </a:r>
            <a:r>
              <a:rPr lang="en-US" altLang="ja-JP" sz="2000" u="sng" baseline="30000" dirty="0">
                <a:latin typeface="+mn-lt"/>
              </a:rPr>
              <a:t>2</a:t>
            </a:r>
            <a:endParaRPr kumimoji="1" lang="ja-JP" altLang="en-US" sz="2000" u="sng" dirty="0">
              <a:latin typeface="+mn-lt"/>
            </a:endParaRPr>
          </a:p>
        </p:txBody>
      </p:sp>
      <p:sp>
        <p:nvSpPr>
          <p:cNvPr id="9" name="右矢印 20"/>
          <p:cNvSpPr/>
          <p:nvPr/>
        </p:nvSpPr>
        <p:spPr>
          <a:xfrm>
            <a:off x="394714" y="2514440"/>
            <a:ext cx="360040" cy="48463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Textfeld 15"/>
          <p:cNvSpPr txBox="1"/>
          <p:nvPr/>
        </p:nvSpPr>
        <p:spPr>
          <a:xfrm>
            <a:off x="6384451" y="738091"/>
            <a:ext cx="2475358" cy="769441"/>
          </a:xfrm>
          <a:prstGeom prst="rect">
            <a:avLst/>
          </a:prstGeom>
          <a:noFill/>
        </p:spPr>
        <p:txBody>
          <a:bodyPr wrap="none" rtlCol="0">
            <a:spAutoFit/>
          </a:bodyPr>
          <a:lstStyle/>
          <a:p>
            <a:r>
              <a:rPr lang="en-US" sz="2200" dirty="0" smtClean="0">
                <a:latin typeface="+mn-lt"/>
              </a:rPr>
              <a:t> 8 (9) accessible</a:t>
            </a:r>
            <a:br>
              <a:rPr lang="en-US" sz="2200" dirty="0" smtClean="0">
                <a:latin typeface="+mn-lt"/>
              </a:rPr>
            </a:br>
            <a:r>
              <a:rPr lang="en-US" sz="2200" dirty="0" smtClean="0">
                <a:latin typeface="+mn-lt"/>
              </a:rPr>
              <a:t> isotopes with </a:t>
            </a:r>
            <a:r>
              <a:rPr lang="en-US" sz="2200" baseline="30000" dirty="0" smtClean="0">
                <a:latin typeface="+mn-lt"/>
              </a:rPr>
              <a:t>9</a:t>
            </a:r>
            <a:r>
              <a:rPr lang="en-US" sz="2200" dirty="0" smtClean="0">
                <a:latin typeface="+mn-lt"/>
              </a:rPr>
              <a:t>Be</a:t>
            </a:r>
            <a:endParaRPr lang="en-US" sz="2200" dirty="0">
              <a:latin typeface="+mn-lt"/>
            </a:endParaRPr>
          </a:p>
        </p:txBody>
      </p:sp>
      <p:sp>
        <p:nvSpPr>
          <p:cNvPr id="18" name="Textfeld 17"/>
          <p:cNvSpPr txBox="1"/>
          <p:nvPr/>
        </p:nvSpPr>
        <p:spPr>
          <a:xfrm>
            <a:off x="6047509" y="3173007"/>
            <a:ext cx="2812299" cy="646331"/>
          </a:xfrm>
          <a:prstGeom prst="rect">
            <a:avLst/>
          </a:prstGeom>
          <a:noFill/>
        </p:spPr>
        <p:txBody>
          <a:bodyPr wrap="square" rtlCol="0">
            <a:spAutoFit/>
          </a:bodyPr>
          <a:lstStyle/>
          <a:p>
            <a:r>
              <a:rPr lang="de-DE" sz="1800" dirty="0" err="1" smtClean="0">
                <a:solidFill>
                  <a:srgbClr val="C00000"/>
                </a:solidFill>
                <a:latin typeface="+mn-lt"/>
              </a:rPr>
              <a:t>red</a:t>
            </a:r>
            <a:r>
              <a:rPr lang="de-DE" sz="1800" dirty="0" smtClean="0">
                <a:solidFill>
                  <a:srgbClr val="C00000"/>
                </a:solidFill>
                <a:latin typeface="+mn-lt"/>
              </a:rPr>
              <a:t>:</a:t>
            </a:r>
            <a:r>
              <a:rPr lang="en-US" sz="1800" dirty="0">
                <a:solidFill>
                  <a:srgbClr val="C00000"/>
                </a:solidFill>
                <a:latin typeface="+mn-lt"/>
              </a:rPr>
              <a:t> </a:t>
            </a:r>
            <a:r>
              <a:rPr lang="en-US" sz="1800" dirty="0" smtClean="0">
                <a:latin typeface="+mn-lt"/>
              </a:rPr>
              <a:t>inaccessible by MM</a:t>
            </a:r>
          </a:p>
          <a:p>
            <a:r>
              <a:rPr lang="en-US" sz="1800" dirty="0" smtClean="0">
                <a:solidFill>
                  <a:schemeClr val="accent6">
                    <a:lumMod val="75000"/>
                  </a:schemeClr>
                </a:solidFill>
                <a:latin typeface="+mn-lt"/>
              </a:rPr>
              <a:t>gray:</a:t>
            </a:r>
            <a:r>
              <a:rPr lang="en-US" sz="1800" dirty="0" smtClean="0">
                <a:latin typeface="+mn-lt"/>
              </a:rPr>
              <a:t> no two-body decay</a:t>
            </a:r>
            <a:endParaRPr lang="en-US" sz="1800" dirty="0">
              <a:latin typeface="+mn-lt"/>
            </a:endParaRPr>
          </a:p>
        </p:txBody>
      </p:sp>
      <p:grpSp>
        <p:nvGrpSpPr>
          <p:cNvPr id="19" name="グループ化 6"/>
          <p:cNvGrpSpPr>
            <a:grpSpLocks noChangeAspect="1"/>
          </p:cNvGrpSpPr>
          <p:nvPr/>
        </p:nvGrpSpPr>
        <p:grpSpPr>
          <a:xfrm>
            <a:off x="6065704" y="1553087"/>
            <a:ext cx="2699965" cy="1619980"/>
            <a:chOff x="1200106" y="4437352"/>
            <a:chExt cx="3600000" cy="2160000"/>
          </a:xfrm>
        </p:grpSpPr>
        <p:sp>
          <p:nvSpPr>
            <p:cNvPr id="23" name="正方形/長方形 7"/>
            <p:cNvSpPr/>
            <p:nvPr/>
          </p:nvSpPr>
          <p:spPr>
            <a:xfrm>
              <a:off x="1200106" y="587735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400"/>
            </a:p>
          </p:txBody>
        </p:sp>
        <p:sp>
          <p:nvSpPr>
            <p:cNvPr id="24" name="正方形/長方形 8"/>
            <p:cNvSpPr/>
            <p:nvPr/>
          </p:nvSpPr>
          <p:spPr>
            <a:xfrm>
              <a:off x="1920106" y="587727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400"/>
            </a:p>
          </p:txBody>
        </p:sp>
        <p:sp>
          <p:nvSpPr>
            <p:cNvPr id="25" name="正方形/長方形 9"/>
            <p:cNvSpPr/>
            <p:nvPr/>
          </p:nvSpPr>
          <p:spPr>
            <a:xfrm>
              <a:off x="3360106" y="5877272"/>
              <a:ext cx="720000" cy="720000"/>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400"/>
            </a:p>
          </p:txBody>
        </p:sp>
        <p:sp>
          <p:nvSpPr>
            <p:cNvPr id="26" name="正方形/長方形 10"/>
            <p:cNvSpPr/>
            <p:nvPr/>
          </p:nvSpPr>
          <p:spPr>
            <a:xfrm>
              <a:off x="1200106" y="515743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400"/>
            </a:p>
          </p:txBody>
        </p:sp>
        <p:sp>
          <p:nvSpPr>
            <p:cNvPr id="27" name="正方形/長方形 11"/>
            <p:cNvSpPr/>
            <p:nvPr/>
          </p:nvSpPr>
          <p:spPr>
            <a:xfrm>
              <a:off x="1920106" y="515735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400"/>
            </a:p>
          </p:txBody>
        </p:sp>
        <p:sp>
          <p:nvSpPr>
            <p:cNvPr id="28" name="正方形/長方形 12"/>
            <p:cNvSpPr/>
            <p:nvPr/>
          </p:nvSpPr>
          <p:spPr>
            <a:xfrm>
              <a:off x="2640106" y="515735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400"/>
            </a:p>
          </p:txBody>
        </p:sp>
        <p:sp>
          <p:nvSpPr>
            <p:cNvPr id="29" name="正方形/長方形 13"/>
            <p:cNvSpPr/>
            <p:nvPr/>
          </p:nvSpPr>
          <p:spPr>
            <a:xfrm>
              <a:off x="3360106" y="515735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400"/>
            </a:p>
          </p:txBody>
        </p:sp>
        <p:sp>
          <p:nvSpPr>
            <p:cNvPr id="30" name="正方形/長方形 14"/>
            <p:cNvSpPr/>
            <p:nvPr/>
          </p:nvSpPr>
          <p:spPr>
            <a:xfrm>
              <a:off x="4080106" y="515743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400"/>
            </a:p>
          </p:txBody>
        </p:sp>
        <p:sp>
          <p:nvSpPr>
            <p:cNvPr id="31" name="正方形/長方形 15"/>
            <p:cNvSpPr/>
            <p:nvPr/>
          </p:nvSpPr>
          <p:spPr>
            <a:xfrm>
              <a:off x="1920106" y="443735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400"/>
            </a:p>
          </p:txBody>
        </p:sp>
        <p:sp>
          <p:nvSpPr>
            <p:cNvPr id="32" name="正方形/長方形 16"/>
            <p:cNvSpPr/>
            <p:nvPr/>
          </p:nvSpPr>
          <p:spPr>
            <a:xfrm>
              <a:off x="2640106" y="443735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400"/>
            </a:p>
          </p:txBody>
        </p:sp>
        <p:sp>
          <p:nvSpPr>
            <p:cNvPr id="33" name="正方形/長方形 17"/>
            <p:cNvSpPr/>
            <p:nvPr/>
          </p:nvSpPr>
          <p:spPr>
            <a:xfrm>
              <a:off x="3360106" y="443735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400"/>
            </a:p>
          </p:txBody>
        </p:sp>
        <p:sp>
          <p:nvSpPr>
            <p:cNvPr id="34" name="正方形/長方形 18"/>
            <p:cNvSpPr/>
            <p:nvPr/>
          </p:nvSpPr>
          <p:spPr>
            <a:xfrm>
              <a:off x="4080106" y="443743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400"/>
            </a:p>
          </p:txBody>
        </p:sp>
        <mc:AlternateContent xmlns:mc="http://schemas.openxmlformats.org/markup-compatibility/2006" xmlns:a14="http://schemas.microsoft.com/office/drawing/2010/main">
          <mc:Choice Requires="a14">
            <p:sp>
              <p:nvSpPr>
                <p:cNvPr id="50" name="テキスト ボックス 34"/>
                <p:cNvSpPr txBox="1"/>
                <p:nvPr/>
              </p:nvSpPr>
              <p:spPr>
                <a:xfrm>
                  <a:off x="2025805" y="6023920"/>
                  <a:ext cx="463039" cy="419095"/>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Pre>
                          <m:sPrePr>
                            <m:ctrlPr>
                              <a:rPr kumimoji="1" lang="en-US" altLang="ja-JP" sz="2000" i="1" smtClean="0">
                                <a:latin typeface="Cambria Math"/>
                                <a:cs typeface="Arial" pitchFamily="34" charset="0"/>
                              </a:rPr>
                            </m:ctrlPr>
                          </m:sPrePr>
                          <m:sub>
                            <m:r>
                              <m:rPr>
                                <m:sty m:val="p"/>
                              </m:rPr>
                              <a:rPr lang="en-US" altLang="ja-JP" sz="2000" i="0" smtClean="0">
                                <a:latin typeface="Cambria Math"/>
                                <a:cs typeface="Arial" pitchFamily="34" charset="0"/>
                              </a:rPr>
                              <m:t>Λ</m:t>
                            </m:r>
                          </m:sub>
                          <m:sup>
                            <m:r>
                              <a:rPr lang="en-US" altLang="ja-JP" b="0" i="0" smtClean="0">
                                <a:latin typeface="Cambria Math"/>
                              </a:rPr>
                              <m:t>4</m:t>
                            </m:r>
                          </m:sup>
                          <m:e>
                            <m:r>
                              <m:rPr>
                                <m:sty m:val="p"/>
                              </m:rPr>
                              <a:rPr lang="en-US" altLang="ja-JP" b="0" i="0" smtClean="0">
                                <a:latin typeface="Cambria Math"/>
                              </a:rPr>
                              <m:t>H</m:t>
                            </m:r>
                          </m:e>
                        </m:sPre>
                      </m:oMath>
                    </m:oMathPara>
                  </a14:m>
                  <a:endParaRPr kumimoji="1" lang="ja-JP" altLang="en-US" sz="2000" dirty="0">
                    <a:cs typeface="Arial" pitchFamily="34" charset="0"/>
                  </a:endParaRPr>
                </a:p>
              </p:txBody>
            </p:sp>
          </mc:Choice>
          <mc:Fallback xmlns="">
            <p:sp>
              <p:nvSpPr>
                <p:cNvPr id="50" name="テキスト ボックス 34"/>
                <p:cNvSpPr txBox="1">
                  <a:spLocks noRot="1" noChangeAspect="1" noMove="1" noResize="1" noEditPoints="1" noAdjustHandles="1" noChangeArrowheads="1" noChangeShapeType="1" noTextEdit="1"/>
                </p:cNvSpPr>
                <p:nvPr/>
              </p:nvSpPr>
              <p:spPr>
                <a:xfrm>
                  <a:off x="2025805" y="6023920"/>
                  <a:ext cx="463039" cy="419095"/>
                </a:xfrm>
                <a:prstGeom prst="rect">
                  <a:avLst/>
                </a:prstGeom>
                <a:blipFill rotWithShape="1">
                  <a:blip r:embed="rId5"/>
                  <a:stretch>
                    <a:fillRect l="-7018" r="-12281" b="-1730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テキスト ボックス 35"/>
                <p:cNvSpPr txBox="1"/>
                <p:nvPr/>
              </p:nvSpPr>
              <p:spPr>
                <a:xfrm>
                  <a:off x="1305805" y="6023920"/>
                  <a:ext cx="463039" cy="421831"/>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Pre>
                          <m:sPrePr>
                            <m:ctrlPr>
                              <a:rPr kumimoji="1" lang="en-US" altLang="ja-JP" sz="2000" i="1" smtClean="0">
                                <a:latin typeface="Cambria Math"/>
                                <a:cs typeface="Arial" pitchFamily="34" charset="0"/>
                              </a:rPr>
                            </m:ctrlPr>
                          </m:sPrePr>
                          <m:sub>
                            <m:r>
                              <m:rPr>
                                <m:sty m:val="p"/>
                              </m:rPr>
                              <a:rPr lang="en-US" altLang="ja-JP" sz="2000" i="0" smtClean="0">
                                <a:latin typeface="Cambria Math"/>
                                <a:cs typeface="Arial" pitchFamily="34" charset="0"/>
                              </a:rPr>
                              <m:t>Λ</m:t>
                            </m:r>
                          </m:sub>
                          <m:sup>
                            <m:r>
                              <a:rPr lang="en-US" altLang="ja-JP" b="0" i="0" smtClean="0">
                                <a:latin typeface="Cambria Math"/>
                              </a:rPr>
                              <m:t>3</m:t>
                            </m:r>
                          </m:sup>
                          <m:e>
                            <m:r>
                              <m:rPr>
                                <m:sty m:val="p"/>
                              </m:rPr>
                              <a:rPr lang="en-US" altLang="ja-JP" b="0" i="0" smtClean="0">
                                <a:latin typeface="Cambria Math"/>
                              </a:rPr>
                              <m:t>H</m:t>
                            </m:r>
                          </m:e>
                        </m:sPre>
                      </m:oMath>
                    </m:oMathPara>
                  </a14:m>
                  <a:endParaRPr kumimoji="1" lang="ja-JP" altLang="en-US" sz="2000" dirty="0">
                    <a:cs typeface="Arial" pitchFamily="34" charset="0"/>
                  </a:endParaRPr>
                </a:p>
              </p:txBody>
            </p:sp>
          </mc:Choice>
          <mc:Fallback xmlns="">
            <p:sp>
              <p:nvSpPr>
                <p:cNvPr id="51" name="テキスト ボックス 35"/>
                <p:cNvSpPr txBox="1">
                  <a:spLocks noRot="1" noChangeAspect="1" noMove="1" noResize="1" noEditPoints="1" noAdjustHandles="1" noChangeArrowheads="1" noChangeShapeType="1" noTextEdit="1"/>
                </p:cNvSpPr>
                <p:nvPr/>
              </p:nvSpPr>
              <p:spPr>
                <a:xfrm>
                  <a:off x="1305805" y="6023920"/>
                  <a:ext cx="463039" cy="421831"/>
                </a:xfrm>
                <a:prstGeom prst="rect">
                  <a:avLst/>
                </a:prstGeom>
                <a:blipFill rotWithShape="1">
                  <a:blip r:embed="rId6"/>
                  <a:stretch>
                    <a:fillRect l="-5263" r="-14035" b="-1923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テキスト ボックス 36"/>
                <p:cNvSpPr txBox="1"/>
                <p:nvPr/>
              </p:nvSpPr>
              <p:spPr>
                <a:xfrm>
                  <a:off x="3466607" y="6023920"/>
                  <a:ext cx="463039" cy="421831"/>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Pre>
                          <m:sPrePr>
                            <m:ctrlPr>
                              <a:rPr kumimoji="1" lang="en-US" altLang="ja-JP" sz="2000" i="1" smtClean="0">
                                <a:solidFill>
                                  <a:srgbClr val="C00000"/>
                                </a:solidFill>
                                <a:latin typeface="Cambria Math"/>
                                <a:cs typeface="Arial" pitchFamily="34" charset="0"/>
                              </a:rPr>
                            </m:ctrlPr>
                          </m:sPrePr>
                          <m:sub>
                            <m:r>
                              <m:rPr>
                                <m:sty m:val="p"/>
                              </m:rPr>
                              <a:rPr lang="en-US" altLang="ja-JP" sz="2000" i="0" smtClean="0">
                                <a:solidFill>
                                  <a:srgbClr val="C00000"/>
                                </a:solidFill>
                                <a:latin typeface="Cambria Math"/>
                                <a:cs typeface="Arial" pitchFamily="34" charset="0"/>
                              </a:rPr>
                              <m:t>Λ</m:t>
                            </m:r>
                          </m:sub>
                          <m:sup>
                            <m:r>
                              <a:rPr lang="en-US" altLang="ja-JP" b="0" i="0" smtClean="0">
                                <a:solidFill>
                                  <a:srgbClr val="C00000"/>
                                </a:solidFill>
                                <a:latin typeface="Cambria Math"/>
                              </a:rPr>
                              <m:t>6</m:t>
                            </m:r>
                          </m:sup>
                          <m:e>
                            <m:r>
                              <m:rPr>
                                <m:sty m:val="p"/>
                              </m:rPr>
                              <a:rPr lang="en-US" altLang="ja-JP" b="0" i="0" smtClean="0">
                                <a:solidFill>
                                  <a:srgbClr val="C00000"/>
                                </a:solidFill>
                                <a:latin typeface="Cambria Math"/>
                              </a:rPr>
                              <m:t>H</m:t>
                            </m:r>
                          </m:e>
                        </m:sPre>
                      </m:oMath>
                    </m:oMathPara>
                  </a14:m>
                  <a:endParaRPr kumimoji="1" lang="ja-JP" altLang="en-US" sz="2000" dirty="0">
                    <a:solidFill>
                      <a:srgbClr val="C00000"/>
                    </a:solidFill>
                    <a:cs typeface="Arial" pitchFamily="34" charset="0"/>
                  </a:endParaRPr>
                </a:p>
              </p:txBody>
            </p:sp>
          </mc:Choice>
          <mc:Fallback xmlns="">
            <p:sp>
              <p:nvSpPr>
                <p:cNvPr id="52" name="テキスト ボックス 36"/>
                <p:cNvSpPr txBox="1">
                  <a:spLocks noRot="1" noChangeAspect="1" noMove="1" noResize="1" noEditPoints="1" noAdjustHandles="1" noChangeArrowheads="1" noChangeShapeType="1" noTextEdit="1"/>
                </p:cNvSpPr>
                <p:nvPr/>
              </p:nvSpPr>
              <p:spPr>
                <a:xfrm>
                  <a:off x="3466607" y="6023920"/>
                  <a:ext cx="463039" cy="421831"/>
                </a:xfrm>
                <a:prstGeom prst="rect">
                  <a:avLst/>
                </a:prstGeom>
                <a:blipFill rotWithShape="1">
                  <a:blip r:embed="rId7"/>
                  <a:stretch>
                    <a:fillRect l="-7018" r="-12281" b="-1923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テキスト ボックス 37"/>
                <p:cNvSpPr txBox="1"/>
                <p:nvPr/>
              </p:nvSpPr>
              <p:spPr>
                <a:xfrm>
                  <a:off x="1230462" y="5303919"/>
                  <a:ext cx="612655" cy="419095"/>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Pre>
                          <m:sPrePr>
                            <m:ctrlPr>
                              <a:rPr kumimoji="1" lang="en-US" altLang="ja-JP" sz="2000" i="1" smtClean="0">
                                <a:solidFill>
                                  <a:schemeClr val="accent6">
                                    <a:lumMod val="75000"/>
                                  </a:schemeClr>
                                </a:solidFill>
                                <a:latin typeface="Cambria Math"/>
                                <a:cs typeface="Arial" pitchFamily="34" charset="0"/>
                              </a:rPr>
                            </m:ctrlPr>
                          </m:sPrePr>
                          <m:sub>
                            <m:r>
                              <m:rPr>
                                <m:sty m:val="p"/>
                              </m:rPr>
                              <a:rPr lang="en-US" altLang="ja-JP" sz="2000" i="0" smtClean="0">
                                <a:solidFill>
                                  <a:schemeClr val="accent6">
                                    <a:lumMod val="75000"/>
                                  </a:schemeClr>
                                </a:solidFill>
                                <a:latin typeface="Cambria Math"/>
                                <a:cs typeface="Arial" pitchFamily="34" charset="0"/>
                              </a:rPr>
                              <m:t>Λ</m:t>
                            </m:r>
                          </m:sub>
                          <m:sup>
                            <m:r>
                              <a:rPr lang="en-US" altLang="ja-JP" b="0" i="0" smtClean="0">
                                <a:solidFill>
                                  <a:schemeClr val="accent6">
                                    <a:lumMod val="75000"/>
                                  </a:schemeClr>
                                </a:solidFill>
                                <a:latin typeface="Cambria Math"/>
                              </a:rPr>
                              <m:t>4</m:t>
                            </m:r>
                          </m:sup>
                          <m:e>
                            <m:r>
                              <m:rPr>
                                <m:sty m:val="p"/>
                              </m:rPr>
                              <a:rPr lang="en-US" altLang="ja-JP" b="0" i="0" smtClean="0">
                                <a:solidFill>
                                  <a:schemeClr val="accent6">
                                    <a:lumMod val="75000"/>
                                  </a:schemeClr>
                                </a:solidFill>
                                <a:latin typeface="Cambria Math"/>
                              </a:rPr>
                              <m:t>He</m:t>
                            </m:r>
                          </m:e>
                        </m:sPre>
                      </m:oMath>
                    </m:oMathPara>
                  </a14:m>
                  <a:endParaRPr kumimoji="1" lang="ja-JP" altLang="en-US" sz="2000" dirty="0">
                    <a:solidFill>
                      <a:schemeClr val="accent6">
                        <a:lumMod val="75000"/>
                      </a:schemeClr>
                    </a:solidFill>
                    <a:cs typeface="Arial" pitchFamily="34" charset="0"/>
                  </a:endParaRPr>
                </a:p>
              </p:txBody>
            </p:sp>
          </mc:Choice>
          <mc:Fallback xmlns="">
            <p:sp>
              <p:nvSpPr>
                <p:cNvPr id="53" name="テキスト ボックス 37"/>
                <p:cNvSpPr txBox="1">
                  <a:spLocks noRot="1" noChangeAspect="1" noMove="1" noResize="1" noEditPoints="1" noAdjustHandles="1" noChangeArrowheads="1" noChangeShapeType="1" noTextEdit="1"/>
                </p:cNvSpPr>
                <p:nvPr/>
              </p:nvSpPr>
              <p:spPr>
                <a:xfrm>
                  <a:off x="1230462" y="5303919"/>
                  <a:ext cx="612655" cy="419095"/>
                </a:xfrm>
                <a:prstGeom prst="rect">
                  <a:avLst/>
                </a:prstGeom>
                <a:blipFill rotWithShape="1">
                  <a:blip r:embed="rId8"/>
                  <a:stretch>
                    <a:fillRect l="-4000" r="-12000" b="-1923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テキスト ボックス 38"/>
                <p:cNvSpPr txBox="1"/>
                <p:nvPr/>
              </p:nvSpPr>
              <p:spPr>
                <a:xfrm>
                  <a:off x="1959279" y="5303919"/>
                  <a:ext cx="612655" cy="427301"/>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Pre>
                          <m:sPrePr>
                            <m:ctrlPr>
                              <a:rPr kumimoji="1" lang="en-US" altLang="ja-JP" sz="2000" i="1" smtClean="0">
                                <a:solidFill>
                                  <a:schemeClr val="accent6">
                                    <a:lumMod val="75000"/>
                                  </a:schemeClr>
                                </a:solidFill>
                                <a:latin typeface="Cambria Math"/>
                                <a:cs typeface="Arial" pitchFamily="34" charset="0"/>
                              </a:rPr>
                            </m:ctrlPr>
                          </m:sPrePr>
                          <m:sub>
                            <m:r>
                              <m:rPr>
                                <m:sty m:val="p"/>
                              </m:rPr>
                              <a:rPr lang="en-US" altLang="ja-JP" sz="2000" i="0" smtClean="0">
                                <a:solidFill>
                                  <a:schemeClr val="accent6">
                                    <a:lumMod val="75000"/>
                                  </a:schemeClr>
                                </a:solidFill>
                                <a:latin typeface="Cambria Math"/>
                                <a:cs typeface="Arial" pitchFamily="34" charset="0"/>
                              </a:rPr>
                              <m:t>Λ</m:t>
                            </m:r>
                          </m:sub>
                          <m:sup>
                            <m:r>
                              <a:rPr lang="en-US" altLang="ja-JP" b="0" i="0" smtClean="0">
                                <a:solidFill>
                                  <a:schemeClr val="accent6">
                                    <a:lumMod val="75000"/>
                                  </a:schemeClr>
                                </a:solidFill>
                                <a:latin typeface="Cambria Math"/>
                              </a:rPr>
                              <m:t>5</m:t>
                            </m:r>
                          </m:sup>
                          <m:e>
                            <m:r>
                              <m:rPr>
                                <m:sty m:val="p"/>
                              </m:rPr>
                              <a:rPr lang="en-US" altLang="ja-JP" b="0" i="0" smtClean="0">
                                <a:solidFill>
                                  <a:schemeClr val="accent6">
                                    <a:lumMod val="75000"/>
                                  </a:schemeClr>
                                </a:solidFill>
                                <a:latin typeface="Cambria Math"/>
                              </a:rPr>
                              <m:t>He</m:t>
                            </m:r>
                          </m:e>
                        </m:sPre>
                      </m:oMath>
                    </m:oMathPara>
                  </a14:m>
                  <a:endParaRPr kumimoji="1" lang="ja-JP" altLang="en-US" sz="2000" dirty="0">
                    <a:solidFill>
                      <a:schemeClr val="accent6">
                        <a:lumMod val="75000"/>
                      </a:schemeClr>
                    </a:solidFill>
                    <a:cs typeface="Arial" pitchFamily="34" charset="0"/>
                  </a:endParaRPr>
                </a:p>
              </p:txBody>
            </p:sp>
          </mc:Choice>
          <mc:Fallback xmlns="">
            <p:sp>
              <p:nvSpPr>
                <p:cNvPr id="54" name="テキスト ボックス 38"/>
                <p:cNvSpPr txBox="1">
                  <a:spLocks noRot="1" noChangeAspect="1" noMove="1" noResize="1" noEditPoints="1" noAdjustHandles="1" noChangeArrowheads="1" noChangeShapeType="1" noTextEdit="1"/>
                </p:cNvSpPr>
                <p:nvPr/>
              </p:nvSpPr>
              <p:spPr>
                <a:xfrm>
                  <a:off x="1959279" y="5303919"/>
                  <a:ext cx="612655" cy="427301"/>
                </a:xfrm>
                <a:prstGeom prst="rect">
                  <a:avLst/>
                </a:prstGeom>
                <a:blipFill rotWithShape="1">
                  <a:blip r:embed="rId9"/>
                  <a:stretch>
                    <a:fillRect l="-2632" r="-11842" b="-1886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テキスト ボックス 39"/>
                <p:cNvSpPr txBox="1"/>
                <p:nvPr/>
              </p:nvSpPr>
              <p:spPr>
                <a:xfrm>
                  <a:off x="2679279" y="5303919"/>
                  <a:ext cx="612655" cy="421831"/>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Pre>
                          <m:sPrePr>
                            <m:ctrlPr>
                              <a:rPr kumimoji="1" lang="en-US" altLang="ja-JP" sz="2000" i="1" smtClean="0">
                                <a:latin typeface="Cambria Math"/>
                                <a:cs typeface="Arial" pitchFamily="34" charset="0"/>
                              </a:rPr>
                            </m:ctrlPr>
                          </m:sPrePr>
                          <m:sub>
                            <m:r>
                              <m:rPr>
                                <m:sty m:val="p"/>
                              </m:rPr>
                              <a:rPr lang="en-US" altLang="ja-JP" sz="2000" i="0" smtClean="0">
                                <a:latin typeface="Cambria Math"/>
                                <a:cs typeface="Arial" pitchFamily="34" charset="0"/>
                              </a:rPr>
                              <m:t>Λ</m:t>
                            </m:r>
                          </m:sub>
                          <m:sup>
                            <m:r>
                              <a:rPr lang="en-US" altLang="ja-JP" b="0" i="0" smtClean="0">
                                <a:latin typeface="Cambria Math"/>
                              </a:rPr>
                              <m:t>6</m:t>
                            </m:r>
                          </m:sup>
                          <m:e>
                            <m:r>
                              <m:rPr>
                                <m:sty m:val="p"/>
                              </m:rPr>
                              <a:rPr lang="en-US" altLang="ja-JP" b="0" i="0" smtClean="0">
                                <a:latin typeface="Cambria Math"/>
                              </a:rPr>
                              <m:t>He</m:t>
                            </m:r>
                          </m:e>
                        </m:sPre>
                      </m:oMath>
                    </m:oMathPara>
                  </a14:m>
                  <a:endParaRPr kumimoji="1" lang="ja-JP" altLang="en-US" sz="2000" dirty="0">
                    <a:cs typeface="Arial" pitchFamily="34" charset="0"/>
                  </a:endParaRPr>
                </a:p>
              </p:txBody>
            </p:sp>
          </mc:Choice>
          <mc:Fallback xmlns="">
            <p:sp>
              <p:nvSpPr>
                <p:cNvPr id="55" name="テキスト ボックス 39"/>
                <p:cNvSpPr txBox="1">
                  <a:spLocks noRot="1" noChangeAspect="1" noMove="1" noResize="1" noEditPoints="1" noAdjustHandles="1" noChangeArrowheads="1" noChangeShapeType="1" noTextEdit="1"/>
                </p:cNvSpPr>
                <p:nvPr/>
              </p:nvSpPr>
              <p:spPr>
                <a:xfrm>
                  <a:off x="2679279" y="5303919"/>
                  <a:ext cx="612655" cy="421831"/>
                </a:xfrm>
                <a:prstGeom prst="rect">
                  <a:avLst/>
                </a:prstGeom>
                <a:blipFill rotWithShape="1">
                  <a:blip r:embed="rId10"/>
                  <a:stretch>
                    <a:fillRect l="-2667" r="-13333" b="-2115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6" name="テキスト ボックス 40"/>
                <p:cNvSpPr txBox="1"/>
                <p:nvPr/>
              </p:nvSpPr>
              <p:spPr>
                <a:xfrm>
                  <a:off x="3388277" y="5303919"/>
                  <a:ext cx="612655" cy="419095"/>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Pre>
                          <m:sPrePr>
                            <m:ctrlPr>
                              <a:rPr kumimoji="1" lang="en-US" altLang="ja-JP" sz="2000" i="1" smtClean="0">
                                <a:latin typeface="Cambria Math"/>
                                <a:cs typeface="Arial" pitchFamily="34" charset="0"/>
                              </a:rPr>
                            </m:ctrlPr>
                          </m:sPrePr>
                          <m:sub>
                            <m:r>
                              <m:rPr>
                                <m:sty m:val="p"/>
                              </m:rPr>
                              <a:rPr lang="en-US" altLang="ja-JP" sz="2000" i="0" smtClean="0">
                                <a:latin typeface="Cambria Math"/>
                                <a:cs typeface="Arial" pitchFamily="34" charset="0"/>
                              </a:rPr>
                              <m:t>Λ</m:t>
                            </m:r>
                          </m:sub>
                          <m:sup>
                            <m:r>
                              <a:rPr lang="en-US" altLang="ja-JP" b="0" i="0" smtClean="0">
                                <a:latin typeface="Cambria Math"/>
                              </a:rPr>
                              <m:t>7</m:t>
                            </m:r>
                          </m:sup>
                          <m:e>
                            <m:r>
                              <m:rPr>
                                <m:sty m:val="p"/>
                              </m:rPr>
                              <a:rPr lang="en-US" altLang="ja-JP" b="0" i="0" smtClean="0">
                                <a:latin typeface="Cambria Math"/>
                              </a:rPr>
                              <m:t>He</m:t>
                            </m:r>
                          </m:e>
                        </m:sPre>
                      </m:oMath>
                    </m:oMathPara>
                  </a14:m>
                  <a:endParaRPr kumimoji="1" lang="ja-JP" altLang="en-US" sz="2000" dirty="0">
                    <a:cs typeface="Arial" pitchFamily="34" charset="0"/>
                  </a:endParaRPr>
                </a:p>
              </p:txBody>
            </p:sp>
          </mc:Choice>
          <mc:Fallback xmlns="">
            <p:sp>
              <p:nvSpPr>
                <p:cNvPr id="56" name="テキスト ボックス 40"/>
                <p:cNvSpPr txBox="1">
                  <a:spLocks noRot="1" noChangeAspect="1" noMove="1" noResize="1" noEditPoints="1" noAdjustHandles="1" noChangeArrowheads="1" noChangeShapeType="1" noTextEdit="1"/>
                </p:cNvSpPr>
                <p:nvPr/>
              </p:nvSpPr>
              <p:spPr>
                <a:xfrm>
                  <a:off x="3388277" y="5303919"/>
                  <a:ext cx="612655" cy="419095"/>
                </a:xfrm>
                <a:prstGeom prst="rect">
                  <a:avLst/>
                </a:prstGeom>
                <a:blipFill rotWithShape="1">
                  <a:blip r:embed="rId11"/>
                  <a:stretch>
                    <a:fillRect l="-2632" r="-11842" b="-1923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テキスト ボックス 41"/>
                <p:cNvSpPr txBox="1"/>
                <p:nvPr/>
              </p:nvSpPr>
              <p:spPr>
                <a:xfrm>
                  <a:off x="4120083" y="5303919"/>
                  <a:ext cx="612655" cy="421831"/>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Pre>
                          <m:sPrePr>
                            <m:ctrlPr>
                              <a:rPr kumimoji="1" lang="en-US" altLang="ja-JP" sz="2000" i="1" smtClean="0">
                                <a:solidFill>
                                  <a:srgbClr val="C00000"/>
                                </a:solidFill>
                                <a:latin typeface="Cambria Math"/>
                                <a:cs typeface="Arial" pitchFamily="34" charset="0"/>
                              </a:rPr>
                            </m:ctrlPr>
                          </m:sPrePr>
                          <m:sub>
                            <m:r>
                              <m:rPr>
                                <m:sty m:val="p"/>
                              </m:rPr>
                              <a:rPr lang="en-US" altLang="ja-JP" sz="2000" i="0" smtClean="0">
                                <a:solidFill>
                                  <a:srgbClr val="C00000"/>
                                </a:solidFill>
                                <a:latin typeface="Cambria Math"/>
                                <a:cs typeface="Arial" pitchFamily="34" charset="0"/>
                              </a:rPr>
                              <m:t>Λ</m:t>
                            </m:r>
                          </m:sub>
                          <m:sup>
                            <m:r>
                              <a:rPr lang="en-US" altLang="ja-JP" b="0" i="0" smtClean="0">
                                <a:solidFill>
                                  <a:srgbClr val="C00000"/>
                                </a:solidFill>
                                <a:latin typeface="Cambria Math"/>
                              </a:rPr>
                              <m:t>8</m:t>
                            </m:r>
                          </m:sup>
                          <m:e>
                            <m:r>
                              <m:rPr>
                                <m:sty m:val="p"/>
                              </m:rPr>
                              <a:rPr lang="en-US" altLang="ja-JP" b="0" i="0" smtClean="0">
                                <a:solidFill>
                                  <a:srgbClr val="C00000"/>
                                </a:solidFill>
                                <a:latin typeface="Cambria Math"/>
                              </a:rPr>
                              <m:t>He</m:t>
                            </m:r>
                          </m:e>
                        </m:sPre>
                      </m:oMath>
                    </m:oMathPara>
                  </a14:m>
                  <a:endParaRPr kumimoji="1" lang="ja-JP" altLang="en-US" sz="2000" dirty="0">
                    <a:solidFill>
                      <a:srgbClr val="C00000"/>
                    </a:solidFill>
                    <a:cs typeface="Arial" pitchFamily="34" charset="0"/>
                  </a:endParaRPr>
                </a:p>
              </p:txBody>
            </p:sp>
          </mc:Choice>
          <mc:Fallback xmlns="">
            <p:sp>
              <p:nvSpPr>
                <p:cNvPr id="57" name="テキスト ボックス 41"/>
                <p:cNvSpPr txBox="1">
                  <a:spLocks noRot="1" noChangeAspect="1" noMove="1" noResize="1" noEditPoints="1" noAdjustHandles="1" noChangeArrowheads="1" noChangeShapeType="1" noTextEdit="1"/>
                </p:cNvSpPr>
                <p:nvPr/>
              </p:nvSpPr>
              <p:spPr>
                <a:xfrm>
                  <a:off x="4120083" y="5303919"/>
                  <a:ext cx="612655" cy="421831"/>
                </a:xfrm>
                <a:prstGeom prst="rect">
                  <a:avLst/>
                </a:prstGeom>
                <a:blipFill rotWithShape="1">
                  <a:blip r:embed="rId12"/>
                  <a:stretch>
                    <a:fillRect l="-2632" r="-11842" b="-2115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テキスト ボックス 42"/>
                <p:cNvSpPr txBox="1"/>
                <p:nvPr/>
              </p:nvSpPr>
              <p:spPr>
                <a:xfrm>
                  <a:off x="2016189" y="4583383"/>
                  <a:ext cx="501512" cy="421831"/>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Pre>
                          <m:sPrePr>
                            <m:ctrlPr>
                              <a:rPr kumimoji="1" lang="en-US" altLang="ja-JP" sz="2000" i="1" smtClean="0">
                                <a:solidFill>
                                  <a:schemeClr val="accent6">
                                    <a:lumMod val="75000"/>
                                  </a:schemeClr>
                                </a:solidFill>
                                <a:latin typeface="Cambria Math"/>
                                <a:cs typeface="Arial" pitchFamily="34" charset="0"/>
                              </a:rPr>
                            </m:ctrlPr>
                          </m:sPrePr>
                          <m:sub>
                            <m:r>
                              <m:rPr>
                                <m:sty m:val="p"/>
                              </m:rPr>
                              <a:rPr lang="en-US" altLang="ja-JP" sz="2000" i="0" smtClean="0">
                                <a:solidFill>
                                  <a:schemeClr val="accent6">
                                    <a:lumMod val="75000"/>
                                  </a:schemeClr>
                                </a:solidFill>
                                <a:latin typeface="Cambria Math"/>
                                <a:cs typeface="Arial" pitchFamily="34" charset="0"/>
                              </a:rPr>
                              <m:t>Λ</m:t>
                            </m:r>
                          </m:sub>
                          <m:sup>
                            <m:r>
                              <a:rPr lang="en-US" altLang="ja-JP" b="0" i="0" smtClean="0">
                                <a:solidFill>
                                  <a:schemeClr val="accent6">
                                    <a:lumMod val="75000"/>
                                  </a:schemeClr>
                                </a:solidFill>
                                <a:latin typeface="Cambria Math"/>
                              </a:rPr>
                              <m:t>6</m:t>
                            </m:r>
                          </m:sup>
                          <m:e>
                            <m:r>
                              <m:rPr>
                                <m:sty m:val="p"/>
                              </m:rPr>
                              <a:rPr lang="en-US" altLang="ja-JP" b="0" i="0" smtClean="0">
                                <a:solidFill>
                                  <a:schemeClr val="accent6">
                                    <a:lumMod val="75000"/>
                                  </a:schemeClr>
                                </a:solidFill>
                                <a:latin typeface="Cambria Math"/>
                              </a:rPr>
                              <m:t>Li</m:t>
                            </m:r>
                          </m:e>
                        </m:sPre>
                      </m:oMath>
                    </m:oMathPara>
                  </a14:m>
                  <a:endParaRPr kumimoji="1" lang="ja-JP" altLang="en-US" sz="2000" dirty="0">
                    <a:solidFill>
                      <a:schemeClr val="accent6">
                        <a:lumMod val="75000"/>
                      </a:schemeClr>
                    </a:solidFill>
                    <a:cs typeface="Arial" pitchFamily="34" charset="0"/>
                  </a:endParaRPr>
                </a:p>
              </p:txBody>
            </p:sp>
          </mc:Choice>
          <mc:Fallback xmlns="">
            <p:sp>
              <p:nvSpPr>
                <p:cNvPr id="58" name="テキスト ボックス 42"/>
                <p:cNvSpPr txBox="1">
                  <a:spLocks noRot="1" noChangeAspect="1" noMove="1" noResize="1" noEditPoints="1" noAdjustHandles="1" noChangeArrowheads="1" noChangeShapeType="1" noTextEdit="1"/>
                </p:cNvSpPr>
                <p:nvPr/>
              </p:nvSpPr>
              <p:spPr>
                <a:xfrm>
                  <a:off x="2016189" y="4583383"/>
                  <a:ext cx="501512" cy="421831"/>
                </a:xfrm>
                <a:prstGeom prst="rect">
                  <a:avLst/>
                </a:prstGeom>
                <a:blipFill rotWithShape="1">
                  <a:blip r:embed="rId13"/>
                  <a:stretch>
                    <a:fillRect l="-4839" r="-12903" b="-1923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4" name="テキスト ボックス 48"/>
                <p:cNvSpPr txBox="1"/>
                <p:nvPr/>
              </p:nvSpPr>
              <p:spPr>
                <a:xfrm>
                  <a:off x="2735382" y="4583383"/>
                  <a:ext cx="501512" cy="419095"/>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Pre>
                          <m:sPrePr>
                            <m:ctrlPr>
                              <a:rPr kumimoji="1" lang="en-US" altLang="ja-JP" sz="2000" i="1" smtClean="0">
                                <a:latin typeface="Cambria Math"/>
                                <a:cs typeface="Arial" pitchFamily="34" charset="0"/>
                              </a:rPr>
                            </m:ctrlPr>
                          </m:sPrePr>
                          <m:sub>
                            <m:r>
                              <m:rPr>
                                <m:sty m:val="p"/>
                              </m:rPr>
                              <a:rPr lang="en-US" altLang="ja-JP" sz="2000" i="0" smtClean="0">
                                <a:latin typeface="Cambria Math"/>
                                <a:cs typeface="Arial" pitchFamily="34" charset="0"/>
                              </a:rPr>
                              <m:t>Λ</m:t>
                            </m:r>
                          </m:sub>
                          <m:sup>
                            <m:r>
                              <a:rPr lang="en-US" altLang="ja-JP" b="0" i="0" smtClean="0">
                                <a:latin typeface="Cambria Math"/>
                              </a:rPr>
                              <m:t>7</m:t>
                            </m:r>
                          </m:sup>
                          <m:e>
                            <m:r>
                              <m:rPr>
                                <m:sty m:val="p"/>
                              </m:rPr>
                              <a:rPr lang="en-US" altLang="ja-JP" b="0" i="0" smtClean="0">
                                <a:latin typeface="Cambria Math"/>
                              </a:rPr>
                              <m:t>Li</m:t>
                            </m:r>
                          </m:e>
                        </m:sPre>
                      </m:oMath>
                    </m:oMathPara>
                  </a14:m>
                  <a:endParaRPr kumimoji="1" lang="ja-JP" altLang="en-US" sz="2000" dirty="0">
                    <a:cs typeface="Arial" pitchFamily="34" charset="0"/>
                  </a:endParaRPr>
                </a:p>
              </p:txBody>
            </p:sp>
          </mc:Choice>
          <mc:Fallback xmlns="">
            <p:sp>
              <p:nvSpPr>
                <p:cNvPr id="64" name="テキスト ボックス 48"/>
                <p:cNvSpPr txBox="1">
                  <a:spLocks noRot="1" noChangeAspect="1" noMove="1" noResize="1" noEditPoints="1" noAdjustHandles="1" noChangeArrowheads="1" noChangeShapeType="1" noTextEdit="1"/>
                </p:cNvSpPr>
                <p:nvPr/>
              </p:nvSpPr>
              <p:spPr>
                <a:xfrm>
                  <a:off x="2735382" y="4583383"/>
                  <a:ext cx="501512" cy="419095"/>
                </a:xfrm>
                <a:prstGeom prst="rect">
                  <a:avLst/>
                </a:prstGeom>
                <a:blipFill rotWithShape="1">
                  <a:blip r:embed="rId14"/>
                  <a:stretch>
                    <a:fillRect l="-6452" r="-11290" b="-1960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テキスト ボックス 49"/>
                <p:cNvSpPr txBox="1"/>
                <p:nvPr/>
              </p:nvSpPr>
              <p:spPr>
                <a:xfrm>
                  <a:off x="3444380" y="4582420"/>
                  <a:ext cx="501512" cy="421831"/>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Pre>
                          <m:sPrePr>
                            <m:ctrlPr>
                              <a:rPr kumimoji="1" lang="en-US" altLang="ja-JP" sz="2000" i="1" smtClean="0">
                                <a:solidFill>
                                  <a:srgbClr val="C00000"/>
                                </a:solidFill>
                                <a:latin typeface="Cambria Math"/>
                                <a:cs typeface="Arial" pitchFamily="34" charset="0"/>
                              </a:rPr>
                            </m:ctrlPr>
                          </m:sPrePr>
                          <m:sub>
                            <m:r>
                              <m:rPr>
                                <m:sty m:val="p"/>
                              </m:rPr>
                              <a:rPr lang="en-US" altLang="ja-JP" sz="2000" i="0" smtClean="0">
                                <a:solidFill>
                                  <a:srgbClr val="C00000"/>
                                </a:solidFill>
                                <a:latin typeface="Cambria Math"/>
                                <a:cs typeface="Arial" pitchFamily="34" charset="0"/>
                              </a:rPr>
                              <m:t>Λ</m:t>
                            </m:r>
                          </m:sub>
                          <m:sup>
                            <m:r>
                              <a:rPr lang="en-US" altLang="ja-JP" b="0" i="0" smtClean="0">
                                <a:solidFill>
                                  <a:srgbClr val="C00000"/>
                                </a:solidFill>
                                <a:latin typeface="Cambria Math"/>
                              </a:rPr>
                              <m:t>8</m:t>
                            </m:r>
                          </m:sup>
                          <m:e>
                            <m:r>
                              <m:rPr>
                                <m:sty m:val="p"/>
                              </m:rPr>
                              <a:rPr lang="en-US" altLang="ja-JP" b="0" i="0" smtClean="0">
                                <a:solidFill>
                                  <a:srgbClr val="C00000"/>
                                </a:solidFill>
                                <a:latin typeface="Cambria Math"/>
                              </a:rPr>
                              <m:t>Li</m:t>
                            </m:r>
                          </m:e>
                        </m:sPre>
                      </m:oMath>
                    </m:oMathPara>
                  </a14:m>
                  <a:endParaRPr kumimoji="1" lang="ja-JP" altLang="en-US" sz="2000" dirty="0">
                    <a:solidFill>
                      <a:srgbClr val="C00000"/>
                    </a:solidFill>
                    <a:cs typeface="Arial" pitchFamily="34" charset="0"/>
                  </a:endParaRPr>
                </a:p>
              </p:txBody>
            </p:sp>
          </mc:Choice>
          <mc:Fallback xmlns="">
            <p:sp>
              <p:nvSpPr>
                <p:cNvPr id="65" name="テキスト ボックス 49"/>
                <p:cNvSpPr txBox="1">
                  <a:spLocks noRot="1" noChangeAspect="1" noMove="1" noResize="1" noEditPoints="1" noAdjustHandles="1" noChangeArrowheads="1" noChangeShapeType="1" noTextEdit="1"/>
                </p:cNvSpPr>
                <p:nvPr/>
              </p:nvSpPr>
              <p:spPr>
                <a:xfrm>
                  <a:off x="3444380" y="4582420"/>
                  <a:ext cx="501512" cy="421831"/>
                </a:xfrm>
                <a:prstGeom prst="rect">
                  <a:avLst/>
                </a:prstGeom>
                <a:blipFill rotWithShape="1">
                  <a:blip r:embed="rId15"/>
                  <a:stretch>
                    <a:fillRect l="-4839" r="-12903" b="-1923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テキスト ボックス 50"/>
                <p:cNvSpPr txBox="1"/>
                <p:nvPr/>
              </p:nvSpPr>
              <p:spPr>
                <a:xfrm>
                  <a:off x="4176187" y="4582676"/>
                  <a:ext cx="501512" cy="421831"/>
                </a:xfrm>
                <a:prstGeom prst="rect">
                  <a:avLst/>
                </a:prstGeom>
                <a:noFill/>
              </p:spPr>
              <p:txBody>
                <a:bodyPr wrap="none" lIns="0" tIns="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Pre>
                          <m:sPrePr>
                            <m:ctrlPr>
                              <a:rPr kumimoji="1" lang="en-US" altLang="ja-JP" sz="2000" i="1" smtClean="0">
                                <a:latin typeface="Cambria Math"/>
                                <a:cs typeface="Arial" pitchFamily="34" charset="0"/>
                              </a:rPr>
                            </m:ctrlPr>
                          </m:sPrePr>
                          <m:sub>
                            <m:r>
                              <m:rPr>
                                <m:sty m:val="p"/>
                              </m:rPr>
                              <a:rPr lang="en-US" altLang="ja-JP" sz="2000" i="0" smtClean="0">
                                <a:latin typeface="Cambria Math"/>
                                <a:cs typeface="Arial" pitchFamily="34" charset="0"/>
                              </a:rPr>
                              <m:t>Λ</m:t>
                            </m:r>
                          </m:sub>
                          <m:sup>
                            <m:r>
                              <a:rPr lang="en-US" altLang="ja-JP" b="0" i="0" smtClean="0">
                                <a:latin typeface="Cambria Math"/>
                              </a:rPr>
                              <m:t>9</m:t>
                            </m:r>
                          </m:sup>
                          <m:e>
                            <m:r>
                              <m:rPr>
                                <m:sty m:val="p"/>
                              </m:rPr>
                              <a:rPr lang="en-US" altLang="ja-JP" b="0" i="0" smtClean="0">
                                <a:latin typeface="Cambria Math"/>
                              </a:rPr>
                              <m:t>Li</m:t>
                            </m:r>
                          </m:e>
                        </m:sPre>
                      </m:oMath>
                    </m:oMathPara>
                  </a14:m>
                  <a:endParaRPr kumimoji="1" lang="ja-JP" altLang="en-US" sz="2000" dirty="0">
                    <a:cs typeface="Arial" pitchFamily="34" charset="0"/>
                  </a:endParaRPr>
                </a:p>
              </p:txBody>
            </p:sp>
          </mc:Choice>
          <mc:Fallback xmlns="">
            <p:sp>
              <p:nvSpPr>
                <p:cNvPr id="66" name="テキスト ボックス 50"/>
                <p:cNvSpPr txBox="1">
                  <a:spLocks noRot="1" noChangeAspect="1" noMove="1" noResize="1" noEditPoints="1" noAdjustHandles="1" noChangeArrowheads="1" noChangeShapeType="1" noTextEdit="1"/>
                </p:cNvSpPr>
                <p:nvPr/>
              </p:nvSpPr>
              <p:spPr>
                <a:xfrm>
                  <a:off x="4176187" y="4582676"/>
                  <a:ext cx="501512" cy="421831"/>
                </a:xfrm>
                <a:prstGeom prst="rect">
                  <a:avLst/>
                </a:prstGeom>
                <a:blipFill rotWithShape="1">
                  <a:blip r:embed="rId16"/>
                  <a:stretch>
                    <a:fillRect l="-4839" r="-12903" b="-19231"/>
                  </a:stretch>
                </a:blipFill>
              </p:spPr>
              <p:txBody>
                <a:bodyPr/>
                <a:lstStyle/>
                <a:p>
                  <a:r>
                    <a:rPr lang="de-DE">
                      <a:noFill/>
                    </a:rPr>
                    <a:t> </a:t>
                  </a:r>
                </a:p>
              </p:txBody>
            </p:sp>
          </mc:Fallback>
        </mc:AlternateContent>
      </p:grpSp>
    </p:spTree>
    <p:extLst>
      <p:ext uri="{BB962C8B-B14F-4D97-AF65-F5344CB8AC3E}">
        <p14:creationId xmlns:p14="http://schemas.microsoft.com/office/powerpoint/2010/main" val="3431504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pPr>
              <a:defRPr/>
            </a:pPr>
            <a:r>
              <a:rPr lang="de-DE" dirty="0" smtClean="0">
                <a:effectLst>
                  <a:outerShdw blurRad="38100" dist="38100" dir="2700000" algn="tl">
                    <a:srgbClr val="000000">
                      <a:alpha val="43137"/>
                    </a:srgbClr>
                  </a:outerShdw>
                </a:effectLst>
              </a:rPr>
              <a:t>Experiments at </a:t>
            </a:r>
            <a:br>
              <a:rPr lang="de-DE" dirty="0" smtClean="0">
                <a:effectLst>
                  <a:outerShdw blurRad="38100" dist="38100" dir="2700000" algn="tl">
                    <a:srgbClr val="000000">
                      <a:alpha val="43137"/>
                    </a:srgbClr>
                  </a:outerShdw>
                </a:effectLst>
              </a:rPr>
            </a:br>
            <a:r>
              <a:rPr lang="de-DE" dirty="0" smtClean="0">
                <a:effectLst>
                  <a:outerShdw blurRad="38100" dist="38100" dir="2700000" algn="tl">
                    <a:srgbClr val="000000">
                      <a:alpha val="43137"/>
                    </a:srgbClr>
                  </a:outerShdw>
                </a:effectLst>
              </a:rPr>
              <a:t>Mainz </a:t>
            </a:r>
            <a:r>
              <a:rPr lang="de-DE" dirty="0" err="1" smtClean="0">
                <a:effectLst>
                  <a:outerShdw blurRad="38100" dist="38100" dir="2700000" algn="tl">
                    <a:srgbClr val="000000">
                      <a:alpha val="43137"/>
                    </a:srgbClr>
                  </a:outerShdw>
                </a:effectLst>
              </a:rPr>
              <a:t>Microtron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204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6915" y="130175"/>
            <a:ext cx="6270171" cy="469900"/>
          </a:xfrm>
        </p:spPr>
        <p:txBody>
          <a:bodyPr>
            <a:normAutofit/>
          </a:bodyPr>
          <a:lstStyle/>
          <a:p>
            <a:r>
              <a:rPr lang="en-US" dirty="0" smtClean="0">
                <a:effectLst>
                  <a:outerShdw blurRad="38100" dist="38100" dir="2700000" algn="tl">
                    <a:srgbClr val="000000">
                      <a:alpha val="43137"/>
                    </a:srgbClr>
                  </a:outerShdw>
                </a:effectLst>
              </a:rPr>
              <a:t>Decay-</a:t>
            </a:r>
            <a:r>
              <a:rPr lang="en-US" dirty="0" err="1" smtClean="0">
                <a:effectLst>
                  <a:outerShdw blurRad="38100" dist="38100" dir="2700000" algn="tl">
                    <a:srgbClr val="000000">
                      <a:alpha val="43137"/>
                    </a:srgbClr>
                  </a:outerShdw>
                </a:effectLst>
              </a:rPr>
              <a:t>pion</a:t>
            </a:r>
            <a:r>
              <a:rPr lang="en-US" dirty="0" smtClean="0">
                <a:effectLst>
                  <a:outerShdw blurRad="38100" dist="38100" dir="2700000" algn="tl">
                    <a:srgbClr val="000000">
                      <a:alpha val="43137"/>
                    </a:srgbClr>
                  </a:outerShdw>
                </a:effectLst>
              </a:rPr>
              <a:t> spectroscopy at MAMI</a:t>
            </a:r>
            <a:endParaRPr lang="en-US" dirty="0">
              <a:effectLst>
                <a:outerShdw blurRad="38100" dist="38100" dir="2700000" algn="tl">
                  <a:srgbClr val="000000">
                    <a:alpha val="43137"/>
                  </a:srgbClr>
                </a:outerShdw>
              </a:effectLst>
            </a:endParaRPr>
          </a:p>
        </p:txBody>
      </p:sp>
      <p:pic>
        <p:nvPicPr>
          <p:cNvPr id="1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705100" y="764807"/>
            <a:ext cx="4406587" cy="5445988"/>
          </a:xfrm>
          <a:prstGeom prst="rect">
            <a:avLst/>
          </a:prstGeom>
          <a:ln>
            <a:noFill/>
          </a:ln>
          <a:effectLst>
            <a:outerShdw blurRad="292100" dist="139700" dir="2700000" algn="tl" rotWithShape="0">
              <a:srgbClr val="333333">
                <a:alpha val="65000"/>
              </a:srgbClr>
            </a:outerShdw>
          </a:effectLst>
        </p:spPr>
      </p:pic>
      <p:pic>
        <p:nvPicPr>
          <p:cNvPr id="571394" name="Picture 2"/>
          <p:cNvPicPr>
            <a:picLocks noChangeAspect="1" noChangeArrowheads="1"/>
          </p:cNvPicPr>
          <p:nvPr/>
        </p:nvPicPr>
        <p:blipFill>
          <a:blip r:embed="rId3" cstate="screen">
            <a:lum bright="-30000" contrast="50000"/>
            <a:extLst>
              <a:ext uri="{28A0092B-C50C-407E-A947-70E740481C1C}">
                <a14:useLocalDpi xmlns:a14="http://schemas.microsoft.com/office/drawing/2010/main" val="0"/>
              </a:ext>
            </a:extLst>
          </a:blip>
          <a:srcRect/>
          <a:stretch>
            <a:fillRect/>
          </a:stretch>
        </p:blipFill>
        <p:spPr bwMode="auto">
          <a:xfrm>
            <a:off x="485466" y="969262"/>
            <a:ext cx="3089007" cy="5121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descr="PDF Complete Corporate Edition"/>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295" y="605656"/>
            <a:ext cx="7233536" cy="3227486"/>
          </a:xfrm>
          <a:prstGeom prst="rect">
            <a:avLst/>
          </a:prstGeom>
        </p:spPr>
      </p:pic>
      <p:cxnSp>
        <p:nvCxnSpPr>
          <p:cNvPr id="9" name="Gerade Verbindung mit Pfeil 8"/>
          <p:cNvCxnSpPr/>
          <p:nvPr/>
        </p:nvCxnSpPr>
        <p:spPr bwMode="auto">
          <a:xfrm>
            <a:off x="2244436" y="1520044"/>
            <a:ext cx="1793174" cy="605642"/>
          </a:xfrm>
          <a:prstGeom prst="straightConnector1">
            <a:avLst/>
          </a:prstGeom>
          <a:solidFill>
            <a:srgbClr val="00B8FF"/>
          </a:solidFill>
          <a:ln w="31750" cap="flat" cmpd="sng" algn="ctr">
            <a:solidFill>
              <a:srgbClr val="FFC000"/>
            </a:solidFill>
            <a:prstDash val="solid"/>
            <a:miter lim="800000"/>
            <a:headEnd type="none" w="med" len="med"/>
            <a:tailEnd type="arrow"/>
          </a:ln>
          <a:effectLst/>
        </p:spPr>
      </p:cxnSp>
      <p:sp>
        <p:nvSpPr>
          <p:cNvPr id="2" name="Titel 1"/>
          <p:cNvSpPr>
            <a:spLocks noGrp="1"/>
          </p:cNvSpPr>
          <p:nvPr>
            <p:ph type="title"/>
          </p:nvPr>
        </p:nvSpPr>
        <p:spPr>
          <a:xfrm>
            <a:off x="1905990" y="130175"/>
            <a:ext cx="5332021" cy="469900"/>
          </a:xfrm>
        </p:spPr>
        <p:txBody>
          <a:bodyPr/>
          <a:lstStyle/>
          <a:p>
            <a:r>
              <a:rPr lang="en-US" dirty="0" smtClean="0">
                <a:effectLst>
                  <a:outerShdw blurRad="38100" dist="38100" dir="2700000" algn="tl">
                    <a:srgbClr val="000000">
                      <a:alpha val="43137"/>
                    </a:srgbClr>
                  </a:outerShdw>
                </a:effectLst>
              </a:rPr>
              <a:t>Particle detection system in K</a:t>
            </a:r>
            <a:r>
              <a:rPr lang="en-US" sz="2000" dirty="0" smtClean="0">
                <a:effectLst>
                  <a:outerShdw blurRad="38100" dist="38100" dir="2700000" algn="tl">
                    <a:srgbClr val="000000">
                      <a:alpha val="43137"/>
                    </a:srgbClr>
                  </a:outerShdw>
                </a:effectLst>
              </a:rPr>
              <a:t>AOS</a:t>
            </a:r>
            <a:endParaRPr lang="en-US" sz="2000" dirty="0">
              <a:effectLst>
                <a:outerShdw blurRad="38100" dist="38100" dir="2700000" algn="tl">
                  <a:srgbClr val="000000">
                    <a:alpha val="43137"/>
                  </a:srgbClr>
                </a:outerShdw>
              </a:effectLst>
            </a:endParaRPr>
          </a:p>
        </p:txBody>
      </p:sp>
      <p:pic>
        <p:nvPicPr>
          <p:cNvPr id="15" name="Picture 5" descr="E:\Dokumente und Einstellungen\patrick\Eigene Dateien\Analyse\ToF_Fit_F19toG19.png"/>
          <p:cNvPicPr>
            <a:picLocks noChangeAspect="1" noChangeArrowheads="1"/>
          </p:cNvPicPr>
          <p:nvPr/>
        </p:nvPicPr>
        <p:blipFill>
          <a:blip r:embed="rId3" cstate="screen">
            <a:lum bright="-30000" contrast="50000"/>
            <a:extLst>
              <a:ext uri="{28A0092B-C50C-407E-A947-70E740481C1C}">
                <a14:useLocalDpi xmlns:a14="http://schemas.microsoft.com/office/drawing/2010/main" val="0"/>
              </a:ext>
            </a:extLst>
          </a:blip>
          <a:srcRect/>
          <a:stretch>
            <a:fillRect/>
          </a:stretch>
        </p:blipFill>
        <p:spPr bwMode="auto">
          <a:xfrm>
            <a:off x="0" y="4014175"/>
            <a:ext cx="3348185" cy="2267553"/>
          </a:xfrm>
          <a:prstGeom prst="rect">
            <a:avLst/>
          </a:prstGeom>
          <a:noFill/>
        </p:spPr>
      </p:pic>
      <p:sp>
        <p:nvSpPr>
          <p:cNvPr id="16" name="Rectangle 4"/>
          <p:cNvSpPr/>
          <p:nvPr/>
        </p:nvSpPr>
        <p:spPr>
          <a:xfrm>
            <a:off x="1861940" y="4479012"/>
            <a:ext cx="2583359" cy="646331"/>
          </a:xfrm>
          <a:prstGeom prst="rect">
            <a:avLst/>
          </a:prstGeom>
          <a:solidFill>
            <a:schemeClr val="accent1"/>
          </a:solidFill>
        </p:spPr>
        <p:txBody>
          <a:bodyPr wrap="square">
            <a:spAutoFit/>
          </a:bodyPr>
          <a:lstStyle/>
          <a:p>
            <a:r>
              <a:rPr lang="en-US" sz="1800" b="1" dirty="0" smtClean="0">
                <a:latin typeface="+mn-lt"/>
              </a:rPr>
              <a:t>time-of-flight </a:t>
            </a:r>
            <a:r>
              <a:rPr lang="en-US" sz="1800" b="1" dirty="0" err="1" smtClean="0">
                <a:latin typeface="+mn-lt"/>
              </a:rPr>
              <a:t>reso-lution</a:t>
            </a:r>
            <a:r>
              <a:rPr lang="en-US" sz="1800" b="1" dirty="0" smtClean="0">
                <a:latin typeface="+mn-lt"/>
              </a:rPr>
              <a:t> with TOF walls</a:t>
            </a:r>
            <a:endParaRPr lang="de-DE" sz="1800" b="1" dirty="0">
              <a:latin typeface="+mn-lt"/>
            </a:endParaRPr>
          </a:p>
        </p:txBody>
      </p:sp>
      <p:cxnSp>
        <p:nvCxnSpPr>
          <p:cNvPr id="17" name="Gerade Verbindung mit Pfeil 22"/>
          <p:cNvCxnSpPr>
            <a:cxnSpLocks noChangeShapeType="1"/>
          </p:cNvCxnSpPr>
          <p:nvPr/>
        </p:nvCxnSpPr>
        <p:spPr bwMode="auto">
          <a:xfrm>
            <a:off x="452911" y="5110463"/>
            <a:ext cx="1101352" cy="1395"/>
          </a:xfrm>
          <a:prstGeom prst="straightConnector1">
            <a:avLst/>
          </a:prstGeom>
          <a:noFill/>
          <a:ln w="25400" algn="ctr">
            <a:solidFill>
              <a:srgbClr val="002060"/>
            </a:solidFill>
            <a:round/>
            <a:headEnd/>
            <a:tailEnd type="arrow" w="med" len="med"/>
          </a:ln>
        </p:spPr>
      </p:cxnSp>
      <p:cxnSp>
        <p:nvCxnSpPr>
          <p:cNvPr id="18" name="Gerade Verbindung mit Pfeil 23"/>
          <p:cNvCxnSpPr>
            <a:cxnSpLocks noChangeShapeType="1"/>
          </p:cNvCxnSpPr>
          <p:nvPr/>
        </p:nvCxnSpPr>
        <p:spPr bwMode="auto">
          <a:xfrm>
            <a:off x="1919442" y="5110463"/>
            <a:ext cx="1101352" cy="1395"/>
          </a:xfrm>
          <a:prstGeom prst="straightConnector1">
            <a:avLst/>
          </a:prstGeom>
          <a:noFill/>
          <a:ln w="25400" algn="ctr">
            <a:solidFill>
              <a:srgbClr val="002060"/>
            </a:solidFill>
            <a:round/>
            <a:headEnd type="arrow" w="med" len="med"/>
            <a:tailEnd/>
          </a:ln>
        </p:spPr>
      </p:cxnSp>
      <p:sp>
        <p:nvSpPr>
          <p:cNvPr id="19" name="Rechteck 24"/>
          <p:cNvSpPr>
            <a:spLocks noChangeArrowheads="1"/>
          </p:cNvSpPr>
          <p:nvPr/>
        </p:nvSpPr>
        <p:spPr bwMode="auto">
          <a:xfrm>
            <a:off x="228228" y="4474242"/>
            <a:ext cx="1596245" cy="646321"/>
          </a:xfrm>
          <a:prstGeom prst="rect">
            <a:avLst/>
          </a:prstGeom>
          <a:noFill/>
          <a:ln w="9525">
            <a:noFill/>
            <a:miter lim="800000"/>
            <a:headEnd/>
            <a:tailEnd/>
          </a:ln>
        </p:spPr>
        <p:txBody>
          <a:bodyPr wrap="square" lIns="91428" tIns="45715" rIns="91428" bIns="45715">
            <a:spAutoFit/>
          </a:bodyPr>
          <a:lstStyle/>
          <a:p>
            <a:pPr algn="ctr"/>
            <a:r>
              <a:rPr lang="de-DE" sz="1800" b="1" dirty="0" smtClean="0">
                <a:solidFill>
                  <a:srgbClr val="000000"/>
                </a:solidFill>
                <a:latin typeface="Arial" pitchFamily="34" charset="0"/>
                <a:ea typeface="msmincho"/>
                <a:cs typeface="msmincho"/>
              </a:rPr>
              <a:t>FWHM = </a:t>
            </a:r>
            <a:br>
              <a:rPr lang="de-DE" sz="1800" b="1" dirty="0" smtClean="0">
                <a:solidFill>
                  <a:srgbClr val="000000"/>
                </a:solidFill>
                <a:latin typeface="Arial" pitchFamily="34" charset="0"/>
                <a:ea typeface="msmincho"/>
                <a:cs typeface="msmincho"/>
              </a:rPr>
            </a:br>
            <a:r>
              <a:rPr lang="de-DE" sz="1800" b="1" dirty="0" smtClean="0">
                <a:solidFill>
                  <a:srgbClr val="000000"/>
                </a:solidFill>
                <a:latin typeface="Arial" pitchFamily="34" charset="0"/>
                <a:ea typeface="msmincho"/>
                <a:cs typeface="msmincho"/>
              </a:rPr>
              <a:t>400 </a:t>
            </a:r>
            <a:r>
              <a:rPr lang="de-DE" sz="1800" b="1" dirty="0" err="1" smtClean="0">
                <a:solidFill>
                  <a:srgbClr val="000000"/>
                </a:solidFill>
                <a:latin typeface="Arial" pitchFamily="34" charset="0"/>
                <a:ea typeface="msmincho"/>
                <a:cs typeface="msmincho"/>
              </a:rPr>
              <a:t>ps</a:t>
            </a:r>
            <a:endParaRPr lang="de-DE" sz="1800" b="1" dirty="0"/>
          </a:p>
        </p:txBody>
      </p:sp>
      <p:sp>
        <p:nvSpPr>
          <p:cNvPr id="4" name="Rechteck 3"/>
          <p:cNvSpPr/>
          <p:nvPr/>
        </p:nvSpPr>
        <p:spPr bwMode="auto">
          <a:xfrm>
            <a:off x="4049499" y="738549"/>
            <a:ext cx="3562589" cy="2553195"/>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Verdana" pitchFamily="34" charset="0"/>
            </a:endParaRPr>
          </a:p>
        </p:txBody>
      </p:sp>
      <p:pic>
        <p:nvPicPr>
          <p:cNvPr id="3" name="Grafik 2" descr="PDF Complete Corporate Edition"/>
          <p:cNvPicPr>
            <a:picLocks noChangeAspect="1"/>
          </p:cNvPicPr>
          <p:nvPr/>
        </p:nvPicPr>
        <p:blipFill rotWithShape="1">
          <a:blip r:embed="rId4" cstate="print">
            <a:extLst>
              <a:ext uri="{28A0092B-C50C-407E-A947-70E740481C1C}">
                <a14:useLocalDpi xmlns:a14="http://schemas.microsoft.com/office/drawing/2010/main" val="0"/>
              </a:ext>
            </a:extLst>
          </a:blip>
          <a:srcRect l="5963"/>
          <a:stretch/>
        </p:blipFill>
        <p:spPr>
          <a:xfrm>
            <a:off x="4362174" y="2620633"/>
            <a:ext cx="2121762" cy="3705103"/>
          </a:xfrm>
          <a:prstGeom prst="rect">
            <a:avLst/>
          </a:prstGeom>
        </p:spPr>
      </p:pic>
      <p:pic>
        <p:nvPicPr>
          <p:cNvPr id="582657" name="Picture 1" descr="E:\Dokumente und Einstellungen\patrick\Eigene Dateien\Entwicklung und Aufbau\Aerogel\Aerogel-photos\DSC00192.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567342" y="821674"/>
            <a:ext cx="3404261" cy="2553195"/>
          </a:xfrm>
          <a:prstGeom prst="rect">
            <a:avLst/>
          </a:prstGeom>
          <a:ln>
            <a:noFill/>
          </a:ln>
          <a:effectLst>
            <a:outerShdw blurRad="292100" dist="139700" dir="2700000" algn="tl" rotWithShape="0">
              <a:srgbClr val="333333">
                <a:alpha val="65000"/>
              </a:srgbClr>
            </a:outerShdw>
          </a:effectLst>
        </p:spPr>
      </p:pic>
      <p:sp>
        <p:nvSpPr>
          <p:cNvPr id="21" name="Rechteck 24"/>
          <p:cNvSpPr>
            <a:spLocks noChangeArrowheads="1"/>
          </p:cNvSpPr>
          <p:nvPr/>
        </p:nvSpPr>
        <p:spPr bwMode="auto">
          <a:xfrm>
            <a:off x="6032665" y="4507884"/>
            <a:ext cx="3111335" cy="646321"/>
          </a:xfrm>
          <a:prstGeom prst="rect">
            <a:avLst/>
          </a:prstGeom>
          <a:noFill/>
          <a:ln w="9525">
            <a:noFill/>
            <a:miter lim="800000"/>
            <a:headEnd/>
            <a:tailEnd/>
          </a:ln>
        </p:spPr>
        <p:txBody>
          <a:bodyPr wrap="square" lIns="91428" tIns="45715" rIns="91428" bIns="45715">
            <a:spAutoFit/>
          </a:bodyPr>
          <a:lstStyle/>
          <a:p>
            <a:pPr algn="ctr"/>
            <a:r>
              <a:rPr lang="de-DE" sz="1800" b="1" dirty="0" err="1" smtClean="0">
                <a:solidFill>
                  <a:srgbClr val="000000"/>
                </a:solidFill>
                <a:latin typeface="Arial" pitchFamily="34" charset="0"/>
                <a:ea typeface="msmincho"/>
                <a:cs typeface="msmincho"/>
              </a:rPr>
              <a:t>pion</a:t>
            </a:r>
            <a:r>
              <a:rPr lang="de-DE" sz="1800" b="1" dirty="0" smtClean="0">
                <a:solidFill>
                  <a:srgbClr val="000000"/>
                </a:solidFill>
                <a:latin typeface="Arial" pitchFamily="34" charset="0"/>
                <a:ea typeface="msmincho"/>
                <a:cs typeface="msmincho"/>
              </a:rPr>
              <a:t> </a:t>
            </a:r>
            <a:r>
              <a:rPr lang="de-DE" sz="1800" b="1" dirty="0" err="1" smtClean="0">
                <a:solidFill>
                  <a:srgbClr val="000000"/>
                </a:solidFill>
                <a:latin typeface="Arial" pitchFamily="34" charset="0"/>
                <a:ea typeface="msmincho"/>
                <a:cs typeface="msmincho"/>
              </a:rPr>
              <a:t>detection</a:t>
            </a:r>
            <a:r>
              <a:rPr lang="de-DE" sz="1800" b="1" dirty="0" smtClean="0">
                <a:solidFill>
                  <a:srgbClr val="000000"/>
                </a:solidFill>
                <a:latin typeface="Arial" pitchFamily="34" charset="0"/>
                <a:ea typeface="msmincho"/>
                <a:cs typeface="msmincho"/>
              </a:rPr>
              <a:t> </a:t>
            </a:r>
            <a:r>
              <a:rPr lang="el-GR" sz="1800" b="1" dirty="0" smtClean="0">
                <a:solidFill>
                  <a:srgbClr val="000000"/>
                </a:solidFill>
                <a:latin typeface="Arial" pitchFamily="34" charset="0"/>
                <a:ea typeface="msmincho"/>
                <a:cs typeface="msmincho"/>
              </a:rPr>
              <a:t>ε</a:t>
            </a:r>
            <a:r>
              <a:rPr lang="de-DE" sz="1800" b="1" dirty="0" smtClean="0">
                <a:solidFill>
                  <a:srgbClr val="000000"/>
                </a:solidFill>
                <a:latin typeface="Arial" pitchFamily="34" charset="0"/>
                <a:ea typeface="msmincho"/>
                <a:cs typeface="msmincho"/>
              </a:rPr>
              <a:t> &gt; 95% </a:t>
            </a:r>
            <a:br>
              <a:rPr lang="de-DE" sz="1800" b="1" dirty="0" smtClean="0">
                <a:solidFill>
                  <a:srgbClr val="000000"/>
                </a:solidFill>
                <a:latin typeface="Arial" pitchFamily="34" charset="0"/>
                <a:ea typeface="msmincho"/>
                <a:cs typeface="msmincho"/>
              </a:rPr>
            </a:br>
            <a:r>
              <a:rPr lang="de-DE" sz="1800" b="1" dirty="0" err="1" smtClean="0">
                <a:solidFill>
                  <a:srgbClr val="000000"/>
                </a:solidFill>
                <a:latin typeface="Arial" pitchFamily="34" charset="0"/>
                <a:ea typeface="msmincho"/>
                <a:cs typeface="msmincho"/>
              </a:rPr>
              <a:t>by</a:t>
            </a:r>
            <a:r>
              <a:rPr lang="de-DE" sz="1800" b="1" dirty="0" smtClean="0">
                <a:solidFill>
                  <a:srgbClr val="000000"/>
                </a:solidFill>
                <a:latin typeface="Arial" pitchFamily="34" charset="0"/>
                <a:ea typeface="msmincho"/>
                <a:cs typeface="msmincho"/>
              </a:rPr>
              <a:t> </a:t>
            </a:r>
            <a:r>
              <a:rPr lang="de-DE" sz="1800" b="1" dirty="0" err="1" smtClean="0">
                <a:solidFill>
                  <a:srgbClr val="000000"/>
                </a:solidFill>
                <a:latin typeface="Arial" pitchFamily="34" charset="0"/>
                <a:ea typeface="msmincho"/>
                <a:cs typeface="msmincho"/>
              </a:rPr>
              <a:t>aerogel</a:t>
            </a:r>
            <a:r>
              <a:rPr lang="de-DE" sz="1800" b="1" dirty="0" smtClean="0">
                <a:solidFill>
                  <a:srgbClr val="000000"/>
                </a:solidFill>
                <a:latin typeface="Arial" pitchFamily="34" charset="0"/>
                <a:ea typeface="msmincho"/>
                <a:cs typeface="msmincho"/>
              </a:rPr>
              <a:t> Cherenkov</a:t>
            </a:r>
            <a:endParaRPr lang="de-DE" sz="1800" b="1" dirty="0"/>
          </a:p>
        </p:txBody>
      </p:sp>
      <p:cxnSp>
        <p:nvCxnSpPr>
          <p:cNvPr id="23" name="Gerade Verbindung mit Pfeil 22"/>
          <p:cNvCxnSpPr/>
          <p:nvPr/>
        </p:nvCxnSpPr>
        <p:spPr bwMode="auto">
          <a:xfrm>
            <a:off x="3099460" y="3183886"/>
            <a:ext cx="1591293" cy="190983"/>
          </a:xfrm>
          <a:prstGeom prst="straightConnector1">
            <a:avLst/>
          </a:prstGeom>
          <a:solidFill>
            <a:srgbClr val="00B8FF"/>
          </a:solidFill>
          <a:ln w="25400" cap="flat" cmpd="sng" algn="ctr">
            <a:solidFill>
              <a:srgbClr val="C00000"/>
            </a:solidFill>
            <a:prstDash val="solid"/>
            <a:miter lim="800000"/>
            <a:headEnd type="none" w="med" len="med"/>
            <a:tailEnd type="arrow"/>
          </a:ln>
          <a:effectLst/>
        </p:spPr>
      </p:cxnSp>
    </p:spTree>
    <p:extLst>
      <p:ext uri="{BB962C8B-B14F-4D97-AF65-F5344CB8AC3E}">
        <p14:creationId xmlns:p14="http://schemas.microsoft.com/office/powerpoint/2010/main" val="3198158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Florian Schulz\Desktop\2013-DPG-Dresden\2013-DPG-Dresden-Vortrag\Abbildungen\Koinzidenz-Untergru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2611" y="1253956"/>
            <a:ext cx="3499829" cy="22470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Florian Schulz\Desktop\2013-DPG-Dresden\2013-DPG-Dresden-Vortrag\TAG(pi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8145" y="3958775"/>
            <a:ext cx="3720501" cy="2422553"/>
          </a:xfrm>
          <a:prstGeom prst="rect">
            <a:avLst/>
          </a:prstGeom>
          <a:noFill/>
          <a:extLst>
            <a:ext uri="{909E8E84-426E-40DD-AFC4-6F175D3DCCD1}">
              <a14:hiddenFill xmlns:a14="http://schemas.microsoft.com/office/drawing/2010/main">
                <a:solidFill>
                  <a:srgbClr val="FFFFFF"/>
                </a:solidFill>
              </a14:hiddenFill>
            </a:ext>
          </a:extLst>
        </p:spPr>
      </p:pic>
      <p:sp>
        <p:nvSpPr>
          <p:cNvPr id="6" name="Nach rechts gekrümmter Pfeil 5"/>
          <p:cNvSpPr/>
          <p:nvPr/>
        </p:nvSpPr>
        <p:spPr>
          <a:xfrm>
            <a:off x="4416544" y="2996952"/>
            <a:ext cx="731520" cy="1368152"/>
          </a:xfrm>
          <a:prstGeom prst="curvedRightArrow">
            <a:avLst>
              <a:gd name="adj1" fmla="val 28802"/>
              <a:gd name="adj2" fmla="val 61486"/>
              <a:gd name="adj3" fmla="val 30682"/>
            </a:avLst>
          </a:prstGeom>
          <a:noFill/>
          <a:ln w="50800" cap="rnd" cmpd="dbl">
            <a:solidFill>
              <a:srgbClr val="FF0000"/>
            </a:solidFill>
            <a:round/>
            <a:headEnd type="none"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77" y="1253852"/>
            <a:ext cx="3762375"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377577" y="5017239"/>
            <a:ext cx="4616970" cy="1569660"/>
          </a:xfrm>
          <a:prstGeom prst="rect">
            <a:avLst/>
          </a:prstGeom>
          <a:noFill/>
        </p:spPr>
        <p:txBody>
          <a:bodyPr wrap="none" rtlCol="0">
            <a:spAutoFit/>
          </a:bodyPr>
          <a:lstStyle/>
          <a:p>
            <a:pPr marL="285750" indent="-285750">
              <a:buFont typeface="Arial" pitchFamily="34" charset="0"/>
              <a:buChar char="•"/>
            </a:pPr>
            <a:r>
              <a:rPr lang="en-US" sz="2000" dirty="0" smtClean="0">
                <a:latin typeface="+mn-lt"/>
              </a:rPr>
              <a:t>Suppression of large positron flux</a:t>
            </a:r>
          </a:p>
          <a:p>
            <a:r>
              <a:rPr lang="en-US" sz="2000" dirty="0" smtClean="0">
                <a:latin typeface="+mn-lt"/>
              </a:rPr>
              <a:t>      with 25 </a:t>
            </a:r>
            <a:r>
              <a:rPr lang="en-US" sz="2000" i="1" dirty="0" smtClean="0">
                <a:latin typeface="+mn-lt"/>
              </a:rPr>
              <a:t>X</a:t>
            </a:r>
            <a:r>
              <a:rPr lang="en-US" sz="2000" i="1" baseline="-25000" dirty="0" smtClean="0">
                <a:latin typeface="+mn-lt"/>
              </a:rPr>
              <a:t>0</a:t>
            </a:r>
            <a:r>
              <a:rPr lang="en-US" sz="2000" dirty="0" smtClean="0">
                <a:latin typeface="+mn-lt"/>
              </a:rPr>
              <a:t> lead absorber wall</a:t>
            </a:r>
          </a:p>
          <a:p>
            <a:pPr marL="285750" indent="-285750">
              <a:buFont typeface="Arial" panose="020B0604020202020204" pitchFamily="34" charset="0"/>
              <a:buChar char="•"/>
            </a:pPr>
            <a:r>
              <a:rPr lang="en-US" sz="2000" dirty="0" smtClean="0">
                <a:latin typeface="+mn-lt"/>
              </a:rPr>
              <a:t>Much cleaner spectra for all hadrons</a:t>
            </a:r>
          </a:p>
          <a:p>
            <a:endParaRPr lang="en-US" sz="1800" dirty="0" smtClean="0">
              <a:latin typeface="+mn-lt"/>
            </a:endParaRPr>
          </a:p>
          <a:p>
            <a:pPr marL="285750" indent="-285750">
              <a:buFont typeface="Arial" pitchFamily="34" charset="0"/>
              <a:buChar char="•"/>
            </a:pPr>
            <a:endParaRPr lang="en-US" sz="1800" dirty="0" smtClean="0">
              <a:latin typeface="+mn-lt"/>
            </a:endParaRPr>
          </a:p>
        </p:txBody>
      </p:sp>
      <p:sp>
        <p:nvSpPr>
          <p:cNvPr id="11" name="Textfeld 10"/>
          <p:cNvSpPr txBox="1"/>
          <p:nvPr/>
        </p:nvSpPr>
        <p:spPr>
          <a:xfrm>
            <a:off x="6516216" y="836712"/>
            <a:ext cx="2069331" cy="369332"/>
          </a:xfrm>
          <a:prstGeom prst="rect">
            <a:avLst/>
          </a:prstGeom>
          <a:noFill/>
          <a:ln w="19050" cap="rnd" cmpd="tri">
            <a:noFill/>
            <a:round/>
          </a:ln>
        </p:spPr>
        <p:txBody>
          <a:bodyPr wrap="square" rtlCol="0">
            <a:spAutoFit/>
          </a:bodyPr>
          <a:lstStyle/>
          <a:p>
            <a:r>
              <a:rPr lang="de-DE" sz="1800" b="1" dirty="0" err="1" smtClean="0">
                <a:latin typeface="+mn-lt"/>
              </a:rPr>
              <a:t>without</a:t>
            </a:r>
            <a:r>
              <a:rPr lang="de-DE" sz="1800" b="1" dirty="0" smtClean="0">
                <a:latin typeface="+mn-lt"/>
              </a:rPr>
              <a:t> </a:t>
            </a:r>
            <a:r>
              <a:rPr lang="de-DE" sz="1800" b="1" dirty="0" err="1" smtClean="0">
                <a:latin typeface="+mn-lt"/>
              </a:rPr>
              <a:t>absorber</a:t>
            </a:r>
            <a:endParaRPr lang="de-DE" sz="1800" b="1" baseline="30000" dirty="0" smtClean="0">
              <a:latin typeface="+mn-lt"/>
            </a:endParaRPr>
          </a:p>
        </p:txBody>
      </p:sp>
      <p:sp>
        <p:nvSpPr>
          <p:cNvPr id="12" name="Textfeld 11"/>
          <p:cNvSpPr txBox="1"/>
          <p:nvPr/>
        </p:nvSpPr>
        <p:spPr>
          <a:xfrm>
            <a:off x="6876256" y="3696367"/>
            <a:ext cx="1697901" cy="369332"/>
          </a:xfrm>
          <a:prstGeom prst="rect">
            <a:avLst/>
          </a:prstGeom>
          <a:noFill/>
          <a:ln w="19050" cap="rnd" cmpd="tri">
            <a:noFill/>
            <a:round/>
          </a:ln>
        </p:spPr>
        <p:txBody>
          <a:bodyPr wrap="none" rtlCol="0">
            <a:spAutoFit/>
          </a:bodyPr>
          <a:lstStyle/>
          <a:p>
            <a:r>
              <a:rPr lang="de-DE" sz="1800" b="1" dirty="0" err="1" smtClean="0">
                <a:latin typeface="+mn-lt"/>
              </a:rPr>
              <a:t>with</a:t>
            </a:r>
            <a:r>
              <a:rPr lang="de-DE" sz="1800" b="1" dirty="0" smtClean="0">
                <a:latin typeface="+mn-lt"/>
              </a:rPr>
              <a:t> </a:t>
            </a:r>
            <a:r>
              <a:rPr lang="de-DE" sz="1800" b="1" dirty="0" err="1" smtClean="0">
                <a:latin typeface="+mn-lt"/>
              </a:rPr>
              <a:t>absorber</a:t>
            </a:r>
            <a:endParaRPr lang="de-DE" sz="1800" b="1" baseline="30000" dirty="0" smtClean="0">
              <a:latin typeface="+mn-lt"/>
            </a:endParaRPr>
          </a:p>
        </p:txBody>
      </p:sp>
      <p:sp>
        <p:nvSpPr>
          <p:cNvPr id="13" name="Textfeld 12"/>
          <p:cNvSpPr txBox="1"/>
          <p:nvPr/>
        </p:nvSpPr>
        <p:spPr>
          <a:xfrm>
            <a:off x="6114956" y="2377481"/>
            <a:ext cx="1781299" cy="461665"/>
          </a:xfrm>
          <a:prstGeom prst="rect">
            <a:avLst/>
          </a:prstGeom>
          <a:noFill/>
        </p:spPr>
        <p:txBody>
          <a:bodyPr wrap="square" rtlCol="0">
            <a:spAutoFit/>
          </a:bodyPr>
          <a:lstStyle/>
          <a:p>
            <a:r>
              <a:rPr lang="de-DE" i="1" dirty="0" err="1" smtClean="0">
                <a:solidFill>
                  <a:srgbClr val="C00000"/>
                </a:solidFill>
                <a:latin typeface="+mn-lt"/>
              </a:rPr>
              <a:t>positrons</a:t>
            </a:r>
            <a:endParaRPr lang="de-DE" i="1" dirty="0">
              <a:solidFill>
                <a:srgbClr val="C00000"/>
              </a:solidFill>
              <a:latin typeface="+mn-lt"/>
            </a:endParaRPr>
          </a:p>
        </p:txBody>
      </p:sp>
      <p:sp>
        <p:nvSpPr>
          <p:cNvPr id="15" name="Textfeld 14"/>
          <p:cNvSpPr txBox="1"/>
          <p:nvPr/>
        </p:nvSpPr>
        <p:spPr>
          <a:xfrm>
            <a:off x="6719457" y="1187460"/>
            <a:ext cx="1308262" cy="461665"/>
          </a:xfrm>
          <a:prstGeom prst="rect">
            <a:avLst/>
          </a:prstGeom>
          <a:noFill/>
        </p:spPr>
        <p:txBody>
          <a:bodyPr wrap="square" rtlCol="0">
            <a:spAutoFit/>
          </a:bodyPr>
          <a:lstStyle/>
          <a:p>
            <a:r>
              <a:rPr lang="de-DE" i="1" dirty="0" err="1" smtClean="0">
                <a:solidFill>
                  <a:srgbClr val="C00000"/>
                </a:solidFill>
                <a:latin typeface="+mn-lt"/>
              </a:rPr>
              <a:t>hadrons</a:t>
            </a:r>
            <a:endParaRPr lang="de-DE" i="1" dirty="0">
              <a:solidFill>
                <a:srgbClr val="C00000"/>
              </a:solidFill>
              <a:latin typeface="+mn-lt"/>
            </a:endParaRPr>
          </a:p>
        </p:txBody>
      </p:sp>
      <p:sp>
        <p:nvSpPr>
          <p:cNvPr id="16" name="Textfeld 15"/>
          <p:cNvSpPr txBox="1"/>
          <p:nvPr/>
        </p:nvSpPr>
        <p:spPr>
          <a:xfrm>
            <a:off x="7020272" y="4221088"/>
            <a:ext cx="1781299" cy="830997"/>
          </a:xfrm>
          <a:prstGeom prst="rect">
            <a:avLst/>
          </a:prstGeom>
          <a:noFill/>
        </p:spPr>
        <p:txBody>
          <a:bodyPr wrap="square" rtlCol="0">
            <a:spAutoFit/>
          </a:bodyPr>
          <a:lstStyle/>
          <a:p>
            <a:r>
              <a:rPr lang="de-DE" i="1" dirty="0" err="1" smtClean="0">
                <a:solidFill>
                  <a:srgbClr val="C00000"/>
                </a:solidFill>
                <a:latin typeface="+mn-lt"/>
              </a:rPr>
              <a:t>only</a:t>
            </a:r>
            <a:endParaRPr lang="de-DE" i="1" dirty="0">
              <a:solidFill>
                <a:srgbClr val="C00000"/>
              </a:solidFill>
              <a:latin typeface="+mn-lt"/>
            </a:endParaRPr>
          </a:p>
          <a:p>
            <a:pPr algn="ctr"/>
            <a:r>
              <a:rPr lang="de-DE" i="1" dirty="0" err="1" smtClean="0">
                <a:solidFill>
                  <a:srgbClr val="C00000"/>
                </a:solidFill>
                <a:latin typeface="+mn-lt"/>
              </a:rPr>
              <a:t>hadrons</a:t>
            </a:r>
            <a:endParaRPr lang="de-DE" i="1" dirty="0">
              <a:solidFill>
                <a:srgbClr val="C00000"/>
              </a:solidFill>
              <a:latin typeface="+mn-lt"/>
            </a:endParaRPr>
          </a:p>
        </p:txBody>
      </p:sp>
      <p:sp>
        <p:nvSpPr>
          <p:cNvPr id="2" name="Titel 1"/>
          <p:cNvSpPr>
            <a:spLocks noGrp="1"/>
          </p:cNvSpPr>
          <p:nvPr>
            <p:ph type="title"/>
          </p:nvPr>
        </p:nvSpPr>
        <p:spPr>
          <a:xfrm>
            <a:off x="570672" y="130175"/>
            <a:ext cx="8002657" cy="469900"/>
          </a:xfrm>
        </p:spPr>
        <p:txBody>
          <a:bodyPr/>
          <a:lstStyle/>
          <a:p>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Kaos</a:t>
            </a:r>
            <a:r>
              <a:rPr lang="en-US" dirty="0">
                <a:effectLst>
                  <a:outerShdw blurRad="38100" dist="38100" dir="2700000" algn="tl">
                    <a:srgbClr val="000000">
                      <a:alpha val="43137"/>
                    </a:srgbClr>
                  </a:outerShdw>
                </a:effectLst>
              </a:rPr>
              <a:t> spectrometer changed into zero-degree </a:t>
            </a:r>
            <a:r>
              <a:rPr lang="en-US" dirty="0" smtClean="0">
                <a:effectLst>
                  <a:outerShdw blurRad="38100" dist="38100" dir="2700000" algn="tl">
                    <a:srgbClr val="000000">
                      <a:alpha val="43137"/>
                    </a:srgbClr>
                  </a:outerShdw>
                </a:effectLst>
              </a:rPr>
              <a:t>tagger </a:t>
            </a: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8185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effectLst>
                  <a:outerShdw blurRad="38100" dist="38100" dir="2700000" algn="tl">
                    <a:srgbClr val="000000">
                      <a:alpha val="43137"/>
                    </a:srgbClr>
                  </a:outerShdw>
                </a:effectLst>
              </a:rPr>
              <a:t>Reaction</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identification</a:t>
            </a:r>
            <a:endParaRPr lang="de-DE" dirty="0">
              <a:effectLst>
                <a:outerShdw blurRad="38100" dist="38100" dir="2700000" algn="tl">
                  <a:srgbClr val="000000">
                    <a:alpha val="43137"/>
                  </a:srgbClr>
                </a:outerShdw>
              </a:effectLst>
            </a:endParaRPr>
          </a:p>
        </p:txBody>
      </p:sp>
      <p:pic>
        <p:nvPicPr>
          <p:cNvPr id="22535" name="Picture 7" descr="C:\Users\patrick\Forschung\JLabWorkshop-2014\src\Mainz_OR_Tohoku_K_2014-05-19+TOHOKU_SpekC_CoincidenceTi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011" y="1333320"/>
            <a:ext cx="6622321" cy="376474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p:cNvSpPr/>
          <p:nvPr/>
        </p:nvSpPr>
        <p:spPr>
          <a:xfrm>
            <a:off x="332506" y="5174793"/>
            <a:ext cx="8585862" cy="1138773"/>
          </a:xfrm>
          <a:prstGeom prst="rect">
            <a:avLst/>
          </a:prstGeom>
          <a:ln w="38100">
            <a:solidFill>
              <a:srgbClr val="C00000"/>
            </a:solidFill>
          </a:ln>
        </p:spPr>
        <p:txBody>
          <a:bodyPr wrap="square">
            <a:spAutoFit/>
          </a:bodyPr>
          <a:lstStyle/>
          <a:p>
            <a:pPr marL="285750" indent="-285750" eaLnBrk="0" hangingPunct="0">
              <a:spcBef>
                <a:spcPct val="20000"/>
              </a:spcBef>
              <a:buClr>
                <a:schemeClr val="tx1"/>
              </a:buClr>
              <a:buFontTx/>
              <a:buChar char="-"/>
              <a:defRPr/>
            </a:pPr>
            <a:r>
              <a:rPr lang="en-GB" sz="2000" kern="0" dirty="0" smtClean="0">
                <a:latin typeface="+mn-lt"/>
                <a:sym typeface="Wingdings" pitchFamily="2" charset="2"/>
              </a:rPr>
              <a:t>established clean tag on strangeness production at zero-degree</a:t>
            </a:r>
          </a:p>
          <a:p>
            <a:pPr marL="285750" indent="-285750" eaLnBrk="0" hangingPunct="0">
              <a:spcBef>
                <a:spcPct val="20000"/>
              </a:spcBef>
              <a:buClr>
                <a:schemeClr val="tx1"/>
              </a:buClr>
              <a:buFontTx/>
              <a:buChar char="-"/>
              <a:defRPr/>
            </a:pPr>
            <a:r>
              <a:rPr lang="en-GB" sz="2000" dirty="0" smtClean="0">
                <a:latin typeface="+mn-lt"/>
              </a:rPr>
              <a:t>decay-</a:t>
            </a:r>
            <a:r>
              <a:rPr lang="en-GB" sz="2000" dirty="0" err="1" smtClean="0">
                <a:latin typeface="+mn-lt"/>
              </a:rPr>
              <a:t>pion</a:t>
            </a:r>
            <a:r>
              <a:rPr lang="en-GB" sz="2000" dirty="0" smtClean="0">
                <a:latin typeface="+mn-lt"/>
              </a:rPr>
              <a:t> detection with Spectrometer A &amp; C</a:t>
            </a:r>
            <a:r>
              <a:rPr lang="en-US" sz="2000" dirty="0" smtClean="0">
                <a:latin typeface="+mn-lt"/>
              </a:rPr>
              <a:t> (</a:t>
            </a:r>
            <a:r>
              <a:rPr lang="de-DE" sz="2000" dirty="0" err="1" smtClean="0">
                <a:latin typeface="+mn-lt"/>
              </a:rPr>
              <a:t>dp</a:t>
            </a:r>
            <a:r>
              <a:rPr lang="de-DE" sz="2000" dirty="0" smtClean="0">
                <a:latin typeface="+mn-lt"/>
              </a:rPr>
              <a:t>/p &lt;10</a:t>
            </a:r>
            <a:r>
              <a:rPr lang="de-DE" sz="2000" baseline="30000" dirty="0" smtClean="0">
                <a:latin typeface="+mn-lt"/>
              </a:rPr>
              <a:t>-4</a:t>
            </a:r>
            <a:r>
              <a:rPr lang="en-US" sz="2000" dirty="0" smtClean="0">
                <a:latin typeface="+mn-lt"/>
              </a:rPr>
              <a:t>)</a:t>
            </a:r>
            <a:endParaRPr lang="en-GB" sz="2000" dirty="0" smtClean="0">
              <a:latin typeface="+mn-lt"/>
            </a:endParaRPr>
          </a:p>
          <a:p>
            <a:pPr marL="285750" indent="-285750" eaLnBrk="0" hangingPunct="0">
              <a:spcBef>
                <a:spcPct val="20000"/>
              </a:spcBef>
              <a:buClr>
                <a:schemeClr val="tx1"/>
              </a:buClr>
              <a:buFontTx/>
              <a:buChar char="-"/>
              <a:defRPr/>
            </a:pPr>
            <a:r>
              <a:rPr lang="en-GB" sz="2000" kern="0" dirty="0" smtClean="0">
                <a:latin typeface="+mn-lt"/>
                <a:sym typeface="Wingdings" pitchFamily="2" charset="2"/>
              </a:rPr>
              <a:t>more than 1000 pion-</a:t>
            </a:r>
            <a:r>
              <a:rPr lang="en-GB" sz="2000" kern="0" dirty="0" err="1" smtClean="0">
                <a:latin typeface="+mn-lt"/>
                <a:sym typeface="Wingdings" pitchFamily="2" charset="2"/>
              </a:rPr>
              <a:t>kaon</a:t>
            </a:r>
            <a:r>
              <a:rPr lang="en-GB" sz="2000" kern="0" dirty="0" smtClean="0">
                <a:latin typeface="+mn-lt"/>
                <a:sym typeface="Wingdings" pitchFamily="2" charset="2"/>
              </a:rPr>
              <a:t>-coincidences from weak decays of hyperons</a:t>
            </a:r>
          </a:p>
        </p:txBody>
      </p:sp>
      <p:sp>
        <p:nvSpPr>
          <p:cNvPr id="5" name="Textfeld 4"/>
          <p:cNvSpPr txBox="1"/>
          <p:nvPr/>
        </p:nvSpPr>
        <p:spPr>
          <a:xfrm>
            <a:off x="4619500" y="686989"/>
            <a:ext cx="3101587" cy="646331"/>
          </a:xfrm>
          <a:prstGeom prst="rect">
            <a:avLst/>
          </a:prstGeom>
          <a:noFill/>
          <a:ln w="19050">
            <a:noFill/>
          </a:ln>
          <a:effectLst/>
        </p:spPr>
        <p:txBody>
          <a:bodyPr wrap="square" rtlCol="0">
            <a:spAutoFit/>
          </a:bodyPr>
          <a:lstStyle/>
          <a:p>
            <a:r>
              <a:rPr lang="en-US" sz="1800" dirty="0" smtClean="0">
                <a:latin typeface="+mn-lt"/>
              </a:rPr>
              <a:t>with cut on gas Cherenkov signal for electron rejection</a:t>
            </a:r>
          </a:p>
        </p:txBody>
      </p:sp>
    </p:spTree>
    <p:extLst>
      <p:ext uri="{BB962C8B-B14F-4D97-AF65-F5344CB8AC3E}">
        <p14:creationId xmlns:p14="http://schemas.microsoft.com/office/powerpoint/2010/main" val="1368865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effectLst>
                  <a:outerShdw blurRad="38100" dist="38100" dir="2700000" algn="tl">
                    <a:srgbClr val="000000">
                      <a:alpha val="43137"/>
                    </a:srgbClr>
                  </a:outerShdw>
                </a:effectLst>
              </a:rPr>
              <a:t>Hyperhydrogen </a:t>
            </a:r>
            <a:r>
              <a:rPr lang="de-DE" dirty="0" err="1">
                <a:effectLst>
                  <a:outerShdw blurRad="38100" dist="38100" dir="2700000" algn="tl">
                    <a:srgbClr val="000000">
                      <a:alpha val="43137"/>
                    </a:srgbClr>
                  </a:outerShdw>
                </a:effectLst>
              </a:rPr>
              <a:t>peak</a:t>
            </a:r>
            <a:r>
              <a:rPr lang="de-DE" dirty="0">
                <a:effectLst>
                  <a:outerShdw blurRad="38100" dist="38100" dir="2700000" algn="tl">
                    <a:srgbClr val="000000">
                      <a:alpha val="43137"/>
                    </a:srgbClr>
                  </a:outerShdw>
                </a:effectLst>
              </a:rPr>
              <a:t> </a:t>
            </a:r>
            <a:r>
              <a:rPr lang="de-DE" dirty="0" err="1">
                <a:effectLst>
                  <a:outerShdw blurRad="38100" dist="38100" dir="2700000" algn="tl">
                    <a:srgbClr val="000000">
                      <a:alpha val="43137"/>
                    </a:srgbClr>
                  </a:outerShdw>
                </a:effectLst>
              </a:rPr>
              <a:t>search</a:t>
            </a:r>
            <a:endParaRPr lang="de-DE" dirty="0">
              <a:effectLst>
                <a:outerShdw blurRad="38100" dist="38100" dir="2700000" algn="tl">
                  <a:srgbClr val="000000">
                    <a:alpha val="43137"/>
                  </a:srgbClr>
                </a:outerShdw>
              </a:effectLst>
            </a:endParaRPr>
          </a:p>
        </p:txBody>
      </p:sp>
      <p:pic>
        <p:nvPicPr>
          <p:cNvPr id="19458" name="Picture 2" descr="C:\Users\patrick\Forschung\JLabWorkshop-2014\src\Mainz_OR_Tohoku_K_2014-05-19_SpekC_PionMoment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103" y="830263"/>
            <a:ext cx="6263517" cy="5065462"/>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descr=" 4"/>
          <p:cNvSpPr txBox="1"/>
          <p:nvPr/>
        </p:nvSpPr>
        <p:spPr>
          <a:xfrm>
            <a:off x="7297082" y="964103"/>
            <a:ext cx="1844127" cy="400110"/>
          </a:xfrm>
          <a:prstGeom prst="rect">
            <a:avLst/>
          </a:prstGeom>
          <a:solidFill>
            <a:schemeClr val="bg2"/>
          </a:solidFill>
        </p:spPr>
        <p:txBody>
          <a:bodyPr wrap="square" rtlCol="0">
            <a:spAutoFit/>
          </a:bodyPr>
          <a:lstStyle/>
          <a:p>
            <a:pPr algn="ctr"/>
            <a:r>
              <a:rPr lang="de-DE" sz="2000" dirty="0" smtClean="0">
                <a:latin typeface="+mn-lt"/>
              </a:rPr>
              <a:t>Emulsion </a:t>
            </a:r>
            <a:r>
              <a:rPr lang="de-DE" sz="2000" dirty="0" err="1" smtClean="0">
                <a:latin typeface="+mn-lt"/>
              </a:rPr>
              <a:t>data</a:t>
            </a:r>
            <a:endParaRPr lang="de-DE" sz="2000" dirty="0">
              <a:latin typeface="+mn-lt"/>
            </a:endParaRPr>
          </a:p>
        </p:txBody>
      </p:sp>
      <p:sp>
        <p:nvSpPr>
          <p:cNvPr id="6" name="Textfeld 5" descr=" 7"/>
          <p:cNvSpPr txBox="1"/>
          <p:nvPr/>
        </p:nvSpPr>
        <p:spPr>
          <a:xfrm>
            <a:off x="7297082" y="2410752"/>
            <a:ext cx="1885071" cy="400110"/>
          </a:xfrm>
          <a:prstGeom prst="rect">
            <a:avLst/>
          </a:prstGeom>
          <a:solidFill>
            <a:srgbClr val="66FF66"/>
          </a:solidFill>
        </p:spPr>
        <p:txBody>
          <a:bodyPr wrap="square" rtlCol="0">
            <a:spAutoFit/>
          </a:bodyPr>
          <a:lstStyle/>
          <a:p>
            <a:pPr algn="ctr"/>
            <a:r>
              <a:rPr lang="de-DE" sz="2000" dirty="0" smtClean="0">
                <a:latin typeface="+mn-lt"/>
              </a:rPr>
              <a:t>MAMI </a:t>
            </a:r>
            <a:r>
              <a:rPr lang="de-DE" sz="2000" dirty="0" err="1" smtClean="0">
                <a:latin typeface="+mn-lt"/>
              </a:rPr>
              <a:t>data</a:t>
            </a:r>
            <a:endParaRPr lang="de-DE" sz="2000" dirty="0">
              <a:latin typeface="+mn-lt"/>
            </a:endParaRPr>
          </a:p>
        </p:txBody>
      </p:sp>
      <p:pic>
        <p:nvPicPr>
          <p:cNvPr id="7" name="Grafik 6"/>
          <p:cNvPicPr/>
          <p:nvPr/>
        </p:nvPicPr>
        <p:blipFill rotWithShape="1">
          <a:blip r:embed="rId3">
            <a:extLst>
              <a:ext uri="{BEBA8EAE-BF5A-486C-A8C5-ECC9F3942E4B}">
                <a14:imgProps xmlns:a14="http://schemas.microsoft.com/office/drawing/2010/main">
                  <a14:imgLayer r:embed="rId4">
                    <a14:imgEffect>
                      <a14:brightnessContrast bright="-30000" contrast="70000"/>
                    </a14:imgEffect>
                  </a14:imgLayer>
                </a14:imgProps>
              </a:ext>
            </a:extLst>
          </a:blip>
          <a:srcRect l="7616"/>
          <a:stretch/>
        </p:blipFill>
        <p:spPr>
          <a:xfrm>
            <a:off x="2251878" y="3110718"/>
            <a:ext cx="2570878" cy="671760"/>
          </a:xfrm>
          <a:prstGeom prst="rect">
            <a:avLst/>
          </a:prstGeom>
        </p:spPr>
      </p:pic>
      <p:sp>
        <p:nvSpPr>
          <p:cNvPr id="8" name="Textfeld 7"/>
          <p:cNvSpPr txBox="1"/>
          <p:nvPr/>
        </p:nvSpPr>
        <p:spPr>
          <a:xfrm>
            <a:off x="259304" y="5895725"/>
            <a:ext cx="8734570" cy="400110"/>
          </a:xfrm>
          <a:prstGeom prst="rect">
            <a:avLst/>
          </a:prstGeom>
          <a:noFill/>
          <a:ln w="19050">
            <a:solidFill>
              <a:schemeClr val="tx1"/>
            </a:solidFill>
          </a:ln>
          <a:effectLst/>
        </p:spPr>
        <p:txBody>
          <a:bodyPr wrap="square" rtlCol="0">
            <a:spAutoFit/>
          </a:bodyPr>
          <a:lstStyle/>
          <a:p>
            <a:pPr algn="ctr"/>
            <a:r>
              <a:rPr lang="en-US" sz="2000" dirty="0" smtClean="0">
                <a:latin typeface="+mn-lt"/>
              </a:rPr>
              <a:t>local excess observed inside the </a:t>
            </a:r>
            <a:r>
              <a:rPr lang="en-US" sz="2000" dirty="0" err="1" smtClean="0">
                <a:latin typeface="+mn-lt"/>
              </a:rPr>
              <a:t>hyperhydrogen</a:t>
            </a:r>
            <a:r>
              <a:rPr lang="en-US" sz="2000" dirty="0" smtClean="0">
                <a:latin typeface="+mn-lt"/>
              </a:rPr>
              <a:t> search region</a:t>
            </a:r>
          </a:p>
        </p:txBody>
      </p:sp>
      <p:sp>
        <p:nvSpPr>
          <p:cNvPr id="3" name="Textfeld 2"/>
          <p:cNvSpPr txBox="1"/>
          <p:nvPr/>
        </p:nvSpPr>
        <p:spPr>
          <a:xfrm>
            <a:off x="5691116" y="2379974"/>
            <a:ext cx="2756848" cy="461665"/>
          </a:xfrm>
          <a:prstGeom prst="rect">
            <a:avLst/>
          </a:prstGeom>
          <a:noFill/>
        </p:spPr>
        <p:txBody>
          <a:bodyPr wrap="square" rtlCol="0">
            <a:spAutoFit/>
          </a:bodyPr>
          <a:lstStyle/>
          <a:p>
            <a:r>
              <a:rPr lang="de-DE" dirty="0" err="1" smtClean="0">
                <a:latin typeface="+mn-lt"/>
              </a:rPr>
              <a:t>preliminary</a:t>
            </a:r>
            <a:endParaRPr lang="de-DE" dirty="0">
              <a:latin typeface="+mn-lt"/>
            </a:endParaRPr>
          </a:p>
        </p:txBody>
      </p:sp>
    </p:spTree>
    <p:extLst>
      <p:ext uri="{BB962C8B-B14F-4D97-AF65-F5344CB8AC3E}">
        <p14:creationId xmlns:p14="http://schemas.microsoft.com/office/powerpoint/2010/main" val="827690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effectLst>
                  <a:outerShdw blurRad="38100" dist="38100" dir="2700000" algn="tl">
                    <a:srgbClr val="000000">
                      <a:alpha val="43137"/>
                    </a:srgbClr>
                  </a:outerShdw>
                </a:effectLst>
              </a:rPr>
              <a:t>Binding </a:t>
            </a:r>
            <a:r>
              <a:rPr lang="de-DE" dirty="0" err="1" smtClean="0">
                <a:effectLst>
                  <a:outerShdw blurRad="38100" dist="38100" dir="2700000" algn="tl">
                    <a:srgbClr val="000000">
                      <a:alpha val="43137"/>
                    </a:srgbClr>
                  </a:outerShdw>
                </a:effectLst>
              </a:rPr>
              <a:t>energy</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extraction</a:t>
            </a:r>
            <a:endParaRPr lang="de-DE" dirty="0">
              <a:effectLst>
                <a:outerShdw blurRad="38100" dist="38100" dir="2700000" algn="tl">
                  <a:srgbClr val="000000">
                    <a:alpha val="43137"/>
                  </a:srgbClr>
                </a:outerShdw>
              </a:effectLst>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890" y="5353107"/>
            <a:ext cx="61531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descr="C:\Users\patrick\Forschung\JLabWorkshop-2014\src\Mainz_OR_Tohoku_K_2014-05-19_PeakF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395" y="807990"/>
            <a:ext cx="6596180" cy="36411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feld 2"/>
              <p:cNvSpPr txBox="1"/>
              <p:nvPr/>
            </p:nvSpPr>
            <p:spPr>
              <a:xfrm>
                <a:off x="2215146" y="4449170"/>
                <a:ext cx="3442353" cy="843885"/>
              </a:xfrm>
              <a:prstGeom prst="rect">
                <a:avLst/>
              </a:prstGeom>
              <a:noFill/>
            </p:spPr>
            <p:txBody>
              <a:bodyPr wrap="none" rtlCol="0">
                <a:spAutoFit/>
              </a:bodyPr>
              <a:lstStyle/>
              <a:p>
                <a14:m>
                  <m:oMath xmlns:m="http://schemas.openxmlformats.org/officeDocument/2006/math">
                    <m:r>
                      <a:rPr lang="de-DE" b="0" i="1" smtClean="0">
                        <a:latin typeface="Cambria Math"/>
                      </a:rPr>
                      <m:t>𝑆</m:t>
                    </m:r>
                    <m:r>
                      <a:rPr lang="de-DE" i="1" smtClean="0">
                        <a:latin typeface="Cambria Math"/>
                      </a:rPr>
                      <m:t>=</m:t>
                    </m:r>
                    <m:rad>
                      <m:radPr>
                        <m:degHide m:val="on"/>
                        <m:ctrlPr>
                          <a:rPr lang="de-DE" i="1" smtClean="0">
                            <a:latin typeface="Cambria Math"/>
                          </a:rPr>
                        </m:ctrlPr>
                      </m:radPr>
                      <m:deg/>
                      <m:e>
                        <m:r>
                          <a:rPr lang="de-DE" b="0" i="1" smtClean="0">
                            <a:latin typeface="Cambria Math"/>
                          </a:rPr>
                          <m:t>−2</m:t>
                        </m:r>
                        <m:func>
                          <m:funcPr>
                            <m:ctrlPr>
                              <a:rPr lang="de-DE" b="0" i="1" smtClean="0">
                                <a:latin typeface="Cambria Math"/>
                              </a:rPr>
                            </m:ctrlPr>
                          </m:funcPr>
                          <m:fName>
                            <m:r>
                              <m:rPr>
                                <m:sty m:val="p"/>
                              </m:rPr>
                              <a:rPr lang="de-DE" b="0" i="0" smtClean="0">
                                <a:latin typeface="Cambria Math"/>
                              </a:rPr>
                              <m:t>ln</m:t>
                            </m:r>
                          </m:fName>
                          <m:e>
                            <m:f>
                              <m:fPr>
                                <m:ctrlPr>
                                  <a:rPr lang="de-DE" b="0" i="1" smtClean="0">
                                    <a:latin typeface="Cambria Math"/>
                                  </a:rPr>
                                </m:ctrlPr>
                              </m:fPr>
                              <m:num>
                                <m:r>
                                  <a:rPr lang="de-DE" b="0" i="1" smtClean="0">
                                    <a:latin typeface="Cambria Math"/>
                                  </a:rPr>
                                  <m:t>𝐿</m:t>
                                </m:r>
                                <m:r>
                                  <a:rPr lang="de-DE" b="0" i="1" smtClean="0">
                                    <a:latin typeface="Cambria Math"/>
                                  </a:rPr>
                                  <m:t>(</m:t>
                                </m:r>
                                <m:r>
                                  <a:rPr lang="de-DE" b="0" i="1" smtClean="0">
                                    <a:latin typeface="Cambria Math"/>
                                  </a:rPr>
                                  <m:t>𝐵𝐺</m:t>
                                </m:r>
                                <m:r>
                                  <a:rPr lang="de-DE" b="0" i="1" smtClean="0">
                                    <a:latin typeface="Cambria Math"/>
                                  </a:rPr>
                                  <m:t>)</m:t>
                                </m:r>
                              </m:num>
                              <m:den>
                                <m:r>
                                  <a:rPr lang="de-DE" b="0" i="1" smtClean="0">
                                    <a:latin typeface="Cambria Math"/>
                                  </a:rPr>
                                  <m:t>𝐿</m:t>
                                </m:r>
                                <m:r>
                                  <a:rPr lang="de-DE" b="0" i="1" smtClean="0">
                                    <a:latin typeface="Cambria Math"/>
                                  </a:rPr>
                                  <m:t>(</m:t>
                                </m:r>
                                <m:r>
                                  <a:rPr lang="de-DE" b="0" i="1" smtClean="0">
                                    <a:latin typeface="Cambria Math"/>
                                  </a:rPr>
                                  <m:t>𝑆</m:t>
                                </m:r>
                                <m:r>
                                  <a:rPr lang="de-DE" b="0" i="1" smtClean="0">
                                    <a:latin typeface="Cambria Math"/>
                                  </a:rPr>
                                  <m:t>+</m:t>
                                </m:r>
                                <m:r>
                                  <a:rPr lang="de-DE" b="0" i="1" smtClean="0">
                                    <a:latin typeface="Cambria Math"/>
                                  </a:rPr>
                                  <m:t>𝐵𝐺</m:t>
                                </m:r>
                                <m:r>
                                  <a:rPr lang="de-DE" b="0" i="1" smtClean="0">
                                    <a:latin typeface="Cambria Math"/>
                                  </a:rPr>
                                  <m:t>)</m:t>
                                </m:r>
                              </m:den>
                            </m:f>
                          </m:e>
                        </m:func>
                      </m:e>
                    </m:rad>
                  </m:oMath>
                </a14:m>
                <a:r>
                  <a:rPr lang="de-DE" dirty="0" smtClean="0"/>
                  <a:t>=4.7</a:t>
                </a:r>
                <a:endParaRPr lang="de-DE" dirty="0"/>
              </a:p>
            </p:txBody>
          </p:sp>
        </mc:Choice>
        <mc:Fallback xmlns="">
          <p:sp>
            <p:nvSpPr>
              <p:cNvPr id="3" name="Textfeld 2"/>
              <p:cNvSpPr txBox="1">
                <a:spLocks noRot="1" noChangeAspect="1" noMove="1" noResize="1" noEditPoints="1" noAdjustHandles="1" noChangeArrowheads="1" noChangeShapeType="1" noTextEdit="1"/>
              </p:cNvSpPr>
              <p:nvPr/>
            </p:nvSpPr>
            <p:spPr>
              <a:xfrm>
                <a:off x="2215146" y="4449170"/>
                <a:ext cx="3442353" cy="843885"/>
              </a:xfrm>
              <a:prstGeom prst="rect">
                <a:avLst/>
              </a:prstGeom>
              <a:blipFill rotWithShape="1">
                <a:blip r:embed="rId4"/>
                <a:stretch>
                  <a:fillRect r="-1062"/>
                </a:stretch>
              </a:blipFill>
            </p:spPr>
            <p:txBody>
              <a:bodyPr/>
              <a:lstStyle/>
              <a:p>
                <a:r>
                  <a:rPr lang="de-DE">
                    <a:noFill/>
                  </a:rPr>
                  <a:t> </a:t>
                </a:r>
              </a:p>
            </p:txBody>
          </p:sp>
        </mc:Fallback>
      </mc:AlternateContent>
      <p:sp>
        <p:nvSpPr>
          <p:cNvPr id="6" name="Textfeld 5"/>
          <p:cNvSpPr txBox="1"/>
          <p:nvPr/>
        </p:nvSpPr>
        <p:spPr>
          <a:xfrm>
            <a:off x="5871249" y="1156824"/>
            <a:ext cx="2756848" cy="461665"/>
          </a:xfrm>
          <a:prstGeom prst="rect">
            <a:avLst/>
          </a:prstGeom>
          <a:noFill/>
        </p:spPr>
        <p:txBody>
          <a:bodyPr wrap="square" rtlCol="0">
            <a:spAutoFit/>
          </a:bodyPr>
          <a:lstStyle/>
          <a:p>
            <a:r>
              <a:rPr lang="de-DE" dirty="0" err="1" smtClean="0">
                <a:latin typeface="+mn-lt"/>
              </a:rPr>
              <a:t>preliminary</a:t>
            </a:r>
            <a:endParaRPr lang="de-DE" dirty="0">
              <a:latin typeface="+mn-lt"/>
            </a:endParaRPr>
          </a:p>
        </p:txBody>
      </p:sp>
    </p:spTree>
    <p:extLst>
      <p:ext uri="{BB962C8B-B14F-4D97-AF65-F5344CB8AC3E}">
        <p14:creationId xmlns:p14="http://schemas.microsoft.com/office/powerpoint/2010/main" val="2972581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effectLst>
                  <a:outerShdw blurRad="38100" dist="38100" dir="2700000" algn="tl">
                    <a:srgbClr val="000000">
                      <a:alpha val="43137"/>
                    </a:srgbClr>
                  </a:outerShdw>
                </a:effectLst>
              </a:rPr>
              <a:t>Systematic</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error</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evaluation</a:t>
            </a:r>
            <a:endParaRPr lang="de-DE" dirty="0">
              <a:effectLst>
                <a:outerShdw blurRad="38100" dist="38100" dir="2700000" algn="tl">
                  <a:srgbClr val="000000">
                    <a:alpha val="43137"/>
                  </a:srgbClr>
                </a:outerShdw>
              </a:effectLst>
            </a:endParaRPr>
          </a:p>
        </p:txBody>
      </p:sp>
      <p:sp>
        <p:nvSpPr>
          <p:cNvPr id="3" name="Textfeld 2"/>
          <p:cNvSpPr txBox="1"/>
          <p:nvPr/>
        </p:nvSpPr>
        <p:spPr>
          <a:xfrm>
            <a:off x="760021" y="1151906"/>
            <a:ext cx="6103917" cy="5262979"/>
          </a:xfrm>
          <a:prstGeom prst="rect">
            <a:avLst/>
          </a:prstGeom>
          <a:noFill/>
        </p:spPr>
        <p:txBody>
          <a:bodyPr wrap="square" rtlCol="0">
            <a:spAutoFit/>
          </a:bodyPr>
          <a:lstStyle/>
          <a:p>
            <a:r>
              <a:rPr lang="de-DE" u="sng" dirty="0" err="1" smtClean="0">
                <a:latin typeface="+mn-lt"/>
              </a:rPr>
              <a:t>calibration</a:t>
            </a:r>
            <a:r>
              <a:rPr lang="de-DE" dirty="0" smtClean="0">
                <a:latin typeface="+mn-lt"/>
              </a:rPr>
              <a:t> </a:t>
            </a:r>
            <a:r>
              <a:rPr lang="de-DE" dirty="0" err="1" smtClean="0">
                <a:latin typeface="+mn-lt"/>
              </a:rPr>
              <a:t>errors</a:t>
            </a:r>
            <a:r>
              <a:rPr lang="de-DE" dirty="0" smtClean="0">
                <a:latin typeface="+mn-lt"/>
              </a:rPr>
              <a:t>: </a:t>
            </a:r>
          </a:p>
          <a:p>
            <a:pPr marL="342900" indent="-342900">
              <a:buFont typeface="Symbol" panose="05050102010706020507" pitchFamily="18" charset="2"/>
              <a:buChar char="-"/>
            </a:pPr>
            <a:r>
              <a:rPr lang="de-DE" dirty="0" err="1" smtClean="0">
                <a:latin typeface="+mn-lt"/>
              </a:rPr>
              <a:t>uncertainty</a:t>
            </a:r>
            <a:r>
              <a:rPr lang="de-DE" dirty="0" smtClean="0">
                <a:latin typeface="+mn-lt"/>
              </a:rPr>
              <a:t> on beam </a:t>
            </a:r>
            <a:r>
              <a:rPr lang="de-DE" dirty="0" err="1" smtClean="0">
                <a:latin typeface="+mn-lt"/>
              </a:rPr>
              <a:t>energy</a:t>
            </a:r>
            <a:r>
              <a:rPr lang="de-DE" dirty="0" smtClean="0">
                <a:latin typeface="+mn-lt"/>
              </a:rPr>
              <a:t> </a:t>
            </a:r>
          </a:p>
          <a:p>
            <a:pPr marL="342900" indent="-342900">
              <a:buFont typeface="Symbol" panose="05050102010706020507" pitchFamily="18" charset="2"/>
              <a:buChar char="-"/>
            </a:pPr>
            <a:r>
              <a:rPr lang="de-DE" dirty="0" err="1" smtClean="0">
                <a:latin typeface="+mn-lt"/>
              </a:rPr>
              <a:t>uncertainty</a:t>
            </a:r>
            <a:r>
              <a:rPr lang="de-DE" dirty="0" smtClean="0">
                <a:latin typeface="+mn-lt"/>
              </a:rPr>
              <a:t> on beam </a:t>
            </a:r>
            <a:r>
              <a:rPr lang="de-DE" dirty="0" err="1" smtClean="0">
                <a:latin typeface="+mn-lt"/>
              </a:rPr>
              <a:t>position</a:t>
            </a:r>
            <a:endParaRPr lang="de-DE" dirty="0" smtClean="0">
              <a:latin typeface="+mn-lt"/>
            </a:endParaRPr>
          </a:p>
          <a:p>
            <a:pPr marL="342900" indent="-342900">
              <a:buFont typeface="Symbol" panose="05050102010706020507" pitchFamily="18" charset="2"/>
              <a:buChar char="-"/>
            </a:pPr>
            <a:r>
              <a:rPr lang="de-DE" dirty="0" err="1" smtClean="0">
                <a:latin typeface="+mn-lt"/>
              </a:rPr>
              <a:t>u</a:t>
            </a:r>
            <a:r>
              <a:rPr lang="de-DE" dirty="0" err="1">
                <a:latin typeface="+mn-lt"/>
              </a:rPr>
              <a:t>ncertainty</a:t>
            </a:r>
            <a:r>
              <a:rPr lang="de-DE" dirty="0">
                <a:latin typeface="+mn-lt"/>
              </a:rPr>
              <a:t> on </a:t>
            </a:r>
            <a:r>
              <a:rPr lang="de-DE" dirty="0" err="1" smtClean="0">
                <a:latin typeface="+mn-lt"/>
              </a:rPr>
              <a:t>spectrometer</a:t>
            </a:r>
            <a:r>
              <a:rPr lang="de-DE" dirty="0" smtClean="0">
                <a:latin typeface="+mn-lt"/>
              </a:rPr>
              <a:t> angle </a:t>
            </a:r>
            <a:endParaRPr lang="de-DE" dirty="0">
              <a:latin typeface="+mn-lt"/>
            </a:endParaRPr>
          </a:p>
          <a:p>
            <a:pPr marL="342900" indent="-342900">
              <a:buFont typeface="Symbol" panose="05050102010706020507" pitchFamily="18" charset="2"/>
              <a:buChar char="-"/>
            </a:pPr>
            <a:r>
              <a:rPr lang="de-DE" dirty="0" err="1" smtClean="0">
                <a:latin typeface="+mn-lt"/>
              </a:rPr>
              <a:t>u</a:t>
            </a:r>
            <a:r>
              <a:rPr lang="de-DE" dirty="0" err="1">
                <a:latin typeface="+mn-lt"/>
              </a:rPr>
              <a:t>ncertainty</a:t>
            </a:r>
            <a:r>
              <a:rPr lang="de-DE" dirty="0">
                <a:latin typeface="+mn-lt"/>
              </a:rPr>
              <a:t> on </a:t>
            </a:r>
            <a:r>
              <a:rPr lang="de-DE" dirty="0" err="1" smtClean="0">
                <a:latin typeface="+mn-lt"/>
              </a:rPr>
              <a:t>energy</a:t>
            </a:r>
            <a:r>
              <a:rPr lang="de-DE" dirty="0" smtClean="0">
                <a:latin typeface="+mn-lt"/>
              </a:rPr>
              <a:t> </a:t>
            </a:r>
            <a:r>
              <a:rPr lang="de-DE" dirty="0" err="1" smtClean="0">
                <a:latin typeface="+mn-lt"/>
              </a:rPr>
              <a:t>loss</a:t>
            </a:r>
            <a:endParaRPr lang="de-DE" dirty="0" smtClean="0">
              <a:latin typeface="+mn-lt"/>
            </a:endParaRPr>
          </a:p>
          <a:p>
            <a:endParaRPr lang="de-DE" dirty="0">
              <a:latin typeface="+mn-lt"/>
            </a:endParaRPr>
          </a:p>
          <a:p>
            <a:r>
              <a:rPr lang="de-DE" u="sng" dirty="0" err="1" smtClean="0">
                <a:latin typeface="+mn-lt"/>
              </a:rPr>
              <a:t>stability</a:t>
            </a:r>
            <a:r>
              <a:rPr lang="de-DE" dirty="0" smtClean="0">
                <a:latin typeface="+mn-lt"/>
              </a:rPr>
              <a:t> </a:t>
            </a:r>
            <a:r>
              <a:rPr lang="de-DE" dirty="0" err="1" smtClean="0">
                <a:latin typeface="+mn-lt"/>
              </a:rPr>
              <a:t>errors</a:t>
            </a:r>
            <a:r>
              <a:rPr lang="de-DE" dirty="0" smtClean="0">
                <a:latin typeface="+mn-lt"/>
              </a:rPr>
              <a:t>:</a:t>
            </a:r>
          </a:p>
          <a:p>
            <a:pPr marL="342900" indent="-342900">
              <a:buFont typeface="Symbol" panose="05050102010706020507" pitchFamily="18" charset="2"/>
              <a:buChar char="-"/>
            </a:pPr>
            <a:r>
              <a:rPr lang="de-DE" dirty="0" err="1" smtClean="0">
                <a:latin typeface="+mn-lt"/>
              </a:rPr>
              <a:t>magnetic</a:t>
            </a:r>
            <a:r>
              <a:rPr lang="de-DE" dirty="0" smtClean="0">
                <a:latin typeface="+mn-lt"/>
              </a:rPr>
              <a:t> </a:t>
            </a:r>
            <a:r>
              <a:rPr lang="de-DE" dirty="0" err="1" smtClean="0">
                <a:latin typeface="+mn-lt"/>
              </a:rPr>
              <a:t>field</a:t>
            </a:r>
            <a:r>
              <a:rPr lang="de-DE" dirty="0" smtClean="0">
                <a:latin typeface="+mn-lt"/>
              </a:rPr>
              <a:t> </a:t>
            </a:r>
            <a:r>
              <a:rPr lang="de-DE" dirty="0" err="1" smtClean="0">
                <a:latin typeface="+mn-lt"/>
              </a:rPr>
              <a:t>stability</a:t>
            </a:r>
            <a:endParaRPr lang="de-DE" dirty="0">
              <a:latin typeface="+mn-lt"/>
            </a:endParaRPr>
          </a:p>
          <a:p>
            <a:pPr marL="342900" indent="-342900">
              <a:buFont typeface="Symbol" panose="05050102010706020507" pitchFamily="18" charset="2"/>
              <a:buChar char="-"/>
            </a:pPr>
            <a:r>
              <a:rPr lang="de-DE" dirty="0" err="1" smtClean="0">
                <a:latin typeface="+mn-lt"/>
              </a:rPr>
              <a:t>linearity</a:t>
            </a:r>
            <a:endParaRPr lang="de-DE" dirty="0" smtClean="0">
              <a:latin typeface="+mn-lt"/>
            </a:endParaRPr>
          </a:p>
          <a:p>
            <a:pPr marL="342900" indent="-342900">
              <a:buFont typeface="Symbol" panose="05050102010706020507" pitchFamily="18" charset="2"/>
              <a:buChar char="-"/>
            </a:pPr>
            <a:endParaRPr lang="de-DE" dirty="0">
              <a:latin typeface="+mn-lt"/>
            </a:endParaRPr>
          </a:p>
          <a:p>
            <a:endParaRPr lang="de-DE" dirty="0"/>
          </a:p>
          <a:p>
            <a:r>
              <a:rPr lang="de-DE" b="1" dirty="0" smtClean="0">
                <a:latin typeface="+mn-lt"/>
              </a:rPr>
              <a:t>→ ± 110 </a:t>
            </a:r>
            <a:r>
              <a:rPr lang="de-DE" b="1" dirty="0">
                <a:latin typeface="+mn-lt"/>
              </a:rPr>
              <a:t>(</a:t>
            </a:r>
            <a:r>
              <a:rPr lang="de-DE" b="1" dirty="0" err="1">
                <a:latin typeface="+mn-lt"/>
              </a:rPr>
              <a:t>calib</a:t>
            </a:r>
            <a:r>
              <a:rPr lang="de-DE" b="1" dirty="0">
                <a:latin typeface="+mn-lt"/>
              </a:rPr>
              <a:t>.) ± </a:t>
            </a:r>
            <a:r>
              <a:rPr lang="de-DE" b="1" dirty="0" smtClean="0">
                <a:latin typeface="+mn-lt"/>
              </a:rPr>
              <a:t>40 </a:t>
            </a:r>
            <a:r>
              <a:rPr lang="de-DE" b="1" dirty="0">
                <a:latin typeface="+mn-lt"/>
              </a:rPr>
              <a:t>(stab.) </a:t>
            </a:r>
            <a:r>
              <a:rPr lang="de-DE" b="1" dirty="0" err="1">
                <a:latin typeface="+mn-lt"/>
              </a:rPr>
              <a:t>keV</a:t>
            </a:r>
            <a:r>
              <a:rPr lang="de-DE" b="1" dirty="0">
                <a:latin typeface="+mn-lt"/>
              </a:rPr>
              <a:t>/c </a:t>
            </a:r>
            <a:endParaRPr lang="de-DE" dirty="0">
              <a:latin typeface="+mn-lt"/>
            </a:endParaRPr>
          </a:p>
          <a:p>
            <a:endParaRPr lang="de-DE" dirty="0">
              <a:latin typeface="+mn-lt"/>
            </a:endParaRPr>
          </a:p>
          <a:p>
            <a:endParaRPr lang="de-DE" dirty="0">
              <a:latin typeface="+mn-lt"/>
            </a:endParaRPr>
          </a:p>
        </p:txBody>
      </p:sp>
    </p:spTree>
    <p:extLst>
      <p:ext uri="{BB962C8B-B14F-4D97-AF65-F5344CB8AC3E}">
        <p14:creationId xmlns:p14="http://schemas.microsoft.com/office/powerpoint/2010/main" val="1195637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297095" y="289471"/>
            <a:ext cx="4549811" cy="830997"/>
          </a:xfrm>
        </p:spPr>
        <p:txBody>
          <a:bodyPr>
            <a:noAutofit/>
          </a:bodyPr>
          <a:lstStyle/>
          <a:p>
            <a:pPr>
              <a:defRPr/>
            </a:pPr>
            <a:r>
              <a:rPr lang="de-DE" dirty="0" smtClean="0">
                <a:effectLst>
                  <a:outerShdw blurRad="38100" dist="38100" dir="2700000" algn="tl">
                    <a:srgbClr val="000000">
                      <a:alpha val="43137"/>
                    </a:srgbClr>
                  </a:outerShdw>
                </a:effectLst>
              </a:rPr>
              <a:t>Fundamental </a:t>
            </a:r>
            <a:r>
              <a:rPr lang="de-DE" dirty="0" err="1" smtClean="0">
                <a:effectLst>
                  <a:outerShdw blurRad="38100" dist="38100" dir="2700000" algn="tl">
                    <a:srgbClr val="000000">
                      <a:alpha val="43137"/>
                    </a:srgbClr>
                  </a:outerShdw>
                </a:effectLst>
              </a:rPr>
              <a:t>symmetries</a:t>
            </a:r>
            <a:r>
              <a:rPr lang="de-DE" dirty="0" smtClean="0">
                <a:effectLst>
                  <a:outerShdw blurRad="38100" dist="38100" dir="2700000" algn="tl">
                    <a:srgbClr val="000000">
                      <a:alpha val="43137"/>
                    </a:srgbClr>
                  </a:outerShdw>
                </a:effectLst>
              </a:rPr>
              <a:t> in light </a:t>
            </a:r>
            <a:r>
              <a:rPr lang="de-DE" dirty="0" err="1" smtClean="0">
                <a:effectLst>
                  <a:outerShdw blurRad="38100" dist="38100" dir="2700000" algn="tl">
                    <a:srgbClr val="000000">
                      <a:alpha val="43137"/>
                    </a:srgbClr>
                  </a:outerShdw>
                </a:effectLst>
              </a:rPr>
              <a:t>hypernuclei</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268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737090" y="289472"/>
            <a:ext cx="3600577" cy="461156"/>
          </a:xfrm>
        </p:spPr>
        <p:txBody>
          <a:bodyPr>
            <a:noAutofit/>
          </a:bodyPr>
          <a:lstStyle/>
          <a:p>
            <a:pPr>
              <a:defRPr/>
            </a:pPr>
            <a:r>
              <a:rPr lang="de-DE" dirty="0" err="1" smtClean="0">
                <a:effectLst>
                  <a:outerShdw blurRad="38100" dist="38100" dir="2700000" algn="tl">
                    <a:srgbClr val="000000">
                      <a:alpha val="43137"/>
                    </a:srgbClr>
                  </a:outerShdw>
                </a:effectLst>
              </a:rPr>
              <a:t>Discussion</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of</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results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204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459138"/>
            <a:ext cx="80962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2084388" y="130175"/>
            <a:ext cx="4416425" cy="469900"/>
          </a:xfrm>
        </p:spPr>
        <p:txBody>
          <a:bodyPr/>
          <a:lstStyle/>
          <a:p>
            <a:r>
              <a:rPr lang="de-DE" dirty="0">
                <a:effectLst>
                  <a:outerShdw blurRad="38100" dist="38100" dir="2700000" algn="tl">
                    <a:srgbClr val="000000">
                      <a:alpha val="43137"/>
                    </a:srgbClr>
                  </a:outerShdw>
                </a:effectLst>
              </a:rPr>
              <a:t>World </a:t>
            </a:r>
            <a:r>
              <a:rPr lang="de-DE" dirty="0" err="1">
                <a:effectLst>
                  <a:outerShdw blurRad="38100" dist="38100" dir="2700000" algn="tl">
                    <a:srgbClr val="000000">
                      <a:alpha val="43137"/>
                    </a:srgbClr>
                  </a:outerShdw>
                </a:effectLst>
              </a:rPr>
              <a:t>data</a:t>
            </a: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on </a:t>
            </a:r>
            <a:r>
              <a:rPr lang="de-DE" i="1" dirty="0">
                <a:effectLst>
                  <a:outerShdw blurRad="38100" dist="38100" dir="2700000" algn="tl">
                    <a:srgbClr val="000000">
                      <a:alpha val="43137"/>
                    </a:srgbClr>
                  </a:outerShdw>
                </a:effectLst>
              </a:rPr>
              <a:t>A = 4</a:t>
            </a:r>
            <a:r>
              <a:rPr lang="de-DE" dirty="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system</a:t>
            </a: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3222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459138"/>
            <a:ext cx="80962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2084388" y="138410"/>
            <a:ext cx="4416425" cy="461665"/>
          </a:xfrm>
        </p:spPr>
        <p:txBody>
          <a:bodyPr/>
          <a:lstStyle/>
          <a:p>
            <a:r>
              <a:rPr lang="de-DE" dirty="0" smtClean="0">
                <a:effectLst>
                  <a:outerShdw blurRad="38100" dist="38100" dir="2700000" algn="tl">
                    <a:srgbClr val="000000">
                      <a:alpha val="43137"/>
                    </a:srgbClr>
                  </a:outerShdw>
                </a:effectLst>
              </a:rPr>
              <a:t>World </a:t>
            </a:r>
            <a:r>
              <a:rPr lang="de-DE" dirty="0" err="1" smtClean="0">
                <a:effectLst>
                  <a:outerShdw blurRad="38100" dist="38100" dir="2700000" algn="tl">
                    <a:srgbClr val="000000">
                      <a:alpha val="43137"/>
                    </a:srgbClr>
                  </a:outerShdw>
                </a:effectLst>
              </a:rPr>
              <a:t>data</a:t>
            </a:r>
            <a:r>
              <a:rPr lang="de-DE" dirty="0" smtClean="0">
                <a:effectLst>
                  <a:outerShdw blurRad="38100" dist="38100" dir="2700000" algn="tl">
                    <a:srgbClr val="000000">
                      <a:alpha val="43137"/>
                    </a:srgbClr>
                  </a:outerShdw>
                </a:effectLst>
              </a:rPr>
              <a:t> on </a:t>
            </a:r>
            <a:r>
              <a:rPr lang="de-DE" i="1" dirty="0" smtClean="0">
                <a:effectLst>
                  <a:outerShdw blurRad="38100" dist="38100" dir="2700000" algn="tl">
                    <a:srgbClr val="000000">
                      <a:alpha val="43137"/>
                    </a:srgbClr>
                  </a:outerShdw>
                </a:effectLst>
              </a:rPr>
              <a:t>A = 4 </a:t>
            </a:r>
            <a:r>
              <a:rPr lang="de-DE" dirty="0" err="1" smtClean="0">
                <a:effectLst>
                  <a:outerShdw blurRad="38100" dist="38100" dir="2700000" algn="tl">
                    <a:srgbClr val="000000">
                      <a:alpha val="43137"/>
                    </a:srgbClr>
                  </a:outerShdw>
                </a:effectLst>
              </a:rPr>
              <a:t>system</a:t>
            </a:r>
            <a:endParaRPr lang="de-DE" dirty="0">
              <a:effectLst>
                <a:outerShdw blurRad="38100" dist="38100" dir="2700000" algn="tl">
                  <a:srgbClr val="000000">
                    <a:alpha val="43137"/>
                  </a:srgbClr>
                </a:outerShdw>
              </a:effectLst>
            </a:endParaRPr>
          </a:p>
        </p:txBody>
      </p:sp>
      <p:sp>
        <p:nvSpPr>
          <p:cNvPr id="5" name="Rechteck 4"/>
          <p:cNvSpPr>
            <a:spLocks noChangeArrowheads="1"/>
          </p:cNvSpPr>
          <p:nvPr/>
        </p:nvSpPr>
        <p:spPr bwMode="auto">
          <a:xfrm>
            <a:off x="1300163" y="5106390"/>
            <a:ext cx="6929437" cy="400099"/>
          </a:xfrm>
          <a:prstGeom prst="rect">
            <a:avLst/>
          </a:prstGeom>
          <a:solidFill>
            <a:schemeClr val="accent1"/>
          </a:solidFill>
          <a:ln w="31750">
            <a:solidFill>
              <a:srgbClr val="C00000"/>
            </a:solidFill>
            <a:miter lim="800000"/>
            <a:headEnd/>
            <a:tailEnd/>
          </a:ln>
        </p:spPr>
        <p:txBody>
          <a:bodyPr wrap="square" lIns="91428" tIns="45715" rIns="91428" bIns="45715">
            <a:spAutoFit/>
          </a:bodyPr>
          <a:lstStyle/>
          <a:p>
            <a:pPr algn="ctr" eaLnBrk="1" hangingPunct="1"/>
            <a:r>
              <a:rPr lang="en-US" altLang="ja-JP" sz="2000" dirty="0" smtClean="0">
                <a:latin typeface="+mn-lt"/>
              </a:rPr>
              <a:t>MAMI </a:t>
            </a:r>
            <a:r>
              <a:rPr lang="en-US" altLang="ja-JP" sz="2000" dirty="0">
                <a:latin typeface="+mn-lt"/>
              </a:rPr>
              <a:t>experiment </a:t>
            </a:r>
            <a:r>
              <a:rPr lang="en-US" altLang="ja-JP" sz="2000" dirty="0" smtClean="0">
                <a:latin typeface="+mn-lt"/>
              </a:rPr>
              <a:t>confirmed </a:t>
            </a:r>
            <a:r>
              <a:rPr lang="en-US" altLang="ja-JP" sz="2000" dirty="0">
                <a:latin typeface="+mn-lt"/>
              </a:rPr>
              <a:t>Λ separation energy of </a:t>
            </a:r>
            <a:r>
              <a:rPr lang="el-GR" sz="2000" baseline="-25000" dirty="0">
                <a:latin typeface="+mn-lt"/>
              </a:rPr>
              <a:t>Λ</a:t>
            </a:r>
            <a:r>
              <a:rPr lang="de-DE" sz="2000" baseline="30000" dirty="0" smtClean="0">
                <a:latin typeface="+mn-lt"/>
              </a:rPr>
              <a:t>4</a:t>
            </a:r>
            <a:r>
              <a:rPr lang="de-DE" sz="2000" dirty="0" smtClean="0">
                <a:latin typeface="+mn-lt"/>
              </a:rPr>
              <a:t>H</a:t>
            </a:r>
            <a:endParaRPr lang="en-US" altLang="ja-JP" sz="2000" dirty="0">
              <a:latin typeface="+mn-lt"/>
            </a:endParaRPr>
          </a:p>
        </p:txBody>
      </p:sp>
    </p:spTree>
    <p:extLst>
      <p:ext uri="{BB962C8B-B14F-4D97-AF65-F5344CB8AC3E}">
        <p14:creationId xmlns:p14="http://schemas.microsoft.com/office/powerpoint/2010/main" val="1022139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MAMI Experiment 2014</a:t>
            </a:r>
            <a:endParaRPr lang="de-DE" dirty="0"/>
          </a:p>
        </p:txBody>
      </p:sp>
      <p:sp>
        <p:nvSpPr>
          <p:cNvPr id="4" name="Rechteck 3"/>
          <p:cNvSpPr/>
          <p:nvPr/>
        </p:nvSpPr>
        <p:spPr>
          <a:xfrm>
            <a:off x="439387" y="751295"/>
            <a:ext cx="8265226" cy="3785652"/>
          </a:xfrm>
          <a:prstGeom prst="rect">
            <a:avLst/>
          </a:prstGeom>
        </p:spPr>
        <p:txBody>
          <a:bodyPr wrap="square">
            <a:spAutoFit/>
          </a:bodyPr>
          <a:lstStyle/>
          <a:p>
            <a:r>
              <a:rPr lang="en-US" altLang="ja-JP" sz="2000" u="sng" dirty="0" smtClean="0">
                <a:latin typeface="+mn-ea"/>
                <a:cs typeface="Arial" pitchFamily="34" charset="0"/>
              </a:rPr>
              <a:t>improved S/N ratio:</a:t>
            </a:r>
            <a:endParaRPr lang="en-US" altLang="ja-JP" sz="2000" u="sng" dirty="0">
              <a:latin typeface="+mn-ea"/>
              <a:cs typeface="Arial" pitchFamily="34" charset="0"/>
            </a:endParaRPr>
          </a:p>
          <a:p>
            <a:pPr marL="649288" indent="-285750">
              <a:buFont typeface="Symbol" panose="05050102010706020507" pitchFamily="18" charset="2"/>
              <a:buChar char="-"/>
            </a:pPr>
            <a:r>
              <a:rPr lang="en-US" altLang="ja-JP" sz="2000" dirty="0" smtClean="0">
                <a:latin typeface="+mn-ea"/>
                <a:cs typeface="Arial" pitchFamily="34" charset="0"/>
              </a:rPr>
              <a:t>higher </a:t>
            </a:r>
            <a:r>
              <a:rPr lang="en-US" altLang="ja-JP" sz="2000" dirty="0">
                <a:latin typeface="+mn-ea"/>
                <a:cs typeface="Arial" pitchFamily="34" charset="0"/>
              </a:rPr>
              <a:t>yield </a:t>
            </a:r>
            <a:r>
              <a:rPr lang="de-DE" altLang="ja-JP" sz="2000" dirty="0" err="1" smtClean="0">
                <a:latin typeface="+mn-ea"/>
                <a:cs typeface="Arial" pitchFamily="34" charset="0"/>
              </a:rPr>
              <a:t>by</a:t>
            </a:r>
            <a:r>
              <a:rPr lang="ja-JP" altLang="en-US" sz="2000" dirty="0" smtClean="0">
                <a:latin typeface="+mn-ea"/>
                <a:cs typeface="Arial" pitchFamily="34" charset="0"/>
              </a:rPr>
              <a:t> </a:t>
            </a:r>
            <a:r>
              <a:rPr lang="en-US" altLang="ja-JP" sz="2000" dirty="0" smtClean="0">
                <a:latin typeface="+mn-ea"/>
                <a:cs typeface="Arial" pitchFamily="34" charset="0"/>
              </a:rPr>
              <a:t>longer </a:t>
            </a:r>
            <a:r>
              <a:rPr lang="en-US" altLang="ja-JP" sz="2000" dirty="0">
                <a:latin typeface="+mn-ea"/>
                <a:cs typeface="Arial" pitchFamily="34" charset="0"/>
              </a:rPr>
              <a:t>beam time &amp; </a:t>
            </a:r>
            <a:r>
              <a:rPr lang="en-US" altLang="ja-JP" sz="2000" dirty="0" smtClean="0">
                <a:latin typeface="+mn-ea"/>
                <a:cs typeface="Arial" pitchFamily="34" charset="0"/>
              </a:rPr>
              <a:t>higher </a:t>
            </a:r>
            <a:r>
              <a:rPr lang="en-US" altLang="ja-JP" sz="2000" dirty="0">
                <a:latin typeface="+mn-ea"/>
                <a:cs typeface="Arial" pitchFamily="34" charset="0"/>
              </a:rPr>
              <a:t>beam intensity</a:t>
            </a:r>
          </a:p>
          <a:p>
            <a:pPr marL="649288" indent="-285750">
              <a:buFont typeface="Symbol" panose="05050102010706020507" pitchFamily="18" charset="2"/>
              <a:buChar char="-"/>
            </a:pPr>
            <a:r>
              <a:rPr lang="en-US" altLang="ja-JP" sz="2000" dirty="0" smtClean="0">
                <a:latin typeface="+mn-ea"/>
                <a:cs typeface="Arial" pitchFamily="34" charset="0"/>
              </a:rPr>
              <a:t>better pion rejection </a:t>
            </a:r>
            <a:r>
              <a:rPr lang="en-US" altLang="ja-JP" sz="2000" dirty="0">
                <a:latin typeface="+mn-ea"/>
                <a:cs typeface="Arial" pitchFamily="34" charset="0"/>
              </a:rPr>
              <a:t>by improved </a:t>
            </a:r>
            <a:r>
              <a:rPr lang="en-US" altLang="ja-JP" sz="2000" dirty="0" smtClean="0">
                <a:latin typeface="+mn-ea"/>
                <a:cs typeface="Arial" pitchFamily="34" charset="0"/>
              </a:rPr>
              <a:t>aerogel Cherenkov</a:t>
            </a:r>
            <a:endParaRPr lang="en-US" altLang="ja-JP" sz="2000" dirty="0">
              <a:latin typeface="+mn-ea"/>
              <a:cs typeface="Arial" pitchFamily="34" charset="0"/>
            </a:endParaRPr>
          </a:p>
          <a:p>
            <a:pPr marL="649288" indent="-285750">
              <a:buFont typeface="Symbol" panose="05050102010706020507" pitchFamily="18" charset="2"/>
              <a:buChar char="-"/>
            </a:pPr>
            <a:r>
              <a:rPr lang="en-US" altLang="ja-JP" sz="2000" dirty="0" smtClean="0">
                <a:latin typeface="+mn-ea"/>
                <a:cs typeface="Arial" pitchFamily="34" charset="0"/>
              </a:rPr>
              <a:t>suppression </a:t>
            </a:r>
            <a:r>
              <a:rPr lang="en-US" altLang="ja-JP" sz="2000" dirty="0">
                <a:latin typeface="+mn-ea"/>
                <a:cs typeface="Arial" pitchFamily="34" charset="0"/>
              </a:rPr>
              <a:t>of </a:t>
            </a:r>
            <a:r>
              <a:rPr lang="en-US" altLang="ja-JP" sz="2000" dirty="0" smtClean="0">
                <a:latin typeface="+mn-ea"/>
                <a:cs typeface="Arial" pitchFamily="34" charset="0"/>
              </a:rPr>
              <a:t>background by improved shielding</a:t>
            </a:r>
          </a:p>
          <a:p>
            <a:pPr marL="649288" indent="-285750">
              <a:buFont typeface="Symbol" panose="05050102010706020507" pitchFamily="18" charset="2"/>
              <a:buChar char="-"/>
            </a:pPr>
            <a:r>
              <a:rPr lang="en-US" altLang="ja-JP" sz="2000" dirty="0">
                <a:latin typeface="+mn-ea"/>
                <a:cs typeface="Arial" pitchFamily="34" charset="0"/>
              </a:rPr>
              <a:t>suppression of background by </a:t>
            </a:r>
            <a:r>
              <a:rPr lang="en-US" altLang="ja-JP" sz="2000" dirty="0" smtClean="0">
                <a:latin typeface="+mn-ea"/>
                <a:cs typeface="Arial" pitchFamily="34" charset="0"/>
              </a:rPr>
              <a:t>trigger upgrade in </a:t>
            </a:r>
            <a:r>
              <a:rPr lang="en-US" altLang="ja-JP" sz="2000" dirty="0" err="1" smtClean="0">
                <a:latin typeface="+mn-ea"/>
                <a:cs typeface="Arial" pitchFamily="34" charset="0"/>
              </a:rPr>
              <a:t>SpekA</a:t>
            </a:r>
            <a:r>
              <a:rPr lang="en-US" altLang="ja-JP" sz="2000" dirty="0" smtClean="0">
                <a:latin typeface="+mn-ea"/>
                <a:cs typeface="Arial" pitchFamily="34" charset="0"/>
              </a:rPr>
              <a:t> &amp; </a:t>
            </a:r>
            <a:r>
              <a:rPr lang="en-US" altLang="ja-JP" sz="2000" dirty="0" err="1" smtClean="0">
                <a:latin typeface="+mn-ea"/>
                <a:cs typeface="Arial" pitchFamily="34" charset="0"/>
              </a:rPr>
              <a:t>SpekC</a:t>
            </a:r>
            <a:endParaRPr lang="en-US" altLang="ja-JP" sz="2000" dirty="0" smtClean="0">
              <a:latin typeface="+mn-ea"/>
              <a:cs typeface="Arial" pitchFamily="34" charset="0"/>
            </a:endParaRPr>
          </a:p>
          <a:p>
            <a:pPr marL="649288" indent="-285750">
              <a:buFont typeface="Symbol" panose="05050102010706020507" pitchFamily="18" charset="2"/>
              <a:buChar char="-"/>
            </a:pPr>
            <a:r>
              <a:rPr lang="en-US" altLang="ja-JP" sz="2000" dirty="0">
                <a:latin typeface="+mn-ea"/>
                <a:cs typeface="Arial" pitchFamily="34" charset="0"/>
              </a:rPr>
              <a:t>suppression of background by </a:t>
            </a:r>
            <a:r>
              <a:rPr lang="en-US" altLang="ja-JP" sz="2000" dirty="0" smtClean="0">
                <a:latin typeface="+mn-ea"/>
                <a:cs typeface="Arial" pitchFamily="34" charset="0"/>
              </a:rPr>
              <a:t>beam-line upgrade</a:t>
            </a:r>
          </a:p>
          <a:p>
            <a:pPr marL="649288" indent="-285750">
              <a:buFont typeface="Symbol" panose="05050102010706020507" pitchFamily="18" charset="2"/>
              <a:buChar char="-"/>
            </a:pPr>
            <a:r>
              <a:rPr lang="en-US" altLang="ja-JP" sz="2000" dirty="0" smtClean="0">
                <a:latin typeface="+mn-ea"/>
                <a:cs typeface="Arial" pitchFamily="34" charset="0"/>
              </a:rPr>
              <a:t>dedicated collimator for decay region</a:t>
            </a:r>
          </a:p>
          <a:p>
            <a:pPr marL="363538"/>
            <a:endParaRPr lang="en-US" altLang="ja-JP" sz="2000" dirty="0">
              <a:latin typeface="+mn-ea"/>
              <a:cs typeface="Arial" pitchFamily="34" charset="0"/>
            </a:endParaRPr>
          </a:p>
          <a:p>
            <a:r>
              <a:rPr lang="en-US" altLang="ja-JP" sz="2000" u="sng" dirty="0">
                <a:latin typeface="+mn-ea"/>
                <a:cs typeface="Arial" pitchFamily="34" charset="0"/>
              </a:rPr>
              <a:t>improved</a:t>
            </a:r>
            <a:r>
              <a:rPr lang="en-US" altLang="ja-JP" sz="2000" u="sng" dirty="0" smtClean="0">
                <a:latin typeface="+mn-ea"/>
                <a:cs typeface="Arial" pitchFamily="34" charset="0"/>
              </a:rPr>
              <a:t> systematic uncertainties:</a:t>
            </a:r>
          </a:p>
          <a:p>
            <a:pPr marL="649288" indent="-285750">
              <a:buFont typeface="Symbol" panose="05050102010706020507" pitchFamily="18" charset="2"/>
              <a:buChar char="-"/>
            </a:pPr>
            <a:r>
              <a:rPr lang="en-US" altLang="ja-JP" sz="2000" dirty="0" smtClean="0">
                <a:latin typeface="+mn-ea"/>
                <a:cs typeface="Arial" pitchFamily="34" charset="0"/>
              </a:rPr>
              <a:t>better control of magnet field variations</a:t>
            </a:r>
          </a:p>
          <a:p>
            <a:pPr marL="649288" indent="-285750">
              <a:buFont typeface="Symbol" panose="05050102010706020507" pitchFamily="18" charset="2"/>
              <a:buChar char="-"/>
            </a:pPr>
            <a:r>
              <a:rPr lang="en-US" altLang="ja-JP" sz="2000" dirty="0" smtClean="0">
                <a:latin typeface="+mn-ea"/>
                <a:cs typeface="Arial" pitchFamily="34" charset="0"/>
              </a:rPr>
              <a:t>full overlap of </a:t>
            </a:r>
            <a:r>
              <a:rPr lang="en-US" altLang="ja-JP" sz="2000" dirty="0" err="1" smtClean="0">
                <a:latin typeface="+mn-ea"/>
                <a:cs typeface="Arial" pitchFamily="34" charset="0"/>
              </a:rPr>
              <a:t>SpekA</a:t>
            </a:r>
            <a:r>
              <a:rPr lang="en-US" altLang="ja-JP" sz="2000" dirty="0" smtClean="0">
                <a:latin typeface="+mn-ea"/>
                <a:cs typeface="Arial" pitchFamily="34" charset="0"/>
              </a:rPr>
              <a:t> </a:t>
            </a:r>
            <a:r>
              <a:rPr lang="en-US" altLang="ja-JP" sz="2000" dirty="0">
                <a:latin typeface="+mn-ea"/>
                <a:cs typeface="Arial" pitchFamily="34" charset="0"/>
              </a:rPr>
              <a:t>and </a:t>
            </a:r>
            <a:r>
              <a:rPr lang="en-US" altLang="ja-JP" sz="2000" dirty="0" err="1" smtClean="0">
                <a:latin typeface="+mn-ea"/>
                <a:cs typeface="Arial" pitchFamily="34" charset="0"/>
              </a:rPr>
              <a:t>SpekC</a:t>
            </a:r>
            <a:r>
              <a:rPr lang="en-US" altLang="ja-JP" sz="2000" dirty="0" smtClean="0">
                <a:latin typeface="+mn-ea"/>
                <a:cs typeface="Arial" pitchFamily="34" charset="0"/>
              </a:rPr>
              <a:t> momentum acceptances</a:t>
            </a:r>
          </a:p>
          <a:p>
            <a:pPr marL="363538"/>
            <a:endParaRPr lang="en-US" altLang="ja-JP" sz="2000" dirty="0">
              <a:latin typeface="+mn-ea"/>
              <a:cs typeface="Arial" pitchFamily="34" charset="0"/>
            </a:endParaRPr>
          </a:p>
        </p:txBody>
      </p:sp>
      <p:sp>
        <p:nvSpPr>
          <p:cNvPr id="5" name="Rechteck 4"/>
          <p:cNvSpPr>
            <a:spLocks noChangeArrowheads="1"/>
          </p:cNvSpPr>
          <p:nvPr/>
        </p:nvSpPr>
        <p:spPr bwMode="auto">
          <a:xfrm>
            <a:off x="1300163" y="5106390"/>
            <a:ext cx="6929437" cy="707876"/>
          </a:xfrm>
          <a:prstGeom prst="rect">
            <a:avLst/>
          </a:prstGeom>
          <a:solidFill>
            <a:schemeClr val="accent1"/>
          </a:solidFill>
          <a:ln w="31750">
            <a:solidFill>
              <a:srgbClr val="C00000"/>
            </a:solidFill>
            <a:miter lim="800000"/>
            <a:headEnd/>
            <a:tailEnd/>
          </a:ln>
        </p:spPr>
        <p:txBody>
          <a:bodyPr wrap="square" lIns="91428" tIns="45715" rIns="91428" bIns="45715">
            <a:spAutoFit/>
          </a:bodyPr>
          <a:lstStyle/>
          <a:p>
            <a:pPr algn="ctr" eaLnBrk="1" hangingPunct="1"/>
            <a:r>
              <a:rPr lang="en-US" altLang="ja-JP" sz="2000" dirty="0" smtClean="0">
                <a:latin typeface="+mn-lt"/>
              </a:rPr>
              <a:t>MAMI </a:t>
            </a:r>
            <a:r>
              <a:rPr lang="en-US" altLang="ja-JP" sz="2000" dirty="0">
                <a:latin typeface="+mn-lt"/>
              </a:rPr>
              <a:t>experiment </a:t>
            </a:r>
            <a:r>
              <a:rPr lang="de-DE" altLang="ja-JP" sz="2000" dirty="0" err="1" smtClean="0">
                <a:latin typeface="+mn-lt"/>
              </a:rPr>
              <a:t>starts</a:t>
            </a:r>
            <a:r>
              <a:rPr lang="de-DE" altLang="ja-JP" sz="2000" dirty="0" smtClean="0">
                <a:latin typeface="+mn-lt"/>
              </a:rPr>
              <a:t> </a:t>
            </a:r>
            <a:r>
              <a:rPr lang="de-DE" altLang="ja-JP" sz="2000" dirty="0" err="1" smtClean="0">
                <a:latin typeface="+mn-lt"/>
              </a:rPr>
              <a:t>tommorow</a:t>
            </a:r>
            <a:r>
              <a:rPr lang="de-DE" altLang="ja-JP" sz="2000" dirty="0" smtClean="0">
                <a:latin typeface="+mn-lt"/>
              </a:rPr>
              <a:t> </a:t>
            </a:r>
            <a:r>
              <a:rPr lang="de-DE" altLang="ja-JP" sz="2000" dirty="0" err="1" smtClean="0">
                <a:latin typeface="+mn-lt"/>
              </a:rPr>
              <a:t>morning</a:t>
            </a:r>
            <a:r>
              <a:rPr lang="de-DE" altLang="ja-JP" sz="2000" dirty="0" smtClean="0">
                <a:latin typeface="+mn-lt"/>
              </a:rPr>
              <a:t> </a:t>
            </a:r>
            <a:br>
              <a:rPr lang="de-DE" altLang="ja-JP" sz="2000" dirty="0" smtClean="0">
                <a:latin typeface="+mn-lt"/>
              </a:rPr>
            </a:br>
            <a:r>
              <a:rPr lang="de-DE" altLang="ja-JP" sz="2000" dirty="0" err="1" smtClean="0">
                <a:latin typeface="+mn-lt"/>
              </a:rPr>
              <a:t>and</a:t>
            </a:r>
            <a:r>
              <a:rPr lang="de-DE" altLang="ja-JP" sz="2000" dirty="0" smtClean="0">
                <a:latin typeface="+mn-lt"/>
              </a:rPr>
              <a:t> </a:t>
            </a:r>
            <a:r>
              <a:rPr lang="de-DE" altLang="ja-JP" sz="2000" dirty="0" err="1" smtClean="0">
                <a:latin typeface="+mn-lt"/>
              </a:rPr>
              <a:t>runs</a:t>
            </a:r>
            <a:r>
              <a:rPr lang="de-DE" altLang="ja-JP" sz="2000" dirty="0" smtClean="0">
                <a:latin typeface="+mn-lt"/>
              </a:rPr>
              <a:t> </a:t>
            </a:r>
            <a:r>
              <a:rPr lang="de-DE" altLang="ja-JP" sz="2000" dirty="0" err="1" smtClean="0">
                <a:latin typeface="+mn-lt"/>
              </a:rPr>
              <a:t>until</a:t>
            </a:r>
            <a:r>
              <a:rPr lang="de-DE" altLang="ja-JP" sz="2000" dirty="0" smtClean="0">
                <a:latin typeface="+mn-lt"/>
              </a:rPr>
              <a:t> 23 June !</a:t>
            </a:r>
            <a:endParaRPr lang="en-US" altLang="ja-JP" sz="2000" dirty="0">
              <a:latin typeface="+mn-lt"/>
            </a:endParaRPr>
          </a:p>
        </p:txBody>
      </p:sp>
    </p:spTree>
    <p:extLst>
      <p:ext uri="{BB962C8B-B14F-4D97-AF65-F5344CB8AC3E}">
        <p14:creationId xmlns:p14="http://schemas.microsoft.com/office/powerpoint/2010/main" val="1822923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effectLst>
                  <a:outerShdw blurRad="38100" dist="38100" dir="2700000" algn="tl">
                    <a:srgbClr val="000000">
                      <a:alpha val="43137"/>
                    </a:srgbClr>
                  </a:outerShdw>
                </a:effectLst>
              </a:rPr>
              <a:t>Decay</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region</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collimation</a:t>
            </a:r>
            <a:endParaRPr lang="de-DE" dirty="0">
              <a:effectLst>
                <a:outerShdw blurRad="38100" dist="38100" dir="2700000" algn="tl">
                  <a:srgbClr val="000000">
                    <a:alpha val="43137"/>
                  </a:srgbClr>
                </a:outerShdw>
              </a:effectLst>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8869" y="1441819"/>
            <a:ext cx="4608512" cy="3399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106879" y="1213986"/>
            <a:ext cx="4191990" cy="4401205"/>
          </a:xfrm>
          <a:prstGeom prst="rect">
            <a:avLst/>
          </a:prstGeom>
        </p:spPr>
        <p:txBody>
          <a:bodyPr wrap="square">
            <a:spAutoFit/>
          </a:bodyPr>
          <a:lstStyle/>
          <a:p>
            <a:pPr marL="342900" indent="-342900">
              <a:buFont typeface="Symbol" panose="05050102010706020507" pitchFamily="18" charset="2"/>
              <a:buChar char="-"/>
            </a:pPr>
            <a:r>
              <a:rPr lang="en-US" sz="2000" dirty="0" smtClean="0">
                <a:latin typeface="+mn-lt"/>
              </a:rPr>
              <a:t>main background from decay of coincident quasi-free Σ</a:t>
            </a:r>
            <a:r>
              <a:rPr lang="en-US" sz="2000" baseline="30000" dirty="0" smtClean="0">
                <a:latin typeface="+mn-lt"/>
              </a:rPr>
              <a:t>-</a:t>
            </a:r>
            <a:endParaRPr lang="en-US" sz="2000" dirty="0" smtClean="0">
              <a:latin typeface="+mn-lt"/>
            </a:endParaRPr>
          </a:p>
          <a:p>
            <a:pPr marL="342900" indent="-342900">
              <a:buFont typeface="Symbol" panose="05050102010706020507" pitchFamily="18" charset="2"/>
              <a:buChar char="-"/>
            </a:pPr>
            <a:endParaRPr lang="en-US" sz="2000" dirty="0" smtClean="0">
              <a:latin typeface="+mn-lt"/>
            </a:endParaRPr>
          </a:p>
          <a:p>
            <a:pPr marL="342900" indent="-342900">
              <a:buFont typeface="Symbol" panose="05050102010706020507" pitchFamily="18" charset="2"/>
              <a:buChar char="-"/>
            </a:pPr>
            <a:r>
              <a:rPr lang="en-US" sz="2000" dirty="0" smtClean="0">
                <a:latin typeface="+mn-lt"/>
              </a:rPr>
              <a:t>Covering the region down-stream of the target with collimators</a:t>
            </a:r>
          </a:p>
          <a:p>
            <a:pPr marL="342900" indent="-342900">
              <a:buFont typeface="Symbol" panose="05050102010706020507" pitchFamily="18" charset="2"/>
              <a:buChar char="-"/>
            </a:pPr>
            <a:endParaRPr lang="en-US" sz="2000" dirty="0" smtClean="0">
              <a:latin typeface="+mn-lt"/>
            </a:endParaRPr>
          </a:p>
          <a:p>
            <a:pPr marL="342900" indent="-342900">
              <a:buFont typeface="Symbol" panose="05050102010706020507" pitchFamily="18" charset="2"/>
              <a:buChar char="-"/>
            </a:pPr>
            <a:r>
              <a:rPr lang="en-US" sz="2000" dirty="0" smtClean="0">
                <a:latin typeface="+mn-lt"/>
              </a:rPr>
              <a:t>according to simulation this can reduce the background by more than a factor of 2</a:t>
            </a:r>
          </a:p>
          <a:p>
            <a:pPr marL="342900" indent="-342900">
              <a:buFont typeface="Symbol" panose="05050102010706020507" pitchFamily="18" charset="2"/>
              <a:buChar char="-"/>
            </a:pPr>
            <a:endParaRPr lang="en-US" sz="2000" dirty="0" smtClean="0">
              <a:latin typeface="+mn-lt"/>
            </a:endParaRPr>
          </a:p>
          <a:p>
            <a:pPr marL="342900" indent="-342900">
              <a:buFont typeface="Symbol" panose="05050102010706020507" pitchFamily="18" charset="2"/>
              <a:buChar char="-"/>
            </a:pPr>
            <a:r>
              <a:rPr lang="en-US" sz="2000" dirty="0" smtClean="0">
                <a:latin typeface="+mn-lt"/>
              </a:rPr>
              <a:t>additional background of e</a:t>
            </a:r>
            <a:r>
              <a:rPr lang="en-US" sz="2000" baseline="30000" dirty="0" smtClean="0">
                <a:latin typeface="+mn-lt"/>
              </a:rPr>
              <a:t>±</a:t>
            </a:r>
            <a:r>
              <a:rPr lang="en-US" sz="2000" dirty="0" smtClean="0">
                <a:latin typeface="+mn-lt"/>
              </a:rPr>
              <a:t> will be absorbed in Kaos and can be separated by A/C Cherenkov </a:t>
            </a:r>
            <a:endParaRPr lang="en-US" sz="2000" dirty="0">
              <a:latin typeface="+mn-lt"/>
            </a:endParaRPr>
          </a:p>
        </p:txBody>
      </p:sp>
      <p:sp>
        <p:nvSpPr>
          <p:cNvPr id="6" name="Textfeld 5"/>
          <p:cNvSpPr txBox="1"/>
          <p:nvPr/>
        </p:nvSpPr>
        <p:spPr>
          <a:xfrm>
            <a:off x="6042494" y="4863840"/>
            <a:ext cx="2864887" cy="400110"/>
          </a:xfrm>
          <a:prstGeom prst="rect">
            <a:avLst/>
          </a:prstGeom>
          <a:noFill/>
        </p:spPr>
        <p:txBody>
          <a:bodyPr wrap="none" rtlCol="0">
            <a:spAutoFit/>
          </a:bodyPr>
          <a:lstStyle/>
          <a:p>
            <a:r>
              <a:rPr lang="de-DE" sz="2000" dirty="0" smtClean="0">
                <a:latin typeface="+mn-lt"/>
              </a:rPr>
              <a:t>Simulation </a:t>
            </a:r>
            <a:r>
              <a:rPr lang="de-DE" sz="2000" dirty="0" err="1" smtClean="0">
                <a:latin typeface="+mn-lt"/>
              </a:rPr>
              <a:t>by</a:t>
            </a:r>
            <a:r>
              <a:rPr lang="de-DE" sz="2000" dirty="0" smtClean="0">
                <a:latin typeface="+mn-lt"/>
              </a:rPr>
              <a:t> S. </a:t>
            </a:r>
            <a:r>
              <a:rPr lang="de-DE" sz="2000" dirty="0" err="1" smtClean="0">
                <a:latin typeface="+mn-lt"/>
              </a:rPr>
              <a:t>Nagao</a:t>
            </a:r>
            <a:endParaRPr lang="en-US" sz="2000" dirty="0">
              <a:latin typeface="+mn-lt"/>
            </a:endParaRPr>
          </a:p>
        </p:txBody>
      </p:sp>
    </p:spTree>
    <p:extLst>
      <p:ext uri="{BB962C8B-B14F-4D97-AF65-F5344CB8AC3E}">
        <p14:creationId xmlns:p14="http://schemas.microsoft.com/office/powerpoint/2010/main" val="1473026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84388" y="130175"/>
            <a:ext cx="4416425" cy="469900"/>
          </a:xfrm>
        </p:spPr>
        <p:txBody>
          <a:bodyPr/>
          <a:lstStyle/>
          <a:p>
            <a:r>
              <a:rPr lang="de-DE" dirty="0" err="1" smtClean="0">
                <a:effectLst>
                  <a:outerShdw blurRad="38100" dist="38100" dir="2700000" algn="tl">
                    <a:srgbClr val="000000">
                      <a:alpha val="43137"/>
                    </a:srgbClr>
                  </a:outerShdw>
                </a:effectLst>
              </a:rPr>
              <a:t>Decay</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region</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collimation</a:t>
            </a:r>
            <a:endParaRPr lang="de-DE" dirty="0">
              <a:effectLst>
                <a:outerShdw blurRad="38100" dist="38100" dir="2700000" algn="tl">
                  <a:srgbClr val="000000">
                    <a:alpha val="43137"/>
                  </a:srgbClr>
                </a:outerShdw>
              </a:effectLst>
            </a:endParaRPr>
          </a:p>
        </p:txBody>
      </p:sp>
      <p:pic>
        <p:nvPicPr>
          <p:cNvPr id="4" name="Picture 2" descr="C:\Users\Florian Schulz\Desktop\2014-05-26-A1Seminar-hyper2014\Neuer Ordner\DSC004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78850"/>
            <a:ext cx="4922072" cy="2772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Florian Schulz\Desktop\2014-05-26-A1Seminar-hyper2014\Neuer Ordner\DSC004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692696"/>
            <a:ext cx="3122949" cy="554461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7774079" y="5542681"/>
            <a:ext cx="1237839" cy="707886"/>
          </a:xfrm>
          <a:prstGeom prst="rect">
            <a:avLst/>
          </a:prstGeom>
          <a:noFill/>
        </p:spPr>
        <p:txBody>
          <a:bodyPr wrap="none" rtlCol="0">
            <a:spAutoFit/>
          </a:bodyPr>
          <a:lstStyle/>
          <a:p>
            <a:r>
              <a:rPr lang="de-DE" sz="2000" dirty="0" err="1" smtClean="0">
                <a:solidFill>
                  <a:srgbClr val="FFC000"/>
                </a:solidFill>
                <a:latin typeface="+mn-lt"/>
              </a:rPr>
              <a:t>tungsten</a:t>
            </a:r>
            <a:r>
              <a:rPr lang="de-DE" sz="2000" dirty="0" smtClean="0">
                <a:solidFill>
                  <a:srgbClr val="FFC000"/>
                </a:solidFill>
                <a:latin typeface="+mn-lt"/>
              </a:rPr>
              <a:t> </a:t>
            </a:r>
            <a:br>
              <a:rPr lang="de-DE" sz="2000" dirty="0" smtClean="0">
                <a:solidFill>
                  <a:srgbClr val="FFC000"/>
                </a:solidFill>
                <a:latin typeface="+mn-lt"/>
              </a:rPr>
            </a:br>
            <a:r>
              <a:rPr lang="de-DE" sz="2000" dirty="0" err="1" smtClean="0">
                <a:solidFill>
                  <a:srgbClr val="FFC000"/>
                </a:solidFill>
                <a:latin typeface="+mn-lt"/>
              </a:rPr>
              <a:t>absorber</a:t>
            </a:r>
            <a:endParaRPr lang="de-DE" sz="2000" dirty="0" smtClean="0">
              <a:solidFill>
                <a:srgbClr val="FFC000"/>
              </a:solidFill>
              <a:latin typeface="+mn-lt"/>
            </a:endParaRPr>
          </a:p>
        </p:txBody>
      </p:sp>
      <p:cxnSp>
        <p:nvCxnSpPr>
          <p:cNvPr id="8" name="Gerade Verbindung mit Pfeil 7"/>
          <p:cNvCxnSpPr/>
          <p:nvPr/>
        </p:nvCxnSpPr>
        <p:spPr>
          <a:xfrm flipH="1">
            <a:off x="2060387" y="3864829"/>
            <a:ext cx="219677" cy="1"/>
          </a:xfrm>
          <a:prstGeom prst="straightConnector1">
            <a:avLst/>
          </a:pr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H="1" flipV="1">
            <a:off x="2856572" y="3978234"/>
            <a:ext cx="1911540" cy="121546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4542486" y="5146624"/>
            <a:ext cx="825867" cy="400110"/>
          </a:xfrm>
          <a:prstGeom prst="rect">
            <a:avLst/>
          </a:prstGeom>
          <a:noFill/>
        </p:spPr>
        <p:txBody>
          <a:bodyPr wrap="none" rtlCol="0">
            <a:spAutoFit/>
          </a:bodyPr>
          <a:lstStyle/>
          <a:p>
            <a:r>
              <a:rPr lang="de-DE" sz="2000" dirty="0" smtClean="0">
                <a:latin typeface="+mn-lt"/>
              </a:rPr>
              <a:t>beam</a:t>
            </a:r>
          </a:p>
        </p:txBody>
      </p:sp>
      <p:cxnSp>
        <p:nvCxnSpPr>
          <p:cNvPr id="15" name="Gerade Verbindung mit Pfeil 14"/>
          <p:cNvCxnSpPr/>
          <p:nvPr/>
        </p:nvCxnSpPr>
        <p:spPr>
          <a:xfrm flipV="1">
            <a:off x="2856572" y="3868685"/>
            <a:ext cx="848529" cy="1"/>
          </a:xfrm>
          <a:prstGeom prst="straightConnector1">
            <a:avLst/>
          </a:pr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7143007" y="4465121"/>
            <a:ext cx="742209" cy="1177659"/>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8089924" y="4028211"/>
            <a:ext cx="825867" cy="400110"/>
          </a:xfrm>
          <a:prstGeom prst="rect">
            <a:avLst/>
          </a:prstGeom>
          <a:noFill/>
        </p:spPr>
        <p:txBody>
          <a:bodyPr wrap="none" rtlCol="0">
            <a:spAutoFit/>
          </a:bodyPr>
          <a:lstStyle/>
          <a:p>
            <a:r>
              <a:rPr lang="de-DE" sz="2000" dirty="0" smtClean="0">
                <a:solidFill>
                  <a:srgbClr val="FF0000"/>
                </a:solidFill>
                <a:latin typeface="+mn-lt"/>
              </a:rPr>
              <a:t>beam</a:t>
            </a:r>
          </a:p>
        </p:txBody>
      </p:sp>
      <p:cxnSp>
        <p:nvCxnSpPr>
          <p:cNvPr id="23" name="Gerade Verbindung mit Pfeil 22"/>
          <p:cNvCxnSpPr/>
          <p:nvPr/>
        </p:nvCxnSpPr>
        <p:spPr>
          <a:xfrm flipH="1" flipV="1">
            <a:off x="7143009" y="4279817"/>
            <a:ext cx="480949" cy="306148"/>
          </a:xfrm>
          <a:prstGeom prst="straightConnector1">
            <a:avLst/>
          </a:pr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a:off x="7885215" y="4706492"/>
            <a:ext cx="617641" cy="344276"/>
          </a:xfrm>
          <a:prstGeom prst="straightConnector1">
            <a:avLst/>
          </a:pr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1276296" y="4131397"/>
            <a:ext cx="1237839" cy="707886"/>
          </a:xfrm>
          <a:prstGeom prst="rect">
            <a:avLst/>
          </a:prstGeom>
          <a:noFill/>
        </p:spPr>
        <p:txBody>
          <a:bodyPr wrap="none" rtlCol="0">
            <a:spAutoFit/>
          </a:bodyPr>
          <a:lstStyle/>
          <a:p>
            <a:r>
              <a:rPr lang="de-DE" sz="2000" dirty="0" err="1" smtClean="0">
                <a:solidFill>
                  <a:srgbClr val="FFC000"/>
                </a:solidFill>
                <a:latin typeface="+mn-lt"/>
              </a:rPr>
              <a:t>tungsten</a:t>
            </a:r>
            <a:r>
              <a:rPr lang="de-DE" sz="2000" dirty="0" smtClean="0">
                <a:solidFill>
                  <a:srgbClr val="FFC000"/>
                </a:solidFill>
                <a:latin typeface="+mn-lt"/>
              </a:rPr>
              <a:t> </a:t>
            </a:r>
            <a:br>
              <a:rPr lang="de-DE" sz="2000" dirty="0" smtClean="0">
                <a:solidFill>
                  <a:srgbClr val="FFC000"/>
                </a:solidFill>
                <a:latin typeface="+mn-lt"/>
              </a:rPr>
            </a:br>
            <a:r>
              <a:rPr lang="de-DE" sz="2000" dirty="0" err="1" smtClean="0">
                <a:solidFill>
                  <a:srgbClr val="FFC000"/>
                </a:solidFill>
                <a:latin typeface="+mn-lt"/>
              </a:rPr>
              <a:t>absorber</a:t>
            </a:r>
            <a:endParaRPr lang="de-DE" sz="2000" dirty="0" smtClean="0">
              <a:solidFill>
                <a:srgbClr val="FFC000"/>
              </a:solidFill>
              <a:latin typeface="+mn-lt"/>
            </a:endParaRPr>
          </a:p>
        </p:txBody>
      </p:sp>
    </p:spTree>
    <p:extLst>
      <p:ext uri="{BB962C8B-B14F-4D97-AF65-F5344CB8AC3E}">
        <p14:creationId xmlns:p14="http://schemas.microsoft.com/office/powerpoint/2010/main" val="2163720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effectLst>
                  <a:outerShdw blurRad="38100" dist="38100" dir="2700000" algn="tl">
                    <a:srgbClr val="000000">
                      <a:alpha val="43137"/>
                    </a:srgbClr>
                  </a:outerShdw>
                </a:effectLst>
              </a:rPr>
              <a:t>Conclusions</a:t>
            </a:r>
            <a:endParaRPr lang="en-US" dirty="0">
              <a:effectLst>
                <a:outerShdw blurRad="38100" dist="38100" dir="2700000" algn="tl">
                  <a:srgbClr val="000000">
                    <a:alpha val="43137"/>
                  </a:srgbClr>
                </a:outerShdw>
              </a:effectLst>
            </a:endParaRPr>
          </a:p>
        </p:txBody>
      </p:sp>
      <p:sp>
        <p:nvSpPr>
          <p:cNvPr id="4" name="Rechteck 3"/>
          <p:cNvSpPr/>
          <p:nvPr/>
        </p:nvSpPr>
        <p:spPr>
          <a:xfrm>
            <a:off x="670954" y="744799"/>
            <a:ext cx="8309273" cy="5632311"/>
          </a:xfrm>
          <a:prstGeom prst="rect">
            <a:avLst/>
          </a:prstGeom>
          <a:ln w="38100">
            <a:noFill/>
          </a:ln>
        </p:spPr>
        <p:txBody>
          <a:bodyPr wrap="square">
            <a:spAutoFit/>
          </a:bodyPr>
          <a:lstStyle/>
          <a:p>
            <a:pPr marL="285750" lvl="0" indent="-285750" eaLnBrk="0" hangingPunct="0">
              <a:spcBef>
                <a:spcPct val="20000"/>
              </a:spcBef>
              <a:buClr>
                <a:schemeClr val="tx1"/>
              </a:buClr>
              <a:buFontTx/>
              <a:buChar char="-"/>
              <a:defRPr/>
            </a:pPr>
            <a:r>
              <a:rPr lang="en-US" kern="0" dirty="0">
                <a:latin typeface="+mn-lt"/>
              </a:rPr>
              <a:t>For the first time high-resolution spectroscopy of </a:t>
            </a:r>
            <a:r>
              <a:rPr lang="en-US" kern="0" dirty="0" err="1">
                <a:latin typeface="+mn-lt"/>
              </a:rPr>
              <a:t>pionic</a:t>
            </a:r>
            <a:r>
              <a:rPr lang="en-US" kern="0" dirty="0">
                <a:latin typeface="+mn-lt"/>
              </a:rPr>
              <a:t> decays of  </a:t>
            </a:r>
            <a:r>
              <a:rPr lang="el-GR" kern="0" dirty="0" smtClean="0">
                <a:latin typeface="+mn-lt"/>
              </a:rPr>
              <a:t>Λ</a:t>
            </a:r>
            <a:r>
              <a:rPr lang="en-US" kern="0" dirty="0" smtClean="0">
                <a:latin typeface="+mn-lt"/>
              </a:rPr>
              <a:t>-</a:t>
            </a:r>
            <a:r>
              <a:rPr lang="en-US" kern="0" dirty="0" err="1" smtClean="0">
                <a:latin typeface="+mn-lt"/>
              </a:rPr>
              <a:t>hypernuclei</a:t>
            </a:r>
            <a:r>
              <a:rPr lang="en-US" kern="0" dirty="0" smtClean="0">
                <a:latin typeface="+mn-lt"/>
              </a:rPr>
              <a:t> </a:t>
            </a:r>
            <a:r>
              <a:rPr lang="en-US" kern="0" dirty="0">
                <a:latin typeface="+mn-lt"/>
              </a:rPr>
              <a:t>was successfully performed</a:t>
            </a:r>
          </a:p>
          <a:p>
            <a:pPr marL="285750" indent="-285750" eaLnBrk="0" hangingPunct="0">
              <a:spcBef>
                <a:spcPct val="20000"/>
              </a:spcBef>
              <a:buClr>
                <a:schemeClr val="tx1"/>
              </a:buClr>
              <a:buFontTx/>
              <a:buChar char="-"/>
              <a:defRPr/>
            </a:pPr>
            <a:endParaRPr lang="en-GB" kern="0" dirty="0">
              <a:latin typeface="+mn-lt"/>
              <a:sym typeface="Wingdings" pitchFamily="2" charset="2"/>
            </a:endParaRPr>
          </a:p>
          <a:p>
            <a:pPr marL="285750" indent="-285750" eaLnBrk="0" hangingPunct="0">
              <a:spcBef>
                <a:spcPct val="20000"/>
              </a:spcBef>
              <a:buClr>
                <a:schemeClr val="tx1"/>
              </a:buClr>
              <a:buFontTx/>
              <a:buChar char="-"/>
              <a:defRPr/>
            </a:pPr>
            <a:r>
              <a:rPr lang="en-GB" kern="0" dirty="0" smtClean="0">
                <a:latin typeface="+mn-lt"/>
                <a:sym typeface="Wingdings" pitchFamily="2" charset="2"/>
              </a:rPr>
              <a:t>MAMI experiment gave access to ground-state mass of </a:t>
            </a:r>
            <a:r>
              <a:rPr lang="en-GB" kern="0" dirty="0" smtClean="0">
                <a:latin typeface="+mj-lt"/>
                <a:sym typeface="Wingdings" pitchFamily="2" charset="2"/>
              </a:rPr>
              <a:t>one </a:t>
            </a:r>
            <a:r>
              <a:rPr lang="en-GB" kern="0" dirty="0" err="1" smtClean="0">
                <a:latin typeface="+mj-lt"/>
                <a:sym typeface="Wingdings" pitchFamily="2" charset="2"/>
              </a:rPr>
              <a:t>hyperisotope</a:t>
            </a:r>
            <a:r>
              <a:rPr lang="en-GB" kern="0" dirty="0" smtClean="0">
                <a:latin typeface="+mj-lt"/>
                <a:sym typeface="Wingdings" pitchFamily="2" charset="2"/>
              </a:rPr>
              <a:t> of the </a:t>
            </a:r>
            <a:r>
              <a:rPr lang="en-GB" i="1" kern="0" dirty="0" smtClean="0">
                <a:latin typeface="+mj-lt"/>
                <a:sym typeface="Wingdings" pitchFamily="2" charset="2"/>
              </a:rPr>
              <a:t>A = 4</a:t>
            </a:r>
            <a:r>
              <a:rPr lang="en-GB" kern="0" dirty="0" smtClean="0">
                <a:latin typeface="+mj-lt"/>
                <a:sym typeface="Wingdings" pitchFamily="2" charset="2"/>
              </a:rPr>
              <a:t> system</a:t>
            </a:r>
          </a:p>
          <a:p>
            <a:pPr marL="285750" indent="-285750" eaLnBrk="0" hangingPunct="0">
              <a:spcBef>
                <a:spcPct val="20000"/>
              </a:spcBef>
              <a:buClr>
                <a:schemeClr val="tx1"/>
              </a:buClr>
              <a:buFontTx/>
              <a:buChar char="-"/>
              <a:defRPr/>
            </a:pPr>
            <a:endParaRPr lang="en-US" altLang="ja-JP" dirty="0">
              <a:latin typeface="+mn-lt"/>
            </a:endParaRPr>
          </a:p>
          <a:p>
            <a:pPr marL="285750" indent="-285750" eaLnBrk="0" hangingPunct="0">
              <a:spcBef>
                <a:spcPct val="20000"/>
              </a:spcBef>
              <a:buClr>
                <a:schemeClr val="tx1"/>
              </a:buClr>
              <a:buFontTx/>
              <a:buChar char="-"/>
              <a:defRPr/>
            </a:pPr>
            <a:r>
              <a:rPr lang="en-US" altLang="ja-JP" dirty="0" smtClean="0">
                <a:latin typeface="+mn-lt"/>
              </a:rPr>
              <a:t>One of the key experiments </a:t>
            </a:r>
            <a:r>
              <a:rPr lang="en-US" altLang="ja-JP" dirty="0">
                <a:latin typeface="+mn-lt"/>
              </a:rPr>
              <a:t>to get information about </a:t>
            </a:r>
            <a:r>
              <a:rPr lang="en-US" altLang="ja-JP" dirty="0" smtClean="0">
                <a:latin typeface="+mn-lt"/>
              </a:rPr>
              <a:t>CSB:</a:t>
            </a:r>
          </a:p>
          <a:p>
            <a:pPr marL="285750" indent="-285750" eaLnBrk="0" hangingPunct="0">
              <a:spcBef>
                <a:spcPct val="20000"/>
              </a:spcBef>
              <a:buClr>
                <a:schemeClr val="tx1"/>
              </a:buClr>
              <a:buFontTx/>
              <a:buChar char="-"/>
              <a:defRPr/>
            </a:pPr>
            <a:endParaRPr lang="en-US" altLang="ja-JP" dirty="0">
              <a:latin typeface="+mn-lt"/>
            </a:endParaRPr>
          </a:p>
          <a:p>
            <a:pPr marL="285750" indent="-285750" eaLnBrk="0" hangingPunct="0">
              <a:spcBef>
                <a:spcPct val="20000"/>
              </a:spcBef>
              <a:buClr>
                <a:schemeClr val="tx1"/>
              </a:buClr>
              <a:buFontTx/>
              <a:buChar char="-"/>
              <a:defRPr/>
            </a:pPr>
            <a:endParaRPr lang="en-US" altLang="ja-JP" dirty="0" smtClean="0">
              <a:latin typeface="+mn-lt"/>
            </a:endParaRPr>
          </a:p>
          <a:p>
            <a:pPr marL="285750" indent="-285750" eaLnBrk="0" hangingPunct="0">
              <a:spcBef>
                <a:spcPct val="20000"/>
              </a:spcBef>
              <a:buClr>
                <a:schemeClr val="tx1"/>
              </a:buClr>
              <a:buFontTx/>
              <a:buChar char="-"/>
              <a:defRPr/>
            </a:pPr>
            <a:endParaRPr lang="en-US" altLang="ja-JP" dirty="0">
              <a:latin typeface="+mn-lt"/>
            </a:endParaRPr>
          </a:p>
          <a:p>
            <a:pPr marL="285750" indent="-285750" eaLnBrk="0" hangingPunct="0">
              <a:spcBef>
                <a:spcPct val="20000"/>
              </a:spcBef>
              <a:buClr>
                <a:schemeClr val="tx1"/>
              </a:buClr>
              <a:buFontTx/>
              <a:buChar char="-"/>
              <a:defRPr/>
            </a:pPr>
            <a:r>
              <a:rPr lang="en-US" altLang="ja-JP" dirty="0" smtClean="0">
                <a:latin typeface="+mn-lt"/>
              </a:rPr>
              <a:t>Continuation with better control of systematics</a:t>
            </a:r>
            <a:endParaRPr lang="en-US" altLang="ja-JP" dirty="0">
              <a:latin typeface="+mn-lt"/>
            </a:endParaRPr>
          </a:p>
          <a:p>
            <a:pPr marL="0" lvl="1" eaLnBrk="0" hangingPunct="0">
              <a:spcBef>
                <a:spcPct val="20000"/>
              </a:spcBef>
              <a:buClr>
                <a:schemeClr val="tx1"/>
              </a:buClr>
              <a:defRPr/>
            </a:pPr>
            <a:r>
              <a:rPr lang="en-GB" kern="0" dirty="0" smtClean="0">
                <a:latin typeface="+mn-lt"/>
                <a:sym typeface="Wingdings" pitchFamily="2" charset="2"/>
              </a:rPr>
              <a:t>		   with </a:t>
            </a:r>
            <a:r>
              <a:rPr lang="en-GB" kern="0" dirty="0">
                <a:latin typeface="+mn-lt"/>
                <a:sym typeface="Wingdings" pitchFamily="2" charset="2"/>
              </a:rPr>
              <a:t>luminosity </a:t>
            </a:r>
            <a:r>
              <a:rPr lang="en-GB" kern="0" dirty="0" smtClean="0">
                <a:latin typeface="+mn-lt"/>
                <a:sym typeface="Wingdings" pitchFamily="2" charset="2"/>
              </a:rPr>
              <a:t>increase</a:t>
            </a:r>
            <a:endParaRPr lang="en-US" altLang="ja-JP" dirty="0">
              <a:latin typeface="+mn-lt"/>
            </a:endParaRPr>
          </a:p>
          <a:p>
            <a:pPr marL="285750" indent="-285750" eaLnBrk="0" hangingPunct="0">
              <a:spcBef>
                <a:spcPct val="20000"/>
              </a:spcBef>
              <a:buClr>
                <a:schemeClr val="tx1"/>
              </a:buClr>
              <a:buFontTx/>
              <a:buChar char="-"/>
              <a:defRPr/>
            </a:pPr>
            <a:endParaRPr lang="en-GB" kern="0" dirty="0" smtClean="0">
              <a:latin typeface="+mn-lt"/>
              <a:sym typeface="Wingdings" pitchFamily="2" charset="2"/>
            </a:endParaRPr>
          </a:p>
        </p:txBody>
      </p:sp>
      <p:sp>
        <p:nvSpPr>
          <p:cNvPr id="5" name="Rechteck 4"/>
          <p:cNvSpPr/>
          <p:nvPr/>
        </p:nvSpPr>
        <p:spPr>
          <a:xfrm>
            <a:off x="341197" y="3786116"/>
            <a:ext cx="8701819" cy="461665"/>
          </a:xfrm>
          <a:prstGeom prst="rect">
            <a:avLst/>
          </a:prstGeom>
          <a:noFill/>
          <a:ln w="31750">
            <a:solidFill>
              <a:srgbClr val="C00000"/>
            </a:solidFill>
          </a:ln>
        </p:spPr>
        <p:txBody>
          <a:bodyPr wrap="square">
            <a:spAutoFit/>
          </a:bodyPr>
          <a:lstStyle/>
          <a:p>
            <a:pPr eaLnBrk="0" hangingPunct="0">
              <a:spcBef>
                <a:spcPct val="20000"/>
              </a:spcBef>
              <a:buClr>
                <a:schemeClr val="tx1"/>
              </a:buClr>
              <a:defRPr/>
            </a:pPr>
            <a:r>
              <a:rPr lang="en-GB" kern="0" dirty="0" smtClean="0">
                <a:latin typeface="+mn-lt"/>
                <a:sym typeface="Wingdings" pitchFamily="2" charset="2"/>
              </a:rPr>
              <a:t>How can </a:t>
            </a:r>
            <a:r>
              <a:rPr lang="en-GB" kern="0" dirty="0">
                <a:latin typeface="+mn-lt"/>
                <a:sym typeface="Wingdings" pitchFamily="2" charset="2"/>
              </a:rPr>
              <a:t>we understand </a:t>
            </a:r>
            <a:r>
              <a:rPr lang="en-GB" kern="0" dirty="0" smtClean="0">
                <a:latin typeface="+mn-lt"/>
                <a:sym typeface="Wingdings" pitchFamily="2" charset="2"/>
              </a:rPr>
              <a:t>consistently the </a:t>
            </a:r>
            <a:r>
              <a:rPr lang="en-GB" i="1" kern="0" dirty="0">
                <a:latin typeface="+mn-lt"/>
                <a:sym typeface="Wingdings" pitchFamily="2" charset="2"/>
              </a:rPr>
              <a:t>A </a:t>
            </a:r>
            <a:r>
              <a:rPr lang="en-GB" kern="0" dirty="0">
                <a:latin typeface="+mn-lt"/>
                <a:sym typeface="Wingdings" pitchFamily="2" charset="2"/>
              </a:rPr>
              <a:t>= 4 </a:t>
            </a:r>
            <a:r>
              <a:rPr lang="en-GB" kern="0" dirty="0" smtClean="0">
                <a:latin typeface="+mn-lt"/>
                <a:sym typeface="Wingdings" pitchFamily="2" charset="2"/>
              </a:rPr>
              <a:t>and </a:t>
            </a:r>
            <a:r>
              <a:rPr lang="en-GB" kern="0" dirty="0">
                <a:latin typeface="+mn-lt"/>
                <a:sym typeface="Wingdings" pitchFamily="2" charset="2"/>
              </a:rPr>
              <a:t>7 </a:t>
            </a:r>
            <a:r>
              <a:rPr lang="en-GB" kern="0" dirty="0" smtClean="0">
                <a:latin typeface="+mn-lt"/>
                <a:sym typeface="Wingdings" pitchFamily="2" charset="2"/>
              </a:rPr>
              <a:t>systems?</a:t>
            </a:r>
            <a:endParaRPr lang="en-GB" kern="0" dirty="0">
              <a:latin typeface="+mn-lt"/>
              <a:sym typeface="Wingdings" pitchFamily="2" charset="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effectLst>
                  <a:outerShdw blurRad="38100" dist="38100" dir="2700000" algn="tl">
                    <a:srgbClr val="000000">
                      <a:alpha val="43137"/>
                    </a:srgbClr>
                  </a:outerShdw>
                </a:effectLst>
              </a:rPr>
              <a:t>Light hyperisotopes</a:t>
            </a:r>
            <a:endParaRPr lang="de-DE" dirty="0">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30000" contrast="70000"/>
                    </a14:imgEffect>
                  </a14:imgLayer>
                </a14:imgProps>
              </a:ext>
              <a:ext uri="{28A0092B-C50C-407E-A947-70E740481C1C}">
                <a14:useLocalDpi xmlns:a14="http://schemas.microsoft.com/office/drawing/2010/main" val="0"/>
              </a:ext>
            </a:extLst>
          </a:blip>
          <a:srcRect t="16467" b="18300"/>
          <a:stretch/>
        </p:blipFill>
        <p:spPr bwMode="auto">
          <a:xfrm>
            <a:off x="25646" y="961902"/>
            <a:ext cx="9118354" cy="447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286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757035" y="1263819"/>
            <a:ext cx="295275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5059" name="Text Box 3"/>
          <p:cNvSpPr txBox="1">
            <a:spLocks noChangeArrowheads="1"/>
          </p:cNvSpPr>
          <p:nvPr/>
        </p:nvSpPr>
        <p:spPr bwMode="auto">
          <a:xfrm>
            <a:off x="2485823" y="827197"/>
            <a:ext cx="9476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baseline="30000" dirty="0">
                <a:latin typeface="+mn-lt"/>
              </a:rPr>
              <a:t>3</a:t>
            </a:r>
            <a:r>
              <a:rPr lang="en-US" altLang="ja-JP" sz="2000" dirty="0">
                <a:latin typeface="+mn-lt"/>
              </a:rPr>
              <a:t>He+Λ</a:t>
            </a:r>
          </a:p>
        </p:txBody>
      </p:sp>
      <p:sp>
        <p:nvSpPr>
          <p:cNvPr id="45060" name="Line 4"/>
          <p:cNvSpPr>
            <a:spLocks noChangeShapeType="1"/>
          </p:cNvSpPr>
          <p:nvPr/>
        </p:nvSpPr>
        <p:spPr bwMode="auto">
          <a:xfrm>
            <a:off x="1404735" y="1911519"/>
            <a:ext cx="1584325"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5061" name="Line 5"/>
          <p:cNvSpPr>
            <a:spLocks noChangeShapeType="1"/>
          </p:cNvSpPr>
          <p:nvPr/>
        </p:nvSpPr>
        <p:spPr bwMode="auto">
          <a:xfrm>
            <a:off x="1404735" y="2775119"/>
            <a:ext cx="1584325"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5062" name="Text Box 6"/>
          <p:cNvSpPr txBox="1">
            <a:spLocks noChangeArrowheads="1"/>
          </p:cNvSpPr>
          <p:nvPr/>
        </p:nvSpPr>
        <p:spPr bwMode="auto">
          <a:xfrm>
            <a:off x="614160" y="830432"/>
            <a:ext cx="91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dirty="0">
                <a:latin typeface="+mn-lt"/>
              </a:rPr>
              <a:t>0 MeV</a:t>
            </a:r>
          </a:p>
        </p:txBody>
      </p:sp>
      <p:sp>
        <p:nvSpPr>
          <p:cNvPr id="45064" name="Text Box 8"/>
          <p:cNvSpPr txBox="1">
            <a:spLocks noChangeArrowheads="1"/>
          </p:cNvSpPr>
          <p:nvPr/>
        </p:nvSpPr>
        <p:spPr bwMode="auto">
          <a:xfrm>
            <a:off x="1419859" y="2425207"/>
            <a:ext cx="14077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de-DE" sz="2000" dirty="0" smtClean="0"/>
              <a:t>-2.39</a:t>
            </a:r>
            <a:r>
              <a:rPr lang="de-DE" sz="2000" dirty="0">
                <a:sym typeface="Symbol"/>
              </a:rPr>
              <a:t>0.03</a:t>
            </a:r>
            <a:endParaRPr lang="de-DE" sz="2000" dirty="0"/>
          </a:p>
          <a:p>
            <a:pPr algn="ctr" eaLnBrk="1" hangingPunct="1"/>
            <a:endParaRPr lang="en-US" altLang="ja-JP" sz="2000" dirty="0">
              <a:latin typeface="Calibri" pitchFamily="34" charset="0"/>
            </a:endParaRPr>
          </a:p>
        </p:txBody>
      </p:sp>
      <p:sp>
        <p:nvSpPr>
          <p:cNvPr id="45065" name="Text Box 9"/>
          <p:cNvSpPr txBox="1">
            <a:spLocks noChangeArrowheads="1"/>
          </p:cNvSpPr>
          <p:nvPr/>
        </p:nvSpPr>
        <p:spPr bwMode="auto">
          <a:xfrm>
            <a:off x="970713" y="1695619"/>
            <a:ext cx="4267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dirty="0">
                <a:latin typeface="+mn-lt"/>
              </a:rPr>
              <a:t>1</a:t>
            </a:r>
            <a:r>
              <a:rPr lang="en-US" altLang="ja-JP" sz="2000" baseline="30000" dirty="0">
                <a:latin typeface="+mn-lt"/>
              </a:rPr>
              <a:t>+</a:t>
            </a:r>
          </a:p>
        </p:txBody>
      </p:sp>
      <p:sp>
        <p:nvSpPr>
          <p:cNvPr id="45066" name="Text Box 10"/>
          <p:cNvSpPr txBox="1">
            <a:spLocks noChangeArrowheads="1"/>
          </p:cNvSpPr>
          <p:nvPr/>
        </p:nvSpPr>
        <p:spPr bwMode="auto">
          <a:xfrm>
            <a:off x="970713" y="2630657"/>
            <a:ext cx="4267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a:latin typeface="+mn-lt"/>
              </a:rPr>
              <a:t>0</a:t>
            </a:r>
            <a:r>
              <a:rPr lang="en-US" altLang="ja-JP" sz="2000" baseline="30000">
                <a:latin typeface="+mn-lt"/>
              </a:rPr>
              <a:t>+</a:t>
            </a:r>
          </a:p>
        </p:txBody>
      </p:sp>
      <p:sp>
        <p:nvSpPr>
          <p:cNvPr id="45067" name="Line 11"/>
          <p:cNvSpPr>
            <a:spLocks noChangeShapeType="1"/>
          </p:cNvSpPr>
          <p:nvPr/>
        </p:nvSpPr>
        <p:spPr bwMode="auto">
          <a:xfrm>
            <a:off x="5305223" y="1192382"/>
            <a:ext cx="295275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5068" name="Text Box 12"/>
          <p:cNvSpPr txBox="1">
            <a:spLocks noChangeArrowheads="1"/>
          </p:cNvSpPr>
          <p:nvPr/>
        </p:nvSpPr>
        <p:spPr bwMode="auto">
          <a:xfrm>
            <a:off x="7386352" y="758994"/>
            <a:ext cx="805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baseline="30000" dirty="0">
                <a:latin typeface="+mn-lt"/>
              </a:rPr>
              <a:t>3</a:t>
            </a:r>
            <a:r>
              <a:rPr lang="en-US" altLang="ja-JP" sz="2000" dirty="0">
                <a:latin typeface="+mn-lt"/>
              </a:rPr>
              <a:t>H+Λ</a:t>
            </a:r>
          </a:p>
        </p:txBody>
      </p:sp>
      <p:sp>
        <p:nvSpPr>
          <p:cNvPr id="45069" name="Line 13"/>
          <p:cNvSpPr>
            <a:spLocks noChangeShapeType="1"/>
          </p:cNvSpPr>
          <p:nvPr/>
        </p:nvSpPr>
        <p:spPr bwMode="auto">
          <a:xfrm>
            <a:off x="5954510" y="1695619"/>
            <a:ext cx="158432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5070" name="Line 14"/>
          <p:cNvSpPr>
            <a:spLocks noChangeShapeType="1"/>
          </p:cNvSpPr>
          <p:nvPr/>
        </p:nvSpPr>
        <p:spPr bwMode="auto">
          <a:xfrm>
            <a:off x="5954510" y="2487782"/>
            <a:ext cx="1584325" cy="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5071" name="Text Box 15"/>
          <p:cNvSpPr txBox="1">
            <a:spLocks noChangeArrowheads="1"/>
          </p:cNvSpPr>
          <p:nvPr/>
        </p:nvSpPr>
        <p:spPr bwMode="auto">
          <a:xfrm>
            <a:off x="5162348" y="758994"/>
            <a:ext cx="91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a:latin typeface="+mn-lt"/>
              </a:rPr>
              <a:t>0 MeV</a:t>
            </a:r>
          </a:p>
        </p:txBody>
      </p:sp>
      <p:sp>
        <p:nvSpPr>
          <p:cNvPr id="45073" name="Text Box 17"/>
          <p:cNvSpPr txBox="1">
            <a:spLocks noChangeArrowheads="1"/>
          </p:cNvSpPr>
          <p:nvPr/>
        </p:nvSpPr>
        <p:spPr bwMode="auto">
          <a:xfrm>
            <a:off x="6077298" y="2127419"/>
            <a:ext cx="1407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de-DE" altLang="ja-JP" sz="2000" dirty="0" smtClean="0"/>
              <a:t>-2.04</a:t>
            </a:r>
            <a:r>
              <a:rPr lang="de-DE" sz="2000" dirty="0" smtClean="0">
                <a:sym typeface="Symbol"/>
              </a:rPr>
              <a:t>0.04</a:t>
            </a:r>
            <a:endParaRPr lang="en-US" altLang="ja-JP" sz="2000" dirty="0">
              <a:latin typeface="Calibri" pitchFamily="34" charset="0"/>
            </a:endParaRPr>
          </a:p>
        </p:txBody>
      </p:sp>
      <p:sp>
        <p:nvSpPr>
          <p:cNvPr id="45074" name="Text Box 18"/>
          <p:cNvSpPr txBox="1">
            <a:spLocks noChangeArrowheads="1"/>
          </p:cNvSpPr>
          <p:nvPr/>
        </p:nvSpPr>
        <p:spPr bwMode="auto">
          <a:xfrm>
            <a:off x="7536613" y="1479719"/>
            <a:ext cx="4267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a:latin typeface="+mn-lt"/>
              </a:rPr>
              <a:t>1</a:t>
            </a:r>
            <a:r>
              <a:rPr lang="en-US" altLang="ja-JP" sz="2000" baseline="30000">
                <a:latin typeface="+mn-lt"/>
              </a:rPr>
              <a:t>+</a:t>
            </a:r>
          </a:p>
        </p:txBody>
      </p:sp>
      <p:sp>
        <p:nvSpPr>
          <p:cNvPr id="45075" name="Text Box 19"/>
          <p:cNvSpPr txBox="1">
            <a:spLocks noChangeArrowheads="1"/>
          </p:cNvSpPr>
          <p:nvPr/>
        </p:nvSpPr>
        <p:spPr bwMode="auto">
          <a:xfrm>
            <a:off x="7608051" y="2271882"/>
            <a:ext cx="4267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a:latin typeface="+mn-lt"/>
              </a:rPr>
              <a:t>0</a:t>
            </a:r>
            <a:r>
              <a:rPr lang="en-US" altLang="ja-JP" sz="2000" baseline="30000">
                <a:latin typeface="+mn-lt"/>
              </a:rPr>
              <a:t>+</a:t>
            </a:r>
          </a:p>
        </p:txBody>
      </p:sp>
      <p:grpSp>
        <p:nvGrpSpPr>
          <p:cNvPr id="5" name="Gruppieren 4"/>
          <p:cNvGrpSpPr/>
          <p:nvPr/>
        </p:nvGrpSpPr>
        <p:grpSpPr>
          <a:xfrm>
            <a:off x="6240260" y="2991019"/>
            <a:ext cx="1439863" cy="1439863"/>
            <a:chOff x="6240260" y="2775119"/>
            <a:chExt cx="1439863" cy="1439863"/>
          </a:xfrm>
        </p:grpSpPr>
        <p:sp>
          <p:nvSpPr>
            <p:cNvPr id="45076" name="Oval 20"/>
            <p:cNvSpPr>
              <a:spLocks noChangeArrowheads="1"/>
            </p:cNvSpPr>
            <p:nvPr/>
          </p:nvSpPr>
          <p:spPr bwMode="auto">
            <a:xfrm>
              <a:off x="6240260" y="2775119"/>
              <a:ext cx="1439863" cy="1439863"/>
            </a:xfrm>
            <a:prstGeom prst="ellipse">
              <a:avLst/>
            </a:prstGeom>
            <a:solidFill>
              <a:srgbClr val="FFFF99"/>
            </a:solidFill>
            <a:ln w="28575" algn="ctr">
              <a:solidFill>
                <a:schemeClr val="accent1"/>
              </a:solid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latin typeface="Calibri" pitchFamily="34" charset="0"/>
              </a:endParaRPr>
            </a:p>
          </p:txBody>
        </p:sp>
        <p:sp>
          <p:nvSpPr>
            <p:cNvPr id="45077" name="Oval 21"/>
            <p:cNvSpPr>
              <a:spLocks noChangeArrowheads="1"/>
            </p:cNvSpPr>
            <p:nvPr/>
          </p:nvSpPr>
          <p:spPr bwMode="auto">
            <a:xfrm>
              <a:off x="6487116" y="3064044"/>
              <a:ext cx="360363" cy="360363"/>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dirty="0">
                  <a:solidFill>
                    <a:schemeClr val="bg1"/>
                  </a:solidFill>
                  <a:latin typeface="Calibri" pitchFamily="34" charset="0"/>
                </a:rPr>
                <a:t>n</a:t>
              </a:r>
            </a:p>
          </p:txBody>
        </p:sp>
        <p:sp>
          <p:nvSpPr>
            <p:cNvPr id="45078" name="Oval 22"/>
            <p:cNvSpPr>
              <a:spLocks noChangeArrowheads="1"/>
            </p:cNvSpPr>
            <p:nvPr/>
          </p:nvSpPr>
          <p:spPr bwMode="auto">
            <a:xfrm>
              <a:off x="7099892" y="3064044"/>
              <a:ext cx="360362" cy="360363"/>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dirty="0">
                  <a:solidFill>
                    <a:schemeClr val="bg1"/>
                  </a:solidFill>
                  <a:latin typeface="Calibri" pitchFamily="34" charset="0"/>
                </a:rPr>
                <a:t>n</a:t>
              </a:r>
            </a:p>
          </p:txBody>
        </p:sp>
        <p:sp>
          <p:nvSpPr>
            <p:cNvPr id="45079" name="Oval 23"/>
            <p:cNvSpPr>
              <a:spLocks noChangeArrowheads="1"/>
            </p:cNvSpPr>
            <p:nvPr/>
          </p:nvSpPr>
          <p:spPr bwMode="auto">
            <a:xfrm>
              <a:off x="6487116" y="3567282"/>
              <a:ext cx="360362" cy="360362"/>
            </a:xfrm>
            <a:prstGeom prst="ellipse">
              <a:avLst/>
            </a:prstGeom>
            <a:solidFill>
              <a:srgbClr val="C00000"/>
            </a:solidFill>
            <a:ln w="28575" algn="ctr">
              <a:solidFill>
                <a:schemeClr val="accent1"/>
              </a:solidFill>
              <a:round/>
              <a:headEnd/>
              <a:tailEnd/>
            </a:ln>
          </p:spPr>
          <p:txBody>
            <a:bodyPr wrap="none" anchor="ct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dirty="0">
                  <a:latin typeface="Calibri" pitchFamily="34" charset="0"/>
                </a:rPr>
                <a:t>p</a:t>
              </a:r>
            </a:p>
          </p:txBody>
        </p:sp>
        <p:sp>
          <p:nvSpPr>
            <p:cNvPr id="45080" name="Oval 24"/>
            <p:cNvSpPr>
              <a:spLocks noChangeArrowheads="1"/>
            </p:cNvSpPr>
            <p:nvPr/>
          </p:nvSpPr>
          <p:spPr bwMode="auto">
            <a:xfrm>
              <a:off x="7027661" y="3495844"/>
              <a:ext cx="504825" cy="503238"/>
            </a:xfrm>
            <a:prstGeom prst="ellipse">
              <a:avLst/>
            </a:prstGeom>
            <a:solidFill>
              <a:srgbClr val="0070C0"/>
            </a:solidFill>
            <a:ln w="28575" algn="ctr">
              <a:solidFill>
                <a:schemeClr val="accent1"/>
              </a:solidFill>
              <a:round/>
              <a:headEnd/>
              <a:tailEnd/>
            </a:ln>
          </p:spPr>
          <p:txBody>
            <a:bodyPr wrap="none" anchor="ct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b="1" dirty="0">
                  <a:solidFill>
                    <a:schemeClr val="bg1"/>
                  </a:solidFill>
                  <a:latin typeface="Calibri" pitchFamily="34" charset="0"/>
                </a:rPr>
                <a:t>Λ</a:t>
              </a:r>
            </a:p>
          </p:txBody>
        </p:sp>
      </p:grpSp>
      <p:grpSp>
        <p:nvGrpSpPr>
          <p:cNvPr id="3" name="Gruppieren 2"/>
          <p:cNvGrpSpPr/>
          <p:nvPr/>
        </p:nvGrpSpPr>
        <p:grpSpPr>
          <a:xfrm>
            <a:off x="6656448" y="4575344"/>
            <a:ext cx="544250" cy="496381"/>
            <a:chOff x="6656448" y="4359444"/>
            <a:chExt cx="544250" cy="496381"/>
          </a:xfrm>
        </p:grpSpPr>
        <p:sp>
          <p:nvSpPr>
            <p:cNvPr id="45081" name="Text Box 25"/>
            <p:cNvSpPr txBox="1">
              <a:spLocks noChangeArrowheads="1"/>
            </p:cNvSpPr>
            <p:nvPr/>
          </p:nvSpPr>
          <p:spPr bwMode="auto">
            <a:xfrm>
              <a:off x="6660948" y="4359444"/>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800" baseline="30000" dirty="0">
                  <a:latin typeface="+mn-lt"/>
                </a:rPr>
                <a:t>4</a:t>
              </a:r>
              <a:r>
                <a:rPr lang="en-US" altLang="ja-JP" sz="2400" dirty="0">
                  <a:latin typeface="+mn-lt"/>
                </a:rPr>
                <a:t>H</a:t>
              </a:r>
            </a:p>
          </p:txBody>
        </p:sp>
        <p:sp>
          <p:nvSpPr>
            <p:cNvPr id="45082" name="Text Box 26"/>
            <p:cNvSpPr txBox="1">
              <a:spLocks noChangeArrowheads="1"/>
            </p:cNvSpPr>
            <p:nvPr/>
          </p:nvSpPr>
          <p:spPr bwMode="auto">
            <a:xfrm>
              <a:off x="6656448" y="4548048"/>
              <a:ext cx="304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b="1" dirty="0">
                  <a:latin typeface="+mn-lt"/>
                </a:rPr>
                <a:t>Λ</a:t>
              </a:r>
            </a:p>
          </p:txBody>
        </p:sp>
      </p:grpSp>
      <p:grpSp>
        <p:nvGrpSpPr>
          <p:cNvPr id="4" name="Gruppieren 3"/>
          <p:cNvGrpSpPr/>
          <p:nvPr/>
        </p:nvGrpSpPr>
        <p:grpSpPr>
          <a:xfrm>
            <a:off x="1741285" y="4575344"/>
            <a:ext cx="709613" cy="496381"/>
            <a:chOff x="1741285" y="4575344"/>
            <a:chExt cx="709613" cy="496381"/>
          </a:xfrm>
        </p:grpSpPr>
        <p:sp>
          <p:nvSpPr>
            <p:cNvPr id="45087" name="Text Box 31"/>
            <p:cNvSpPr txBox="1">
              <a:spLocks noChangeArrowheads="1"/>
            </p:cNvSpPr>
            <p:nvPr/>
          </p:nvSpPr>
          <p:spPr bwMode="auto">
            <a:xfrm>
              <a:off x="1741285" y="4575344"/>
              <a:ext cx="70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800" baseline="30000" dirty="0">
                  <a:latin typeface="+mn-lt"/>
                </a:rPr>
                <a:t>4</a:t>
              </a:r>
              <a:r>
                <a:rPr lang="en-US" altLang="ja-JP" sz="2400" dirty="0">
                  <a:latin typeface="+mn-lt"/>
                </a:rPr>
                <a:t>He</a:t>
              </a:r>
            </a:p>
          </p:txBody>
        </p:sp>
        <p:sp>
          <p:nvSpPr>
            <p:cNvPr id="45088" name="Text Box 32"/>
            <p:cNvSpPr txBox="1">
              <a:spLocks noChangeArrowheads="1"/>
            </p:cNvSpPr>
            <p:nvPr/>
          </p:nvSpPr>
          <p:spPr bwMode="auto">
            <a:xfrm>
              <a:off x="1763133" y="4763948"/>
              <a:ext cx="304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b="1" dirty="0">
                  <a:latin typeface="+mn-lt"/>
                </a:rPr>
                <a:t>Λ</a:t>
              </a:r>
            </a:p>
          </p:txBody>
        </p:sp>
      </p:grpSp>
      <p:grpSp>
        <p:nvGrpSpPr>
          <p:cNvPr id="6" name="Gruppieren 5"/>
          <p:cNvGrpSpPr/>
          <p:nvPr/>
        </p:nvGrpSpPr>
        <p:grpSpPr>
          <a:xfrm>
            <a:off x="1404735" y="2991019"/>
            <a:ext cx="1439863" cy="1439863"/>
            <a:chOff x="1404735" y="2991019"/>
            <a:chExt cx="1439863" cy="1439863"/>
          </a:xfrm>
        </p:grpSpPr>
        <p:sp>
          <p:nvSpPr>
            <p:cNvPr id="45083" name="Oval 27"/>
            <p:cNvSpPr>
              <a:spLocks noChangeArrowheads="1"/>
            </p:cNvSpPr>
            <p:nvPr/>
          </p:nvSpPr>
          <p:spPr bwMode="auto">
            <a:xfrm>
              <a:off x="1404735" y="2991019"/>
              <a:ext cx="1439863" cy="1439863"/>
            </a:xfrm>
            <a:prstGeom prst="ellipse">
              <a:avLst/>
            </a:prstGeom>
            <a:solidFill>
              <a:srgbClr val="FFFF99"/>
            </a:solidFill>
            <a:ln w="28575" algn="ctr">
              <a:solidFill>
                <a:schemeClr val="accent1"/>
              </a:solid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latin typeface="Calibri" pitchFamily="34" charset="0"/>
              </a:endParaRPr>
            </a:p>
          </p:txBody>
        </p:sp>
        <p:sp>
          <p:nvSpPr>
            <p:cNvPr id="45084" name="Oval 28"/>
            <p:cNvSpPr>
              <a:spLocks noChangeArrowheads="1"/>
            </p:cNvSpPr>
            <p:nvPr/>
          </p:nvSpPr>
          <p:spPr bwMode="auto">
            <a:xfrm>
              <a:off x="1656354" y="3315663"/>
              <a:ext cx="360363" cy="360362"/>
            </a:xfrm>
            <a:prstGeom prst="ellipse">
              <a:avLst/>
            </a:prstGeom>
            <a:solidFill>
              <a:schemeClr val="hlink"/>
            </a:solidFill>
            <a:ln w="28575" algn="ctr">
              <a:solidFill>
                <a:schemeClr val="accent1"/>
              </a:solidFill>
              <a:round/>
              <a:headEnd/>
              <a:tailEnd/>
            </a:ln>
          </p:spPr>
          <p:txBody>
            <a:bodyPr wrap="none" anchor="ct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dirty="0">
                  <a:solidFill>
                    <a:schemeClr val="bg1"/>
                  </a:solidFill>
                  <a:latin typeface="Calibri" pitchFamily="34" charset="0"/>
                </a:rPr>
                <a:t>n</a:t>
              </a:r>
            </a:p>
          </p:txBody>
        </p:sp>
        <p:sp>
          <p:nvSpPr>
            <p:cNvPr id="45085" name="Oval 29"/>
            <p:cNvSpPr>
              <a:spLocks noChangeArrowheads="1"/>
            </p:cNvSpPr>
            <p:nvPr/>
          </p:nvSpPr>
          <p:spPr bwMode="auto">
            <a:xfrm>
              <a:off x="1656354" y="3783182"/>
              <a:ext cx="360362" cy="360362"/>
            </a:xfrm>
            <a:prstGeom prst="ellipse">
              <a:avLst/>
            </a:prstGeom>
            <a:solidFill>
              <a:srgbClr val="C00000"/>
            </a:solidFill>
            <a:ln w="28575" algn="ctr">
              <a:solidFill>
                <a:schemeClr val="accent1"/>
              </a:solidFill>
              <a:round/>
              <a:headEnd/>
              <a:tailEnd/>
            </a:ln>
          </p:spPr>
          <p:txBody>
            <a:bodyPr wrap="none" anchor="ct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dirty="0">
                  <a:latin typeface="Calibri" pitchFamily="34" charset="0"/>
                </a:rPr>
                <a:t>p</a:t>
              </a:r>
            </a:p>
          </p:txBody>
        </p:sp>
        <p:sp>
          <p:nvSpPr>
            <p:cNvPr id="45086" name="Oval 30"/>
            <p:cNvSpPr>
              <a:spLocks noChangeArrowheads="1"/>
            </p:cNvSpPr>
            <p:nvPr/>
          </p:nvSpPr>
          <p:spPr bwMode="auto">
            <a:xfrm>
              <a:off x="2161179" y="3711744"/>
              <a:ext cx="504825" cy="503238"/>
            </a:xfrm>
            <a:prstGeom prst="ellipse">
              <a:avLst/>
            </a:prstGeom>
            <a:solidFill>
              <a:srgbClr val="0070C0"/>
            </a:solidFill>
            <a:ln w="28575" algn="ctr">
              <a:solidFill>
                <a:schemeClr val="accent1"/>
              </a:solidFill>
              <a:round/>
              <a:headEnd/>
              <a:tailEnd/>
            </a:ln>
          </p:spPr>
          <p:txBody>
            <a:bodyPr wrap="none" anchor="ct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b="1">
                  <a:solidFill>
                    <a:schemeClr val="bg1"/>
                  </a:solidFill>
                  <a:latin typeface="Calibri" pitchFamily="34" charset="0"/>
                </a:rPr>
                <a:t>Λ</a:t>
              </a:r>
            </a:p>
          </p:txBody>
        </p:sp>
        <p:sp>
          <p:nvSpPr>
            <p:cNvPr id="45089" name="Oval 33"/>
            <p:cNvSpPr>
              <a:spLocks noChangeArrowheads="1"/>
            </p:cNvSpPr>
            <p:nvPr/>
          </p:nvSpPr>
          <p:spPr bwMode="auto">
            <a:xfrm>
              <a:off x="2233410" y="3315663"/>
              <a:ext cx="360363" cy="360363"/>
            </a:xfrm>
            <a:prstGeom prst="ellipse">
              <a:avLst/>
            </a:prstGeom>
            <a:solidFill>
              <a:srgbClr val="C00000"/>
            </a:solidFill>
            <a:ln w="28575" algn="ctr">
              <a:solidFill>
                <a:schemeClr val="accent1"/>
              </a:solidFill>
              <a:round/>
              <a:headEnd/>
              <a:tailEnd/>
            </a:ln>
          </p:spPr>
          <p:txBody>
            <a:bodyPr wrap="none" anchor="ct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000" dirty="0">
                  <a:latin typeface="Calibri" pitchFamily="34" charset="0"/>
                </a:rPr>
                <a:t>p</a:t>
              </a:r>
            </a:p>
          </p:txBody>
        </p:sp>
      </p:grpSp>
      <p:sp>
        <p:nvSpPr>
          <p:cNvPr id="45091" name="Line 35"/>
          <p:cNvSpPr>
            <a:spLocks noChangeShapeType="1"/>
          </p:cNvSpPr>
          <p:nvPr/>
        </p:nvSpPr>
        <p:spPr bwMode="auto">
          <a:xfrm flipV="1">
            <a:off x="2989060" y="1695619"/>
            <a:ext cx="2952750" cy="215900"/>
          </a:xfrm>
          <a:prstGeom prst="line">
            <a:avLst/>
          </a:prstGeom>
          <a:noFill/>
          <a:ln w="15875">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092" name="Line 36"/>
          <p:cNvSpPr>
            <a:spLocks noChangeShapeType="1"/>
          </p:cNvSpPr>
          <p:nvPr/>
        </p:nvSpPr>
        <p:spPr bwMode="auto">
          <a:xfrm flipV="1">
            <a:off x="2989060" y="2487782"/>
            <a:ext cx="3024188" cy="287337"/>
          </a:xfrm>
          <a:prstGeom prst="line">
            <a:avLst/>
          </a:prstGeom>
          <a:noFill/>
          <a:ln w="15875">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094" name="Text Box 38"/>
          <p:cNvSpPr txBox="1">
            <a:spLocks noChangeArrowheads="1"/>
          </p:cNvSpPr>
          <p:nvPr/>
        </p:nvSpPr>
        <p:spPr bwMode="auto">
          <a:xfrm rot="21289262">
            <a:off x="3153932" y="2651670"/>
            <a:ext cx="2795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el-GR" sz="2000" dirty="0" smtClean="0"/>
              <a:t>Δ</a:t>
            </a:r>
            <a:r>
              <a:rPr lang="de-DE" sz="2000" dirty="0" smtClean="0"/>
              <a:t>B (He-H)</a:t>
            </a:r>
            <a:r>
              <a:rPr lang="de-DE" sz="2000" dirty="0"/>
              <a:t> </a:t>
            </a:r>
            <a:r>
              <a:rPr lang="de-DE" sz="2000" dirty="0" smtClean="0"/>
              <a:t>= 0.35</a:t>
            </a:r>
            <a:r>
              <a:rPr lang="de-DE" sz="2000" dirty="0">
                <a:sym typeface="Symbol"/>
              </a:rPr>
              <a:t></a:t>
            </a:r>
            <a:r>
              <a:rPr lang="de-DE" sz="2000" dirty="0" smtClean="0">
                <a:sym typeface="Symbol"/>
              </a:rPr>
              <a:t>0.06</a:t>
            </a:r>
            <a:endParaRPr lang="de-DE" sz="2000" dirty="0"/>
          </a:p>
        </p:txBody>
      </p:sp>
      <p:sp>
        <p:nvSpPr>
          <p:cNvPr id="2" name="Titel 1"/>
          <p:cNvSpPr>
            <a:spLocks noGrp="1"/>
          </p:cNvSpPr>
          <p:nvPr>
            <p:ph type="title"/>
          </p:nvPr>
        </p:nvSpPr>
        <p:spPr/>
        <p:txBody>
          <a:bodyPr/>
          <a:lstStyle/>
          <a:p>
            <a:r>
              <a:rPr lang="en-US" dirty="0">
                <a:effectLst>
                  <a:outerShdw blurRad="38100" dist="38100" dir="2700000" algn="tl">
                    <a:srgbClr val="000000">
                      <a:alpha val="43137"/>
                    </a:srgbClr>
                  </a:outerShdw>
                </a:effectLst>
              </a:rPr>
              <a:t>The </a:t>
            </a:r>
            <a:r>
              <a:rPr lang="en-US" i="1" dirty="0">
                <a:effectLst>
                  <a:outerShdw blurRad="38100" dist="38100" dir="2700000" algn="tl">
                    <a:srgbClr val="000000">
                      <a:alpha val="43137"/>
                    </a:srgbClr>
                  </a:outerShdw>
                </a:effectLst>
              </a:rPr>
              <a:t>A</a:t>
            </a:r>
            <a:r>
              <a:rPr lang="en-US" dirty="0">
                <a:effectLst>
                  <a:outerShdw blurRad="38100" dist="38100" dir="2700000" algn="tl">
                    <a:srgbClr val="000000">
                      <a:alpha val="43137"/>
                    </a:srgbClr>
                  </a:outerShdw>
                </a:effectLst>
              </a:rPr>
              <a:t> = 4 </a:t>
            </a:r>
            <a:r>
              <a:rPr lang="en-US" dirty="0" err="1">
                <a:effectLst>
                  <a:outerShdw blurRad="38100" dist="38100" dir="2700000" algn="tl">
                    <a:srgbClr val="000000">
                      <a:alpha val="43137"/>
                    </a:srgbClr>
                  </a:outerShdw>
                </a:effectLst>
              </a:rPr>
              <a:t>isospin</a:t>
            </a:r>
            <a:r>
              <a:rPr lang="en-US" dirty="0">
                <a:effectLst>
                  <a:outerShdw blurRad="38100" dist="38100" dir="2700000" algn="tl">
                    <a:srgbClr val="000000">
                      <a:alpha val="43137"/>
                    </a:srgbClr>
                  </a:outerShdw>
                </a:effectLst>
              </a:rPr>
              <a:t> doublet</a:t>
            </a:r>
            <a:endParaRPr lang="de-DE" dirty="0"/>
          </a:p>
        </p:txBody>
      </p:sp>
      <p:sp>
        <p:nvSpPr>
          <p:cNvPr id="43" name="Text Box 38"/>
          <p:cNvSpPr txBox="1">
            <a:spLocks noChangeArrowheads="1"/>
          </p:cNvSpPr>
          <p:nvPr/>
        </p:nvSpPr>
        <p:spPr bwMode="auto">
          <a:xfrm rot="21289262">
            <a:off x="3427090" y="1807766"/>
            <a:ext cx="22268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el-GR" sz="2000" dirty="0" smtClean="0"/>
              <a:t>Δ</a:t>
            </a:r>
            <a:r>
              <a:rPr lang="de-DE" sz="2000" dirty="0" smtClean="0"/>
              <a:t>B (He-H)</a:t>
            </a:r>
            <a:r>
              <a:rPr lang="de-DE" sz="2000" dirty="0"/>
              <a:t> </a:t>
            </a:r>
            <a:r>
              <a:rPr lang="de-DE" sz="2000" dirty="0" smtClean="0"/>
              <a:t>= 0.24</a:t>
            </a:r>
            <a:endParaRPr lang="de-DE" sz="2000" dirty="0"/>
          </a:p>
        </p:txBody>
      </p:sp>
      <p:sp>
        <p:nvSpPr>
          <p:cNvPr id="44" name="Text Box 8"/>
          <p:cNvSpPr txBox="1">
            <a:spLocks noChangeArrowheads="1"/>
          </p:cNvSpPr>
          <p:nvPr/>
        </p:nvSpPr>
        <p:spPr bwMode="auto">
          <a:xfrm>
            <a:off x="1428445" y="1522651"/>
            <a:ext cx="7681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de-DE" sz="2000" dirty="0" smtClean="0"/>
              <a:t>-1.24</a:t>
            </a:r>
            <a:endParaRPr lang="de-DE" sz="2000" dirty="0"/>
          </a:p>
          <a:p>
            <a:pPr algn="ctr" eaLnBrk="1" hangingPunct="1"/>
            <a:endParaRPr lang="en-US" altLang="ja-JP" sz="2000" dirty="0">
              <a:latin typeface="Calibri" pitchFamily="34" charset="0"/>
            </a:endParaRPr>
          </a:p>
        </p:txBody>
      </p:sp>
      <p:sp>
        <p:nvSpPr>
          <p:cNvPr id="45" name="Text Box 8"/>
          <p:cNvSpPr txBox="1">
            <a:spLocks noChangeArrowheads="1"/>
          </p:cNvSpPr>
          <p:nvPr/>
        </p:nvSpPr>
        <p:spPr bwMode="auto">
          <a:xfrm>
            <a:off x="6108357" y="1324213"/>
            <a:ext cx="7681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de-DE" sz="2000" dirty="0" smtClean="0"/>
              <a:t>-1.00</a:t>
            </a:r>
            <a:endParaRPr lang="de-DE" sz="2000" dirty="0"/>
          </a:p>
          <a:p>
            <a:pPr algn="ctr" eaLnBrk="1" hangingPunct="1"/>
            <a:endParaRPr lang="en-US" altLang="ja-JP" sz="2000" dirty="0">
              <a:latin typeface="Calibri" pitchFamily="34" charset="0"/>
            </a:endParaRPr>
          </a:p>
        </p:txBody>
      </p:sp>
      <p:sp>
        <p:nvSpPr>
          <p:cNvPr id="46" name="Rectangle 20"/>
          <p:cNvSpPr>
            <a:spLocks noChangeArrowheads="1"/>
          </p:cNvSpPr>
          <p:nvPr/>
        </p:nvSpPr>
        <p:spPr bwMode="auto">
          <a:xfrm>
            <a:off x="497082" y="5083943"/>
            <a:ext cx="8646917" cy="1289561"/>
          </a:xfrm>
          <a:prstGeom prst="rect">
            <a:avLst/>
          </a:prstGeom>
          <a:noFill/>
          <a:ln w="9525">
            <a:noFill/>
            <a:miter lim="800000"/>
            <a:headEnd/>
            <a:tailEnd/>
          </a:ln>
        </p:spPr>
        <p:txBody>
          <a:bodyPr/>
          <a:lstStyle/>
          <a:p>
            <a:pPr marL="342900" indent="-342900">
              <a:spcBef>
                <a:spcPct val="20000"/>
              </a:spcBef>
              <a:buFont typeface="Wingdings" pitchFamily="2" charset="2"/>
              <a:buChar char="§"/>
            </a:pPr>
            <a:r>
              <a:rPr lang="en-US" sz="2000" dirty="0" smtClean="0">
                <a:latin typeface="+mn-lt"/>
              </a:rPr>
              <a:t>Nucleon-hyperon  interaction can be studied by strange mirror pairs</a:t>
            </a:r>
          </a:p>
          <a:p>
            <a:pPr marL="342900" indent="-342900">
              <a:spcBef>
                <a:spcPct val="20000"/>
              </a:spcBef>
              <a:buFont typeface="Wingdings" pitchFamily="2" charset="2"/>
              <a:buChar char="§"/>
            </a:pPr>
            <a:r>
              <a:rPr lang="en-US" sz="2000" dirty="0" smtClean="0">
                <a:latin typeface="+mn-lt"/>
              </a:rPr>
              <a:t>Coulomb corrections are &lt; 50 </a:t>
            </a:r>
            <a:r>
              <a:rPr lang="en-US" sz="2000" dirty="0" err="1" smtClean="0">
                <a:latin typeface="+mn-lt"/>
              </a:rPr>
              <a:t>keV</a:t>
            </a:r>
            <a:r>
              <a:rPr lang="en-US" sz="2000" dirty="0" smtClean="0">
                <a:latin typeface="+mn-lt"/>
              </a:rPr>
              <a:t> for the </a:t>
            </a:r>
            <a:r>
              <a:rPr lang="en-US" sz="2000" baseline="30000" dirty="0" smtClean="0">
                <a:latin typeface="+mn-lt"/>
              </a:rPr>
              <a:t>4</a:t>
            </a:r>
            <a:r>
              <a:rPr lang="en-US" sz="2000" baseline="-25000" dirty="0" smtClean="0">
                <a:latin typeface="+mn-lt"/>
                <a:cs typeface="Arial"/>
              </a:rPr>
              <a:t>Λ</a:t>
            </a:r>
            <a:r>
              <a:rPr lang="en-US" sz="2000" dirty="0" smtClean="0">
                <a:latin typeface="+mn-lt"/>
              </a:rPr>
              <a:t>H - </a:t>
            </a:r>
            <a:r>
              <a:rPr lang="en-US" sz="2000" baseline="30000" dirty="0" smtClean="0">
                <a:latin typeface="+mn-lt"/>
              </a:rPr>
              <a:t>4</a:t>
            </a:r>
            <a:r>
              <a:rPr lang="en-US" sz="2000" baseline="-25000" dirty="0" smtClean="0">
                <a:latin typeface="+mn-lt"/>
                <a:cs typeface="Arial"/>
              </a:rPr>
              <a:t>Λ</a:t>
            </a:r>
            <a:r>
              <a:rPr lang="en-US" sz="2000" dirty="0" smtClean="0">
                <a:latin typeface="+mn-lt"/>
              </a:rPr>
              <a:t>He pair </a:t>
            </a:r>
          </a:p>
          <a:p>
            <a:pPr marL="342900" indent="-342900">
              <a:spcBef>
                <a:spcPct val="20000"/>
              </a:spcBef>
              <a:buFont typeface="Wingdings" pitchFamily="2" charset="2"/>
              <a:buChar char="§"/>
            </a:pPr>
            <a:r>
              <a:rPr lang="en-US" sz="2000" dirty="0" smtClean="0">
                <a:latin typeface="+mn-lt"/>
              </a:rPr>
              <a:t>Energy differences of </a:t>
            </a:r>
            <a:r>
              <a:rPr lang="en-US" sz="2000" baseline="30000" dirty="0">
                <a:latin typeface="+mn-lt"/>
              </a:rPr>
              <a:t>4</a:t>
            </a:r>
            <a:r>
              <a:rPr lang="en-US" sz="2000" baseline="-25000" dirty="0">
                <a:latin typeface="+mn-lt"/>
                <a:cs typeface="Arial"/>
              </a:rPr>
              <a:t>Λ</a:t>
            </a:r>
            <a:r>
              <a:rPr lang="en-US" sz="2000" dirty="0">
                <a:latin typeface="+mn-lt"/>
              </a:rPr>
              <a:t>H - </a:t>
            </a:r>
            <a:r>
              <a:rPr lang="en-US" sz="2000" baseline="30000" dirty="0">
                <a:latin typeface="+mn-lt"/>
              </a:rPr>
              <a:t>4</a:t>
            </a:r>
            <a:r>
              <a:rPr lang="en-US" sz="2000" baseline="-25000" dirty="0">
                <a:latin typeface="+mn-lt"/>
                <a:cs typeface="Arial"/>
              </a:rPr>
              <a:t>Λ</a:t>
            </a:r>
            <a:r>
              <a:rPr lang="en-US" sz="2000" dirty="0">
                <a:latin typeface="+mn-lt"/>
              </a:rPr>
              <a:t>He pair </a:t>
            </a:r>
            <a:r>
              <a:rPr lang="en-US" sz="2000" dirty="0" smtClean="0">
                <a:latin typeface="+mn-lt"/>
              </a:rPr>
              <a:t>much &gt; than for </a:t>
            </a:r>
            <a:r>
              <a:rPr lang="en-US" sz="2000" baseline="30000" dirty="0" smtClean="0">
                <a:latin typeface="+mn-lt"/>
              </a:rPr>
              <a:t>3</a:t>
            </a:r>
            <a:r>
              <a:rPr lang="en-US" sz="2000" dirty="0" smtClean="0">
                <a:latin typeface="+mn-lt"/>
              </a:rPr>
              <a:t>H - </a:t>
            </a:r>
            <a:r>
              <a:rPr lang="en-US" sz="2000" baseline="30000" dirty="0" smtClean="0">
                <a:latin typeface="+mn-lt"/>
              </a:rPr>
              <a:t>3</a:t>
            </a:r>
            <a:r>
              <a:rPr lang="en-US" sz="2000" dirty="0" smtClean="0">
                <a:latin typeface="+mn-lt"/>
              </a:rPr>
              <a:t>He pair </a:t>
            </a:r>
          </a:p>
          <a:p>
            <a:pPr marL="342900" indent="-342900">
              <a:spcBef>
                <a:spcPct val="20000"/>
              </a:spcBef>
            </a:pPr>
            <a:endParaRPr lang="en-US" sz="2000" dirty="0" smtClean="0">
              <a:solidFill>
                <a:srgbClr val="C00000"/>
              </a:solidFill>
              <a:latin typeface="Arial" pitchFamily="34" charset="0"/>
            </a:endParaRPr>
          </a:p>
        </p:txBody>
      </p:sp>
    </p:spTree>
    <p:extLst>
      <p:ext uri="{BB962C8B-B14F-4D97-AF65-F5344CB8AC3E}">
        <p14:creationId xmlns:p14="http://schemas.microsoft.com/office/powerpoint/2010/main" val="1437378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459138"/>
            <a:ext cx="80962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2084388" y="138410"/>
            <a:ext cx="4416425" cy="461665"/>
          </a:xfrm>
        </p:spPr>
        <p:txBody>
          <a:bodyPr/>
          <a:lstStyle/>
          <a:p>
            <a:r>
              <a:rPr lang="de-DE" dirty="0">
                <a:effectLst>
                  <a:outerShdw blurRad="38100" dist="38100" dir="2700000" algn="tl">
                    <a:srgbClr val="000000">
                      <a:alpha val="43137"/>
                    </a:srgbClr>
                  </a:outerShdw>
                </a:effectLst>
              </a:rPr>
              <a:t>World </a:t>
            </a:r>
            <a:r>
              <a:rPr lang="de-DE" dirty="0" err="1">
                <a:effectLst>
                  <a:outerShdw blurRad="38100" dist="38100" dir="2700000" algn="tl">
                    <a:srgbClr val="000000">
                      <a:alpha val="43137"/>
                    </a:srgbClr>
                  </a:outerShdw>
                </a:effectLst>
              </a:rPr>
              <a:t>data</a:t>
            </a:r>
            <a:r>
              <a:rPr lang="de-DE" dirty="0">
                <a:effectLst>
                  <a:outerShdw blurRad="38100" dist="38100" dir="2700000" algn="tl">
                    <a:srgbClr val="000000">
                      <a:alpha val="43137"/>
                    </a:srgbClr>
                  </a:outerShdw>
                </a:effectLst>
              </a:rPr>
              <a:t> on </a:t>
            </a:r>
            <a:r>
              <a:rPr lang="el-GR" baseline="-25000" dirty="0">
                <a:effectLst>
                  <a:outerShdw blurRad="38100" dist="38100" dir="2700000" algn="tl">
                    <a:srgbClr val="000000">
                      <a:alpha val="43137"/>
                    </a:srgbClr>
                  </a:outerShdw>
                </a:effectLst>
              </a:rPr>
              <a:t>Λ</a:t>
            </a:r>
            <a:r>
              <a:rPr lang="de-DE" baseline="30000" dirty="0" smtClean="0">
                <a:effectLst>
                  <a:outerShdw blurRad="38100" dist="38100" dir="2700000" algn="tl">
                    <a:srgbClr val="000000">
                      <a:alpha val="43137"/>
                    </a:srgbClr>
                  </a:outerShdw>
                </a:effectLst>
              </a:rPr>
              <a:t>4</a:t>
            </a:r>
            <a:r>
              <a:rPr lang="de-DE" dirty="0" smtClean="0">
                <a:effectLst>
                  <a:outerShdw blurRad="38100" dist="38100" dir="2700000" algn="tl">
                    <a:srgbClr val="000000">
                      <a:alpha val="43137"/>
                    </a:srgbClr>
                  </a:outerShdw>
                </a:effectLst>
              </a:rPr>
              <a:t>H</a:t>
            </a:r>
            <a:endParaRPr lang="de-DE" dirty="0">
              <a:effectLst>
                <a:outerShdw blurRad="38100" dist="38100" dir="2700000" algn="tl">
                  <a:srgbClr val="000000">
                    <a:alpha val="43137"/>
                  </a:srgbClr>
                </a:outerShdw>
              </a:effectLst>
            </a:endParaRPr>
          </a:p>
        </p:txBody>
      </p:sp>
      <p:grpSp>
        <p:nvGrpSpPr>
          <p:cNvPr id="3" name="Gruppieren 2"/>
          <p:cNvGrpSpPr/>
          <p:nvPr/>
        </p:nvGrpSpPr>
        <p:grpSpPr>
          <a:xfrm>
            <a:off x="880281" y="4976795"/>
            <a:ext cx="537445" cy="517942"/>
            <a:chOff x="801651" y="5121257"/>
            <a:chExt cx="537445" cy="517942"/>
          </a:xfrm>
        </p:grpSpPr>
        <p:sp>
          <p:nvSpPr>
            <p:cNvPr id="8" name="Text Box 15"/>
            <p:cNvSpPr txBox="1">
              <a:spLocks noChangeArrowheads="1"/>
            </p:cNvSpPr>
            <p:nvPr/>
          </p:nvSpPr>
          <p:spPr bwMode="auto">
            <a:xfrm>
              <a:off x="821571" y="5121257"/>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baseline="30000">
                  <a:latin typeface="Calibri" pitchFamily="34" charset="0"/>
                </a:rPr>
                <a:t>4</a:t>
              </a:r>
              <a:r>
                <a:rPr lang="en-US" altLang="ja-JP" sz="2400">
                  <a:latin typeface="Calibri" pitchFamily="34" charset="0"/>
                </a:rPr>
                <a:t>H</a:t>
              </a:r>
            </a:p>
          </p:txBody>
        </p:sp>
        <p:sp>
          <p:nvSpPr>
            <p:cNvPr id="9" name="Text Box 16"/>
            <p:cNvSpPr txBox="1">
              <a:spLocks noChangeArrowheads="1"/>
            </p:cNvSpPr>
            <p:nvPr/>
          </p:nvSpPr>
          <p:spPr bwMode="auto">
            <a:xfrm>
              <a:off x="801651" y="5300645"/>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latin typeface="+mn-lt"/>
                </a:rPr>
                <a:t>Λ</a:t>
              </a:r>
            </a:p>
          </p:txBody>
        </p:sp>
      </p:grpSp>
      <p:sp>
        <p:nvSpPr>
          <p:cNvPr id="10" name="Text Box 17"/>
          <p:cNvSpPr txBox="1">
            <a:spLocks noChangeArrowheads="1"/>
          </p:cNvSpPr>
          <p:nvPr/>
        </p:nvSpPr>
        <p:spPr bwMode="auto">
          <a:xfrm>
            <a:off x="1204447" y="4976795"/>
            <a:ext cx="5260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cs typeface="Arial" charset="0"/>
              </a:rPr>
              <a:t> </a:t>
            </a:r>
            <a:r>
              <a:rPr lang="en-US" altLang="ja-JP" dirty="0" smtClean="0">
                <a:cs typeface="Arial" charset="0"/>
              </a:rPr>
              <a:t> →</a:t>
            </a:r>
            <a:r>
              <a:rPr lang="en-US" altLang="ja-JP" sz="2400" dirty="0" smtClean="0">
                <a:latin typeface="+mn-lt"/>
              </a:rPr>
              <a:t>  π</a:t>
            </a:r>
            <a:r>
              <a:rPr lang="en-US" altLang="ja-JP" sz="2400" baseline="30000" dirty="0" smtClean="0">
                <a:latin typeface="+mn-lt"/>
              </a:rPr>
              <a:t>-</a:t>
            </a:r>
            <a:r>
              <a:rPr lang="en-US" altLang="ja-JP" sz="2400" dirty="0">
                <a:latin typeface="+mn-lt"/>
              </a:rPr>
              <a:t>+</a:t>
            </a:r>
            <a:r>
              <a:rPr lang="en-US" altLang="ja-JP" sz="2400" baseline="30000" dirty="0" smtClean="0">
                <a:latin typeface="+mn-lt"/>
              </a:rPr>
              <a:t>1</a:t>
            </a:r>
            <a:r>
              <a:rPr lang="en-US" altLang="ja-JP" sz="2400" dirty="0" smtClean="0">
                <a:latin typeface="+mn-lt"/>
              </a:rPr>
              <a:t>H+</a:t>
            </a:r>
            <a:r>
              <a:rPr lang="en-US" altLang="ja-JP" sz="2400" baseline="30000" dirty="0" smtClean="0">
                <a:latin typeface="+mn-lt"/>
              </a:rPr>
              <a:t>3</a:t>
            </a:r>
            <a:r>
              <a:rPr lang="en-US" altLang="ja-JP" sz="2400" dirty="0" smtClean="0">
                <a:latin typeface="+mn-lt"/>
              </a:rPr>
              <a:t>H</a:t>
            </a:r>
            <a:r>
              <a:rPr lang="en-US" altLang="ja-JP" dirty="0" smtClean="0">
                <a:latin typeface="+mn-lt"/>
                <a:cs typeface="Arial" charset="0"/>
              </a:rPr>
              <a:t>: B =</a:t>
            </a:r>
            <a:r>
              <a:rPr lang="en-US" altLang="ja-JP" sz="2400" dirty="0" smtClean="0">
                <a:latin typeface="+mn-lt"/>
                <a:cs typeface="Arial" charset="0"/>
              </a:rPr>
              <a:t> </a:t>
            </a:r>
            <a:r>
              <a:rPr lang="en-US" altLang="ja-JP" sz="2400" dirty="0" smtClean="0">
                <a:latin typeface="+mn-lt"/>
              </a:rPr>
              <a:t>2.14 </a:t>
            </a:r>
            <a:r>
              <a:rPr lang="en-US" altLang="ja-JP" sz="2400" dirty="0">
                <a:latin typeface="+mn-lt"/>
                <a:cs typeface="Arial" charset="0"/>
              </a:rPr>
              <a:t>±0.07 MeV</a:t>
            </a:r>
            <a:r>
              <a:rPr lang="en-US" altLang="ja-JP" sz="2400" dirty="0">
                <a:latin typeface="+mn-lt"/>
              </a:rPr>
              <a:t> </a:t>
            </a:r>
          </a:p>
        </p:txBody>
      </p:sp>
      <p:sp>
        <p:nvSpPr>
          <p:cNvPr id="11" name="Text Box 18"/>
          <p:cNvSpPr txBox="1">
            <a:spLocks noChangeArrowheads="1"/>
          </p:cNvSpPr>
          <p:nvPr/>
        </p:nvSpPr>
        <p:spPr bwMode="auto">
          <a:xfrm>
            <a:off x="1204447" y="5408595"/>
            <a:ext cx="5615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cs typeface="Arial" charset="0"/>
              </a:rPr>
              <a:t> </a:t>
            </a:r>
            <a:r>
              <a:rPr lang="en-US" altLang="ja-JP" dirty="0" smtClean="0">
                <a:cs typeface="Arial" charset="0"/>
              </a:rPr>
              <a:t> → </a:t>
            </a:r>
            <a:r>
              <a:rPr lang="en-US" altLang="ja-JP" dirty="0" smtClean="0"/>
              <a:t> </a:t>
            </a:r>
            <a:r>
              <a:rPr lang="en-US" altLang="ja-JP" sz="2400" dirty="0" smtClean="0">
                <a:latin typeface="+mn-lt"/>
              </a:rPr>
              <a:t>π</a:t>
            </a:r>
            <a:r>
              <a:rPr lang="en-US" altLang="ja-JP" sz="2400" baseline="30000" dirty="0" smtClean="0">
                <a:latin typeface="+mn-lt"/>
              </a:rPr>
              <a:t>-</a:t>
            </a:r>
            <a:r>
              <a:rPr lang="en-US" altLang="ja-JP" sz="2400" dirty="0">
                <a:latin typeface="+mn-lt"/>
              </a:rPr>
              <a:t>+</a:t>
            </a:r>
            <a:r>
              <a:rPr lang="en-US" altLang="ja-JP" sz="2400" baseline="30000" dirty="0" smtClean="0">
                <a:latin typeface="+mn-lt"/>
              </a:rPr>
              <a:t>2</a:t>
            </a:r>
            <a:r>
              <a:rPr lang="en-US" altLang="ja-JP" sz="2400" dirty="0" smtClean="0">
                <a:latin typeface="+mn-lt"/>
              </a:rPr>
              <a:t>H+</a:t>
            </a:r>
            <a:r>
              <a:rPr lang="en-US" altLang="ja-JP" sz="2400" baseline="30000" dirty="0" smtClean="0">
                <a:latin typeface="+mn-lt"/>
              </a:rPr>
              <a:t>2</a:t>
            </a:r>
            <a:r>
              <a:rPr lang="en-US" altLang="ja-JP" sz="2400" dirty="0" smtClean="0">
                <a:latin typeface="+mn-lt"/>
              </a:rPr>
              <a:t>H: B =</a:t>
            </a:r>
            <a:r>
              <a:rPr lang="en-US" altLang="ja-JP" sz="2400" dirty="0" smtClean="0">
                <a:latin typeface="+mn-lt"/>
                <a:cs typeface="Arial" charset="0"/>
              </a:rPr>
              <a:t> </a:t>
            </a:r>
            <a:r>
              <a:rPr lang="en-US" altLang="ja-JP" sz="2400" dirty="0">
                <a:latin typeface="+mn-lt"/>
                <a:cs typeface="Arial" charset="0"/>
              </a:rPr>
              <a:t>1.92 ±0.12 MeV</a:t>
            </a:r>
          </a:p>
        </p:txBody>
      </p:sp>
      <p:sp>
        <p:nvSpPr>
          <p:cNvPr id="14" name="Text Box 21"/>
          <p:cNvSpPr txBox="1">
            <a:spLocks noChangeArrowheads="1"/>
          </p:cNvSpPr>
          <p:nvPr/>
        </p:nvSpPr>
        <p:spPr bwMode="auto">
          <a:xfrm>
            <a:off x="1259040" y="4884246"/>
            <a:ext cx="725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latin typeface="+mn-lt"/>
              </a:rPr>
              <a:t>decay</a:t>
            </a:r>
          </a:p>
        </p:txBody>
      </p:sp>
      <p:sp>
        <p:nvSpPr>
          <p:cNvPr id="15" name="Text Box 22"/>
          <p:cNvSpPr txBox="1">
            <a:spLocks noChangeArrowheads="1"/>
          </p:cNvSpPr>
          <p:nvPr/>
        </p:nvSpPr>
        <p:spPr bwMode="auto">
          <a:xfrm>
            <a:off x="2510627" y="5891193"/>
            <a:ext cx="3869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latin typeface="+mn-lt"/>
              </a:rPr>
              <a:t>Total: </a:t>
            </a:r>
            <a:r>
              <a:rPr lang="en-US" altLang="ja-JP" sz="2400" dirty="0" smtClean="0">
                <a:latin typeface="+mn-lt"/>
              </a:rPr>
              <a:t>B = 2.08 </a:t>
            </a:r>
            <a:r>
              <a:rPr lang="en-US" altLang="ja-JP" sz="2400" dirty="0">
                <a:latin typeface="+mn-lt"/>
                <a:cs typeface="Arial" charset="0"/>
              </a:rPr>
              <a:t>±0.06 </a:t>
            </a:r>
            <a:r>
              <a:rPr lang="en-US" altLang="ja-JP" sz="2400" dirty="0" smtClean="0">
                <a:latin typeface="+mn-lt"/>
                <a:cs typeface="Arial" charset="0"/>
              </a:rPr>
              <a:t>MeV</a:t>
            </a:r>
            <a:endParaRPr lang="en-US" altLang="ja-JP" sz="2400" dirty="0">
              <a:latin typeface="+mn-lt"/>
            </a:endParaRPr>
          </a:p>
        </p:txBody>
      </p:sp>
      <p:sp>
        <p:nvSpPr>
          <p:cNvPr id="16" name="AutoShape 23"/>
          <p:cNvSpPr>
            <a:spLocks/>
          </p:cNvSpPr>
          <p:nvPr/>
        </p:nvSpPr>
        <p:spPr bwMode="auto">
          <a:xfrm>
            <a:off x="6357338" y="5073631"/>
            <a:ext cx="71437" cy="720725"/>
          </a:xfrm>
          <a:prstGeom prst="rightBrace">
            <a:avLst>
              <a:gd name="adj1" fmla="val 84075"/>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latin typeface="Calibri" pitchFamily="34" charset="0"/>
            </a:endParaRPr>
          </a:p>
        </p:txBody>
      </p:sp>
      <p:sp>
        <p:nvSpPr>
          <p:cNvPr id="18" name="Text Box 24"/>
          <p:cNvSpPr txBox="1">
            <a:spLocks noChangeArrowheads="1"/>
          </p:cNvSpPr>
          <p:nvPr/>
        </p:nvSpPr>
        <p:spPr bwMode="auto">
          <a:xfrm>
            <a:off x="6533347" y="5246933"/>
            <a:ext cx="24723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dirty="0" smtClean="0">
                <a:latin typeface="+mn-lt"/>
              </a:rPr>
              <a:t>0.22 MeV difference</a:t>
            </a:r>
            <a:endParaRPr lang="en-US" altLang="ja-JP" sz="2000" dirty="0">
              <a:latin typeface="+mn-lt"/>
            </a:endParaRPr>
          </a:p>
        </p:txBody>
      </p:sp>
      <p:grpSp>
        <p:nvGrpSpPr>
          <p:cNvPr id="17" name="Gruppieren 16"/>
          <p:cNvGrpSpPr/>
          <p:nvPr/>
        </p:nvGrpSpPr>
        <p:grpSpPr>
          <a:xfrm>
            <a:off x="872985" y="5433993"/>
            <a:ext cx="537445" cy="517942"/>
            <a:chOff x="801651" y="5121257"/>
            <a:chExt cx="537445" cy="517942"/>
          </a:xfrm>
        </p:grpSpPr>
        <p:sp>
          <p:nvSpPr>
            <p:cNvPr id="19" name="Text Box 15"/>
            <p:cNvSpPr txBox="1">
              <a:spLocks noChangeArrowheads="1"/>
            </p:cNvSpPr>
            <p:nvPr/>
          </p:nvSpPr>
          <p:spPr bwMode="auto">
            <a:xfrm>
              <a:off x="821571" y="5121257"/>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baseline="30000">
                  <a:latin typeface="Calibri" pitchFamily="34" charset="0"/>
                </a:rPr>
                <a:t>4</a:t>
              </a:r>
              <a:r>
                <a:rPr lang="en-US" altLang="ja-JP" sz="2400">
                  <a:latin typeface="Calibri" pitchFamily="34" charset="0"/>
                </a:rPr>
                <a:t>H</a:t>
              </a:r>
            </a:p>
          </p:txBody>
        </p:sp>
        <p:sp>
          <p:nvSpPr>
            <p:cNvPr id="20" name="Text Box 16"/>
            <p:cNvSpPr txBox="1">
              <a:spLocks noChangeArrowheads="1"/>
            </p:cNvSpPr>
            <p:nvPr/>
          </p:nvSpPr>
          <p:spPr bwMode="auto">
            <a:xfrm>
              <a:off x="801651" y="5300645"/>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latin typeface="+mn-lt"/>
                </a:rPr>
                <a:t>Λ</a:t>
              </a:r>
            </a:p>
          </p:txBody>
        </p:sp>
      </p:grpSp>
      <p:sp>
        <p:nvSpPr>
          <p:cNvPr id="21" name="Text Box 21"/>
          <p:cNvSpPr txBox="1">
            <a:spLocks noChangeArrowheads="1"/>
          </p:cNvSpPr>
          <p:nvPr/>
        </p:nvSpPr>
        <p:spPr bwMode="auto">
          <a:xfrm>
            <a:off x="1252623" y="5314582"/>
            <a:ext cx="725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latin typeface="+mn-lt"/>
              </a:rPr>
              <a:t>decay</a:t>
            </a:r>
          </a:p>
        </p:txBody>
      </p:sp>
      <p:sp>
        <p:nvSpPr>
          <p:cNvPr id="4" name="Rechteck 3"/>
          <p:cNvSpPr/>
          <p:nvPr/>
        </p:nvSpPr>
        <p:spPr>
          <a:xfrm>
            <a:off x="-245" y="4484136"/>
            <a:ext cx="3234764" cy="353943"/>
          </a:xfrm>
          <a:prstGeom prst="rect">
            <a:avLst/>
          </a:prstGeom>
        </p:spPr>
        <p:txBody>
          <a:bodyPr wrap="square" lIns="90000">
            <a:spAutoFit/>
          </a:bodyPr>
          <a:lstStyle/>
          <a:p>
            <a:r>
              <a:rPr kumimoji="1" lang="en-US" altLang="ja-JP" sz="1700" dirty="0" smtClean="0">
                <a:latin typeface="+mn-lt"/>
                <a:sym typeface="Wingdings" pitchFamily="2" charset="2"/>
              </a:rPr>
              <a:t>[M. </a:t>
            </a:r>
            <a:r>
              <a:rPr kumimoji="1" lang="en-US" altLang="ja-JP" sz="1700" dirty="0" err="1" smtClean="0">
                <a:latin typeface="+mn-lt"/>
                <a:sym typeface="Wingdings" pitchFamily="2" charset="2"/>
              </a:rPr>
              <a:t>Juric</a:t>
            </a:r>
            <a:r>
              <a:rPr kumimoji="1" lang="en-US" altLang="ja-JP" sz="1700" dirty="0" smtClean="0">
                <a:latin typeface="+mn-lt"/>
                <a:sym typeface="Wingdings" pitchFamily="2" charset="2"/>
              </a:rPr>
              <a:t> et al. NP B52 (1973)]:</a:t>
            </a:r>
            <a:endParaRPr kumimoji="1" lang="en-US" altLang="ja-JP" sz="2000" dirty="0"/>
          </a:p>
        </p:txBody>
      </p:sp>
    </p:spTree>
    <p:extLst>
      <p:ext uri="{BB962C8B-B14F-4D97-AF65-F5344CB8AC3E}">
        <p14:creationId xmlns:p14="http://schemas.microsoft.com/office/powerpoint/2010/main" val="560182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459138"/>
            <a:ext cx="80962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a:effectLst>
                  <a:outerShdw blurRad="38100" dist="38100" dir="2700000" algn="tl">
                    <a:srgbClr val="000000">
                      <a:alpha val="43137"/>
                    </a:srgbClr>
                  </a:outerShdw>
                </a:effectLst>
              </a:rPr>
              <a:t>World </a:t>
            </a:r>
            <a:r>
              <a:rPr lang="de-DE" dirty="0" err="1">
                <a:effectLst>
                  <a:outerShdw blurRad="38100" dist="38100" dir="2700000" algn="tl">
                    <a:srgbClr val="000000">
                      <a:alpha val="43137"/>
                    </a:srgbClr>
                  </a:outerShdw>
                </a:effectLst>
              </a:rPr>
              <a:t>data</a:t>
            </a: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on </a:t>
            </a:r>
            <a:r>
              <a:rPr lang="de-DE" i="1" dirty="0">
                <a:effectLst>
                  <a:outerShdw blurRad="38100" dist="38100" dir="2700000" algn="tl">
                    <a:srgbClr val="000000">
                      <a:alpha val="43137"/>
                    </a:srgbClr>
                  </a:outerShdw>
                </a:effectLst>
              </a:rPr>
              <a:t>A = 4</a:t>
            </a:r>
            <a:r>
              <a:rPr lang="de-DE" dirty="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system</a:t>
            </a:r>
            <a:endParaRPr lang="de-DE" dirty="0">
              <a:effectLst>
                <a:outerShdw blurRad="38100" dist="38100" dir="2700000" algn="tl">
                  <a:srgbClr val="000000">
                    <a:alpha val="43137"/>
                  </a:srgbClr>
                </a:outerShdw>
              </a:effectLst>
            </a:endParaRPr>
          </a:p>
        </p:txBody>
      </p:sp>
      <p:sp>
        <p:nvSpPr>
          <p:cNvPr id="9" name="Text Box 4"/>
          <p:cNvSpPr txBox="1">
            <a:spLocks noChangeArrowheads="1"/>
          </p:cNvSpPr>
          <p:nvPr/>
        </p:nvSpPr>
        <p:spPr bwMode="auto">
          <a:xfrm>
            <a:off x="2983758" y="4178141"/>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latin typeface="Calibri" pitchFamily="34" charset="0"/>
              </a:rPr>
              <a:t>Λ</a:t>
            </a:r>
          </a:p>
        </p:txBody>
      </p:sp>
      <p:grpSp>
        <p:nvGrpSpPr>
          <p:cNvPr id="16" name="Gruppieren 15"/>
          <p:cNvGrpSpPr/>
          <p:nvPr/>
        </p:nvGrpSpPr>
        <p:grpSpPr>
          <a:xfrm>
            <a:off x="880281" y="4976795"/>
            <a:ext cx="655030" cy="517942"/>
            <a:chOff x="801651" y="5121257"/>
            <a:chExt cx="655030" cy="517942"/>
          </a:xfrm>
        </p:grpSpPr>
        <p:sp>
          <p:nvSpPr>
            <p:cNvPr id="20" name="Text Box 15"/>
            <p:cNvSpPr txBox="1">
              <a:spLocks noChangeArrowheads="1"/>
            </p:cNvSpPr>
            <p:nvPr/>
          </p:nvSpPr>
          <p:spPr bwMode="auto">
            <a:xfrm>
              <a:off x="821571" y="5121257"/>
              <a:ext cx="635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baseline="30000" dirty="0" smtClean="0">
                  <a:solidFill>
                    <a:srgbClr val="A50021"/>
                  </a:solidFill>
                  <a:latin typeface="Calibri" pitchFamily="34" charset="0"/>
                </a:rPr>
                <a:t>4</a:t>
              </a:r>
              <a:r>
                <a:rPr lang="en-US" altLang="ja-JP" sz="2400" dirty="0" smtClean="0">
                  <a:solidFill>
                    <a:srgbClr val="A50021"/>
                  </a:solidFill>
                  <a:latin typeface="Calibri" pitchFamily="34" charset="0"/>
                </a:rPr>
                <a:t>He</a:t>
              </a:r>
              <a:endParaRPr lang="en-US" altLang="ja-JP" sz="2400" dirty="0">
                <a:solidFill>
                  <a:srgbClr val="A50021"/>
                </a:solidFill>
                <a:latin typeface="Calibri" pitchFamily="34" charset="0"/>
              </a:endParaRPr>
            </a:p>
          </p:txBody>
        </p:sp>
        <p:sp>
          <p:nvSpPr>
            <p:cNvPr id="21" name="Text Box 16"/>
            <p:cNvSpPr txBox="1">
              <a:spLocks noChangeArrowheads="1"/>
            </p:cNvSpPr>
            <p:nvPr/>
          </p:nvSpPr>
          <p:spPr bwMode="auto">
            <a:xfrm>
              <a:off x="801651" y="5300645"/>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solidFill>
                    <a:srgbClr val="A50021"/>
                  </a:solidFill>
                  <a:latin typeface="+mn-lt"/>
                </a:rPr>
                <a:t>Λ</a:t>
              </a:r>
            </a:p>
          </p:txBody>
        </p:sp>
      </p:grpSp>
      <p:sp>
        <p:nvSpPr>
          <p:cNvPr id="22" name="Text Box 17"/>
          <p:cNvSpPr txBox="1">
            <a:spLocks noChangeArrowheads="1"/>
          </p:cNvSpPr>
          <p:nvPr/>
        </p:nvSpPr>
        <p:spPr bwMode="auto">
          <a:xfrm>
            <a:off x="1204447" y="4976795"/>
            <a:ext cx="5260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solidFill>
                  <a:srgbClr val="A50021"/>
                </a:solidFill>
                <a:cs typeface="Arial" charset="0"/>
              </a:rPr>
              <a:t> </a:t>
            </a:r>
            <a:r>
              <a:rPr lang="en-US" altLang="ja-JP" dirty="0" smtClean="0">
                <a:solidFill>
                  <a:srgbClr val="A50021"/>
                </a:solidFill>
                <a:cs typeface="Arial" charset="0"/>
              </a:rPr>
              <a:t> →</a:t>
            </a:r>
            <a:r>
              <a:rPr lang="en-US" altLang="ja-JP" sz="2400" dirty="0" smtClean="0">
                <a:solidFill>
                  <a:srgbClr val="A50021"/>
                </a:solidFill>
                <a:latin typeface="+mn-lt"/>
              </a:rPr>
              <a:t> π</a:t>
            </a:r>
            <a:r>
              <a:rPr lang="en-US" altLang="ja-JP" sz="2400" baseline="30000" dirty="0" smtClean="0">
                <a:solidFill>
                  <a:srgbClr val="A50021"/>
                </a:solidFill>
                <a:latin typeface="+mn-lt"/>
              </a:rPr>
              <a:t>-</a:t>
            </a:r>
            <a:r>
              <a:rPr lang="en-US" altLang="ja-JP" sz="2400" dirty="0">
                <a:solidFill>
                  <a:srgbClr val="A50021"/>
                </a:solidFill>
                <a:latin typeface="+mn-lt"/>
              </a:rPr>
              <a:t>+</a:t>
            </a:r>
            <a:r>
              <a:rPr lang="en-US" altLang="ja-JP" sz="2400" baseline="30000" dirty="0" smtClean="0">
                <a:solidFill>
                  <a:srgbClr val="A50021"/>
                </a:solidFill>
                <a:latin typeface="+mn-lt"/>
              </a:rPr>
              <a:t>1</a:t>
            </a:r>
            <a:r>
              <a:rPr lang="en-US" altLang="ja-JP" sz="2400" dirty="0" smtClean="0">
                <a:solidFill>
                  <a:srgbClr val="A50021"/>
                </a:solidFill>
                <a:latin typeface="+mn-lt"/>
              </a:rPr>
              <a:t>H+</a:t>
            </a:r>
            <a:r>
              <a:rPr lang="en-US" altLang="ja-JP" sz="2400" baseline="30000" dirty="0" smtClean="0">
                <a:solidFill>
                  <a:srgbClr val="A50021"/>
                </a:solidFill>
                <a:latin typeface="+mn-lt"/>
              </a:rPr>
              <a:t>3</a:t>
            </a:r>
            <a:r>
              <a:rPr lang="en-US" altLang="ja-JP" sz="2400" dirty="0" smtClean="0">
                <a:solidFill>
                  <a:srgbClr val="A50021"/>
                </a:solidFill>
                <a:latin typeface="+mn-lt"/>
              </a:rPr>
              <a:t>He</a:t>
            </a:r>
            <a:r>
              <a:rPr lang="en-US" altLang="ja-JP" dirty="0" smtClean="0">
                <a:solidFill>
                  <a:srgbClr val="A50021"/>
                </a:solidFill>
                <a:latin typeface="+mn-lt"/>
                <a:cs typeface="Arial" charset="0"/>
              </a:rPr>
              <a:t>: B =</a:t>
            </a:r>
            <a:r>
              <a:rPr lang="en-US" altLang="ja-JP" sz="2400" dirty="0" smtClean="0">
                <a:solidFill>
                  <a:srgbClr val="A50021"/>
                </a:solidFill>
                <a:latin typeface="+mn-lt"/>
                <a:cs typeface="Arial" charset="0"/>
              </a:rPr>
              <a:t> </a:t>
            </a:r>
            <a:r>
              <a:rPr lang="en-US" altLang="ja-JP" sz="2400" dirty="0" smtClean="0">
                <a:solidFill>
                  <a:srgbClr val="A50021"/>
                </a:solidFill>
                <a:latin typeface="+mn-lt"/>
              </a:rPr>
              <a:t>2.42 </a:t>
            </a:r>
            <a:r>
              <a:rPr lang="en-US" altLang="ja-JP" sz="2400" dirty="0">
                <a:solidFill>
                  <a:srgbClr val="A50021"/>
                </a:solidFill>
                <a:latin typeface="+mn-lt"/>
                <a:cs typeface="Arial" charset="0"/>
              </a:rPr>
              <a:t>±</a:t>
            </a:r>
            <a:r>
              <a:rPr lang="en-US" altLang="ja-JP" sz="2400" dirty="0" smtClean="0">
                <a:solidFill>
                  <a:srgbClr val="A50021"/>
                </a:solidFill>
                <a:latin typeface="+mn-lt"/>
                <a:cs typeface="Arial" charset="0"/>
              </a:rPr>
              <a:t>0.05 </a:t>
            </a:r>
            <a:r>
              <a:rPr lang="en-US" altLang="ja-JP" sz="2400" dirty="0">
                <a:solidFill>
                  <a:srgbClr val="A50021"/>
                </a:solidFill>
                <a:latin typeface="+mn-lt"/>
                <a:cs typeface="Arial" charset="0"/>
              </a:rPr>
              <a:t>MeV</a:t>
            </a:r>
            <a:r>
              <a:rPr lang="en-US" altLang="ja-JP" sz="2400" dirty="0">
                <a:solidFill>
                  <a:srgbClr val="A50021"/>
                </a:solidFill>
                <a:latin typeface="+mn-lt"/>
              </a:rPr>
              <a:t> </a:t>
            </a:r>
          </a:p>
        </p:txBody>
      </p:sp>
      <p:sp>
        <p:nvSpPr>
          <p:cNvPr id="23" name="Text Box 18"/>
          <p:cNvSpPr txBox="1">
            <a:spLocks noChangeArrowheads="1"/>
          </p:cNvSpPr>
          <p:nvPr/>
        </p:nvSpPr>
        <p:spPr bwMode="auto">
          <a:xfrm>
            <a:off x="1204447" y="5408595"/>
            <a:ext cx="5615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solidFill>
                  <a:srgbClr val="A50021"/>
                </a:solidFill>
                <a:cs typeface="Arial" charset="0"/>
              </a:rPr>
              <a:t> </a:t>
            </a:r>
            <a:r>
              <a:rPr lang="en-US" altLang="ja-JP" dirty="0" smtClean="0">
                <a:solidFill>
                  <a:srgbClr val="A50021"/>
                </a:solidFill>
                <a:cs typeface="Arial" charset="0"/>
              </a:rPr>
              <a:t> → </a:t>
            </a:r>
            <a:r>
              <a:rPr lang="en-US" altLang="ja-JP" sz="2400" dirty="0" smtClean="0">
                <a:solidFill>
                  <a:srgbClr val="A50021"/>
                </a:solidFill>
                <a:latin typeface="+mn-lt"/>
              </a:rPr>
              <a:t>π</a:t>
            </a:r>
            <a:r>
              <a:rPr lang="en-US" altLang="ja-JP" sz="2400" baseline="30000" dirty="0" smtClean="0">
                <a:solidFill>
                  <a:srgbClr val="A50021"/>
                </a:solidFill>
                <a:latin typeface="+mn-lt"/>
              </a:rPr>
              <a:t>-</a:t>
            </a:r>
            <a:r>
              <a:rPr lang="en-US" altLang="ja-JP" sz="2400" dirty="0" smtClean="0">
                <a:solidFill>
                  <a:srgbClr val="A50021"/>
                </a:solidFill>
                <a:latin typeface="+mn-lt"/>
              </a:rPr>
              <a:t>+2</a:t>
            </a:r>
            <a:r>
              <a:rPr lang="en-US" altLang="ja-JP" sz="2400" baseline="30000" dirty="0" smtClean="0">
                <a:solidFill>
                  <a:srgbClr val="A50021"/>
                </a:solidFill>
                <a:latin typeface="+mn-lt"/>
              </a:rPr>
              <a:t>1</a:t>
            </a:r>
            <a:r>
              <a:rPr lang="en-US" altLang="ja-JP" sz="2400" dirty="0" smtClean="0">
                <a:solidFill>
                  <a:srgbClr val="A50021"/>
                </a:solidFill>
                <a:latin typeface="+mn-lt"/>
              </a:rPr>
              <a:t>H+</a:t>
            </a:r>
            <a:r>
              <a:rPr lang="en-US" altLang="ja-JP" sz="2400" baseline="30000" dirty="0" smtClean="0">
                <a:solidFill>
                  <a:srgbClr val="A50021"/>
                </a:solidFill>
                <a:latin typeface="+mn-lt"/>
              </a:rPr>
              <a:t>2</a:t>
            </a:r>
            <a:r>
              <a:rPr lang="en-US" altLang="ja-JP" sz="2400" dirty="0" smtClean="0">
                <a:solidFill>
                  <a:srgbClr val="A50021"/>
                </a:solidFill>
                <a:latin typeface="+mn-lt"/>
              </a:rPr>
              <a:t>H: B =</a:t>
            </a:r>
            <a:r>
              <a:rPr lang="en-US" altLang="ja-JP" sz="2400" dirty="0" smtClean="0">
                <a:solidFill>
                  <a:srgbClr val="A50021"/>
                </a:solidFill>
                <a:latin typeface="+mn-lt"/>
                <a:cs typeface="Arial" charset="0"/>
              </a:rPr>
              <a:t> 2.44 </a:t>
            </a:r>
            <a:r>
              <a:rPr lang="en-US" altLang="ja-JP" sz="2400" dirty="0">
                <a:solidFill>
                  <a:srgbClr val="A50021"/>
                </a:solidFill>
                <a:latin typeface="+mn-lt"/>
                <a:cs typeface="Arial" charset="0"/>
              </a:rPr>
              <a:t>±</a:t>
            </a:r>
            <a:r>
              <a:rPr lang="en-US" altLang="ja-JP" sz="2400" dirty="0" smtClean="0">
                <a:solidFill>
                  <a:srgbClr val="A50021"/>
                </a:solidFill>
                <a:latin typeface="+mn-lt"/>
                <a:cs typeface="Arial" charset="0"/>
              </a:rPr>
              <a:t>0.09 </a:t>
            </a:r>
            <a:r>
              <a:rPr lang="en-US" altLang="ja-JP" sz="2400" dirty="0">
                <a:solidFill>
                  <a:srgbClr val="A50021"/>
                </a:solidFill>
                <a:latin typeface="+mn-lt"/>
                <a:cs typeface="Arial" charset="0"/>
              </a:rPr>
              <a:t>MeV</a:t>
            </a:r>
          </a:p>
        </p:txBody>
      </p:sp>
      <p:sp>
        <p:nvSpPr>
          <p:cNvPr id="24" name="Text Box 21"/>
          <p:cNvSpPr txBox="1">
            <a:spLocks noChangeArrowheads="1"/>
          </p:cNvSpPr>
          <p:nvPr/>
        </p:nvSpPr>
        <p:spPr bwMode="auto">
          <a:xfrm>
            <a:off x="1259040" y="4884246"/>
            <a:ext cx="725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solidFill>
                  <a:srgbClr val="A50021"/>
                </a:solidFill>
                <a:latin typeface="+mn-lt"/>
              </a:rPr>
              <a:t>decay</a:t>
            </a:r>
          </a:p>
        </p:txBody>
      </p:sp>
      <p:sp>
        <p:nvSpPr>
          <p:cNvPr id="25" name="Text Box 22"/>
          <p:cNvSpPr txBox="1">
            <a:spLocks noChangeArrowheads="1"/>
          </p:cNvSpPr>
          <p:nvPr/>
        </p:nvSpPr>
        <p:spPr bwMode="auto">
          <a:xfrm>
            <a:off x="2510627" y="5891193"/>
            <a:ext cx="40338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smtClean="0">
                <a:solidFill>
                  <a:srgbClr val="A50021"/>
                </a:solidFill>
                <a:latin typeface="+mn-lt"/>
              </a:rPr>
              <a:t> Total</a:t>
            </a:r>
            <a:r>
              <a:rPr lang="en-US" altLang="ja-JP" sz="2400" dirty="0">
                <a:solidFill>
                  <a:srgbClr val="A50021"/>
                </a:solidFill>
                <a:latin typeface="+mn-lt"/>
              </a:rPr>
              <a:t>: </a:t>
            </a:r>
            <a:r>
              <a:rPr lang="en-US" altLang="ja-JP" sz="2400" dirty="0" smtClean="0">
                <a:solidFill>
                  <a:srgbClr val="A50021"/>
                </a:solidFill>
                <a:latin typeface="+mn-lt"/>
              </a:rPr>
              <a:t>B = 2.42 </a:t>
            </a:r>
            <a:r>
              <a:rPr lang="en-US" altLang="ja-JP" sz="2400" dirty="0">
                <a:solidFill>
                  <a:srgbClr val="A50021"/>
                </a:solidFill>
                <a:latin typeface="+mn-lt"/>
                <a:cs typeface="Arial" charset="0"/>
              </a:rPr>
              <a:t>±</a:t>
            </a:r>
            <a:r>
              <a:rPr lang="en-US" altLang="ja-JP" sz="2400" dirty="0" smtClean="0">
                <a:solidFill>
                  <a:srgbClr val="A50021"/>
                </a:solidFill>
                <a:latin typeface="+mn-lt"/>
                <a:cs typeface="Arial" charset="0"/>
              </a:rPr>
              <a:t>0.04 </a:t>
            </a:r>
            <a:r>
              <a:rPr lang="en-US" altLang="ja-JP" sz="2400" dirty="0">
                <a:solidFill>
                  <a:srgbClr val="A50021"/>
                </a:solidFill>
                <a:latin typeface="+mn-lt"/>
                <a:cs typeface="Arial" charset="0"/>
              </a:rPr>
              <a:t>MeV</a:t>
            </a:r>
            <a:r>
              <a:rPr lang="en-US" altLang="ja-JP" sz="2400" dirty="0">
                <a:solidFill>
                  <a:srgbClr val="A50021"/>
                </a:solidFill>
                <a:latin typeface="+mn-lt"/>
              </a:rPr>
              <a:t> </a:t>
            </a:r>
          </a:p>
        </p:txBody>
      </p:sp>
      <p:sp>
        <p:nvSpPr>
          <p:cNvPr id="26" name="AutoShape 23"/>
          <p:cNvSpPr>
            <a:spLocks/>
          </p:cNvSpPr>
          <p:nvPr/>
        </p:nvSpPr>
        <p:spPr bwMode="auto">
          <a:xfrm>
            <a:off x="6425578" y="5073631"/>
            <a:ext cx="71437" cy="720725"/>
          </a:xfrm>
          <a:prstGeom prst="rightBrace">
            <a:avLst>
              <a:gd name="adj1" fmla="val 84075"/>
              <a:gd name="adj2" fmla="val 50000"/>
            </a:avLst>
          </a:prstGeom>
          <a:noFill/>
          <a:ln w="2222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srgbClr val="A50021"/>
              </a:solidFill>
              <a:latin typeface="Calibri" pitchFamily="34" charset="0"/>
            </a:endParaRPr>
          </a:p>
        </p:txBody>
      </p:sp>
      <p:sp>
        <p:nvSpPr>
          <p:cNvPr id="27" name="Text Box 24"/>
          <p:cNvSpPr txBox="1">
            <a:spLocks noChangeArrowheads="1"/>
          </p:cNvSpPr>
          <p:nvPr/>
        </p:nvSpPr>
        <p:spPr bwMode="auto">
          <a:xfrm>
            <a:off x="6533347" y="5246933"/>
            <a:ext cx="24723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dirty="0" smtClean="0">
                <a:solidFill>
                  <a:srgbClr val="A50021"/>
                </a:solidFill>
                <a:latin typeface="+mn-lt"/>
              </a:rPr>
              <a:t>0.02 MeV difference</a:t>
            </a:r>
            <a:endParaRPr lang="en-US" altLang="ja-JP" sz="2000" dirty="0">
              <a:solidFill>
                <a:srgbClr val="A50021"/>
              </a:solidFill>
              <a:latin typeface="+mn-lt"/>
            </a:endParaRPr>
          </a:p>
        </p:txBody>
      </p:sp>
      <p:grpSp>
        <p:nvGrpSpPr>
          <p:cNvPr id="28" name="Gruppieren 27"/>
          <p:cNvGrpSpPr/>
          <p:nvPr/>
        </p:nvGrpSpPr>
        <p:grpSpPr>
          <a:xfrm>
            <a:off x="872985" y="5433993"/>
            <a:ext cx="655030" cy="517942"/>
            <a:chOff x="801651" y="5121257"/>
            <a:chExt cx="655030" cy="517942"/>
          </a:xfrm>
        </p:grpSpPr>
        <p:sp>
          <p:nvSpPr>
            <p:cNvPr id="29" name="Text Box 15"/>
            <p:cNvSpPr txBox="1">
              <a:spLocks noChangeArrowheads="1"/>
            </p:cNvSpPr>
            <p:nvPr/>
          </p:nvSpPr>
          <p:spPr bwMode="auto">
            <a:xfrm>
              <a:off x="821571" y="5121257"/>
              <a:ext cx="635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baseline="30000" dirty="0" smtClean="0">
                  <a:solidFill>
                    <a:srgbClr val="A50021"/>
                  </a:solidFill>
                  <a:latin typeface="Calibri" pitchFamily="34" charset="0"/>
                </a:rPr>
                <a:t>4</a:t>
              </a:r>
              <a:r>
                <a:rPr lang="en-US" altLang="ja-JP" sz="2400" dirty="0" smtClean="0">
                  <a:solidFill>
                    <a:srgbClr val="A50021"/>
                  </a:solidFill>
                  <a:latin typeface="Calibri" pitchFamily="34" charset="0"/>
                </a:rPr>
                <a:t>He</a:t>
              </a:r>
              <a:endParaRPr lang="en-US" altLang="ja-JP" sz="2400" dirty="0">
                <a:solidFill>
                  <a:srgbClr val="A50021"/>
                </a:solidFill>
                <a:latin typeface="Calibri" pitchFamily="34" charset="0"/>
              </a:endParaRPr>
            </a:p>
          </p:txBody>
        </p:sp>
        <p:sp>
          <p:nvSpPr>
            <p:cNvPr id="30" name="Text Box 16"/>
            <p:cNvSpPr txBox="1">
              <a:spLocks noChangeArrowheads="1"/>
            </p:cNvSpPr>
            <p:nvPr/>
          </p:nvSpPr>
          <p:spPr bwMode="auto">
            <a:xfrm>
              <a:off x="801651" y="5300645"/>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solidFill>
                    <a:srgbClr val="A50021"/>
                  </a:solidFill>
                  <a:latin typeface="+mn-lt"/>
                </a:rPr>
                <a:t>Λ</a:t>
              </a:r>
            </a:p>
          </p:txBody>
        </p:sp>
      </p:grpSp>
      <p:sp>
        <p:nvSpPr>
          <p:cNvPr id="31" name="Text Box 21"/>
          <p:cNvSpPr txBox="1">
            <a:spLocks noChangeArrowheads="1"/>
          </p:cNvSpPr>
          <p:nvPr/>
        </p:nvSpPr>
        <p:spPr bwMode="auto">
          <a:xfrm>
            <a:off x="1252623" y="5314582"/>
            <a:ext cx="725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solidFill>
                  <a:srgbClr val="A50021"/>
                </a:solidFill>
                <a:latin typeface="+mn-lt"/>
              </a:rPr>
              <a:t>decay</a:t>
            </a:r>
          </a:p>
        </p:txBody>
      </p:sp>
      <p:sp>
        <p:nvSpPr>
          <p:cNvPr id="32" name="Rechteck 31"/>
          <p:cNvSpPr/>
          <p:nvPr/>
        </p:nvSpPr>
        <p:spPr>
          <a:xfrm>
            <a:off x="-245" y="4484136"/>
            <a:ext cx="3234764" cy="353943"/>
          </a:xfrm>
          <a:prstGeom prst="rect">
            <a:avLst/>
          </a:prstGeom>
        </p:spPr>
        <p:txBody>
          <a:bodyPr wrap="square" lIns="90000">
            <a:spAutoFit/>
          </a:bodyPr>
          <a:lstStyle/>
          <a:p>
            <a:r>
              <a:rPr kumimoji="1" lang="en-US" altLang="ja-JP" sz="1700" dirty="0" smtClean="0">
                <a:solidFill>
                  <a:srgbClr val="A50021"/>
                </a:solidFill>
                <a:latin typeface="+mn-lt"/>
                <a:sym typeface="Wingdings" pitchFamily="2" charset="2"/>
              </a:rPr>
              <a:t>[M. </a:t>
            </a:r>
            <a:r>
              <a:rPr kumimoji="1" lang="en-US" altLang="ja-JP" sz="1700" dirty="0" err="1" smtClean="0">
                <a:solidFill>
                  <a:srgbClr val="A50021"/>
                </a:solidFill>
                <a:latin typeface="+mn-lt"/>
                <a:sym typeface="Wingdings" pitchFamily="2" charset="2"/>
              </a:rPr>
              <a:t>Juric</a:t>
            </a:r>
            <a:r>
              <a:rPr kumimoji="1" lang="en-US" altLang="ja-JP" sz="1700" dirty="0" smtClean="0">
                <a:solidFill>
                  <a:srgbClr val="A50021"/>
                </a:solidFill>
                <a:latin typeface="+mn-lt"/>
                <a:sym typeface="Wingdings" pitchFamily="2" charset="2"/>
              </a:rPr>
              <a:t> et al. NP B52 (1973)]:</a:t>
            </a:r>
            <a:endParaRPr kumimoji="1" lang="en-US" altLang="ja-JP" sz="2000" dirty="0">
              <a:solidFill>
                <a:srgbClr val="A50021"/>
              </a:solidFill>
            </a:endParaRPr>
          </a:p>
        </p:txBody>
      </p:sp>
    </p:spTree>
    <p:extLst>
      <p:ext uri="{BB962C8B-B14F-4D97-AF65-F5344CB8AC3E}">
        <p14:creationId xmlns:p14="http://schemas.microsoft.com/office/powerpoint/2010/main" val="2693938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patrick\Forschung\JLabWorkshop-2014\src\Emuls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86" y="566847"/>
            <a:ext cx="8104957" cy="447404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smtClean="0">
                <a:effectLst>
                  <a:outerShdw blurRad="38100" dist="38100" dir="2700000" algn="tl">
                    <a:srgbClr val="000000">
                      <a:alpha val="43137"/>
                    </a:srgbClr>
                  </a:outerShdw>
                </a:effectLst>
              </a:rPr>
              <a:t>World </a:t>
            </a:r>
            <a:r>
              <a:rPr lang="de-DE" err="1" smtClean="0">
                <a:effectLst>
                  <a:outerShdw blurRad="38100" dist="38100" dir="2700000" algn="tl">
                    <a:srgbClr val="000000">
                      <a:alpha val="43137"/>
                    </a:srgbClr>
                  </a:outerShdw>
                </a:effectLst>
              </a:rPr>
              <a:t>data</a:t>
            </a:r>
            <a:r>
              <a:rPr lang="de-DE" smtClean="0">
                <a:effectLst>
                  <a:outerShdw blurRad="38100" dist="38100" dir="2700000" algn="tl">
                    <a:srgbClr val="000000">
                      <a:alpha val="43137"/>
                    </a:srgbClr>
                  </a:outerShdw>
                </a:effectLst>
              </a:rPr>
              <a:t> on</a:t>
            </a:r>
            <a:r>
              <a:rPr lang="de-DE" i="1" smtClean="0">
                <a:effectLst>
                  <a:outerShdw blurRad="38100" dist="38100" dir="2700000" algn="tl">
                    <a:srgbClr val="000000">
                      <a:alpha val="43137"/>
                    </a:srgbClr>
                  </a:outerShdw>
                </a:effectLst>
              </a:rPr>
              <a:t> A </a:t>
            </a:r>
            <a:r>
              <a:rPr lang="de-DE" i="1" dirty="0" smtClean="0">
                <a:effectLst>
                  <a:outerShdw blurRad="38100" dist="38100" dir="2700000" algn="tl">
                    <a:srgbClr val="000000">
                      <a:alpha val="43137"/>
                    </a:srgbClr>
                  </a:outerShdw>
                </a:effectLst>
              </a:rPr>
              <a:t>= 4</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system</a:t>
            </a:r>
            <a:endParaRPr lang="de-DE" dirty="0">
              <a:effectLst>
                <a:outerShdw blurRad="38100" dist="38100" dir="2700000" algn="tl">
                  <a:srgbClr val="000000">
                    <a:alpha val="43137"/>
                  </a:srgbClr>
                </a:outerShdw>
              </a:effectLst>
            </a:endParaRPr>
          </a:p>
        </p:txBody>
      </p:sp>
      <p:sp>
        <p:nvSpPr>
          <p:cNvPr id="5" name="Rechteck 4"/>
          <p:cNvSpPr>
            <a:spLocks noChangeArrowheads="1"/>
          </p:cNvSpPr>
          <p:nvPr/>
        </p:nvSpPr>
        <p:spPr bwMode="auto">
          <a:xfrm>
            <a:off x="1300163" y="4916390"/>
            <a:ext cx="6929437" cy="1477317"/>
          </a:xfrm>
          <a:prstGeom prst="rect">
            <a:avLst/>
          </a:prstGeom>
          <a:solidFill>
            <a:schemeClr val="accent1"/>
          </a:solidFill>
          <a:ln w="31750">
            <a:solidFill>
              <a:srgbClr val="C00000"/>
            </a:solidFill>
            <a:miter lim="800000"/>
            <a:headEnd/>
            <a:tailEnd/>
          </a:ln>
        </p:spPr>
        <p:txBody>
          <a:bodyPr wrap="square" lIns="91428" tIns="45715" rIns="91428" bIns="45715">
            <a:spAutoFit/>
          </a:bodyPr>
          <a:lstStyle/>
          <a:p>
            <a:pPr>
              <a:lnSpc>
                <a:spcPct val="150000"/>
              </a:lnSpc>
              <a:buFont typeface="Arial" pitchFamily="34" charset="0"/>
              <a:buChar char="•"/>
            </a:pPr>
            <a:r>
              <a:rPr lang="en-US" sz="2000" dirty="0" smtClean="0">
                <a:latin typeface="+mn-lt"/>
              </a:rPr>
              <a:t> Only three-body decay modes used for </a:t>
            </a:r>
            <a:r>
              <a:rPr lang="en-US" sz="2000" dirty="0" err="1" smtClean="0">
                <a:latin typeface="+mn-lt"/>
              </a:rPr>
              <a:t>hyperhydrogen</a:t>
            </a:r>
            <a:endParaRPr lang="en-US" sz="2000" dirty="0" smtClean="0">
              <a:latin typeface="+mn-lt"/>
            </a:endParaRPr>
          </a:p>
          <a:p>
            <a:pPr>
              <a:lnSpc>
                <a:spcPct val="150000"/>
              </a:lnSpc>
              <a:buFont typeface="Arial" pitchFamily="34" charset="0"/>
              <a:buChar char="•"/>
            </a:pPr>
            <a:r>
              <a:rPr lang="en-US" sz="2000" dirty="0">
                <a:latin typeface="+mn-lt"/>
              </a:rPr>
              <a:t> </a:t>
            </a:r>
            <a:r>
              <a:rPr lang="en-US" sz="2000" dirty="0" smtClean="0">
                <a:latin typeface="+mn-lt"/>
              </a:rPr>
              <a:t>Systematic errors of &gt; 0.04 MeV not included [D. Davis]</a:t>
            </a:r>
          </a:p>
          <a:p>
            <a:pPr>
              <a:lnSpc>
                <a:spcPct val="150000"/>
              </a:lnSpc>
              <a:buFont typeface="Arial" pitchFamily="34" charset="0"/>
              <a:buChar char="•"/>
            </a:pPr>
            <a:r>
              <a:rPr lang="en-US" sz="2000" dirty="0" smtClean="0">
                <a:latin typeface="+mn-lt"/>
              </a:rPr>
              <a:t> 155 events for </a:t>
            </a:r>
            <a:r>
              <a:rPr lang="en-US" sz="2000" dirty="0" err="1" smtClean="0">
                <a:latin typeface="+mn-lt"/>
              </a:rPr>
              <a:t>hyperhydrogen</a:t>
            </a:r>
            <a:r>
              <a:rPr lang="en-US" sz="2000" dirty="0" smtClean="0">
                <a:latin typeface="+mn-lt"/>
              </a:rPr>
              <a:t>, 279 events for </a:t>
            </a:r>
            <a:r>
              <a:rPr lang="en-US" sz="2000" dirty="0" err="1" smtClean="0">
                <a:latin typeface="+mn-lt"/>
              </a:rPr>
              <a:t>hyperhelium</a:t>
            </a:r>
            <a:endParaRPr lang="en-US" sz="2000" dirty="0" smtClean="0">
              <a:latin typeface="+mn-lt"/>
            </a:endParaRPr>
          </a:p>
        </p:txBody>
      </p:sp>
    </p:spTree>
    <p:extLst>
      <p:ext uri="{BB962C8B-B14F-4D97-AF65-F5344CB8AC3E}">
        <p14:creationId xmlns:p14="http://schemas.microsoft.com/office/powerpoint/2010/main" val="3530812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3856" y="130175"/>
            <a:ext cx="5436289" cy="469900"/>
          </a:xfrm>
        </p:spPr>
        <p:txBody>
          <a:bodyPr/>
          <a:lstStyle/>
          <a:p>
            <a:r>
              <a:rPr lang="de-DE" dirty="0" smtClean="0">
                <a:effectLst>
                  <a:outerShdw blurRad="38100" dist="38100" dir="2700000" algn="tl">
                    <a:srgbClr val="000000">
                      <a:alpha val="43137"/>
                    </a:srgbClr>
                  </a:outerShdw>
                </a:effectLst>
              </a:rPr>
              <a:t>Modern </a:t>
            </a:r>
            <a:r>
              <a:rPr lang="de-DE" dirty="0" err="1">
                <a:effectLst>
                  <a:outerShdw blurRad="38100" dist="38100" dir="2700000" algn="tl">
                    <a:srgbClr val="000000">
                      <a:alpha val="43137"/>
                    </a:srgbClr>
                  </a:outerShdw>
                </a:effectLst>
              </a:rPr>
              <a:t>calculations</a:t>
            </a: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on</a:t>
            </a:r>
            <a:r>
              <a:rPr lang="de-DE" i="1" dirty="0" smtClean="0">
                <a:effectLst>
                  <a:outerShdw blurRad="38100" dist="38100" dir="2700000" algn="tl">
                    <a:srgbClr val="000000">
                      <a:alpha val="43137"/>
                    </a:srgbClr>
                  </a:outerShdw>
                </a:effectLst>
              </a:rPr>
              <a:t> </a:t>
            </a:r>
            <a:r>
              <a:rPr lang="de-DE" i="1" dirty="0">
                <a:effectLst>
                  <a:outerShdw blurRad="38100" dist="38100" dir="2700000" algn="tl">
                    <a:srgbClr val="000000">
                      <a:alpha val="43137"/>
                    </a:srgbClr>
                  </a:outerShdw>
                </a:effectLst>
              </a:rPr>
              <a:t>A = 4</a:t>
            </a:r>
            <a:r>
              <a:rPr lang="de-DE" dirty="0">
                <a:effectLst>
                  <a:outerShdw blurRad="38100" dist="38100" dir="2700000" algn="tl">
                    <a:srgbClr val="000000">
                      <a:alpha val="43137"/>
                    </a:srgbClr>
                  </a:outerShdw>
                </a:effectLst>
              </a:rPr>
              <a:t> </a:t>
            </a:r>
            <a:r>
              <a:rPr lang="de-DE" dirty="0" err="1">
                <a:effectLst>
                  <a:outerShdw blurRad="38100" dist="38100" dir="2700000" algn="tl">
                    <a:srgbClr val="000000">
                      <a:alpha val="43137"/>
                    </a:srgbClr>
                  </a:outerShdw>
                </a:effectLst>
              </a:rPr>
              <a:t>system</a:t>
            </a:r>
            <a:endParaRPr lang="de-DE" dirty="0">
              <a:effectLst>
                <a:outerShdw blurRad="38100" dist="38100" dir="2700000" algn="tl">
                  <a:srgbClr val="000000">
                    <a:alpha val="43137"/>
                  </a:srgbClr>
                </a:outerShdw>
              </a:effectLst>
            </a:endParaRPr>
          </a:p>
        </p:txBody>
      </p:sp>
      <p:graphicFrame>
        <p:nvGraphicFramePr>
          <p:cNvPr id="4" name="Inhaltsplatzhalter 3"/>
          <p:cNvGraphicFramePr>
            <a:graphicFrameLocks noGrp="1"/>
          </p:cNvGraphicFramePr>
          <p:nvPr>
            <p:ph idx="4294967295"/>
            <p:extLst>
              <p:ext uri="{D42A27DB-BD31-4B8C-83A1-F6EECF244321}">
                <p14:modId xmlns:p14="http://schemas.microsoft.com/office/powerpoint/2010/main" val="970244219"/>
              </p:ext>
            </p:extLst>
          </p:nvPr>
        </p:nvGraphicFramePr>
        <p:xfrm>
          <a:off x="341195" y="843271"/>
          <a:ext cx="8529852" cy="4470400"/>
        </p:xfrm>
        <a:graphic>
          <a:graphicData uri="http://schemas.openxmlformats.org/drawingml/2006/table">
            <a:tbl>
              <a:tblPr firstRow="1" bandRow="1">
                <a:tableStyleId>{17292A2E-F333-43FB-9621-5CBBE7FDCDCB}</a:tableStyleId>
              </a:tblPr>
              <a:tblGrid>
                <a:gridCol w="3029804"/>
                <a:gridCol w="1392072"/>
                <a:gridCol w="1364776"/>
                <a:gridCol w="1364776"/>
                <a:gridCol w="1378424"/>
              </a:tblGrid>
              <a:tr h="370840">
                <a:tc>
                  <a:txBody>
                    <a:bodyPr/>
                    <a:lstStyle/>
                    <a:p>
                      <a:r>
                        <a:rPr lang="de-DE" sz="2000" b="0" dirty="0" err="1" smtClean="0">
                          <a:solidFill>
                            <a:schemeClr val="tx1"/>
                          </a:solidFill>
                        </a:rPr>
                        <a:t>Calculation</a:t>
                      </a:r>
                      <a:endParaRPr lang="de-DE" sz="2000" b="0" dirty="0">
                        <a:solidFill>
                          <a:schemeClr val="tx1"/>
                        </a:solidFill>
                      </a:endParaRP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2000" b="0" dirty="0" smtClean="0">
                          <a:solidFill>
                            <a:schemeClr val="tx1"/>
                          </a:solidFill>
                        </a:rPr>
                        <a:t>Interaction</a:t>
                      </a:r>
                      <a:endParaRPr lang="de-DE" sz="2000" b="0" dirty="0">
                        <a:solidFill>
                          <a:schemeClr val="tx1"/>
                        </a:solidFill>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2000" b="0" baseline="30000" dirty="0" smtClean="0">
                          <a:solidFill>
                            <a:schemeClr val="tx1"/>
                          </a:solidFill>
                        </a:rPr>
                        <a:t>4</a:t>
                      </a:r>
                      <a:r>
                        <a:rPr lang="el-GR" sz="2000" b="0" baseline="-25000" dirty="0" smtClean="0">
                          <a:solidFill>
                            <a:schemeClr val="tx1"/>
                          </a:solidFill>
                        </a:rPr>
                        <a:t>Λ</a:t>
                      </a:r>
                      <a:r>
                        <a:rPr lang="de-DE" sz="2000" b="0" baseline="0" dirty="0" err="1" smtClean="0">
                          <a:solidFill>
                            <a:schemeClr val="tx1"/>
                          </a:solidFill>
                        </a:rPr>
                        <a:t>H</a:t>
                      </a:r>
                      <a:r>
                        <a:rPr lang="de-DE" sz="2000" b="0" baseline="-25000" dirty="0" err="1" smtClean="0">
                          <a:solidFill>
                            <a:schemeClr val="tx1"/>
                          </a:solidFill>
                        </a:rPr>
                        <a:t>gs</a:t>
                      </a:r>
                      <a:endParaRPr lang="de-DE" sz="2000" b="0" baseline="30000" dirty="0">
                        <a:solidFill>
                          <a:schemeClr val="tx1"/>
                        </a:solidFill>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2000" b="0" baseline="30000" dirty="0" smtClean="0">
                          <a:solidFill>
                            <a:schemeClr val="tx1"/>
                          </a:solidFill>
                        </a:rPr>
                        <a:t>4</a:t>
                      </a:r>
                      <a:r>
                        <a:rPr lang="el-GR" sz="2000" b="0" baseline="-25000" dirty="0" smtClean="0">
                          <a:solidFill>
                            <a:schemeClr val="tx1"/>
                          </a:solidFill>
                        </a:rPr>
                        <a:t>Λ</a:t>
                      </a:r>
                      <a:r>
                        <a:rPr lang="de-DE" sz="2000" b="0" baseline="0" dirty="0" err="1" smtClean="0">
                          <a:solidFill>
                            <a:schemeClr val="tx1"/>
                          </a:solidFill>
                        </a:rPr>
                        <a:t>He</a:t>
                      </a:r>
                      <a:r>
                        <a:rPr lang="de-DE" sz="2000" b="0" baseline="-25000" dirty="0" err="1" smtClean="0">
                          <a:solidFill>
                            <a:schemeClr val="tx1"/>
                          </a:solidFill>
                        </a:rPr>
                        <a:t>gs</a:t>
                      </a:r>
                      <a:endParaRPr lang="de-DE" sz="2000" b="0" baseline="30000" dirty="0">
                        <a:solidFill>
                          <a:schemeClr val="tx1"/>
                        </a:solidFill>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2000" b="0" dirty="0" smtClean="0">
                          <a:solidFill>
                            <a:schemeClr val="tx1"/>
                          </a:solidFill>
                        </a:rPr>
                        <a:t>Δ</a:t>
                      </a:r>
                      <a:endParaRPr lang="de-DE" sz="2000" b="0" dirty="0" smtClean="0">
                        <a:solidFill>
                          <a:schemeClr val="tx1"/>
                        </a:solidFill>
                      </a:endParaRPr>
                    </a:p>
                    <a:p>
                      <a:pPr algn="ctr"/>
                      <a:r>
                        <a:rPr lang="de-DE" sz="2000" b="0" dirty="0" smtClean="0">
                          <a:solidFill>
                            <a:schemeClr val="tx1"/>
                          </a:solidFill>
                        </a:rPr>
                        <a:t>(He-H)</a:t>
                      </a:r>
                      <a:endParaRPr lang="de-DE" sz="2000" b="0" dirty="0">
                        <a:solidFill>
                          <a:schemeClr val="tx1"/>
                        </a:solidFill>
                        <a:latin typeface="+mn-lt"/>
                      </a:endParaRP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eaLnBrk="1" hangingPunct="1">
                        <a:buFont typeface="Arial" panose="020B0604020202020204" pitchFamily="34" charset="0"/>
                        <a:buNone/>
                      </a:pPr>
                      <a:r>
                        <a:rPr lang="en-US" altLang="ja-JP" sz="1400" dirty="0" smtClean="0">
                          <a:solidFill>
                            <a:srgbClr val="000099"/>
                          </a:solidFill>
                          <a:latin typeface="+mn-lt"/>
                          <a:ea typeface="ＭＳ 明朝" charset="-128"/>
                        </a:rPr>
                        <a:t>A. </a:t>
                      </a:r>
                      <a:r>
                        <a:rPr lang="en-US" altLang="ja-JP" sz="1400" dirty="0" err="1" smtClean="0">
                          <a:solidFill>
                            <a:srgbClr val="000099"/>
                          </a:solidFill>
                          <a:latin typeface="+mn-lt"/>
                          <a:ea typeface="ＭＳ 明朝" charset="-128"/>
                        </a:rPr>
                        <a:t>Nogga</a:t>
                      </a:r>
                      <a:r>
                        <a:rPr lang="en-US" altLang="ja-JP" sz="1400" dirty="0" smtClean="0">
                          <a:solidFill>
                            <a:srgbClr val="000099"/>
                          </a:solidFill>
                          <a:latin typeface="+mn-lt"/>
                          <a:ea typeface="ＭＳ 明朝" charset="-128"/>
                        </a:rPr>
                        <a:t>, H. </a:t>
                      </a:r>
                      <a:r>
                        <a:rPr lang="en-US" altLang="ja-JP" sz="1400" dirty="0" err="1" smtClean="0">
                          <a:solidFill>
                            <a:srgbClr val="000099"/>
                          </a:solidFill>
                          <a:latin typeface="+mn-lt"/>
                          <a:ea typeface="ＭＳ 明朝" charset="-128"/>
                        </a:rPr>
                        <a:t>Kamada</a:t>
                      </a:r>
                      <a:r>
                        <a:rPr lang="en-US" altLang="ja-JP" sz="1400" dirty="0" smtClean="0">
                          <a:solidFill>
                            <a:srgbClr val="000099"/>
                          </a:solidFill>
                          <a:latin typeface="+mn-lt"/>
                          <a:ea typeface="ＭＳ 明朝" charset="-128"/>
                        </a:rPr>
                        <a:t> and W. </a:t>
                      </a:r>
                      <a:r>
                        <a:rPr lang="en-US" altLang="ja-JP" sz="1400" dirty="0" err="1" smtClean="0">
                          <a:solidFill>
                            <a:srgbClr val="000099"/>
                          </a:solidFill>
                          <a:latin typeface="+mn-lt"/>
                          <a:ea typeface="ＭＳ 明朝" charset="-128"/>
                        </a:rPr>
                        <a:t>Gloeckle</a:t>
                      </a:r>
                      <a:r>
                        <a:rPr lang="en-US" altLang="ja-JP" sz="1400" dirty="0" smtClean="0">
                          <a:solidFill>
                            <a:srgbClr val="000099"/>
                          </a:solidFill>
                          <a:latin typeface="+mn-lt"/>
                          <a:ea typeface="ＭＳ 明朝" charset="-128"/>
                        </a:rPr>
                        <a:t>, PRL 88, 172501 (2002)</a:t>
                      </a:r>
                      <a:endParaRPr lang="de-DE" sz="1400" dirty="0">
                        <a:latin typeface="+mn-lt"/>
                      </a:endParaRPr>
                    </a:p>
                  </a:txBody>
                  <a:tcPr marL="0" marR="0" marT="0" marB="0">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latin typeface="+mn-lt"/>
                        </a:rPr>
                        <a:t>SC97e</a:t>
                      </a:r>
                      <a:endParaRPr lang="de-DE" sz="2000" dirty="0">
                        <a:latin typeface="+mn-lt"/>
                      </a:endParaRPr>
                    </a:p>
                  </a:txBody>
                  <a:tcPr marL="0" marR="0" marT="0" marB="0">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latin typeface="+mn-lt"/>
                        </a:rPr>
                        <a:t>1.47</a:t>
                      </a:r>
                      <a:endParaRPr lang="de-DE" sz="2000" dirty="0">
                        <a:latin typeface="+mn-lt"/>
                      </a:endParaRPr>
                    </a:p>
                  </a:txBody>
                  <a:tcPr marL="0" marR="0" marT="0" marB="0">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latin typeface="+mn-lt"/>
                        </a:rPr>
                        <a:t>1.54</a:t>
                      </a:r>
                      <a:endParaRPr lang="de-DE" sz="2000" dirty="0">
                        <a:latin typeface="+mn-lt"/>
                      </a:endParaRPr>
                    </a:p>
                  </a:txBody>
                  <a:tcPr marL="0" marR="0" marT="0" marB="0">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latin typeface="+mn-lt"/>
                        </a:rPr>
                        <a:t> 0.07</a:t>
                      </a:r>
                      <a:endParaRPr lang="de-DE" sz="2000" dirty="0">
                        <a:latin typeface="+mn-lt"/>
                      </a:endParaRPr>
                    </a:p>
                  </a:txBody>
                  <a:tcPr marL="0" marR="0" marT="0" marB="0">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370840">
                <a:tc>
                  <a:txBody>
                    <a:bodyPr/>
                    <a:lstStyle/>
                    <a:p>
                      <a:endParaRPr lang="de-DE" sz="1400"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solidFill>
                            <a:srgbClr val="C00000"/>
                          </a:solidFill>
                        </a:rPr>
                        <a:t>SC89</a:t>
                      </a:r>
                      <a:endParaRPr lang="de-DE" sz="2000" dirty="0">
                        <a:solidFill>
                          <a:srgbClr val="C00000"/>
                        </a:solidFill>
                      </a:endParaRPr>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solidFill>
                            <a:srgbClr val="C00000"/>
                          </a:solidFill>
                        </a:rPr>
                        <a:t>2.14</a:t>
                      </a:r>
                      <a:endParaRPr lang="de-DE" sz="2000" dirty="0">
                        <a:solidFill>
                          <a:srgbClr val="C00000"/>
                        </a:solidFill>
                      </a:endParaRPr>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solidFill>
                            <a:srgbClr val="C00000"/>
                          </a:solidFill>
                        </a:rPr>
                        <a:t>1.80</a:t>
                      </a:r>
                      <a:endParaRPr lang="de-DE" sz="2000" dirty="0">
                        <a:solidFill>
                          <a:srgbClr val="C00000"/>
                        </a:solidFill>
                      </a:endParaRPr>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solidFill>
                            <a:srgbClr val="C00000"/>
                          </a:solidFill>
                        </a:rPr>
                        <a:t> 0.34</a:t>
                      </a:r>
                      <a:endParaRPr lang="de-DE" sz="2000" dirty="0">
                        <a:solidFill>
                          <a:srgbClr val="C00000"/>
                        </a:solidFill>
                      </a:endParaRPr>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r>
                        <a:rPr lang="en-US" altLang="ja-JP" sz="1400" kern="1200" dirty="0" smtClean="0">
                          <a:solidFill>
                            <a:srgbClr val="000099"/>
                          </a:solidFill>
                          <a:latin typeface="+mn-lt"/>
                          <a:ea typeface="ＭＳ 明朝" charset="-128"/>
                          <a:cs typeface="+mn-cs"/>
                        </a:rPr>
                        <a:t>H. </a:t>
                      </a:r>
                      <a:r>
                        <a:rPr lang="en-US" altLang="ja-JP" sz="1400" kern="1200" dirty="0" err="1" smtClean="0">
                          <a:solidFill>
                            <a:srgbClr val="000099"/>
                          </a:solidFill>
                          <a:latin typeface="+mn-lt"/>
                          <a:ea typeface="ＭＳ 明朝" charset="-128"/>
                          <a:cs typeface="+mn-cs"/>
                        </a:rPr>
                        <a:t>Nemura</a:t>
                      </a:r>
                      <a:r>
                        <a:rPr lang="en-US" altLang="ja-JP" sz="1400" kern="1200" dirty="0" smtClean="0">
                          <a:solidFill>
                            <a:srgbClr val="000099"/>
                          </a:solidFill>
                          <a:latin typeface="+mn-lt"/>
                          <a:ea typeface="ＭＳ 明朝" charset="-128"/>
                          <a:cs typeface="+mn-cs"/>
                        </a:rPr>
                        <a:t>. Y. Akaishi and Y. Suzuki, </a:t>
                      </a:r>
                      <a:r>
                        <a:rPr lang="de-DE" sz="1400" kern="1200" dirty="0" smtClean="0">
                          <a:solidFill>
                            <a:srgbClr val="000099"/>
                          </a:solidFill>
                          <a:latin typeface="+mn-lt"/>
                          <a:ea typeface="ＭＳ 明朝" charset="-128"/>
                          <a:cs typeface="+mn-cs"/>
                        </a:rPr>
                        <a:t>PRL 89, 142504 (2002)</a:t>
                      </a:r>
                      <a:endParaRPr lang="de-DE" sz="1400" kern="1200" dirty="0">
                        <a:solidFill>
                          <a:srgbClr val="000099"/>
                        </a:solidFill>
                        <a:latin typeface="+mn-lt"/>
                        <a:ea typeface="ＭＳ 明朝" charset="-128"/>
                        <a:cs typeface="+mn-cs"/>
                      </a:endParaRPr>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SC97d</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1.67</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1.62</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-0.05</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endParaRPr lang="de-DE"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SC97e</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2.06</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2.02</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-0.04</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endParaRPr lang="de-DE"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SC97f</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2.16</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2.11</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-0.05</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endParaRPr lang="de-DE" dirty="0"/>
                    </a:p>
                  </a:txBody>
                  <a:tcPr marL="0" marR="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SC89</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2.55</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2.47</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de-DE" sz="2000" dirty="0" smtClean="0"/>
                        <a:t>-0.08</a:t>
                      </a:r>
                      <a:endParaRPr lang="de-DE" sz="2000" dirty="0"/>
                    </a:p>
                  </a:txBody>
                  <a:tcPr marL="0" marR="0" marT="0" marB="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r>
                        <a:rPr lang="en-US" altLang="ja-JP" sz="1400" kern="1200" dirty="0" smtClean="0">
                          <a:solidFill>
                            <a:srgbClr val="000099"/>
                          </a:solidFill>
                          <a:latin typeface="+mn-lt"/>
                          <a:ea typeface="ＭＳ 明朝" charset="-128"/>
                          <a:cs typeface="+mn-cs"/>
                        </a:rPr>
                        <a:t>E. </a:t>
                      </a:r>
                      <a:r>
                        <a:rPr lang="en-US" altLang="ja-JP" sz="1400" kern="1200" dirty="0" err="1" smtClean="0">
                          <a:solidFill>
                            <a:srgbClr val="000099"/>
                          </a:solidFill>
                          <a:latin typeface="+mn-lt"/>
                          <a:ea typeface="ＭＳ 明朝" charset="-128"/>
                          <a:cs typeface="+mn-cs"/>
                        </a:rPr>
                        <a:t>Hiyama</a:t>
                      </a:r>
                      <a:r>
                        <a:rPr lang="en-US" altLang="ja-JP" sz="1400" kern="1200" dirty="0" smtClean="0">
                          <a:solidFill>
                            <a:srgbClr val="000099"/>
                          </a:solidFill>
                          <a:latin typeface="+mn-lt"/>
                          <a:ea typeface="ＭＳ 明朝" charset="-128"/>
                          <a:cs typeface="+mn-cs"/>
                        </a:rPr>
                        <a:t>, M. </a:t>
                      </a:r>
                      <a:r>
                        <a:rPr lang="en-US" altLang="ja-JP" sz="1400" kern="1200" dirty="0" err="1" smtClean="0">
                          <a:solidFill>
                            <a:srgbClr val="000099"/>
                          </a:solidFill>
                          <a:latin typeface="+mn-lt"/>
                          <a:ea typeface="ＭＳ 明朝" charset="-128"/>
                          <a:cs typeface="+mn-cs"/>
                        </a:rPr>
                        <a:t>Kamimura</a:t>
                      </a:r>
                      <a:r>
                        <a:rPr lang="en-US" altLang="ja-JP" sz="1400" kern="1200" dirty="0" smtClean="0">
                          <a:solidFill>
                            <a:srgbClr val="000099"/>
                          </a:solidFill>
                          <a:latin typeface="+mn-lt"/>
                          <a:ea typeface="ＭＳ 明朝" charset="-128"/>
                          <a:cs typeface="+mn-cs"/>
                        </a:rPr>
                        <a:t>, T. </a:t>
                      </a:r>
                      <a:r>
                        <a:rPr lang="en-US" altLang="ja-JP" sz="1400" kern="1200" dirty="0" err="1" smtClean="0">
                          <a:solidFill>
                            <a:srgbClr val="000099"/>
                          </a:solidFill>
                          <a:latin typeface="+mn-lt"/>
                          <a:ea typeface="ＭＳ 明朝" charset="-128"/>
                          <a:cs typeface="+mn-cs"/>
                        </a:rPr>
                        <a:t>Motoba</a:t>
                      </a:r>
                      <a:r>
                        <a:rPr lang="en-US" altLang="ja-JP" sz="1400" kern="1200" dirty="0" smtClean="0">
                          <a:solidFill>
                            <a:srgbClr val="000099"/>
                          </a:solidFill>
                          <a:latin typeface="+mn-lt"/>
                          <a:ea typeface="ＭＳ 明朝" charset="-128"/>
                          <a:cs typeface="+mn-cs"/>
                        </a:rPr>
                        <a:t>, T. Yamada and Y. Yama </a:t>
                      </a:r>
                      <a:r>
                        <a:rPr lang="de-DE" sz="1400" kern="1200" dirty="0" smtClean="0">
                          <a:solidFill>
                            <a:srgbClr val="000099"/>
                          </a:solidFill>
                          <a:latin typeface="+mn-lt"/>
                          <a:ea typeface="ＭＳ 明朝" charset="-128"/>
                          <a:cs typeface="+mn-cs"/>
                        </a:rPr>
                        <a:t>PRC 65, 011301 (R) (2001)</a:t>
                      </a:r>
                      <a:endParaRPr lang="de-DE" sz="1400" kern="1200" dirty="0">
                        <a:solidFill>
                          <a:srgbClr val="000099"/>
                        </a:solidFill>
                        <a:latin typeface="+mn-lt"/>
                        <a:ea typeface="ＭＳ 明朝" charset="-128"/>
                        <a:cs typeface="+mn-cs"/>
                      </a:endParaRPr>
                    </a:p>
                  </a:txBody>
                  <a:tcPr marL="0" marR="0" marT="0" marB="0">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2000" dirty="0" smtClean="0"/>
                        <a:t>AV8</a:t>
                      </a:r>
                      <a:endParaRPr lang="de-DE" sz="2000" dirty="0"/>
                    </a:p>
                  </a:txBody>
                  <a:tcPr marL="0" marR="0" marT="0" marB="0">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2000" dirty="0" smtClean="0"/>
                        <a:t>2.33</a:t>
                      </a:r>
                      <a:endParaRPr lang="de-DE" sz="2000" dirty="0"/>
                    </a:p>
                  </a:txBody>
                  <a:tcPr marL="0" marR="0" marT="0" marB="0">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2000" dirty="0" smtClean="0"/>
                        <a:t>2.28</a:t>
                      </a:r>
                      <a:endParaRPr lang="de-DE" sz="2000" dirty="0"/>
                    </a:p>
                  </a:txBody>
                  <a:tcPr marL="0" marR="0" marT="0" marB="0">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2000" dirty="0" smtClean="0"/>
                        <a:t>-0.05</a:t>
                      </a:r>
                      <a:endParaRPr lang="de-DE" sz="2000" dirty="0"/>
                    </a:p>
                  </a:txBody>
                  <a:tcPr marL="0" marR="0" marT="0" marB="0">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en-US" sz="2000" noProof="0" dirty="0"/>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endParaRPr lang="en-US" sz="2000" noProof="0" dirty="0"/>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endParaRPr lang="en-US" sz="2000" noProof="0" dirty="0"/>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endParaRPr lang="en-US" sz="2000" noProof="0" dirty="0"/>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endParaRPr lang="en-US" sz="2000" noProof="0" dirty="0"/>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r>
              <a:tr h="370840">
                <a:tc>
                  <a:txBody>
                    <a:bodyPr/>
                    <a:lstStyle/>
                    <a:p>
                      <a:r>
                        <a:rPr lang="en-US" sz="2000" noProof="0" dirty="0" smtClean="0"/>
                        <a:t>World data average</a:t>
                      </a:r>
                      <a:endParaRPr lang="en-US" sz="2000" noProof="0" dirty="0"/>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noProof="0" dirty="0"/>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noProof="0" dirty="0" smtClean="0">
                          <a:solidFill>
                            <a:srgbClr val="C00000"/>
                          </a:solidFill>
                        </a:rPr>
                        <a:t>2.04</a:t>
                      </a:r>
                      <a:r>
                        <a:rPr lang="en-US" sz="2000" noProof="0" dirty="0" smtClean="0">
                          <a:solidFill>
                            <a:srgbClr val="C00000"/>
                          </a:solidFill>
                          <a:sym typeface="Symbol"/>
                        </a:rPr>
                        <a:t>0.04</a:t>
                      </a:r>
                      <a:endParaRPr lang="en-US" sz="2000" noProof="0" dirty="0">
                        <a:solidFill>
                          <a:srgbClr val="C00000"/>
                        </a:solidFill>
                      </a:endParaRPr>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noProof="0" dirty="0" smtClean="0">
                          <a:solidFill>
                            <a:srgbClr val="C00000"/>
                          </a:solidFill>
                        </a:rPr>
                        <a:t>2.39</a:t>
                      </a:r>
                      <a:r>
                        <a:rPr lang="en-US" sz="2000" noProof="0" dirty="0" smtClean="0">
                          <a:solidFill>
                            <a:srgbClr val="C00000"/>
                          </a:solidFill>
                          <a:sym typeface="Symbol"/>
                        </a:rPr>
                        <a:t>0.03</a:t>
                      </a:r>
                      <a:endParaRPr lang="en-US" sz="2000" noProof="0" dirty="0">
                        <a:solidFill>
                          <a:srgbClr val="C00000"/>
                        </a:solidFill>
                      </a:endParaRPr>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noProof="0" dirty="0" smtClean="0">
                          <a:solidFill>
                            <a:srgbClr val="C00000"/>
                          </a:solidFill>
                        </a:rPr>
                        <a:t>0.35</a:t>
                      </a:r>
                      <a:r>
                        <a:rPr lang="en-US" sz="2000" noProof="0" dirty="0" smtClean="0">
                          <a:solidFill>
                            <a:srgbClr val="C00000"/>
                          </a:solidFill>
                          <a:sym typeface="Symbol"/>
                        </a:rPr>
                        <a:t>0.06</a:t>
                      </a:r>
                      <a:endParaRPr lang="en-US" sz="2000" noProof="0" dirty="0">
                        <a:solidFill>
                          <a:srgbClr val="C00000"/>
                        </a:solidFill>
                      </a:endParaRPr>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361370722"/>
              </p:ext>
            </p:extLst>
          </p:nvPr>
        </p:nvGraphicFramePr>
        <p:xfrm>
          <a:off x="4800600" y="2781300"/>
          <a:ext cx="914400" cy="198438"/>
        </p:xfrm>
        <a:graphic>
          <a:graphicData uri="http://schemas.openxmlformats.org/presentationml/2006/ole">
            <mc:AlternateContent xmlns:mc="http://schemas.openxmlformats.org/markup-compatibility/2006">
              <mc:Choice xmlns:v="urn:schemas-microsoft-com:vml" Requires="v">
                <p:oleObj spid="_x0000_s17426"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4800600" y="2781300"/>
                        <a:ext cx="914400" cy="198438"/>
                      </a:xfrm>
                      <a:prstGeom prst="rect">
                        <a:avLst/>
                      </a:prstGeom>
                    </p:spPr>
                  </p:pic>
                </p:oleObj>
              </mc:Fallback>
            </mc:AlternateContent>
          </a:graphicData>
        </a:graphic>
      </p:graphicFrame>
      <p:sp>
        <p:nvSpPr>
          <p:cNvPr id="7" name="Rechteck 6"/>
          <p:cNvSpPr/>
          <p:nvPr/>
        </p:nvSpPr>
        <p:spPr>
          <a:xfrm>
            <a:off x="409434" y="5837266"/>
            <a:ext cx="8325133" cy="400110"/>
          </a:xfrm>
          <a:prstGeom prst="rect">
            <a:avLst/>
          </a:prstGeom>
          <a:ln w="38100">
            <a:solidFill>
              <a:srgbClr val="C00000"/>
            </a:solidFill>
          </a:ln>
        </p:spPr>
        <p:txBody>
          <a:bodyPr wrap="square">
            <a:spAutoFit/>
          </a:bodyPr>
          <a:lstStyle/>
          <a:p>
            <a:pPr marL="285750" indent="-285750" algn="ctr" eaLnBrk="0" hangingPunct="0">
              <a:spcBef>
                <a:spcPct val="20000"/>
              </a:spcBef>
              <a:buClr>
                <a:schemeClr val="tx1"/>
              </a:buClr>
              <a:defRPr/>
            </a:pPr>
            <a:r>
              <a:rPr lang="en-GB" sz="1800" kern="0" dirty="0" smtClean="0">
                <a:solidFill>
                  <a:srgbClr val="C00000"/>
                </a:solidFill>
                <a:latin typeface="+mn-lt"/>
              </a:rPr>
              <a:t>	</a:t>
            </a:r>
            <a:r>
              <a:rPr lang="en-GB" sz="2000" kern="0" dirty="0">
                <a:latin typeface="+mn-lt"/>
              </a:rPr>
              <a:t>W</a:t>
            </a:r>
            <a:r>
              <a:rPr lang="en-GB" sz="2000" kern="0" dirty="0" smtClean="0">
                <a:latin typeface="+mn-lt"/>
              </a:rPr>
              <a:t>ith precise spectroscopy details of </a:t>
            </a:r>
            <a:r>
              <a:rPr lang="en-GB" sz="2000" i="1" kern="0" dirty="0" smtClean="0">
                <a:latin typeface="+mn-lt"/>
              </a:rPr>
              <a:t>NY</a:t>
            </a:r>
            <a:r>
              <a:rPr lang="en-GB" sz="2000" kern="0" dirty="0" smtClean="0">
                <a:latin typeface="+mn-lt"/>
              </a:rPr>
              <a:t>-interaction can be inferred  </a:t>
            </a:r>
            <a:endParaRPr lang="en-GB" sz="2000" dirty="0" smtClean="0">
              <a:latin typeface="+mn-lt"/>
            </a:endParaRPr>
          </a:p>
        </p:txBody>
      </p:sp>
    </p:spTree>
    <p:extLst>
      <p:ext uri="{BB962C8B-B14F-4D97-AF65-F5344CB8AC3E}">
        <p14:creationId xmlns:p14="http://schemas.microsoft.com/office/powerpoint/2010/main" val="1656065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604170" y="289472"/>
            <a:ext cx="3935661" cy="433860"/>
          </a:xfrm>
        </p:spPr>
        <p:txBody>
          <a:bodyPr>
            <a:noAutofit/>
          </a:bodyPr>
          <a:lstStyle/>
          <a:p>
            <a:pPr>
              <a:defRPr/>
            </a:pPr>
            <a:r>
              <a:rPr lang="de-DE" dirty="0" smtClean="0">
                <a:effectLst>
                  <a:outerShdw blurRad="38100" dist="38100" dir="2700000" algn="tl">
                    <a:srgbClr val="000000">
                      <a:alpha val="43137"/>
                    </a:srgbClr>
                  </a:outerShdw>
                </a:effectLst>
              </a:rPr>
              <a:t>Experimental </a:t>
            </a:r>
            <a:r>
              <a:rPr lang="de-DE" dirty="0" err="1" smtClean="0">
                <a:effectLst>
                  <a:outerShdw blurRad="38100" dist="38100" dir="2700000" algn="tl">
                    <a:srgbClr val="000000">
                      <a:alpha val="43137"/>
                    </a:srgbClr>
                  </a:outerShdw>
                </a:effectLst>
              </a:rPr>
              <a:t>method</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840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 y="593767"/>
            <a:ext cx="9174944" cy="439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989463" y="130175"/>
            <a:ext cx="7165074" cy="469900"/>
          </a:xfrm>
        </p:spPr>
        <p:txBody>
          <a:bodyPr/>
          <a:lstStyle/>
          <a:p>
            <a:r>
              <a:rPr lang="en-US" dirty="0" err="1">
                <a:effectLst>
                  <a:outerShdw blurRad="38100" dist="38100" dir="2700000" algn="tl">
                    <a:srgbClr val="000000">
                      <a:alpha val="43137"/>
                    </a:srgbClr>
                  </a:outerShdw>
                </a:effectLst>
                <a:cs typeface="Arial" pitchFamily="34" charset="0"/>
              </a:rPr>
              <a:t>Hypernuclear</a:t>
            </a:r>
            <a:r>
              <a:rPr lang="en-US" dirty="0">
                <a:effectLst>
                  <a:outerShdw blurRad="38100" dist="38100" dir="2700000" algn="tl">
                    <a:srgbClr val="000000">
                      <a:alpha val="43137"/>
                    </a:srgbClr>
                  </a:outerShdw>
                </a:effectLst>
                <a:cs typeface="Arial" pitchFamily="34" charset="0"/>
              </a:rPr>
              <a:t> decay-pion </a:t>
            </a:r>
            <a:r>
              <a:rPr lang="en-US" dirty="0" smtClean="0">
                <a:effectLst>
                  <a:outerShdw blurRad="38100" dist="38100" dir="2700000" algn="tl">
                    <a:srgbClr val="000000">
                      <a:alpha val="43137"/>
                    </a:srgbClr>
                  </a:outerShdw>
                </a:effectLst>
                <a:cs typeface="Arial" pitchFamily="34" charset="0"/>
              </a:rPr>
              <a:t>spectroscopy </a:t>
            </a:r>
            <a:r>
              <a:rPr lang="de-DE" dirty="0" smtClean="0">
                <a:effectLst>
                  <a:outerShdw blurRad="38100" dist="38100" dir="2700000" algn="tl">
                    <a:srgbClr val="000000">
                      <a:alpha val="43137"/>
                    </a:srgbClr>
                  </a:outerShdw>
                </a:effectLst>
              </a:rPr>
              <a:t>in </a:t>
            </a:r>
            <a:r>
              <a:rPr lang="de-DE" dirty="0" err="1" smtClean="0">
                <a:effectLst>
                  <a:outerShdw blurRad="38100" dist="38100" dir="2700000" algn="tl">
                    <a:srgbClr val="000000">
                      <a:alpha val="43137"/>
                    </a:srgbClr>
                  </a:outerShdw>
                </a:effectLst>
              </a:rPr>
              <a:t>emulsion</a:t>
            </a:r>
            <a:r>
              <a:rPr lang="de-DE" dirty="0" smtClean="0">
                <a:effectLst>
                  <a:outerShdw blurRad="38100" dist="38100" dir="2700000" algn="tl">
                    <a:srgbClr val="000000">
                      <a:alpha val="43137"/>
                    </a:srgbClr>
                  </a:outerShdw>
                </a:effectLst>
              </a:rPr>
              <a:t> </a:t>
            </a:r>
            <a:endParaRPr lang="de-DE" dirty="0">
              <a:effectLst>
                <a:outerShdw blurRad="38100" dist="38100" dir="2700000" algn="tl">
                  <a:srgbClr val="000000">
                    <a:alpha val="43137"/>
                  </a:srgbClr>
                </a:outerShdw>
              </a:effectLst>
            </a:endParaRPr>
          </a:p>
        </p:txBody>
      </p:sp>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377" b="1"/>
          <a:stretch/>
        </p:blipFill>
        <p:spPr bwMode="auto">
          <a:xfrm>
            <a:off x="47500" y="4985597"/>
            <a:ext cx="5076825" cy="847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50" y="5701214"/>
            <a:ext cx="49720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6555" y="4183390"/>
            <a:ext cx="2470068" cy="64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Gerade Verbindung mit Pfeil 4"/>
          <p:cNvCxnSpPr/>
          <p:nvPr/>
        </p:nvCxnSpPr>
        <p:spPr bwMode="auto">
          <a:xfrm flipH="1">
            <a:off x="5088700" y="2033516"/>
            <a:ext cx="2444864" cy="2473817"/>
          </a:xfrm>
          <a:prstGeom prst="straightConnector1">
            <a:avLst/>
          </a:prstGeom>
          <a:solidFill>
            <a:srgbClr val="00B8FF"/>
          </a:solidFill>
          <a:ln w="25400" cap="flat" cmpd="sng" algn="ctr">
            <a:solidFill>
              <a:srgbClr val="FFC000"/>
            </a:solidFill>
            <a:prstDash val="solid"/>
            <a:miter lim="800000"/>
            <a:headEnd type="none" w="med" len="med"/>
            <a:tailEnd type="arrow" w="lg" len="med"/>
          </a:ln>
          <a:effectLst/>
        </p:spPr>
      </p:cxnSp>
      <p:sp>
        <p:nvSpPr>
          <p:cNvPr id="8" name="Freihandform 7"/>
          <p:cNvSpPr/>
          <p:nvPr/>
        </p:nvSpPr>
        <p:spPr bwMode="auto">
          <a:xfrm>
            <a:off x="2770496" y="3002507"/>
            <a:ext cx="2306471" cy="1528550"/>
          </a:xfrm>
          <a:custGeom>
            <a:avLst/>
            <a:gdLst>
              <a:gd name="connsiteX0" fmla="*/ 2306471 w 2306471"/>
              <a:gd name="connsiteY0" fmla="*/ 1528550 h 1528550"/>
              <a:gd name="connsiteX1" fmla="*/ 1460310 w 2306471"/>
              <a:gd name="connsiteY1" fmla="*/ 736980 h 1528550"/>
              <a:gd name="connsiteX2" fmla="*/ 1228298 w 2306471"/>
              <a:gd name="connsiteY2" fmla="*/ 532263 h 1528550"/>
              <a:gd name="connsiteX3" fmla="*/ 900752 w 2306471"/>
              <a:gd name="connsiteY3" fmla="*/ 327547 h 1528550"/>
              <a:gd name="connsiteX4" fmla="*/ 750626 w 2306471"/>
              <a:gd name="connsiteY4" fmla="*/ 218365 h 1528550"/>
              <a:gd name="connsiteX5" fmla="*/ 436728 w 2306471"/>
              <a:gd name="connsiteY5" fmla="*/ 122830 h 1528550"/>
              <a:gd name="connsiteX6" fmla="*/ 0 w 2306471"/>
              <a:gd name="connsiteY6" fmla="*/ 0 h 152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6471" h="1528550">
                <a:moveTo>
                  <a:pt x="2306471" y="1528550"/>
                </a:moveTo>
                <a:lnTo>
                  <a:pt x="1460310" y="736980"/>
                </a:lnTo>
                <a:cubicBezTo>
                  <a:pt x="1280615" y="570932"/>
                  <a:pt x="1321558" y="600502"/>
                  <a:pt x="1228298" y="532263"/>
                </a:cubicBezTo>
                <a:cubicBezTo>
                  <a:pt x="1135038" y="464024"/>
                  <a:pt x="980364" y="379863"/>
                  <a:pt x="900752" y="327547"/>
                </a:cubicBezTo>
                <a:cubicBezTo>
                  <a:pt x="821140" y="275231"/>
                  <a:pt x="827963" y="252484"/>
                  <a:pt x="750626" y="218365"/>
                </a:cubicBezTo>
                <a:cubicBezTo>
                  <a:pt x="673289" y="184246"/>
                  <a:pt x="436728" y="122830"/>
                  <a:pt x="436728" y="122830"/>
                </a:cubicBezTo>
                <a:lnTo>
                  <a:pt x="0" y="0"/>
                </a:lnTo>
              </a:path>
            </a:pathLst>
          </a:custGeom>
          <a:noFill/>
          <a:ln w="25400" cap="flat" cmpd="sng" algn="ctr">
            <a:solidFill>
              <a:srgbClr val="FF0000"/>
            </a:solidFill>
            <a:prstDash val="solid"/>
            <a:miter lim="800000"/>
            <a:headEnd type="none" w="med" len="med"/>
            <a:tailEnd type="arrow"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Verdana" pitchFamily="34" charset="0"/>
            </a:endParaRPr>
          </a:p>
        </p:txBody>
      </p:sp>
      <p:sp>
        <p:nvSpPr>
          <p:cNvPr id="9" name="Textfeld 8"/>
          <p:cNvSpPr txBox="1"/>
          <p:nvPr/>
        </p:nvSpPr>
        <p:spPr>
          <a:xfrm>
            <a:off x="3562065" y="1228298"/>
            <a:ext cx="3537605" cy="707886"/>
          </a:xfrm>
          <a:prstGeom prst="rect">
            <a:avLst/>
          </a:prstGeom>
          <a:noFill/>
        </p:spPr>
        <p:txBody>
          <a:bodyPr wrap="square" rtlCol="0">
            <a:spAutoFit/>
          </a:bodyPr>
          <a:lstStyle/>
          <a:p>
            <a:r>
              <a:rPr lang="de-DE" sz="2000" i="1" dirty="0" err="1" smtClean="0">
                <a:solidFill>
                  <a:srgbClr val="66FF66"/>
                </a:solidFill>
                <a:latin typeface="+mn-lt"/>
              </a:rPr>
              <a:t>energy</a:t>
            </a:r>
            <a:r>
              <a:rPr lang="de-DE" sz="2000" i="1" dirty="0" smtClean="0">
                <a:solidFill>
                  <a:srgbClr val="66FF66"/>
                </a:solidFill>
                <a:latin typeface="+mn-lt"/>
              </a:rPr>
              <a:t> </a:t>
            </a:r>
            <a:r>
              <a:rPr lang="de-DE" sz="2000" i="1" dirty="0" err="1" smtClean="0">
                <a:solidFill>
                  <a:srgbClr val="66FF66"/>
                </a:solidFill>
                <a:latin typeface="+mn-lt"/>
              </a:rPr>
              <a:t>and</a:t>
            </a:r>
            <a:r>
              <a:rPr lang="de-DE" sz="2000" i="1" dirty="0" smtClean="0">
                <a:solidFill>
                  <a:srgbClr val="66FF66"/>
                </a:solidFill>
                <a:latin typeface="+mn-lt"/>
              </a:rPr>
              <a:t> </a:t>
            </a:r>
            <a:r>
              <a:rPr lang="de-DE" sz="2000" i="1" dirty="0" err="1" smtClean="0">
                <a:solidFill>
                  <a:srgbClr val="66FF66"/>
                </a:solidFill>
                <a:latin typeface="+mn-lt"/>
              </a:rPr>
              <a:t>momentum</a:t>
            </a:r>
            <a:r>
              <a:rPr lang="de-DE" sz="2000" i="1" dirty="0" smtClean="0">
                <a:solidFill>
                  <a:srgbClr val="66FF66"/>
                </a:solidFill>
                <a:latin typeface="+mn-lt"/>
              </a:rPr>
              <a:t> </a:t>
            </a:r>
            <a:r>
              <a:rPr lang="de-DE" sz="2000" i="1" dirty="0" err="1" smtClean="0">
                <a:solidFill>
                  <a:srgbClr val="66FF66"/>
                </a:solidFill>
                <a:latin typeface="+mn-lt"/>
              </a:rPr>
              <a:t>transfer</a:t>
            </a:r>
            <a:r>
              <a:rPr lang="de-DE" sz="2000" i="1" dirty="0" smtClean="0">
                <a:solidFill>
                  <a:srgbClr val="66FF66"/>
                </a:solidFill>
                <a:latin typeface="+mn-lt"/>
              </a:rPr>
              <a:t> </a:t>
            </a:r>
            <a:r>
              <a:rPr lang="de-DE" sz="2000" i="1" dirty="0" err="1" smtClean="0">
                <a:solidFill>
                  <a:srgbClr val="66FF66"/>
                </a:solidFill>
                <a:latin typeface="+mn-lt"/>
              </a:rPr>
              <a:t>to</a:t>
            </a:r>
            <a:r>
              <a:rPr lang="de-DE" sz="2000" i="1" dirty="0" smtClean="0">
                <a:solidFill>
                  <a:srgbClr val="66FF66"/>
                </a:solidFill>
                <a:latin typeface="+mn-lt"/>
              </a:rPr>
              <a:t> </a:t>
            </a:r>
            <a:r>
              <a:rPr lang="de-DE" sz="2000" i="1" dirty="0" err="1" smtClean="0">
                <a:solidFill>
                  <a:srgbClr val="66FF66"/>
                </a:solidFill>
                <a:latin typeface="+mn-lt"/>
              </a:rPr>
              <a:t>target</a:t>
            </a:r>
            <a:r>
              <a:rPr lang="de-DE" sz="2000" i="1" dirty="0" smtClean="0">
                <a:solidFill>
                  <a:srgbClr val="66FF66"/>
                </a:solidFill>
                <a:latin typeface="+mn-lt"/>
              </a:rPr>
              <a:t> </a:t>
            </a:r>
            <a:r>
              <a:rPr lang="de-DE" sz="2000" i="1" dirty="0" err="1" smtClean="0">
                <a:solidFill>
                  <a:srgbClr val="66FF66"/>
                </a:solidFill>
                <a:latin typeface="+mn-lt"/>
              </a:rPr>
              <a:t>nucleus</a:t>
            </a:r>
            <a:endParaRPr lang="de-DE" sz="2000" i="1" dirty="0">
              <a:solidFill>
                <a:srgbClr val="66FF66"/>
              </a:solidFill>
              <a:latin typeface="+mn-lt"/>
            </a:endParaRPr>
          </a:p>
        </p:txBody>
      </p:sp>
      <p:cxnSp>
        <p:nvCxnSpPr>
          <p:cNvPr id="11" name="Gerade Verbindung mit Pfeil 10"/>
          <p:cNvCxnSpPr/>
          <p:nvPr/>
        </p:nvCxnSpPr>
        <p:spPr bwMode="auto">
          <a:xfrm>
            <a:off x="3923731" y="2033516"/>
            <a:ext cx="3609833" cy="0"/>
          </a:xfrm>
          <a:prstGeom prst="straightConnector1">
            <a:avLst/>
          </a:prstGeom>
          <a:solidFill>
            <a:srgbClr val="00B8FF"/>
          </a:solidFill>
          <a:ln w="25400" cap="flat" cmpd="sng" algn="ctr">
            <a:solidFill>
              <a:srgbClr val="66FF66"/>
            </a:solidFill>
            <a:prstDash val="solid"/>
            <a:miter lim="800000"/>
            <a:headEnd type="none" w="med" len="med"/>
            <a:tailEnd type="arrow" w="lg" len="med"/>
          </a:ln>
          <a:effectLst/>
        </p:spPr>
      </p:cxnSp>
      <p:sp>
        <p:nvSpPr>
          <p:cNvPr id="17" name="Textfeld 16"/>
          <p:cNvSpPr txBox="1"/>
          <p:nvPr/>
        </p:nvSpPr>
        <p:spPr>
          <a:xfrm rot="18891882">
            <a:off x="4642512" y="3396228"/>
            <a:ext cx="3537605" cy="400110"/>
          </a:xfrm>
          <a:prstGeom prst="rect">
            <a:avLst/>
          </a:prstGeom>
          <a:noFill/>
        </p:spPr>
        <p:txBody>
          <a:bodyPr wrap="square" rtlCol="0">
            <a:spAutoFit/>
          </a:bodyPr>
          <a:lstStyle/>
          <a:p>
            <a:r>
              <a:rPr lang="de-DE" sz="2000" i="1" dirty="0" err="1" smtClean="0">
                <a:solidFill>
                  <a:srgbClr val="FFC000"/>
                </a:solidFill>
                <a:latin typeface="+mn-lt"/>
              </a:rPr>
              <a:t>stopping</a:t>
            </a:r>
            <a:r>
              <a:rPr lang="de-DE" sz="2000" i="1" dirty="0" smtClean="0">
                <a:solidFill>
                  <a:srgbClr val="FFC000"/>
                </a:solidFill>
                <a:latin typeface="+mn-lt"/>
              </a:rPr>
              <a:t> </a:t>
            </a:r>
            <a:r>
              <a:rPr lang="de-DE" sz="2000" i="1" dirty="0" err="1" smtClean="0">
                <a:solidFill>
                  <a:srgbClr val="FFC000"/>
                </a:solidFill>
                <a:latin typeface="+mn-lt"/>
              </a:rPr>
              <a:t>of</a:t>
            </a:r>
            <a:r>
              <a:rPr lang="de-DE" sz="2000" i="1" dirty="0" smtClean="0">
                <a:solidFill>
                  <a:srgbClr val="FFC000"/>
                </a:solidFill>
                <a:latin typeface="+mn-lt"/>
              </a:rPr>
              <a:t> </a:t>
            </a:r>
            <a:r>
              <a:rPr lang="de-DE" sz="2000" i="1" dirty="0" err="1" smtClean="0">
                <a:solidFill>
                  <a:srgbClr val="FFC000"/>
                </a:solidFill>
                <a:latin typeface="+mn-lt"/>
              </a:rPr>
              <a:t>hyperfragment</a:t>
            </a:r>
            <a:endParaRPr lang="de-DE" sz="2000" i="1" dirty="0">
              <a:solidFill>
                <a:srgbClr val="FFC000"/>
              </a:solidFill>
              <a:latin typeface="+mn-lt"/>
            </a:endParaRPr>
          </a:p>
        </p:txBody>
      </p:sp>
      <p:sp>
        <p:nvSpPr>
          <p:cNvPr id="18" name="Textfeld 17"/>
          <p:cNvSpPr txBox="1"/>
          <p:nvPr/>
        </p:nvSpPr>
        <p:spPr>
          <a:xfrm rot="2597892">
            <a:off x="3708346" y="3100515"/>
            <a:ext cx="1933327" cy="707886"/>
          </a:xfrm>
          <a:prstGeom prst="rect">
            <a:avLst/>
          </a:prstGeom>
          <a:noFill/>
        </p:spPr>
        <p:txBody>
          <a:bodyPr wrap="square" rtlCol="0">
            <a:spAutoFit/>
          </a:bodyPr>
          <a:lstStyle/>
          <a:p>
            <a:r>
              <a:rPr lang="en-US" sz="2000" i="1" dirty="0" smtClean="0">
                <a:solidFill>
                  <a:srgbClr val="FF0000"/>
                </a:solidFill>
                <a:latin typeface="+mn-lt"/>
              </a:rPr>
              <a:t>minimization</a:t>
            </a:r>
          </a:p>
          <a:p>
            <a:r>
              <a:rPr lang="en-US" sz="2000" i="1" dirty="0" smtClean="0">
                <a:solidFill>
                  <a:srgbClr val="FF0000"/>
                </a:solidFill>
                <a:latin typeface="+mn-lt"/>
              </a:rPr>
              <a:t> of energy-loss</a:t>
            </a:r>
            <a:endParaRPr lang="en-US" sz="2000" i="1" dirty="0">
              <a:solidFill>
                <a:srgbClr val="FF0000"/>
              </a:solidFill>
              <a:latin typeface="+mn-lt"/>
            </a:endParaRPr>
          </a:p>
        </p:txBody>
      </p:sp>
      <p:sp>
        <p:nvSpPr>
          <p:cNvPr id="20" name="Textfeld 19"/>
          <p:cNvSpPr txBox="1"/>
          <p:nvPr/>
        </p:nvSpPr>
        <p:spPr>
          <a:xfrm>
            <a:off x="2291254" y="2591603"/>
            <a:ext cx="1933327" cy="400110"/>
          </a:xfrm>
          <a:prstGeom prst="rect">
            <a:avLst/>
          </a:prstGeom>
          <a:noFill/>
        </p:spPr>
        <p:txBody>
          <a:bodyPr wrap="square" rtlCol="0">
            <a:spAutoFit/>
          </a:bodyPr>
          <a:lstStyle/>
          <a:p>
            <a:r>
              <a:rPr lang="en-US" sz="2000" i="1" dirty="0" smtClean="0">
                <a:solidFill>
                  <a:srgbClr val="FF0000"/>
                </a:solidFill>
                <a:latin typeface="+mn-lt"/>
              </a:rPr>
              <a:t>spectroscopy</a:t>
            </a:r>
            <a:endParaRPr lang="en-US" sz="2000" i="1" dirty="0">
              <a:solidFill>
                <a:srgbClr val="FF0000"/>
              </a:solidFill>
              <a:latin typeface="+mn-lt"/>
            </a:endParaRPr>
          </a:p>
        </p:txBody>
      </p:sp>
      <p:sp>
        <p:nvSpPr>
          <p:cNvPr id="21" name="Textfeld 20"/>
          <p:cNvSpPr txBox="1"/>
          <p:nvPr/>
        </p:nvSpPr>
        <p:spPr>
          <a:xfrm rot="18891882">
            <a:off x="4295776" y="2959039"/>
            <a:ext cx="3537605" cy="400110"/>
          </a:xfrm>
          <a:prstGeom prst="rect">
            <a:avLst/>
          </a:prstGeom>
          <a:noFill/>
        </p:spPr>
        <p:txBody>
          <a:bodyPr wrap="square" rtlCol="0">
            <a:spAutoFit/>
          </a:bodyPr>
          <a:lstStyle/>
          <a:p>
            <a:pPr algn="ctr"/>
            <a:r>
              <a:rPr lang="de-DE" sz="2000" i="1" dirty="0" smtClean="0">
                <a:solidFill>
                  <a:srgbClr val="FFC000"/>
                </a:solidFill>
                <a:latin typeface="+mn-lt"/>
              </a:rPr>
              <a:t>3.6 mm</a:t>
            </a:r>
            <a:endParaRPr lang="de-DE" sz="2000" i="1" dirty="0">
              <a:solidFill>
                <a:srgbClr val="FFC000"/>
              </a:solidFill>
              <a:latin typeface="+mn-lt"/>
            </a:endParaRPr>
          </a:p>
        </p:txBody>
      </p:sp>
      <p:sp>
        <p:nvSpPr>
          <p:cNvPr id="22" name="Textfeld 21"/>
          <p:cNvSpPr txBox="1"/>
          <p:nvPr/>
        </p:nvSpPr>
        <p:spPr>
          <a:xfrm rot="2597892">
            <a:off x="3383411" y="4012732"/>
            <a:ext cx="1933327" cy="400110"/>
          </a:xfrm>
          <a:prstGeom prst="rect">
            <a:avLst/>
          </a:prstGeom>
          <a:noFill/>
        </p:spPr>
        <p:txBody>
          <a:bodyPr wrap="square" rtlCol="0">
            <a:spAutoFit/>
          </a:bodyPr>
          <a:lstStyle/>
          <a:p>
            <a:r>
              <a:rPr lang="en-US" sz="2000" i="1" dirty="0" smtClean="0">
                <a:solidFill>
                  <a:srgbClr val="FF0000"/>
                </a:solidFill>
                <a:latin typeface="+mn-lt"/>
              </a:rPr>
              <a:t>38.7 mm</a:t>
            </a:r>
            <a:endParaRPr lang="en-US" sz="2000" i="1" dirty="0">
              <a:solidFill>
                <a:srgbClr val="FF0000"/>
              </a:solidFill>
              <a:latin typeface="+mn-lt"/>
            </a:endParaRPr>
          </a:p>
        </p:txBody>
      </p:sp>
      <p:sp>
        <p:nvSpPr>
          <p:cNvPr id="13" name="Rechteck 12"/>
          <p:cNvSpPr/>
          <p:nvPr/>
        </p:nvSpPr>
        <p:spPr>
          <a:xfrm>
            <a:off x="5007919" y="4901013"/>
            <a:ext cx="4253344" cy="400110"/>
          </a:xfrm>
          <a:prstGeom prst="rect">
            <a:avLst/>
          </a:prstGeom>
        </p:spPr>
        <p:txBody>
          <a:bodyPr wrap="none">
            <a:spAutoFit/>
          </a:bodyPr>
          <a:lstStyle/>
          <a:p>
            <a:r>
              <a:rPr lang="de-DE" sz="2000" dirty="0" err="1">
                <a:solidFill>
                  <a:srgbClr val="000099"/>
                </a:solidFill>
                <a:latin typeface="+mn-lt"/>
              </a:rPr>
              <a:t>Example</a:t>
            </a:r>
            <a:r>
              <a:rPr lang="de-DE" sz="2000" dirty="0">
                <a:solidFill>
                  <a:srgbClr val="000099"/>
                </a:solidFill>
                <a:latin typeface="+mn-lt"/>
              </a:rPr>
              <a:t> </a:t>
            </a:r>
            <a:r>
              <a:rPr lang="el-GR" sz="2000" baseline="-25000" dirty="0">
                <a:solidFill>
                  <a:srgbClr val="000099"/>
                </a:solidFill>
                <a:latin typeface="+mn-lt"/>
              </a:rPr>
              <a:t>Λ</a:t>
            </a:r>
            <a:r>
              <a:rPr lang="de-DE" sz="2000" baseline="30000" dirty="0">
                <a:solidFill>
                  <a:srgbClr val="000099"/>
                </a:solidFill>
                <a:latin typeface="+mn-lt"/>
              </a:rPr>
              <a:t>4</a:t>
            </a:r>
            <a:r>
              <a:rPr lang="de-DE" sz="2000" dirty="0">
                <a:solidFill>
                  <a:srgbClr val="000099"/>
                </a:solidFill>
                <a:latin typeface="+mn-lt"/>
              </a:rPr>
              <a:t>H </a:t>
            </a:r>
            <a:r>
              <a:rPr lang="de-DE" sz="2000" dirty="0" err="1" smtClean="0">
                <a:solidFill>
                  <a:srgbClr val="000099"/>
                </a:solidFill>
                <a:latin typeface="+mn-lt"/>
              </a:rPr>
              <a:t>event</a:t>
            </a:r>
            <a:r>
              <a:rPr lang="de-DE" sz="2000" dirty="0" smtClean="0">
                <a:solidFill>
                  <a:srgbClr val="000099"/>
                </a:solidFill>
                <a:latin typeface="+mn-lt"/>
              </a:rPr>
              <a:t> </a:t>
            </a:r>
            <a:r>
              <a:rPr lang="en-GB" sz="2000" kern="0" dirty="0">
                <a:solidFill>
                  <a:srgbClr val="000099"/>
                </a:solidFill>
                <a:latin typeface="+mn-lt"/>
                <a:sym typeface="Wingdings" pitchFamily="2" charset="2"/>
              </a:rPr>
              <a:t>[</a:t>
            </a:r>
            <a:r>
              <a:rPr lang="en-GB" sz="2000" kern="0" dirty="0" err="1">
                <a:solidFill>
                  <a:srgbClr val="000099"/>
                </a:solidFill>
                <a:latin typeface="+mn-lt"/>
                <a:sym typeface="Wingdings" pitchFamily="2" charset="2"/>
              </a:rPr>
              <a:t>Ekspong</a:t>
            </a:r>
            <a:r>
              <a:rPr lang="en-GB" sz="2000" kern="0" dirty="0">
                <a:solidFill>
                  <a:srgbClr val="000099"/>
                </a:solidFill>
                <a:latin typeface="+mn-lt"/>
                <a:sym typeface="Wingdings" pitchFamily="2" charset="2"/>
              </a:rPr>
              <a:t> 1959</a:t>
            </a:r>
            <a:r>
              <a:rPr lang="en-GB" sz="2000" kern="0" dirty="0" smtClean="0">
                <a:solidFill>
                  <a:srgbClr val="000099"/>
                </a:solidFill>
                <a:latin typeface="+mn-lt"/>
                <a:sym typeface="Wingdings" pitchFamily="2" charset="2"/>
              </a:rPr>
              <a:t>]</a:t>
            </a:r>
            <a:r>
              <a:rPr lang="de-DE" sz="2000" dirty="0" smtClean="0">
                <a:solidFill>
                  <a:srgbClr val="000099"/>
                </a:solidFill>
                <a:latin typeface="+mn-lt"/>
              </a:rPr>
              <a:t> </a:t>
            </a:r>
            <a:endParaRPr lang="de-DE" sz="2000" dirty="0">
              <a:solidFill>
                <a:srgbClr val="000099"/>
              </a:solidFill>
              <a:latin typeface="+mn-lt"/>
            </a:endParaRPr>
          </a:p>
        </p:txBody>
      </p:sp>
    </p:spTree>
    <p:extLst>
      <p:ext uri="{BB962C8B-B14F-4D97-AF65-F5344CB8AC3E}">
        <p14:creationId xmlns:p14="http://schemas.microsoft.com/office/powerpoint/2010/main" val="22070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7" grpId="0"/>
      <p:bldP spid="18" grpId="0"/>
      <p:bldP spid="20" grpId="0"/>
    </p:bldLst>
  </p:timing>
</p:sld>
</file>

<file path=ppt/theme/theme1.xml><?xml version="1.0" encoding="utf-8"?>
<a:theme xmlns:a="http://schemas.openxmlformats.org/drawingml/2006/main" name="Streifen">
  <a:themeElements>
    <a:clrScheme name="Streifen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Streif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reifen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Streifen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Streifen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Streifen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eifen">
  <a:themeElements>
    <a:clrScheme name="Streifen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Streif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reifen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Streifen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Streifen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Streifen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1180</Words>
  <Application>Microsoft Office PowerPoint</Application>
  <PresentationFormat>On-screen Show (4:3)</PresentationFormat>
  <Paragraphs>254</Paragraphs>
  <Slides>27</Slides>
  <Notes>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40" baseType="lpstr">
      <vt:lpstr>Arial</vt:lpstr>
      <vt:lpstr>Cambria Math</vt:lpstr>
      <vt:lpstr>msmincho</vt:lpstr>
      <vt:lpstr>Vrinda</vt:lpstr>
      <vt:lpstr>Wingdings</vt:lpstr>
      <vt:lpstr>ＭＳ Ｐゴシック</vt:lpstr>
      <vt:lpstr>Verdana</vt:lpstr>
      <vt:lpstr>Symbol</vt:lpstr>
      <vt:lpstr>ＭＳ 明朝</vt:lpstr>
      <vt:lpstr>Calibri</vt:lpstr>
      <vt:lpstr>Streifen</vt:lpstr>
      <vt:lpstr>1_Streifen</vt:lpstr>
      <vt:lpstr>Equation</vt:lpstr>
      <vt:lpstr>High-resolution spectroscopy of (_Λ^"4" )"H"  hyperhydrogen at MAMI</vt:lpstr>
      <vt:lpstr>Fundamental symmetries in light hypernuclei</vt:lpstr>
      <vt:lpstr>The A = 4 isospin doublet</vt:lpstr>
      <vt:lpstr>World data on Λ4H</vt:lpstr>
      <vt:lpstr>World data on A = 4 system</vt:lpstr>
      <vt:lpstr>World data on A = 4 system</vt:lpstr>
      <vt:lpstr>Modern calculations on A = 4 system</vt:lpstr>
      <vt:lpstr>Experimental method</vt:lpstr>
      <vt:lpstr>Hypernuclear decay-pion spectroscopy in emulsion </vt:lpstr>
      <vt:lpstr>Hypernuclear decay-pion spectroscopy in counter experiments</vt:lpstr>
      <vt:lpstr>Goals of decay-pion spectroscopy</vt:lpstr>
      <vt:lpstr>Experiments at  Mainz Microtron</vt:lpstr>
      <vt:lpstr>Decay-pion spectroscopy at MAMI</vt:lpstr>
      <vt:lpstr>Particle detection system in KAOS</vt:lpstr>
      <vt:lpstr> Kaos spectrometer changed into zero-degree tagger </vt:lpstr>
      <vt:lpstr>Reaction identification</vt:lpstr>
      <vt:lpstr>Hyperhydrogen peak search</vt:lpstr>
      <vt:lpstr>Binding energy extraction</vt:lpstr>
      <vt:lpstr>Systematic error evaluation</vt:lpstr>
      <vt:lpstr>Discussion of results</vt:lpstr>
      <vt:lpstr>World data on A = 4 system</vt:lpstr>
      <vt:lpstr>World data on A = 4 system</vt:lpstr>
      <vt:lpstr>MAMI Experiment 2014</vt:lpstr>
      <vt:lpstr>Decay region collimation</vt:lpstr>
      <vt:lpstr>Decay region collimation</vt:lpstr>
      <vt:lpstr>Conclusions</vt:lpstr>
      <vt:lpstr>Light hyperisotopes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Kaos</dc:title>
  <dc:creator>Patrick</dc:creator>
  <cp:lastModifiedBy>Stephanie Schatzel</cp:lastModifiedBy>
  <cp:revision>795</cp:revision>
  <cp:lastPrinted>1601-01-01T00:00:00Z</cp:lastPrinted>
  <dcterms:created xsi:type="dcterms:W3CDTF">2002-04-08T07:33:42Z</dcterms:created>
  <dcterms:modified xsi:type="dcterms:W3CDTF">2014-05-28T12:05:52Z</dcterms:modified>
</cp:coreProperties>
</file>