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75" r:id="rId9"/>
    <p:sldId id="264" r:id="rId10"/>
    <p:sldId id="265" r:id="rId11"/>
    <p:sldId id="276" r:id="rId12"/>
    <p:sldId id="260" r:id="rId13"/>
    <p:sldId id="274" r:id="rId14"/>
    <p:sldId id="268" r:id="rId15"/>
    <p:sldId id="269" r:id="rId16"/>
    <p:sldId id="270" r:id="rId17"/>
    <p:sldId id="277" r:id="rId18"/>
    <p:sldId id="278" r:id="rId19"/>
    <p:sldId id="271" r:id="rId20"/>
    <p:sldId id="266" r:id="rId21"/>
    <p:sldId id="273" r:id="rId22"/>
    <p:sldId id="267" r:id="rId23"/>
    <p:sldId id="272" r:id="rId24"/>
  </p:sldIdLst>
  <p:sldSz cx="9144000" cy="6858000" type="screen4x3"/>
  <p:notesSz cx="6794500" cy="99187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996633"/>
    <a:srgbClr val="CCECFF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56" y="-114"/>
      </p:cViewPr>
      <p:guideLst>
        <p:guide orient="horz" pos="935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F7D3D-22AB-40F9-BEAF-B354756927AC}" type="datetimeFigureOut">
              <a:rPr lang="en-GB" smtClean="0"/>
              <a:t>20/05/2014</a:t>
            </a:fld>
            <a:endParaRPr lang="en-GB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18AC5-7A16-4D22-B40E-D49BDC54F8CA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8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28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70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7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58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5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50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556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00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15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2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147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490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446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5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0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7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08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9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88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26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18AC5-7A16-4D22-B40E-D49BDC54F8C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78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00282"/>
            <a:ext cx="8229600" cy="918270"/>
          </a:xfrm>
          <a:ln>
            <a:solidFill>
              <a:schemeClr val="bg1"/>
            </a:solidFill>
          </a:ln>
          <a:effectLst>
            <a:outerShdw blurRad="50800" dist="63500" dir="5400000" algn="ctr" rotWithShape="0">
              <a:schemeClr val="bg1">
                <a:lumMod val="50000"/>
              </a:schemeClr>
            </a:outerShdw>
          </a:effectLst>
        </p:spPr>
        <p:txBody>
          <a:bodyPr>
            <a:spAutoFit/>
          </a:bodyPr>
          <a:lstStyle>
            <a:lvl1pPr algn="l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</a:t>
            </a:r>
            <a:r>
              <a:rPr lang="it-IT" dirty="0" err="1" smtClean="0"/>
              <a:t>el</a:t>
            </a:r>
            <a:r>
              <a:rPr lang="it-IT" dirty="0" smtClean="0"/>
              <a:t>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foldedCorner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48464" y="6464369"/>
            <a:ext cx="39553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0.jpeg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jpeg"/><Relationship Id="rId11" Type="http://schemas.openxmlformats.org/officeDocument/2006/relationships/image" Target="../media/image39.jpeg"/><Relationship Id="rId5" Type="http://schemas.openxmlformats.org/officeDocument/2006/relationships/image" Target="../media/image37.jpe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4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(New) Results from FINUDA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59919"/>
          </a:xfrm>
          <a:prstGeom prst="round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Tullio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Bressani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Dipartimento</a:t>
            </a:r>
            <a:r>
              <a:rPr lang="en-US" sz="2000" dirty="0" smtClean="0">
                <a:solidFill>
                  <a:schemeClr val="bg1"/>
                </a:solidFill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</a:rPr>
              <a:t>Fisica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Università</a:t>
            </a:r>
            <a:r>
              <a:rPr lang="en-US" sz="2000" dirty="0" smtClean="0">
                <a:solidFill>
                  <a:schemeClr val="bg1"/>
                </a:solidFill>
              </a:rPr>
              <a:t> di Torino (ITALY)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I.N.F.N. – </a:t>
            </a:r>
            <a:r>
              <a:rPr lang="en-US" sz="2000" dirty="0" err="1" smtClean="0">
                <a:solidFill>
                  <a:schemeClr val="bg1"/>
                </a:solidFill>
              </a:rPr>
              <a:t>Sezione</a:t>
            </a:r>
            <a:r>
              <a:rPr lang="en-US" sz="2000" dirty="0" smtClean="0">
                <a:solidFill>
                  <a:schemeClr val="bg1"/>
                </a:solidFill>
              </a:rPr>
              <a:t> di Torino</a:t>
            </a:r>
            <a:r>
              <a:rPr lang="en-US" sz="2000" dirty="0">
                <a:solidFill>
                  <a:schemeClr val="bg1"/>
                </a:solidFill>
              </a:rPr>
              <a:t> (ITALY)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284455"/>
            <a:ext cx="3404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Workshop 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Perspectives of high resolution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hypernuclear spectroscopy at </a:t>
            </a:r>
            <a:r>
              <a:rPr lang="en-US" dirty="0" err="1" smtClean="0">
                <a:solidFill>
                  <a:srgbClr val="FF0000"/>
                </a:solidFill>
              </a:rPr>
              <a:t>JLab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Newport News, May 27-29, 2014</a:t>
            </a:r>
            <a:endParaRPr lang="en-US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6" y="389460"/>
            <a:ext cx="2990850" cy="8477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9" name="Picture 5" descr="\\menelao.to.infn.it\Feliciello\Attività lavorativa\INFN\Sito Web\media\logos\FND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12" y="328498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3743"/>
            <a:ext cx="8229600" cy="771346"/>
          </a:xfrm>
        </p:spPr>
        <p:txBody>
          <a:bodyPr/>
          <a:lstStyle/>
          <a:p>
            <a:r>
              <a:rPr lang="en-US" sz="3600" dirty="0" smtClean="0"/>
              <a:t>(Slightly) Revised determination of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baseline="-25000" dirty="0" smtClean="0"/>
              <a:t>2N   </a:t>
            </a:r>
            <a:r>
              <a:rPr lang="en-US" sz="1200" dirty="0" smtClean="0"/>
              <a:t>(cont’d)</a:t>
            </a:r>
            <a:r>
              <a:rPr lang="en-US" sz="3600" baseline="-25000" dirty="0" smtClean="0"/>
              <a:t>             </a:t>
            </a:r>
            <a:endParaRPr lang="en-US" sz="3600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1594" y="1078632"/>
            <a:ext cx="6525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Subsequently a more precise determination of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was obtained,</a:t>
            </a:r>
          </a:p>
          <a:p>
            <a:r>
              <a:rPr lang="en-US" dirty="0" smtClean="0"/>
              <a:t>by considering the (</a:t>
            </a:r>
            <a:r>
              <a:rPr lang="en-US" dirty="0" err="1" smtClean="0"/>
              <a:t>n,p</a:t>
            </a:r>
            <a:r>
              <a:rPr lang="en-US" dirty="0" smtClean="0"/>
              <a:t>) coincidence.</a:t>
            </a:r>
          </a:p>
          <a:p>
            <a:r>
              <a:rPr lang="en-US" dirty="0" smtClean="0"/>
              <a:t>We defined the ratio</a:t>
            </a:r>
            <a:endParaRPr lang="en-US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78687"/>
              </p:ext>
            </p:extLst>
          </p:nvPr>
        </p:nvGraphicFramePr>
        <p:xfrm>
          <a:off x="1535113" y="1974627"/>
          <a:ext cx="635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1" name="Equazione" r:id="rId4" imgW="6349680" imgH="914400" progId="Equation.3">
                  <p:embed/>
                </p:oleObj>
              </mc:Choice>
              <mc:Fallback>
                <p:oleObj name="Equazione" r:id="rId4" imgW="6349680" imgH="91440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1974627"/>
                        <a:ext cx="6350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28" name="Picture 660" descr="C:\root\R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5" y="2925384"/>
            <a:ext cx="546283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3743"/>
            <a:ext cx="8229600" cy="771346"/>
          </a:xfrm>
        </p:spPr>
        <p:txBody>
          <a:bodyPr/>
          <a:lstStyle/>
          <a:p>
            <a:r>
              <a:rPr lang="en-US" sz="3600" dirty="0" smtClean="0"/>
              <a:t>(Slightly) Revised determination of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baseline="-25000" dirty="0" smtClean="0"/>
              <a:t>2N   </a:t>
            </a:r>
            <a:r>
              <a:rPr lang="en-US" sz="1200" dirty="0" smtClean="0"/>
              <a:t>(cont’d)</a:t>
            </a:r>
            <a:r>
              <a:rPr lang="en-US" sz="3600" baseline="-25000" dirty="0" smtClean="0"/>
              <a:t>             </a:t>
            </a:r>
            <a:endParaRPr lang="en-US" sz="3600" baseline="-25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1594" y="2132856"/>
            <a:ext cx="15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we found: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82074"/>
              </p:ext>
            </p:extLst>
          </p:nvPr>
        </p:nvGraphicFramePr>
        <p:xfrm>
          <a:off x="899592" y="2615704"/>
          <a:ext cx="307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zione" r:id="rId4" imgW="3073320" imgH="838080" progId="Equation.3">
                  <p:embed/>
                </p:oleObj>
              </mc:Choice>
              <mc:Fallback>
                <p:oleObj name="Equazione" r:id="rId4" imgW="307332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615704"/>
                        <a:ext cx="3073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05962"/>
              </p:ext>
            </p:extLst>
          </p:nvPr>
        </p:nvGraphicFramePr>
        <p:xfrm>
          <a:off x="4705350" y="2603575"/>
          <a:ext cx="3670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zione" r:id="rId6" imgW="3670200" imgH="863280" progId="Equation.3">
                  <p:embed/>
                </p:oleObj>
              </mc:Choice>
              <mc:Fallback>
                <p:oleObj name="Equazione" r:id="rId6" imgW="367020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5350" y="2603575"/>
                        <a:ext cx="36703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61594" y="3573016"/>
            <a:ext cx="31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new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values, we got:</a:t>
            </a:r>
            <a:endParaRPr lang="en-US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15711"/>
              </p:ext>
            </p:extLst>
          </p:nvPr>
        </p:nvGraphicFramePr>
        <p:xfrm>
          <a:off x="899592" y="4340200"/>
          <a:ext cx="307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zione" r:id="rId8" imgW="3073320" imgH="838080" progId="Equation.3">
                  <p:embed/>
                </p:oleObj>
              </mc:Choice>
              <mc:Fallback>
                <p:oleObj name="Equazione" r:id="rId8" imgW="30733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340200"/>
                        <a:ext cx="307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39561"/>
              </p:ext>
            </p:extLst>
          </p:nvPr>
        </p:nvGraphicFramePr>
        <p:xfrm>
          <a:off x="4692650" y="4327600"/>
          <a:ext cx="3695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zione" r:id="rId10" imgW="3695400" imgH="863280" progId="Equation.3">
                  <p:embed/>
                </p:oleObj>
              </mc:Choice>
              <mc:Fallback>
                <p:oleObj name="Equazione" r:id="rId10" imgW="3695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4327600"/>
                        <a:ext cx="3695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61594" y="5086925"/>
            <a:ext cx="553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ully compatible with the previous one, within the errors.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73744"/>
            <a:ext cx="8229600" cy="771346"/>
          </a:xfrm>
        </p:spPr>
        <p:txBody>
          <a:bodyPr/>
          <a:lstStyle/>
          <a:p>
            <a:r>
              <a:rPr lang="en-US" sz="3600" dirty="0" smtClean="0"/>
              <a:t>First determination of </a:t>
            </a:r>
            <a:r>
              <a:rPr lang="en-US" sz="3600" dirty="0" err="1" smtClean="0">
                <a:latin typeface="Symbol" panose="05050102010706020507" pitchFamily="18" charset="2"/>
              </a:rPr>
              <a:t>G</a:t>
            </a:r>
            <a:r>
              <a:rPr lang="en-US" sz="3600" baseline="-25000" dirty="0" err="1" smtClean="0"/>
              <a:t>p</a:t>
            </a:r>
            <a:r>
              <a:rPr lang="en-US" sz="3600" dirty="0" smtClean="0"/>
              <a:t> for 8 Hypernuclei</a:t>
            </a:r>
            <a:endParaRPr lang="en-US" sz="3600" dirty="0"/>
          </a:p>
        </p:txBody>
      </p:sp>
      <p:pic>
        <p:nvPicPr>
          <p:cNvPr id="3" name="Content Placeholder 3" descr="c1270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17826" r="-17826"/>
              <a:stretch>
                <a:fillRect/>
              </a:stretch>
            </p:blipFill>
          </mc:Choice>
          <mc:Fallback>
            <p:blipFill>
              <a:blip r:embed="rId4"/>
              <a:srcRect l="-17826" r="-17826"/>
              <a:stretch>
                <a:fillRect/>
              </a:stretch>
            </p:blipFill>
          </mc:Fallback>
        </mc:AlternateContent>
        <p:spPr>
          <a:xfrm>
            <a:off x="472144" y="1904058"/>
            <a:ext cx="4582140" cy="252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8313" y="1052736"/>
            <a:ext cx="6923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information exists in the proton spectra, but</a:t>
            </a:r>
          </a:p>
          <a:p>
            <a:r>
              <a:rPr lang="en-US" dirty="0" smtClean="0"/>
              <a:t>how it is possible to extract the “true” number of protons from NMWD.</a:t>
            </a:r>
          </a:p>
          <a:p>
            <a:r>
              <a:rPr lang="en-US" dirty="0" smtClean="0"/>
              <a:t>Spectra are severely distorted by several FSI effects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8313" y="4496346"/>
            <a:ext cx="842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least 3 effects: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Number of primary proton from NMWD decreased by FSI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In a given region of the spectrum increase due to the FSI not only of higher energy protons, but of neutron as well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Quantum mechanical interference effect</a:t>
            </a:r>
          </a:p>
          <a:p>
            <a:endParaRPr lang="en-US" dirty="0"/>
          </a:p>
          <a:p>
            <a:r>
              <a:rPr lang="en-US" dirty="0" smtClean="0"/>
              <a:t>In the upper part of the experimental spectrum b) and c) are negligible.</a:t>
            </a:r>
          </a:p>
          <a:p>
            <a:r>
              <a:rPr lang="en-US" dirty="0" smtClean="0"/>
              <a:t>How to calculate a) without INC models, but only from experimental data?</a:t>
            </a:r>
            <a:endParaRPr lang="en-US" dirty="0"/>
          </a:p>
        </p:txBody>
      </p:sp>
      <p:pic>
        <p:nvPicPr>
          <p:cNvPr id="12290" name="Picture 2" descr="C:\root\test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2747"/>
            <a:ext cx="337702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19766378">
            <a:off x="212491" y="2383694"/>
            <a:ext cx="86732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endParaRPr lang="en-US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7885"/>
          </a:xfrm>
        </p:spPr>
        <p:txBody>
          <a:bodyPr/>
          <a:lstStyle/>
          <a:p>
            <a:r>
              <a:rPr lang="en-US" sz="3200" dirty="0" smtClean="0"/>
              <a:t>First determination of </a:t>
            </a:r>
            <a:r>
              <a:rPr lang="en-US" sz="3200" dirty="0" err="1" smtClean="0">
                <a:latin typeface="Symbol" panose="05050102010706020507" pitchFamily="18" charset="2"/>
              </a:rPr>
              <a:t>G</a:t>
            </a:r>
            <a:r>
              <a:rPr lang="en-US" sz="3200" baseline="-25000" dirty="0" err="1" smtClean="0"/>
              <a:t>p</a:t>
            </a:r>
            <a:r>
              <a:rPr lang="en-US" sz="3200" dirty="0" smtClean="0"/>
              <a:t> for 8 Hypernuclei   </a:t>
            </a:r>
            <a:r>
              <a:rPr lang="en-US" sz="1200" dirty="0" smtClean="0"/>
              <a:t>(cont’d)</a:t>
            </a:r>
            <a:endParaRPr lang="en-US" sz="3600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51875"/>
              </p:ext>
            </p:extLst>
          </p:nvPr>
        </p:nvGraphicFramePr>
        <p:xfrm>
          <a:off x="24863" y="1082787"/>
          <a:ext cx="4559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zione" r:id="rId4" imgW="4559040" imgH="876240" progId="Equation.3">
                  <p:embed/>
                </p:oleObj>
              </mc:Choice>
              <mc:Fallback>
                <p:oleObj name="Equazione" r:id="rId4" imgW="4559040" imgH="876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63" y="1082787"/>
                        <a:ext cx="4559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520413" y="1259468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accounts for FSI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39537"/>
              </p:ext>
            </p:extLst>
          </p:nvPr>
        </p:nvGraphicFramePr>
        <p:xfrm>
          <a:off x="6961708" y="1105971"/>
          <a:ext cx="977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zione" r:id="rId6" imgW="977760" imgH="787320" progId="Equation.3">
                  <p:embed/>
                </p:oleObj>
              </mc:Choice>
              <mc:Fallback>
                <p:oleObj name="Equazione" r:id="rId6" imgW="97776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1708" y="1105971"/>
                        <a:ext cx="977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875859" y="1270101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protons lost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34553" y="2096852"/>
            <a:ext cx="7425879" cy="472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the basis of 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’s</a:t>
            </a:r>
            <a:r>
              <a:rPr lang="en-US" baseline="-25000" dirty="0" smtClean="0">
                <a:latin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experimental values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FINUDA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KEK</a:t>
            </a:r>
            <a:endParaRPr lang="en-US" sz="500" dirty="0" smtClean="0"/>
          </a:p>
          <a:p>
            <a:pPr marL="0" lvl="3">
              <a:buClr>
                <a:schemeClr val="tx1"/>
              </a:buClr>
              <a:tabLst>
                <a:tab pos="1073150" algn="l"/>
                <a:tab pos="2328863" algn="l"/>
              </a:tabLst>
            </a:pP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i="1" baseline="-25000" dirty="0" smtClean="0"/>
              <a:t>2N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= 0.36 ± 0.14,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= 0.45 </a:t>
            </a:r>
            <a:r>
              <a:rPr lang="en-US" dirty="0"/>
              <a:t>± </a:t>
            </a:r>
            <a:r>
              <a:rPr lang="en-US" dirty="0" smtClean="0"/>
              <a:t>0.10 (</a:t>
            </a:r>
            <a:r>
              <a:rPr lang="en-US" baseline="30000" dirty="0" smtClean="0"/>
              <a:t>5</a:t>
            </a:r>
            <a:r>
              <a:rPr lang="en-US" dirty="0" smtClean="0"/>
              <a:t>He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),</a:t>
            </a:r>
          </a:p>
          <a:p>
            <a:pPr marL="0" lvl="3">
              <a:buClr>
                <a:schemeClr val="tx1"/>
              </a:buClr>
              <a:tabLst>
                <a:tab pos="1073150" algn="l"/>
                <a:tab pos="2328863" algn="l"/>
              </a:tabLst>
            </a:pP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0.51 </a:t>
            </a:r>
            <a:r>
              <a:rPr lang="en-US" dirty="0"/>
              <a:t>± </a:t>
            </a:r>
            <a:r>
              <a:rPr lang="en-US" dirty="0" smtClean="0"/>
              <a:t>0.15 (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), we got: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073150" algn="l"/>
                <a:tab pos="2328863" algn="l"/>
              </a:tabLst>
            </a:pPr>
            <a:endParaRPr lang="en-US" sz="9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3150" algn="l"/>
                <a:tab pos="2328863" algn="l"/>
              </a:tabLst>
            </a:pP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	= 0.223 ± 0.032 </a:t>
            </a:r>
            <a:r>
              <a:rPr lang="en-US" dirty="0"/>
              <a:t>(</a:t>
            </a:r>
            <a:r>
              <a:rPr lang="en-US" baseline="30000" dirty="0"/>
              <a:t>5</a:t>
            </a:r>
            <a:r>
              <a:rPr lang="en-US" dirty="0"/>
              <a:t>He</a:t>
            </a:r>
            <a:r>
              <a:rPr lang="en-US" baseline="-25000" dirty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baseline="-25000" dirty="0" smtClean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073150" algn="l"/>
                <a:tab pos="2328863" algn="l"/>
              </a:tabLst>
            </a:pPr>
            <a:endParaRPr lang="en-US" sz="300" dirty="0" smtClean="0"/>
          </a:p>
          <a:p>
            <a:pPr marL="285750" lvl="3" indent="-285750">
              <a:buFont typeface="Arial" panose="020B0604020202020204" pitchFamily="34" charset="0"/>
              <a:buChar char="•"/>
              <a:tabLst>
                <a:tab pos="1073150" algn="l"/>
                <a:tab pos="2328863" algn="l"/>
              </a:tabLst>
            </a:pP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	= 0.494 ± 0.060 </a:t>
            </a:r>
            <a:r>
              <a:rPr lang="en-US" dirty="0"/>
              <a:t>(</a:t>
            </a:r>
            <a:r>
              <a:rPr lang="en-US" baseline="30000" dirty="0"/>
              <a:t>12</a:t>
            </a:r>
            <a:r>
              <a:rPr lang="en-US" dirty="0"/>
              <a:t>C</a:t>
            </a:r>
            <a:r>
              <a:rPr lang="en-US" baseline="-25000" dirty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</a:p>
          <a:p>
            <a:pPr marL="0" lvl="3">
              <a:tabLst>
                <a:tab pos="1073150" algn="l"/>
                <a:tab pos="2328863" algn="l"/>
              </a:tabLst>
            </a:pPr>
            <a:r>
              <a:rPr lang="en-US" sz="900" dirty="0" smtClean="0"/>
              <a:t>	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t is then possible </a:t>
            </a:r>
            <a:r>
              <a:rPr lang="en-US" dirty="0" smtClean="0">
                <a:solidFill>
                  <a:srgbClr val="FF0000"/>
                </a:solidFill>
              </a:rPr>
              <a:t>to determine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  a</a:t>
            </a:r>
            <a:r>
              <a:rPr lang="en-US" baseline="-25000" dirty="0" smtClean="0"/>
              <a:t>5</a:t>
            </a:r>
            <a:r>
              <a:rPr lang="en-US" dirty="0" smtClean="0"/>
              <a:t>(5)  = 1.154 </a:t>
            </a:r>
            <a:r>
              <a:rPr lang="en-US" dirty="0"/>
              <a:t>± </a:t>
            </a:r>
            <a:r>
              <a:rPr lang="en-US" dirty="0" smtClean="0"/>
              <a:t>0.263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12</a:t>
            </a:r>
            <a:r>
              <a:rPr lang="en-US" dirty="0" smtClean="0"/>
              <a:t>(12) = 2.483 </a:t>
            </a:r>
            <a:r>
              <a:rPr lang="en-US" dirty="0"/>
              <a:t>± </a:t>
            </a:r>
            <a:r>
              <a:rPr lang="en-US" dirty="0" smtClean="0"/>
              <a:t>0.463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Symbol" panose="05050102010706020507" pitchFamily="18" charset="2"/>
            </a:endParaRPr>
          </a:p>
          <a:p>
            <a:r>
              <a:rPr lang="en-US" dirty="0"/>
              <a:t>u</a:t>
            </a:r>
            <a:r>
              <a:rPr lang="en-US" dirty="0" smtClean="0"/>
              <a:t>nder the hypothesis of a </a:t>
            </a:r>
            <a:r>
              <a:rPr lang="en-US" dirty="0" smtClean="0">
                <a:solidFill>
                  <a:srgbClr val="FF0000"/>
                </a:solidFill>
              </a:rPr>
              <a:t>linear scaling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 a</a:t>
            </a:r>
            <a:r>
              <a:rPr lang="en-US" baseline="-25000" dirty="0" smtClean="0"/>
              <a:t>5</a:t>
            </a:r>
            <a:r>
              <a:rPr lang="en-US" dirty="0" smtClean="0"/>
              <a:t>(12) </a:t>
            </a:r>
            <a:r>
              <a:rPr lang="en-US" dirty="0"/>
              <a:t>= </a:t>
            </a:r>
            <a:r>
              <a:rPr lang="en-US" dirty="0" smtClean="0"/>
              <a:t>1.035 </a:t>
            </a:r>
            <a:r>
              <a:rPr lang="en-US" dirty="0"/>
              <a:t>± </a:t>
            </a:r>
            <a:r>
              <a:rPr lang="en-US" dirty="0" smtClean="0"/>
              <a:t>0.193		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 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1.076 </a:t>
            </a:r>
            <a:r>
              <a:rPr lang="en-US" dirty="0"/>
              <a:t>± </a:t>
            </a:r>
            <a:r>
              <a:rPr lang="en-US" dirty="0" smtClean="0"/>
              <a:t>0.156</a:t>
            </a:r>
            <a:endParaRPr lang="en-US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12</a:t>
            </a:r>
            <a:r>
              <a:rPr lang="en-US" dirty="0" smtClean="0"/>
              <a:t>(5)   = 2.770 ± 0.632		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2.583 </a:t>
            </a:r>
            <a:r>
              <a:rPr lang="en-US" dirty="0"/>
              <a:t>± </a:t>
            </a:r>
            <a:r>
              <a:rPr lang="en-US" dirty="0" smtClean="0"/>
              <a:t>0.373</a:t>
            </a: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en-US" dirty="0"/>
              <a:t>g</a:t>
            </a:r>
            <a:r>
              <a:rPr lang="en-US" dirty="0" smtClean="0"/>
              <a:t>eneral expression:</a:t>
            </a:r>
          </a:p>
          <a:p>
            <a:endParaRPr lang="en-US" sz="500" dirty="0" smtClean="0">
              <a:latin typeface="Symbol" panose="05050102010706020507" pitchFamily="18" charset="2"/>
            </a:endParaRPr>
          </a:p>
          <a:p>
            <a:r>
              <a:rPr lang="en-US" dirty="0">
                <a:latin typeface="Symbol" panose="05050102010706020507" pitchFamily="18" charset="2"/>
              </a:rPr>
              <a:t>	</a:t>
            </a:r>
            <a:r>
              <a:rPr lang="en-US" dirty="0" smtClean="0">
                <a:latin typeface="Symbol" panose="05050102010706020507" pitchFamily="18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(A) = (0.215 ± 0.031)A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4896068" y="548122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860064" y="576926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7885"/>
          </a:xfrm>
        </p:spPr>
        <p:txBody>
          <a:bodyPr/>
          <a:lstStyle/>
          <a:p>
            <a:r>
              <a:rPr lang="en-US" sz="3200" dirty="0" smtClean="0"/>
              <a:t>First determination of </a:t>
            </a:r>
            <a:r>
              <a:rPr lang="en-US" sz="3200" dirty="0" err="1" smtClean="0">
                <a:latin typeface="Symbol" panose="05050102010706020507" pitchFamily="18" charset="2"/>
              </a:rPr>
              <a:t>G</a:t>
            </a:r>
            <a:r>
              <a:rPr lang="en-US" sz="3200" baseline="-25000" dirty="0" err="1" smtClean="0"/>
              <a:t>p</a:t>
            </a:r>
            <a:r>
              <a:rPr lang="en-US" sz="3200" dirty="0" smtClean="0"/>
              <a:t> for 8 Hypernuclei   </a:t>
            </a:r>
            <a:r>
              <a:rPr lang="en-US" sz="1200" dirty="0" smtClean="0"/>
              <a:t>(cont’d)</a:t>
            </a:r>
            <a:endParaRPr lang="en-US" sz="360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33879" y="1196284"/>
            <a:ext cx="8765082" cy="5551353"/>
            <a:chOff x="33879" y="1196284"/>
            <a:chExt cx="8765082" cy="5551353"/>
          </a:xfrm>
        </p:grpSpPr>
        <p:pic>
          <p:nvPicPr>
            <p:cNvPr id="31" name="Picture 5" descr="C:\root\Gp-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96284"/>
              <a:ext cx="744931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5421137" y="1412776"/>
              <a:ext cx="3377824" cy="282178"/>
            </a:xfrm>
            <a:prstGeom prst="vertic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7030A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K.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Itonaga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T.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Motoba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Progr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Phys. Suppl. 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185 (2010) 252. </a:t>
              </a:r>
              <a:endParaRPr lang="en-US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33879" y="6465459"/>
              <a:ext cx="2057272" cy="282178"/>
            </a:xfrm>
            <a:prstGeom prst="verticalScroll">
              <a:avLst>
                <a:gd name="adj" fmla="val 12500"/>
              </a:avLst>
            </a:pr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H. Bhang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JKPS 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59 (2011) 1461. </a:t>
              </a:r>
              <a:endParaRPr lang="en-US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2"/>
            <p:cNvSpPr>
              <a:spLocks noChangeAspect="1" noChangeArrowheads="1"/>
            </p:cNvSpPr>
            <p:nvPr/>
          </p:nvSpPr>
          <p:spPr bwMode="auto">
            <a:xfrm>
              <a:off x="33879" y="6071106"/>
              <a:ext cx="2202428" cy="282178"/>
            </a:xfrm>
            <a:prstGeom prst="verticalScroll">
              <a:avLst>
                <a:gd name="adj" fmla="val 12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J.J. </a:t>
              </a:r>
              <a:r>
                <a:rPr lang="en-US" sz="900" dirty="0" err="1" smtClean="0">
                  <a:solidFill>
                    <a:srgbClr val="FFFF00"/>
                  </a:solidFill>
                  <a:latin typeface="Times New Roman" pitchFamily="18" charset="0"/>
                </a:rPr>
                <a:t>Szymansky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PRC </a:t>
              </a:r>
              <a:r>
                <a:rPr lang="en-US" sz="900" dirty="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3 (1991) 849.</a:t>
              </a:r>
              <a:endParaRPr lang="en-US" sz="9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2324527" y="6077376"/>
              <a:ext cx="2096859" cy="282178"/>
            </a:xfrm>
            <a:prstGeom prst="verticalScroll">
              <a:avLst>
                <a:gd name="adj" fmla="val 12500"/>
              </a:avLst>
            </a:prstGeom>
            <a:solidFill>
              <a:srgbClr val="0066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Noumi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PRC 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534 (1995) 2936.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33879" y="1206548"/>
            <a:ext cx="8765082" cy="5541089"/>
            <a:chOff x="33879" y="1206548"/>
            <a:chExt cx="8765082" cy="5541089"/>
          </a:xfrm>
        </p:grpSpPr>
        <p:pic>
          <p:nvPicPr>
            <p:cNvPr id="37" name="Picture 6" descr="C:\root\Gp-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206548"/>
              <a:ext cx="744931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2324527" y="6465459"/>
              <a:ext cx="2103457" cy="282178"/>
            </a:xfrm>
            <a:prstGeom prst="verticalScrol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M. Agnello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PLB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681 (2009) 139.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32"/>
            <p:cNvSpPr>
              <a:spLocks noChangeArrowheads="1"/>
            </p:cNvSpPr>
            <p:nvPr/>
          </p:nvSpPr>
          <p:spPr bwMode="auto">
            <a:xfrm>
              <a:off x="5421137" y="1412776"/>
              <a:ext cx="3377824" cy="282178"/>
            </a:xfrm>
            <a:prstGeom prst="vertic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7030A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K.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Itonaga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T.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Motoba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Progr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Phys. Suppl. 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185 (2010) 252. </a:t>
              </a:r>
              <a:endParaRPr lang="en-US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>
              <a:off x="33879" y="6465459"/>
              <a:ext cx="2057272" cy="282178"/>
            </a:xfrm>
            <a:prstGeom prst="verticalScroll">
              <a:avLst>
                <a:gd name="adj" fmla="val 12500"/>
              </a:avLst>
            </a:pr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H. Bhang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JKPS 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59 (2011) 1461. </a:t>
              </a:r>
              <a:endParaRPr lang="en-US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2"/>
            <p:cNvSpPr>
              <a:spLocks noChangeAspect="1" noChangeArrowheads="1"/>
            </p:cNvSpPr>
            <p:nvPr/>
          </p:nvSpPr>
          <p:spPr bwMode="auto">
            <a:xfrm>
              <a:off x="33879" y="6071106"/>
              <a:ext cx="2202428" cy="282178"/>
            </a:xfrm>
            <a:prstGeom prst="verticalScroll">
              <a:avLst>
                <a:gd name="adj" fmla="val 12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J.J. </a:t>
              </a:r>
              <a:r>
                <a:rPr lang="en-US" sz="900" dirty="0" err="1" smtClean="0">
                  <a:solidFill>
                    <a:srgbClr val="FFFF00"/>
                  </a:solidFill>
                  <a:latin typeface="Times New Roman" pitchFamily="18" charset="0"/>
                </a:rPr>
                <a:t>Szymansky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PRC </a:t>
              </a:r>
              <a:r>
                <a:rPr lang="en-US" sz="900" dirty="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3 (1991) 849.</a:t>
              </a:r>
              <a:endParaRPr lang="en-US" sz="9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32"/>
            <p:cNvSpPr>
              <a:spLocks noChangeArrowheads="1"/>
            </p:cNvSpPr>
            <p:nvPr/>
          </p:nvSpPr>
          <p:spPr bwMode="auto">
            <a:xfrm>
              <a:off x="2324527" y="6077376"/>
              <a:ext cx="2096859" cy="282178"/>
            </a:xfrm>
            <a:prstGeom prst="verticalScroll">
              <a:avLst>
                <a:gd name="adj" fmla="val 12500"/>
              </a:avLst>
            </a:prstGeom>
            <a:solidFill>
              <a:srgbClr val="0066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Noumi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PRC 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534 (1995) 2936.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33879" y="1199719"/>
            <a:ext cx="8765082" cy="5547918"/>
            <a:chOff x="33879" y="1199719"/>
            <a:chExt cx="8765082" cy="5547918"/>
          </a:xfrm>
        </p:grpSpPr>
        <p:pic>
          <p:nvPicPr>
            <p:cNvPr id="44" name="Picture 7" descr="C:\root\Gp-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99719"/>
              <a:ext cx="744931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AutoShape 32"/>
            <p:cNvSpPr>
              <a:spLocks noChangeArrowheads="1"/>
            </p:cNvSpPr>
            <p:nvPr/>
          </p:nvSpPr>
          <p:spPr bwMode="auto">
            <a:xfrm>
              <a:off x="6732240" y="2180862"/>
              <a:ext cx="2063869" cy="282178"/>
            </a:xfrm>
            <a:prstGeom prst="verticalScroll">
              <a:avLst>
                <a:gd name="adj" fmla="val 1250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T. </a:t>
              </a:r>
              <a:r>
                <a:rPr lang="en-US" sz="900" dirty="0" err="1" smtClean="0">
                  <a:latin typeface="Times New Roman" pitchFamily="18" charset="0"/>
                  <a:cs typeface="Times New Roman" pitchFamily="18" charset="0"/>
                </a:rPr>
                <a:t>Motoba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smtClean="0"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latin typeface="Times New Roman" pitchFamily="18" charset="0"/>
                  <a:cs typeface="Times New Roman" pitchFamily="18" charset="0"/>
                </a:rPr>
                <a:t>NPA 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534 (1991) 597. </a:t>
              </a:r>
              <a:endParaRPr lang="en-US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32"/>
            <p:cNvSpPr>
              <a:spLocks noChangeArrowheads="1"/>
            </p:cNvSpPr>
            <p:nvPr/>
          </p:nvSpPr>
          <p:spPr bwMode="auto">
            <a:xfrm>
              <a:off x="7215677" y="2564904"/>
              <a:ext cx="1580432" cy="282178"/>
            </a:xfrm>
            <a:prstGeom prst="verticalScroll">
              <a:avLst>
                <a:gd name="adj" fmla="val 12500"/>
              </a:avLst>
            </a:prstGeom>
            <a:solidFill>
              <a:srgbClr val="CCEC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Gal, </a:t>
              </a:r>
              <a:r>
                <a:rPr lang="en-US" sz="9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NPA </a:t>
              </a:r>
              <a:r>
                <a:rPr lang="en-US" sz="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828 (2009) 72. </a:t>
              </a:r>
              <a:endParaRPr lang="en-US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5421134" y="1796819"/>
              <a:ext cx="3377823" cy="282178"/>
            </a:xfrm>
            <a:prstGeom prst="verticalScroll">
              <a:avLst>
                <a:gd name="adj" fmla="val 12500"/>
              </a:avLst>
            </a:prstGeom>
            <a:solidFill>
              <a:srgbClr val="7030A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T. </a:t>
              </a:r>
              <a:r>
                <a:rPr lang="en-US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Motoba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K. </a:t>
              </a:r>
              <a:r>
                <a:rPr lang="en-US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Itonaga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Progr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Theor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Phys. Suppl. 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117 (1994) 477.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AutoShape 32"/>
            <p:cNvSpPr>
              <a:spLocks noChangeArrowheads="1"/>
            </p:cNvSpPr>
            <p:nvPr/>
          </p:nvSpPr>
          <p:spPr bwMode="auto">
            <a:xfrm>
              <a:off x="2324527" y="6465459"/>
              <a:ext cx="2103457" cy="282178"/>
            </a:xfrm>
            <a:prstGeom prst="verticalScrol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M. Agnello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PLB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681 (2009) 139.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AutoShape 32"/>
            <p:cNvSpPr>
              <a:spLocks noChangeArrowheads="1"/>
            </p:cNvSpPr>
            <p:nvPr/>
          </p:nvSpPr>
          <p:spPr bwMode="auto">
            <a:xfrm>
              <a:off x="5421137" y="1412776"/>
              <a:ext cx="3377824" cy="282178"/>
            </a:xfrm>
            <a:prstGeom prst="verticalScroll">
              <a:avLst>
                <a:gd name="adj" fmla="val 12500"/>
              </a:avLst>
            </a:prstGeom>
            <a:solidFill>
              <a:srgbClr val="FFCCFF"/>
            </a:solidFill>
            <a:ln w="9525">
              <a:solidFill>
                <a:srgbClr val="7030A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K.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Itonaga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T. </a:t>
              </a:r>
              <a:r>
                <a:rPr lang="en-US" sz="9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Motoba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Progr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Theor</a:t>
              </a:r>
              <a:r>
                <a:rPr lang="en-US" sz="900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. Phys. Suppl. </a:t>
              </a:r>
              <a:r>
                <a:rPr lang="en-US" sz="9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185 (2010) 252. </a:t>
              </a:r>
              <a:endParaRPr lang="en-US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AutoShape 32"/>
            <p:cNvSpPr>
              <a:spLocks noChangeArrowheads="1"/>
            </p:cNvSpPr>
            <p:nvPr/>
          </p:nvSpPr>
          <p:spPr bwMode="auto">
            <a:xfrm>
              <a:off x="33879" y="6465459"/>
              <a:ext cx="2057272" cy="282178"/>
            </a:xfrm>
            <a:prstGeom prst="verticalScroll">
              <a:avLst>
                <a:gd name="adj" fmla="val 12500"/>
              </a:avLst>
            </a:prstGeom>
            <a:solidFill>
              <a:srgbClr val="FFC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H. Bhang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JKPS </a:t>
              </a:r>
              <a:r>
                <a:rPr lang="en-US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59 (2011) 1461. </a:t>
              </a:r>
              <a:endParaRPr lang="en-US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AutoShape 2"/>
            <p:cNvSpPr>
              <a:spLocks noChangeAspect="1" noChangeArrowheads="1"/>
            </p:cNvSpPr>
            <p:nvPr/>
          </p:nvSpPr>
          <p:spPr bwMode="auto">
            <a:xfrm>
              <a:off x="33879" y="6071106"/>
              <a:ext cx="2202428" cy="282178"/>
            </a:xfrm>
            <a:prstGeom prst="verticalScroll">
              <a:avLst>
                <a:gd name="adj" fmla="val 12500"/>
              </a:avLst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J.J. </a:t>
              </a:r>
              <a:r>
                <a:rPr lang="en-US" sz="900" dirty="0" err="1" smtClean="0">
                  <a:solidFill>
                    <a:srgbClr val="FFFF00"/>
                  </a:solidFill>
                  <a:latin typeface="Times New Roman" pitchFamily="18" charset="0"/>
                </a:rPr>
                <a:t>Szymansky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rgbClr val="FFFF00"/>
                  </a:solidFill>
                  <a:latin typeface="Times New Roman" pitchFamily="18" charset="0"/>
                </a:rPr>
                <a:t>PRC </a:t>
              </a:r>
              <a:r>
                <a:rPr lang="en-US" sz="900" dirty="0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r>
                <a:rPr lang="en-US" sz="900" dirty="0" smtClean="0">
                  <a:solidFill>
                    <a:srgbClr val="FFFF00"/>
                  </a:solidFill>
                  <a:latin typeface="Times New Roman" pitchFamily="18" charset="0"/>
                </a:rPr>
                <a:t>3 (1991) 849.</a:t>
              </a:r>
              <a:endParaRPr lang="en-US" sz="900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2324527" y="6077376"/>
              <a:ext cx="2096859" cy="282178"/>
            </a:xfrm>
            <a:prstGeom prst="verticalScroll">
              <a:avLst>
                <a:gd name="adj" fmla="val 12500"/>
              </a:avLst>
            </a:prstGeom>
            <a:solidFill>
              <a:srgbClr val="0066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Noumi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9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PRC </a:t>
              </a:r>
              <a:r>
                <a:rPr lang="en-US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534 (1995) 2936. </a:t>
              </a:r>
              <a:endPara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0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7885"/>
          </a:xfrm>
        </p:spPr>
        <p:txBody>
          <a:bodyPr/>
          <a:lstStyle/>
          <a:p>
            <a:r>
              <a:rPr lang="en-US" sz="3200" dirty="0" smtClean="0"/>
              <a:t>First determination of </a:t>
            </a:r>
            <a:r>
              <a:rPr lang="en-US" sz="3200" dirty="0" err="1" smtClean="0">
                <a:latin typeface="Symbol" panose="05050102010706020507" pitchFamily="18" charset="2"/>
              </a:rPr>
              <a:t>G</a:t>
            </a:r>
            <a:r>
              <a:rPr lang="en-US" sz="3200" baseline="-25000" dirty="0" err="1" smtClean="0"/>
              <a:t>p</a:t>
            </a:r>
            <a:r>
              <a:rPr lang="en-US" sz="3200" dirty="0" smtClean="0"/>
              <a:t> for 8 Hypernuclei   </a:t>
            </a:r>
            <a:r>
              <a:rPr lang="en-US" sz="1200" dirty="0" smtClean="0"/>
              <a:t>(cont’d)</a:t>
            </a:r>
            <a:endParaRPr lang="en-US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8312" y="1052736"/>
            <a:ext cx="81007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tabLst>
                <a:tab pos="265113" algn="l"/>
              </a:tabLst>
            </a:pPr>
            <a:r>
              <a:rPr lang="en-US" dirty="0" smtClean="0"/>
              <a:t>Remarks:</a:t>
            </a:r>
          </a:p>
          <a:p>
            <a:pPr marL="265113" indent="-265113">
              <a:tabLst>
                <a:tab pos="265113" algn="l"/>
              </a:tabLst>
            </a:pPr>
            <a:endParaRPr lang="en-US" dirty="0" smtClean="0"/>
          </a:p>
          <a:p>
            <a:pPr marL="285750" indent="-285750">
              <a:buBlip>
                <a:blip r:embed="rId3"/>
              </a:buBlip>
              <a:tabLst>
                <a:tab pos="26511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experimental data </a:t>
            </a:r>
            <a:r>
              <a:rPr lang="en-US" dirty="0" smtClean="0"/>
              <a:t>agree with the latest </a:t>
            </a:r>
            <a:r>
              <a:rPr lang="en-US" dirty="0" smtClean="0">
                <a:solidFill>
                  <a:srgbClr val="FF0000"/>
                </a:solidFill>
              </a:rPr>
              <a:t>calculations</a:t>
            </a:r>
            <a:r>
              <a:rPr lang="en-US" dirty="0" smtClean="0"/>
              <a:t> by </a:t>
            </a:r>
            <a:r>
              <a:rPr lang="en-US" dirty="0" err="1" smtClean="0"/>
              <a:t>Itonaga</a:t>
            </a:r>
            <a:r>
              <a:rPr lang="en-US" dirty="0" smtClean="0"/>
              <a:t> &amp; </a:t>
            </a:r>
            <a:r>
              <a:rPr lang="en-US" dirty="0" err="1" smtClean="0"/>
              <a:t>Motoba</a:t>
            </a:r>
            <a:r>
              <a:rPr lang="en-US" dirty="0" smtClean="0"/>
              <a:t>,</a:t>
            </a:r>
          </a:p>
          <a:p>
            <a:pPr marL="265113" indent="-265113">
              <a:tabLst>
                <a:tab pos="265113" algn="l"/>
              </a:tabLst>
            </a:pPr>
            <a:r>
              <a:rPr lang="en-US" dirty="0" smtClean="0"/>
              <a:t>	(even though the errors   are quite large…)</a:t>
            </a:r>
          </a:p>
          <a:p>
            <a:pPr marL="265113" indent="-265113">
              <a:tabLst>
                <a:tab pos="265113" algn="l"/>
              </a:tabLst>
            </a:pPr>
            <a:endParaRPr lang="en-US" dirty="0" smtClean="0"/>
          </a:p>
          <a:p>
            <a:pPr marL="285750" indent="-285750">
              <a:buBlip>
                <a:blip r:embed="rId3"/>
              </a:buBlip>
              <a:tabLst>
                <a:tab pos="265113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experimental </a:t>
            </a:r>
            <a:r>
              <a:rPr lang="en-US" dirty="0" smtClean="0">
                <a:solidFill>
                  <a:srgbClr val="FF0000"/>
                </a:solidFill>
              </a:rPr>
              <a:t>verification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complementary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FF0000"/>
                </a:solidFill>
              </a:rPr>
              <a:t>MWD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NMWD</a:t>
            </a:r>
            <a:r>
              <a:rPr lang="en-US" dirty="0" smtClean="0"/>
              <a:t>,</a:t>
            </a:r>
          </a:p>
          <a:p>
            <a:pPr>
              <a:tabLst>
                <a:tab pos="265113" algn="l"/>
              </a:tabLst>
            </a:pPr>
            <a:r>
              <a:rPr lang="en-US" dirty="0" smtClean="0"/>
              <a:t>	at least for charged channels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5062450" y="1988840"/>
            <a:ext cx="3400699" cy="282178"/>
          </a:xfrm>
          <a:prstGeom prst="vertic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Itonaga</a:t>
            </a:r>
            <a:r>
              <a:rPr lang="en-US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sz="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Motoba</a:t>
            </a:r>
            <a:r>
              <a:rPr lang="en-US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Progr</a:t>
            </a:r>
            <a:r>
              <a:rPr lang="en-US" sz="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Theor</a:t>
            </a:r>
            <a:r>
              <a:rPr lang="en-US" sz="9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Phys. Suppl. </a:t>
            </a:r>
            <a:r>
              <a:rPr lang="en-US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185 (2010) 252. </a:t>
            </a:r>
            <a:endParaRPr lang="en-US" sz="9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what next?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Good, qualitative agreement between expectations and           experimental results</a:t>
            </a:r>
          </a:p>
          <a:p>
            <a:r>
              <a:rPr lang="en-US" sz="2000" dirty="0" smtClean="0"/>
              <a:t>What about the “flag” of Hypernuclear Physics (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GB" sz="2000" dirty="0">
                <a:latin typeface="Symbol" panose="05050102010706020507" pitchFamily="18" charset="2"/>
              </a:rPr>
              <a:t>®</a:t>
            </a:r>
            <a:r>
              <a:rPr lang="en-US" sz="2000" dirty="0" smtClean="0"/>
              <a:t> </a:t>
            </a:r>
            <a:r>
              <a:rPr lang="en-US" sz="2000" i="1" dirty="0"/>
              <a:t>NN </a:t>
            </a:r>
            <a:r>
              <a:rPr lang="en-US" sz="2000" dirty="0" smtClean="0"/>
              <a:t>Weak Decay)?</a:t>
            </a:r>
          </a:p>
          <a:p>
            <a:r>
              <a:rPr lang="en-US" sz="2000" dirty="0" smtClean="0"/>
              <a:t>Following the present amount of data, matrices of 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’s for selected Hypernuclei at good precision (5-10%) must be performed.         Theoretical guidance is needed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J-PARC</a:t>
            </a:r>
            <a:r>
              <a:rPr lang="en-US" sz="2000" dirty="0" smtClean="0"/>
              <a:t> is probably the best place for achieving such a goal                     (large production of Hypernuclei)</a:t>
            </a:r>
          </a:p>
          <a:p>
            <a:pPr>
              <a:buClr>
                <a:schemeClr val="tx1"/>
              </a:buClr>
            </a:pPr>
            <a:r>
              <a:rPr lang="en-US" sz="2000" dirty="0" err="1" smtClean="0">
                <a:solidFill>
                  <a:srgbClr val="FF0000"/>
                </a:solidFill>
              </a:rPr>
              <a:t>JLab</a:t>
            </a:r>
            <a:r>
              <a:rPr lang="en-US" sz="2000" dirty="0" smtClean="0"/>
              <a:t>, thank to its unprecedented records of resolution, may be essential for solving some particular puzzles in WD of Hypernuclei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Example</a:t>
            </a:r>
            <a:r>
              <a:rPr lang="en-US" sz="2000" dirty="0" smtClean="0"/>
              <a:t>: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>
                <a:latin typeface="Symbol" panose="05050102010706020507" pitchFamily="18" charset="2"/>
              </a:rPr>
              <a:t>t</a:t>
            </a:r>
            <a:r>
              <a:rPr lang="en-US" sz="2000" baseline="-25000" dirty="0" err="1" smtClean="0"/>
              <a:t>Hyp</a:t>
            </a:r>
            <a:r>
              <a:rPr lang="en-US" sz="2000" dirty="0" smtClean="0"/>
              <a:t> for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: recent experiments (STAR, ALICE, </a:t>
            </a:r>
            <a:r>
              <a:rPr lang="en-US" sz="2000" dirty="0" err="1" smtClean="0"/>
              <a:t>HypHi</a:t>
            </a:r>
            <a:r>
              <a:rPr lang="en-US" sz="2000" dirty="0" smtClean="0"/>
              <a:t>) reported very low values (≈ </a:t>
            </a:r>
            <a:r>
              <a:rPr lang="en-US" sz="2000" dirty="0" smtClean="0"/>
              <a:t>180 </a:t>
            </a:r>
            <a:r>
              <a:rPr lang="en-US" sz="2000" dirty="0" err="1" smtClean="0"/>
              <a:t>ps</a:t>
            </a:r>
            <a:r>
              <a:rPr lang="en-US" sz="2000" dirty="0" smtClean="0"/>
              <a:t>) compared to previous, existing data (emulsions)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impossible to use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 targets at J-PARC for production of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.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Possible at </a:t>
            </a:r>
            <a:r>
              <a:rPr lang="en-US" sz="2000" dirty="0" err="1" smtClean="0"/>
              <a:t>JLab</a:t>
            </a:r>
            <a:r>
              <a:rPr lang="en-US" sz="2000" dirty="0" smtClean="0"/>
              <a:t>:	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+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</a:t>
            </a:r>
            <a:r>
              <a:rPr lang="en-GB" sz="2000" dirty="0" smtClean="0">
                <a:latin typeface="Symbol" panose="05050102010706020507" pitchFamily="18" charset="2"/>
              </a:rPr>
              <a:t>®</a:t>
            </a:r>
            <a:r>
              <a:rPr lang="en-GB" sz="2000" dirty="0" smtClean="0"/>
              <a:t>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 + e</a:t>
            </a:r>
            <a:r>
              <a:rPr lang="en-GB" sz="2000" dirty="0" smtClean="0">
                <a:latin typeface="Symbol" panose="05050102010706020507" pitchFamily="18" charset="2"/>
              </a:rPr>
              <a:t>¢</a:t>
            </a:r>
            <a:r>
              <a:rPr lang="en-US" sz="2000" dirty="0" smtClean="0"/>
              <a:t> + </a:t>
            </a:r>
            <a:r>
              <a:rPr lang="en-US" sz="2000" i="1" dirty="0" smtClean="0"/>
              <a:t>K</a:t>
            </a:r>
            <a:r>
              <a:rPr lang="en-US" sz="2000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660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73980" y="4271218"/>
            <a:ext cx="2990725" cy="2339975"/>
            <a:chOff x="273980" y="4271218"/>
            <a:chExt cx="2990725" cy="2339975"/>
          </a:xfrm>
        </p:grpSpPr>
        <p:pic>
          <p:nvPicPr>
            <p:cNvPr id="6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880" y="4271218"/>
              <a:ext cx="1647825" cy="2339975"/>
            </a:xfrm>
            <a:prstGeom prst="rect">
              <a:avLst/>
            </a:prstGeom>
            <a:noFill/>
            <a:ln w="1905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73980" y="4404568"/>
              <a:ext cx="1309688" cy="2120900"/>
              <a:chOff x="510" y="2831"/>
              <a:chExt cx="825" cy="1336"/>
            </a:xfrm>
          </p:grpSpPr>
          <p:pic>
            <p:nvPicPr>
              <p:cNvPr id="8" name="Picture 71" descr="logone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" y="2831"/>
                <a:ext cx="825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Group 49"/>
              <p:cNvGrpSpPr>
                <a:grpSpLocks noChangeAspect="1"/>
              </p:cNvGrpSpPr>
              <p:nvPr/>
            </p:nvGrpSpPr>
            <p:grpSpPr bwMode="auto">
              <a:xfrm>
                <a:off x="651" y="3600"/>
                <a:ext cx="444" cy="567"/>
                <a:chOff x="4128" y="1200"/>
                <a:chExt cx="874" cy="1118"/>
              </a:xfrm>
            </p:grpSpPr>
            <p:sp>
              <p:nvSpPr>
                <p:cNvPr id="10" name="Freeform 50"/>
                <p:cNvSpPr>
                  <a:spLocks noChangeAspect="1"/>
                </p:cNvSpPr>
                <p:nvPr/>
              </p:nvSpPr>
              <p:spPr bwMode="auto">
                <a:xfrm>
                  <a:off x="4183" y="1796"/>
                  <a:ext cx="136" cy="258"/>
                </a:xfrm>
                <a:custGeom>
                  <a:avLst/>
                  <a:gdLst>
                    <a:gd name="T0" fmla="*/ 5 w 136"/>
                    <a:gd name="T1" fmla="*/ 32 h 258"/>
                    <a:gd name="T2" fmla="*/ 5 w 136"/>
                    <a:gd name="T3" fmla="*/ 45 h 258"/>
                    <a:gd name="T4" fmla="*/ 5 w 136"/>
                    <a:gd name="T5" fmla="*/ 56 h 258"/>
                    <a:gd name="T6" fmla="*/ 5 w 136"/>
                    <a:gd name="T7" fmla="*/ 66 h 258"/>
                    <a:gd name="T8" fmla="*/ 16 w 136"/>
                    <a:gd name="T9" fmla="*/ 74 h 258"/>
                    <a:gd name="T10" fmla="*/ 19 w 136"/>
                    <a:gd name="T11" fmla="*/ 95 h 258"/>
                    <a:gd name="T12" fmla="*/ 21 w 136"/>
                    <a:gd name="T13" fmla="*/ 114 h 258"/>
                    <a:gd name="T14" fmla="*/ 21 w 136"/>
                    <a:gd name="T15" fmla="*/ 125 h 258"/>
                    <a:gd name="T16" fmla="*/ 13 w 136"/>
                    <a:gd name="T17" fmla="*/ 140 h 258"/>
                    <a:gd name="T18" fmla="*/ 19 w 136"/>
                    <a:gd name="T19" fmla="*/ 151 h 258"/>
                    <a:gd name="T20" fmla="*/ 21 w 136"/>
                    <a:gd name="T21" fmla="*/ 164 h 258"/>
                    <a:gd name="T22" fmla="*/ 11 w 136"/>
                    <a:gd name="T23" fmla="*/ 175 h 258"/>
                    <a:gd name="T24" fmla="*/ 5 w 136"/>
                    <a:gd name="T25" fmla="*/ 188 h 258"/>
                    <a:gd name="T26" fmla="*/ 3 w 136"/>
                    <a:gd name="T27" fmla="*/ 201 h 258"/>
                    <a:gd name="T28" fmla="*/ 5 w 136"/>
                    <a:gd name="T29" fmla="*/ 217 h 258"/>
                    <a:gd name="T30" fmla="*/ 13 w 136"/>
                    <a:gd name="T31" fmla="*/ 228 h 258"/>
                    <a:gd name="T32" fmla="*/ 19 w 136"/>
                    <a:gd name="T33" fmla="*/ 249 h 258"/>
                    <a:gd name="T34" fmla="*/ 29 w 136"/>
                    <a:gd name="T35" fmla="*/ 249 h 258"/>
                    <a:gd name="T36" fmla="*/ 45 w 136"/>
                    <a:gd name="T37" fmla="*/ 257 h 258"/>
                    <a:gd name="T38" fmla="*/ 58 w 136"/>
                    <a:gd name="T39" fmla="*/ 244 h 258"/>
                    <a:gd name="T40" fmla="*/ 61 w 136"/>
                    <a:gd name="T41" fmla="*/ 231 h 258"/>
                    <a:gd name="T42" fmla="*/ 69 w 136"/>
                    <a:gd name="T43" fmla="*/ 225 h 258"/>
                    <a:gd name="T44" fmla="*/ 85 w 136"/>
                    <a:gd name="T45" fmla="*/ 231 h 258"/>
                    <a:gd name="T46" fmla="*/ 101 w 136"/>
                    <a:gd name="T47" fmla="*/ 236 h 258"/>
                    <a:gd name="T48" fmla="*/ 101 w 136"/>
                    <a:gd name="T49" fmla="*/ 193 h 258"/>
                    <a:gd name="T50" fmla="*/ 119 w 136"/>
                    <a:gd name="T51" fmla="*/ 132 h 258"/>
                    <a:gd name="T52" fmla="*/ 132 w 136"/>
                    <a:gd name="T53" fmla="*/ 98 h 258"/>
                    <a:gd name="T54" fmla="*/ 130 w 136"/>
                    <a:gd name="T55" fmla="*/ 87 h 258"/>
                    <a:gd name="T56" fmla="*/ 127 w 136"/>
                    <a:gd name="T57" fmla="*/ 69 h 258"/>
                    <a:gd name="T58" fmla="*/ 124 w 136"/>
                    <a:gd name="T59" fmla="*/ 48 h 258"/>
                    <a:gd name="T60" fmla="*/ 116 w 136"/>
                    <a:gd name="T61" fmla="*/ 21 h 258"/>
                    <a:gd name="T62" fmla="*/ 111 w 136"/>
                    <a:gd name="T63" fmla="*/ 8 h 258"/>
                    <a:gd name="T64" fmla="*/ 98 w 136"/>
                    <a:gd name="T65" fmla="*/ 8 h 258"/>
                    <a:gd name="T66" fmla="*/ 85 w 136"/>
                    <a:gd name="T67" fmla="*/ 11 h 258"/>
                    <a:gd name="T68" fmla="*/ 77 w 136"/>
                    <a:gd name="T69" fmla="*/ 16 h 258"/>
                    <a:gd name="T70" fmla="*/ 66 w 136"/>
                    <a:gd name="T71" fmla="*/ 24 h 258"/>
                    <a:gd name="T72" fmla="*/ 56 w 136"/>
                    <a:gd name="T73" fmla="*/ 34 h 258"/>
                    <a:gd name="T74" fmla="*/ 45 w 136"/>
                    <a:gd name="T75" fmla="*/ 34 h 258"/>
                    <a:gd name="T76" fmla="*/ 34 w 136"/>
                    <a:gd name="T77" fmla="*/ 45 h 258"/>
                    <a:gd name="T78" fmla="*/ 21 w 136"/>
                    <a:gd name="T79" fmla="*/ 37 h 258"/>
                    <a:gd name="T80" fmla="*/ 11 w 136"/>
                    <a:gd name="T81" fmla="*/ 34 h 2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36" h="258">
                      <a:moveTo>
                        <a:pt x="11" y="26"/>
                      </a:moveTo>
                      <a:lnTo>
                        <a:pt x="5" y="32"/>
                      </a:lnTo>
                      <a:lnTo>
                        <a:pt x="5" y="37"/>
                      </a:lnTo>
                      <a:lnTo>
                        <a:pt x="5" y="45"/>
                      </a:lnTo>
                      <a:lnTo>
                        <a:pt x="3" y="50"/>
                      </a:lnTo>
                      <a:lnTo>
                        <a:pt x="5" y="56"/>
                      </a:lnTo>
                      <a:lnTo>
                        <a:pt x="3" y="66"/>
                      </a:lnTo>
                      <a:lnTo>
                        <a:pt x="5" y="66"/>
                      </a:lnTo>
                      <a:lnTo>
                        <a:pt x="13" y="66"/>
                      </a:lnTo>
                      <a:lnTo>
                        <a:pt x="16" y="74"/>
                      </a:lnTo>
                      <a:lnTo>
                        <a:pt x="21" y="87"/>
                      </a:lnTo>
                      <a:lnTo>
                        <a:pt x="19" y="95"/>
                      </a:lnTo>
                      <a:lnTo>
                        <a:pt x="24" y="103"/>
                      </a:lnTo>
                      <a:lnTo>
                        <a:pt x="21" y="114"/>
                      </a:lnTo>
                      <a:lnTo>
                        <a:pt x="21" y="117"/>
                      </a:lnTo>
                      <a:lnTo>
                        <a:pt x="21" y="125"/>
                      </a:lnTo>
                      <a:lnTo>
                        <a:pt x="13" y="130"/>
                      </a:lnTo>
                      <a:lnTo>
                        <a:pt x="13" y="140"/>
                      </a:lnTo>
                      <a:lnTo>
                        <a:pt x="13" y="146"/>
                      </a:lnTo>
                      <a:lnTo>
                        <a:pt x="19" y="151"/>
                      </a:lnTo>
                      <a:lnTo>
                        <a:pt x="21" y="156"/>
                      </a:lnTo>
                      <a:lnTo>
                        <a:pt x="21" y="164"/>
                      </a:lnTo>
                      <a:lnTo>
                        <a:pt x="13" y="172"/>
                      </a:lnTo>
                      <a:lnTo>
                        <a:pt x="11" y="175"/>
                      </a:lnTo>
                      <a:lnTo>
                        <a:pt x="8" y="185"/>
                      </a:lnTo>
                      <a:lnTo>
                        <a:pt x="5" y="188"/>
                      </a:lnTo>
                      <a:lnTo>
                        <a:pt x="3" y="191"/>
                      </a:lnTo>
                      <a:lnTo>
                        <a:pt x="3" y="201"/>
                      </a:lnTo>
                      <a:lnTo>
                        <a:pt x="0" y="212"/>
                      </a:lnTo>
                      <a:lnTo>
                        <a:pt x="5" y="217"/>
                      </a:lnTo>
                      <a:lnTo>
                        <a:pt x="11" y="225"/>
                      </a:lnTo>
                      <a:lnTo>
                        <a:pt x="13" y="228"/>
                      </a:lnTo>
                      <a:lnTo>
                        <a:pt x="19" y="238"/>
                      </a:lnTo>
                      <a:lnTo>
                        <a:pt x="19" y="249"/>
                      </a:lnTo>
                      <a:lnTo>
                        <a:pt x="24" y="254"/>
                      </a:lnTo>
                      <a:lnTo>
                        <a:pt x="29" y="249"/>
                      </a:lnTo>
                      <a:lnTo>
                        <a:pt x="34" y="249"/>
                      </a:lnTo>
                      <a:lnTo>
                        <a:pt x="45" y="257"/>
                      </a:lnTo>
                      <a:lnTo>
                        <a:pt x="50" y="249"/>
                      </a:lnTo>
                      <a:lnTo>
                        <a:pt x="58" y="244"/>
                      </a:lnTo>
                      <a:lnTo>
                        <a:pt x="64" y="238"/>
                      </a:lnTo>
                      <a:lnTo>
                        <a:pt x="61" y="231"/>
                      </a:lnTo>
                      <a:lnTo>
                        <a:pt x="61" y="225"/>
                      </a:lnTo>
                      <a:lnTo>
                        <a:pt x="69" y="225"/>
                      </a:lnTo>
                      <a:lnTo>
                        <a:pt x="79" y="223"/>
                      </a:lnTo>
                      <a:lnTo>
                        <a:pt x="85" y="231"/>
                      </a:lnTo>
                      <a:lnTo>
                        <a:pt x="87" y="231"/>
                      </a:lnTo>
                      <a:lnTo>
                        <a:pt x="101" y="236"/>
                      </a:lnTo>
                      <a:lnTo>
                        <a:pt x="103" y="233"/>
                      </a:lnTo>
                      <a:lnTo>
                        <a:pt x="101" y="193"/>
                      </a:lnTo>
                      <a:lnTo>
                        <a:pt x="109" y="170"/>
                      </a:lnTo>
                      <a:lnTo>
                        <a:pt x="119" y="132"/>
                      </a:lnTo>
                      <a:lnTo>
                        <a:pt x="119" y="111"/>
                      </a:lnTo>
                      <a:lnTo>
                        <a:pt x="132" y="98"/>
                      </a:lnTo>
                      <a:lnTo>
                        <a:pt x="135" y="93"/>
                      </a:lnTo>
                      <a:lnTo>
                        <a:pt x="130" y="87"/>
                      </a:lnTo>
                      <a:lnTo>
                        <a:pt x="130" y="77"/>
                      </a:lnTo>
                      <a:lnTo>
                        <a:pt x="127" y="69"/>
                      </a:lnTo>
                      <a:lnTo>
                        <a:pt x="122" y="58"/>
                      </a:lnTo>
                      <a:lnTo>
                        <a:pt x="124" y="48"/>
                      </a:lnTo>
                      <a:lnTo>
                        <a:pt x="116" y="42"/>
                      </a:lnTo>
                      <a:lnTo>
                        <a:pt x="116" y="21"/>
                      </a:lnTo>
                      <a:lnTo>
                        <a:pt x="111" y="16"/>
                      </a:lnTo>
                      <a:lnTo>
                        <a:pt x="111" y="8"/>
                      </a:lnTo>
                      <a:lnTo>
                        <a:pt x="103" y="5"/>
                      </a:lnTo>
                      <a:lnTo>
                        <a:pt x="98" y="8"/>
                      </a:lnTo>
                      <a:lnTo>
                        <a:pt x="93" y="0"/>
                      </a:lnTo>
                      <a:lnTo>
                        <a:pt x="85" y="11"/>
                      </a:lnTo>
                      <a:lnTo>
                        <a:pt x="82" y="13"/>
                      </a:lnTo>
                      <a:lnTo>
                        <a:pt x="77" y="16"/>
                      </a:lnTo>
                      <a:lnTo>
                        <a:pt x="74" y="16"/>
                      </a:lnTo>
                      <a:lnTo>
                        <a:pt x="66" y="24"/>
                      </a:lnTo>
                      <a:lnTo>
                        <a:pt x="66" y="26"/>
                      </a:lnTo>
                      <a:lnTo>
                        <a:pt x="56" y="34"/>
                      </a:lnTo>
                      <a:lnTo>
                        <a:pt x="50" y="34"/>
                      </a:lnTo>
                      <a:lnTo>
                        <a:pt x="45" y="34"/>
                      </a:lnTo>
                      <a:lnTo>
                        <a:pt x="40" y="40"/>
                      </a:lnTo>
                      <a:lnTo>
                        <a:pt x="34" y="45"/>
                      </a:lnTo>
                      <a:lnTo>
                        <a:pt x="26" y="45"/>
                      </a:lnTo>
                      <a:lnTo>
                        <a:pt x="21" y="37"/>
                      </a:lnTo>
                      <a:lnTo>
                        <a:pt x="16" y="37"/>
                      </a:lnTo>
                      <a:lnTo>
                        <a:pt x="11" y="34"/>
                      </a:lnTo>
                      <a:lnTo>
                        <a:pt x="11" y="26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" name="Freeform 51"/>
                <p:cNvSpPr>
                  <a:spLocks noChangeAspect="1"/>
                </p:cNvSpPr>
                <p:nvPr/>
              </p:nvSpPr>
              <p:spPr bwMode="auto">
                <a:xfrm>
                  <a:off x="4771" y="1949"/>
                  <a:ext cx="123" cy="239"/>
                </a:xfrm>
                <a:custGeom>
                  <a:avLst/>
                  <a:gdLst>
                    <a:gd name="T0" fmla="*/ 0 w 123"/>
                    <a:gd name="T1" fmla="*/ 8 h 239"/>
                    <a:gd name="T2" fmla="*/ 5 w 123"/>
                    <a:gd name="T3" fmla="*/ 19 h 239"/>
                    <a:gd name="T4" fmla="*/ 5 w 123"/>
                    <a:gd name="T5" fmla="*/ 26 h 239"/>
                    <a:gd name="T6" fmla="*/ 8 w 123"/>
                    <a:gd name="T7" fmla="*/ 34 h 239"/>
                    <a:gd name="T8" fmla="*/ 19 w 123"/>
                    <a:gd name="T9" fmla="*/ 53 h 239"/>
                    <a:gd name="T10" fmla="*/ 29 w 123"/>
                    <a:gd name="T11" fmla="*/ 69 h 239"/>
                    <a:gd name="T12" fmla="*/ 29 w 123"/>
                    <a:gd name="T13" fmla="*/ 77 h 239"/>
                    <a:gd name="T14" fmla="*/ 29 w 123"/>
                    <a:gd name="T15" fmla="*/ 95 h 239"/>
                    <a:gd name="T16" fmla="*/ 32 w 123"/>
                    <a:gd name="T17" fmla="*/ 103 h 239"/>
                    <a:gd name="T18" fmla="*/ 40 w 123"/>
                    <a:gd name="T19" fmla="*/ 116 h 239"/>
                    <a:gd name="T20" fmla="*/ 42 w 123"/>
                    <a:gd name="T21" fmla="*/ 122 h 239"/>
                    <a:gd name="T22" fmla="*/ 45 w 123"/>
                    <a:gd name="T23" fmla="*/ 132 h 239"/>
                    <a:gd name="T24" fmla="*/ 42 w 123"/>
                    <a:gd name="T25" fmla="*/ 140 h 239"/>
                    <a:gd name="T26" fmla="*/ 32 w 123"/>
                    <a:gd name="T27" fmla="*/ 145 h 239"/>
                    <a:gd name="T28" fmla="*/ 29 w 123"/>
                    <a:gd name="T29" fmla="*/ 148 h 239"/>
                    <a:gd name="T30" fmla="*/ 29 w 123"/>
                    <a:gd name="T31" fmla="*/ 153 h 239"/>
                    <a:gd name="T32" fmla="*/ 27 w 123"/>
                    <a:gd name="T33" fmla="*/ 153 h 239"/>
                    <a:gd name="T34" fmla="*/ 16 w 123"/>
                    <a:gd name="T35" fmla="*/ 153 h 239"/>
                    <a:gd name="T36" fmla="*/ 16 w 123"/>
                    <a:gd name="T37" fmla="*/ 161 h 239"/>
                    <a:gd name="T38" fmla="*/ 16 w 123"/>
                    <a:gd name="T39" fmla="*/ 172 h 239"/>
                    <a:gd name="T40" fmla="*/ 13 w 123"/>
                    <a:gd name="T41" fmla="*/ 182 h 239"/>
                    <a:gd name="T42" fmla="*/ 8 w 123"/>
                    <a:gd name="T43" fmla="*/ 193 h 239"/>
                    <a:gd name="T44" fmla="*/ 3 w 123"/>
                    <a:gd name="T45" fmla="*/ 198 h 239"/>
                    <a:gd name="T46" fmla="*/ 0 w 123"/>
                    <a:gd name="T47" fmla="*/ 206 h 239"/>
                    <a:gd name="T48" fmla="*/ 3 w 123"/>
                    <a:gd name="T49" fmla="*/ 217 h 239"/>
                    <a:gd name="T50" fmla="*/ 0 w 123"/>
                    <a:gd name="T51" fmla="*/ 227 h 239"/>
                    <a:gd name="T52" fmla="*/ 8 w 123"/>
                    <a:gd name="T53" fmla="*/ 238 h 239"/>
                    <a:gd name="T54" fmla="*/ 21 w 123"/>
                    <a:gd name="T55" fmla="*/ 233 h 239"/>
                    <a:gd name="T56" fmla="*/ 32 w 123"/>
                    <a:gd name="T57" fmla="*/ 233 h 239"/>
                    <a:gd name="T58" fmla="*/ 40 w 123"/>
                    <a:gd name="T59" fmla="*/ 225 h 239"/>
                    <a:gd name="T60" fmla="*/ 40 w 123"/>
                    <a:gd name="T61" fmla="*/ 206 h 239"/>
                    <a:gd name="T62" fmla="*/ 53 w 123"/>
                    <a:gd name="T63" fmla="*/ 196 h 239"/>
                    <a:gd name="T64" fmla="*/ 66 w 123"/>
                    <a:gd name="T65" fmla="*/ 185 h 239"/>
                    <a:gd name="T66" fmla="*/ 77 w 123"/>
                    <a:gd name="T67" fmla="*/ 169 h 239"/>
                    <a:gd name="T68" fmla="*/ 77 w 123"/>
                    <a:gd name="T69" fmla="*/ 153 h 239"/>
                    <a:gd name="T70" fmla="*/ 101 w 123"/>
                    <a:gd name="T71" fmla="*/ 132 h 239"/>
                    <a:gd name="T72" fmla="*/ 111 w 123"/>
                    <a:gd name="T73" fmla="*/ 130 h 239"/>
                    <a:gd name="T74" fmla="*/ 119 w 123"/>
                    <a:gd name="T75" fmla="*/ 124 h 239"/>
                    <a:gd name="T76" fmla="*/ 122 w 123"/>
                    <a:gd name="T77" fmla="*/ 106 h 239"/>
                    <a:gd name="T78" fmla="*/ 117 w 123"/>
                    <a:gd name="T79" fmla="*/ 98 h 239"/>
                    <a:gd name="T80" fmla="*/ 122 w 123"/>
                    <a:gd name="T81" fmla="*/ 82 h 239"/>
                    <a:gd name="T82" fmla="*/ 122 w 123"/>
                    <a:gd name="T83" fmla="*/ 71 h 239"/>
                    <a:gd name="T84" fmla="*/ 119 w 123"/>
                    <a:gd name="T85" fmla="*/ 69 h 239"/>
                    <a:gd name="T86" fmla="*/ 109 w 123"/>
                    <a:gd name="T87" fmla="*/ 63 h 239"/>
                    <a:gd name="T88" fmla="*/ 90 w 123"/>
                    <a:gd name="T89" fmla="*/ 48 h 239"/>
                    <a:gd name="T90" fmla="*/ 77 w 123"/>
                    <a:gd name="T91" fmla="*/ 48 h 239"/>
                    <a:gd name="T92" fmla="*/ 72 w 123"/>
                    <a:gd name="T93" fmla="*/ 37 h 239"/>
                    <a:gd name="T94" fmla="*/ 77 w 123"/>
                    <a:gd name="T95" fmla="*/ 32 h 239"/>
                    <a:gd name="T96" fmla="*/ 82 w 123"/>
                    <a:gd name="T97" fmla="*/ 24 h 239"/>
                    <a:gd name="T98" fmla="*/ 82 w 123"/>
                    <a:gd name="T99" fmla="*/ 13 h 239"/>
                    <a:gd name="T100" fmla="*/ 80 w 123"/>
                    <a:gd name="T101" fmla="*/ 3 h 239"/>
                    <a:gd name="T102" fmla="*/ 66 w 123"/>
                    <a:gd name="T103" fmla="*/ 0 h 239"/>
                    <a:gd name="T104" fmla="*/ 64 w 123"/>
                    <a:gd name="T105" fmla="*/ 19 h 239"/>
                    <a:gd name="T106" fmla="*/ 53 w 123"/>
                    <a:gd name="T107" fmla="*/ 21 h 239"/>
                    <a:gd name="T108" fmla="*/ 45 w 123"/>
                    <a:gd name="T109" fmla="*/ 21 h 239"/>
                    <a:gd name="T110" fmla="*/ 42 w 123"/>
                    <a:gd name="T111" fmla="*/ 24 h 239"/>
                    <a:gd name="T112" fmla="*/ 29 w 123"/>
                    <a:gd name="T113" fmla="*/ 13 h 239"/>
                    <a:gd name="T114" fmla="*/ 21 w 123"/>
                    <a:gd name="T115" fmla="*/ 16 h 239"/>
                    <a:gd name="T116" fmla="*/ 13 w 123"/>
                    <a:gd name="T117" fmla="*/ 16 h 239"/>
                    <a:gd name="T118" fmla="*/ 5 w 123"/>
                    <a:gd name="T119" fmla="*/ 8 h 239"/>
                    <a:gd name="T120" fmla="*/ 0 w 123"/>
                    <a:gd name="T121" fmla="*/ 8 h 2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23" h="239">
                      <a:moveTo>
                        <a:pt x="0" y="8"/>
                      </a:moveTo>
                      <a:lnTo>
                        <a:pt x="5" y="19"/>
                      </a:lnTo>
                      <a:lnTo>
                        <a:pt x="5" y="26"/>
                      </a:lnTo>
                      <a:lnTo>
                        <a:pt x="8" y="34"/>
                      </a:lnTo>
                      <a:lnTo>
                        <a:pt x="19" y="53"/>
                      </a:lnTo>
                      <a:lnTo>
                        <a:pt x="29" y="69"/>
                      </a:lnTo>
                      <a:lnTo>
                        <a:pt x="29" y="77"/>
                      </a:lnTo>
                      <a:lnTo>
                        <a:pt x="29" y="95"/>
                      </a:lnTo>
                      <a:lnTo>
                        <a:pt x="32" y="103"/>
                      </a:lnTo>
                      <a:lnTo>
                        <a:pt x="40" y="116"/>
                      </a:lnTo>
                      <a:lnTo>
                        <a:pt x="42" y="122"/>
                      </a:lnTo>
                      <a:lnTo>
                        <a:pt x="45" y="132"/>
                      </a:lnTo>
                      <a:lnTo>
                        <a:pt x="42" y="140"/>
                      </a:lnTo>
                      <a:lnTo>
                        <a:pt x="32" y="145"/>
                      </a:lnTo>
                      <a:lnTo>
                        <a:pt x="29" y="148"/>
                      </a:lnTo>
                      <a:lnTo>
                        <a:pt x="29" y="153"/>
                      </a:lnTo>
                      <a:lnTo>
                        <a:pt x="27" y="153"/>
                      </a:lnTo>
                      <a:lnTo>
                        <a:pt x="16" y="153"/>
                      </a:lnTo>
                      <a:lnTo>
                        <a:pt x="16" y="161"/>
                      </a:lnTo>
                      <a:lnTo>
                        <a:pt x="16" y="172"/>
                      </a:lnTo>
                      <a:lnTo>
                        <a:pt x="13" y="182"/>
                      </a:lnTo>
                      <a:lnTo>
                        <a:pt x="8" y="193"/>
                      </a:lnTo>
                      <a:lnTo>
                        <a:pt x="3" y="198"/>
                      </a:lnTo>
                      <a:lnTo>
                        <a:pt x="0" y="206"/>
                      </a:lnTo>
                      <a:lnTo>
                        <a:pt x="3" y="217"/>
                      </a:lnTo>
                      <a:lnTo>
                        <a:pt x="0" y="227"/>
                      </a:lnTo>
                      <a:lnTo>
                        <a:pt x="8" y="238"/>
                      </a:lnTo>
                      <a:lnTo>
                        <a:pt x="21" y="233"/>
                      </a:lnTo>
                      <a:lnTo>
                        <a:pt x="32" y="233"/>
                      </a:lnTo>
                      <a:lnTo>
                        <a:pt x="40" y="225"/>
                      </a:lnTo>
                      <a:lnTo>
                        <a:pt x="40" y="206"/>
                      </a:lnTo>
                      <a:lnTo>
                        <a:pt x="53" y="196"/>
                      </a:lnTo>
                      <a:lnTo>
                        <a:pt x="66" y="185"/>
                      </a:lnTo>
                      <a:lnTo>
                        <a:pt x="77" y="169"/>
                      </a:lnTo>
                      <a:lnTo>
                        <a:pt x="77" y="153"/>
                      </a:lnTo>
                      <a:lnTo>
                        <a:pt x="101" y="132"/>
                      </a:lnTo>
                      <a:lnTo>
                        <a:pt x="111" y="130"/>
                      </a:lnTo>
                      <a:lnTo>
                        <a:pt x="119" y="124"/>
                      </a:lnTo>
                      <a:lnTo>
                        <a:pt x="122" y="106"/>
                      </a:lnTo>
                      <a:lnTo>
                        <a:pt x="117" y="98"/>
                      </a:lnTo>
                      <a:lnTo>
                        <a:pt x="122" y="82"/>
                      </a:lnTo>
                      <a:lnTo>
                        <a:pt x="122" y="71"/>
                      </a:lnTo>
                      <a:lnTo>
                        <a:pt x="119" y="69"/>
                      </a:lnTo>
                      <a:lnTo>
                        <a:pt x="109" y="63"/>
                      </a:lnTo>
                      <a:lnTo>
                        <a:pt x="90" y="48"/>
                      </a:lnTo>
                      <a:lnTo>
                        <a:pt x="77" y="48"/>
                      </a:lnTo>
                      <a:lnTo>
                        <a:pt x="72" y="37"/>
                      </a:lnTo>
                      <a:lnTo>
                        <a:pt x="77" y="32"/>
                      </a:lnTo>
                      <a:lnTo>
                        <a:pt x="82" y="24"/>
                      </a:lnTo>
                      <a:lnTo>
                        <a:pt x="82" y="13"/>
                      </a:lnTo>
                      <a:lnTo>
                        <a:pt x="80" y="3"/>
                      </a:lnTo>
                      <a:lnTo>
                        <a:pt x="66" y="0"/>
                      </a:lnTo>
                      <a:lnTo>
                        <a:pt x="64" y="19"/>
                      </a:lnTo>
                      <a:lnTo>
                        <a:pt x="53" y="21"/>
                      </a:lnTo>
                      <a:lnTo>
                        <a:pt x="45" y="21"/>
                      </a:lnTo>
                      <a:lnTo>
                        <a:pt x="42" y="24"/>
                      </a:lnTo>
                      <a:lnTo>
                        <a:pt x="29" y="13"/>
                      </a:lnTo>
                      <a:lnTo>
                        <a:pt x="21" y="16"/>
                      </a:lnTo>
                      <a:lnTo>
                        <a:pt x="13" y="16"/>
                      </a:lnTo>
                      <a:lnTo>
                        <a:pt x="5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" name="Freeform 52"/>
                <p:cNvSpPr>
                  <a:spLocks noChangeAspect="1"/>
                </p:cNvSpPr>
                <p:nvPr/>
              </p:nvSpPr>
              <p:spPr bwMode="auto">
                <a:xfrm>
                  <a:off x="4758" y="1844"/>
                  <a:ext cx="118" cy="131"/>
                </a:xfrm>
                <a:custGeom>
                  <a:avLst/>
                  <a:gdLst>
                    <a:gd name="T0" fmla="*/ 93 w 118"/>
                    <a:gd name="T1" fmla="*/ 109 h 131"/>
                    <a:gd name="T2" fmla="*/ 104 w 118"/>
                    <a:gd name="T3" fmla="*/ 93 h 131"/>
                    <a:gd name="T4" fmla="*/ 104 w 118"/>
                    <a:gd name="T5" fmla="*/ 90 h 131"/>
                    <a:gd name="T6" fmla="*/ 112 w 118"/>
                    <a:gd name="T7" fmla="*/ 80 h 131"/>
                    <a:gd name="T8" fmla="*/ 117 w 118"/>
                    <a:gd name="T9" fmla="*/ 77 h 131"/>
                    <a:gd name="T10" fmla="*/ 112 w 118"/>
                    <a:gd name="T11" fmla="*/ 66 h 131"/>
                    <a:gd name="T12" fmla="*/ 104 w 118"/>
                    <a:gd name="T13" fmla="*/ 53 h 131"/>
                    <a:gd name="T14" fmla="*/ 101 w 118"/>
                    <a:gd name="T15" fmla="*/ 42 h 131"/>
                    <a:gd name="T16" fmla="*/ 96 w 118"/>
                    <a:gd name="T17" fmla="*/ 42 h 131"/>
                    <a:gd name="T18" fmla="*/ 80 w 118"/>
                    <a:gd name="T19" fmla="*/ 42 h 131"/>
                    <a:gd name="T20" fmla="*/ 74 w 118"/>
                    <a:gd name="T21" fmla="*/ 42 h 131"/>
                    <a:gd name="T22" fmla="*/ 74 w 118"/>
                    <a:gd name="T23" fmla="*/ 34 h 131"/>
                    <a:gd name="T24" fmla="*/ 74 w 118"/>
                    <a:gd name="T25" fmla="*/ 29 h 131"/>
                    <a:gd name="T26" fmla="*/ 72 w 118"/>
                    <a:gd name="T27" fmla="*/ 24 h 131"/>
                    <a:gd name="T28" fmla="*/ 64 w 118"/>
                    <a:gd name="T29" fmla="*/ 24 h 131"/>
                    <a:gd name="T30" fmla="*/ 56 w 118"/>
                    <a:gd name="T31" fmla="*/ 19 h 131"/>
                    <a:gd name="T32" fmla="*/ 51 w 118"/>
                    <a:gd name="T33" fmla="*/ 11 h 131"/>
                    <a:gd name="T34" fmla="*/ 48 w 118"/>
                    <a:gd name="T35" fmla="*/ 3 h 131"/>
                    <a:gd name="T36" fmla="*/ 43 w 118"/>
                    <a:gd name="T37" fmla="*/ 0 h 131"/>
                    <a:gd name="T38" fmla="*/ 35 w 118"/>
                    <a:gd name="T39" fmla="*/ 5 h 131"/>
                    <a:gd name="T40" fmla="*/ 19 w 118"/>
                    <a:gd name="T41" fmla="*/ 3 h 131"/>
                    <a:gd name="T42" fmla="*/ 13 w 118"/>
                    <a:gd name="T43" fmla="*/ 19 h 131"/>
                    <a:gd name="T44" fmla="*/ 11 w 118"/>
                    <a:gd name="T45" fmla="*/ 21 h 131"/>
                    <a:gd name="T46" fmla="*/ 3 w 118"/>
                    <a:gd name="T47" fmla="*/ 21 h 131"/>
                    <a:gd name="T48" fmla="*/ 0 w 118"/>
                    <a:gd name="T49" fmla="*/ 27 h 131"/>
                    <a:gd name="T50" fmla="*/ 8 w 118"/>
                    <a:gd name="T51" fmla="*/ 34 h 131"/>
                    <a:gd name="T52" fmla="*/ 5 w 118"/>
                    <a:gd name="T53" fmla="*/ 42 h 131"/>
                    <a:gd name="T54" fmla="*/ 3 w 118"/>
                    <a:gd name="T55" fmla="*/ 53 h 131"/>
                    <a:gd name="T56" fmla="*/ 16 w 118"/>
                    <a:gd name="T57" fmla="*/ 64 h 131"/>
                    <a:gd name="T58" fmla="*/ 19 w 118"/>
                    <a:gd name="T59" fmla="*/ 74 h 131"/>
                    <a:gd name="T60" fmla="*/ 24 w 118"/>
                    <a:gd name="T61" fmla="*/ 88 h 131"/>
                    <a:gd name="T62" fmla="*/ 24 w 118"/>
                    <a:gd name="T63" fmla="*/ 96 h 131"/>
                    <a:gd name="T64" fmla="*/ 21 w 118"/>
                    <a:gd name="T65" fmla="*/ 103 h 131"/>
                    <a:gd name="T66" fmla="*/ 19 w 118"/>
                    <a:gd name="T67" fmla="*/ 109 h 131"/>
                    <a:gd name="T68" fmla="*/ 13 w 118"/>
                    <a:gd name="T69" fmla="*/ 111 h 131"/>
                    <a:gd name="T70" fmla="*/ 19 w 118"/>
                    <a:gd name="T71" fmla="*/ 114 h 131"/>
                    <a:gd name="T72" fmla="*/ 27 w 118"/>
                    <a:gd name="T73" fmla="*/ 122 h 131"/>
                    <a:gd name="T74" fmla="*/ 35 w 118"/>
                    <a:gd name="T75" fmla="*/ 122 h 131"/>
                    <a:gd name="T76" fmla="*/ 40 w 118"/>
                    <a:gd name="T77" fmla="*/ 119 h 131"/>
                    <a:gd name="T78" fmla="*/ 53 w 118"/>
                    <a:gd name="T79" fmla="*/ 130 h 131"/>
                    <a:gd name="T80" fmla="*/ 59 w 118"/>
                    <a:gd name="T81" fmla="*/ 127 h 131"/>
                    <a:gd name="T82" fmla="*/ 69 w 118"/>
                    <a:gd name="T83" fmla="*/ 125 h 131"/>
                    <a:gd name="T84" fmla="*/ 74 w 118"/>
                    <a:gd name="T85" fmla="*/ 122 h 131"/>
                    <a:gd name="T86" fmla="*/ 77 w 118"/>
                    <a:gd name="T87" fmla="*/ 114 h 131"/>
                    <a:gd name="T88" fmla="*/ 80 w 118"/>
                    <a:gd name="T89" fmla="*/ 106 h 131"/>
                    <a:gd name="T90" fmla="*/ 93 w 118"/>
                    <a:gd name="T91" fmla="*/ 109 h 1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8" h="131">
                      <a:moveTo>
                        <a:pt x="93" y="109"/>
                      </a:moveTo>
                      <a:lnTo>
                        <a:pt x="104" y="93"/>
                      </a:lnTo>
                      <a:lnTo>
                        <a:pt x="104" y="90"/>
                      </a:lnTo>
                      <a:lnTo>
                        <a:pt x="112" y="80"/>
                      </a:lnTo>
                      <a:lnTo>
                        <a:pt x="117" y="77"/>
                      </a:lnTo>
                      <a:lnTo>
                        <a:pt x="112" y="66"/>
                      </a:lnTo>
                      <a:lnTo>
                        <a:pt x="104" y="53"/>
                      </a:lnTo>
                      <a:lnTo>
                        <a:pt x="101" y="42"/>
                      </a:lnTo>
                      <a:lnTo>
                        <a:pt x="96" y="42"/>
                      </a:lnTo>
                      <a:lnTo>
                        <a:pt x="80" y="42"/>
                      </a:lnTo>
                      <a:lnTo>
                        <a:pt x="74" y="42"/>
                      </a:lnTo>
                      <a:lnTo>
                        <a:pt x="74" y="34"/>
                      </a:lnTo>
                      <a:lnTo>
                        <a:pt x="74" y="29"/>
                      </a:lnTo>
                      <a:lnTo>
                        <a:pt x="72" y="24"/>
                      </a:lnTo>
                      <a:lnTo>
                        <a:pt x="64" y="24"/>
                      </a:lnTo>
                      <a:lnTo>
                        <a:pt x="56" y="19"/>
                      </a:lnTo>
                      <a:lnTo>
                        <a:pt x="51" y="11"/>
                      </a:lnTo>
                      <a:lnTo>
                        <a:pt x="48" y="3"/>
                      </a:lnTo>
                      <a:lnTo>
                        <a:pt x="43" y="0"/>
                      </a:lnTo>
                      <a:lnTo>
                        <a:pt x="35" y="5"/>
                      </a:lnTo>
                      <a:lnTo>
                        <a:pt x="19" y="3"/>
                      </a:lnTo>
                      <a:lnTo>
                        <a:pt x="13" y="19"/>
                      </a:lnTo>
                      <a:lnTo>
                        <a:pt x="11" y="21"/>
                      </a:lnTo>
                      <a:lnTo>
                        <a:pt x="3" y="21"/>
                      </a:lnTo>
                      <a:lnTo>
                        <a:pt x="0" y="27"/>
                      </a:lnTo>
                      <a:lnTo>
                        <a:pt x="8" y="34"/>
                      </a:lnTo>
                      <a:lnTo>
                        <a:pt x="5" y="42"/>
                      </a:lnTo>
                      <a:lnTo>
                        <a:pt x="3" y="53"/>
                      </a:lnTo>
                      <a:lnTo>
                        <a:pt x="16" y="64"/>
                      </a:lnTo>
                      <a:lnTo>
                        <a:pt x="19" y="74"/>
                      </a:lnTo>
                      <a:lnTo>
                        <a:pt x="24" y="88"/>
                      </a:lnTo>
                      <a:lnTo>
                        <a:pt x="24" y="96"/>
                      </a:lnTo>
                      <a:lnTo>
                        <a:pt x="21" y="103"/>
                      </a:lnTo>
                      <a:lnTo>
                        <a:pt x="19" y="109"/>
                      </a:lnTo>
                      <a:lnTo>
                        <a:pt x="13" y="111"/>
                      </a:lnTo>
                      <a:lnTo>
                        <a:pt x="19" y="114"/>
                      </a:lnTo>
                      <a:lnTo>
                        <a:pt x="27" y="122"/>
                      </a:lnTo>
                      <a:lnTo>
                        <a:pt x="35" y="122"/>
                      </a:lnTo>
                      <a:lnTo>
                        <a:pt x="40" y="119"/>
                      </a:lnTo>
                      <a:lnTo>
                        <a:pt x="53" y="130"/>
                      </a:lnTo>
                      <a:lnTo>
                        <a:pt x="59" y="127"/>
                      </a:lnTo>
                      <a:lnTo>
                        <a:pt x="69" y="125"/>
                      </a:lnTo>
                      <a:lnTo>
                        <a:pt x="74" y="122"/>
                      </a:lnTo>
                      <a:lnTo>
                        <a:pt x="77" y="114"/>
                      </a:lnTo>
                      <a:lnTo>
                        <a:pt x="80" y="106"/>
                      </a:lnTo>
                      <a:lnTo>
                        <a:pt x="93" y="109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" name="Freeform 53"/>
                <p:cNvSpPr>
                  <a:spLocks noChangeAspect="1"/>
                </p:cNvSpPr>
                <p:nvPr/>
              </p:nvSpPr>
              <p:spPr bwMode="auto">
                <a:xfrm>
                  <a:off x="4505" y="2143"/>
                  <a:ext cx="263" cy="175"/>
                </a:xfrm>
                <a:custGeom>
                  <a:avLst/>
                  <a:gdLst>
                    <a:gd name="T0" fmla="*/ 262 w 263"/>
                    <a:gd name="T1" fmla="*/ 5 h 175"/>
                    <a:gd name="T2" fmla="*/ 249 w 263"/>
                    <a:gd name="T3" fmla="*/ 34 h 175"/>
                    <a:gd name="T4" fmla="*/ 233 w 263"/>
                    <a:gd name="T5" fmla="*/ 61 h 175"/>
                    <a:gd name="T6" fmla="*/ 230 w 263"/>
                    <a:gd name="T7" fmla="*/ 76 h 175"/>
                    <a:gd name="T8" fmla="*/ 220 w 263"/>
                    <a:gd name="T9" fmla="*/ 95 h 175"/>
                    <a:gd name="T10" fmla="*/ 228 w 263"/>
                    <a:gd name="T11" fmla="*/ 111 h 175"/>
                    <a:gd name="T12" fmla="*/ 233 w 263"/>
                    <a:gd name="T13" fmla="*/ 127 h 175"/>
                    <a:gd name="T14" fmla="*/ 236 w 263"/>
                    <a:gd name="T15" fmla="*/ 137 h 175"/>
                    <a:gd name="T16" fmla="*/ 222 w 263"/>
                    <a:gd name="T17" fmla="*/ 156 h 175"/>
                    <a:gd name="T18" fmla="*/ 220 w 263"/>
                    <a:gd name="T19" fmla="*/ 169 h 175"/>
                    <a:gd name="T20" fmla="*/ 212 w 263"/>
                    <a:gd name="T21" fmla="*/ 174 h 175"/>
                    <a:gd name="T22" fmla="*/ 201 w 263"/>
                    <a:gd name="T23" fmla="*/ 163 h 175"/>
                    <a:gd name="T24" fmla="*/ 183 w 263"/>
                    <a:gd name="T25" fmla="*/ 163 h 175"/>
                    <a:gd name="T26" fmla="*/ 175 w 263"/>
                    <a:gd name="T27" fmla="*/ 158 h 175"/>
                    <a:gd name="T28" fmla="*/ 167 w 263"/>
                    <a:gd name="T29" fmla="*/ 153 h 175"/>
                    <a:gd name="T30" fmla="*/ 161 w 263"/>
                    <a:gd name="T31" fmla="*/ 145 h 175"/>
                    <a:gd name="T32" fmla="*/ 156 w 263"/>
                    <a:gd name="T33" fmla="*/ 134 h 175"/>
                    <a:gd name="T34" fmla="*/ 135 w 263"/>
                    <a:gd name="T35" fmla="*/ 119 h 175"/>
                    <a:gd name="T36" fmla="*/ 119 w 263"/>
                    <a:gd name="T37" fmla="*/ 119 h 175"/>
                    <a:gd name="T38" fmla="*/ 103 w 263"/>
                    <a:gd name="T39" fmla="*/ 111 h 175"/>
                    <a:gd name="T40" fmla="*/ 93 w 263"/>
                    <a:gd name="T41" fmla="*/ 103 h 175"/>
                    <a:gd name="T42" fmla="*/ 77 w 263"/>
                    <a:gd name="T43" fmla="*/ 103 h 175"/>
                    <a:gd name="T44" fmla="*/ 69 w 263"/>
                    <a:gd name="T45" fmla="*/ 92 h 175"/>
                    <a:gd name="T46" fmla="*/ 61 w 263"/>
                    <a:gd name="T47" fmla="*/ 87 h 175"/>
                    <a:gd name="T48" fmla="*/ 50 w 263"/>
                    <a:gd name="T49" fmla="*/ 76 h 175"/>
                    <a:gd name="T50" fmla="*/ 40 w 263"/>
                    <a:gd name="T51" fmla="*/ 69 h 175"/>
                    <a:gd name="T52" fmla="*/ 34 w 263"/>
                    <a:gd name="T53" fmla="*/ 66 h 175"/>
                    <a:gd name="T54" fmla="*/ 21 w 263"/>
                    <a:gd name="T55" fmla="*/ 69 h 175"/>
                    <a:gd name="T56" fmla="*/ 16 w 263"/>
                    <a:gd name="T57" fmla="*/ 61 h 175"/>
                    <a:gd name="T58" fmla="*/ 8 w 263"/>
                    <a:gd name="T59" fmla="*/ 58 h 175"/>
                    <a:gd name="T60" fmla="*/ 8 w 263"/>
                    <a:gd name="T61" fmla="*/ 53 h 175"/>
                    <a:gd name="T62" fmla="*/ 0 w 263"/>
                    <a:gd name="T63" fmla="*/ 42 h 175"/>
                    <a:gd name="T64" fmla="*/ 5 w 263"/>
                    <a:gd name="T65" fmla="*/ 34 h 175"/>
                    <a:gd name="T66" fmla="*/ 3 w 263"/>
                    <a:gd name="T67" fmla="*/ 26 h 175"/>
                    <a:gd name="T68" fmla="*/ 8 w 263"/>
                    <a:gd name="T69" fmla="*/ 18 h 175"/>
                    <a:gd name="T70" fmla="*/ 29 w 263"/>
                    <a:gd name="T71" fmla="*/ 8 h 175"/>
                    <a:gd name="T72" fmla="*/ 42 w 263"/>
                    <a:gd name="T73" fmla="*/ 16 h 175"/>
                    <a:gd name="T74" fmla="*/ 50 w 263"/>
                    <a:gd name="T75" fmla="*/ 5 h 175"/>
                    <a:gd name="T76" fmla="*/ 79 w 263"/>
                    <a:gd name="T77" fmla="*/ 11 h 175"/>
                    <a:gd name="T78" fmla="*/ 93 w 263"/>
                    <a:gd name="T79" fmla="*/ 18 h 175"/>
                    <a:gd name="T80" fmla="*/ 98 w 263"/>
                    <a:gd name="T81" fmla="*/ 18 h 175"/>
                    <a:gd name="T82" fmla="*/ 116 w 263"/>
                    <a:gd name="T83" fmla="*/ 26 h 175"/>
                    <a:gd name="T84" fmla="*/ 132 w 263"/>
                    <a:gd name="T85" fmla="*/ 21 h 175"/>
                    <a:gd name="T86" fmla="*/ 148 w 263"/>
                    <a:gd name="T87" fmla="*/ 24 h 175"/>
                    <a:gd name="T88" fmla="*/ 164 w 263"/>
                    <a:gd name="T89" fmla="*/ 24 h 175"/>
                    <a:gd name="T90" fmla="*/ 177 w 263"/>
                    <a:gd name="T91" fmla="*/ 21 h 175"/>
                    <a:gd name="T92" fmla="*/ 193 w 263"/>
                    <a:gd name="T93" fmla="*/ 13 h 175"/>
                    <a:gd name="T94" fmla="*/ 212 w 263"/>
                    <a:gd name="T95" fmla="*/ 11 h 175"/>
                    <a:gd name="T96" fmla="*/ 228 w 263"/>
                    <a:gd name="T97" fmla="*/ 11 h 175"/>
                    <a:gd name="T98" fmla="*/ 238 w 263"/>
                    <a:gd name="T99" fmla="*/ 3 h 175"/>
                    <a:gd name="T100" fmla="*/ 251 w 263"/>
                    <a:gd name="T101" fmla="*/ 3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63" h="175">
                      <a:moveTo>
                        <a:pt x="259" y="0"/>
                      </a:moveTo>
                      <a:lnTo>
                        <a:pt x="262" y="5"/>
                      </a:lnTo>
                      <a:lnTo>
                        <a:pt x="251" y="21"/>
                      </a:lnTo>
                      <a:lnTo>
                        <a:pt x="249" y="34"/>
                      </a:lnTo>
                      <a:lnTo>
                        <a:pt x="241" y="47"/>
                      </a:lnTo>
                      <a:lnTo>
                        <a:pt x="233" y="61"/>
                      </a:lnTo>
                      <a:lnTo>
                        <a:pt x="228" y="66"/>
                      </a:lnTo>
                      <a:lnTo>
                        <a:pt x="230" y="76"/>
                      </a:lnTo>
                      <a:lnTo>
                        <a:pt x="217" y="87"/>
                      </a:lnTo>
                      <a:lnTo>
                        <a:pt x="220" y="95"/>
                      </a:lnTo>
                      <a:lnTo>
                        <a:pt x="220" y="105"/>
                      </a:lnTo>
                      <a:lnTo>
                        <a:pt x="228" y="111"/>
                      </a:lnTo>
                      <a:lnTo>
                        <a:pt x="228" y="119"/>
                      </a:lnTo>
                      <a:lnTo>
                        <a:pt x="233" y="127"/>
                      </a:lnTo>
                      <a:lnTo>
                        <a:pt x="236" y="129"/>
                      </a:lnTo>
                      <a:lnTo>
                        <a:pt x="236" y="137"/>
                      </a:lnTo>
                      <a:lnTo>
                        <a:pt x="222" y="150"/>
                      </a:lnTo>
                      <a:lnTo>
                        <a:pt x="222" y="156"/>
                      </a:lnTo>
                      <a:lnTo>
                        <a:pt x="222" y="163"/>
                      </a:lnTo>
                      <a:lnTo>
                        <a:pt x="220" y="169"/>
                      </a:lnTo>
                      <a:lnTo>
                        <a:pt x="214" y="174"/>
                      </a:lnTo>
                      <a:lnTo>
                        <a:pt x="212" y="174"/>
                      </a:lnTo>
                      <a:lnTo>
                        <a:pt x="204" y="169"/>
                      </a:lnTo>
                      <a:lnTo>
                        <a:pt x="201" y="163"/>
                      </a:lnTo>
                      <a:lnTo>
                        <a:pt x="193" y="163"/>
                      </a:lnTo>
                      <a:lnTo>
                        <a:pt x="183" y="163"/>
                      </a:lnTo>
                      <a:lnTo>
                        <a:pt x="180" y="163"/>
                      </a:lnTo>
                      <a:lnTo>
                        <a:pt x="175" y="158"/>
                      </a:lnTo>
                      <a:lnTo>
                        <a:pt x="169" y="153"/>
                      </a:lnTo>
                      <a:lnTo>
                        <a:pt x="167" y="153"/>
                      </a:lnTo>
                      <a:lnTo>
                        <a:pt x="161" y="150"/>
                      </a:lnTo>
                      <a:lnTo>
                        <a:pt x="161" y="145"/>
                      </a:lnTo>
                      <a:lnTo>
                        <a:pt x="159" y="140"/>
                      </a:lnTo>
                      <a:lnTo>
                        <a:pt x="156" y="134"/>
                      </a:lnTo>
                      <a:lnTo>
                        <a:pt x="148" y="127"/>
                      </a:lnTo>
                      <a:lnTo>
                        <a:pt x="135" y="119"/>
                      </a:lnTo>
                      <a:lnTo>
                        <a:pt x="127" y="119"/>
                      </a:lnTo>
                      <a:lnTo>
                        <a:pt x="119" y="119"/>
                      </a:lnTo>
                      <a:lnTo>
                        <a:pt x="114" y="113"/>
                      </a:lnTo>
                      <a:lnTo>
                        <a:pt x="103" y="111"/>
                      </a:lnTo>
                      <a:lnTo>
                        <a:pt x="101" y="105"/>
                      </a:lnTo>
                      <a:lnTo>
                        <a:pt x="93" y="103"/>
                      </a:lnTo>
                      <a:lnTo>
                        <a:pt x="82" y="103"/>
                      </a:lnTo>
                      <a:lnTo>
                        <a:pt x="77" y="103"/>
                      </a:lnTo>
                      <a:lnTo>
                        <a:pt x="71" y="95"/>
                      </a:lnTo>
                      <a:lnTo>
                        <a:pt x="69" y="92"/>
                      </a:lnTo>
                      <a:lnTo>
                        <a:pt x="64" y="90"/>
                      </a:lnTo>
                      <a:lnTo>
                        <a:pt x="61" y="87"/>
                      </a:lnTo>
                      <a:lnTo>
                        <a:pt x="58" y="76"/>
                      </a:lnTo>
                      <a:lnTo>
                        <a:pt x="50" y="76"/>
                      </a:lnTo>
                      <a:lnTo>
                        <a:pt x="45" y="74"/>
                      </a:lnTo>
                      <a:lnTo>
                        <a:pt x="40" y="69"/>
                      </a:lnTo>
                      <a:lnTo>
                        <a:pt x="40" y="66"/>
                      </a:lnTo>
                      <a:lnTo>
                        <a:pt x="34" y="66"/>
                      </a:lnTo>
                      <a:lnTo>
                        <a:pt x="26" y="69"/>
                      </a:lnTo>
                      <a:lnTo>
                        <a:pt x="21" y="69"/>
                      </a:lnTo>
                      <a:lnTo>
                        <a:pt x="16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8" y="58"/>
                      </a:lnTo>
                      <a:lnTo>
                        <a:pt x="5" y="55"/>
                      </a:lnTo>
                      <a:lnTo>
                        <a:pt x="8" y="53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32"/>
                      </a:lnTo>
                      <a:lnTo>
                        <a:pt x="3" y="26"/>
                      </a:lnTo>
                      <a:lnTo>
                        <a:pt x="3" y="21"/>
                      </a:lnTo>
                      <a:lnTo>
                        <a:pt x="8" y="18"/>
                      </a:lnTo>
                      <a:lnTo>
                        <a:pt x="24" y="5"/>
                      </a:lnTo>
                      <a:lnTo>
                        <a:pt x="29" y="8"/>
                      </a:lnTo>
                      <a:lnTo>
                        <a:pt x="32" y="11"/>
                      </a:lnTo>
                      <a:lnTo>
                        <a:pt x="42" y="16"/>
                      </a:lnTo>
                      <a:lnTo>
                        <a:pt x="48" y="11"/>
                      </a:lnTo>
                      <a:lnTo>
                        <a:pt x="50" y="5"/>
                      </a:lnTo>
                      <a:lnTo>
                        <a:pt x="79" y="5"/>
                      </a:lnTo>
                      <a:lnTo>
                        <a:pt x="79" y="11"/>
                      </a:lnTo>
                      <a:lnTo>
                        <a:pt x="90" y="13"/>
                      </a:lnTo>
                      <a:lnTo>
                        <a:pt x="93" y="18"/>
                      </a:lnTo>
                      <a:lnTo>
                        <a:pt x="95" y="21"/>
                      </a:lnTo>
                      <a:lnTo>
                        <a:pt x="98" y="18"/>
                      </a:lnTo>
                      <a:lnTo>
                        <a:pt x="111" y="24"/>
                      </a:lnTo>
                      <a:lnTo>
                        <a:pt x="116" y="26"/>
                      </a:lnTo>
                      <a:lnTo>
                        <a:pt x="124" y="24"/>
                      </a:lnTo>
                      <a:lnTo>
                        <a:pt x="132" y="21"/>
                      </a:lnTo>
                      <a:lnTo>
                        <a:pt x="140" y="21"/>
                      </a:lnTo>
                      <a:lnTo>
                        <a:pt x="148" y="24"/>
                      </a:lnTo>
                      <a:lnTo>
                        <a:pt x="153" y="26"/>
                      </a:lnTo>
                      <a:lnTo>
                        <a:pt x="164" y="24"/>
                      </a:lnTo>
                      <a:lnTo>
                        <a:pt x="172" y="24"/>
                      </a:lnTo>
                      <a:lnTo>
                        <a:pt x="177" y="21"/>
                      </a:lnTo>
                      <a:lnTo>
                        <a:pt x="185" y="21"/>
                      </a:lnTo>
                      <a:lnTo>
                        <a:pt x="193" y="13"/>
                      </a:lnTo>
                      <a:lnTo>
                        <a:pt x="201" y="11"/>
                      </a:lnTo>
                      <a:lnTo>
                        <a:pt x="212" y="11"/>
                      </a:lnTo>
                      <a:lnTo>
                        <a:pt x="220" y="11"/>
                      </a:lnTo>
                      <a:lnTo>
                        <a:pt x="228" y="11"/>
                      </a:lnTo>
                      <a:lnTo>
                        <a:pt x="236" y="3"/>
                      </a:lnTo>
                      <a:lnTo>
                        <a:pt x="238" y="3"/>
                      </a:lnTo>
                      <a:lnTo>
                        <a:pt x="243" y="3"/>
                      </a:lnTo>
                      <a:lnTo>
                        <a:pt x="251" y="3"/>
                      </a:lnTo>
                      <a:lnTo>
                        <a:pt x="259" y="0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" name="Freeform 54"/>
                <p:cNvSpPr>
                  <a:spLocks noChangeAspect="1"/>
                </p:cNvSpPr>
                <p:nvPr/>
              </p:nvSpPr>
              <p:spPr bwMode="auto">
                <a:xfrm>
                  <a:off x="4722" y="1760"/>
                  <a:ext cx="280" cy="228"/>
                </a:xfrm>
                <a:custGeom>
                  <a:avLst/>
                  <a:gdLst>
                    <a:gd name="T0" fmla="*/ 21 w 280"/>
                    <a:gd name="T1" fmla="*/ 18 h 228"/>
                    <a:gd name="T2" fmla="*/ 16 w 280"/>
                    <a:gd name="T3" fmla="*/ 34 h 228"/>
                    <a:gd name="T4" fmla="*/ 3 w 280"/>
                    <a:gd name="T5" fmla="*/ 34 h 228"/>
                    <a:gd name="T6" fmla="*/ 3 w 280"/>
                    <a:gd name="T7" fmla="*/ 45 h 228"/>
                    <a:gd name="T8" fmla="*/ 11 w 280"/>
                    <a:gd name="T9" fmla="*/ 48 h 228"/>
                    <a:gd name="T10" fmla="*/ 21 w 280"/>
                    <a:gd name="T11" fmla="*/ 69 h 228"/>
                    <a:gd name="T12" fmla="*/ 32 w 280"/>
                    <a:gd name="T13" fmla="*/ 66 h 228"/>
                    <a:gd name="T14" fmla="*/ 37 w 280"/>
                    <a:gd name="T15" fmla="*/ 79 h 228"/>
                    <a:gd name="T16" fmla="*/ 47 w 280"/>
                    <a:gd name="T17" fmla="*/ 87 h 228"/>
                    <a:gd name="T18" fmla="*/ 55 w 280"/>
                    <a:gd name="T19" fmla="*/ 90 h 228"/>
                    <a:gd name="T20" fmla="*/ 66 w 280"/>
                    <a:gd name="T21" fmla="*/ 90 h 228"/>
                    <a:gd name="T22" fmla="*/ 79 w 280"/>
                    <a:gd name="T23" fmla="*/ 84 h 228"/>
                    <a:gd name="T24" fmla="*/ 87 w 280"/>
                    <a:gd name="T25" fmla="*/ 95 h 228"/>
                    <a:gd name="T26" fmla="*/ 97 w 280"/>
                    <a:gd name="T27" fmla="*/ 108 h 228"/>
                    <a:gd name="T28" fmla="*/ 108 w 280"/>
                    <a:gd name="T29" fmla="*/ 111 h 228"/>
                    <a:gd name="T30" fmla="*/ 111 w 280"/>
                    <a:gd name="T31" fmla="*/ 124 h 228"/>
                    <a:gd name="T32" fmla="*/ 118 w 280"/>
                    <a:gd name="T33" fmla="*/ 127 h 228"/>
                    <a:gd name="T34" fmla="*/ 132 w 280"/>
                    <a:gd name="T35" fmla="*/ 124 h 228"/>
                    <a:gd name="T36" fmla="*/ 140 w 280"/>
                    <a:gd name="T37" fmla="*/ 135 h 228"/>
                    <a:gd name="T38" fmla="*/ 147 w 280"/>
                    <a:gd name="T39" fmla="*/ 150 h 228"/>
                    <a:gd name="T40" fmla="*/ 150 w 280"/>
                    <a:gd name="T41" fmla="*/ 158 h 228"/>
                    <a:gd name="T42" fmla="*/ 161 w 280"/>
                    <a:gd name="T43" fmla="*/ 164 h 228"/>
                    <a:gd name="T44" fmla="*/ 187 w 280"/>
                    <a:gd name="T45" fmla="*/ 169 h 228"/>
                    <a:gd name="T46" fmla="*/ 205 w 280"/>
                    <a:gd name="T47" fmla="*/ 177 h 228"/>
                    <a:gd name="T48" fmla="*/ 232 w 280"/>
                    <a:gd name="T49" fmla="*/ 179 h 228"/>
                    <a:gd name="T50" fmla="*/ 237 w 280"/>
                    <a:gd name="T51" fmla="*/ 190 h 228"/>
                    <a:gd name="T52" fmla="*/ 242 w 280"/>
                    <a:gd name="T53" fmla="*/ 211 h 228"/>
                    <a:gd name="T54" fmla="*/ 247 w 280"/>
                    <a:gd name="T55" fmla="*/ 219 h 228"/>
                    <a:gd name="T56" fmla="*/ 263 w 280"/>
                    <a:gd name="T57" fmla="*/ 227 h 228"/>
                    <a:gd name="T58" fmla="*/ 271 w 280"/>
                    <a:gd name="T59" fmla="*/ 214 h 228"/>
                    <a:gd name="T60" fmla="*/ 279 w 280"/>
                    <a:gd name="T61" fmla="*/ 193 h 228"/>
                    <a:gd name="T62" fmla="*/ 274 w 280"/>
                    <a:gd name="T63" fmla="*/ 177 h 228"/>
                    <a:gd name="T64" fmla="*/ 266 w 280"/>
                    <a:gd name="T65" fmla="*/ 172 h 228"/>
                    <a:gd name="T66" fmla="*/ 232 w 280"/>
                    <a:gd name="T67" fmla="*/ 129 h 228"/>
                    <a:gd name="T68" fmla="*/ 205 w 280"/>
                    <a:gd name="T69" fmla="*/ 119 h 228"/>
                    <a:gd name="T70" fmla="*/ 184 w 280"/>
                    <a:gd name="T71" fmla="*/ 108 h 228"/>
                    <a:gd name="T72" fmla="*/ 179 w 280"/>
                    <a:gd name="T73" fmla="*/ 98 h 228"/>
                    <a:gd name="T74" fmla="*/ 161 w 280"/>
                    <a:gd name="T75" fmla="*/ 95 h 228"/>
                    <a:gd name="T76" fmla="*/ 126 w 280"/>
                    <a:gd name="T77" fmla="*/ 77 h 228"/>
                    <a:gd name="T78" fmla="*/ 103 w 280"/>
                    <a:gd name="T79" fmla="*/ 63 h 228"/>
                    <a:gd name="T80" fmla="*/ 82 w 280"/>
                    <a:gd name="T81" fmla="*/ 45 h 228"/>
                    <a:gd name="T82" fmla="*/ 89 w 280"/>
                    <a:gd name="T83" fmla="*/ 37 h 228"/>
                    <a:gd name="T84" fmla="*/ 97 w 280"/>
                    <a:gd name="T85" fmla="*/ 26 h 228"/>
                    <a:gd name="T86" fmla="*/ 108 w 280"/>
                    <a:gd name="T87" fmla="*/ 16 h 228"/>
                    <a:gd name="T88" fmla="*/ 97 w 280"/>
                    <a:gd name="T89" fmla="*/ 5 h 228"/>
                    <a:gd name="T90" fmla="*/ 87 w 280"/>
                    <a:gd name="T91" fmla="*/ 0 h 228"/>
                    <a:gd name="T92" fmla="*/ 74 w 280"/>
                    <a:gd name="T93" fmla="*/ 5 h 228"/>
                    <a:gd name="T94" fmla="*/ 50 w 280"/>
                    <a:gd name="T95" fmla="*/ 3 h 228"/>
                    <a:gd name="T96" fmla="*/ 34 w 280"/>
                    <a:gd name="T97" fmla="*/ 0 h 228"/>
                    <a:gd name="T98" fmla="*/ 18 w 280"/>
                    <a:gd name="T99" fmla="*/ 8 h 2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80" h="228">
                      <a:moveTo>
                        <a:pt x="18" y="8"/>
                      </a:moveTo>
                      <a:lnTo>
                        <a:pt x="21" y="18"/>
                      </a:lnTo>
                      <a:lnTo>
                        <a:pt x="21" y="29"/>
                      </a:lnTo>
                      <a:lnTo>
                        <a:pt x="16" y="34"/>
                      </a:lnTo>
                      <a:lnTo>
                        <a:pt x="11" y="34"/>
                      </a:lnTo>
                      <a:lnTo>
                        <a:pt x="3" y="34"/>
                      </a:lnTo>
                      <a:lnTo>
                        <a:pt x="0" y="40"/>
                      </a:lnTo>
                      <a:lnTo>
                        <a:pt x="3" y="45"/>
                      </a:lnTo>
                      <a:lnTo>
                        <a:pt x="8" y="45"/>
                      </a:lnTo>
                      <a:lnTo>
                        <a:pt x="11" y="48"/>
                      </a:lnTo>
                      <a:lnTo>
                        <a:pt x="11" y="55"/>
                      </a:lnTo>
                      <a:lnTo>
                        <a:pt x="21" y="69"/>
                      </a:lnTo>
                      <a:lnTo>
                        <a:pt x="26" y="66"/>
                      </a:lnTo>
                      <a:lnTo>
                        <a:pt x="32" y="66"/>
                      </a:lnTo>
                      <a:lnTo>
                        <a:pt x="37" y="69"/>
                      </a:lnTo>
                      <a:lnTo>
                        <a:pt x="37" y="79"/>
                      </a:lnTo>
                      <a:lnTo>
                        <a:pt x="42" y="84"/>
                      </a:lnTo>
                      <a:lnTo>
                        <a:pt x="47" y="87"/>
                      </a:lnTo>
                      <a:lnTo>
                        <a:pt x="53" y="84"/>
                      </a:lnTo>
                      <a:lnTo>
                        <a:pt x="55" y="90"/>
                      </a:lnTo>
                      <a:lnTo>
                        <a:pt x="63" y="87"/>
                      </a:lnTo>
                      <a:lnTo>
                        <a:pt x="66" y="90"/>
                      </a:lnTo>
                      <a:lnTo>
                        <a:pt x="71" y="90"/>
                      </a:lnTo>
                      <a:lnTo>
                        <a:pt x="79" y="84"/>
                      </a:lnTo>
                      <a:lnTo>
                        <a:pt x="84" y="87"/>
                      </a:lnTo>
                      <a:lnTo>
                        <a:pt x="87" y="95"/>
                      </a:lnTo>
                      <a:lnTo>
                        <a:pt x="92" y="106"/>
                      </a:lnTo>
                      <a:lnTo>
                        <a:pt x="97" y="108"/>
                      </a:lnTo>
                      <a:lnTo>
                        <a:pt x="105" y="108"/>
                      </a:lnTo>
                      <a:lnTo>
                        <a:pt x="108" y="111"/>
                      </a:lnTo>
                      <a:lnTo>
                        <a:pt x="111" y="119"/>
                      </a:lnTo>
                      <a:lnTo>
                        <a:pt x="111" y="124"/>
                      </a:lnTo>
                      <a:lnTo>
                        <a:pt x="113" y="129"/>
                      </a:lnTo>
                      <a:lnTo>
                        <a:pt x="118" y="127"/>
                      </a:lnTo>
                      <a:lnTo>
                        <a:pt x="126" y="127"/>
                      </a:lnTo>
                      <a:lnTo>
                        <a:pt x="132" y="124"/>
                      </a:lnTo>
                      <a:lnTo>
                        <a:pt x="137" y="127"/>
                      </a:lnTo>
                      <a:lnTo>
                        <a:pt x="140" y="135"/>
                      </a:lnTo>
                      <a:lnTo>
                        <a:pt x="142" y="143"/>
                      </a:lnTo>
                      <a:lnTo>
                        <a:pt x="147" y="150"/>
                      </a:lnTo>
                      <a:lnTo>
                        <a:pt x="150" y="153"/>
                      </a:lnTo>
                      <a:lnTo>
                        <a:pt x="150" y="158"/>
                      </a:lnTo>
                      <a:lnTo>
                        <a:pt x="153" y="161"/>
                      </a:lnTo>
                      <a:lnTo>
                        <a:pt x="161" y="164"/>
                      </a:lnTo>
                      <a:lnTo>
                        <a:pt x="176" y="164"/>
                      </a:lnTo>
                      <a:lnTo>
                        <a:pt x="187" y="169"/>
                      </a:lnTo>
                      <a:lnTo>
                        <a:pt x="200" y="177"/>
                      </a:lnTo>
                      <a:lnTo>
                        <a:pt x="205" y="177"/>
                      </a:lnTo>
                      <a:lnTo>
                        <a:pt x="221" y="177"/>
                      </a:lnTo>
                      <a:lnTo>
                        <a:pt x="232" y="179"/>
                      </a:lnTo>
                      <a:lnTo>
                        <a:pt x="234" y="185"/>
                      </a:lnTo>
                      <a:lnTo>
                        <a:pt x="237" y="190"/>
                      </a:lnTo>
                      <a:lnTo>
                        <a:pt x="242" y="201"/>
                      </a:lnTo>
                      <a:lnTo>
                        <a:pt x="242" y="211"/>
                      </a:lnTo>
                      <a:lnTo>
                        <a:pt x="242" y="216"/>
                      </a:lnTo>
                      <a:lnTo>
                        <a:pt x="247" y="219"/>
                      </a:lnTo>
                      <a:lnTo>
                        <a:pt x="255" y="227"/>
                      </a:lnTo>
                      <a:lnTo>
                        <a:pt x="263" y="227"/>
                      </a:lnTo>
                      <a:lnTo>
                        <a:pt x="271" y="227"/>
                      </a:lnTo>
                      <a:lnTo>
                        <a:pt x="271" y="214"/>
                      </a:lnTo>
                      <a:lnTo>
                        <a:pt x="274" y="198"/>
                      </a:lnTo>
                      <a:lnTo>
                        <a:pt x="279" y="193"/>
                      </a:lnTo>
                      <a:lnTo>
                        <a:pt x="279" y="182"/>
                      </a:lnTo>
                      <a:lnTo>
                        <a:pt x="274" y="177"/>
                      </a:lnTo>
                      <a:lnTo>
                        <a:pt x="268" y="177"/>
                      </a:lnTo>
                      <a:lnTo>
                        <a:pt x="266" y="172"/>
                      </a:lnTo>
                      <a:lnTo>
                        <a:pt x="266" y="166"/>
                      </a:lnTo>
                      <a:lnTo>
                        <a:pt x="232" y="129"/>
                      </a:lnTo>
                      <a:lnTo>
                        <a:pt x="221" y="129"/>
                      </a:lnTo>
                      <a:lnTo>
                        <a:pt x="205" y="119"/>
                      </a:lnTo>
                      <a:lnTo>
                        <a:pt x="190" y="114"/>
                      </a:lnTo>
                      <a:lnTo>
                        <a:pt x="184" y="108"/>
                      </a:lnTo>
                      <a:lnTo>
                        <a:pt x="184" y="103"/>
                      </a:lnTo>
                      <a:lnTo>
                        <a:pt x="179" y="98"/>
                      </a:lnTo>
                      <a:lnTo>
                        <a:pt x="171" y="98"/>
                      </a:lnTo>
                      <a:lnTo>
                        <a:pt x="161" y="95"/>
                      </a:lnTo>
                      <a:lnTo>
                        <a:pt x="145" y="84"/>
                      </a:lnTo>
                      <a:lnTo>
                        <a:pt x="126" y="77"/>
                      </a:lnTo>
                      <a:lnTo>
                        <a:pt x="113" y="69"/>
                      </a:lnTo>
                      <a:lnTo>
                        <a:pt x="103" y="63"/>
                      </a:lnTo>
                      <a:lnTo>
                        <a:pt x="92" y="58"/>
                      </a:lnTo>
                      <a:lnTo>
                        <a:pt x="82" y="45"/>
                      </a:lnTo>
                      <a:lnTo>
                        <a:pt x="82" y="37"/>
                      </a:lnTo>
                      <a:lnTo>
                        <a:pt x="89" y="37"/>
                      </a:lnTo>
                      <a:lnTo>
                        <a:pt x="97" y="34"/>
                      </a:lnTo>
                      <a:lnTo>
                        <a:pt x="97" y="26"/>
                      </a:lnTo>
                      <a:lnTo>
                        <a:pt x="103" y="24"/>
                      </a:lnTo>
                      <a:lnTo>
                        <a:pt x="108" y="16"/>
                      </a:lnTo>
                      <a:lnTo>
                        <a:pt x="105" y="11"/>
                      </a:lnTo>
                      <a:lnTo>
                        <a:pt x="97" y="5"/>
                      </a:lnTo>
                      <a:lnTo>
                        <a:pt x="92" y="3"/>
                      </a:lnTo>
                      <a:lnTo>
                        <a:pt x="87" y="0"/>
                      </a:lnTo>
                      <a:lnTo>
                        <a:pt x="79" y="3"/>
                      </a:lnTo>
                      <a:lnTo>
                        <a:pt x="74" y="5"/>
                      </a:lnTo>
                      <a:lnTo>
                        <a:pt x="63" y="3"/>
                      </a:lnTo>
                      <a:lnTo>
                        <a:pt x="50" y="3"/>
                      </a:lnTo>
                      <a:lnTo>
                        <a:pt x="42" y="5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18" y="8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" name="Freeform 55"/>
                <p:cNvSpPr>
                  <a:spLocks noChangeAspect="1"/>
                </p:cNvSpPr>
                <p:nvPr/>
              </p:nvSpPr>
              <p:spPr bwMode="auto">
                <a:xfrm>
                  <a:off x="4635" y="1802"/>
                  <a:ext cx="148" cy="159"/>
                </a:xfrm>
                <a:custGeom>
                  <a:avLst/>
                  <a:gdLst>
                    <a:gd name="T0" fmla="*/ 79 w 148"/>
                    <a:gd name="T1" fmla="*/ 0 h 159"/>
                    <a:gd name="T2" fmla="*/ 68 w 148"/>
                    <a:gd name="T3" fmla="*/ 8 h 159"/>
                    <a:gd name="T4" fmla="*/ 53 w 148"/>
                    <a:gd name="T5" fmla="*/ 3 h 159"/>
                    <a:gd name="T6" fmla="*/ 37 w 148"/>
                    <a:gd name="T7" fmla="*/ 3 h 159"/>
                    <a:gd name="T8" fmla="*/ 26 w 148"/>
                    <a:gd name="T9" fmla="*/ 8 h 159"/>
                    <a:gd name="T10" fmla="*/ 18 w 148"/>
                    <a:gd name="T11" fmla="*/ 3 h 159"/>
                    <a:gd name="T12" fmla="*/ 11 w 148"/>
                    <a:gd name="T13" fmla="*/ 5 h 159"/>
                    <a:gd name="T14" fmla="*/ 11 w 148"/>
                    <a:gd name="T15" fmla="*/ 18 h 159"/>
                    <a:gd name="T16" fmla="*/ 0 w 148"/>
                    <a:gd name="T17" fmla="*/ 32 h 159"/>
                    <a:gd name="T18" fmla="*/ 5 w 148"/>
                    <a:gd name="T19" fmla="*/ 53 h 159"/>
                    <a:gd name="T20" fmla="*/ 13 w 148"/>
                    <a:gd name="T21" fmla="*/ 66 h 159"/>
                    <a:gd name="T22" fmla="*/ 0 w 148"/>
                    <a:gd name="T23" fmla="*/ 74 h 159"/>
                    <a:gd name="T24" fmla="*/ 11 w 148"/>
                    <a:gd name="T25" fmla="*/ 84 h 159"/>
                    <a:gd name="T26" fmla="*/ 24 w 148"/>
                    <a:gd name="T27" fmla="*/ 76 h 159"/>
                    <a:gd name="T28" fmla="*/ 39 w 148"/>
                    <a:gd name="T29" fmla="*/ 79 h 159"/>
                    <a:gd name="T30" fmla="*/ 37 w 148"/>
                    <a:gd name="T31" fmla="*/ 92 h 159"/>
                    <a:gd name="T32" fmla="*/ 42 w 148"/>
                    <a:gd name="T33" fmla="*/ 100 h 159"/>
                    <a:gd name="T34" fmla="*/ 50 w 148"/>
                    <a:gd name="T35" fmla="*/ 92 h 159"/>
                    <a:gd name="T36" fmla="*/ 66 w 148"/>
                    <a:gd name="T37" fmla="*/ 95 h 159"/>
                    <a:gd name="T38" fmla="*/ 79 w 148"/>
                    <a:gd name="T39" fmla="*/ 108 h 159"/>
                    <a:gd name="T40" fmla="*/ 89 w 148"/>
                    <a:gd name="T41" fmla="*/ 121 h 159"/>
                    <a:gd name="T42" fmla="*/ 84 w 148"/>
                    <a:gd name="T43" fmla="*/ 132 h 159"/>
                    <a:gd name="T44" fmla="*/ 87 w 148"/>
                    <a:gd name="T45" fmla="*/ 140 h 159"/>
                    <a:gd name="T46" fmla="*/ 100 w 148"/>
                    <a:gd name="T47" fmla="*/ 150 h 159"/>
                    <a:gd name="T48" fmla="*/ 110 w 148"/>
                    <a:gd name="T49" fmla="*/ 158 h 159"/>
                    <a:gd name="T50" fmla="*/ 121 w 148"/>
                    <a:gd name="T51" fmla="*/ 158 h 159"/>
                    <a:gd name="T52" fmla="*/ 139 w 148"/>
                    <a:gd name="T53" fmla="*/ 153 h 159"/>
                    <a:gd name="T54" fmla="*/ 142 w 148"/>
                    <a:gd name="T55" fmla="*/ 147 h 159"/>
                    <a:gd name="T56" fmla="*/ 147 w 148"/>
                    <a:gd name="T57" fmla="*/ 137 h 159"/>
                    <a:gd name="T58" fmla="*/ 144 w 148"/>
                    <a:gd name="T59" fmla="*/ 121 h 159"/>
                    <a:gd name="T60" fmla="*/ 123 w 148"/>
                    <a:gd name="T61" fmla="*/ 92 h 159"/>
                    <a:gd name="T62" fmla="*/ 131 w 148"/>
                    <a:gd name="T63" fmla="*/ 76 h 159"/>
                    <a:gd name="T64" fmla="*/ 123 w 148"/>
                    <a:gd name="T65" fmla="*/ 63 h 159"/>
                    <a:gd name="T66" fmla="*/ 139 w 148"/>
                    <a:gd name="T67" fmla="*/ 53 h 159"/>
                    <a:gd name="T68" fmla="*/ 144 w 148"/>
                    <a:gd name="T69" fmla="*/ 45 h 159"/>
                    <a:gd name="T70" fmla="*/ 134 w 148"/>
                    <a:gd name="T71" fmla="*/ 42 h 159"/>
                    <a:gd name="T72" fmla="*/ 121 w 148"/>
                    <a:gd name="T73" fmla="*/ 37 h 159"/>
                    <a:gd name="T74" fmla="*/ 123 w 148"/>
                    <a:gd name="T75" fmla="*/ 29 h 159"/>
                    <a:gd name="T76" fmla="*/ 118 w 148"/>
                    <a:gd name="T77" fmla="*/ 24 h 159"/>
                    <a:gd name="T78" fmla="*/ 110 w 148"/>
                    <a:gd name="T79" fmla="*/ 26 h 159"/>
                    <a:gd name="T80" fmla="*/ 97 w 148"/>
                    <a:gd name="T81" fmla="*/ 3 h 159"/>
                    <a:gd name="T82" fmla="*/ 87 w 148"/>
                    <a:gd name="T83" fmla="*/ 0 h 1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8" h="159">
                      <a:moveTo>
                        <a:pt x="87" y="0"/>
                      </a:moveTo>
                      <a:lnTo>
                        <a:pt x="79" y="0"/>
                      </a:lnTo>
                      <a:lnTo>
                        <a:pt x="74" y="5"/>
                      </a:lnTo>
                      <a:lnTo>
                        <a:pt x="68" y="8"/>
                      </a:lnTo>
                      <a:lnTo>
                        <a:pt x="60" y="8"/>
                      </a:lnTo>
                      <a:lnTo>
                        <a:pt x="53" y="3"/>
                      </a:lnTo>
                      <a:lnTo>
                        <a:pt x="47" y="0"/>
                      </a:lnTo>
                      <a:lnTo>
                        <a:pt x="37" y="3"/>
                      </a:lnTo>
                      <a:lnTo>
                        <a:pt x="32" y="5"/>
                      </a:lnTo>
                      <a:lnTo>
                        <a:pt x="26" y="8"/>
                      </a:lnTo>
                      <a:lnTo>
                        <a:pt x="24" y="3"/>
                      </a:lnTo>
                      <a:lnTo>
                        <a:pt x="18" y="3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8" y="11"/>
                      </a:lnTo>
                      <a:lnTo>
                        <a:pt x="11" y="18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5" y="53"/>
                      </a:lnTo>
                      <a:lnTo>
                        <a:pt x="13" y="61"/>
                      </a:lnTo>
                      <a:lnTo>
                        <a:pt x="13" y="66"/>
                      </a:lnTo>
                      <a:lnTo>
                        <a:pt x="5" y="68"/>
                      </a:lnTo>
                      <a:lnTo>
                        <a:pt x="0" y="74"/>
                      </a:lnTo>
                      <a:lnTo>
                        <a:pt x="0" y="79"/>
                      </a:lnTo>
                      <a:lnTo>
                        <a:pt x="11" y="84"/>
                      </a:lnTo>
                      <a:lnTo>
                        <a:pt x="13" y="84"/>
                      </a:lnTo>
                      <a:lnTo>
                        <a:pt x="24" y="76"/>
                      </a:lnTo>
                      <a:lnTo>
                        <a:pt x="29" y="76"/>
                      </a:lnTo>
                      <a:lnTo>
                        <a:pt x="39" y="79"/>
                      </a:lnTo>
                      <a:lnTo>
                        <a:pt x="39" y="87"/>
                      </a:lnTo>
                      <a:lnTo>
                        <a:pt x="37" y="92"/>
                      </a:lnTo>
                      <a:lnTo>
                        <a:pt x="37" y="97"/>
                      </a:lnTo>
                      <a:lnTo>
                        <a:pt x="42" y="100"/>
                      </a:lnTo>
                      <a:lnTo>
                        <a:pt x="47" y="95"/>
                      </a:lnTo>
                      <a:lnTo>
                        <a:pt x="50" y="92"/>
                      </a:lnTo>
                      <a:lnTo>
                        <a:pt x="58" y="97"/>
                      </a:lnTo>
                      <a:lnTo>
                        <a:pt x="66" y="95"/>
                      </a:lnTo>
                      <a:lnTo>
                        <a:pt x="74" y="97"/>
                      </a:lnTo>
                      <a:lnTo>
                        <a:pt x="79" y="108"/>
                      </a:lnTo>
                      <a:lnTo>
                        <a:pt x="84" y="116"/>
                      </a:lnTo>
                      <a:lnTo>
                        <a:pt x="89" y="121"/>
                      </a:lnTo>
                      <a:lnTo>
                        <a:pt x="87" y="126"/>
                      </a:lnTo>
                      <a:lnTo>
                        <a:pt x="84" y="132"/>
                      </a:lnTo>
                      <a:lnTo>
                        <a:pt x="84" y="137"/>
                      </a:lnTo>
                      <a:lnTo>
                        <a:pt x="87" y="140"/>
                      </a:lnTo>
                      <a:lnTo>
                        <a:pt x="95" y="145"/>
                      </a:lnTo>
                      <a:lnTo>
                        <a:pt x="100" y="150"/>
                      </a:lnTo>
                      <a:lnTo>
                        <a:pt x="105" y="155"/>
                      </a:lnTo>
                      <a:lnTo>
                        <a:pt x="110" y="158"/>
                      </a:lnTo>
                      <a:lnTo>
                        <a:pt x="113" y="153"/>
                      </a:lnTo>
                      <a:lnTo>
                        <a:pt x="121" y="158"/>
                      </a:lnTo>
                      <a:lnTo>
                        <a:pt x="129" y="158"/>
                      </a:lnTo>
                      <a:lnTo>
                        <a:pt x="139" y="153"/>
                      </a:lnTo>
                      <a:lnTo>
                        <a:pt x="137" y="155"/>
                      </a:lnTo>
                      <a:lnTo>
                        <a:pt x="142" y="147"/>
                      </a:lnTo>
                      <a:lnTo>
                        <a:pt x="144" y="142"/>
                      </a:lnTo>
                      <a:lnTo>
                        <a:pt x="147" y="137"/>
                      </a:lnTo>
                      <a:lnTo>
                        <a:pt x="147" y="129"/>
                      </a:lnTo>
                      <a:lnTo>
                        <a:pt x="144" y="121"/>
                      </a:lnTo>
                      <a:lnTo>
                        <a:pt x="139" y="108"/>
                      </a:lnTo>
                      <a:lnTo>
                        <a:pt x="123" y="92"/>
                      </a:lnTo>
                      <a:lnTo>
                        <a:pt x="126" y="84"/>
                      </a:lnTo>
                      <a:lnTo>
                        <a:pt x="131" y="76"/>
                      </a:lnTo>
                      <a:lnTo>
                        <a:pt x="121" y="68"/>
                      </a:lnTo>
                      <a:lnTo>
                        <a:pt x="123" y="63"/>
                      </a:lnTo>
                      <a:lnTo>
                        <a:pt x="131" y="63"/>
                      </a:lnTo>
                      <a:lnTo>
                        <a:pt x="139" y="53"/>
                      </a:lnTo>
                      <a:lnTo>
                        <a:pt x="142" y="50"/>
                      </a:lnTo>
                      <a:lnTo>
                        <a:pt x="144" y="45"/>
                      </a:lnTo>
                      <a:lnTo>
                        <a:pt x="139" y="40"/>
                      </a:lnTo>
                      <a:lnTo>
                        <a:pt x="134" y="42"/>
                      </a:lnTo>
                      <a:lnTo>
                        <a:pt x="123" y="40"/>
                      </a:lnTo>
                      <a:lnTo>
                        <a:pt x="121" y="37"/>
                      </a:lnTo>
                      <a:lnTo>
                        <a:pt x="123" y="32"/>
                      </a:lnTo>
                      <a:lnTo>
                        <a:pt x="123" y="29"/>
                      </a:lnTo>
                      <a:lnTo>
                        <a:pt x="123" y="26"/>
                      </a:lnTo>
                      <a:lnTo>
                        <a:pt x="118" y="24"/>
                      </a:lnTo>
                      <a:lnTo>
                        <a:pt x="113" y="26"/>
                      </a:lnTo>
                      <a:lnTo>
                        <a:pt x="110" y="26"/>
                      </a:lnTo>
                      <a:lnTo>
                        <a:pt x="97" y="11"/>
                      </a:lnTo>
                      <a:lnTo>
                        <a:pt x="97" y="3"/>
                      </a:lnTo>
                      <a:lnTo>
                        <a:pt x="95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" name="Freeform 56"/>
                <p:cNvSpPr>
                  <a:spLocks noChangeAspect="1"/>
                </p:cNvSpPr>
                <p:nvPr/>
              </p:nvSpPr>
              <p:spPr bwMode="auto">
                <a:xfrm>
                  <a:off x="4643" y="1741"/>
                  <a:ext cx="101" cy="70"/>
                </a:xfrm>
                <a:custGeom>
                  <a:avLst/>
                  <a:gdLst>
                    <a:gd name="T0" fmla="*/ 95 w 101"/>
                    <a:gd name="T1" fmla="*/ 24 h 70"/>
                    <a:gd name="T2" fmla="*/ 84 w 101"/>
                    <a:gd name="T3" fmla="*/ 13 h 70"/>
                    <a:gd name="T4" fmla="*/ 76 w 101"/>
                    <a:gd name="T5" fmla="*/ 8 h 70"/>
                    <a:gd name="T6" fmla="*/ 66 w 101"/>
                    <a:gd name="T7" fmla="*/ 5 h 70"/>
                    <a:gd name="T8" fmla="*/ 63 w 101"/>
                    <a:gd name="T9" fmla="*/ 0 h 70"/>
                    <a:gd name="T10" fmla="*/ 58 w 101"/>
                    <a:gd name="T11" fmla="*/ 5 h 70"/>
                    <a:gd name="T12" fmla="*/ 58 w 101"/>
                    <a:gd name="T13" fmla="*/ 11 h 70"/>
                    <a:gd name="T14" fmla="*/ 55 w 101"/>
                    <a:gd name="T15" fmla="*/ 11 h 70"/>
                    <a:gd name="T16" fmla="*/ 53 w 101"/>
                    <a:gd name="T17" fmla="*/ 13 h 70"/>
                    <a:gd name="T18" fmla="*/ 45 w 101"/>
                    <a:gd name="T19" fmla="*/ 16 h 70"/>
                    <a:gd name="T20" fmla="*/ 42 w 101"/>
                    <a:gd name="T21" fmla="*/ 19 h 70"/>
                    <a:gd name="T22" fmla="*/ 37 w 101"/>
                    <a:gd name="T23" fmla="*/ 21 h 70"/>
                    <a:gd name="T24" fmla="*/ 34 w 101"/>
                    <a:gd name="T25" fmla="*/ 16 h 70"/>
                    <a:gd name="T26" fmla="*/ 29 w 101"/>
                    <a:gd name="T27" fmla="*/ 13 h 70"/>
                    <a:gd name="T28" fmla="*/ 26 w 101"/>
                    <a:gd name="T29" fmla="*/ 11 h 70"/>
                    <a:gd name="T30" fmla="*/ 21 w 101"/>
                    <a:gd name="T31" fmla="*/ 13 h 70"/>
                    <a:gd name="T32" fmla="*/ 21 w 101"/>
                    <a:gd name="T33" fmla="*/ 16 h 70"/>
                    <a:gd name="T34" fmla="*/ 26 w 101"/>
                    <a:gd name="T35" fmla="*/ 21 h 70"/>
                    <a:gd name="T36" fmla="*/ 24 w 101"/>
                    <a:gd name="T37" fmla="*/ 27 h 70"/>
                    <a:gd name="T38" fmla="*/ 18 w 101"/>
                    <a:gd name="T39" fmla="*/ 27 h 70"/>
                    <a:gd name="T40" fmla="*/ 16 w 101"/>
                    <a:gd name="T41" fmla="*/ 27 h 70"/>
                    <a:gd name="T42" fmla="*/ 16 w 101"/>
                    <a:gd name="T43" fmla="*/ 32 h 70"/>
                    <a:gd name="T44" fmla="*/ 13 w 101"/>
                    <a:gd name="T45" fmla="*/ 35 h 70"/>
                    <a:gd name="T46" fmla="*/ 5 w 101"/>
                    <a:gd name="T47" fmla="*/ 37 h 70"/>
                    <a:gd name="T48" fmla="*/ 0 w 101"/>
                    <a:gd name="T49" fmla="*/ 35 h 70"/>
                    <a:gd name="T50" fmla="*/ 8 w 101"/>
                    <a:gd name="T51" fmla="*/ 42 h 70"/>
                    <a:gd name="T52" fmla="*/ 11 w 101"/>
                    <a:gd name="T53" fmla="*/ 50 h 70"/>
                    <a:gd name="T54" fmla="*/ 11 w 101"/>
                    <a:gd name="T55" fmla="*/ 56 h 70"/>
                    <a:gd name="T56" fmla="*/ 11 w 101"/>
                    <a:gd name="T57" fmla="*/ 61 h 70"/>
                    <a:gd name="T58" fmla="*/ 8 w 101"/>
                    <a:gd name="T59" fmla="*/ 66 h 70"/>
                    <a:gd name="T60" fmla="*/ 13 w 101"/>
                    <a:gd name="T61" fmla="*/ 64 h 70"/>
                    <a:gd name="T62" fmla="*/ 18 w 101"/>
                    <a:gd name="T63" fmla="*/ 69 h 70"/>
                    <a:gd name="T64" fmla="*/ 29 w 101"/>
                    <a:gd name="T65" fmla="*/ 64 h 70"/>
                    <a:gd name="T66" fmla="*/ 37 w 101"/>
                    <a:gd name="T67" fmla="*/ 61 h 70"/>
                    <a:gd name="T68" fmla="*/ 39 w 101"/>
                    <a:gd name="T69" fmla="*/ 61 h 70"/>
                    <a:gd name="T70" fmla="*/ 47 w 101"/>
                    <a:gd name="T71" fmla="*/ 66 h 70"/>
                    <a:gd name="T72" fmla="*/ 53 w 101"/>
                    <a:gd name="T73" fmla="*/ 69 h 70"/>
                    <a:gd name="T74" fmla="*/ 61 w 101"/>
                    <a:gd name="T75" fmla="*/ 69 h 70"/>
                    <a:gd name="T76" fmla="*/ 66 w 101"/>
                    <a:gd name="T77" fmla="*/ 66 h 70"/>
                    <a:gd name="T78" fmla="*/ 71 w 101"/>
                    <a:gd name="T79" fmla="*/ 58 h 70"/>
                    <a:gd name="T80" fmla="*/ 79 w 101"/>
                    <a:gd name="T81" fmla="*/ 61 h 70"/>
                    <a:gd name="T82" fmla="*/ 82 w 101"/>
                    <a:gd name="T83" fmla="*/ 53 h 70"/>
                    <a:gd name="T84" fmla="*/ 89 w 101"/>
                    <a:gd name="T85" fmla="*/ 53 h 70"/>
                    <a:gd name="T86" fmla="*/ 92 w 101"/>
                    <a:gd name="T87" fmla="*/ 53 h 70"/>
                    <a:gd name="T88" fmla="*/ 95 w 101"/>
                    <a:gd name="T89" fmla="*/ 50 h 70"/>
                    <a:gd name="T90" fmla="*/ 97 w 101"/>
                    <a:gd name="T91" fmla="*/ 48 h 70"/>
                    <a:gd name="T92" fmla="*/ 100 w 101"/>
                    <a:gd name="T93" fmla="*/ 42 h 70"/>
                    <a:gd name="T94" fmla="*/ 100 w 101"/>
                    <a:gd name="T95" fmla="*/ 32 h 70"/>
                    <a:gd name="T96" fmla="*/ 95 w 101"/>
                    <a:gd name="T97" fmla="*/ 24 h 7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1" h="70">
                      <a:moveTo>
                        <a:pt x="95" y="24"/>
                      </a:moveTo>
                      <a:lnTo>
                        <a:pt x="84" y="13"/>
                      </a:lnTo>
                      <a:lnTo>
                        <a:pt x="76" y="8"/>
                      </a:lnTo>
                      <a:lnTo>
                        <a:pt x="66" y="5"/>
                      </a:lnTo>
                      <a:lnTo>
                        <a:pt x="63" y="0"/>
                      </a:lnTo>
                      <a:lnTo>
                        <a:pt x="58" y="5"/>
                      </a:lnTo>
                      <a:lnTo>
                        <a:pt x="58" y="11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45" y="16"/>
                      </a:lnTo>
                      <a:lnTo>
                        <a:pt x="42" y="19"/>
                      </a:lnTo>
                      <a:lnTo>
                        <a:pt x="37" y="21"/>
                      </a:lnTo>
                      <a:lnTo>
                        <a:pt x="34" y="16"/>
                      </a:lnTo>
                      <a:lnTo>
                        <a:pt x="29" y="13"/>
                      </a:lnTo>
                      <a:lnTo>
                        <a:pt x="26" y="11"/>
                      </a:lnTo>
                      <a:lnTo>
                        <a:pt x="21" y="13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24" y="27"/>
                      </a:lnTo>
                      <a:lnTo>
                        <a:pt x="18" y="27"/>
                      </a:lnTo>
                      <a:lnTo>
                        <a:pt x="16" y="27"/>
                      </a:lnTo>
                      <a:lnTo>
                        <a:pt x="16" y="32"/>
                      </a:lnTo>
                      <a:lnTo>
                        <a:pt x="13" y="35"/>
                      </a:lnTo>
                      <a:lnTo>
                        <a:pt x="5" y="37"/>
                      </a:lnTo>
                      <a:lnTo>
                        <a:pt x="0" y="35"/>
                      </a:lnTo>
                      <a:lnTo>
                        <a:pt x="8" y="42"/>
                      </a:lnTo>
                      <a:lnTo>
                        <a:pt x="11" y="50"/>
                      </a:lnTo>
                      <a:lnTo>
                        <a:pt x="11" y="56"/>
                      </a:lnTo>
                      <a:lnTo>
                        <a:pt x="11" y="61"/>
                      </a:lnTo>
                      <a:lnTo>
                        <a:pt x="8" y="66"/>
                      </a:lnTo>
                      <a:lnTo>
                        <a:pt x="13" y="64"/>
                      </a:lnTo>
                      <a:lnTo>
                        <a:pt x="18" y="69"/>
                      </a:lnTo>
                      <a:lnTo>
                        <a:pt x="29" y="64"/>
                      </a:lnTo>
                      <a:lnTo>
                        <a:pt x="37" y="61"/>
                      </a:lnTo>
                      <a:lnTo>
                        <a:pt x="39" y="61"/>
                      </a:lnTo>
                      <a:lnTo>
                        <a:pt x="47" y="66"/>
                      </a:lnTo>
                      <a:lnTo>
                        <a:pt x="53" y="69"/>
                      </a:lnTo>
                      <a:lnTo>
                        <a:pt x="61" y="69"/>
                      </a:lnTo>
                      <a:lnTo>
                        <a:pt x="66" y="66"/>
                      </a:lnTo>
                      <a:lnTo>
                        <a:pt x="71" y="58"/>
                      </a:lnTo>
                      <a:lnTo>
                        <a:pt x="79" y="61"/>
                      </a:lnTo>
                      <a:lnTo>
                        <a:pt x="82" y="53"/>
                      </a:lnTo>
                      <a:lnTo>
                        <a:pt x="89" y="53"/>
                      </a:lnTo>
                      <a:lnTo>
                        <a:pt x="92" y="53"/>
                      </a:lnTo>
                      <a:lnTo>
                        <a:pt x="95" y="50"/>
                      </a:lnTo>
                      <a:lnTo>
                        <a:pt x="97" y="48"/>
                      </a:lnTo>
                      <a:lnTo>
                        <a:pt x="100" y="42"/>
                      </a:lnTo>
                      <a:lnTo>
                        <a:pt x="100" y="32"/>
                      </a:lnTo>
                      <a:lnTo>
                        <a:pt x="95" y="24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Freeform 57"/>
                <p:cNvSpPr>
                  <a:spLocks noChangeAspect="1"/>
                </p:cNvSpPr>
                <p:nvPr/>
              </p:nvSpPr>
              <p:spPr bwMode="auto">
                <a:xfrm>
                  <a:off x="4579" y="1655"/>
                  <a:ext cx="127" cy="122"/>
                </a:xfrm>
                <a:custGeom>
                  <a:avLst/>
                  <a:gdLst>
                    <a:gd name="T0" fmla="*/ 66 w 127"/>
                    <a:gd name="T1" fmla="*/ 0 h 122"/>
                    <a:gd name="T2" fmla="*/ 74 w 127"/>
                    <a:gd name="T3" fmla="*/ 18 h 122"/>
                    <a:gd name="T4" fmla="*/ 76 w 127"/>
                    <a:gd name="T5" fmla="*/ 32 h 122"/>
                    <a:gd name="T6" fmla="*/ 79 w 127"/>
                    <a:gd name="T7" fmla="*/ 37 h 122"/>
                    <a:gd name="T8" fmla="*/ 81 w 127"/>
                    <a:gd name="T9" fmla="*/ 45 h 122"/>
                    <a:gd name="T10" fmla="*/ 89 w 127"/>
                    <a:gd name="T11" fmla="*/ 53 h 122"/>
                    <a:gd name="T12" fmla="*/ 100 w 127"/>
                    <a:gd name="T13" fmla="*/ 58 h 122"/>
                    <a:gd name="T14" fmla="*/ 110 w 127"/>
                    <a:gd name="T15" fmla="*/ 68 h 122"/>
                    <a:gd name="T16" fmla="*/ 121 w 127"/>
                    <a:gd name="T17" fmla="*/ 76 h 122"/>
                    <a:gd name="T18" fmla="*/ 126 w 127"/>
                    <a:gd name="T19" fmla="*/ 82 h 122"/>
                    <a:gd name="T20" fmla="*/ 126 w 127"/>
                    <a:gd name="T21" fmla="*/ 87 h 122"/>
                    <a:gd name="T22" fmla="*/ 121 w 127"/>
                    <a:gd name="T23" fmla="*/ 89 h 122"/>
                    <a:gd name="T24" fmla="*/ 118 w 127"/>
                    <a:gd name="T25" fmla="*/ 89 h 122"/>
                    <a:gd name="T26" fmla="*/ 121 w 127"/>
                    <a:gd name="T27" fmla="*/ 95 h 122"/>
                    <a:gd name="T28" fmla="*/ 116 w 127"/>
                    <a:gd name="T29" fmla="*/ 97 h 122"/>
                    <a:gd name="T30" fmla="*/ 113 w 127"/>
                    <a:gd name="T31" fmla="*/ 100 h 122"/>
                    <a:gd name="T32" fmla="*/ 110 w 127"/>
                    <a:gd name="T33" fmla="*/ 100 h 122"/>
                    <a:gd name="T34" fmla="*/ 100 w 127"/>
                    <a:gd name="T35" fmla="*/ 108 h 122"/>
                    <a:gd name="T36" fmla="*/ 100 w 127"/>
                    <a:gd name="T37" fmla="*/ 103 h 122"/>
                    <a:gd name="T38" fmla="*/ 95 w 127"/>
                    <a:gd name="T39" fmla="*/ 100 h 122"/>
                    <a:gd name="T40" fmla="*/ 89 w 127"/>
                    <a:gd name="T41" fmla="*/ 97 h 122"/>
                    <a:gd name="T42" fmla="*/ 87 w 127"/>
                    <a:gd name="T43" fmla="*/ 97 h 122"/>
                    <a:gd name="T44" fmla="*/ 84 w 127"/>
                    <a:gd name="T45" fmla="*/ 100 h 122"/>
                    <a:gd name="T46" fmla="*/ 84 w 127"/>
                    <a:gd name="T47" fmla="*/ 103 h 122"/>
                    <a:gd name="T48" fmla="*/ 87 w 127"/>
                    <a:gd name="T49" fmla="*/ 108 h 122"/>
                    <a:gd name="T50" fmla="*/ 84 w 127"/>
                    <a:gd name="T51" fmla="*/ 110 h 122"/>
                    <a:gd name="T52" fmla="*/ 79 w 127"/>
                    <a:gd name="T53" fmla="*/ 113 h 122"/>
                    <a:gd name="T54" fmla="*/ 76 w 127"/>
                    <a:gd name="T55" fmla="*/ 113 h 122"/>
                    <a:gd name="T56" fmla="*/ 76 w 127"/>
                    <a:gd name="T57" fmla="*/ 118 h 122"/>
                    <a:gd name="T58" fmla="*/ 74 w 127"/>
                    <a:gd name="T59" fmla="*/ 121 h 122"/>
                    <a:gd name="T60" fmla="*/ 68 w 127"/>
                    <a:gd name="T61" fmla="*/ 121 h 122"/>
                    <a:gd name="T62" fmla="*/ 63 w 127"/>
                    <a:gd name="T63" fmla="*/ 121 h 122"/>
                    <a:gd name="T64" fmla="*/ 53 w 127"/>
                    <a:gd name="T65" fmla="*/ 118 h 122"/>
                    <a:gd name="T66" fmla="*/ 45 w 127"/>
                    <a:gd name="T67" fmla="*/ 113 h 122"/>
                    <a:gd name="T68" fmla="*/ 37 w 127"/>
                    <a:gd name="T69" fmla="*/ 108 h 122"/>
                    <a:gd name="T70" fmla="*/ 29 w 127"/>
                    <a:gd name="T71" fmla="*/ 100 h 122"/>
                    <a:gd name="T72" fmla="*/ 24 w 127"/>
                    <a:gd name="T73" fmla="*/ 97 h 122"/>
                    <a:gd name="T74" fmla="*/ 18 w 127"/>
                    <a:gd name="T75" fmla="*/ 95 h 122"/>
                    <a:gd name="T76" fmla="*/ 11 w 127"/>
                    <a:gd name="T77" fmla="*/ 95 h 122"/>
                    <a:gd name="T78" fmla="*/ 5 w 127"/>
                    <a:gd name="T79" fmla="*/ 95 h 122"/>
                    <a:gd name="T80" fmla="*/ 3 w 127"/>
                    <a:gd name="T81" fmla="*/ 89 h 122"/>
                    <a:gd name="T82" fmla="*/ 0 w 127"/>
                    <a:gd name="T83" fmla="*/ 84 h 122"/>
                    <a:gd name="T84" fmla="*/ 3 w 127"/>
                    <a:gd name="T85" fmla="*/ 76 h 122"/>
                    <a:gd name="T86" fmla="*/ 5 w 127"/>
                    <a:gd name="T87" fmla="*/ 71 h 122"/>
                    <a:gd name="T88" fmla="*/ 3 w 127"/>
                    <a:gd name="T89" fmla="*/ 68 h 122"/>
                    <a:gd name="T90" fmla="*/ 3 w 127"/>
                    <a:gd name="T91" fmla="*/ 63 h 122"/>
                    <a:gd name="T92" fmla="*/ 0 w 127"/>
                    <a:gd name="T93" fmla="*/ 55 h 122"/>
                    <a:gd name="T94" fmla="*/ 0 w 127"/>
                    <a:gd name="T95" fmla="*/ 53 h 122"/>
                    <a:gd name="T96" fmla="*/ 3 w 127"/>
                    <a:gd name="T97" fmla="*/ 50 h 122"/>
                    <a:gd name="T98" fmla="*/ 5 w 127"/>
                    <a:gd name="T99" fmla="*/ 47 h 122"/>
                    <a:gd name="T100" fmla="*/ 3 w 127"/>
                    <a:gd name="T101" fmla="*/ 42 h 122"/>
                    <a:gd name="T102" fmla="*/ 5 w 127"/>
                    <a:gd name="T103" fmla="*/ 39 h 122"/>
                    <a:gd name="T104" fmla="*/ 11 w 127"/>
                    <a:gd name="T105" fmla="*/ 32 h 122"/>
                    <a:gd name="T106" fmla="*/ 16 w 127"/>
                    <a:gd name="T107" fmla="*/ 32 h 122"/>
                    <a:gd name="T108" fmla="*/ 21 w 127"/>
                    <a:gd name="T109" fmla="*/ 32 h 122"/>
                    <a:gd name="T110" fmla="*/ 26 w 127"/>
                    <a:gd name="T111" fmla="*/ 26 h 122"/>
                    <a:gd name="T112" fmla="*/ 24 w 127"/>
                    <a:gd name="T113" fmla="*/ 21 h 122"/>
                    <a:gd name="T114" fmla="*/ 32 w 127"/>
                    <a:gd name="T115" fmla="*/ 13 h 122"/>
                    <a:gd name="T116" fmla="*/ 42 w 127"/>
                    <a:gd name="T117" fmla="*/ 16 h 122"/>
                    <a:gd name="T118" fmla="*/ 45 w 127"/>
                    <a:gd name="T119" fmla="*/ 8 h 122"/>
                    <a:gd name="T120" fmla="*/ 53 w 127"/>
                    <a:gd name="T121" fmla="*/ 8 h 122"/>
                    <a:gd name="T122" fmla="*/ 60 w 127"/>
                    <a:gd name="T123" fmla="*/ 5 h 122"/>
                    <a:gd name="T124" fmla="*/ 66 w 127"/>
                    <a:gd name="T125" fmla="*/ 0 h 12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27" h="122">
                      <a:moveTo>
                        <a:pt x="66" y="0"/>
                      </a:moveTo>
                      <a:lnTo>
                        <a:pt x="74" y="18"/>
                      </a:lnTo>
                      <a:lnTo>
                        <a:pt x="76" y="32"/>
                      </a:lnTo>
                      <a:lnTo>
                        <a:pt x="79" y="37"/>
                      </a:lnTo>
                      <a:lnTo>
                        <a:pt x="81" y="45"/>
                      </a:lnTo>
                      <a:lnTo>
                        <a:pt x="89" y="53"/>
                      </a:lnTo>
                      <a:lnTo>
                        <a:pt x="100" y="58"/>
                      </a:lnTo>
                      <a:lnTo>
                        <a:pt x="110" y="68"/>
                      </a:lnTo>
                      <a:lnTo>
                        <a:pt x="121" y="76"/>
                      </a:lnTo>
                      <a:lnTo>
                        <a:pt x="126" y="82"/>
                      </a:lnTo>
                      <a:lnTo>
                        <a:pt x="126" y="87"/>
                      </a:lnTo>
                      <a:lnTo>
                        <a:pt x="121" y="89"/>
                      </a:lnTo>
                      <a:lnTo>
                        <a:pt x="118" y="89"/>
                      </a:lnTo>
                      <a:lnTo>
                        <a:pt x="121" y="95"/>
                      </a:lnTo>
                      <a:lnTo>
                        <a:pt x="116" y="97"/>
                      </a:lnTo>
                      <a:lnTo>
                        <a:pt x="113" y="100"/>
                      </a:lnTo>
                      <a:lnTo>
                        <a:pt x="110" y="100"/>
                      </a:lnTo>
                      <a:lnTo>
                        <a:pt x="100" y="108"/>
                      </a:lnTo>
                      <a:lnTo>
                        <a:pt x="100" y="103"/>
                      </a:lnTo>
                      <a:lnTo>
                        <a:pt x="95" y="100"/>
                      </a:lnTo>
                      <a:lnTo>
                        <a:pt x="89" y="97"/>
                      </a:lnTo>
                      <a:lnTo>
                        <a:pt x="87" y="97"/>
                      </a:lnTo>
                      <a:lnTo>
                        <a:pt x="84" y="100"/>
                      </a:lnTo>
                      <a:lnTo>
                        <a:pt x="84" y="103"/>
                      </a:lnTo>
                      <a:lnTo>
                        <a:pt x="87" y="108"/>
                      </a:lnTo>
                      <a:lnTo>
                        <a:pt x="84" y="110"/>
                      </a:lnTo>
                      <a:lnTo>
                        <a:pt x="79" y="113"/>
                      </a:lnTo>
                      <a:lnTo>
                        <a:pt x="76" y="113"/>
                      </a:lnTo>
                      <a:lnTo>
                        <a:pt x="76" y="118"/>
                      </a:lnTo>
                      <a:lnTo>
                        <a:pt x="74" y="121"/>
                      </a:lnTo>
                      <a:lnTo>
                        <a:pt x="68" y="121"/>
                      </a:lnTo>
                      <a:lnTo>
                        <a:pt x="63" y="121"/>
                      </a:lnTo>
                      <a:lnTo>
                        <a:pt x="53" y="118"/>
                      </a:lnTo>
                      <a:lnTo>
                        <a:pt x="45" y="113"/>
                      </a:lnTo>
                      <a:lnTo>
                        <a:pt x="37" y="108"/>
                      </a:lnTo>
                      <a:lnTo>
                        <a:pt x="29" y="100"/>
                      </a:lnTo>
                      <a:lnTo>
                        <a:pt x="24" y="97"/>
                      </a:lnTo>
                      <a:lnTo>
                        <a:pt x="18" y="95"/>
                      </a:lnTo>
                      <a:lnTo>
                        <a:pt x="11" y="95"/>
                      </a:lnTo>
                      <a:lnTo>
                        <a:pt x="5" y="95"/>
                      </a:lnTo>
                      <a:lnTo>
                        <a:pt x="3" y="89"/>
                      </a:lnTo>
                      <a:lnTo>
                        <a:pt x="0" y="84"/>
                      </a:lnTo>
                      <a:lnTo>
                        <a:pt x="3" y="76"/>
                      </a:lnTo>
                      <a:lnTo>
                        <a:pt x="5" y="71"/>
                      </a:lnTo>
                      <a:lnTo>
                        <a:pt x="3" y="68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5" y="47"/>
                      </a:lnTo>
                      <a:lnTo>
                        <a:pt x="3" y="42"/>
                      </a:lnTo>
                      <a:lnTo>
                        <a:pt x="5" y="39"/>
                      </a:lnTo>
                      <a:lnTo>
                        <a:pt x="11" y="32"/>
                      </a:lnTo>
                      <a:lnTo>
                        <a:pt x="16" y="32"/>
                      </a:lnTo>
                      <a:lnTo>
                        <a:pt x="21" y="32"/>
                      </a:lnTo>
                      <a:lnTo>
                        <a:pt x="26" y="26"/>
                      </a:lnTo>
                      <a:lnTo>
                        <a:pt x="24" y="21"/>
                      </a:lnTo>
                      <a:lnTo>
                        <a:pt x="32" y="13"/>
                      </a:lnTo>
                      <a:lnTo>
                        <a:pt x="42" y="16"/>
                      </a:lnTo>
                      <a:lnTo>
                        <a:pt x="45" y="8"/>
                      </a:lnTo>
                      <a:lnTo>
                        <a:pt x="53" y="8"/>
                      </a:lnTo>
                      <a:lnTo>
                        <a:pt x="60" y="5"/>
                      </a:lnTo>
                      <a:lnTo>
                        <a:pt x="66" y="0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" name="Freeform 58"/>
                <p:cNvSpPr>
                  <a:spLocks noChangeAspect="1"/>
                </p:cNvSpPr>
                <p:nvPr/>
              </p:nvSpPr>
              <p:spPr bwMode="auto">
                <a:xfrm>
                  <a:off x="4494" y="1577"/>
                  <a:ext cx="107" cy="128"/>
                </a:xfrm>
                <a:custGeom>
                  <a:avLst/>
                  <a:gdLst>
                    <a:gd name="T0" fmla="*/ 106 w 107"/>
                    <a:gd name="T1" fmla="*/ 90 h 128"/>
                    <a:gd name="T2" fmla="*/ 90 w 107"/>
                    <a:gd name="T3" fmla="*/ 77 h 128"/>
                    <a:gd name="T4" fmla="*/ 80 w 107"/>
                    <a:gd name="T5" fmla="*/ 71 h 128"/>
                    <a:gd name="T6" fmla="*/ 77 w 107"/>
                    <a:gd name="T7" fmla="*/ 53 h 128"/>
                    <a:gd name="T8" fmla="*/ 77 w 107"/>
                    <a:gd name="T9" fmla="*/ 32 h 128"/>
                    <a:gd name="T10" fmla="*/ 61 w 107"/>
                    <a:gd name="T11" fmla="*/ 21 h 128"/>
                    <a:gd name="T12" fmla="*/ 48 w 107"/>
                    <a:gd name="T13" fmla="*/ 13 h 128"/>
                    <a:gd name="T14" fmla="*/ 37 w 107"/>
                    <a:gd name="T15" fmla="*/ 5 h 128"/>
                    <a:gd name="T16" fmla="*/ 32 w 107"/>
                    <a:gd name="T17" fmla="*/ 0 h 128"/>
                    <a:gd name="T18" fmla="*/ 24 w 107"/>
                    <a:gd name="T19" fmla="*/ 3 h 128"/>
                    <a:gd name="T20" fmla="*/ 27 w 107"/>
                    <a:gd name="T21" fmla="*/ 16 h 128"/>
                    <a:gd name="T22" fmla="*/ 32 w 107"/>
                    <a:gd name="T23" fmla="*/ 29 h 128"/>
                    <a:gd name="T24" fmla="*/ 21 w 107"/>
                    <a:gd name="T25" fmla="*/ 32 h 128"/>
                    <a:gd name="T26" fmla="*/ 11 w 107"/>
                    <a:gd name="T27" fmla="*/ 42 h 128"/>
                    <a:gd name="T28" fmla="*/ 13 w 107"/>
                    <a:gd name="T29" fmla="*/ 53 h 128"/>
                    <a:gd name="T30" fmla="*/ 13 w 107"/>
                    <a:gd name="T31" fmla="*/ 56 h 128"/>
                    <a:gd name="T32" fmla="*/ 8 w 107"/>
                    <a:gd name="T33" fmla="*/ 66 h 128"/>
                    <a:gd name="T34" fmla="*/ 3 w 107"/>
                    <a:gd name="T35" fmla="*/ 74 h 128"/>
                    <a:gd name="T36" fmla="*/ 0 w 107"/>
                    <a:gd name="T37" fmla="*/ 82 h 128"/>
                    <a:gd name="T38" fmla="*/ 8 w 107"/>
                    <a:gd name="T39" fmla="*/ 87 h 128"/>
                    <a:gd name="T40" fmla="*/ 0 w 107"/>
                    <a:gd name="T41" fmla="*/ 95 h 128"/>
                    <a:gd name="T42" fmla="*/ 11 w 107"/>
                    <a:gd name="T43" fmla="*/ 98 h 128"/>
                    <a:gd name="T44" fmla="*/ 21 w 107"/>
                    <a:gd name="T45" fmla="*/ 101 h 128"/>
                    <a:gd name="T46" fmla="*/ 27 w 107"/>
                    <a:gd name="T47" fmla="*/ 114 h 128"/>
                    <a:gd name="T48" fmla="*/ 32 w 107"/>
                    <a:gd name="T49" fmla="*/ 119 h 128"/>
                    <a:gd name="T50" fmla="*/ 40 w 107"/>
                    <a:gd name="T51" fmla="*/ 124 h 128"/>
                    <a:gd name="T52" fmla="*/ 53 w 107"/>
                    <a:gd name="T53" fmla="*/ 127 h 128"/>
                    <a:gd name="T54" fmla="*/ 58 w 107"/>
                    <a:gd name="T55" fmla="*/ 122 h 128"/>
                    <a:gd name="T56" fmla="*/ 69 w 107"/>
                    <a:gd name="T57" fmla="*/ 116 h 128"/>
                    <a:gd name="T58" fmla="*/ 80 w 107"/>
                    <a:gd name="T59" fmla="*/ 111 h 128"/>
                    <a:gd name="T60" fmla="*/ 82 w 107"/>
                    <a:gd name="T61" fmla="*/ 103 h 128"/>
                    <a:gd name="T62" fmla="*/ 93 w 107"/>
                    <a:gd name="T63" fmla="*/ 103 h 128"/>
                    <a:gd name="T64" fmla="*/ 106 w 107"/>
                    <a:gd name="T65" fmla="*/ 98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07" h="128">
                      <a:moveTo>
                        <a:pt x="106" y="98"/>
                      </a:moveTo>
                      <a:lnTo>
                        <a:pt x="106" y="90"/>
                      </a:lnTo>
                      <a:lnTo>
                        <a:pt x="98" y="85"/>
                      </a:lnTo>
                      <a:lnTo>
                        <a:pt x="90" y="77"/>
                      </a:lnTo>
                      <a:lnTo>
                        <a:pt x="82" y="74"/>
                      </a:lnTo>
                      <a:lnTo>
                        <a:pt x="80" y="71"/>
                      </a:lnTo>
                      <a:lnTo>
                        <a:pt x="80" y="58"/>
                      </a:lnTo>
                      <a:lnTo>
                        <a:pt x="77" y="53"/>
                      </a:lnTo>
                      <a:lnTo>
                        <a:pt x="77" y="45"/>
                      </a:lnTo>
                      <a:lnTo>
                        <a:pt x="77" y="32"/>
                      </a:lnTo>
                      <a:lnTo>
                        <a:pt x="69" y="29"/>
                      </a:lnTo>
                      <a:lnTo>
                        <a:pt x="61" y="21"/>
                      </a:lnTo>
                      <a:lnTo>
                        <a:pt x="56" y="21"/>
                      </a:lnTo>
                      <a:lnTo>
                        <a:pt x="48" y="13"/>
                      </a:lnTo>
                      <a:lnTo>
                        <a:pt x="45" y="5"/>
                      </a:lnTo>
                      <a:lnTo>
                        <a:pt x="37" y="5"/>
                      </a:lnTo>
                      <a:lnTo>
                        <a:pt x="32" y="5"/>
                      </a:lnTo>
                      <a:lnTo>
                        <a:pt x="32" y="0"/>
                      </a:lnTo>
                      <a:lnTo>
                        <a:pt x="29" y="5"/>
                      </a:lnTo>
                      <a:lnTo>
                        <a:pt x="24" y="3"/>
                      </a:lnTo>
                      <a:lnTo>
                        <a:pt x="21" y="8"/>
                      </a:lnTo>
                      <a:lnTo>
                        <a:pt x="27" y="16"/>
                      </a:lnTo>
                      <a:lnTo>
                        <a:pt x="29" y="24"/>
                      </a:lnTo>
                      <a:lnTo>
                        <a:pt x="32" y="29"/>
                      </a:lnTo>
                      <a:lnTo>
                        <a:pt x="29" y="32"/>
                      </a:lnTo>
                      <a:lnTo>
                        <a:pt x="21" y="32"/>
                      </a:lnTo>
                      <a:lnTo>
                        <a:pt x="16" y="37"/>
                      </a:lnTo>
                      <a:lnTo>
                        <a:pt x="11" y="42"/>
                      </a:lnTo>
                      <a:lnTo>
                        <a:pt x="13" y="48"/>
                      </a:lnTo>
                      <a:lnTo>
                        <a:pt x="13" y="53"/>
                      </a:lnTo>
                      <a:lnTo>
                        <a:pt x="11" y="53"/>
                      </a:lnTo>
                      <a:lnTo>
                        <a:pt x="13" y="56"/>
                      </a:lnTo>
                      <a:lnTo>
                        <a:pt x="8" y="61"/>
                      </a:lnTo>
                      <a:lnTo>
                        <a:pt x="8" y="66"/>
                      </a:lnTo>
                      <a:lnTo>
                        <a:pt x="8" y="69"/>
                      </a:lnTo>
                      <a:lnTo>
                        <a:pt x="3" y="74"/>
                      </a:lnTo>
                      <a:lnTo>
                        <a:pt x="3" y="79"/>
                      </a:lnTo>
                      <a:lnTo>
                        <a:pt x="0" y="82"/>
                      </a:lnTo>
                      <a:lnTo>
                        <a:pt x="8" y="85"/>
                      </a:lnTo>
                      <a:lnTo>
                        <a:pt x="8" y="87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5" y="103"/>
                      </a:lnTo>
                      <a:lnTo>
                        <a:pt x="11" y="98"/>
                      </a:lnTo>
                      <a:lnTo>
                        <a:pt x="19" y="98"/>
                      </a:lnTo>
                      <a:lnTo>
                        <a:pt x="21" y="101"/>
                      </a:lnTo>
                      <a:lnTo>
                        <a:pt x="24" y="108"/>
                      </a:lnTo>
                      <a:lnTo>
                        <a:pt x="27" y="114"/>
                      </a:lnTo>
                      <a:lnTo>
                        <a:pt x="32" y="114"/>
                      </a:lnTo>
                      <a:lnTo>
                        <a:pt x="32" y="119"/>
                      </a:lnTo>
                      <a:lnTo>
                        <a:pt x="34" y="122"/>
                      </a:lnTo>
                      <a:lnTo>
                        <a:pt x="40" y="124"/>
                      </a:lnTo>
                      <a:lnTo>
                        <a:pt x="45" y="124"/>
                      </a:lnTo>
                      <a:lnTo>
                        <a:pt x="53" y="127"/>
                      </a:lnTo>
                      <a:lnTo>
                        <a:pt x="56" y="124"/>
                      </a:lnTo>
                      <a:lnTo>
                        <a:pt x="58" y="122"/>
                      </a:lnTo>
                      <a:lnTo>
                        <a:pt x="61" y="119"/>
                      </a:lnTo>
                      <a:lnTo>
                        <a:pt x="69" y="116"/>
                      </a:lnTo>
                      <a:lnTo>
                        <a:pt x="74" y="116"/>
                      </a:lnTo>
                      <a:lnTo>
                        <a:pt x="80" y="111"/>
                      </a:lnTo>
                      <a:lnTo>
                        <a:pt x="82" y="106"/>
                      </a:lnTo>
                      <a:lnTo>
                        <a:pt x="82" y="103"/>
                      </a:lnTo>
                      <a:lnTo>
                        <a:pt x="90" y="106"/>
                      </a:lnTo>
                      <a:lnTo>
                        <a:pt x="93" y="103"/>
                      </a:lnTo>
                      <a:lnTo>
                        <a:pt x="101" y="103"/>
                      </a:lnTo>
                      <a:lnTo>
                        <a:pt x="106" y="98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" name="Freeform 59"/>
                <p:cNvSpPr>
                  <a:spLocks noChangeAspect="1"/>
                </p:cNvSpPr>
                <p:nvPr/>
              </p:nvSpPr>
              <p:spPr bwMode="auto">
                <a:xfrm>
                  <a:off x="4516" y="1532"/>
                  <a:ext cx="130" cy="147"/>
                </a:xfrm>
                <a:custGeom>
                  <a:avLst/>
                  <a:gdLst>
                    <a:gd name="T0" fmla="*/ 129 w 130"/>
                    <a:gd name="T1" fmla="*/ 122 h 147"/>
                    <a:gd name="T2" fmla="*/ 126 w 130"/>
                    <a:gd name="T3" fmla="*/ 117 h 147"/>
                    <a:gd name="T4" fmla="*/ 124 w 130"/>
                    <a:gd name="T5" fmla="*/ 98 h 147"/>
                    <a:gd name="T6" fmla="*/ 121 w 130"/>
                    <a:gd name="T7" fmla="*/ 85 h 147"/>
                    <a:gd name="T8" fmla="*/ 116 w 130"/>
                    <a:gd name="T9" fmla="*/ 66 h 147"/>
                    <a:gd name="T10" fmla="*/ 111 w 130"/>
                    <a:gd name="T11" fmla="*/ 58 h 147"/>
                    <a:gd name="T12" fmla="*/ 103 w 130"/>
                    <a:gd name="T13" fmla="*/ 48 h 147"/>
                    <a:gd name="T14" fmla="*/ 95 w 130"/>
                    <a:gd name="T15" fmla="*/ 42 h 147"/>
                    <a:gd name="T16" fmla="*/ 84 w 130"/>
                    <a:gd name="T17" fmla="*/ 35 h 147"/>
                    <a:gd name="T18" fmla="*/ 71 w 130"/>
                    <a:gd name="T19" fmla="*/ 24 h 147"/>
                    <a:gd name="T20" fmla="*/ 61 w 130"/>
                    <a:gd name="T21" fmla="*/ 13 h 147"/>
                    <a:gd name="T22" fmla="*/ 53 w 130"/>
                    <a:gd name="T23" fmla="*/ 5 h 147"/>
                    <a:gd name="T24" fmla="*/ 47 w 130"/>
                    <a:gd name="T25" fmla="*/ 0 h 147"/>
                    <a:gd name="T26" fmla="*/ 47 w 130"/>
                    <a:gd name="T27" fmla="*/ 8 h 147"/>
                    <a:gd name="T28" fmla="*/ 45 w 130"/>
                    <a:gd name="T29" fmla="*/ 13 h 147"/>
                    <a:gd name="T30" fmla="*/ 39 w 130"/>
                    <a:gd name="T31" fmla="*/ 16 h 147"/>
                    <a:gd name="T32" fmla="*/ 37 w 130"/>
                    <a:gd name="T33" fmla="*/ 13 h 147"/>
                    <a:gd name="T34" fmla="*/ 29 w 130"/>
                    <a:gd name="T35" fmla="*/ 8 h 147"/>
                    <a:gd name="T36" fmla="*/ 26 w 130"/>
                    <a:gd name="T37" fmla="*/ 8 h 147"/>
                    <a:gd name="T38" fmla="*/ 21 w 130"/>
                    <a:gd name="T39" fmla="*/ 8 h 147"/>
                    <a:gd name="T40" fmla="*/ 16 w 130"/>
                    <a:gd name="T41" fmla="*/ 11 h 147"/>
                    <a:gd name="T42" fmla="*/ 11 w 130"/>
                    <a:gd name="T43" fmla="*/ 8 h 147"/>
                    <a:gd name="T44" fmla="*/ 8 w 130"/>
                    <a:gd name="T45" fmla="*/ 13 h 147"/>
                    <a:gd name="T46" fmla="*/ 8 w 130"/>
                    <a:gd name="T47" fmla="*/ 19 h 147"/>
                    <a:gd name="T48" fmla="*/ 0 w 130"/>
                    <a:gd name="T49" fmla="*/ 21 h 147"/>
                    <a:gd name="T50" fmla="*/ 0 w 130"/>
                    <a:gd name="T51" fmla="*/ 24 h 147"/>
                    <a:gd name="T52" fmla="*/ 5 w 130"/>
                    <a:gd name="T53" fmla="*/ 29 h 147"/>
                    <a:gd name="T54" fmla="*/ 11 w 130"/>
                    <a:gd name="T55" fmla="*/ 27 h 147"/>
                    <a:gd name="T56" fmla="*/ 16 w 130"/>
                    <a:gd name="T57" fmla="*/ 27 h 147"/>
                    <a:gd name="T58" fmla="*/ 18 w 130"/>
                    <a:gd name="T59" fmla="*/ 32 h 147"/>
                    <a:gd name="T60" fmla="*/ 16 w 130"/>
                    <a:gd name="T61" fmla="*/ 35 h 147"/>
                    <a:gd name="T62" fmla="*/ 11 w 130"/>
                    <a:gd name="T63" fmla="*/ 37 h 147"/>
                    <a:gd name="T64" fmla="*/ 11 w 130"/>
                    <a:gd name="T65" fmla="*/ 40 h 147"/>
                    <a:gd name="T66" fmla="*/ 11 w 130"/>
                    <a:gd name="T67" fmla="*/ 42 h 147"/>
                    <a:gd name="T68" fmla="*/ 11 w 130"/>
                    <a:gd name="T69" fmla="*/ 45 h 147"/>
                    <a:gd name="T70" fmla="*/ 11 w 130"/>
                    <a:gd name="T71" fmla="*/ 50 h 147"/>
                    <a:gd name="T72" fmla="*/ 18 w 130"/>
                    <a:gd name="T73" fmla="*/ 50 h 147"/>
                    <a:gd name="T74" fmla="*/ 21 w 130"/>
                    <a:gd name="T75" fmla="*/ 50 h 147"/>
                    <a:gd name="T76" fmla="*/ 29 w 130"/>
                    <a:gd name="T77" fmla="*/ 61 h 147"/>
                    <a:gd name="T78" fmla="*/ 34 w 130"/>
                    <a:gd name="T79" fmla="*/ 66 h 147"/>
                    <a:gd name="T80" fmla="*/ 37 w 130"/>
                    <a:gd name="T81" fmla="*/ 66 h 147"/>
                    <a:gd name="T82" fmla="*/ 47 w 130"/>
                    <a:gd name="T83" fmla="*/ 74 h 147"/>
                    <a:gd name="T84" fmla="*/ 55 w 130"/>
                    <a:gd name="T85" fmla="*/ 80 h 147"/>
                    <a:gd name="T86" fmla="*/ 55 w 130"/>
                    <a:gd name="T87" fmla="*/ 90 h 147"/>
                    <a:gd name="T88" fmla="*/ 55 w 130"/>
                    <a:gd name="T89" fmla="*/ 98 h 147"/>
                    <a:gd name="T90" fmla="*/ 58 w 130"/>
                    <a:gd name="T91" fmla="*/ 111 h 147"/>
                    <a:gd name="T92" fmla="*/ 58 w 130"/>
                    <a:gd name="T93" fmla="*/ 117 h 147"/>
                    <a:gd name="T94" fmla="*/ 61 w 130"/>
                    <a:gd name="T95" fmla="*/ 119 h 147"/>
                    <a:gd name="T96" fmla="*/ 68 w 130"/>
                    <a:gd name="T97" fmla="*/ 122 h 147"/>
                    <a:gd name="T98" fmla="*/ 76 w 130"/>
                    <a:gd name="T99" fmla="*/ 130 h 147"/>
                    <a:gd name="T100" fmla="*/ 82 w 130"/>
                    <a:gd name="T101" fmla="*/ 135 h 147"/>
                    <a:gd name="T102" fmla="*/ 84 w 130"/>
                    <a:gd name="T103" fmla="*/ 141 h 147"/>
                    <a:gd name="T104" fmla="*/ 84 w 130"/>
                    <a:gd name="T105" fmla="*/ 143 h 147"/>
                    <a:gd name="T106" fmla="*/ 87 w 130"/>
                    <a:gd name="T107" fmla="*/ 146 h 147"/>
                    <a:gd name="T108" fmla="*/ 90 w 130"/>
                    <a:gd name="T109" fmla="*/ 143 h 147"/>
                    <a:gd name="T110" fmla="*/ 97 w 130"/>
                    <a:gd name="T111" fmla="*/ 135 h 147"/>
                    <a:gd name="T112" fmla="*/ 105 w 130"/>
                    <a:gd name="T113" fmla="*/ 138 h 147"/>
                    <a:gd name="T114" fmla="*/ 108 w 130"/>
                    <a:gd name="T115" fmla="*/ 130 h 147"/>
                    <a:gd name="T116" fmla="*/ 116 w 130"/>
                    <a:gd name="T117" fmla="*/ 130 h 147"/>
                    <a:gd name="T118" fmla="*/ 129 w 130"/>
                    <a:gd name="T119" fmla="*/ 122 h 14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30" h="147">
                      <a:moveTo>
                        <a:pt x="129" y="122"/>
                      </a:moveTo>
                      <a:lnTo>
                        <a:pt x="126" y="117"/>
                      </a:lnTo>
                      <a:lnTo>
                        <a:pt x="124" y="98"/>
                      </a:lnTo>
                      <a:lnTo>
                        <a:pt x="121" y="85"/>
                      </a:lnTo>
                      <a:lnTo>
                        <a:pt x="116" y="66"/>
                      </a:lnTo>
                      <a:lnTo>
                        <a:pt x="111" y="58"/>
                      </a:lnTo>
                      <a:lnTo>
                        <a:pt x="103" y="48"/>
                      </a:lnTo>
                      <a:lnTo>
                        <a:pt x="95" y="42"/>
                      </a:lnTo>
                      <a:lnTo>
                        <a:pt x="84" y="35"/>
                      </a:lnTo>
                      <a:lnTo>
                        <a:pt x="71" y="24"/>
                      </a:lnTo>
                      <a:lnTo>
                        <a:pt x="61" y="13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47" y="8"/>
                      </a:lnTo>
                      <a:lnTo>
                        <a:pt x="45" y="13"/>
                      </a:lnTo>
                      <a:lnTo>
                        <a:pt x="39" y="16"/>
                      </a:lnTo>
                      <a:lnTo>
                        <a:pt x="37" y="13"/>
                      </a:lnTo>
                      <a:lnTo>
                        <a:pt x="29" y="8"/>
                      </a:lnTo>
                      <a:lnTo>
                        <a:pt x="26" y="8"/>
                      </a:lnTo>
                      <a:lnTo>
                        <a:pt x="21" y="8"/>
                      </a:lnTo>
                      <a:lnTo>
                        <a:pt x="16" y="11"/>
                      </a:lnTo>
                      <a:lnTo>
                        <a:pt x="11" y="8"/>
                      </a:lnTo>
                      <a:lnTo>
                        <a:pt x="8" y="13"/>
                      </a:lnTo>
                      <a:lnTo>
                        <a:pt x="8" y="1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5" y="29"/>
                      </a:lnTo>
                      <a:lnTo>
                        <a:pt x="11" y="27"/>
                      </a:lnTo>
                      <a:lnTo>
                        <a:pt x="16" y="27"/>
                      </a:lnTo>
                      <a:lnTo>
                        <a:pt x="18" y="32"/>
                      </a:lnTo>
                      <a:lnTo>
                        <a:pt x="16" y="35"/>
                      </a:lnTo>
                      <a:lnTo>
                        <a:pt x="11" y="37"/>
                      </a:lnTo>
                      <a:lnTo>
                        <a:pt x="11" y="40"/>
                      </a:lnTo>
                      <a:lnTo>
                        <a:pt x="11" y="42"/>
                      </a:lnTo>
                      <a:lnTo>
                        <a:pt x="11" y="45"/>
                      </a:lnTo>
                      <a:lnTo>
                        <a:pt x="11" y="50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9" y="61"/>
                      </a:lnTo>
                      <a:lnTo>
                        <a:pt x="34" y="66"/>
                      </a:lnTo>
                      <a:lnTo>
                        <a:pt x="37" y="66"/>
                      </a:lnTo>
                      <a:lnTo>
                        <a:pt x="47" y="74"/>
                      </a:lnTo>
                      <a:lnTo>
                        <a:pt x="55" y="80"/>
                      </a:lnTo>
                      <a:lnTo>
                        <a:pt x="55" y="90"/>
                      </a:lnTo>
                      <a:lnTo>
                        <a:pt x="55" y="98"/>
                      </a:lnTo>
                      <a:lnTo>
                        <a:pt x="58" y="111"/>
                      </a:lnTo>
                      <a:lnTo>
                        <a:pt x="58" y="117"/>
                      </a:lnTo>
                      <a:lnTo>
                        <a:pt x="61" y="119"/>
                      </a:lnTo>
                      <a:lnTo>
                        <a:pt x="68" y="122"/>
                      </a:lnTo>
                      <a:lnTo>
                        <a:pt x="76" y="130"/>
                      </a:lnTo>
                      <a:lnTo>
                        <a:pt x="82" y="135"/>
                      </a:lnTo>
                      <a:lnTo>
                        <a:pt x="84" y="141"/>
                      </a:lnTo>
                      <a:lnTo>
                        <a:pt x="84" y="143"/>
                      </a:lnTo>
                      <a:lnTo>
                        <a:pt x="87" y="146"/>
                      </a:lnTo>
                      <a:lnTo>
                        <a:pt x="90" y="143"/>
                      </a:lnTo>
                      <a:lnTo>
                        <a:pt x="97" y="135"/>
                      </a:lnTo>
                      <a:lnTo>
                        <a:pt x="105" y="138"/>
                      </a:lnTo>
                      <a:lnTo>
                        <a:pt x="108" y="130"/>
                      </a:lnTo>
                      <a:lnTo>
                        <a:pt x="116" y="130"/>
                      </a:lnTo>
                      <a:lnTo>
                        <a:pt x="129" y="122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" name="Freeform 60"/>
                <p:cNvSpPr>
                  <a:spLocks noChangeAspect="1"/>
                </p:cNvSpPr>
                <p:nvPr/>
              </p:nvSpPr>
              <p:spPr bwMode="auto">
                <a:xfrm>
                  <a:off x="4460" y="1655"/>
                  <a:ext cx="193" cy="185"/>
                </a:xfrm>
                <a:custGeom>
                  <a:avLst/>
                  <a:gdLst>
                    <a:gd name="T0" fmla="*/ 39 w 193"/>
                    <a:gd name="T1" fmla="*/ 8 h 185"/>
                    <a:gd name="T2" fmla="*/ 34 w 193"/>
                    <a:gd name="T3" fmla="*/ 18 h 185"/>
                    <a:gd name="T4" fmla="*/ 42 w 193"/>
                    <a:gd name="T5" fmla="*/ 21 h 185"/>
                    <a:gd name="T6" fmla="*/ 53 w 193"/>
                    <a:gd name="T7" fmla="*/ 21 h 185"/>
                    <a:gd name="T8" fmla="*/ 58 w 193"/>
                    <a:gd name="T9" fmla="*/ 32 h 185"/>
                    <a:gd name="T10" fmla="*/ 60 w 193"/>
                    <a:gd name="T11" fmla="*/ 37 h 185"/>
                    <a:gd name="T12" fmla="*/ 68 w 193"/>
                    <a:gd name="T13" fmla="*/ 45 h 185"/>
                    <a:gd name="T14" fmla="*/ 71 w 193"/>
                    <a:gd name="T15" fmla="*/ 47 h 185"/>
                    <a:gd name="T16" fmla="*/ 82 w 193"/>
                    <a:gd name="T17" fmla="*/ 47 h 185"/>
                    <a:gd name="T18" fmla="*/ 92 w 193"/>
                    <a:gd name="T19" fmla="*/ 45 h 185"/>
                    <a:gd name="T20" fmla="*/ 100 w 193"/>
                    <a:gd name="T21" fmla="*/ 39 h 185"/>
                    <a:gd name="T22" fmla="*/ 110 w 193"/>
                    <a:gd name="T23" fmla="*/ 37 h 185"/>
                    <a:gd name="T24" fmla="*/ 118 w 193"/>
                    <a:gd name="T25" fmla="*/ 26 h 185"/>
                    <a:gd name="T26" fmla="*/ 126 w 193"/>
                    <a:gd name="T27" fmla="*/ 26 h 185"/>
                    <a:gd name="T28" fmla="*/ 134 w 193"/>
                    <a:gd name="T29" fmla="*/ 24 h 185"/>
                    <a:gd name="T30" fmla="*/ 142 w 193"/>
                    <a:gd name="T31" fmla="*/ 24 h 185"/>
                    <a:gd name="T32" fmla="*/ 139 w 193"/>
                    <a:gd name="T33" fmla="*/ 29 h 185"/>
                    <a:gd name="T34" fmla="*/ 129 w 193"/>
                    <a:gd name="T35" fmla="*/ 32 h 185"/>
                    <a:gd name="T36" fmla="*/ 121 w 193"/>
                    <a:gd name="T37" fmla="*/ 42 h 185"/>
                    <a:gd name="T38" fmla="*/ 124 w 193"/>
                    <a:gd name="T39" fmla="*/ 47 h 185"/>
                    <a:gd name="T40" fmla="*/ 118 w 193"/>
                    <a:gd name="T41" fmla="*/ 53 h 185"/>
                    <a:gd name="T42" fmla="*/ 121 w 193"/>
                    <a:gd name="T43" fmla="*/ 66 h 185"/>
                    <a:gd name="T44" fmla="*/ 121 w 193"/>
                    <a:gd name="T45" fmla="*/ 74 h 185"/>
                    <a:gd name="T46" fmla="*/ 118 w 193"/>
                    <a:gd name="T47" fmla="*/ 92 h 185"/>
                    <a:gd name="T48" fmla="*/ 129 w 193"/>
                    <a:gd name="T49" fmla="*/ 92 h 185"/>
                    <a:gd name="T50" fmla="*/ 147 w 193"/>
                    <a:gd name="T51" fmla="*/ 100 h 185"/>
                    <a:gd name="T52" fmla="*/ 168 w 193"/>
                    <a:gd name="T53" fmla="*/ 118 h 185"/>
                    <a:gd name="T54" fmla="*/ 181 w 193"/>
                    <a:gd name="T55" fmla="*/ 121 h 185"/>
                    <a:gd name="T56" fmla="*/ 192 w 193"/>
                    <a:gd name="T57" fmla="*/ 137 h 185"/>
                    <a:gd name="T58" fmla="*/ 192 w 193"/>
                    <a:gd name="T59" fmla="*/ 147 h 185"/>
                    <a:gd name="T60" fmla="*/ 187 w 193"/>
                    <a:gd name="T61" fmla="*/ 152 h 185"/>
                    <a:gd name="T62" fmla="*/ 181 w 193"/>
                    <a:gd name="T63" fmla="*/ 158 h 185"/>
                    <a:gd name="T64" fmla="*/ 179 w 193"/>
                    <a:gd name="T65" fmla="*/ 168 h 185"/>
                    <a:gd name="T66" fmla="*/ 174 w 193"/>
                    <a:gd name="T67" fmla="*/ 176 h 185"/>
                    <a:gd name="T68" fmla="*/ 168 w 193"/>
                    <a:gd name="T69" fmla="*/ 181 h 185"/>
                    <a:gd name="T70" fmla="*/ 155 w 193"/>
                    <a:gd name="T71" fmla="*/ 181 h 185"/>
                    <a:gd name="T72" fmla="*/ 142 w 193"/>
                    <a:gd name="T73" fmla="*/ 171 h 185"/>
                    <a:gd name="T74" fmla="*/ 124 w 193"/>
                    <a:gd name="T75" fmla="*/ 171 h 185"/>
                    <a:gd name="T76" fmla="*/ 105 w 193"/>
                    <a:gd name="T77" fmla="*/ 163 h 185"/>
                    <a:gd name="T78" fmla="*/ 100 w 193"/>
                    <a:gd name="T79" fmla="*/ 152 h 185"/>
                    <a:gd name="T80" fmla="*/ 79 w 193"/>
                    <a:gd name="T81" fmla="*/ 139 h 185"/>
                    <a:gd name="T82" fmla="*/ 55 w 193"/>
                    <a:gd name="T83" fmla="*/ 116 h 185"/>
                    <a:gd name="T84" fmla="*/ 42 w 193"/>
                    <a:gd name="T85" fmla="*/ 100 h 185"/>
                    <a:gd name="T86" fmla="*/ 29 w 193"/>
                    <a:gd name="T87" fmla="*/ 79 h 185"/>
                    <a:gd name="T88" fmla="*/ 11 w 193"/>
                    <a:gd name="T89" fmla="*/ 58 h 185"/>
                    <a:gd name="T90" fmla="*/ 8 w 193"/>
                    <a:gd name="T91" fmla="*/ 42 h 185"/>
                    <a:gd name="T92" fmla="*/ 13 w 193"/>
                    <a:gd name="T93" fmla="*/ 29 h 185"/>
                    <a:gd name="T94" fmla="*/ 18 w 193"/>
                    <a:gd name="T95" fmla="*/ 21 h 185"/>
                    <a:gd name="T96" fmla="*/ 26 w 193"/>
                    <a:gd name="T97" fmla="*/ 13 h 185"/>
                    <a:gd name="T98" fmla="*/ 26 w 193"/>
                    <a:gd name="T99" fmla="*/ 0 h 18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93" h="185">
                      <a:moveTo>
                        <a:pt x="34" y="5"/>
                      </a:move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34" y="18"/>
                      </a:lnTo>
                      <a:lnTo>
                        <a:pt x="39" y="24"/>
                      </a:lnTo>
                      <a:lnTo>
                        <a:pt x="42" y="21"/>
                      </a:lnTo>
                      <a:lnTo>
                        <a:pt x="50" y="21"/>
                      </a:lnTo>
                      <a:lnTo>
                        <a:pt x="53" y="21"/>
                      </a:lnTo>
                      <a:lnTo>
                        <a:pt x="55" y="26"/>
                      </a:lnTo>
                      <a:lnTo>
                        <a:pt x="58" y="32"/>
                      </a:lnTo>
                      <a:lnTo>
                        <a:pt x="58" y="34"/>
                      </a:lnTo>
                      <a:lnTo>
                        <a:pt x="60" y="37"/>
                      </a:lnTo>
                      <a:lnTo>
                        <a:pt x="63" y="37"/>
                      </a:lnTo>
                      <a:lnTo>
                        <a:pt x="68" y="45"/>
                      </a:lnTo>
                      <a:lnTo>
                        <a:pt x="68" y="47"/>
                      </a:lnTo>
                      <a:lnTo>
                        <a:pt x="71" y="47"/>
                      </a:lnTo>
                      <a:lnTo>
                        <a:pt x="79" y="47"/>
                      </a:lnTo>
                      <a:lnTo>
                        <a:pt x="82" y="47"/>
                      </a:lnTo>
                      <a:lnTo>
                        <a:pt x="87" y="47"/>
                      </a:lnTo>
                      <a:lnTo>
                        <a:pt x="92" y="45"/>
                      </a:lnTo>
                      <a:lnTo>
                        <a:pt x="97" y="39"/>
                      </a:lnTo>
                      <a:lnTo>
                        <a:pt x="100" y="39"/>
                      </a:lnTo>
                      <a:lnTo>
                        <a:pt x="105" y="39"/>
                      </a:lnTo>
                      <a:lnTo>
                        <a:pt x="110" y="37"/>
                      </a:lnTo>
                      <a:lnTo>
                        <a:pt x="116" y="26"/>
                      </a:lnTo>
                      <a:lnTo>
                        <a:pt x="118" y="26"/>
                      </a:lnTo>
                      <a:lnTo>
                        <a:pt x="121" y="29"/>
                      </a:lnTo>
                      <a:lnTo>
                        <a:pt x="126" y="26"/>
                      </a:lnTo>
                      <a:lnTo>
                        <a:pt x="132" y="26"/>
                      </a:lnTo>
                      <a:lnTo>
                        <a:pt x="134" y="24"/>
                      </a:lnTo>
                      <a:lnTo>
                        <a:pt x="139" y="21"/>
                      </a:lnTo>
                      <a:lnTo>
                        <a:pt x="142" y="24"/>
                      </a:lnTo>
                      <a:lnTo>
                        <a:pt x="142" y="26"/>
                      </a:lnTo>
                      <a:lnTo>
                        <a:pt x="139" y="29"/>
                      </a:lnTo>
                      <a:lnTo>
                        <a:pt x="137" y="32"/>
                      </a:lnTo>
                      <a:lnTo>
                        <a:pt x="129" y="32"/>
                      </a:lnTo>
                      <a:lnTo>
                        <a:pt x="124" y="37"/>
                      </a:lnTo>
                      <a:lnTo>
                        <a:pt x="121" y="42"/>
                      </a:lnTo>
                      <a:lnTo>
                        <a:pt x="121" y="45"/>
                      </a:lnTo>
                      <a:lnTo>
                        <a:pt x="124" y="47"/>
                      </a:lnTo>
                      <a:lnTo>
                        <a:pt x="118" y="50"/>
                      </a:lnTo>
                      <a:lnTo>
                        <a:pt x="118" y="53"/>
                      </a:lnTo>
                      <a:lnTo>
                        <a:pt x="116" y="58"/>
                      </a:lnTo>
                      <a:lnTo>
                        <a:pt x="121" y="66"/>
                      </a:lnTo>
                      <a:lnTo>
                        <a:pt x="121" y="68"/>
                      </a:lnTo>
                      <a:lnTo>
                        <a:pt x="121" y="74"/>
                      </a:lnTo>
                      <a:lnTo>
                        <a:pt x="118" y="84"/>
                      </a:lnTo>
                      <a:lnTo>
                        <a:pt x="118" y="92"/>
                      </a:lnTo>
                      <a:lnTo>
                        <a:pt x="124" y="95"/>
                      </a:lnTo>
                      <a:lnTo>
                        <a:pt x="129" y="92"/>
                      </a:lnTo>
                      <a:lnTo>
                        <a:pt x="139" y="97"/>
                      </a:lnTo>
                      <a:lnTo>
                        <a:pt x="147" y="100"/>
                      </a:lnTo>
                      <a:lnTo>
                        <a:pt x="155" y="108"/>
                      </a:lnTo>
                      <a:lnTo>
                        <a:pt x="168" y="118"/>
                      </a:lnTo>
                      <a:lnTo>
                        <a:pt x="174" y="118"/>
                      </a:lnTo>
                      <a:lnTo>
                        <a:pt x="181" y="121"/>
                      </a:lnTo>
                      <a:lnTo>
                        <a:pt x="189" y="129"/>
                      </a:lnTo>
                      <a:lnTo>
                        <a:pt x="192" y="137"/>
                      </a:lnTo>
                      <a:lnTo>
                        <a:pt x="192" y="142"/>
                      </a:lnTo>
                      <a:lnTo>
                        <a:pt x="192" y="147"/>
                      </a:lnTo>
                      <a:lnTo>
                        <a:pt x="192" y="150"/>
                      </a:lnTo>
                      <a:lnTo>
                        <a:pt x="187" y="152"/>
                      </a:lnTo>
                      <a:lnTo>
                        <a:pt x="184" y="152"/>
                      </a:lnTo>
                      <a:lnTo>
                        <a:pt x="181" y="158"/>
                      </a:lnTo>
                      <a:lnTo>
                        <a:pt x="181" y="163"/>
                      </a:lnTo>
                      <a:lnTo>
                        <a:pt x="179" y="168"/>
                      </a:lnTo>
                      <a:lnTo>
                        <a:pt x="174" y="173"/>
                      </a:lnTo>
                      <a:lnTo>
                        <a:pt x="174" y="176"/>
                      </a:lnTo>
                      <a:lnTo>
                        <a:pt x="174" y="179"/>
                      </a:lnTo>
                      <a:lnTo>
                        <a:pt x="168" y="181"/>
                      </a:lnTo>
                      <a:lnTo>
                        <a:pt x="160" y="184"/>
                      </a:lnTo>
                      <a:lnTo>
                        <a:pt x="155" y="181"/>
                      </a:lnTo>
                      <a:lnTo>
                        <a:pt x="150" y="176"/>
                      </a:lnTo>
                      <a:lnTo>
                        <a:pt x="142" y="171"/>
                      </a:lnTo>
                      <a:lnTo>
                        <a:pt x="134" y="171"/>
                      </a:lnTo>
                      <a:lnTo>
                        <a:pt x="124" y="171"/>
                      </a:lnTo>
                      <a:lnTo>
                        <a:pt x="116" y="173"/>
                      </a:lnTo>
                      <a:lnTo>
                        <a:pt x="105" y="163"/>
                      </a:lnTo>
                      <a:lnTo>
                        <a:pt x="108" y="158"/>
                      </a:lnTo>
                      <a:lnTo>
                        <a:pt x="100" y="152"/>
                      </a:lnTo>
                      <a:lnTo>
                        <a:pt x="89" y="147"/>
                      </a:lnTo>
                      <a:lnTo>
                        <a:pt x="79" y="139"/>
                      </a:lnTo>
                      <a:lnTo>
                        <a:pt x="68" y="129"/>
                      </a:lnTo>
                      <a:lnTo>
                        <a:pt x="55" y="116"/>
                      </a:lnTo>
                      <a:lnTo>
                        <a:pt x="50" y="105"/>
                      </a:lnTo>
                      <a:lnTo>
                        <a:pt x="42" y="100"/>
                      </a:lnTo>
                      <a:lnTo>
                        <a:pt x="37" y="89"/>
                      </a:lnTo>
                      <a:lnTo>
                        <a:pt x="29" y="79"/>
                      </a:lnTo>
                      <a:lnTo>
                        <a:pt x="18" y="68"/>
                      </a:lnTo>
                      <a:lnTo>
                        <a:pt x="11" y="58"/>
                      </a:lnTo>
                      <a:lnTo>
                        <a:pt x="0" y="47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13" y="29"/>
                      </a:lnTo>
                      <a:lnTo>
                        <a:pt x="13" y="21"/>
                      </a:lnTo>
                      <a:lnTo>
                        <a:pt x="18" y="21"/>
                      </a:lnTo>
                      <a:lnTo>
                        <a:pt x="24" y="16"/>
                      </a:lnTo>
                      <a:lnTo>
                        <a:pt x="26" y="13"/>
                      </a:lnTo>
                      <a:lnTo>
                        <a:pt x="24" y="5"/>
                      </a:lnTo>
                      <a:lnTo>
                        <a:pt x="26" y="0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" name="Freeform 61"/>
                <p:cNvSpPr>
                  <a:spLocks noChangeAspect="1"/>
                </p:cNvSpPr>
                <p:nvPr/>
              </p:nvSpPr>
              <p:spPr bwMode="auto">
                <a:xfrm>
                  <a:off x="4307" y="1400"/>
                  <a:ext cx="260" cy="155"/>
                </a:xfrm>
                <a:custGeom>
                  <a:avLst/>
                  <a:gdLst>
                    <a:gd name="T0" fmla="*/ 248 w 260"/>
                    <a:gd name="T1" fmla="*/ 127 h 155"/>
                    <a:gd name="T2" fmla="*/ 238 w 260"/>
                    <a:gd name="T3" fmla="*/ 106 h 155"/>
                    <a:gd name="T4" fmla="*/ 230 w 260"/>
                    <a:gd name="T5" fmla="*/ 93 h 155"/>
                    <a:gd name="T6" fmla="*/ 227 w 260"/>
                    <a:gd name="T7" fmla="*/ 82 h 155"/>
                    <a:gd name="T8" fmla="*/ 230 w 260"/>
                    <a:gd name="T9" fmla="*/ 69 h 155"/>
                    <a:gd name="T10" fmla="*/ 230 w 260"/>
                    <a:gd name="T11" fmla="*/ 53 h 155"/>
                    <a:gd name="T12" fmla="*/ 230 w 260"/>
                    <a:gd name="T13" fmla="*/ 45 h 155"/>
                    <a:gd name="T14" fmla="*/ 217 w 260"/>
                    <a:gd name="T15" fmla="*/ 35 h 155"/>
                    <a:gd name="T16" fmla="*/ 204 w 260"/>
                    <a:gd name="T17" fmla="*/ 35 h 155"/>
                    <a:gd name="T18" fmla="*/ 196 w 260"/>
                    <a:gd name="T19" fmla="*/ 37 h 155"/>
                    <a:gd name="T20" fmla="*/ 174 w 260"/>
                    <a:gd name="T21" fmla="*/ 35 h 155"/>
                    <a:gd name="T22" fmla="*/ 161 w 260"/>
                    <a:gd name="T23" fmla="*/ 29 h 155"/>
                    <a:gd name="T24" fmla="*/ 151 w 260"/>
                    <a:gd name="T25" fmla="*/ 29 h 155"/>
                    <a:gd name="T26" fmla="*/ 127 w 260"/>
                    <a:gd name="T27" fmla="*/ 29 h 155"/>
                    <a:gd name="T28" fmla="*/ 114 w 260"/>
                    <a:gd name="T29" fmla="*/ 21 h 155"/>
                    <a:gd name="T30" fmla="*/ 103 w 260"/>
                    <a:gd name="T31" fmla="*/ 27 h 155"/>
                    <a:gd name="T32" fmla="*/ 95 w 260"/>
                    <a:gd name="T33" fmla="*/ 21 h 155"/>
                    <a:gd name="T34" fmla="*/ 82 w 260"/>
                    <a:gd name="T35" fmla="*/ 21 h 155"/>
                    <a:gd name="T36" fmla="*/ 66 w 260"/>
                    <a:gd name="T37" fmla="*/ 11 h 155"/>
                    <a:gd name="T38" fmla="*/ 53 w 260"/>
                    <a:gd name="T39" fmla="*/ 3 h 155"/>
                    <a:gd name="T40" fmla="*/ 40 w 260"/>
                    <a:gd name="T41" fmla="*/ 3 h 155"/>
                    <a:gd name="T42" fmla="*/ 29 w 260"/>
                    <a:gd name="T43" fmla="*/ 0 h 155"/>
                    <a:gd name="T44" fmla="*/ 21 w 260"/>
                    <a:gd name="T45" fmla="*/ 5 h 155"/>
                    <a:gd name="T46" fmla="*/ 21 w 260"/>
                    <a:gd name="T47" fmla="*/ 27 h 155"/>
                    <a:gd name="T48" fmla="*/ 13 w 260"/>
                    <a:gd name="T49" fmla="*/ 37 h 155"/>
                    <a:gd name="T50" fmla="*/ 5 w 260"/>
                    <a:gd name="T51" fmla="*/ 50 h 155"/>
                    <a:gd name="T52" fmla="*/ 8 w 260"/>
                    <a:gd name="T53" fmla="*/ 58 h 155"/>
                    <a:gd name="T54" fmla="*/ 21 w 260"/>
                    <a:gd name="T55" fmla="*/ 61 h 155"/>
                    <a:gd name="T56" fmla="*/ 26 w 260"/>
                    <a:gd name="T57" fmla="*/ 74 h 155"/>
                    <a:gd name="T58" fmla="*/ 37 w 260"/>
                    <a:gd name="T59" fmla="*/ 80 h 155"/>
                    <a:gd name="T60" fmla="*/ 40 w 260"/>
                    <a:gd name="T61" fmla="*/ 96 h 155"/>
                    <a:gd name="T62" fmla="*/ 48 w 260"/>
                    <a:gd name="T63" fmla="*/ 104 h 155"/>
                    <a:gd name="T64" fmla="*/ 56 w 260"/>
                    <a:gd name="T65" fmla="*/ 96 h 155"/>
                    <a:gd name="T66" fmla="*/ 61 w 260"/>
                    <a:gd name="T67" fmla="*/ 88 h 155"/>
                    <a:gd name="T68" fmla="*/ 66 w 260"/>
                    <a:gd name="T69" fmla="*/ 88 h 155"/>
                    <a:gd name="T70" fmla="*/ 79 w 260"/>
                    <a:gd name="T71" fmla="*/ 96 h 155"/>
                    <a:gd name="T72" fmla="*/ 98 w 260"/>
                    <a:gd name="T73" fmla="*/ 98 h 155"/>
                    <a:gd name="T74" fmla="*/ 116 w 260"/>
                    <a:gd name="T75" fmla="*/ 109 h 155"/>
                    <a:gd name="T76" fmla="*/ 127 w 260"/>
                    <a:gd name="T77" fmla="*/ 117 h 155"/>
                    <a:gd name="T78" fmla="*/ 140 w 260"/>
                    <a:gd name="T79" fmla="*/ 117 h 155"/>
                    <a:gd name="T80" fmla="*/ 153 w 260"/>
                    <a:gd name="T81" fmla="*/ 125 h 155"/>
                    <a:gd name="T82" fmla="*/ 164 w 260"/>
                    <a:gd name="T83" fmla="*/ 125 h 155"/>
                    <a:gd name="T84" fmla="*/ 177 w 260"/>
                    <a:gd name="T85" fmla="*/ 125 h 155"/>
                    <a:gd name="T86" fmla="*/ 185 w 260"/>
                    <a:gd name="T87" fmla="*/ 127 h 155"/>
                    <a:gd name="T88" fmla="*/ 185 w 260"/>
                    <a:gd name="T89" fmla="*/ 138 h 155"/>
                    <a:gd name="T90" fmla="*/ 198 w 260"/>
                    <a:gd name="T91" fmla="*/ 143 h 155"/>
                    <a:gd name="T92" fmla="*/ 206 w 260"/>
                    <a:gd name="T93" fmla="*/ 151 h 155"/>
                    <a:gd name="T94" fmla="*/ 214 w 260"/>
                    <a:gd name="T95" fmla="*/ 151 h 155"/>
                    <a:gd name="T96" fmla="*/ 217 w 260"/>
                    <a:gd name="T97" fmla="*/ 141 h 155"/>
                    <a:gd name="T98" fmla="*/ 230 w 260"/>
                    <a:gd name="T99" fmla="*/ 141 h 155"/>
                    <a:gd name="T100" fmla="*/ 243 w 260"/>
                    <a:gd name="T101" fmla="*/ 143 h 155"/>
                    <a:gd name="T102" fmla="*/ 251 w 260"/>
                    <a:gd name="T103" fmla="*/ 149 h 155"/>
                    <a:gd name="T104" fmla="*/ 259 w 260"/>
                    <a:gd name="T105" fmla="*/ 141 h 1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60" h="155">
                      <a:moveTo>
                        <a:pt x="256" y="133"/>
                      </a:moveTo>
                      <a:lnTo>
                        <a:pt x="248" y="127"/>
                      </a:lnTo>
                      <a:lnTo>
                        <a:pt x="243" y="119"/>
                      </a:lnTo>
                      <a:lnTo>
                        <a:pt x="238" y="106"/>
                      </a:lnTo>
                      <a:lnTo>
                        <a:pt x="235" y="104"/>
                      </a:lnTo>
                      <a:lnTo>
                        <a:pt x="230" y="93"/>
                      </a:lnTo>
                      <a:lnTo>
                        <a:pt x="227" y="88"/>
                      </a:lnTo>
                      <a:lnTo>
                        <a:pt x="227" y="82"/>
                      </a:lnTo>
                      <a:lnTo>
                        <a:pt x="233" y="77"/>
                      </a:lnTo>
                      <a:lnTo>
                        <a:pt x="230" y="69"/>
                      </a:lnTo>
                      <a:lnTo>
                        <a:pt x="230" y="58"/>
                      </a:lnTo>
                      <a:lnTo>
                        <a:pt x="230" y="53"/>
                      </a:lnTo>
                      <a:lnTo>
                        <a:pt x="233" y="48"/>
                      </a:lnTo>
                      <a:lnTo>
                        <a:pt x="230" y="45"/>
                      </a:lnTo>
                      <a:lnTo>
                        <a:pt x="222" y="35"/>
                      </a:lnTo>
                      <a:lnTo>
                        <a:pt x="217" y="35"/>
                      </a:lnTo>
                      <a:lnTo>
                        <a:pt x="209" y="32"/>
                      </a:lnTo>
                      <a:lnTo>
                        <a:pt x="204" y="35"/>
                      </a:lnTo>
                      <a:lnTo>
                        <a:pt x="201" y="37"/>
                      </a:lnTo>
                      <a:lnTo>
                        <a:pt x="196" y="37"/>
                      </a:lnTo>
                      <a:lnTo>
                        <a:pt x="190" y="35"/>
                      </a:lnTo>
                      <a:lnTo>
                        <a:pt x="174" y="35"/>
                      </a:lnTo>
                      <a:lnTo>
                        <a:pt x="167" y="32"/>
                      </a:lnTo>
                      <a:lnTo>
                        <a:pt x="161" y="29"/>
                      </a:lnTo>
                      <a:lnTo>
                        <a:pt x="156" y="24"/>
                      </a:lnTo>
                      <a:lnTo>
                        <a:pt x="151" y="29"/>
                      </a:lnTo>
                      <a:lnTo>
                        <a:pt x="140" y="29"/>
                      </a:lnTo>
                      <a:lnTo>
                        <a:pt x="127" y="29"/>
                      </a:lnTo>
                      <a:lnTo>
                        <a:pt x="122" y="29"/>
                      </a:lnTo>
                      <a:lnTo>
                        <a:pt x="114" y="21"/>
                      </a:lnTo>
                      <a:lnTo>
                        <a:pt x="108" y="24"/>
                      </a:lnTo>
                      <a:lnTo>
                        <a:pt x="103" y="27"/>
                      </a:lnTo>
                      <a:lnTo>
                        <a:pt x="98" y="24"/>
                      </a:lnTo>
                      <a:lnTo>
                        <a:pt x="95" y="21"/>
                      </a:lnTo>
                      <a:lnTo>
                        <a:pt x="90" y="21"/>
                      </a:lnTo>
                      <a:lnTo>
                        <a:pt x="82" y="21"/>
                      </a:lnTo>
                      <a:lnTo>
                        <a:pt x="77" y="16"/>
                      </a:lnTo>
                      <a:lnTo>
                        <a:pt x="66" y="11"/>
                      </a:lnTo>
                      <a:lnTo>
                        <a:pt x="58" y="3"/>
                      </a:lnTo>
                      <a:lnTo>
                        <a:pt x="53" y="3"/>
                      </a:lnTo>
                      <a:lnTo>
                        <a:pt x="45" y="5"/>
                      </a:lnTo>
                      <a:lnTo>
                        <a:pt x="40" y="3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3"/>
                      </a:lnTo>
                      <a:lnTo>
                        <a:pt x="21" y="5"/>
                      </a:lnTo>
                      <a:lnTo>
                        <a:pt x="21" y="16"/>
                      </a:lnTo>
                      <a:lnTo>
                        <a:pt x="21" y="27"/>
                      </a:lnTo>
                      <a:lnTo>
                        <a:pt x="19" y="35"/>
                      </a:lnTo>
                      <a:lnTo>
                        <a:pt x="13" y="37"/>
                      </a:lnTo>
                      <a:lnTo>
                        <a:pt x="11" y="45"/>
                      </a:lnTo>
                      <a:lnTo>
                        <a:pt x="5" y="50"/>
                      </a:lnTo>
                      <a:lnTo>
                        <a:pt x="0" y="53"/>
                      </a:lnTo>
                      <a:lnTo>
                        <a:pt x="8" y="58"/>
                      </a:lnTo>
                      <a:lnTo>
                        <a:pt x="13" y="58"/>
                      </a:lnTo>
                      <a:lnTo>
                        <a:pt x="21" y="61"/>
                      </a:lnTo>
                      <a:lnTo>
                        <a:pt x="19" y="69"/>
                      </a:lnTo>
                      <a:lnTo>
                        <a:pt x="26" y="74"/>
                      </a:lnTo>
                      <a:lnTo>
                        <a:pt x="34" y="77"/>
                      </a:lnTo>
                      <a:lnTo>
                        <a:pt x="37" y="80"/>
                      </a:lnTo>
                      <a:lnTo>
                        <a:pt x="40" y="85"/>
                      </a:lnTo>
                      <a:lnTo>
                        <a:pt x="40" y="96"/>
                      </a:lnTo>
                      <a:lnTo>
                        <a:pt x="42" y="101"/>
                      </a:lnTo>
                      <a:lnTo>
                        <a:pt x="48" y="104"/>
                      </a:lnTo>
                      <a:lnTo>
                        <a:pt x="53" y="101"/>
                      </a:lnTo>
                      <a:lnTo>
                        <a:pt x="56" y="96"/>
                      </a:lnTo>
                      <a:lnTo>
                        <a:pt x="56" y="93"/>
                      </a:lnTo>
                      <a:lnTo>
                        <a:pt x="61" y="88"/>
                      </a:lnTo>
                      <a:lnTo>
                        <a:pt x="63" y="85"/>
                      </a:lnTo>
                      <a:lnTo>
                        <a:pt x="66" y="88"/>
                      </a:lnTo>
                      <a:lnTo>
                        <a:pt x="71" y="93"/>
                      </a:lnTo>
                      <a:lnTo>
                        <a:pt x="79" y="96"/>
                      </a:lnTo>
                      <a:lnTo>
                        <a:pt x="90" y="98"/>
                      </a:lnTo>
                      <a:lnTo>
                        <a:pt x="98" y="98"/>
                      </a:lnTo>
                      <a:lnTo>
                        <a:pt x="108" y="104"/>
                      </a:lnTo>
                      <a:lnTo>
                        <a:pt x="116" y="109"/>
                      </a:lnTo>
                      <a:lnTo>
                        <a:pt x="122" y="117"/>
                      </a:lnTo>
                      <a:lnTo>
                        <a:pt x="127" y="117"/>
                      </a:lnTo>
                      <a:lnTo>
                        <a:pt x="135" y="117"/>
                      </a:lnTo>
                      <a:lnTo>
                        <a:pt x="140" y="117"/>
                      </a:lnTo>
                      <a:lnTo>
                        <a:pt x="148" y="122"/>
                      </a:lnTo>
                      <a:lnTo>
                        <a:pt x="153" y="125"/>
                      </a:lnTo>
                      <a:lnTo>
                        <a:pt x="161" y="122"/>
                      </a:lnTo>
                      <a:lnTo>
                        <a:pt x="164" y="125"/>
                      </a:lnTo>
                      <a:lnTo>
                        <a:pt x="169" y="125"/>
                      </a:lnTo>
                      <a:lnTo>
                        <a:pt x="177" y="125"/>
                      </a:lnTo>
                      <a:lnTo>
                        <a:pt x="180" y="122"/>
                      </a:lnTo>
                      <a:lnTo>
                        <a:pt x="185" y="127"/>
                      </a:lnTo>
                      <a:lnTo>
                        <a:pt x="185" y="130"/>
                      </a:lnTo>
                      <a:lnTo>
                        <a:pt x="185" y="138"/>
                      </a:lnTo>
                      <a:lnTo>
                        <a:pt x="190" y="141"/>
                      </a:lnTo>
                      <a:lnTo>
                        <a:pt x="198" y="143"/>
                      </a:lnTo>
                      <a:lnTo>
                        <a:pt x="204" y="146"/>
                      </a:lnTo>
                      <a:lnTo>
                        <a:pt x="206" y="151"/>
                      </a:lnTo>
                      <a:lnTo>
                        <a:pt x="211" y="154"/>
                      </a:lnTo>
                      <a:lnTo>
                        <a:pt x="214" y="151"/>
                      </a:lnTo>
                      <a:lnTo>
                        <a:pt x="217" y="143"/>
                      </a:lnTo>
                      <a:lnTo>
                        <a:pt x="217" y="141"/>
                      </a:lnTo>
                      <a:lnTo>
                        <a:pt x="225" y="141"/>
                      </a:lnTo>
                      <a:lnTo>
                        <a:pt x="230" y="141"/>
                      </a:lnTo>
                      <a:lnTo>
                        <a:pt x="235" y="141"/>
                      </a:lnTo>
                      <a:lnTo>
                        <a:pt x="243" y="143"/>
                      </a:lnTo>
                      <a:lnTo>
                        <a:pt x="248" y="149"/>
                      </a:lnTo>
                      <a:lnTo>
                        <a:pt x="251" y="149"/>
                      </a:lnTo>
                      <a:lnTo>
                        <a:pt x="256" y="143"/>
                      </a:lnTo>
                      <a:lnTo>
                        <a:pt x="259" y="141"/>
                      </a:lnTo>
                      <a:lnTo>
                        <a:pt x="256" y="133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2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4179" y="1451"/>
                  <a:ext cx="356" cy="252"/>
                  <a:chOff x="3182" y="2031"/>
                  <a:chExt cx="356" cy="252"/>
                </a:xfrm>
              </p:grpSpPr>
              <p:sp>
                <p:nvSpPr>
                  <p:cNvPr id="29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3363" y="2227"/>
                    <a:ext cx="30" cy="16"/>
                  </a:xfrm>
                  <a:custGeom>
                    <a:avLst/>
                    <a:gdLst>
                      <a:gd name="T0" fmla="*/ 13 w 30"/>
                      <a:gd name="T1" fmla="*/ 0 h 16"/>
                      <a:gd name="T2" fmla="*/ 8 w 30"/>
                      <a:gd name="T3" fmla="*/ 3 h 16"/>
                      <a:gd name="T4" fmla="*/ 5 w 30"/>
                      <a:gd name="T5" fmla="*/ 3 h 16"/>
                      <a:gd name="T6" fmla="*/ 0 w 30"/>
                      <a:gd name="T7" fmla="*/ 3 h 16"/>
                      <a:gd name="T8" fmla="*/ 3 w 30"/>
                      <a:gd name="T9" fmla="*/ 5 h 16"/>
                      <a:gd name="T10" fmla="*/ 3 w 30"/>
                      <a:gd name="T11" fmla="*/ 8 h 16"/>
                      <a:gd name="T12" fmla="*/ 11 w 30"/>
                      <a:gd name="T13" fmla="*/ 10 h 16"/>
                      <a:gd name="T14" fmla="*/ 18 w 30"/>
                      <a:gd name="T15" fmla="*/ 13 h 16"/>
                      <a:gd name="T16" fmla="*/ 24 w 30"/>
                      <a:gd name="T17" fmla="*/ 15 h 16"/>
                      <a:gd name="T18" fmla="*/ 26 w 30"/>
                      <a:gd name="T19" fmla="*/ 10 h 16"/>
                      <a:gd name="T20" fmla="*/ 29 w 30"/>
                      <a:gd name="T21" fmla="*/ 8 h 16"/>
                      <a:gd name="T22" fmla="*/ 29 w 30"/>
                      <a:gd name="T23" fmla="*/ 3 h 16"/>
                      <a:gd name="T24" fmla="*/ 26 w 30"/>
                      <a:gd name="T25" fmla="*/ 0 h 16"/>
                      <a:gd name="T26" fmla="*/ 24 w 30"/>
                      <a:gd name="T27" fmla="*/ 0 h 16"/>
                      <a:gd name="T28" fmla="*/ 18 w 30"/>
                      <a:gd name="T29" fmla="*/ 3 h 16"/>
                      <a:gd name="T30" fmla="*/ 13 w 30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0" h="16">
                        <a:moveTo>
                          <a:pt x="13" y="0"/>
                        </a:moveTo>
                        <a:lnTo>
                          <a:pt x="8" y="3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3" y="5"/>
                        </a:lnTo>
                        <a:lnTo>
                          <a:pt x="3" y="8"/>
                        </a:lnTo>
                        <a:lnTo>
                          <a:pt x="11" y="10"/>
                        </a:lnTo>
                        <a:lnTo>
                          <a:pt x="18" y="13"/>
                        </a:lnTo>
                        <a:lnTo>
                          <a:pt x="24" y="15"/>
                        </a:lnTo>
                        <a:lnTo>
                          <a:pt x="26" y="10"/>
                        </a:lnTo>
                        <a:lnTo>
                          <a:pt x="29" y="8"/>
                        </a:lnTo>
                        <a:lnTo>
                          <a:pt x="29" y="3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18" y="3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AFD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0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3182" y="2031"/>
                    <a:ext cx="356" cy="252"/>
                  </a:xfrm>
                  <a:custGeom>
                    <a:avLst/>
                    <a:gdLst>
                      <a:gd name="T0" fmla="*/ 105 w 356"/>
                      <a:gd name="T1" fmla="*/ 11 h 252"/>
                      <a:gd name="T2" fmla="*/ 89 w 356"/>
                      <a:gd name="T3" fmla="*/ 8 h 252"/>
                      <a:gd name="T4" fmla="*/ 76 w 356"/>
                      <a:gd name="T5" fmla="*/ 8 h 252"/>
                      <a:gd name="T6" fmla="*/ 53 w 356"/>
                      <a:gd name="T7" fmla="*/ 5 h 252"/>
                      <a:gd name="T8" fmla="*/ 55 w 356"/>
                      <a:gd name="T9" fmla="*/ 16 h 252"/>
                      <a:gd name="T10" fmla="*/ 45 w 356"/>
                      <a:gd name="T11" fmla="*/ 24 h 252"/>
                      <a:gd name="T12" fmla="*/ 42 w 356"/>
                      <a:gd name="T13" fmla="*/ 37 h 252"/>
                      <a:gd name="T14" fmla="*/ 13 w 356"/>
                      <a:gd name="T15" fmla="*/ 45 h 252"/>
                      <a:gd name="T16" fmla="*/ 0 w 356"/>
                      <a:gd name="T17" fmla="*/ 61 h 252"/>
                      <a:gd name="T18" fmla="*/ 11 w 356"/>
                      <a:gd name="T19" fmla="*/ 77 h 252"/>
                      <a:gd name="T20" fmla="*/ 34 w 356"/>
                      <a:gd name="T21" fmla="*/ 77 h 252"/>
                      <a:gd name="T22" fmla="*/ 50 w 356"/>
                      <a:gd name="T23" fmla="*/ 58 h 252"/>
                      <a:gd name="T24" fmla="*/ 66 w 356"/>
                      <a:gd name="T25" fmla="*/ 42 h 252"/>
                      <a:gd name="T26" fmla="*/ 87 w 356"/>
                      <a:gd name="T27" fmla="*/ 24 h 252"/>
                      <a:gd name="T28" fmla="*/ 118 w 356"/>
                      <a:gd name="T29" fmla="*/ 32 h 252"/>
                      <a:gd name="T30" fmla="*/ 145 w 356"/>
                      <a:gd name="T31" fmla="*/ 42 h 252"/>
                      <a:gd name="T32" fmla="*/ 181 w 356"/>
                      <a:gd name="T33" fmla="*/ 74 h 252"/>
                      <a:gd name="T34" fmla="*/ 200 w 356"/>
                      <a:gd name="T35" fmla="*/ 92 h 252"/>
                      <a:gd name="T36" fmla="*/ 195 w 356"/>
                      <a:gd name="T37" fmla="*/ 114 h 252"/>
                      <a:gd name="T38" fmla="*/ 213 w 356"/>
                      <a:gd name="T39" fmla="*/ 153 h 252"/>
                      <a:gd name="T40" fmla="*/ 210 w 356"/>
                      <a:gd name="T41" fmla="*/ 177 h 252"/>
                      <a:gd name="T42" fmla="*/ 221 w 356"/>
                      <a:gd name="T43" fmla="*/ 190 h 252"/>
                      <a:gd name="T44" fmla="*/ 231 w 356"/>
                      <a:gd name="T45" fmla="*/ 206 h 252"/>
                      <a:gd name="T46" fmla="*/ 242 w 356"/>
                      <a:gd name="T47" fmla="*/ 222 h 252"/>
                      <a:gd name="T48" fmla="*/ 255 w 356"/>
                      <a:gd name="T49" fmla="*/ 243 h 252"/>
                      <a:gd name="T50" fmla="*/ 268 w 356"/>
                      <a:gd name="T51" fmla="*/ 248 h 252"/>
                      <a:gd name="T52" fmla="*/ 281 w 356"/>
                      <a:gd name="T53" fmla="*/ 248 h 252"/>
                      <a:gd name="T54" fmla="*/ 295 w 356"/>
                      <a:gd name="T55" fmla="*/ 233 h 252"/>
                      <a:gd name="T56" fmla="*/ 302 w 356"/>
                      <a:gd name="T57" fmla="*/ 222 h 252"/>
                      <a:gd name="T58" fmla="*/ 308 w 356"/>
                      <a:gd name="T59" fmla="*/ 203 h 252"/>
                      <a:gd name="T60" fmla="*/ 318 w 356"/>
                      <a:gd name="T61" fmla="*/ 201 h 252"/>
                      <a:gd name="T62" fmla="*/ 329 w 356"/>
                      <a:gd name="T63" fmla="*/ 182 h 252"/>
                      <a:gd name="T64" fmla="*/ 329 w 356"/>
                      <a:gd name="T65" fmla="*/ 172 h 252"/>
                      <a:gd name="T66" fmla="*/ 334 w 356"/>
                      <a:gd name="T67" fmla="*/ 159 h 252"/>
                      <a:gd name="T68" fmla="*/ 347 w 356"/>
                      <a:gd name="T69" fmla="*/ 153 h 252"/>
                      <a:gd name="T70" fmla="*/ 339 w 356"/>
                      <a:gd name="T71" fmla="*/ 129 h 252"/>
                      <a:gd name="T72" fmla="*/ 347 w 356"/>
                      <a:gd name="T73" fmla="*/ 124 h 252"/>
                      <a:gd name="T74" fmla="*/ 352 w 356"/>
                      <a:gd name="T75" fmla="*/ 116 h 252"/>
                      <a:gd name="T76" fmla="*/ 347 w 356"/>
                      <a:gd name="T77" fmla="*/ 106 h 252"/>
                      <a:gd name="T78" fmla="*/ 337 w 356"/>
                      <a:gd name="T79" fmla="*/ 106 h 252"/>
                      <a:gd name="T80" fmla="*/ 326 w 356"/>
                      <a:gd name="T81" fmla="*/ 92 h 252"/>
                      <a:gd name="T82" fmla="*/ 313 w 356"/>
                      <a:gd name="T83" fmla="*/ 87 h 252"/>
                      <a:gd name="T84" fmla="*/ 308 w 356"/>
                      <a:gd name="T85" fmla="*/ 71 h 252"/>
                      <a:gd name="T86" fmla="*/ 289 w 356"/>
                      <a:gd name="T87" fmla="*/ 71 h 252"/>
                      <a:gd name="T88" fmla="*/ 279 w 356"/>
                      <a:gd name="T89" fmla="*/ 71 h 252"/>
                      <a:gd name="T90" fmla="*/ 252 w 356"/>
                      <a:gd name="T91" fmla="*/ 66 h 252"/>
                      <a:gd name="T92" fmla="*/ 239 w 356"/>
                      <a:gd name="T93" fmla="*/ 53 h 252"/>
                      <a:gd name="T94" fmla="*/ 213 w 356"/>
                      <a:gd name="T95" fmla="*/ 45 h 252"/>
                      <a:gd name="T96" fmla="*/ 195 w 356"/>
                      <a:gd name="T97" fmla="*/ 40 h 252"/>
                      <a:gd name="T98" fmla="*/ 184 w 356"/>
                      <a:gd name="T99" fmla="*/ 40 h 252"/>
                      <a:gd name="T100" fmla="*/ 176 w 356"/>
                      <a:gd name="T101" fmla="*/ 50 h 252"/>
                      <a:gd name="T102" fmla="*/ 168 w 356"/>
                      <a:gd name="T103" fmla="*/ 42 h 252"/>
                      <a:gd name="T104" fmla="*/ 163 w 356"/>
                      <a:gd name="T105" fmla="*/ 26 h 252"/>
                      <a:gd name="T106" fmla="*/ 147 w 356"/>
                      <a:gd name="T107" fmla="*/ 16 h 252"/>
                      <a:gd name="T108" fmla="*/ 142 w 356"/>
                      <a:gd name="T109" fmla="*/ 8 h 252"/>
                      <a:gd name="T110" fmla="*/ 129 w 356"/>
                      <a:gd name="T111" fmla="*/ 3 h 2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356" h="252">
                        <a:moveTo>
                          <a:pt x="129" y="3"/>
                        </a:moveTo>
                        <a:lnTo>
                          <a:pt x="113" y="0"/>
                        </a:lnTo>
                        <a:lnTo>
                          <a:pt x="105" y="11"/>
                        </a:lnTo>
                        <a:lnTo>
                          <a:pt x="103" y="11"/>
                        </a:lnTo>
                        <a:lnTo>
                          <a:pt x="95" y="5"/>
                        </a:lnTo>
                        <a:lnTo>
                          <a:pt x="89" y="8"/>
                        </a:lnTo>
                        <a:lnTo>
                          <a:pt x="84" y="8"/>
                        </a:lnTo>
                        <a:lnTo>
                          <a:pt x="79" y="11"/>
                        </a:lnTo>
                        <a:lnTo>
                          <a:pt x="76" y="8"/>
                        </a:lnTo>
                        <a:lnTo>
                          <a:pt x="68" y="5"/>
                        </a:lnTo>
                        <a:lnTo>
                          <a:pt x="63" y="3"/>
                        </a:lnTo>
                        <a:lnTo>
                          <a:pt x="53" y="5"/>
                        </a:lnTo>
                        <a:lnTo>
                          <a:pt x="53" y="8"/>
                        </a:lnTo>
                        <a:lnTo>
                          <a:pt x="55" y="11"/>
                        </a:lnTo>
                        <a:lnTo>
                          <a:pt x="55" y="16"/>
                        </a:lnTo>
                        <a:lnTo>
                          <a:pt x="50" y="16"/>
                        </a:lnTo>
                        <a:lnTo>
                          <a:pt x="47" y="21"/>
                        </a:lnTo>
                        <a:lnTo>
                          <a:pt x="45" y="24"/>
                        </a:lnTo>
                        <a:lnTo>
                          <a:pt x="47" y="29"/>
                        </a:lnTo>
                        <a:lnTo>
                          <a:pt x="45" y="34"/>
                        </a:lnTo>
                        <a:lnTo>
                          <a:pt x="42" y="37"/>
                        </a:lnTo>
                        <a:lnTo>
                          <a:pt x="32" y="40"/>
                        </a:lnTo>
                        <a:lnTo>
                          <a:pt x="13" y="40"/>
                        </a:lnTo>
                        <a:lnTo>
                          <a:pt x="13" y="45"/>
                        </a:lnTo>
                        <a:lnTo>
                          <a:pt x="8" y="50"/>
                        </a:lnTo>
                        <a:lnTo>
                          <a:pt x="3" y="55"/>
                        </a:lnTo>
                        <a:lnTo>
                          <a:pt x="0" y="61"/>
                        </a:lnTo>
                        <a:lnTo>
                          <a:pt x="0" y="69"/>
                        </a:lnTo>
                        <a:lnTo>
                          <a:pt x="5" y="79"/>
                        </a:lnTo>
                        <a:lnTo>
                          <a:pt x="11" y="77"/>
                        </a:lnTo>
                        <a:lnTo>
                          <a:pt x="18" y="79"/>
                        </a:lnTo>
                        <a:lnTo>
                          <a:pt x="26" y="79"/>
                        </a:lnTo>
                        <a:lnTo>
                          <a:pt x="34" y="77"/>
                        </a:lnTo>
                        <a:lnTo>
                          <a:pt x="42" y="71"/>
                        </a:lnTo>
                        <a:lnTo>
                          <a:pt x="50" y="66"/>
                        </a:lnTo>
                        <a:lnTo>
                          <a:pt x="50" y="58"/>
                        </a:lnTo>
                        <a:lnTo>
                          <a:pt x="53" y="50"/>
                        </a:lnTo>
                        <a:lnTo>
                          <a:pt x="55" y="45"/>
                        </a:lnTo>
                        <a:lnTo>
                          <a:pt x="66" y="42"/>
                        </a:lnTo>
                        <a:lnTo>
                          <a:pt x="68" y="40"/>
                        </a:lnTo>
                        <a:lnTo>
                          <a:pt x="79" y="32"/>
                        </a:lnTo>
                        <a:lnTo>
                          <a:pt x="87" y="24"/>
                        </a:lnTo>
                        <a:lnTo>
                          <a:pt x="103" y="21"/>
                        </a:lnTo>
                        <a:lnTo>
                          <a:pt x="110" y="26"/>
                        </a:lnTo>
                        <a:lnTo>
                          <a:pt x="118" y="32"/>
                        </a:lnTo>
                        <a:lnTo>
                          <a:pt x="126" y="34"/>
                        </a:lnTo>
                        <a:lnTo>
                          <a:pt x="137" y="37"/>
                        </a:lnTo>
                        <a:lnTo>
                          <a:pt x="145" y="42"/>
                        </a:lnTo>
                        <a:lnTo>
                          <a:pt x="155" y="50"/>
                        </a:lnTo>
                        <a:lnTo>
                          <a:pt x="166" y="61"/>
                        </a:lnTo>
                        <a:lnTo>
                          <a:pt x="181" y="74"/>
                        </a:lnTo>
                        <a:lnTo>
                          <a:pt x="189" y="77"/>
                        </a:lnTo>
                        <a:lnTo>
                          <a:pt x="195" y="82"/>
                        </a:lnTo>
                        <a:lnTo>
                          <a:pt x="200" y="92"/>
                        </a:lnTo>
                        <a:lnTo>
                          <a:pt x="200" y="103"/>
                        </a:lnTo>
                        <a:lnTo>
                          <a:pt x="197" y="111"/>
                        </a:lnTo>
                        <a:lnTo>
                          <a:pt x="195" y="114"/>
                        </a:lnTo>
                        <a:lnTo>
                          <a:pt x="202" y="129"/>
                        </a:lnTo>
                        <a:lnTo>
                          <a:pt x="208" y="143"/>
                        </a:lnTo>
                        <a:lnTo>
                          <a:pt x="213" y="153"/>
                        </a:lnTo>
                        <a:lnTo>
                          <a:pt x="216" y="161"/>
                        </a:lnTo>
                        <a:lnTo>
                          <a:pt x="213" y="169"/>
                        </a:lnTo>
                        <a:lnTo>
                          <a:pt x="210" y="177"/>
                        </a:lnTo>
                        <a:lnTo>
                          <a:pt x="210" y="182"/>
                        </a:lnTo>
                        <a:lnTo>
                          <a:pt x="218" y="188"/>
                        </a:lnTo>
                        <a:lnTo>
                          <a:pt x="221" y="190"/>
                        </a:lnTo>
                        <a:lnTo>
                          <a:pt x="224" y="196"/>
                        </a:lnTo>
                        <a:lnTo>
                          <a:pt x="224" y="201"/>
                        </a:lnTo>
                        <a:lnTo>
                          <a:pt x="231" y="206"/>
                        </a:lnTo>
                        <a:lnTo>
                          <a:pt x="237" y="211"/>
                        </a:lnTo>
                        <a:lnTo>
                          <a:pt x="242" y="217"/>
                        </a:lnTo>
                        <a:lnTo>
                          <a:pt x="242" y="222"/>
                        </a:lnTo>
                        <a:lnTo>
                          <a:pt x="247" y="227"/>
                        </a:lnTo>
                        <a:lnTo>
                          <a:pt x="252" y="235"/>
                        </a:lnTo>
                        <a:lnTo>
                          <a:pt x="255" y="243"/>
                        </a:lnTo>
                        <a:lnTo>
                          <a:pt x="258" y="248"/>
                        </a:lnTo>
                        <a:lnTo>
                          <a:pt x="263" y="248"/>
                        </a:lnTo>
                        <a:lnTo>
                          <a:pt x="268" y="248"/>
                        </a:lnTo>
                        <a:lnTo>
                          <a:pt x="276" y="248"/>
                        </a:lnTo>
                        <a:lnTo>
                          <a:pt x="281" y="251"/>
                        </a:lnTo>
                        <a:lnTo>
                          <a:pt x="281" y="248"/>
                        </a:lnTo>
                        <a:lnTo>
                          <a:pt x="287" y="246"/>
                        </a:lnTo>
                        <a:lnTo>
                          <a:pt x="292" y="238"/>
                        </a:lnTo>
                        <a:lnTo>
                          <a:pt x="295" y="233"/>
                        </a:lnTo>
                        <a:lnTo>
                          <a:pt x="295" y="225"/>
                        </a:lnTo>
                        <a:lnTo>
                          <a:pt x="300" y="225"/>
                        </a:lnTo>
                        <a:lnTo>
                          <a:pt x="302" y="222"/>
                        </a:lnTo>
                        <a:lnTo>
                          <a:pt x="308" y="214"/>
                        </a:lnTo>
                        <a:lnTo>
                          <a:pt x="305" y="209"/>
                        </a:lnTo>
                        <a:lnTo>
                          <a:pt x="308" y="203"/>
                        </a:lnTo>
                        <a:lnTo>
                          <a:pt x="313" y="209"/>
                        </a:lnTo>
                        <a:lnTo>
                          <a:pt x="318" y="206"/>
                        </a:lnTo>
                        <a:lnTo>
                          <a:pt x="318" y="201"/>
                        </a:lnTo>
                        <a:lnTo>
                          <a:pt x="323" y="196"/>
                        </a:lnTo>
                        <a:lnTo>
                          <a:pt x="323" y="188"/>
                        </a:lnTo>
                        <a:lnTo>
                          <a:pt x="329" y="182"/>
                        </a:lnTo>
                        <a:lnTo>
                          <a:pt x="326" y="180"/>
                        </a:lnTo>
                        <a:lnTo>
                          <a:pt x="329" y="177"/>
                        </a:lnTo>
                        <a:lnTo>
                          <a:pt x="329" y="172"/>
                        </a:lnTo>
                        <a:lnTo>
                          <a:pt x="326" y="166"/>
                        </a:lnTo>
                        <a:lnTo>
                          <a:pt x="329" y="164"/>
                        </a:lnTo>
                        <a:lnTo>
                          <a:pt x="334" y="159"/>
                        </a:lnTo>
                        <a:lnTo>
                          <a:pt x="339" y="159"/>
                        </a:lnTo>
                        <a:lnTo>
                          <a:pt x="344" y="156"/>
                        </a:lnTo>
                        <a:lnTo>
                          <a:pt x="347" y="153"/>
                        </a:lnTo>
                        <a:lnTo>
                          <a:pt x="344" y="148"/>
                        </a:lnTo>
                        <a:lnTo>
                          <a:pt x="337" y="135"/>
                        </a:lnTo>
                        <a:lnTo>
                          <a:pt x="339" y="129"/>
                        </a:lnTo>
                        <a:lnTo>
                          <a:pt x="347" y="129"/>
                        </a:lnTo>
                        <a:lnTo>
                          <a:pt x="350" y="132"/>
                        </a:lnTo>
                        <a:lnTo>
                          <a:pt x="347" y="124"/>
                        </a:lnTo>
                        <a:lnTo>
                          <a:pt x="347" y="122"/>
                        </a:lnTo>
                        <a:lnTo>
                          <a:pt x="347" y="116"/>
                        </a:lnTo>
                        <a:lnTo>
                          <a:pt x="352" y="116"/>
                        </a:lnTo>
                        <a:lnTo>
                          <a:pt x="355" y="114"/>
                        </a:lnTo>
                        <a:lnTo>
                          <a:pt x="352" y="108"/>
                        </a:lnTo>
                        <a:lnTo>
                          <a:pt x="347" y="106"/>
                        </a:lnTo>
                        <a:lnTo>
                          <a:pt x="347" y="108"/>
                        </a:lnTo>
                        <a:lnTo>
                          <a:pt x="342" y="111"/>
                        </a:lnTo>
                        <a:lnTo>
                          <a:pt x="337" y="106"/>
                        </a:lnTo>
                        <a:lnTo>
                          <a:pt x="337" y="103"/>
                        </a:lnTo>
                        <a:lnTo>
                          <a:pt x="334" y="98"/>
                        </a:lnTo>
                        <a:lnTo>
                          <a:pt x="326" y="92"/>
                        </a:lnTo>
                        <a:lnTo>
                          <a:pt x="321" y="90"/>
                        </a:lnTo>
                        <a:lnTo>
                          <a:pt x="316" y="90"/>
                        </a:lnTo>
                        <a:lnTo>
                          <a:pt x="313" y="87"/>
                        </a:lnTo>
                        <a:lnTo>
                          <a:pt x="313" y="82"/>
                        </a:lnTo>
                        <a:lnTo>
                          <a:pt x="313" y="77"/>
                        </a:lnTo>
                        <a:lnTo>
                          <a:pt x="308" y="71"/>
                        </a:lnTo>
                        <a:lnTo>
                          <a:pt x="302" y="74"/>
                        </a:lnTo>
                        <a:lnTo>
                          <a:pt x="292" y="74"/>
                        </a:lnTo>
                        <a:lnTo>
                          <a:pt x="289" y="71"/>
                        </a:lnTo>
                        <a:lnTo>
                          <a:pt x="287" y="71"/>
                        </a:lnTo>
                        <a:lnTo>
                          <a:pt x="284" y="74"/>
                        </a:lnTo>
                        <a:lnTo>
                          <a:pt x="279" y="71"/>
                        </a:lnTo>
                        <a:lnTo>
                          <a:pt x="276" y="71"/>
                        </a:lnTo>
                        <a:lnTo>
                          <a:pt x="266" y="66"/>
                        </a:lnTo>
                        <a:lnTo>
                          <a:pt x="252" y="66"/>
                        </a:lnTo>
                        <a:lnTo>
                          <a:pt x="250" y="63"/>
                        </a:lnTo>
                        <a:lnTo>
                          <a:pt x="245" y="58"/>
                        </a:lnTo>
                        <a:lnTo>
                          <a:pt x="239" y="53"/>
                        </a:lnTo>
                        <a:lnTo>
                          <a:pt x="231" y="48"/>
                        </a:lnTo>
                        <a:lnTo>
                          <a:pt x="224" y="48"/>
                        </a:lnTo>
                        <a:lnTo>
                          <a:pt x="213" y="45"/>
                        </a:lnTo>
                        <a:lnTo>
                          <a:pt x="202" y="42"/>
                        </a:lnTo>
                        <a:lnTo>
                          <a:pt x="197" y="42"/>
                        </a:lnTo>
                        <a:lnTo>
                          <a:pt x="195" y="40"/>
                        </a:lnTo>
                        <a:lnTo>
                          <a:pt x="195" y="37"/>
                        </a:lnTo>
                        <a:lnTo>
                          <a:pt x="189" y="34"/>
                        </a:lnTo>
                        <a:lnTo>
                          <a:pt x="184" y="40"/>
                        </a:lnTo>
                        <a:lnTo>
                          <a:pt x="184" y="48"/>
                        </a:lnTo>
                        <a:lnTo>
                          <a:pt x="179" y="50"/>
                        </a:lnTo>
                        <a:lnTo>
                          <a:pt x="176" y="50"/>
                        </a:lnTo>
                        <a:lnTo>
                          <a:pt x="171" y="50"/>
                        </a:lnTo>
                        <a:lnTo>
                          <a:pt x="168" y="45"/>
                        </a:lnTo>
                        <a:lnTo>
                          <a:pt x="168" y="42"/>
                        </a:lnTo>
                        <a:lnTo>
                          <a:pt x="168" y="37"/>
                        </a:lnTo>
                        <a:lnTo>
                          <a:pt x="166" y="32"/>
                        </a:lnTo>
                        <a:lnTo>
                          <a:pt x="163" y="26"/>
                        </a:lnTo>
                        <a:lnTo>
                          <a:pt x="155" y="24"/>
                        </a:lnTo>
                        <a:lnTo>
                          <a:pt x="150" y="21"/>
                        </a:lnTo>
                        <a:lnTo>
                          <a:pt x="147" y="16"/>
                        </a:lnTo>
                        <a:lnTo>
                          <a:pt x="147" y="13"/>
                        </a:lnTo>
                        <a:lnTo>
                          <a:pt x="147" y="8"/>
                        </a:lnTo>
                        <a:lnTo>
                          <a:pt x="142" y="8"/>
                        </a:lnTo>
                        <a:lnTo>
                          <a:pt x="139" y="8"/>
                        </a:lnTo>
                        <a:lnTo>
                          <a:pt x="137" y="8"/>
                        </a:lnTo>
                        <a:lnTo>
                          <a:pt x="129" y="3"/>
                        </a:lnTo>
                      </a:path>
                    </a:pathLst>
                  </a:custGeom>
                  <a:solidFill>
                    <a:srgbClr val="FAFD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3" name="Freeform 65"/>
                <p:cNvSpPr>
                  <a:spLocks noChangeAspect="1"/>
                </p:cNvSpPr>
                <p:nvPr/>
              </p:nvSpPr>
              <p:spPr bwMode="auto">
                <a:xfrm>
                  <a:off x="4152" y="1292"/>
                  <a:ext cx="80" cy="65"/>
                </a:xfrm>
                <a:custGeom>
                  <a:avLst/>
                  <a:gdLst>
                    <a:gd name="T0" fmla="*/ 74 w 80"/>
                    <a:gd name="T1" fmla="*/ 5 h 65"/>
                    <a:gd name="T2" fmla="*/ 61 w 80"/>
                    <a:gd name="T3" fmla="*/ 3 h 65"/>
                    <a:gd name="T4" fmla="*/ 55 w 80"/>
                    <a:gd name="T5" fmla="*/ 3 h 65"/>
                    <a:gd name="T6" fmla="*/ 47 w 80"/>
                    <a:gd name="T7" fmla="*/ 11 h 65"/>
                    <a:gd name="T8" fmla="*/ 45 w 80"/>
                    <a:gd name="T9" fmla="*/ 16 h 65"/>
                    <a:gd name="T10" fmla="*/ 40 w 80"/>
                    <a:gd name="T11" fmla="*/ 16 h 65"/>
                    <a:gd name="T12" fmla="*/ 32 w 80"/>
                    <a:gd name="T13" fmla="*/ 13 h 65"/>
                    <a:gd name="T14" fmla="*/ 26 w 80"/>
                    <a:gd name="T15" fmla="*/ 11 h 65"/>
                    <a:gd name="T16" fmla="*/ 18 w 80"/>
                    <a:gd name="T17" fmla="*/ 3 h 65"/>
                    <a:gd name="T18" fmla="*/ 16 w 80"/>
                    <a:gd name="T19" fmla="*/ 0 h 65"/>
                    <a:gd name="T20" fmla="*/ 11 w 80"/>
                    <a:gd name="T21" fmla="*/ 8 h 65"/>
                    <a:gd name="T22" fmla="*/ 5 w 80"/>
                    <a:gd name="T23" fmla="*/ 13 h 65"/>
                    <a:gd name="T24" fmla="*/ 0 w 80"/>
                    <a:gd name="T25" fmla="*/ 19 h 65"/>
                    <a:gd name="T26" fmla="*/ 3 w 80"/>
                    <a:gd name="T27" fmla="*/ 29 h 65"/>
                    <a:gd name="T28" fmla="*/ 8 w 80"/>
                    <a:gd name="T29" fmla="*/ 37 h 65"/>
                    <a:gd name="T30" fmla="*/ 11 w 80"/>
                    <a:gd name="T31" fmla="*/ 40 h 65"/>
                    <a:gd name="T32" fmla="*/ 5 w 80"/>
                    <a:gd name="T33" fmla="*/ 48 h 65"/>
                    <a:gd name="T34" fmla="*/ 8 w 80"/>
                    <a:gd name="T35" fmla="*/ 53 h 65"/>
                    <a:gd name="T36" fmla="*/ 8 w 80"/>
                    <a:gd name="T37" fmla="*/ 61 h 65"/>
                    <a:gd name="T38" fmla="*/ 11 w 80"/>
                    <a:gd name="T39" fmla="*/ 64 h 65"/>
                    <a:gd name="T40" fmla="*/ 13 w 80"/>
                    <a:gd name="T41" fmla="*/ 59 h 65"/>
                    <a:gd name="T42" fmla="*/ 24 w 80"/>
                    <a:gd name="T43" fmla="*/ 56 h 65"/>
                    <a:gd name="T44" fmla="*/ 26 w 80"/>
                    <a:gd name="T45" fmla="*/ 53 h 65"/>
                    <a:gd name="T46" fmla="*/ 32 w 80"/>
                    <a:gd name="T47" fmla="*/ 56 h 65"/>
                    <a:gd name="T48" fmla="*/ 40 w 80"/>
                    <a:gd name="T49" fmla="*/ 53 h 65"/>
                    <a:gd name="T50" fmla="*/ 45 w 80"/>
                    <a:gd name="T51" fmla="*/ 56 h 65"/>
                    <a:gd name="T52" fmla="*/ 53 w 80"/>
                    <a:gd name="T53" fmla="*/ 56 h 65"/>
                    <a:gd name="T54" fmla="*/ 58 w 80"/>
                    <a:gd name="T55" fmla="*/ 53 h 65"/>
                    <a:gd name="T56" fmla="*/ 66 w 80"/>
                    <a:gd name="T57" fmla="*/ 51 h 65"/>
                    <a:gd name="T58" fmla="*/ 68 w 80"/>
                    <a:gd name="T59" fmla="*/ 45 h 65"/>
                    <a:gd name="T60" fmla="*/ 71 w 80"/>
                    <a:gd name="T61" fmla="*/ 43 h 65"/>
                    <a:gd name="T62" fmla="*/ 74 w 80"/>
                    <a:gd name="T63" fmla="*/ 43 h 65"/>
                    <a:gd name="T64" fmla="*/ 79 w 80"/>
                    <a:gd name="T65" fmla="*/ 43 h 65"/>
                    <a:gd name="T66" fmla="*/ 76 w 80"/>
                    <a:gd name="T67" fmla="*/ 37 h 65"/>
                    <a:gd name="T68" fmla="*/ 76 w 80"/>
                    <a:gd name="T69" fmla="*/ 27 h 65"/>
                    <a:gd name="T70" fmla="*/ 74 w 80"/>
                    <a:gd name="T71" fmla="*/ 24 h 65"/>
                    <a:gd name="T72" fmla="*/ 74 w 80"/>
                    <a:gd name="T73" fmla="*/ 16 h 65"/>
                    <a:gd name="T74" fmla="*/ 74 w 80"/>
                    <a:gd name="T75" fmla="*/ 11 h 65"/>
                    <a:gd name="T76" fmla="*/ 74 w 80"/>
                    <a:gd name="T77" fmla="*/ 5 h 6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80" h="65">
                      <a:moveTo>
                        <a:pt x="74" y="5"/>
                      </a:moveTo>
                      <a:lnTo>
                        <a:pt x="61" y="3"/>
                      </a:lnTo>
                      <a:lnTo>
                        <a:pt x="55" y="3"/>
                      </a:lnTo>
                      <a:lnTo>
                        <a:pt x="47" y="11"/>
                      </a:lnTo>
                      <a:lnTo>
                        <a:pt x="45" y="16"/>
                      </a:lnTo>
                      <a:lnTo>
                        <a:pt x="40" y="16"/>
                      </a:lnTo>
                      <a:lnTo>
                        <a:pt x="32" y="13"/>
                      </a:lnTo>
                      <a:lnTo>
                        <a:pt x="26" y="11"/>
                      </a:lnTo>
                      <a:lnTo>
                        <a:pt x="18" y="3"/>
                      </a:lnTo>
                      <a:lnTo>
                        <a:pt x="16" y="0"/>
                      </a:lnTo>
                      <a:lnTo>
                        <a:pt x="11" y="8"/>
                      </a:lnTo>
                      <a:lnTo>
                        <a:pt x="5" y="13"/>
                      </a:lnTo>
                      <a:lnTo>
                        <a:pt x="0" y="19"/>
                      </a:lnTo>
                      <a:lnTo>
                        <a:pt x="3" y="29"/>
                      </a:lnTo>
                      <a:lnTo>
                        <a:pt x="8" y="37"/>
                      </a:lnTo>
                      <a:lnTo>
                        <a:pt x="11" y="40"/>
                      </a:lnTo>
                      <a:lnTo>
                        <a:pt x="5" y="48"/>
                      </a:lnTo>
                      <a:lnTo>
                        <a:pt x="8" y="53"/>
                      </a:lnTo>
                      <a:lnTo>
                        <a:pt x="8" y="61"/>
                      </a:lnTo>
                      <a:lnTo>
                        <a:pt x="11" y="64"/>
                      </a:lnTo>
                      <a:lnTo>
                        <a:pt x="13" y="59"/>
                      </a:lnTo>
                      <a:lnTo>
                        <a:pt x="24" y="56"/>
                      </a:lnTo>
                      <a:lnTo>
                        <a:pt x="26" y="53"/>
                      </a:lnTo>
                      <a:lnTo>
                        <a:pt x="32" y="56"/>
                      </a:lnTo>
                      <a:lnTo>
                        <a:pt x="40" y="53"/>
                      </a:lnTo>
                      <a:lnTo>
                        <a:pt x="45" y="56"/>
                      </a:lnTo>
                      <a:lnTo>
                        <a:pt x="53" y="56"/>
                      </a:lnTo>
                      <a:lnTo>
                        <a:pt x="58" y="53"/>
                      </a:lnTo>
                      <a:lnTo>
                        <a:pt x="66" y="51"/>
                      </a:lnTo>
                      <a:lnTo>
                        <a:pt x="68" y="45"/>
                      </a:lnTo>
                      <a:lnTo>
                        <a:pt x="71" y="43"/>
                      </a:lnTo>
                      <a:lnTo>
                        <a:pt x="74" y="43"/>
                      </a:lnTo>
                      <a:lnTo>
                        <a:pt x="79" y="43"/>
                      </a:lnTo>
                      <a:lnTo>
                        <a:pt x="76" y="37"/>
                      </a:lnTo>
                      <a:lnTo>
                        <a:pt x="76" y="27"/>
                      </a:lnTo>
                      <a:lnTo>
                        <a:pt x="74" y="24"/>
                      </a:lnTo>
                      <a:lnTo>
                        <a:pt x="74" y="16"/>
                      </a:lnTo>
                      <a:lnTo>
                        <a:pt x="74" y="11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" name="Freeform 66"/>
                <p:cNvSpPr>
                  <a:spLocks noChangeAspect="1"/>
                </p:cNvSpPr>
                <p:nvPr/>
              </p:nvSpPr>
              <p:spPr bwMode="auto">
                <a:xfrm>
                  <a:off x="4128" y="1247"/>
                  <a:ext cx="188" cy="245"/>
                </a:xfrm>
                <a:custGeom>
                  <a:avLst/>
                  <a:gdLst>
                    <a:gd name="T0" fmla="*/ 103 w 188"/>
                    <a:gd name="T1" fmla="*/ 42 h 245"/>
                    <a:gd name="T2" fmla="*/ 116 w 188"/>
                    <a:gd name="T3" fmla="*/ 32 h 245"/>
                    <a:gd name="T4" fmla="*/ 113 w 188"/>
                    <a:gd name="T5" fmla="*/ 16 h 245"/>
                    <a:gd name="T6" fmla="*/ 132 w 188"/>
                    <a:gd name="T7" fmla="*/ 8 h 245"/>
                    <a:gd name="T8" fmla="*/ 145 w 188"/>
                    <a:gd name="T9" fmla="*/ 0 h 245"/>
                    <a:gd name="T10" fmla="*/ 147 w 188"/>
                    <a:gd name="T11" fmla="*/ 16 h 245"/>
                    <a:gd name="T12" fmla="*/ 158 w 188"/>
                    <a:gd name="T13" fmla="*/ 34 h 245"/>
                    <a:gd name="T14" fmla="*/ 155 w 188"/>
                    <a:gd name="T15" fmla="*/ 50 h 245"/>
                    <a:gd name="T16" fmla="*/ 147 w 188"/>
                    <a:gd name="T17" fmla="*/ 58 h 245"/>
                    <a:gd name="T18" fmla="*/ 140 w 188"/>
                    <a:gd name="T19" fmla="*/ 61 h 245"/>
                    <a:gd name="T20" fmla="*/ 142 w 188"/>
                    <a:gd name="T21" fmla="*/ 82 h 245"/>
                    <a:gd name="T22" fmla="*/ 150 w 188"/>
                    <a:gd name="T23" fmla="*/ 95 h 245"/>
                    <a:gd name="T24" fmla="*/ 155 w 188"/>
                    <a:gd name="T25" fmla="*/ 111 h 245"/>
                    <a:gd name="T26" fmla="*/ 158 w 188"/>
                    <a:gd name="T27" fmla="*/ 119 h 245"/>
                    <a:gd name="T28" fmla="*/ 153 w 188"/>
                    <a:gd name="T29" fmla="*/ 125 h 245"/>
                    <a:gd name="T30" fmla="*/ 140 w 188"/>
                    <a:gd name="T31" fmla="*/ 119 h 245"/>
                    <a:gd name="T32" fmla="*/ 134 w 188"/>
                    <a:gd name="T33" fmla="*/ 130 h 245"/>
                    <a:gd name="T34" fmla="*/ 140 w 188"/>
                    <a:gd name="T35" fmla="*/ 149 h 245"/>
                    <a:gd name="T36" fmla="*/ 145 w 188"/>
                    <a:gd name="T37" fmla="*/ 156 h 245"/>
                    <a:gd name="T38" fmla="*/ 161 w 188"/>
                    <a:gd name="T39" fmla="*/ 154 h 245"/>
                    <a:gd name="T40" fmla="*/ 174 w 188"/>
                    <a:gd name="T41" fmla="*/ 175 h 245"/>
                    <a:gd name="T42" fmla="*/ 182 w 188"/>
                    <a:gd name="T43" fmla="*/ 186 h 245"/>
                    <a:gd name="T44" fmla="*/ 187 w 188"/>
                    <a:gd name="T45" fmla="*/ 199 h 245"/>
                    <a:gd name="T46" fmla="*/ 182 w 188"/>
                    <a:gd name="T47" fmla="*/ 207 h 245"/>
                    <a:gd name="T48" fmla="*/ 161 w 188"/>
                    <a:gd name="T49" fmla="*/ 207 h 245"/>
                    <a:gd name="T50" fmla="*/ 150 w 188"/>
                    <a:gd name="T51" fmla="*/ 215 h 245"/>
                    <a:gd name="T52" fmla="*/ 142 w 188"/>
                    <a:gd name="T53" fmla="*/ 212 h 245"/>
                    <a:gd name="T54" fmla="*/ 134 w 188"/>
                    <a:gd name="T55" fmla="*/ 212 h 245"/>
                    <a:gd name="T56" fmla="*/ 121 w 188"/>
                    <a:gd name="T57" fmla="*/ 210 h 245"/>
                    <a:gd name="T58" fmla="*/ 111 w 188"/>
                    <a:gd name="T59" fmla="*/ 204 h 245"/>
                    <a:gd name="T60" fmla="*/ 103 w 188"/>
                    <a:gd name="T61" fmla="*/ 210 h 245"/>
                    <a:gd name="T62" fmla="*/ 105 w 188"/>
                    <a:gd name="T63" fmla="*/ 215 h 245"/>
                    <a:gd name="T64" fmla="*/ 97 w 188"/>
                    <a:gd name="T65" fmla="*/ 223 h 245"/>
                    <a:gd name="T66" fmla="*/ 95 w 188"/>
                    <a:gd name="T67" fmla="*/ 231 h 245"/>
                    <a:gd name="T68" fmla="*/ 92 w 188"/>
                    <a:gd name="T69" fmla="*/ 239 h 245"/>
                    <a:gd name="T70" fmla="*/ 74 w 188"/>
                    <a:gd name="T71" fmla="*/ 244 h 245"/>
                    <a:gd name="T72" fmla="*/ 61 w 188"/>
                    <a:gd name="T73" fmla="*/ 239 h 245"/>
                    <a:gd name="T74" fmla="*/ 47 w 188"/>
                    <a:gd name="T75" fmla="*/ 228 h 245"/>
                    <a:gd name="T76" fmla="*/ 42 w 188"/>
                    <a:gd name="T77" fmla="*/ 236 h 245"/>
                    <a:gd name="T78" fmla="*/ 34 w 188"/>
                    <a:gd name="T79" fmla="*/ 241 h 245"/>
                    <a:gd name="T80" fmla="*/ 26 w 188"/>
                    <a:gd name="T81" fmla="*/ 231 h 245"/>
                    <a:gd name="T82" fmla="*/ 16 w 188"/>
                    <a:gd name="T83" fmla="*/ 220 h 245"/>
                    <a:gd name="T84" fmla="*/ 11 w 188"/>
                    <a:gd name="T85" fmla="*/ 204 h 245"/>
                    <a:gd name="T86" fmla="*/ 8 w 188"/>
                    <a:gd name="T87" fmla="*/ 196 h 245"/>
                    <a:gd name="T88" fmla="*/ 18 w 188"/>
                    <a:gd name="T89" fmla="*/ 186 h 245"/>
                    <a:gd name="T90" fmla="*/ 24 w 188"/>
                    <a:gd name="T91" fmla="*/ 172 h 245"/>
                    <a:gd name="T92" fmla="*/ 24 w 188"/>
                    <a:gd name="T93" fmla="*/ 162 h 245"/>
                    <a:gd name="T94" fmla="*/ 11 w 188"/>
                    <a:gd name="T95" fmla="*/ 149 h 245"/>
                    <a:gd name="T96" fmla="*/ 0 w 188"/>
                    <a:gd name="T97" fmla="*/ 138 h 245"/>
                    <a:gd name="T98" fmla="*/ 13 w 188"/>
                    <a:gd name="T99" fmla="*/ 133 h 245"/>
                    <a:gd name="T100" fmla="*/ 18 w 188"/>
                    <a:gd name="T101" fmla="*/ 125 h 245"/>
                    <a:gd name="T102" fmla="*/ 29 w 188"/>
                    <a:gd name="T103" fmla="*/ 117 h 245"/>
                    <a:gd name="T104" fmla="*/ 34 w 188"/>
                    <a:gd name="T105" fmla="*/ 109 h 245"/>
                    <a:gd name="T106" fmla="*/ 47 w 188"/>
                    <a:gd name="T107" fmla="*/ 101 h 245"/>
                    <a:gd name="T108" fmla="*/ 58 w 188"/>
                    <a:gd name="T109" fmla="*/ 98 h 245"/>
                    <a:gd name="T110" fmla="*/ 74 w 188"/>
                    <a:gd name="T111" fmla="*/ 101 h 245"/>
                    <a:gd name="T112" fmla="*/ 90 w 188"/>
                    <a:gd name="T113" fmla="*/ 95 h 245"/>
                    <a:gd name="T114" fmla="*/ 90 w 188"/>
                    <a:gd name="T115" fmla="*/ 90 h 245"/>
                    <a:gd name="T116" fmla="*/ 97 w 188"/>
                    <a:gd name="T117" fmla="*/ 88 h 245"/>
                    <a:gd name="T118" fmla="*/ 100 w 188"/>
                    <a:gd name="T119" fmla="*/ 72 h 245"/>
                    <a:gd name="T120" fmla="*/ 97 w 188"/>
                    <a:gd name="T121" fmla="*/ 58 h 24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88" h="245">
                      <a:moveTo>
                        <a:pt x="97" y="48"/>
                      </a:moveTo>
                      <a:lnTo>
                        <a:pt x="103" y="42"/>
                      </a:lnTo>
                      <a:lnTo>
                        <a:pt x="113" y="34"/>
                      </a:lnTo>
                      <a:lnTo>
                        <a:pt x="116" y="32"/>
                      </a:lnTo>
                      <a:lnTo>
                        <a:pt x="113" y="19"/>
                      </a:lnTo>
                      <a:lnTo>
                        <a:pt x="113" y="16"/>
                      </a:lnTo>
                      <a:lnTo>
                        <a:pt x="126" y="11"/>
                      </a:lnTo>
                      <a:lnTo>
                        <a:pt x="132" y="8"/>
                      </a:lnTo>
                      <a:lnTo>
                        <a:pt x="140" y="0"/>
                      </a:lnTo>
                      <a:lnTo>
                        <a:pt x="145" y="0"/>
                      </a:lnTo>
                      <a:lnTo>
                        <a:pt x="145" y="5"/>
                      </a:lnTo>
                      <a:lnTo>
                        <a:pt x="147" y="16"/>
                      </a:lnTo>
                      <a:lnTo>
                        <a:pt x="153" y="27"/>
                      </a:lnTo>
                      <a:lnTo>
                        <a:pt x="158" y="34"/>
                      </a:lnTo>
                      <a:lnTo>
                        <a:pt x="158" y="42"/>
                      </a:lnTo>
                      <a:lnTo>
                        <a:pt x="155" y="50"/>
                      </a:lnTo>
                      <a:lnTo>
                        <a:pt x="150" y="58"/>
                      </a:lnTo>
                      <a:lnTo>
                        <a:pt x="147" y="58"/>
                      </a:lnTo>
                      <a:lnTo>
                        <a:pt x="142" y="58"/>
                      </a:lnTo>
                      <a:lnTo>
                        <a:pt x="140" y="61"/>
                      </a:lnTo>
                      <a:lnTo>
                        <a:pt x="142" y="69"/>
                      </a:lnTo>
                      <a:lnTo>
                        <a:pt x="142" y="82"/>
                      </a:lnTo>
                      <a:lnTo>
                        <a:pt x="147" y="88"/>
                      </a:lnTo>
                      <a:lnTo>
                        <a:pt x="150" y="95"/>
                      </a:lnTo>
                      <a:lnTo>
                        <a:pt x="153" y="106"/>
                      </a:lnTo>
                      <a:lnTo>
                        <a:pt x="155" y="111"/>
                      </a:lnTo>
                      <a:lnTo>
                        <a:pt x="161" y="117"/>
                      </a:lnTo>
                      <a:lnTo>
                        <a:pt x="158" y="119"/>
                      </a:lnTo>
                      <a:lnTo>
                        <a:pt x="155" y="125"/>
                      </a:lnTo>
                      <a:lnTo>
                        <a:pt x="153" y="125"/>
                      </a:lnTo>
                      <a:lnTo>
                        <a:pt x="147" y="119"/>
                      </a:lnTo>
                      <a:lnTo>
                        <a:pt x="140" y="119"/>
                      </a:lnTo>
                      <a:lnTo>
                        <a:pt x="137" y="125"/>
                      </a:lnTo>
                      <a:lnTo>
                        <a:pt x="134" y="130"/>
                      </a:lnTo>
                      <a:lnTo>
                        <a:pt x="140" y="135"/>
                      </a:lnTo>
                      <a:lnTo>
                        <a:pt x="140" y="149"/>
                      </a:lnTo>
                      <a:lnTo>
                        <a:pt x="142" y="154"/>
                      </a:lnTo>
                      <a:lnTo>
                        <a:pt x="145" y="156"/>
                      </a:lnTo>
                      <a:lnTo>
                        <a:pt x="153" y="154"/>
                      </a:lnTo>
                      <a:lnTo>
                        <a:pt x="161" y="154"/>
                      </a:lnTo>
                      <a:lnTo>
                        <a:pt x="166" y="167"/>
                      </a:lnTo>
                      <a:lnTo>
                        <a:pt x="174" y="175"/>
                      </a:lnTo>
                      <a:lnTo>
                        <a:pt x="179" y="180"/>
                      </a:lnTo>
                      <a:lnTo>
                        <a:pt x="182" y="186"/>
                      </a:lnTo>
                      <a:lnTo>
                        <a:pt x="182" y="194"/>
                      </a:lnTo>
                      <a:lnTo>
                        <a:pt x="187" y="199"/>
                      </a:lnTo>
                      <a:lnTo>
                        <a:pt x="187" y="202"/>
                      </a:lnTo>
                      <a:lnTo>
                        <a:pt x="182" y="207"/>
                      </a:lnTo>
                      <a:lnTo>
                        <a:pt x="163" y="204"/>
                      </a:lnTo>
                      <a:lnTo>
                        <a:pt x="161" y="207"/>
                      </a:lnTo>
                      <a:lnTo>
                        <a:pt x="155" y="212"/>
                      </a:lnTo>
                      <a:lnTo>
                        <a:pt x="150" y="215"/>
                      </a:lnTo>
                      <a:lnTo>
                        <a:pt x="142" y="210"/>
                      </a:lnTo>
                      <a:lnTo>
                        <a:pt x="142" y="212"/>
                      </a:lnTo>
                      <a:lnTo>
                        <a:pt x="137" y="212"/>
                      </a:lnTo>
                      <a:lnTo>
                        <a:pt x="134" y="212"/>
                      </a:lnTo>
                      <a:lnTo>
                        <a:pt x="126" y="212"/>
                      </a:lnTo>
                      <a:lnTo>
                        <a:pt x="121" y="210"/>
                      </a:lnTo>
                      <a:lnTo>
                        <a:pt x="116" y="207"/>
                      </a:lnTo>
                      <a:lnTo>
                        <a:pt x="111" y="204"/>
                      </a:lnTo>
                      <a:lnTo>
                        <a:pt x="105" y="207"/>
                      </a:lnTo>
                      <a:lnTo>
                        <a:pt x="103" y="210"/>
                      </a:lnTo>
                      <a:lnTo>
                        <a:pt x="103" y="212"/>
                      </a:lnTo>
                      <a:lnTo>
                        <a:pt x="105" y="215"/>
                      </a:lnTo>
                      <a:lnTo>
                        <a:pt x="103" y="217"/>
                      </a:lnTo>
                      <a:lnTo>
                        <a:pt x="97" y="223"/>
                      </a:lnTo>
                      <a:lnTo>
                        <a:pt x="95" y="225"/>
                      </a:lnTo>
                      <a:lnTo>
                        <a:pt x="95" y="231"/>
                      </a:lnTo>
                      <a:lnTo>
                        <a:pt x="95" y="236"/>
                      </a:lnTo>
                      <a:lnTo>
                        <a:pt x="92" y="239"/>
                      </a:lnTo>
                      <a:lnTo>
                        <a:pt x="87" y="241"/>
                      </a:lnTo>
                      <a:lnTo>
                        <a:pt x="74" y="244"/>
                      </a:lnTo>
                      <a:lnTo>
                        <a:pt x="63" y="244"/>
                      </a:lnTo>
                      <a:lnTo>
                        <a:pt x="61" y="239"/>
                      </a:lnTo>
                      <a:lnTo>
                        <a:pt x="55" y="233"/>
                      </a:lnTo>
                      <a:lnTo>
                        <a:pt x="47" y="228"/>
                      </a:lnTo>
                      <a:lnTo>
                        <a:pt x="47" y="231"/>
                      </a:lnTo>
                      <a:lnTo>
                        <a:pt x="42" y="236"/>
                      </a:lnTo>
                      <a:lnTo>
                        <a:pt x="37" y="239"/>
                      </a:lnTo>
                      <a:lnTo>
                        <a:pt x="34" y="241"/>
                      </a:lnTo>
                      <a:lnTo>
                        <a:pt x="32" y="236"/>
                      </a:lnTo>
                      <a:lnTo>
                        <a:pt x="26" y="231"/>
                      </a:lnTo>
                      <a:lnTo>
                        <a:pt x="18" y="228"/>
                      </a:lnTo>
                      <a:lnTo>
                        <a:pt x="16" y="220"/>
                      </a:lnTo>
                      <a:lnTo>
                        <a:pt x="13" y="212"/>
                      </a:lnTo>
                      <a:lnTo>
                        <a:pt x="11" y="204"/>
                      </a:lnTo>
                      <a:lnTo>
                        <a:pt x="8" y="202"/>
                      </a:lnTo>
                      <a:lnTo>
                        <a:pt x="8" y="196"/>
                      </a:lnTo>
                      <a:lnTo>
                        <a:pt x="11" y="191"/>
                      </a:lnTo>
                      <a:lnTo>
                        <a:pt x="18" y="186"/>
                      </a:lnTo>
                      <a:lnTo>
                        <a:pt x="21" y="180"/>
                      </a:lnTo>
                      <a:lnTo>
                        <a:pt x="24" y="172"/>
                      </a:lnTo>
                      <a:lnTo>
                        <a:pt x="24" y="167"/>
                      </a:lnTo>
                      <a:lnTo>
                        <a:pt x="24" y="162"/>
                      </a:lnTo>
                      <a:lnTo>
                        <a:pt x="18" y="156"/>
                      </a:lnTo>
                      <a:lnTo>
                        <a:pt x="11" y="149"/>
                      </a:lnTo>
                      <a:lnTo>
                        <a:pt x="3" y="143"/>
                      </a:lnTo>
                      <a:lnTo>
                        <a:pt x="0" y="138"/>
                      </a:lnTo>
                      <a:lnTo>
                        <a:pt x="3" y="135"/>
                      </a:lnTo>
                      <a:lnTo>
                        <a:pt x="13" y="133"/>
                      </a:lnTo>
                      <a:lnTo>
                        <a:pt x="18" y="133"/>
                      </a:lnTo>
                      <a:lnTo>
                        <a:pt x="18" y="125"/>
                      </a:lnTo>
                      <a:lnTo>
                        <a:pt x="24" y="119"/>
                      </a:lnTo>
                      <a:lnTo>
                        <a:pt x="29" y="117"/>
                      </a:lnTo>
                      <a:lnTo>
                        <a:pt x="32" y="114"/>
                      </a:lnTo>
                      <a:lnTo>
                        <a:pt x="34" y="109"/>
                      </a:lnTo>
                      <a:lnTo>
                        <a:pt x="37" y="103"/>
                      </a:lnTo>
                      <a:lnTo>
                        <a:pt x="47" y="101"/>
                      </a:lnTo>
                      <a:lnTo>
                        <a:pt x="47" y="98"/>
                      </a:lnTo>
                      <a:lnTo>
                        <a:pt x="58" y="98"/>
                      </a:lnTo>
                      <a:lnTo>
                        <a:pt x="63" y="98"/>
                      </a:lnTo>
                      <a:lnTo>
                        <a:pt x="74" y="101"/>
                      </a:lnTo>
                      <a:lnTo>
                        <a:pt x="82" y="98"/>
                      </a:lnTo>
                      <a:lnTo>
                        <a:pt x="90" y="95"/>
                      </a:lnTo>
                      <a:lnTo>
                        <a:pt x="92" y="95"/>
                      </a:lnTo>
                      <a:lnTo>
                        <a:pt x="90" y="90"/>
                      </a:lnTo>
                      <a:lnTo>
                        <a:pt x="92" y="85"/>
                      </a:lnTo>
                      <a:lnTo>
                        <a:pt x="97" y="88"/>
                      </a:lnTo>
                      <a:lnTo>
                        <a:pt x="103" y="85"/>
                      </a:lnTo>
                      <a:lnTo>
                        <a:pt x="100" y="72"/>
                      </a:lnTo>
                      <a:lnTo>
                        <a:pt x="97" y="69"/>
                      </a:lnTo>
                      <a:lnTo>
                        <a:pt x="97" y="58"/>
                      </a:lnTo>
                      <a:lnTo>
                        <a:pt x="97" y="48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" name="Freeform 67"/>
                <p:cNvSpPr>
                  <a:spLocks noChangeAspect="1"/>
                </p:cNvSpPr>
                <p:nvPr/>
              </p:nvSpPr>
              <p:spPr bwMode="auto">
                <a:xfrm>
                  <a:off x="4262" y="1245"/>
                  <a:ext cx="202" cy="201"/>
                </a:xfrm>
                <a:custGeom>
                  <a:avLst/>
                  <a:gdLst>
                    <a:gd name="T0" fmla="*/ 40 w 202"/>
                    <a:gd name="T1" fmla="*/ 42 h 201"/>
                    <a:gd name="T2" fmla="*/ 37 w 202"/>
                    <a:gd name="T3" fmla="*/ 55 h 201"/>
                    <a:gd name="T4" fmla="*/ 40 w 202"/>
                    <a:gd name="T5" fmla="*/ 68 h 201"/>
                    <a:gd name="T6" fmla="*/ 56 w 202"/>
                    <a:gd name="T7" fmla="*/ 53 h 201"/>
                    <a:gd name="T8" fmla="*/ 69 w 202"/>
                    <a:gd name="T9" fmla="*/ 39 h 201"/>
                    <a:gd name="T10" fmla="*/ 77 w 202"/>
                    <a:gd name="T11" fmla="*/ 11 h 201"/>
                    <a:gd name="T12" fmla="*/ 87 w 202"/>
                    <a:gd name="T13" fmla="*/ 13 h 201"/>
                    <a:gd name="T14" fmla="*/ 98 w 202"/>
                    <a:gd name="T15" fmla="*/ 32 h 201"/>
                    <a:gd name="T16" fmla="*/ 114 w 202"/>
                    <a:gd name="T17" fmla="*/ 26 h 201"/>
                    <a:gd name="T18" fmla="*/ 122 w 202"/>
                    <a:gd name="T19" fmla="*/ 21 h 201"/>
                    <a:gd name="T20" fmla="*/ 138 w 202"/>
                    <a:gd name="T21" fmla="*/ 0 h 201"/>
                    <a:gd name="T22" fmla="*/ 151 w 202"/>
                    <a:gd name="T23" fmla="*/ 16 h 201"/>
                    <a:gd name="T24" fmla="*/ 161 w 202"/>
                    <a:gd name="T25" fmla="*/ 32 h 201"/>
                    <a:gd name="T26" fmla="*/ 159 w 202"/>
                    <a:gd name="T27" fmla="*/ 58 h 201"/>
                    <a:gd name="T28" fmla="*/ 156 w 202"/>
                    <a:gd name="T29" fmla="*/ 84 h 201"/>
                    <a:gd name="T30" fmla="*/ 161 w 202"/>
                    <a:gd name="T31" fmla="*/ 100 h 201"/>
                    <a:gd name="T32" fmla="*/ 175 w 202"/>
                    <a:gd name="T33" fmla="*/ 95 h 201"/>
                    <a:gd name="T34" fmla="*/ 177 w 202"/>
                    <a:gd name="T35" fmla="*/ 116 h 201"/>
                    <a:gd name="T36" fmla="*/ 164 w 202"/>
                    <a:gd name="T37" fmla="*/ 129 h 201"/>
                    <a:gd name="T38" fmla="*/ 169 w 202"/>
                    <a:gd name="T39" fmla="*/ 147 h 201"/>
                    <a:gd name="T40" fmla="*/ 175 w 202"/>
                    <a:gd name="T41" fmla="*/ 147 h 201"/>
                    <a:gd name="T42" fmla="*/ 185 w 202"/>
                    <a:gd name="T43" fmla="*/ 166 h 201"/>
                    <a:gd name="T44" fmla="*/ 198 w 202"/>
                    <a:gd name="T45" fmla="*/ 179 h 201"/>
                    <a:gd name="T46" fmla="*/ 180 w 202"/>
                    <a:gd name="T47" fmla="*/ 182 h 201"/>
                    <a:gd name="T48" fmla="*/ 159 w 202"/>
                    <a:gd name="T49" fmla="*/ 176 h 201"/>
                    <a:gd name="T50" fmla="*/ 145 w 202"/>
                    <a:gd name="T51" fmla="*/ 182 h 201"/>
                    <a:gd name="T52" fmla="*/ 132 w 202"/>
                    <a:gd name="T53" fmla="*/ 176 h 201"/>
                    <a:gd name="T54" fmla="*/ 108 w 202"/>
                    <a:gd name="T55" fmla="*/ 163 h 201"/>
                    <a:gd name="T56" fmla="*/ 95 w 202"/>
                    <a:gd name="T57" fmla="*/ 161 h 201"/>
                    <a:gd name="T58" fmla="*/ 77 w 202"/>
                    <a:gd name="T59" fmla="*/ 153 h 201"/>
                    <a:gd name="T60" fmla="*/ 69 w 202"/>
                    <a:gd name="T61" fmla="*/ 158 h 201"/>
                    <a:gd name="T62" fmla="*/ 66 w 202"/>
                    <a:gd name="T63" fmla="*/ 174 h 201"/>
                    <a:gd name="T64" fmla="*/ 58 w 202"/>
                    <a:gd name="T65" fmla="*/ 192 h 201"/>
                    <a:gd name="T66" fmla="*/ 50 w 202"/>
                    <a:gd name="T67" fmla="*/ 197 h 201"/>
                    <a:gd name="T68" fmla="*/ 32 w 202"/>
                    <a:gd name="T69" fmla="*/ 166 h 201"/>
                    <a:gd name="T70" fmla="*/ 16 w 202"/>
                    <a:gd name="T71" fmla="*/ 155 h 201"/>
                    <a:gd name="T72" fmla="*/ 8 w 202"/>
                    <a:gd name="T73" fmla="*/ 153 h 201"/>
                    <a:gd name="T74" fmla="*/ 5 w 202"/>
                    <a:gd name="T75" fmla="*/ 134 h 201"/>
                    <a:gd name="T76" fmla="*/ 3 w 202"/>
                    <a:gd name="T77" fmla="*/ 126 h 201"/>
                    <a:gd name="T78" fmla="*/ 13 w 202"/>
                    <a:gd name="T79" fmla="*/ 121 h 201"/>
                    <a:gd name="T80" fmla="*/ 26 w 202"/>
                    <a:gd name="T81" fmla="*/ 118 h 201"/>
                    <a:gd name="T82" fmla="*/ 16 w 202"/>
                    <a:gd name="T83" fmla="*/ 103 h 201"/>
                    <a:gd name="T84" fmla="*/ 8 w 202"/>
                    <a:gd name="T85" fmla="*/ 84 h 201"/>
                    <a:gd name="T86" fmla="*/ 8 w 202"/>
                    <a:gd name="T87" fmla="*/ 68 h 201"/>
                    <a:gd name="T88" fmla="*/ 11 w 202"/>
                    <a:gd name="T89" fmla="*/ 61 h 201"/>
                    <a:gd name="T90" fmla="*/ 24 w 202"/>
                    <a:gd name="T91" fmla="*/ 47 h 20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02" h="201">
                      <a:moveTo>
                        <a:pt x="24" y="37"/>
                      </a:moveTo>
                      <a:lnTo>
                        <a:pt x="32" y="37"/>
                      </a:lnTo>
                      <a:lnTo>
                        <a:pt x="40" y="42"/>
                      </a:lnTo>
                      <a:lnTo>
                        <a:pt x="40" y="45"/>
                      </a:lnTo>
                      <a:lnTo>
                        <a:pt x="40" y="50"/>
                      </a:lnTo>
                      <a:lnTo>
                        <a:pt x="37" y="55"/>
                      </a:lnTo>
                      <a:lnTo>
                        <a:pt x="32" y="58"/>
                      </a:lnTo>
                      <a:lnTo>
                        <a:pt x="34" y="63"/>
                      </a:lnTo>
                      <a:lnTo>
                        <a:pt x="40" y="68"/>
                      </a:lnTo>
                      <a:lnTo>
                        <a:pt x="45" y="63"/>
                      </a:lnTo>
                      <a:lnTo>
                        <a:pt x="50" y="61"/>
                      </a:lnTo>
                      <a:lnTo>
                        <a:pt x="56" y="53"/>
                      </a:lnTo>
                      <a:lnTo>
                        <a:pt x="56" y="47"/>
                      </a:lnTo>
                      <a:lnTo>
                        <a:pt x="61" y="45"/>
                      </a:lnTo>
                      <a:lnTo>
                        <a:pt x="69" y="39"/>
                      </a:lnTo>
                      <a:lnTo>
                        <a:pt x="74" y="32"/>
                      </a:lnTo>
                      <a:lnTo>
                        <a:pt x="77" y="26"/>
                      </a:lnTo>
                      <a:lnTo>
                        <a:pt x="77" y="11"/>
                      </a:lnTo>
                      <a:lnTo>
                        <a:pt x="82" y="8"/>
                      </a:lnTo>
                      <a:lnTo>
                        <a:pt x="87" y="8"/>
                      </a:lnTo>
                      <a:lnTo>
                        <a:pt x="87" y="13"/>
                      </a:lnTo>
                      <a:lnTo>
                        <a:pt x="87" y="24"/>
                      </a:lnTo>
                      <a:lnTo>
                        <a:pt x="93" y="29"/>
                      </a:lnTo>
                      <a:lnTo>
                        <a:pt x="98" y="32"/>
                      </a:lnTo>
                      <a:lnTo>
                        <a:pt x="101" y="37"/>
                      </a:lnTo>
                      <a:lnTo>
                        <a:pt x="103" y="37"/>
                      </a:lnTo>
                      <a:lnTo>
                        <a:pt x="114" y="26"/>
                      </a:lnTo>
                      <a:lnTo>
                        <a:pt x="119" y="29"/>
                      </a:lnTo>
                      <a:lnTo>
                        <a:pt x="124" y="24"/>
                      </a:lnTo>
                      <a:lnTo>
                        <a:pt x="122" y="21"/>
                      </a:lnTo>
                      <a:lnTo>
                        <a:pt x="127" y="8"/>
                      </a:lnTo>
                      <a:lnTo>
                        <a:pt x="132" y="3"/>
                      </a:lnTo>
                      <a:lnTo>
                        <a:pt x="138" y="0"/>
                      </a:lnTo>
                      <a:lnTo>
                        <a:pt x="143" y="3"/>
                      </a:lnTo>
                      <a:lnTo>
                        <a:pt x="148" y="11"/>
                      </a:lnTo>
                      <a:lnTo>
                        <a:pt x="151" y="16"/>
                      </a:lnTo>
                      <a:lnTo>
                        <a:pt x="159" y="21"/>
                      </a:lnTo>
                      <a:lnTo>
                        <a:pt x="161" y="24"/>
                      </a:lnTo>
                      <a:lnTo>
                        <a:pt x="161" y="32"/>
                      </a:lnTo>
                      <a:lnTo>
                        <a:pt x="161" y="42"/>
                      </a:lnTo>
                      <a:lnTo>
                        <a:pt x="161" y="50"/>
                      </a:lnTo>
                      <a:lnTo>
                        <a:pt x="159" y="58"/>
                      </a:lnTo>
                      <a:lnTo>
                        <a:pt x="159" y="63"/>
                      </a:lnTo>
                      <a:lnTo>
                        <a:pt x="156" y="71"/>
                      </a:lnTo>
                      <a:lnTo>
                        <a:pt x="156" y="84"/>
                      </a:lnTo>
                      <a:lnTo>
                        <a:pt x="156" y="89"/>
                      </a:lnTo>
                      <a:lnTo>
                        <a:pt x="159" y="97"/>
                      </a:lnTo>
                      <a:lnTo>
                        <a:pt x="161" y="100"/>
                      </a:lnTo>
                      <a:lnTo>
                        <a:pt x="167" y="97"/>
                      </a:lnTo>
                      <a:lnTo>
                        <a:pt x="172" y="89"/>
                      </a:lnTo>
                      <a:lnTo>
                        <a:pt x="175" y="95"/>
                      </a:lnTo>
                      <a:lnTo>
                        <a:pt x="175" y="100"/>
                      </a:lnTo>
                      <a:lnTo>
                        <a:pt x="175" y="111"/>
                      </a:lnTo>
                      <a:lnTo>
                        <a:pt x="177" y="116"/>
                      </a:lnTo>
                      <a:lnTo>
                        <a:pt x="172" y="118"/>
                      </a:lnTo>
                      <a:lnTo>
                        <a:pt x="167" y="124"/>
                      </a:lnTo>
                      <a:lnTo>
                        <a:pt x="164" y="129"/>
                      </a:lnTo>
                      <a:lnTo>
                        <a:pt x="161" y="134"/>
                      </a:lnTo>
                      <a:lnTo>
                        <a:pt x="164" y="145"/>
                      </a:lnTo>
                      <a:lnTo>
                        <a:pt x="169" y="147"/>
                      </a:lnTo>
                      <a:lnTo>
                        <a:pt x="172" y="145"/>
                      </a:lnTo>
                      <a:lnTo>
                        <a:pt x="177" y="145"/>
                      </a:lnTo>
                      <a:lnTo>
                        <a:pt x="175" y="147"/>
                      </a:lnTo>
                      <a:lnTo>
                        <a:pt x="177" y="158"/>
                      </a:lnTo>
                      <a:lnTo>
                        <a:pt x="180" y="161"/>
                      </a:lnTo>
                      <a:lnTo>
                        <a:pt x="185" y="166"/>
                      </a:lnTo>
                      <a:lnTo>
                        <a:pt x="190" y="168"/>
                      </a:lnTo>
                      <a:lnTo>
                        <a:pt x="196" y="174"/>
                      </a:lnTo>
                      <a:lnTo>
                        <a:pt x="198" y="179"/>
                      </a:lnTo>
                      <a:lnTo>
                        <a:pt x="201" y="182"/>
                      </a:lnTo>
                      <a:lnTo>
                        <a:pt x="198" y="182"/>
                      </a:lnTo>
                      <a:lnTo>
                        <a:pt x="180" y="182"/>
                      </a:lnTo>
                      <a:lnTo>
                        <a:pt x="175" y="184"/>
                      </a:lnTo>
                      <a:lnTo>
                        <a:pt x="169" y="184"/>
                      </a:lnTo>
                      <a:lnTo>
                        <a:pt x="159" y="176"/>
                      </a:lnTo>
                      <a:lnTo>
                        <a:pt x="153" y="179"/>
                      </a:lnTo>
                      <a:lnTo>
                        <a:pt x="148" y="182"/>
                      </a:lnTo>
                      <a:lnTo>
                        <a:pt x="145" y="182"/>
                      </a:lnTo>
                      <a:lnTo>
                        <a:pt x="140" y="174"/>
                      </a:lnTo>
                      <a:lnTo>
                        <a:pt x="138" y="176"/>
                      </a:lnTo>
                      <a:lnTo>
                        <a:pt x="132" y="176"/>
                      </a:lnTo>
                      <a:lnTo>
                        <a:pt x="127" y="174"/>
                      </a:lnTo>
                      <a:lnTo>
                        <a:pt x="116" y="168"/>
                      </a:lnTo>
                      <a:lnTo>
                        <a:pt x="108" y="163"/>
                      </a:lnTo>
                      <a:lnTo>
                        <a:pt x="101" y="158"/>
                      </a:lnTo>
                      <a:lnTo>
                        <a:pt x="98" y="158"/>
                      </a:lnTo>
                      <a:lnTo>
                        <a:pt x="95" y="161"/>
                      </a:lnTo>
                      <a:lnTo>
                        <a:pt x="90" y="161"/>
                      </a:lnTo>
                      <a:lnTo>
                        <a:pt x="82" y="155"/>
                      </a:lnTo>
                      <a:lnTo>
                        <a:pt x="77" y="153"/>
                      </a:lnTo>
                      <a:lnTo>
                        <a:pt x="74" y="155"/>
                      </a:lnTo>
                      <a:lnTo>
                        <a:pt x="71" y="155"/>
                      </a:lnTo>
                      <a:lnTo>
                        <a:pt x="69" y="158"/>
                      </a:lnTo>
                      <a:lnTo>
                        <a:pt x="66" y="161"/>
                      </a:lnTo>
                      <a:lnTo>
                        <a:pt x="69" y="168"/>
                      </a:lnTo>
                      <a:lnTo>
                        <a:pt x="66" y="174"/>
                      </a:lnTo>
                      <a:lnTo>
                        <a:pt x="63" y="184"/>
                      </a:lnTo>
                      <a:lnTo>
                        <a:pt x="61" y="187"/>
                      </a:lnTo>
                      <a:lnTo>
                        <a:pt x="58" y="192"/>
                      </a:lnTo>
                      <a:lnTo>
                        <a:pt x="56" y="195"/>
                      </a:lnTo>
                      <a:lnTo>
                        <a:pt x="53" y="200"/>
                      </a:lnTo>
                      <a:lnTo>
                        <a:pt x="50" y="197"/>
                      </a:lnTo>
                      <a:lnTo>
                        <a:pt x="48" y="195"/>
                      </a:lnTo>
                      <a:lnTo>
                        <a:pt x="48" y="184"/>
                      </a:lnTo>
                      <a:lnTo>
                        <a:pt x="32" y="166"/>
                      </a:lnTo>
                      <a:lnTo>
                        <a:pt x="26" y="155"/>
                      </a:lnTo>
                      <a:lnTo>
                        <a:pt x="21" y="155"/>
                      </a:lnTo>
                      <a:lnTo>
                        <a:pt x="16" y="155"/>
                      </a:lnTo>
                      <a:lnTo>
                        <a:pt x="13" y="155"/>
                      </a:lnTo>
                      <a:lnTo>
                        <a:pt x="11" y="155"/>
                      </a:lnTo>
                      <a:lnTo>
                        <a:pt x="8" y="153"/>
                      </a:lnTo>
                      <a:lnTo>
                        <a:pt x="5" y="150"/>
                      </a:lnTo>
                      <a:lnTo>
                        <a:pt x="5" y="145"/>
                      </a:lnTo>
                      <a:lnTo>
                        <a:pt x="5" y="134"/>
                      </a:lnTo>
                      <a:lnTo>
                        <a:pt x="0" y="132"/>
                      </a:lnTo>
                      <a:lnTo>
                        <a:pt x="0" y="129"/>
                      </a:lnTo>
                      <a:lnTo>
                        <a:pt x="3" y="126"/>
                      </a:lnTo>
                      <a:lnTo>
                        <a:pt x="5" y="121"/>
                      </a:lnTo>
                      <a:lnTo>
                        <a:pt x="8" y="121"/>
                      </a:lnTo>
                      <a:lnTo>
                        <a:pt x="13" y="121"/>
                      </a:lnTo>
                      <a:lnTo>
                        <a:pt x="19" y="126"/>
                      </a:lnTo>
                      <a:lnTo>
                        <a:pt x="24" y="121"/>
                      </a:lnTo>
                      <a:lnTo>
                        <a:pt x="26" y="118"/>
                      </a:lnTo>
                      <a:lnTo>
                        <a:pt x="26" y="116"/>
                      </a:lnTo>
                      <a:lnTo>
                        <a:pt x="21" y="111"/>
                      </a:lnTo>
                      <a:lnTo>
                        <a:pt x="16" y="103"/>
                      </a:lnTo>
                      <a:lnTo>
                        <a:pt x="16" y="97"/>
                      </a:lnTo>
                      <a:lnTo>
                        <a:pt x="13" y="89"/>
                      </a:lnTo>
                      <a:lnTo>
                        <a:pt x="8" y="84"/>
                      </a:lnTo>
                      <a:lnTo>
                        <a:pt x="8" y="76"/>
                      </a:lnTo>
                      <a:lnTo>
                        <a:pt x="8" y="71"/>
                      </a:lnTo>
                      <a:lnTo>
                        <a:pt x="8" y="68"/>
                      </a:lnTo>
                      <a:lnTo>
                        <a:pt x="5" y="66"/>
                      </a:lnTo>
                      <a:lnTo>
                        <a:pt x="8" y="61"/>
                      </a:lnTo>
                      <a:lnTo>
                        <a:pt x="11" y="61"/>
                      </a:lnTo>
                      <a:lnTo>
                        <a:pt x="16" y="61"/>
                      </a:lnTo>
                      <a:lnTo>
                        <a:pt x="21" y="53"/>
                      </a:lnTo>
                      <a:lnTo>
                        <a:pt x="24" y="47"/>
                      </a:lnTo>
                      <a:lnTo>
                        <a:pt x="24" y="45"/>
                      </a:lnTo>
                      <a:lnTo>
                        <a:pt x="24" y="37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" name="Freeform 68"/>
                <p:cNvSpPr>
                  <a:spLocks noChangeAspect="1"/>
                </p:cNvSpPr>
                <p:nvPr/>
              </p:nvSpPr>
              <p:spPr bwMode="auto">
                <a:xfrm>
                  <a:off x="4407" y="1200"/>
                  <a:ext cx="160" cy="144"/>
                </a:xfrm>
                <a:custGeom>
                  <a:avLst/>
                  <a:gdLst>
                    <a:gd name="T0" fmla="*/ 0 w 160"/>
                    <a:gd name="T1" fmla="*/ 37 h 144"/>
                    <a:gd name="T2" fmla="*/ 13 w 160"/>
                    <a:gd name="T3" fmla="*/ 26 h 144"/>
                    <a:gd name="T4" fmla="*/ 11 w 160"/>
                    <a:gd name="T5" fmla="*/ 19 h 144"/>
                    <a:gd name="T6" fmla="*/ 29 w 160"/>
                    <a:gd name="T7" fmla="*/ 5 h 144"/>
                    <a:gd name="T8" fmla="*/ 32 w 160"/>
                    <a:gd name="T9" fmla="*/ 13 h 144"/>
                    <a:gd name="T10" fmla="*/ 61 w 160"/>
                    <a:gd name="T11" fmla="*/ 21 h 144"/>
                    <a:gd name="T12" fmla="*/ 72 w 160"/>
                    <a:gd name="T13" fmla="*/ 16 h 144"/>
                    <a:gd name="T14" fmla="*/ 90 w 160"/>
                    <a:gd name="T15" fmla="*/ 5 h 144"/>
                    <a:gd name="T16" fmla="*/ 106 w 160"/>
                    <a:gd name="T17" fmla="*/ 13 h 144"/>
                    <a:gd name="T18" fmla="*/ 122 w 160"/>
                    <a:gd name="T19" fmla="*/ 5 h 144"/>
                    <a:gd name="T20" fmla="*/ 135 w 160"/>
                    <a:gd name="T21" fmla="*/ 3 h 144"/>
                    <a:gd name="T22" fmla="*/ 138 w 160"/>
                    <a:gd name="T23" fmla="*/ 16 h 144"/>
                    <a:gd name="T24" fmla="*/ 146 w 160"/>
                    <a:gd name="T25" fmla="*/ 24 h 144"/>
                    <a:gd name="T26" fmla="*/ 151 w 160"/>
                    <a:gd name="T27" fmla="*/ 37 h 144"/>
                    <a:gd name="T28" fmla="*/ 159 w 160"/>
                    <a:gd name="T29" fmla="*/ 50 h 144"/>
                    <a:gd name="T30" fmla="*/ 143 w 160"/>
                    <a:gd name="T31" fmla="*/ 56 h 144"/>
                    <a:gd name="T32" fmla="*/ 127 w 160"/>
                    <a:gd name="T33" fmla="*/ 69 h 144"/>
                    <a:gd name="T34" fmla="*/ 117 w 160"/>
                    <a:gd name="T35" fmla="*/ 77 h 144"/>
                    <a:gd name="T36" fmla="*/ 103 w 160"/>
                    <a:gd name="T37" fmla="*/ 82 h 144"/>
                    <a:gd name="T38" fmla="*/ 109 w 160"/>
                    <a:gd name="T39" fmla="*/ 90 h 144"/>
                    <a:gd name="T40" fmla="*/ 117 w 160"/>
                    <a:gd name="T41" fmla="*/ 95 h 144"/>
                    <a:gd name="T42" fmla="*/ 109 w 160"/>
                    <a:gd name="T43" fmla="*/ 103 h 144"/>
                    <a:gd name="T44" fmla="*/ 101 w 160"/>
                    <a:gd name="T45" fmla="*/ 106 h 144"/>
                    <a:gd name="T46" fmla="*/ 101 w 160"/>
                    <a:gd name="T47" fmla="*/ 117 h 144"/>
                    <a:gd name="T48" fmla="*/ 93 w 160"/>
                    <a:gd name="T49" fmla="*/ 119 h 144"/>
                    <a:gd name="T50" fmla="*/ 82 w 160"/>
                    <a:gd name="T51" fmla="*/ 117 h 144"/>
                    <a:gd name="T52" fmla="*/ 74 w 160"/>
                    <a:gd name="T53" fmla="*/ 122 h 144"/>
                    <a:gd name="T54" fmla="*/ 66 w 160"/>
                    <a:gd name="T55" fmla="*/ 135 h 144"/>
                    <a:gd name="T56" fmla="*/ 61 w 160"/>
                    <a:gd name="T57" fmla="*/ 140 h 144"/>
                    <a:gd name="T58" fmla="*/ 45 w 160"/>
                    <a:gd name="T59" fmla="*/ 143 h 144"/>
                    <a:gd name="T60" fmla="*/ 37 w 160"/>
                    <a:gd name="T61" fmla="*/ 138 h 144"/>
                    <a:gd name="T62" fmla="*/ 29 w 160"/>
                    <a:gd name="T63" fmla="*/ 140 h 144"/>
                    <a:gd name="T64" fmla="*/ 24 w 160"/>
                    <a:gd name="T65" fmla="*/ 135 h 144"/>
                    <a:gd name="T66" fmla="*/ 19 w 160"/>
                    <a:gd name="T67" fmla="*/ 140 h 144"/>
                    <a:gd name="T68" fmla="*/ 13 w 160"/>
                    <a:gd name="T69" fmla="*/ 143 h 144"/>
                    <a:gd name="T70" fmla="*/ 8 w 160"/>
                    <a:gd name="T71" fmla="*/ 135 h 144"/>
                    <a:gd name="T72" fmla="*/ 11 w 160"/>
                    <a:gd name="T73" fmla="*/ 119 h 144"/>
                    <a:gd name="T74" fmla="*/ 13 w 160"/>
                    <a:gd name="T75" fmla="*/ 103 h 144"/>
                    <a:gd name="T76" fmla="*/ 13 w 160"/>
                    <a:gd name="T77" fmla="*/ 93 h 144"/>
                    <a:gd name="T78" fmla="*/ 13 w 160"/>
                    <a:gd name="T79" fmla="*/ 77 h 144"/>
                    <a:gd name="T80" fmla="*/ 16 w 160"/>
                    <a:gd name="T81" fmla="*/ 69 h 144"/>
                    <a:gd name="T82" fmla="*/ 8 w 160"/>
                    <a:gd name="T83" fmla="*/ 61 h 144"/>
                    <a:gd name="T84" fmla="*/ 0 w 160"/>
                    <a:gd name="T85" fmla="*/ 53 h 1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60" h="144">
                      <a:moveTo>
                        <a:pt x="0" y="45"/>
                      </a:moveTo>
                      <a:lnTo>
                        <a:pt x="0" y="37"/>
                      </a:lnTo>
                      <a:lnTo>
                        <a:pt x="5" y="32"/>
                      </a:lnTo>
                      <a:lnTo>
                        <a:pt x="13" y="26"/>
                      </a:lnTo>
                      <a:lnTo>
                        <a:pt x="13" y="24"/>
                      </a:lnTo>
                      <a:lnTo>
                        <a:pt x="11" y="19"/>
                      </a:lnTo>
                      <a:lnTo>
                        <a:pt x="27" y="0"/>
                      </a:lnTo>
                      <a:lnTo>
                        <a:pt x="29" y="5"/>
                      </a:lnTo>
                      <a:lnTo>
                        <a:pt x="32" y="11"/>
                      </a:lnTo>
                      <a:lnTo>
                        <a:pt x="32" y="13"/>
                      </a:lnTo>
                      <a:lnTo>
                        <a:pt x="40" y="16"/>
                      </a:lnTo>
                      <a:lnTo>
                        <a:pt x="61" y="21"/>
                      </a:lnTo>
                      <a:lnTo>
                        <a:pt x="61" y="24"/>
                      </a:lnTo>
                      <a:lnTo>
                        <a:pt x="72" y="16"/>
                      </a:lnTo>
                      <a:lnTo>
                        <a:pt x="82" y="5"/>
                      </a:lnTo>
                      <a:lnTo>
                        <a:pt x="90" y="5"/>
                      </a:lnTo>
                      <a:lnTo>
                        <a:pt x="98" y="11"/>
                      </a:lnTo>
                      <a:lnTo>
                        <a:pt x="106" y="13"/>
                      </a:lnTo>
                      <a:lnTo>
                        <a:pt x="119" y="11"/>
                      </a:lnTo>
                      <a:lnTo>
                        <a:pt x="122" y="5"/>
                      </a:lnTo>
                      <a:lnTo>
                        <a:pt x="130" y="5"/>
                      </a:lnTo>
                      <a:lnTo>
                        <a:pt x="135" y="3"/>
                      </a:lnTo>
                      <a:lnTo>
                        <a:pt x="138" y="11"/>
                      </a:lnTo>
                      <a:lnTo>
                        <a:pt x="138" y="16"/>
                      </a:lnTo>
                      <a:lnTo>
                        <a:pt x="138" y="24"/>
                      </a:lnTo>
                      <a:lnTo>
                        <a:pt x="146" y="24"/>
                      </a:lnTo>
                      <a:lnTo>
                        <a:pt x="148" y="32"/>
                      </a:lnTo>
                      <a:lnTo>
                        <a:pt x="151" y="37"/>
                      </a:lnTo>
                      <a:lnTo>
                        <a:pt x="159" y="45"/>
                      </a:lnTo>
                      <a:lnTo>
                        <a:pt x="159" y="50"/>
                      </a:lnTo>
                      <a:lnTo>
                        <a:pt x="148" y="53"/>
                      </a:lnTo>
                      <a:lnTo>
                        <a:pt x="143" y="56"/>
                      </a:lnTo>
                      <a:lnTo>
                        <a:pt x="135" y="64"/>
                      </a:lnTo>
                      <a:lnTo>
                        <a:pt x="127" y="69"/>
                      </a:lnTo>
                      <a:lnTo>
                        <a:pt x="122" y="74"/>
                      </a:lnTo>
                      <a:lnTo>
                        <a:pt x="117" y="77"/>
                      </a:lnTo>
                      <a:lnTo>
                        <a:pt x="106" y="77"/>
                      </a:lnTo>
                      <a:lnTo>
                        <a:pt x="103" y="82"/>
                      </a:lnTo>
                      <a:lnTo>
                        <a:pt x="106" y="87"/>
                      </a:lnTo>
                      <a:lnTo>
                        <a:pt x="109" y="90"/>
                      </a:lnTo>
                      <a:lnTo>
                        <a:pt x="114" y="93"/>
                      </a:lnTo>
                      <a:lnTo>
                        <a:pt x="117" y="95"/>
                      </a:lnTo>
                      <a:lnTo>
                        <a:pt x="114" y="98"/>
                      </a:lnTo>
                      <a:lnTo>
                        <a:pt x="109" y="103"/>
                      </a:lnTo>
                      <a:lnTo>
                        <a:pt x="106" y="106"/>
                      </a:lnTo>
                      <a:lnTo>
                        <a:pt x="101" y="106"/>
                      </a:lnTo>
                      <a:lnTo>
                        <a:pt x="103" y="111"/>
                      </a:lnTo>
                      <a:lnTo>
                        <a:pt x="101" y="117"/>
                      </a:lnTo>
                      <a:lnTo>
                        <a:pt x="98" y="119"/>
                      </a:lnTo>
                      <a:lnTo>
                        <a:pt x="93" y="119"/>
                      </a:lnTo>
                      <a:lnTo>
                        <a:pt x="87" y="119"/>
                      </a:lnTo>
                      <a:lnTo>
                        <a:pt x="82" y="117"/>
                      </a:lnTo>
                      <a:lnTo>
                        <a:pt x="77" y="117"/>
                      </a:lnTo>
                      <a:lnTo>
                        <a:pt x="74" y="122"/>
                      </a:lnTo>
                      <a:lnTo>
                        <a:pt x="72" y="130"/>
                      </a:lnTo>
                      <a:lnTo>
                        <a:pt x="66" y="135"/>
                      </a:lnTo>
                      <a:lnTo>
                        <a:pt x="64" y="140"/>
                      </a:lnTo>
                      <a:lnTo>
                        <a:pt x="61" y="140"/>
                      </a:lnTo>
                      <a:lnTo>
                        <a:pt x="53" y="143"/>
                      </a:lnTo>
                      <a:lnTo>
                        <a:pt x="45" y="143"/>
                      </a:lnTo>
                      <a:lnTo>
                        <a:pt x="40" y="140"/>
                      </a:lnTo>
                      <a:lnTo>
                        <a:pt x="37" y="138"/>
                      </a:lnTo>
                      <a:lnTo>
                        <a:pt x="32" y="140"/>
                      </a:lnTo>
                      <a:lnTo>
                        <a:pt x="29" y="140"/>
                      </a:lnTo>
                      <a:lnTo>
                        <a:pt x="27" y="138"/>
                      </a:lnTo>
                      <a:lnTo>
                        <a:pt x="24" y="135"/>
                      </a:lnTo>
                      <a:lnTo>
                        <a:pt x="21" y="138"/>
                      </a:lnTo>
                      <a:lnTo>
                        <a:pt x="19" y="140"/>
                      </a:lnTo>
                      <a:lnTo>
                        <a:pt x="16" y="143"/>
                      </a:lnTo>
                      <a:lnTo>
                        <a:pt x="13" y="143"/>
                      </a:lnTo>
                      <a:lnTo>
                        <a:pt x="11" y="138"/>
                      </a:lnTo>
                      <a:lnTo>
                        <a:pt x="8" y="135"/>
                      </a:lnTo>
                      <a:lnTo>
                        <a:pt x="11" y="127"/>
                      </a:lnTo>
                      <a:lnTo>
                        <a:pt x="11" y="119"/>
                      </a:lnTo>
                      <a:lnTo>
                        <a:pt x="11" y="111"/>
                      </a:lnTo>
                      <a:lnTo>
                        <a:pt x="13" y="103"/>
                      </a:lnTo>
                      <a:lnTo>
                        <a:pt x="13" y="98"/>
                      </a:lnTo>
                      <a:lnTo>
                        <a:pt x="13" y="93"/>
                      </a:lnTo>
                      <a:lnTo>
                        <a:pt x="13" y="87"/>
                      </a:lnTo>
                      <a:lnTo>
                        <a:pt x="13" y="77"/>
                      </a:lnTo>
                      <a:lnTo>
                        <a:pt x="16" y="72"/>
                      </a:lnTo>
                      <a:lnTo>
                        <a:pt x="16" y="69"/>
                      </a:lnTo>
                      <a:lnTo>
                        <a:pt x="13" y="64"/>
                      </a:lnTo>
                      <a:lnTo>
                        <a:pt x="8" y="61"/>
                      </a:lnTo>
                      <a:lnTo>
                        <a:pt x="3" y="56"/>
                      </a:lnTo>
                      <a:lnTo>
                        <a:pt x="0" y="53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" name="Freeform 69"/>
                <p:cNvSpPr>
                  <a:spLocks noChangeAspect="1"/>
                </p:cNvSpPr>
                <p:nvPr/>
              </p:nvSpPr>
              <p:spPr bwMode="auto">
                <a:xfrm>
                  <a:off x="4550" y="1258"/>
                  <a:ext cx="109" cy="117"/>
                </a:xfrm>
                <a:custGeom>
                  <a:avLst/>
                  <a:gdLst>
                    <a:gd name="T0" fmla="*/ 34 w 109"/>
                    <a:gd name="T1" fmla="*/ 5 h 117"/>
                    <a:gd name="T2" fmla="*/ 40 w 109"/>
                    <a:gd name="T3" fmla="*/ 0 h 117"/>
                    <a:gd name="T4" fmla="*/ 55 w 109"/>
                    <a:gd name="T5" fmla="*/ 5 h 117"/>
                    <a:gd name="T6" fmla="*/ 74 w 109"/>
                    <a:gd name="T7" fmla="*/ 11 h 117"/>
                    <a:gd name="T8" fmla="*/ 103 w 109"/>
                    <a:gd name="T9" fmla="*/ 24 h 117"/>
                    <a:gd name="T10" fmla="*/ 103 w 109"/>
                    <a:gd name="T11" fmla="*/ 32 h 117"/>
                    <a:gd name="T12" fmla="*/ 95 w 109"/>
                    <a:gd name="T13" fmla="*/ 37 h 117"/>
                    <a:gd name="T14" fmla="*/ 92 w 109"/>
                    <a:gd name="T15" fmla="*/ 45 h 117"/>
                    <a:gd name="T16" fmla="*/ 103 w 109"/>
                    <a:gd name="T17" fmla="*/ 61 h 117"/>
                    <a:gd name="T18" fmla="*/ 97 w 109"/>
                    <a:gd name="T19" fmla="*/ 74 h 117"/>
                    <a:gd name="T20" fmla="*/ 97 w 109"/>
                    <a:gd name="T21" fmla="*/ 87 h 117"/>
                    <a:gd name="T22" fmla="*/ 105 w 109"/>
                    <a:gd name="T23" fmla="*/ 100 h 117"/>
                    <a:gd name="T24" fmla="*/ 108 w 109"/>
                    <a:gd name="T25" fmla="*/ 113 h 117"/>
                    <a:gd name="T26" fmla="*/ 97 w 109"/>
                    <a:gd name="T27" fmla="*/ 116 h 117"/>
                    <a:gd name="T28" fmla="*/ 92 w 109"/>
                    <a:gd name="T29" fmla="*/ 105 h 117"/>
                    <a:gd name="T30" fmla="*/ 87 w 109"/>
                    <a:gd name="T31" fmla="*/ 100 h 117"/>
                    <a:gd name="T32" fmla="*/ 79 w 109"/>
                    <a:gd name="T33" fmla="*/ 108 h 117"/>
                    <a:gd name="T34" fmla="*/ 68 w 109"/>
                    <a:gd name="T35" fmla="*/ 108 h 117"/>
                    <a:gd name="T36" fmla="*/ 58 w 109"/>
                    <a:gd name="T37" fmla="*/ 105 h 117"/>
                    <a:gd name="T38" fmla="*/ 53 w 109"/>
                    <a:gd name="T39" fmla="*/ 105 h 117"/>
                    <a:gd name="T40" fmla="*/ 45 w 109"/>
                    <a:gd name="T41" fmla="*/ 98 h 117"/>
                    <a:gd name="T42" fmla="*/ 37 w 109"/>
                    <a:gd name="T43" fmla="*/ 92 h 117"/>
                    <a:gd name="T44" fmla="*/ 26 w 109"/>
                    <a:gd name="T45" fmla="*/ 98 h 117"/>
                    <a:gd name="T46" fmla="*/ 16 w 109"/>
                    <a:gd name="T47" fmla="*/ 95 h 117"/>
                    <a:gd name="T48" fmla="*/ 13 w 109"/>
                    <a:gd name="T49" fmla="*/ 84 h 117"/>
                    <a:gd name="T50" fmla="*/ 11 w 109"/>
                    <a:gd name="T51" fmla="*/ 76 h 117"/>
                    <a:gd name="T52" fmla="*/ 5 w 109"/>
                    <a:gd name="T53" fmla="*/ 71 h 117"/>
                    <a:gd name="T54" fmla="*/ 3 w 109"/>
                    <a:gd name="T55" fmla="*/ 66 h 117"/>
                    <a:gd name="T56" fmla="*/ 3 w 109"/>
                    <a:gd name="T57" fmla="*/ 55 h 117"/>
                    <a:gd name="T58" fmla="*/ 3 w 109"/>
                    <a:gd name="T59" fmla="*/ 47 h 117"/>
                    <a:gd name="T60" fmla="*/ 18 w 109"/>
                    <a:gd name="T61" fmla="*/ 26 h 117"/>
                    <a:gd name="T62" fmla="*/ 21 w 109"/>
                    <a:gd name="T63" fmla="*/ 21 h 117"/>
                    <a:gd name="T64" fmla="*/ 29 w 109"/>
                    <a:gd name="T65" fmla="*/ 13 h 117"/>
                    <a:gd name="T66" fmla="*/ 32 w 109"/>
                    <a:gd name="T67" fmla="*/ 11 h 1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09" h="117">
                      <a:moveTo>
                        <a:pt x="37" y="5"/>
                      </a:moveTo>
                      <a:lnTo>
                        <a:pt x="34" y="5"/>
                      </a:lnTo>
                      <a:lnTo>
                        <a:pt x="37" y="5"/>
                      </a:lnTo>
                      <a:lnTo>
                        <a:pt x="40" y="0"/>
                      </a:lnTo>
                      <a:lnTo>
                        <a:pt x="45" y="3"/>
                      </a:lnTo>
                      <a:lnTo>
                        <a:pt x="55" y="5"/>
                      </a:lnTo>
                      <a:lnTo>
                        <a:pt x="71" y="13"/>
                      </a:lnTo>
                      <a:lnTo>
                        <a:pt x="74" y="11"/>
                      </a:lnTo>
                      <a:lnTo>
                        <a:pt x="95" y="21"/>
                      </a:lnTo>
                      <a:lnTo>
                        <a:pt x="103" y="24"/>
                      </a:lnTo>
                      <a:lnTo>
                        <a:pt x="105" y="29"/>
                      </a:lnTo>
                      <a:lnTo>
                        <a:pt x="103" y="32"/>
                      </a:lnTo>
                      <a:lnTo>
                        <a:pt x="100" y="34"/>
                      </a:lnTo>
                      <a:lnTo>
                        <a:pt x="95" y="37"/>
                      </a:lnTo>
                      <a:lnTo>
                        <a:pt x="90" y="37"/>
                      </a:lnTo>
                      <a:lnTo>
                        <a:pt x="92" y="45"/>
                      </a:lnTo>
                      <a:lnTo>
                        <a:pt x="100" y="53"/>
                      </a:lnTo>
                      <a:lnTo>
                        <a:pt x="103" y="61"/>
                      </a:lnTo>
                      <a:lnTo>
                        <a:pt x="100" y="66"/>
                      </a:lnTo>
                      <a:lnTo>
                        <a:pt x="97" y="74"/>
                      </a:lnTo>
                      <a:lnTo>
                        <a:pt x="95" y="82"/>
                      </a:lnTo>
                      <a:lnTo>
                        <a:pt x="97" y="87"/>
                      </a:lnTo>
                      <a:lnTo>
                        <a:pt x="105" y="95"/>
                      </a:lnTo>
                      <a:lnTo>
                        <a:pt x="105" y="100"/>
                      </a:lnTo>
                      <a:lnTo>
                        <a:pt x="108" y="111"/>
                      </a:lnTo>
                      <a:lnTo>
                        <a:pt x="108" y="113"/>
                      </a:lnTo>
                      <a:lnTo>
                        <a:pt x="103" y="116"/>
                      </a:lnTo>
                      <a:lnTo>
                        <a:pt x="97" y="116"/>
                      </a:lnTo>
                      <a:lnTo>
                        <a:pt x="95" y="111"/>
                      </a:lnTo>
                      <a:lnTo>
                        <a:pt x="92" y="105"/>
                      </a:lnTo>
                      <a:lnTo>
                        <a:pt x="90" y="100"/>
                      </a:lnTo>
                      <a:lnTo>
                        <a:pt x="87" y="100"/>
                      </a:lnTo>
                      <a:lnTo>
                        <a:pt x="84" y="103"/>
                      </a:lnTo>
                      <a:lnTo>
                        <a:pt x="79" y="108"/>
                      </a:lnTo>
                      <a:lnTo>
                        <a:pt x="76" y="108"/>
                      </a:lnTo>
                      <a:lnTo>
                        <a:pt x="68" y="108"/>
                      </a:lnTo>
                      <a:lnTo>
                        <a:pt x="66" y="105"/>
                      </a:lnTo>
                      <a:lnTo>
                        <a:pt x="58" y="105"/>
                      </a:lnTo>
                      <a:lnTo>
                        <a:pt x="55" y="108"/>
                      </a:lnTo>
                      <a:lnTo>
                        <a:pt x="53" y="105"/>
                      </a:lnTo>
                      <a:lnTo>
                        <a:pt x="50" y="103"/>
                      </a:lnTo>
                      <a:lnTo>
                        <a:pt x="45" y="98"/>
                      </a:lnTo>
                      <a:lnTo>
                        <a:pt x="40" y="95"/>
                      </a:lnTo>
                      <a:lnTo>
                        <a:pt x="37" y="92"/>
                      </a:lnTo>
                      <a:lnTo>
                        <a:pt x="29" y="95"/>
                      </a:lnTo>
                      <a:lnTo>
                        <a:pt x="26" y="98"/>
                      </a:lnTo>
                      <a:lnTo>
                        <a:pt x="21" y="98"/>
                      </a:lnTo>
                      <a:lnTo>
                        <a:pt x="16" y="95"/>
                      </a:lnTo>
                      <a:lnTo>
                        <a:pt x="13" y="90"/>
                      </a:lnTo>
                      <a:lnTo>
                        <a:pt x="13" y="84"/>
                      </a:lnTo>
                      <a:lnTo>
                        <a:pt x="13" y="82"/>
                      </a:lnTo>
                      <a:lnTo>
                        <a:pt x="11" y="76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1"/>
                      </a:lnTo>
                      <a:lnTo>
                        <a:pt x="3" y="66"/>
                      </a:lnTo>
                      <a:lnTo>
                        <a:pt x="3" y="61"/>
                      </a:lnTo>
                      <a:lnTo>
                        <a:pt x="3" y="55"/>
                      </a:lnTo>
                      <a:lnTo>
                        <a:pt x="0" y="50"/>
                      </a:lnTo>
                      <a:lnTo>
                        <a:pt x="3" y="47"/>
                      </a:lnTo>
                      <a:lnTo>
                        <a:pt x="11" y="37"/>
                      </a:lnTo>
                      <a:lnTo>
                        <a:pt x="18" y="26"/>
                      </a:lnTo>
                      <a:lnTo>
                        <a:pt x="21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9" y="13"/>
                      </a:lnTo>
                      <a:lnTo>
                        <a:pt x="34" y="13"/>
                      </a:lnTo>
                      <a:lnTo>
                        <a:pt x="32" y="11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8" name="Freeform 70"/>
                <p:cNvSpPr>
                  <a:spLocks noChangeAspect="1"/>
                </p:cNvSpPr>
                <p:nvPr/>
              </p:nvSpPr>
              <p:spPr bwMode="auto">
                <a:xfrm>
                  <a:off x="4424" y="1247"/>
                  <a:ext cx="180" cy="203"/>
                </a:xfrm>
                <a:custGeom>
                  <a:avLst/>
                  <a:gdLst>
                    <a:gd name="T0" fmla="*/ 150 w 180"/>
                    <a:gd name="T1" fmla="*/ 3 h 203"/>
                    <a:gd name="T2" fmla="*/ 166 w 180"/>
                    <a:gd name="T3" fmla="*/ 11 h 203"/>
                    <a:gd name="T4" fmla="*/ 161 w 180"/>
                    <a:gd name="T5" fmla="*/ 21 h 203"/>
                    <a:gd name="T6" fmla="*/ 147 w 180"/>
                    <a:gd name="T7" fmla="*/ 32 h 203"/>
                    <a:gd name="T8" fmla="*/ 142 w 180"/>
                    <a:gd name="T9" fmla="*/ 37 h 203"/>
                    <a:gd name="T10" fmla="*/ 132 w 180"/>
                    <a:gd name="T11" fmla="*/ 53 h 203"/>
                    <a:gd name="T12" fmla="*/ 126 w 180"/>
                    <a:gd name="T13" fmla="*/ 66 h 203"/>
                    <a:gd name="T14" fmla="*/ 126 w 180"/>
                    <a:gd name="T15" fmla="*/ 80 h 203"/>
                    <a:gd name="T16" fmla="*/ 140 w 180"/>
                    <a:gd name="T17" fmla="*/ 90 h 203"/>
                    <a:gd name="T18" fmla="*/ 142 w 180"/>
                    <a:gd name="T19" fmla="*/ 104 h 203"/>
                    <a:gd name="T20" fmla="*/ 153 w 180"/>
                    <a:gd name="T21" fmla="*/ 106 h 203"/>
                    <a:gd name="T22" fmla="*/ 166 w 180"/>
                    <a:gd name="T23" fmla="*/ 106 h 203"/>
                    <a:gd name="T24" fmla="*/ 179 w 180"/>
                    <a:gd name="T25" fmla="*/ 120 h 203"/>
                    <a:gd name="T26" fmla="*/ 155 w 180"/>
                    <a:gd name="T27" fmla="*/ 125 h 203"/>
                    <a:gd name="T28" fmla="*/ 121 w 180"/>
                    <a:gd name="T29" fmla="*/ 138 h 203"/>
                    <a:gd name="T30" fmla="*/ 118 w 180"/>
                    <a:gd name="T31" fmla="*/ 157 h 203"/>
                    <a:gd name="T32" fmla="*/ 118 w 180"/>
                    <a:gd name="T33" fmla="*/ 181 h 203"/>
                    <a:gd name="T34" fmla="*/ 126 w 180"/>
                    <a:gd name="T35" fmla="*/ 199 h 203"/>
                    <a:gd name="T36" fmla="*/ 111 w 180"/>
                    <a:gd name="T37" fmla="*/ 197 h 203"/>
                    <a:gd name="T38" fmla="*/ 100 w 180"/>
                    <a:gd name="T39" fmla="*/ 186 h 203"/>
                    <a:gd name="T40" fmla="*/ 84 w 180"/>
                    <a:gd name="T41" fmla="*/ 191 h 203"/>
                    <a:gd name="T42" fmla="*/ 68 w 180"/>
                    <a:gd name="T43" fmla="*/ 189 h 203"/>
                    <a:gd name="T44" fmla="*/ 55 w 180"/>
                    <a:gd name="T45" fmla="*/ 189 h 203"/>
                    <a:gd name="T46" fmla="*/ 42 w 180"/>
                    <a:gd name="T47" fmla="*/ 181 h 203"/>
                    <a:gd name="T48" fmla="*/ 29 w 180"/>
                    <a:gd name="T49" fmla="*/ 167 h 203"/>
                    <a:gd name="T50" fmla="*/ 18 w 180"/>
                    <a:gd name="T51" fmla="*/ 157 h 203"/>
                    <a:gd name="T52" fmla="*/ 13 w 180"/>
                    <a:gd name="T53" fmla="*/ 144 h 203"/>
                    <a:gd name="T54" fmla="*/ 5 w 180"/>
                    <a:gd name="T55" fmla="*/ 141 h 203"/>
                    <a:gd name="T56" fmla="*/ 3 w 180"/>
                    <a:gd name="T57" fmla="*/ 128 h 203"/>
                    <a:gd name="T58" fmla="*/ 11 w 180"/>
                    <a:gd name="T59" fmla="*/ 117 h 203"/>
                    <a:gd name="T60" fmla="*/ 13 w 180"/>
                    <a:gd name="T61" fmla="*/ 106 h 203"/>
                    <a:gd name="T62" fmla="*/ 21 w 180"/>
                    <a:gd name="T63" fmla="*/ 90 h 203"/>
                    <a:gd name="T64" fmla="*/ 34 w 180"/>
                    <a:gd name="T65" fmla="*/ 96 h 203"/>
                    <a:gd name="T66" fmla="*/ 50 w 180"/>
                    <a:gd name="T67" fmla="*/ 88 h 203"/>
                    <a:gd name="T68" fmla="*/ 58 w 180"/>
                    <a:gd name="T69" fmla="*/ 69 h 203"/>
                    <a:gd name="T70" fmla="*/ 76 w 180"/>
                    <a:gd name="T71" fmla="*/ 72 h 203"/>
                    <a:gd name="T72" fmla="*/ 87 w 180"/>
                    <a:gd name="T73" fmla="*/ 61 h 203"/>
                    <a:gd name="T74" fmla="*/ 90 w 180"/>
                    <a:gd name="T75" fmla="*/ 58 h 203"/>
                    <a:gd name="T76" fmla="*/ 100 w 180"/>
                    <a:gd name="T77" fmla="*/ 45 h 203"/>
                    <a:gd name="T78" fmla="*/ 90 w 180"/>
                    <a:gd name="T79" fmla="*/ 40 h 203"/>
                    <a:gd name="T80" fmla="*/ 87 w 180"/>
                    <a:gd name="T81" fmla="*/ 35 h 203"/>
                    <a:gd name="T82" fmla="*/ 92 w 180"/>
                    <a:gd name="T83" fmla="*/ 29 h 203"/>
                    <a:gd name="T84" fmla="*/ 105 w 180"/>
                    <a:gd name="T85" fmla="*/ 27 h 203"/>
                    <a:gd name="T86" fmla="*/ 116 w 180"/>
                    <a:gd name="T87" fmla="*/ 19 h 203"/>
                    <a:gd name="T88" fmla="*/ 126 w 180"/>
                    <a:gd name="T89" fmla="*/ 8 h 203"/>
                    <a:gd name="T90" fmla="*/ 140 w 180"/>
                    <a:gd name="T91" fmla="*/ 3 h 20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80" h="203">
                      <a:moveTo>
                        <a:pt x="140" y="3"/>
                      </a:moveTo>
                      <a:lnTo>
                        <a:pt x="147" y="0"/>
                      </a:lnTo>
                      <a:lnTo>
                        <a:pt x="150" y="3"/>
                      </a:lnTo>
                      <a:lnTo>
                        <a:pt x="158" y="5"/>
                      </a:lnTo>
                      <a:lnTo>
                        <a:pt x="166" y="8"/>
                      </a:lnTo>
                      <a:lnTo>
                        <a:pt x="166" y="11"/>
                      </a:lnTo>
                      <a:lnTo>
                        <a:pt x="163" y="13"/>
                      </a:lnTo>
                      <a:lnTo>
                        <a:pt x="158" y="21"/>
                      </a:lnTo>
                      <a:lnTo>
                        <a:pt x="161" y="21"/>
                      </a:lnTo>
                      <a:lnTo>
                        <a:pt x="155" y="24"/>
                      </a:lnTo>
                      <a:lnTo>
                        <a:pt x="150" y="27"/>
                      </a:lnTo>
                      <a:lnTo>
                        <a:pt x="147" y="32"/>
                      </a:lnTo>
                      <a:lnTo>
                        <a:pt x="145" y="35"/>
                      </a:lnTo>
                      <a:lnTo>
                        <a:pt x="147" y="37"/>
                      </a:lnTo>
                      <a:lnTo>
                        <a:pt x="142" y="37"/>
                      </a:lnTo>
                      <a:lnTo>
                        <a:pt x="140" y="43"/>
                      </a:lnTo>
                      <a:lnTo>
                        <a:pt x="137" y="45"/>
                      </a:lnTo>
                      <a:lnTo>
                        <a:pt x="132" y="53"/>
                      </a:lnTo>
                      <a:lnTo>
                        <a:pt x="129" y="58"/>
                      </a:lnTo>
                      <a:lnTo>
                        <a:pt x="126" y="61"/>
                      </a:lnTo>
                      <a:lnTo>
                        <a:pt x="126" y="66"/>
                      </a:lnTo>
                      <a:lnTo>
                        <a:pt x="129" y="72"/>
                      </a:lnTo>
                      <a:lnTo>
                        <a:pt x="129" y="74"/>
                      </a:lnTo>
                      <a:lnTo>
                        <a:pt x="126" y="80"/>
                      </a:lnTo>
                      <a:lnTo>
                        <a:pt x="134" y="82"/>
                      </a:lnTo>
                      <a:lnTo>
                        <a:pt x="137" y="88"/>
                      </a:lnTo>
                      <a:lnTo>
                        <a:pt x="140" y="90"/>
                      </a:lnTo>
                      <a:lnTo>
                        <a:pt x="140" y="93"/>
                      </a:lnTo>
                      <a:lnTo>
                        <a:pt x="140" y="98"/>
                      </a:lnTo>
                      <a:lnTo>
                        <a:pt x="142" y="104"/>
                      </a:lnTo>
                      <a:lnTo>
                        <a:pt x="145" y="106"/>
                      </a:lnTo>
                      <a:lnTo>
                        <a:pt x="147" y="109"/>
                      </a:lnTo>
                      <a:lnTo>
                        <a:pt x="153" y="106"/>
                      </a:lnTo>
                      <a:lnTo>
                        <a:pt x="158" y="106"/>
                      </a:lnTo>
                      <a:lnTo>
                        <a:pt x="163" y="104"/>
                      </a:lnTo>
                      <a:lnTo>
                        <a:pt x="166" y="106"/>
                      </a:lnTo>
                      <a:lnTo>
                        <a:pt x="171" y="109"/>
                      </a:lnTo>
                      <a:lnTo>
                        <a:pt x="174" y="114"/>
                      </a:lnTo>
                      <a:lnTo>
                        <a:pt x="179" y="120"/>
                      </a:lnTo>
                      <a:lnTo>
                        <a:pt x="174" y="122"/>
                      </a:lnTo>
                      <a:lnTo>
                        <a:pt x="163" y="122"/>
                      </a:lnTo>
                      <a:lnTo>
                        <a:pt x="155" y="125"/>
                      </a:lnTo>
                      <a:lnTo>
                        <a:pt x="140" y="130"/>
                      </a:lnTo>
                      <a:lnTo>
                        <a:pt x="129" y="133"/>
                      </a:lnTo>
                      <a:lnTo>
                        <a:pt x="121" y="138"/>
                      </a:lnTo>
                      <a:lnTo>
                        <a:pt x="118" y="141"/>
                      </a:lnTo>
                      <a:lnTo>
                        <a:pt x="118" y="146"/>
                      </a:lnTo>
                      <a:lnTo>
                        <a:pt x="118" y="157"/>
                      </a:lnTo>
                      <a:lnTo>
                        <a:pt x="116" y="170"/>
                      </a:lnTo>
                      <a:lnTo>
                        <a:pt x="113" y="175"/>
                      </a:lnTo>
                      <a:lnTo>
                        <a:pt x="118" y="181"/>
                      </a:lnTo>
                      <a:lnTo>
                        <a:pt x="126" y="189"/>
                      </a:lnTo>
                      <a:lnTo>
                        <a:pt x="129" y="194"/>
                      </a:lnTo>
                      <a:lnTo>
                        <a:pt x="126" y="199"/>
                      </a:lnTo>
                      <a:lnTo>
                        <a:pt x="121" y="202"/>
                      </a:lnTo>
                      <a:lnTo>
                        <a:pt x="116" y="202"/>
                      </a:lnTo>
                      <a:lnTo>
                        <a:pt x="111" y="197"/>
                      </a:lnTo>
                      <a:lnTo>
                        <a:pt x="108" y="191"/>
                      </a:lnTo>
                      <a:lnTo>
                        <a:pt x="105" y="189"/>
                      </a:lnTo>
                      <a:lnTo>
                        <a:pt x="100" y="186"/>
                      </a:lnTo>
                      <a:lnTo>
                        <a:pt x="92" y="186"/>
                      </a:lnTo>
                      <a:lnTo>
                        <a:pt x="87" y="189"/>
                      </a:lnTo>
                      <a:lnTo>
                        <a:pt x="84" y="191"/>
                      </a:lnTo>
                      <a:lnTo>
                        <a:pt x="79" y="191"/>
                      </a:lnTo>
                      <a:lnTo>
                        <a:pt x="74" y="189"/>
                      </a:lnTo>
                      <a:lnTo>
                        <a:pt x="68" y="189"/>
                      </a:lnTo>
                      <a:lnTo>
                        <a:pt x="63" y="189"/>
                      </a:lnTo>
                      <a:lnTo>
                        <a:pt x="58" y="189"/>
                      </a:lnTo>
                      <a:lnTo>
                        <a:pt x="55" y="189"/>
                      </a:lnTo>
                      <a:lnTo>
                        <a:pt x="50" y="186"/>
                      </a:lnTo>
                      <a:lnTo>
                        <a:pt x="47" y="183"/>
                      </a:lnTo>
                      <a:lnTo>
                        <a:pt x="42" y="181"/>
                      </a:lnTo>
                      <a:lnTo>
                        <a:pt x="39" y="178"/>
                      </a:lnTo>
                      <a:lnTo>
                        <a:pt x="34" y="170"/>
                      </a:lnTo>
                      <a:lnTo>
                        <a:pt x="29" y="167"/>
                      </a:lnTo>
                      <a:lnTo>
                        <a:pt x="24" y="162"/>
                      </a:lnTo>
                      <a:lnTo>
                        <a:pt x="21" y="159"/>
                      </a:lnTo>
                      <a:lnTo>
                        <a:pt x="18" y="157"/>
                      </a:lnTo>
                      <a:lnTo>
                        <a:pt x="16" y="154"/>
                      </a:lnTo>
                      <a:lnTo>
                        <a:pt x="16" y="152"/>
                      </a:lnTo>
                      <a:lnTo>
                        <a:pt x="13" y="144"/>
                      </a:lnTo>
                      <a:lnTo>
                        <a:pt x="11" y="144"/>
                      </a:lnTo>
                      <a:lnTo>
                        <a:pt x="8" y="144"/>
                      </a:lnTo>
                      <a:lnTo>
                        <a:pt x="5" y="141"/>
                      </a:lnTo>
                      <a:lnTo>
                        <a:pt x="3" y="136"/>
                      </a:lnTo>
                      <a:lnTo>
                        <a:pt x="0" y="130"/>
                      </a:lnTo>
                      <a:lnTo>
                        <a:pt x="3" y="128"/>
                      </a:lnTo>
                      <a:lnTo>
                        <a:pt x="3" y="122"/>
                      </a:lnTo>
                      <a:lnTo>
                        <a:pt x="8" y="120"/>
                      </a:lnTo>
                      <a:lnTo>
                        <a:pt x="11" y="117"/>
                      </a:lnTo>
                      <a:lnTo>
                        <a:pt x="16" y="112"/>
                      </a:lnTo>
                      <a:lnTo>
                        <a:pt x="13" y="109"/>
                      </a:lnTo>
                      <a:lnTo>
                        <a:pt x="13" y="106"/>
                      </a:lnTo>
                      <a:lnTo>
                        <a:pt x="13" y="101"/>
                      </a:lnTo>
                      <a:lnTo>
                        <a:pt x="13" y="96"/>
                      </a:lnTo>
                      <a:lnTo>
                        <a:pt x="21" y="90"/>
                      </a:lnTo>
                      <a:lnTo>
                        <a:pt x="24" y="96"/>
                      </a:lnTo>
                      <a:lnTo>
                        <a:pt x="26" y="96"/>
                      </a:lnTo>
                      <a:lnTo>
                        <a:pt x="34" y="96"/>
                      </a:lnTo>
                      <a:lnTo>
                        <a:pt x="45" y="93"/>
                      </a:lnTo>
                      <a:lnTo>
                        <a:pt x="47" y="90"/>
                      </a:lnTo>
                      <a:lnTo>
                        <a:pt x="50" y="88"/>
                      </a:lnTo>
                      <a:lnTo>
                        <a:pt x="55" y="82"/>
                      </a:lnTo>
                      <a:lnTo>
                        <a:pt x="58" y="74"/>
                      </a:lnTo>
                      <a:lnTo>
                        <a:pt x="58" y="69"/>
                      </a:lnTo>
                      <a:lnTo>
                        <a:pt x="66" y="69"/>
                      </a:lnTo>
                      <a:lnTo>
                        <a:pt x="71" y="69"/>
                      </a:lnTo>
                      <a:lnTo>
                        <a:pt x="76" y="72"/>
                      </a:lnTo>
                      <a:lnTo>
                        <a:pt x="79" y="72"/>
                      </a:lnTo>
                      <a:lnTo>
                        <a:pt x="82" y="72"/>
                      </a:lnTo>
                      <a:lnTo>
                        <a:pt x="87" y="61"/>
                      </a:lnTo>
                      <a:lnTo>
                        <a:pt x="84" y="58"/>
                      </a:lnTo>
                      <a:lnTo>
                        <a:pt x="87" y="58"/>
                      </a:lnTo>
                      <a:lnTo>
                        <a:pt x="90" y="58"/>
                      </a:lnTo>
                      <a:lnTo>
                        <a:pt x="92" y="58"/>
                      </a:lnTo>
                      <a:lnTo>
                        <a:pt x="100" y="48"/>
                      </a:lnTo>
                      <a:lnTo>
                        <a:pt x="100" y="45"/>
                      </a:lnTo>
                      <a:lnTo>
                        <a:pt x="97" y="45"/>
                      </a:lnTo>
                      <a:lnTo>
                        <a:pt x="92" y="43"/>
                      </a:lnTo>
                      <a:lnTo>
                        <a:pt x="90" y="40"/>
                      </a:lnTo>
                      <a:lnTo>
                        <a:pt x="90" y="37"/>
                      </a:lnTo>
                      <a:lnTo>
                        <a:pt x="90" y="35"/>
                      </a:lnTo>
                      <a:lnTo>
                        <a:pt x="87" y="35"/>
                      </a:lnTo>
                      <a:lnTo>
                        <a:pt x="87" y="32"/>
                      </a:lnTo>
                      <a:lnTo>
                        <a:pt x="90" y="29"/>
                      </a:lnTo>
                      <a:lnTo>
                        <a:pt x="92" y="29"/>
                      </a:lnTo>
                      <a:lnTo>
                        <a:pt x="97" y="27"/>
                      </a:lnTo>
                      <a:lnTo>
                        <a:pt x="100" y="27"/>
                      </a:lnTo>
                      <a:lnTo>
                        <a:pt x="105" y="27"/>
                      </a:lnTo>
                      <a:lnTo>
                        <a:pt x="108" y="24"/>
                      </a:lnTo>
                      <a:lnTo>
                        <a:pt x="111" y="21"/>
                      </a:lnTo>
                      <a:lnTo>
                        <a:pt x="116" y="19"/>
                      </a:lnTo>
                      <a:lnTo>
                        <a:pt x="118" y="13"/>
                      </a:lnTo>
                      <a:lnTo>
                        <a:pt x="124" y="11"/>
                      </a:lnTo>
                      <a:lnTo>
                        <a:pt x="126" y="8"/>
                      </a:lnTo>
                      <a:lnTo>
                        <a:pt x="129" y="5"/>
                      </a:lnTo>
                      <a:lnTo>
                        <a:pt x="134" y="5"/>
                      </a:lnTo>
                      <a:lnTo>
                        <a:pt x="140" y="3"/>
                      </a:lnTo>
                    </a:path>
                  </a:pathLst>
                </a:custGeom>
                <a:solidFill>
                  <a:srgbClr val="FAFD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31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744563" y="-873"/>
            <a:ext cx="396262" cy="246221"/>
          </a:xfrm>
          <a:noFill/>
        </p:spPr>
        <p:txBody>
          <a:bodyPr/>
          <a:lstStyle>
            <a:lvl1pPr eaLnBrk="0" hangingPunct="0">
              <a:defRPr>
                <a:solidFill>
                  <a:srgbClr val="0066FF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66FF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66FF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66FF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66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6FF"/>
                </a:solidFill>
                <a:latin typeface="Verdana" pitchFamily="34" charset="0"/>
              </a:defRPr>
            </a:lvl9pPr>
          </a:lstStyle>
          <a:p>
            <a:pPr eaLnBrk="1" hangingPunct="1"/>
            <a:fld id="{55A2CDFC-FAFA-413A-9A16-310E0B2AE988}" type="slidenum">
              <a:rPr lang="en-GB" altLang="it-IT">
                <a:solidFill>
                  <a:srgbClr val="0099FF"/>
                </a:solidFill>
                <a:latin typeface="Comic Sans MS" pitchFamily="66" charset="0"/>
              </a:rPr>
              <a:pPr eaLnBrk="1" hangingPunct="1"/>
              <a:t>17</a:t>
            </a:fld>
            <a:endParaRPr lang="en-GB" altLang="it-IT">
              <a:solidFill>
                <a:srgbClr val="0099FF"/>
              </a:solidFill>
              <a:latin typeface="Comic Sans MS" pitchFamily="66" charset="0"/>
            </a:endParaRPr>
          </a:p>
        </p:txBody>
      </p:sp>
      <p:pic>
        <p:nvPicPr>
          <p:cNvPr id="32" name="Picture 2" descr="fnda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42963"/>
            <a:ext cx="4843462" cy="3052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5681"/>
              </p:ext>
            </p:extLst>
          </p:nvPr>
        </p:nvGraphicFramePr>
        <p:xfrm>
          <a:off x="3323841" y="4064843"/>
          <a:ext cx="2127250" cy="2676525"/>
        </p:xfrm>
        <a:graphic>
          <a:graphicData uri="http://schemas.openxmlformats.org/drawingml/2006/table">
            <a:tbl>
              <a:tblPr/>
              <a:tblGrid>
                <a:gridCol w="1137947"/>
                <a:gridCol w="989303"/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energy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510 MeV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luminosity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5 10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cm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 s</a:t>
                      </a:r>
                      <a:r>
                        <a:rPr kumimoji="0" lang="en-US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  <a:endParaRPr kumimoji="0" lang="it-IT" sz="9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σ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(rms)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2.11 mm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σ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(rms)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0.021 mm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σ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(rms)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mm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bunch length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 mm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crossing angle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12.5 mrad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frequency (max)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368.25 MHz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bunch/ring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 to 120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part./bunch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8.9 10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it-IT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current/ring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5.2 A (max)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7150" marR="57150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4" name="AutoShape 41"/>
          <p:cNvSpPr txBox="1">
            <a:spLocks noChangeArrowheads="1"/>
          </p:cNvSpPr>
          <p:nvPr/>
        </p:nvSpPr>
        <p:spPr>
          <a:xfrm>
            <a:off x="1570573" y="43638"/>
            <a:ext cx="4821467" cy="682663"/>
          </a:xfrm>
          <a:prstGeom prst="foldedCorner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mtClean="0"/>
              <a:t>FINUDA @ DAΦNE </a:t>
            </a:r>
            <a:endParaRPr lang="en-US" altLang="it-IT" smtClean="0"/>
          </a:p>
        </p:txBody>
      </p:sp>
      <p:graphicFrame>
        <p:nvGraphicFramePr>
          <p:cNvPr id="35" name="Object 72"/>
          <p:cNvGraphicFramePr>
            <a:graphicFrameLocks noChangeAspect="1"/>
          </p:cNvGraphicFramePr>
          <p:nvPr/>
        </p:nvGraphicFramePr>
        <p:xfrm>
          <a:off x="5962650" y="854075"/>
          <a:ext cx="2768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2768600" imgH="939800" progId="Equation.3">
                  <p:embed/>
                </p:oleObj>
              </mc:Choice>
              <mc:Fallback>
                <p:oleObj name="Equation" r:id="rId7" imgW="27686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854075"/>
                        <a:ext cx="2768600" cy="939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8555"/>
              </p:ext>
            </p:extLst>
          </p:nvPr>
        </p:nvGraphicFramePr>
        <p:xfrm>
          <a:off x="359532" y="53975"/>
          <a:ext cx="11445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Image" r:id="rId9" imgW="1639252" imgH="940346" progId="Photoshop.Image.9">
                  <p:embed/>
                </p:oleObj>
              </mc:Choice>
              <mc:Fallback>
                <p:oleObj name="Image" r:id="rId9" imgW="1639252" imgH="94034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53975"/>
                        <a:ext cx="1144588" cy="654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84" descr="FND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" y="862668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42"/>
          <p:cNvGrpSpPr>
            <a:grpSpLocks/>
          </p:cNvGrpSpPr>
          <p:nvPr/>
        </p:nvGrpSpPr>
        <p:grpSpPr bwMode="auto">
          <a:xfrm>
            <a:off x="2854325" y="1900238"/>
            <a:ext cx="5927725" cy="3111500"/>
            <a:chOff x="1840" y="1295"/>
            <a:chExt cx="3734" cy="1960"/>
          </a:xfrm>
        </p:grpSpPr>
        <p:pic>
          <p:nvPicPr>
            <p:cNvPr id="39" name="Picture 43" descr="fndvtx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1298"/>
              <a:ext cx="1807" cy="19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Line 44"/>
            <p:cNvSpPr>
              <a:spLocks noChangeShapeType="1"/>
            </p:cNvSpPr>
            <p:nvPr/>
          </p:nvSpPr>
          <p:spPr bwMode="auto">
            <a:xfrm>
              <a:off x="1840" y="1655"/>
              <a:ext cx="1923" cy="15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V="1">
              <a:off x="1840" y="1295"/>
              <a:ext cx="1923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6074594" y="2130448"/>
            <a:ext cx="338234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OSIM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770778" y="2437636"/>
            <a:ext cx="617157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it-IT" sz="105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699009" y="2746090"/>
            <a:ext cx="55463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sz="10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pipe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093892" y="4387222"/>
            <a:ext cx="285335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10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912918" y="4697401"/>
            <a:ext cx="32060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tofino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8381714" y="4076867"/>
            <a:ext cx="35747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it-IT" sz="10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targets</a:t>
            </a:r>
            <a:endParaRPr lang="it-IT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31765"/>
              </p:ext>
            </p:extLst>
          </p:nvPr>
        </p:nvGraphicFramePr>
        <p:xfrm>
          <a:off x="8316913" y="1322388"/>
          <a:ext cx="5683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lip" r:id="rId13" imgW="2309813" imgH="3176588" progId="MS_ClipArt_Gallery.2">
                  <p:embed/>
                </p:oleObj>
              </mc:Choice>
              <mc:Fallback>
                <p:oleObj name="Clip" r:id="rId13" imgW="2309813" imgH="31765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1322388"/>
                        <a:ext cx="5683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uppo 48"/>
          <p:cNvGrpSpPr/>
          <p:nvPr/>
        </p:nvGrpSpPr>
        <p:grpSpPr>
          <a:xfrm>
            <a:off x="5492695" y="5110163"/>
            <a:ext cx="3615809" cy="1535112"/>
            <a:chOff x="5496287" y="5110163"/>
            <a:chExt cx="3615809" cy="1535112"/>
          </a:xfrm>
        </p:grpSpPr>
        <p:grpSp>
          <p:nvGrpSpPr>
            <p:cNvPr id="50" name="Gruppo 49"/>
            <p:cNvGrpSpPr/>
            <p:nvPr/>
          </p:nvGrpSpPr>
          <p:grpSpPr>
            <a:xfrm>
              <a:off x="5504705" y="5156829"/>
              <a:ext cx="3596316" cy="1451454"/>
              <a:chOff x="5504705" y="5156829"/>
              <a:chExt cx="3596316" cy="1451454"/>
            </a:xfrm>
          </p:grpSpPr>
          <p:graphicFrame>
            <p:nvGraphicFramePr>
              <p:cNvPr id="52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3442751"/>
                  </p:ext>
                </p:extLst>
              </p:nvPr>
            </p:nvGraphicFramePr>
            <p:xfrm>
              <a:off x="5504705" y="5653088"/>
              <a:ext cx="7747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4" name="Equation" r:id="rId15" imgW="774364" imgH="406224" progId="Equation.3">
                      <p:embed/>
                    </p:oleObj>
                  </mc:Choice>
                  <mc:Fallback>
                    <p:oleObj name="Equation" r:id="rId15" imgW="774364" imgH="4062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04705" y="5653088"/>
                            <a:ext cx="774700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3" name="Gruppo 52"/>
              <p:cNvGrpSpPr/>
              <p:nvPr/>
            </p:nvGrpSpPr>
            <p:grpSpPr>
              <a:xfrm>
                <a:off x="6331015" y="5156829"/>
                <a:ext cx="2770006" cy="1451454"/>
                <a:chOff x="6331015" y="5156829"/>
                <a:chExt cx="2770006" cy="1451454"/>
              </a:xfrm>
            </p:grpSpPr>
            <p:graphicFrame>
              <p:nvGraphicFramePr>
                <p:cNvPr id="54" name="Object 7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433283"/>
                    </p:ext>
                  </p:extLst>
                </p:nvPr>
              </p:nvGraphicFramePr>
              <p:xfrm>
                <a:off x="6434021" y="5156829"/>
                <a:ext cx="2667000" cy="1397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285" name="Equazione" r:id="rId17" imgW="2666880" imgH="1396800" progId="Equation.3">
                        <p:embed/>
                      </p:oleObj>
                    </mc:Choice>
                    <mc:Fallback>
                      <p:oleObj name="Equazione" r:id="rId17" imgW="2666880" imgH="1396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34021" y="5156829"/>
                              <a:ext cx="2667000" cy="1397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5" name="AutoShape 79"/>
                <p:cNvSpPr>
                  <a:spLocks noChangeAspect="1"/>
                </p:cNvSpPr>
                <p:nvPr/>
              </p:nvSpPr>
              <p:spPr bwMode="auto">
                <a:xfrm>
                  <a:off x="6331015" y="5168421"/>
                  <a:ext cx="228600" cy="1439862"/>
                </a:xfrm>
                <a:prstGeom prst="leftBrace">
                  <a:avLst>
                    <a:gd name="adj1" fmla="val 52488"/>
                    <a:gd name="adj2" fmla="val 50000"/>
                  </a:avLst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51" name="Rectangle 80"/>
            <p:cNvSpPr>
              <a:spLocks noChangeArrowheads="1"/>
            </p:cNvSpPr>
            <p:nvPr/>
          </p:nvSpPr>
          <p:spPr bwMode="auto">
            <a:xfrm>
              <a:off x="5496287" y="5110163"/>
              <a:ext cx="3615809" cy="1535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56" name="Picture 215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12" y="8620"/>
            <a:ext cx="74761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ttore 1 56"/>
          <p:cNvCxnSpPr/>
          <p:nvPr/>
        </p:nvCxnSpPr>
        <p:spPr bwMode="auto">
          <a:xfrm>
            <a:off x="7832238" y="842963"/>
            <a:ext cx="82626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02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57236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66" y="3933056"/>
            <a:ext cx="6556552" cy="27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itnuovida70protoni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79912" y="3790610"/>
            <a:ext cx="5292080" cy="30427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1" y="836712"/>
            <a:ext cx="4528647" cy="306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4997"/>
            <a:ext cx="8229600" cy="697885"/>
          </a:xfrm>
        </p:spPr>
        <p:txBody>
          <a:bodyPr/>
          <a:lstStyle/>
          <a:p>
            <a:r>
              <a:rPr lang="en-US" sz="3200" dirty="0" smtClean="0"/>
              <a:t>New analysis of the FINUDA proton spectra   </a:t>
            </a:r>
            <a:r>
              <a:rPr lang="en-US" sz="1200" dirty="0" smtClean="0"/>
              <a:t>(cont’d)</a:t>
            </a:r>
            <a:endParaRPr lang="en-US" sz="3400" dirty="0"/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5221093" y="2225623"/>
            <a:ext cx="2162840" cy="282178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M. Agnello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PLB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685 (2010) 247. </a:t>
            </a:r>
            <a:endParaRPr lang="en-US" sz="9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US" dirty="0" smtClean="0"/>
              <a:t>A new analysis of the </a:t>
            </a:r>
            <a:r>
              <a:rPr lang="en-US" i="1" dirty="0" smtClean="0">
                <a:solidFill>
                  <a:srgbClr val="FF0000"/>
                </a:solidFill>
              </a:rPr>
              <a:t>proton</a:t>
            </a:r>
            <a:r>
              <a:rPr lang="en-US" dirty="0" smtClean="0">
                <a:solidFill>
                  <a:srgbClr val="FF0000"/>
                </a:solidFill>
              </a:rPr>
              <a:t> spectra        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FINUDA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US" dirty="0" smtClean="0"/>
              <a:t>A (slightly) revised determination of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i="1" baseline="-25000" dirty="0" smtClean="0">
                <a:solidFill>
                  <a:srgbClr val="FF0000"/>
                </a:solidFill>
              </a:rPr>
              <a:t>2N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endParaRPr lang="en-US" sz="1600" i="1" baseline="-25000" dirty="0" smtClean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etermination </a:t>
            </a:r>
            <a:r>
              <a:rPr lang="en-US" dirty="0" smtClean="0"/>
              <a:t>of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i="1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    </a:t>
            </a:r>
            <a:r>
              <a:rPr lang="en-US" dirty="0" smtClean="0"/>
              <a:t>                                     </a:t>
            </a:r>
            <a:r>
              <a:rPr lang="en-US" dirty="0" smtClean="0"/>
              <a:t>for 8 </a:t>
            </a:r>
            <a:r>
              <a:rPr lang="el-GR" dirty="0" smtClean="0"/>
              <a:t>Λ</a:t>
            </a:r>
            <a:r>
              <a:rPr lang="en-US" dirty="0" smtClean="0"/>
              <a:t>–Hypernuclei (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-shell</a:t>
            </a:r>
            <a:r>
              <a:rPr lang="en-US" dirty="0" smtClean="0"/>
              <a:t>)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US" dirty="0" smtClean="0"/>
              <a:t>Conclusions &amp; </a:t>
            </a:r>
            <a:r>
              <a:rPr lang="en-US" dirty="0" smtClean="0">
                <a:solidFill>
                  <a:srgbClr val="FF0000"/>
                </a:solidFill>
              </a:rPr>
              <a:t>what next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3743"/>
            <a:ext cx="8229600" cy="771346"/>
          </a:xfrm>
        </p:spPr>
        <p:txBody>
          <a:bodyPr/>
          <a:lstStyle/>
          <a:p>
            <a:r>
              <a:rPr lang="en-US" sz="3600" dirty="0" smtClean="0"/>
              <a:t>(Slightly) Revised determination of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baseline="-25000" dirty="0" smtClean="0"/>
              <a:t>2N   </a:t>
            </a:r>
            <a:r>
              <a:rPr lang="en-US" sz="1200" dirty="0" smtClean="0"/>
              <a:t>(cont’d)</a:t>
            </a:r>
            <a:r>
              <a:rPr lang="en-US" sz="3600" baseline="-25000" dirty="0" smtClean="0"/>
              <a:t>             </a:t>
            </a:r>
            <a:endParaRPr lang="en-US" sz="3600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9750" y="1124744"/>
            <a:ext cx="546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new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values, the behavior of 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i="1" dirty="0" smtClean="0"/>
              <a:t>(A)</a:t>
            </a:r>
            <a:r>
              <a:rPr lang="en-US" dirty="0" smtClean="0"/>
              <a:t> looks like:</a:t>
            </a:r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4484239" y="3408428"/>
            <a:ext cx="5056313" cy="3424382"/>
            <a:chOff x="337078" y="2240868"/>
            <a:chExt cx="5056313" cy="3424382"/>
          </a:xfrm>
        </p:grpSpPr>
        <p:pic>
          <p:nvPicPr>
            <p:cNvPr id="10" name="Picture 48" descr="fit2N_neutre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37078" y="2240868"/>
              <a:ext cx="5056313" cy="3424382"/>
            </a:xfrm>
            <a:prstGeom prst="rect">
              <a:avLst/>
            </a:prstGeom>
          </p:spPr>
        </p:pic>
        <p:sp>
          <p:nvSpPr>
            <p:cNvPr id="14" name="TextBox 62"/>
            <p:cNvSpPr txBox="1"/>
            <p:nvPr/>
          </p:nvSpPr>
          <p:spPr>
            <a:xfrm>
              <a:off x="955780" y="4825161"/>
              <a:ext cx="2563522" cy="40403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omic Sans MS"/>
                </a:rPr>
                <a:t>systematics: all </a:t>
              </a:r>
              <a:r>
                <a:rPr lang="en-US" sz="1600" i="1" dirty="0" smtClean="0">
                  <a:solidFill>
                    <a:srgbClr val="FF0000"/>
                  </a:solidFill>
                  <a:cs typeface="Comic Sans MS"/>
                </a:rPr>
                <a:t>p</a:t>
              </a:r>
              <a:r>
                <a:rPr lang="en-US" sz="1600" dirty="0" smtClean="0">
                  <a:solidFill>
                    <a:srgbClr val="FF0000"/>
                  </a:solidFill>
                  <a:cs typeface="Comic Sans MS"/>
                </a:rPr>
                <a:t>-shell</a:t>
              </a:r>
              <a:endParaRPr lang="en-US" sz="1600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1583352" y="2822786"/>
              <a:ext cx="3269979" cy="282178"/>
            </a:xfrm>
            <a:prstGeom prst="verticalScrol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FINUDA Collaboration and G. </a:t>
              </a:r>
              <a:r>
                <a:rPr lang="en-US" sz="9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Garbarino</a:t>
              </a:r>
              <a:r>
                <a:rPr lang="en-US" sz="900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9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900" i="1" dirty="0">
                  <a:solidFill>
                    <a:srgbClr val="008000"/>
                  </a:solidFill>
                  <a:latin typeface="Times New Roman" pitchFamily="18" charset="0"/>
                </a:rPr>
                <a:t>PLB </a:t>
              </a:r>
              <a:r>
                <a:rPr lang="en-GB" sz="900" dirty="0">
                  <a:solidFill>
                    <a:srgbClr val="008000"/>
                  </a:solidFill>
                  <a:latin typeface="Times New Roman" pitchFamily="18" charset="0"/>
                </a:rPr>
                <a:t>701 (2011) 556</a:t>
              </a:r>
              <a:r>
                <a:rPr lang="en-US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9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266" name="Picture 2" descr="C:\root\R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446958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2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3743"/>
            <a:ext cx="8229600" cy="771346"/>
          </a:xfrm>
        </p:spPr>
        <p:txBody>
          <a:bodyPr/>
          <a:lstStyle/>
          <a:p>
            <a:r>
              <a:rPr lang="en-US" sz="3600" dirty="0" smtClean="0"/>
              <a:t>(Slightly) Revised determination of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baseline="-25000" dirty="0" smtClean="0"/>
              <a:t>2N   </a:t>
            </a:r>
            <a:r>
              <a:rPr lang="en-US" sz="1200" dirty="0" smtClean="0"/>
              <a:t>(cont’d)</a:t>
            </a:r>
            <a:r>
              <a:rPr lang="en-US" sz="3600" baseline="-25000" dirty="0" smtClean="0"/>
              <a:t>             </a:t>
            </a:r>
            <a:endParaRPr lang="en-US" sz="3600" baseline="-25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9750" y="1124744"/>
            <a:ext cx="546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new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values, the behavior of 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i="1" dirty="0" smtClean="0"/>
              <a:t>(A)</a:t>
            </a:r>
            <a:r>
              <a:rPr lang="en-US" dirty="0" smtClean="0"/>
              <a:t> looks like:</a:t>
            </a:r>
            <a:endParaRPr lang="en-US" dirty="0"/>
          </a:p>
        </p:txBody>
      </p:sp>
      <p:pic>
        <p:nvPicPr>
          <p:cNvPr id="13315" name="Picture 3" descr="C:\root\R2-c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7" y="1558925"/>
            <a:ext cx="744930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2068948" y="5575674"/>
            <a:ext cx="3269979" cy="282178"/>
          </a:xfrm>
          <a:prstGeom prst="vertic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FINUDA Collaboration and G. </a:t>
            </a:r>
            <a:r>
              <a:rPr lang="en-US" sz="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Garbarino</a:t>
            </a:r>
            <a:r>
              <a:rPr lang="en-US" sz="9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900" i="1" dirty="0">
                <a:solidFill>
                  <a:srgbClr val="0000FF"/>
                </a:solidFill>
                <a:latin typeface="Times New Roman" pitchFamily="18" charset="0"/>
              </a:rPr>
              <a:t>PLB </a:t>
            </a:r>
            <a:r>
              <a:rPr lang="en-GB" sz="900" dirty="0">
                <a:solidFill>
                  <a:srgbClr val="0000FF"/>
                </a:solidFill>
                <a:latin typeface="Times New Roman" pitchFamily="18" charset="0"/>
              </a:rPr>
              <a:t>701 (2011) 556</a:t>
            </a:r>
            <a:r>
              <a:rPr lang="en-US" sz="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5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19766378">
            <a:off x="212491" y="2383694"/>
            <a:ext cx="86732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endParaRPr lang="en-US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7885"/>
          </a:xfrm>
        </p:spPr>
        <p:txBody>
          <a:bodyPr/>
          <a:lstStyle/>
          <a:p>
            <a:r>
              <a:rPr lang="en-US" sz="3200" dirty="0" smtClean="0"/>
              <a:t>First determination of </a:t>
            </a:r>
            <a:r>
              <a:rPr lang="en-US" sz="3200" dirty="0" err="1" smtClean="0">
                <a:latin typeface="Symbol" panose="05050102010706020507" pitchFamily="18" charset="2"/>
              </a:rPr>
              <a:t>G</a:t>
            </a:r>
            <a:r>
              <a:rPr lang="en-US" sz="3200" baseline="-25000" dirty="0" err="1" smtClean="0"/>
              <a:t>p</a:t>
            </a:r>
            <a:r>
              <a:rPr lang="en-US" sz="3200" dirty="0" smtClean="0"/>
              <a:t> for 8 Hypernuclei   </a:t>
            </a:r>
            <a:r>
              <a:rPr lang="en-US" sz="1200" dirty="0" smtClean="0"/>
              <a:t>(cont’d)</a:t>
            </a:r>
            <a:endParaRPr lang="en-US" sz="3600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09795"/>
              </p:ext>
            </p:extLst>
          </p:nvPr>
        </p:nvGraphicFramePr>
        <p:xfrm>
          <a:off x="2292350" y="1112540"/>
          <a:ext cx="4559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zione" r:id="rId4" imgW="4559040" imgH="876240" progId="Equation.3">
                  <p:embed/>
                </p:oleObj>
              </mc:Choice>
              <mc:Fallback>
                <p:oleObj name="Equazione" r:id="rId4" imgW="4559040" imgH="876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2350" y="1112540"/>
                        <a:ext cx="45593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2132856"/>
            <a:ext cx="870033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was measured at KEK-PS for </a:t>
            </a:r>
            <a:r>
              <a:rPr lang="en-US" baseline="30000" dirty="0" smtClean="0"/>
              <a:t>12</a:t>
            </a:r>
            <a:r>
              <a:rPr lang="en-US" dirty="0" smtClean="0"/>
              <a:t>C:   0.45 ± 0.10</a:t>
            </a:r>
          </a:p>
          <a:p>
            <a:endParaRPr lang="en-US" dirty="0" smtClean="0"/>
          </a:p>
          <a:p>
            <a:r>
              <a:rPr lang="en-US" dirty="0" smtClean="0"/>
              <a:t>From FINUDA data</a:t>
            </a:r>
          </a:p>
          <a:p>
            <a:r>
              <a:rPr lang="en-US" dirty="0" smtClean="0"/>
              <a:t>			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12</a:t>
            </a:r>
            <a:r>
              <a:rPr lang="en-US" dirty="0" smtClean="0"/>
              <a:t> = 2.017 ± 0.448	          (50% of primary protons lost by FSI)</a:t>
            </a:r>
          </a:p>
          <a:p>
            <a:endParaRPr lang="en-US" dirty="0" smtClean="0"/>
          </a:p>
          <a:p>
            <a:r>
              <a:rPr lang="en-US" dirty="0" smtClean="0"/>
              <a:t>We may find another determination of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by using  the experimental values of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endParaRPr lang="en-US" i="1" baseline="-25000" dirty="0" smtClean="0"/>
          </a:p>
          <a:p>
            <a:endParaRPr lang="en-US" i="1" baseline="-25000" dirty="0" smtClean="0"/>
          </a:p>
          <a:p>
            <a:endParaRPr lang="en-US" i="1" baseline="-25000" dirty="0" smtClean="0"/>
          </a:p>
          <a:p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i="1" baseline="-25000" dirty="0" smtClean="0"/>
              <a:t>2N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(FINUDA determination) and then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= 0.2304 ± 0.0315 for </a:t>
            </a:r>
            <a:r>
              <a:rPr lang="en-US" baseline="30000" dirty="0" smtClean="0"/>
              <a:t>5</a:t>
            </a:r>
            <a:r>
              <a:rPr lang="en-US" dirty="0" smtClean="0"/>
              <a:t>He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</a:p>
          <a:p>
            <a:endParaRPr lang="en-US" dirty="0" smtClean="0"/>
          </a:p>
          <a:p>
            <a:r>
              <a:rPr lang="en-US" dirty="0" smtClean="0"/>
              <a:t>Then				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= 1.192 ± 0.270</a:t>
            </a:r>
          </a:p>
          <a:p>
            <a:endParaRPr lang="en-US" dirty="0" smtClean="0"/>
          </a:p>
          <a:p>
            <a:r>
              <a:rPr lang="en-US" dirty="0" smtClean="0"/>
              <a:t>Scaling linearly from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12 </a:t>
            </a:r>
            <a:r>
              <a:rPr lang="en-US" dirty="0" smtClean="0"/>
              <a:t>:		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= 0.840 ± 0.187</a:t>
            </a:r>
          </a:p>
          <a:p>
            <a:endParaRPr lang="en-US" dirty="0" smtClean="0"/>
          </a:p>
          <a:p>
            <a:r>
              <a:rPr lang="en-US" dirty="0" smtClean="0"/>
              <a:t>Weighted average:			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1.016 </a:t>
            </a:r>
            <a:r>
              <a:rPr lang="en-GB" dirty="0" smtClean="0"/>
              <a:t>± 0.164</a:t>
            </a:r>
          </a:p>
          <a:p>
            <a:endParaRPr lang="en-US" i="1" dirty="0" smtClean="0"/>
          </a:p>
          <a:p>
            <a:r>
              <a:rPr lang="en-US" dirty="0" smtClean="0"/>
              <a:t>General formula for Hypernucleus A:	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(1.016 </a:t>
            </a:r>
            <a:r>
              <a:rPr lang="en-GB" dirty="0"/>
              <a:t>± </a:t>
            </a:r>
            <a:r>
              <a:rPr lang="en-GB" dirty="0" smtClean="0"/>
              <a:t>0.164) </a:t>
            </a:r>
            <a:r>
              <a:rPr lang="en-GB" dirty="0"/>
              <a:t>(</a:t>
            </a:r>
            <a:r>
              <a:rPr lang="en-GB" dirty="0" smtClean="0"/>
              <a:t>A/5)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33879" y="1206548"/>
            <a:ext cx="8765082" cy="5541089"/>
            <a:chOff x="33879" y="1206548"/>
            <a:chExt cx="8765082" cy="5541089"/>
          </a:xfrm>
        </p:grpSpPr>
        <p:pic>
          <p:nvPicPr>
            <p:cNvPr id="9221" name="Picture 5" descr="C:\root\Gp-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206548"/>
              <a:ext cx="7449307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o 7"/>
            <p:cNvGrpSpPr/>
            <p:nvPr/>
          </p:nvGrpSpPr>
          <p:grpSpPr>
            <a:xfrm>
              <a:off x="33879" y="1412776"/>
              <a:ext cx="8765082" cy="5334861"/>
              <a:chOff x="33879" y="1412776"/>
              <a:chExt cx="8765082" cy="5334861"/>
            </a:xfrm>
          </p:grpSpPr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732240" y="2180862"/>
                <a:ext cx="2063869" cy="282178"/>
              </a:xfrm>
              <a:prstGeom prst="verticalScroll">
                <a:avLst>
                  <a:gd name="adj" fmla="val 12500"/>
                </a:avLst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T.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Motoba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et al.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NPA 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534 (1991) 597. </a:t>
                </a:r>
                <a:endPara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AutoShape 32"/>
              <p:cNvSpPr>
                <a:spLocks noChangeArrowheads="1"/>
              </p:cNvSpPr>
              <p:nvPr/>
            </p:nvSpPr>
            <p:spPr bwMode="auto">
              <a:xfrm>
                <a:off x="7215677" y="2564904"/>
                <a:ext cx="1580432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CCEC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A. Gal, </a:t>
                </a:r>
                <a:r>
                  <a:rPr lang="en-US" sz="9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NPA </a:t>
                </a:r>
                <a:r>
                  <a:rPr lang="en-US" sz="9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828 (2009) 72. </a:t>
                </a:r>
                <a:endParaRPr lang="en-US" sz="9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>
                <a:off x="5421134" y="1796819"/>
                <a:ext cx="3377823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7030A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T.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Motoba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K.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Itonaga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Progr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9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Theor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Phys. Suppl. 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117 (1994) 477. </a:t>
                </a:r>
                <a:endPara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AutoShape 32"/>
              <p:cNvSpPr>
                <a:spLocks noChangeArrowheads="1"/>
              </p:cNvSpPr>
              <p:nvPr/>
            </p:nvSpPr>
            <p:spPr bwMode="auto">
              <a:xfrm>
                <a:off x="43847" y="5693147"/>
                <a:ext cx="2103457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M. Agnello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et al.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PLB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681 (2009) 139. </a:t>
                </a:r>
                <a:endPara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5421137" y="1412776"/>
                <a:ext cx="3377824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FFCCFF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K. </a:t>
                </a:r>
                <a:r>
                  <a:rPr lang="en-US" sz="9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Itonaga</a:t>
                </a:r>
                <a:r>
                  <a:rPr lang="en-US" sz="9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T. </a:t>
                </a:r>
                <a:r>
                  <a:rPr lang="en-US" sz="900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Motoba</a:t>
                </a:r>
                <a:r>
                  <a:rPr lang="en-US" sz="9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Progr</a:t>
                </a:r>
                <a:r>
                  <a:rPr lang="en-US" sz="900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900" i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Theor</a:t>
                </a:r>
                <a:r>
                  <a:rPr lang="en-US" sz="900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Phys. Suppl. </a:t>
                </a:r>
                <a:r>
                  <a:rPr lang="en-US" sz="9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185 (2010) 252. </a:t>
                </a:r>
                <a:endParaRPr lang="en-US" sz="9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2331125" y="6465459"/>
                <a:ext cx="2057272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FFC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H. Bhang </a:t>
                </a:r>
                <a:r>
                  <a:rPr lang="en-US" sz="9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et al.</a:t>
                </a:r>
                <a:r>
                  <a:rPr lang="en-US" sz="9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JKPS </a:t>
                </a:r>
                <a:r>
                  <a:rPr lang="en-US" sz="9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59 (2011) 1461. </a:t>
                </a:r>
                <a:endParaRPr lang="en-US" sz="9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AutoShape 2"/>
              <p:cNvSpPr>
                <a:spLocks noChangeAspect="1" noChangeArrowheads="1"/>
              </p:cNvSpPr>
              <p:nvPr/>
            </p:nvSpPr>
            <p:spPr bwMode="auto">
              <a:xfrm>
                <a:off x="33879" y="6459190"/>
                <a:ext cx="2044075" cy="282178"/>
              </a:xfrm>
              <a:prstGeom prst="verticalScroll">
                <a:avLst>
                  <a:gd name="adj" fmla="val 12500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>
                    <a:latin typeface="Times New Roman" pitchFamily="18" charset="0"/>
                  </a:rPr>
                  <a:t>M. Kim </a:t>
                </a:r>
                <a:r>
                  <a:rPr lang="en-US" sz="900" i="1" dirty="0" smtClean="0">
                    <a:latin typeface="Times New Roman" pitchFamily="18" charset="0"/>
                  </a:rPr>
                  <a:t>et al.</a:t>
                </a:r>
                <a:r>
                  <a:rPr lang="en-US" sz="900" dirty="0" smtClean="0">
                    <a:latin typeface="Times New Roman" pitchFamily="18" charset="0"/>
                  </a:rPr>
                  <a:t>, </a:t>
                </a:r>
                <a:r>
                  <a:rPr lang="en-US" sz="900" i="1" dirty="0" smtClean="0">
                    <a:latin typeface="Times New Roman" pitchFamily="18" charset="0"/>
                  </a:rPr>
                  <a:t>PRL </a:t>
                </a:r>
                <a:r>
                  <a:rPr lang="en-US" sz="900" dirty="0" smtClean="0">
                    <a:latin typeface="Times New Roman" pitchFamily="18" charset="0"/>
                  </a:rPr>
                  <a:t>103 (2009) 182502</a:t>
                </a:r>
                <a:endParaRPr lang="en-US" sz="900" dirty="0">
                  <a:latin typeface="Times New Roman" pitchFamily="18" charset="0"/>
                </a:endParaRPr>
              </a:p>
            </p:txBody>
          </p:sp>
          <p:sp>
            <p:nvSpPr>
              <p:cNvPr id="13" name="AutoShape 2"/>
              <p:cNvSpPr>
                <a:spLocks noChangeAspect="1" noChangeArrowheads="1"/>
              </p:cNvSpPr>
              <p:nvPr/>
            </p:nvSpPr>
            <p:spPr bwMode="auto">
              <a:xfrm>
                <a:off x="33879" y="6071106"/>
                <a:ext cx="2172737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J.J. </a:t>
                </a:r>
                <a:r>
                  <a:rPr lang="en-US" sz="900" dirty="0" err="1" smtClean="0">
                    <a:solidFill>
                      <a:srgbClr val="FFFF00"/>
                    </a:solidFill>
                    <a:latin typeface="Times New Roman" pitchFamily="18" charset="0"/>
                  </a:rPr>
                  <a:t>Szymansky</a:t>
                </a:r>
                <a:r>
                  <a:rPr lang="en-US" sz="9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en-US" sz="900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et al.</a:t>
                </a:r>
                <a:r>
                  <a:rPr lang="en-US" sz="9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, </a:t>
                </a:r>
                <a:r>
                  <a:rPr lang="en-US" sz="900" i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PRC </a:t>
                </a:r>
                <a:r>
                  <a:rPr lang="en-US" sz="900" dirty="0">
                    <a:solidFill>
                      <a:srgbClr val="FFFF00"/>
                    </a:solidFill>
                    <a:latin typeface="Times New Roman" pitchFamily="18" charset="0"/>
                  </a:rPr>
                  <a:t>4</a:t>
                </a:r>
                <a:r>
                  <a:rPr lang="en-US" sz="9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3 (1991) 849</a:t>
                </a:r>
                <a:endParaRPr lang="en-US" sz="9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2331125" y="6077376"/>
                <a:ext cx="2096859" cy="282178"/>
              </a:xfrm>
              <a:prstGeom prst="verticalScroll">
                <a:avLst>
                  <a:gd name="adj" fmla="val 12500"/>
                </a:avLst>
              </a:prstGeom>
              <a:solidFill>
                <a:srgbClr val="0066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9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Noumi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et al.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9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PRC </a:t>
                </a:r>
                <a:r>
                  <a:rPr lang="en-US" sz="9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534 (1995) 2936. </a:t>
                </a:r>
                <a:endParaRPr lang="en-US" sz="9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1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0282"/>
            <a:ext cx="8229600" cy="918270"/>
          </a:xfrm>
        </p:spPr>
        <p:txBody>
          <a:bodyPr>
            <a:spAutoFit/>
          </a:bodyPr>
          <a:lstStyle/>
          <a:p>
            <a:r>
              <a:rPr lang="en-US" dirty="0" smtClean="0"/>
              <a:t>Introduction   </a:t>
            </a:r>
            <a:r>
              <a:rPr lang="en-US" sz="1200" dirty="0" smtClean="0"/>
              <a:t>(a brief reminder of the observables in Weak </a:t>
            </a:r>
            <a:r>
              <a:rPr lang="en-US" sz="1200" dirty="0"/>
              <a:t>Decay of </a:t>
            </a:r>
            <a:r>
              <a:rPr lang="en-US" sz="1200" dirty="0" smtClean="0"/>
              <a:t>Λ–Hypernuclei)</a:t>
            </a:r>
            <a:endParaRPr lang="en-US" sz="48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283840" y="1196752"/>
            <a:ext cx="8608640" cy="5524500"/>
            <a:chOff x="499864" y="1196752"/>
            <a:chExt cx="8608640" cy="5524500"/>
          </a:xfrm>
        </p:grpSpPr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882691"/>
                </p:ext>
              </p:extLst>
            </p:nvPr>
          </p:nvGraphicFramePr>
          <p:xfrm>
            <a:off x="499864" y="1196752"/>
            <a:ext cx="4648200" cy="55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4" name="Equazione" r:id="rId4" imgW="4647960" imgH="5524200" progId="Equation.3">
                    <p:embed/>
                  </p:oleObj>
                </mc:Choice>
                <mc:Fallback>
                  <p:oleObj name="Equazione" r:id="rId4" imgW="4647960" imgH="5524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9864" y="1196752"/>
                          <a:ext cx="4648200" cy="552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450219"/>
                </p:ext>
              </p:extLst>
            </p:nvPr>
          </p:nvGraphicFramePr>
          <p:xfrm>
            <a:off x="4327525" y="1211296"/>
            <a:ext cx="812800" cy="436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5" name="Equazione" r:id="rId6" imgW="812520" imgH="4368600" progId="Equation.3">
                    <p:embed/>
                  </p:oleObj>
                </mc:Choice>
                <mc:Fallback>
                  <p:oleObj name="Equazione" r:id="rId6" imgW="812520" imgH="436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27525" y="1211296"/>
                          <a:ext cx="812800" cy="436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Parentesi graffa chiusa 2"/>
            <p:cNvSpPr/>
            <p:nvPr/>
          </p:nvSpPr>
          <p:spPr>
            <a:xfrm>
              <a:off x="5076056" y="1253196"/>
              <a:ext cx="155448" cy="972000"/>
            </a:xfrm>
            <a:prstGeom prst="rightBrac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entesi graffa chiusa 7"/>
            <p:cNvSpPr>
              <a:spLocks/>
            </p:cNvSpPr>
            <p:nvPr/>
          </p:nvSpPr>
          <p:spPr>
            <a:xfrm>
              <a:off x="5073008" y="2808048"/>
              <a:ext cx="155448" cy="2340000"/>
            </a:xfrm>
            <a:prstGeom prst="rightBrac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480672" y="1530504"/>
              <a:ext cx="764972" cy="408623"/>
            </a:xfrm>
            <a:prstGeom prst="roundRect">
              <a:avLst/>
            </a:prstGeom>
            <a:solidFill>
              <a:srgbClr val="0066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MWD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413143" y="3765950"/>
              <a:ext cx="912762" cy="408623"/>
            </a:xfrm>
            <a:prstGeom prst="roundRect">
              <a:avLst/>
            </a:prstGeom>
            <a:solidFill>
              <a:srgbClr val="0066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NMWD</a:t>
              </a:r>
            </a:p>
          </p:txBody>
        </p:sp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837332"/>
                </p:ext>
              </p:extLst>
            </p:nvPr>
          </p:nvGraphicFramePr>
          <p:xfrm>
            <a:off x="6542616" y="1529646"/>
            <a:ext cx="20193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6" name="Equazione" r:id="rId8" imgW="2019240" imgH="419040" progId="Equation.3">
                    <p:embed/>
                  </p:oleObj>
                </mc:Choice>
                <mc:Fallback>
                  <p:oleObj name="Equazione" r:id="rId8" imgW="201924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42616" y="1529646"/>
                          <a:ext cx="20193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493810"/>
                </p:ext>
              </p:extLst>
            </p:nvPr>
          </p:nvGraphicFramePr>
          <p:xfrm>
            <a:off x="6543104" y="3800162"/>
            <a:ext cx="25654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7" name="Equazione" r:id="rId10" imgW="2565360" imgH="419040" progId="Equation.3">
                    <p:embed/>
                  </p:oleObj>
                </mc:Choice>
                <mc:Fallback>
                  <p:oleObj name="Equazione" r:id="rId10" imgW="256536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543104" y="3800162"/>
                          <a:ext cx="25654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CasellaDiTesto 14"/>
          <p:cNvSpPr txBox="1"/>
          <p:nvPr/>
        </p:nvSpPr>
        <p:spPr>
          <a:xfrm>
            <a:off x="5148064" y="5013176"/>
            <a:ext cx="378648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usually the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’s are given in units of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for a correct comparison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of different Hypernuclei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90119"/>
              </p:ext>
            </p:extLst>
          </p:nvPr>
        </p:nvGraphicFramePr>
        <p:xfrm>
          <a:off x="6062663" y="601980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" name="Equazione" r:id="rId12" imgW="1955520" imgH="838080" progId="Equation.3">
                  <p:embed/>
                </p:oleObj>
              </mc:Choice>
              <mc:Fallback>
                <p:oleObj name="Equazione" r:id="rId12" imgW="195552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2663" y="6019800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9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0282"/>
            <a:ext cx="8229600" cy="918270"/>
          </a:xfrm>
        </p:spPr>
        <p:txBody>
          <a:bodyPr/>
          <a:lstStyle/>
          <a:p>
            <a:r>
              <a:rPr lang="en-US" dirty="0" smtClean="0"/>
              <a:t>Introduction                                    </a:t>
            </a:r>
            <a:r>
              <a:rPr lang="en-US" sz="1200" dirty="0" smtClean="0"/>
              <a:t>(cont’d)</a:t>
            </a:r>
            <a:endParaRPr lang="en-US" sz="1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1800" baseline="-25000" dirty="0" smtClean="0">
                <a:solidFill>
                  <a:srgbClr val="FF0000"/>
                </a:solidFill>
              </a:rPr>
              <a:t>NMWD</a:t>
            </a:r>
            <a:r>
              <a:rPr lang="en-US" sz="1800" dirty="0" smtClean="0"/>
              <a:t> very interesting (</a:t>
            </a:r>
            <a:r>
              <a:rPr lang="en-US" sz="1800" dirty="0" smtClean="0">
                <a:solidFill>
                  <a:srgbClr val="FF0000"/>
                </a:solidFill>
              </a:rPr>
              <a:t>only tool</a:t>
            </a:r>
            <a:r>
              <a:rPr lang="en-US" sz="1800" dirty="0" smtClean="0"/>
              <a:t> to study the weak reaction </a:t>
            </a: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1800" i="1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NN</a:t>
            </a:r>
            <a:r>
              <a:rPr lang="en-US" sz="1800" dirty="0" smtClean="0"/>
              <a:t>) but…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v</a:t>
            </a:r>
            <a:r>
              <a:rPr lang="en-US" sz="1800" dirty="0" smtClean="0">
                <a:solidFill>
                  <a:srgbClr val="FF0000"/>
                </a:solidFill>
              </a:rPr>
              <a:t>ery difficult </a:t>
            </a:r>
            <a:r>
              <a:rPr lang="en-US" sz="1800" dirty="0" smtClean="0"/>
              <a:t>to measure since: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sz="1800" dirty="0"/>
              <a:t>t</a:t>
            </a:r>
            <a:r>
              <a:rPr lang="en-US" sz="1800" dirty="0" smtClean="0"/>
              <a:t>o identify Hypernuclei in their </a:t>
            </a:r>
            <a:r>
              <a:rPr lang="en-US" sz="1800" dirty="0" err="1" smtClean="0"/>
              <a:t>g.s</a:t>
            </a:r>
            <a:r>
              <a:rPr lang="en-US" sz="1800" dirty="0" smtClean="0"/>
              <a:t>.</a:t>
            </a:r>
          </a:p>
          <a:p>
            <a:pPr>
              <a:buFont typeface="Calibri" panose="020F0502020204030204" pitchFamily="34" charset="0"/>
              <a:buChar char="–"/>
            </a:pPr>
            <a:r>
              <a:rPr lang="en-US" sz="1800" dirty="0"/>
              <a:t>t</a:t>
            </a:r>
            <a:r>
              <a:rPr lang="en-US" sz="1800" dirty="0" smtClean="0"/>
              <a:t>o measure neutron and proton spectra </a:t>
            </a:r>
            <a:r>
              <a:rPr lang="en-US" sz="1800" dirty="0" smtClean="0">
                <a:solidFill>
                  <a:srgbClr val="FF0000"/>
                </a:solidFill>
              </a:rPr>
              <a:t>in coincidence</a:t>
            </a:r>
          </a:p>
          <a:p>
            <a:pPr>
              <a:buClr>
                <a:schemeClr val="tx1"/>
              </a:buClr>
              <a:buFont typeface="Calibri" panose="020F0502020204030204" pitchFamily="34" charset="0"/>
              <a:buChar char="–"/>
            </a:pP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/>
              <a:t>inal </a:t>
            </a: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tate </a:t>
            </a:r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/>
              <a:t>nteraction!!!</a:t>
            </a:r>
          </a:p>
          <a:p>
            <a:pPr marL="0" indent="0">
              <a:buNone/>
            </a:pPr>
            <a:r>
              <a:rPr lang="en-US" sz="1800" dirty="0" smtClean="0"/>
              <a:t>Following pioneering experiments (</a:t>
            </a:r>
            <a:r>
              <a:rPr lang="en-US" sz="1800" dirty="0" smtClean="0">
                <a:solidFill>
                  <a:srgbClr val="0000FF"/>
                </a:solidFill>
              </a:rPr>
              <a:t>AGS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KEK</a:t>
            </a:r>
            <a:r>
              <a:rPr lang="en-US" sz="1800" dirty="0" smtClean="0"/>
              <a:t>) </a:t>
            </a:r>
            <a:r>
              <a:rPr lang="en-US" sz="1800" dirty="0" smtClean="0">
                <a:solidFill>
                  <a:srgbClr val="FF0000"/>
                </a:solidFill>
              </a:rPr>
              <a:t>precise data                                           </a:t>
            </a:r>
            <a:r>
              <a:rPr lang="en-US" sz="1800" dirty="0" smtClean="0"/>
              <a:t>from </a:t>
            </a:r>
            <a:r>
              <a:rPr lang="en-US" sz="1800" dirty="0" smtClean="0">
                <a:solidFill>
                  <a:srgbClr val="FF0000"/>
                </a:solidFill>
              </a:rPr>
              <a:t>SKS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0000FF"/>
                </a:solidFill>
              </a:rPr>
              <a:t>KEK</a:t>
            </a:r>
            <a:r>
              <a:rPr lang="en-US" sz="1800" dirty="0" smtClean="0"/>
              <a:t>) inclusive </a:t>
            </a:r>
            <a:r>
              <a:rPr lang="en-US" sz="1800" dirty="0" smtClean="0">
                <a:solidFill>
                  <a:srgbClr val="FF0000"/>
                </a:solidFill>
              </a:rPr>
              <a:t>proton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neutron</a:t>
            </a:r>
            <a:r>
              <a:rPr lang="en-US" sz="1800" dirty="0" smtClean="0"/>
              <a:t> spectra for 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He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C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89</a:t>
            </a:r>
            <a:r>
              <a:rPr lang="en-US" sz="1800" dirty="0" smtClean="0"/>
              <a:t>Y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>
                <a:latin typeface="Symbol" panose="05050102010706020507" pitchFamily="18" charset="2"/>
              </a:rPr>
              <a:t>:</a:t>
            </a:r>
            <a:endParaRPr lang="en-US" sz="1800" dirty="0" smtClean="0"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FINUDA</a:t>
            </a:r>
            <a:r>
              <a:rPr lang="en-US" sz="1800" dirty="0" smtClean="0"/>
              <a:t> data followed for </a:t>
            </a:r>
            <a:r>
              <a:rPr lang="en-US" sz="1800" baseline="30000" dirty="0"/>
              <a:t>5</a:t>
            </a:r>
            <a:r>
              <a:rPr lang="en-US" sz="1800" dirty="0"/>
              <a:t>He</a:t>
            </a:r>
            <a:r>
              <a:rPr lang="en-US" sz="1800" baseline="-25000" dirty="0">
                <a:latin typeface="Symbol" panose="05050102010706020507" pitchFamily="18" charset="2"/>
              </a:rPr>
              <a:t>L</a:t>
            </a:r>
            <a:r>
              <a:rPr lang="en-US" sz="1800" dirty="0"/>
              <a:t>, 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Li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/>
              <a:t>, 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C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endParaRPr lang="en-US" sz="1800" baseline="-25000" dirty="0" smtClean="0">
              <a:latin typeface="Symbol" panose="05050102010706020507" pitchFamily="18" charset="2"/>
            </a:endParaRPr>
          </a:p>
          <a:p>
            <a:pPr>
              <a:buBlip>
                <a:blip r:embed="rId3"/>
              </a:buBlip>
            </a:pPr>
            <a:r>
              <a:rPr lang="en-US" sz="1800" baseline="30000" dirty="0"/>
              <a:t>5</a:t>
            </a:r>
            <a:r>
              <a:rPr lang="en-US" sz="1800" dirty="0"/>
              <a:t>He</a:t>
            </a:r>
            <a:r>
              <a:rPr lang="en-US" sz="1800" baseline="-25000" dirty="0">
                <a:latin typeface="Symbol" panose="05050102010706020507" pitchFamily="18" charset="2"/>
              </a:rPr>
              <a:t>L</a:t>
            </a:r>
            <a:r>
              <a:rPr lang="en-US" sz="1800" dirty="0">
                <a:latin typeface="Symbol" panose="05050102010706020507" pitchFamily="18" charset="2"/>
              </a:rPr>
              <a:t> </a:t>
            </a:r>
            <a:r>
              <a:rPr lang="en-US" sz="1800" dirty="0" smtClean="0"/>
              <a:t>spectra roughly agree</a:t>
            </a:r>
          </a:p>
          <a:p>
            <a:pPr>
              <a:buBlip>
                <a:blip r:embed="rId4"/>
              </a:buBlip>
            </a:pPr>
            <a:r>
              <a:rPr lang="en-US" sz="1800" baseline="30000" dirty="0" smtClean="0"/>
              <a:t>12</a:t>
            </a:r>
            <a:r>
              <a:rPr lang="en-US" sz="1800" dirty="0" smtClean="0"/>
              <a:t>C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>
                <a:latin typeface="Symbol" panose="05050102010706020507" pitchFamily="18" charset="2"/>
              </a:rPr>
              <a:t> </a:t>
            </a:r>
            <a:r>
              <a:rPr lang="en-US" sz="1800" dirty="0" smtClean="0"/>
              <a:t>spectra in strong disagreement                                                                         (bump at 80 MeV in FINUDA data,  monotonic decrease in KEK ones)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Strong motivation </a:t>
            </a:r>
            <a:r>
              <a:rPr lang="en-US" sz="1800" dirty="0" smtClean="0"/>
              <a:t>for measuring proton spectra</a:t>
            </a:r>
          </a:p>
          <a:p>
            <a:pPr marL="0" indent="0">
              <a:buNone/>
            </a:pPr>
            <a:r>
              <a:rPr lang="en-US" sz="1800" dirty="0" smtClean="0"/>
              <a:t>for NMWD of </a:t>
            </a:r>
            <a:r>
              <a:rPr lang="en-US" sz="1800" baseline="30000" dirty="0" smtClean="0"/>
              <a:t>9</a:t>
            </a:r>
            <a:r>
              <a:rPr lang="en-US" sz="1800" dirty="0"/>
              <a:t>B</a:t>
            </a:r>
            <a:r>
              <a:rPr lang="en-US" sz="1800" dirty="0" smtClean="0"/>
              <a:t>e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11</a:t>
            </a:r>
            <a:r>
              <a:rPr lang="en-US" sz="1800" dirty="0"/>
              <a:t>B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13</a:t>
            </a:r>
            <a:r>
              <a:rPr lang="en-US" sz="1800" dirty="0"/>
              <a:t>C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 </a:t>
            </a:r>
            <a:r>
              <a:rPr lang="en-US" sz="1800" baseline="30000" dirty="0" smtClean="0"/>
              <a:t>15</a:t>
            </a:r>
            <a:r>
              <a:rPr lang="en-US" sz="1800" dirty="0" smtClean="0"/>
              <a:t>N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baseline="30000" dirty="0" smtClean="0"/>
              <a:t>16</a:t>
            </a:r>
            <a:r>
              <a:rPr lang="en-US" sz="1800" dirty="0"/>
              <a:t>O</a:t>
            </a:r>
            <a:r>
              <a:rPr lang="en-US" sz="1800" baseline="-25000" dirty="0" smtClean="0">
                <a:latin typeface="Symbol" panose="05050102010706020507" pitchFamily="18" charset="2"/>
              </a:rPr>
              <a:t>L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low detection threshold </a:t>
            </a:r>
            <a:r>
              <a:rPr lang="en-US" sz="1800" dirty="0" smtClean="0"/>
              <a:t>= 15 MeV,                                                                                                      </a:t>
            </a: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E = </a:t>
            </a:r>
            <a:r>
              <a:rPr lang="en-US" sz="1800" dirty="0" smtClean="0">
                <a:solidFill>
                  <a:srgbClr val="FF0000"/>
                </a:solidFill>
              </a:rPr>
              <a:t>1.6 MeV </a:t>
            </a:r>
            <a:r>
              <a:rPr lang="en-US" sz="1800" dirty="0" smtClean="0"/>
              <a:t>FWHM at 80 MeV                                                                                    </a:t>
            </a:r>
            <a:endParaRPr lang="en-US" sz="18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5107955" y="4513485"/>
            <a:ext cx="3940175" cy="2340000"/>
            <a:chOff x="5208438" y="4267596"/>
            <a:chExt cx="3940175" cy="2617788"/>
          </a:xfrm>
        </p:grpSpPr>
        <p:grpSp>
          <p:nvGrpSpPr>
            <p:cNvPr id="4" name="Group 48"/>
            <p:cNvGrpSpPr/>
            <p:nvPr/>
          </p:nvGrpSpPr>
          <p:grpSpPr>
            <a:xfrm>
              <a:off x="5208438" y="4267596"/>
              <a:ext cx="3940175" cy="2617788"/>
              <a:chOff x="314866" y="892175"/>
              <a:chExt cx="3940175" cy="2617788"/>
            </a:xfrm>
          </p:grpSpPr>
          <p:pic>
            <p:nvPicPr>
              <p:cNvPr id="5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4866" y="892175"/>
                <a:ext cx="3940175" cy="26177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 flipH="1">
                <a:off x="2374900" y="2438400"/>
                <a:ext cx="304800" cy="3810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2209800" y="1752600"/>
                <a:ext cx="1417852" cy="652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945" tIns="41473" rIns="82945" bIns="41473">
                <a:prstTxWarp prst="textNoShape">
                  <a:avLst/>
                </a:prstTxWarp>
                <a:spAutoFit/>
              </a:bodyPr>
              <a:lstStyle/>
              <a:p>
                <a:pPr defTabSz="828675" hangingPunct="0">
                  <a:lnSpc>
                    <a:spcPct val="154000"/>
                  </a:lnSpc>
                  <a:buClr>
                    <a:srgbClr val="000000"/>
                  </a:buClr>
                  <a:buSzPct val="45000"/>
                  <a:buFont typeface="Wingdings" pitchFamily="-65" charset="2"/>
                  <a:buNone/>
                </a:pPr>
                <a:r>
                  <a:rPr lang="it-IT" sz="1200" dirty="0" smtClean="0">
                    <a:solidFill>
                      <a:srgbClr val="1308E6"/>
                    </a:solidFill>
                    <a:cs typeface="Comic Sans MS"/>
                  </a:rPr>
                  <a:t>     </a:t>
                </a:r>
                <a:r>
                  <a:rPr lang="it-IT" sz="1200" kern="0" dirty="0" smtClean="0">
                    <a:solidFill>
                      <a:srgbClr val="1308E6"/>
                    </a:solidFill>
                    <a:cs typeface="Comic Sans MS"/>
                  </a:rPr>
                  <a:t>KEK E462/E508 </a:t>
                </a:r>
              </a:p>
              <a:p>
                <a:pPr defTabSz="828675" hangingPunct="0">
                  <a:lnSpc>
                    <a:spcPct val="154000"/>
                  </a:lnSpc>
                  <a:buClr>
                    <a:srgbClr val="000000"/>
                  </a:buClr>
                  <a:buSzPct val="45000"/>
                  <a:buFont typeface="Wingdings" pitchFamily="-65" charset="2"/>
                  <a:buNone/>
                </a:pPr>
                <a:r>
                  <a:rPr lang="it-IT" sz="1200" kern="0" dirty="0" smtClean="0">
                    <a:solidFill>
                      <a:srgbClr val="1308E6"/>
                    </a:solidFill>
                    <a:cs typeface="Comic Sans MS"/>
                  </a:rPr>
                  <a:t>PLB </a:t>
                </a:r>
                <a:r>
                  <a:rPr lang="it-IT" sz="1200" kern="0" dirty="0">
                    <a:solidFill>
                      <a:srgbClr val="1308E6"/>
                    </a:solidFill>
                    <a:cs typeface="Comic Sans MS"/>
                  </a:rPr>
                  <a:t>597 (2004</a:t>
                </a:r>
                <a:r>
                  <a:rPr lang="it-IT" sz="1200" kern="0" dirty="0" smtClean="0">
                    <a:solidFill>
                      <a:srgbClr val="1308E6"/>
                    </a:solidFill>
                    <a:cs typeface="Comic Sans MS"/>
                  </a:rPr>
                  <a:t>) </a:t>
                </a:r>
                <a:r>
                  <a:rPr lang="it-IT" sz="1200" kern="0" dirty="0">
                    <a:solidFill>
                      <a:srgbClr val="1308E6"/>
                    </a:solidFill>
                    <a:cs typeface="Comic Sans MS"/>
                  </a:rPr>
                  <a:t>249</a:t>
                </a: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H="1">
                <a:off x="990599" y="1620317"/>
                <a:ext cx="227157" cy="20848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1217757" y="1285338"/>
                <a:ext cx="2008591" cy="368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2945" tIns="41473" rIns="82945" bIns="41473">
                <a:prstTxWarp prst="textNoShape">
                  <a:avLst/>
                </a:prstTxWarp>
                <a:spAutoFit/>
              </a:bodyPr>
              <a:lstStyle/>
              <a:p>
                <a:pPr defTabSz="828675" hangingPunct="0">
                  <a:lnSpc>
                    <a:spcPct val="154000"/>
                  </a:lnSpc>
                  <a:buClr>
                    <a:srgbClr val="000000"/>
                  </a:buClr>
                  <a:buSzPct val="45000"/>
                  <a:buFont typeface="Wingdings" pitchFamily="-65" charset="2"/>
                  <a:buNone/>
                </a:pPr>
                <a:r>
                  <a:rPr lang="it-IT" sz="1200" dirty="0" smtClean="0">
                    <a:solidFill>
                      <a:srgbClr val="FF0000"/>
                    </a:solidFill>
                    <a:cs typeface="Comic Sans MS"/>
                  </a:rPr>
                  <a:t>FINUDA   NPA </a:t>
                </a:r>
                <a:r>
                  <a:rPr lang="it-IT" sz="1200" dirty="0">
                    <a:solidFill>
                      <a:srgbClr val="FF0000"/>
                    </a:solidFill>
                    <a:cs typeface="Comic Sans MS"/>
                  </a:rPr>
                  <a:t>804 (</a:t>
                </a:r>
                <a:r>
                  <a:rPr lang="it-IT" sz="1200" dirty="0" smtClean="0">
                    <a:solidFill>
                      <a:srgbClr val="FF0000"/>
                    </a:solidFill>
                    <a:cs typeface="Comic Sans MS"/>
                  </a:rPr>
                  <a:t>2008) 151</a:t>
                </a:r>
                <a:endParaRPr lang="it-IT" sz="1200" dirty="0">
                  <a:solidFill>
                    <a:srgbClr val="FF0000"/>
                  </a:solidFill>
                  <a:cs typeface="Comic Sans MS"/>
                </a:endParaRPr>
              </a:p>
            </p:txBody>
          </p:sp>
        </p:grpSp>
        <p:cxnSp>
          <p:nvCxnSpPr>
            <p:cNvPr id="10" name="Straight Connector 63"/>
            <p:cNvCxnSpPr/>
            <p:nvPr/>
          </p:nvCxnSpPr>
          <p:spPr>
            <a:xfrm rot="5400000" flipH="1" flipV="1">
              <a:off x="4791451" y="5550997"/>
              <a:ext cx="2088000" cy="1588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64"/>
          <p:cNvSpPr/>
          <p:nvPr/>
        </p:nvSpPr>
        <p:spPr>
          <a:xfrm>
            <a:off x="5417022" y="4293096"/>
            <a:ext cx="1792991" cy="47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8675" hangingPunct="0">
              <a:lnSpc>
                <a:spcPct val="154000"/>
              </a:lnSpc>
              <a:buClr>
                <a:srgbClr val="000000"/>
              </a:buClr>
              <a:buSzPct val="45000"/>
              <a:buFont typeface="Wingdings" pitchFamily="-65" charset="2"/>
              <a:buNone/>
            </a:pPr>
            <a:r>
              <a:rPr lang="it-IT" sz="1600" dirty="0" smtClean="0">
                <a:solidFill>
                  <a:srgbClr val="008000"/>
                </a:solidFill>
                <a:cs typeface="Comic Sans MS"/>
              </a:rPr>
              <a:t>15 MeV threshold !</a:t>
            </a:r>
            <a:endParaRPr lang="it-IT" sz="1600" dirty="0">
              <a:solidFill>
                <a:srgbClr val="00800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1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                                   </a:t>
            </a:r>
            <a:r>
              <a:rPr lang="en-US" sz="1200" dirty="0" smtClean="0"/>
              <a:t>(cont’d)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58947" cy="5040000"/>
          </a:xfrm>
          <a:prstGeom prst="rect">
            <a:avLst/>
          </a:prstGeom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6630756" y="6258578"/>
            <a:ext cx="2162840" cy="282178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M. Agnello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PLB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685 (2010) 247. </a:t>
            </a:r>
            <a:endParaRPr lang="en-US" sz="9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7561"/>
            <a:ext cx="8229600" cy="697885"/>
          </a:xfrm>
        </p:spPr>
        <p:txBody>
          <a:bodyPr/>
          <a:lstStyle/>
          <a:p>
            <a:r>
              <a:rPr lang="en-US" sz="3200" dirty="0"/>
              <a:t>New analysis of the FINUDA proton </a:t>
            </a:r>
            <a:r>
              <a:rPr lang="en-US" sz="3200" dirty="0" smtClean="0"/>
              <a:t>spectra </a:t>
            </a:r>
            <a:r>
              <a:rPr lang="it-IT" sz="1600" dirty="0" smtClean="0"/>
              <a:t>(</a:t>
            </a:r>
            <a:r>
              <a:rPr lang="it-IT" sz="1600" dirty="0" err="1" smtClean="0"/>
              <a:t>cont’d</a:t>
            </a:r>
            <a:r>
              <a:rPr lang="it-IT" sz="1600" dirty="0" smtClean="0"/>
              <a:t>)</a:t>
            </a:r>
            <a:endParaRPr lang="en-GB" sz="1600" dirty="0"/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57200" y="980728"/>
            <a:ext cx="847161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en-US" sz="2000" dirty="0" smtClean="0"/>
              <a:t>fits to Gaussians of experimental proton spectra </a:t>
            </a:r>
            <a:r>
              <a:rPr lang="en-US" sz="2000" dirty="0" smtClean="0">
                <a:solidFill>
                  <a:srgbClr val="FF0000"/>
                </a:solidFill>
              </a:rPr>
              <a:t>starting from 80 MeV</a:t>
            </a:r>
            <a:r>
              <a:rPr lang="en-US" sz="2000" dirty="0" smtClean="0"/>
              <a:t>,</a:t>
            </a:r>
          </a:p>
          <a:p>
            <a:pPr marL="0" indent="0" algn="just">
              <a:buNone/>
            </a:pPr>
            <a:r>
              <a:rPr lang="en-US" sz="2000" dirty="0" smtClean="0"/>
              <a:t>with free centers (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), widths and areas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isagreement</a:t>
            </a:r>
            <a:r>
              <a:rPr lang="en-US" sz="2000" dirty="0" smtClean="0"/>
              <a:t> of values of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from whose expected from exact Q-values,</a:t>
            </a:r>
          </a:p>
          <a:p>
            <a:pPr marL="0" indent="0" algn="just">
              <a:buNone/>
            </a:pPr>
            <a:r>
              <a:rPr lang="en-US" sz="2000" dirty="0" smtClean="0"/>
              <a:t>b-to-b kinematics and no-recoil of the residual nucleus, for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 and, especially,</a:t>
            </a:r>
          </a:p>
          <a:p>
            <a:pPr marL="0" indent="0" algn="just">
              <a:buNone/>
            </a:pPr>
            <a:r>
              <a:rPr lang="en-US" sz="2000" baseline="30000" dirty="0" smtClean="0"/>
              <a:t>15</a:t>
            </a:r>
            <a:r>
              <a:rPr lang="en-US" sz="2000" dirty="0" smtClean="0"/>
              <a:t>N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r>
              <a:rPr lang="en-US" sz="2000" dirty="0" smtClean="0"/>
              <a:t> and 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O</a:t>
            </a:r>
            <a:r>
              <a:rPr lang="en-US" sz="2000" baseline="-25000" dirty="0" smtClean="0">
                <a:latin typeface="Symbol" panose="05050102010706020507" pitchFamily="18" charset="2"/>
              </a:rPr>
              <a:t>L</a:t>
            </a:r>
            <a:endParaRPr lang="en-US" sz="2000" dirty="0"/>
          </a:p>
        </p:txBody>
      </p:sp>
      <p:pic>
        <p:nvPicPr>
          <p:cNvPr id="5123" name="Picture 3" descr="C:\root\fig2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8" y="2492896"/>
            <a:ext cx="595944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root\fig2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17" y="2492896"/>
            <a:ext cx="595944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6228184" y="4298950"/>
            <a:ext cx="2162840" cy="282178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M. Agnello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PLB</a:t>
            </a:r>
            <a:r>
              <a:rPr lang="en-US" sz="9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685 (2010) 247. </a:t>
            </a:r>
            <a:endParaRPr lang="en-US" sz="9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34616"/>
          </a:xfrm>
        </p:spPr>
        <p:txBody>
          <a:bodyPr/>
          <a:lstStyle/>
          <a:p>
            <a:r>
              <a:rPr lang="en-US" sz="3400" dirty="0" smtClean="0"/>
              <a:t>New analysis of the FINUDA proton spectra</a:t>
            </a:r>
            <a:endParaRPr lang="en-US" sz="3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4270" y="1043444"/>
            <a:ext cx="863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Trials of improving the fits by lowering the starting points for the fits to 50, 60 and 70 MeV</a:t>
            </a:r>
          </a:p>
          <a:p>
            <a:r>
              <a:rPr lang="en-US" dirty="0" smtClean="0"/>
              <a:t>Better value of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/n = 1.33 when choosing the </a:t>
            </a:r>
            <a:r>
              <a:rPr lang="en-US" dirty="0" smtClean="0">
                <a:solidFill>
                  <a:srgbClr val="FF0000"/>
                </a:solidFill>
              </a:rPr>
              <a:t>start at 70 MeV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3" descr="fitnuovida70protoni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7012" y="1637915"/>
            <a:ext cx="9001492" cy="51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0473"/>
            <a:ext cx="8229600" cy="697885"/>
          </a:xfrm>
        </p:spPr>
        <p:txBody>
          <a:bodyPr/>
          <a:lstStyle/>
          <a:p>
            <a:r>
              <a:rPr lang="en-US" sz="3200" dirty="0"/>
              <a:t>New analysis of the FINUDA proton spectra   </a:t>
            </a:r>
            <a:r>
              <a:rPr lang="en-US" sz="1200" dirty="0"/>
              <a:t>(cont’d)</a:t>
            </a:r>
            <a:endParaRPr lang="en-GB" sz="3200" dirty="0"/>
          </a:p>
        </p:txBody>
      </p:sp>
      <p:pic>
        <p:nvPicPr>
          <p:cNvPr id="4" name="Picture 4" descr="confrontofitprotoni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5536" y="1736812"/>
            <a:ext cx="860747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3744"/>
            <a:ext cx="8229600" cy="771346"/>
          </a:xfrm>
        </p:spPr>
        <p:txBody>
          <a:bodyPr/>
          <a:lstStyle/>
          <a:p>
            <a:r>
              <a:rPr lang="en-US" sz="3600" dirty="0" smtClean="0"/>
              <a:t>(Slightly) Revised determination of </a:t>
            </a:r>
            <a:r>
              <a:rPr lang="en-US" sz="3600" dirty="0" smtClean="0">
                <a:latin typeface="Symbol" panose="05050102010706020507" pitchFamily="18" charset="2"/>
              </a:rPr>
              <a:t>G</a:t>
            </a:r>
            <a:r>
              <a:rPr lang="en-US" sz="3600" baseline="-25000" dirty="0" smtClean="0"/>
              <a:t>2N</a:t>
            </a:r>
            <a:endParaRPr lang="en-US" sz="3600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1594" y="1340768"/>
            <a:ext cx="8370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values of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were used to divide the full area of the proton spectra into two regions,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low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high</a:t>
            </a:r>
            <a:r>
              <a:rPr lang="en-US" baseline="-25000" dirty="0" smtClean="0"/>
              <a:t>.</a:t>
            </a:r>
          </a:p>
          <a:p>
            <a:r>
              <a:rPr lang="en-US" dirty="0" smtClean="0"/>
              <a:t>It was shown that from the expression:</a:t>
            </a:r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42753"/>
              </p:ext>
            </p:extLst>
          </p:nvPr>
        </p:nvGraphicFramePr>
        <p:xfrm>
          <a:off x="2971800" y="2276872"/>
          <a:ext cx="320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zione" r:id="rId4" imgW="3200400" imgH="838080" progId="Equation.3">
                  <p:embed/>
                </p:oleObj>
              </mc:Choice>
              <mc:Fallback>
                <p:oleObj name="Equazione" r:id="rId4" imgW="320040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276872"/>
                        <a:ext cx="3200400" cy="838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61594" y="3275692"/>
            <a:ext cx="72106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ratio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can be obtained</a:t>
            </a:r>
          </a:p>
          <a:p>
            <a:r>
              <a:rPr lang="en-US" dirty="0" smtClean="0"/>
              <a:t>(under the </a:t>
            </a:r>
            <a:r>
              <a:rPr lang="en-US" dirty="0" smtClean="0">
                <a:solidFill>
                  <a:srgbClr val="FF0000"/>
                </a:solidFill>
              </a:rPr>
              <a:t>assumption</a:t>
            </a:r>
            <a:r>
              <a:rPr lang="en-US" dirty="0" smtClean="0"/>
              <a:t> that it is </a:t>
            </a:r>
            <a:r>
              <a:rPr lang="en-US" dirty="0" smtClean="0">
                <a:solidFill>
                  <a:srgbClr val="FF0000"/>
                </a:solidFill>
              </a:rPr>
              <a:t>constant</a:t>
            </a:r>
            <a:r>
              <a:rPr lang="en-US" dirty="0" smtClean="0"/>
              <a:t> in the range A = 5 ÷ 16).</a:t>
            </a:r>
          </a:p>
          <a:p>
            <a:r>
              <a:rPr lang="en-US" dirty="0" smtClean="0"/>
              <a:t>It was found: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2</a:t>
            </a:r>
            <a:r>
              <a:rPr lang="en-US" i="1" baseline="-25000" dirty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= 0.43 </a:t>
            </a:r>
            <a:r>
              <a:rPr lang="en-GB" dirty="0"/>
              <a:t>± </a:t>
            </a:r>
            <a:r>
              <a:rPr lang="en-US" dirty="0" smtClean="0"/>
              <a:t>0.25		(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2</a:t>
            </a:r>
            <a:r>
              <a:rPr lang="en-US" i="1" baseline="-25000" dirty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NMWD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0.21 </a:t>
            </a:r>
            <a:r>
              <a:rPr lang="en-GB" dirty="0"/>
              <a:t>± </a:t>
            </a:r>
            <a:r>
              <a:rPr lang="en-US" dirty="0" smtClean="0"/>
              <a:t>0.10)</a:t>
            </a:r>
          </a:p>
          <a:p>
            <a:endParaRPr lang="en-US" dirty="0"/>
          </a:p>
          <a:p>
            <a:r>
              <a:rPr lang="en-US" dirty="0" smtClean="0"/>
              <a:t>With the new values we find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/>
              <a:t>2</a:t>
            </a:r>
            <a:r>
              <a:rPr lang="en-US" i="1" baseline="-25000" dirty="0"/>
              <a:t>N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i="1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	0</a:t>
            </a:r>
            <a:r>
              <a:rPr lang="en-US" dirty="0" smtClean="0"/>
              <a:t>.50 </a:t>
            </a:r>
            <a:r>
              <a:rPr lang="en-GB" dirty="0"/>
              <a:t>± </a:t>
            </a:r>
            <a:r>
              <a:rPr lang="en-US" dirty="0" smtClean="0"/>
              <a:t>0.24		(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NMWD</a:t>
            </a:r>
            <a:r>
              <a:rPr lang="en-US" dirty="0" smtClean="0"/>
              <a:t> = 0.25 </a:t>
            </a:r>
            <a:r>
              <a:rPr lang="en-GB" dirty="0" smtClean="0"/>
              <a:t>± 0.12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ompatible with the previous one, within the errors.</a:t>
            </a:r>
            <a:endParaRPr lang="en-US" dirty="0"/>
          </a:p>
        </p:txBody>
      </p:sp>
      <p:grpSp>
        <p:nvGrpSpPr>
          <p:cNvPr id="7" name="Gruppo 6"/>
          <p:cNvGrpSpPr>
            <a:grpSpLocks noChangeAspect="1"/>
          </p:cNvGrpSpPr>
          <p:nvPr/>
        </p:nvGrpSpPr>
        <p:grpSpPr>
          <a:xfrm>
            <a:off x="6516216" y="1844824"/>
            <a:ext cx="2388814" cy="1620000"/>
            <a:chOff x="7648673" y="36780"/>
            <a:chExt cx="1459831" cy="990000"/>
          </a:xfrm>
        </p:grpSpPr>
        <p:pic>
          <p:nvPicPr>
            <p:cNvPr id="8" name="Picture 39" descr="C12zone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8673" y="36780"/>
              <a:ext cx="1459831" cy="990000"/>
            </a:xfrm>
            <a:prstGeom prst="rect">
              <a:avLst/>
            </a:prstGeom>
          </p:spPr>
        </p:pic>
        <p:sp>
          <p:nvSpPr>
            <p:cNvPr id="9" name="TextBox 21"/>
            <p:cNvSpPr txBox="1"/>
            <p:nvPr/>
          </p:nvSpPr>
          <p:spPr>
            <a:xfrm>
              <a:off x="7919172" y="281844"/>
              <a:ext cx="26053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cs typeface="Comic Sans MS"/>
                </a:rPr>
                <a:t>A</a:t>
              </a:r>
              <a:r>
                <a:rPr lang="en-US" sz="1200" baseline="-25000" dirty="0" smtClean="0">
                  <a:solidFill>
                    <a:srgbClr val="0000FF"/>
                  </a:solidFill>
                  <a:cs typeface="Comic Sans MS"/>
                </a:rPr>
                <a:t>low</a:t>
              </a:r>
              <a:endParaRPr lang="en-US" sz="1200" baseline="-25000" dirty="0">
                <a:solidFill>
                  <a:srgbClr val="0000FF"/>
                </a:solidFill>
                <a:cs typeface="Comic Sans MS"/>
              </a:endParaRP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8388424" y="569876"/>
              <a:ext cx="27840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Comic Sans MS"/>
                </a:rPr>
                <a:t>A</a:t>
              </a:r>
              <a:r>
                <a:rPr lang="en-US" sz="1200" baseline="-25000" dirty="0" smtClean="0">
                  <a:solidFill>
                    <a:srgbClr val="FF0000"/>
                  </a:solidFill>
                  <a:cs typeface="Comic Sans MS"/>
                </a:rPr>
                <a:t>high</a:t>
              </a:r>
              <a:endParaRPr lang="en-US" sz="1200" baseline="-25000" dirty="0">
                <a:solidFill>
                  <a:srgbClr val="FF0000"/>
                </a:solidFill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4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1475</Words>
  <Application>Microsoft Office PowerPoint</Application>
  <PresentationFormat>Presentazione su schermo (4:3)</PresentationFormat>
  <Paragraphs>248</Paragraphs>
  <Slides>23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Tema di Office</vt:lpstr>
      <vt:lpstr>Equazione</vt:lpstr>
      <vt:lpstr>Equation</vt:lpstr>
      <vt:lpstr>Image</vt:lpstr>
      <vt:lpstr>Clip</vt:lpstr>
      <vt:lpstr>(New) Results from FINUDA</vt:lpstr>
      <vt:lpstr>Outline</vt:lpstr>
      <vt:lpstr>Introduction   (a brief reminder of the observables in Weak Decay of Λ–Hypernuclei)</vt:lpstr>
      <vt:lpstr>Introduction                                    (cont’d)</vt:lpstr>
      <vt:lpstr>Introduction                                    (cont’d)</vt:lpstr>
      <vt:lpstr>New analysis of the FINUDA proton spectra (cont’d)</vt:lpstr>
      <vt:lpstr>New analysis of the FINUDA proton spectra</vt:lpstr>
      <vt:lpstr>New analysis of the FINUDA proton spectra   (cont’d)</vt:lpstr>
      <vt:lpstr>(Slightly) Revised determination of G2N</vt:lpstr>
      <vt:lpstr>(Slightly) Revised determination of G2N   (cont’d)             </vt:lpstr>
      <vt:lpstr>(Slightly) Revised determination of G2N   (cont’d)             </vt:lpstr>
      <vt:lpstr>First determination of Gp for 8 Hypernuclei</vt:lpstr>
      <vt:lpstr>First determination of Gp for 8 Hypernuclei   (cont’d)</vt:lpstr>
      <vt:lpstr>First determination of Gp for 8 Hypernuclei   (cont’d)</vt:lpstr>
      <vt:lpstr>First determination of Gp for 8 Hypernuclei   (cont’d)</vt:lpstr>
      <vt:lpstr>Conclusions &amp; what next?</vt:lpstr>
      <vt:lpstr>Presentazione standard di PowerPoint</vt:lpstr>
      <vt:lpstr>Presentazione standard di PowerPoint</vt:lpstr>
      <vt:lpstr>New analysis of the FINUDA proton spectra   (cont’d)</vt:lpstr>
      <vt:lpstr>(Slightly) Revised determination of G2N   (cont’d)             </vt:lpstr>
      <vt:lpstr>(Slightly) Revised determination of G2N   (cont’d)             </vt:lpstr>
      <vt:lpstr>First determination of Gp for 8 Hypernuclei   (cont’d)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Results from FINUDA</dc:title>
  <dc:creator>A. Feliciello</dc:creator>
  <cp:lastModifiedBy>Alessandro Feliciello</cp:lastModifiedBy>
  <cp:revision>197</cp:revision>
  <cp:lastPrinted>2014-05-09T10:37:09Z</cp:lastPrinted>
  <dcterms:created xsi:type="dcterms:W3CDTF">2014-05-06T13:09:07Z</dcterms:created>
  <dcterms:modified xsi:type="dcterms:W3CDTF">2014-05-20T10:51:40Z</dcterms:modified>
</cp:coreProperties>
</file>