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8"/>
  </p:notesMasterIdLst>
  <p:sldIdLst>
    <p:sldId id="257" r:id="rId3"/>
    <p:sldId id="614" r:id="rId4"/>
    <p:sldId id="492" r:id="rId5"/>
    <p:sldId id="638" r:id="rId6"/>
    <p:sldId id="642" r:id="rId7"/>
    <p:sldId id="545" r:id="rId8"/>
    <p:sldId id="712" r:id="rId9"/>
    <p:sldId id="708" r:id="rId10"/>
    <p:sldId id="709" r:id="rId11"/>
    <p:sldId id="710" r:id="rId12"/>
    <p:sldId id="678" r:id="rId13"/>
    <p:sldId id="697" r:id="rId14"/>
    <p:sldId id="660" r:id="rId15"/>
    <p:sldId id="691" r:id="rId16"/>
    <p:sldId id="713" r:id="rId17"/>
    <p:sldId id="714" r:id="rId18"/>
    <p:sldId id="715" r:id="rId19"/>
    <p:sldId id="717" r:id="rId20"/>
    <p:sldId id="716" r:id="rId21"/>
    <p:sldId id="682" r:id="rId22"/>
    <p:sldId id="666" r:id="rId23"/>
    <p:sldId id="669" r:id="rId24"/>
    <p:sldId id="711" r:id="rId25"/>
    <p:sldId id="670" r:id="rId26"/>
    <p:sldId id="671" r:id="rId27"/>
    <p:sldId id="693" r:id="rId28"/>
    <p:sldId id="694" r:id="rId29"/>
    <p:sldId id="674" r:id="rId30"/>
    <p:sldId id="675" r:id="rId31"/>
    <p:sldId id="676" r:id="rId32"/>
    <p:sldId id="701" r:id="rId33"/>
    <p:sldId id="352" r:id="rId34"/>
    <p:sldId id="368" r:id="rId35"/>
    <p:sldId id="472" r:id="rId36"/>
    <p:sldId id="625" r:id="rId37"/>
    <p:sldId id="626" r:id="rId38"/>
    <p:sldId id="627" r:id="rId39"/>
    <p:sldId id="430" r:id="rId40"/>
    <p:sldId id="702" r:id="rId41"/>
    <p:sldId id="703" r:id="rId42"/>
    <p:sldId id="704" r:id="rId43"/>
    <p:sldId id="705" r:id="rId44"/>
    <p:sldId id="706" r:id="rId45"/>
    <p:sldId id="622" r:id="rId46"/>
    <p:sldId id="707" r:id="rId47"/>
    <p:sldId id="501" r:id="rId48"/>
    <p:sldId id="621" r:id="rId49"/>
    <p:sldId id="565" r:id="rId50"/>
    <p:sldId id="566" r:id="rId51"/>
    <p:sldId id="568" r:id="rId52"/>
    <p:sldId id="569" r:id="rId53"/>
    <p:sldId id="570" r:id="rId54"/>
    <p:sldId id="571" r:id="rId55"/>
    <p:sldId id="572" r:id="rId56"/>
    <p:sldId id="573" r:id="rId57"/>
    <p:sldId id="574" r:id="rId58"/>
    <p:sldId id="575" r:id="rId59"/>
    <p:sldId id="619" r:id="rId60"/>
    <p:sldId id="620" r:id="rId61"/>
    <p:sldId id="718" r:id="rId62"/>
    <p:sldId id="719" r:id="rId63"/>
    <p:sldId id="720" r:id="rId64"/>
    <p:sldId id="721" r:id="rId65"/>
    <p:sldId id="722" r:id="rId66"/>
    <p:sldId id="723" r:id="rId6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245" autoAdjust="0"/>
  </p:normalViewPr>
  <p:slideViewPr>
    <p:cSldViewPr>
      <p:cViewPr varScale="1">
        <p:scale>
          <a:sx n="68" d="100"/>
          <a:sy n="68" d="100"/>
        </p:scale>
        <p:origin x="-1212" y="-9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5.wmf"/><Relationship Id="rId7"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AC222A41-E750-4738-B54A-215C2F3210C1}" type="datetimeFigureOut">
              <a:rPr kumimoji="1" lang="ja-JP" altLang="en-US" smtClean="0"/>
              <a:t>2014/5/28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B43F62B2-9BB4-4ACC-BDF0-523724CF9FA2}" type="slidenum">
              <a:rPr kumimoji="1" lang="ja-JP" altLang="en-US" smtClean="0"/>
              <a:t>‹#›</a:t>
            </a:fld>
            <a:endParaRPr kumimoji="1" lang="ja-JP" altLang="en-US"/>
          </a:p>
        </p:txBody>
      </p:sp>
    </p:spTree>
    <p:extLst>
      <p:ext uri="{BB962C8B-B14F-4D97-AF65-F5344CB8AC3E}">
        <p14:creationId xmlns:p14="http://schemas.microsoft.com/office/powerpoint/2010/main" val="32395415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1</a:t>
            </a:fld>
            <a:endParaRPr kumimoji="1" lang="ja-JP" altLang="en-US"/>
          </a:p>
        </p:txBody>
      </p:sp>
    </p:spTree>
    <p:extLst>
      <p:ext uri="{BB962C8B-B14F-4D97-AF65-F5344CB8AC3E}">
        <p14:creationId xmlns:p14="http://schemas.microsoft.com/office/powerpoint/2010/main" val="348141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In p-shell Lambda </a:t>
            </a:r>
            <a:r>
              <a:rPr kumimoji="1" lang="en-US" altLang="ja-JP" baseline="0" dirty="0" err="1" smtClean="0"/>
              <a:t>hypernculei</a:t>
            </a:r>
            <a:r>
              <a:rPr kumimoji="1" lang="en-US" altLang="ja-JP" baseline="0" dirty="0" smtClean="0"/>
              <a:t>, it is discussed that the difference of deformations causes the difference of Lambda binding energy.</a:t>
            </a:r>
          </a:p>
          <a:p>
            <a:r>
              <a:rPr kumimoji="1" lang="en-US" altLang="ja-JP" baseline="0" dirty="0" smtClean="0"/>
              <a:t>For example, in Be10L, difference of the Lambda binding energy </a:t>
            </a:r>
            <a:r>
              <a:rPr kumimoji="1" lang="en-US" altLang="ja-JP" baseline="0" dirty="0" err="1" smtClean="0"/>
              <a:t>BLmd</a:t>
            </a:r>
            <a:r>
              <a:rPr kumimoji="1" lang="en-US" altLang="ja-JP" baseline="0" dirty="0" smtClean="0"/>
              <a:t> was predicted.</a:t>
            </a:r>
          </a:p>
          <a:p>
            <a:r>
              <a:rPr kumimoji="1" lang="en-US" altLang="ja-JP" baseline="0" dirty="0" smtClean="0"/>
              <a:t>Here </a:t>
            </a:r>
            <a:r>
              <a:rPr kumimoji="1" lang="en-US" altLang="ja-JP" baseline="0" dirty="0" err="1" smtClean="0"/>
              <a:t>BLmd</a:t>
            </a:r>
            <a:r>
              <a:rPr kumimoji="1" lang="en-US" altLang="ja-JP" baseline="0" dirty="0" smtClean="0"/>
              <a:t> is defined as the energy gain from the core state.</a:t>
            </a:r>
          </a:p>
          <a:p>
            <a:r>
              <a:rPr kumimoji="1" lang="en-US" altLang="ja-JP" baseline="0" dirty="0" smtClean="0"/>
              <a:t>In Be9, the first excited state 1/2+ is deformed due to the well developed 2 alpha + n structure, while the ground state is more compact.</a:t>
            </a:r>
          </a:p>
          <a:p>
            <a:r>
              <a:rPr kumimoji="1" lang="en-US" altLang="ja-JP" baseline="0" dirty="0" smtClean="0"/>
              <a:t>If a Lambda particle is added to these states, </a:t>
            </a:r>
            <a:r>
              <a:rPr kumimoji="1" lang="en-US" altLang="ja-JP" baseline="0" dirty="0" err="1" smtClean="0"/>
              <a:t>BLmd</a:t>
            </a:r>
            <a:r>
              <a:rPr kumimoji="1" lang="en-US" altLang="ja-JP" baseline="0" dirty="0" smtClean="0"/>
              <a:t> in the compact GS is larger than that in the deformed </a:t>
            </a:r>
            <a:r>
              <a:rPr lang="en-US" altLang="ja-JP" dirty="0" smtClean="0"/>
              <a:t>1/2+ state</a:t>
            </a:r>
            <a:r>
              <a:rPr kumimoji="1" lang="en-US" altLang="ja-JP" baseline="0" dirty="0" smtClean="0"/>
              <a:t>. </a:t>
            </a:r>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13</a:t>
            </a:fld>
            <a:endParaRPr kumimoji="1" lang="ja-JP" altLang="en-US"/>
          </a:p>
        </p:txBody>
      </p:sp>
    </p:spTree>
    <p:extLst>
      <p:ext uri="{BB962C8B-B14F-4D97-AF65-F5344CB8AC3E}">
        <p14:creationId xmlns:p14="http://schemas.microsoft.com/office/powerpoint/2010/main" val="278022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Therefore,</a:t>
            </a:r>
            <a:r>
              <a:rPr kumimoji="1" lang="en-US" altLang="ja-JP" baseline="0" dirty="0" smtClean="0"/>
              <a:t> we can naively expected that </a:t>
            </a:r>
            <a:r>
              <a:rPr kumimoji="1" lang="en-US" altLang="ja-JP" baseline="0" dirty="0" err="1" smtClean="0"/>
              <a:t>BLmd</a:t>
            </a:r>
            <a:r>
              <a:rPr kumimoji="1" lang="en-US" altLang="ja-JP" baseline="0" dirty="0" smtClean="0"/>
              <a:t> is different depending on the deformations. </a:t>
            </a:r>
          </a:p>
          <a:p>
            <a:r>
              <a:rPr kumimoji="1" lang="en-US" altLang="ja-JP" baseline="0" dirty="0" smtClean="0"/>
              <a:t>Especially, we expect </a:t>
            </a:r>
            <a:r>
              <a:rPr kumimoji="1" lang="en-US" altLang="ja-JP" baseline="0" dirty="0" err="1" smtClean="0"/>
              <a:t>BLmd</a:t>
            </a:r>
            <a:r>
              <a:rPr kumimoji="1" lang="en-US" altLang="ja-JP" baseline="0" dirty="0" smtClean="0"/>
              <a:t> in the largely deformed state is smaller than the spherical ground state.</a:t>
            </a:r>
          </a:p>
          <a:p>
            <a:endParaRPr kumimoji="1" lang="en-US" altLang="ja-JP" baseline="0" dirty="0" smtClean="0"/>
          </a:p>
          <a:p>
            <a:r>
              <a:rPr kumimoji="1" lang="en-US" altLang="ja-JP" baseline="0" dirty="0" smtClean="0"/>
              <a:t>In the present study, our purpose is to reveal the difference of </a:t>
            </a:r>
            <a:r>
              <a:rPr kumimoji="1" lang="en-US" altLang="ja-JP" baseline="0" dirty="0" err="1" smtClean="0"/>
              <a:t>BLmd</a:t>
            </a:r>
            <a:r>
              <a:rPr kumimoji="1" lang="en-US" altLang="ja-JP" baseline="0" dirty="0" smtClean="0"/>
              <a:t> and to reveal whether a Lambda particle modify these deformations.</a:t>
            </a:r>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14</a:t>
            </a:fld>
            <a:endParaRPr kumimoji="1" lang="ja-JP" altLang="en-US"/>
          </a:p>
        </p:txBody>
      </p:sp>
    </p:spTree>
    <p:extLst>
      <p:ext uri="{BB962C8B-B14F-4D97-AF65-F5344CB8AC3E}">
        <p14:creationId xmlns:p14="http://schemas.microsoft.com/office/powerpoint/2010/main" val="213918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I</a:t>
            </a:r>
            <a:r>
              <a:rPr kumimoji="1" lang="en-US" altLang="ja-JP" baseline="0" dirty="0" smtClean="0"/>
              <a:t> will briefly show you the results on the core nucleus Ca40.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We performed energy variation for</a:t>
            </a:r>
            <a:r>
              <a:rPr kumimoji="1" lang="en-US" altLang="ja-JP" baseline="0" dirty="0" smtClean="0"/>
              <a:t> Ca40, the core nucleus, basically following the Taniguchi-san’s work. </a:t>
            </a:r>
            <a:endParaRPr kumimoji="1" lang="en-US" altLang="ja-JP" dirty="0" smtClean="0"/>
          </a:p>
          <a:p>
            <a:r>
              <a:rPr kumimoji="1" lang="en-US" altLang="ja-JP" dirty="0" smtClean="0"/>
              <a:t>The left</a:t>
            </a:r>
            <a:r>
              <a:rPr kumimoji="1" lang="en-US" altLang="ja-JP" baseline="0" dirty="0" smtClean="0"/>
              <a:t> panel shows </a:t>
            </a:r>
            <a:r>
              <a:rPr kumimoji="1" lang="en-US" altLang="ja-JP" dirty="0" smtClean="0"/>
              <a:t>the energy curves as</a:t>
            </a:r>
            <a:r>
              <a:rPr kumimoji="1" lang="en-US" altLang="ja-JP" baseline="0" dirty="0" smtClean="0"/>
              <a:t> a function of nuclear quadrupole deformation parameter beta.</a:t>
            </a:r>
            <a:endParaRPr kumimoji="1" lang="en-US" altLang="ja-JP" dirty="0" smtClean="0"/>
          </a:p>
          <a:p>
            <a:r>
              <a:rPr kumimoji="1" lang="en-US" altLang="ja-JP" baseline="0" dirty="0" smtClean="0"/>
              <a:t>It shows that three energy minima are obtained, and they correspond to ground, ND and SD states of Ca40. </a:t>
            </a:r>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15</a:t>
            </a:fld>
            <a:endParaRPr kumimoji="1" lang="ja-JP" altLang="en-US"/>
          </a:p>
        </p:txBody>
      </p:sp>
    </p:spTree>
    <p:extLst>
      <p:ext uri="{BB962C8B-B14F-4D97-AF65-F5344CB8AC3E}">
        <p14:creationId xmlns:p14="http://schemas.microsoft.com/office/powerpoint/2010/main" val="184560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By adding a Lambda particle to Ca40,</a:t>
            </a:r>
            <a:r>
              <a:rPr kumimoji="1" lang="en-US" altLang="ja-JP" baseline="0" dirty="0" smtClean="0"/>
              <a:t> we obtained the corresponding energy curves with three global and local energy minima. The curve corresponding to Ca41L is shown with solid curve. And open circles show the place of the energy minima.</a:t>
            </a:r>
          </a:p>
          <a:p>
            <a:r>
              <a:rPr kumimoji="1" lang="en-US" altLang="ja-JP" baseline="0" dirty="0" smtClean="0"/>
              <a:t>We also show the density distributions at the minima corresponding to the ground and superdeformed states.</a:t>
            </a:r>
          </a:p>
          <a:p>
            <a:r>
              <a:rPr kumimoji="1" lang="en-US" altLang="ja-JP" baseline="0" dirty="0" smtClean="0"/>
              <a:t>The contour lines show the density distribution of nucleons. The color plot shows the distributions of the Lambda hyperon.</a:t>
            </a:r>
          </a:p>
          <a:p>
            <a:endParaRPr kumimoji="1" lang="en-US" altLang="ja-JP" baseline="0" dirty="0" smtClean="0"/>
          </a:p>
          <a:p>
            <a:r>
              <a:rPr kumimoji="1" lang="en-US" altLang="ja-JP" baseline="0" dirty="0" smtClean="0"/>
              <a:t>From this figure, it is XXX</a:t>
            </a:r>
            <a:r>
              <a:rPr kumimoji="1" lang="ja-JP" altLang="en-US" baseline="0" smtClean="0"/>
              <a:t>変形の変化が小さい。</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16</a:t>
            </a:fld>
            <a:endParaRPr kumimoji="1" lang="ja-JP" altLang="en-US"/>
          </a:p>
        </p:txBody>
      </p:sp>
    </p:spTree>
    <p:extLst>
      <p:ext uri="{BB962C8B-B14F-4D97-AF65-F5344CB8AC3E}">
        <p14:creationId xmlns:p14="http://schemas.microsoft.com/office/powerpoint/2010/main" val="102659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analyze how</a:t>
            </a:r>
            <a:r>
              <a:rPr kumimoji="1" lang="en-US" altLang="ja-JP" baseline="0" dirty="0" smtClean="0"/>
              <a:t> the binding energy of a Lambda hyperon changes depending on deformation, we calculate the Lambda single particle energy as a function of beta.</a:t>
            </a:r>
          </a:p>
          <a:p>
            <a:r>
              <a:rPr kumimoji="1" lang="en-US" altLang="ja-JP" baseline="0" dirty="0" smtClean="0"/>
              <a:t>Here Lambda single particle energy </a:t>
            </a:r>
            <a:r>
              <a:rPr kumimoji="1" lang="en-US" altLang="ja-JP" baseline="0" dirty="0" err="1" smtClean="0"/>
              <a:t>epsilon_Lmd</a:t>
            </a:r>
            <a:r>
              <a:rPr kumimoji="1" lang="en-US" altLang="ja-JP" baseline="0" dirty="0" smtClean="0"/>
              <a:t> is defined as the energy difference between the energy curves.</a:t>
            </a:r>
          </a:p>
          <a:p>
            <a:r>
              <a:rPr kumimoji="1" lang="en-US" altLang="ja-JP" baseline="0" dirty="0" smtClean="0"/>
              <a:t>And the resulting curve of </a:t>
            </a:r>
            <a:r>
              <a:rPr kumimoji="1" lang="en-US" altLang="ja-JP" baseline="0" dirty="0" err="1" smtClean="0"/>
              <a:t>Lmd</a:t>
            </a:r>
            <a:r>
              <a:rPr kumimoji="1" lang="en-US" altLang="ja-JP" baseline="0" dirty="0" smtClean="0"/>
              <a:t> single particle energy is shown in the right figure.</a:t>
            </a:r>
          </a:p>
          <a:p>
            <a:r>
              <a:rPr kumimoji="1" lang="en-US" altLang="ja-JP" baseline="0" dirty="0" smtClean="0"/>
              <a:t>It shows that Lambda single particle energy becomes shallower as beta increases, and the energy change is within 2 MeV.</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17</a:t>
            </a:fld>
            <a:endParaRPr kumimoji="1" lang="ja-JP" altLang="en-US"/>
          </a:p>
        </p:txBody>
      </p:sp>
    </p:spTree>
    <p:extLst>
      <p:ext uri="{BB962C8B-B14F-4D97-AF65-F5344CB8AC3E}">
        <p14:creationId xmlns:p14="http://schemas.microsoft.com/office/powerpoint/2010/main" val="72599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Today, we focus structure of Ar39L.</a:t>
            </a:r>
          </a:p>
          <a:p>
            <a:r>
              <a:rPr kumimoji="1" lang="en-US" altLang="ja-JP" dirty="0" smtClean="0"/>
              <a:t>In</a:t>
            </a:r>
            <a:r>
              <a:rPr kumimoji="1" lang="en-US" altLang="ja-JP" baseline="0" dirty="0" smtClean="0"/>
              <a:t> the core nucleus Ar38</a:t>
            </a:r>
            <a:r>
              <a:rPr kumimoji="1" lang="en-US" altLang="ja-JP" dirty="0" smtClean="0"/>
              <a:t>, several</a:t>
            </a:r>
            <a:r>
              <a:rPr kumimoji="1" lang="en-US" altLang="ja-JP" baseline="0" dirty="0" smtClean="0"/>
              <a:t> deformed rotational bands are observed by experiments.</a:t>
            </a:r>
          </a:p>
          <a:p>
            <a:endParaRPr kumimoji="1" lang="en-US" altLang="ja-JP" baseline="0" dirty="0" smtClean="0"/>
          </a:p>
          <a:p>
            <a:r>
              <a:rPr kumimoji="1" lang="en-US" altLang="ja-JP" baseline="0" dirty="0" smtClean="0"/>
              <a:t>Here is an observed excitation spectra of Ar38. </a:t>
            </a:r>
          </a:p>
          <a:p>
            <a:r>
              <a:rPr kumimoji="1" lang="en-US" altLang="ja-JP" baseline="0" dirty="0" smtClean="0"/>
              <a:t>Many excited states were observed. And some of them are classified into rotational bands.</a:t>
            </a:r>
          </a:p>
          <a:p>
            <a:endParaRPr kumimoji="1" lang="en-US" altLang="ja-JP" baseline="0" dirty="0" smtClean="0"/>
          </a:p>
          <a:p>
            <a:r>
              <a:rPr kumimoji="1" lang="en-US" altLang="ja-JP" baseline="0" dirty="0" smtClean="0"/>
              <a:t>It is considered that these bands have different beta and gamma deformations with different nucleon configurations.</a:t>
            </a:r>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20</a:t>
            </a:fld>
            <a:endParaRPr kumimoji="1" lang="ja-JP" altLang="en-US"/>
          </a:p>
        </p:txBody>
      </p:sp>
    </p:spTree>
    <p:extLst>
      <p:ext uri="{BB962C8B-B14F-4D97-AF65-F5344CB8AC3E}">
        <p14:creationId xmlns:p14="http://schemas.microsoft.com/office/powerpoint/2010/main" val="71554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By adding a </a:t>
            </a:r>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21</a:t>
            </a:fld>
            <a:endParaRPr kumimoji="1" lang="ja-JP" altLang="en-US"/>
          </a:p>
        </p:txBody>
      </p:sp>
    </p:spTree>
    <p:extLst>
      <p:ext uri="{BB962C8B-B14F-4D97-AF65-F5344CB8AC3E}">
        <p14:creationId xmlns:p14="http://schemas.microsoft.com/office/powerpoint/2010/main" val="2570078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XXX39ArL</a:t>
            </a:r>
            <a:r>
              <a:rPr kumimoji="1" lang="ja-JP" altLang="en-US" dirty="0" smtClean="0"/>
              <a:t>に直す。</a:t>
            </a:r>
            <a:r>
              <a:rPr kumimoji="1" lang="en-US" altLang="ja-JP" dirty="0" smtClean="0"/>
              <a:t>XXX</a:t>
            </a:r>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23</a:t>
            </a:fld>
            <a:endParaRPr kumimoji="1" lang="ja-JP" altLang="en-US"/>
          </a:p>
        </p:txBody>
      </p:sp>
    </p:spTree>
    <p:extLst>
      <p:ext uri="{BB962C8B-B14F-4D97-AF65-F5344CB8AC3E}">
        <p14:creationId xmlns:p14="http://schemas.microsoft.com/office/powerpoint/2010/main" val="2793973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520910-DA20-48E4-A1FF-9323A05B41AA}" type="slidenum">
              <a:rPr kumimoji="1" lang="ja-JP" altLang="en-US" smtClean="0"/>
              <a:pPr/>
              <a:t>25</a:t>
            </a:fld>
            <a:endParaRPr kumimoji="1" lang="ja-JP" altLang="en-US"/>
          </a:p>
        </p:txBody>
      </p:sp>
    </p:spTree>
    <p:extLst>
      <p:ext uri="{BB962C8B-B14F-4D97-AF65-F5344CB8AC3E}">
        <p14:creationId xmlns:p14="http://schemas.microsoft.com/office/powerpoint/2010/main" val="99788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a:t>
            </a:r>
            <a:r>
              <a:rPr kumimoji="1" lang="en-US" altLang="ja-JP" dirty="0" err="1" smtClean="0"/>
              <a:t>triaxial</a:t>
            </a:r>
            <a:r>
              <a:rPr kumimoji="1" lang="en-US" altLang="ja-JP" dirty="0" smtClean="0"/>
              <a:t> deformed</a:t>
            </a:r>
            <a:r>
              <a:rPr kumimoji="1" lang="en-US" altLang="ja-JP" baseline="0" dirty="0" smtClean="0"/>
              <a:t> nuclei, it is expected that the p-states split into three states with different spatial distribution of Lambda hyperon.</a:t>
            </a:r>
          </a:p>
          <a:p>
            <a:endParaRPr kumimoji="1" lang="en-US" altLang="ja-JP" baseline="0" dirty="0" smtClean="0"/>
          </a:p>
          <a:p>
            <a:r>
              <a:rPr kumimoji="1" lang="en-US" altLang="ja-JP" baseline="0" dirty="0" smtClean="0"/>
              <a:t>In axial deformed nuclei, there are two different axes, namely long and short axes.</a:t>
            </a:r>
          </a:p>
          <a:p>
            <a:r>
              <a:rPr kumimoji="1" lang="en-US" altLang="ja-JP" baseline="0" dirty="0" smtClean="0"/>
              <a:t>In triaxially deformed nuclei, the length of three axes is different from each other.</a:t>
            </a:r>
          </a:p>
          <a:p>
            <a:r>
              <a:rPr kumimoji="1" lang="en-US" altLang="ja-JP" baseline="0" dirty="0" smtClean="0"/>
              <a:t>Namely, there are long, middle, and short axes in </a:t>
            </a:r>
            <a:r>
              <a:rPr kumimoji="1" lang="en-US" altLang="ja-JP" baseline="0" dirty="0" err="1" smtClean="0"/>
              <a:t>triaxial</a:t>
            </a:r>
            <a:r>
              <a:rPr kumimoji="1" lang="en-US" altLang="ja-JP" baseline="0" dirty="0" smtClean="0"/>
              <a:t> deformed nuclei.</a:t>
            </a:r>
          </a:p>
          <a:p>
            <a:endParaRPr kumimoji="1" lang="en-US" altLang="ja-JP" baseline="0" dirty="0" smtClean="0"/>
          </a:p>
          <a:p>
            <a:r>
              <a:rPr kumimoji="1" lang="en-US" altLang="ja-JP" baseline="0" dirty="0" smtClean="0"/>
              <a:t>Therefore, the binding energy of the Lambda hyperon is different depending on the direction of each p-orbit, because the overlap between Lambda and nucleons are different for the p-orbits parallel to the long, middle, and short axes.</a:t>
            </a:r>
          </a:p>
        </p:txBody>
      </p:sp>
      <p:sp>
        <p:nvSpPr>
          <p:cNvPr id="4" name="スライド番号プレースホルダー 3"/>
          <p:cNvSpPr>
            <a:spLocks noGrp="1"/>
          </p:cNvSpPr>
          <p:nvPr>
            <p:ph type="sldNum" sz="quarter" idx="10"/>
          </p:nvPr>
        </p:nvSpPr>
        <p:spPr/>
        <p:txBody>
          <a:bodyPr/>
          <a:lstStyle/>
          <a:p>
            <a:fld id="{E995797A-F79A-427B-AC1A-38D7CC5BBEEB}" type="slidenum">
              <a:rPr kumimoji="1" lang="ja-JP" altLang="en-US" smtClean="0"/>
              <a:t>26</a:t>
            </a:fld>
            <a:endParaRPr kumimoji="1" lang="ja-JP" altLang="en-US"/>
          </a:p>
        </p:txBody>
      </p:sp>
    </p:spTree>
    <p:extLst>
      <p:ext uri="{BB962C8B-B14F-4D97-AF65-F5344CB8AC3E}">
        <p14:creationId xmlns:p14="http://schemas.microsoft.com/office/powerpoint/2010/main" val="398191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In my understanding, the grand challenges of hypernuclear physics are two fold.</a:t>
            </a:r>
          </a:p>
          <a:p>
            <a:r>
              <a:rPr kumimoji="1" lang="en-US" altLang="ja-JP" baseline="0" dirty="0" smtClean="0"/>
              <a:t>The first is to understand interactions among baryons.</a:t>
            </a:r>
          </a:p>
          <a:p>
            <a:r>
              <a:rPr kumimoji="1" lang="en-US" altLang="ja-JP" baseline="0" dirty="0" smtClean="0"/>
              <a:t>Another is to understand properties of many-body system composed of nucleons and hyperon.</a:t>
            </a:r>
          </a:p>
          <a:p>
            <a:endParaRPr kumimoji="1" lang="en-US" altLang="ja-JP" baseline="0" dirty="0" smtClean="0"/>
          </a:p>
          <a:p>
            <a:r>
              <a:rPr kumimoji="1" lang="en-US" altLang="ja-JP" baseline="0" dirty="0" smtClean="0"/>
              <a:t>In our study, we focus on the latter purpose. </a:t>
            </a:r>
          </a:p>
          <a:p>
            <a:r>
              <a:rPr kumimoji="1" lang="en-US" altLang="ja-JP" baseline="0" dirty="0" smtClean="0"/>
              <a:t>Addition of a hyperon shows us new features of nuclear structure.</a:t>
            </a:r>
          </a:p>
          <a:p>
            <a:r>
              <a:rPr kumimoji="1" lang="en-US" altLang="ja-JP" baseline="0" dirty="0" smtClean="0"/>
              <a:t>For example, nuclear structure may change by adding a Lambda particle.</a:t>
            </a:r>
          </a:p>
          <a:p>
            <a:endParaRPr kumimoji="1" lang="en-US" altLang="ja-JP" baseline="0" dirty="0" smtClean="0"/>
          </a:p>
          <a:p>
            <a:r>
              <a:rPr kumimoji="1" lang="en-US" altLang="ja-JP" baseline="0" dirty="0" smtClean="0"/>
              <a:t>Especially, we regard Lambda as an impurity in hypernuclei.</a:t>
            </a:r>
          </a:p>
          <a:p>
            <a:r>
              <a:rPr kumimoji="1" lang="en-US" altLang="ja-JP" baseline="0" dirty="0" smtClean="0"/>
              <a:t>Today, we will focus on deformation of Lambda hypernuclei and their unique structure caused by L.</a:t>
            </a:r>
          </a:p>
        </p:txBody>
      </p:sp>
      <p:sp>
        <p:nvSpPr>
          <p:cNvPr id="4" name="スライド番号プレースホルダー 3"/>
          <p:cNvSpPr>
            <a:spLocks noGrp="1"/>
          </p:cNvSpPr>
          <p:nvPr>
            <p:ph type="sldNum" sz="quarter" idx="10"/>
          </p:nvPr>
        </p:nvSpPr>
        <p:spPr/>
        <p:txBody>
          <a:bodyPr/>
          <a:lstStyle/>
          <a:p>
            <a:fld id="{53520910-DA20-48E4-A1FF-9323A05B41AA}" type="slidenum">
              <a:rPr kumimoji="1" lang="ja-JP" altLang="en-US" smtClean="0"/>
              <a:pPr/>
              <a:t>2</a:t>
            </a:fld>
            <a:endParaRPr kumimoji="1" lang="ja-JP" altLang="en-US"/>
          </a:p>
        </p:txBody>
      </p:sp>
    </p:spTree>
    <p:extLst>
      <p:ext uri="{BB962C8B-B14F-4D97-AF65-F5344CB8AC3E}">
        <p14:creationId xmlns:p14="http://schemas.microsoft.com/office/powerpoint/2010/main" val="166245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Therefore, we can naively expect that the p-states of Mg25L will spit into three different states.</a:t>
            </a:r>
          </a:p>
          <a:p>
            <a:r>
              <a:rPr kumimoji="1" lang="en-US" altLang="ja-JP" baseline="0" dirty="0" smtClean="0"/>
              <a:t>By observing them, </a:t>
            </a:r>
            <a:r>
              <a:rPr kumimoji="1" lang="en-US" altLang="ja-JP" baseline="0" dirty="0" err="1" smtClean="0"/>
              <a:t>triaxial</a:t>
            </a:r>
            <a:r>
              <a:rPr kumimoji="1" lang="en-US" altLang="ja-JP" baseline="0" dirty="0" smtClean="0"/>
              <a:t> deformation of the Mg24 ground state will be confirmed by experiments directly.</a:t>
            </a:r>
          </a:p>
        </p:txBody>
      </p:sp>
      <p:sp>
        <p:nvSpPr>
          <p:cNvPr id="4" name="スライド番号プレースホルダー 3"/>
          <p:cNvSpPr>
            <a:spLocks noGrp="1"/>
          </p:cNvSpPr>
          <p:nvPr>
            <p:ph type="sldNum" sz="quarter" idx="10"/>
          </p:nvPr>
        </p:nvSpPr>
        <p:spPr/>
        <p:txBody>
          <a:bodyPr/>
          <a:lstStyle/>
          <a:p>
            <a:fld id="{E995797A-F79A-427B-AC1A-38D7CC5BBEEB}" type="slidenum">
              <a:rPr kumimoji="1" lang="ja-JP" altLang="en-US" smtClean="0"/>
              <a:t>27</a:t>
            </a:fld>
            <a:endParaRPr kumimoji="1" lang="ja-JP" altLang="en-US"/>
          </a:p>
        </p:txBody>
      </p:sp>
    </p:spTree>
    <p:extLst>
      <p:ext uri="{BB962C8B-B14F-4D97-AF65-F5344CB8AC3E}">
        <p14:creationId xmlns:p14="http://schemas.microsoft.com/office/powerpoint/2010/main" val="398191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A5EE05-17D5-4E6F-87A5-02DB2C8721D3}" type="slidenum">
              <a:rPr kumimoji="1" lang="ja-JP" altLang="en-US" smtClean="0"/>
              <a:pPr/>
              <a:t>28</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995797A-F79A-427B-AC1A-38D7CC5BBEEB}" type="slidenum">
              <a:rPr kumimoji="1" lang="ja-JP" altLang="en-US" smtClean="0"/>
              <a:t>29</a:t>
            </a:fld>
            <a:endParaRPr kumimoji="1" lang="ja-JP" altLang="en-US"/>
          </a:p>
        </p:txBody>
      </p:sp>
    </p:spTree>
    <p:extLst>
      <p:ext uri="{BB962C8B-B14F-4D97-AF65-F5344CB8AC3E}">
        <p14:creationId xmlns:p14="http://schemas.microsoft.com/office/powerpoint/2010/main" val="3564221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95797A-F79A-427B-AC1A-38D7CC5BBEEB}" type="slidenum">
              <a:rPr kumimoji="1" lang="ja-JP" altLang="en-US" smtClean="0"/>
              <a:t>30</a:t>
            </a:fld>
            <a:endParaRPr kumimoji="1" lang="ja-JP" altLang="en-US"/>
          </a:p>
        </p:txBody>
      </p:sp>
    </p:spTree>
    <p:extLst>
      <p:ext uri="{BB962C8B-B14F-4D97-AF65-F5344CB8AC3E}">
        <p14:creationId xmlns:p14="http://schemas.microsoft.com/office/powerpoint/2010/main" val="1686585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32</a:t>
            </a:fld>
            <a:endParaRPr kumimoji="1" lang="ja-JP" altLang="en-US"/>
          </a:p>
        </p:txBody>
      </p:sp>
    </p:spTree>
    <p:extLst>
      <p:ext uri="{BB962C8B-B14F-4D97-AF65-F5344CB8AC3E}">
        <p14:creationId xmlns:p14="http://schemas.microsoft.com/office/powerpoint/2010/main" val="121810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B5891922-5A35-4CA1-9B83-E952A34B7DBC}" type="slidenum">
              <a:rPr kumimoji="1" lang="ja-JP" altLang="en-US" smtClean="0"/>
              <a:pPr/>
              <a:t>35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B5891922-5A35-4CA1-9B83-E952A34B7DBC}" type="slidenum">
              <a:rPr kumimoji="1" lang="ja-JP" altLang="en-US" smtClean="0"/>
              <a:pPr/>
              <a:t>36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I</a:t>
            </a:r>
            <a:r>
              <a:rPr kumimoji="1" lang="en-US" altLang="ja-JP" baseline="0" dirty="0" smtClean="0"/>
              <a:t> will briefly show you the results on the core nucleus Ca40.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We performed energy variation for</a:t>
            </a:r>
            <a:r>
              <a:rPr kumimoji="1" lang="en-US" altLang="ja-JP" baseline="0" dirty="0" smtClean="0"/>
              <a:t> Ca40, the core nucleus, basically following the Taniguchi-san’s work. </a:t>
            </a:r>
            <a:endParaRPr kumimoji="1" lang="en-US" altLang="ja-JP" dirty="0" smtClean="0"/>
          </a:p>
          <a:p>
            <a:r>
              <a:rPr kumimoji="1" lang="en-US" altLang="ja-JP" dirty="0" smtClean="0"/>
              <a:t>The left</a:t>
            </a:r>
            <a:r>
              <a:rPr kumimoji="1" lang="en-US" altLang="ja-JP" baseline="0" dirty="0" smtClean="0"/>
              <a:t> panel shows </a:t>
            </a:r>
            <a:r>
              <a:rPr kumimoji="1" lang="en-US" altLang="ja-JP" dirty="0" smtClean="0"/>
              <a:t>the energy curves as</a:t>
            </a:r>
            <a:r>
              <a:rPr kumimoji="1" lang="en-US" altLang="ja-JP" baseline="0" dirty="0" smtClean="0"/>
              <a:t> a function of nuclear quadrupole deformation parameter beta.</a:t>
            </a:r>
            <a:endParaRPr kumimoji="1" lang="en-US" altLang="ja-JP" dirty="0" smtClean="0"/>
          </a:p>
          <a:p>
            <a:r>
              <a:rPr kumimoji="1" lang="en-US" altLang="ja-JP" baseline="0" dirty="0" smtClean="0"/>
              <a:t>It shows that three energy minima are obtained, and they correspond to ground, ND and SD states of Ca40. </a:t>
            </a:r>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39</a:t>
            </a:fld>
            <a:endParaRPr kumimoji="1" lang="ja-JP" altLang="en-US"/>
          </a:p>
        </p:txBody>
      </p:sp>
    </p:spTree>
    <p:extLst>
      <p:ext uri="{BB962C8B-B14F-4D97-AF65-F5344CB8AC3E}">
        <p14:creationId xmlns:p14="http://schemas.microsoft.com/office/powerpoint/2010/main" val="1845605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By adding a Lambda particle to Ca40,</a:t>
            </a:r>
            <a:r>
              <a:rPr kumimoji="1" lang="en-US" altLang="ja-JP" baseline="0" dirty="0" smtClean="0"/>
              <a:t> we obtained the corresponding energy curves with three global and local energy minima. The curve corresponding to Ca41L is shown with solid curve. And open circles show the place of the energy minima.</a:t>
            </a:r>
          </a:p>
          <a:p>
            <a:r>
              <a:rPr kumimoji="1" lang="en-US" altLang="ja-JP" baseline="0" dirty="0" smtClean="0"/>
              <a:t>We also show the density distributions at the minima corresponding to the ground and superdeformed states.</a:t>
            </a:r>
          </a:p>
          <a:p>
            <a:r>
              <a:rPr kumimoji="1" lang="en-US" altLang="ja-JP" baseline="0" dirty="0" smtClean="0"/>
              <a:t>The contour lines show the density distribution of nucleons. The color plot shows the distributions of the Lambda hyperon.</a:t>
            </a:r>
          </a:p>
          <a:p>
            <a:endParaRPr kumimoji="1" lang="en-US" altLang="ja-JP" baseline="0" dirty="0" smtClean="0"/>
          </a:p>
          <a:p>
            <a:r>
              <a:rPr kumimoji="1" lang="en-US" altLang="ja-JP" baseline="0" dirty="0" smtClean="0"/>
              <a:t>From this figure, it is XXX</a:t>
            </a:r>
            <a:r>
              <a:rPr kumimoji="1" lang="ja-JP" altLang="en-US" baseline="0" smtClean="0"/>
              <a:t>変形の変化が小さい。</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40</a:t>
            </a:fld>
            <a:endParaRPr kumimoji="1" lang="ja-JP" altLang="en-US"/>
          </a:p>
        </p:txBody>
      </p:sp>
    </p:spTree>
    <p:extLst>
      <p:ext uri="{BB962C8B-B14F-4D97-AF65-F5344CB8AC3E}">
        <p14:creationId xmlns:p14="http://schemas.microsoft.com/office/powerpoint/2010/main" val="1026590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analyze how</a:t>
            </a:r>
            <a:r>
              <a:rPr kumimoji="1" lang="en-US" altLang="ja-JP" baseline="0" dirty="0" smtClean="0"/>
              <a:t> the binding energy of a Lambda hyperon changes depending on deformation, we calculate the Lambda single particle energy as a function of beta.</a:t>
            </a:r>
          </a:p>
          <a:p>
            <a:r>
              <a:rPr kumimoji="1" lang="en-US" altLang="ja-JP" baseline="0" dirty="0" smtClean="0"/>
              <a:t>Here Lambda single particle energy </a:t>
            </a:r>
            <a:r>
              <a:rPr kumimoji="1" lang="en-US" altLang="ja-JP" baseline="0" dirty="0" err="1" smtClean="0"/>
              <a:t>epsilon_Lmd</a:t>
            </a:r>
            <a:r>
              <a:rPr kumimoji="1" lang="en-US" altLang="ja-JP" baseline="0" dirty="0" smtClean="0"/>
              <a:t> is defined as the energy difference between the energy curves.</a:t>
            </a:r>
          </a:p>
          <a:p>
            <a:r>
              <a:rPr kumimoji="1" lang="en-US" altLang="ja-JP" baseline="0" dirty="0" smtClean="0"/>
              <a:t>And the resulting curve of </a:t>
            </a:r>
            <a:r>
              <a:rPr kumimoji="1" lang="en-US" altLang="ja-JP" baseline="0" dirty="0" err="1" smtClean="0"/>
              <a:t>Lmd</a:t>
            </a:r>
            <a:r>
              <a:rPr kumimoji="1" lang="en-US" altLang="ja-JP" baseline="0" dirty="0" smtClean="0"/>
              <a:t> single particle energy is shown in the right figure.</a:t>
            </a:r>
          </a:p>
          <a:p>
            <a:r>
              <a:rPr kumimoji="1" lang="en-US" altLang="ja-JP" baseline="0" dirty="0" smtClean="0"/>
              <a:t>It shows that Lambda single particle energy becomes shallower as beta increases, and the energy change is within 2 MeV.</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41</a:t>
            </a:fld>
            <a:endParaRPr kumimoji="1" lang="ja-JP" altLang="en-US"/>
          </a:p>
        </p:txBody>
      </p:sp>
    </p:spTree>
    <p:extLst>
      <p:ext uri="{BB962C8B-B14F-4D97-AF65-F5344CB8AC3E}">
        <p14:creationId xmlns:p14="http://schemas.microsoft.com/office/powerpoint/2010/main" val="72599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So far hypernuclear studies are concentrated in s- and p-shell Lambda hypernuclei.</a:t>
            </a:r>
          </a:p>
          <a:p>
            <a:r>
              <a:rPr kumimoji="1" lang="en-US" altLang="ja-JP" baseline="0" dirty="0" smtClean="0"/>
              <a:t>Through these studies, our knowledge of Lambda-nucleon interaction has been increased.</a:t>
            </a:r>
          </a:p>
          <a:p>
            <a:endParaRPr kumimoji="1" lang="en-US" altLang="ja-JP" baseline="0" dirty="0" smtClean="0"/>
          </a:p>
          <a:p>
            <a:r>
              <a:rPr kumimoji="1" lang="en-US" altLang="ja-JP" baseline="0" dirty="0" smtClean="0"/>
              <a:t>In nuclear structure study, theoretical model that describes nucleon many-body system has been developed in last two decades.</a:t>
            </a:r>
          </a:p>
          <a:p>
            <a:r>
              <a:rPr kumimoji="1" lang="en-US" altLang="ja-JP" baseline="0" dirty="0" smtClean="0"/>
              <a:t>Antisymmetrized molecular dynamics is one of such models, and we adopted it in the present study.</a:t>
            </a:r>
          </a:p>
          <a:p>
            <a:endParaRPr kumimoji="1" lang="en-US" altLang="ja-JP" baseline="0" dirty="0" smtClean="0"/>
          </a:p>
          <a:p>
            <a:r>
              <a:rPr kumimoji="1" lang="en-US" altLang="ja-JP" baseline="0" dirty="0" smtClean="0"/>
              <a:t>Based on these recent developments, it becomes possible to study structure changes and structure of L hypernuclei itself.</a:t>
            </a:r>
          </a:p>
        </p:txBody>
      </p:sp>
      <p:sp>
        <p:nvSpPr>
          <p:cNvPr id="4" name="スライド番号プレースホルダ 3"/>
          <p:cNvSpPr>
            <a:spLocks noGrp="1"/>
          </p:cNvSpPr>
          <p:nvPr>
            <p:ph type="sldNum" sz="quarter" idx="10"/>
          </p:nvPr>
        </p:nvSpPr>
        <p:spPr/>
        <p:txBody>
          <a:bodyPr/>
          <a:lstStyle/>
          <a:p>
            <a:fld id="{53520910-DA20-48E4-A1FF-9323A05B41AA}" type="slidenum">
              <a:rPr lang="ja-JP" altLang="en-US" smtClean="0">
                <a:solidFill>
                  <a:prstClr val="black"/>
                </a:solidFill>
              </a:rPr>
              <a:pPr/>
              <a:t>3</a:t>
            </a:fld>
            <a:endParaRPr lang="ja-JP"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gross feature is similar to the p-shell Lambda hypernuclei such as C13L.</a:t>
            </a:r>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42</a:t>
            </a:fld>
            <a:endParaRPr kumimoji="1" lang="ja-JP" altLang="en-US"/>
          </a:p>
        </p:txBody>
      </p:sp>
    </p:spTree>
    <p:extLst>
      <p:ext uri="{BB962C8B-B14F-4D97-AF65-F5344CB8AC3E}">
        <p14:creationId xmlns:p14="http://schemas.microsoft.com/office/powerpoint/2010/main" val="725999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486776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45</a:t>
            </a:fld>
            <a:endParaRPr kumimoji="1" lang="ja-JP" altLang="en-US"/>
          </a:p>
        </p:txBody>
      </p:sp>
    </p:spTree>
    <p:extLst>
      <p:ext uri="{BB962C8B-B14F-4D97-AF65-F5344CB8AC3E}">
        <p14:creationId xmlns:p14="http://schemas.microsoft.com/office/powerpoint/2010/main" val="3095003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46</a:t>
            </a:fld>
            <a:endParaRPr kumimoji="1" lang="ja-JP" altLang="en-US"/>
          </a:p>
        </p:txBody>
      </p:sp>
    </p:spTree>
    <p:extLst>
      <p:ext uri="{BB962C8B-B14F-4D97-AF65-F5344CB8AC3E}">
        <p14:creationId xmlns:p14="http://schemas.microsoft.com/office/powerpoint/2010/main" val="866725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51</a:t>
            </a:fld>
            <a:endParaRPr kumimoji="1" lang="ja-JP" altLang="en-US"/>
          </a:p>
        </p:txBody>
      </p:sp>
    </p:spTree>
    <p:extLst>
      <p:ext uri="{BB962C8B-B14F-4D97-AF65-F5344CB8AC3E}">
        <p14:creationId xmlns:p14="http://schemas.microsoft.com/office/powerpoint/2010/main" val="2589749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52</a:t>
            </a:fld>
            <a:endParaRPr kumimoji="1" lang="ja-JP" altLang="en-US"/>
          </a:p>
        </p:txBody>
      </p:sp>
    </p:spTree>
    <p:extLst>
      <p:ext uri="{BB962C8B-B14F-4D97-AF65-F5344CB8AC3E}">
        <p14:creationId xmlns:p14="http://schemas.microsoft.com/office/powerpoint/2010/main" val="2589749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53</a:t>
            </a:fld>
            <a:endParaRPr kumimoji="1" lang="ja-JP" altLang="en-US"/>
          </a:p>
        </p:txBody>
      </p:sp>
    </p:spTree>
    <p:extLst>
      <p:ext uri="{BB962C8B-B14F-4D97-AF65-F5344CB8AC3E}">
        <p14:creationId xmlns:p14="http://schemas.microsoft.com/office/powerpoint/2010/main" val="2589749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55</a:t>
            </a:fld>
            <a:endParaRPr kumimoji="1" lang="ja-JP" altLang="en-US"/>
          </a:p>
        </p:txBody>
      </p:sp>
    </p:spTree>
    <p:extLst>
      <p:ext uri="{BB962C8B-B14F-4D97-AF65-F5344CB8AC3E}">
        <p14:creationId xmlns:p14="http://schemas.microsoft.com/office/powerpoint/2010/main" val="2034850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58</a:t>
            </a:fld>
            <a:endParaRPr kumimoji="1" lang="ja-JP" altLang="en-US"/>
          </a:p>
        </p:txBody>
      </p:sp>
    </p:spTree>
    <p:extLst>
      <p:ext uri="{BB962C8B-B14F-4D97-AF65-F5344CB8AC3E}">
        <p14:creationId xmlns:p14="http://schemas.microsoft.com/office/powerpoint/2010/main" val="2589749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59</a:t>
            </a:fld>
            <a:endParaRPr kumimoji="1" lang="ja-JP" altLang="en-US"/>
          </a:p>
        </p:txBody>
      </p:sp>
    </p:spTree>
    <p:extLst>
      <p:ext uri="{BB962C8B-B14F-4D97-AF65-F5344CB8AC3E}">
        <p14:creationId xmlns:p14="http://schemas.microsoft.com/office/powerpoint/2010/main" val="197350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In near future, the forthcoming experiments at </a:t>
            </a:r>
            <a:r>
              <a:rPr kumimoji="1" lang="en-US" altLang="ja-JP" baseline="0" dirty="0" err="1" smtClean="0"/>
              <a:t>Jlab</a:t>
            </a:r>
            <a:r>
              <a:rPr kumimoji="1" lang="en-US" altLang="ja-JP" baseline="0" dirty="0" smtClean="0"/>
              <a:t> and J-PARC enables us to access heavier Lambda hypernuclei such as </a:t>
            </a:r>
            <a:r>
              <a:rPr kumimoji="1" lang="en-US" altLang="ja-JP" baseline="0" dirty="0" err="1" smtClean="0"/>
              <a:t>sd</a:t>
            </a:r>
            <a:r>
              <a:rPr kumimoji="1" lang="en-US" altLang="ja-JP" baseline="0" dirty="0" smtClean="0"/>
              <a:t>- and pf-shell Lambda hypernuclei. </a:t>
            </a:r>
          </a:p>
          <a:p>
            <a:endParaRPr kumimoji="1" lang="en-US" altLang="ja-JP" baseline="0" dirty="0" smtClean="0"/>
          </a:p>
          <a:p>
            <a:r>
              <a:rPr kumimoji="1" lang="en-US" altLang="ja-JP" baseline="0" dirty="0" smtClean="0"/>
              <a:t>From the point of view of structure, light Lambda hypernuclei have well developed cluster structure. </a:t>
            </a:r>
          </a:p>
          <a:p>
            <a:r>
              <a:rPr kumimoji="1" lang="en-US" altLang="ja-JP" baseline="0" dirty="0" smtClean="0"/>
              <a:t>On the other hand, </a:t>
            </a:r>
            <a:r>
              <a:rPr kumimoji="1" lang="en-US" altLang="ja-JP" baseline="0" dirty="0" err="1" smtClean="0"/>
              <a:t>sd</a:t>
            </a:r>
            <a:r>
              <a:rPr kumimoji="1" lang="en-US" altLang="ja-JP" baseline="0" dirty="0" smtClean="0"/>
              <a:t>- and pf-shell normal nuclei with the mass number larger than about 20 have various deformations within the small excitation energies. </a:t>
            </a:r>
          </a:p>
          <a:p>
            <a:endParaRPr kumimoji="1" lang="en-US" altLang="ja-JP" baseline="0" dirty="0" smtClean="0"/>
          </a:p>
          <a:p>
            <a:r>
              <a:rPr kumimoji="1" lang="en-US" altLang="ja-JP" baseline="0" dirty="0" smtClean="0"/>
              <a:t>Therefore, it is expected that the corresponding deformed states will appear in </a:t>
            </a:r>
            <a:r>
              <a:rPr kumimoji="1" lang="en-US" altLang="ja-JP" baseline="0" dirty="0" err="1" smtClean="0"/>
              <a:t>sd</a:t>
            </a:r>
            <a:r>
              <a:rPr kumimoji="1" lang="en-US" altLang="ja-JP" baseline="0" dirty="0" smtClean="0"/>
              <a:t>- and pf-shell Lambda hypernuclei. </a:t>
            </a:r>
          </a:p>
          <a:p>
            <a:endParaRPr kumimoji="1" lang="en-US" altLang="ja-JP" baseline="0" dirty="0" smtClean="0"/>
          </a:p>
          <a:p>
            <a:r>
              <a:rPr kumimoji="1" lang="en-US" altLang="ja-JP" baseline="0" dirty="0" smtClean="0"/>
              <a:t>In this talk, we focus on coexistence of deformations and triaxial deformation. </a:t>
            </a:r>
          </a:p>
        </p:txBody>
      </p:sp>
      <p:sp>
        <p:nvSpPr>
          <p:cNvPr id="4" name="スライド番号プレースホルダ 3"/>
          <p:cNvSpPr>
            <a:spLocks noGrp="1"/>
          </p:cNvSpPr>
          <p:nvPr>
            <p:ph type="sldNum" sz="quarter" idx="10"/>
          </p:nvPr>
        </p:nvSpPr>
        <p:spPr/>
        <p:txBody>
          <a:bodyPr/>
          <a:lstStyle/>
          <a:p>
            <a:fld id="{53520910-DA20-48E4-A1FF-9323A05B41AA}"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a:t>
            </a:r>
            <a:r>
              <a:rPr kumimoji="1" lang="en-US" altLang="ja-JP" baseline="0" dirty="0" smtClean="0"/>
              <a:t> me go to the results.</a:t>
            </a:r>
          </a:p>
          <a:p>
            <a:r>
              <a:rPr kumimoji="1" lang="en-US" altLang="ja-JP" baseline="0" dirty="0" smtClean="0"/>
              <a:t>Here I am showing the energy curve as a function of nuclear quadrupole deformation beta.</a:t>
            </a:r>
          </a:p>
          <a:p>
            <a:r>
              <a:rPr kumimoji="1" lang="en-US" altLang="ja-JP" baseline="0" dirty="0" smtClean="0"/>
              <a:t>The horizontal axis show beta, while the vertical axis show the energy in MeV.</a:t>
            </a:r>
          </a:p>
          <a:p>
            <a:endParaRPr kumimoji="1" lang="en-US" altLang="ja-JP" baseline="0" dirty="0" smtClean="0"/>
          </a:p>
          <a:p>
            <a:r>
              <a:rPr kumimoji="1" lang="en-US" altLang="ja-JP" baseline="0" dirty="0" smtClean="0"/>
              <a:t>We obtain one absolute and three local energy minima. </a:t>
            </a:r>
          </a:p>
          <a:p>
            <a:r>
              <a:rPr kumimoji="1" lang="en-US" altLang="ja-JP" baseline="0" dirty="0" smtClean="0"/>
              <a:t>It shows that these energy minima have different beta deformations.</a:t>
            </a:r>
          </a:p>
          <a:p>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 density distributions at each energy minima are also shown by the contour lines.</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60</a:t>
            </a:fld>
            <a:endParaRPr kumimoji="1" lang="ja-JP" altLang="en-US"/>
          </a:p>
        </p:txBody>
      </p:sp>
    </p:spTree>
    <p:extLst>
      <p:ext uri="{BB962C8B-B14F-4D97-AF65-F5344CB8AC3E}">
        <p14:creationId xmlns:p14="http://schemas.microsoft.com/office/powerpoint/2010/main" val="2146919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By adding a </a:t>
            </a:r>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61</a:t>
            </a:fld>
            <a:endParaRPr kumimoji="1" lang="ja-JP" altLang="en-US"/>
          </a:p>
        </p:txBody>
      </p:sp>
    </p:spTree>
    <p:extLst>
      <p:ext uri="{BB962C8B-B14F-4D97-AF65-F5344CB8AC3E}">
        <p14:creationId xmlns:p14="http://schemas.microsoft.com/office/powerpoint/2010/main" val="2570078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62</a:t>
            </a:fld>
            <a:endParaRPr kumimoji="1" lang="ja-JP" altLang="en-US"/>
          </a:p>
        </p:txBody>
      </p:sp>
    </p:spTree>
    <p:extLst>
      <p:ext uri="{BB962C8B-B14F-4D97-AF65-F5344CB8AC3E}">
        <p14:creationId xmlns:p14="http://schemas.microsoft.com/office/powerpoint/2010/main" val="725999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XXX39ArL</a:t>
            </a:r>
            <a:r>
              <a:rPr kumimoji="1" lang="ja-JP" altLang="en-US" dirty="0" smtClean="0"/>
              <a:t>に直す。</a:t>
            </a:r>
            <a:r>
              <a:rPr kumimoji="1" lang="en-US" altLang="ja-JP" dirty="0" smtClean="0"/>
              <a:t>XXX</a:t>
            </a:r>
            <a:endParaRPr kumimoji="1" lang="ja-JP" altLang="en-US" dirty="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65</a:t>
            </a:fld>
            <a:endParaRPr kumimoji="1" lang="ja-JP" altLang="en-US"/>
          </a:p>
        </p:txBody>
      </p:sp>
    </p:spTree>
    <p:extLst>
      <p:ext uri="{BB962C8B-B14F-4D97-AF65-F5344CB8AC3E}">
        <p14:creationId xmlns:p14="http://schemas.microsoft.com/office/powerpoint/2010/main" val="279397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 will</a:t>
            </a:r>
            <a:r>
              <a:rPr kumimoji="1" lang="en-US" altLang="ja-JP" baseline="0" dirty="0" smtClean="0"/>
              <a:t> briefly explain nuclear deformations and how to describe it.</a:t>
            </a:r>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It</a:t>
            </a:r>
            <a:r>
              <a:rPr kumimoji="1" lang="en-US" altLang="ja-JP" baseline="0" dirty="0" smtClean="0"/>
              <a:t> is well known that many nuclei are deformed. </a:t>
            </a:r>
          </a:p>
          <a:p>
            <a:r>
              <a:rPr kumimoji="1" lang="en-US" altLang="ja-JP" baseline="0" dirty="0" smtClean="0"/>
              <a:t>Their deformation are described by the quadrupole deformation parameters beta and gamma.</a:t>
            </a:r>
          </a:p>
          <a:p>
            <a:endParaRPr kumimoji="1" lang="en-US" altLang="ja-JP" baseline="0" dirty="0" smtClean="0"/>
          </a:p>
          <a:p>
            <a:r>
              <a:rPr kumimoji="1" lang="en-US" altLang="ja-JP" baseline="0" dirty="0" smtClean="0"/>
              <a:t>Here I am showing the beta-gamma plane.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Most of nuclei are </a:t>
            </a:r>
            <a:r>
              <a:rPr kumimoji="1" lang="en-US" altLang="ja-JP" baseline="0" dirty="0" err="1" smtClean="0"/>
              <a:t>prolately</a:t>
            </a:r>
            <a:r>
              <a:rPr kumimoji="1" lang="en-US" altLang="ja-JP" baseline="0" dirty="0" smtClean="0"/>
              <a:t> or </a:t>
            </a:r>
            <a:r>
              <a:rPr kumimoji="1" lang="en-US" altLang="ja-JP" baseline="0" dirty="0" err="1" smtClean="0"/>
              <a:t>oblately</a:t>
            </a:r>
            <a:r>
              <a:rPr kumimoji="1" lang="en-US" altLang="ja-JP" baseline="0" dirty="0" smtClean="0"/>
              <a:t> deformed.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Namely axially symmetric deformation. </a:t>
            </a:r>
          </a:p>
          <a:p>
            <a:endParaRPr kumimoji="1" lang="en-US" altLang="ja-JP" baseline="0" dirty="0" smtClean="0"/>
          </a:p>
          <a:p>
            <a:r>
              <a:rPr kumimoji="1" lang="en-US" altLang="ja-JP" baseline="0" dirty="0" smtClean="0"/>
              <a:t>On this plane, prolate and oblate deformations correspond to the regions with gamma = 0deg and 60 </a:t>
            </a:r>
            <a:r>
              <a:rPr kumimoji="1" lang="en-US" altLang="ja-JP" baseline="0" dirty="0" err="1" smtClean="0"/>
              <a:t>deg</a:t>
            </a:r>
            <a:r>
              <a:rPr kumimoji="1" lang="en-US" altLang="ja-JP" baseline="0" dirty="0" smtClean="0"/>
              <a:t>, respectively.</a:t>
            </a:r>
          </a:p>
          <a:p>
            <a:r>
              <a:rPr kumimoji="1" lang="en-US" altLang="ja-JP" baseline="0" dirty="0" smtClean="0"/>
              <a:t>Triaxial deformation corresponds to the middle region with about 30deg of gamma.</a:t>
            </a:r>
          </a:p>
        </p:txBody>
      </p:sp>
      <p:sp>
        <p:nvSpPr>
          <p:cNvPr id="4" name="スライド番号プレースホルダー 3"/>
          <p:cNvSpPr>
            <a:spLocks noGrp="1"/>
          </p:cNvSpPr>
          <p:nvPr>
            <p:ph type="sldNum" sz="quarter" idx="10"/>
          </p:nvPr>
        </p:nvSpPr>
        <p:spPr/>
        <p:txBody>
          <a:bodyPr/>
          <a:lstStyle/>
          <a:p>
            <a:fld id="{53520910-DA20-48E4-A1FF-9323A05B41AA}" type="slidenum">
              <a:rPr kumimoji="1" lang="ja-JP" altLang="en-US" smtClean="0"/>
              <a:pPr/>
              <a:t>5</a:t>
            </a:fld>
            <a:endParaRPr kumimoji="1" lang="ja-JP" altLang="en-US"/>
          </a:p>
        </p:txBody>
      </p:sp>
    </p:spTree>
    <p:extLst>
      <p:ext uri="{BB962C8B-B14F-4D97-AF65-F5344CB8AC3E}">
        <p14:creationId xmlns:p14="http://schemas.microsoft.com/office/powerpoint/2010/main" val="99788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I</a:t>
            </a:r>
            <a:r>
              <a:rPr kumimoji="1" lang="en-US" altLang="ja-JP" baseline="0" dirty="0" smtClean="0"/>
              <a:t> will briefly mention about coexistence of deformations.</a:t>
            </a:r>
          </a:p>
          <a:p>
            <a:endParaRPr kumimoji="1" lang="en-US" altLang="ja-JP" baseline="0" dirty="0" smtClean="0"/>
          </a:p>
          <a:p>
            <a:r>
              <a:rPr kumimoji="1" lang="en-US" altLang="ja-JP" baseline="0" dirty="0" smtClean="0"/>
              <a:t>It is discussed that  various deformations coexist within the small excitation energy in a nucleus with mass number around 40. </a:t>
            </a:r>
          </a:p>
          <a:p>
            <a:r>
              <a:rPr kumimoji="1" lang="en-US" altLang="ja-JP" baseline="0" dirty="0" smtClean="0"/>
              <a:t>For example, Ca40 have deformed excited states such as superdeformed states, while the ground state is spherical due to the double closed shell structure. </a:t>
            </a:r>
          </a:p>
          <a:p>
            <a:endParaRPr kumimoji="1" lang="en-US" altLang="ja-JP" baseline="0" dirty="0" smtClean="0"/>
          </a:p>
          <a:p>
            <a:r>
              <a:rPr kumimoji="1" lang="en-US" altLang="ja-JP" baseline="0" dirty="0" smtClean="0"/>
              <a:t>Superdeformation is a largely deformed states with the 1:2 axis ratio of nuclear deformation. </a:t>
            </a:r>
          </a:p>
          <a:p>
            <a:r>
              <a:rPr kumimoji="1" lang="en-US" altLang="ja-JP" baseline="0" dirty="0" smtClean="0"/>
              <a:t>In Ca40, existence of SD states were confirmed as well as normal deformed states.</a:t>
            </a:r>
          </a:p>
          <a:p>
            <a:endParaRPr kumimoji="1" lang="en-US" altLang="ja-JP" baseline="0" dirty="0" smtClean="0"/>
          </a:p>
          <a:p>
            <a:r>
              <a:rPr kumimoji="1" lang="en-US" altLang="ja-JP" baseline="0" dirty="0" smtClean="0"/>
              <a:t>Such coexistence aspects are expected to appear in the other nuclei. Ar38 is one of the candidates with the coexistence.</a:t>
            </a:r>
          </a:p>
          <a:p>
            <a:endParaRPr kumimoji="1" lang="en-US" altLang="ja-JP" baseline="0" dirty="0" smtClean="0"/>
          </a:p>
          <a:p>
            <a:r>
              <a:rPr kumimoji="1" lang="en-US" altLang="ja-JP" baseline="0" dirty="0" smtClean="0"/>
              <a:t>Here naïve question is, “if a L particle is added to these states with different deformations, what’s happen?”</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6</a:t>
            </a:fld>
            <a:endParaRPr kumimoji="1" lang="ja-JP" altLang="en-US"/>
          </a:p>
        </p:txBody>
      </p:sp>
    </p:spTree>
    <p:extLst>
      <p:ext uri="{BB962C8B-B14F-4D97-AF65-F5344CB8AC3E}">
        <p14:creationId xmlns:p14="http://schemas.microsoft.com/office/powerpoint/2010/main" val="212969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Another example of deformation in this mass region is triaxial deformation.</a:t>
            </a:r>
          </a:p>
          <a:p>
            <a:endParaRPr kumimoji="1" lang="en-US" altLang="ja-JP" baseline="0" dirty="0" smtClean="0"/>
          </a:p>
          <a:p>
            <a:r>
              <a:rPr kumimoji="1" lang="en-US" altLang="ja-JP" baseline="0" dirty="0" smtClean="0"/>
              <a:t>Mg isotopes are candidates of triaxially deformed nuclei. </a:t>
            </a:r>
          </a:p>
          <a:p>
            <a:r>
              <a:rPr kumimoji="1" lang="en-US" altLang="ja-JP" baseline="0" dirty="0" smtClean="0"/>
              <a:t>For example, Mg24 is considered to have triaxial deformation due to the existence of low-lying 2nd 2+ state, because a rigid rotor model with triaxial deformation so called </a:t>
            </a:r>
            <a:r>
              <a:rPr kumimoji="1" lang="en-US" altLang="ja-JP" baseline="0" dirty="0" err="1" smtClean="0"/>
              <a:t>Davydov</a:t>
            </a:r>
            <a:r>
              <a:rPr kumimoji="1" lang="en-US" altLang="ja-JP" baseline="0" dirty="0" smtClean="0"/>
              <a:t> model predict the low-lying 2nd 2+ state.</a:t>
            </a:r>
          </a:p>
          <a:p>
            <a:endParaRPr kumimoji="1" lang="en-US" altLang="ja-JP" baseline="0" dirty="0" smtClean="0"/>
          </a:p>
          <a:p>
            <a:r>
              <a:rPr kumimoji="1" lang="en-US" altLang="ja-JP" baseline="0" dirty="0" smtClean="0"/>
              <a:t>However, its identification is not easy.</a:t>
            </a:r>
          </a:p>
          <a:p>
            <a:r>
              <a:rPr kumimoji="1" lang="en-US" altLang="ja-JP" baseline="0" dirty="0" smtClean="0"/>
              <a:t>Here our task is to identify nuclear triaxial deformation of the core nucleus by using a L as a probe. </a:t>
            </a:r>
          </a:p>
        </p:txBody>
      </p:sp>
      <p:sp>
        <p:nvSpPr>
          <p:cNvPr id="4" name="スライド番号プレースホルダ 3"/>
          <p:cNvSpPr>
            <a:spLocks noGrp="1"/>
          </p:cNvSpPr>
          <p:nvPr>
            <p:ph type="sldNum" sz="quarter" idx="10"/>
          </p:nvPr>
        </p:nvSpPr>
        <p:spPr/>
        <p:txBody>
          <a:bodyPr/>
          <a:lstStyle/>
          <a:p>
            <a:fld id="{B5891922-5A35-4CA1-9B83-E952A34B7DBC}"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Here I will briefly explain the frame work.</a:t>
            </a:r>
          </a:p>
          <a:p>
            <a:r>
              <a:rPr kumimoji="1" lang="en-US" altLang="ja-JP" baseline="0" dirty="0" smtClean="0"/>
              <a:t>We have extended AMD model to hypernuclei.</a:t>
            </a:r>
          </a:p>
          <a:p>
            <a:r>
              <a:rPr kumimoji="1" lang="en-US" altLang="ja-JP" baseline="0" dirty="0" smtClean="0"/>
              <a:t>The Hamiltonian is given as follows.</a:t>
            </a:r>
          </a:p>
          <a:p>
            <a:r>
              <a:rPr kumimoji="1" lang="en-US" altLang="ja-JP" baseline="0" dirty="0" smtClean="0"/>
              <a:t>We used the Gogny D1S force as NN effective interaction.</a:t>
            </a:r>
          </a:p>
          <a:p>
            <a:r>
              <a:rPr kumimoji="1" lang="en-US" altLang="ja-JP" baseline="0" dirty="0" smtClean="0"/>
              <a:t>And we adopted the YNG interaction as Lambda-N effective interaction.</a:t>
            </a:r>
          </a:p>
          <a:p>
            <a:endParaRPr kumimoji="1" lang="en-US" altLang="ja-JP" baseline="0" dirty="0" smtClean="0"/>
          </a:p>
          <a:p>
            <a:r>
              <a:rPr kumimoji="1" lang="en-US" altLang="ja-JP" baseline="0" dirty="0" smtClean="0"/>
              <a:t>The wave function is defined as follows.</a:t>
            </a:r>
          </a:p>
          <a:p>
            <a:r>
              <a:rPr kumimoji="1" lang="en-US" altLang="ja-JP" baseline="0" dirty="0" smtClean="0"/>
              <a:t>The nuclear part is defined by the Slater determinant.</a:t>
            </a:r>
          </a:p>
          <a:p>
            <a:r>
              <a:rPr kumimoji="1" lang="en-US" altLang="ja-JP" baseline="0" dirty="0" smtClean="0"/>
              <a:t>The spatial part of single particle wave function is described by the Gaussian wave packets.</a:t>
            </a:r>
          </a:p>
          <a:p>
            <a:r>
              <a:rPr kumimoji="1" lang="en-US" altLang="ja-JP" baseline="0" dirty="0" smtClean="0"/>
              <a:t>The single particle wave function of Lambda particle is defined by the superposition of the Gaussian wave packets.</a:t>
            </a:r>
          </a:p>
          <a:p>
            <a:endParaRPr kumimoji="1" lang="en-US" altLang="ja-JP" baseline="0" dirty="0" smtClean="0"/>
          </a:p>
          <a:p>
            <a:r>
              <a:rPr kumimoji="1" lang="en-US" altLang="ja-JP" baseline="0" dirty="0" smtClean="0"/>
              <a:t>Finally, the total wave function becomes as follows.</a:t>
            </a:r>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D0A376D5-17DC-40F3-BD7F-72B8E1C00F40}"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a:t>
            </a:r>
            <a:r>
              <a:rPr kumimoji="1" lang="en-US" altLang="ja-JP" baseline="0" dirty="0" smtClean="0"/>
              <a:t> we will focus on coexistence of deformations.</a:t>
            </a:r>
          </a:p>
          <a:p>
            <a:r>
              <a:rPr kumimoji="1" lang="en-US" altLang="ja-JP" baseline="0" dirty="0" smtClean="0"/>
              <a:t>And we will discuss what is happen with Lambda in these deformed states.</a:t>
            </a:r>
          </a:p>
          <a:p>
            <a:endParaRPr kumimoji="1" lang="en-US" altLang="ja-JP" baseline="0" dirty="0" smtClean="0"/>
          </a:p>
          <a:p>
            <a:r>
              <a:rPr kumimoji="1" lang="en-US" altLang="ja-JP" baseline="0" dirty="0" smtClean="0"/>
              <a:t>As mentioned before, the coexistence of deformations is expected in Ar38.</a:t>
            </a:r>
          </a:p>
          <a:p>
            <a:r>
              <a:rPr kumimoji="1" lang="en-US" altLang="ja-JP" baseline="0" dirty="0" smtClean="0"/>
              <a:t>Today, we focus on structure of Ar39L.</a:t>
            </a:r>
          </a:p>
        </p:txBody>
      </p:sp>
      <p:sp>
        <p:nvSpPr>
          <p:cNvPr id="4" name="スライド番号プレースホルダー 3"/>
          <p:cNvSpPr>
            <a:spLocks noGrp="1"/>
          </p:cNvSpPr>
          <p:nvPr>
            <p:ph type="sldNum" sz="quarter" idx="10"/>
          </p:nvPr>
        </p:nvSpPr>
        <p:spPr/>
        <p:txBody>
          <a:bodyPr/>
          <a:lstStyle/>
          <a:p>
            <a:fld id="{B43F62B2-9BB4-4ACC-BDF0-523724CF9FA2}" type="slidenum">
              <a:rPr kumimoji="1" lang="ja-JP" altLang="en-US" smtClean="0"/>
              <a:t>12</a:t>
            </a:fld>
            <a:endParaRPr kumimoji="1" lang="ja-JP" altLang="en-US"/>
          </a:p>
        </p:txBody>
      </p:sp>
    </p:spTree>
    <p:extLst>
      <p:ext uri="{BB962C8B-B14F-4D97-AF65-F5344CB8AC3E}">
        <p14:creationId xmlns:p14="http://schemas.microsoft.com/office/powerpoint/2010/main" val="212969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354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471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61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0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0108"/>
          </a:xfrm>
        </p:spPr>
        <p:txBody>
          <a:bodyPr>
            <a:normAutofit/>
          </a:bodyPr>
          <a:lstStyle>
            <a:lvl1pPr algn="l">
              <a:defRPr sz="320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0" y="785794"/>
            <a:ext cx="9144000" cy="5572164"/>
          </a:xfrm>
        </p:spPr>
        <p:txBody>
          <a:bodyPr/>
          <a:lstStyle>
            <a:lvl1pPr>
              <a:buClr>
                <a:srgbClr val="002060"/>
              </a:buClr>
              <a:buSzPct val="80000"/>
              <a:buFont typeface="Wingdings" pitchFamily="2" charset="2"/>
              <a:buChar char="u"/>
              <a:defRPr sz="2400" b="1">
                <a:solidFill>
                  <a:srgbClr val="002060"/>
                </a:solidFill>
              </a:defRPr>
            </a:lvl1pPr>
            <a:lvl2pPr marL="432000">
              <a:buFont typeface="Wingdings" pitchFamily="2" charset="2"/>
              <a:buChar char="l"/>
              <a:defRPr sz="2200" b="1"/>
            </a:lvl2pPr>
            <a:lvl3pPr marL="540000">
              <a:buFont typeface="Calibri" pitchFamily="34" charset="0"/>
              <a:buChar char="–"/>
              <a:defRPr sz="2000" b="1"/>
            </a:lvl3pPr>
            <a:lvl4pPr marL="648000">
              <a:buFont typeface="Calibri" pitchFamily="34" charset="0"/>
              <a:buChar char="•"/>
              <a:defRPr/>
            </a:lvl4pPr>
            <a:lvl5pPr marL="1260000">
              <a:defRPr sz="1800"/>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cxnSp>
        <p:nvCxnSpPr>
          <p:cNvPr id="8" name="直線コネクタ 7"/>
          <p:cNvCxnSpPr/>
          <p:nvPr userDrawn="1"/>
        </p:nvCxnSpPr>
        <p:spPr>
          <a:xfrm>
            <a:off x="0" y="785794"/>
            <a:ext cx="914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42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95972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8115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8247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27724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27836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1946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121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559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54777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3987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143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15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937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950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472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887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228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7DDEB-5BAC-4227-9961-82D12E6B3B57}" type="datetimeFigureOut">
              <a:rPr lang="ja-JP" altLang="en-US" smtClean="0">
                <a:solidFill>
                  <a:prstClr val="black">
                    <a:tint val="75000"/>
                  </a:prstClr>
                </a:solidFill>
              </a:rPr>
              <a:pPr/>
              <a:t>2014/5/28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D4C02-B142-4DFF-A2AF-ED962ADB07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5671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A7162-B7AB-44F5-A7DE-11D319F98F99}" type="datetimeFigureOut">
              <a:rPr lang="ja-JP" altLang="en-US" smtClean="0">
                <a:solidFill>
                  <a:prstClr val="black">
                    <a:tint val="75000"/>
                  </a:prstClr>
                </a:solidFill>
              </a:rPr>
              <a:pPr/>
              <a:t>2014/5/28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6CC15-0E89-4497-8ADC-D35FD5EB6E4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62642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7.bin"/><Relationship Id="rId18" Type="http://schemas.openxmlformats.org/officeDocument/2006/relationships/image" Target="../media/image29.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7.wmf"/><Relationship Id="rId17" Type="http://schemas.openxmlformats.org/officeDocument/2006/relationships/oleObject" Target="../embeddings/oleObject19.bin"/><Relationship Id="rId2" Type="http://schemas.openxmlformats.org/officeDocument/2006/relationships/slideLayout" Target="../slideLayouts/slideLayout13.xml"/><Relationship Id="rId16" Type="http://schemas.openxmlformats.org/officeDocument/2006/relationships/image" Target="../media/image23.wmf"/><Relationship Id="rId20"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6.wmf"/><Relationship Id="rId19" Type="http://schemas.openxmlformats.org/officeDocument/2006/relationships/oleObject" Target="../embeddings/oleObject20.bin"/><Relationship Id="rId4" Type="http://schemas.openxmlformats.org/officeDocument/2006/relationships/image" Target="../media/image21.wmf"/><Relationship Id="rId9" Type="http://schemas.openxmlformats.org/officeDocument/2006/relationships/oleObject" Target="../embeddings/oleObject15.bin"/><Relationship Id="rId14" Type="http://schemas.openxmlformats.org/officeDocument/2006/relationships/image" Target="../media/image28.w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1.xml"/><Relationship Id="rId7" Type="http://schemas.openxmlformats.org/officeDocument/2006/relationships/image" Target="../media/image57.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56.png"/><Relationship Id="rId5" Type="http://schemas.openxmlformats.org/officeDocument/2006/relationships/image" Target="../media/image55.wmf"/><Relationship Id="rId4" Type="http://schemas.openxmlformats.org/officeDocument/2006/relationships/oleObject" Target="../embeddings/oleObject21.bin"/><Relationship Id="rId9"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22.xml"/><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2.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55.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37.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79.png"/><Relationship Id="rId7" Type="http://schemas.openxmlformats.org/officeDocument/2006/relationships/image" Target="../media/image330.pn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350.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80.png"/><Relationship Id="rId4" Type="http://schemas.openxmlformats.org/officeDocument/2006/relationships/image" Target="../media/image370.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380.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370.png"/><Relationship Id="rId5" Type="http://schemas.openxmlformats.org/officeDocument/2006/relationships/image" Target="../media/image400.png"/><Relationship Id="rId4" Type="http://schemas.openxmlformats.org/officeDocument/2006/relationships/image" Target="../media/image390.png"/></Relationships>
</file>

<file path=ppt/slides/_rels/slide5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420.png"/></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image" Target="../media/image470.png"/><Relationship Id="rId1" Type="http://schemas.openxmlformats.org/officeDocument/2006/relationships/slideLayout" Target="../slideLayouts/slideLayout13.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90.pn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92.pn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wmf"/><Relationship Id="rId18"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14.wmf"/><Relationship Id="rId12" Type="http://schemas.openxmlformats.org/officeDocument/2006/relationships/oleObject" Target="../embeddings/oleObject5.bin"/><Relationship Id="rId17" Type="http://schemas.openxmlformats.org/officeDocument/2006/relationships/image" Target="../media/image19.wmf"/><Relationship Id="rId2" Type="http://schemas.openxmlformats.org/officeDocument/2006/relationships/slideLayout" Target="../slideLayouts/slideLayout13.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4.bin"/><Relationship Id="rId19" Type="http://schemas.openxmlformats.org/officeDocument/2006/relationships/image" Target="../media/image20.wmf"/><Relationship Id="rId4" Type="http://schemas.openxmlformats.org/officeDocument/2006/relationships/oleObject" Target="../embeddings/oleObject1.bin"/><Relationship Id="rId9" Type="http://schemas.openxmlformats.org/officeDocument/2006/relationships/image" Target="../media/image15.wmf"/><Relationship Id="rId1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21.wmf"/><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742951"/>
            <a:ext cx="9144000" cy="1470025"/>
          </a:xfrm>
        </p:spPr>
        <p:txBody>
          <a:bodyPr>
            <a:normAutofit fontScale="90000"/>
          </a:bodyPr>
          <a:lstStyle/>
          <a:p>
            <a:r>
              <a:rPr lang="en-US" altLang="ja-JP" sz="4000" b="1" dirty="0">
                <a:solidFill>
                  <a:schemeClr val="tx2"/>
                </a:solidFill>
              </a:rPr>
              <a:t>Deformations of </a:t>
            </a:r>
            <a:r>
              <a:rPr lang="en-US" altLang="ja-JP" sz="4000" b="1" dirty="0" smtClean="0">
                <a:solidFill>
                  <a:schemeClr val="tx2"/>
                </a:solidFill>
              </a:rPr>
              <a:t/>
            </a:r>
            <a:br>
              <a:rPr lang="en-US" altLang="ja-JP" sz="4000" b="1" dirty="0" smtClean="0">
                <a:solidFill>
                  <a:schemeClr val="tx2"/>
                </a:solidFill>
              </a:rPr>
            </a:br>
            <a:r>
              <a:rPr lang="en-US" altLang="ja-JP" sz="4000" b="1" i="1" dirty="0" err="1" smtClean="0">
                <a:solidFill>
                  <a:schemeClr val="tx2"/>
                </a:solidFill>
              </a:rPr>
              <a:t>sd</a:t>
            </a:r>
            <a:r>
              <a:rPr lang="en-US" altLang="ja-JP" sz="4000" b="1" i="1" dirty="0" smtClean="0">
                <a:solidFill>
                  <a:schemeClr val="tx2"/>
                </a:solidFill>
              </a:rPr>
              <a:t> </a:t>
            </a:r>
            <a:r>
              <a:rPr lang="en-US" altLang="ja-JP" sz="4000" b="1" dirty="0" smtClean="0">
                <a:solidFill>
                  <a:schemeClr val="tx2"/>
                </a:solidFill>
              </a:rPr>
              <a:t>and</a:t>
            </a:r>
            <a:r>
              <a:rPr lang="en-US" altLang="ja-JP" sz="4000" b="1" i="1" dirty="0" smtClean="0">
                <a:solidFill>
                  <a:schemeClr val="tx2"/>
                </a:solidFill>
              </a:rPr>
              <a:t> pf</a:t>
            </a:r>
            <a:r>
              <a:rPr lang="en-US" altLang="ja-JP" sz="4000" b="1" dirty="0" smtClean="0">
                <a:solidFill>
                  <a:schemeClr val="tx2"/>
                </a:solidFill>
              </a:rPr>
              <a:t> </a:t>
            </a:r>
            <a:r>
              <a:rPr lang="en-US" altLang="ja-JP" sz="4000" b="1" dirty="0">
                <a:solidFill>
                  <a:schemeClr val="tx2"/>
                </a:solidFill>
              </a:rPr>
              <a:t>shell </a:t>
            </a:r>
            <a:r>
              <a:rPr lang="en-US" altLang="ja-JP" sz="4000" b="1" dirty="0" smtClean="0">
                <a:solidFill>
                  <a:schemeClr val="tx2"/>
                </a:solidFill>
                <a:latin typeface="Symbol" panose="05050102010706020507" pitchFamily="18" charset="2"/>
              </a:rPr>
              <a:t>L</a:t>
            </a:r>
            <a:r>
              <a:rPr lang="en-US" altLang="ja-JP" sz="4000" b="1" dirty="0" smtClean="0">
                <a:solidFill>
                  <a:schemeClr val="tx2"/>
                </a:solidFill>
              </a:rPr>
              <a:t> </a:t>
            </a:r>
            <a:r>
              <a:rPr lang="en-US" altLang="ja-JP" sz="4000" b="1" dirty="0">
                <a:solidFill>
                  <a:schemeClr val="tx2"/>
                </a:solidFill>
              </a:rPr>
              <a:t>hypernuclei with </a:t>
            </a:r>
            <a:r>
              <a:rPr lang="en-US" altLang="ja-JP" sz="4000" b="1" dirty="0" smtClean="0">
                <a:solidFill>
                  <a:schemeClr val="tx2"/>
                </a:solidFill>
              </a:rPr>
              <a:t>antisymmetrized molecular dynamics</a:t>
            </a:r>
            <a:endParaRPr kumimoji="1" lang="ja-JP" altLang="en-US" sz="4000" b="1" dirty="0">
              <a:solidFill>
                <a:schemeClr val="tx2"/>
              </a:solidFill>
            </a:endParaRPr>
          </a:p>
        </p:txBody>
      </p:sp>
      <p:sp>
        <p:nvSpPr>
          <p:cNvPr id="3" name="サブタイトル 2"/>
          <p:cNvSpPr>
            <a:spLocks noGrp="1"/>
          </p:cNvSpPr>
          <p:nvPr>
            <p:ph type="subTitle" idx="1"/>
          </p:nvPr>
        </p:nvSpPr>
        <p:spPr>
          <a:xfrm>
            <a:off x="2195736" y="4293096"/>
            <a:ext cx="4797152" cy="648072"/>
          </a:xfrm>
        </p:spPr>
        <p:txBody>
          <a:bodyPr>
            <a:normAutofit/>
          </a:bodyPr>
          <a:lstStyle/>
          <a:p>
            <a:r>
              <a:rPr lang="en-US" altLang="ja-JP" dirty="0" smtClean="0">
                <a:solidFill>
                  <a:schemeClr val="tx1"/>
                </a:solidFill>
              </a:rPr>
              <a:t>Masahiro Isaka (RIKEN)</a:t>
            </a:r>
          </a:p>
        </p:txBody>
      </p:sp>
    </p:spTree>
    <p:extLst>
      <p:ext uri="{BB962C8B-B14F-4D97-AF65-F5344CB8AC3E}">
        <p14:creationId xmlns:p14="http://schemas.microsoft.com/office/powerpoint/2010/main" val="3847632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Theoretical Framework: HyperAMD</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sz="2400" dirty="0" smtClean="0"/>
              <a:t>Procedure of the calculation</a:t>
            </a:r>
            <a:endParaRPr kumimoji="1" lang="ja-JP" altLang="en-US" sz="2400" dirty="0"/>
          </a:p>
        </p:txBody>
      </p:sp>
      <p:sp>
        <p:nvSpPr>
          <p:cNvPr id="6" name="角丸四角形 5"/>
          <p:cNvSpPr/>
          <p:nvPr/>
        </p:nvSpPr>
        <p:spPr>
          <a:xfrm>
            <a:off x="857224" y="1357298"/>
            <a:ext cx="7572428" cy="92869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2"/>
                </a:solidFill>
              </a:rPr>
              <a:t>Variational Calculation </a:t>
            </a:r>
            <a:endParaRPr kumimoji="1" lang="en-US" altLang="ja-JP" sz="2000" b="1" dirty="0" smtClean="0">
              <a:solidFill>
                <a:schemeClr val="tx2"/>
              </a:solidFill>
            </a:endParaRPr>
          </a:p>
          <a:p>
            <a:pPr>
              <a:buFont typeface="Arial" pitchFamily="34" charset="0"/>
              <a:buChar char="•"/>
            </a:pPr>
            <a:r>
              <a:rPr lang="en-US" altLang="ja-JP" dirty="0" smtClean="0">
                <a:solidFill>
                  <a:schemeClr val="tx2"/>
                </a:solidFill>
              </a:rPr>
              <a:t> Imaginary time development method</a:t>
            </a:r>
          </a:p>
          <a:p>
            <a:pPr>
              <a:buFont typeface="Arial" pitchFamily="34" charset="0"/>
              <a:buChar char="•"/>
            </a:pPr>
            <a:r>
              <a:rPr kumimoji="1" lang="en-US" altLang="ja-JP" dirty="0" smtClean="0">
                <a:solidFill>
                  <a:schemeClr val="tx2"/>
                </a:solidFill>
              </a:rPr>
              <a:t> Variational parameters:</a:t>
            </a:r>
            <a:endParaRPr kumimoji="1" lang="ja-JP" altLang="en-US" dirty="0">
              <a:solidFill>
                <a:schemeClr val="tx2"/>
              </a:solidFill>
            </a:endParaRPr>
          </a:p>
        </p:txBody>
      </p:sp>
      <p:sp>
        <p:nvSpPr>
          <p:cNvPr id="7" name="角丸四角形 6"/>
          <p:cNvSpPr/>
          <p:nvPr/>
        </p:nvSpPr>
        <p:spPr>
          <a:xfrm>
            <a:off x="857224" y="2714620"/>
            <a:ext cx="7572428" cy="107157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2"/>
                </a:solidFill>
              </a:rPr>
              <a:t>Angular Momentum Projection</a:t>
            </a:r>
          </a:p>
          <a:p>
            <a:pPr algn="ctr"/>
            <a:endParaRPr kumimoji="1" lang="en-US" altLang="ja-JP" dirty="0" smtClean="0">
              <a:solidFill>
                <a:schemeClr val="tx2"/>
              </a:solidFill>
            </a:endParaRPr>
          </a:p>
          <a:p>
            <a:pPr algn="ctr"/>
            <a:endParaRPr kumimoji="1" lang="ja-JP" altLang="en-US" dirty="0">
              <a:solidFill>
                <a:schemeClr val="tx2"/>
              </a:solidFill>
            </a:endParaRPr>
          </a:p>
        </p:txBody>
      </p:sp>
      <p:sp>
        <p:nvSpPr>
          <p:cNvPr id="8" name="角丸四角形 7"/>
          <p:cNvSpPr/>
          <p:nvPr/>
        </p:nvSpPr>
        <p:spPr>
          <a:xfrm>
            <a:off x="857224" y="4214818"/>
            <a:ext cx="7572428" cy="200026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200" b="1" dirty="0" smtClean="0">
                <a:solidFill>
                  <a:schemeClr val="tx2"/>
                </a:solidFill>
              </a:rPr>
              <a:t>Generator Coordinate Method(GCM)</a:t>
            </a:r>
          </a:p>
          <a:p>
            <a:pPr>
              <a:buFont typeface="Arial" pitchFamily="34" charset="0"/>
              <a:buChar char="•"/>
            </a:pPr>
            <a:r>
              <a:rPr lang="en-US" altLang="ja-JP" dirty="0" smtClean="0">
                <a:solidFill>
                  <a:schemeClr val="tx2"/>
                </a:solidFill>
              </a:rPr>
              <a:t>Superposition of the w.f. with different configuration</a:t>
            </a:r>
          </a:p>
          <a:p>
            <a:pPr>
              <a:buFont typeface="Arial" pitchFamily="34" charset="0"/>
              <a:buChar char="•"/>
            </a:pPr>
            <a:r>
              <a:rPr lang="en-US" altLang="ja-JP" dirty="0" smtClean="0">
                <a:solidFill>
                  <a:schemeClr val="tx2"/>
                </a:solidFill>
              </a:rPr>
              <a:t>D</a:t>
            </a:r>
            <a:r>
              <a:rPr kumimoji="1" lang="en-US" altLang="ja-JP" dirty="0" smtClean="0">
                <a:solidFill>
                  <a:schemeClr val="tx2"/>
                </a:solidFill>
              </a:rPr>
              <a:t>iagonalization of              and</a:t>
            </a:r>
          </a:p>
          <a:p>
            <a:endParaRPr kumimoji="1" lang="en-US" altLang="ja-JP" sz="1100" b="1" dirty="0" smtClean="0">
              <a:solidFill>
                <a:schemeClr val="tx2"/>
              </a:solidFill>
            </a:endParaRPr>
          </a:p>
          <a:p>
            <a:endParaRPr kumimoji="1" lang="en-US" altLang="ja-JP" sz="2000" b="1" dirty="0" smtClean="0">
              <a:solidFill>
                <a:schemeClr val="tx2"/>
              </a:solidFill>
            </a:endParaRPr>
          </a:p>
          <a:p>
            <a:pPr algn="ctr"/>
            <a:endParaRPr kumimoji="1" lang="en-US" altLang="ja-JP" dirty="0" smtClean="0">
              <a:solidFill>
                <a:schemeClr val="tx2"/>
              </a:solidFill>
            </a:endParaRPr>
          </a:p>
          <a:p>
            <a:pPr algn="ctr"/>
            <a:endParaRPr kumimoji="1" lang="ja-JP" altLang="en-US" dirty="0">
              <a:solidFill>
                <a:schemeClr val="tx2"/>
              </a:solidFill>
            </a:endParaRPr>
          </a:p>
        </p:txBody>
      </p:sp>
      <p:graphicFrame>
        <p:nvGraphicFramePr>
          <p:cNvPr id="9" name="オブジェクト 8"/>
          <p:cNvGraphicFramePr>
            <a:graphicFrameLocks noChangeAspect="1"/>
          </p:cNvGraphicFramePr>
          <p:nvPr/>
        </p:nvGraphicFramePr>
        <p:xfrm>
          <a:off x="4786314" y="1425953"/>
          <a:ext cx="1204908" cy="620320"/>
        </p:xfrm>
        <a:graphic>
          <a:graphicData uri="http://schemas.openxmlformats.org/presentationml/2006/ole">
            <mc:AlternateContent xmlns:mc="http://schemas.openxmlformats.org/markup-compatibility/2006">
              <mc:Choice xmlns:v="urn:schemas-microsoft-com:vml" Requires="v">
                <p:oleObj spid="_x0000_s79795" name="数式" r:id="rId3" imgW="888840" imgH="457200" progId="Equation.3">
                  <p:embed/>
                </p:oleObj>
              </mc:Choice>
              <mc:Fallback>
                <p:oleObj name="数式" r:id="rId3" imgW="8888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1425953"/>
                        <a:ext cx="1204908" cy="620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2" name="Object 4"/>
          <p:cNvGraphicFramePr>
            <a:graphicFrameLocks noChangeAspect="1"/>
          </p:cNvGraphicFramePr>
          <p:nvPr/>
        </p:nvGraphicFramePr>
        <p:xfrm>
          <a:off x="6269053" y="1589073"/>
          <a:ext cx="517525" cy="249238"/>
        </p:xfrm>
        <a:graphic>
          <a:graphicData uri="http://schemas.openxmlformats.org/presentationml/2006/ole">
            <mc:AlternateContent xmlns:mc="http://schemas.openxmlformats.org/markup-compatibility/2006">
              <mc:Choice xmlns:v="urn:schemas-microsoft-com:vml" Requires="v">
                <p:oleObj spid="_x0000_s79796" name="数式" r:id="rId5" imgW="368280" imgH="177480" progId="Equation.3">
                  <p:embed/>
                </p:oleObj>
              </mc:Choice>
              <mc:Fallback>
                <p:oleObj name="数式" r:id="rId5" imgW="3682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053" y="1589073"/>
                        <a:ext cx="517525" cy="24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Object 5"/>
          <p:cNvGraphicFramePr>
            <a:graphicFrameLocks noChangeAspect="1"/>
          </p:cNvGraphicFramePr>
          <p:nvPr/>
        </p:nvGraphicFramePr>
        <p:xfrm>
          <a:off x="1357290" y="3143248"/>
          <a:ext cx="4972059" cy="633820"/>
        </p:xfrm>
        <a:graphic>
          <a:graphicData uri="http://schemas.openxmlformats.org/presentationml/2006/ole">
            <mc:AlternateContent xmlns:mc="http://schemas.openxmlformats.org/markup-compatibility/2006">
              <mc:Choice xmlns:v="urn:schemas-microsoft-com:vml" Requires="v">
                <p:oleObj spid="_x0000_s79797" name="数式" r:id="rId7" imgW="2197080" imgH="279360" progId="Equation.3">
                  <p:embed/>
                </p:oleObj>
              </mc:Choice>
              <mc:Fallback>
                <p:oleObj name="数式" r:id="rId7" imgW="2197080" imgH="279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7290" y="3143248"/>
                        <a:ext cx="4972059" cy="6338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オブジェクト 12"/>
          <p:cNvGraphicFramePr>
            <a:graphicFrameLocks noChangeAspect="1"/>
          </p:cNvGraphicFramePr>
          <p:nvPr/>
        </p:nvGraphicFramePr>
        <p:xfrm>
          <a:off x="1237960" y="5143512"/>
          <a:ext cx="4119858" cy="536312"/>
        </p:xfrm>
        <a:graphic>
          <a:graphicData uri="http://schemas.openxmlformats.org/presentationml/2006/ole">
            <mc:AlternateContent xmlns:mc="http://schemas.openxmlformats.org/markup-compatibility/2006">
              <mc:Choice xmlns:v="urn:schemas-microsoft-com:vml" Requires="v">
                <p:oleObj spid="_x0000_s79798" name="数式" r:id="rId9" imgW="2145960" imgH="279360" progId="Equation.3">
                  <p:embed/>
                </p:oleObj>
              </mc:Choice>
              <mc:Fallback>
                <p:oleObj name="数式" r:id="rId9" imgW="2145960" imgH="2793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7960" y="5143512"/>
                        <a:ext cx="4119858" cy="53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5" name="Object 7"/>
          <p:cNvGraphicFramePr>
            <a:graphicFrameLocks noChangeAspect="1"/>
          </p:cNvGraphicFramePr>
          <p:nvPr/>
        </p:nvGraphicFramePr>
        <p:xfrm>
          <a:off x="1246034" y="5646758"/>
          <a:ext cx="3778139" cy="536310"/>
        </p:xfrm>
        <a:graphic>
          <a:graphicData uri="http://schemas.openxmlformats.org/presentationml/2006/ole">
            <mc:AlternateContent xmlns:mc="http://schemas.openxmlformats.org/markup-compatibility/2006">
              <mc:Choice xmlns:v="urn:schemas-microsoft-com:vml" Requires="v">
                <p:oleObj spid="_x0000_s79799" name="数式" r:id="rId11" imgW="1968480" imgH="279360" progId="Equation.3">
                  <p:embed/>
                </p:oleObj>
              </mc:Choice>
              <mc:Fallback>
                <p:oleObj name="数式" r:id="rId11" imgW="1968480" imgH="2793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6034" y="5646758"/>
                        <a:ext cx="3778139" cy="53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オブジェクト 14"/>
          <p:cNvGraphicFramePr>
            <a:graphicFrameLocks noChangeAspect="1"/>
          </p:cNvGraphicFramePr>
          <p:nvPr/>
        </p:nvGraphicFramePr>
        <p:xfrm>
          <a:off x="5572132" y="5427163"/>
          <a:ext cx="2786082" cy="573605"/>
        </p:xfrm>
        <a:graphic>
          <a:graphicData uri="http://schemas.openxmlformats.org/presentationml/2006/ole">
            <mc:AlternateContent xmlns:mc="http://schemas.openxmlformats.org/markup-compatibility/2006">
              <mc:Choice xmlns:v="urn:schemas-microsoft-com:vml" Requires="v">
                <p:oleObj spid="_x0000_s79800" name="数式" r:id="rId13" imgW="1726920" imgH="355320" progId="Equation.3">
                  <p:embed/>
                </p:oleObj>
              </mc:Choice>
              <mc:Fallback>
                <p:oleObj name="数式" r:id="rId13" imgW="1726920" imgH="3553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2132" y="5427163"/>
                        <a:ext cx="2786082" cy="5736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下矢印 15"/>
          <p:cNvSpPr/>
          <p:nvPr/>
        </p:nvSpPr>
        <p:spPr>
          <a:xfrm>
            <a:off x="3857620" y="2285992"/>
            <a:ext cx="1571636" cy="428628"/>
          </a:xfrm>
          <a:prstGeom prst="downArrow">
            <a:avLst>
              <a:gd name="adj1" fmla="val 50000"/>
              <a:gd name="adj2" fmla="val 62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3857620" y="3786190"/>
            <a:ext cx="1571636" cy="428628"/>
          </a:xfrm>
          <a:prstGeom prst="downArrow">
            <a:avLst>
              <a:gd name="adj1" fmla="val 50000"/>
              <a:gd name="adj2" fmla="val 62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オブジェクト 18"/>
          <p:cNvGraphicFramePr>
            <a:graphicFrameLocks noChangeAspect="1"/>
          </p:cNvGraphicFramePr>
          <p:nvPr/>
        </p:nvGraphicFramePr>
        <p:xfrm>
          <a:off x="3332171" y="2000250"/>
          <a:ext cx="2382837" cy="317500"/>
        </p:xfrm>
        <a:graphic>
          <a:graphicData uri="http://schemas.openxmlformats.org/presentationml/2006/ole">
            <mc:AlternateContent xmlns:mc="http://schemas.openxmlformats.org/markup-compatibility/2006">
              <mc:Choice xmlns:v="urn:schemas-microsoft-com:vml" Requires="v">
                <p:oleObj spid="_x0000_s79801" name="数式" r:id="rId15" imgW="1714320" imgH="228600" progId="Equation.3">
                  <p:embed/>
                </p:oleObj>
              </mc:Choice>
              <mc:Fallback>
                <p:oleObj name="数式" r:id="rId15" imgW="171432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2171" y="2000250"/>
                        <a:ext cx="238283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5" name="Object 9"/>
          <p:cNvGraphicFramePr>
            <a:graphicFrameLocks noChangeAspect="1"/>
          </p:cNvGraphicFramePr>
          <p:nvPr/>
        </p:nvGraphicFramePr>
        <p:xfrm>
          <a:off x="2857488" y="4846171"/>
          <a:ext cx="590548" cy="328438"/>
        </p:xfrm>
        <a:graphic>
          <a:graphicData uri="http://schemas.openxmlformats.org/presentationml/2006/ole">
            <mc:AlternateContent xmlns:mc="http://schemas.openxmlformats.org/markup-compatibility/2006">
              <mc:Choice xmlns:v="urn:schemas-microsoft-com:vml" Requires="v">
                <p:oleObj spid="_x0000_s79802" name="数式" r:id="rId17" imgW="457200" imgH="253800" progId="Equation.3">
                  <p:embed/>
                </p:oleObj>
              </mc:Choice>
              <mc:Fallback>
                <p:oleObj name="数式" r:id="rId17" imgW="45720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57488" y="4846171"/>
                        <a:ext cx="590548" cy="32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6" name="Object 10"/>
          <p:cNvGraphicFramePr>
            <a:graphicFrameLocks noChangeAspect="1"/>
          </p:cNvGraphicFramePr>
          <p:nvPr/>
        </p:nvGraphicFramePr>
        <p:xfrm>
          <a:off x="3929058" y="4845050"/>
          <a:ext cx="574675" cy="328613"/>
        </p:xfrm>
        <a:graphic>
          <a:graphicData uri="http://schemas.openxmlformats.org/presentationml/2006/ole">
            <mc:AlternateContent xmlns:mc="http://schemas.openxmlformats.org/markup-compatibility/2006">
              <mc:Choice xmlns:v="urn:schemas-microsoft-com:vml" Requires="v">
                <p:oleObj spid="_x0000_s79803" name="数式" r:id="rId19" imgW="444240" imgH="253800" progId="Equation.3">
                  <p:embed/>
                </p:oleObj>
              </mc:Choice>
              <mc:Fallback>
                <p:oleObj name="数式" r:id="rId19" imgW="444240" imgH="253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9058" y="4845050"/>
                        <a:ext cx="574675"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テキスト ボックス 19"/>
          <p:cNvSpPr txBox="1"/>
          <p:nvPr/>
        </p:nvSpPr>
        <p:spPr>
          <a:xfrm>
            <a:off x="5760640" y="188640"/>
            <a:ext cx="3419872" cy="584775"/>
          </a:xfrm>
          <a:prstGeom prst="rect">
            <a:avLst/>
          </a:prstGeom>
          <a:noFill/>
        </p:spPr>
        <p:txBody>
          <a:bodyPr wrap="square" rtlCol="0">
            <a:spAutoFit/>
          </a:bodyPr>
          <a:lstStyle/>
          <a:p>
            <a:pPr algn="r"/>
            <a:r>
              <a:rPr lang="en-US" altLang="ja-JP" sz="1600" dirty="0" err="1"/>
              <a:t>M.Isaka</a:t>
            </a:r>
            <a:r>
              <a:rPr lang="en-US" altLang="ja-JP" sz="1600" dirty="0"/>
              <a:t>, </a:t>
            </a:r>
            <a:r>
              <a:rPr lang="en-US" altLang="ja-JP" sz="1600" i="1" dirty="0"/>
              <a:t>et al</a:t>
            </a:r>
            <a:r>
              <a:rPr lang="en-US" altLang="ja-JP" sz="1600" dirty="0"/>
              <a:t>., PRC</a:t>
            </a:r>
            <a:r>
              <a:rPr lang="en-US" altLang="ja-JP" sz="1600" b="1" dirty="0"/>
              <a:t>83</a:t>
            </a:r>
            <a:r>
              <a:rPr lang="en-US" altLang="ja-JP" sz="1600" dirty="0"/>
              <a:t>(2011</a:t>
            </a:r>
            <a:r>
              <a:rPr lang="en-US" altLang="ja-JP" sz="1600" dirty="0" smtClean="0"/>
              <a:t>) 044323</a:t>
            </a:r>
            <a:endParaRPr lang="ja-JP" altLang="en-US" sz="1600" dirty="0"/>
          </a:p>
          <a:p>
            <a:pPr algn="r"/>
            <a:r>
              <a:rPr lang="en-US" altLang="ja-JP" sz="1600" dirty="0" smtClean="0"/>
              <a:t>M. Isaka, </a:t>
            </a:r>
            <a:r>
              <a:rPr lang="en-US" altLang="ja-JP" sz="1600" i="1" dirty="0" smtClean="0"/>
              <a:t>et al</a:t>
            </a:r>
            <a:r>
              <a:rPr lang="en-US" altLang="ja-JP" sz="1600" dirty="0" smtClean="0"/>
              <a:t>., PRC</a:t>
            </a:r>
            <a:r>
              <a:rPr lang="en-US" altLang="ja-JP" sz="1600" b="1" dirty="0" smtClean="0"/>
              <a:t>83</a:t>
            </a:r>
            <a:r>
              <a:rPr lang="en-US" altLang="ja-JP" sz="1600" dirty="0" smtClean="0"/>
              <a:t>(2011</a:t>
            </a:r>
            <a:r>
              <a:rPr lang="en-US" altLang="ja-JP" sz="1600" dirty="0"/>
              <a:t>) 054304</a:t>
            </a:r>
            <a:endParaRPr kumimoji="1" lang="en-US" altLang="ja-JP" sz="1600" dirty="0" smtClean="0"/>
          </a:p>
        </p:txBody>
      </p:sp>
    </p:spTree>
    <p:extLst>
      <p:ext uri="{BB962C8B-B14F-4D97-AF65-F5344CB8AC3E}">
        <p14:creationId xmlns:p14="http://schemas.microsoft.com/office/powerpoint/2010/main" val="1322948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374799"/>
            <a:ext cx="7772400" cy="1470025"/>
          </a:xfrm>
        </p:spPr>
        <p:txBody>
          <a:bodyPr/>
          <a:lstStyle/>
          <a:p>
            <a:r>
              <a:rPr lang="en-US" altLang="ja-JP" b="1" dirty="0" smtClean="0"/>
              <a:t>1. Coexistence of deformations</a:t>
            </a:r>
            <a:endParaRPr kumimoji="1" lang="ja-JP" altLang="en-US" b="1" dirty="0"/>
          </a:p>
        </p:txBody>
      </p:sp>
      <p:sp>
        <p:nvSpPr>
          <p:cNvPr id="4" name="テキスト ボックス 3"/>
          <p:cNvSpPr txBox="1"/>
          <p:nvPr/>
        </p:nvSpPr>
        <p:spPr>
          <a:xfrm>
            <a:off x="827584" y="5991671"/>
            <a:ext cx="7704856" cy="461665"/>
          </a:xfrm>
          <a:prstGeom prst="rect">
            <a:avLst/>
          </a:prstGeom>
          <a:noFill/>
        </p:spPr>
        <p:txBody>
          <a:bodyPr wrap="square" rtlCol="0">
            <a:spAutoFit/>
          </a:bodyPr>
          <a:lstStyle/>
          <a:p>
            <a:pPr algn="ctr"/>
            <a:r>
              <a:rPr lang="en-US" altLang="ja-JP" sz="2400" dirty="0" err="1" smtClean="0"/>
              <a:t>M.Isaka</a:t>
            </a:r>
            <a:r>
              <a:rPr lang="en-US" altLang="ja-JP" sz="2400" dirty="0" smtClean="0"/>
              <a:t>, M. Kimura, E. </a:t>
            </a:r>
            <a:r>
              <a:rPr lang="en-US" altLang="ja-JP" sz="2400" dirty="0" err="1" smtClean="0"/>
              <a:t>Hiyama</a:t>
            </a:r>
            <a:r>
              <a:rPr lang="en-US" altLang="ja-JP" sz="2400" dirty="0" smtClean="0"/>
              <a:t>, H. Sagawa, and Y. Yamamoto</a:t>
            </a:r>
            <a:endParaRPr lang="ja-JP" altLang="en-US" sz="2400" dirty="0"/>
          </a:p>
        </p:txBody>
      </p:sp>
      <p:sp>
        <p:nvSpPr>
          <p:cNvPr id="17" name="テキスト ボックス 16"/>
          <p:cNvSpPr txBox="1"/>
          <p:nvPr/>
        </p:nvSpPr>
        <p:spPr>
          <a:xfrm>
            <a:off x="2739961" y="4994012"/>
            <a:ext cx="3776255" cy="523220"/>
          </a:xfrm>
          <a:prstGeom prst="rect">
            <a:avLst/>
          </a:prstGeom>
          <a:noFill/>
        </p:spPr>
        <p:txBody>
          <a:bodyPr wrap="square" rtlCol="0">
            <a:spAutoFit/>
          </a:bodyPr>
          <a:lstStyle/>
          <a:p>
            <a:pPr algn="ctr"/>
            <a:r>
              <a:rPr kumimoji="1" lang="en-US" altLang="ja-JP" sz="2800" dirty="0" smtClean="0"/>
              <a:t>Examples: </a:t>
            </a:r>
            <a:r>
              <a:rPr lang="en-US" altLang="ja-JP" sz="2800" baseline="30000" dirty="0" smtClean="0"/>
              <a:t>41</a:t>
            </a:r>
            <a:r>
              <a:rPr lang="en-US" altLang="ja-JP" sz="2800" baseline="-25000" dirty="0" smtClean="0">
                <a:latin typeface="Symbol" panose="05050102010706020507" pitchFamily="18" charset="2"/>
              </a:rPr>
              <a:t>L</a:t>
            </a:r>
            <a:r>
              <a:rPr kumimoji="1" lang="en-US" altLang="ja-JP" sz="2800" dirty="0" smtClean="0"/>
              <a:t>Ca, </a:t>
            </a:r>
            <a:r>
              <a:rPr lang="en-US" altLang="ja-JP" sz="2800" baseline="30000" dirty="0" smtClean="0"/>
              <a:t>39</a:t>
            </a:r>
            <a:r>
              <a:rPr lang="en-US" altLang="ja-JP" sz="2800" baseline="-25000" dirty="0" smtClean="0">
                <a:latin typeface="Symbol" panose="05050102010706020507" pitchFamily="18" charset="2"/>
              </a:rPr>
              <a:t>L</a:t>
            </a:r>
            <a:r>
              <a:rPr kumimoji="1" lang="en-US" altLang="ja-JP" sz="2800" dirty="0" smtClean="0"/>
              <a:t>Ar</a:t>
            </a:r>
            <a:endParaRPr kumimoji="1" lang="ja-JP" altLang="en-US" sz="2400" dirty="0">
              <a:solidFill>
                <a:srgbClr val="FF0000"/>
              </a:solidFill>
            </a:endParaRPr>
          </a:p>
        </p:txBody>
      </p:sp>
      <p:sp>
        <p:nvSpPr>
          <p:cNvPr id="25" name="テキスト ボックス 24"/>
          <p:cNvSpPr txBox="1"/>
          <p:nvPr/>
        </p:nvSpPr>
        <p:spPr>
          <a:xfrm>
            <a:off x="1017876" y="4407495"/>
            <a:ext cx="7514564" cy="461665"/>
          </a:xfrm>
          <a:prstGeom prst="rect">
            <a:avLst/>
          </a:prstGeom>
          <a:noFill/>
        </p:spPr>
        <p:txBody>
          <a:bodyPr wrap="square" rtlCol="0">
            <a:spAutoFit/>
          </a:bodyPr>
          <a:lstStyle/>
          <a:p>
            <a:pPr algn="ctr"/>
            <a:r>
              <a:rPr lang="en-US" altLang="ja-JP" sz="2400" dirty="0" smtClean="0">
                <a:solidFill>
                  <a:srgbClr val="FF0000"/>
                </a:solidFill>
              </a:rPr>
              <a:t>What is the difference in responses among deformations ?</a:t>
            </a:r>
            <a:endParaRPr kumimoji="1" lang="ja-JP" altLang="en-US" sz="2400" dirty="0">
              <a:solidFill>
                <a:srgbClr val="FF0000"/>
              </a:solidFill>
            </a:endParaRPr>
          </a:p>
        </p:txBody>
      </p:sp>
      <p:grpSp>
        <p:nvGrpSpPr>
          <p:cNvPr id="18" name="グループ化 17"/>
          <p:cNvGrpSpPr/>
          <p:nvPr/>
        </p:nvGrpSpPr>
        <p:grpSpPr>
          <a:xfrm>
            <a:off x="5652120" y="1871755"/>
            <a:ext cx="3024336" cy="1913788"/>
            <a:chOff x="3203848" y="2672118"/>
            <a:chExt cx="3024336" cy="1913788"/>
          </a:xfrm>
        </p:grpSpPr>
        <p:pic>
          <p:nvPicPr>
            <p:cNvPr id="29" name="図 28"/>
            <p:cNvPicPr>
              <a:picLocks noChangeAspect="1"/>
            </p:cNvPicPr>
            <p:nvPr/>
          </p:nvPicPr>
          <p:blipFill rotWithShape="1">
            <a:blip r:embed="rId2">
              <a:extLst>
                <a:ext uri="{28A0092B-C50C-407E-A947-70E740481C1C}">
                  <a14:useLocalDpi xmlns:a14="http://schemas.microsoft.com/office/drawing/2010/main" val="0"/>
                </a:ext>
              </a:extLst>
            </a:blip>
            <a:srcRect l="88390" r="4932" b="91170"/>
            <a:stretch/>
          </p:blipFill>
          <p:spPr>
            <a:xfrm>
              <a:off x="4788024" y="2672118"/>
              <a:ext cx="541719" cy="525569"/>
            </a:xfrm>
            <a:prstGeom prst="rect">
              <a:avLst/>
            </a:prstGeom>
          </p:spPr>
        </p:pic>
        <p:grpSp>
          <p:nvGrpSpPr>
            <p:cNvPr id="30" name="グループ化 29"/>
            <p:cNvGrpSpPr/>
            <p:nvPr/>
          </p:nvGrpSpPr>
          <p:grpSpPr>
            <a:xfrm>
              <a:off x="3203848" y="3599869"/>
              <a:ext cx="1604591" cy="986037"/>
              <a:chOff x="3399457" y="3501008"/>
              <a:chExt cx="1604591" cy="986037"/>
            </a:xfrm>
          </p:grpSpPr>
          <p:grpSp>
            <p:nvGrpSpPr>
              <p:cNvPr id="34" name="グループ化 33"/>
              <p:cNvGrpSpPr/>
              <p:nvPr/>
            </p:nvGrpSpPr>
            <p:grpSpPr>
              <a:xfrm>
                <a:off x="3399457" y="3501008"/>
                <a:ext cx="1604591" cy="986037"/>
                <a:chOff x="7070351" y="3946020"/>
                <a:chExt cx="1736598" cy="1067156"/>
              </a:xfrm>
            </p:grpSpPr>
            <p:sp>
              <p:nvSpPr>
                <p:cNvPr id="36" name="円/楕円 35"/>
                <p:cNvSpPr/>
                <p:nvPr/>
              </p:nvSpPr>
              <p:spPr>
                <a:xfrm>
                  <a:off x="7070351" y="3946020"/>
                  <a:ext cx="1728191" cy="10057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7078757" y="3946020"/>
                  <a:ext cx="1728192" cy="1067156"/>
                  <a:chOff x="7078757" y="2361844"/>
                  <a:chExt cx="1728192" cy="1067156"/>
                </a:xfrm>
              </p:grpSpPr>
              <p:cxnSp>
                <p:nvCxnSpPr>
                  <p:cNvPr id="38" name="直線矢印コネクタ 37"/>
                  <p:cNvCxnSpPr/>
                  <p:nvPr/>
                </p:nvCxnSpPr>
                <p:spPr>
                  <a:xfrm>
                    <a:off x="7945411" y="2361844"/>
                    <a:ext cx="5563" cy="1067156"/>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7078757" y="2890770"/>
                    <a:ext cx="1728192"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35" name="テキスト ボックス 34"/>
              <p:cNvSpPr txBox="1"/>
              <p:nvPr/>
            </p:nvSpPr>
            <p:spPr>
              <a:xfrm>
                <a:off x="4257259" y="3536338"/>
                <a:ext cx="737438" cy="461665"/>
              </a:xfrm>
              <a:prstGeom prst="rect">
                <a:avLst/>
              </a:prstGeom>
              <a:noFill/>
            </p:spPr>
            <p:txBody>
              <a:bodyPr wrap="square" rtlCol="0">
                <a:spAutoFit/>
              </a:bodyPr>
              <a:lstStyle/>
              <a:p>
                <a:pPr algn="ctr"/>
                <a:r>
                  <a:rPr kumimoji="1" lang="en-US" altLang="ja-JP" sz="2400" b="1" dirty="0" smtClean="0">
                    <a:solidFill>
                      <a:schemeClr val="tx2"/>
                    </a:solidFill>
                  </a:rPr>
                  <a:t>1:2</a:t>
                </a:r>
                <a:endParaRPr kumimoji="1" lang="ja-JP" altLang="en-US" sz="2400" b="1" dirty="0">
                  <a:solidFill>
                    <a:schemeClr val="tx2"/>
                  </a:solidFill>
                </a:endParaRPr>
              </a:p>
            </p:txBody>
          </p:sp>
        </p:grpSp>
        <p:sp>
          <p:nvSpPr>
            <p:cNvPr id="31" name="曲折矢印 30"/>
            <p:cNvSpPr/>
            <p:nvPr/>
          </p:nvSpPr>
          <p:spPr>
            <a:xfrm rot="5400000" flipV="1">
              <a:off x="3957835" y="2801926"/>
              <a:ext cx="556365" cy="768195"/>
            </a:xfrm>
            <a:prstGeom prst="bentArrow">
              <a:avLst>
                <a:gd name="adj1" fmla="val 25000"/>
                <a:gd name="adj2" fmla="val 25000"/>
                <a:gd name="adj3" fmla="val 48181"/>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4427984" y="3176174"/>
              <a:ext cx="1800200" cy="430887"/>
            </a:xfrm>
            <a:prstGeom prst="rect">
              <a:avLst/>
            </a:prstGeom>
            <a:noFill/>
          </p:spPr>
          <p:txBody>
            <a:bodyPr wrap="square" rtlCol="0">
              <a:spAutoFit/>
            </a:bodyPr>
            <a:lstStyle/>
            <a:p>
              <a:r>
                <a:rPr kumimoji="1" lang="en-US" altLang="ja-JP" sz="2200" b="1" dirty="0" smtClean="0">
                  <a:solidFill>
                    <a:schemeClr val="accent2"/>
                  </a:solidFill>
                </a:rPr>
                <a:t>Addition of </a:t>
              </a:r>
              <a:r>
                <a:rPr kumimoji="1" lang="en-US" altLang="ja-JP" sz="2200" b="1" dirty="0" smtClean="0">
                  <a:solidFill>
                    <a:schemeClr val="accent2"/>
                  </a:solidFill>
                  <a:latin typeface="Symbol" panose="05050102010706020507" pitchFamily="18" charset="2"/>
                </a:rPr>
                <a:t>L</a:t>
              </a:r>
              <a:endParaRPr kumimoji="1" lang="ja-JP" altLang="en-US" sz="2200" b="1" dirty="0">
                <a:solidFill>
                  <a:schemeClr val="accent2"/>
                </a:solidFill>
                <a:latin typeface="Symbol" panose="05050102010706020507" pitchFamily="18" charset="2"/>
              </a:endParaRPr>
            </a:p>
          </p:txBody>
        </p:sp>
      </p:grpSp>
      <p:grpSp>
        <p:nvGrpSpPr>
          <p:cNvPr id="9" name="グループ化 8"/>
          <p:cNvGrpSpPr/>
          <p:nvPr/>
        </p:nvGrpSpPr>
        <p:grpSpPr>
          <a:xfrm>
            <a:off x="3511279" y="1948770"/>
            <a:ext cx="1924817" cy="1892205"/>
            <a:chOff x="2287143" y="2616915"/>
            <a:chExt cx="1924817" cy="1892205"/>
          </a:xfrm>
        </p:grpSpPr>
        <p:grpSp>
          <p:nvGrpSpPr>
            <p:cNvPr id="13" name="グループ化 12"/>
            <p:cNvGrpSpPr/>
            <p:nvPr/>
          </p:nvGrpSpPr>
          <p:grpSpPr>
            <a:xfrm>
              <a:off x="2287143" y="3405364"/>
              <a:ext cx="1420761" cy="1103756"/>
              <a:chOff x="7022543" y="3917034"/>
              <a:chExt cx="1775999" cy="1067156"/>
            </a:xfrm>
          </p:grpSpPr>
          <p:sp>
            <p:nvSpPr>
              <p:cNvPr id="19" name="円/楕円 18"/>
              <p:cNvSpPr/>
              <p:nvPr/>
            </p:nvSpPr>
            <p:spPr>
              <a:xfrm>
                <a:off x="7070351" y="3946020"/>
                <a:ext cx="1728191" cy="10057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7022543" y="3917034"/>
                <a:ext cx="1728192" cy="1067156"/>
                <a:chOff x="7022543" y="2332858"/>
                <a:chExt cx="1728192" cy="1067156"/>
              </a:xfrm>
            </p:grpSpPr>
            <p:cxnSp>
              <p:nvCxnSpPr>
                <p:cNvPr id="21" name="直線矢印コネクタ 20"/>
                <p:cNvCxnSpPr/>
                <p:nvPr/>
              </p:nvCxnSpPr>
              <p:spPr>
                <a:xfrm>
                  <a:off x="7926673" y="2332858"/>
                  <a:ext cx="5563" cy="1067156"/>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022543" y="2861785"/>
                  <a:ext cx="1728192"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7" name="グループ化 6"/>
            <p:cNvGrpSpPr/>
            <p:nvPr/>
          </p:nvGrpSpPr>
          <p:grpSpPr>
            <a:xfrm>
              <a:off x="2895517" y="2616915"/>
              <a:ext cx="1316443" cy="726717"/>
              <a:chOff x="2895517" y="2616915"/>
              <a:chExt cx="1316443" cy="726717"/>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88390" r="4932" b="91170"/>
              <a:stretch/>
            </p:blipFill>
            <p:spPr>
              <a:xfrm>
                <a:off x="3670241" y="2616915"/>
                <a:ext cx="541719" cy="525569"/>
              </a:xfrm>
              <a:prstGeom prst="rect">
                <a:avLst/>
              </a:prstGeom>
            </p:spPr>
          </p:pic>
          <p:sp>
            <p:nvSpPr>
              <p:cNvPr id="24" name="曲折矢印 23"/>
              <p:cNvSpPr/>
              <p:nvPr/>
            </p:nvSpPr>
            <p:spPr>
              <a:xfrm rot="5400000" flipV="1">
                <a:off x="2951520" y="2731264"/>
                <a:ext cx="556365" cy="668371"/>
              </a:xfrm>
              <a:prstGeom prst="bentArrow">
                <a:avLst>
                  <a:gd name="adj1" fmla="val 25000"/>
                  <a:gd name="adj2" fmla="val 25000"/>
                  <a:gd name="adj3" fmla="val 48181"/>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54" name="グループ化 53"/>
          <p:cNvGrpSpPr/>
          <p:nvPr/>
        </p:nvGrpSpPr>
        <p:grpSpPr>
          <a:xfrm>
            <a:off x="1043608" y="2003511"/>
            <a:ext cx="1728192" cy="2217577"/>
            <a:chOff x="1403648" y="2691653"/>
            <a:chExt cx="1728192" cy="2217577"/>
          </a:xfrm>
        </p:grpSpPr>
        <p:grpSp>
          <p:nvGrpSpPr>
            <p:cNvPr id="12" name="グループ化 11"/>
            <p:cNvGrpSpPr/>
            <p:nvPr/>
          </p:nvGrpSpPr>
          <p:grpSpPr>
            <a:xfrm>
              <a:off x="1449924" y="2691653"/>
              <a:ext cx="1681916" cy="1817467"/>
              <a:chOff x="153780" y="2558267"/>
              <a:chExt cx="1681916" cy="1817467"/>
            </a:xfrm>
          </p:grpSpPr>
          <p:grpSp>
            <p:nvGrpSpPr>
              <p:cNvPr id="6" name="グループ化 5"/>
              <p:cNvGrpSpPr/>
              <p:nvPr/>
            </p:nvGrpSpPr>
            <p:grpSpPr>
              <a:xfrm>
                <a:off x="153780" y="3360393"/>
                <a:ext cx="1018854" cy="1015341"/>
                <a:chOff x="-1314670" y="3344798"/>
                <a:chExt cx="1174357" cy="1170308"/>
              </a:xfrm>
            </p:grpSpPr>
            <p:sp>
              <p:nvSpPr>
                <p:cNvPr id="3" name="円/楕円 2"/>
                <p:cNvSpPr/>
                <p:nvPr/>
              </p:nvSpPr>
              <p:spPr>
                <a:xfrm>
                  <a:off x="-1292442" y="3362615"/>
                  <a:ext cx="1152128" cy="115212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1314670" y="3344798"/>
                  <a:ext cx="1174357" cy="1170308"/>
                  <a:chOff x="7078757" y="2348175"/>
                  <a:chExt cx="1654631" cy="1067156"/>
                </a:xfrm>
              </p:grpSpPr>
              <p:cxnSp>
                <p:nvCxnSpPr>
                  <p:cNvPr id="46" name="直線矢印コネクタ 45"/>
                  <p:cNvCxnSpPr/>
                  <p:nvPr/>
                </p:nvCxnSpPr>
                <p:spPr>
                  <a:xfrm>
                    <a:off x="7924291" y="2348175"/>
                    <a:ext cx="5563" cy="1067156"/>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endCxn id="3" idx="6"/>
                  </p:cNvCxnSpPr>
                  <p:nvPr/>
                </p:nvCxnSpPr>
                <p:spPr>
                  <a:xfrm flipV="1">
                    <a:off x="7078757" y="2889711"/>
                    <a:ext cx="1654631" cy="106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10" name="グループ化 9"/>
              <p:cNvGrpSpPr/>
              <p:nvPr/>
            </p:nvGrpSpPr>
            <p:grpSpPr>
              <a:xfrm>
                <a:off x="519253" y="2558267"/>
                <a:ext cx="1316443" cy="726717"/>
                <a:chOff x="4128037" y="2769315"/>
                <a:chExt cx="1316443" cy="726717"/>
              </a:xfrm>
            </p:grpSpPr>
            <p:pic>
              <p:nvPicPr>
                <p:cNvPr id="49" name="図 48"/>
                <p:cNvPicPr>
                  <a:picLocks noChangeAspect="1"/>
                </p:cNvPicPr>
                <p:nvPr/>
              </p:nvPicPr>
              <p:blipFill rotWithShape="1">
                <a:blip r:embed="rId2">
                  <a:extLst>
                    <a:ext uri="{28A0092B-C50C-407E-A947-70E740481C1C}">
                      <a14:useLocalDpi xmlns:a14="http://schemas.microsoft.com/office/drawing/2010/main" val="0"/>
                    </a:ext>
                  </a:extLst>
                </a:blip>
                <a:srcRect l="88390" r="4932" b="91170"/>
                <a:stretch/>
              </p:blipFill>
              <p:spPr>
                <a:xfrm>
                  <a:off x="4902761" y="2769315"/>
                  <a:ext cx="541719" cy="525569"/>
                </a:xfrm>
                <a:prstGeom prst="rect">
                  <a:avLst/>
                </a:prstGeom>
              </p:spPr>
            </p:pic>
            <p:sp>
              <p:nvSpPr>
                <p:cNvPr id="50" name="曲折矢印 49"/>
                <p:cNvSpPr/>
                <p:nvPr/>
              </p:nvSpPr>
              <p:spPr>
                <a:xfrm rot="5400000" flipV="1">
                  <a:off x="4184040" y="2883664"/>
                  <a:ext cx="556365" cy="668371"/>
                </a:xfrm>
                <a:prstGeom prst="bentArrow">
                  <a:avLst>
                    <a:gd name="adj1" fmla="val 25000"/>
                    <a:gd name="adj2" fmla="val 25000"/>
                    <a:gd name="adj3" fmla="val 48181"/>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sp>
          <p:nvSpPr>
            <p:cNvPr id="53" name="テキスト ボックス 52"/>
            <p:cNvSpPr txBox="1"/>
            <p:nvPr/>
          </p:nvSpPr>
          <p:spPr>
            <a:xfrm>
              <a:off x="1403648" y="4509120"/>
              <a:ext cx="1264305" cy="400110"/>
            </a:xfrm>
            <a:prstGeom prst="rect">
              <a:avLst/>
            </a:prstGeom>
            <a:noFill/>
          </p:spPr>
          <p:txBody>
            <a:bodyPr wrap="square" rtlCol="0">
              <a:spAutoFit/>
            </a:bodyPr>
            <a:lstStyle/>
            <a:p>
              <a:pPr algn="ctr"/>
              <a:r>
                <a:rPr lang="en-US" altLang="ja-JP" sz="2000" b="1" dirty="0" smtClean="0"/>
                <a:t>spherical</a:t>
              </a:r>
              <a:endParaRPr kumimoji="1" lang="ja-JP" altLang="en-US" sz="2000" b="1" dirty="0"/>
            </a:p>
          </p:txBody>
        </p:sp>
      </p:grpSp>
      <p:sp>
        <p:nvSpPr>
          <p:cNvPr id="41" name="テキスト ボックス 40"/>
          <p:cNvSpPr txBox="1"/>
          <p:nvPr/>
        </p:nvSpPr>
        <p:spPr>
          <a:xfrm>
            <a:off x="4026153" y="3861048"/>
            <a:ext cx="2634079" cy="400110"/>
          </a:xfrm>
          <a:prstGeom prst="rect">
            <a:avLst/>
          </a:prstGeom>
          <a:noFill/>
        </p:spPr>
        <p:txBody>
          <a:bodyPr wrap="square" rtlCol="0">
            <a:spAutoFit/>
          </a:bodyPr>
          <a:lstStyle/>
          <a:p>
            <a:pPr algn="ctr"/>
            <a:r>
              <a:rPr lang="en-US" altLang="ja-JP" sz="2000" b="1" dirty="0" smtClean="0"/>
              <a:t>Various deformations</a:t>
            </a:r>
            <a:endParaRPr kumimoji="1" lang="ja-JP" altLang="en-US" sz="2000" b="1" dirty="0"/>
          </a:p>
        </p:txBody>
      </p:sp>
      <p:sp>
        <p:nvSpPr>
          <p:cNvPr id="5" name="テキスト ボックス 4"/>
          <p:cNvSpPr txBox="1"/>
          <p:nvPr/>
        </p:nvSpPr>
        <p:spPr>
          <a:xfrm>
            <a:off x="7164288" y="3284984"/>
            <a:ext cx="521229" cy="461665"/>
          </a:xfrm>
          <a:prstGeom prst="rect">
            <a:avLst/>
          </a:prstGeom>
          <a:noFill/>
        </p:spPr>
        <p:txBody>
          <a:bodyPr wrap="square" rtlCol="0">
            <a:spAutoFit/>
          </a:bodyPr>
          <a:lstStyle/>
          <a:p>
            <a:r>
              <a:rPr kumimoji="1" lang="en-US" altLang="ja-JP" sz="2400" b="1" dirty="0" smtClean="0">
                <a:solidFill>
                  <a:schemeClr val="tx2"/>
                </a:solidFill>
              </a:rPr>
              <a:t>SD</a:t>
            </a:r>
            <a:endParaRPr kumimoji="1" lang="ja-JP" altLang="en-US" sz="2400" b="1" dirty="0">
              <a:solidFill>
                <a:schemeClr val="tx2"/>
              </a:solidFill>
            </a:endParaRPr>
          </a:p>
        </p:txBody>
      </p:sp>
    </p:spTree>
    <p:extLst>
      <p:ext uri="{BB962C8B-B14F-4D97-AF65-F5344CB8AC3E}">
        <p14:creationId xmlns:p14="http://schemas.microsoft.com/office/powerpoint/2010/main" val="2333919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2" name="タイトル 1"/>
          <p:cNvSpPr>
            <a:spLocks noGrp="1"/>
          </p:cNvSpPr>
          <p:nvPr>
            <p:ph type="title"/>
          </p:nvPr>
        </p:nvSpPr>
        <p:spPr/>
        <p:txBody>
          <a:bodyPr/>
          <a:lstStyle/>
          <a:p>
            <a:r>
              <a:rPr lang="en-US" altLang="ja-JP" dirty="0" smtClean="0"/>
              <a:t>Topic 1: Coexistence of </a:t>
            </a:r>
            <a:r>
              <a:rPr lang="en-US" altLang="ja-JP" dirty="0"/>
              <a:t>deformations in A</a:t>
            </a:r>
            <a:r>
              <a:rPr lang="en-US" altLang="ja-JP" dirty="0">
                <a:latin typeface="Cambria Math"/>
                <a:ea typeface="Cambria Math"/>
              </a:rPr>
              <a:t>≃</a:t>
            </a:r>
            <a:r>
              <a:rPr lang="en-US" altLang="ja-JP" dirty="0"/>
              <a:t>40 nuclei</a:t>
            </a:r>
            <a:endParaRPr kumimoji="1" lang="ja-JP" altLang="en-US" dirty="0"/>
          </a:p>
        </p:txBody>
      </p:sp>
      <p:sp>
        <p:nvSpPr>
          <p:cNvPr id="10" name="テキスト ボックス 9"/>
          <p:cNvSpPr txBox="1"/>
          <p:nvPr/>
        </p:nvSpPr>
        <p:spPr>
          <a:xfrm>
            <a:off x="65077" y="836712"/>
            <a:ext cx="9013846" cy="461665"/>
          </a:xfrm>
          <a:prstGeom prst="rect">
            <a:avLst/>
          </a:prstGeom>
          <a:noFill/>
        </p:spPr>
        <p:txBody>
          <a:bodyPr wrap="square" rtlCol="0">
            <a:spAutoFit/>
          </a:bodyPr>
          <a:lstStyle/>
          <a:p>
            <a:pPr algn="ctr">
              <a:buSzPct val="90000"/>
            </a:pPr>
            <a:r>
              <a:rPr lang="en-US" altLang="ja-JP" sz="2400" b="1" dirty="0" smtClean="0">
                <a:solidFill>
                  <a:srgbClr val="FF0000"/>
                </a:solidFill>
              </a:rPr>
              <a:t>Different deformations could appear in the excited states in a nucleus</a:t>
            </a:r>
            <a:endParaRPr kumimoji="1" lang="ja-JP" altLang="en-US" sz="2400" b="1" dirty="0">
              <a:solidFill>
                <a:srgbClr val="FF0000"/>
              </a:solidFill>
            </a:endParaRPr>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412776"/>
            <a:ext cx="4092714" cy="4388897"/>
          </a:xfrm>
          <a:prstGeom prst="rect">
            <a:avLst/>
          </a:prstGeom>
        </p:spPr>
      </p:pic>
      <p:grpSp>
        <p:nvGrpSpPr>
          <p:cNvPr id="35" name="グループ化 34"/>
          <p:cNvGrpSpPr/>
          <p:nvPr/>
        </p:nvGrpSpPr>
        <p:grpSpPr>
          <a:xfrm>
            <a:off x="467544" y="4437112"/>
            <a:ext cx="3816424" cy="1944216"/>
            <a:chOff x="971600" y="4581128"/>
            <a:chExt cx="3816424" cy="1944216"/>
          </a:xfrm>
        </p:grpSpPr>
        <p:sp>
          <p:nvSpPr>
            <p:cNvPr id="24" name="角丸四角形 23"/>
            <p:cNvSpPr/>
            <p:nvPr/>
          </p:nvSpPr>
          <p:spPr>
            <a:xfrm>
              <a:off x="1031590" y="4581128"/>
              <a:ext cx="3756434" cy="1944216"/>
            </a:xfrm>
            <a:prstGeom prst="roundRect">
              <a:avLst>
                <a:gd name="adj" fmla="val 1218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242392" y="5733256"/>
              <a:ext cx="3473624" cy="746358"/>
            </a:xfrm>
            <a:prstGeom prst="rect">
              <a:avLst/>
            </a:prstGeom>
          </p:spPr>
          <p:txBody>
            <a:bodyPr wrap="square">
              <a:spAutoFit/>
            </a:bodyPr>
            <a:lstStyle/>
            <a:p>
              <a:pPr>
                <a:lnSpc>
                  <a:spcPts val="1700"/>
                </a:lnSpc>
              </a:pPr>
              <a:r>
                <a:rPr lang="da-DK" altLang="ja-JP" sz="1600" dirty="0" smtClean="0"/>
                <a:t>Svensson </a:t>
              </a:r>
              <a:r>
                <a:rPr lang="da-DK" altLang="ja-JP" sz="1600" i="1" dirty="0"/>
                <a:t>et al</a:t>
              </a:r>
              <a:r>
                <a:rPr lang="da-DK" altLang="ja-JP" sz="1600" dirty="0" smtClean="0"/>
                <a:t>., PRC</a:t>
              </a:r>
              <a:r>
                <a:rPr lang="da-DK" altLang="ja-JP" sz="1600" b="1" dirty="0" smtClean="0"/>
                <a:t>63</a:t>
              </a:r>
              <a:r>
                <a:rPr lang="da-DK" altLang="ja-JP" sz="1600" dirty="0"/>
                <a:t>, </a:t>
              </a:r>
              <a:r>
                <a:rPr lang="da-DK" altLang="ja-JP" sz="1600" dirty="0" smtClean="0"/>
                <a:t>061301R </a:t>
              </a:r>
              <a:r>
                <a:rPr lang="da-DK" altLang="ja-JP" sz="1600" dirty="0"/>
                <a:t>(2001</a:t>
              </a:r>
              <a:r>
                <a:rPr lang="da-DK" altLang="ja-JP" sz="1600" dirty="0" smtClean="0"/>
                <a:t>). </a:t>
              </a:r>
            </a:p>
            <a:p>
              <a:pPr>
                <a:lnSpc>
                  <a:spcPts val="1700"/>
                </a:lnSpc>
              </a:pPr>
              <a:r>
                <a:rPr lang="en-US" altLang="ja-JP" sz="1600" dirty="0" err="1" smtClean="0"/>
                <a:t>Ideguchi</a:t>
              </a:r>
              <a:r>
                <a:rPr lang="en-US" altLang="ja-JP" sz="1600" dirty="0"/>
                <a:t>, </a:t>
              </a:r>
              <a:r>
                <a:rPr lang="en-US" altLang="ja-JP" sz="1600" i="1" dirty="0"/>
                <a:t>et al</a:t>
              </a:r>
              <a:r>
                <a:rPr lang="en-US" altLang="ja-JP" sz="1600" dirty="0"/>
                <a:t>., PRL </a:t>
              </a:r>
              <a:r>
                <a:rPr lang="en-US" altLang="ja-JP" sz="1600" b="1" dirty="0"/>
                <a:t>87</a:t>
              </a:r>
              <a:r>
                <a:rPr lang="en-US" altLang="ja-JP" sz="1600" dirty="0"/>
                <a:t>, 222501 (</a:t>
              </a:r>
              <a:r>
                <a:rPr lang="en-US" altLang="ja-JP" sz="1600" dirty="0" smtClean="0"/>
                <a:t>2001) </a:t>
              </a:r>
            </a:p>
            <a:p>
              <a:pPr>
                <a:lnSpc>
                  <a:spcPts val="1700"/>
                </a:lnSpc>
              </a:pPr>
              <a:r>
                <a:rPr lang="da-DK" altLang="ja-JP" sz="1600" dirty="0" smtClean="0"/>
                <a:t>O’Leary</a:t>
              </a:r>
              <a:r>
                <a:rPr lang="da-DK" altLang="ja-JP" sz="1600" dirty="0"/>
                <a:t>, </a:t>
              </a:r>
              <a:r>
                <a:rPr lang="da-DK" altLang="ja-JP" sz="1600" i="1" dirty="0"/>
                <a:t>et al.</a:t>
              </a:r>
              <a:r>
                <a:rPr lang="da-DK" altLang="ja-JP" sz="1600" dirty="0"/>
                <a:t>, </a:t>
              </a:r>
              <a:r>
                <a:rPr lang="da-DK" altLang="ja-JP" sz="1600" dirty="0" smtClean="0"/>
                <a:t>PRC</a:t>
              </a:r>
              <a:r>
                <a:rPr lang="da-DK" altLang="ja-JP" sz="1600" b="1" dirty="0" smtClean="0"/>
                <a:t>61</a:t>
              </a:r>
              <a:r>
                <a:rPr lang="da-DK" altLang="ja-JP" sz="1600" dirty="0"/>
                <a:t>, 064314 (2000).</a:t>
              </a:r>
              <a:endParaRPr lang="ja-JP" altLang="en-US" sz="1600" dirty="0"/>
            </a:p>
          </p:txBody>
        </p:sp>
        <p:grpSp>
          <p:nvGrpSpPr>
            <p:cNvPr id="32" name="グループ化 31"/>
            <p:cNvGrpSpPr/>
            <p:nvPr/>
          </p:nvGrpSpPr>
          <p:grpSpPr>
            <a:xfrm>
              <a:off x="971600" y="4581128"/>
              <a:ext cx="3816424" cy="1126286"/>
              <a:chOff x="3239852" y="5381678"/>
              <a:chExt cx="3816424" cy="1126286"/>
            </a:xfrm>
          </p:grpSpPr>
          <p:sp>
            <p:nvSpPr>
              <p:cNvPr id="33" name="テキスト ボックス 32"/>
              <p:cNvSpPr txBox="1"/>
              <p:nvPr/>
            </p:nvSpPr>
            <p:spPr>
              <a:xfrm>
                <a:off x="3239852" y="5381678"/>
                <a:ext cx="3744416" cy="430887"/>
              </a:xfrm>
              <a:prstGeom prst="rect">
                <a:avLst/>
              </a:prstGeom>
              <a:noFill/>
            </p:spPr>
            <p:txBody>
              <a:bodyPr wrap="square" rtlCol="0">
                <a:spAutoFit/>
              </a:bodyPr>
              <a:lstStyle/>
              <a:p>
                <a:pPr algn="ctr"/>
                <a:r>
                  <a:rPr kumimoji="1" lang="en-US" altLang="ja-JP" sz="2200" b="1" dirty="0" smtClean="0">
                    <a:solidFill>
                      <a:schemeClr val="tx2">
                        <a:lumMod val="75000"/>
                      </a:schemeClr>
                    </a:solidFill>
                  </a:rPr>
                  <a:t>Superdeformed(SD)</a:t>
                </a:r>
                <a:r>
                  <a:rPr lang="en-US" altLang="ja-JP" sz="2200" b="1" dirty="0" smtClean="0">
                    <a:solidFill>
                      <a:schemeClr val="tx2">
                        <a:lumMod val="75000"/>
                      </a:schemeClr>
                    </a:solidFill>
                  </a:rPr>
                  <a:t> states</a:t>
                </a:r>
                <a:endParaRPr kumimoji="1" lang="ja-JP" altLang="en-US" sz="2200" b="1" dirty="0">
                  <a:solidFill>
                    <a:schemeClr val="tx2">
                      <a:lumMod val="75000"/>
                    </a:schemeClr>
                  </a:solidFill>
                </a:endParaRPr>
              </a:p>
            </p:txBody>
          </p:sp>
          <p:sp>
            <p:nvSpPr>
              <p:cNvPr id="34" name="テキスト ボックス 33"/>
              <p:cNvSpPr txBox="1"/>
              <p:nvPr/>
            </p:nvSpPr>
            <p:spPr>
              <a:xfrm>
                <a:off x="3267148" y="5800078"/>
                <a:ext cx="3789128" cy="707886"/>
              </a:xfrm>
              <a:prstGeom prst="rect">
                <a:avLst/>
              </a:prstGeom>
              <a:noFill/>
            </p:spPr>
            <p:txBody>
              <a:bodyPr wrap="square" rtlCol="0">
                <a:spAutoFit/>
              </a:bodyPr>
              <a:lstStyle/>
              <a:p>
                <a:pPr marL="72000" indent="-108000">
                  <a:buFont typeface="Arial" panose="020B0604020202020204" pitchFamily="34" charset="0"/>
                  <a:buChar char="•"/>
                </a:pPr>
                <a:r>
                  <a:rPr kumimoji="1" lang="en-US" altLang="ja-JP" sz="2000" dirty="0" smtClean="0">
                    <a:solidFill>
                      <a:schemeClr val="tx2">
                        <a:lumMod val="75000"/>
                      </a:schemeClr>
                    </a:solidFill>
                  </a:rPr>
                  <a:t>With 1:2 axis ratio of deformation</a:t>
                </a:r>
              </a:p>
              <a:p>
                <a:pPr marL="72000" indent="-108000">
                  <a:buFont typeface="Arial" panose="020B0604020202020204" pitchFamily="34" charset="0"/>
                  <a:buChar char="•"/>
                </a:pPr>
                <a:r>
                  <a:rPr lang="en-US" altLang="ja-JP" sz="2000" dirty="0" smtClean="0">
                    <a:solidFill>
                      <a:schemeClr val="tx2">
                        <a:lumMod val="75000"/>
                      </a:schemeClr>
                    </a:solidFill>
                  </a:rPr>
                  <a:t>Observed in </a:t>
                </a:r>
                <a:r>
                  <a:rPr lang="en-US" altLang="ja-JP" sz="2000" baseline="30000" dirty="0" smtClean="0">
                    <a:solidFill>
                      <a:schemeClr val="tx2">
                        <a:lumMod val="75000"/>
                      </a:schemeClr>
                    </a:solidFill>
                  </a:rPr>
                  <a:t>40</a:t>
                </a:r>
                <a:r>
                  <a:rPr lang="en-US" altLang="ja-JP" sz="2000" dirty="0" smtClean="0">
                    <a:solidFill>
                      <a:schemeClr val="tx2">
                        <a:lumMod val="75000"/>
                      </a:schemeClr>
                    </a:solidFill>
                  </a:rPr>
                  <a:t>Ca, </a:t>
                </a:r>
                <a:r>
                  <a:rPr lang="en-US" altLang="ja-JP" sz="2000" baseline="30000" dirty="0" smtClean="0">
                    <a:solidFill>
                      <a:schemeClr val="tx2">
                        <a:lumMod val="75000"/>
                      </a:schemeClr>
                    </a:solidFill>
                  </a:rPr>
                  <a:t>36</a:t>
                </a:r>
                <a:r>
                  <a:rPr lang="en-US" altLang="ja-JP" sz="2000" dirty="0" smtClean="0">
                    <a:solidFill>
                      <a:schemeClr val="tx2">
                        <a:lumMod val="75000"/>
                      </a:schemeClr>
                    </a:solidFill>
                  </a:rPr>
                  <a:t>Ar and </a:t>
                </a:r>
                <a:r>
                  <a:rPr lang="en-US" altLang="ja-JP" sz="2000" baseline="30000" dirty="0" smtClean="0">
                    <a:solidFill>
                      <a:schemeClr val="tx2">
                        <a:lumMod val="75000"/>
                      </a:schemeClr>
                    </a:solidFill>
                  </a:rPr>
                  <a:t>44</a:t>
                </a:r>
                <a:r>
                  <a:rPr lang="en-US" altLang="ja-JP" sz="2000" dirty="0" smtClean="0">
                    <a:solidFill>
                      <a:schemeClr val="tx2">
                        <a:lumMod val="75000"/>
                      </a:schemeClr>
                    </a:solidFill>
                  </a:rPr>
                  <a:t>Ti</a:t>
                </a:r>
                <a:endParaRPr kumimoji="1" lang="ja-JP" altLang="en-US" sz="2000" dirty="0">
                  <a:solidFill>
                    <a:schemeClr val="tx2">
                      <a:lumMod val="75000"/>
                    </a:schemeClr>
                  </a:solidFill>
                </a:endParaRPr>
              </a:p>
            </p:txBody>
          </p:sp>
        </p:grpSp>
      </p:grpSp>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1268760"/>
            <a:ext cx="4477342" cy="4797152"/>
          </a:xfrm>
          <a:prstGeom prst="rect">
            <a:avLst/>
          </a:prstGeom>
        </p:spPr>
      </p:pic>
      <p:sp>
        <p:nvSpPr>
          <p:cNvPr id="38" name="テキスト ボックス 37"/>
          <p:cNvSpPr txBox="1"/>
          <p:nvPr/>
        </p:nvSpPr>
        <p:spPr>
          <a:xfrm>
            <a:off x="1655676" y="6392941"/>
            <a:ext cx="5832648" cy="492443"/>
          </a:xfrm>
          <a:prstGeom prst="rect">
            <a:avLst/>
          </a:prstGeom>
          <a:noFill/>
        </p:spPr>
        <p:txBody>
          <a:bodyPr wrap="square" rtlCol="0">
            <a:spAutoFit/>
          </a:bodyPr>
          <a:lstStyle/>
          <a:p>
            <a:pPr algn="ctr"/>
            <a:r>
              <a:rPr lang="en-US" altLang="ja-JP" sz="2600" b="1" dirty="0" smtClean="0">
                <a:solidFill>
                  <a:srgbClr val="FF0000"/>
                </a:solidFill>
              </a:rPr>
              <a:t>If a </a:t>
            </a:r>
            <a:r>
              <a:rPr lang="en-US" altLang="ja-JP" sz="2600" b="1" dirty="0" smtClean="0">
                <a:solidFill>
                  <a:srgbClr val="FF0000"/>
                </a:solidFill>
                <a:latin typeface="Symbol" panose="05050102010706020507" pitchFamily="18" charset="2"/>
              </a:rPr>
              <a:t>L</a:t>
            </a:r>
            <a:r>
              <a:rPr lang="en-US" altLang="ja-JP" sz="2600" b="1" dirty="0" smtClean="0">
                <a:solidFill>
                  <a:srgbClr val="FF0000"/>
                </a:solidFill>
              </a:rPr>
              <a:t> particle is added, w</a:t>
            </a:r>
            <a:r>
              <a:rPr kumimoji="1" lang="en-US" altLang="ja-JP" sz="2600" b="1" dirty="0" smtClean="0">
                <a:solidFill>
                  <a:srgbClr val="FF0000"/>
                </a:solidFill>
              </a:rPr>
              <a:t>hat is happen?</a:t>
            </a:r>
            <a:endParaRPr kumimoji="1" lang="ja-JP" altLang="en-US" sz="2600" b="1" dirty="0">
              <a:solidFill>
                <a:srgbClr val="FF0000"/>
              </a:solidFill>
            </a:endParaRPr>
          </a:p>
        </p:txBody>
      </p:sp>
      <p:sp>
        <p:nvSpPr>
          <p:cNvPr id="41" name="テキスト ボックス 40"/>
          <p:cNvSpPr txBox="1"/>
          <p:nvPr/>
        </p:nvSpPr>
        <p:spPr>
          <a:xfrm>
            <a:off x="4499992" y="6053226"/>
            <a:ext cx="4680520" cy="400110"/>
          </a:xfrm>
          <a:prstGeom prst="rect">
            <a:avLst/>
          </a:prstGeom>
          <a:noFill/>
        </p:spPr>
        <p:txBody>
          <a:bodyPr wrap="square" rtlCol="0">
            <a:spAutoFit/>
          </a:bodyPr>
          <a:lstStyle/>
          <a:p>
            <a:pPr algn="ctr"/>
            <a:r>
              <a:rPr lang="en-US" altLang="ja-JP" sz="2000" dirty="0" smtClean="0"/>
              <a:t>Various deformed states also appear i</a:t>
            </a:r>
            <a:r>
              <a:rPr kumimoji="1" lang="en-US" altLang="ja-JP" sz="2000" dirty="0" smtClean="0"/>
              <a:t>n </a:t>
            </a:r>
            <a:r>
              <a:rPr kumimoji="1" lang="en-US" altLang="ja-JP" sz="2000" baseline="30000" dirty="0" smtClean="0"/>
              <a:t>38</a:t>
            </a:r>
            <a:r>
              <a:rPr kumimoji="1" lang="en-US" altLang="ja-JP" sz="2000" dirty="0" smtClean="0"/>
              <a:t>Ar</a:t>
            </a:r>
            <a:endParaRPr kumimoji="1" lang="ja-JP" altLang="en-US" sz="2000" dirty="0"/>
          </a:p>
        </p:txBody>
      </p:sp>
    </p:spTree>
    <p:extLst>
      <p:ext uri="{BB962C8B-B14F-4D97-AF65-F5344CB8AC3E}">
        <p14:creationId xmlns:p14="http://schemas.microsoft.com/office/powerpoint/2010/main" val="3328735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B</a:t>
            </a:r>
            <a:r>
              <a:rPr lang="en-US" altLang="ja-JP" baseline="-25000" dirty="0" smtClean="0">
                <a:latin typeface="Symbol" pitchFamily="18" charset="2"/>
              </a:rPr>
              <a:t>L</a:t>
            </a:r>
            <a:r>
              <a:rPr lang="en-US" altLang="ja-JP" dirty="0" smtClean="0"/>
              <a:t> with different deformations(structures)</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latin typeface="Symbol" pitchFamily="18" charset="2"/>
              </a:rPr>
              <a:t>L</a:t>
            </a:r>
            <a:r>
              <a:rPr lang="en-US" altLang="ja-JP" dirty="0" smtClean="0"/>
              <a:t> binging energy (B</a:t>
            </a:r>
            <a:r>
              <a:rPr lang="en-US" altLang="ja-JP" baseline="-25000" dirty="0" smtClean="0">
                <a:latin typeface="Symbol" panose="05050102010706020507" pitchFamily="18" charset="2"/>
              </a:rPr>
              <a:t>L</a:t>
            </a:r>
            <a:r>
              <a:rPr lang="en-US" altLang="ja-JP" dirty="0" smtClean="0"/>
              <a:t>)</a:t>
            </a:r>
            <a:r>
              <a:rPr lang="ja-JP" altLang="en-US" dirty="0"/>
              <a:t> </a:t>
            </a:r>
            <a:r>
              <a:rPr lang="en-US" altLang="ja-JP" dirty="0" smtClean="0"/>
              <a:t>in light </a:t>
            </a:r>
            <a:r>
              <a:rPr lang="en-US" altLang="ja-JP" dirty="0" smtClean="0">
                <a:latin typeface="Symbol" panose="05050102010706020507" pitchFamily="18" charset="2"/>
              </a:rPr>
              <a:t>L</a:t>
            </a:r>
            <a:r>
              <a:rPr lang="en-US" altLang="ja-JP" dirty="0" smtClean="0"/>
              <a:t> hypernuclei with cluster structure</a:t>
            </a:r>
            <a:endParaRPr kumimoji="1" lang="en-US" altLang="ja-JP" dirty="0" smtClean="0"/>
          </a:p>
          <a:p>
            <a:pPr lvl="1"/>
            <a:r>
              <a:rPr kumimoji="1" lang="en-US" altLang="ja-JP" dirty="0" smtClean="0">
                <a:latin typeface="Symbol" pitchFamily="18" charset="2"/>
              </a:rPr>
              <a:t>L</a:t>
            </a:r>
            <a:r>
              <a:rPr kumimoji="1" lang="en-US" altLang="ja-JP" dirty="0" smtClean="0"/>
              <a:t> coupled to the compact state is more deeply bound</a:t>
            </a:r>
          </a:p>
          <a:p>
            <a:pPr lvl="1"/>
            <a:endParaRPr lang="en-US" altLang="ja-JP" dirty="0"/>
          </a:p>
          <a:p>
            <a:endParaRPr kumimoji="1" lang="ja-JP" altLang="en-US" dirty="0"/>
          </a:p>
        </p:txBody>
      </p:sp>
      <p:grpSp>
        <p:nvGrpSpPr>
          <p:cNvPr id="9" name="グループ化 8"/>
          <p:cNvGrpSpPr/>
          <p:nvPr/>
        </p:nvGrpSpPr>
        <p:grpSpPr>
          <a:xfrm>
            <a:off x="625629" y="1556792"/>
            <a:ext cx="4090388" cy="430887"/>
            <a:chOff x="-670516" y="1916832"/>
            <a:chExt cx="4090388" cy="430887"/>
          </a:xfrm>
        </p:grpSpPr>
        <p:sp>
          <p:nvSpPr>
            <p:cNvPr id="6" name="テキスト ボックス 5"/>
            <p:cNvSpPr txBox="1"/>
            <p:nvPr/>
          </p:nvSpPr>
          <p:spPr>
            <a:xfrm>
              <a:off x="-180528" y="1916832"/>
              <a:ext cx="3600400" cy="430887"/>
            </a:xfrm>
            <a:prstGeom prst="rect">
              <a:avLst/>
            </a:prstGeom>
            <a:noFill/>
          </p:spPr>
          <p:txBody>
            <a:bodyPr wrap="square" rtlCol="0">
              <a:spAutoFit/>
            </a:bodyPr>
            <a:lstStyle/>
            <a:p>
              <a:pPr algn="ctr"/>
              <a:r>
                <a:rPr kumimoji="1" lang="en-US" altLang="ja-JP" sz="2200" b="1" dirty="0" smtClean="0">
                  <a:solidFill>
                    <a:srgbClr val="FF0000"/>
                  </a:solidFill>
                </a:rPr>
                <a:t>Changes of excitation spectra</a:t>
              </a:r>
              <a:endParaRPr kumimoji="1" lang="ja-JP" altLang="en-US" sz="2200" b="1" dirty="0">
                <a:solidFill>
                  <a:srgbClr val="FF0000"/>
                </a:solidFill>
              </a:endParaRPr>
            </a:p>
          </p:txBody>
        </p:sp>
        <p:cxnSp>
          <p:nvCxnSpPr>
            <p:cNvPr id="8" name="直線矢印コネクタ 7"/>
            <p:cNvCxnSpPr/>
            <p:nvPr/>
          </p:nvCxnSpPr>
          <p:spPr>
            <a:xfrm>
              <a:off x="-670516" y="2132275"/>
              <a:ext cx="5040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216024" y="2175247"/>
            <a:ext cx="3419872" cy="461665"/>
          </a:xfrm>
          <a:prstGeom prst="rect">
            <a:avLst/>
          </a:prstGeom>
          <a:noFill/>
        </p:spPr>
        <p:txBody>
          <a:bodyPr wrap="square" rtlCol="0">
            <a:spAutoFit/>
          </a:bodyPr>
          <a:lstStyle/>
          <a:p>
            <a:pPr algn="ctr"/>
            <a:r>
              <a:rPr kumimoji="1" lang="en-US" altLang="ja-JP" sz="2400" b="1" dirty="0" smtClean="0"/>
              <a:t>Ex.) </a:t>
            </a:r>
            <a:r>
              <a:rPr kumimoji="1" lang="en-US" altLang="ja-JP" sz="2400" b="1" baseline="30000" dirty="0" smtClean="0"/>
              <a:t>10</a:t>
            </a:r>
            <a:r>
              <a:rPr kumimoji="1" lang="en-US" altLang="ja-JP" sz="2400" b="1" baseline="-25000" dirty="0" smtClean="0">
                <a:latin typeface="Symbol" panose="05050102010706020507" pitchFamily="18" charset="2"/>
              </a:rPr>
              <a:t>L</a:t>
            </a:r>
            <a:r>
              <a:rPr kumimoji="1" lang="en-US" altLang="ja-JP" sz="2400" b="1" dirty="0" smtClean="0"/>
              <a:t>Be (</a:t>
            </a:r>
            <a:r>
              <a:rPr kumimoji="1" lang="en-US" altLang="ja-JP" sz="2400" b="1" dirty="0" smtClean="0">
                <a:latin typeface="Symbol" panose="05050102010706020507" pitchFamily="18" charset="2"/>
              </a:rPr>
              <a:t>a</a:t>
            </a:r>
            <a:r>
              <a:rPr kumimoji="1" lang="en-US" altLang="ja-JP" sz="2400" b="1" dirty="0" smtClean="0"/>
              <a:t> + </a:t>
            </a:r>
            <a:r>
              <a:rPr kumimoji="1" lang="en-US" altLang="ja-JP" sz="2400" b="1" dirty="0" smtClean="0">
                <a:latin typeface="Symbol" panose="05050102010706020507" pitchFamily="18" charset="2"/>
              </a:rPr>
              <a:t>a</a:t>
            </a:r>
            <a:r>
              <a:rPr kumimoji="1" lang="en-US" altLang="ja-JP" sz="2400" b="1" dirty="0" smtClean="0"/>
              <a:t> + n +</a:t>
            </a:r>
            <a:r>
              <a:rPr kumimoji="1" lang="en-US" altLang="ja-JP" sz="2400" b="1" dirty="0" smtClean="0">
                <a:latin typeface="Symbol" panose="05050102010706020507" pitchFamily="18" charset="2"/>
              </a:rPr>
              <a:t> L</a:t>
            </a:r>
            <a:r>
              <a:rPr kumimoji="1" lang="en-US" altLang="ja-JP" sz="2400" b="1" dirty="0" smtClean="0"/>
              <a:t>)</a:t>
            </a:r>
            <a:endParaRPr kumimoji="1" lang="ja-JP" altLang="en-US" sz="2400" b="1" dirty="0"/>
          </a:p>
        </p:txBody>
      </p:sp>
      <p:sp>
        <p:nvSpPr>
          <p:cNvPr id="75" name="正方形/長方形 74"/>
          <p:cNvSpPr/>
          <p:nvPr/>
        </p:nvSpPr>
        <p:spPr>
          <a:xfrm>
            <a:off x="6876256" y="4778568"/>
            <a:ext cx="2421650" cy="738664"/>
          </a:xfrm>
          <a:prstGeom prst="rect">
            <a:avLst/>
          </a:prstGeom>
        </p:spPr>
        <p:txBody>
          <a:bodyPr wrap="square">
            <a:spAutoFit/>
          </a:bodyPr>
          <a:lstStyle/>
          <a:p>
            <a:r>
              <a:rPr lang="en-US" altLang="ja-JP" sz="1400" dirty="0" smtClean="0"/>
              <a:t>4 body calc.: </a:t>
            </a:r>
          </a:p>
          <a:p>
            <a:r>
              <a:rPr lang="en-US" altLang="ja-JP" sz="1400" dirty="0" smtClean="0"/>
              <a:t>E. </a:t>
            </a:r>
            <a:r>
              <a:rPr lang="en-US" altLang="ja-JP" sz="1400" dirty="0" err="1" smtClean="0"/>
              <a:t>Hiyama</a:t>
            </a:r>
            <a:r>
              <a:rPr lang="en-US" altLang="ja-JP" sz="1400" dirty="0" smtClean="0"/>
              <a:t> and Y. Yamamoto, </a:t>
            </a:r>
          </a:p>
          <a:p>
            <a:r>
              <a:rPr lang="en-US" altLang="ja-JP" sz="1400" dirty="0" smtClean="0"/>
              <a:t>PTP</a:t>
            </a:r>
            <a:r>
              <a:rPr lang="en-US" altLang="ja-JP" sz="1400" b="1" dirty="0" smtClean="0"/>
              <a:t>128</a:t>
            </a:r>
            <a:r>
              <a:rPr lang="en-US" altLang="ja-JP" sz="1400" dirty="0" smtClean="0"/>
              <a:t>(2012)105</a:t>
            </a:r>
            <a:endParaRPr lang="en-US" altLang="ja-JP" sz="1400" dirty="0"/>
          </a:p>
        </p:txBody>
      </p:sp>
      <p:grpSp>
        <p:nvGrpSpPr>
          <p:cNvPr id="78" name="グループ化 77"/>
          <p:cNvGrpSpPr/>
          <p:nvPr/>
        </p:nvGrpSpPr>
        <p:grpSpPr>
          <a:xfrm>
            <a:off x="-36511" y="1988840"/>
            <a:ext cx="9145015" cy="4680520"/>
            <a:chOff x="107505" y="1772816"/>
            <a:chExt cx="9145015" cy="468052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8" y="2505686"/>
              <a:ext cx="4951678" cy="3947650"/>
            </a:xfrm>
            <a:prstGeom prst="rect">
              <a:avLst/>
            </a:prstGeom>
          </p:spPr>
        </p:pic>
        <p:grpSp>
          <p:nvGrpSpPr>
            <p:cNvPr id="59" name="グループ化 58"/>
            <p:cNvGrpSpPr/>
            <p:nvPr/>
          </p:nvGrpSpPr>
          <p:grpSpPr>
            <a:xfrm>
              <a:off x="107505" y="3130150"/>
              <a:ext cx="2160240" cy="1800200"/>
              <a:chOff x="197260" y="2924944"/>
              <a:chExt cx="2160240" cy="1800200"/>
            </a:xfrm>
          </p:grpSpPr>
          <p:grpSp>
            <p:nvGrpSpPr>
              <p:cNvPr id="60" name="グループ化 59"/>
              <p:cNvGrpSpPr/>
              <p:nvPr/>
            </p:nvGrpSpPr>
            <p:grpSpPr>
              <a:xfrm>
                <a:off x="197260" y="2924944"/>
                <a:ext cx="2160240" cy="1800200"/>
                <a:chOff x="287524" y="2852936"/>
                <a:chExt cx="2160240" cy="1800200"/>
              </a:xfrm>
            </p:grpSpPr>
            <p:sp>
              <p:nvSpPr>
                <p:cNvPr id="62" name="テキスト ボックス 61"/>
                <p:cNvSpPr txBox="1"/>
                <p:nvPr/>
              </p:nvSpPr>
              <p:spPr>
                <a:xfrm>
                  <a:off x="287524" y="4253026"/>
                  <a:ext cx="2160240" cy="400110"/>
                </a:xfrm>
                <a:prstGeom prst="rect">
                  <a:avLst/>
                </a:prstGeom>
                <a:noFill/>
              </p:spPr>
              <p:txBody>
                <a:bodyPr wrap="square" rtlCol="0">
                  <a:spAutoFit/>
                </a:bodyPr>
                <a:lstStyle/>
                <a:p>
                  <a:pPr algn="ctr"/>
                  <a:r>
                    <a:rPr kumimoji="1" lang="en-US" altLang="ja-JP" sz="2000" baseline="30000" dirty="0" smtClean="0"/>
                    <a:t>8</a:t>
                  </a:r>
                  <a:r>
                    <a:rPr kumimoji="1" lang="en-US" altLang="ja-JP" sz="2000" dirty="0" smtClean="0"/>
                    <a:t>Be(0</a:t>
                  </a:r>
                  <a:r>
                    <a:rPr kumimoji="1" lang="en-US" altLang="ja-JP" sz="2000" baseline="30000" dirty="0" smtClean="0"/>
                    <a:t>+</a:t>
                  </a:r>
                  <a:r>
                    <a:rPr kumimoji="1" lang="en-US" altLang="ja-JP" sz="2000" dirty="0" smtClean="0"/>
                    <a:t>) + n(</a:t>
                  </a:r>
                  <a:r>
                    <a:rPr kumimoji="1" lang="en-US" altLang="ja-JP" sz="2000" i="1" dirty="0" smtClean="0">
                      <a:solidFill>
                        <a:schemeClr val="tx2"/>
                      </a:solidFill>
                    </a:rPr>
                    <a:t>p</a:t>
                  </a:r>
                  <a:r>
                    <a:rPr kumimoji="1" lang="en-US" altLang="ja-JP" sz="2000" dirty="0" smtClean="0">
                      <a:solidFill>
                        <a:schemeClr val="tx2"/>
                      </a:solidFill>
                    </a:rPr>
                    <a:t>-</a:t>
                  </a:r>
                  <a:r>
                    <a:rPr kumimoji="1" lang="en-US" altLang="ja-JP" sz="2000" dirty="0" smtClean="0"/>
                    <a:t>orbit)</a:t>
                  </a:r>
                  <a:endParaRPr kumimoji="1" lang="ja-JP" altLang="en-US" sz="2000" dirty="0"/>
                </a:p>
              </p:txBody>
            </p:sp>
            <p:pic>
              <p:nvPicPr>
                <p:cNvPr id="65" name="図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291" y="2852936"/>
                  <a:ext cx="1374707" cy="1374707"/>
                </a:xfrm>
                <a:prstGeom prst="rect">
                  <a:avLst/>
                </a:prstGeom>
              </p:spPr>
            </p:pic>
            <p:sp>
              <p:nvSpPr>
                <p:cNvPr id="66" name="正方形/長方形 65"/>
                <p:cNvSpPr/>
                <p:nvPr/>
              </p:nvSpPr>
              <p:spPr>
                <a:xfrm>
                  <a:off x="1022838" y="2921341"/>
                  <a:ext cx="689612" cy="374461"/>
                </a:xfrm>
                <a:prstGeom prst="rect">
                  <a:avLst/>
                </a:prstGeom>
              </p:spPr>
              <p:txBody>
                <a:bodyPr wrap="none">
                  <a:spAutoFit/>
                </a:bodyPr>
                <a:lstStyle/>
                <a:p>
                  <a:pPr>
                    <a:lnSpc>
                      <a:spcPts val="2200"/>
                    </a:lnSpc>
                  </a:pPr>
                  <a:r>
                    <a:rPr lang="en-US" altLang="ja-JP" sz="2400" b="1" dirty="0" smtClean="0">
                      <a:solidFill>
                        <a:schemeClr val="tx2"/>
                      </a:solidFill>
                      <a:latin typeface="Symbol" pitchFamily="18" charset="2"/>
                    </a:rPr>
                    <a:t>3/2</a:t>
                  </a:r>
                  <a:r>
                    <a:rPr lang="en-US" altLang="ja-JP" sz="2400" b="1" baseline="30000" dirty="0" smtClean="0">
                      <a:solidFill>
                        <a:schemeClr val="tx2"/>
                      </a:solidFill>
                      <a:latin typeface="Symbol" pitchFamily="18" charset="2"/>
                    </a:rPr>
                    <a:t>-</a:t>
                  </a:r>
                  <a:endParaRPr lang="ja-JP" altLang="en-US" sz="2400" b="1" baseline="30000" dirty="0">
                    <a:solidFill>
                      <a:schemeClr val="tx2"/>
                    </a:solidFill>
                    <a:latin typeface="Symbol" pitchFamily="18" charset="2"/>
                  </a:endParaRPr>
                </a:p>
              </p:txBody>
            </p:sp>
          </p:grpSp>
          <p:sp>
            <p:nvSpPr>
              <p:cNvPr id="61" name="テキスト ボックス 60"/>
              <p:cNvSpPr txBox="1"/>
              <p:nvPr/>
            </p:nvSpPr>
            <p:spPr>
              <a:xfrm>
                <a:off x="773864" y="3954443"/>
                <a:ext cx="1043608" cy="369332"/>
              </a:xfrm>
              <a:prstGeom prst="rect">
                <a:avLst/>
              </a:prstGeom>
              <a:noFill/>
            </p:spPr>
            <p:txBody>
              <a:bodyPr wrap="square" rtlCol="0">
                <a:spAutoFit/>
              </a:bodyPr>
              <a:lstStyle/>
              <a:p>
                <a:r>
                  <a:rPr lang="en-US" altLang="ja-JP" dirty="0" smtClean="0">
                    <a:latin typeface="Symbol" pitchFamily="18" charset="2"/>
                  </a:rPr>
                  <a:t>b = 0.73</a:t>
                </a:r>
                <a:endParaRPr kumimoji="1" lang="ja-JP" altLang="en-US" dirty="0">
                  <a:latin typeface="Symbol" pitchFamily="18" charset="2"/>
                </a:endParaRPr>
              </a:p>
            </p:txBody>
          </p:sp>
        </p:grpSp>
        <p:grpSp>
          <p:nvGrpSpPr>
            <p:cNvPr id="77" name="グループ化 76"/>
            <p:cNvGrpSpPr/>
            <p:nvPr/>
          </p:nvGrpSpPr>
          <p:grpSpPr>
            <a:xfrm>
              <a:off x="7092281" y="1772816"/>
              <a:ext cx="2160239" cy="1854692"/>
              <a:chOff x="7164288" y="1772816"/>
              <a:chExt cx="2160239" cy="1854692"/>
            </a:xfrm>
          </p:grpSpPr>
          <p:grpSp>
            <p:nvGrpSpPr>
              <p:cNvPr id="68" name="グループ化 67"/>
              <p:cNvGrpSpPr/>
              <p:nvPr/>
            </p:nvGrpSpPr>
            <p:grpSpPr>
              <a:xfrm>
                <a:off x="7164288" y="1772816"/>
                <a:ext cx="2160239" cy="1854692"/>
                <a:chOff x="6822505" y="2550483"/>
                <a:chExt cx="2160239" cy="1854692"/>
              </a:xfrm>
            </p:grpSpPr>
            <p:sp>
              <p:nvSpPr>
                <p:cNvPr id="70" name="テキスト ボックス 69"/>
                <p:cNvSpPr txBox="1"/>
                <p:nvPr/>
              </p:nvSpPr>
              <p:spPr>
                <a:xfrm>
                  <a:off x="6822505" y="4005065"/>
                  <a:ext cx="2160239" cy="400110"/>
                </a:xfrm>
                <a:prstGeom prst="rect">
                  <a:avLst/>
                </a:prstGeom>
                <a:noFill/>
              </p:spPr>
              <p:txBody>
                <a:bodyPr wrap="square" rtlCol="0">
                  <a:spAutoFit/>
                </a:bodyPr>
                <a:lstStyle/>
                <a:p>
                  <a:pPr algn="ctr"/>
                  <a:r>
                    <a:rPr kumimoji="1" lang="en-US" altLang="ja-JP" sz="2000" baseline="30000" dirty="0" smtClean="0"/>
                    <a:t>8</a:t>
                  </a:r>
                  <a:r>
                    <a:rPr kumimoji="1" lang="en-US" altLang="ja-JP" sz="2000" dirty="0" smtClean="0"/>
                    <a:t>Be(0</a:t>
                  </a:r>
                  <a:r>
                    <a:rPr kumimoji="1" lang="en-US" altLang="ja-JP" sz="2000" baseline="30000" dirty="0" smtClean="0"/>
                    <a:t>+</a:t>
                  </a:r>
                  <a:r>
                    <a:rPr kumimoji="1" lang="en-US" altLang="ja-JP" sz="2000" dirty="0" smtClean="0"/>
                    <a:t>) + n(</a:t>
                  </a:r>
                  <a:r>
                    <a:rPr kumimoji="1" lang="en-US" altLang="ja-JP" sz="2000" i="1" dirty="0" smtClean="0">
                      <a:solidFill>
                        <a:srgbClr val="FF0000"/>
                      </a:solidFill>
                    </a:rPr>
                    <a:t>s</a:t>
                  </a:r>
                  <a:r>
                    <a:rPr kumimoji="1" lang="en-US" altLang="ja-JP" sz="2000" dirty="0" smtClean="0"/>
                    <a:t>-orbit)</a:t>
                  </a:r>
                  <a:endParaRPr kumimoji="1" lang="ja-JP" altLang="en-US" sz="2000" dirty="0"/>
                </a:p>
              </p:txBody>
            </p:sp>
            <p:pic>
              <p:nvPicPr>
                <p:cNvPr id="73" name="図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5271" y="2564904"/>
                  <a:ext cx="1374707" cy="1374707"/>
                </a:xfrm>
                <a:prstGeom prst="rect">
                  <a:avLst/>
                </a:prstGeom>
              </p:spPr>
            </p:pic>
            <p:sp>
              <p:nvSpPr>
                <p:cNvPr id="74" name="正方形/長方形 73"/>
                <p:cNvSpPr/>
                <p:nvPr/>
              </p:nvSpPr>
              <p:spPr>
                <a:xfrm>
                  <a:off x="7557818" y="2550483"/>
                  <a:ext cx="689612" cy="374461"/>
                </a:xfrm>
                <a:prstGeom prst="rect">
                  <a:avLst/>
                </a:prstGeom>
              </p:spPr>
              <p:txBody>
                <a:bodyPr wrap="none">
                  <a:spAutoFit/>
                </a:bodyPr>
                <a:lstStyle/>
                <a:p>
                  <a:pPr>
                    <a:lnSpc>
                      <a:spcPts val="2200"/>
                    </a:lnSpc>
                  </a:pPr>
                  <a:r>
                    <a:rPr lang="en-US" altLang="ja-JP" sz="2400" b="1" dirty="0" smtClean="0">
                      <a:solidFill>
                        <a:srgbClr val="FF0000"/>
                      </a:solidFill>
                      <a:latin typeface="Symbol" pitchFamily="18" charset="2"/>
                    </a:rPr>
                    <a:t>1/2</a:t>
                  </a:r>
                  <a:r>
                    <a:rPr lang="en-US" altLang="ja-JP" sz="2400" b="1" baseline="30000" dirty="0" smtClean="0">
                      <a:solidFill>
                        <a:srgbClr val="FF0000"/>
                      </a:solidFill>
                      <a:latin typeface="Symbol" pitchFamily="18" charset="2"/>
                    </a:rPr>
                    <a:t>+</a:t>
                  </a:r>
                  <a:endParaRPr lang="ja-JP" altLang="en-US" sz="2400" b="1" baseline="30000" dirty="0">
                    <a:solidFill>
                      <a:srgbClr val="FF0000"/>
                    </a:solidFill>
                    <a:latin typeface="Symbol" pitchFamily="18" charset="2"/>
                  </a:endParaRPr>
                </a:p>
              </p:txBody>
            </p:sp>
          </p:grpSp>
          <p:sp>
            <p:nvSpPr>
              <p:cNvPr id="69" name="テキスト ボックス 68"/>
              <p:cNvSpPr txBox="1"/>
              <p:nvPr/>
            </p:nvSpPr>
            <p:spPr>
              <a:xfrm>
                <a:off x="7722603" y="2813637"/>
                <a:ext cx="1043608" cy="369332"/>
              </a:xfrm>
              <a:prstGeom prst="rect">
                <a:avLst/>
              </a:prstGeom>
              <a:noFill/>
            </p:spPr>
            <p:txBody>
              <a:bodyPr wrap="square" rtlCol="0">
                <a:spAutoFit/>
              </a:bodyPr>
              <a:lstStyle/>
              <a:p>
                <a:r>
                  <a:rPr lang="en-US" altLang="ja-JP" dirty="0" smtClean="0">
                    <a:latin typeface="Symbol" pitchFamily="18" charset="2"/>
                  </a:rPr>
                  <a:t>b = 1.02</a:t>
                </a:r>
                <a:endParaRPr kumimoji="1" lang="ja-JP" altLang="en-US" dirty="0">
                  <a:latin typeface="Symbol" pitchFamily="18" charset="2"/>
                </a:endParaRPr>
              </a:p>
            </p:txBody>
          </p:sp>
        </p:grpSp>
        <p:cxnSp>
          <p:nvCxnSpPr>
            <p:cNvPr id="25" name="直線矢印コネクタ 24"/>
            <p:cNvCxnSpPr>
              <a:stCxn id="65" idx="3"/>
            </p:cNvCxnSpPr>
            <p:nvPr/>
          </p:nvCxnSpPr>
          <p:spPr>
            <a:xfrm flipV="1">
              <a:off x="1874979" y="3515613"/>
              <a:ext cx="1760918" cy="3018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stCxn id="73" idx="1"/>
            </p:cNvCxnSpPr>
            <p:nvPr/>
          </p:nvCxnSpPr>
          <p:spPr>
            <a:xfrm flipH="1">
              <a:off x="4671577" y="2474591"/>
              <a:ext cx="2813470" cy="3335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7963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2" name="タイトル 1"/>
          <p:cNvSpPr>
            <a:spLocks noGrp="1"/>
          </p:cNvSpPr>
          <p:nvPr>
            <p:ph type="title"/>
          </p:nvPr>
        </p:nvSpPr>
        <p:spPr/>
        <p:txBody>
          <a:bodyPr/>
          <a:lstStyle/>
          <a:p>
            <a:r>
              <a:rPr lang="en-US" altLang="ja-JP" dirty="0" smtClean="0"/>
              <a:t>Expected difference of B</a:t>
            </a:r>
            <a:r>
              <a:rPr lang="en-US" altLang="ja-JP" baseline="-25000" dirty="0" smtClean="0">
                <a:latin typeface="Symbol" panose="05050102010706020507" pitchFamily="18" charset="2"/>
              </a:rPr>
              <a:t>L</a:t>
            </a:r>
            <a:endParaRPr kumimoji="1" lang="ja-JP" altLang="en-US" baseline="-25000" dirty="0">
              <a:latin typeface="Symbol" panose="05050102010706020507" pitchFamily="18" charset="2"/>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4" y="927390"/>
            <a:ext cx="6097422" cy="5253990"/>
          </a:xfrm>
          <a:prstGeom prst="rect">
            <a:avLst/>
          </a:prstGeom>
        </p:spPr>
      </p:pic>
      <p:sp>
        <p:nvSpPr>
          <p:cNvPr id="14" name="テキスト ボックス 13"/>
          <p:cNvSpPr txBox="1"/>
          <p:nvPr/>
        </p:nvSpPr>
        <p:spPr>
          <a:xfrm>
            <a:off x="6039187" y="3861048"/>
            <a:ext cx="936104" cy="1631216"/>
          </a:xfrm>
          <a:prstGeom prst="rect">
            <a:avLst/>
          </a:prstGeom>
          <a:noFill/>
        </p:spPr>
        <p:txBody>
          <a:bodyPr wrap="square" rtlCol="0">
            <a:spAutoFit/>
          </a:bodyPr>
          <a:lstStyle/>
          <a:p>
            <a:pPr algn="ctr"/>
            <a:r>
              <a:rPr kumimoji="1" lang="en-US" altLang="ja-JP" sz="10000" b="1" dirty="0" smtClean="0">
                <a:solidFill>
                  <a:srgbClr val="FF0000"/>
                </a:solidFill>
                <a:latin typeface="Symbol" panose="05050102010706020507" pitchFamily="18" charset="2"/>
              </a:rPr>
              <a:t>?</a:t>
            </a:r>
            <a:endParaRPr kumimoji="1" lang="ja-JP" altLang="en-US" sz="10000" b="1" dirty="0">
              <a:solidFill>
                <a:srgbClr val="FF0000"/>
              </a:solidFill>
              <a:latin typeface="Symbol" panose="05050102010706020507" pitchFamily="18" charset="2"/>
            </a:endParaRPr>
          </a:p>
        </p:txBody>
      </p:sp>
      <p:sp>
        <p:nvSpPr>
          <p:cNvPr id="15" name="テキスト ボックス 14"/>
          <p:cNvSpPr txBox="1"/>
          <p:nvPr/>
        </p:nvSpPr>
        <p:spPr>
          <a:xfrm>
            <a:off x="3347864" y="5775647"/>
            <a:ext cx="5724128" cy="461665"/>
          </a:xfrm>
          <a:prstGeom prst="rect">
            <a:avLst/>
          </a:prstGeom>
          <a:noFill/>
        </p:spPr>
        <p:txBody>
          <a:bodyPr wrap="square" rtlCol="0">
            <a:spAutoFit/>
          </a:bodyPr>
          <a:lstStyle/>
          <a:p>
            <a:pPr algn="ctr"/>
            <a:r>
              <a:rPr kumimoji="1" lang="en-US" altLang="ja-JP" sz="2400" b="1" dirty="0" smtClean="0"/>
              <a:t>Examples: </a:t>
            </a:r>
            <a:r>
              <a:rPr kumimoji="1" lang="en-US" altLang="ja-JP" sz="2400" b="1" baseline="30000" dirty="0" smtClean="0"/>
              <a:t>41</a:t>
            </a:r>
            <a:r>
              <a:rPr kumimoji="1" lang="en-US" altLang="ja-JP" sz="2400" b="1" baseline="-25000" dirty="0" smtClean="0">
                <a:latin typeface="Symbol" panose="05050102010706020507" pitchFamily="18" charset="2"/>
              </a:rPr>
              <a:t>L</a:t>
            </a:r>
            <a:r>
              <a:rPr kumimoji="1" lang="en-US" altLang="ja-JP" sz="2400" b="1" dirty="0" smtClean="0"/>
              <a:t>Ca (</a:t>
            </a:r>
            <a:r>
              <a:rPr kumimoji="1" lang="en-US" altLang="ja-JP" sz="2400" b="1" baseline="30000" dirty="0" smtClean="0"/>
              <a:t>40</a:t>
            </a:r>
            <a:r>
              <a:rPr kumimoji="1" lang="en-US" altLang="ja-JP" sz="2400" b="1" dirty="0" smtClean="0"/>
              <a:t>Ca</a:t>
            </a:r>
            <a:r>
              <a:rPr kumimoji="1" lang="en-US" altLang="ja-JP" sz="2400" b="1" dirty="0" smtClean="0">
                <a:latin typeface="Symbol" panose="05050102010706020507" pitchFamily="18" charset="2"/>
              </a:rPr>
              <a:t> + L</a:t>
            </a:r>
            <a:r>
              <a:rPr kumimoji="1" lang="en-US" altLang="ja-JP" sz="2400" b="1" dirty="0" smtClean="0"/>
              <a:t>), </a:t>
            </a:r>
            <a:r>
              <a:rPr kumimoji="1" lang="en-US" altLang="ja-JP" sz="2400" b="1" baseline="30000" dirty="0" smtClean="0"/>
              <a:t>39</a:t>
            </a:r>
            <a:r>
              <a:rPr kumimoji="1" lang="en-US" altLang="ja-JP" sz="2400" b="1" baseline="-25000" dirty="0" smtClean="0">
                <a:latin typeface="Symbol" panose="05050102010706020507" pitchFamily="18" charset="2"/>
              </a:rPr>
              <a:t>L</a:t>
            </a:r>
            <a:r>
              <a:rPr kumimoji="1" lang="en-US" altLang="ja-JP" sz="2400" b="1" dirty="0" smtClean="0"/>
              <a:t>Ar (</a:t>
            </a:r>
            <a:r>
              <a:rPr kumimoji="1" lang="en-US" altLang="ja-JP" sz="2400" b="1" baseline="30000" dirty="0" smtClean="0"/>
              <a:t>38</a:t>
            </a:r>
            <a:r>
              <a:rPr kumimoji="1" lang="en-US" altLang="ja-JP" sz="2400" b="1" dirty="0" smtClean="0"/>
              <a:t>Ar + </a:t>
            </a:r>
            <a:r>
              <a:rPr kumimoji="1" lang="en-US" altLang="ja-JP" sz="2400" b="1" dirty="0" smtClean="0">
                <a:latin typeface="Symbol" panose="05050102010706020507" pitchFamily="18" charset="2"/>
              </a:rPr>
              <a:t>L</a:t>
            </a:r>
            <a:r>
              <a:rPr kumimoji="1" lang="en-US" altLang="ja-JP" sz="2400" b="1" dirty="0" smtClean="0"/>
              <a:t>)</a:t>
            </a:r>
            <a:endParaRPr kumimoji="1" lang="ja-JP" altLang="en-US" sz="2400" b="1" dirty="0"/>
          </a:p>
        </p:txBody>
      </p:sp>
      <p:sp>
        <p:nvSpPr>
          <p:cNvPr id="16" name="テキスト ボックス 15"/>
          <p:cNvSpPr txBox="1"/>
          <p:nvPr/>
        </p:nvSpPr>
        <p:spPr>
          <a:xfrm>
            <a:off x="0" y="6351711"/>
            <a:ext cx="9144000" cy="461665"/>
          </a:xfrm>
          <a:prstGeom prst="rect">
            <a:avLst/>
          </a:prstGeom>
          <a:noFill/>
        </p:spPr>
        <p:txBody>
          <a:bodyPr wrap="square" rtlCol="0">
            <a:spAutoFit/>
          </a:bodyPr>
          <a:lstStyle/>
          <a:p>
            <a:pPr algn="ctr"/>
            <a:r>
              <a:rPr kumimoji="1" lang="en-US" altLang="ja-JP" sz="2400" b="1" dirty="0" smtClean="0">
                <a:solidFill>
                  <a:srgbClr val="FF0000"/>
                </a:solidFill>
              </a:rPr>
              <a:t>Purposes: </a:t>
            </a:r>
            <a:r>
              <a:rPr lang="en-US" altLang="ja-JP" sz="2400" b="1" dirty="0">
                <a:solidFill>
                  <a:srgbClr val="FF0000"/>
                </a:solidFill>
              </a:rPr>
              <a:t>to </a:t>
            </a:r>
            <a:r>
              <a:rPr lang="en-US" altLang="ja-JP" sz="2400" b="1" dirty="0" smtClean="0">
                <a:solidFill>
                  <a:srgbClr val="FF0000"/>
                </a:solidFill>
              </a:rPr>
              <a:t>reveal </a:t>
            </a:r>
            <a:r>
              <a:rPr kumimoji="1" lang="en-US" altLang="ja-JP" sz="2400" b="1" dirty="0" smtClean="0">
                <a:solidFill>
                  <a:srgbClr val="FF0000"/>
                </a:solidFill>
              </a:rPr>
              <a:t>difference of B</a:t>
            </a:r>
            <a:r>
              <a:rPr kumimoji="1" lang="en-US" altLang="ja-JP" sz="2400" b="1" baseline="-25000" dirty="0" smtClean="0">
                <a:solidFill>
                  <a:srgbClr val="FF0000"/>
                </a:solidFill>
                <a:latin typeface="Symbol" panose="05050102010706020507" pitchFamily="18" charset="2"/>
              </a:rPr>
              <a:t>L</a:t>
            </a:r>
            <a:r>
              <a:rPr kumimoji="1" lang="en-US" altLang="ja-JP" sz="2400" b="1" dirty="0" smtClean="0">
                <a:solidFill>
                  <a:srgbClr val="FF0000"/>
                </a:solidFill>
                <a:ea typeface="+mj-ea"/>
              </a:rPr>
              <a:t> depending on deformations</a:t>
            </a:r>
          </a:p>
        </p:txBody>
      </p:sp>
      <p:sp>
        <p:nvSpPr>
          <p:cNvPr id="18" name="テキスト ボックス 17"/>
          <p:cNvSpPr txBox="1"/>
          <p:nvPr/>
        </p:nvSpPr>
        <p:spPr>
          <a:xfrm>
            <a:off x="6084168" y="3092720"/>
            <a:ext cx="3095328" cy="461665"/>
          </a:xfrm>
          <a:prstGeom prst="rect">
            <a:avLst/>
          </a:prstGeom>
          <a:noFill/>
        </p:spPr>
        <p:txBody>
          <a:bodyPr wrap="square" rtlCol="0">
            <a:spAutoFit/>
          </a:bodyPr>
          <a:lstStyle/>
          <a:p>
            <a:pPr algn="ctr"/>
            <a:r>
              <a:rPr kumimoji="1" lang="en-US" altLang="ja-JP" sz="2400" b="1" dirty="0" smtClean="0">
                <a:solidFill>
                  <a:srgbClr val="FF0000"/>
                </a:solidFill>
              </a:rPr>
              <a:t>Which is the largest?</a:t>
            </a:r>
            <a:endParaRPr kumimoji="1" lang="en-US" altLang="ja-JP" sz="2400" b="1" dirty="0" smtClean="0">
              <a:solidFill>
                <a:srgbClr val="FF0000"/>
              </a:solidFill>
              <a:ea typeface="+mj-ea"/>
            </a:endParaRPr>
          </a:p>
        </p:txBody>
      </p:sp>
    </p:spTree>
    <p:extLst>
      <p:ext uri="{BB962C8B-B14F-4D97-AF65-F5344CB8AC3E}">
        <p14:creationId xmlns:p14="http://schemas.microsoft.com/office/powerpoint/2010/main" val="350369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ND and SD states of </a:t>
            </a:r>
            <a:r>
              <a:rPr lang="en-US" altLang="ja-JP" baseline="30000" dirty="0" smtClean="0"/>
              <a:t>40</a:t>
            </a:r>
            <a:r>
              <a:rPr lang="en-US" altLang="ja-JP" dirty="0" smtClean="0"/>
              <a:t>Ca</a:t>
            </a:r>
            <a:endParaRPr kumimoji="1" lang="ja-JP" altLang="en-US" dirty="0">
              <a:latin typeface="Symbol" panose="05050102010706020507" pitchFamily="18" charset="2"/>
            </a:endParaRPr>
          </a:p>
        </p:txBody>
      </p:sp>
      <p:sp>
        <p:nvSpPr>
          <p:cNvPr id="3" name="コンテンツ プレースホルダー 2"/>
          <p:cNvSpPr>
            <a:spLocks noGrp="1"/>
          </p:cNvSpPr>
          <p:nvPr>
            <p:ph idx="1"/>
          </p:nvPr>
        </p:nvSpPr>
        <p:spPr/>
        <p:txBody>
          <a:bodyPr/>
          <a:lstStyle/>
          <a:p>
            <a:pPr lvl="1"/>
            <a:r>
              <a:rPr lang="en-US" altLang="ja-JP" dirty="0" smtClean="0"/>
              <a:t>Ground, normal deformed and superdeformed states are obtained </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4" name="正方形/長方形 3"/>
          <p:cNvSpPr/>
          <p:nvPr/>
        </p:nvSpPr>
        <p:spPr>
          <a:xfrm>
            <a:off x="499738" y="2123564"/>
            <a:ext cx="4504310" cy="400110"/>
          </a:xfrm>
          <a:prstGeom prst="rect">
            <a:avLst/>
          </a:prstGeom>
        </p:spPr>
        <p:txBody>
          <a:bodyPr wrap="none">
            <a:spAutoFit/>
          </a:bodyPr>
          <a:lstStyle/>
          <a:p>
            <a:r>
              <a:rPr lang="en-US" altLang="ja-JP" sz="2000" dirty="0"/>
              <a:t>Y. Taniguchi, </a:t>
            </a:r>
            <a:r>
              <a:rPr lang="en-US" altLang="ja-JP" sz="2000" i="1" dirty="0"/>
              <a:t>et al</a:t>
            </a:r>
            <a:r>
              <a:rPr lang="en-US" altLang="ja-JP" sz="2000" dirty="0"/>
              <a:t>., PRC </a:t>
            </a:r>
            <a:r>
              <a:rPr lang="en-US" altLang="ja-JP" sz="2000" b="1" dirty="0"/>
              <a:t>76</a:t>
            </a:r>
            <a:r>
              <a:rPr lang="en-US" altLang="ja-JP" sz="2000" dirty="0"/>
              <a:t>, 044317 (2007)</a:t>
            </a:r>
            <a:endParaRPr lang="ja-JP" altLang="en-US" sz="2000" dirty="0"/>
          </a:p>
        </p:txBody>
      </p:sp>
      <p:sp>
        <p:nvSpPr>
          <p:cNvPr id="8" name="テキスト ボックス 7"/>
          <p:cNvSpPr txBox="1"/>
          <p:nvPr/>
        </p:nvSpPr>
        <p:spPr>
          <a:xfrm>
            <a:off x="251520" y="1412776"/>
            <a:ext cx="4104456" cy="769441"/>
          </a:xfrm>
          <a:prstGeom prst="rect">
            <a:avLst/>
          </a:prstGeom>
          <a:noFill/>
        </p:spPr>
        <p:txBody>
          <a:bodyPr wrap="square" rtlCol="0">
            <a:spAutoFit/>
          </a:bodyPr>
          <a:lstStyle/>
          <a:p>
            <a:r>
              <a:rPr lang="en-US" altLang="ja-JP" sz="2200" dirty="0" smtClean="0"/>
              <a:t>Core nucleus </a:t>
            </a:r>
            <a:r>
              <a:rPr lang="en-US" altLang="ja-JP" sz="2200" baseline="30000" dirty="0" smtClean="0"/>
              <a:t>40</a:t>
            </a:r>
            <a:r>
              <a:rPr lang="en-US" altLang="ja-JP" sz="2200" dirty="0" smtClean="0"/>
              <a:t>Ca: </a:t>
            </a:r>
          </a:p>
          <a:p>
            <a:r>
              <a:rPr lang="en-US" altLang="ja-JP" sz="2200" dirty="0" smtClean="0"/>
              <a:t>   basically same calculation as </a:t>
            </a:r>
            <a:endParaRPr kumimoji="1" lang="ja-JP" altLang="en-US" sz="2200"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708920"/>
            <a:ext cx="5102726" cy="2855701"/>
          </a:xfrm>
          <a:prstGeom prst="rect">
            <a:avLst/>
          </a:prstGeom>
        </p:spPr>
      </p:pic>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820" y="1674304"/>
            <a:ext cx="3923692" cy="4756151"/>
          </a:xfrm>
          <a:prstGeom prst="rect">
            <a:avLst/>
          </a:prstGeom>
        </p:spPr>
      </p:pic>
      <p:cxnSp>
        <p:nvCxnSpPr>
          <p:cNvPr id="154" name="直線矢印コネクタ 153"/>
          <p:cNvCxnSpPr/>
          <p:nvPr/>
        </p:nvCxnSpPr>
        <p:spPr>
          <a:xfrm flipV="1">
            <a:off x="3563888" y="3828797"/>
            <a:ext cx="2880320" cy="11179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flipV="1">
            <a:off x="4716016" y="3501008"/>
            <a:ext cx="2444597" cy="108012"/>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3902866" y="5661293"/>
            <a:ext cx="1235355" cy="758752"/>
            <a:chOff x="6796298" y="3206395"/>
            <a:chExt cx="1376880" cy="845676"/>
          </a:xfrm>
        </p:grpSpPr>
        <p:grpSp>
          <p:nvGrpSpPr>
            <p:cNvPr id="13" name="グループ化 12"/>
            <p:cNvGrpSpPr/>
            <p:nvPr/>
          </p:nvGrpSpPr>
          <p:grpSpPr>
            <a:xfrm>
              <a:off x="6796298" y="3212977"/>
              <a:ext cx="1365469" cy="839094"/>
              <a:chOff x="7070351" y="3946020"/>
              <a:chExt cx="1736598" cy="1067156"/>
            </a:xfrm>
          </p:grpSpPr>
          <p:sp>
            <p:nvSpPr>
              <p:cNvPr id="15" name="円/楕円 14"/>
              <p:cNvSpPr/>
              <p:nvPr/>
            </p:nvSpPr>
            <p:spPr>
              <a:xfrm>
                <a:off x="7070351" y="3946020"/>
                <a:ext cx="1728191" cy="100578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7078757" y="3946020"/>
                <a:ext cx="1728192" cy="1067156"/>
                <a:chOff x="7078757" y="2361844"/>
                <a:chExt cx="1728192" cy="1067156"/>
              </a:xfrm>
            </p:grpSpPr>
            <p:cxnSp>
              <p:nvCxnSpPr>
                <p:cNvPr id="17" name="直線矢印コネクタ 16"/>
                <p:cNvCxnSpPr/>
                <p:nvPr/>
              </p:nvCxnSpPr>
              <p:spPr>
                <a:xfrm>
                  <a:off x="7945411" y="2361844"/>
                  <a:ext cx="5563" cy="1067156"/>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7078757" y="2890770"/>
                  <a:ext cx="1728192" cy="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p:cNvSpPr txBox="1"/>
            <p:nvPr/>
          </p:nvSpPr>
          <p:spPr>
            <a:xfrm>
              <a:off x="7632340" y="3206395"/>
              <a:ext cx="540838" cy="338554"/>
            </a:xfrm>
            <a:prstGeom prst="rect">
              <a:avLst/>
            </a:prstGeom>
            <a:noFill/>
          </p:spPr>
          <p:txBody>
            <a:bodyPr wrap="square" rtlCol="0">
              <a:spAutoFit/>
            </a:bodyPr>
            <a:lstStyle/>
            <a:p>
              <a:r>
                <a:rPr kumimoji="1" lang="en-US" altLang="ja-JP" sz="1600" b="1" dirty="0" smtClean="0">
                  <a:solidFill>
                    <a:schemeClr val="tx2"/>
                  </a:solidFill>
                </a:rPr>
                <a:t>1:2</a:t>
              </a:r>
              <a:endParaRPr kumimoji="1" lang="ja-JP" altLang="en-US" sz="1600" b="1" dirty="0">
                <a:solidFill>
                  <a:schemeClr val="tx2"/>
                </a:solidFill>
              </a:endParaRPr>
            </a:p>
          </p:txBody>
        </p:sp>
      </p:grpSp>
      <p:grpSp>
        <p:nvGrpSpPr>
          <p:cNvPr id="134" name="グループ化 133"/>
          <p:cNvGrpSpPr/>
          <p:nvPr/>
        </p:nvGrpSpPr>
        <p:grpSpPr>
          <a:xfrm>
            <a:off x="395536" y="5661248"/>
            <a:ext cx="1047926" cy="709548"/>
            <a:chOff x="395536" y="5733256"/>
            <a:chExt cx="1047926" cy="709548"/>
          </a:xfrm>
        </p:grpSpPr>
        <p:sp>
          <p:nvSpPr>
            <p:cNvPr id="23" name="円/楕円 22"/>
            <p:cNvSpPr/>
            <p:nvPr/>
          </p:nvSpPr>
          <p:spPr>
            <a:xfrm>
              <a:off x="539552" y="5733256"/>
              <a:ext cx="720081" cy="70954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95536" y="5936152"/>
              <a:ext cx="1047926" cy="369332"/>
            </a:xfrm>
            <a:prstGeom prst="rect">
              <a:avLst/>
            </a:prstGeom>
            <a:noFill/>
          </p:spPr>
          <p:txBody>
            <a:bodyPr wrap="square" rtlCol="0">
              <a:spAutoFit/>
            </a:bodyPr>
            <a:lstStyle/>
            <a:p>
              <a:r>
                <a:rPr lang="en-US" altLang="ja-JP" b="1" dirty="0" smtClean="0">
                  <a:solidFill>
                    <a:schemeClr val="tx2"/>
                  </a:solidFill>
                </a:rPr>
                <a:t>spherical</a:t>
              </a:r>
              <a:endParaRPr kumimoji="1" lang="ja-JP" altLang="en-US" b="1" dirty="0">
                <a:solidFill>
                  <a:schemeClr val="tx2"/>
                </a:solidFill>
              </a:endParaRPr>
            </a:p>
          </p:txBody>
        </p:sp>
      </p:grpSp>
      <p:cxnSp>
        <p:nvCxnSpPr>
          <p:cNvPr id="37" name="直線矢印コネクタ 36"/>
          <p:cNvCxnSpPr/>
          <p:nvPr/>
        </p:nvCxnSpPr>
        <p:spPr>
          <a:xfrm>
            <a:off x="2051720" y="4581128"/>
            <a:ext cx="3886594" cy="144087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77951" y="6407206"/>
            <a:ext cx="1047926" cy="400110"/>
          </a:xfrm>
          <a:prstGeom prst="rect">
            <a:avLst/>
          </a:prstGeom>
          <a:noFill/>
        </p:spPr>
        <p:txBody>
          <a:bodyPr wrap="square" rtlCol="0">
            <a:spAutoFit/>
          </a:bodyPr>
          <a:lstStyle/>
          <a:p>
            <a:pPr algn="ctr"/>
            <a:r>
              <a:rPr lang="en-US" altLang="ja-JP" sz="2000" b="1" dirty="0" smtClean="0">
                <a:solidFill>
                  <a:schemeClr val="tx2"/>
                </a:solidFill>
                <a:latin typeface="Symbol" panose="05050102010706020507" pitchFamily="18" charset="2"/>
              </a:rPr>
              <a:t>b = 0.0</a:t>
            </a:r>
            <a:endParaRPr kumimoji="1" lang="ja-JP" altLang="en-US" sz="2000" b="1" dirty="0">
              <a:solidFill>
                <a:schemeClr val="tx2"/>
              </a:solidFill>
              <a:latin typeface="Symbol" panose="05050102010706020507" pitchFamily="18" charset="2"/>
            </a:endParaRPr>
          </a:p>
        </p:txBody>
      </p:sp>
      <p:sp>
        <p:nvSpPr>
          <p:cNvPr id="44" name="テキスト ボックス 43"/>
          <p:cNvSpPr txBox="1"/>
          <p:nvPr/>
        </p:nvSpPr>
        <p:spPr>
          <a:xfrm>
            <a:off x="3992960" y="6398913"/>
            <a:ext cx="1047926" cy="400110"/>
          </a:xfrm>
          <a:prstGeom prst="rect">
            <a:avLst/>
          </a:prstGeom>
          <a:noFill/>
        </p:spPr>
        <p:txBody>
          <a:bodyPr wrap="square" rtlCol="0">
            <a:spAutoFit/>
          </a:bodyPr>
          <a:lstStyle/>
          <a:p>
            <a:pPr algn="ctr"/>
            <a:r>
              <a:rPr lang="en-US" altLang="ja-JP" sz="2000" b="1" dirty="0" smtClean="0">
                <a:solidFill>
                  <a:schemeClr val="tx2"/>
                </a:solidFill>
                <a:latin typeface="Symbol" panose="05050102010706020507" pitchFamily="18" charset="2"/>
              </a:rPr>
              <a:t>b </a:t>
            </a:r>
            <a:r>
              <a:rPr lang="en-US" altLang="ja-JP" sz="2000" b="1" dirty="0" smtClean="0">
                <a:solidFill>
                  <a:schemeClr val="tx2"/>
                </a:solidFill>
                <a:latin typeface="Cambria Math"/>
                <a:ea typeface="Cambria Math"/>
              </a:rPr>
              <a:t>≃</a:t>
            </a:r>
            <a:r>
              <a:rPr lang="en-US" altLang="ja-JP" sz="2000" b="1" dirty="0" smtClean="0">
                <a:solidFill>
                  <a:schemeClr val="tx2"/>
                </a:solidFill>
                <a:latin typeface="Symbol" panose="05050102010706020507" pitchFamily="18" charset="2"/>
              </a:rPr>
              <a:t> 0.6</a:t>
            </a:r>
            <a:endParaRPr kumimoji="1" lang="ja-JP" altLang="en-US" sz="2000" b="1" dirty="0">
              <a:solidFill>
                <a:schemeClr val="tx2"/>
              </a:solidFill>
              <a:latin typeface="Symbol" panose="05050102010706020507" pitchFamily="18" charset="2"/>
            </a:endParaRPr>
          </a:p>
        </p:txBody>
      </p:sp>
    </p:spTree>
    <p:extLst>
      <p:ext uri="{BB962C8B-B14F-4D97-AF65-F5344CB8AC3E}">
        <p14:creationId xmlns:p14="http://schemas.microsoft.com/office/powerpoint/2010/main" val="3688473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Results: Energy </a:t>
            </a:r>
            <a:r>
              <a:rPr lang="en-US" altLang="ja-JP" dirty="0" smtClean="0"/>
              <a:t>curves of </a:t>
            </a:r>
            <a:r>
              <a:rPr lang="en-US" altLang="ja-JP" baseline="30000" dirty="0" smtClean="0"/>
              <a:t>41</a:t>
            </a:r>
            <a:r>
              <a:rPr lang="en-US" altLang="ja-JP" baseline="-25000" dirty="0" smtClean="0">
                <a:latin typeface="Symbol" panose="05050102010706020507" pitchFamily="18" charset="2"/>
              </a:rPr>
              <a:t>L</a:t>
            </a:r>
            <a:r>
              <a:rPr lang="en-US" altLang="ja-JP" dirty="0" smtClean="0"/>
              <a:t>Ca as a function of </a:t>
            </a:r>
            <a:r>
              <a:rPr lang="en-US" altLang="ja-JP" dirty="0" smtClean="0">
                <a:latin typeface="Symbol" panose="05050102010706020507" pitchFamily="18" charset="2"/>
              </a:rPr>
              <a:t>b</a:t>
            </a:r>
            <a:endParaRPr kumimoji="1" lang="ja-JP" altLang="en-US" dirty="0">
              <a:latin typeface="Symbol" panose="05050102010706020507" pitchFamily="18" charset="2"/>
            </a:endParaRPr>
          </a:p>
        </p:txBody>
      </p:sp>
      <p:sp>
        <p:nvSpPr>
          <p:cNvPr id="3" name="コンテンツ プレースホルダー 2"/>
          <p:cNvSpPr>
            <a:spLocks noGrp="1"/>
          </p:cNvSpPr>
          <p:nvPr>
            <p:ph idx="1"/>
          </p:nvPr>
        </p:nvSpPr>
        <p:spPr/>
        <p:txBody>
          <a:bodyPr/>
          <a:lstStyle/>
          <a:p>
            <a:endParaRPr lang="en-US" altLang="ja-JP" dirty="0" smtClean="0"/>
          </a:p>
          <a:p>
            <a:pPr lvl="1"/>
            <a:endParaRPr kumimoji="1" lang="en-US" altLang="ja-JP" dirty="0" smtClean="0"/>
          </a:p>
          <a:p>
            <a:pPr lvl="1"/>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grpSp>
        <p:nvGrpSpPr>
          <p:cNvPr id="28" name="グループ化 27"/>
          <p:cNvGrpSpPr/>
          <p:nvPr/>
        </p:nvGrpSpPr>
        <p:grpSpPr>
          <a:xfrm>
            <a:off x="1845557" y="2636912"/>
            <a:ext cx="5174715" cy="3753127"/>
            <a:chOff x="35496" y="2268161"/>
            <a:chExt cx="5174715" cy="3753127"/>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319999"/>
              <a:ext cx="5174715" cy="3701289"/>
            </a:xfrm>
            <a:prstGeom prst="rect">
              <a:avLst/>
            </a:prstGeom>
          </p:spPr>
        </p:pic>
        <p:sp>
          <p:nvSpPr>
            <p:cNvPr id="14" name="テキスト ボックス 13"/>
            <p:cNvSpPr txBox="1"/>
            <p:nvPr/>
          </p:nvSpPr>
          <p:spPr>
            <a:xfrm>
              <a:off x="2479823" y="4510281"/>
              <a:ext cx="2094638" cy="430887"/>
            </a:xfrm>
            <a:prstGeom prst="rect">
              <a:avLst/>
            </a:prstGeom>
            <a:noFill/>
          </p:spPr>
          <p:txBody>
            <a:bodyPr wrap="square" rtlCol="0">
              <a:spAutoFit/>
            </a:bodyPr>
            <a:lstStyle/>
            <a:p>
              <a:pPr algn="ctr"/>
              <a:r>
                <a:rPr lang="en-US" altLang="ja-JP" sz="2200" b="1" baseline="30000" dirty="0" smtClean="0">
                  <a:solidFill>
                    <a:srgbClr val="C00000"/>
                  </a:solidFill>
                  <a:latin typeface="Cambria Math"/>
                  <a:ea typeface="Cambria Math"/>
                </a:rPr>
                <a:t>40</a:t>
              </a:r>
              <a:r>
                <a:rPr lang="en-US" altLang="ja-JP" sz="2200" b="1" dirty="0" smtClean="0">
                  <a:solidFill>
                    <a:srgbClr val="C00000"/>
                  </a:solidFill>
                  <a:latin typeface="Cambria Math"/>
                  <a:ea typeface="Cambria Math"/>
                </a:rPr>
                <a:t>Ca(</a:t>
              </a:r>
              <a:r>
                <a:rPr lang="en-US" altLang="ja-JP" sz="2200" b="1" dirty="0" err="1" smtClean="0">
                  <a:solidFill>
                    <a:srgbClr val="C00000"/>
                  </a:solidFill>
                  <a:latin typeface="Cambria Math"/>
                  <a:ea typeface="Cambria Math"/>
                </a:rPr>
                <a:t>Pos</a:t>
              </a:r>
              <a:r>
                <a:rPr lang="en-US" altLang="ja-JP" sz="2200" b="1" dirty="0" smtClean="0">
                  <a:solidFill>
                    <a:srgbClr val="C00000"/>
                  </a:solidFill>
                  <a:latin typeface="Cambria Math"/>
                  <a:ea typeface="Cambria Math"/>
                </a:rPr>
                <a:t>)⊗</a:t>
              </a:r>
              <a:r>
                <a:rPr lang="en-US" altLang="ja-JP" sz="2200" b="1" dirty="0" smtClean="0">
                  <a:solidFill>
                    <a:srgbClr val="C00000"/>
                  </a:solidFill>
                  <a:latin typeface="Symbol" pitchFamily="18" charset="2"/>
                </a:rPr>
                <a:t>L</a:t>
              </a:r>
              <a:r>
                <a:rPr lang="en-US" altLang="ja-JP" sz="2200" b="1" dirty="0" smtClean="0">
                  <a:solidFill>
                    <a:srgbClr val="C00000"/>
                  </a:solidFill>
                </a:rPr>
                <a:t>(s)</a:t>
              </a:r>
              <a:endParaRPr kumimoji="1" lang="ja-JP" altLang="en-US" sz="2200" b="1" dirty="0">
                <a:solidFill>
                  <a:srgbClr val="C00000"/>
                </a:solidFill>
              </a:endParaRPr>
            </a:p>
          </p:txBody>
        </p:sp>
        <p:sp>
          <p:nvSpPr>
            <p:cNvPr id="16" name="テキスト ボックス 15"/>
            <p:cNvSpPr txBox="1"/>
            <p:nvPr/>
          </p:nvSpPr>
          <p:spPr>
            <a:xfrm>
              <a:off x="1763688" y="2348880"/>
              <a:ext cx="1512168" cy="430887"/>
            </a:xfrm>
            <a:prstGeom prst="rect">
              <a:avLst/>
            </a:prstGeom>
            <a:noFill/>
          </p:spPr>
          <p:txBody>
            <a:bodyPr wrap="square" rtlCol="0">
              <a:spAutoFit/>
            </a:bodyPr>
            <a:lstStyle/>
            <a:p>
              <a:pPr algn="ctr"/>
              <a:r>
                <a:rPr lang="en-US" altLang="ja-JP" sz="2200" b="1" baseline="30000" dirty="0" smtClean="0">
                  <a:solidFill>
                    <a:srgbClr val="C00000"/>
                  </a:solidFill>
                  <a:latin typeface="Cambria Math"/>
                  <a:ea typeface="Cambria Math"/>
                </a:rPr>
                <a:t>40</a:t>
              </a:r>
              <a:r>
                <a:rPr lang="en-US" altLang="ja-JP" sz="2200" b="1" dirty="0" smtClean="0">
                  <a:solidFill>
                    <a:srgbClr val="C00000"/>
                  </a:solidFill>
                  <a:latin typeface="Cambria Math"/>
                  <a:ea typeface="Cambria Math"/>
                </a:rPr>
                <a:t>Ca(</a:t>
              </a:r>
              <a:r>
                <a:rPr lang="en-US" altLang="ja-JP" sz="2200" b="1" dirty="0" err="1" smtClean="0">
                  <a:solidFill>
                    <a:srgbClr val="C00000"/>
                  </a:solidFill>
                  <a:latin typeface="Cambria Math"/>
                  <a:ea typeface="Cambria Math"/>
                </a:rPr>
                <a:t>Pos</a:t>
              </a:r>
              <a:r>
                <a:rPr lang="en-US" altLang="ja-JP" sz="2200" b="1" dirty="0" smtClean="0">
                  <a:solidFill>
                    <a:srgbClr val="C00000"/>
                  </a:solidFill>
                  <a:latin typeface="Cambria Math"/>
                  <a:ea typeface="Cambria Math"/>
                </a:rPr>
                <a:t>)</a:t>
              </a:r>
              <a:endParaRPr kumimoji="1" lang="ja-JP" altLang="en-US" sz="2200" b="1" dirty="0">
                <a:solidFill>
                  <a:srgbClr val="C00000"/>
                </a:solidFill>
              </a:endParaRPr>
            </a:p>
          </p:txBody>
        </p:sp>
        <p:sp>
          <p:nvSpPr>
            <p:cNvPr id="17" name="テキスト ボックス 16"/>
            <p:cNvSpPr txBox="1"/>
            <p:nvPr/>
          </p:nvSpPr>
          <p:spPr>
            <a:xfrm>
              <a:off x="1259632" y="4047455"/>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18" name="テキスト ボックス 17"/>
            <p:cNvSpPr txBox="1"/>
            <p:nvPr/>
          </p:nvSpPr>
          <p:spPr>
            <a:xfrm>
              <a:off x="2807062" y="3472552"/>
              <a:ext cx="720080" cy="461665"/>
            </a:xfrm>
            <a:prstGeom prst="rect">
              <a:avLst/>
            </a:prstGeom>
            <a:noFill/>
          </p:spPr>
          <p:txBody>
            <a:bodyPr wrap="square" rtlCol="0">
              <a:spAutoFit/>
            </a:bodyPr>
            <a:lstStyle/>
            <a:p>
              <a:pPr algn="ctr"/>
              <a:r>
                <a:rPr lang="en-US" altLang="ja-JP" sz="2400" b="1" dirty="0" smtClean="0"/>
                <a:t>ND</a:t>
              </a:r>
              <a:endParaRPr kumimoji="1" lang="ja-JP" altLang="en-US" sz="2400" b="1" dirty="0"/>
            </a:p>
          </p:txBody>
        </p:sp>
        <p:sp>
          <p:nvSpPr>
            <p:cNvPr id="19" name="テキスト ボックス 18"/>
            <p:cNvSpPr txBox="1"/>
            <p:nvPr/>
          </p:nvSpPr>
          <p:spPr>
            <a:xfrm>
              <a:off x="4067944" y="3156485"/>
              <a:ext cx="720080" cy="461665"/>
            </a:xfrm>
            <a:prstGeom prst="rect">
              <a:avLst/>
            </a:prstGeom>
            <a:noFill/>
          </p:spPr>
          <p:txBody>
            <a:bodyPr wrap="square" rtlCol="0">
              <a:spAutoFit/>
            </a:bodyPr>
            <a:lstStyle/>
            <a:p>
              <a:pPr algn="ctr"/>
              <a:r>
                <a:rPr lang="en-US" altLang="ja-JP" sz="2400" b="1" dirty="0"/>
                <a:t>S</a:t>
              </a:r>
              <a:r>
                <a:rPr lang="en-US" altLang="ja-JP" sz="2400" b="1" dirty="0" smtClean="0"/>
                <a:t>D</a:t>
              </a:r>
              <a:endParaRPr kumimoji="1" lang="ja-JP" altLang="en-US" sz="2400" b="1" dirty="0"/>
            </a:p>
          </p:txBody>
        </p:sp>
        <p:sp>
          <p:nvSpPr>
            <p:cNvPr id="26" name="テキスト ボックス 25"/>
            <p:cNvSpPr txBox="1"/>
            <p:nvPr/>
          </p:nvSpPr>
          <p:spPr>
            <a:xfrm>
              <a:off x="899592" y="2268161"/>
              <a:ext cx="1044116" cy="584775"/>
            </a:xfrm>
            <a:prstGeom prst="rect">
              <a:avLst/>
            </a:prstGeom>
            <a:noFill/>
          </p:spPr>
          <p:txBody>
            <a:bodyPr wrap="square" rtlCol="0">
              <a:spAutoFit/>
            </a:bodyPr>
            <a:lstStyle/>
            <a:p>
              <a:pPr algn="ctr"/>
              <a:r>
                <a:rPr kumimoji="1" lang="en-US" altLang="ja-JP" sz="3200" b="1" baseline="30000" dirty="0" smtClean="0"/>
                <a:t>40</a:t>
              </a:r>
              <a:r>
                <a:rPr kumimoji="1" lang="en-US" altLang="ja-JP" sz="3200" b="1" dirty="0" smtClean="0"/>
                <a:t>Ca</a:t>
              </a:r>
              <a:endParaRPr kumimoji="1" lang="ja-JP" altLang="en-US" sz="3200" b="1" dirty="0"/>
            </a:p>
          </p:txBody>
        </p:sp>
        <p:grpSp>
          <p:nvGrpSpPr>
            <p:cNvPr id="12" name="グループ化 11"/>
            <p:cNvGrpSpPr/>
            <p:nvPr/>
          </p:nvGrpSpPr>
          <p:grpSpPr>
            <a:xfrm>
              <a:off x="4168088" y="4869160"/>
              <a:ext cx="1008112" cy="584775"/>
              <a:chOff x="4168088" y="4509120"/>
              <a:chExt cx="1008112" cy="584775"/>
            </a:xfrm>
          </p:grpSpPr>
          <p:sp>
            <p:nvSpPr>
              <p:cNvPr id="173" name="テキスト ボックス 172"/>
              <p:cNvSpPr txBox="1"/>
              <p:nvPr/>
            </p:nvSpPr>
            <p:spPr>
              <a:xfrm>
                <a:off x="4168088" y="4509120"/>
                <a:ext cx="1008112" cy="584775"/>
              </a:xfrm>
              <a:prstGeom prst="rect">
                <a:avLst/>
              </a:prstGeom>
              <a:noFill/>
            </p:spPr>
            <p:txBody>
              <a:bodyPr wrap="square" rtlCol="0">
                <a:spAutoFit/>
              </a:bodyPr>
              <a:lstStyle/>
              <a:p>
                <a:pPr algn="ctr"/>
                <a:r>
                  <a:rPr kumimoji="1" lang="en-US" altLang="ja-JP" sz="3200" b="1" baseline="30000" dirty="0" smtClean="0"/>
                  <a:t>41</a:t>
                </a:r>
                <a:r>
                  <a:rPr kumimoji="1" lang="en-US" altLang="ja-JP" sz="3200" b="1" dirty="0" smtClean="0"/>
                  <a:t>Ca</a:t>
                </a:r>
                <a:endParaRPr kumimoji="1" lang="ja-JP" altLang="en-US" sz="3200" b="1" dirty="0"/>
              </a:p>
            </p:txBody>
          </p:sp>
          <p:sp>
            <p:nvSpPr>
              <p:cNvPr id="11" name="正方形/長方形 10"/>
              <p:cNvSpPr/>
              <p:nvPr/>
            </p:nvSpPr>
            <p:spPr>
              <a:xfrm>
                <a:off x="4344143" y="4509120"/>
                <a:ext cx="360996" cy="553998"/>
              </a:xfrm>
              <a:prstGeom prst="rect">
                <a:avLst/>
              </a:prstGeom>
            </p:spPr>
            <p:txBody>
              <a:bodyPr wrap="none">
                <a:spAutoFit/>
              </a:bodyPr>
              <a:lstStyle/>
              <a:p>
                <a:r>
                  <a:rPr lang="en-US" altLang="ja-JP" sz="3000" b="1" baseline="-25000" dirty="0">
                    <a:latin typeface="Symbol" panose="05050102010706020507" pitchFamily="18" charset="2"/>
                  </a:rPr>
                  <a:t>L</a:t>
                </a:r>
                <a:endParaRPr lang="ja-JP" altLang="en-US" sz="3000" dirty="0"/>
              </a:p>
            </p:txBody>
          </p:sp>
        </p:grpSp>
      </p:grpSp>
      <p:grpSp>
        <p:nvGrpSpPr>
          <p:cNvPr id="4" name="グループ化 3"/>
          <p:cNvGrpSpPr/>
          <p:nvPr/>
        </p:nvGrpSpPr>
        <p:grpSpPr>
          <a:xfrm>
            <a:off x="107504" y="908720"/>
            <a:ext cx="8966501" cy="810007"/>
            <a:chOff x="177499" y="2042929"/>
            <a:chExt cx="8966501" cy="810007"/>
          </a:xfrm>
        </p:grpSpPr>
        <p:grpSp>
          <p:nvGrpSpPr>
            <p:cNvPr id="27" name="グループ化 26"/>
            <p:cNvGrpSpPr/>
            <p:nvPr/>
          </p:nvGrpSpPr>
          <p:grpSpPr>
            <a:xfrm>
              <a:off x="177499" y="2049908"/>
              <a:ext cx="1080120" cy="615553"/>
              <a:chOff x="-1260648" y="1079267"/>
              <a:chExt cx="1080120" cy="615553"/>
            </a:xfrm>
          </p:grpSpPr>
          <p:sp>
            <p:nvSpPr>
              <p:cNvPr id="176" name="テキスト ボックス 175"/>
              <p:cNvSpPr txBox="1"/>
              <p:nvPr/>
            </p:nvSpPr>
            <p:spPr>
              <a:xfrm>
                <a:off x="-1260648" y="1079267"/>
                <a:ext cx="1080120" cy="615553"/>
              </a:xfrm>
              <a:prstGeom prst="rect">
                <a:avLst/>
              </a:prstGeom>
              <a:noFill/>
            </p:spPr>
            <p:txBody>
              <a:bodyPr wrap="square" rtlCol="0">
                <a:spAutoFit/>
              </a:bodyPr>
              <a:lstStyle/>
              <a:p>
                <a:pPr algn="ctr"/>
                <a:r>
                  <a:rPr kumimoji="1" lang="en-US" altLang="ja-JP" sz="3400" baseline="30000" dirty="0" smtClean="0"/>
                  <a:t>41</a:t>
                </a:r>
                <a:r>
                  <a:rPr kumimoji="1" lang="en-US" altLang="ja-JP" sz="3400" dirty="0" smtClean="0"/>
                  <a:t>Ca</a:t>
                </a:r>
                <a:endParaRPr kumimoji="1" lang="ja-JP" altLang="en-US" sz="3400" dirty="0"/>
              </a:p>
            </p:txBody>
          </p:sp>
          <p:sp>
            <p:nvSpPr>
              <p:cNvPr id="177" name="正方形/長方形 176"/>
              <p:cNvSpPr/>
              <p:nvPr/>
            </p:nvSpPr>
            <p:spPr>
              <a:xfrm>
                <a:off x="-1158837" y="1118756"/>
                <a:ext cx="872473" cy="5078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074428" y="1220575"/>
                <a:ext cx="360996" cy="400110"/>
              </a:xfrm>
              <a:prstGeom prst="rect">
                <a:avLst/>
              </a:prstGeom>
            </p:spPr>
            <p:txBody>
              <a:bodyPr wrap="none">
                <a:spAutoFit/>
              </a:bodyPr>
              <a:lstStyle/>
              <a:p>
                <a:r>
                  <a:rPr lang="en-US" altLang="ja-JP" sz="3000" baseline="-25000" dirty="0" smtClean="0">
                    <a:latin typeface="Symbol" panose="05050102010706020507" pitchFamily="18" charset="2"/>
                  </a:rPr>
                  <a:t>L</a:t>
                </a:r>
                <a:endParaRPr lang="ja-JP" altLang="en-US" sz="3000" baseline="-25000" dirty="0">
                  <a:latin typeface="Symbol" panose="05050102010706020507" pitchFamily="18" charset="2"/>
                </a:endParaRPr>
              </a:p>
            </p:txBody>
          </p:sp>
        </p:grpSp>
        <p:sp>
          <p:nvSpPr>
            <p:cNvPr id="178" name="正方形/長方形 177"/>
            <p:cNvSpPr/>
            <p:nvPr/>
          </p:nvSpPr>
          <p:spPr>
            <a:xfrm>
              <a:off x="1259632" y="2042929"/>
              <a:ext cx="7884368" cy="461665"/>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“GS</a:t>
              </a:r>
              <a:r>
                <a:rPr lang="en-US" altLang="ja-JP" sz="2000" b="1" dirty="0" smtClean="0">
                  <a:latin typeface="Cambria Math"/>
                  <a:ea typeface="Cambria Math"/>
                </a:rPr>
                <a:t>⊗</a:t>
              </a:r>
              <a:r>
                <a:rPr lang="en-US" altLang="ja-JP" sz="2400" b="1" dirty="0" smtClean="0">
                  <a:latin typeface="Symbol" panose="05050102010706020507" pitchFamily="18" charset="2"/>
                </a:rPr>
                <a:t>L</a:t>
              </a:r>
              <a:r>
                <a:rPr lang="en-US" altLang="ja-JP" sz="2400" b="1" dirty="0" smtClean="0"/>
                <a:t>”, “ND</a:t>
              </a:r>
              <a:r>
                <a:rPr lang="en-US" altLang="ja-JP" sz="2000" b="1" dirty="0" smtClean="0">
                  <a:solidFill>
                    <a:prstClr val="black"/>
                  </a:solidFill>
                  <a:latin typeface="Cambria Math"/>
                  <a:ea typeface="Cambria Math"/>
                </a:rPr>
                <a:t> </a:t>
              </a:r>
              <a:r>
                <a:rPr lang="en-US" altLang="ja-JP" sz="2000" b="1" dirty="0">
                  <a:solidFill>
                    <a:prstClr val="black"/>
                  </a:solidFill>
                  <a:latin typeface="Cambria Math"/>
                  <a:ea typeface="Cambria Math"/>
                </a:rPr>
                <a:t>⊗</a:t>
              </a:r>
              <a:r>
                <a:rPr lang="en-US" altLang="ja-JP" sz="2400" b="1" dirty="0">
                  <a:solidFill>
                    <a:prstClr val="black"/>
                  </a:solidFill>
                  <a:latin typeface="Symbol" panose="05050102010706020507" pitchFamily="18" charset="2"/>
                </a:rPr>
                <a:t>L</a:t>
              </a:r>
              <a:r>
                <a:rPr lang="en-US" altLang="ja-JP" sz="2400" b="1" dirty="0" smtClean="0"/>
                <a:t> ” and “SD</a:t>
              </a:r>
              <a:r>
                <a:rPr lang="en-US" altLang="ja-JP" sz="2000" b="1" dirty="0" smtClean="0">
                  <a:solidFill>
                    <a:prstClr val="black"/>
                  </a:solidFill>
                  <a:latin typeface="Cambria Math"/>
                  <a:ea typeface="Cambria Math"/>
                </a:rPr>
                <a:t> </a:t>
              </a:r>
              <a:r>
                <a:rPr lang="en-US" altLang="ja-JP" sz="2000" b="1" dirty="0">
                  <a:solidFill>
                    <a:prstClr val="black"/>
                  </a:solidFill>
                  <a:latin typeface="Cambria Math"/>
                  <a:ea typeface="Cambria Math"/>
                </a:rPr>
                <a:t>⊗</a:t>
              </a:r>
              <a:r>
                <a:rPr lang="en-US" altLang="ja-JP" sz="2400" b="1" dirty="0" smtClean="0">
                  <a:solidFill>
                    <a:prstClr val="black"/>
                  </a:solidFill>
                  <a:latin typeface="Symbol" panose="05050102010706020507" pitchFamily="18" charset="2"/>
                </a:rPr>
                <a:t>L</a:t>
              </a:r>
              <a:r>
                <a:rPr lang="en-US" altLang="ja-JP" sz="2400" b="1" dirty="0"/>
                <a:t> </a:t>
              </a:r>
              <a:r>
                <a:rPr lang="en-US" altLang="ja-JP" sz="2400" b="1" dirty="0" smtClean="0"/>
                <a:t>” curves  are obtained</a:t>
              </a:r>
              <a:endParaRPr lang="ja-JP" altLang="en-US" sz="2400" b="1" dirty="0"/>
            </a:p>
          </p:txBody>
        </p:sp>
        <p:grpSp>
          <p:nvGrpSpPr>
            <p:cNvPr id="67" name="グループ化 66"/>
            <p:cNvGrpSpPr/>
            <p:nvPr/>
          </p:nvGrpSpPr>
          <p:grpSpPr>
            <a:xfrm>
              <a:off x="2074039" y="2391271"/>
              <a:ext cx="4514185" cy="461665"/>
              <a:chOff x="2479823" y="2362722"/>
              <a:chExt cx="4514185" cy="461665"/>
            </a:xfrm>
          </p:grpSpPr>
          <p:sp>
            <p:nvSpPr>
              <p:cNvPr id="64" name="テキスト ボックス 63"/>
              <p:cNvSpPr txBox="1"/>
              <p:nvPr/>
            </p:nvSpPr>
            <p:spPr>
              <a:xfrm>
                <a:off x="3059832" y="2362722"/>
                <a:ext cx="3934176" cy="461665"/>
              </a:xfrm>
              <a:prstGeom prst="rect">
                <a:avLst/>
              </a:prstGeom>
              <a:noFill/>
            </p:spPr>
            <p:txBody>
              <a:bodyPr wrap="square" rtlCol="0">
                <a:spAutoFit/>
              </a:bodyPr>
              <a:lstStyle/>
              <a:p>
                <a:r>
                  <a:rPr kumimoji="1" lang="en-US" altLang="ja-JP" sz="2400" dirty="0" smtClean="0">
                    <a:solidFill>
                      <a:srgbClr val="FF0000"/>
                    </a:solidFill>
                  </a:rPr>
                  <a:t>SD states will appear in </a:t>
                </a:r>
                <a:r>
                  <a:rPr kumimoji="1" lang="en-US" altLang="ja-JP" sz="2400" baseline="30000" dirty="0" smtClean="0">
                    <a:solidFill>
                      <a:srgbClr val="FF0000"/>
                    </a:solidFill>
                  </a:rPr>
                  <a:t>41</a:t>
                </a:r>
                <a:r>
                  <a:rPr kumimoji="1" lang="en-US" altLang="ja-JP" sz="2400" baseline="-25000" dirty="0" smtClean="0">
                    <a:solidFill>
                      <a:srgbClr val="FF0000"/>
                    </a:solidFill>
                    <a:latin typeface="Symbol" panose="05050102010706020507" pitchFamily="18" charset="2"/>
                  </a:rPr>
                  <a:t>L</a:t>
                </a:r>
                <a:r>
                  <a:rPr kumimoji="1" lang="en-US" altLang="ja-JP" sz="2400" dirty="0" smtClean="0">
                    <a:solidFill>
                      <a:srgbClr val="FF0000"/>
                    </a:solidFill>
                  </a:rPr>
                  <a:t>Ca</a:t>
                </a:r>
                <a:endParaRPr kumimoji="1" lang="ja-JP" altLang="en-US" sz="2400" dirty="0">
                  <a:solidFill>
                    <a:srgbClr val="FF0000"/>
                  </a:solidFill>
                </a:endParaRPr>
              </a:p>
            </p:txBody>
          </p:sp>
          <p:cxnSp>
            <p:nvCxnSpPr>
              <p:cNvPr id="66" name="直線矢印コネクタ 65"/>
              <p:cNvCxnSpPr/>
              <p:nvPr/>
            </p:nvCxnSpPr>
            <p:spPr>
              <a:xfrm>
                <a:off x="2479823" y="2593554"/>
                <a:ext cx="50800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5" name="直線コネクタ 14"/>
          <p:cNvCxnSpPr/>
          <p:nvPr/>
        </p:nvCxnSpPr>
        <p:spPr>
          <a:xfrm>
            <a:off x="1845557" y="3284984"/>
            <a:ext cx="1060398" cy="112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1845557" y="5822686"/>
            <a:ext cx="979723" cy="47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278761" y="3284984"/>
            <a:ext cx="1019343" cy="14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228184" y="4492344"/>
            <a:ext cx="1080120" cy="817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147027" y="2214449"/>
            <a:ext cx="1707996" cy="1758677"/>
            <a:chOff x="161315" y="1926417"/>
            <a:chExt cx="1707996" cy="1758677"/>
          </a:xfrm>
        </p:grpSpPr>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r="68625"/>
            <a:stretch/>
          </p:blipFill>
          <p:spPr>
            <a:xfrm>
              <a:off x="161315" y="1926417"/>
              <a:ext cx="1707996" cy="1682749"/>
            </a:xfrm>
            <a:prstGeom prst="rect">
              <a:avLst/>
            </a:prstGeom>
          </p:spPr>
        </p:pic>
        <p:sp>
          <p:nvSpPr>
            <p:cNvPr id="8" name="テキスト ボックス 7"/>
            <p:cNvSpPr txBox="1"/>
            <p:nvPr/>
          </p:nvSpPr>
          <p:spPr>
            <a:xfrm>
              <a:off x="259229" y="3284984"/>
              <a:ext cx="1512168" cy="400110"/>
            </a:xfrm>
            <a:prstGeom prst="rect">
              <a:avLst/>
            </a:prstGeom>
            <a:noFill/>
          </p:spPr>
          <p:txBody>
            <a:bodyPr wrap="square" rtlCol="0">
              <a:spAutoFit/>
            </a:bodyPr>
            <a:lstStyle/>
            <a:p>
              <a:pPr algn="ctr"/>
              <a:r>
                <a:rPr kumimoji="1" lang="en-US" altLang="ja-JP" sz="2000" dirty="0" smtClean="0"/>
                <a:t>spherical</a:t>
              </a:r>
              <a:endParaRPr kumimoji="1" lang="ja-JP" altLang="en-US" sz="2000" dirty="0"/>
            </a:p>
          </p:txBody>
        </p:sp>
      </p:grpSp>
      <p:grpSp>
        <p:nvGrpSpPr>
          <p:cNvPr id="10" name="グループ化 9"/>
          <p:cNvGrpSpPr/>
          <p:nvPr/>
        </p:nvGrpSpPr>
        <p:grpSpPr>
          <a:xfrm>
            <a:off x="7222008" y="2320222"/>
            <a:ext cx="1780060" cy="1684842"/>
            <a:chOff x="7222008" y="2032190"/>
            <a:chExt cx="1780060" cy="1684842"/>
          </a:xfrm>
        </p:grpSpPr>
        <p:pic>
          <p:nvPicPr>
            <p:cNvPr id="60" name="図 59"/>
            <p:cNvPicPr>
              <a:picLocks noChangeAspect="1"/>
            </p:cNvPicPr>
            <p:nvPr/>
          </p:nvPicPr>
          <p:blipFill rotWithShape="1">
            <a:blip r:embed="rId4">
              <a:extLst>
                <a:ext uri="{28A0092B-C50C-407E-A947-70E740481C1C}">
                  <a14:useLocalDpi xmlns:a14="http://schemas.microsoft.com/office/drawing/2010/main" val="0"/>
                </a:ext>
              </a:extLst>
            </a:blip>
            <a:srcRect l="69276"/>
            <a:stretch/>
          </p:blipFill>
          <p:spPr>
            <a:xfrm>
              <a:off x="7291931" y="2032190"/>
              <a:ext cx="1672557" cy="1682748"/>
            </a:xfrm>
            <a:prstGeom prst="rect">
              <a:avLst/>
            </a:prstGeom>
          </p:spPr>
        </p:pic>
        <p:sp>
          <p:nvSpPr>
            <p:cNvPr id="34" name="テキスト ボックス 33"/>
            <p:cNvSpPr txBox="1"/>
            <p:nvPr/>
          </p:nvSpPr>
          <p:spPr>
            <a:xfrm>
              <a:off x="7222008" y="3316922"/>
              <a:ext cx="1780060" cy="400110"/>
            </a:xfrm>
            <a:prstGeom prst="rect">
              <a:avLst/>
            </a:prstGeom>
            <a:noFill/>
          </p:spPr>
          <p:txBody>
            <a:bodyPr wrap="square" rtlCol="0">
              <a:spAutoFit/>
            </a:bodyPr>
            <a:lstStyle/>
            <a:p>
              <a:pPr algn="ctr"/>
              <a:r>
                <a:rPr kumimoji="1" lang="en-US" altLang="ja-JP" sz="2000" dirty="0" smtClean="0"/>
                <a:t>superdeformed</a:t>
              </a:r>
              <a:endParaRPr kumimoji="1" lang="ja-JP" altLang="en-US" sz="2000" dirty="0"/>
            </a:p>
          </p:txBody>
        </p:sp>
      </p:grpSp>
      <p:sp>
        <p:nvSpPr>
          <p:cNvPr id="37" name="テキスト ボックス 36"/>
          <p:cNvSpPr txBox="1"/>
          <p:nvPr/>
        </p:nvSpPr>
        <p:spPr>
          <a:xfrm>
            <a:off x="118451" y="2177449"/>
            <a:ext cx="684076" cy="430887"/>
          </a:xfrm>
          <a:prstGeom prst="rect">
            <a:avLst/>
          </a:prstGeom>
          <a:noFill/>
        </p:spPr>
        <p:txBody>
          <a:bodyPr wrap="square" rtlCol="0">
            <a:spAutoFit/>
          </a:bodyPr>
          <a:lstStyle/>
          <a:p>
            <a:pPr algn="ctr"/>
            <a:r>
              <a:rPr kumimoji="1" lang="en-US" altLang="ja-JP" sz="2200" b="1" baseline="30000" dirty="0" smtClean="0"/>
              <a:t>40</a:t>
            </a:r>
            <a:r>
              <a:rPr kumimoji="1" lang="en-US" altLang="ja-JP" sz="2200" b="1" dirty="0" smtClean="0"/>
              <a:t>Ca</a:t>
            </a:r>
            <a:endParaRPr kumimoji="1" lang="ja-JP" altLang="en-US" sz="2200" b="1" dirty="0"/>
          </a:p>
        </p:txBody>
      </p:sp>
      <p:sp>
        <p:nvSpPr>
          <p:cNvPr id="38" name="テキスト ボックス 37"/>
          <p:cNvSpPr txBox="1"/>
          <p:nvPr/>
        </p:nvSpPr>
        <p:spPr>
          <a:xfrm>
            <a:off x="7250671" y="2272456"/>
            <a:ext cx="684076" cy="430887"/>
          </a:xfrm>
          <a:prstGeom prst="rect">
            <a:avLst/>
          </a:prstGeom>
          <a:noFill/>
        </p:spPr>
        <p:txBody>
          <a:bodyPr wrap="square" rtlCol="0">
            <a:spAutoFit/>
          </a:bodyPr>
          <a:lstStyle/>
          <a:p>
            <a:pPr algn="ctr"/>
            <a:r>
              <a:rPr kumimoji="1" lang="en-US" altLang="ja-JP" sz="2200" b="1" baseline="30000" dirty="0" smtClean="0"/>
              <a:t>40</a:t>
            </a:r>
            <a:r>
              <a:rPr kumimoji="1" lang="en-US" altLang="ja-JP" sz="2200" b="1" dirty="0" smtClean="0"/>
              <a:t>Ca</a:t>
            </a:r>
            <a:endParaRPr kumimoji="1" lang="ja-JP" altLang="en-US" sz="2200" b="1" dirty="0"/>
          </a:p>
        </p:txBody>
      </p:sp>
      <p:grpSp>
        <p:nvGrpSpPr>
          <p:cNvPr id="22" name="グループ化 21"/>
          <p:cNvGrpSpPr/>
          <p:nvPr/>
        </p:nvGrpSpPr>
        <p:grpSpPr>
          <a:xfrm>
            <a:off x="64072" y="4961689"/>
            <a:ext cx="1758516" cy="1779679"/>
            <a:chOff x="64072" y="4649904"/>
            <a:chExt cx="1758516" cy="1779679"/>
          </a:xfrm>
        </p:grpSpPr>
        <p:pic>
          <p:nvPicPr>
            <p:cNvPr id="62" name="図 61"/>
            <p:cNvPicPr>
              <a:picLocks noChangeAspect="1"/>
            </p:cNvPicPr>
            <p:nvPr/>
          </p:nvPicPr>
          <p:blipFill rotWithShape="1">
            <a:blip r:embed="rId5">
              <a:extLst>
                <a:ext uri="{28A0092B-C50C-407E-A947-70E740481C1C}">
                  <a14:useLocalDpi xmlns:a14="http://schemas.microsoft.com/office/drawing/2010/main" val="0"/>
                </a:ext>
              </a:extLst>
            </a:blip>
            <a:srcRect r="69446"/>
            <a:stretch/>
          </p:blipFill>
          <p:spPr>
            <a:xfrm>
              <a:off x="107504" y="4673277"/>
              <a:ext cx="1715084" cy="1695308"/>
            </a:xfrm>
            <a:prstGeom prst="rect">
              <a:avLst/>
            </a:prstGeom>
          </p:spPr>
        </p:pic>
        <p:grpSp>
          <p:nvGrpSpPr>
            <p:cNvPr id="21" name="グループ化 20"/>
            <p:cNvGrpSpPr/>
            <p:nvPr/>
          </p:nvGrpSpPr>
          <p:grpSpPr>
            <a:xfrm>
              <a:off x="64072" y="4649904"/>
              <a:ext cx="684076" cy="430887"/>
              <a:chOff x="-2260376" y="3353216"/>
              <a:chExt cx="684076" cy="430887"/>
            </a:xfrm>
          </p:grpSpPr>
          <p:sp>
            <p:nvSpPr>
              <p:cNvPr id="39" name="テキスト ボックス 38"/>
              <p:cNvSpPr txBox="1"/>
              <p:nvPr/>
            </p:nvSpPr>
            <p:spPr>
              <a:xfrm>
                <a:off x="-2260376" y="3353216"/>
                <a:ext cx="684076" cy="430887"/>
              </a:xfrm>
              <a:prstGeom prst="rect">
                <a:avLst/>
              </a:prstGeom>
              <a:noFill/>
            </p:spPr>
            <p:txBody>
              <a:bodyPr wrap="square" rtlCol="0">
                <a:spAutoFit/>
              </a:bodyPr>
              <a:lstStyle/>
              <a:p>
                <a:pPr algn="ctr"/>
                <a:r>
                  <a:rPr kumimoji="1" lang="en-US" altLang="ja-JP" sz="2200" b="1" baseline="30000" dirty="0" smtClean="0"/>
                  <a:t>41</a:t>
                </a:r>
                <a:r>
                  <a:rPr kumimoji="1" lang="en-US" altLang="ja-JP" sz="2200" b="1" dirty="0" smtClean="0"/>
                  <a:t>Ca</a:t>
                </a:r>
                <a:endParaRPr kumimoji="1" lang="ja-JP" altLang="en-US" sz="2200" b="1" dirty="0"/>
              </a:p>
            </p:txBody>
          </p:sp>
          <p:sp>
            <p:nvSpPr>
              <p:cNvPr id="41" name="テキスト ボックス 40"/>
              <p:cNvSpPr txBox="1"/>
              <p:nvPr/>
            </p:nvSpPr>
            <p:spPr>
              <a:xfrm>
                <a:off x="-2211040" y="3429972"/>
                <a:ext cx="342038" cy="316204"/>
              </a:xfrm>
              <a:prstGeom prst="rect">
                <a:avLst/>
              </a:prstGeom>
              <a:noFill/>
            </p:spPr>
            <p:txBody>
              <a:bodyPr wrap="square" rtlCol="0">
                <a:spAutoFit/>
              </a:bodyPr>
              <a:lstStyle/>
              <a:p>
                <a:pPr algn="ctr"/>
                <a:r>
                  <a:rPr kumimoji="1" lang="en-US" altLang="ja-JP" sz="2200" b="1" baseline="-25000" dirty="0" smtClean="0">
                    <a:latin typeface="Symbol" panose="05050102010706020507" pitchFamily="18" charset="2"/>
                  </a:rPr>
                  <a:t>L</a:t>
                </a:r>
                <a:endParaRPr kumimoji="1" lang="ja-JP" altLang="en-US" sz="2200" b="1" baseline="-25000" dirty="0">
                  <a:latin typeface="Symbol" panose="05050102010706020507" pitchFamily="18" charset="2"/>
                </a:endParaRPr>
              </a:p>
            </p:txBody>
          </p:sp>
        </p:grpSp>
        <p:sp>
          <p:nvSpPr>
            <p:cNvPr id="44" name="テキスト ボックス 43"/>
            <p:cNvSpPr txBox="1"/>
            <p:nvPr/>
          </p:nvSpPr>
          <p:spPr>
            <a:xfrm>
              <a:off x="193800" y="6029473"/>
              <a:ext cx="1512168" cy="400110"/>
            </a:xfrm>
            <a:prstGeom prst="rect">
              <a:avLst/>
            </a:prstGeom>
            <a:noFill/>
          </p:spPr>
          <p:txBody>
            <a:bodyPr wrap="square" rtlCol="0">
              <a:spAutoFit/>
            </a:bodyPr>
            <a:lstStyle/>
            <a:p>
              <a:pPr algn="ctr"/>
              <a:r>
                <a:rPr kumimoji="1" lang="en-US" altLang="ja-JP" sz="2000" dirty="0" smtClean="0"/>
                <a:t>spherical</a:t>
              </a:r>
              <a:endParaRPr kumimoji="1" lang="ja-JP" altLang="en-US" sz="2000" dirty="0"/>
            </a:p>
          </p:txBody>
        </p:sp>
      </p:grpSp>
      <p:grpSp>
        <p:nvGrpSpPr>
          <p:cNvPr id="23" name="グループ化 22"/>
          <p:cNvGrpSpPr/>
          <p:nvPr/>
        </p:nvGrpSpPr>
        <p:grpSpPr>
          <a:xfrm>
            <a:off x="7236296" y="4445731"/>
            <a:ext cx="1780060" cy="1748149"/>
            <a:chOff x="7236296" y="4157699"/>
            <a:chExt cx="1780060" cy="1748149"/>
          </a:xfrm>
        </p:grpSpPr>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l="70249"/>
            <a:stretch/>
          </p:blipFill>
          <p:spPr>
            <a:xfrm>
              <a:off x="7308304" y="4190179"/>
              <a:ext cx="1670038" cy="1695308"/>
            </a:xfrm>
            <a:prstGeom prst="rect">
              <a:avLst/>
            </a:prstGeom>
          </p:spPr>
        </p:pic>
        <p:grpSp>
          <p:nvGrpSpPr>
            <p:cNvPr id="20" name="グループ化 19"/>
            <p:cNvGrpSpPr/>
            <p:nvPr/>
          </p:nvGrpSpPr>
          <p:grpSpPr>
            <a:xfrm>
              <a:off x="7249067" y="4157699"/>
              <a:ext cx="684076" cy="430887"/>
              <a:chOff x="-2412776" y="2641267"/>
              <a:chExt cx="684076" cy="430887"/>
            </a:xfrm>
          </p:grpSpPr>
          <p:sp>
            <p:nvSpPr>
              <p:cNvPr id="7" name="テキスト ボックス 6"/>
              <p:cNvSpPr txBox="1"/>
              <p:nvPr/>
            </p:nvSpPr>
            <p:spPr>
              <a:xfrm>
                <a:off x="-2412776" y="2641267"/>
                <a:ext cx="684076" cy="430887"/>
              </a:xfrm>
              <a:prstGeom prst="rect">
                <a:avLst/>
              </a:prstGeom>
              <a:noFill/>
            </p:spPr>
            <p:txBody>
              <a:bodyPr wrap="square" rtlCol="0">
                <a:spAutoFit/>
              </a:bodyPr>
              <a:lstStyle/>
              <a:p>
                <a:pPr algn="ctr"/>
                <a:r>
                  <a:rPr kumimoji="1" lang="en-US" altLang="ja-JP" sz="2200" b="1" baseline="30000" dirty="0" smtClean="0"/>
                  <a:t>41</a:t>
                </a:r>
                <a:r>
                  <a:rPr kumimoji="1" lang="en-US" altLang="ja-JP" sz="2200" b="1" dirty="0" smtClean="0"/>
                  <a:t>Ca</a:t>
                </a:r>
                <a:endParaRPr kumimoji="1" lang="ja-JP" altLang="en-US" sz="2200" b="1" dirty="0"/>
              </a:p>
            </p:txBody>
          </p:sp>
          <p:sp>
            <p:nvSpPr>
              <p:cNvPr id="40" name="テキスト ボックス 39"/>
              <p:cNvSpPr txBox="1"/>
              <p:nvPr/>
            </p:nvSpPr>
            <p:spPr>
              <a:xfrm>
                <a:off x="-2366198" y="2715462"/>
                <a:ext cx="342038" cy="316204"/>
              </a:xfrm>
              <a:prstGeom prst="rect">
                <a:avLst/>
              </a:prstGeom>
              <a:noFill/>
            </p:spPr>
            <p:txBody>
              <a:bodyPr wrap="square" rtlCol="0">
                <a:spAutoFit/>
              </a:bodyPr>
              <a:lstStyle/>
              <a:p>
                <a:pPr algn="ctr"/>
                <a:r>
                  <a:rPr kumimoji="1" lang="en-US" altLang="ja-JP" sz="2200" b="1" baseline="-25000" dirty="0" smtClean="0">
                    <a:latin typeface="Symbol" panose="05050102010706020507" pitchFamily="18" charset="2"/>
                  </a:rPr>
                  <a:t>L</a:t>
                </a:r>
                <a:endParaRPr kumimoji="1" lang="ja-JP" altLang="en-US" sz="2200" b="1" baseline="-25000" dirty="0">
                  <a:latin typeface="Symbol" panose="05050102010706020507" pitchFamily="18" charset="2"/>
                </a:endParaRPr>
              </a:p>
            </p:txBody>
          </p:sp>
        </p:grpSp>
        <p:sp>
          <p:nvSpPr>
            <p:cNvPr id="46" name="テキスト ボックス 45"/>
            <p:cNvSpPr txBox="1"/>
            <p:nvPr/>
          </p:nvSpPr>
          <p:spPr>
            <a:xfrm>
              <a:off x="7236296" y="5505738"/>
              <a:ext cx="1780060" cy="400110"/>
            </a:xfrm>
            <a:prstGeom prst="rect">
              <a:avLst/>
            </a:prstGeom>
            <a:noFill/>
          </p:spPr>
          <p:txBody>
            <a:bodyPr wrap="square" rtlCol="0">
              <a:spAutoFit/>
            </a:bodyPr>
            <a:lstStyle/>
            <a:p>
              <a:pPr algn="ctr"/>
              <a:r>
                <a:rPr kumimoji="1" lang="en-US" altLang="ja-JP" sz="2000" dirty="0" smtClean="0"/>
                <a:t>superdeformed</a:t>
              </a:r>
              <a:endParaRPr kumimoji="1" lang="ja-JP" altLang="en-US" sz="2000" dirty="0"/>
            </a:p>
          </p:txBody>
        </p:sp>
      </p:grpSp>
      <p:sp>
        <p:nvSpPr>
          <p:cNvPr id="24" name="円/楕円 23"/>
          <p:cNvSpPr/>
          <p:nvPr/>
        </p:nvSpPr>
        <p:spPr>
          <a:xfrm>
            <a:off x="2797943" y="4325348"/>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2797943" y="558924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4842647" y="3461252"/>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4833528" y="4711892"/>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6065168" y="4391608"/>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6065168" y="318072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187624" y="1599183"/>
            <a:ext cx="7884368" cy="461665"/>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Energy (local) minima are almost unchanged</a:t>
            </a:r>
            <a:endParaRPr lang="ja-JP" altLang="en-US" sz="2400" b="1" dirty="0"/>
          </a:p>
        </p:txBody>
      </p:sp>
    </p:spTree>
    <p:extLst>
      <p:ext uri="{BB962C8B-B14F-4D97-AF65-F5344CB8AC3E}">
        <p14:creationId xmlns:p14="http://schemas.microsoft.com/office/powerpoint/2010/main" val="3457993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1">
              <a:lnSpc>
                <a:spcPct val="120000"/>
              </a:lnSpc>
            </a:pPr>
            <a:r>
              <a:rPr lang="en-US" altLang="ja-JP" dirty="0" smtClean="0"/>
              <a:t>Definition:</a:t>
            </a:r>
          </a:p>
          <a:p>
            <a:pPr lvl="1"/>
            <a:r>
              <a:rPr lang="en-US" altLang="ja-JP" dirty="0"/>
              <a:t>General trend: </a:t>
            </a:r>
            <a:r>
              <a:rPr lang="en-US" altLang="ja-JP" dirty="0" err="1" smtClean="0">
                <a:latin typeface="Symbol" panose="05050102010706020507" pitchFamily="18" charset="2"/>
              </a:rPr>
              <a:t>e</a:t>
            </a:r>
            <a:r>
              <a:rPr lang="en-US" altLang="ja-JP" baseline="-25000" dirty="0" err="1" smtClean="0">
                <a:latin typeface="Symbol" panose="05050102010706020507" pitchFamily="18" charset="2"/>
              </a:rPr>
              <a:t>L</a:t>
            </a:r>
            <a:r>
              <a:rPr lang="en-US" altLang="ja-JP" dirty="0" smtClean="0"/>
              <a:t> </a:t>
            </a:r>
            <a:r>
              <a:rPr lang="en-US" altLang="ja-JP" dirty="0"/>
              <a:t>changes within </a:t>
            </a:r>
            <a:r>
              <a:rPr lang="en-US" altLang="ja-JP" dirty="0" smtClean="0"/>
              <a:t>1 - 2 </a:t>
            </a:r>
            <a:r>
              <a:rPr lang="en-US" altLang="ja-JP" dirty="0"/>
              <a:t>MeV </a:t>
            </a:r>
            <a:r>
              <a:rPr lang="en-US" altLang="ja-JP" dirty="0" smtClean="0"/>
              <a:t>as </a:t>
            </a:r>
            <a:r>
              <a:rPr lang="en-US" altLang="ja-JP" dirty="0" smtClean="0">
                <a:latin typeface="Symbol" pitchFamily="18" charset="2"/>
              </a:rPr>
              <a:t>b</a:t>
            </a:r>
            <a:r>
              <a:rPr lang="en-US" altLang="ja-JP" dirty="0" smtClean="0"/>
              <a:t> increases</a:t>
            </a:r>
            <a:endParaRPr lang="en-US" altLang="ja-JP" dirty="0"/>
          </a:p>
          <a:p>
            <a:pPr lvl="1"/>
            <a:endParaRPr kumimoji="1" lang="en-US" altLang="ja-JP" dirty="0" smtClean="0"/>
          </a:p>
          <a:p>
            <a:endParaRPr kumimoji="1" lang="ja-JP" altLang="en-US" dirty="0">
              <a:latin typeface="Symbol" panose="05050102010706020507" pitchFamily="18" charset="2"/>
            </a:endParaRPr>
          </a:p>
        </p:txBody>
      </p:sp>
      <p:sp>
        <p:nvSpPr>
          <p:cNvPr id="2" name="タイトル 1"/>
          <p:cNvSpPr>
            <a:spLocks noGrp="1"/>
          </p:cNvSpPr>
          <p:nvPr>
            <p:ph type="title"/>
          </p:nvPr>
        </p:nvSpPr>
        <p:spPr/>
        <p:txBody>
          <a:bodyPr/>
          <a:lstStyle/>
          <a:p>
            <a:r>
              <a:rPr lang="en-US" altLang="ja-JP" dirty="0"/>
              <a:t>Results: </a:t>
            </a:r>
            <a:r>
              <a:rPr lang="en-US" altLang="ja-JP" dirty="0" smtClean="0">
                <a:latin typeface="Symbol" pitchFamily="18" charset="2"/>
              </a:rPr>
              <a:t>L</a:t>
            </a:r>
            <a:r>
              <a:rPr lang="en-US" altLang="ja-JP" dirty="0" smtClean="0"/>
              <a:t> single particle energy</a:t>
            </a:r>
            <a:endParaRPr kumimoji="1" lang="ja-JP" altLang="en-US" dirty="0">
              <a:latin typeface="Symbol" panose="05050102010706020507" pitchFamily="18" charset="2"/>
            </a:endParaRPr>
          </a:p>
        </p:txBody>
      </p:sp>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836712"/>
            <a:ext cx="3984043" cy="36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5520273" y="2457330"/>
            <a:ext cx="3228191" cy="430887"/>
          </a:xfrm>
          <a:prstGeom prst="rect">
            <a:avLst/>
          </a:prstGeom>
          <a:noFill/>
        </p:spPr>
        <p:txBody>
          <a:bodyPr wrap="square" rtlCol="0">
            <a:spAutoFit/>
          </a:bodyPr>
          <a:lstStyle/>
          <a:p>
            <a:pPr algn="ctr"/>
            <a:r>
              <a:rPr kumimoji="1" lang="en-US" altLang="ja-JP" sz="2200" dirty="0" smtClean="0">
                <a:latin typeface="Symbol" panose="05050102010706020507" pitchFamily="18" charset="2"/>
              </a:rPr>
              <a:t>L</a:t>
            </a:r>
            <a:r>
              <a:rPr kumimoji="1" lang="en-US" altLang="ja-JP" sz="2200" dirty="0" smtClean="0"/>
              <a:t> single particle energy</a:t>
            </a:r>
            <a:endParaRPr kumimoji="1" lang="ja-JP" altLang="en-US" sz="2200" dirty="0"/>
          </a:p>
        </p:txBody>
      </p:sp>
      <p:grpSp>
        <p:nvGrpSpPr>
          <p:cNvPr id="9" name="グループ化 8"/>
          <p:cNvGrpSpPr/>
          <p:nvPr/>
        </p:nvGrpSpPr>
        <p:grpSpPr>
          <a:xfrm>
            <a:off x="4427984" y="2830630"/>
            <a:ext cx="4680520" cy="2218988"/>
            <a:chOff x="-108520" y="2204864"/>
            <a:chExt cx="4680520" cy="2218988"/>
          </a:xfrm>
        </p:grpSpPr>
        <p:pic>
          <p:nvPicPr>
            <p:cNvPr id="33" name="図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2204864"/>
              <a:ext cx="4680520" cy="2218988"/>
            </a:xfrm>
            <a:prstGeom prst="rect">
              <a:avLst/>
            </a:prstGeom>
          </p:spPr>
        </p:pic>
        <p:sp>
          <p:nvSpPr>
            <p:cNvPr id="37" name="テキスト ボックス 36"/>
            <p:cNvSpPr txBox="1"/>
            <p:nvPr/>
          </p:nvSpPr>
          <p:spPr>
            <a:xfrm>
              <a:off x="1021845" y="3083525"/>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38" name="テキスト ボックス 37"/>
            <p:cNvSpPr txBox="1"/>
            <p:nvPr/>
          </p:nvSpPr>
          <p:spPr>
            <a:xfrm>
              <a:off x="2498172" y="2780928"/>
              <a:ext cx="720080" cy="461665"/>
            </a:xfrm>
            <a:prstGeom prst="rect">
              <a:avLst/>
            </a:prstGeom>
            <a:noFill/>
          </p:spPr>
          <p:txBody>
            <a:bodyPr wrap="square" rtlCol="0">
              <a:spAutoFit/>
            </a:bodyPr>
            <a:lstStyle/>
            <a:p>
              <a:pPr algn="ctr"/>
              <a:r>
                <a:rPr lang="en-US" altLang="ja-JP" sz="2400" b="1" dirty="0" smtClean="0"/>
                <a:t>N</a:t>
              </a:r>
              <a:r>
                <a:rPr kumimoji="1" lang="en-US" altLang="ja-JP" sz="2400" b="1" dirty="0" smtClean="0"/>
                <a:t>D</a:t>
              </a:r>
              <a:endParaRPr kumimoji="1" lang="ja-JP" altLang="en-US" sz="2400" b="1" dirty="0"/>
            </a:p>
          </p:txBody>
        </p:sp>
        <p:sp>
          <p:nvSpPr>
            <p:cNvPr id="39" name="テキスト ボックス 38"/>
            <p:cNvSpPr txBox="1"/>
            <p:nvPr/>
          </p:nvSpPr>
          <p:spPr>
            <a:xfrm>
              <a:off x="3721182" y="2728084"/>
              <a:ext cx="720080" cy="461665"/>
            </a:xfrm>
            <a:prstGeom prst="rect">
              <a:avLst/>
            </a:prstGeom>
            <a:noFill/>
          </p:spPr>
          <p:txBody>
            <a:bodyPr wrap="square" rtlCol="0">
              <a:spAutoFit/>
            </a:bodyPr>
            <a:lstStyle/>
            <a:p>
              <a:pPr algn="ctr"/>
              <a:r>
                <a:rPr lang="en-US" altLang="ja-JP" sz="2400" b="1" dirty="0"/>
                <a:t>S</a:t>
              </a:r>
              <a:r>
                <a:rPr kumimoji="1" lang="en-US" altLang="ja-JP" sz="2400" b="1" dirty="0" smtClean="0"/>
                <a:t>D</a:t>
              </a:r>
              <a:endParaRPr kumimoji="1" lang="ja-JP" altLang="en-US" sz="2400" b="1" dirty="0"/>
            </a:p>
          </p:txBody>
        </p:sp>
        <p:grpSp>
          <p:nvGrpSpPr>
            <p:cNvPr id="40" name="グループ化 39"/>
            <p:cNvGrpSpPr/>
            <p:nvPr/>
          </p:nvGrpSpPr>
          <p:grpSpPr>
            <a:xfrm>
              <a:off x="979509" y="2269902"/>
              <a:ext cx="963725" cy="646331"/>
              <a:chOff x="-1376088" y="3189977"/>
              <a:chExt cx="963725" cy="646331"/>
            </a:xfrm>
          </p:grpSpPr>
          <p:sp>
            <p:nvSpPr>
              <p:cNvPr id="41" name="正方形/長方形 40"/>
              <p:cNvSpPr/>
              <p:nvPr/>
            </p:nvSpPr>
            <p:spPr>
              <a:xfrm>
                <a:off x="-1376088" y="3189977"/>
                <a:ext cx="963725" cy="646331"/>
              </a:xfrm>
              <a:prstGeom prst="rect">
                <a:avLst/>
              </a:prstGeom>
            </p:spPr>
            <p:txBody>
              <a:bodyPr wrap="none">
                <a:spAutoFit/>
              </a:bodyPr>
              <a:lstStyle/>
              <a:p>
                <a:r>
                  <a:rPr lang="en-US" altLang="ja-JP" sz="3600" baseline="30000"/>
                  <a:t>4</a:t>
                </a:r>
                <a:r>
                  <a:rPr lang="en-US" altLang="ja-JP" sz="3600" baseline="30000" smtClean="0"/>
                  <a:t>1</a:t>
                </a:r>
                <a:r>
                  <a:rPr lang="en-US" altLang="ja-JP" sz="3600" smtClean="0"/>
                  <a:t>Ca</a:t>
                </a:r>
                <a:endParaRPr lang="ja-JP" altLang="en-US" sz="3600" dirty="0"/>
              </a:p>
            </p:txBody>
          </p:sp>
          <p:sp>
            <p:nvSpPr>
              <p:cNvPr id="42" name="正方形/長方形 41"/>
              <p:cNvSpPr/>
              <p:nvPr/>
            </p:nvSpPr>
            <p:spPr>
              <a:xfrm>
                <a:off x="-1226338" y="3270696"/>
                <a:ext cx="349776" cy="523220"/>
              </a:xfrm>
              <a:prstGeom prst="rect">
                <a:avLst/>
              </a:prstGeom>
            </p:spPr>
            <p:txBody>
              <a:bodyPr wrap="none">
                <a:spAutoFit/>
              </a:bodyPr>
              <a:lstStyle/>
              <a:p>
                <a:r>
                  <a:rPr lang="en-US" altLang="ja-JP" sz="2800" baseline="-25000" dirty="0">
                    <a:latin typeface="Symbol" panose="05050102010706020507" pitchFamily="18" charset="2"/>
                  </a:rPr>
                  <a:t>L</a:t>
                </a:r>
                <a:endParaRPr lang="ja-JP" altLang="en-US" sz="2800" dirty="0"/>
              </a:p>
            </p:txBody>
          </p:sp>
        </p:grpSp>
        <p:sp>
          <p:nvSpPr>
            <p:cNvPr id="46" name="テキスト ボックス 45"/>
            <p:cNvSpPr txBox="1"/>
            <p:nvPr/>
          </p:nvSpPr>
          <p:spPr>
            <a:xfrm>
              <a:off x="2373329" y="3356992"/>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grpSp>
      <p:grpSp>
        <p:nvGrpSpPr>
          <p:cNvPr id="7" name="グループ化 6"/>
          <p:cNvGrpSpPr/>
          <p:nvPr/>
        </p:nvGrpSpPr>
        <p:grpSpPr>
          <a:xfrm>
            <a:off x="77524" y="2132856"/>
            <a:ext cx="4405766" cy="3708850"/>
            <a:chOff x="-2700808" y="2240430"/>
            <a:chExt cx="4405766" cy="3708850"/>
          </a:xfrm>
        </p:grpSpPr>
        <p:sp>
          <p:nvSpPr>
            <p:cNvPr id="4" name="角丸四角形 3"/>
            <p:cNvSpPr/>
            <p:nvPr/>
          </p:nvSpPr>
          <p:spPr>
            <a:xfrm>
              <a:off x="-2700808" y="2240430"/>
              <a:ext cx="4405766" cy="3708850"/>
            </a:xfrm>
            <a:prstGeom prst="roundRect">
              <a:avLst>
                <a:gd name="adj" fmla="val 12406"/>
              </a:avLst>
            </a:prstGeom>
            <a:solidFill>
              <a:schemeClr val="accent5">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875694" y="2821940"/>
              <a:ext cx="3472902" cy="249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p:cNvGrpSpPr/>
            <p:nvPr/>
          </p:nvGrpSpPr>
          <p:grpSpPr>
            <a:xfrm>
              <a:off x="-2665278" y="2796426"/>
              <a:ext cx="4248472" cy="3037719"/>
              <a:chOff x="179512" y="1311887"/>
              <a:chExt cx="4248472" cy="3037719"/>
            </a:xfrm>
          </p:grpSpPr>
          <p:pic>
            <p:nvPicPr>
              <p:cNvPr id="65" name="図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311887"/>
                <a:ext cx="4246988" cy="3037719"/>
              </a:xfrm>
              <a:prstGeom prst="rect">
                <a:avLst/>
              </a:prstGeom>
            </p:spPr>
          </p:pic>
          <p:sp>
            <p:nvSpPr>
              <p:cNvPr id="66" name="テキスト ボックス 65"/>
              <p:cNvSpPr txBox="1"/>
              <p:nvPr/>
            </p:nvSpPr>
            <p:spPr>
              <a:xfrm>
                <a:off x="2448272" y="3043602"/>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sp>
            <p:nvSpPr>
              <p:cNvPr id="67" name="テキスト ボックス 66"/>
              <p:cNvSpPr txBox="1"/>
              <p:nvPr/>
            </p:nvSpPr>
            <p:spPr>
              <a:xfrm>
                <a:off x="1907704" y="1444714"/>
                <a:ext cx="1296144"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endParaRPr kumimoji="1" lang="ja-JP" altLang="en-US" sz="2000" b="1" dirty="0">
                  <a:solidFill>
                    <a:srgbClr val="C00000"/>
                  </a:solidFill>
                </a:endParaRPr>
              </a:p>
            </p:txBody>
          </p:sp>
          <p:sp>
            <p:nvSpPr>
              <p:cNvPr id="68" name="テキスト ボックス 67"/>
              <p:cNvSpPr txBox="1"/>
              <p:nvPr/>
            </p:nvSpPr>
            <p:spPr>
              <a:xfrm>
                <a:off x="1115616" y="2708920"/>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69" name="テキスト ボックス 68"/>
              <p:cNvSpPr txBox="1"/>
              <p:nvPr/>
            </p:nvSpPr>
            <p:spPr>
              <a:xfrm>
                <a:off x="2303006" y="2278033"/>
                <a:ext cx="720080" cy="461665"/>
              </a:xfrm>
              <a:prstGeom prst="rect">
                <a:avLst/>
              </a:prstGeom>
              <a:noFill/>
            </p:spPr>
            <p:txBody>
              <a:bodyPr wrap="square" rtlCol="0">
                <a:spAutoFit/>
              </a:bodyPr>
              <a:lstStyle/>
              <a:p>
                <a:pPr algn="ctr"/>
                <a:r>
                  <a:rPr lang="en-US" altLang="ja-JP" sz="2400" b="1" dirty="0" smtClean="0"/>
                  <a:t>ND</a:t>
                </a:r>
                <a:endParaRPr kumimoji="1" lang="ja-JP" altLang="en-US" sz="2400" b="1" dirty="0"/>
              </a:p>
            </p:txBody>
          </p:sp>
          <p:sp>
            <p:nvSpPr>
              <p:cNvPr id="70" name="テキスト ボックス 69"/>
              <p:cNvSpPr txBox="1"/>
              <p:nvPr/>
            </p:nvSpPr>
            <p:spPr>
              <a:xfrm>
                <a:off x="3707904" y="1965908"/>
                <a:ext cx="720080" cy="461665"/>
              </a:xfrm>
              <a:prstGeom prst="rect">
                <a:avLst/>
              </a:prstGeom>
              <a:noFill/>
            </p:spPr>
            <p:txBody>
              <a:bodyPr wrap="square" rtlCol="0">
                <a:spAutoFit/>
              </a:bodyPr>
              <a:lstStyle/>
              <a:p>
                <a:pPr algn="ctr"/>
                <a:r>
                  <a:rPr lang="en-US" altLang="ja-JP" sz="2400" b="1" dirty="0"/>
                  <a:t>S</a:t>
                </a:r>
                <a:r>
                  <a:rPr lang="en-US" altLang="ja-JP" sz="2400" b="1" dirty="0" smtClean="0"/>
                  <a:t>D</a:t>
                </a:r>
                <a:endParaRPr kumimoji="1" lang="ja-JP" altLang="en-US" sz="2400" b="1" dirty="0"/>
              </a:p>
            </p:txBody>
          </p:sp>
          <p:sp>
            <p:nvSpPr>
              <p:cNvPr id="71" name="テキスト ボックス 70"/>
              <p:cNvSpPr txBox="1"/>
              <p:nvPr/>
            </p:nvSpPr>
            <p:spPr>
              <a:xfrm>
                <a:off x="953598" y="1311887"/>
                <a:ext cx="1044116" cy="584775"/>
              </a:xfrm>
              <a:prstGeom prst="rect">
                <a:avLst/>
              </a:prstGeom>
              <a:noFill/>
            </p:spPr>
            <p:txBody>
              <a:bodyPr wrap="square" rtlCol="0">
                <a:spAutoFit/>
              </a:bodyPr>
              <a:lstStyle/>
              <a:p>
                <a:pPr algn="ctr"/>
                <a:r>
                  <a:rPr kumimoji="1" lang="en-US" altLang="ja-JP" sz="3200" b="1" baseline="30000" dirty="0" smtClean="0"/>
                  <a:t>40</a:t>
                </a:r>
                <a:r>
                  <a:rPr kumimoji="1" lang="en-US" altLang="ja-JP" sz="3200" b="1" dirty="0" smtClean="0"/>
                  <a:t>Ca</a:t>
                </a:r>
                <a:endParaRPr kumimoji="1" lang="ja-JP" altLang="en-US" sz="3200" b="1" dirty="0"/>
              </a:p>
            </p:txBody>
          </p:sp>
        </p:grpSp>
        <p:sp>
          <p:nvSpPr>
            <p:cNvPr id="72" name="テキスト ボックス 71"/>
            <p:cNvSpPr txBox="1"/>
            <p:nvPr/>
          </p:nvSpPr>
          <p:spPr>
            <a:xfrm>
              <a:off x="-1996293" y="2240430"/>
              <a:ext cx="3228191" cy="461665"/>
            </a:xfrm>
            <a:prstGeom prst="rect">
              <a:avLst/>
            </a:prstGeom>
            <a:noFill/>
          </p:spPr>
          <p:txBody>
            <a:bodyPr wrap="square" rtlCol="0">
              <a:spAutoFit/>
            </a:bodyPr>
            <a:lstStyle/>
            <a:p>
              <a:pPr algn="ctr"/>
              <a:r>
                <a:rPr kumimoji="1" lang="en-US" altLang="ja-JP" sz="2400" b="1" dirty="0" smtClean="0">
                  <a:solidFill>
                    <a:schemeClr val="tx2"/>
                  </a:solidFill>
                </a:rPr>
                <a:t>Energy surface</a:t>
              </a:r>
              <a:endParaRPr kumimoji="1" lang="ja-JP" altLang="en-US" sz="2400" b="1" dirty="0">
                <a:solidFill>
                  <a:schemeClr val="tx2"/>
                </a:solidFill>
              </a:endParaRPr>
            </a:p>
          </p:txBody>
        </p:sp>
        <p:cxnSp>
          <p:nvCxnSpPr>
            <p:cNvPr id="73" name="直線矢印コネクタ 72"/>
            <p:cNvCxnSpPr/>
            <p:nvPr/>
          </p:nvCxnSpPr>
          <p:spPr>
            <a:xfrm>
              <a:off x="313264" y="3392822"/>
              <a:ext cx="0" cy="1068835"/>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15042" y="3480064"/>
              <a:ext cx="576064" cy="523220"/>
            </a:xfrm>
            <a:prstGeom prst="rect">
              <a:avLst/>
            </a:prstGeom>
            <a:noFill/>
          </p:spPr>
          <p:txBody>
            <a:bodyPr wrap="square" rtlCol="0">
              <a:spAutoFit/>
            </a:bodyPr>
            <a:lstStyle/>
            <a:p>
              <a:pPr algn="ctr"/>
              <a:r>
                <a:rPr kumimoji="1" lang="en-US" altLang="ja-JP" sz="2800" dirty="0" err="1" smtClean="0">
                  <a:latin typeface="Symbol" panose="05050102010706020507" pitchFamily="18" charset="2"/>
                </a:rPr>
                <a:t>e</a:t>
              </a:r>
              <a:r>
                <a:rPr kumimoji="1" lang="en-US" altLang="ja-JP" sz="2800" baseline="-25000" dirty="0" err="1" smtClean="0">
                  <a:latin typeface="Symbol" panose="05050102010706020507" pitchFamily="18" charset="2"/>
                </a:rPr>
                <a:t>L</a:t>
              </a:r>
              <a:endParaRPr kumimoji="1" lang="ja-JP" altLang="en-US" sz="2800" baseline="-25000" dirty="0">
                <a:latin typeface="Symbol" panose="05050102010706020507" pitchFamily="18" charset="2"/>
              </a:endParaRPr>
            </a:p>
          </p:txBody>
        </p:sp>
      </p:grpSp>
    </p:spTree>
    <p:extLst>
      <p:ext uri="{BB962C8B-B14F-4D97-AF65-F5344CB8AC3E}">
        <p14:creationId xmlns:p14="http://schemas.microsoft.com/office/powerpoint/2010/main" val="3998393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Results: </a:t>
            </a:r>
            <a:r>
              <a:rPr lang="en-US" altLang="ja-JP" dirty="0" smtClean="0">
                <a:latin typeface="Symbol" pitchFamily="18" charset="2"/>
              </a:rPr>
              <a:t>L</a:t>
            </a:r>
            <a:r>
              <a:rPr lang="en-US" altLang="ja-JP" dirty="0" smtClean="0"/>
              <a:t> </a:t>
            </a:r>
            <a:r>
              <a:rPr lang="en-US" altLang="ja-JP" dirty="0"/>
              <a:t>single particle energy</a:t>
            </a:r>
            <a:endParaRPr kumimoji="1" lang="ja-JP" altLang="en-US" dirty="0"/>
          </a:p>
        </p:txBody>
      </p:sp>
      <p:sp>
        <p:nvSpPr>
          <p:cNvPr id="3" name="コンテンツ プレースホルダー 2"/>
          <p:cNvSpPr>
            <a:spLocks noGrp="1"/>
          </p:cNvSpPr>
          <p:nvPr>
            <p:ph idx="1"/>
          </p:nvPr>
        </p:nvSpPr>
        <p:spPr/>
        <p:txBody>
          <a:bodyPr/>
          <a:lstStyle/>
          <a:p>
            <a:pPr marL="288000" lvl="1">
              <a:lnSpc>
                <a:spcPts val="2400"/>
              </a:lnSpc>
            </a:pPr>
            <a:r>
              <a:rPr kumimoji="1" lang="en-US" altLang="ja-JP" sz="2400" dirty="0" smtClean="0">
                <a:latin typeface="Symbol" panose="05050102010706020507" pitchFamily="18" charset="2"/>
              </a:rPr>
              <a:t>e</a:t>
            </a:r>
            <a:r>
              <a:rPr kumimoji="1" lang="en-US" altLang="ja-JP" sz="2400" baseline="-25000" dirty="0" smtClean="0">
                <a:latin typeface="Symbol" panose="05050102010706020507" pitchFamily="18" charset="2"/>
              </a:rPr>
              <a:t>L</a:t>
            </a:r>
            <a:r>
              <a:rPr kumimoji="1" lang="en-US" altLang="ja-JP" sz="2400" dirty="0" smtClean="0"/>
              <a:t> varies due to changes of spatial overlap between </a:t>
            </a:r>
            <a:r>
              <a:rPr kumimoji="1" lang="en-US" altLang="ja-JP" sz="2400" dirty="0" smtClean="0">
                <a:latin typeface="Symbol" panose="05050102010706020507" pitchFamily="18" charset="2"/>
              </a:rPr>
              <a:t>L</a:t>
            </a:r>
            <a:r>
              <a:rPr kumimoji="1" lang="en-US" altLang="ja-JP" sz="2400" dirty="0" smtClean="0"/>
              <a:t> and N</a:t>
            </a:r>
          </a:p>
          <a:p>
            <a:pPr marL="146250" lvl="1" indent="0">
              <a:lnSpc>
                <a:spcPts val="800"/>
              </a:lnSpc>
              <a:buNone/>
            </a:pPr>
            <a:endParaRPr kumimoji="1" lang="en-US" altLang="ja-JP" sz="500" dirty="0" smtClean="0"/>
          </a:p>
          <a:p>
            <a:pPr marL="396000" lvl="2">
              <a:lnSpc>
                <a:spcPts val="2200"/>
              </a:lnSpc>
            </a:pPr>
            <a:r>
              <a:rPr lang="en-US" altLang="ja-JP" sz="2200" dirty="0" smtClean="0"/>
              <a:t>Deformation of </a:t>
            </a:r>
            <a:r>
              <a:rPr lang="en-US" altLang="ja-JP" sz="2200" dirty="0" smtClean="0">
                <a:latin typeface="Symbol" panose="05050102010706020507" pitchFamily="18" charset="2"/>
              </a:rPr>
              <a:t>L</a:t>
            </a:r>
            <a:r>
              <a:rPr lang="en-US" altLang="ja-JP" sz="2200" dirty="0" smtClean="0"/>
              <a:t> distribution is small, while nuclear part is deformed</a:t>
            </a:r>
            <a:endParaRPr lang="en-US" altLang="ja-JP" sz="2200" dirty="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728" y="1819504"/>
            <a:ext cx="2962272" cy="4803168"/>
          </a:xfrm>
          <a:prstGeom prst="rect">
            <a:avLst/>
          </a:prstGeom>
        </p:spPr>
      </p:pic>
      <p:grpSp>
        <p:nvGrpSpPr>
          <p:cNvPr id="6" name="グループ化 5"/>
          <p:cNvGrpSpPr/>
          <p:nvPr/>
        </p:nvGrpSpPr>
        <p:grpSpPr>
          <a:xfrm>
            <a:off x="5148064" y="2297777"/>
            <a:ext cx="1008112" cy="699175"/>
            <a:chOff x="5076056" y="2091045"/>
            <a:chExt cx="1008112" cy="699175"/>
          </a:xfrm>
        </p:grpSpPr>
        <p:sp>
          <p:nvSpPr>
            <p:cNvPr id="11" name="テキスト ボックス 10"/>
            <p:cNvSpPr txBox="1"/>
            <p:nvPr/>
          </p:nvSpPr>
          <p:spPr>
            <a:xfrm>
              <a:off x="5076056" y="2420888"/>
              <a:ext cx="1008112" cy="369332"/>
            </a:xfrm>
            <a:prstGeom prst="rect">
              <a:avLst/>
            </a:prstGeom>
            <a:noFill/>
          </p:spPr>
          <p:txBody>
            <a:bodyPr wrap="square" rtlCol="0">
              <a:spAutoFit/>
            </a:bodyPr>
            <a:lstStyle/>
            <a:p>
              <a:pPr algn="r"/>
              <a:r>
                <a:rPr lang="en-US" altLang="ja-JP" b="1" dirty="0" smtClean="0">
                  <a:latin typeface="Symbol" panose="05050102010706020507" pitchFamily="18" charset="2"/>
                </a:rPr>
                <a:t>b = 0.10</a:t>
              </a:r>
              <a:endParaRPr kumimoji="1" lang="ja-JP" altLang="en-US" b="1" dirty="0">
                <a:latin typeface="Symbol" panose="05050102010706020507" pitchFamily="18" charset="2"/>
              </a:endParaRPr>
            </a:p>
          </p:txBody>
        </p:sp>
        <p:sp>
          <p:nvSpPr>
            <p:cNvPr id="29" name="テキスト ボックス 28"/>
            <p:cNvSpPr txBox="1"/>
            <p:nvPr/>
          </p:nvSpPr>
          <p:spPr>
            <a:xfrm>
              <a:off x="5220072" y="2091045"/>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grpSp>
      <p:grpSp>
        <p:nvGrpSpPr>
          <p:cNvPr id="32" name="グループ化 31"/>
          <p:cNvGrpSpPr/>
          <p:nvPr/>
        </p:nvGrpSpPr>
        <p:grpSpPr>
          <a:xfrm>
            <a:off x="5148064" y="3842052"/>
            <a:ext cx="1008112" cy="725008"/>
            <a:chOff x="5076056" y="3592179"/>
            <a:chExt cx="1008112" cy="725008"/>
          </a:xfrm>
        </p:grpSpPr>
        <p:sp>
          <p:nvSpPr>
            <p:cNvPr id="12" name="テキスト ボックス 11"/>
            <p:cNvSpPr txBox="1"/>
            <p:nvPr/>
          </p:nvSpPr>
          <p:spPr>
            <a:xfrm>
              <a:off x="5076056" y="3947855"/>
              <a:ext cx="1008112" cy="369332"/>
            </a:xfrm>
            <a:prstGeom prst="rect">
              <a:avLst/>
            </a:prstGeom>
            <a:noFill/>
          </p:spPr>
          <p:txBody>
            <a:bodyPr wrap="square" rtlCol="0">
              <a:spAutoFit/>
            </a:bodyPr>
            <a:lstStyle/>
            <a:p>
              <a:pPr algn="r"/>
              <a:r>
                <a:rPr lang="en-US" altLang="ja-JP" b="1" dirty="0" smtClean="0">
                  <a:latin typeface="Symbol" panose="05050102010706020507" pitchFamily="18" charset="2"/>
                </a:rPr>
                <a:t>b = 0.35</a:t>
              </a:r>
              <a:endParaRPr kumimoji="1" lang="ja-JP" altLang="en-US" b="1" dirty="0">
                <a:latin typeface="Symbol" panose="05050102010706020507" pitchFamily="18" charset="2"/>
              </a:endParaRPr>
            </a:p>
          </p:txBody>
        </p:sp>
        <p:sp>
          <p:nvSpPr>
            <p:cNvPr id="30" name="テキスト ボックス 29"/>
            <p:cNvSpPr txBox="1"/>
            <p:nvPr/>
          </p:nvSpPr>
          <p:spPr>
            <a:xfrm>
              <a:off x="5220072" y="3592179"/>
              <a:ext cx="720080" cy="461665"/>
            </a:xfrm>
            <a:prstGeom prst="rect">
              <a:avLst/>
            </a:prstGeom>
            <a:noFill/>
          </p:spPr>
          <p:txBody>
            <a:bodyPr wrap="square" rtlCol="0">
              <a:spAutoFit/>
            </a:bodyPr>
            <a:lstStyle/>
            <a:p>
              <a:pPr algn="ctr"/>
              <a:r>
                <a:rPr lang="en-US" altLang="ja-JP" sz="2400" b="1" dirty="0" smtClean="0"/>
                <a:t>N</a:t>
              </a:r>
              <a:r>
                <a:rPr kumimoji="1" lang="en-US" altLang="ja-JP" sz="2400" b="1" dirty="0" smtClean="0"/>
                <a:t>D</a:t>
              </a:r>
              <a:endParaRPr kumimoji="1" lang="ja-JP" altLang="en-US" sz="2400" b="1" dirty="0"/>
            </a:p>
          </p:txBody>
        </p:sp>
      </p:grpSp>
      <p:grpSp>
        <p:nvGrpSpPr>
          <p:cNvPr id="33" name="グループ化 32"/>
          <p:cNvGrpSpPr/>
          <p:nvPr/>
        </p:nvGrpSpPr>
        <p:grpSpPr>
          <a:xfrm>
            <a:off x="5148064" y="5559623"/>
            <a:ext cx="1008112" cy="677689"/>
            <a:chOff x="5076056" y="5415607"/>
            <a:chExt cx="1008112" cy="677689"/>
          </a:xfrm>
        </p:grpSpPr>
        <p:sp>
          <p:nvSpPr>
            <p:cNvPr id="14" name="テキスト ボックス 13"/>
            <p:cNvSpPr txBox="1"/>
            <p:nvPr/>
          </p:nvSpPr>
          <p:spPr>
            <a:xfrm>
              <a:off x="5076056" y="5723964"/>
              <a:ext cx="1008112" cy="369332"/>
            </a:xfrm>
            <a:prstGeom prst="rect">
              <a:avLst/>
            </a:prstGeom>
            <a:noFill/>
          </p:spPr>
          <p:txBody>
            <a:bodyPr wrap="square" rtlCol="0">
              <a:spAutoFit/>
            </a:bodyPr>
            <a:lstStyle/>
            <a:p>
              <a:pPr algn="r"/>
              <a:r>
                <a:rPr lang="en-US" altLang="ja-JP" b="1" dirty="0" smtClean="0">
                  <a:latin typeface="Symbol" panose="05050102010706020507" pitchFamily="18" charset="2"/>
                </a:rPr>
                <a:t>b = 0.58</a:t>
              </a:r>
              <a:endParaRPr kumimoji="1" lang="ja-JP" altLang="en-US" b="1" dirty="0">
                <a:latin typeface="Symbol" panose="05050102010706020507" pitchFamily="18" charset="2"/>
              </a:endParaRPr>
            </a:p>
          </p:txBody>
        </p:sp>
        <p:sp>
          <p:nvSpPr>
            <p:cNvPr id="31" name="テキスト ボックス 30"/>
            <p:cNvSpPr txBox="1"/>
            <p:nvPr/>
          </p:nvSpPr>
          <p:spPr>
            <a:xfrm>
              <a:off x="5220072" y="5415607"/>
              <a:ext cx="720080" cy="461665"/>
            </a:xfrm>
            <a:prstGeom prst="rect">
              <a:avLst/>
            </a:prstGeom>
            <a:noFill/>
          </p:spPr>
          <p:txBody>
            <a:bodyPr wrap="square" rtlCol="0">
              <a:spAutoFit/>
            </a:bodyPr>
            <a:lstStyle/>
            <a:p>
              <a:pPr algn="ctr"/>
              <a:r>
                <a:rPr lang="en-US" altLang="ja-JP" sz="2400" b="1" dirty="0"/>
                <a:t>S</a:t>
              </a:r>
              <a:r>
                <a:rPr kumimoji="1" lang="en-US" altLang="ja-JP" sz="2400" b="1" dirty="0" smtClean="0"/>
                <a:t>D</a:t>
              </a:r>
              <a:endParaRPr kumimoji="1" lang="ja-JP" altLang="en-US" sz="2400" b="1" dirty="0"/>
            </a:p>
          </p:txBody>
        </p:sp>
      </p:grpSp>
      <p:sp>
        <p:nvSpPr>
          <p:cNvPr id="34" name="テキスト ボックス 33"/>
          <p:cNvSpPr txBox="1"/>
          <p:nvPr/>
        </p:nvSpPr>
        <p:spPr>
          <a:xfrm>
            <a:off x="6098236" y="1749456"/>
            <a:ext cx="864096" cy="369332"/>
          </a:xfrm>
          <a:prstGeom prst="rect">
            <a:avLst/>
          </a:prstGeom>
          <a:noFill/>
        </p:spPr>
        <p:txBody>
          <a:bodyPr wrap="square" rtlCol="0">
            <a:spAutoFit/>
          </a:bodyPr>
          <a:lstStyle/>
          <a:p>
            <a:pPr algn="ctr"/>
            <a:r>
              <a:rPr kumimoji="1" lang="en-US" altLang="ja-JP" dirty="0" smtClean="0"/>
              <a:t>matter</a:t>
            </a:r>
            <a:endParaRPr kumimoji="1" lang="ja-JP" altLang="en-US" dirty="0"/>
          </a:p>
        </p:txBody>
      </p:sp>
      <p:sp>
        <p:nvSpPr>
          <p:cNvPr id="35" name="テキスト ボックス 34"/>
          <p:cNvSpPr txBox="1"/>
          <p:nvPr/>
        </p:nvSpPr>
        <p:spPr>
          <a:xfrm>
            <a:off x="6112304" y="3389904"/>
            <a:ext cx="864096" cy="369332"/>
          </a:xfrm>
          <a:prstGeom prst="rect">
            <a:avLst/>
          </a:prstGeom>
          <a:noFill/>
        </p:spPr>
        <p:txBody>
          <a:bodyPr wrap="square" rtlCol="0">
            <a:spAutoFit/>
          </a:bodyPr>
          <a:lstStyle/>
          <a:p>
            <a:pPr algn="ctr"/>
            <a:r>
              <a:rPr kumimoji="1" lang="en-US" altLang="ja-JP" dirty="0" smtClean="0"/>
              <a:t>matter</a:t>
            </a:r>
            <a:endParaRPr kumimoji="1" lang="ja-JP" altLang="en-US" dirty="0"/>
          </a:p>
        </p:txBody>
      </p:sp>
      <p:sp>
        <p:nvSpPr>
          <p:cNvPr id="36" name="テキスト ボックス 35"/>
          <p:cNvSpPr txBox="1"/>
          <p:nvPr/>
        </p:nvSpPr>
        <p:spPr>
          <a:xfrm>
            <a:off x="6112304" y="5075892"/>
            <a:ext cx="864096" cy="369332"/>
          </a:xfrm>
          <a:prstGeom prst="rect">
            <a:avLst/>
          </a:prstGeom>
          <a:noFill/>
        </p:spPr>
        <p:txBody>
          <a:bodyPr wrap="square" rtlCol="0">
            <a:spAutoFit/>
          </a:bodyPr>
          <a:lstStyle/>
          <a:p>
            <a:pPr algn="ctr"/>
            <a:r>
              <a:rPr kumimoji="1" lang="en-US" altLang="ja-JP" dirty="0" smtClean="0"/>
              <a:t>matter</a:t>
            </a:r>
            <a:endParaRPr kumimoji="1" lang="ja-JP" altLang="en-US" dirty="0"/>
          </a:p>
        </p:txBody>
      </p:sp>
      <p:sp>
        <p:nvSpPr>
          <p:cNvPr id="37" name="テキスト ボックス 36"/>
          <p:cNvSpPr txBox="1"/>
          <p:nvPr/>
        </p:nvSpPr>
        <p:spPr>
          <a:xfrm>
            <a:off x="7668344" y="1772816"/>
            <a:ext cx="432048" cy="400110"/>
          </a:xfrm>
          <a:prstGeom prst="rect">
            <a:avLst/>
          </a:prstGeom>
          <a:noFill/>
        </p:spPr>
        <p:txBody>
          <a:bodyPr wrap="square" rtlCol="0">
            <a:spAutoFit/>
          </a:bodyPr>
          <a:lstStyle/>
          <a:p>
            <a:pPr algn="ctr"/>
            <a:r>
              <a:rPr kumimoji="1" lang="en-US" altLang="ja-JP" sz="2000" dirty="0" smtClean="0">
                <a:latin typeface="Symbol" panose="05050102010706020507" pitchFamily="18" charset="2"/>
              </a:rPr>
              <a:t>L</a:t>
            </a:r>
            <a:endParaRPr kumimoji="1" lang="ja-JP" altLang="en-US" sz="2000" dirty="0">
              <a:latin typeface="Symbol" panose="05050102010706020507" pitchFamily="18" charset="2"/>
            </a:endParaRPr>
          </a:p>
        </p:txBody>
      </p:sp>
      <p:sp>
        <p:nvSpPr>
          <p:cNvPr id="38" name="テキスト ボックス 37"/>
          <p:cNvSpPr txBox="1"/>
          <p:nvPr/>
        </p:nvSpPr>
        <p:spPr>
          <a:xfrm>
            <a:off x="7668344" y="3460938"/>
            <a:ext cx="432048" cy="400110"/>
          </a:xfrm>
          <a:prstGeom prst="rect">
            <a:avLst/>
          </a:prstGeom>
          <a:noFill/>
        </p:spPr>
        <p:txBody>
          <a:bodyPr wrap="square" rtlCol="0">
            <a:spAutoFit/>
          </a:bodyPr>
          <a:lstStyle/>
          <a:p>
            <a:pPr algn="ctr"/>
            <a:r>
              <a:rPr kumimoji="1" lang="en-US" altLang="ja-JP" sz="2000" dirty="0" smtClean="0">
                <a:latin typeface="Symbol" panose="05050102010706020507" pitchFamily="18" charset="2"/>
              </a:rPr>
              <a:t>L</a:t>
            </a:r>
            <a:endParaRPr kumimoji="1" lang="ja-JP" altLang="en-US" sz="2000" dirty="0">
              <a:latin typeface="Symbol" panose="05050102010706020507" pitchFamily="18" charset="2"/>
            </a:endParaRPr>
          </a:p>
        </p:txBody>
      </p:sp>
      <p:sp>
        <p:nvSpPr>
          <p:cNvPr id="39" name="テキスト ボックス 38"/>
          <p:cNvSpPr txBox="1"/>
          <p:nvPr/>
        </p:nvSpPr>
        <p:spPr>
          <a:xfrm>
            <a:off x="7668344" y="5117122"/>
            <a:ext cx="432048" cy="400110"/>
          </a:xfrm>
          <a:prstGeom prst="rect">
            <a:avLst/>
          </a:prstGeom>
          <a:noFill/>
        </p:spPr>
        <p:txBody>
          <a:bodyPr wrap="square" rtlCol="0">
            <a:spAutoFit/>
          </a:bodyPr>
          <a:lstStyle/>
          <a:p>
            <a:pPr algn="ctr"/>
            <a:r>
              <a:rPr kumimoji="1" lang="en-US" altLang="ja-JP" sz="2000" dirty="0" smtClean="0">
                <a:latin typeface="Symbol" panose="05050102010706020507" pitchFamily="18" charset="2"/>
              </a:rPr>
              <a:t>L</a:t>
            </a:r>
            <a:endParaRPr kumimoji="1" lang="ja-JP" altLang="en-US" sz="2000" dirty="0">
              <a:latin typeface="Symbol" panose="05050102010706020507" pitchFamily="18" charset="2"/>
            </a:endParaRPr>
          </a:p>
        </p:txBody>
      </p:sp>
      <p:grpSp>
        <p:nvGrpSpPr>
          <p:cNvPr id="43" name="グループ化 42"/>
          <p:cNvGrpSpPr/>
          <p:nvPr/>
        </p:nvGrpSpPr>
        <p:grpSpPr>
          <a:xfrm>
            <a:off x="179512" y="3068960"/>
            <a:ext cx="4680520" cy="2218988"/>
            <a:chOff x="179512" y="3068960"/>
            <a:chExt cx="4680520" cy="2218988"/>
          </a:xfrm>
        </p:grpSpPr>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068960"/>
              <a:ext cx="4680520" cy="2218988"/>
            </a:xfrm>
            <a:prstGeom prst="rect">
              <a:avLst/>
            </a:prstGeom>
          </p:spPr>
        </p:pic>
        <p:sp>
          <p:nvSpPr>
            <p:cNvPr id="22" name="テキスト ボックス 21"/>
            <p:cNvSpPr txBox="1"/>
            <p:nvPr/>
          </p:nvSpPr>
          <p:spPr>
            <a:xfrm>
              <a:off x="1309877" y="3947621"/>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23" name="テキスト ボックス 22"/>
            <p:cNvSpPr txBox="1"/>
            <p:nvPr/>
          </p:nvSpPr>
          <p:spPr>
            <a:xfrm>
              <a:off x="2786204" y="3645024"/>
              <a:ext cx="720080" cy="461665"/>
            </a:xfrm>
            <a:prstGeom prst="rect">
              <a:avLst/>
            </a:prstGeom>
            <a:noFill/>
          </p:spPr>
          <p:txBody>
            <a:bodyPr wrap="square" rtlCol="0">
              <a:spAutoFit/>
            </a:bodyPr>
            <a:lstStyle/>
            <a:p>
              <a:pPr algn="ctr"/>
              <a:r>
                <a:rPr lang="en-US" altLang="ja-JP" sz="2400" b="1" dirty="0" smtClean="0"/>
                <a:t>N</a:t>
              </a:r>
              <a:r>
                <a:rPr kumimoji="1" lang="en-US" altLang="ja-JP" sz="2400" b="1" dirty="0" smtClean="0"/>
                <a:t>D</a:t>
              </a:r>
              <a:endParaRPr kumimoji="1" lang="ja-JP" altLang="en-US" sz="2400" b="1" dirty="0"/>
            </a:p>
          </p:txBody>
        </p:sp>
        <p:sp>
          <p:nvSpPr>
            <p:cNvPr id="24" name="テキスト ボックス 23"/>
            <p:cNvSpPr txBox="1"/>
            <p:nvPr/>
          </p:nvSpPr>
          <p:spPr>
            <a:xfrm>
              <a:off x="4009214" y="3592180"/>
              <a:ext cx="720080" cy="461665"/>
            </a:xfrm>
            <a:prstGeom prst="rect">
              <a:avLst/>
            </a:prstGeom>
            <a:noFill/>
          </p:spPr>
          <p:txBody>
            <a:bodyPr wrap="square" rtlCol="0">
              <a:spAutoFit/>
            </a:bodyPr>
            <a:lstStyle/>
            <a:p>
              <a:pPr algn="ctr"/>
              <a:r>
                <a:rPr lang="en-US" altLang="ja-JP" sz="2400" b="1" dirty="0"/>
                <a:t>S</a:t>
              </a:r>
              <a:r>
                <a:rPr kumimoji="1" lang="en-US" altLang="ja-JP" sz="2400" b="1" dirty="0" smtClean="0"/>
                <a:t>D</a:t>
              </a:r>
              <a:endParaRPr kumimoji="1" lang="ja-JP" altLang="en-US" sz="2400" b="1" dirty="0"/>
            </a:p>
          </p:txBody>
        </p:sp>
        <p:grpSp>
          <p:nvGrpSpPr>
            <p:cNvPr id="25" name="グループ化 24"/>
            <p:cNvGrpSpPr/>
            <p:nvPr/>
          </p:nvGrpSpPr>
          <p:grpSpPr>
            <a:xfrm>
              <a:off x="1267541" y="3133998"/>
              <a:ext cx="963725" cy="646331"/>
              <a:chOff x="-1376088" y="3189977"/>
              <a:chExt cx="963725" cy="646331"/>
            </a:xfrm>
          </p:grpSpPr>
          <p:sp>
            <p:nvSpPr>
              <p:cNvPr id="27" name="正方形/長方形 26"/>
              <p:cNvSpPr/>
              <p:nvPr/>
            </p:nvSpPr>
            <p:spPr>
              <a:xfrm>
                <a:off x="-1376088" y="3189977"/>
                <a:ext cx="963725" cy="646331"/>
              </a:xfrm>
              <a:prstGeom prst="rect">
                <a:avLst/>
              </a:prstGeom>
            </p:spPr>
            <p:txBody>
              <a:bodyPr wrap="none">
                <a:spAutoFit/>
              </a:bodyPr>
              <a:lstStyle/>
              <a:p>
                <a:r>
                  <a:rPr lang="en-US" altLang="ja-JP" sz="3600" baseline="30000"/>
                  <a:t>4</a:t>
                </a:r>
                <a:r>
                  <a:rPr lang="en-US" altLang="ja-JP" sz="3600" baseline="30000" smtClean="0"/>
                  <a:t>1</a:t>
                </a:r>
                <a:r>
                  <a:rPr lang="en-US" altLang="ja-JP" sz="3600" smtClean="0"/>
                  <a:t>Ca</a:t>
                </a:r>
                <a:endParaRPr lang="ja-JP" altLang="en-US" sz="3600" dirty="0"/>
              </a:p>
            </p:txBody>
          </p:sp>
          <p:sp>
            <p:nvSpPr>
              <p:cNvPr id="28" name="正方形/長方形 27"/>
              <p:cNvSpPr/>
              <p:nvPr/>
            </p:nvSpPr>
            <p:spPr>
              <a:xfrm>
                <a:off x="-1226338" y="3270696"/>
                <a:ext cx="349776" cy="523220"/>
              </a:xfrm>
              <a:prstGeom prst="rect">
                <a:avLst/>
              </a:prstGeom>
            </p:spPr>
            <p:txBody>
              <a:bodyPr wrap="none">
                <a:spAutoFit/>
              </a:bodyPr>
              <a:lstStyle/>
              <a:p>
                <a:r>
                  <a:rPr lang="en-US" altLang="ja-JP" sz="2800" baseline="-25000" dirty="0">
                    <a:latin typeface="Symbol" panose="05050102010706020507" pitchFamily="18" charset="2"/>
                  </a:rPr>
                  <a:t>L</a:t>
                </a:r>
                <a:endParaRPr lang="ja-JP" altLang="en-US" sz="2800" dirty="0"/>
              </a:p>
            </p:txBody>
          </p:sp>
        </p:grpSp>
        <p:sp>
          <p:nvSpPr>
            <p:cNvPr id="26" name="テキスト ボックス 25"/>
            <p:cNvSpPr txBox="1"/>
            <p:nvPr/>
          </p:nvSpPr>
          <p:spPr>
            <a:xfrm>
              <a:off x="2661361" y="4221088"/>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sp>
          <p:nvSpPr>
            <p:cNvPr id="40" name="円/楕円 39"/>
            <p:cNvSpPr/>
            <p:nvPr/>
          </p:nvSpPr>
          <p:spPr>
            <a:xfrm>
              <a:off x="1647808" y="4342878"/>
              <a:ext cx="184666" cy="18466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2947174" y="4077072"/>
              <a:ext cx="184666" cy="18466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4099302" y="3532366"/>
              <a:ext cx="184666" cy="18466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58181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53915" y="1545147"/>
            <a:ext cx="8436167" cy="5236031"/>
            <a:chOff x="353915" y="1649353"/>
            <a:chExt cx="8436167" cy="5236031"/>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15" y="1649353"/>
              <a:ext cx="8436167" cy="5236031"/>
            </a:xfrm>
            <a:prstGeom prst="rect">
              <a:avLst/>
            </a:prstGeom>
          </p:spPr>
        </p:pic>
        <p:sp>
          <p:nvSpPr>
            <p:cNvPr id="4" name="正方形/長方形 3"/>
            <p:cNvSpPr/>
            <p:nvPr/>
          </p:nvSpPr>
          <p:spPr>
            <a:xfrm>
              <a:off x="3995936" y="1649353"/>
              <a:ext cx="1080120" cy="48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708983" y="5851532"/>
              <a:ext cx="1080120" cy="77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lang="en-US" altLang="ja-JP" dirty="0"/>
              <a:t>Results: </a:t>
            </a:r>
            <a:r>
              <a:rPr kumimoji="1" lang="en-US" altLang="ja-JP" dirty="0" smtClean="0"/>
              <a:t>Difference of </a:t>
            </a:r>
            <a:r>
              <a:rPr kumimoji="1" lang="en-US" altLang="ja-JP" dirty="0" smtClean="0">
                <a:latin typeface="Symbol" panose="05050102010706020507" pitchFamily="18" charset="2"/>
              </a:rPr>
              <a:t>L</a:t>
            </a:r>
            <a:r>
              <a:rPr kumimoji="1" lang="en-US" altLang="ja-JP" dirty="0" smtClean="0"/>
              <a:t> binding energy B</a:t>
            </a:r>
            <a:r>
              <a:rPr kumimoji="1" lang="en-US" altLang="ja-JP" baseline="-25000" dirty="0" smtClean="0">
                <a:latin typeface="Symbol" panose="05050102010706020507" pitchFamily="18" charset="2"/>
              </a:rPr>
              <a:t>L</a:t>
            </a:r>
            <a:endParaRPr kumimoji="1" lang="ja-JP" altLang="en-US" baseline="-25000" dirty="0">
              <a:latin typeface="Symbol" panose="05050102010706020507" pitchFamily="18" charset="2"/>
            </a:endParaRPr>
          </a:p>
        </p:txBody>
      </p:sp>
      <p:sp>
        <p:nvSpPr>
          <p:cNvPr id="3" name="コンテンツ プレースホルダー 2"/>
          <p:cNvSpPr>
            <a:spLocks noGrp="1"/>
          </p:cNvSpPr>
          <p:nvPr>
            <p:ph idx="1"/>
          </p:nvPr>
        </p:nvSpPr>
        <p:spPr/>
        <p:txBody>
          <a:bodyPr/>
          <a:lstStyle/>
          <a:p>
            <a:pPr lvl="1"/>
            <a:r>
              <a:rPr lang="en-US" altLang="ja-JP" dirty="0" smtClean="0"/>
              <a:t>ND and SD states are predicted in </a:t>
            </a:r>
            <a:r>
              <a:rPr lang="en-US" altLang="ja-JP" baseline="30000" dirty="0" smtClean="0"/>
              <a:t>41</a:t>
            </a:r>
            <a:r>
              <a:rPr lang="en-US" altLang="ja-JP" baseline="-25000" dirty="0" smtClean="0">
                <a:latin typeface="Symbol" panose="05050102010706020507" pitchFamily="18" charset="2"/>
              </a:rPr>
              <a:t>L</a:t>
            </a:r>
            <a:r>
              <a:rPr lang="en-US" altLang="ja-JP" dirty="0" smtClean="0"/>
              <a:t>Ca</a:t>
            </a:r>
          </a:p>
          <a:p>
            <a:pPr lvl="1"/>
            <a:r>
              <a:rPr lang="en-US" altLang="ja-JP" dirty="0" smtClean="0"/>
              <a:t>B</a:t>
            </a:r>
            <a:r>
              <a:rPr lang="en-US" altLang="ja-JP" baseline="-25000" dirty="0" smtClean="0">
                <a:latin typeface="Symbol" panose="05050102010706020507" pitchFamily="18" charset="2"/>
              </a:rPr>
              <a:t>L</a:t>
            </a:r>
            <a:r>
              <a:rPr lang="en-US" altLang="ja-JP" dirty="0" smtClean="0"/>
              <a:t> is different among  ground, ND and SD states </a:t>
            </a:r>
            <a:endParaRPr kumimoji="1" lang="en-US" altLang="ja-JP" dirty="0" smtClean="0"/>
          </a:p>
          <a:p>
            <a:endParaRPr lang="en-US" altLang="ja-JP" dirty="0"/>
          </a:p>
          <a:p>
            <a:endParaRPr kumimoji="1" lang="en-US" altLang="ja-JP" dirty="0" smtClean="0"/>
          </a:p>
          <a:p>
            <a:endParaRPr kumimoji="1" lang="ja-JP" altLang="en-US"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69276"/>
          <a:stretch/>
        </p:blipFill>
        <p:spPr>
          <a:xfrm>
            <a:off x="7018224" y="908720"/>
            <a:ext cx="976912" cy="982866"/>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70249"/>
          <a:stretch/>
        </p:blipFill>
        <p:spPr>
          <a:xfrm>
            <a:off x="7086588" y="4761218"/>
            <a:ext cx="971409" cy="986108"/>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r="69446"/>
          <a:stretch/>
        </p:blipFill>
        <p:spPr>
          <a:xfrm>
            <a:off x="3995936" y="5533225"/>
            <a:ext cx="997611" cy="986108"/>
          </a:xfrm>
          <a:prstGeom prst="rect">
            <a:avLst/>
          </a:prstGeom>
        </p:spPr>
      </p:pic>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r="68625"/>
          <a:stretch/>
        </p:blipFill>
        <p:spPr>
          <a:xfrm>
            <a:off x="2560178" y="2316682"/>
            <a:ext cx="997611" cy="982866"/>
          </a:xfrm>
          <a:prstGeom prst="rect">
            <a:avLst/>
          </a:prstGeom>
        </p:spPr>
      </p:pic>
      <p:sp>
        <p:nvSpPr>
          <p:cNvPr id="13" name="テキスト ボックス 12"/>
          <p:cNvSpPr txBox="1"/>
          <p:nvPr/>
        </p:nvSpPr>
        <p:spPr>
          <a:xfrm>
            <a:off x="3563888" y="1568986"/>
            <a:ext cx="1080120" cy="707886"/>
          </a:xfrm>
          <a:prstGeom prst="rect">
            <a:avLst/>
          </a:prstGeom>
          <a:noFill/>
        </p:spPr>
        <p:txBody>
          <a:bodyPr wrap="square" rtlCol="0">
            <a:spAutoFit/>
          </a:bodyPr>
          <a:lstStyle/>
          <a:p>
            <a:pPr algn="ctr"/>
            <a:r>
              <a:rPr kumimoji="1" lang="en-US" altLang="ja-JP" sz="3400" b="1" baseline="30000" dirty="0" smtClean="0"/>
              <a:t>40</a:t>
            </a:r>
            <a:r>
              <a:rPr kumimoji="1" lang="en-US" altLang="ja-JP" sz="4000" b="1" dirty="0" smtClean="0"/>
              <a:t>Ca</a:t>
            </a:r>
            <a:endParaRPr kumimoji="1" lang="ja-JP" altLang="en-US" sz="4000" b="1" dirty="0"/>
          </a:p>
        </p:txBody>
      </p:sp>
      <p:grpSp>
        <p:nvGrpSpPr>
          <p:cNvPr id="17" name="グループ化 16"/>
          <p:cNvGrpSpPr/>
          <p:nvPr/>
        </p:nvGrpSpPr>
        <p:grpSpPr>
          <a:xfrm>
            <a:off x="5565364" y="5656814"/>
            <a:ext cx="1080120" cy="707886"/>
            <a:chOff x="5565364" y="5761020"/>
            <a:chExt cx="1080120" cy="707886"/>
          </a:xfrm>
        </p:grpSpPr>
        <p:sp>
          <p:nvSpPr>
            <p:cNvPr id="14" name="テキスト ボックス 13"/>
            <p:cNvSpPr txBox="1"/>
            <p:nvPr/>
          </p:nvSpPr>
          <p:spPr>
            <a:xfrm>
              <a:off x="5565364" y="5761020"/>
              <a:ext cx="1080120" cy="707886"/>
            </a:xfrm>
            <a:prstGeom prst="rect">
              <a:avLst/>
            </a:prstGeom>
            <a:noFill/>
          </p:spPr>
          <p:txBody>
            <a:bodyPr wrap="square" rtlCol="0">
              <a:spAutoFit/>
            </a:bodyPr>
            <a:lstStyle/>
            <a:p>
              <a:pPr algn="ctr"/>
              <a:r>
                <a:rPr kumimoji="1" lang="en-US" altLang="ja-JP" sz="3400" b="1" baseline="30000" dirty="0" smtClean="0"/>
                <a:t>41</a:t>
              </a:r>
              <a:r>
                <a:rPr kumimoji="1" lang="en-US" altLang="ja-JP" sz="4000" b="1" dirty="0" smtClean="0"/>
                <a:t>Ca</a:t>
              </a:r>
              <a:endParaRPr kumimoji="1" lang="ja-JP" altLang="en-US" sz="4000" b="1" dirty="0"/>
            </a:p>
          </p:txBody>
        </p:sp>
        <p:sp>
          <p:nvSpPr>
            <p:cNvPr id="15" name="正方形/長方形 14"/>
            <p:cNvSpPr/>
            <p:nvPr/>
          </p:nvSpPr>
          <p:spPr>
            <a:xfrm>
              <a:off x="5733474" y="6038151"/>
              <a:ext cx="360996" cy="400110"/>
            </a:xfrm>
            <a:prstGeom prst="rect">
              <a:avLst/>
            </a:prstGeom>
          </p:spPr>
          <p:txBody>
            <a:bodyPr wrap="none">
              <a:spAutoFit/>
            </a:bodyPr>
            <a:lstStyle/>
            <a:p>
              <a:r>
                <a:rPr lang="en-US" altLang="ja-JP" sz="2000" b="1" dirty="0" smtClean="0">
                  <a:latin typeface="Symbol" panose="05050102010706020507" pitchFamily="18" charset="2"/>
                </a:rPr>
                <a:t>L</a:t>
              </a:r>
              <a:endParaRPr lang="ja-JP" altLang="en-US" sz="2000" b="1" dirty="0">
                <a:latin typeface="Symbol" panose="05050102010706020507" pitchFamily="18" charset="2"/>
              </a:endParaRPr>
            </a:p>
          </p:txBody>
        </p:sp>
      </p:grpSp>
      <p:sp>
        <p:nvSpPr>
          <p:cNvPr id="5" name="テキスト ボックス 4"/>
          <p:cNvSpPr txBox="1"/>
          <p:nvPr/>
        </p:nvSpPr>
        <p:spPr>
          <a:xfrm>
            <a:off x="2195736" y="4798313"/>
            <a:ext cx="1080120" cy="430887"/>
          </a:xfrm>
          <a:prstGeom prst="rect">
            <a:avLst/>
          </a:prstGeom>
          <a:noFill/>
        </p:spPr>
        <p:txBody>
          <a:bodyPr wrap="square" rtlCol="0">
            <a:spAutoFit/>
          </a:bodyPr>
          <a:lstStyle/>
          <a:p>
            <a:pPr algn="ctr"/>
            <a:r>
              <a:rPr kumimoji="1" lang="en-US" altLang="ja-JP" sz="2200" b="1" dirty="0" smtClean="0">
                <a:solidFill>
                  <a:srgbClr val="FF0000"/>
                </a:solidFill>
              </a:rPr>
              <a:t>Largest</a:t>
            </a:r>
            <a:endParaRPr kumimoji="1" lang="ja-JP" altLang="en-US" sz="2200" b="1" dirty="0">
              <a:solidFill>
                <a:srgbClr val="FF0000"/>
              </a:solidFill>
            </a:endParaRPr>
          </a:p>
        </p:txBody>
      </p:sp>
    </p:spTree>
    <p:extLst>
      <p:ext uri="{BB962C8B-B14F-4D97-AF65-F5344CB8AC3E}">
        <p14:creationId xmlns:p14="http://schemas.microsoft.com/office/powerpoint/2010/main" val="260173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Grand challenges of hypernuclear physics</a:t>
            </a:r>
            <a:endParaRPr kumimoji="1" lang="ja-JP" altLang="en-US" dirty="0"/>
          </a:p>
        </p:txBody>
      </p:sp>
      <p:sp>
        <p:nvSpPr>
          <p:cNvPr id="3" name="コンテンツ プレースホルダー 2"/>
          <p:cNvSpPr>
            <a:spLocks noGrp="1"/>
          </p:cNvSpPr>
          <p:nvPr>
            <p:ph idx="1"/>
          </p:nvPr>
        </p:nvSpPr>
        <p:spPr>
          <a:xfrm>
            <a:off x="0" y="785794"/>
            <a:ext cx="9144000" cy="5955574"/>
          </a:xfrm>
        </p:spPr>
        <p:txBody>
          <a:bodyPr>
            <a:normAutofit/>
          </a:bodyPr>
          <a:lstStyle/>
          <a:p>
            <a:endParaRPr lang="en-US" altLang="ja-JP" dirty="0" smtClean="0"/>
          </a:p>
          <a:p>
            <a:pPr lvl="1"/>
            <a:r>
              <a:rPr lang="en-US" altLang="ja-JP" dirty="0" smtClean="0"/>
              <a:t>2 body interaction between baryons (nucleon, hyperon)</a:t>
            </a:r>
          </a:p>
          <a:p>
            <a:pPr lvl="2"/>
            <a:r>
              <a:rPr lang="en-US" altLang="ja-JP" b="0" dirty="0" smtClean="0"/>
              <a:t>hyperon-nucleon (YN)</a:t>
            </a:r>
          </a:p>
          <a:p>
            <a:pPr lvl="2"/>
            <a:r>
              <a:rPr lang="en-US" altLang="ja-JP" b="0" dirty="0" smtClean="0"/>
              <a:t>hyperon-hyperon (YY)</a:t>
            </a:r>
            <a:r>
              <a:rPr lang="en-US" altLang="ja-JP" dirty="0" smtClean="0"/>
              <a:t> </a:t>
            </a:r>
            <a:endParaRPr lang="en-US" altLang="ja-JP" dirty="0"/>
          </a:p>
          <a:p>
            <a:pPr lvl="2"/>
            <a:endParaRPr lang="en-US" altLang="ja-JP" b="0" dirty="0" smtClean="0"/>
          </a:p>
          <a:p>
            <a:endParaRPr kumimoji="1" lang="en-US" altLang="ja-JP" dirty="0" smtClean="0"/>
          </a:p>
          <a:p>
            <a:pPr lvl="1">
              <a:buClr>
                <a:schemeClr val="tx1"/>
              </a:buClr>
            </a:pPr>
            <a:r>
              <a:rPr lang="en-US" altLang="ja-JP" dirty="0" smtClean="0"/>
              <a:t>Addition of hyperon(s) shows us new features of nuclear structure</a:t>
            </a:r>
          </a:p>
          <a:p>
            <a:pPr marL="146250" lvl="1" indent="0">
              <a:buClr>
                <a:schemeClr val="tx1"/>
              </a:buClr>
              <a:buNone/>
            </a:pPr>
            <a:r>
              <a:rPr lang="en-US" altLang="ja-JP" dirty="0" smtClean="0"/>
              <a:t>    Ex.) Structure change by hyperon(s)</a:t>
            </a:r>
          </a:p>
          <a:p>
            <a:pPr lvl="2"/>
            <a:r>
              <a:rPr lang="en-US" altLang="ja-JP" b="0" dirty="0" smtClean="0"/>
              <a:t>No Pauli exclusion between N and Y</a:t>
            </a:r>
          </a:p>
          <a:p>
            <a:pPr lvl="2"/>
            <a:r>
              <a:rPr lang="en-US" altLang="ja-JP" b="0" dirty="0" smtClean="0"/>
              <a:t>YN interaction is different from NN</a:t>
            </a:r>
          </a:p>
          <a:p>
            <a:pPr lvl="2"/>
            <a:endParaRPr lang="en-US" altLang="ja-JP" dirty="0">
              <a:latin typeface="Century" pitchFamily="18" charset="0"/>
            </a:endParaRPr>
          </a:p>
          <a:p>
            <a:pPr lvl="1"/>
            <a:endParaRPr kumimoji="1" lang="en-US" altLang="ja-JP" dirty="0" smtClean="0"/>
          </a:p>
          <a:p>
            <a:pPr lvl="1"/>
            <a:endParaRPr lang="en-US" altLang="ja-JP" dirty="0" smtClean="0"/>
          </a:p>
          <a:p>
            <a:pPr lvl="1"/>
            <a:endParaRPr lang="en-US" altLang="ja-JP" dirty="0"/>
          </a:p>
        </p:txBody>
      </p:sp>
      <p:sp>
        <p:nvSpPr>
          <p:cNvPr id="5" name="テキスト ボックス 4"/>
          <p:cNvSpPr txBox="1"/>
          <p:nvPr/>
        </p:nvSpPr>
        <p:spPr>
          <a:xfrm>
            <a:off x="3289504" y="1849466"/>
            <a:ext cx="4176464" cy="400110"/>
          </a:xfrm>
          <a:prstGeom prst="rect">
            <a:avLst/>
          </a:prstGeom>
          <a:noFill/>
        </p:spPr>
        <p:txBody>
          <a:bodyPr wrap="square" rtlCol="0">
            <a:spAutoFit/>
          </a:bodyPr>
          <a:lstStyle/>
          <a:p>
            <a:r>
              <a:rPr lang="en-US" altLang="ja-JP" sz="2000" dirty="0">
                <a:solidFill>
                  <a:srgbClr val="FF0000"/>
                </a:solidFill>
              </a:rPr>
              <a:t>A major issue </a:t>
            </a:r>
            <a:r>
              <a:rPr lang="en-US" altLang="ja-JP" sz="2000" dirty="0" smtClean="0">
                <a:solidFill>
                  <a:srgbClr val="FF0000"/>
                </a:solidFill>
              </a:rPr>
              <a:t>in</a:t>
            </a:r>
            <a:r>
              <a:rPr kumimoji="1" lang="en-US" altLang="ja-JP" sz="2000" dirty="0" smtClean="0">
                <a:solidFill>
                  <a:srgbClr val="FF0000"/>
                </a:solidFill>
              </a:rPr>
              <a:t> hypernuclear physics</a:t>
            </a:r>
            <a:endParaRPr kumimoji="1" lang="ja-JP" altLang="en-US" sz="2000" dirty="0">
              <a:solidFill>
                <a:srgbClr val="FF0000"/>
              </a:solidFill>
            </a:endParaRPr>
          </a:p>
        </p:txBody>
      </p:sp>
      <p:sp>
        <p:nvSpPr>
          <p:cNvPr id="12" name="右中かっこ 11"/>
          <p:cNvSpPr/>
          <p:nvPr/>
        </p:nvSpPr>
        <p:spPr>
          <a:xfrm>
            <a:off x="3046184" y="1745520"/>
            <a:ext cx="216024" cy="57606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4601980" y="4077072"/>
            <a:ext cx="4211960" cy="430887"/>
          </a:xfrm>
          <a:prstGeom prst="rect">
            <a:avLst/>
          </a:prstGeom>
          <a:noFill/>
        </p:spPr>
        <p:txBody>
          <a:bodyPr wrap="square" rtlCol="0">
            <a:spAutoFit/>
          </a:bodyPr>
          <a:lstStyle/>
          <a:p>
            <a:pPr algn="ctr"/>
            <a:r>
              <a:rPr lang="en-US" altLang="ja-JP" sz="2200" dirty="0" smtClean="0">
                <a:solidFill>
                  <a:srgbClr val="FF0000"/>
                </a:solidFill>
              </a:rPr>
              <a:t>“Hyperon as an impurity in nuclei”</a:t>
            </a:r>
            <a:endParaRPr kumimoji="1" lang="ja-JP" altLang="en-US" sz="2200" dirty="0">
              <a:solidFill>
                <a:srgbClr val="FF0000"/>
              </a:solidFill>
            </a:endParaRPr>
          </a:p>
        </p:txBody>
      </p:sp>
      <p:grpSp>
        <p:nvGrpSpPr>
          <p:cNvPr id="20" name="グループ化 19"/>
          <p:cNvGrpSpPr/>
          <p:nvPr/>
        </p:nvGrpSpPr>
        <p:grpSpPr>
          <a:xfrm>
            <a:off x="1691680" y="4941168"/>
            <a:ext cx="1872209" cy="1327676"/>
            <a:chOff x="1117738" y="1725518"/>
            <a:chExt cx="1872209" cy="1327676"/>
          </a:xfrm>
        </p:grpSpPr>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l="72241"/>
            <a:stretch/>
          </p:blipFill>
          <p:spPr>
            <a:xfrm>
              <a:off x="1477778" y="1725518"/>
              <a:ext cx="1068143" cy="1059590"/>
            </a:xfrm>
            <a:prstGeom prst="rect">
              <a:avLst/>
            </a:prstGeom>
          </p:spPr>
        </p:pic>
        <p:sp>
          <p:nvSpPr>
            <p:cNvPr id="22" name="テキスト ボックス 21"/>
            <p:cNvSpPr txBox="1"/>
            <p:nvPr/>
          </p:nvSpPr>
          <p:spPr>
            <a:xfrm>
              <a:off x="1117738" y="2653084"/>
              <a:ext cx="1872209" cy="400110"/>
            </a:xfrm>
            <a:prstGeom prst="rect">
              <a:avLst/>
            </a:prstGeom>
            <a:noFill/>
          </p:spPr>
          <p:txBody>
            <a:bodyPr wrap="square" rtlCol="0">
              <a:spAutoFit/>
            </a:bodyPr>
            <a:lstStyle/>
            <a:p>
              <a:pPr algn="ctr"/>
              <a:r>
                <a:rPr kumimoji="1" lang="en-US" altLang="ja-JP" sz="2000" dirty="0" smtClean="0">
                  <a:latin typeface="Symbol" pitchFamily="18" charset="2"/>
                </a:rPr>
                <a:t>L</a:t>
              </a:r>
              <a:r>
                <a:rPr kumimoji="1" lang="en-US" altLang="ja-JP" sz="2000" dirty="0" smtClean="0"/>
                <a:t> hypernucleus</a:t>
              </a:r>
              <a:endParaRPr kumimoji="1" lang="ja-JP" altLang="en-US" sz="2000" dirty="0"/>
            </a:p>
          </p:txBody>
        </p:sp>
      </p:grpSp>
      <p:grpSp>
        <p:nvGrpSpPr>
          <p:cNvPr id="23" name="グループ化 22"/>
          <p:cNvGrpSpPr/>
          <p:nvPr/>
        </p:nvGrpSpPr>
        <p:grpSpPr>
          <a:xfrm>
            <a:off x="3923928" y="4900692"/>
            <a:ext cx="3960440" cy="1408628"/>
            <a:chOff x="3635896" y="1628394"/>
            <a:chExt cx="3960440" cy="1408628"/>
          </a:xfrm>
        </p:grpSpPr>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l="45057" t="30272" r="43794" b="30082"/>
            <a:stretch/>
          </p:blipFill>
          <p:spPr>
            <a:xfrm>
              <a:off x="6300192" y="1997435"/>
              <a:ext cx="432048" cy="423047"/>
            </a:xfrm>
            <a:prstGeom prst="rect">
              <a:avLst/>
            </a:prstGeom>
          </p:spPr>
        </p:pic>
        <p:pic>
          <p:nvPicPr>
            <p:cNvPr id="25" name="図 24"/>
            <p:cNvPicPr>
              <a:picLocks noChangeAspect="1"/>
            </p:cNvPicPr>
            <p:nvPr/>
          </p:nvPicPr>
          <p:blipFill rotWithShape="1">
            <a:blip r:embed="rId3">
              <a:extLst>
                <a:ext uri="{28A0092B-C50C-407E-A947-70E740481C1C}">
                  <a14:useLocalDpi xmlns:a14="http://schemas.microsoft.com/office/drawing/2010/main" val="0"/>
                </a:ext>
              </a:extLst>
            </a:blip>
            <a:srcRect r="73795"/>
            <a:stretch/>
          </p:blipFill>
          <p:spPr>
            <a:xfrm>
              <a:off x="4067944" y="1628394"/>
              <a:ext cx="1096824" cy="1152534"/>
            </a:xfrm>
            <a:prstGeom prst="rect">
              <a:avLst/>
            </a:prstGeom>
          </p:spPr>
        </p:pic>
        <p:sp>
          <p:nvSpPr>
            <p:cNvPr id="26" name="テキスト ボックス 25"/>
            <p:cNvSpPr txBox="1"/>
            <p:nvPr/>
          </p:nvSpPr>
          <p:spPr>
            <a:xfrm>
              <a:off x="3635896" y="2636912"/>
              <a:ext cx="1872209" cy="400110"/>
            </a:xfrm>
            <a:prstGeom prst="rect">
              <a:avLst/>
            </a:prstGeom>
            <a:noFill/>
          </p:spPr>
          <p:txBody>
            <a:bodyPr wrap="square" rtlCol="0">
              <a:spAutoFit/>
            </a:bodyPr>
            <a:lstStyle/>
            <a:p>
              <a:pPr algn="ctr"/>
              <a:r>
                <a:rPr lang="en-US" altLang="ja-JP" sz="2000" dirty="0" smtClean="0"/>
                <a:t>Normal</a:t>
              </a:r>
              <a:r>
                <a:rPr kumimoji="1" lang="en-US" altLang="ja-JP" sz="2000" dirty="0" smtClean="0"/>
                <a:t> nucleus</a:t>
              </a:r>
              <a:endParaRPr kumimoji="1" lang="ja-JP" altLang="en-US" sz="2000" dirty="0"/>
            </a:p>
          </p:txBody>
        </p:sp>
        <p:sp>
          <p:nvSpPr>
            <p:cNvPr id="27" name="テキスト ボックス 26"/>
            <p:cNvSpPr txBox="1"/>
            <p:nvPr/>
          </p:nvSpPr>
          <p:spPr>
            <a:xfrm>
              <a:off x="5866140" y="2636912"/>
              <a:ext cx="1730196" cy="400110"/>
            </a:xfrm>
            <a:prstGeom prst="rect">
              <a:avLst/>
            </a:prstGeom>
            <a:noFill/>
          </p:spPr>
          <p:txBody>
            <a:bodyPr wrap="square" rtlCol="0">
              <a:spAutoFit/>
            </a:bodyPr>
            <a:lstStyle/>
            <a:p>
              <a:pPr algn="ctr"/>
              <a:r>
                <a:rPr lang="en-US" altLang="ja-JP" sz="2000" dirty="0" smtClean="0"/>
                <a:t>As an impurity</a:t>
              </a:r>
              <a:endParaRPr kumimoji="1" lang="ja-JP" altLang="en-US" sz="2000" dirty="0"/>
            </a:p>
          </p:txBody>
        </p:sp>
        <p:sp>
          <p:nvSpPr>
            <p:cNvPr id="28" name="正方形/長方形 27"/>
            <p:cNvSpPr/>
            <p:nvPr/>
          </p:nvSpPr>
          <p:spPr>
            <a:xfrm>
              <a:off x="5426596" y="1757050"/>
              <a:ext cx="439544" cy="707886"/>
            </a:xfrm>
            <a:prstGeom prst="rect">
              <a:avLst/>
            </a:prstGeom>
          </p:spPr>
          <p:txBody>
            <a:bodyPr wrap="none">
              <a:spAutoFit/>
            </a:bodyPr>
            <a:lstStyle/>
            <a:p>
              <a:r>
                <a:rPr lang="en-US" altLang="ja-JP" sz="4000" dirty="0"/>
                <a:t>+</a:t>
              </a:r>
              <a:endParaRPr lang="ja-JP" altLang="en-US" sz="4000" dirty="0"/>
            </a:p>
          </p:txBody>
        </p:sp>
      </p:grpSp>
      <p:sp>
        <p:nvSpPr>
          <p:cNvPr id="31" name="右中かっこ 30"/>
          <p:cNvSpPr/>
          <p:nvPr/>
        </p:nvSpPr>
        <p:spPr>
          <a:xfrm>
            <a:off x="4459312" y="4020304"/>
            <a:ext cx="216024" cy="57606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正方形/長方形 3"/>
          <p:cNvSpPr/>
          <p:nvPr/>
        </p:nvSpPr>
        <p:spPr>
          <a:xfrm>
            <a:off x="4432" y="836712"/>
            <a:ext cx="6985887" cy="461665"/>
          </a:xfrm>
          <a:prstGeom prst="rect">
            <a:avLst/>
          </a:prstGeom>
        </p:spPr>
        <p:txBody>
          <a:bodyPr wrap="none">
            <a:spAutoFit/>
          </a:bodyPr>
          <a:lstStyle/>
          <a:p>
            <a:r>
              <a:rPr lang="en-US" altLang="ja-JP" sz="2400" b="1" dirty="0" smtClean="0">
                <a:solidFill>
                  <a:srgbClr val="FF0000"/>
                </a:solidFill>
              </a:rPr>
              <a:t>Interaction:</a:t>
            </a:r>
            <a:r>
              <a:rPr lang="en-US" altLang="ja-JP" sz="2400" b="1" dirty="0" smtClean="0"/>
              <a:t> To </a:t>
            </a:r>
            <a:r>
              <a:rPr lang="en-US" altLang="ja-JP" sz="2400" b="1" dirty="0"/>
              <a:t>understand baryon-baryon interaction</a:t>
            </a:r>
          </a:p>
        </p:txBody>
      </p:sp>
      <p:sp>
        <p:nvSpPr>
          <p:cNvPr id="6" name="正方形/長方形 5"/>
          <p:cNvSpPr/>
          <p:nvPr/>
        </p:nvSpPr>
        <p:spPr>
          <a:xfrm>
            <a:off x="3523" y="2735958"/>
            <a:ext cx="9140477" cy="461665"/>
          </a:xfrm>
          <a:prstGeom prst="rect">
            <a:avLst/>
          </a:prstGeom>
        </p:spPr>
        <p:txBody>
          <a:bodyPr wrap="square">
            <a:spAutoFit/>
          </a:bodyPr>
          <a:lstStyle/>
          <a:p>
            <a:r>
              <a:rPr lang="en-US" altLang="ja-JP" sz="2400" b="1" dirty="0" smtClean="0">
                <a:solidFill>
                  <a:srgbClr val="FF0000"/>
                </a:solidFill>
              </a:rPr>
              <a:t>Structure:</a:t>
            </a:r>
            <a:r>
              <a:rPr lang="en-US" altLang="ja-JP" sz="2400" b="1" dirty="0" smtClean="0"/>
              <a:t> To </a:t>
            </a:r>
            <a:r>
              <a:rPr lang="en-US" altLang="ja-JP" sz="2400" b="1" dirty="0"/>
              <a:t>understand many-body </a:t>
            </a:r>
            <a:r>
              <a:rPr lang="en-US" altLang="ja-JP" sz="2400" b="1" dirty="0" smtClean="0"/>
              <a:t>system</a:t>
            </a:r>
            <a:r>
              <a:rPr lang="ja-JP" altLang="en-US" sz="2400" b="1" dirty="0" smtClean="0"/>
              <a:t> </a:t>
            </a:r>
            <a:r>
              <a:rPr lang="en-US" altLang="ja-JP" sz="2400" b="1" dirty="0" smtClean="0"/>
              <a:t>of nucleons and hyperon</a:t>
            </a:r>
            <a:endParaRPr lang="ja-JP" altLang="en-US" sz="2400" b="1" dirty="0"/>
          </a:p>
        </p:txBody>
      </p:sp>
      <p:cxnSp>
        <p:nvCxnSpPr>
          <p:cNvPr id="8" name="直線コネクタ 7"/>
          <p:cNvCxnSpPr/>
          <p:nvPr/>
        </p:nvCxnSpPr>
        <p:spPr>
          <a:xfrm>
            <a:off x="49144" y="1210400"/>
            <a:ext cx="68230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6440" y="3109646"/>
            <a:ext cx="8888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079971" y="6351711"/>
            <a:ext cx="6984058" cy="461665"/>
          </a:xfrm>
          <a:prstGeom prst="rect">
            <a:avLst/>
          </a:prstGeom>
          <a:noFill/>
        </p:spPr>
        <p:txBody>
          <a:bodyPr wrap="square" rtlCol="0">
            <a:spAutoFit/>
          </a:bodyPr>
          <a:lstStyle/>
          <a:p>
            <a:pPr algn="ctr"/>
            <a:r>
              <a:rPr lang="en-US" altLang="ja-JP" sz="2400" b="1" dirty="0" smtClean="0">
                <a:solidFill>
                  <a:srgbClr val="FF0000"/>
                </a:solidFill>
              </a:rPr>
              <a:t>Today’s talk: de</a:t>
            </a:r>
            <a:r>
              <a:rPr kumimoji="1" lang="en-US" altLang="ja-JP" sz="2400" b="1" dirty="0" smtClean="0">
                <a:solidFill>
                  <a:srgbClr val="FF0000"/>
                </a:solidFill>
              </a:rPr>
              <a:t>formation of </a:t>
            </a:r>
            <a:r>
              <a:rPr kumimoji="1" lang="en-US" altLang="ja-JP" sz="2400" b="1" dirty="0" smtClean="0">
                <a:solidFill>
                  <a:srgbClr val="FF0000"/>
                </a:solidFill>
                <a:latin typeface="Symbol" panose="05050102010706020507" pitchFamily="18" charset="2"/>
              </a:rPr>
              <a:t>L</a:t>
            </a:r>
            <a:r>
              <a:rPr kumimoji="1" lang="en-US" altLang="ja-JP" sz="2400" b="1" dirty="0" smtClean="0">
                <a:solidFill>
                  <a:srgbClr val="FF0000"/>
                </a:solidFill>
              </a:rPr>
              <a:t> hypernuclei</a:t>
            </a:r>
            <a:endParaRPr kumimoji="1" lang="ja-JP" altLang="en-US" sz="2400" b="1" dirty="0">
              <a:solidFill>
                <a:srgbClr val="FF0000"/>
              </a:solidFill>
            </a:endParaRPr>
          </a:p>
        </p:txBody>
      </p:sp>
    </p:spTree>
    <p:extLst>
      <p:ext uri="{BB962C8B-B14F-4D97-AF65-F5344CB8AC3E}">
        <p14:creationId xmlns:p14="http://schemas.microsoft.com/office/powerpoint/2010/main" val="3380754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Many kinds of deformed states in </a:t>
            </a:r>
            <a:r>
              <a:rPr lang="en-US" altLang="ja-JP" baseline="30000" dirty="0" smtClean="0"/>
              <a:t>38</a:t>
            </a:r>
            <a:r>
              <a:rPr lang="en-US" altLang="ja-JP" dirty="0" smtClean="0"/>
              <a:t>Ar</a:t>
            </a:r>
            <a:endParaRPr kumimoji="1" lang="ja-JP" altLang="en-US" dirty="0"/>
          </a:p>
        </p:txBody>
      </p:sp>
      <p:sp>
        <p:nvSpPr>
          <p:cNvPr id="3" name="コンテンツ プレースホルダー 2"/>
          <p:cNvSpPr>
            <a:spLocks noGrp="1"/>
          </p:cNvSpPr>
          <p:nvPr>
            <p:ph idx="1"/>
          </p:nvPr>
        </p:nvSpPr>
        <p:spPr/>
        <p:txBody>
          <a:bodyPr/>
          <a:lstStyle/>
          <a:p>
            <a:pPr marL="288000" lvl="1"/>
            <a:r>
              <a:rPr lang="en-US" altLang="ja-JP" dirty="0" smtClean="0"/>
              <a:t>Several </a:t>
            </a:r>
            <a:r>
              <a:rPr lang="en-US" altLang="ja-JP" dirty="0" smtClean="0">
                <a:solidFill>
                  <a:srgbClr val="FF0000"/>
                </a:solidFill>
              </a:rPr>
              <a:t>deformed rotational bands </a:t>
            </a:r>
            <a:r>
              <a:rPr lang="en-US" altLang="ja-JP" dirty="0" smtClean="0"/>
              <a:t>are observed</a:t>
            </a:r>
            <a:endParaRPr kumimoji="1" lang="en-US" altLang="ja-JP" dirty="0" smtClean="0"/>
          </a:p>
          <a:p>
            <a:pPr marL="288000" lvl="1"/>
            <a:r>
              <a:rPr lang="en-US" altLang="ja-JP" dirty="0" smtClean="0"/>
              <a:t>They have different deformations with different nucleon configurations</a:t>
            </a:r>
            <a:endParaRPr kumimoji="1" lang="en-US" altLang="ja-JP" dirty="0" smtClean="0"/>
          </a:p>
          <a:p>
            <a:pPr lvl="1"/>
            <a:endParaRPr kumimoji="1" lang="ja-JP" altLang="en-US" dirty="0"/>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626" y="1784323"/>
            <a:ext cx="6777742" cy="481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79512" y="1556792"/>
            <a:ext cx="4860540" cy="369332"/>
          </a:xfrm>
          <a:prstGeom prst="rect">
            <a:avLst/>
          </a:prstGeom>
          <a:noFill/>
        </p:spPr>
        <p:txBody>
          <a:bodyPr wrap="square" rtlCol="0">
            <a:spAutoFit/>
          </a:bodyPr>
          <a:lstStyle/>
          <a:p>
            <a:pPr algn="ctr"/>
            <a:r>
              <a:rPr lang="en-US" altLang="ja-JP" dirty="0"/>
              <a:t>D. Rudolph, </a:t>
            </a:r>
            <a:r>
              <a:rPr lang="en-US" altLang="ja-JP" i="1" dirty="0"/>
              <a:t>et al.</a:t>
            </a:r>
            <a:r>
              <a:rPr lang="en-US" altLang="ja-JP" dirty="0"/>
              <a:t>, </a:t>
            </a:r>
            <a:r>
              <a:rPr lang="en-US" altLang="ja-JP" dirty="0" smtClean="0"/>
              <a:t>Phys. Rev. C</a:t>
            </a:r>
            <a:r>
              <a:rPr lang="en-US" altLang="ja-JP" b="1" dirty="0" smtClean="0"/>
              <a:t>65</a:t>
            </a:r>
            <a:r>
              <a:rPr lang="en-US" altLang="ja-JP" dirty="0"/>
              <a:t>. 034305 (2002) </a:t>
            </a:r>
            <a:endParaRPr kumimoji="1" lang="ja-JP" altLang="en-US" dirty="0"/>
          </a:p>
        </p:txBody>
      </p:sp>
    </p:spTree>
    <p:extLst>
      <p:ext uri="{BB962C8B-B14F-4D97-AF65-F5344CB8AC3E}">
        <p14:creationId xmlns:p14="http://schemas.microsoft.com/office/powerpoint/2010/main" val="4130287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Results: </a:t>
            </a:r>
            <a:r>
              <a:rPr lang="en-US" altLang="ja-JP" dirty="0" smtClean="0"/>
              <a:t>Energy curve and </a:t>
            </a:r>
            <a:r>
              <a:rPr lang="en-US" altLang="ja-JP" dirty="0" smtClean="0">
                <a:latin typeface="Symbol" panose="05050102010706020507" pitchFamily="18" charset="2"/>
              </a:rPr>
              <a:t>L</a:t>
            </a:r>
            <a:r>
              <a:rPr lang="en-US" altLang="ja-JP" dirty="0" smtClean="0"/>
              <a:t> single particle energy</a:t>
            </a:r>
            <a:endParaRPr kumimoji="1" lang="ja-JP" altLang="en-US" dirty="0"/>
          </a:p>
        </p:txBody>
      </p:sp>
      <p:grpSp>
        <p:nvGrpSpPr>
          <p:cNvPr id="11" name="グループ化 10"/>
          <p:cNvGrpSpPr/>
          <p:nvPr/>
        </p:nvGrpSpPr>
        <p:grpSpPr>
          <a:xfrm>
            <a:off x="80208" y="1700808"/>
            <a:ext cx="1080120" cy="615553"/>
            <a:chOff x="-1287944" y="1320831"/>
            <a:chExt cx="1080120" cy="615553"/>
          </a:xfrm>
        </p:grpSpPr>
        <p:sp>
          <p:nvSpPr>
            <p:cNvPr id="16" name="テキスト ボックス 15"/>
            <p:cNvSpPr txBox="1"/>
            <p:nvPr/>
          </p:nvSpPr>
          <p:spPr>
            <a:xfrm>
              <a:off x="-1287944" y="1320831"/>
              <a:ext cx="1080120" cy="615553"/>
            </a:xfrm>
            <a:prstGeom prst="rect">
              <a:avLst/>
            </a:prstGeom>
            <a:noFill/>
          </p:spPr>
          <p:txBody>
            <a:bodyPr wrap="square" rtlCol="0">
              <a:spAutoFit/>
            </a:bodyPr>
            <a:lstStyle/>
            <a:p>
              <a:pPr algn="ctr"/>
              <a:r>
                <a:rPr lang="en-US" altLang="ja-JP" sz="3400" baseline="30000" dirty="0" smtClean="0"/>
                <a:t>39</a:t>
              </a:r>
              <a:r>
                <a:rPr kumimoji="1" lang="en-US" altLang="ja-JP" sz="3400" dirty="0" smtClean="0"/>
                <a:t>Ar</a:t>
              </a:r>
              <a:endParaRPr kumimoji="1" lang="ja-JP" altLang="en-US" sz="3400" dirty="0"/>
            </a:p>
          </p:txBody>
        </p:sp>
        <p:sp>
          <p:nvSpPr>
            <p:cNvPr id="17" name="正方形/長方形 16"/>
            <p:cNvSpPr/>
            <p:nvPr/>
          </p:nvSpPr>
          <p:spPr>
            <a:xfrm>
              <a:off x="-1158837" y="1360927"/>
              <a:ext cx="872473" cy="5078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074428" y="1432328"/>
              <a:ext cx="360996" cy="400110"/>
            </a:xfrm>
            <a:prstGeom prst="rect">
              <a:avLst/>
            </a:prstGeom>
          </p:spPr>
          <p:txBody>
            <a:bodyPr wrap="none">
              <a:spAutoFit/>
            </a:bodyPr>
            <a:lstStyle/>
            <a:p>
              <a:r>
                <a:rPr lang="en-US" altLang="ja-JP" sz="3000" baseline="-25000" dirty="0" smtClean="0">
                  <a:latin typeface="Symbol" panose="05050102010706020507" pitchFamily="18" charset="2"/>
                </a:rPr>
                <a:t>L</a:t>
              </a:r>
              <a:endParaRPr lang="ja-JP" altLang="en-US" sz="3000" baseline="-25000" dirty="0">
                <a:latin typeface="Symbol" panose="05050102010706020507" pitchFamily="18" charset="2"/>
              </a:endParaRPr>
            </a:p>
          </p:txBody>
        </p:sp>
      </p:grpSp>
      <p:sp>
        <p:nvSpPr>
          <p:cNvPr id="12" name="正方形/長方形 11"/>
          <p:cNvSpPr/>
          <p:nvPr/>
        </p:nvSpPr>
        <p:spPr>
          <a:xfrm>
            <a:off x="1189637" y="1589891"/>
            <a:ext cx="7884368" cy="830997"/>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Energy </a:t>
            </a:r>
            <a:r>
              <a:rPr lang="en-US" altLang="ja-JP" sz="2400" b="1" dirty="0"/>
              <a:t>(local) minima are almost </a:t>
            </a:r>
            <a:r>
              <a:rPr lang="en-US" altLang="ja-JP" sz="2400" b="1" dirty="0" smtClean="0"/>
              <a:t>unchanged</a:t>
            </a:r>
          </a:p>
          <a:p>
            <a:pPr marL="342900" indent="-342900">
              <a:buFont typeface="Wingdings" panose="05000000000000000000" pitchFamily="2" charset="2"/>
              <a:buChar char="l"/>
            </a:pPr>
            <a:r>
              <a:rPr lang="en-US" altLang="ja-JP" sz="2400" b="1" dirty="0" err="1" smtClean="0">
                <a:latin typeface="Symbol" panose="05050102010706020507" pitchFamily="18" charset="2"/>
              </a:rPr>
              <a:t>e</a:t>
            </a:r>
            <a:r>
              <a:rPr lang="en-US" altLang="ja-JP" sz="2400" b="1" baseline="-25000" dirty="0" err="1" smtClean="0">
                <a:latin typeface="Symbol" panose="05050102010706020507" pitchFamily="18" charset="2"/>
              </a:rPr>
              <a:t>L</a:t>
            </a:r>
            <a:r>
              <a:rPr lang="en-US" altLang="ja-JP" sz="2400" b="1" dirty="0" smtClean="0"/>
              <a:t> changes </a:t>
            </a:r>
            <a:r>
              <a:rPr lang="en-US" altLang="ja-JP" sz="2400" b="1" dirty="0"/>
              <a:t>within 1 - 2 MeV as </a:t>
            </a:r>
            <a:r>
              <a:rPr lang="en-US" altLang="ja-JP" sz="2400" b="1" dirty="0">
                <a:latin typeface="Symbol" panose="05050102010706020507" pitchFamily="18" charset="2"/>
              </a:rPr>
              <a:t>b</a:t>
            </a:r>
            <a:r>
              <a:rPr lang="en-US" altLang="ja-JP" sz="2400" b="1" dirty="0"/>
              <a:t> </a:t>
            </a:r>
            <a:r>
              <a:rPr lang="en-US" altLang="ja-JP" sz="2400" b="1" dirty="0" smtClean="0"/>
              <a:t>increases</a:t>
            </a:r>
          </a:p>
        </p:txBody>
      </p:sp>
      <p:grpSp>
        <p:nvGrpSpPr>
          <p:cNvPr id="21" name="グループ化 20"/>
          <p:cNvGrpSpPr/>
          <p:nvPr/>
        </p:nvGrpSpPr>
        <p:grpSpPr>
          <a:xfrm>
            <a:off x="73763" y="836712"/>
            <a:ext cx="8993797" cy="615553"/>
            <a:chOff x="150203" y="2049908"/>
            <a:chExt cx="8993797" cy="615553"/>
          </a:xfrm>
        </p:grpSpPr>
        <p:grpSp>
          <p:nvGrpSpPr>
            <p:cNvPr id="22" name="グループ化 21"/>
            <p:cNvGrpSpPr/>
            <p:nvPr/>
          </p:nvGrpSpPr>
          <p:grpSpPr>
            <a:xfrm>
              <a:off x="150203" y="2049908"/>
              <a:ext cx="1080120" cy="615553"/>
              <a:chOff x="-1287944" y="1079267"/>
              <a:chExt cx="1080120" cy="615553"/>
            </a:xfrm>
          </p:grpSpPr>
          <p:sp>
            <p:nvSpPr>
              <p:cNvPr id="24" name="テキスト ボックス 23"/>
              <p:cNvSpPr txBox="1"/>
              <p:nvPr/>
            </p:nvSpPr>
            <p:spPr>
              <a:xfrm>
                <a:off x="-1287944" y="1079267"/>
                <a:ext cx="1080120" cy="615553"/>
              </a:xfrm>
              <a:prstGeom prst="rect">
                <a:avLst/>
              </a:prstGeom>
              <a:noFill/>
            </p:spPr>
            <p:txBody>
              <a:bodyPr wrap="square" rtlCol="0">
                <a:spAutoFit/>
              </a:bodyPr>
              <a:lstStyle/>
              <a:p>
                <a:pPr algn="ctr"/>
                <a:r>
                  <a:rPr lang="en-US" altLang="ja-JP" sz="3400" baseline="30000" dirty="0" smtClean="0"/>
                  <a:t>38</a:t>
                </a:r>
                <a:r>
                  <a:rPr kumimoji="1" lang="en-US" altLang="ja-JP" sz="3400" dirty="0" smtClean="0"/>
                  <a:t>Ar</a:t>
                </a:r>
                <a:endParaRPr kumimoji="1" lang="ja-JP" altLang="en-US" sz="3400" dirty="0"/>
              </a:p>
            </p:txBody>
          </p:sp>
          <p:sp>
            <p:nvSpPr>
              <p:cNvPr id="25" name="正方形/長方形 24"/>
              <p:cNvSpPr/>
              <p:nvPr/>
            </p:nvSpPr>
            <p:spPr>
              <a:xfrm>
                <a:off x="-1158837" y="1140520"/>
                <a:ext cx="872473" cy="5078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a:off x="1259632" y="2157328"/>
              <a:ext cx="7884368" cy="461665"/>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Energy </a:t>
              </a:r>
              <a:r>
                <a:rPr lang="en-US" altLang="ja-JP" sz="2400" b="1" dirty="0"/>
                <a:t>(local) minima </a:t>
              </a:r>
              <a:r>
                <a:rPr lang="en-US" altLang="ja-JP" sz="2400" b="1" dirty="0" smtClean="0"/>
                <a:t>with different deformations appear</a:t>
              </a:r>
              <a:endParaRPr lang="ja-JP" altLang="en-US" sz="2400" b="1" dirty="0"/>
            </a:p>
          </p:txBody>
        </p:sp>
      </p:gr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893006"/>
            <a:ext cx="4552678" cy="3717031"/>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3813" y="3325054"/>
            <a:ext cx="4465201" cy="2664296"/>
          </a:xfrm>
          <a:prstGeom prst="rect">
            <a:avLst/>
          </a:prstGeom>
        </p:spPr>
      </p:pic>
      <p:sp>
        <p:nvSpPr>
          <p:cNvPr id="4" name="テキスト ボックス 3"/>
          <p:cNvSpPr txBox="1"/>
          <p:nvPr/>
        </p:nvSpPr>
        <p:spPr>
          <a:xfrm>
            <a:off x="1763688" y="2492896"/>
            <a:ext cx="1872208" cy="430887"/>
          </a:xfrm>
          <a:prstGeom prst="rect">
            <a:avLst/>
          </a:prstGeom>
          <a:noFill/>
        </p:spPr>
        <p:txBody>
          <a:bodyPr wrap="square" rtlCol="0">
            <a:spAutoFit/>
          </a:bodyPr>
          <a:lstStyle/>
          <a:p>
            <a:pPr algn="ctr"/>
            <a:r>
              <a:rPr kumimoji="1" lang="en-US" altLang="ja-JP" sz="2200" dirty="0" smtClean="0"/>
              <a:t>Energy curve</a:t>
            </a:r>
            <a:endParaRPr kumimoji="1" lang="ja-JP" altLang="en-US" sz="2200" dirty="0"/>
          </a:p>
        </p:txBody>
      </p:sp>
      <p:sp>
        <p:nvSpPr>
          <p:cNvPr id="19" name="テキスト ボックス 18"/>
          <p:cNvSpPr txBox="1"/>
          <p:nvPr/>
        </p:nvSpPr>
        <p:spPr>
          <a:xfrm>
            <a:off x="5508104" y="2893006"/>
            <a:ext cx="3559456" cy="430887"/>
          </a:xfrm>
          <a:prstGeom prst="rect">
            <a:avLst/>
          </a:prstGeom>
          <a:noFill/>
        </p:spPr>
        <p:txBody>
          <a:bodyPr wrap="square" rtlCol="0">
            <a:spAutoFit/>
          </a:bodyPr>
          <a:lstStyle/>
          <a:p>
            <a:pPr algn="ctr"/>
            <a:r>
              <a:rPr kumimoji="1" lang="en-US" altLang="ja-JP" sz="2200" dirty="0" smtClean="0">
                <a:latin typeface="Symbol" panose="05050102010706020507" pitchFamily="18" charset="2"/>
              </a:rPr>
              <a:t>L</a:t>
            </a:r>
            <a:r>
              <a:rPr kumimoji="1" lang="en-US" altLang="ja-JP" sz="2200" dirty="0" smtClean="0"/>
              <a:t> single particle energy </a:t>
            </a:r>
            <a:r>
              <a:rPr kumimoji="1" lang="en-US" altLang="ja-JP" sz="2200" dirty="0" err="1" smtClean="0">
                <a:latin typeface="Symbol" panose="05050102010706020507" pitchFamily="18" charset="2"/>
              </a:rPr>
              <a:t>e</a:t>
            </a:r>
            <a:r>
              <a:rPr kumimoji="1" lang="en-US" altLang="ja-JP" sz="2200" baseline="-25000" dirty="0" err="1" smtClean="0">
                <a:latin typeface="Symbol" panose="05050102010706020507" pitchFamily="18" charset="2"/>
              </a:rPr>
              <a:t>L</a:t>
            </a:r>
            <a:endParaRPr kumimoji="1" lang="ja-JP" altLang="en-US" sz="2200" baseline="-25000" dirty="0">
              <a:latin typeface="Symbol" panose="05050102010706020507" pitchFamily="18" charset="2"/>
            </a:endParaRPr>
          </a:p>
        </p:txBody>
      </p:sp>
    </p:spTree>
    <p:extLst>
      <p:ext uri="{BB962C8B-B14F-4D97-AF65-F5344CB8AC3E}">
        <p14:creationId xmlns:p14="http://schemas.microsoft.com/office/powerpoint/2010/main" val="579673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Difference of B</a:t>
            </a:r>
            <a:r>
              <a:rPr lang="en-US" altLang="ja-JP" baseline="-25000" dirty="0" smtClean="0">
                <a:latin typeface="Symbol" panose="05050102010706020507" pitchFamily="18" charset="2"/>
              </a:rPr>
              <a:t>L</a:t>
            </a:r>
            <a:endParaRPr kumimoji="1" lang="ja-JP" altLang="en-US" baseline="-25000" dirty="0">
              <a:latin typeface="Symbol" panose="05050102010706020507" pitchFamily="18" charset="2"/>
            </a:endParaRPr>
          </a:p>
        </p:txBody>
      </p:sp>
      <p:sp>
        <p:nvSpPr>
          <p:cNvPr id="3" name="コンテンツ プレースホルダー 2"/>
          <p:cNvSpPr>
            <a:spLocks noGrp="1"/>
          </p:cNvSpPr>
          <p:nvPr>
            <p:ph idx="1"/>
          </p:nvPr>
        </p:nvSpPr>
        <p:spPr/>
        <p:txBody>
          <a:bodyPr/>
          <a:lstStyle/>
          <a:p>
            <a:pPr marL="288000" lvl="1"/>
            <a:r>
              <a:rPr lang="en-US" altLang="ja-JP" sz="2400" dirty="0" smtClean="0"/>
              <a:t>Excited </a:t>
            </a:r>
            <a:r>
              <a:rPr lang="en-US" altLang="ja-JP" sz="2400" dirty="0" err="1" smtClean="0"/>
              <a:t>staes</a:t>
            </a:r>
            <a:r>
              <a:rPr lang="en-US" altLang="ja-JP" sz="2400" dirty="0" smtClean="0"/>
              <a:t> with different deformations are predicted in </a:t>
            </a:r>
            <a:r>
              <a:rPr lang="en-US" altLang="ja-JP" sz="2400" baseline="30000" dirty="0" smtClean="0"/>
              <a:t>39</a:t>
            </a:r>
            <a:r>
              <a:rPr lang="en-US" altLang="ja-JP" sz="2400" baseline="-25000" dirty="0" smtClean="0">
                <a:latin typeface="Symbol" panose="05050102010706020507" pitchFamily="18" charset="2"/>
              </a:rPr>
              <a:t>L</a:t>
            </a:r>
            <a:r>
              <a:rPr lang="en-US" altLang="ja-JP" sz="2400" dirty="0" smtClean="0"/>
              <a:t>Ar</a:t>
            </a:r>
            <a:endParaRPr lang="en-US" altLang="ja-JP" sz="2400" dirty="0"/>
          </a:p>
          <a:p>
            <a:pPr marL="288000" lvl="1"/>
            <a:r>
              <a:rPr lang="en-US" altLang="ja-JP" sz="2400" dirty="0"/>
              <a:t>B</a:t>
            </a:r>
            <a:r>
              <a:rPr lang="en-US" altLang="ja-JP" sz="2400" baseline="-25000" dirty="0">
                <a:latin typeface="Symbol" panose="05050102010706020507" pitchFamily="18" charset="2"/>
              </a:rPr>
              <a:t>L</a:t>
            </a:r>
            <a:r>
              <a:rPr lang="en-US" altLang="ja-JP" sz="2400" dirty="0"/>
              <a:t> is different </a:t>
            </a:r>
            <a:r>
              <a:rPr lang="en-US" altLang="ja-JP" sz="2400" dirty="0" smtClean="0"/>
              <a:t>depending on deformations and consistent with </a:t>
            </a:r>
            <a:r>
              <a:rPr lang="en-US" altLang="ja-JP" sz="2400" dirty="0" smtClean="0">
                <a:latin typeface="Symbol" panose="05050102010706020507" pitchFamily="18" charset="2"/>
              </a:rPr>
              <a:t>e</a:t>
            </a:r>
            <a:r>
              <a:rPr lang="en-US" altLang="ja-JP" sz="2400" baseline="-25000" dirty="0" smtClean="0">
                <a:latin typeface="Symbol" panose="05050102010706020507" pitchFamily="18" charset="2"/>
              </a:rPr>
              <a:t>L</a:t>
            </a:r>
            <a:r>
              <a:rPr lang="en-US" altLang="ja-JP" sz="2400" dirty="0" smtClean="0">
                <a:latin typeface="Symbol" panose="05050102010706020507" pitchFamily="18" charset="2"/>
              </a:rPr>
              <a:t>(b)</a:t>
            </a:r>
            <a:r>
              <a:rPr lang="en-US" altLang="ja-JP" sz="2400" dirty="0" smtClean="0"/>
              <a:t> </a:t>
            </a:r>
            <a:endParaRPr kumimoji="1" lang="en-US" altLang="ja-JP" sz="2400" dirty="0" smtClean="0"/>
          </a:p>
          <a:p>
            <a:endParaRPr lang="en-US" altLang="ja-JP" dirty="0"/>
          </a:p>
          <a:p>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628800"/>
            <a:ext cx="7162406" cy="5138579"/>
          </a:xfrm>
          <a:prstGeom prst="rect">
            <a:avLst/>
          </a:prstGeom>
        </p:spPr>
      </p:pic>
    </p:spTree>
    <p:extLst>
      <p:ext uri="{BB962C8B-B14F-4D97-AF65-F5344CB8AC3E}">
        <p14:creationId xmlns:p14="http://schemas.microsoft.com/office/powerpoint/2010/main" val="1120355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Other predictions of B</a:t>
            </a:r>
            <a:r>
              <a:rPr lang="en-US" altLang="ja-JP" baseline="-25000" dirty="0" smtClean="0">
                <a:latin typeface="Symbol" panose="05050102010706020507" pitchFamily="18" charset="2"/>
              </a:rPr>
              <a:t>L</a:t>
            </a:r>
            <a:endParaRPr kumimoji="1" lang="ja-JP" altLang="en-US" dirty="0">
              <a:latin typeface="+mn-lt"/>
            </a:endParaRPr>
          </a:p>
        </p:txBody>
      </p:sp>
      <p:sp>
        <p:nvSpPr>
          <p:cNvPr id="3" name="コンテンツ プレースホルダー 2"/>
          <p:cNvSpPr>
            <a:spLocks noGrp="1"/>
          </p:cNvSpPr>
          <p:nvPr>
            <p:ph idx="1"/>
          </p:nvPr>
        </p:nvSpPr>
        <p:spPr>
          <a:xfrm>
            <a:off x="5692" y="809164"/>
            <a:ext cx="9144000" cy="5572164"/>
          </a:xfrm>
        </p:spPr>
        <p:txBody>
          <a:bodyPr/>
          <a:lstStyle/>
          <a:p>
            <a:pPr marL="146250" lvl="1" indent="0">
              <a:buNone/>
            </a:pPr>
            <a:r>
              <a:rPr lang="en-US" altLang="ja-JP" sz="2400" dirty="0" smtClean="0">
                <a:solidFill>
                  <a:srgbClr val="FF0000"/>
                </a:solidFill>
              </a:rPr>
              <a:t>B</a:t>
            </a:r>
            <a:r>
              <a:rPr lang="en-US" altLang="ja-JP" sz="2400" baseline="-25000" dirty="0" smtClean="0">
                <a:solidFill>
                  <a:srgbClr val="FF0000"/>
                </a:solidFill>
                <a:latin typeface="Symbol" panose="05050102010706020507" pitchFamily="18" charset="2"/>
              </a:rPr>
              <a:t>L</a:t>
            </a:r>
            <a:r>
              <a:rPr lang="en-US" altLang="ja-JP" sz="2400" dirty="0" smtClean="0">
                <a:solidFill>
                  <a:srgbClr val="FF0000"/>
                </a:solidFill>
              </a:rPr>
              <a:t> is larger in the SD state in </a:t>
            </a:r>
            <a:r>
              <a:rPr lang="en-US" altLang="ja-JP" sz="2400" baseline="30000" dirty="0" smtClean="0">
                <a:solidFill>
                  <a:srgbClr val="FF0000"/>
                </a:solidFill>
              </a:rPr>
              <a:t>39</a:t>
            </a:r>
            <a:r>
              <a:rPr lang="en-US" altLang="ja-JP" sz="2400" baseline="-25000" dirty="0" smtClean="0">
                <a:solidFill>
                  <a:srgbClr val="FF0000"/>
                </a:solidFill>
                <a:latin typeface="Symbol" panose="05050102010706020507" pitchFamily="18" charset="2"/>
              </a:rPr>
              <a:t>L</a:t>
            </a:r>
            <a:r>
              <a:rPr lang="en-US" altLang="ja-JP" sz="2400" dirty="0" smtClean="0">
                <a:solidFill>
                  <a:srgbClr val="FF0000"/>
                </a:solidFill>
              </a:rPr>
              <a:t>Ar</a:t>
            </a:r>
            <a:r>
              <a:rPr lang="en-US" altLang="ja-JP" sz="2400" dirty="0" smtClean="0">
                <a:solidFill>
                  <a:srgbClr val="FF0000"/>
                </a:solidFill>
              </a:rPr>
              <a:t>, etc.</a:t>
            </a:r>
            <a:endParaRPr kumimoji="1" lang="en-US" altLang="ja-JP" sz="2400" dirty="0" smtClean="0">
              <a:solidFill>
                <a:srgbClr val="FF0000"/>
              </a:solidFill>
            </a:endParaRPr>
          </a:p>
          <a:p>
            <a:pPr lvl="2"/>
            <a:endParaRPr lang="en-US" altLang="ja-JP" dirty="0"/>
          </a:p>
          <a:p>
            <a:endParaRPr kumimoji="1" lang="en-US" altLang="ja-JP" dirty="0" smtClean="0"/>
          </a:p>
          <a:p>
            <a:endParaRPr kumimoji="1" lang="ja-JP" altLang="en-US" dirty="0"/>
          </a:p>
        </p:txBody>
      </p:sp>
      <p:sp>
        <p:nvSpPr>
          <p:cNvPr id="4" name="正方形/長方形 3"/>
          <p:cNvSpPr/>
          <p:nvPr/>
        </p:nvSpPr>
        <p:spPr>
          <a:xfrm>
            <a:off x="485800" y="1300698"/>
            <a:ext cx="8172400" cy="400110"/>
          </a:xfrm>
          <a:prstGeom prst="rect">
            <a:avLst/>
          </a:prstGeom>
        </p:spPr>
        <p:txBody>
          <a:bodyPr wrap="square">
            <a:spAutoFit/>
          </a:bodyPr>
          <a:lstStyle/>
          <a:p>
            <a:pPr algn="ctr"/>
            <a:r>
              <a:rPr lang="en-US" altLang="ja-JP" sz="2000" dirty="0"/>
              <a:t>Bing-Nan Lu, </a:t>
            </a:r>
            <a:r>
              <a:rPr lang="en-US" altLang="ja-JP" sz="2000" i="1" dirty="0" smtClean="0"/>
              <a:t>et al.</a:t>
            </a:r>
            <a:r>
              <a:rPr lang="en-US" altLang="ja-JP" sz="2000" dirty="0" smtClean="0"/>
              <a:t>, Phys. Rev. C</a:t>
            </a:r>
            <a:r>
              <a:rPr lang="en-US" altLang="ja-JP" sz="2000" b="1" dirty="0" smtClean="0"/>
              <a:t>89</a:t>
            </a:r>
            <a:r>
              <a:rPr lang="en-US" altLang="ja-JP" sz="2000" dirty="0" smtClean="0"/>
              <a:t>, 044307(2014)</a:t>
            </a:r>
            <a:endParaRPr lang="ja-JP" altLang="en-US" sz="2000" dirty="0"/>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883"/>
          <a:stretch/>
        </p:blipFill>
        <p:spPr bwMode="auto">
          <a:xfrm>
            <a:off x="4283969" y="2817055"/>
            <a:ext cx="4860032" cy="169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107504" y="1784864"/>
            <a:ext cx="5433359" cy="375552"/>
          </a:xfrm>
          <a:prstGeom prst="rect">
            <a:avLst/>
          </a:prstGeom>
          <a:noFill/>
        </p:spPr>
        <p:txBody>
          <a:bodyPr wrap="square" rtlCol="0">
            <a:spAutoFit/>
          </a:bodyPr>
          <a:lstStyle/>
          <a:p>
            <a:pPr marL="216000" indent="-216000">
              <a:lnSpc>
                <a:spcPts val="2200"/>
              </a:lnSpc>
              <a:buFont typeface="Arial" panose="020B0604020202020204" pitchFamily="34" charset="0"/>
              <a:buChar char="•"/>
            </a:pPr>
            <a:r>
              <a:rPr lang="en-US" altLang="ja-JP" sz="2200" dirty="0"/>
              <a:t>L</a:t>
            </a:r>
            <a:r>
              <a:rPr kumimoji="1" lang="en-US" altLang="ja-JP" sz="2200" dirty="0" smtClean="0"/>
              <a:t>ocalization of nucleons makes </a:t>
            </a:r>
            <a:r>
              <a:rPr kumimoji="1" lang="en-US" altLang="ja-JP" sz="2200" dirty="0" smtClean="0">
                <a:latin typeface="Symbol" panose="05050102010706020507" pitchFamily="18" charset="2"/>
              </a:rPr>
              <a:t>L</a:t>
            </a:r>
            <a:r>
              <a:rPr kumimoji="1" lang="en-US" altLang="ja-JP" sz="2200" dirty="0" smtClean="0"/>
              <a:t> deformed</a:t>
            </a:r>
            <a:endParaRPr kumimoji="1" lang="en-US" altLang="ja-JP" sz="1400" dirty="0" smtClean="0"/>
          </a:p>
        </p:txBody>
      </p:sp>
      <p:grpSp>
        <p:nvGrpSpPr>
          <p:cNvPr id="44" name="グループ化 43"/>
          <p:cNvGrpSpPr/>
          <p:nvPr/>
        </p:nvGrpSpPr>
        <p:grpSpPr>
          <a:xfrm>
            <a:off x="886046" y="3068960"/>
            <a:ext cx="3181898" cy="3466844"/>
            <a:chOff x="323528" y="2916233"/>
            <a:chExt cx="3181898" cy="3466844"/>
          </a:xfrm>
        </p:grpSpPr>
        <p:cxnSp>
          <p:nvCxnSpPr>
            <p:cNvPr id="45" name="直線コネクタ 44"/>
            <p:cNvCxnSpPr/>
            <p:nvPr/>
          </p:nvCxnSpPr>
          <p:spPr>
            <a:xfrm>
              <a:off x="1914477" y="3674641"/>
              <a:ext cx="857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914477" y="5416196"/>
              <a:ext cx="857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390102" y="4207725"/>
              <a:ext cx="0" cy="14535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339752" y="3674641"/>
              <a:ext cx="0" cy="17415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59632" y="2916233"/>
              <a:ext cx="1008112" cy="584775"/>
            </a:xfrm>
            <a:prstGeom prst="rect">
              <a:avLst/>
            </a:prstGeom>
            <a:noFill/>
          </p:spPr>
          <p:txBody>
            <a:bodyPr wrap="square" rtlCol="0">
              <a:spAutoFit/>
            </a:bodyPr>
            <a:lstStyle/>
            <a:p>
              <a:pPr algn="ctr"/>
              <a:r>
                <a:rPr kumimoji="1" lang="en-US" altLang="ja-JP" sz="3200" baseline="30000" dirty="0" smtClean="0"/>
                <a:t>38</a:t>
              </a:r>
              <a:r>
                <a:rPr kumimoji="1" lang="en-US" altLang="ja-JP" sz="3200" dirty="0" smtClean="0"/>
                <a:t>Ar</a:t>
              </a:r>
              <a:endParaRPr kumimoji="1" lang="ja-JP" altLang="en-US" sz="3200" dirty="0"/>
            </a:p>
          </p:txBody>
        </p:sp>
        <p:sp>
          <p:nvSpPr>
            <p:cNvPr id="50" name="テキスト ボックス 49"/>
            <p:cNvSpPr txBox="1"/>
            <p:nvPr/>
          </p:nvSpPr>
          <p:spPr>
            <a:xfrm>
              <a:off x="1959447" y="3212976"/>
              <a:ext cx="576064" cy="461665"/>
            </a:xfrm>
            <a:prstGeom prst="rect">
              <a:avLst/>
            </a:prstGeom>
            <a:noFill/>
          </p:spPr>
          <p:txBody>
            <a:bodyPr wrap="square" rtlCol="0">
              <a:spAutoFit/>
            </a:bodyPr>
            <a:lstStyle/>
            <a:p>
              <a:pPr algn="ctr"/>
              <a:r>
                <a:rPr kumimoji="1" lang="en-US" altLang="ja-JP" sz="2400" b="1" dirty="0" smtClean="0"/>
                <a:t>SD</a:t>
              </a:r>
              <a:endParaRPr kumimoji="1" lang="ja-JP" altLang="en-US" sz="2400" b="1" dirty="0"/>
            </a:p>
          </p:txBody>
        </p:sp>
        <p:sp>
          <p:nvSpPr>
            <p:cNvPr id="51" name="テキスト ボックス 50"/>
            <p:cNvSpPr txBox="1"/>
            <p:nvPr/>
          </p:nvSpPr>
          <p:spPr>
            <a:xfrm>
              <a:off x="971600" y="3779748"/>
              <a:ext cx="864096" cy="369332"/>
            </a:xfrm>
            <a:prstGeom prst="rect">
              <a:avLst/>
            </a:prstGeom>
            <a:noFill/>
          </p:spPr>
          <p:txBody>
            <a:bodyPr wrap="square" rtlCol="0">
              <a:spAutoFit/>
            </a:bodyPr>
            <a:lstStyle/>
            <a:p>
              <a:pPr algn="ctr"/>
              <a:r>
                <a:rPr kumimoji="1" lang="en-US" altLang="ja-JP" b="1" dirty="0" smtClean="0"/>
                <a:t>ground</a:t>
              </a:r>
              <a:endParaRPr kumimoji="1" lang="ja-JP" altLang="en-US" b="1" dirty="0"/>
            </a:p>
          </p:txBody>
        </p:sp>
        <p:sp>
          <p:nvSpPr>
            <p:cNvPr id="52" name="テキスト ボックス 51"/>
            <p:cNvSpPr txBox="1"/>
            <p:nvPr/>
          </p:nvSpPr>
          <p:spPr>
            <a:xfrm>
              <a:off x="323528" y="4613066"/>
              <a:ext cx="1584176" cy="430887"/>
            </a:xfrm>
            <a:prstGeom prst="rect">
              <a:avLst/>
            </a:prstGeom>
            <a:solidFill>
              <a:schemeClr val="bg1"/>
            </a:solidFill>
          </p:spPr>
          <p:txBody>
            <a:bodyPr wrap="square" rtlCol="0">
              <a:spAutoFit/>
            </a:bodyPr>
            <a:lstStyle/>
            <a:p>
              <a:pPr algn="ctr"/>
              <a:r>
                <a:rPr kumimoji="1" lang="en-US" altLang="ja-JP" sz="2200" b="1" dirty="0" smtClean="0"/>
                <a:t>18.44 </a:t>
              </a:r>
              <a:r>
                <a:rPr kumimoji="1" lang="en-US" altLang="ja-JP" sz="2200" b="1" dirty="0" smtClean="0"/>
                <a:t>MeV</a:t>
              </a:r>
              <a:endParaRPr kumimoji="1" lang="ja-JP" altLang="en-US" sz="2200" b="1" dirty="0"/>
            </a:p>
          </p:txBody>
        </p:sp>
        <p:sp>
          <p:nvSpPr>
            <p:cNvPr id="53" name="テキスト ボックス 52"/>
            <p:cNvSpPr txBox="1"/>
            <p:nvPr/>
          </p:nvSpPr>
          <p:spPr>
            <a:xfrm>
              <a:off x="1763688" y="4293096"/>
              <a:ext cx="1741738" cy="430887"/>
            </a:xfrm>
            <a:prstGeom prst="rect">
              <a:avLst/>
            </a:prstGeom>
            <a:solidFill>
              <a:schemeClr val="bg1"/>
            </a:solidFill>
          </p:spPr>
          <p:txBody>
            <a:bodyPr wrap="square" rtlCol="0">
              <a:spAutoFit/>
            </a:bodyPr>
            <a:lstStyle/>
            <a:p>
              <a:pPr algn="ctr"/>
              <a:r>
                <a:rPr kumimoji="1" lang="en-US" altLang="ja-JP" sz="2200" b="1" dirty="0" smtClean="0"/>
                <a:t>18.86 </a:t>
              </a:r>
              <a:r>
                <a:rPr kumimoji="1" lang="en-US" altLang="ja-JP" sz="2200" b="1" dirty="0" smtClean="0"/>
                <a:t>MeV</a:t>
              </a:r>
              <a:endParaRPr kumimoji="1" lang="ja-JP" altLang="en-US" sz="2200" b="1" dirty="0"/>
            </a:p>
          </p:txBody>
        </p:sp>
        <p:grpSp>
          <p:nvGrpSpPr>
            <p:cNvPr id="54" name="グループ化 53"/>
            <p:cNvGrpSpPr/>
            <p:nvPr/>
          </p:nvGrpSpPr>
          <p:grpSpPr>
            <a:xfrm>
              <a:off x="1259632" y="5798302"/>
              <a:ext cx="1008112" cy="584775"/>
              <a:chOff x="-1404664" y="4502158"/>
              <a:chExt cx="1008112" cy="584775"/>
            </a:xfrm>
          </p:grpSpPr>
          <p:sp>
            <p:nvSpPr>
              <p:cNvPr id="57" name="テキスト ボックス 56"/>
              <p:cNvSpPr txBox="1"/>
              <p:nvPr/>
            </p:nvSpPr>
            <p:spPr>
              <a:xfrm>
                <a:off x="-1404664" y="4502158"/>
                <a:ext cx="1008112" cy="584775"/>
              </a:xfrm>
              <a:prstGeom prst="rect">
                <a:avLst/>
              </a:prstGeom>
              <a:noFill/>
            </p:spPr>
            <p:txBody>
              <a:bodyPr wrap="square" rtlCol="0">
                <a:spAutoFit/>
              </a:bodyPr>
              <a:lstStyle/>
              <a:p>
                <a:pPr algn="ctr"/>
                <a:r>
                  <a:rPr kumimoji="1" lang="en-US" altLang="ja-JP" sz="3200" baseline="30000" dirty="0" smtClean="0"/>
                  <a:t>39</a:t>
                </a:r>
                <a:r>
                  <a:rPr kumimoji="1" lang="en-US" altLang="ja-JP" sz="3200" dirty="0" smtClean="0"/>
                  <a:t>Ar</a:t>
                </a:r>
                <a:endParaRPr kumimoji="1" lang="ja-JP" altLang="en-US" sz="3200" dirty="0"/>
              </a:p>
            </p:txBody>
          </p:sp>
          <p:sp>
            <p:nvSpPr>
              <p:cNvPr id="58" name="テキスト ボックス 57"/>
              <p:cNvSpPr txBox="1"/>
              <p:nvPr/>
            </p:nvSpPr>
            <p:spPr>
              <a:xfrm>
                <a:off x="-1274194" y="4715852"/>
                <a:ext cx="432048" cy="369332"/>
              </a:xfrm>
              <a:prstGeom prst="rect">
                <a:avLst/>
              </a:prstGeom>
              <a:noFill/>
            </p:spPr>
            <p:txBody>
              <a:bodyPr wrap="square" rtlCol="0">
                <a:spAutoFit/>
              </a:bodyPr>
              <a:lstStyle/>
              <a:p>
                <a:pPr algn="ctr"/>
                <a:r>
                  <a:rPr kumimoji="1" lang="en-US" altLang="ja-JP" dirty="0" smtClean="0">
                    <a:latin typeface="Symbol" panose="05050102010706020507" pitchFamily="18" charset="2"/>
                  </a:rPr>
                  <a:t>L</a:t>
                </a:r>
                <a:endParaRPr kumimoji="1" lang="ja-JP" altLang="en-US" dirty="0">
                  <a:latin typeface="Symbol" panose="05050102010706020507" pitchFamily="18" charset="2"/>
                </a:endParaRPr>
              </a:p>
            </p:txBody>
          </p:sp>
        </p:grpSp>
        <p:cxnSp>
          <p:nvCxnSpPr>
            <p:cNvPr id="55" name="直線コネクタ 54"/>
            <p:cNvCxnSpPr/>
            <p:nvPr/>
          </p:nvCxnSpPr>
          <p:spPr>
            <a:xfrm>
              <a:off x="978373" y="4207725"/>
              <a:ext cx="857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978373" y="5661248"/>
              <a:ext cx="857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445920" y="2045858"/>
            <a:ext cx="6718368" cy="460576"/>
            <a:chOff x="-2751413" y="2435402"/>
            <a:chExt cx="6718368" cy="460576"/>
          </a:xfrm>
        </p:grpSpPr>
        <p:sp>
          <p:nvSpPr>
            <p:cNvPr id="6" name="テキスト ボックス 5"/>
            <p:cNvSpPr txBox="1"/>
            <p:nvPr/>
          </p:nvSpPr>
          <p:spPr>
            <a:xfrm>
              <a:off x="-2319366" y="2465091"/>
              <a:ext cx="4662895" cy="430887"/>
            </a:xfrm>
            <a:prstGeom prst="rect">
              <a:avLst/>
            </a:prstGeom>
            <a:noFill/>
          </p:spPr>
          <p:txBody>
            <a:bodyPr wrap="square" rtlCol="0">
              <a:spAutoFit/>
            </a:bodyPr>
            <a:lstStyle/>
            <a:p>
              <a:r>
                <a:rPr lang="en-US" altLang="ja-JP" sz="2200" dirty="0" smtClean="0">
                  <a:solidFill>
                    <a:srgbClr val="FF0000"/>
                  </a:solidFill>
                </a:rPr>
                <a:t>Large spatial overlap between N and </a:t>
              </a:r>
              <a:r>
                <a:rPr lang="en-US" altLang="ja-JP" sz="2200" dirty="0" smtClean="0">
                  <a:solidFill>
                    <a:srgbClr val="FF0000"/>
                  </a:solidFill>
                  <a:latin typeface="Symbol" panose="05050102010706020507" pitchFamily="18" charset="2"/>
                </a:rPr>
                <a:t>L</a:t>
              </a:r>
              <a:endParaRPr kumimoji="1" lang="ja-JP" altLang="en-US" sz="2200" dirty="0">
                <a:solidFill>
                  <a:srgbClr val="FF0000"/>
                </a:solidFill>
                <a:latin typeface="Symbol" panose="05050102010706020507" pitchFamily="18" charset="2"/>
              </a:endParaRPr>
            </a:p>
          </p:txBody>
        </p:sp>
        <p:sp>
          <p:nvSpPr>
            <p:cNvPr id="35" name="テキスト ボックス 34"/>
            <p:cNvSpPr txBox="1"/>
            <p:nvPr/>
          </p:nvSpPr>
          <p:spPr>
            <a:xfrm>
              <a:off x="2742819" y="2435402"/>
              <a:ext cx="1224136" cy="430887"/>
            </a:xfrm>
            <a:prstGeom prst="rect">
              <a:avLst/>
            </a:prstGeom>
            <a:noFill/>
          </p:spPr>
          <p:txBody>
            <a:bodyPr wrap="square" rtlCol="0">
              <a:spAutoFit/>
            </a:bodyPr>
            <a:lstStyle/>
            <a:p>
              <a:r>
                <a:rPr lang="en-US" altLang="ja-JP" sz="2200" dirty="0" smtClean="0">
                  <a:solidFill>
                    <a:srgbClr val="FF0000"/>
                  </a:solidFill>
                </a:rPr>
                <a:t>Large B</a:t>
              </a:r>
              <a:r>
                <a:rPr lang="en-US" altLang="ja-JP" sz="2200" baseline="-25000" dirty="0" smtClean="0">
                  <a:solidFill>
                    <a:srgbClr val="FF0000"/>
                  </a:solidFill>
                  <a:latin typeface="Symbol" panose="05050102010706020507" pitchFamily="18" charset="2"/>
                </a:rPr>
                <a:t>L</a:t>
              </a:r>
              <a:endParaRPr kumimoji="1" lang="ja-JP" altLang="en-US" sz="2200" baseline="-25000" dirty="0">
                <a:solidFill>
                  <a:srgbClr val="FF0000"/>
                </a:solidFill>
                <a:latin typeface="Symbol" panose="05050102010706020507" pitchFamily="18" charset="2"/>
              </a:endParaRPr>
            </a:p>
          </p:txBody>
        </p:sp>
        <p:cxnSp>
          <p:nvCxnSpPr>
            <p:cNvPr id="9" name="直線矢印コネクタ 8"/>
            <p:cNvCxnSpPr/>
            <p:nvPr/>
          </p:nvCxnSpPr>
          <p:spPr>
            <a:xfrm>
              <a:off x="2238763" y="2666020"/>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2751413" y="2680454"/>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107504" y="2478475"/>
            <a:ext cx="8855969" cy="374461"/>
          </a:xfrm>
          <a:prstGeom prst="rect">
            <a:avLst/>
          </a:prstGeom>
        </p:spPr>
        <p:txBody>
          <a:bodyPr wrap="square">
            <a:spAutoFit/>
          </a:bodyPr>
          <a:lstStyle/>
          <a:p>
            <a:pPr marL="216000" indent="-216000">
              <a:lnSpc>
                <a:spcPts val="2200"/>
              </a:lnSpc>
              <a:buFont typeface="Arial" panose="020B0604020202020204" pitchFamily="34" charset="0"/>
              <a:buChar char="•"/>
            </a:pPr>
            <a:r>
              <a:rPr lang="en-US" altLang="ja-JP" sz="2200" dirty="0"/>
              <a:t>Large B</a:t>
            </a:r>
            <a:r>
              <a:rPr lang="en-US" altLang="ja-JP" sz="2200" baseline="-25000" dirty="0">
                <a:latin typeface="Symbol" panose="05050102010706020507" pitchFamily="18" charset="2"/>
              </a:rPr>
              <a:t>L</a:t>
            </a:r>
            <a:r>
              <a:rPr lang="en-US" altLang="ja-JP" sz="2200" dirty="0"/>
              <a:t> in the SD state will give important information about localization</a:t>
            </a:r>
            <a:endParaRPr lang="ja-JP" altLang="en-US" sz="2200" dirty="0">
              <a:latin typeface="Symbol" panose="05050102010706020507" pitchFamily="18" charset="2"/>
            </a:endParaRPr>
          </a:p>
        </p:txBody>
      </p:sp>
      <p:pic>
        <p:nvPicPr>
          <p:cNvPr id="79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988" y="5218030"/>
            <a:ext cx="3039640" cy="158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グループ化 42"/>
          <p:cNvGrpSpPr/>
          <p:nvPr/>
        </p:nvGrpSpPr>
        <p:grpSpPr>
          <a:xfrm>
            <a:off x="6084168" y="4509120"/>
            <a:ext cx="2824174" cy="804780"/>
            <a:chOff x="3914645" y="4551324"/>
            <a:chExt cx="2824174" cy="804780"/>
          </a:xfrm>
        </p:grpSpPr>
        <p:sp>
          <p:nvSpPr>
            <p:cNvPr id="59" name="テキスト ボックス 58"/>
            <p:cNvSpPr txBox="1"/>
            <p:nvPr/>
          </p:nvSpPr>
          <p:spPr>
            <a:xfrm>
              <a:off x="3914645" y="4551324"/>
              <a:ext cx="2824174" cy="430887"/>
            </a:xfrm>
            <a:prstGeom prst="rect">
              <a:avLst/>
            </a:prstGeom>
            <a:noFill/>
          </p:spPr>
          <p:txBody>
            <a:bodyPr wrap="square" rtlCol="0">
              <a:spAutoFit/>
            </a:bodyPr>
            <a:lstStyle/>
            <a:p>
              <a:pPr algn="ctr"/>
              <a:r>
                <a:rPr lang="en-US" altLang="ja-JP" sz="2200" b="1" dirty="0" smtClean="0">
                  <a:cs typeface="Times New Roman" panose="02020603050405020304" pitchFamily="18" charset="0"/>
                </a:rPr>
                <a:t>Matter density of </a:t>
              </a:r>
              <a:r>
                <a:rPr lang="en-US" altLang="ja-JP" sz="2200" b="1" baseline="30000" dirty="0" smtClean="0">
                  <a:cs typeface="Times New Roman" panose="02020603050405020304" pitchFamily="18" charset="0"/>
                </a:rPr>
                <a:t>39</a:t>
              </a:r>
              <a:r>
                <a:rPr lang="en-US" altLang="ja-JP" sz="2200" b="1" dirty="0" smtClean="0">
                  <a:cs typeface="Times New Roman" panose="02020603050405020304" pitchFamily="18" charset="0"/>
                </a:rPr>
                <a:t>Ar</a:t>
              </a:r>
              <a:endParaRPr kumimoji="1" lang="ja-JP" altLang="en-US" sz="2200" b="1" dirty="0">
                <a:cs typeface="Times New Roman" panose="02020603050405020304" pitchFamily="18" charset="0"/>
              </a:endParaRPr>
            </a:p>
          </p:txBody>
        </p:sp>
        <p:sp>
          <p:nvSpPr>
            <p:cNvPr id="60" name="テキスト ボックス 59"/>
            <p:cNvSpPr txBox="1"/>
            <p:nvPr/>
          </p:nvSpPr>
          <p:spPr>
            <a:xfrm>
              <a:off x="5747604" y="4894439"/>
              <a:ext cx="576064" cy="461665"/>
            </a:xfrm>
            <a:prstGeom prst="rect">
              <a:avLst/>
            </a:prstGeom>
            <a:noFill/>
          </p:spPr>
          <p:txBody>
            <a:bodyPr wrap="square" rtlCol="0">
              <a:spAutoFit/>
            </a:bodyPr>
            <a:lstStyle/>
            <a:p>
              <a:pPr algn="ctr"/>
              <a:r>
                <a:rPr kumimoji="1" lang="en-US" altLang="ja-JP" sz="2400" dirty="0" smtClean="0"/>
                <a:t>SD</a:t>
              </a:r>
              <a:endParaRPr kumimoji="1" lang="ja-JP" altLang="en-US" sz="2400" dirty="0"/>
            </a:p>
          </p:txBody>
        </p:sp>
        <p:sp>
          <p:nvSpPr>
            <p:cNvPr id="61" name="テキスト ボックス 60"/>
            <p:cNvSpPr txBox="1"/>
            <p:nvPr/>
          </p:nvSpPr>
          <p:spPr>
            <a:xfrm>
              <a:off x="4195617" y="4909828"/>
              <a:ext cx="1276466" cy="430887"/>
            </a:xfrm>
            <a:prstGeom prst="rect">
              <a:avLst/>
            </a:prstGeom>
            <a:noFill/>
          </p:spPr>
          <p:txBody>
            <a:bodyPr wrap="square" rtlCol="0">
              <a:spAutoFit/>
            </a:bodyPr>
            <a:lstStyle/>
            <a:p>
              <a:pPr algn="ctr"/>
              <a:r>
                <a:rPr kumimoji="1" lang="en-US" altLang="ja-JP" sz="2200" dirty="0" smtClean="0"/>
                <a:t>ground</a:t>
              </a:r>
              <a:endParaRPr kumimoji="1" lang="ja-JP" altLang="en-US" sz="2200" dirty="0"/>
            </a:p>
          </p:txBody>
        </p:sp>
        <p:sp>
          <p:nvSpPr>
            <p:cNvPr id="62" name="正方形/長方形 61"/>
            <p:cNvSpPr/>
            <p:nvPr/>
          </p:nvSpPr>
          <p:spPr>
            <a:xfrm>
              <a:off x="6054188" y="4689612"/>
              <a:ext cx="325730" cy="338554"/>
            </a:xfrm>
            <a:prstGeom prst="rect">
              <a:avLst/>
            </a:prstGeom>
          </p:spPr>
          <p:txBody>
            <a:bodyPr wrap="none">
              <a:spAutoFit/>
            </a:bodyPr>
            <a:lstStyle/>
            <a:p>
              <a:r>
                <a:rPr lang="en-US" altLang="ja-JP" sz="1600" b="1" dirty="0" smtClean="0">
                  <a:latin typeface="Symbol" panose="05050102010706020507" pitchFamily="18" charset="2"/>
                  <a:cs typeface="Times New Roman" panose="02020603050405020304" pitchFamily="18" charset="0"/>
                </a:rPr>
                <a:t>L</a:t>
              </a:r>
              <a:endParaRPr lang="ja-JP" altLang="en-US" sz="1600" dirty="0">
                <a:latin typeface="Symbol" panose="05050102010706020507" pitchFamily="18" charset="2"/>
              </a:endParaRPr>
            </a:p>
          </p:txBody>
        </p:sp>
      </p:grpSp>
    </p:spTree>
    <p:extLst>
      <p:ext uri="{BB962C8B-B14F-4D97-AF65-F5344CB8AC3E}">
        <p14:creationId xmlns:p14="http://schemas.microsoft.com/office/powerpoint/2010/main" val="1377822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878855"/>
            <a:ext cx="7772400" cy="1470025"/>
          </a:xfrm>
        </p:spPr>
        <p:txBody>
          <a:bodyPr/>
          <a:lstStyle/>
          <a:p>
            <a:r>
              <a:rPr lang="en-US" altLang="ja-JP" b="1" dirty="0"/>
              <a:t>2</a:t>
            </a:r>
            <a:r>
              <a:rPr lang="en-US" altLang="ja-JP" b="1" dirty="0" smtClean="0"/>
              <a:t>. Triaxial deformation</a:t>
            </a:r>
            <a:endParaRPr kumimoji="1" lang="ja-JP" altLang="en-US" b="1" dirty="0"/>
          </a:p>
        </p:txBody>
      </p:sp>
      <p:sp>
        <p:nvSpPr>
          <p:cNvPr id="4" name="テキスト ボックス 3"/>
          <p:cNvSpPr txBox="1"/>
          <p:nvPr/>
        </p:nvSpPr>
        <p:spPr>
          <a:xfrm>
            <a:off x="827584" y="5499229"/>
            <a:ext cx="7632848" cy="954107"/>
          </a:xfrm>
          <a:prstGeom prst="rect">
            <a:avLst/>
          </a:prstGeom>
          <a:noFill/>
        </p:spPr>
        <p:txBody>
          <a:bodyPr wrap="square" rtlCol="0">
            <a:spAutoFit/>
          </a:bodyPr>
          <a:lstStyle/>
          <a:p>
            <a:r>
              <a:rPr lang="en-US" altLang="ja-JP" sz="2400" dirty="0" smtClean="0"/>
              <a:t>Based on</a:t>
            </a:r>
          </a:p>
          <a:p>
            <a:endParaRPr lang="en-US" altLang="ja-JP" sz="1200" dirty="0" smtClean="0"/>
          </a:p>
          <a:p>
            <a:r>
              <a:rPr lang="en-US" altLang="ja-JP" sz="2000" dirty="0" smtClean="0"/>
              <a:t>M.I</a:t>
            </a:r>
            <a:r>
              <a:rPr lang="en-US" altLang="ja-JP" sz="2000" dirty="0"/>
              <a:t>., M. Kimura, A. Dote, and A. Ohnishi, PRC</a:t>
            </a:r>
            <a:r>
              <a:rPr lang="en-US" altLang="ja-JP" sz="2000" b="1" dirty="0"/>
              <a:t>87</a:t>
            </a:r>
            <a:r>
              <a:rPr lang="en-US" altLang="ja-JP" sz="2000" dirty="0"/>
              <a:t>, 021304(R) (2013</a:t>
            </a:r>
            <a:r>
              <a:rPr lang="en-US" altLang="ja-JP" sz="2000" dirty="0" smtClean="0"/>
              <a:t>)</a:t>
            </a:r>
            <a:endParaRPr lang="ja-JP" altLang="en-US" sz="2000" dirty="0"/>
          </a:p>
        </p:txBody>
      </p:sp>
      <p:sp>
        <p:nvSpPr>
          <p:cNvPr id="17" name="テキスト ボックス 16"/>
          <p:cNvSpPr txBox="1"/>
          <p:nvPr/>
        </p:nvSpPr>
        <p:spPr>
          <a:xfrm>
            <a:off x="2843808" y="4669465"/>
            <a:ext cx="3168352" cy="523220"/>
          </a:xfrm>
          <a:prstGeom prst="rect">
            <a:avLst/>
          </a:prstGeom>
          <a:noFill/>
        </p:spPr>
        <p:txBody>
          <a:bodyPr wrap="square" rtlCol="0">
            <a:spAutoFit/>
          </a:bodyPr>
          <a:lstStyle/>
          <a:p>
            <a:pPr algn="ctr"/>
            <a:r>
              <a:rPr kumimoji="1" lang="en-US" altLang="ja-JP" sz="2800" dirty="0" smtClean="0"/>
              <a:t>Examples: Mg</a:t>
            </a:r>
            <a:endParaRPr kumimoji="1" lang="ja-JP" altLang="en-US" sz="2400" dirty="0">
              <a:solidFill>
                <a:srgbClr val="FF0000"/>
              </a:solidFill>
            </a:endParaRPr>
          </a:p>
        </p:txBody>
      </p:sp>
      <p:sp>
        <p:nvSpPr>
          <p:cNvPr id="25" name="テキスト ボックス 24"/>
          <p:cNvSpPr txBox="1"/>
          <p:nvPr/>
        </p:nvSpPr>
        <p:spPr>
          <a:xfrm>
            <a:off x="1341581" y="2420888"/>
            <a:ext cx="6809949" cy="461665"/>
          </a:xfrm>
          <a:prstGeom prst="rect">
            <a:avLst/>
          </a:prstGeom>
          <a:noFill/>
        </p:spPr>
        <p:txBody>
          <a:bodyPr wrap="square" rtlCol="0">
            <a:spAutoFit/>
          </a:bodyPr>
          <a:lstStyle/>
          <a:p>
            <a:r>
              <a:rPr kumimoji="1" lang="en-US" altLang="ja-JP" sz="2400" dirty="0" smtClean="0">
                <a:solidFill>
                  <a:srgbClr val="FF0000"/>
                </a:solidFill>
              </a:rPr>
              <a:t>To identify triaxial deformation by usin</a:t>
            </a:r>
            <a:r>
              <a:rPr lang="en-US" altLang="ja-JP" sz="2400" dirty="0" smtClean="0">
                <a:solidFill>
                  <a:srgbClr val="FF0000"/>
                </a:solidFill>
              </a:rPr>
              <a:t>g </a:t>
            </a:r>
            <a:r>
              <a:rPr lang="en-US" altLang="ja-JP" sz="2400" dirty="0" smtClean="0">
                <a:solidFill>
                  <a:srgbClr val="FF0000"/>
                </a:solidFill>
                <a:latin typeface="Symbol" panose="05050102010706020507" pitchFamily="18" charset="2"/>
              </a:rPr>
              <a:t>L</a:t>
            </a:r>
            <a:r>
              <a:rPr lang="en-US" altLang="ja-JP" sz="2400" dirty="0" smtClean="0">
                <a:solidFill>
                  <a:srgbClr val="FF0000"/>
                </a:solidFill>
              </a:rPr>
              <a:t> in p orbit</a:t>
            </a:r>
            <a:endParaRPr kumimoji="1" lang="ja-JP" altLang="en-US" sz="2400" dirty="0">
              <a:solidFill>
                <a:srgbClr val="FF0000"/>
              </a:solidFill>
            </a:endParaRPr>
          </a:p>
        </p:txBody>
      </p:sp>
      <p:pic>
        <p:nvPicPr>
          <p:cNvPr id="29" name="図 28" descr="名称未設定-1.png"/>
          <p:cNvPicPr>
            <a:picLocks noChangeAspect="1"/>
          </p:cNvPicPr>
          <p:nvPr/>
        </p:nvPicPr>
        <p:blipFill>
          <a:blip r:embed="rId2" cstate="print"/>
          <a:stretch>
            <a:fillRect/>
          </a:stretch>
        </p:blipFill>
        <p:spPr>
          <a:xfrm>
            <a:off x="971600" y="2896657"/>
            <a:ext cx="7549911" cy="1767844"/>
          </a:xfrm>
          <a:prstGeom prst="rect">
            <a:avLst/>
          </a:prstGeom>
        </p:spPr>
      </p:pic>
    </p:spTree>
    <p:extLst>
      <p:ext uri="{BB962C8B-B14F-4D97-AF65-F5344CB8AC3E}">
        <p14:creationId xmlns:p14="http://schemas.microsoft.com/office/powerpoint/2010/main" val="2375678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a:t>
            </a:r>
            <a:r>
              <a:rPr kumimoji="1" lang="en-US" altLang="ja-JP" dirty="0" smtClean="0"/>
              <a:t>eformation of nuclei</a:t>
            </a:r>
            <a:endParaRPr kumimoji="1" lang="ja-JP" altLang="en-US" dirty="0"/>
          </a:p>
        </p:txBody>
      </p:sp>
      <p:sp>
        <p:nvSpPr>
          <p:cNvPr id="3" name="コンテンツ プレースホルダ 2"/>
          <p:cNvSpPr>
            <a:spLocks noGrp="1"/>
          </p:cNvSpPr>
          <p:nvPr>
            <p:ph idx="1"/>
          </p:nvPr>
        </p:nvSpPr>
        <p:spPr/>
        <p:txBody>
          <a:bodyPr/>
          <a:lstStyle/>
          <a:p>
            <a:pPr lvl="1"/>
            <a:r>
              <a:rPr lang="en-US" altLang="ja-JP" sz="2400" dirty="0" smtClean="0"/>
              <a:t>Triaxial deformed nuclei are not many</a:t>
            </a:r>
          </a:p>
          <a:p>
            <a:pPr lvl="1"/>
            <a:r>
              <a:rPr lang="en-US" altLang="ja-JP" sz="2400" dirty="0" smtClean="0"/>
              <a:t>Its identification is not easy</a:t>
            </a:r>
          </a:p>
          <a:p>
            <a:pPr lvl="2"/>
            <a:endParaRPr lang="en-US" altLang="ja-JP" sz="2400" dirty="0" smtClean="0">
              <a:latin typeface="Symbol" panose="05050102010706020507" pitchFamily="18" charset="2"/>
            </a:endParaRPr>
          </a:p>
          <a:p>
            <a:pPr lvl="1"/>
            <a:endParaRPr kumimoji="1" lang="en-US" altLang="ja-JP" dirty="0" smtClean="0"/>
          </a:p>
          <a:p>
            <a:pPr lvl="1"/>
            <a:endParaRPr lang="en-US" altLang="ja-JP" dirty="0" smtClean="0"/>
          </a:p>
          <a:p>
            <a:endParaRPr kumimoji="1" lang="en-US" altLang="ja-JP" dirty="0" smtClean="0"/>
          </a:p>
          <a:p>
            <a:endParaRPr lang="en-US" altLang="ja-JP" dirty="0" smtClean="0"/>
          </a:p>
          <a:p>
            <a:endParaRPr kumimoji="1" lang="ja-JP" altLang="en-US" dirty="0"/>
          </a:p>
        </p:txBody>
      </p:sp>
      <p:pic>
        <p:nvPicPr>
          <p:cNvPr id="30" name="図 29" descr="deformation.png"/>
          <p:cNvPicPr>
            <a:picLocks noChangeAspect="1"/>
          </p:cNvPicPr>
          <p:nvPr/>
        </p:nvPicPr>
        <p:blipFill>
          <a:blip r:embed="rId3"/>
          <a:srcRect t="33949" b="33578"/>
          <a:stretch>
            <a:fillRect/>
          </a:stretch>
        </p:blipFill>
        <p:spPr>
          <a:xfrm>
            <a:off x="4716016" y="4978207"/>
            <a:ext cx="1440160" cy="1115089"/>
          </a:xfrm>
          <a:prstGeom prst="rect">
            <a:avLst/>
          </a:prstGeom>
        </p:spPr>
      </p:pic>
      <p:pic>
        <p:nvPicPr>
          <p:cNvPr id="31" name="図 30" descr="deformation.png"/>
          <p:cNvPicPr>
            <a:picLocks noChangeAspect="1"/>
          </p:cNvPicPr>
          <p:nvPr/>
        </p:nvPicPr>
        <p:blipFill>
          <a:blip r:embed="rId3"/>
          <a:srcRect b="70479"/>
          <a:stretch>
            <a:fillRect/>
          </a:stretch>
        </p:blipFill>
        <p:spPr>
          <a:xfrm>
            <a:off x="611560" y="2409113"/>
            <a:ext cx="1440160" cy="1013717"/>
          </a:xfrm>
          <a:prstGeom prst="rect">
            <a:avLst/>
          </a:prstGeom>
        </p:spPr>
      </p:pic>
      <p:pic>
        <p:nvPicPr>
          <p:cNvPr id="32" name="図 31" descr="deformation.png"/>
          <p:cNvPicPr>
            <a:picLocks noChangeAspect="1"/>
          </p:cNvPicPr>
          <p:nvPr/>
        </p:nvPicPr>
        <p:blipFill>
          <a:blip r:embed="rId3"/>
          <a:srcRect t="70850"/>
          <a:stretch>
            <a:fillRect/>
          </a:stretch>
        </p:blipFill>
        <p:spPr>
          <a:xfrm>
            <a:off x="6228184" y="3073067"/>
            <a:ext cx="1440160" cy="1000974"/>
          </a:xfrm>
          <a:prstGeom prst="rect">
            <a:avLst/>
          </a:prstGeom>
        </p:spPr>
      </p:pic>
      <p:sp>
        <p:nvSpPr>
          <p:cNvPr id="33" name="テキスト ボックス 32"/>
          <p:cNvSpPr txBox="1"/>
          <p:nvPr/>
        </p:nvSpPr>
        <p:spPr>
          <a:xfrm>
            <a:off x="3534138" y="5391735"/>
            <a:ext cx="1143008" cy="400110"/>
          </a:xfrm>
          <a:prstGeom prst="rect">
            <a:avLst/>
          </a:prstGeom>
          <a:noFill/>
        </p:spPr>
        <p:txBody>
          <a:bodyPr wrap="square" rtlCol="0">
            <a:spAutoFit/>
          </a:bodyPr>
          <a:lstStyle/>
          <a:p>
            <a:pPr algn="ctr"/>
            <a:r>
              <a:rPr kumimoji="1" lang="en-US" altLang="ja-JP" sz="2000" b="1" dirty="0" smtClean="0">
                <a:solidFill>
                  <a:schemeClr val="tx2"/>
                </a:solidFill>
              </a:rPr>
              <a:t>Prolate</a:t>
            </a:r>
            <a:endParaRPr kumimoji="1" lang="ja-JP" altLang="en-US" sz="2000" b="1" dirty="0">
              <a:solidFill>
                <a:schemeClr val="tx2"/>
              </a:solidFill>
            </a:endParaRPr>
          </a:p>
        </p:txBody>
      </p:sp>
      <p:sp>
        <p:nvSpPr>
          <p:cNvPr id="34" name="テキスト ボックス 33"/>
          <p:cNvSpPr txBox="1"/>
          <p:nvPr/>
        </p:nvSpPr>
        <p:spPr>
          <a:xfrm>
            <a:off x="801296" y="3384441"/>
            <a:ext cx="1143008" cy="400110"/>
          </a:xfrm>
          <a:prstGeom prst="rect">
            <a:avLst/>
          </a:prstGeom>
          <a:noFill/>
        </p:spPr>
        <p:txBody>
          <a:bodyPr wrap="square" rtlCol="0">
            <a:spAutoFit/>
          </a:bodyPr>
          <a:lstStyle/>
          <a:p>
            <a:pPr algn="ctr"/>
            <a:r>
              <a:rPr lang="en-US" altLang="ja-JP" sz="2000" b="1" dirty="0" smtClean="0">
                <a:solidFill>
                  <a:schemeClr val="tx2"/>
                </a:solidFill>
              </a:rPr>
              <a:t>Ob</a:t>
            </a:r>
            <a:r>
              <a:rPr kumimoji="1" lang="en-US" altLang="ja-JP" sz="2000" b="1" dirty="0" smtClean="0">
                <a:solidFill>
                  <a:schemeClr val="tx2"/>
                </a:solidFill>
              </a:rPr>
              <a:t>late</a:t>
            </a:r>
            <a:endParaRPr kumimoji="1" lang="ja-JP" altLang="en-US" sz="2000" b="1" dirty="0">
              <a:solidFill>
                <a:schemeClr val="tx2"/>
              </a:solidFill>
            </a:endParaRPr>
          </a:p>
        </p:txBody>
      </p:sp>
      <p:sp>
        <p:nvSpPr>
          <p:cNvPr id="35" name="テキスト ボックス 34"/>
          <p:cNvSpPr txBox="1"/>
          <p:nvPr/>
        </p:nvSpPr>
        <p:spPr>
          <a:xfrm>
            <a:off x="6300192" y="4044424"/>
            <a:ext cx="1143008" cy="461665"/>
          </a:xfrm>
          <a:prstGeom prst="rect">
            <a:avLst/>
          </a:prstGeom>
          <a:noFill/>
        </p:spPr>
        <p:txBody>
          <a:bodyPr wrap="square" rtlCol="0">
            <a:spAutoFit/>
          </a:bodyPr>
          <a:lstStyle/>
          <a:p>
            <a:pPr algn="ctr"/>
            <a:r>
              <a:rPr kumimoji="1" lang="en-US" altLang="ja-JP" sz="2400" b="1" dirty="0" smtClean="0">
                <a:solidFill>
                  <a:srgbClr val="FF0000"/>
                </a:solidFill>
              </a:rPr>
              <a:t>Triaxial</a:t>
            </a:r>
            <a:endParaRPr kumimoji="1" lang="ja-JP" altLang="en-US" sz="2400" b="1" dirty="0">
              <a:solidFill>
                <a:srgbClr val="FF0000"/>
              </a:solidFill>
            </a:endParaRPr>
          </a:p>
        </p:txBody>
      </p:sp>
      <p:sp>
        <p:nvSpPr>
          <p:cNvPr id="36" name="テキスト ボックス 35"/>
          <p:cNvSpPr txBox="1"/>
          <p:nvPr/>
        </p:nvSpPr>
        <p:spPr>
          <a:xfrm>
            <a:off x="4355976" y="4794121"/>
            <a:ext cx="928726" cy="400110"/>
          </a:xfrm>
          <a:prstGeom prst="rect">
            <a:avLst/>
          </a:prstGeom>
          <a:noFill/>
        </p:spPr>
        <p:txBody>
          <a:bodyPr wrap="square" rtlCol="0">
            <a:spAutoFit/>
          </a:bodyPr>
          <a:lstStyle/>
          <a:p>
            <a:pPr algn="ctr"/>
            <a:r>
              <a:rPr kumimoji="1" lang="en-US" altLang="ja-JP" sz="2000" dirty="0" smtClean="0">
                <a:latin typeface="Symbol" pitchFamily="18" charset="2"/>
              </a:rPr>
              <a:t>g</a:t>
            </a:r>
            <a:r>
              <a:rPr kumimoji="1" lang="en-US" altLang="ja-JP" sz="2000" dirty="0" smtClean="0"/>
              <a:t> = 0</a:t>
            </a:r>
            <a:r>
              <a:rPr kumimoji="1" lang="en-US" altLang="ja-JP" sz="2000" baseline="30000" dirty="0" smtClean="0">
                <a:latin typeface="Century"/>
              </a:rPr>
              <a:t>◦</a:t>
            </a:r>
            <a:endParaRPr kumimoji="1" lang="ja-JP" altLang="en-US" sz="2000" baseline="30000" dirty="0"/>
          </a:p>
        </p:txBody>
      </p:sp>
      <p:sp>
        <p:nvSpPr>
          <p:cNvPr id="37" name="テキスト ボックス 36"/>
          <p:cNvSpPr txBox="1"/>
          <p:nvPr/>
        </p:nvSpPr>
        <p:spPr>
          <a:xfrm>
            <a:off x="5076056" y="3385899"/>
            <a:ext cx="928726" cy="400110"/>
          </a:xfrm>
          <a:prstGeom prst="rect">
            <a:avLst/>
          </a:prstGeom>
          <a:noFill/>
        </p:spPr>
        <p:txBody>
          <a:bodyPr wrap="square" rtlCol="0">
            <a:spAutoFit/>
          </a:bodyPr>
          <a:lstStyle/>
          <a:p>
            <a:pPr algn="ctr"/>
            <a:r>
              <a:rPr kumimoji="1" lang="en-US" altLang="ja-JP" sz="2000" dirty="0" smtClean="0">
                <a:latin typeface="Symbol" pitchFamily="18" charset="2"/>
              </a:rPr>
              <a:t>g</a:t>
            </a:r>
            <a:r>
              <a:rPr kumimoji="1" lang="en-US" altLang="ja-JP" sz="2000" dirty="0" smtClean="0"/>
              <a:t> </a:t>
            </a:r>
            <a:r>
              <a:rPr lang="en-US" altLang="ja-JP" sz="2000" dirty="0" smtClean="0">
                <a:latin typeface="Cambria Math"/>
                <a:ea typeface="Cambria Math"/>
              </a:rPr>
              <a:t>≈</a:t>
            </a:r>
            <a:r>
              <a:rPr kumimoji="1" lang="en-US" altLang="ja-JP" sz="2000" dirty="0" smtClean="0"/>
              <a:t> 30</a:t>
            </a:r>
            <a:r>
              <a:rPr kumimoji="1" lang="en-US" altLang="ja-JP" sz="2000" baseline="30000" dirty="0" smtClean="0">
                <a:latin typeface="Century"/>
              </a:rPr>
              <a:t>◦</a:t>
            </a:r>
            <a:endParaRPr kumimoji="1" lang="ja-JP" altLang="en-US" sz="2000" baseline="30000" dirty="0"/>
          </a:p>
        </p:txBody>
      </p:sp>
      <p:sp>
        <p:nvSpPr>
          <p:cNvPr id="38" name="テキスト ボックス 37"/>
          <p:cNvSpPr txBox="1"/>
          <p:nvPr/>
        </p:nvSpPr>
        <p:spPr>
          <a:xfrm>
            <a:off x="765266" y="4938137"/>
            <a:ext cx="1214446" cy="400110"/>
          </a:xfrm>
          <a:prstGeom prst="rect">
            <a:avLst/>
          </a:prstGeom>
          <a:noFill/>
        </p:spPr>
        <p:txBody>
          <a:bodyPr wrap="square" rtlCol="0">
            <a:spAutoFit/>
          </a:bodyPr>
          <a:lstStyle/>
          <a:p>
            <a:r>
              <a:rPr kumimoji="1" lang="en-US" altLang="ja-JP" sz="2000" b="1" dirty="0" smtClean="0"/>
              <a:t>Spherical</a:t>
            </a:r>
            <a:endParaRPr kumimoji="1" lang="ja-JP" altLang="en-US" sz="2000" b="1" dirty="0"/>
          </a:p>
        </p:txBody>
      </p:sp>
      <p:cxnSp>
        <p:nvCxnSpPr>
          <p:cNvPr id="39" name="直線矢印コネクタ 38"/>
          <p:cNvCxnSpPr/>
          <p:nvPr/>
        </p:nvCxnSpPr>
        <p:spPr>
          <a:xfrm flipV="1">
            <a:off x="1763688" y="4578097"/>
            <a:ext cx="504056" cy="357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131106" y="3097867"/>
            <a:ext cx="928726" cy="400110"/>
          </a:xfrm>
          <a:prstGeom prst="rect">
            <a:avLst/>
          </a:prstGeom>
          <a:noFill/>
        </p:spPr>
        <p:txBody>
          <a:bodyPr wrap="square" rtlCol="0">
            <a:spAutoFit/>
          </a:bodyPr>
          <a:lstStyle/>
          <a:p>
            <a:pPr algn="ctr"/>
            <a:r>
              <a:rPr kumimoji="1" lang="en-US" altLang="ja-JP" sz="2000" dirty="0" smtClean="0">
                <a:latin typeface="Symbol" pitchFamily="18" charset="2"/>
              </a:rPr>
              <a:t>g</a:t>
            </a:r>
            <a:r>
              <a:rPr kumimoji="1" lang="en-US" altLang="ja-JP" sz="2000" dirty="0" smtClean="0"/>
              <a:t> = 60</a:t>
            </a:r>
            <a:r>
              <a:rPr kumimoji="1" lang="en-US" altLang="ja-JP" sz="2000" baseline="30000" dirty="0" smtClean="0">
                <a:latin typeface="Century"/>
              </a:rPr>
              <a:t>◦</a:t>
            </a:r>
            <a:endParaRPr kumimoji="1" lang="ja-JP" altLang="en-US" sz="2000" baseline="30000" dirty="0"/>
          </a:p>
        </p:txBody>
      </p:sp>
      <p:grpSp>
        <p:nvGrpSpPr>
          <p:cNvPr id="43" name="グループ化 42"/>
          <p:cNvGrpSpPr/>
          <p:nvPr/>
        </p:nvGrpSpPr>
        <p:grpSpPr>
          <a:xfrm>
            <a:off x="2267744" y="1985809"/>
            <a:ext cx="3228948" cy="2930920"/>
            <a:chOff x="2267744" y="1844824"/>
            <a:chExt cx="3228948" cy="2930920"/>
          </a:xfrm>
        </p:grpSpPr>
        <p:grpSp>
          <p:nvGrpSpPr>
            <p:cNvPr id="44" name="グループ化 43"/>
            <p:cNvGrpSpPr/>
            <p:nvPr/>
          </p:nvGrpSpPr>
          <p:grpSpPr>
            <a:xfrm>
              <a:off x="2267744" y="1844824"/>
              <a:ext cx="3228948" cy="2930920"/>
              <a:chOff x="3000364" y="2184074"/>
              <a:chExt cx="3228948" cy="2930920"/>
            </a:xfrm>
          </p:grpSpPr>
          <p:pic>
            <p:nvPicPr>
              <p:cNvPr id="48" name="図 47" descr="扇形.png"/>
              <p:cNvPicPr>
                <a:picLocks noChangeAspect="1"/>
              </p:cNvPicPr>
              <p:nvPr/>
            </p:nvPicPr>
            <p:blipFill>
              <a:blip r:embed="rId4"/>
              <a:stretch>
                <a:fillRect/>
              </a:stretch>
            </p:blipFill>
            <p:spPr>
              <a:xfrm>
                <a:off x="3356944" y="2492896"/>
                <a:ext cx="2572378" cy="2244526"/>
              </a:xfrm>
              <a:prstGeom prst="rect">
                <a:avLst/>
              </a:prstGeom>
            </p:spPr>
          </p:pic>
          <p:sp>
            <p:nvSpPr>
              <p:cNvPr id="49" name="正方形/長方形 48"/>
              <p:cNvSpPr/>
              <p:nvPr/>
            </p:nvSpPr>
            <p:spPr>
              <a:xfrm>
                <a:off x="4512532" y="4714884"/>
                <a:ext cx="325730" cy="400110"/>
              </a:xfrm>
              <a:prstGeom prst="rect">
                <a:avLst/>
              </a:prstGeom>
            </p:spPr>
            <p:txBody>
              <a:bodyPr wrap="none">
                <a:spAutoFit/>
              </a:bodyPr>
              <a:lstStyle/>
              <a:p>
                <a:r>
                  <a:rPr lang="en-US" altLang="ja-JP" sz="2000" b="1" dirty="0" smtClean="0">
                    <a:latin typeface="Symbol" pitchFamily="18" charset="2"/>
                  </a:rPr>
                  <a:t>b</a:t>
                </a:r>
                <a:endParaRPr lang="ja-JP" altLang="en-US" sz="2000" b="1" dirty="0"/>
              </a:p>
            </p:txBody>
          </p:sp>
          <p:sp>
            <p:nvSpPr>
              <p:cNvPr id="50" name="正方形/長方形 49"/>
              <p:cNvSpPr/>
              <p:nvPr/>
            </p:nvSpPr>
            <p:spPr>
              <a:xfrm>
                <a:off x="5572132" y="3071810"/>
                <a:ext cx="290464" cy="400110"/>
              </a:xfrm>
              <a:prstGeom prst="rect">
                <a:avLst/>
              </a:prstGeom>
            </p:spPr>
            <p:txBody>
              <a:bodyPr wrap="none">
                <a:spAutoFit/>
              </a:bodyPr>
              <a:lstStyle/>
              <a:p>
                <a:r>
                  <a:rPr lang="en-US" altLang="ja-JP" sz="2000" b="1" dirty="0" smtClean="0">
                    <a:latin typeface="Symbol" pitchFamily="18" charset="2"/>
                  </a:rPr>
                  <a:t>g</a:t>
                </a:r>
                <a:endParaRPr lang="ja-JP" altLang="en-US" sz="2000" b="1" dirty="0"/>
              </a:p>
            </p:txBody>
          </p:sp>
          <p:sp>
            <p:nvSpPr>
              <p:cNvPr id="51" name="正方形/長方形 50"/>
              <p:cNvSpPr/>
              <p:nvPr/>
            </p:nvSpPr>
            <p:spPr>
              <a:xfrm>
                <a:off x="3000364" y="4631304"/>
                <a:ext cx="312906" cy="369332"/>
              </a:xfrm>
              <a:prstGeom prst="rect">
                <a:avLst/>
              </a:prstGeom>
            </p:spPr>
            <p:txBody>
              <a:bodyPr wrap="none">
                <a:spAutoFit/>
              </a:bodyPr>
              <a:lstStyle/>
              <a:p>
                <a:r>
                  <a:rPr lang="en-US" altLang="ja-JP" b="1" dirty="0" smtClean="0">
                    <a:latin typeface="Century" pitchFamily="18" charset="0"/>
                  </a:rPr>
                  <a:t>0</a:t>
                </a:r>
                <a:endParaRPr lang="ja-JP" altLang="en-US" b="1" dirty="0"/>
              </a:p>
            </p:txBody>
          </p:sp>
          <p:sp>
            <p:nvSpPr>
              <p:cNvPr id="52" name="正方形/長方形 51"/>
              <p:cNvSpPr/>
              <p:nvPr/>
            </p:nvSpPr>
            <p:spPr>
              <a:xfrm>
                <a:off x="5873124" y="4515810"/>
                <a:ext cx="356188" cy="369332"/>
              </a:xfrm>
              <a:prstGeom prst="rect">
                <a:avLst/>
              </a:prstGeom>
            </p:spPr>
            <p:txBody>
              <a:bodyPr wrap="none">
                <a:spAutoFit/>
              </a:bodyPr>
              <a:lstStyle/>
              <a:p>
                <a:r>
                  <a:rPr lang="en-US" altLang="ja-JP" b="1" dirty="0" smtClean="0">
                    <a:latin typeface="Century" pitchFamily="18" charset="0"/>
                  </a:rPr>
                  <a:t>0</a:t>
                </a:r>
                <a:r>
                  <a:rPr lang="en-US" altLang="ja-JP" b="1" baseline="30000" dirty="0" smtClean="0">
                    <a:latin typeface="Century" pitchFamily="18" charset="0"/>
                  </a:rPr>
                  <a:t>◦</a:t>
                </a:r>
                <a:endParaRPr lang="ja-JP" altLang="en-US" b="1" baseline="30000" dirty="0"/>
              </a:p>
            </p:txBody>
          </p:sp>
          <p:sp>
            <p:nvSpPr>
              <p:cNvPr id="53" name="正方形/長方形 52"/>
              <p:cNvSpPr/>
              <p:nvPr/>
            </p:nvSpPr>
            <p:spPr>
              <a:xfrm>
                <a:off x="4541520" y="2184074"/>
                <a:ext cx="484428" cy="369332"/>
              </a:xfrm>
              <a:prstGeom prst="rect">
                <a:avLst/>
              </a:prstGeom>
            </p:spPr>
            <p:txBody>
              <a:bodyPr wrap="none">
                <a:spAutoFit/>
              </a:bodyPr>
              <a:lstStyle/>
              <a:p>
                <a:r>
                  <a:rPr lang="en-US" altLang="ja-JP" b="1" dirty="0" smtClean="0">
                    <a:latin typeface="Century" pitchFamily="18" charset="0"/>
                  </a:rPr>
                  <a:t>60</a:t>
                </a:r>
                <a:r>
                  <a:rPr lang="en-US" altLang="ja-JP" b="1" baseline="30000" dirty="0" smtClean="0">
                    <a:latin typeface="Century" pitchFamily="18" charset="0"/>
                  </a:rPr>
                  <a:t>◦</a:t>
                </a:r>
                <a:endParaRPr lang="ja-JP" altLang="en-US" b="1" baseline="30000" dirty="0"/>
              </a:p>
            </p:txBody>
          </p:sp>
        </p:grpSp>
        <p:sp>
          <p:nvSpPr>
            <p:cNvPr id="45" name="円/楕円 44"/>
            <p:cNvSpPr/>
            <p:nvPr/>
          </p:nvSpPr>
          <p:spPr>
            <a:xfrm rot="1703839">
              <a:off x="3150656" y="2048878"/>
              <a:ext cx="480866" cy="2099514"/>
            </a:xfrm>
            <a:prstGeom prst="ellips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rot="5400000">
              <a:off x="3985649" y="3283989"/>
              <a:ext cx="369332" cy="2099514"/>
            </a:xfrm>
            <a:prstGeom prst="ellips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rot="3456242">
              <a:off x="3551765" y="3006430"/>
              <a:ext cx="819178" cy="1250753"/>
            </a:xfrm>
            <a:prstGeom prst="ellipse">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4" name="直線矢印コネクタ 53"/>
          <p:cNvCxnSpPr/>
          <p:nvPr/>
        </p:nvCxnSpPr>
        <p:spPr>
          <a:xfrm flipH="1" flipV="1">
            <a:off x="4211960" y="3760582"/>
            <a:ext cx="1944216" cy="86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004782" y="4362073"/>
            <a:ext cx="3139218" cy="461665"/>
          </a:xfrm>
          <a:prstGeom prst="rect">
            <a:avLst/>
          </a:prstGeom>
          <a:noFill/>
        </p:spPr>
        <p:txBody>
          <a:bodyPr wrap="square" rtlCol="0">
            <a:spAutoFit/>
          </a:bodyPr>
          <a:lstStyle/>
          <a:p>
            <a:pPr algn="ctr"/>
            <a:r>
              <a:rPr lang="en-US" altLang="ja-JP" sz="2400" b="1" dirty="0" smtClean="0">
                <a:solidFill>
                  <a:srgbClr val="FF0000"/>
                </a:solidFill>
              </a:rPr>
              <a:t>Candidate: Mg</a:t>
            </a:r>
            <a:r>
              <a:rPr lang="ja-JP" altLang="en-US" sz="2400" b="1" dirty="0">
                <a:solidFill>
                  <a:srgbClr val="FF0000"/>
                </a:solidFill>
              </a:rPr>
              <a:t> </a:t>
            </a:r>
            <a:r>
              <a:rPr lang="en-US" altLang="ja-JP" sz="2400" b="1" dirty="0" smtClean="0">
                <a:solidFill>
                  <a:srgbClr val="FF0000"/>
                </a:solidFill>
              </a:rPr>
              <a:t>isotope</a:t>
            </a:r>
            <a:endParaRPr kumimoji="1" lang="ja-JP" altLang="en-US" sz="2400" b="1" dirty="0">
              <a:solidFill>
                <a:srgbClr val="FF0000"/>
              </a:solidFill>
            </a:endParaRPr>
          </a:p>
        </p:txBody>
      </p:sp>
      <p:grpSp>
        <p:nvGrpSpPr>
          <p:cNvPr id="56" name="グループ化 55"/>
          <p:cNvGrpSpPr/>
          <p:nvPr/>
        </p:nvGrpSpPr>
        <p:grpSpPr>
          <a:xfrm>
            <a:off x="7380312" y="3344669"/>
            <a:ext cx="1211174" cy="369332"/>
            <a:chOff x="7020272" y="3553144"/>
            <a:chExt cx="1211174" cy="369332"/>
          </a:xfrm>
        </p:grpSpPr>
        <p:sp>
          <p:nvSpPr>
            <p:cNvPr id="57" name="正方形/長方形 56"/>
            <p:cNvSpPr/>
            <p:nvPr/>
          </p:nvSpPr>
          <p:spPr>
            <a:xfrm>
              <a:off x="7596336" y="3553144"/>
              <a:ext cx="635110" cy="369332"/>
            </a:xfrm>
            <a:prstGeom prst="rect">
              <a:avLst/>
            </a:prstGeom>
          </p:spPr>
          <p:txBody>
            <a:bodyPr wrap="none">
              <a:spAutoFit/>
            </a:bodyPr>
            <a:lstStyle/>
            <a:p>
              <a:r>
                <a:rPr lang="en-US" altLang="ja-JP" dirty="0">
                  <a:solidFill>
                    <a:srgbClr val="FF0000"/>
                  </a:solidFill>
                </a:rPr>
                <a:t>Long</a:t>
              </a:r>
              <a:endParaRPr lang="ja-JP" altLang="en-US" dirty="0">
                <a:solidFill>
                  <a:srgbClr val="FF0000"/>
                </a:solidFill>
              </a:endParaRPr>
            </a:p>
          </p:txBody>
        </p:sp>
        <p:cxnSp>
          <p:nvCxnSpPr>
            <p:cNvPr id="58" name="直線矢印コネクタ 57"/>
            <p:cNvCxnSpPr>
              <a:stCxn id="57" idx="1"/>
            </p:cNvCxnSpPr>
            <p:nvPr/>
          </p:nvCxnSpPr>
          <p:spPr>
            <a:xfrm flipH="1">
              <a:off x="7020272" y="3737810"/>
              <a:ext cx="576064" cy="12500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a:off x="7096840" y="2984629"/>
            <a:ext cx="1723632" cy="401270"/>
            <a:chOff x="6736800" y="2787798"/>
            <a:chExt cx="1723632" cy="401270"/>
          </a:xfrm>
        </p:grpSpPr>
        <p:sp>
          <p:nvSpPr>
            <p:cNvPr id="60" name="正方形/長方形 59"/>
            <p:cNvSpPr/>
            <p:nvPr/>
          </p:nvSpPr>
          <p:spPr>
            <a:xfrm>
              <a:off x="7613725" y="2787798"/>
              <a:ext cx="846707" cy="369332"/>
            </a:xfrm>
            <a:prstGeom prst="rect">
              <a:avLst/>
            </a:prstGeom>
          </p:spPr>
          <p:txBody>
            <a:bodyPr wrap="none">
              <a:spAutoFit/>
            </a:bodyPr>
            <a:lstStyle/>
            <a:p>
              <a:r>
                <a:rPr lang="en-US" altLang="ja-JP" dirty="0" smtClean="0">
                  <a:solidFill>
                    <a:srgbClr val="00B050"/>
                  </a:solidFill>
                </a:rPr>
                <a:t>Middle</a:t>
              </a:r>
              <a:endParaRPr lang="ja-JP" altLang="en-US" dirty="0">
                <a:solidFill>
                  <a:srgbClr val="00B050"/>
                </a:solidFill>
              </a:endParaRPr>
            </a:p>
          </p:txBody>
        </p:sp>
        <p:cxnSp>
          <p:nvCxnSpPr>
            <p:cNvPr id="61" name="直線矢印コネクタ 60"/>
            <p:cNvCxnSpPr>
              <a:stCxn id="60" idx="1"/>
            </p:cNvCxnSpPr>
            <p:nvPr/>
          </p:nvCxnSpPr>
          <p:spPr>
            <a:xfrm flipH="1">
              <a:off x="6736800" y="2972464"/>
              <a:ext cx="876925" cy="216604"/>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6876256" y="3714001"/>
            <a:ext cx="1888452" cy="500883"/>
            <a:chOff x="6471107" y="3432173"/>
            <a:chExt cx="1888452" cy="500883"/>
          </a:xfrm>
        </p:grpSpPr>
        <p:cxnSp>
          <p:nvCxnSpPr>
            <p:cNvPr id="63" name="直線矢印コネクタ 62"/>
            <p:cNvCxnSpPr>
              <a:stCxn id="64" idx="1"/>
            </p:cNvCxnSpPr>
            <p:nvPr/>
          </p:nvCxnSpPr>
          <p:spPr>
            <a:xfrm flipH="1" flipV="1">
              <a:off x="6471107" y="3432173"/>
              <a:ext cx="1197237" cy="316217"/>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7668344" y="3563724"/>
              <a:ext cx="691215" cy="369332"/>
            </a:xfrm>
            <a:prstGeom prst="rect">
              <a:avLst/>
            </a:prstGeom>
          </p:spPr>
          <p:txBody>
            <a:bodyPr wrap="none">
              <a:spAutoFit/>
            </a:bodyPr>
            <a:lstStyle/>
            <a:p>
              <a:r>
                <a:rPr lang="en-US" altLang="ja-JP" dirty="0" smtClean="0">
                  <a:solidFill>
                    <a:schemeClr val="tx2"/>
                  </a:solidFill>
                </a:rPr>
                <a:t>Short</a:t>
              </a:r>
              <a:endParaRPr lang="ja-JP" altLang="en-US" dirty="0">
                <a:solidFill>
                  <a:schemeClr val="tx2"/>
                </a:solidFill>
              </a:endParaRPr>
            </a:p>
          </p:txBody>
        </p:sp>
      </p:grpSp>
      <p:cxnSp>
        <p:nvCxnSpPr>
          <p:cNvPr id="65" name="直線矢印コネクタ 64"/>
          <p:cNvCxnSpPr/>
          <p:nvPr/>
        </p:nvCxnSpPr>
        <p:spPr>
          <a:xfrm flipH="1" flipV="1">
            <a:off x="4170315" y="4534091"/>
            <a:ext cx="496884" cy="8023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1944304" y="3416895"/>
            <a:ext cx="1259544" cy="1548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539552" y="6310481"/>
            <a:ext cx="8208912" cy="430887"/>
          </a:xfrm>
          <a:prstGeom prst="rect">
            <a:avLst/>
          </a:prstGeom>
        </p:spPr>
        <p:txBody>
          <a:bodyPr wrap="square">
            <a:spAutoFit/>
          </a:bodyPr>
          <a:lstStyle/>
          <a:p>
            <a:pPr algn="ctr"/>
            <a:r>
              <a:rPr lang="en-US" altLang="ja-JP" sz="2200" b="1" dirty="0" smtClean="0">
                <a:solidFill>
                  <a:srgbClr val="FF0000"/>
                </a:solidFill>
              </a:rPr>
              <a:t>“</a:t>
            </a:r>
            <a:r>
              <a:rPr lang="en-US" altLang="ja-JP" sz="2200" b="1" u="sng" dirty="0" smtClean="0">
                <a:solidFill>
                  <a:srgbClr val="FF0000"/>
                </a:solidFill>
                <a:latin typeface="Symbol" panose="05050102010706020507" pitchFamily="18" charset="2"/>
              </a:rPr>
              <a:t>L</a:t>
            </a:r>
            <a:r>
              <a:rPr lang="en-US" altLang="ja-JP" sz="2200" b="1" u="sng" dirty="0" smtClean="0">
                <a:solidFill>
                  <a:srgbClr val="FF0000"/>
                </a:solidFill>
              </a:rPr>
              <a:t> in </a:t>
            </a:r>
            <a:r>
              <a:rPr lang="en-US" altLang="ja-JP" sz="2200" b="1" i="1" u="sng" dirty="0" smtClean="0">
                <a:solidFill>
                  <a:srgbClr val="FF0000"/>
                </a:solidFill>
              </a:rPr>
              <a:t>p</a:t>
            </a:r>
            <a:r>
              <a:rPr lang="en-US" altLang="ja-JP" sz="2200" b="1" u="sng" dirty="0" smtClean="0">
                <a:solidFill>
                  <a:srgbClr val="FF0000"/>
                </a:solidFill>
              </a:rPr>
              <a:t> orbit </a:t>
            </a:r>
            <a:r>
              <a:rPr lang="en-US" altLang="ja-JP" sz="2200" b="1" dirty="0" smtClean="0">
                <a:solidFill>
                  <a:srgbClr val="FF0000"/>
                </a:solidFill>
              </a:rPr>
              <a:t>can be a probe to study nuclear (triaxial) deformation”</a:t>
            </a:r>
            <a:endParaRPr lang="ja-JP" altLang="en-US" sz="2200" b="1" dirty="0">
              <a:solidFill>
                <a:srgbClr val="FF0000"/>
              </a:solidFill>
            </a:endParaRPr>
          </a:p>
        </p:txBody>
      </p:sp>
    </p:spTree>
    <p:extLst>
      <p:ext uri="{BB962C8B-B14F-4D97-AF65-F5344CB8AC3E}">
        <p14:creationId xmlns:p14="http://schemas.microsoft.com/office/powerpoint/2010/main" val="696886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Triaxial deformation</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dirty="0" smtClean="0">
                <a:solidFill>
                  <a:schemeClr val="tx1"/>
                </a:solidFill>
              </a:rPr>
              <a:t>If </a:t>
            </a:r>
            <a:r>
              <a:rPr lang="en-US" altLang="ja-JP" baseline="30000" dirty="0" smtClean="0">
                <a:solidFill>
                  <a:schemeClr val="tx1"/>
                </a:solidFill>
              </a:rPr>
              <a:t>24</a:t>
            </a:r>
            <a:r>
              <a:rPr lang="en-US" altLang="ja-JP" dirty="0" smtClean="0">
                <a:solidFill>
                  <a:schemeClr val="tx1"/>
                </a:solidFill>
              </a:rPr>
              <a:t>Mg is triaxially deformed nuclei</a:t>
            </a:r>
          </a:p>
          <a:p>
            <a:endParaRPr kumimoji="1" lang="en-US" altLang="ja-JP" dirty="0" smtClean="0"/>
          </a:p>
          <a:p>
            <a:endParaRPr lang="en-US" altLang="ja-JP" dirty="0" smtClean="0"/>
          </a:p>
          <a:p>
            <a:endParaRPr kumimoji="1" lang="en-US" altLang="ja-JP" dirty="0" smtClean="0"/>
          </a:p>
          <a:p>
            <a:endParaRPr lang="en-US" altLang="ja-JP" dirty="0" smtClean="0"/>
          </a:p>
          <a:p>
            <a:endParaRPr kumimoji="1" lang="ja-JP" altLang="en-US" dirty="0"/>
          </a:p>
        </p:txBody>
      </p:sp>
      <p:grpSp>
        <p:nvGrpSpPr>
          <p:cNvPr id="24" name="グループ化 23"/>
          <p:cNvGrpSpPr/>
          <p:nvPr/>
        </p:nvGrpSpPr>
        <p:grpSpPr>
          <a:xfrm>
            <a:off x="103928" y="1705346"/>
            <a:ext cx="4324056" cy="4388496"/>
            <a:chOff x="4709590" y="1428736"/>
            <a:chExt cx="4324056" cy="4388496"/>
          </a:xfrm>
        </p:grpSpPr>
        <p:grpSp>
          <p:nvGrpSpPr>
            <p:cNvPr id="4" name="グループ化 27"/>
            <p:cNvGrpSpPr/>
            <p:nvPr/>
          </p:nvGrpSpPr>
          <p:grpSpPr>
            <a:xfrm>
              <a:off x="5429256" y="4357694"/>
              <a:ext cx="2786082" cy="1178728"/>
              <a:chOff x="5429256" y="5107794"/>
              <a:chExt cx="2786082" cy="1178728"/>
            </a:xfrm>
          </p:grpSpPr>
          <p:grpSp>
            <p:nvGrpSpPr>
              <p:cNvPr id="5" name="グループ化 61"/>
              <p:cNvGrpSpPr/>
              <p:nvPr/>
            </p:nvGrpSpPr>
            <p:grpSpPr>
              <a:xfrm>
                <a:off x="5429256" y="5228048"/>
                <a:ext cx="2786082" cy="938218"/>
                <a:chOff x="5143504" y="3659189"/>
                <a:chExt cx="2786082" cy="938218"/>
              </a:xfrm>
            </p:grpSpPr>
            <p:cxnSp>
              <p:nvCxnSpPr>
                <p:cNvPr id="7" name="直線矢印コネクタ 6"/>
                <p:cNvCxnSpPr/>
                <p:nvPr/>
              </p:nvCxnSpPr>
              <p:spPr>
                <a:xfrm>
                  <a:off x="5143504" y="4127504"/>
                  <a:ext cx="2786082"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5947182" y="3721597"/>
                  <a:ext cx="1178727" cy="813402"/>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5400000" flipH="1" flipV="1">
                  <a:off x="6067436" y="4127504"/>
                  <a:ext cx="938218" cy="158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6" name="図 5" descr="p-waves.png"/>
              <p:cNvPicPr>
                <a:picLocks noChangeAspect="1"/>
              </p:cNvPicPr>
              <p:nvPr/>
            </p:nvPicPr>
            <p:blipFill>
              <a:blip r:embed="rId3"/>
              <a:srcRect t="77032" r="33410" b="-4543"/>
              <a:stretch>
                <a:fillRect/>
              </a:stretch>
            </p:blipFill>
            <p:spPr>
              <a:xfrm rot="16200000">
                <a:off x="6267305" y="5295319"/>
                <a:ext cx="1178728" cy="803678"/>
              </a:xfrm>
              <a:prstGeom prst="rect">
                <a:avLst/>
              </a:prstGeom>
            </p:spPr>
          </p:pic>
        </p:grpSp>
        <p:sp>
          <p:nvSpPr>
            <p:cNvPr id="10" name="テキスト ボックス 9"/>
            <p:cNvSpPr txBox="1"/>
            <p:nvPr/>
          </p:nvSpPr>
          <p:spPr>
            <a:xfrm>
              <a:off x="4785174" y="2426250"/>
              <a:ext cx="4104456" cy="400110"/>
            </a:xfrm>
            <a:prstGeom prst="rect">
              <a:avLst/>
            </a:prstGeom>
            <a:noFill/>
          </p:spPr>
          <p:txBody>
            <a:bodyPr wrap="square" rtlCol="0">
              <a:spAutoFit/>
            </a:bodyPr>
            <a:lstStyle/>
            <a:p>
              <a:pPr algn="ctr"/>
              <a:r>
                <a:rPr kumimoji="1" lang="en-US" altLang="ja-JP" sz="2000" b="1" dirty="0" smtClean="0"/>
                <a:t>Large</a:t>
              </a:r>
              <a:r>
                <a:rPr kumimoji="1" lang="ja-JP" altLang="en-US" sz="2000" b="1" dirty="0" smtClean="0"/>
                <a:t> </a:t>
              </a:r>
              <a:r>
                <a:rPr kumimoji="1" lang="en-US" altLang="ja-JP" sz="2000" b="1" dirty="0" smtClean="0"/>
                <a:t>overlap leads to </a:t>
              </a:r>
              <a:r>
                <a:rPr lang="en-US" altLang="ja-JP" sz="2000" b="1" dirty="0" smtClean="0">
                  <a:solidFill>
                    <a:srgbClr val="FF0000"/>
                  </a:solidFill>
                </a:rPr>
                <a:t>deep binding</a:t>
              </a:r>
              <a:endParaRPr kumimoji="1" lang="ja-JP" altLang="en-US" sz="2000" b="1" dirty="0">
                <a:solidFill>
                  <a:srgbClr val="FF0000"/>
                </a:solidFill>
              </a:endParaRPr>
            </a:p>
          </p:txBody>
        </p:sp>
        <p:sp>
          <p:nvSpPr>
            <p:cNvPr id="11" name="テキスト ボックス 10"/>
            <p:cNvSpPr txBox="1"/>
            <p:nvPr/>
          </p:nvSpPr>
          <p:spPr>
            <a:xfrm>
              <a:off x="5860632" y="3938590"/>
              <a:ext cx="1854640" cy="400110"/>
            </a:xfrm>
            <a:prstGeom prst="rect">
              <a:avLst/>
            </a:prstGeom>
            <a:noFill/>
          </p:spPr>
          <p:txBody>
            <a:bodyPr wrap="square" rtlCol="0">
              <a:spAutoFit/>
            </a:bodyPr>
            <a:lstStyle/>
            <a:p>
              <a:pPr algn="ctr"/>
              <a:r>
                <a:rPr lang="en-US" altLang="ja-JP" sz="2000" b="1" dirty="0" smtClean="0">
                  <a:solidFill>
                    <a:srgbClr val="FF0000"/>
                  </a:solidFill>
                </a:rPr>
                <a:t>Middle</a:t>
              </a:r>
              <a:endParaRPr kumimoji="1" lang="ja-JP" altLang="en-US" sz="2000" b="1" dirty="0">
                <a:solidFill>
                  <a:srgbClr val="FF0000"/>
                </a:solidFill>
              </a:endParaRPr>
            </a:p>
          </p:txBody>
        </p:sp>
        <p:sp>
          <p:nvSpPr>
            <p:cNvPr id="12" name="テキスト ボックス 11"/>
            <p:cNvSpPr txBox="1"/>
            <p:nvPr/>
          </p:nvSpPr>
          <p:spPr>
            <a:xfrm>
              <a:off x="4709590" y="5417122"/>
              <a:ext cx="4324056" cy="400110"/>
            </a:xfrm>
            <a:prstGeom prst="rect">
              <a:avLst/>
            </a:prstGeom>
            <a:noFill/>
          </p:spPr>
          <p:txBody>
            <a:bodyPr wrap="square" rtlCol="0">
              <a:spAutoFit/>
            </a:bodyPr>
            <a:lstStyle/>
            <a:p>
              <a:r>
                <a:rPr lang="en-US" altLang="ja-JP" sz="2000" b="1" dirty="0" smtClean="0"/>
                <a:t>Small overlap</a:t>
              </a:r>
              <a:r>
                <a:rPr lang="ja-JP" altLang="en-US" sz="2000" b="1" dirty="0" smtClean="0"/>
                <a:t> </a:t>
              </a:r>
              <a:r>
                <a:rPr lang="en-US" altLang="ja-JP" sz="2000" b="1" dirty="0" smtClean="0"/>
                <a:t>leads to </a:t>
              </a:r>
              <a:r>
                <a:rPr kumimoji="1" lang="en-US" altLang="ja-JP" sz="2000" b="1" dirty="0" smtClean="0">
                  <a:solidFill>
                    <a:srgbClr val="FF0000"/>
                  </a:solidFill>
                </a:rPr>
                <a:t>shallow binding</a:t>
              </a:r>
              <a:endParaRPr kumimoji="1" lang="ja-JP" altLang="en-US" sz="2000" b="1" dirty="0">
                <a:solidFill>
                  <a:srgbClr val="FF0000"/>
                </a:solidFill>
              </a:endParaRPr>
            </a:p>
          </p:txBody>
        </p:sp>
        <p:grpSp>
          <p:nvGrpSpPr>
            <p:cNvPr id="13" name="グループ化 99"/>
            <p:cNvGrpSpPr/>
            <p:nvPr/>
          </p:nvGrpSpPr>
          <p:grpSpPr>
            <a:xfrm>
              <a:off x="5428439" y="1428736"/>
              <a:ext cx="2786082" cy="938218"/>
              <a:chOff x="94809" y="1562088"/>
              <a:chExt cx="2786082" cy="938218"/>
            </a:xfrm>
          </p:grpSpPr>
          <p:cxnSp>
            <p:nvCxnSpPr>
              <p:cNvPr id="14" name="直線矢印コネクタ 13"/>
              <p:cNvCxnSpPr/>
              <p:nvPr/>
            </p:nvCxnSpPr>
            <p:spPr>
              <a:xfrm>
                <a:off x="94809" y="2030403"/>
                <a:ext cx="2786082"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898487" y="1624496"/>
                <a:ext cx="1178727" cy="813402"/>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5400000" flipH="1" flipV="1">
                <a:off x="1018741" y="2030403"/>
                <a:ext cx="938218" cy="158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図 16" descr="p-waves.png"/>
              <p:cNvPicPr>
                <a:picLocks noChangeAspect="1"/>
              </p:cNvPicPr>
              <p:nvPr/>
            </p:nvPicPr>
            <p:blipFill>
              <a:blip r:embed="rId3"/>
              <a:srcRect b="77991"/>
              <a:stretch>
                <a:fillRect/>
              </a:stretch>
            </p:blipFill>
            <p:spPr>
              <a:xfrm>
                <a:off x="280942" y="1757790"/>
                <a:ext cx="2413816" cy="642942"/>
              </a:xfrm>
              <a:prstGeom prst="rect">
                <a:avLst/>
              </a:prstGeom>
            </p:spPr>
          </p:pic>
        </p:grpSp>
        <p:grpSp>
          <p:nvGrpSpPr>
            <p:cNvPr id="18" name="グループ化 104"/>
            <p:cNvGrpSpPr/>
            <p:nvPr/>
          </p:nvGrpSpPr>
          <p:grpSpPr>
            <a:xfrm>
              <a:off x="5429256" y="2928934"/>
              <a:ext cx="2786082" cy="938218"/>
              <a:chOff x="95626" y="3276600"/>
              <a:chExt cx="2786082" cy="938218"/>
            </a:xfrm>
          </p:grpSpPr>
          <p:grpSp>
            <p:nvGrpSpPr>
              <p:cNvPr id="19" name="グループ化 68"/>
              <p:cNvGrpSpPr/>
              <p:nvPr/>
            </p:nvGrpSpPr>
            <p:grpSpPr>
              <a:xfrm>
                <a:off x="95626" y="3276600"/>
                <a:ext cx="2786082" cy="938218"/>
                <a:chOff x="95626" y="3276600"/>
                <a:chExt cx="2786082" cy="938218"/>
              </a:xfrm>
            </p:grpSpPr>
            <p:cxnSp>
              <p:nvCxnSpPr>
                <p:cNvPr id="21" name="直線矢印コネクタ 20"/>
                <p:cNvCxnSpPr/>
                <p:nvPr/>
              </p:nvCxnSpPr>
              <p:spPr>
                <a:xfrm>
                  <a:off x="95626" y="3744915"/>
                  <a:ext cx="2786082"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899304" y="3339008"/>
                  <a:ext cx="1178727" cy="813402"/>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5400000" flipH="1" flipV="1">
                  <a:off x="1019558" y="3744915"/>
                  <a:ext cx="938218" cy="158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0" name="図 19" descr="p-waves.png"/>
              <p:cNvPicPr>
                <a:picLocks noChangeAspect="1"/>
              </p:cNvPicPr>
              <p:nvPr/>
            </p:nvPicPr>
            <p:blipFill>
              <a:blip r:embed="rId3"/>
              <a:srcRect t="38516" r="13433" b="39475"/>
              <a:stretch>
                <a:fillRect/>
              </a:stretch>
            </p:blipFill>
            <p:spPr>
              <a:xfrm rot="19477945">
                <a:off x="696465" y="3424238"/>
                <a:ext cx="1698657" cy="642942"/>
              </a:xfrm>
              <a:prstGeom prst="rect">
                <a:avLst/>
              </a:prstGeom>
            </p:spPr>
          </p:pic>
        </p:grpSp>
      </p:grpSp>
      <p:grpSp>
        <p:nvGrpSpPr>
          <p:cNvPr id="210" name="グループ化 209"/>
          <p:cNvGrpSpPr/>
          <p:nvPr/>
        </p:nvGrpSpPr>
        <p:grpSpPr>
          <a:xfrm>
            <a:off x="4572000" y="2119503"/>
            <a:ext cx="4429156" cy="4045800"/>
            <a:chOff x="4572000" y="2119503"/>
            <a:chExt cx="4429156" cy="4045800"/>
          </a:xfrm>
        </p:grpSpPr>
        <p:sp>
          <p:nvSpPr>
            <p:cNvPr id="211" name="角丸四角形 210"/>
            <p:cNvSpPr/>
            <p:nvPr/>
          </p:nvSpPr>
          <p:spPr>
            <a:xfrm>
              <a:off x="4572000" y="2119503"/>
              <a:ext cx="4429124" cy="4045800"/>
            </a:xfrm>
            <a:prstGeom prst="roundRect">
              <a:avLst>
                <a:gd name="adj" fmla="val 56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a:off x="4611208" y="2119503"/>
              <a:ext cx="4389916" cy="430887"/>
            </a:xfrm>
            <a:prstGeom prst="rect">
              <a:avLst/>
            </a:prstGeom>
            <a:noFill/>
          </p:spPr>
          <p:txBody>
            <a:bodyPr wrap="square" rtlCol="0">
              <a:spAutoFit/>
            </a:bodyPr>
            <a:lstStyle/>
            <a:p>
              <a:pPr algn="ctr"/>
              <a:r>
                <a:rPr lang="en-US" altLang="ja-JP" sz="2200" b="1" i="1" dirty="0" smtClean="0">
                  <a:solidFill>
                    <a:schemeClr val="tx2"/>
                  </a:solidFill>
                </a:rPr>
                <a:t>cf. </a:t>
              </a:r>
              <a:r>
                <a:rPr lang="en-US" altLang="ja-JP" sz="2200" b="1" dirty="0" err="1" smtClean="0">
                  <a:solidFill>
                    <a:schemeClr val="tx2"/>
                  </a:solidFill>
                </a:rPr>
                <a:t>prolate</a:t>
              </a:r>
              <a:r>
                <a:rPr lang="ja-JP" altLang="en-US" sz="2200" b="1" dirty="0" smtClean="0">
                  <a:solidFill>
                    <a:schemeClr val="tx2"/>
                  </a:solidFill>
                </a:rPr>
                <a:t> </a:t>
              </a:r>
              <a:r>
                <a:rPr lang="en-US" altLang="ja-JP" sz="2200" b="1" dirty="0" smtClean="0">
                  <a:solidFill>
                    <a:schemeClr val="tx2"/>
                  </a:solidFill>
                </a:rPr>
                <a:t>deformation</a:t>
              </a:r>
              <a:endParaRPr kumimoji="1" lang="ja-JP" altLang="en-US" sz="2200" b="1" dirty="0">
                <a:solidFill>
                  <a:schemeClr val="tx2"/>
                </a:solidFill>
              </a:endParaRPr>
            </a:p>
          </p:txBody>
        </p:sp>
        <p:sp>
          <p:nvSpPr>
            <p:cNvPr id="213" name="正方形/長方形 212"/>
            <p:cNvSpPr/>
            <p:nvPr/>
          </p:nvSpPr>
          <p:spPr>
            <a:xfrm>
              <a:off x="4572000" y="2494057"/>
              <a:ext cx="1205779" cy="430887"/>
            </a:xfrm>
            <a:prstGeom prst="rect">
              <a:avLst/>
            </a:prstGeom>
          </p:spPr>
          <p:txBody>
            <a:bodyPr wrap="none">
              <a:spAutoFit/>
            </a:bodyPr>
            <a:lstStyle/>
            <a:p>
              <a:r>
                <a:rPr lang="en-US" altLang="ja-JP" sz="2200" b="1" dirty="0" smtClean="0"/>
                <a:t>Ex.) </a:t>
              </a:r>
              <a:r>
                <a:rPr lang="en-US" altLang="ja-JP" sz="2200" b="1" baseline="30000" dirty="0" smtClean="0"/>
                <a:t>9</a:t>
              </a:r>
              <a:r>
                <a:rPr lang="en-US" altLang="ja-JP" sz="2200" b="1" baseline="-25000" dirty="0" smtClean="0">
                  <a:latin typeface="Symbol" pitchFamily="18" charset="2"/>
                </a:rPr>
                <a:t>L</a:t>
              </a:r>
              <a:r>
                <a:rPr lang="en-US" altLang="ja-JP" sz="2200" b="1" dirty="0" smtClean="0"/>
                <a:t>Be</a:t>
              </a:r>
              <a:endParaRPr lang="ja-JP" altLang="en-US" sz="2200" b="1" dirty="0"/>
            </a:p>
          </p:txBody>
        </p:sp>
        <p:sp>
          <p:nvSpPr>
            <p:cNvPr id="214" name="テキスト ボックス 213"/>
            <p:cNvSpPr txBox="1"/>
            <p:nvPr/>
          </p:nvSpPr>
          <p:spPr>
            <a:xfrm>
              <a:off x="4572000" y="2884874"/>
              <a:ext cx="4429124" cy="400110"/>
            </a:xfrm>
            <a:prstGeom prst="rect">
              <a:avLst/>
            </a:prstGeom>
            <a:noFill/>
          </p:spPr>
          <p:txBody>
            <a:bodyPr wrap="square" rtlCol="0">
              <a:spAutoFit/>
            </a:bodyPr>
            <a:lstStyle/>
            <a:p>
              <a:r>
                <a:rPr lang="en-US" altLang="ja-JP" sz="2000" b="1" i="1" u="sng" dirty="0" smtClean="0"/>
                <a:t>p</a:t>
              </a:r>
              <a:r>
                <a:rPr lang="en-US" altLang="ja-JP" sz="2000" b="1" u="sng" dirty="0" smtClean="0"/>
                <a:t> </a:t>
              </a:r>
              <a:r>
                <a:rPr lang="en-US" altLang="ja-JP" sz="2000" b="1" u="sng" dirty="0"/>
                <a:t>orbit parallel to 2</a:t>
              </a:r>
              <a:r>
                <a:rPr lang="en-US" altLang="ja-JP" sz="2000" b="1" u="sng" dirty="0">
                  <a:latin typeface="Symbol" pitchFamily="18" charset="2"/>
                </a:rPr>
                <a:t>a</a:t>
              </a:r>
              <a:r>
                <a:rPr lang="en-US" altLang="ja-JP" sz="2000" b="1" u="sng" dirty="0"/>
                <a:t> </a:t>
              </a:r>
              <a:r>
                <a:rPr lang="en-US" altLang="ja-JP" sz="2000" b="1" u="sng" dirty="0" smtClean="0"/>
                <a:t> </a:t>
              </a:r>
              <a:r>
                <a:rPr lang="en-US" altLang="ja-JP" sz="2000" b="1" u="sng" dirty="0" smtClean="0">
                  <a:solidFill>
                    <a:srgbClr val="FF0000"/>
                  </a:solidFill>
                </a:rPr>
                <a:t>(</a:t>
              </a:r>
              <a:r>
                <a:rPr lang="en-US" altLang="ja-JP" sz="2000" b="1" u="sng" dirty="0">
                  <a:solidFill>
                    <a:srgbClr val="FF0000"/>
                  </a:solidFill>
                </a:rPr>
                <a:t>long axis)</a:t>
              </a:r>
              <a:r>
                <a:rPr lang="en-US" altLang="ja-JP" sz="2000" b="1" u="sng" dirty="0"/>
                <a:t> </a:t>
              </a:r>
            </a:p>
          </p:txBody>
        </p:sp>
        <p:sp>
          <p:nvSpPr>
            <p:cNvPr id="215" name="テキスト ボックス 214"/>
            <p:cNvSpPr txBox="1"/>
            <p:nvPr/>
          </p:nvSpPr>
          <p:spPr>
            <a:xfrm>
              <a:off x="4572000" y="4325034"/>
              <a:ext cx="4429124" cy="400110"/>
            </a:xfrm>
            <a:prstGeom prst="rect">
              <a:avLst/>
            </a:prstGeom>
            <a:noFill/>
          </p:spPr>
          <p:txBody>
            <a:bodyPr wrap="square" rtlCol="0">
              <a:spAutoFit/>
            </a:bodyPr>
            <a:lstStyle/>
            <a:p>
              <a:r>
                <a:rPr lang="en-US" altLang="ja-JP" sz="2000" b="1" i="1" u="sng" dirty="0" smtClean="0"/>
                <a:t>p</a:t>
              </a:r>
              <a:r>
                <a:rPr lang="en-US" altLang="ja-JP" sz="2000" b="1" u="sng" dirty="0" smtClean="0"/>
                <a:t> </a:t>
              </a:r>
              <a:r>
                <a:rPr lang="en-US" altLang="ja-JP" sz="2000" b="1" u="sng" dirty="0"/>
                <a:t>orbit perpendicular to 2</a:t>
              </a:r>
              <a:r>
                <a:rPr lang="en-US" altLang="ja-JP" sz="2000" b="1" u="sng" dirty="0">
                  <a:latin typeface="Symbol" pitchFamily="18" charset="2"/>
                </a:rPr>
                <a:t>a</a:t>
              </a:r>
              <a:r>
                <a:rPr lang="ja-JP" altLang="en-US" sz="2000" b="1" u="sng" dirty="0"/>
                <a:t> </a:t>
              </a:r>
              <a:r>
                <a:rPr lang="en-US" altLang="ja-JP" sz="2000" b="1" u="sng" dirty="0">
                  <a:solidFill>
                    <a:srgbClr val="FF0000"/>
                  </a:solidFill>
                </a:rPr>
                <a:t>(short axes)</a:t>
              </a:r>
            </a:p>
          </p:txBody>
        </p:sp>
        <p:sp>
          <p:nvSpPr>
            <p:cNvPr id="216" name="テキスト ボックス 215"/>
            <p:cNvSpPr txBox="1"/>
            <p:nvPr/>
          </p:nvSpPr>
          <p:spPr>
            <a:xfrm>
              <a:off x="7214066" y="3447289"/>
              <a:ext cx="1534398" cy="369332"/>
            </a:xfrm>
            <a:prstGeom prst="rect">
              <a:avLst/>
            </a:prstGeom>
            <a:noFill/>
          </p:spPr>
          <p:txBody>
            <a:bodyPr wrap="square" rtlCol="0">
              <a:spAutoFit/>
            </a:bodyPr>
            <a:lstStyle/>
            <a:p>
              <a:r>
                <a:rPr kumimoji="1" lang="en-US" altLang="ja-JP" b="1" dirty="0" smtClean="0"/>
                <a:t>Large overlap</a:t>
              </a:r>
              <a:endParaRPr kumimoji="1" lang="ja-JP" altLang="en-US" b="1" dirty="0"/>
            </a:p>
          </p:txBody>
        </p:sp>
        <p:sp>
          <p:nvSpPr>
            <p:cNvPr id="217" name="テキスト ボックス 216"/>
            <p:cNvSpPr txBox="1"/>
            <p:nvPr/>
          </p:nvSpPr>
          <p:spPr>
            <a:xfrm>
              <a:off x="7164288" y="3778301"/>
              <a:ext cx="1571066" cy="369332"/>
            </a:xfrm>
            <a:prstGeom prst="rect">
              <a:avLst/>
            </a:prstGeom>
            <a:noFill/>
          </p:spPr>
          <p:txBody>
            <a:bodyPr wrap="square" rtlCol="0">
              <a:spAutoFit/>
            </a:bodyPr>
            <a:lstStyle/>
            <a:p>
              <a:r>
                <a:rPr lang="en-US" altLang="ja-JP" b="1" dirty="0">
                  <a:solidFill>
                    <a:srgbClr val="FF0000"/>
                  </a:solidFill>
                </a:rPr>
                <a:t>Deeply  bound</a:t>
              </a:r>
              <a:endParaRPr lang="ja-JP" altLang="en-US" b="1" dirty="0">
                <a:solidFill>
                  <a:srgbClr val="FF0000"/>
                </a:solidFill>
              </a:endParaRPr>
            </a:p>
          </p:txBody>
        </p:sp>
        <p:sp>
          <p:nvSpPr>
            <p:cNvPr id="218" name="テキスト ボックス 217"/>
            <p:cNvSpPr txBox="1"/>
            <p:nvPr/>
          </p:nvSpPr>
          <p:spPr>
            <a:xfrm>
              <a:off x="4572032" y="5736676"/>
              <a:ext cx="4429124" cy="369332"/>
            </a:xfrm>
            <a:prstGeom prst="rect">
              <a:avLst/>
            </a:prstGeom>
            <a:noFill/>
          </p:spPr>
          <p:txBody>
            <a:bodyPr wrap="square" rtlCol="0">
              <a:spAutoFit/>
            </a:bodyPr>
            <a:lstStyle/>
            <a:p>
              <a:pPr algn="ctr"/>
              <a:r>
                <a:rPr lang="en-US" altLang="ja-JP" b="1" dirty="0">
                  <a:solidFill>
                    <a:srgbClr val="FF0000"/>
                  </a:solidFill>
                </a:rPr>
                <a:t>Split corresponding to long/short </a:t>
              </a:r>
              <a:r>
                <a:rPr lang="en-US" altLang="ja-JP" b="1" dirty="0" smtClean="0">
                  <a:solidFill>
                    <a:srgbClr val="FF0000"/>
                  </a:solidFill>
                </a:rPr>
                <a:t>axes</a:t>
              </a:r>
              <a:endParaRPr lang="ja-JP" altLang="en-US" b="1" dirty="0">
                <a:solidFill>
                  <a:srgbClr val="FF0000"/>
                </a:solidFill>
              </a:endParaRPr>
            </a:p>
          </p:txBody>
        </p:sp>
        <p:grpSp>
          <p:nvGrpSpPr>
            <p:cNvPr id="219" name="グループ化 37"/>
            <p:cNvGrpSpPr/>
            <p:nvPr/>
          </p:nvGrpSpPr>
          <p:grpSpPr>
            <a:xfrm>
              <a:off x="4860033" y="3360768"/>
              <a:ext cx="1864026" cy="860320"/>
              <a:chOff x="428596" y="3571876"/>
              <a:chExt cx="2786082" cy="1285884"/>
            </a:xfrm>
          </p:grpSpPr>
          <p:grpSp>
            <p:nvGrpSpPr>
              <p:cNvPr id="231" name="グループ化 79"/>
              <p:cNvGrpSpPr/>
              <p:nvPr/>
            </p:nvGrpSpPr>
            <p:grpSpPr>
              <a:xfrm>
                <a:off x="1014168" y="3829492"/>
                <a:ext cx="1571636" cy="785818"/>
                <a:chOff x="1214414" y="3786190"/>
                <a:chExt cx="1571636" cy="785818"/>
              </a:xfrm>
            </p:grpSpPr>
            <p:sp>
              <p:nvSpPr>
                <p:cNvPr id="237" name="円/楕円 236"/>
                <p:cNvSpPr/>
                <p:nvPr/>
              </p:nvSpPr>
              <p:spPr>
                <a:xfrm>
                  <a:off x="1214414" y="3786190"/>
                  <a:ext cx="785818"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2000232" y="3786190"/>
                  <a:ext cx="785818"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2" name="グループ化 26"/>
              <p:cNvGrpSpPr/>
              <p:nvPr/>
            </p:nvGrpSpPr>
            <p:grpSpPr>
              <a:xfrm>
                <a:off x="428596" y="3571876"/>
                <a:ext cx="2786082" cy="1285884"/>
                <a:chOff x="642910" y="2286786"/>
                <a:chExt cx="2786082" cy="1285884"/>
              </a:xfrm>
            </p:grpSpPr>
            <p:cxnSp>
              <p:nvCxnSpPr>
                <p:cNvPr id="234" name="直線矢印コネクタ 233"/>
                <p:cNvCxnSpPr/>
                <p:nvPr/>
              </p:nvCxnSpPr>
              <p:spPr>
                <a:xfrm>
                  <a:off x="642910" y="2928934"/>
                  <a:ext cx="2786082"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5" name="直線矢印コネクタ 234"/>
                <p:cNvCxnSpPr/>
                <p:nvPr/>
              </p:nvCxnSpPr>
              <p:spPr>
                <a:xfrm rot="5400000">
                  <a:off x="1393009" y="2928934"/>
                  <a:ext cx="1285884" cy="158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6" name="直線矢印コネクタ 235"/>
                <p:cNvCxnSpPr/>
                <p:nvPr/>
              </p:nvCxnSpPr>
              <p:spPr>
                <a:xfrm rot="10800000" flipV="1">
                  <a:off x="1500167" y="2536422"/>
                  <a:ext cx="1071569" cy="786612"/>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33" name="図 232" descr="p-waves.png"/>
              <p:cNvPicPr>
                <a:picLocks noChangeAspect="1"/>
              </p:cNvPicPr>
              <p:nvPr/>
            </p:nvPicPr>
            <p:blipFill>
              <a:blip r:embed="rId3"/>
              <a:srcRect b="77991"/>
              <a:stretch>
                <a:fillRect/>
              </a:stretch>
            </p:blipFill>
            <p:spPr>
              <a:xfrm>
                <a:off x="586548" y="3929066"/>
                <a:ext cx="2413816" cy="642942"/>
              </a:xfrm>
              <a:prstGeom prst="rect">
                <a:avLst/>
              </a:prstGeom>
            </p:spPr>
          </p:pic>
        </p:grpSp>
        <p:grpSp>
          <p:nvGrpSpPr>
            <p:cNvPr id="220" name="グループ化 46"/>
            <p:cNvGrpSpPr/>
            <p:nvPr/>
          </p:nvGrpSpPr>
          <p:grpSpPr>
            <a:xfrm>
              <a:off x="4860033" y="4777030"/>
              <a:ext cx="1864026" cy="884218"/>
              <a:chOff x="1785918" y="4994150"/>
              <a:chExt cx="2786082" cy="1321604"/>
            </a:xfrm>
          </p:grpSpPr>
          <p:grpSp>
            <p:nvGrpSpPr>
              <p:cNvPr id="223" name="グループ化 32"/>
              <p:cNvGrpSpPr/>
              <p:nvPr/>
            </p:nvGrpSpPr>
            <p:grpSpPr>
              <a:xfrm>
                <a:off x="1785918" y="5000636"/>
                <a:ext cx="2786082" cy="1285884"/>
                <a:chOff x="642910" y="2286786"/>
                <a:chExt cx="2786082" cy="1285884"/>
              </a:xfrm>
            </p:grpSpPr>
            <p:cxnSp>
              <p:nvCxnSpPr>
                <p:cNvPr id="228" name="直線矢印コネクタ 227"/>
                <p:cNvCxnSpPr/>
                <p:nvPr/>
              </p:nvCxnSpPr>
              <p:spPr>
                <a:xfrm>
                  <a:off x="642910" y="2928934"/>
                  <a:ext cx="2786082"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9" name="直線矢印コネクタ 228"/>
                <p:cNvCxnSpPr/>
                <p:nvPr/>
              </p:nvCxnSpPr>
              <p:spPr>
                <a:xfrm rot="5400000">
                  <a:off x="1393009" y="2928934"/>
                  <a:ext cx="1285884" cy="158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0" name="直線矢印コネクタ 229"/>
                <p:cNvCxnSpPr/>
                <p:nvPr/>
              </p:nvCxnSpPr>
              <p:spPr>
                <a:xfrm rot="10800000" flipV="1">
                  <a:off x="1500167" y="2536422"/>
                  <a:ext cx="1071569" cy="786612"/>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24" name="グループ化 79"/>
              <p:cNvGrpSpPr/>
              <p:nvPr/>
            </p:nvGrpSpPr>
            <p:grpSpPr>
              <a:xfrm>
                <a:off x="2386656" y="5243086"/>
                <a:ext cx="1571636" cy="785818"/>
                <a:chOff x="1214414" y="3786190"/>
                <a:chExt cx="1571636" cy="785818"/>
              </a:xfrm>
            </p:grpSpPr>
            <p:sp>
              <p:nvSpPr>
                <p:cNvPr id="226" name="円/楕円 225"/>
                <p:cNvSpPr/>
                <p:nvPr/>
              </p:nvSpPr>
              <p:spPr>
                <a:xfrm>
                  <a:off x="1214414" y="3786190"/>
                  <a:ext cx="785818"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円/楕円 226"/>
                <p:cNvSpPr/>
                <p:nvPr/>
              </p:nvSpPr>
              <p:spPr>
                <a:xfrm>
                  <a:off x="2000232" y="3786190"/>
                  <a:ext cx="785818"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5" name="図 224" descr="p-waves.png"/>
              <p:cNvPicPr>
                <a:picLocks noChangeAspect="1"/>
              </p:cNvPicPr>
              <p:nvPr/>
            </p:nvPicPr>
            <p:blipFill>
              <a:blip r:embed="rId3"/>
              <a:srcRect t="77032" r="33410" b="-4543"/>
              <a:stretch>
                <a:fillRect/>
              </a:stretch>
            </p:blipFill>
            <p:spPr>
              <a:xfrm rot="16200000">
                <a:off x="2527087" y="5253113"/>
                <a:ext cx="1321604" cy="803678"/>
              </a:xfrm>
              <a:prstGeom prst="rect">
                <a:avLst/>
              </a:prstGeom>
            </p:spPr>
          </p:pic>
        </p:grpSp>
        <p:sp>
          <p:nvSpPr>
            <p:cNvPr id="221" name="テキスト ボックス 220"/>
            <p:cNvSpPr txBox="1"/>
            <p:nvPr/>
          </p:nvSpPr>
          <p:spPr>
            <a:xfrm>
              <a:off x="7270156" y="4874382"/>
              <a:ext cx="1534398" cy="369332"/>
            </a:xfrm>
            <a:prstGeom prst="rect">
              <a:avLst/>
            </a:prstGeom>
            <a:noFill/>
          </p:spPr>
          <p:txBody>
            <a:bodyPr wrap="square" rtlCol="0">
              <a:spAutoFit/>
            </a:bodyPr>
            <a:lstStyle/>
            <a:p>
              <a:r>
                <a:rPr kumimoji="1" lang="en-US" altLang="ja-JP" b="1" dirty="0" smtClean="0"/>
                <a:t>Small overlap</a:t>
              </a:r>
              <a:endParaRPr kumimoji="1" lang="ja-JP" altLang="en-US" b="1" dirty="0"/>
            </a:p>
          </p:txBody>
        </p:sp>
        <p:sp>
          <p:nvSpPr>
            <p:cNvPr id="222" name="テキスト ボックス 221"/>
            <p:cNvSpPr txBox="1"/>
            <p:nvPr/>
          </p:nvSpPr>
          <p:spPr>
            <a:xfrm>
              <a:off x="6961374" y="5219908"/>
              <a:ext cx="1859098" cy="369332"/>
            </a:xfrm>
            <a:prstGeom prst="rect">
              <a:avLst/>
            </a:prstGeom>
            <a:noFill/>
          </p:spPr>
          <p:txBody>
            <a:bodyPr wrap="square" rtlCol="0">
              <a:spAutoFit/>
            </a:bodyPr>
            <a:lstStyle/>
            <a:p>
              <a:r>
                <a:rPr lang="en-US" altLang="ja-JP" b="1" dirty="0" smtClean="0">
                  <a:solidFill>
                    <a:srgbClr val="FF0000"/>
                  </a:solidFill>
                </a:rPr>
                <a:t>Shallowly  </a:t>
              </a:r>
              <a:r>
                <a:rPr lang="en-US" altLang="ja-JP" b="1" dirty="0">
                  <a:solidFill>
                    <a:srgbClr val="FF0000"/>
                  </a:solidFill>
                </a:rPr>
                <a:t>bound</a:t>
              </a:r>
              <a:endParaRPr lang="ja-JP" altLang="en-US" b="1" dirty="0">
                <a:solidFill>
                  <a:srgbClr val="FF0000"/>
                </a:solidFill>
              </a:endParaRPr>
            </a:p>
          </p:txBody>
        </p:sp>
      </p:grpSp>
      <p:sp>
        <p:nvSpPr>
          <p:cNvPr id="239" name="正方形/長方形 238"/>
          <p:cNvSpPr/>
          <p:nvPr/>
        </p:nvSpPr>
        <p:spPr>
          <a:xfrm>
            <a:off x="4597666" y="620688"/>
            <a:ext cx="454633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0" name="グループ化 239"/>
          <p:cNvGrpSpPr/>
          <p:nvPr/>
        </p:nvGrpSpPr>
        <p:grpSpPr>
          <a:xfrm>
            <a:off x="4716016" y="190952"/>
            <a:ext cx="2119500" cy="1796168"/>
            <a:chOff x="1084348" y="908720"/>
            <a:chExt cx="2119500" cy="1796168"/>
          </a:xfrm>
        </p:grpSpPr>
        <p:pic>
          <p:nvPicPr>
            <p:cNvPr id="241" name="図 240" descr="deformation.png"/>
            <p:cNvPicPr>
              <a:picLocks noChangeAspect="1"/>
            </p:cNvPicPr>
            <p:nvPr/>
          </p:nvPicPr>
          <p:blipFill>
            <a:blip r:embed="rId4"/>
            <a:srcRect t="55152"/>
            <a:stretch>
              <a:fillRect/>
            </a:stretch>
          </p:blipFill>
          <p:spPr>
            <a:xfrm>
              <a:off x="1186494" y="908720"/>
              <a:ext cx="1915208" cy="1364659"/>
            </a:xfrm>
            <a:prstGeom prst="rect">
              <a:avLst/>
            </a:prstGeom>
          </p:spPr>
        </p:pic>
        <p:sp>
          <p:nvSpPr>
            <p:cNvPr id="242" name="テキスト ボックス 241"/>
            <p:cNvSpPr txBox="1"/>
            <p:nvPr/>
          </p:nvSpPr>
          <p:spPr>
            <a:xfrm>
              <a:off x="1084348" y="2335556"/>
              <a:ext cx="2119500" cy="369332"/>
            </a:xfrm>
            <a:prstGeom prst="rect">
              <a:avLst/>
            </a:prstGeom>
            <a:noFill/>
          </p:spPr>
          <p:txBody>
            <a:bodyPr wrap="square" rtlCol="0">
              <a:spAutoFit/>
            </a:bodyPr>
            <a:lstStyle/>
            <a:p>
              <a:pPr algn="ctr"/>
              <a:r>
                <a:rPr lang="en-US" altLang="ja-JP" dirty="0" smtClean="0"/>
                <a:t>Triaxial deformation</a:t>
              </a:r>
              <a:endParaRPr kumimoji="1" lang="ja-JP" altLang="en-US" dirty="0"/>
            </a:p>
          </p:txBody>
        </p:sp>
      </p:grpSp>
      <p:grpSp>
        <p:nvGrpSpPr>
          <p:cNvPr id="243" name="グループ化 242"/>
          <p:cNvGrpSpPr/>
          <p:nvPr/>
        </p:nvGrpSpPr>
        <p:grpSpPr>
          <a:xfrm>
            <a:off x="7013300" y="122524"/>
            <a:ext cx="2167212" cy="1866316"/>
            <a:chOff x="3484908" y="840292"/>
            <a:chExt cx="2167212" cy="1866316"/>
          </a:xfrm>
        </p:grpSpPr>
        <p:pic>
          <p:nvPicPr>
            <p:cNvPr id="244" name="図 243" descr="deformation.png"/>
            <p:cNvPicPr>
              <a:picLocks noChangeAspect="1"/>
            </p:cNvPicPr>
            <p:nvPr/>
          </p:nvPicPr>
          <p:blipFill>
            <a:blip r:embed="rId5"/>
            <a:srcRect t="33949" b="33578"/>
            <a:stretch>
              <a:fillRect/>
            </a:stretch>
          </p:blipFill>
          <p:spPr>
            <a:xfrm>
              <a:off x="3598896" y="840292"/>
              <a:ext cx="1939236" cy="1501514"/>
            </a:xfrm>
            <a:prstGeom prst="rect">
              <a:avLst/>
            </a:prstGeom>
          </p:spPr>
        </p:pic>
        <p:sp>
          <p:nvSpPr>
            <p:cNvPr id="245" name="テキスト ボックス 244"/>
            <p:cNvSpPr txBox="1"/>
            <p:nvPr/>
          </p:nvSpPr>
          <p:spPr>
            <a:xfrm>
              <a:off x="3484908" y="2337276"/>
              <a:ext cx="2167212" cy="369332"/>
            </a:xfrm>
            <a:prstGeom prst="rect">
              <a:avLst/>
            </a:prstGeom>
            <a:noFill/>
          </p:spPr>
          <p:txBody>
            <a:bodyPr wrap="square" rtlCol="0">
              <a:spAutoFit/>
            </a:bodyPr>
            <a:lstStyle/>
            <a:p>
              <a:pPr algn="ctr"/>
              <a:r>
                <a:rPr lang="en-US" altLang="ja-JP" dirty="0" err="1" smtClean="0"/>
                <a:t>Prolate</a:t>
              </a:r>
              <a:r>
                <a:rPr lang="en-US" altLang="ja-JP" dirty="0" smtClean="0"/>
                <a:t> deformation</a:t>
              </a:r>
              <a:endParaRPr kumimoji="1" lang="ja-JP" altLang="en-US" dirty="0"/>
            </a:p>
          </p:txBody>
        </p:sp>
      </p:grpSp>
      <p:grpSp>
        <p:nvGrpSpPr>
          <p:cNvPr id="61" name="グループ化 60"/>
          <p:cNvGrpSpPr/>
          <p:nvPr/>
        </p:nvGrpSpPr>
        <p:grpSpPr>
          <a:xfrm>
            <a:off x="306018" y="1192655"/>
            <a:ext cx="4646534" cy="451406"/>
            <a:chOff x="318721" y="1124744"/>
            <a:chExt cx="4646534" cy="451406"/>
          </a:xfrm>
        </p:grpSpPr>
        <p:sp>
          <p:nvSpPr>
            <p:cNvPr id="62" name="正方形/長方形 61"/>
            <p:cNvSpPr/>
            <p:nvPr/>
          </p:nvSpPr>
          <p:spPr>
            <a:xfrm>
              <a:off x="827584" y="1124744"/>
              <a:ext cx="4137671" cy="451406"/>
            </a:xfrm>
            <a:prstGeom prst="rect">
              <a:avLst/>
            </a:prstGeom>
          </p:spPr>
          <p:txBody>
            <a:bodyPr wrap="none">
              <a:spAutoFit/>
            </a:bodyPr>
            <a:lstStyle/>
            <a:p>
              <a:pPr>
                <a:lnSpc>
                  <a:spcPts val="2800"/>
                </a:lnSpc>
              </a:pPr>
              <a:r>
                <a:rPr lang="en-US" altLang="ja-JP" sz="2200" b="1" i="1" dirty="0" smtClean="0">
                  <a:solidFill>
                    <a:srgbClr val="FF0000"/>
                  </a:solidFill>
                </a:rPr>
                <a:t>p</a:t>
              </a:r>
              <a:r>
                <a:rPr lang="en-US" altLang="ja-JP" sz="2200" b="1" dirty="0" smtClean="0">
                  <a:solidFill>
                    <a:srgbClr val="FF0000"/>
                  </a:solidFill>
                </a:rPr>
                <a:t>-states </a:t>
              </a:r>
              <a:r>
                <a:rPr lang="en-US" altLang="ja-JP" sz="2200" b="1" dirty="0">
                  <a:solidFill>
                    <a:srgbClr val="FF0000"/>
                  </a:solidFill>
                </a:rPr>
                <a:t>split into 3 </a:t>
              </a:r>
              <a:r>
                <a:rPr lang="en-US" altLang="ja-JP" sz="2200" b="1" dirty="0" smtClean="0">
                  <a:solidFill>
                    <a:srgbClr val="FF0000"/>
                  </a:solidFill>
                </a:rPr>
                <a:t>different state</a:t>
              </a:r>
              <a:endParaRPr lang="en-US" altLang="ja-JP" sz="2200" b="1" dirty="0">
                <a:solidFill>
                  <a:srgbClr val="FF0000"/>
                </a:solidFill>
              </a:endParaRPr>
            </a:p>
          </p:txBody>
        </p:sp>
        <p:cxnSp>
          <p:nvCxnSpPr>
            <p:cNvPr id="63" name="直線矢印コネクタ 62"/>
            <p:cNvCxnSpPr/>
            <p:nvPr/>
          </p:nvCxnSpPr>
          <p:spPr>
            <a:xfrm>
              <a:off x="318721" y="1350447"/>
              <a:ext cx="504056" cy="17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703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Triaxial deformation</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dirty="0" smtClean="0">
                <a:solidFill>
                  <a:schemeClr val="tx1"/>
                </a:solidFill>
              </a:rPr>
              <a:t>If </a:t>
            </a:r>
            <a:r>
              <a:rPr lang="en-US" altLang="ja-JP" baseline="30000" dirty="0" smtClean="0">
                <a:solidFill>
                  <a:schemeClr val="tx1"/>
                </a:solidFill>
              </a:rPr>
              <a:t>24</a:t>
            </a:r>
            <a:r>
              <a:rPr lang="en-US" altLang="ja-JP" dirty="0" smtClean="0">
                <a:solidFill>
                  <a:schemeClr val="tx1"/>
                </a:solidFill>
              </a:rPr>
              <a:t>Mg is triaxially deformed nuclei</a:t>
            </a:r>
          </a:p>
          <a:p>
            <a:endParaRPr kumimoji="1" lang="en-US" altLang="ja-JP" dirty="0" smtClean="0"/>
          </a:p>
          <a:p>
            <a:endParaRPr lang="en-US" altLang="ja-JP" dirty="0" smtClean="0"/>
          </a:p>
          <a:p>
            <a:endParaRPr kumimoji="1" lang="en-US" altLang="ja-JP" dirty="0" smtClean="0"/>
          </a:p>
          <a:p>
            <a:endParaRPr lang="en-US" altLang="ja-JP" dirty="0" smtClean="0"/>
          </a:p>
          <a:p>
            <a:endParaRPr kumimoji="1" lang="ja-JP" altLang="en-US" dirty="0"/>
          </a:p>
        </p:txBody>
      </p:sp>
      <p:grpSp>
        <p:nvGrpSpPr>
          <p:cNvPr id="24" name="グループ化 23"/>
          <p:cNvGrpSpPr/>
          <p:nvPr/>
        </p:nvGrpSpPr>
        <p:grpSpPr>
          <a:xfrm>
            <a:off x="113667" y="1705346"/>
            <a:ext cx="4235879" cy="4388496"/>
            <a:chOff x="4719329" y="1428736"/>
            <a:chExt cx="4235879" cy="4388496"/>
          </a:xfrm>
        </p:grpSpPr>
        <p:grpSp>
          <p:nvGrpSpPr>
            <p:cNvPr id="4" name="グループ化 27"/>
            <p:cNvGrpSpPr/>
            <p:nvPr/>
          </p:nvGrpSpPr>
          <p:grpSpPr>
            <a:xfrm>
              <a:off x="5429256" y="4357694"/>
              <a:ext cx="2786082" cy="1178728"/>
              <a:chOff x="5429256" y="5107794"/>
              <a:chExt cx="2786082" cy="1178728"/>
            </a:xfrm>
          </p:grpSpPr>
          <p:grpSp>
            <p:nvGrpSpPr>
              <p:cNvPr id="5" name="グループ化 61"/>
              <p:cNvGrpSpPr/>
              <p:nvPr/>
            </p:nvGrpSpPr>
            <p:grpSpPr>
              <a:xfrm>
                <a:off x="5429256" y="5228048"/>
                <a:ext cx="2786082" cy="938218"/>
                <a:chOff x="5143504" y="3659189"/>
                <a:chExt cx="2786082" cy="938218"/>
              </a:xfrm>
            </p:grpSpPr>
            <p:cxnSp>
              <p:nvCxnSpPr>
                <p:cNvPr id="7" name="直線矢印コネクタ 6"/>
                <p:cNvCxnSpPr/>
                <p:nvPr/>
              </p:nvCxnSpPr>
              <p:spPr>
                <a:xfrm>
                  <a:off x="5143504" y="4127504"/>
                  <a:ext cx="2786082"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5947182" y="3721597"/>
                  <a:ext cx="1178727" cy="813402"/>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5400000" flipH="1" flipV="1">
                  <a:off x="6067436" y="4127504"/>
                  <a:ext cx="938218" cy="158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6" name="図 5" descr="p-waves.png"/>
              <p:cNvPicPr>
                <a:picLocks noChangeAspect="1"/>
              </p:cNvPicPr>
              <p:nvPr/>
            </p:nvPicPr>
            <p:blipFill>
              <a:blip r:embed="rId3"/>
              <a:srcRect t="77032" r="33410" b="-4543"/>
              <a:stretch>
                <a:fillRect/>
              </a:stretch>
            </p:blipFill>
            <p:spPr>
              <a:xfrm rot="16200000">
                <a:off x="6267305" y="5295319"/>
                <a:ext cx="1178728" cy="803678"/>
              </a:xfrm>
              <a:prstGeom prst="rect">
                <a:avLst/>
              </a:prstGeom>
            </p:spPr>
          </p:pic>
        </p:grpSp>
        <p:sp>
          <p:nvSpPr>
            <p:cNvPr id="10" name="テキスト ボックス 9"/>
            <p:cNvSpPr txBox="1"/>
            <p:nvPr/>
          </p:nvSpPr>
          <p:spPr>
            <a:xfrm>
              <a:off x="4830144" y="2426250"/>
              <a:ext cx="4001668" cy="400110"/>
            </a:xfrm>
            <a:prstGeom prst="rect">
              <a:avLst/>
            </a:prstGeom>
            <a:noFill/>
          </p:spPr>
          <p:txBody>
            <a:bodyPr wrap="square" rtlCol="0">
              <a:spAutoFit/>
            </a:bodyPr>
            <a:lstStyle/>
            <a:p>
              <a:pPr algn="ctr"/>
              <a:r>
                <a:rPr kumimoji="1" lang="en-US" altLang="ja-JP" sz="2000" b="1" dirty="0" smtClean="0"/>
                <a:t>Large</a:t>
              </a:r>
              <a:r>
                <a:rPr kumimoji="1" lang="ja-JP" altLang="en-US" sz="2000" b="1" dirty="0" smtClean="0"/>
                <a:t> </a:t>
              </a:r>
              <a:r>
                <a:rPr kumimoji="1" lang="en-US" altLang="ja-JP" sz="2000" b="1" dirty="0" smtClean="0"/>
                <a:t>overlap leads to </a:t>
              </a:r>
              <a:r>
                <a:rPr lang="en-US" altLang="ja-JP" sz="2000" b="1" dirty="0" smtClean="0">
                  <a:solidFill>
                    <a:srgbClr val="FF0000"/>
                  </a:solidFill>
                </a:rPr>
                <a:t>deep binding</a:t>
              </a:r>
              <a:endParaRPr kumimoji="1" lang="ja-JP" altLang="en-US" sz="2000" b="1" dirty="0">
                <a:solidFill>
                  <a:srgbClr val="FF0000"/>
                </a:solidFill>
              </a:endParaRPr>
            </a:p>
          </p:txBody>
        </p:sp>
        <p:sp>
          <p:nvSpPr>
            <p:cNvPr id="11" name="テキスト ボックス 10"/>
            <p:cNvSpPr txBox="1"/>
            <p:nvPr/>
          </p:nvSpPr>
          <p:spPr>
            <a:xfrm>
              <a:off x="5860632" y="3938590"/>
              <a:ext cx="1854640" cy="400110"/>
            </a:xfrm>
            <a:prstGeom prst="rect">
              <a:avLst/>
            </a:prstGeom>
            <a:noFill/>
          </p:spPr>
          <p:txBody>
            <a:bodyPr wrap="square" rtlCol="0">
              <a:spAutoFit/>
            </a:bodyPr>
            <a:lstStyle/>
            <a:p>
              <a:pPr algn="ctr"/>
              <a:r>
                <a:rPr lang="en-US" altLang="ja-JP" sz="2000" b="1" dirty="0" smtClean="0">
                  <a:solidFill>
                    <a:srgbClr val="FF0000"/>
                  </a:solidFill>
                </a:rPr>
                <a:t>Middle</a:t>
              </a:r>
              <a:endParaRPr kumimoji="1" lang="ja-JP" altLang="en-US" sz="2000" b="1" dirty="0">
                <a:solidFill>
                  <a:srgbClr val="FF0000"/>
                </a:solidFill>
              </a:endParaRPr>
            </a:p>
          </p:txBody>
        </p:sp>
        <p:sp>
          <p:nvSpPr>
            <p:cNvPr id="12" name="テキスト ボックス 11"/>
            <p:cNvSpPr txBox="1"/>
            <p:nvPr/>
          </p:nvSpPr>
          <p:spPr>
            <a:xfrm>
              <a:off x="4719329" y="5417122"/>
              <a:ext cx="4235879" cy="400110"/>
            </a:xfrm>
            <a:prstGeom prst="rect">
              <a:avLst/>
            </a:prstGeom>
            <a:noFill/>
          </p:spPr>
          <p:txBody>
            <a:bodyPr wrap="square" rtlCol="0">
              <a:spAutoFit/>
            </a:bodyPr>
            <a:lstStyle/>
            <a:p>
              <a:r>
                <a:rPr lang="en-US" altLang="ja-JP" sz="2000" b="1" dirty="0" smtClean="0"/>
                <a:t>Small overlap</a:t>
              </a:r>
              <a:r>
                <a:rPr lang="ja-JP" altLang="en-US" sz="2000" b="1" dirty="0" smtClean="0"/>
                <a:t> </a:t>
              </a:r>
              <a:r>
                <a:rPr lang="en-US" altLang="ja-JP" sz="2000" b="1" dirty="0" smtClean="0"/>
                <a:t>leads to </a:t>
              </a:r>
              <a:r>
                <a:rPr kumimoji="1" lang="en-US" altLang="ja-JP" sz="2000" b="1" dirty="0" smtClean="0">
                  <a:solidFill>
                    <a:srgbClr val="FF0000"/>
                  </a:solidFill>
                </a:rPr>
                <a:t>shallow binding</a:t>
              </a:r>
              <a:endParaRPr kumimoji="1" lang="ja-JP" altLang="en-US" sz="2000" b="1" dirty="0">
                <a:solidFill>
                  <a:srgbClr val="FF0000"/>
                </a:solidFill>
              </a:endParaRPr>
            </a:p>
          </p:txBody>
        </p:sp>
        <p:grpSp>
          <p:nvGrpSpPr>
            <p:cNvPr id="13" name="グループ化 99"/>
            <p:cNvGrpSpPr/>
            <p:nvPr/>
          </p:nvGrpSpPr>
          <p:grpSpPr>
            <a:xfrm>
              <a:off x="5428439" y="1428736"/>
              <a:ext cx="2786082" cy="938218"/>
              <a:chOff x="94809" y="1562088"/>
              <a:chExt cx="2786082" cy="938218"/>
            </a:xfrm>
          </p:grpSpPr>
          <p:cxnSp>
            <p:nvCxnSpPr>
              <p:cNvPr id="14" name="直線矢印コネクタ 13"/>
              <p:cNvCxnSpPr/>
              <p:nvPr/>
            </p:nvCxnSpPr>
            <p:spPr>
              <a:xfrm>
                <a:off x="94809" y="2030403"/>
                <a:ext cx="2786082"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898487" y="1624496"/>
                <a:ext cx="1178727" cy="813402"/>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5400000" flipH="1" flipV="1">
                <a:off x="1018741" y="2030403"/>
                <a:ext cx="938218" cy="158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図 16" descr="p-waves.png"/>
              <p:cNvPicPr>
                <a:picLocks noChangeAspect="1"/>
              </p:cNvPicPr>
              <p:nvPr/>
            </p:nvPicPr>
            <p:blipFill>
              <a:blip r:embed="rId3"/>
              <a:srcRect b="77991"/>
              <a:stretch>
                <a:fillRect/>
              </a:stretch>
            </p:blipFill>
            <p:spPr>
              <a:xfrm>
                <a:off x="280942" y="1757790"/>
                <a:ext cx="2413816" cy="642942"/>
              </a:xfrm>
              <a:prstGeom prst="rect">
                <a:avLst/>
              </a:prstGeom>
            </p:spPr>
          </p:pic>
        </p:grpSp>
        <p:grpSp>
          <p:nvGrpSpPr>
            <p:cNvPr id="18" name="グループ化 104"/>
            <p:cNvGrpSpPr/>
            <p:nvPr/>
          </p:nvGrpSpPr>
          <p:grpSpPr>
            <a:xfrm>
              <a:off x="5429256" y="2928934"/>
              <a:ext cx="2786082" cy="938218"/>
              <a:chOff x="95626" y="3276600"/>
              <a:chExt cx="2786082" cy="938218"/>
            </a:xfrm>
          </p:grpSpPr>
          <p:grpSp>
            <p:nvGrpSpPr>
              <p:cNvPr id="19" name="グループ化 68"/>
              <p:cNvGrpSpPr/>
              <p:nvPr/>
            </p:nvGrpSpPr>
            <p:grpSpPr>
              <a:xfrm>
                <a:off x="95626" y="3276600"/>
                <a:ext cx="2786082" cy="938218"/>
                <a:chOff x="95626" y="3276600"/>
                <a:chExt cx="2786082" cy="938218"/>
              </a:xfrm>
            </p:grpSpPr>
            <p:cxnSp>
              <p:nvCxnSpPr>
                <p:cNvPr id="21" name="直線矢印コネクタ 20"/>
                <p:cNvCxnSpPr/>
                <p:nvPr/>
              </p:nvCxnSpPr>
              <p:spPr>
                <a:xfrm>
                  <a:off x="95626" y="3744915"/>
                  <a:ext cx="2786082"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899304" y="3339008"/>
                  <a:ext cx="1178727" cy="813402"/>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5400000" flipH="1" flipV="1">
                  <a:off x="1019558" y="3744915"/>
                  <a:ext cx="938218" cy="158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0" name="図 19" descr="p-waves.png"/>
              <p:cNvPicPr>
                <a:picLocks noChangeAspect="1"/>
              </p:cNvPicPr>
              <p:nvPr/>
            </p:nvPicPr>
            <p:blipFill>
              <a:blip r:embed="rId3"/>
              <a:srcRect t="38516" r="13433" b="39475"/>
              <a:stretch>
                <a:fillRect/>
              </a:stretch>
            </p:blipFill>
            <p:spPr>
              <a:xfrm rot="19477945">
                <a:off x="696465" y="3424238"/>
                <a:ext cx="1698657" cy="642942"/>
              </a:xfrm>
              <a:prstGeom prst="rect">
                <a:avLst/>
              </a:prstGeom>
            </p:spPr>
          </p:pic>
        </p:grpSp>
      </p:grpSp>
      <p:sp>
        <p:nvSpPr>
          <p:cNvPr id="239" name="正方形/長方形 238"/>
          <p:cNvSpPr/>
          <p:nvPr/>
        </p:nvSpPr>
        <p:spPr>
          <a:xfrm>
            <a:off x="4597666" y="620688"/>
            <a:ext cx="454633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0" name="グループ化 239"/>
          <p:cNvGrpSpPr/>
          <p:nvPr/>
        </p:nvGrpSpPr>
        <p:grpSpPr>
          <a:xfrm>
            <a:off x="4716016" y="190952"/>
            <a:ext cx="2119500" cy="1796168"/>
            <a:chOff x="1084348" y="908720"/>
            <a:chExt cx="2119500" cy="1796168"/>
          </a:xfrm>
        </p:grpSpPr>
        <p:pic>
          <p:nvPicPr>
            <p:cNvPr id="241" name="図 240" descr="deformation.png"/>
            <p:cNvPicPr>
              <a:picLocks noChangeAspect="1"/>
            </p:cNvPicPr>
            <p:nvPr/>
          </p:nvPicPr>
          <p:blipFill>
            <a:blip r:embed="rId4"/>
            <a:srcRect t="55152"/>
            <a:stretch>
              <a:fillRect/>
            </a:stretch>
          </p:blipFill>
          <p:spPr>
            <a:xfrm>
              <a:off x="1186494" y="908720"/>
              <a:ext cx="1915208" cy="1364659"/>
            </a:xfrm>
            <a:prstGeom prst="rect">
              <a:avLst/>
            </a:prstGeom>
          </p:spPr>
        </p:pic>
        <p:sp>
          <p:nvSpPr>
            <p:cNvPr id="242" name="テキスト ボックス 241"/>
            <p:cNvSpPr txBox="1"/>
            <p:nvPr/>
          </p:nvSpPr>
          <p:spPr>
            <a:xfrm>
              <a:off x="1084348" y="2335556"/>
              <a:ext cx="2119500" cy="369332"/>
            </a:xfrm>
            <a:prstGeom prst="rect">
              <a:avLst/>
            </a:prstGeom>
            <a:noFill/>
          </p:spPr>
          <p:txBody>
            <a:bodyPr wrap="square" rtlCol="0">
              <a:spAutoFit/>
            </a:bodyPr>
            <a:lstStyle/>
            <a:p>
              <a:pPr algn="ctr"/>
              <a:r>
                <a:rPr lang="en-US" altLang="ja-JP" dirty="0" smtClean="0"/>
                <a:t>Triaxial deformation</a:t>
              </a:r>
              <a:endParaRPr kumimoji="1" lang="ja-JP" altLang="en-US" dirty="0"/>
            </a:p>
          </p:txBody>
        </p:sp>
      </p:grpSp>
      <p:grpSp>
        <p:nvGrpSpPr>
          <p:cNvPr id="243" name="グループ化 242"/>
          <p:cNvGrpSpPr/>
          <p:nvPr/>
        </p:nvGrpSpPr>
        <p:grpSpPr>
          <a:xfrm>
            <a:off x="7013300" y="122524"/>
            <a:ext cx="2167212" cy="1866316"/>
            <a:chOff x="3484908" y="840292"/>
            <a:chExt cx="2167212" cy="1866316"/>
          </a:xfrm>
        </p:grpSpPr>
        <p:pic>
          <p:nvPicPr>
            <p:cNvPr id="244" name="図 243" descr="deformation.png"/>
            <p:cNvPicPr>
              <a:picLocks noChangeAspect="1"/>
            </p:cNvPicPr>
            <p:nvPr/>
          </p:nvPicPr>
          <p:blipFill>
            <a:blip r:embed="rId5"/>
            <a:srcRect t="33949" b="33578"/>
            <a:stretch>
              <a:fillRect/>
            </a:stretch>
          </p:blipFill>
          <p:spPr>
            <a:xfrm>
              <a:off x="3598896" y="840292"/>
              <a:ext cx="1939236" cy="1501514"/>
            </a:xfrm>
            <a:prstGeom prst="rect">
              <a:avLst/>
            </a:prstGeom>
          </p:spPr>
        </p:pic>
        <p:sp>
          <p:nvSpPr>
            <p:cNvPr id="245" name="テキスト ボックス 244"/>
            <p:cNvSpPr txBox="1"/>
            <p:nvPr/>
          </p:nvSpPr>
          <p:spPr>
            <a:xfrm>
              <a:off x="3484908" y="2337276"/>
              <a:ext cx="2167212" cy="369332"/>
            </a:xfrm>
            <a:prstGeom prst="rect">
              <a:avLst/>
            </a:prstGeom>
            <a:noFill/>
          </p:spPr>
          <p:txBody>
            <a:bodyPr wrap="square" rtlCol="0">
              <a:spAutoFit/>
            </a:bodyPr>
            <a:lstStyle/>
            <a:p>
              <a:pPr algn="ctr"/>
              <a:r>
                <a:rPr lang="en-US" altLang="ja-JP" dirty="0" err="1" smtClean="0"/>
                <a:t>Prolate</a:t>
              </a:r>
              <a:r>
                <a:rPr lang="en-US" altLang="ja-JP" dirty="0" smtClean="0"/>
                <a:t> deformation</a:t>
              </a:r>
              <a:endParaRPr kumimoji="1" lang="ja-JP" altLang="en-US" dirty="0"/>
            </a:p>
          </p:txBody>
        </p:sp>
      </p:grpSp>
      <p:grpSp>
        <p:nvGrpSpPr>
          <p:cNvPr id="61" name="グループ化 60"/>
          <p:cNvGrpSpPr/>
          <p:nvPr/>
        </p:nvGrpSpPr>
        <p:grpSpPr>
          <a:xfrm>
            <a:off x="4691038" y="2161947"/>
            <a:ext cx="4310118" cy="3481631"/>
            <a:chOff x="1215112" y="2629911"/>
            <a:chExt cx="4310118" cy="3481631"/>
          </a:xfrm>
        </p:grpSpPr>
        <p:cxnSp>
          <p:nvCxnSpPr>
            <p:cNvPr id="62" name="直線矢印コネクタ 61"/>
            <p:cNvCxnSpPr/>
            <p:nvPr/>
          </p:nvCxnSpPr>
          <p:spPr>
            <a:xfrm rot="5400000" flipH="1" flipV="1">
              <a:off x="93830" y="4208595"/>
              <a:ext cx="307183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00298" y="4498982"/>
              <a:ext cx="500066" cy="15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500430" y="4000504"/>
              <a:ext cx="500066" cy="15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4643438" y="3571876"/>
              <a:ext cx="500066" cy="15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1941240" y="5715016"/>
              <a:ext cx="500066"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884550" y="5357826"/>
              <a:ext cx="687186" cy="369332"/>
            </a:xfrm>
            <a:prstGeom prst="rect">
              <a:avLst/>
            </a:prstGeom>
            <a:noFill/>
          </p:spPr>
          <p:txBody>
            <a:bodyPr wrap="square" rtlCol="0">
              <a:spAutoFit/>
            </a:bodyPr>
            <a:lstStyle/>
            <a:p>
              <a:pPr algn="ctr"/>
              <a:r>
                <a:rPr kumimoji="1" lang="en-US" altLang="ja-JP" dirty="0" smtClean="0"/>
                <a:t>G.S.</a:t>
              </a:r>
              <a:endParaRPr kumimoji="1" lang="ja-JP" altLang="en-US" dirty="0"/>
            </a:p>
          </p:txBody>
        </p:sp>
        <p:sp>
          <p:nvSpPr>
            <p:cNvPr id="68" name="テキスト ボックス 67"/>
            <p:cNvSpPr txBox="1"/>
            <p:nvPr/>
          </p:nvSpPr>
          <p:spPr>
            <a:xfrm rot="16200000">
              <a:off x="236440" y="4193358"/>
              <a:ext cx="2357454" cy="400110"/>
            </a:xfrm>
            <a:prstGeom prst="rect">
              <a:avLst/>
            </a:prstGeom>
            <a:noFill/>
          </p:spPr>
          <p:txBody>
            <a:bodyPr wrap="square" rtlCol="0">
              <a:spAutoFit/>
            </a:bodyPr>
            <a:lstStyle/>
            <a:p>
              <a:pPr algn="ctr"/>
              <a:r>
                <a:rPr kumimoji="1" lang="en-US" altLang="ja-JP" sz="2000" b="1" dirty="0" smtClean="0"/>
                <a:t>Excitation Energy</a:t>
              </a:r>
              <a:endParaRPr kumimoji="1" lang="ja-JP" altLang="en-US" sz="2000" b="1" dirty="0"/>
            </a:p>
          </p:txBody>
        </p:sp>
        <p:pic>
          <p:nvPicPr>
            <p:cNvPr id="69" name="図 68" descr="triaxial_lowest.png"/>
            <p:cNvPicPr>
              <a:picLocks noChangeAspect="1"/>
            </p:cNvPicPr>
            <p:nvPr/>
          </p:nvPicPr>
          <p:blipFill>
            <a:blip r:embed="rId6" cstate="print"/>
            <a:stretch>
              <a:fillRect/>
            </a:stretch>
          </p:blipFill>
          <p:spPr>
            <a:xfrm>
              <a:off x="2000232" y="3500438"/>
              <a:ext cx="1310420" cy="536429"/>
            </a:xfrm>
            <a:prstGeom prst="rect">
              <a:avLst/>
            </a:prstGeom>
          </p:spPr>
        </p:pic>
        <p:pic>
          <p:nvPicPr>
            <p:cNvPr id="70" name="図 69" descr="triaxial_2nd-lowest.png"/>
            <p:cNvPicPr>
              <a:picLocks noChangeAspect="1"/>
            </p:cNvPicPr>
            <p:nvPr/>
          </p:nvPicPr>
          <p:blipFill>
            <a:blip r:embed="rId7" cstate="print"/>
            <a:stretch>
              <a:fillRect/>
            </a:stretch>
          </p:blipFill>
          <p:spPr>
            <a:xfrm>
              <a:off x="3071802" y="3076146"/>
              <a:ext cx="1310421" cy="638606"/>
            </a:xfrm>
            <a:prstGeom prst="rect">
              <a:avLst/>
            </a:prstGeom>
          </p:spPr>
        </p:pic>
        <p:pic>
          <p:nvPicPr>
            <p:cNvPr id="71" name="図 70" descr="triaxial_3rd-lowest.png"/>
            <p:cNvPicPr>
              <a:picLocks noChangeAspect="1"/>
            </p:cNvPicPr>
            <p:nvPr/>
          </p:nvPicPr>
          <p:blipFill>
            <a:blip r:embed="rId8" cstate="print"/>
            <a:stretch>
              <a:fillRect/>
            </a:stretch>
          </p:blipFill>
          <p:spPr>
            <a:xfrm>
              <a:off x="4214810" y="2718956"/>
              <a:ext cx="1310420" cy="536429"/>
            </a:xfrm>
            <a:prstGeom prst="rect">
              <a:avLst/>
            </a:prstGeom>
          </p:spPr>
        </p:pic>
        <p:sp>
          <p:nvSpPr>
            <p:cNvPr id="72" name="正方形/長方形 71"/>
            <p:cNvSpPr/>
            <p:nvPr/>
          </p:nvSpPr>
          <p:spPr>
            <a:xfrm>
              <a:off x="1677848" y="2629911"/>
              <a:ext cx="1204176" cy="584775"/>
            </a:xfrm>
            <a:prstGeom prst="rect">
              <a:avLst/>
            </a:prstGeom>
          </p:spPr>
          <p:txBody>
            <a:bodyPr wrap="none">
              <a:spAutoFit/>
            </a:bodyPr>
            <a:lstStyle/>
            <a:p>
              <a:r>
                <a:rPr lang="en-US" altLang="ja-JP" sz="3200" b="1" baseline="30000" dirty="0" smtClean="0"/>
                <a:t>25</a:t>
              </a:r>
              <a:r>
                <a:rPr lang="en-US" altLang="ja-JP" sz="3200" b="1" baseline="-25000" dirty="0" smtClean="0">
                  <a:latin typeface="Symbol" pitchFamily="18" charset="2"/>
                </a:rPr>
                <a:t>L</a:t>
              </a:r>
              <a:r>
                <a:rPr lang="en-US" altLang="ja-JP" sz="3200" b="1" dirty="0" smtClean="0"/>
                <a:t>Mg</a:t>
              </a:r>
              <a:endParaRPr lang="ja-JP" altLang="en-US" sz="3200" b="1" dirty="0"/>
            </a:p>
          </p:txBody>
        </p:sp>
        <p:sp>
          <p:nvSpPr>
            <p:cNvPr id="73" name="正方形/長方形 72"/>
            <p:cNvSpPr/>
            <p:nvPr/>
          </p:nvSpPr>
          <p:spPr>
            <a:xfrm>
              <a:off x="1310388" y="5742210"/>
              <a:ext cx="1813317" cy="369332"/>
            </a:xfrm>
            <a:prstGeom prst="rect">
              <a:avLst/>
            </a:prstGeom>
          </p:spPr>
          <p:txBody>
            <a:bodyPr wrap="none">
              <a:spAutoFit/>
            </a:bodyPr>
            <a:lstStyle/>
            <a:p>
              <a:r>
                <a:rPr lang="en-US" altLang="ja-JP" b="1" baseline="30000" dirty="0" smtClean="0">
                  <a:solidFill>
                    <a:srgbClr val="C00000"/>
                  </a:solidFill>
                </a:rPr>
                <a:t>24</a:t>
              </a:r>
              <a:r>
                <a:rPr lang="en-US" altLang="ja-JP" b="1" dirty="0" smtClean="0">
                  <a:solidFill>
                    <a:srgbClr val="C00000"/>
                  </a:solidFill>
                </a:rPr>
                <a:t>Mg</a:t>
              </a:r>
              <a:r>
                <a:rPr lang="en-US" altLang="ja-JP" b="1" dirty="0" smtClean="0">
                  <a:solidFill>
                    <a:srgbClr val="C00000"/>
                  </a:solidFill>
                  <a:latin typeface="Cambria Math"/>
                  <a:ea typeface="Cambria Math"/>
                </a:rPr>
                <a:t>⊗</a:t>
              </a:r>
              <a:r>
                <a:rPr lang="en-US" altLang="ja-JP" b="1" dirty="0" smtClean="0">
                  <a:solidFill>
                    <a:srgbClr val="C00000"/>
                  </a:solidFill>
                  <a:latin typeface="Symbol" pitchFamily="18" charset="2"/>
                </a:rPr>
                <a:t>L(</a:t>
              </a:r>
              <a:r>
                <a:rPr lang="en-US" altLang="ja-JP" b="1" i="1" dirty="0" smtClean="0">
                  <a:solidFill>
                    <a:srgbClr val="C00000"/>
                  </a:solidFill>
                </a:rPr>
                <a:t>s-</a:t>
              </a:r>
              <a:r>
                <a:rPr lang="en-US" altLang="ja-JP" b="1" dirty="0" smtClean="0">
                  <a:solidFill>
                    <a:srgbClr val="C00000"/>
                  </a:solidFill>
                </a:rPr>
                <a:t>orbit)</a:t>
              </a:r>
              <a:endParaRPr lang="ja-JP" altLang="en-US" b="1" dirty="0">
                <a:solidFill>
                  <a:srgbClr val="C00000"/>
                </a:solidFill>
              </a:endParaRPr>
            </a:p>
          </p:txBody>
        </p:sp>
        <p:sp>
          <p:nvSpPr>
            <p:cNvPr id="74" name="正方形/長方形 73"/>
            <p:cNvSpPr/>
            <p:nvPr/>
          </p:nvSpPr>
          <p:spPr>
            <a:xfrm>
              <a:off x="2967076" y="4944250"/>
              <a:ext cx="1843774" cy="369332"/>
            </a:xfrm>
            <a:prstGeom prst="rect">
              <a:avLst/>
            </a:prstGeom>
          </p:spPr>
          <p:txBody>
            <a:bodyPr wrap="none">
              <a:spAutoFit/>
            </a:bodyPr>
            <a:lstStyle/>
            <a:p>
              <a:r>
                <a:rPr lang="en-US" altLang="ja-JP" b="1" baseline="30000" dirty="0" smtClean="0">
                  <a:solidFill>
                    <a:schemeClr val="tx2"/>
                  </a:solidFill>
                </a:rPr>
                <a:t>24</a:t>
              </a:r>
              <a:r>
                <a:rPr lang="en-US" altLang="ja-JP" b="1" dirty="0" smtClean="0">
                  <a:solidFill>
                    <a:schemeClr val="tx2"/>
                  </a:solidFill>
                </a:rPr>
                <a:t>Mg</a:t>
              </a:r>
              <a:r>
                <a:rPr lang="en-US" altLang="ja-JP" b="1" dirty="0" smtClean="0">
                  <a:solidFill>
                    <a:schemeClr val="tx2"/>
                  </a:solidFill>
                  <a:latin typeface="Cambria Math"/>
                  <a:ea typeface="Cambria Math"/>
                </a:rPr>
                <a:t>⊗</a:t>
              </a:r>
              <a:r>
                <a:rPr lang="en-US" altLang="ja-JP" b="1" dirty="0" smtClean="0">
                  <a:solidFill>
                    <a:schemeClr val="tx2"/>
                  </a:solidFill>
                  <a:latin typeface="Symbol" pitchFamily="18" charset="2"/>
                </a:rPr>
                <a:t>L(</a:t>
              </a:r>
              <a:r>
                <a:rPr lang="en-US" altLang="ja-JP" b="1" i="1" dirty="0" smtClean="0">
                  <a:solidFill>
                    <a:schemeClr val="tx2"/>
                  </a:solidFill>
                </a:rPr>
                <a:t>p-</a:t>
              </a:r>
              <a:r>
                <a:rPr lang="en-US" altLang="ja-JP" b="1" dirty="0" smtClean="0">
                  <a:solidFill>
                    <a:schemeClr val="tx2"/>
                  </a:solidFill>
                </a:rPr>
                <a:t>orbit)</a:t>
              </a:r>
              <a:endParaRPr lang="ja-JP" altLang="en-US" b="1" dirty="0">
                <a:solidFill>
                  <a:schemeClr val="tx2"/>
                </a:solidFill>
              </a:endParaRPr>
            </a:p>
          </p:txBody>
        </p:sp>
        <p:sp>
          <p:nvSpPr>
            <p:cNvPr id="75" name="右中かっこ 74"/>
            <p:cNvSpPr/>
            <p:nvPr/>
          </p:nvSpPr>
          <p:spPr>
            <a:xfrm rot="5400000">
              <a:off x="3683945" y="3514187"/>
              <a:ext cx="330300" cy="2588818"/>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テキスト ボックス 75"/>
            <p:cNvSpPr txBox="1"/>
            <p:nvPr/>
          </p:nvSpPr>
          <p:spPr>
            <a:xfrm>
              <a:off x="3286116" y="4143380"/>
              <a:ext cx="2214578" cy="400110"/>
            </a:xfrm>
            <a:prstGeom prst="rect">
              <a:avLst/>
            </a:prstGeom>
            <a:noFill/>
          </p:spPr>
          <p:txBody>
            <a:bodyPr wrap="square" rtlCol="0">
              <a:spAutoFit/>
            </a:bodyPr>
            <a:lstStyle/>
            <a:p>
              <a:r>
                <a:rPr kumimoji="1" lang="en-US" altLang="ja-JP" sz="2000" b="1" dirty="0" smtClean="0">
                  <a:solidFill>
                    <a:srgbClr val="FF0000"/>
                  </a:solidFill>
                </a:rPr>
                <a:t>Split into 3 states?</a:t>
              </a:r>
              <a:endParaRPr kumimoji="1" lang="ja-JP" altLang="en-US" sz="2000" b="1" dirty="0">
                <a:solidFill>
                  <a:srgbClr val="FF0000"/>
                </a:solidFill>
              </a:endParaRPr>
            </a:p>
          </p:txBody>
        </p:sp>
      </p:grpSp>
      <p:grpSp>
        <p:nvGrpSpPr>
          <p:cNvPr id="52" name="グループ化 51"/>
          <p:cNvGrpSpPr/>
          <p:nvPr/>
        </p:nvGrpSpPr>
        <p:grpSpPr>
          <a:xfrm>
            <a:off x="306018" y="1192655"/>
            <a:ext cx="4646534" cy="451406"/>
            <a:chOff x="318721" y="1124744"/>
            <a:chExt cx="4646534" cy="451406"/>
          </a:xfrm>
        </p:grpSpPr>
        <p:sp>
          <p:nvSpPr>
            <p:cNvPr id="53" name="正方形/長方形 52"/>
            <p:cNvSpPr/>
            <p:nvPr/>
          </p:nvSpPr>
          <p:spPr>
            <a:xfrm>
              <a:off x="827584" y="1124744"/>
              <a:ext cx="4137671" cy="451406"/>
            </a:xfrm>
            <a:prstGeom prst="rect">
              <a:avLst/>
            </a:prstGeom>
          </p:spPr>
          <p:txBody>
            <a:bodyPr wrap="none">
              <a:spAutoFit/>
            </a:bodyPr>
            <a:lstStyle/>
            <a:p>
              <a:pPr>
                <a:lnSpc>
                  <a:spcPts val="2800"/>
                </a:lnSpc>
              </a:pPr>
              <a:r>
                <a:rPr lang="en-US" altLang="ja-JP" sz="2200" b="1" i="1" dirty="0" smtClean="0">
                  <a:solidFill>
                    <a:srgbClr val="FF0000"/>
                  </a:solidFill>
                </a:rPr>
                <a:t>p</a:t>
              </a:r>
              <a:r>
                <a:rPr lang="en-US" altLang="ja-JP" sz="2200" b="1" dirty="0" smtClean="0">
                  <a:solidFill>
                    <a:srgbClr val="FF0000"/>
                  </a:solidFill>
                </a:rPr>
                <a:t>-states </a:t>
              </a:r>
              <a:r>
                <a:rPr lang="en-US" altLang="ja-JP" sz="2200" b="1" dirty="0">
                  <a:solidFill>
                    <a:srgbClr val="FF0000"/>
                  </a:solidFill>
                </a:rPr>
                <a:t>split into 3 </a:t>
              </a:r>
              <a:r>
                <a:rPr lang="en-US" altLang="ja-JP" sz="2200" b="1" dirty="0" smtClean="0">
                  <a:solidFill>
                    <a:srgbClr val="FF0000"/>
                  </a:solidFill>
                </a:rPr>
                <a:t>different state</a:t>
              </a:r>
              <a:endParaRPr lang="en-US" altLang="ja-JP" sz="2200" b="1" dirty="0">
                <a:solidFill>
                  <a:srgbClr val="FF0000"/>
                </a:solidFill>
              </a:endParaRPr>
            </a:p>
          </p:txBody>
        </p:sp>
        <p:cxnSp>
          <p:nvCxnSpPr>
            <p:cNvPr id="54" name="直線矢印コネクタ 53"/>
            <p:cNvCxnSpPr/>
            <p:nvPr/>
          </p:nvCxnSpPr>
          <p:spPr>
            <a:xfrm>
              <a:off x="318721" y="1350447"/>
              <a:ext cx="504056" cy="17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12592" y="6074906"/>
            <a:ext cx="9143999" cy="810478"/>
          </a:xfrm>
          <a:prstGeom prst="rect">
            <a:avLst/>
          </a:prstGeom>
          <a:noFill/>
          <a:ln w="28575">
            <a:noFill/>
          </a:ln>
        </p:spPr>
        <p:txBody>
          <a:bodyPr wrap="square" rtlCol="0">
            <a:spAutoFit/>
          </a:bodyPr>
          <a:lstStyle/>
          <a:p>
            <a:pPr algn="ctr">
              <a:lnSpc>
                <a:spcPts val="2800"/>
              </a:lnSpc>
            </a:pPr>
            <a:r>
              <a:rPr lang="en-US" altLang="ja-JP" sz="2200" b="1" dirty="0" smtClean="0">
                <a:solidFill>
                  <a:srgbClr val="FF0000"/>
                </a:solidFill>
              </a:rPr>
              <a:t>Observing the 3 different </a:t>
            </a:r>
            <a:r>
              <a:rPr lang="en-US" altLang="ja-JP" sz="2200" b="1" i="1" dirty="0" smtClean="0">
                <a:solidFill>
                  <a:srgbClr val="FF0000"/>
                </a:solidFill>
              </a:rPr>
              <a:t>p-</a:t>
            </a:r>
            <a:r>
              <a:rPr lang="en-US" altLang="ja-JP" sz="2200" b="1" dirty="0" smtClean="0">
                <a:solidFill>
                  <a:srgbClr val="FF0000"/>
                </a:solidFill>
              </a:rPr>
              <a:t>states is strong evidence of triaxial deformation</a:t>
            </a:r>
          </a:p>
          <a:p>
            <a:pPr algn="ctr">
              <a:lnSpc>
                <a:spcPts val="2800"/>
              </a:lnSpc>
            </a:pPr>
            <a:r>
              <a:rPr lang="en-US" altLang="ja-JP" sz="2200" b="1" dirty="0" smtClean="0">
                <a:solidFill>
                  <a:srgbClr val="FF0000"/>
                </a:solidFill>
              </a:rPr>
              <a:t>Our (first) t</a:t>
            </a:r>
            <a:r>
              <a:rPr kumimoji="1" lang="en-US" altLang="ja-JP" sz="2200" b="1" dirty="0" smtClean="0">
                <a:solidFill>
                  <a:srgbClr val="FF0000"/>
                </a:solidFill>
              </a:rPr>
              <a:t>ask: To predict the level structure of the </a:t>
            </a:r>
            <a:r>
              <a:rPr kumimoji="1" lang="en-US" altLang="ja-JP" sz="2200" b="1" i="1" dirty="0" smtClean="0">
                <a:solidFill>
                  <a:srgbClr val="FF0000"/>
                </a:solidFill>
              </a:rPr>
              <a:t>p</a:t>
            </a:r>
            <a:r>
              <a:rPr kumimoji="1" lang="en-US" altLang="ja-JP" sz="2200" b="1" dirty="0" smtClean="0">
                <a:solidFill>
                  <a:srgbClr val="FF0000"/>
                </a:solidFill>
              </a:rPr>
              <a:t>-states in </a:t>
            </a:r>
            <a:r>
              <a:rPr kumimoji="1" lang="en-US" altLang="ja-JP" sz="2200" b="1" baseline="30000" dirty="0" smtClean="0">
                <a:solidFill>
                  <a:srgbClr val="FF0000"/>
                </a:solidFill>
              </a:rPr>
              <a:t>25</a:t>
            </a:r>
            <a:r>
              <a:rPr kumimoji="1" lang="en-US" altLang="ja-JP" sz="2200" b="1" baseline="-25000" dirty="0" smtClean="0">
                <a:solidFill>
                  <a:srgbClr val="FF0000"/>
                </a:solidFill>
                <a:latin typeface="Symbol" panose="05050102010706020507" pitchFamily="18" charset="2"/>
              </a:rPr>
              <a:t>L</a:t>
            </a:r>
            <a:r>
              <a:rPr kumimoji="1" lang="en-US" altLang="ja-JP" sz="2200" b="1" dirty="0" smtClean="0">
                <a:solidFill>
                  <a:srgbClr val="FF0000"/>
                </a:solidFill>
              </a:rPr>
              <a:t>Mg</a:t>
            </a:r>
            <a:endParaRPr kumimoji="1" lang="ja-JP" altLang="en-US" sz="2200" b="1" dirty="0">
              <a:solidFill>
                <a:srgbClr val="FF0000"/>
              </a:solidFill>
            </a:endParaRPr>
          </a:p>
        </p:txBody>
      </p:sp>
    </p:spTree>
    <p:extLst>
      <p:ext uri="{BB962C8B-B14F-4D97-AF65-F5344CB8AC3E}">
        <p14:creationId xmlns:p14="http://schemas.microsoft.com/office/powerpoint/2010/main" val="1246627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sym typeface="Wingdings" pitchFamily="2" charset="2"/>
              </a:rPr>
              <a:t>Results</a:t>
            </a:r>
            <a:r>
              <a:rPr lang="ja-JP" altLang="en-US" dirty="0" smtClean="0">
                <a:sym typeface="Wingdings" pitchFamily="2" charset="2"/>
              </a:rPr>
              <a:t>： </a:t>
            </a:r>
            <a:r>
              <a:rPr lang="en-US" altLang="ja-JP" dirty="0" smtClean="0">
                <a:sym typeface="Wingdings" pitchFamily="2" charset="2"/>
              </a:rPr>
              <a:t>Single particle energy of </a:t>
            </a:r>
            <a:r>
              <a:rPr lang="en-US" altLang="ja-JP" dirty="0" smtClean="0">
                <a:latin typeface="Symbol" pitchFamily="18" charset="2"/>
              </a:rPr>
              <a:t>L</a:t>
            </a:r>
            <a:r>
              <a:rPr lang="ja-JP" altLang="en-US" dirty="0" smtClean="0"/>
              <a:t> </a:t>
            </a:r>
            <a:r>
              <a:rPr lang="en-US" altLang="ja-JP" dirty="0" smtClean="0"/>
              <a:t>hyperon</a:t>
            </a:r>
            <a:endParaRPr kumimoji="1" lang="ja-JP" altLang="en-US" dirty="0"/>
          </a:p>
        </p:txBody>
      </p:sp>
      <p:sp>
        <p:nvSpPr>
          <p:cNvPr id="3" name="コンテンツ プレースホルダ 2"/>
          <p:cNvSpPr>
            <a:spLocks noGrp="1"/>
          </p:cNvSpPr>
          <p:nvPr>
            <p:ph idx="1"/>
          </p:nvPr>
        </p:nvSpPr>
        <p:spPr>
          <a:xfrm>
            <a:off x="0" y="785794"/>
            <a:ext cx="9144000" cy="6072206"/>
          </a:xfrm>
        </p:spPr>
        <p:txBody>
          <a:bodyPr>
            <a:normAutofit lnSpcReduction="10000"/>
          </a:bodyPr>
          <a:lstStyle/>
          <a:p>
            <a:r>
              <a:rPr kumimoji="1" lang="en-US" altLang="ja-JP" dirty="0" smtClean="0">
                <a:latin typeface="Symbol" pitchFamily="18" charset="2"/>
              </a:rPr>
              <a:t>L </a:t>
            </a:r>
            <a:r>
              <a:rPr kumimoji="1" lang="en-US" altLang="ja-JP" dirty="0" smtClean="0">
                <a:latin typeface="+mj-lt"/>
              </a:rPr>
              <a:t>single particle energy on </a:t>
            </a:r>
            <a:r>
              <a:rPr kumimoji="1" lang="en-US" altLang="ja-JP" dirty="0" smtClean="0">
                <a:latin typeface="Symbol" pitchFamily="18" charset="2"/>
              </a:rPr>
              <a:t>(b, g)</a:t>
            </a:r>
            <a:r>
              <a:rPr kumimoji="1" lang="en-US" altLang="ja-JP" dirty="0" smtClean="0"/>
              <a:t> plane</a:t>
            </a:r>
          </a:p>
          <a:p>
            <a:pPr lvl="1">
              <a:buNone/>
            </a:pPr>
            <a:endParaRPr lang="en-US" altLang="ja-JP" sz="3000"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r>
              <a:rPr lang="en-US" altLang="ja-JP" dirty="0" smtClean="0"/>
              <a:t>Single particle energy of </a:t>
            </a:r>
            <a:r>
              <a:rPr lang="en-US" altLang="ja-JP" dirty="0" smtClean="0">
                <a:latin typeface="Symbol" pitchFamily="18" charset="2"/>
              </a:rPr>
              <a:t>L</a:t>
            </a:r>
            <a:r>
              <a:rPr lang="en-US" altLang="ja-JP" dirty="0" smtClean="0"/>
              <a:t> hyperon is </a:t>
            </a:r>
            <a:r>
              <a:rPr lang="en-US" altLang="ja-JP" dirty="0" smtClean="0">
                <a:solidFill>
                  <a:srgbClr val="FF0000"/>
                </a:solidFill>
              </a:rPr>
              <a:t>different</a:t>
            </a:r>
            <a:r>
              <a:rPr lang="en-US" altLang="ja-JP" dirty="0" smtClean="0"/>
              <a:t> from each p state</a:t>
            </a:r>
          </a:p>
          <a:p>
            <a:pPr lvl="2"/>
            <a:r>
              <a:rPr lang="en-US" altLang="ja-JP" dirty="0" smtClean="0"/>
              <a:t>This is due to the </a:t>
            </a:r>
            <a:r>
              <a:rPr lang="en-US" altLang="ja-JP" dirty="0" smtClean="0">
                <a:solidFill>
                  <a:srgbClr val="FF0000"/>
                </a:solidFill>
              </a:rPr>
              <a:t>difference of overlap </a:t>
            </a:r>
            <a:r>
              <a:rPr lang="en-US" altLang="ja-JP" dirty="0" smtClean="0"/>
              <a:t>between </a:t>
            </a:r>
            <a:r>
              <a:rPr lang="en-US" altLang="ja-JP" dirty="0" smtClean="0">
                <a:latin typeface="Symbol" pitchFamily="18" charset="2"/>
              </a:rPr>
              <a:t>L</a:t>
            </a:r>
            <a:r>
              <a:rPr lang="en-US" altLang="ja-JP" dirty="0" smtClean="0"/>
              <a:t> and nucleons</a:t>
            </a:r>
            <a:endParaRPr kumimoji="1" lang="en-US" altLang="ja-JP" dirty="0" smtClean="0"/>
          </a:p>
        </p:txBody>
      </p:sp>
      <p:graphicFrame>
        <p:nvGraphicFramePr>
          <p:cNvPr id="80898" name="Object 2"/>
          <p:cNvGraphicFramePr>
            <a:graphicFrameLocks noChangeAspect="1"/>
          </p:cNvGraphicFramePr>
          <p:nvPr/>
        </p:nvGraphicFramePr>
        <p:xfrm>
          <a:off x="857224" y="1244600"/>
          <a:ext cx="4630737" cy="469900"/>
        </p:xfrm>
        <a:graphic>
          <a:graphicData uri="http://schemas.openxmlformats.org/presentationml/2006/ole">
            <mc:AlternateContent xmlns:mc="http://schemas.openxmlformats.org/markup-compatibility/2006">
              <mc:Choice xmlns:v="urn:schemas-microsoft-com:vml" Requires="v">
                <p:oleObj spid="_x0000_s71885" name="数式" r:id="rId4" imgW="2755800" imgH="279360" progId="Equation.3">
                  <p:embed/>
                </p:oleObj>
              </mc:Choice>
              <mc:Fallback>
                <p:oleObj name="数式" r:id="rId4" imgW="275580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1244600"/>
                        <a:ext cx="4630737"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グループ化 54"/>
          <p:cNvGrpSpPr/>
          <p:nvPr/>
        </p:nvGrpSpPr>
        <p:grpSpPr>
          <a:xfrm>
            <a:off x="87516" y="1714488"/>
            <a:ext cx="3572516" cy="492443"/>
            <a:chOff x="6187914" y="565035"/>
            <a:chExt cx="3572516" cy="492443"/>
          </a:xfrm>
        </p:grpSpPr>
        <p:sp>
          <p:nvSpPr>
            <p:cNvPr id="53" name="正方形/長方形 52"/>
            <p:cNvSpPr/>
            <p:nvPr/>
          </p:nvSpPr>
          <p:spPr>
            <a:xfrm>
              <a:off x="6187914" y="565035"/>
              <a:ext cx="3572516" cy="492443"/>
            </a:xfrm>
            <a:prstGeom prst="rect">
              <a:avLst/>
            </a:prstGeom>
          </p:spPr>
          <p:txBody>
            <a:bodyPr wrap="none">
              <a:spAutoFit/>
            </a:bodyPr>
            <a:lstStyle/>
            <a:p>
              <a:r>
                <a:rPr lang="en-US" altLang="ja-JP" sz="2600" b="1" baseline="30000" dirty="0" smtClean="0"/>
                <a:t>25</a:t>
              </a:r>
              <a:r>
                <a:rPr lang="en-US" altLang="ja-JP" sz="2600" b="1" dirty="0" smtClean="0"/>
                <a:t>Mg</a:t>
              </a:r>
              <a:r>
                <a:rPr lang="ja-JP" altLang="en-US" sz="2600" b="1" dirty="0" smtClean="0"/>
                <a:t> </a:t>
              </a:r>
              <a:r>
                <a:rPr lang="en-US" altLang="ja-JP" sz="2600" b="1" dirty="0" smtClean="0"/>
                <a:t>(AMD, </a:t>
              </a:r>
              <a:r>
                <a:rPr lang="en-US" altLang="ja-JP" sz="2600" b="1" dirty="0" smtClean="0">
                  <a:latin typeface="Symbol" pitchFamily="18" charset="2"/>
                </a:rPr>
                <a:t>L</a:t>
              </a:r>
              <a:r>
                <a:rPr lang="en-US" altLang="ja-JP" sz="2600" b="1" dirty="0" smtClean="0"/>
                <a:t> in </a:t>
              </a:r>
              <a:r>
                <a:rPr lang="en-US" altLang="ja-JP" sz="2600" b="1" i="1" dirty="0" smtClean="0"/>
                <a:t>p</a:t>
              </a:r>
              <a:r>
                <a:rPr lang="en-US" altLang="ja-JP" sz="2600" b="1" dirty="0" smtClean="0"/>
                <a:t> orbit)</a:t>
              </a:r>
              <a:endParaRPr lang="ja-JP" altLang="en-US" sz="2600" b="1" dirty="0"/>
            </a:p>
          </p:txBody>
        </p:sp>
        <p:sp>
          <p:nvSpPr>
            <p:cNvPr id="54" name="正方形/長方形 53"/>
            <p:cNvSpPr/>
            <p:nvPr/>
          </p:nvSpPr>
          <p:spPr>
            <a:xfrm>
              <a:off x="6258376" y="742492"/>
              <a:ext cx="308098" cy="307777"/>
            </a:xfrm>
            <a:prstGeom prst="rect">
              <a:avLst/>
            </a:prstGeom>
          </p:spPr>
          <p:txBody>
            <a:bodyPr wrap="none">
              <a:spAutoFit/>
            </a:bodyPr>
            <a:lstStyle/>
            <a:p>
              <a:r>
                <a:rPr lang="en-US" altLang="ja-JP" sz="1400" b="1" dirty="0" smtClean="0">
                  <a:latin typeface="Symbol" pitchFamily="18" charset="2"/>
                </a:rPr>
                <a:t>L</a:t>
              </a:r>
              <a:endParaRPr lang="ja-JP" altLang="en-US" sz="1400" b="1" dirty="0">
                <a:latin typeface="Symbol" pitchFamily="18" charset="2"/>
              </a:endParaRPr>
            </a:p>
          </p:txBody>
        </p:sp>
      </p:grpSp>
      <p:pic>
        <p:nvPicPr>
          <p:cNvPr id="12" name="図 11" descr="LMDspEnergy_int.png"/>
          <p:cNvPicPr>
            <a:picLocks noChangeAspect="1"/>
          </p:cNvPicPr>
          <p:nvPr/>
        </p:nvPicPr>
        <p:blipFill>
          <a:blip r:embed="rId6" cstate="print"/>
          <a:stretch>
            <a:fillRect/>
          </a:stretch>
        </p:blipFill>
        <p:spPr>
          <a:xfrm>
            <a:off x="0" y="3113189"/>
            <a:ext cx="9144000" cy="2887579"/>
          </a:xfrm>
          <a:prstGeom prst="rect">
            <a:avLst/>
          </a:prstGeom>
        </p:spPr>
      </p:pic>
      <p:sp>
        <p:nvSpPr>
          <p:cNvPr id="20" name="テキスト ボックス 19"/>
          <p:cNvSpPr txBox="1"/>
          <p:nvPr/>
        </p:nvSpPr>
        <p:spPr>
          <a:xfrm>
            <a:off x="571472" y="2428868"/>
            <a:ext cx="1714512" cy="400110"/>
          </a:xfrm>
          <a:prstGeom prst="rect">
            <a:avLst/>
          </a:prstGeom>
          <a:noFill/>
        </p:spPr>
        <p:txBody>
          <a:bodyPr wrap="square" rtlCol="0">
            <a:spAutoFit/>
          </a:bodyPr>
          <a:lstStyle/>
          <a:p>
            <a:pPr algn="ctr"/>
            <a:r>
              <a:rPr kumimoji="1" lang="en-US" altLang="ja-JP" sz="2000" b="1" dirty="0" smtClean="0"/>
              <a:t>Lowest p state</a:t>
            </a:r>
            <a:endParaRPr kumimoji="1" lang="ja-JP" altLang="en-US" sz="2000" b="1" dirty="0"/>
          </a:p>
        </p:txBody>
      </p:sp>
      <p:sp>
        <p:nvSpPr>
          <p:cNvPr id="21" name="テキスト ボックス 20"/>
          <p:cNvSpPr txBox="1"/>
          <p:nvPr/>
        </p:nvSpPr>
        <p:spPr>
          <a:xfrm>
            <a:off x="3326613" y="2428868"/>
            <a:ext cx="2174081" cy="400110"/>
          </a:xfrm>
          <a:prstGeom prst="rect">
            <a:avLst/>
          </a:prstGeom>
          <a:noFill/>
        </p:spPr>
        <p:txBody>
          <a:bodyPr wrap="square" rtlCol="0">
            <a:spAutoFit/>
          </a:bodyPr>
          <a:lstStyle/>
          <a:p>
            <a:pPr algn="ctr"/>
            <a:r>
              <a:rPr kumimoji="1" lang="en-US" altLang="ja-JP" sz="2000" b="1" dirty="0" smtClean="0"/>
              <a:t>2nd lowest p state</a:t>
            </a:r>
            <a:endParaRPr kumimoji="1" lang="ja-JP" altLang="en-US" sz="2000" b="1" dirty="0"/>
          </a:p>
        </p:txBody>
      </p:sp>
      <p:sp>
        <p:nvSpPr>
          <p:cNvPr id="22" name="テキスト ボックス 21"/>
          <p:cNvSpPr txBox="1"/>
          <p:nvPr/>
        </p:nvSpPr>
        <p:spPr>
          <a:xfrm>
            <a:off x="6353830" y="2428868"/>
            <a:ext cx="2361574" cy="400110"/>
          </a:xfrm>
          <a:prstGeom prst="rect">
            <a:avLst/>
          </a:prstGeom>
          <a:noFill/>
        </p:spPr>
        <p:txBody>
          <a:bodyPr wrap="square" rtlCol="0">
            <a:spAutoFit/>
          </a:bodyPr>
          <a:lstStyle/>
          <a:p>
            <a:pPr algn="ctr"/>
            <a:r>
              <a:rPr kumimoji="1" lang="en-US" altLang="ja-JP" sz="2000" b="1" dirty="0" smtClean="0"/>
              <a:t>3rd lowest p state</a:t>
            </a:r>
            <a:endParaRPr kumimoji="1" lang="ja-JP" altLang="en-US" sz="2000" b="1" dirty="0"/>
          </a:p>
        </p:txBody>
      </p:sp>
      <p:grpSp>
        <p:nvGrpSpPr>
          <p:cNvPr id="5" name="グループ化 33"/>
          <p:cNvGrpSpPr/>
          <p:nvPr/>
        </p:nvGrpSpPr>
        <p:grpSpPr>
          <a:xfrm>
            <a:off x="1500166" y="2699720"/>
            <a:ext cx="7572428" cy="2229478"/>
            <a:chOff x="1500166" y="2699720"/>
            <a:chExt cx="7572428" cy="2229478"/>
          </a:xfrm>
        </p:grpSpPr>
        <p:pic>
          <p:nvPicPr>
            <p:cNvPr id="27" name="図 26" descr="triaxial_lowest.png"/>
            <p:cNvPicPr>
              <a:picLocks noChangeAspect="1"/>
            </p:cNvPicPr>
            <p:nvPr/>
          </p:nvPicPr>
          <p:blipFill>
            <a:blip r:embed="rId7" cstate="print"/>
            <a:stretch>
              <a:fillRect/>
            </a:stretch>
          </p:blipFill>
          <p:spPr>
            <a:xfrm>
              <a:off x="1692878" y="2786058"/>
              <a:ext cx="1644605" cy="673230"/>
            </a:xfrm>
            <a:prstGeom prst="rect">
              <a:avLst/>
            </a:prstGeom>
          </p:spPr>
        </p:pic>
        <p:pic>
          <p:nvPicPr>
            <p:cNvPr id="29" name="図 28" descr="triaxial_2nd-lowest.png"/>
            <p:cNvPicPr>
              <a:picLocks noChangeAspect="1"/>
            </p:cNvPicPr>
            <p:nvPr/>
          </p:nvPicPr>
          <p:blipFill>
            <a:blip r:embed="rId8" cstate="print"/>
            <a:stretch>
              <a:fillRect/>
            </a:stretch>
          </p:blipFill>
          <p:spPr>
            <a:xfrm>
              <a:off x="4550399" y="2699720"/>
              <a:ext cx="1643074" cy="800718"/>
            </a:xfrm>
            <a:prstGeom prst="rect">
              <a:avLst/>
            </a:prstGeom>
          </p:spPr>
        </p:pic>
        <p:pic>
          <p:nvPicPr>
            <p:cNvPr id="31" name="図 30" descr="triaxial_3rd-lowest.png"/>
            <p:cNvPicPr>
              <a:picLocks noChangeAspect="1"/>
            </p:cNvPicPr>
            <p:nvPr/>
          </p:nvPicPr>
          <p:blipFill>
            <a:blip r:embed="rId9" cstate="print"/>
            <a:stretch>
              <a:fillRect/>
            </a:stretch>
          </p:blipFill>
          <p:spPr>
            <a:xfrm>
              <a:off x="7479356" y="2776798"/>
              <a:ext cx="1593238" cy="652202"/>
            </a:xfrm>
            <a:prstGeom prst="rect">
              <a:avLst/>
            </a:prstGeom>
          </p:spPr>
        </p:pic>
        <p:cxnSp>
          <p:nvCxnSpPr>
            <p:cNvPr id="24" name="直線矢印コネクタ 23"/>
            <p:cNvCxnSpPr/>
            <p:nvPr/>
          </p:nvCxnSpPr>
          <p:spPr>
            <a:xfrm rot="5400000">
              <a:off x="1214414" y="3714752"/>
              <a:ext cx="1428760" cy="8572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5400000">
              <a:off x="4036215" y="3679033"/>
              <a:ext cx="1571636" cy="9286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5400000">
              <a:off x="6965173" y="3679033"/>
              <a:ext cx="1500198" cy="8572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6814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sym typeface="Wingdings" pitchFamily="2" charset="2"/>
              </a:rPr>
              <a:t>Results</a:t>
            </a:r>
            <a:r>
              <a:rPr lang="ja-JP" altLang="en-US" dirty="0" smtClean="0">
                <a:sym typeface="Wingdings" pitchFamily="2" charset="2"/>
              </a:rPr>
              <a:t>： </a:t>
            </a:r>
            <a:r>
              <a:rPr lang="en-US" altLang="ja-JP" dirty="0" smtClean="0">
                <a:sym typeface="Wingdings" pitchFamily="2" charset="2"/>
              </a:rPr>
              <a:t>Single particle energy of </a:t>
            </a:r>
            <a:r>
              <a:rPr lang="en-US" altLang="ja-JP" dirty="0" smtClean="0">
                <a:latin typeface="Symbol" pitchFamily="18" charset="2"/>
              </a:rPr>
              <a:t>L</a:t>
            </a:r>
            <a:r>
              <a:rPr lang="ja-JP" altLang="en-US" dirty="0" smtClean="0"/>
              <a:t> </a:t>
            </a:r>
            <a:r>
              <a:rPr lang="en-US" altLang="ja-JP" dirty="0" smtClean="0"/>
              <a:t>hyperon </a:t>
            </a:r>
            <a:r>
              <a:rPr lang="en-US" altLang="ja-JP" dirty="0" err="1" smtClean="0">
                <a:latin typeface="Symbol" panose="05050102010706020507" pitchFamily="18" charset="2"/>
                <a:sym typeface="Wingdings" pitchFamily="2" charset="2"/>
              </a:rPr>
              <a:t>e</a:t>
            </a:r>
            <a:r>
              <a:rPr lang="en-US" altLang="ja-JP" baseline="-25000" dirty="0" err="1" smtClean="0">
                <a:latin typeface="Symbol" panose="05050102010706020507" pitchFamily="18" charset="2"/>
                <a:sym typeface="Wingdings" pitchFamily="2" charset="2"/>
              </a:rPr>
              <a:t>L</a:t>
            </a:r>
            <a:endParaRPr kumimoji="1" lang="ja-JP" altLang="en-US" dirty="0"/>
          </a:p>
        </p:txBody>
      </p:sp>
      <p:sp>
        <p:nvSpPr>
          <p:cNvPr id="3" name="コンテンツ プレースホルダ 2"/>
          <p:cNvSpPr>
            <a:spLocks noGrp="1"/>
          </p:cNvSpPr>
          <p:nvPr>
            <p:ph idx="1"/>
          </p:nvPr>
        </p:nvSpPr>
        <p:spPr/>
        <p:txBody>
          <a:bodyPr/>
          <a:lstStyle/>
          <a:p>
            <a:pPr marL="288000" lvl="1"/>
            <a:endParaRPr lang="en-US" altLang="ja-JP" dirty="0" smtClean="0"/>
          </a:p>
          <a:p>
            <a:pPr lvl="1"/>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a:p>
            <a:endParaRPr lang="en-US" altLang="ja-JP" dirty="0" smtClean="0"/>
          </a:p>
          <a:p>
            <a:endParaRPr kumimoji="1" lang="ja-JP" altLang="en-US" dirty="0"/>
          </a:p>
        </p:txBody>
      </p:sp>
      <p:sp>
        <p:nvSpPr>
          <p:cNvPr id="40" name="テキスト ボックス 39"/>
          <p:cNvSpPr txBox="1"/>
          <p:nvPr/>
        </p:nvSpPr>
        <p:spPr>
          <a:xfrm>
            <a:off x="357190" y="6382489"/>
            <a:ext cx="8643966" cy="430887"/>
          </a:xfrm>
          <a:prstGeom prst="rect">
            <a:avLst/>
          </a:prstGeom>
          <a:noFill/>
        </p:spPr>
        <p:txBody>
          <a:bodyPr wrap="square" rtlCol="0">
            <a:spAutoFit/>
          </a:bodyPr>
          <a:lstStyle/>
          <a:p>
            <a:pPr algn="ctr"/>
            <a:r>
              <a:rPr lang="en-US" altLang="ja-JP" sz="2200" b="1" dirty="0" smtClean="0">
                <a:solidFill>
                  <a:srgbClr val="FF0000"/>
                </a:solidFill>
                <a:latin typeface="Symbol" pitchFamily="18" charset="2"/>
              </a:rPr>
              <a:t>L</a:t>
            </a:r>
            <a:r>
              <a:rPr lang="en-US" altLang="ja-JP" sz="2200" b="1" dirty="0" smtClean="0">
                <a:solidFill>
                  <a:srgbClr val="FF0000"/>
                </a:solidFill>
              </a:rPr>
              <a:t> s. p. energy is different from each other with triaxial deformation</a:t>
            </a:r>
            <a:endParaRPr kumimoji="1" lang="ja-JP" altLang="en-US" sz="2200" b="1" dirty="0">
              <a:solidFill>
                <a:srgbClr val="FF0000"/>
              </a:solidFill>
            </a:endParaRPr>
          </a:p>
        </p:txBody>
      </p:sp>
      <p:grpSp>
        <p:nvGrpSpPr>
          <p:cNvPr id="91" name="グループ化 54"/>
          <p:cNvGrpSpPr/>
          <p:nvPr/>
        </p:nvGrpSpPr>
        <p:grpSpPr>
          <a:xfrm>
            <a:off x="0" y="764704"/>
            <a:ext cx="1846980" cy="492443"/>
            <a:chOff x="6171772" y="565035"/>
            <a:chExt cx="1846980" cy="492443"/>
          </a:xfrm>
        </p:grpSpPr>
        <p:sp>
          <p:nvSpPr>
            <p:cNvPr id="92" name="正方形/長方形 91"/>
            <p:cNvSpPr/>
            <p:nvPr/>
          </p:nvSpPr>
          <p:spPr>
            <a:xfrm>
              <a:off x="6171772" y="565035"/>
              <a:ext cx="1846980" cy="492443"/>
            </a:xfrm>
            <a:prstGeom prst="rect">
              <a:avLst/>
            </a:prstGeom>
          </p:spPr>
          <p:txBody>
            <a:bodyPr wrap="none">
              <a:spAutoFit/>
            </a:bodyPr>
            <a:lstStyle/>
            <a:p>
              <a:r>
                <a:rPr lang="en-US" altLang="ja-JP" sz="2600" b="1" baseline="30000" dirty="0" smtClean="0"/>
                <a:t>25</a:t>
              </a:r>
              <a:r>
                <a:rPr lang="en-US" altLang="ja-JP" sz="2600" b="1" dirty="0" smtClean="0"/>
                <a:t>Mg</a:t>
              </a:r>
              <a:r>
                <a:rPr lang="ja-JP" altLang="en-US" sz="2600" b="1" dirty="0" smtClean="0"/>
                <a:t> </a:t>
              </a:r>
              <a:r>
                <a:rPr lang="en-US" altLang="ja-JP" sz="2600" b="1" dirty="0" smtClean="0"/>
                <a:t>(AMD)</a:t>
              </a:r>
              <a:endParaRPr lang="ja-JP" altLang="en-US" sz="2600" b="1" dirty="0"/>
            </a:p>
          </p:txBody>
        </p:sp>
        <p:sp>
          <p:nvSpPr>
            <p:cNvPr id="93" name="正方形/長方形 92"/>
            <p:cNvSpPr/>
            <p:nvPr/>
          </p:nvSpPr>
          <p:spPr>
            <a:xfrm>
              <a:off x="6258376" y="742492"/>
              <a:ext cx="308098" cy="307777"/>
            </a:xfrm>
            <a:prstGeom prst="rect">
              <a:avLst/>
            </a:prstGeom>
          </p:spPr>
          <p:txBody>
            <a:bodyPr wrap="none">
              <a:spAutoFit/>
            </a:bodyPr>
            <a:lstStyle/>
            <a:p>
              <a:r>
                <a:rPr lang="en-US" altLang="ja-JP" sz="1400" b="1" dirty="0" smtClean="0">
                  <a:latin typeface="Symbol" pitchFamily="18" charset="2"/>
                </a:rPr>
                <a:t>L</a:t>
              </a:r>
              <a:endParaRPr lang="ja-JP" altLang="en-US" sz="1400" b="1" dirty="0">
                <a:latin typeface="Symbol" pitchFamily="18" charset="2"/>
              </a:endParaRPr>
            </a:p>
          </p:txBody>
        </p:sp>
      </p:grpSp>
      <p:grpSp>
        <p:nvGrpSpPr>
          <p:cNvPr id="14" name="グループ化 13"/>
          <p:cNvGrpSpPr/>
          <p:nvPr/>
        </p:nvGrpSpPr>
        <p:grpSpPr>
          <a:xfrm>
            <a:off x="6711494" y="5388982"/>
            <a:ext cx="2340768" cy="1156347"/>
            <a:chOff x="6717952" y="5368997"/>
            <a:chExt cx="2340768" cy="1156347"/>
          </a:xfrm>
        </p:grpSpPr>
        <p:pic>
          <p:nvPicPr>
            <p:cNvPr id="29" name="図 28" descr="triaxial_lowest.png"/>
            <p:cNvPicPr>
              <a:picLocks noChangeAspect="1"/>
            </p:cNvPicPr>
            <p:nvPr/>
          </p:nvPicPr>
          <p:blipFill>
            <a:blip r:embed="rId4" cstate="print"/>
            <a:stretch>
              <a:fillRect/>
            </a:stretch>
          </p:blipFill>
          <p:spPr>
            <a:xfrm>
              <a:off x="6859441" y="5368997"/>
              <a:ext cx="1945265" cy="796307"/>
            </a:xfrm>
            <a:prstGeom prst="rect">
              <a:avLst/>
            </a:prstGeom>
          </p:spPr>
        </p:pic>
        <p:sp>
          <p:nvSpPr>
            <p:cNvPr id="30" name="テキスト ボックス 29"/>
            <p:cNvSpPr txBox="1"/>
            <p:nvPr/>
          </p:nvSpPr>
          <p:spPr>
            <a:xfrm>
              <a:off x="6964410" y="5942770"/>
              <a:ext cx="1714512" cy="369332"/>
            </a:xfrm>
            <a:prstGeom prst="rect">
              <a:avLst/>
            </a:prstGeom>
            <a:noFill/>
          </p:spPr>
          <p:txBody>
            <a:bodyPr wrap="square" rtlCol="0">
              <a:spAutoFit/>
            </a:bodyPr>
            <a:lstStyle/>
            <a:p>
              <a:pPr algn="ctr"/>
              <a:r>
                <a:rPr kumimoji="1" lang="en-US" altLang="ja-JP" b="1" dirty="0" smtClean="0"/>
                <a:t>Lowest p state</a:t>
              </a:r>
              <a:endParaRPr kumimoji="1" lang="ja-JP" altLang="en-US" b="1" dirty="0"/>
            </a:p>
          </p:txBody>
        </p:sp>
        <p:sp>
          <p:nvSpPr>
            <p:cNvPr id="7" name="テキスト ボックス 6"/>
            <p:cNvSpPr txBox="1"/>
            <p:nvPr/>
          </p:nvSpPr>
          <p:spPr>
            <a:xfrm>
              <a:off x="6717952" y="6156012"/>
              <a:ext cx="2340768" cy="369332"/>
            </a:xfrm>
            <a:prstGeom prst="rect">
              <a:avLst/>
            </a:prstGeom>
            <a:noFill/>
          </p:spPr>
          <p:txBody>
            <a:bodyPr wrap="square" rtlCol="0">
              <a:spAutoFit/>
            </a:bodyPr>
            <a:lstStyle/>
            <a:p>
              <a:pPr algn="ctr"/>
              <a:r>
                <a:rPr kumimoji="1" lang="en-US" altLang="ja-JP" dirty="0" smtClean="0"/>
                <a:t>(Parallel to long axis)</a:t>
              </a:r>
              <a:endParaRPr kumimoji="1" lang="ja-JP" altLang="en-US" dirty="0"/>
            </a:p>
          </p:txBody>
        </p:sp>
      </p:grpSp>
      <p:grpSp>
        <p:nvGrpSpPr>
          <p:cNvPr id="13" name="グループ化 12"/>
          <p:cNvGrpSpPr/>
          <p:nvPr/>
        </p:nvGrpSpPr>
        <p:grpSpPr>
          <a:xfrm>
            <a:off x="6732240" y="4089444"/>
            <a:ext cx="2394863" cy="1306360"/>
            <a:chOff x="6713641" y="3994848"/>
            <a:chExt cx="2394863" cy="1306360"/>
          </a:xfrm>
        </p:grpSpPr>
        <p:pic>
          <p:nvPicPr>
            <p:cNvPr id="32" name="図 31" descr="triaxial_2nd-lowest.png"/>
            <p:cNvPicPr>
              <a:picLocks noChangeAspect="1"/>
            </p:cNvPicPr>
            <p:nvPr/>
          </p:nvPicPr>
          <p:blipFill>
            <a:blip r:embed="rId5" cstate="print"/>
            <a:stretch>
              <a:fillRect/>
            </a:stretch>
          </p:blipFill>
          <p:spPr>
            <a:xfrm>
              <a:off x="6812143" y="3994848"/>
              <a:ext cx="1943453" cy="947101"/>
            </a:xfrm>
            <a:prstGeom prst="rect">
              <a:avLst/>
            </a:prstGeom>
          </p:spPr>
        </p:pic>
        <p:sp>
          <p:nvSpPr>
            <p:cNvPr id="33" name="テキスト ボックス 32"/>
            <p:cNvSpPr txBox="1"/>
            <p:nvPr/>
          </p:nvSpPr>
          <p:spPr>
            <a:xfrm>
              <a:off x="6825331" y="4686708"/>
              <a:ext cx="1990740" cy="369332"/>
            </a:xfrm>
            <a:prstGeom prst="rect">
              <a:avLst/>
            </a:prstGeom>
            <a:noFill/>
          </p:spPr>
          <p:txBody>
            <a:bodyPr wrap="square" rtlCol="0">
              <a:spAutoFit/>
            </a:bodyPr>
            <a:lstStyle/>
            <a:p>
              <a:pPr algn="ctr"/>
              <a:r>
                <a:rPr kumimoji="1" lang="en-US" altLang="ja-JP" b="1" dirty="0" smtClean="0"/>
                <a:t>2nd lowest p state</a:t>
              </a:r>
              <a:endParaRPr kumimoji="1" lang="ja-JP" altLang="en-US" b="1" dirty="0"/>
            </a:p>
          </p:txBody>
        </p:sp>
        <p:sp>
          <p:nvSpPr>
            <p:cNvPr id="49" name="テキスト ボックス 48"/>
            <p:cNvSpPr txBox="1"/>
            <p:nvPr/>
          </p:nvSpPr>
          <p:spPr>
            <a:xfrm>
              <a:off x="6713641" y="4931876"/>
              <a:ext cx="2394863" cy="369332"/>
            </a:xfrm>
            <a:prstGeom prst="rect">
              <a:avLst/>
            </a:prstGeom>
            <a:noFill/>
          </p:spPr>
          <p:txBody>
            <a:bodyPr wrap="square" rtlCol="0">
              <a:spAutoFit/>
            </a:bodyPr>
            <a:lstStyle/>
            <a:p>
              <a:pPr algn="ctr"/>
              <a:r>
                <a:rPr kumimoji="1" lang="en-US" altLang="ja-JP" dirty="0" smtClean="0"/>
                <a:t>(Parallel to middle axis)</a:t>
              </a:r>
              <a:endParaRPr kumimoji="1" lang="ja-JP" altLang="en-US" dirty="0"/>
            </a:p>
          </p:txBody>
        </p:sp>
      </p:grpSp>
      <p:grpSp>
        <p:nvGrpSpPr>
          <p:cNvPr id="12" name="グループ化 11"/>
          <p:cNvGrpSpPr/>
          <p:nvPr/>
        </p:nvGrpSpPr>
        <p:grpSpPr>
          <a:xfrm>
            <a:off x="6660232" y="2953753"/>
            <a:ext cx="2249145" cy="1267335"/>
            <a:chOff x="6660232" y="2521705"/>
            <a:chExt cx="2249145" cy="1267335"/>
          </a:xfrm>
        </p:grpSpPr>
        <p:pic>
          <p:nvPicPr>
            <p:cNvPr id="35" name="図 34" descr="triaxial_3rd-lowest.png"/>
            <p:cNvPicPr>
              <a:picLocks noChangeAspect="1"/>
            </p:cNvPicPr>
            <p:nvPr/>
          </p:nvPicPr>
          <p:blipFill>
            <a:blip r:embed="rId6" cstate="print"/>
            <a:stretch>
              <a:fillRect/>
            </a:stretch>
          </p:blipFill>
          <p:spPr>
            <a:xfrm>
              <a:off x="6843675" y="2521705"/>
              <a:ext cx="1884507" cy="771435"/>
            </a:xfrm>
            <a:prstGeom prst="rect">
              <a:avLst/>
            </a:prstGeom>
          </p:spPr>
        </p:pic>
        <p:sp>
          <p:nvSpPr>
            <p:cNvPr id="36" name="テキスト ボックス 35"/>
            <p:cNvSpPr txBox="1"/>
            <p:nvPr/>
          </p:nvSpPr>
          <p:spPr>
            <a:xfrm>
              <a:off x="6793919" y="3140869"/>
              <a:ext cx="1990740" cy="369332"/>
            </a:xfrm>
            <a:prstGeom prst="rect">
              <a:avLst/>
            </a:prstGeom>
            <a:noFill/>
          </p:spPr>
          <p:txBody>
            <a:bodyPr wrap="square" rtlCol="0">
              <a:spAutoFit/>
            </a:bodyPr>
            <a:lstStyle/>
            <a:p>
              <a:pPr algn="ctr"/>
              <a:r>
                <a:rPr kumimoji="1" lang="en-US" altLang="ja-JP" b="1" dirty="0" smtClean="0"/>
                <a:t>3rd lowest p state</a:t>
              </a:r>
              <a:endParaRPr kumimoji="1" lang="ja-JP" altLang="en-US" b="1" dirty="0"/>
            </a:p>
          </p:txBody>
        </p:sp>
        <p:sp>
          <p:nvSpPr>
            <p:cNvPr id="50" name="テキスト ボックス 49"/>
            <p:cNvSpPr txBox="1"/>
            <p:nvPr/>
          </p:nvSpPr>
          <p:spPr>
            <a:xfrm>
              <a:off x="6660232" y="3419708"/>
              <a:ext cx="2249145" cy="369332"/>
            </a:xfrm>
            <a:prstGeom prst="rect">
              <a:avLst/>
            </a:prstGeom>
            <a:noFill/>
          </p:spPr>
          <p:txBody>
            <a:bodyPr wrap="square" rtlCol="0">
              <a:spAutoFit/>
            </a:bodyPr>
            <a:lstStyle/>
            <a:p>
              <a:pPr algn="ctr"/>
              <a:r>
                <a:rPr kumimoji="1" lang="en-US" altLang="ja-JP" dirty="0" smtClean="0"/>
                <a:t>(Parallel to short axis)</a:t>
              </a:r>
              <a:endParaRPr kumimoji="1" lang="ja-JP" altLang="en-US" dirty="0"/>
            </a:p>
          </p:txBody>
        </p:sp>
      </p:grpSp>
      <p:graphicFrame>
        <p:nvGraphicFramePr>
          <p:cNvPr id="16" name="オブジェクト 15"/>
          <p:cNvGraphicFramePr>
            <a:graphicFrameLocks noChangeAspect="1"/>
          </p:cNvGraphicFramePr>
          <p:nvPr>
            <p:extLst>
              <p:ext uri="{D42A27DB-BD31-4B8C-83A1-F6EECF244321}">
                <p14:modId xmlns:p14="http://schemas.microsoft.com/office/powerpoint/2010/main" val="4204348431"/>
              </p:ext>
            </p:extLst>
          </p:nvPr>
        </p:nvGraphicFramePr>
        <p:xfrm>
          <a:off x="2245518" y="836712"/>
          <a:ext cx="4630738" cy="469900"/>
        </p:xfrm>
        <a:graphic>
          <a:graphicData uri="http://schemas.openxmlformats.org/presentationml/2006/ole">
            <mc:AlternateContent xmlns:mc="http://schemas.openxmlformats.org/markup-compatibility/2006">
              <mc:Choice xmlns:v="urn:schemas-microsoft-com:vml" Requires="v">
                <p:oleObj spid="_x0000_s72909" name="数式" r:id="rId7" imgW="2755900" imgH="279400" progId="Equation.3">
                  <p:embed/>
                </p:oleObj>
              </mc:Choice>
              <mc:Fallback>
                <p:oleObj name="数式" r:id="rId7" imgW="2755900" imgH="279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5518" y="836712"/>
                        <a:ext cx="46307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グループ化 21"/>
          <p:cNvGrpSpPr/>
          <p:nvPr/>
        </p:nvGrpSpPr>
        <p:grpSpPr>
          <a:xfrm>
            <a:off x="-36512" y="1632422"/>
            <a:ext cx="6922448" cy="1796578"/>
            <a:chOff x="-36512" y="1598744"/>
            <a:chExt cx="6922448" cy="1796578"/>
          </a:xfrm>
        </p:grpSpPr>
        <p:grpSp>
          <p:nvGrpSpPr>
            <p:cNvPr id="64" name="グループ化 63"/>
            <p:cNvGrpSpPr/>
            <p:nvPr/>
          </p:nvGrpSpPr>
          <p:grpSpPr>
            <a:xfrm>
              <a:off x="251520" y="1598745"/>
              <a:ext cx="1708281" cy="1796577"/>
              <a:chOff x="1459532" y="1844824"/>
              <a:chExt cx="1444602" cy="1519269"/>
            </a:xfrm>
          </p:grpSpPr>
          <p:pic>
            <p:nvPicPr>
              <p:cNvPr id="65" name="Picture 241"/>
              <p:cNvPicPr>
                <a:picLocks noChangeAspect="1" noChangeArrowheads="1"/>
              </p:cNvPicPr>
              <p:nvPr/>
            </p:nvPicPr>
            <p:blipFill rotWithShape="1">
              <a:blip r:embed="rId9">
                <a:extLst>
                  <a:ext uri="{28A0092B-C50C-407E-A947-70E740481C1C}">
                    <a14:useLocalDpi xmlns:a14="http://schemas.microsoft.com/office/drawing/2010/main" val="0"/>
                  </a:ext>
                </a:extLst>
              </a:blip>
              <a:srcRect l="-1" r="67726"/>
              <a:stretch/>
            </p:blipFill>
            <p:spPr bwMode="auto">
              <a:xfrm>
                <a:off x="1459532" y="1844824"/>
                <a:ext cx="1444602" cy="151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正方形/長方形 65"/>
              <p:cNvSpPr/>
              <p:nvPr/>
            </p:nvSpPr>
            <p:spPr>
              <a:xfrm>
                <a:off x="1606053" y="1942752"/>
                <a:ext cx="166458" cy="156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p:cNvGrpSpPr/>
            <p:nvPr/>
          </p:nvGrpSpPr>
          <p:grpSpPr>
            <a:xfrm>
              <a:off x="2470421" y="1598744"/>
              <a:ext cx="1669531" cy="1796577"/>
              <a:chOff x="4889774" y="2534127"/>
              <a:chExt cx="1411833" cy="1519269"/>
            </a:xfrm>
          </p:grpSpPr>
          <p:pic>
            <p:nvPicPr>
              <p:cNvPr id="68" name="Picture 241"/>
              <p:cNvPicPr>
                <a:picLocks noChangeAspect="1" noChangeArrowheads="1"/>
              </p:cNvPicPr>
              <p:nvPr/>
            </p:nvPicPr>
            <p:blipFill rotWithShape="1">
              <a:blip r:embed="rId9">
                <a:extLst>
                  <a:ext uri="{28A0092B-C50C-407E-A947-70E740481C1C}">
                    <a14:useLocalDpi xmlns:a14="http://schemas.microsoft.com/office/drawing/2010/main" val="0"/>
                  </a:ext>
                </a:extLst>
              </a:blip>
              <a:srcRect l="32297" r="36161"/>
              <a:stretch/>
            </p:blipFill>
            <p:spPr bwMode="auto">
              <a:xfrm>
                <a:off x="4889774" y="2534127"/>
                <a:ext cx="1411833" cy="151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正方形/長方形 85"/>
              <p:cNvSpPr/>
              <p:nvPr/>
            </p:nvSpPr>
            <p:spPr>
              <a:xfrm>
                <a:off x="4981606" y="2636912"/>
                <a:ext cx="166458" cy="156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p:cNvGrpSpPr/>
            <p:nvPr/>
          </p:nvGrpSpPr>
          <p:grpSpPr>
            <a:xfrm>
              <a:off x="4693253" y="1631911"/>
              <a:ext cx="1822963" cy="1752595"/>
              <a:chOff x="3069385" y="2825660"/>
              <a:chExt cx="1580269" cy="1519269"/>
            </a:xfrm>
          </p:grpSpPr>
          <p:pic>
            <p:nvPicPr>
              <p:cNvPr id="94" name="Picture 241"/>
              <p:cNvPicPr>
                <a:picLocks noChangeAspect="1" noChangeArrowheads="1"/>
              </p:cNvPicPr>
              <p:nvPr/>
            </p:nvPicPr>
            <p:blipFill rotWithShape="1">
              <a:blip r:embed="rId9">
                <a:extLst>
                  <a:ext uri="{28A0092B-C50C-407E-A947-70E740481C1C}">
                    <a14:useLocalDpi xmlns:a14="http://schemas.microsoft.com/office/drawing/2010/main" val="0"/>
                  </a:ext>
                </a:extLst>
              </a:blip>
              <a:srcRect l="63077" r="3979"/>
              <a:stretch/>
            </p:blipFill>
            <p:spPr bwMode="auto">
              <a:xfrm>
                <a:off x="3069385" y="2825660"/>
                <a:ext cx="1474612" cy="151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正方形/長方形 94"/>
              <p:cNvSpPr/>
              <p:nvPr/>
            </p:nvSpPr>
            <p:spPr>
              <a:xfrm>
                <a:off x="3216839" y="2937839"/>
                <a:ext cx="166458" cy="156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4399967" y="2859525"/>
                <a:ext cx="249687" cy="92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66"/>
            <p:cNvGrpSpPr/>
            <p:nvPr/>
          </p:nvGrpSpPr>
          <p:grpSpPr>
            <a:xfrm>
              <a:off x="179512" y="2226801"/>
              <a:ext cx="5544616" cy="954688"/>
              <a:chOff x="838087" y="2805221"/>
              <a:chExt cx="5544616" cy="954688"/>
            </a:xfrm>
          </p:grpSpPr>
          <p:sp>
            <p:nvSpPr>
              <p:cNvPr id="98" name="テキスト ボックス 97"/>
              <p:cNvSpPr txBox="1"/>
              <p:nvPr/>
            </p:nvSpPr>
            <p:spPr>
              <a:xfrm>
                <a:off x="1414151" y="3389148"/>
                <a:ext cx="428596" cy="369332"/>
              </a:xfrm>
              <a:prstGeom prst="rect">
                <a:avLst/>
              </a:prstGeom>
              <a:noFill/>
            </p:spPr>
            <p:txBody>
              <a:bodyPr wrap="square" rtlCol="0">
                <a:spAutoFit/>
              </a:bodyPr>
              <a:lstStyle/>
              <a:p>
                <a:pPr algn="ctr"/>
                <a:r>
                  <a:rPr lang="en-US" altLang="ja-JP" b="1" dirty="0">
                    <a:latin typeface="Century" pitchFamily="18" charset="0"/>
                  </a:rPr>
                  <a:t>I</a:t>
                </a:r>
                <a:endParaRPr kumimoji="1" lang="ja-JP" altLang="en-US" b="1" dirty="0">
                  <a:latin typeface="Century" pitchFamily="18" charset="0"/>
                </a:endParaRPr>
              </a:p>
            </p:txBody>
          </p:sp>
          <p:sp>
            <p:nvSpPr>
              <p:cNvPr id="99" name="テキスト ボックス 98"/>
              <p:cNvSpPr txBox="1"/>
              <p:nvPr/>
            </p:nvSpPr>
            <p:spPr>
              <a:xfrm>
                <a:off x="1774191" y="2949237"/>
                <a:ext cx="428596" cy="369332"/>
              </a:xfrm>
              <a:prstGeom prst="rect">
                <a:avLst/>
              </a:prstGeom>
              <a:noFill/>
            </p:spPr>
            <p:txBody>
              <a:bodyPr wrap="square" rtlCol="0">
                <a:spAutoFit/>
              </a:bodyPr>
              <a:lstStyle/>
              <a:p>
                <a:r>
                  <a:rPr lang="en-US" altLang="ja-JP" b="1" dirty="0" smtClean="0">
                    <a:latin typeface="Century" pitchFamily="18" charset="0"/>
                  </a:rPr>
                  <a:t>II</a:t>
                </a:r>
                <a:endParaRPr kumimoji="1" lang="ja-JP" altLang="en-US" b="1" dirty="0">
                  <a:latin typeface="Century" pitchFamily="18" charset="0"/>
                </a:endParaRPr>
              </a:p>
            </p:txBody>
          </p:sp>
          <p:sp>
            <p:nvSpPr>
              <p:cNvPr id="100" name="テキスト ボックス 99"/>
              <p:cNvSpPr txBox="1"/>
              <p:nvPr/>
            </p:nvSpPr>
            <p:spPr>
              <a:xfrm>
                <a:off x="838087" y="2805221"/>
                <a:ext cx="571488" cy="369332"/>
              </a:xfrm>
              <a:prstGeom prst="rect">
                <a:avLst/>
              </a:prstGeom>
              <a:noFill/>
            </p:spPr>
            <p:txBody>
              <a:bodyPr wrap="square" rtlCol="0">
                <a:spAutoFit/>
              </a:bodyPr>
              <a:lstStyle/>
              <a:p>
                <a:pPr algn="ctr"/>
                <a:r>
                  <a:rPr lang="en-US" altLang="ja-JP" b="1" dirty="0" smtClean="0">
                    <a:latin typeface="Century" pitchFamily="18" charset="0"/>
                  </a:rPr>
                  <a:t>III</a:t>
                </a:r>
                <a:endParaRPr kumimoji="1" lang="ja-JP" altLang="en-US" b="1" dirty="0">
                  <a:latin typeface="Century" pitchFamily="18" charset="0"/>
                </a:endParaRPr>
              </a:p>
            </p:txBody>
          </p:sp>
          <p:sp>
            <p:nvSpPr>
              <p:cNvPr id="101" name="テキスト ボックス 100"/>
              <p:cNvSpPr txBox="1"/>
              <p:nvPr/>
            </p:nvSpPr>
            <p:spPr>
              <a:xfrm>
                <a:off x="3502383" y="3389148"/>
                <a:ext cx="428596" cy="369332"/>
              </a:xfrm>
              <a:prstGeom prst="rect">
                <a:avLst/>
              </a:prstGeom>
              <a:noFill/>
            </p:spPr>
            <p:txBody>
              <a:bodyPr wrap="square" rtlCol="0">
                <a:spAutoFit/>
              </a:bodyPr>
              <a:lstStyle/>
              <a:p>
                <a:pPr algn="ctr"/>
                <a:r>
                  <a:rPr kumimoji="1" lang="en-US" altLang="ja-JP" b="1" dirty="0" smtClean="0">
                    <a:latin typeface="Century" pitchFamily="18" charset="0"/>
                  </a:rPr>
                  <a:t>I</a:t>
                </a:r>
                <a:endParaRPr kumimoji="1" lang="ja-JP" altLang="en-US" b="1" dirty="0">
                  <a:latin typeface="Century" pitchFamily="18" charset="0"/>
                </a:endParaRPr>
              </a:p>
            </p:txBody>
          </p:sp>
          <p:sp>
            <p:nvSpPr>
              <p:cNvPr id="102" name="テキスト ボックス 101"/>
              <p:cNvSpPr txBox="1"/>
              <p:nvPr/>
            </p:nvSpPr>
            <p:spPr>
              <a:xfrm>
                <a:off x="3998786" y="2949237"/>
                <a:ext cx="428596" cy="369332"/>
              </a:xfrm>
              <a:prstGeom prst="rect">
                <a:avLst/>
              </a:prstGeom>
              <a:noFill/>
            </p:spPr>
            <p:txBody>
              <a:bodyPr wrap="square" rtlCol="0">
                <a:spAutoFit/>
              </a:bodyPr>
              <a:lstStyle/>
              <a:p>
                <a:pPr algn="ctr"/>
                <a:r>
                  <a:rPr lang="en-US" altLang="ja-JP" b="1" dirty="0" smtClean="0">
                    <a:latin typeface="Century" pitchFamily="18" charset="0"/>
                  </a:rPr>
                  <a:t>II</a:t>
                </a:r>
                <a:endParaRPr kumimoji="1" lang="ja-JP" altLang="en-US" b="1" dirty="0">
                  <a:latin typeface="Century" pitchFamily="18" charset="0"/>
                </a:endParaRPr>
              </a:p>
            </p:txBody>
          </p:sp>
          <p:sp>
            <p:nvSpPr>
              <p:cNvPr id="103" name="テキスト ボックス 102"/>
              <p:cNvSpPr txBox="1"/>
              <p:nvPr/>
            </p:nvSpPr>
            <p:spPr>
              <a:xfrm>
                <a:off x="2998327" y="2877229"/>
                <a:ext cx="613676" cy="369332"/>
              </a:xfrm>
              <a:prstGeom prst="rect">
                <a:avLst/>
              </a:prstGeom>
              <a:noFill/>
            </p:spPr>
            <p:txBody>
              <a:bodyPr wrap="square" rtlCol="0">
                <a:spAutoFit/>
              </a:bodyPr>
              <a:lstStyle/>
              <a:p>
                <a:pPr algn="ctr"/>
                <a:r>
                  <a:rPr kumimoji="1" lang="en-US" altLang="ja-JP" b="1" dirty="0" smtClean="0">
                    <a:latin typeface="Century" pitchFamily="18" charset="0"/>
                  </a:rPr>
                  <a:t>III</a:t>
                </a:r>
                <a:endParaRPr kumimoji="1" lang="ja-JP" altLang="en-US" b="1" dirty="0">
                  <a:latin typeface="Century" pitchFamily="18" charset="0"/>
                </a:endParaRPr>
              </a:p>
            </p:txBody>
          </p:sp>
          <p:sp>
            <p:nvSpPr>
              <p:cNvPr id="104" name="テキスト ボックス 103"/>
              <p:cNvSpPr txBox="1"/>
              <p:nvPr/>
            </p:nvSpPr>
            <p:spPr>
              <a:xfrm>
                <a:off x="5590615" y="3390577"/>
                <a:ext cx="428596" cy="369332"/>
              </a:xfrm>
              <a:prstGeom prst="rect">
                <a:avLst/>
              </a:prstGeom>
              <a:noFill/>
            </p:spPr>
            <p:txBody>
              <a:bodyPr wrap="square" rtlCol="0">
                <a:spAutoFit/>
              </a:bodyPr>
              <a:lstStyle/>
              <a:p>
                <a:pPr algn="ctr"/>
                <a:r>
                  <a:rPr kumimoji="1" lang="en-US" altLang="ja-JP" b="1" dirty="0" smtClean="0">
                    <a:latin typeface="Century" pitchFamily="18" charset="0"/>
                  </a:rPr>
                  <a:t>I</a:t>
                </a:r>
                <a:endParaRPr kumimoji="1" lang="ja-JP" altLang="en-US" b="1" dirty="0">
                  <a:latin typeface="Century" pitchFamily="18" charset="0"/>
                </a:endParaRPr>
              </a:p>
            </p:txBody>
          </p:sp>
          <p:sp>
            <p:nvSpPr>
              <p:cNvPr id="105" name="テキスト ボックス 104"/>
              <p:cNvSpPr txBox="1"/>
              <p:nvPr/>
            </p:nvSpPr>
            <p:spPr>
              <a:xfrm>
                <a:off x="5954107" y="3049008"/>
                <a:ext cx="428596" cy="369332"/>
              </a:xfrm>
              <a:prstGeom prst="rect">
                <a:avLst/>
              </a:prstGeom>
              <a:noFill/>
            </p:spPr>
            <p:txBody>
              <a:bodyPr wrap="square" rtlCol="0">
                <a:spAutoFit/>
              </a:bodyPr>
              <a:lstStyle/>
              <a:p>
                <a:pPr algn="ctr"/>
                <a:r>
                  <a:rPr lang="en-US" altLang="ja-JP" b="1" dirty="0" smtClean="0">
                    <a:latin typeface="Century" pitchFamily="18" charset="0"/>
                  </a:rPr>
                  <a:t>II</a:t>
                </a:r>
                <a:endParaRPr kumimoji="1" lang="ja-JP" altLang="en-US" b="1" dirty="0">
                  <a:latin typeface="Century" pitchFamily="18" charset="0"/>
                </a:endParaRPr>
              </a:p>
            </p:txBody>
          </p:sp>
          <p:sp>
            <p:nvSpPr>
              <p:cNvPr id="106" name="テキスト ボックス 105"/>
              <p:cNvSpPr txBox="1"/>
              <p:nvPr/>
            </p:nvSpPr>
            <p:spPr>
              <a:xfrm>
                <a:off x="5278469" y="2877229"/>
                <a:ext cx="528170" cy="369332"/>
              </a:xfrm>
              <a:prstGeom prst="rect">
                <a:avLst/>
              </a:prstGeom>
              <a:noFill/>
            </p:spPr>
            <p:txBody>
              <a:bodyPr wrap="square" rtlCol="0">
                <a:spAutoFit/>
              </a:bodyPr>
              <a:lstStyle/>
              <a:p>
                <a:pPr algn="ctr"/>
                <a:r>
                  <a:rPr kumimoji="1" lang="en-US" altLang="ja-JP" b="1" dirty="0" smtClean="0">
                    <a:latin typeface="Century" pitchFamily="18" charset="0"/>
                  </a:rPr>
                  <a:t>III</a:t>
                </a:r>
                <a:endParaRPr kumimoji="1" lang="ja-JP" altLang="en-US" b="1" dirty="0">
                  <a:latin typeface="Century" pitchFamily="18" charset="0"/>
                </a:endParaRPr>
              </a:p>
            </p:txBody>
          </p:sp>
        </p:grpSp>
        <p:pic>
          <p:nvPicPr>
            <p:cNvPr id="107" name="Picture 241"/>
            <p:cNvPicPr>
              <a:picLocks noChangeAspect="1" noChangeArrowheads="1"/>
            </p:cNvPicPr>
            <p:nvPr/>
          </p:nvPicPr>
          <p:blipFill rotWithShape="1">
            <a:blip r:embed="rId9">
              <a:extLst>
                <a:ext uri="{28A0092B-C50C-407E-A947-70E740481C1C}">
                  <a14:useLocalDpi xmlns:a14="http://schemas.microsoft.com/office/drawing/2010/main" val="0"/>
                </a:ext>
              </a:extLst>
            </a:blip>
            <a:srcRect l="93732" t="1388" r="801" b="37239"/>
            <a:stretch/>
          </p:blipFill>
          <p:spPr bwMode="auto">
            <a:xfrm>
              <a:off x="6464954" y="1651329"/>
              <a:ext cx="420982" cy="160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テキスト ボックス 107"/>
            <p:cNvSpPr txBox="1"/>
            <p:nvPr/>
          </p:nvSpPr>
          <p:spPr>
            <a:xfrm>
              <a:off x="-36512" y="1714548"/>
              <a:ext cx="1080120" cy="400110"/>
            </a:xfrm>
            <a:prstGeom prst="rect">
              <a:avLst/>
            </a:prstGeom>
            <a:noFill/>
          </p:spPr>
          <p:txBody>
            <a:bodyPr wrap="square" rtlCol="0">
              <a:spAutoFit/>
            </a:bodyPr>
            <a:lstStyle/>
            <a:p>
              <a:pPr algn="ctr"/>
              <a:r>
                <a:rPr kumimoji="1" lang="en-US" altLang="ja-JP" sz="2000" b="1" dirty="0" smtClean="0">
                  <a:solidFill>
                    <a:srgbClr val="FF0000"/>
                  </a:solidFill>
                </a:rPr>
                <a:t>Lowest</a:t>
              </a:r>
              <a:endParaRPr kumimoji="1" lang="ja-JP" altLang="en-US" sz="2000" b="1" dirty="0">
                <a:solidFill>
                  <a:srgbClr val="FF0000"/>
                </a:solidFill>
              </a:endParaRPr>
            </a:p>
          </p:txBody>
        </p:sp>
        <p:sp>
          <p:nvSpPr>
            <p:cNvPr id="109" name="テキスト ボックス 108"/>
            <p:cNvSpPr txBox="1"/>
            <p:nvPr/>
          </p:nvSpPr>
          <p:spPr>
            <a:xfrm>
              <a:off x="1697418" y="1776462"/>
              <a:ext cx="1607768" cy="400110"/>
            </a:xfrm>
            <a:prstGeom prst="rect">
              <a:avLst/>
            </a:prstGeom>
            <a:noFill/>
          </p:spPr>
          <p:txBody>
            <a:bodyPr wrap="square" rtlCol="0">
              <a:spAutoFit/>
            </a:bodyPr>
            <a:lstStyle/>
            <a:p>
              <a:pPr algn="ctr"/>
              <a:r>
                <a:rPr kumimoji="1" lang="en-US" altLang="ja-JP" sz="2000" b="1" dirty="0" smtClean="0">
                  <a:solidFill>
                    <a:schemeClr val="accent3">
                      <a:lumMod val="50000"/>
                    </a:schemeClr>
                  </a:solidFill>
                </a:rPr>
                <a:t>2nd Lowest</a:t>
              </a:r>
              <a:endParaRPr kumimoji="1" lang="ja-JP" altLang="en-US" sz="2000" b="1" dirty="0">
                <a:solidFill>
                  <a:schemeClr val="accent3">
                    <a:lumMod val="50000"/>
                  </a:schemeClr>
                </a:solidFill>
              </a:endParaRPr>
            </a:p>
          </p:txBody>
        </p:sp>
        <p:sp>
          <p:nvSpPr>
            <p:cNvPr id="110" name="テキスト ボックス 109"/>
            <p:cNvSpPr txBox="1"/>
            <p:nvPr/>
          </p:nvSpPr>
          <p:spPr>
            <a:xfrm>
              <a:off x="3756320" y="1812898"/>
              <a:ext cx="1607768" cy="400110"/>
            </a:xfrm>
            <a:prstGeom prst="rect">
              <a:avLst/>
            </a:prstGeom>
            <a:noFill/>
          </p:spPr>
          <p:txBody>
            <a:bodyPr wrap="square" rtlCol="0">
              <a:spAutoFit/>
            </a:bodyPr>
            <a:lstStyle/>
            <a:p>
              <a:pPr algn="ctr"/>
              <a:r>
                <a:rPr lang="en-US" altLang="ja-JP" sz="2000" b="1" dirty="0" smtClean="0">
                  <a:solidFill>
                    <a:schemeClr val="tx2"/>
                  </a:solidFill>
                </a:rPr>
                <a:t>3r</a:t>
              </a:r>
              <a:r>
                <a:rPr kumimoji="1" lang="en-US" altLang="ja-JP" sz="2000" b="1" dirty="0" smtClean="0">
                  <a:solidFill>
                    <a:schemeClr val="tx2"/>
                  </a:solidFill>
                </a:rPr>
                <a:t>d Lowest</a:t>
              </a:r>
              <a:endParaRPr kumimoji="1" lang="ja-JP" altLang="en-US" sz="2000" b="1" dirty="0">
                <a:solidFill>
                  <a:schemeClr val="tx2"/>
                </a:solidFill>
              </a:endParaRPr>
            </a:p>
          </p:txBody>
        </p:sp>
      </p:grpSp>
      <p:sp>
        <p:nvSpPr>
          <p:cNvPr id="21" name="正方形/長方形 20"/>
          <p:cNvSpPr/>
          <p:nvPr/>
        </p:nvSpPr>
        <p:spPr>
          <a:xfrm>
            <a:off x="648248" y="1249938"/>
            <a:ext cx="7956200" cy="430887"/>
          </a:xfrm>
          <a:prstGeom prst="rect">
            <a:avLst/>
          </a:prstGeom>
        </p:spPr>
        <p:txBody>
          <a:bodyPr wrap="square">
            <a:spAutoFit/>
          </a:bodyPr>
          <a:lstStyle/>
          <a:p>
            <a:r>
              <a:rPr lang="en-US" altLang="ja-JP" sz="2200" b="1" dirty="0"/>
              <a:t> 3 </a:t>
            </a:r>
            <a:r>
              <a:rPr lang="en-US" altLang="ja-JP" sz="2200" b="1" i="1" dirty="0"/>
              <a:t>p-</a:t>
            </a:r>
            <a:r>
              <a:rPr lang="en-US" altLang="ja-JP" sz="2200" b="1" dirty="0"/>
              <a:t>states with different spatial distributions of </a:t>
            </a:r>
            <a:r>
              <a:rPr lang="en-US" altLang="ja-JP" sz="2200" b="1" dirty="0">
                <a:latin typeface="Symbol" panose="05050102010706020507" pitchFamily="18" charset="2"/>
              </a:rPr>
              <a:t>L</a:t>
            </a:r>
            <a:r>
              <a:rPr lang="ja-JP" altLang="en-US" sz="2200" b="1" dirty="0"/>
              <a:t> </a:t>
            </a:r>
            <a:r>
              <a:rPr lang="en-US" altLang="ja-JP" sz="2200" b="1" dirty="0"/>
              <a:t>in </a:t>
            </a:r>
            <a:r>
              <a:rPr lang="en-US" altLang="ja-JP" sz="2200" b="1" i="1" dirty="0"/>
              <a:t>p-</a:t>
            </a:r>
            <a:r>
              <a:rPr lang="en-US" altLang="ja-JP" sz="2200" b="1" dirty="0"/>
              <a:t>orbit</a:t>
            </a:r>
            <a:endParaRPr lang="ja-JP" altLang="en-US" sz="2200" b="1" dirty="0"/>
          </a:p>
        </p:txBody>
      </p:sp>
      <p:grpSp>
        <p:nvGrpSpPr>
          <p:cNvPr id="111" name="グループ化 110"/>
          <p:cNvGrpSpPr/>
          <p:nvPr/>
        </p:nvGrpSpPr>
        <p:grpSpPr>
          <a:xfrm>
            <a:off x="1000100" y="3339338"/>
            <a:ext cx="4714908" cy="3186006"/>
            <a:chOff x="1000100" y="3267330"/>
            <a:chExt cx="4714908" cy="3186006"/>
          </a:xfrm>
        </p:grpSpPr>
        <p:pic>
          <p:nvPicPr>
            <p:cNvPr id="112" name="図 111" descr="spEnergy_Loop.png"/>
            <p:cNvPicPr>
              <a:picLocks noChangeAspect="1"/>
            </p:cNvPicPr>
            <p:nvPr/>
          </p:nvPicPr>
          <p:blipFill>
            <a:blip r:embed="rId10"/>
            <a:stretch>
              <a:fillRect/>
            </a:stretch>
          </p:blipFill>
          <p:spPr>
            <a:xfrm>
              <a:off x="1000100" y="3267330"/>
              <a:ext cx="4714908" cy="3186006"/>
            </a:xfrm>
            <a:prstGeom prst="rect">
              <a:avLst/>
            </a:prstGeom>
          </p:spPr>
        </p:pic>
        <p:sp>
          <p:nvSpPr>
            <p:cNvPr id="113" name="テキスト ボックス 112"/>
            <p:cNvSpPr txBox="1"/>
            <p:nvPr/>
          </p:nvSpPr>
          <p:spPr>
            <a:xfrm>
              <a:off x="2214546" y="5525953"/>
              <a:ext cx="357190" cy="369332"/>
            </a:xfrm>
            <a:prstGeom prst="rect">
              <a:avLst/>
            </a:prstGeom>
            <a:noFill/>
          </p:spPr>
          <p:txBody>
            <a:bodyPr wrap="square" rtlCol="0">
              <a:spAutoFit/>
            </a:bodyPr>
            <a:lstStyle/>
            <a:p>
              <a:pPr algn="ctr"/>
              <a:r>
                <a:rPr kumimoji="1" lang="en-US" altLang="ja-JP" b="1" dirty="0" smtClean="0">
                  <a:latin typeface="Century" pitchFamily="18" charset="0"/>
                </a:rPr>
                <a:t>I</a:t>
              </a:r>
              <a:endParaRPr kumimoji="1" lang="ja-JP" altLang="en-US" b="1" dirty="0">
                <a:latin typeface="Century" pitchFamily="18" charset="0"/>
              </a:endParaRPr>
            </a:p>
          </p:txBody>
        </p:sp>
        <p:sp>
          <p:nvSpPr>
            <p:cNvPr id="114" name="テキスト ボックス 113"/>
            <p:cNvSpPr txBox="1"/>
            <p:nvPr/>
          </p:nvSpPr>
          <p:spPr>
            <a:xfrm>
              <a:off x="3500643" y="5538497"/>
              <a:ext cx="414560" cy="369332"/>
            </a:xfrm>
            <a:prstGeom prst="rect">
              <a:avLst/>
            </a:prstGeom>
            <a:noFill/>
          </p:spPr>
          <p:txBody>
            <a:bodyPr wrap="square" rtlCol="0">
              <a:spAutoFit/>
            </a:bodyPr>
            <a:lstStyle/>
            <a:p>
              <a:pPr algn="ctr"/>
              <a:r>
                <a:rPr lang="en-US" altLang="ja-JP" b="1" dirty="0" smtClean="0">
                  <a:latin typeface="Century" pitchFamily="18" charset="0"/>
                </a:rPr>
                <a:t>II</a:t>
              </a:r>
              <a:endParaRPr kumimoji="1" lang="ja-JP" altLang="en-US" b="1" dirty="0">
                <a:latin typeface="Century" pitchFamily="18" charset="0"/>
              </a:endParaRPr>
            </a:p>
          </p:txBody>
        </p:sp>
        <p:sp>
          <p:nvSpPr>
            <p:cNvPr id="115" name="テキスト ボックス 114"/>
            <p:cNvSpPr txBox="1"/>
            <p:nvPr/>
          </p:nvSpPr>
          <p:spPr>
            <a:xfrm>
              <a:off x="4749708" y="5527666"/>
              <a:ext cx="586670" cy="369332"/>
            </a:xfrm>
            <a:prstGeom prst="rect">
              <a:avLst/>
            </a:prstGeom>
            <a:noFill/>
          </p:spPr>
          <p:txBody>
            <a:bodyPr wrap="square" rtlCol="0">
              <a:spAutoFit/>
            </a:bodyPr>
            <a:lstStyle/>
            <a:p>
              <a:pPr algn="ctr"/>
              <a:r>
                <a:rPr kumimoji="1" lang="en-US" altLang="ja-JP" b="1" dirty="0" smtClean="0">
                  <a:latin typeface="Century" pitchFamily="18" charset="0"/>
                </a:rPr>
                <a:t>III</a:t>
              </a:r>
              <a:endParaRPr kumimoji="1" lang="ja-JP" altLang="en-US" b="1" dirty="0">
                <a:latin typeface="Century" pitchFamily="18" charset="0"/>
              </a:endParaRPr>
            </a:p>
          </p:txBody>
        </p:sp>
        <p:cxnSp>
          <p:nvCxnSpPr>
            <p:cNvPr id="116" name="直線矢印コネクタ 115"/>
            <p:cNvCxnSpPr/>
            <p:nvPr/>
          </p:nvCxnSpPr>
          <p:spPr>
            <a:xfrm>
              <a:off x="1785918" y="5824462"/>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3101036" y="5824462"/>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4429124" y="5824462"/>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9" name="直線コネクタ 118"/>
          <p:cNvCxnSpPr>
            <a:endCxn id="36" idx="1"/>
          </p:cNvCxnSpPr>
          <p:nvPr/>
        </p:nvCxnSpPr>
        <p:spPr>
          <a:xfrm flipV="1">
            <a:off x="3929058" y="3757583"/>
            <a:ext cx="2864861" cy="2077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857620" y="4679732"/>
            <a:ext cx="3000396" cy="285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3786182" y="5536988"/>
            <a:ext cx="3171770" cy="610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829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gamma-spec.PNG"/>
          <p:cNvPicPr>
            <a:picLocks noChangeAspect="1"/>
          </p:cNvPicPr>
          <p:nvPr/>
        </p:nvPicPr>
        <p:blipFill>
          <a:blip r:embed="rId3">
            <a:lum bright="10000"/>
          </a:blip>
          <a:srcRect r="18918" b="39027"/>
          <a:stretch>
            <a:fillRect/>
          </a:stretch>
        </p:blipFill>
        <p:spPr>
          <a:xfrm>
            <a:off x="5072066" y="857232"/>
            <a:ext cx="4286280" cy="3357586"/>
          </a:xfrm>
          <a:prstGeom prst="rect">
            <a:avLst/>
          </a:prstGeom>
        </p:spPr>
      </p:pic>
      <p:sp>
        <p:nvSpPr>
          <p:cNvPr id="2" name="タイトル 1"/>
          <p:cNvSpPr>
            <a:spLocks noGrp="1"/>
          </p:cNvSpPr>
          <p:nvPr>
            <p:ph type="title"/>
          </p:nvPr>
        </p:nvSpPr>
        <p:spPr/>
        <p:txBody>
          <a:bodyPr>
            <a:normAutofit/>
          </a:bodyPr>
          <a:lstStyle/>
          <a:p>
            <a:r>
              <a:rPr kumimoji="1" lang="en-US" altLang="ja-JP" dirty="0" smtClean="0"/>
              <a:t>Recent achievements </a:t>
            </a:r>
            <a:r>
              <a:rPr lang="en-US" altLang="ja-JP" dirty="0" smtClean="0"/>
              <a:t>in (hyper)nuclear physics</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en-US" altLang="ja-JP" u="sng" dirty="0" smtClean="0">
                <a:solidFill>
                  <a:schemeClr val="tx2"/>
                </a:solidFill>
              </a:rPr>
              <a:t>Knowledge of </a:t>
            </a:r>
            <a:r>
              <a:rPr lang="en-US" altLang="ja-JP" u="sng" dirty="0" smtClean="0">
                <a:solidFill>
                  <a:schemeClr val="tx2"/>
                </a:solidFill>
                <a:latin typeface="Symbol" panose="05050102010706020507" pitchFamily="18" charset="2"/>
              </a:rPr>
              <a:t>L</a:t>
            </a:r>
            <a:r>
              <a:rPr lang="en-US" altLang="ja-JP" u="sng" dirty="0" smtClean="0">
                <a:solidFill>
                  <a:schemeClr val="tx2"/>
                </a:solidFill>
              </a:rPr>
              <a:t>N effective interaction</a:t>
            </a:r>
            <a:endParaRPr kumimoji="1" lang="en-US" altLang="ja-JP" dirty="0" smtClean="0">
              <a:solidFill>
                <a:schemeClr val="tx2"/>
              </a:solidFill>
            </a:endParaRPr>
          </a:p>
          <a:p>
            <a:pPr lvl="1"/>
            <a:r>
              <a:rPr lang="en-US" altLang="ja-JP" dirty="0" smtClean="0"/>
              <a:t>Study of light (</a:t>
            </a:r>
            <a:r>
              <a:rPr lang="en-US" altLang="ja-JP" i="1" dirty="0" smtClean="0"/>
              <a:t>s, p</a:t>
            </a:r>
            <a:r>
              <a:rPr lang="en-US" altLang="ja-JP" dirty="0" smtClean="0"/>
              <a:t>-shell) </a:t>
            </a:r>
            <a:r>
              <a:rPr lang="en-US" altLang="ja-JP" dirty="0" smtClean="0">
                <a:latin typeface="Symbol" panose="05050102010706020507" pitchFamily="18" charset="2"/>
              </a:rPr>
              <a:t>L</a:t>
            </a:r>
            <a:r>
              <a:rPr lang="en-US" altLang="ja-JP" dirty="0" smtClean="0"/>
              <a:t> hypernuclei</a:t>
            </a:r>
          </a:p>
          <a:p>
            <a:pPr lvl="2"/>
            <a:r>
              <a:rPr lang="en-US" altLang="ja-JP" b="0" dirty="0" smtClean="0"/>
              <a:t>Accurate solution of few-body problems</a:t>
            </a:r>
            <a:r>
              <a:rPr lang="en-US" altLang="ja-JP" b="0" baseline="30000" dirty="0" smtClean="0"/>
              <a:t> [1]</a:t>
            </a:r>
          </a:p>
          <a:p>
            <a:pPr lvl="2"/>
            <a:r>
              <a:rPr lang="en-US" altLang="ja-JP" b="0" dirty="0" smtClean="0">
                <a:latin typeface="Symbol" pitchFamily="18" charset="2"/>
              </a:rPr>
              <a:t>L</a:t>
            </a:r>
            <a:r>
              <a:rPr lang="en-US" altLang="ja-JP" b="0" dirty="0" smtClean="0"/>
              <a:t>N G-matrix effective interactions</a:t>
            </a:r>
            <a:r>
              <a:rPr lang="en-US" altLang="ja-JP" b="0" baseline="30000" dirty="0" smtClean="0"/>
              <a:t> [2]</a:t>
            </a:r>
          </a:p>
          <a:p>
            <a:pPr lvl="2"/>
            <a:r>
              <a:rPr lang="en-US" altLang="ja-JP" b="0" dirty="0" smtClean="0"/>
              <a:t>Increases of experimental information</a:t>
            </a:r>
            <a:r>
              <a:rPr lang="en-US" altLang="ja-JP" b="0" baseline="30000" dirty="0" smtClean="0"/>
              <a:t> [3]</a:t>
            </a:r>
            <a:endParaRPr lang="en-US" altLang="ja-JP" sz="2600" b="0" dirty="0" smtClean="0"/>
          </a:p>
          <a:p>
            <a:pPr>
              <a:buNone/>
            </a:pPr>
            <a:endParaRPr lang="en-US" altLang="ja-JP" sz="3200" u="sng" dirty="0" smtClean="0">
              <a:solidFill>
                <a:schemeClr val="tx1"/>
              </a:solidFill>
            </a:endParaRPr>
          </a:p>
          <a:p>
            <a:pPr>
              <a:buNone/>
            </a:pPr>
            <a:r>
              <a:rPr lang="en-US" altLang="ja-JP" u="sng" dirty="0" smtClean="0">
                <a:solidFill>
                  <a:schemeClr val="tx2"/>
                </a:solidFill>
              </a:rPr>
              <a:t>Development of theoretical models</a:t>
            </a:r>
          </a:p>
          <a:p>
            <a:pPr lvl="1"/>
            <a:r>
              <a:rPr lang="en-US" altLang="ja-JP" dirty="0" smtClean="0"/>
              <a:t>Through the study of unstable nuclei</a:t>
            </a:r>
          </a:p>
          <a:p>
            <a:pPr lvl="1">
              <a:buNone/>
            </a:pPr>
            <a:r>
              <a:rPr lang="en-US" altLang="ja-JP" dirty="0" smtClean="0"/>
              <a:t>	Ex.: Antisymmetrized Molecular Dynamics (AMD)</a:t>
            </a:r>
            <a:r>
              <a:rPr lang="en-US" altLang="ja-JP" b="0" baseline="30000" dirty="0" smtClean="0"/>
              <a:t>[4]</a:t>
            </a:r>
          </a:p>
          <a:p>
            <a:pPr lvl="3"/>
            <a:r>
              <a:rPr lang="en-US" altLang="ja-JP" dirty="0" smtClean="0"/>
              <a:t>AMD can describe </a:t>
            </a:r>
            <a:r>
              <a:rPr lang="en-US" altLang="ja-JP" dirty="0" smtClean="0">
                <a:solidFill>
                  <a:srgbClr val="FF0000"/>
                </a:solidFill>
              </a:rPr>
              <a:t>dynamical changes </a:t>
            </a:r>
            <a:r>
              <a:rPr lang="en-US" altLang="ja-JP" dirty="0" smtClean="0"/>
              <a:t>of various structure </a:t>
            </a:r>
          </a:p>
          <a:p>
            <a:pPr lvl="3">
              <a:buClr>
                <a:schemeClr val="tx1"/>
              </a:buClr>
            </a:pPr>
            <a:r>
              <a:rPr lang="en-US" altLang="ja-JP" b="0" dirty="0" smtClean="0">
                <a:solidFill>
                  <a:srgbClr val="FF0000"/>
                </a:solidFill>
              </a:rPr>
              <a:t>No assumption</a:t>
            </a:r>
            <a:r>
              <a:rPr lang="en-US" altLang="ja-JP" b="0" dirty="0" smtClean="0"/>
              <a:t> on clustering and deformation</a:t>
            </a:r>
          </a:p>
          <a:p>
            <a:pPr marL="419400" lvl="3" indent="0">
              <a:buNone/>
            </a:pPr>
            <a:endParaRPr lang="en-US" altLang="ja-JP" sz="500" b="0" dirty="0" smtClean="0"/>
          </a:p>
          <a:p>
            <a:pPr lvl="1"/>
            <a:endParaRPr kumimoji="1" lang="en-US" altLang="ja-JP" dirty="0" smtClean="0"/>
          </a:p>
          <a:p>
            <a:endParaRPr kumimoji="1" lang="ja-JP" altLang="en-US" dirty="0"/>
          </a:p>
        </p:txBody>
      </p:sp>
      <p:sp>
        <p:nvSpPr>
          <p:cNvPr id="5" name="テキスト ボックス 4"/>
          <p:cNvSpPr txBox="1"/>
          <p:nvPr/>
        </p:nvSpPr>
        <p:spPr>
          <a:xfrm>
            <a:off x="-32" y="6272845"/>
            <a:ext cx="9144032" cy="584775"/>
          </a:xfrm>
          <a:prstGeom prst="rect">
            <a:avLst/>
          </a:prstGeom>
          <a:noFill/>
        </p:spPr>
        <p:txBody>
          <a:bodyPr wrap="square" rtlCol="0">
            <a:spAutoFit/>
          </a:bodyPr>
          <a:lstStyle/>
          <a:p>
            <a:pPr algn="r"/>
            <a:r>
              <a:rPr lang="en-US" altLang="ja-JP" sz="1600" dirty="0">
                <a:solidFill>
                  <a:prstClr val="black"/>
                </a:solidFill>
              </a:rPr>
              <a:t>[1] E. </a:t>
            </a:r>
            <a:r>
              <a:rPr lang="en-US" altLang="ja-JP" sz="1600" dirty="0" err="1">
                <a:solidFill>
                  <a:prstClr val="black"/>
                </a:solidFill>
              </a:rPr>
              <a:t>Hiyama</a:t>
            </a:r>
            <a:r>
              <a:rPr lang="en-US" altLang="ja-JP" sz="1600" dirty="0">
                <a:solidFill>
                  <a:prstClr val="black"/>
                </a:solidFill>
              </a:rPr>
              <a:t>, NPA </a:t>
            </a:r>
            <a:r>
              <a:rPr lang="en-US" altLang="ja-JP" sz="1600" b="1" dirty="0">
                <a:solidFill>
                  <a:prstClr val="black"/>
                </a:solidFill>
              </a:rPr>
              <a:t>805</a:t>
            </a:r>
            <a:r>
              <a:rPr lang="en-US" altLang="ja-JP" sz="1600" dirty="0">
                <a:solidFill>
                  <a:prstClr val="black"/>
                </a:solidFill>
              </a:rPr>
              <a:t> (2008), 190c, </a:t>
            </a:r>
            <a:r>
              <a:rPr lang="en-US" altLang="ja-JP" sz="1600" dirty="0" smtClean="0">
                <a:solidFill>
                  <a:prstClr val="black"/>
                </a:solidFill>
              </a:rPr>
              <a:t>[</a:t>
            </a:r>
            <a:r>
              <a:rPr lang="en-US" altLang="ja-JP" sz="1600" dirty="0">
                <a:solidFill>
                  <a:prstClr val="black"/>
                </a:solidFill>
              </a:rPr>
              <a:t>2] Y. Yamamoto, </a:t>
            </a:r>
            <a:r>
              <a:rPr lang="en-US" altLang="ja-JP" sz="1600" i="1" dirty="0">
                <a:solidFill>
                  <a:prstClr val="black"/>
                </a:solidFill>
              </a:rPr>
              <a:t>et al</a:t>
            </a:r>
            <a:r>
              <a:rPr lang="en-US" altLang="ja-JP" sz="1600" dirty="0">
                <a:solidFill>
                  <a:prstClr val="black"/>
                </a:solidFill>
              </a:rPr>
              <a:t>., PTP Suppl. </a:t>
            </a:r>
            <a:r>
              <a:rPr lang="en-US" altLang="ja-JP" sz="1600" b="1" dirty="0">
                <a:solidFill>
                  <a:prstClr val="black"/>
                </a:solidFill>
              </a:rPr>
              <a:t>117 </a:t>
            </a:r>
            <a:r>
              <a:rPr lang="en-US" altLang="ja-JP" sz="1600" dirty="0">
                <a:solidFill>
                  <a:prstClr val="black"/>
                </a:solidFill>
              </a:rPr>
              <a:t>(1994), 361., </a:t>
            </a:r>
          </a:p>
          <a:p>
            <a:pPr algn="r"/>
            <a:r>
              <a:rPr lang="en-US" altLang="ja-JP" sz="1600" dirty="0">
                <a:solidFill>
                  <a:prstClr val="black"/>
                </a:solidFill>
              </a:rPr>
              <a:t>[3] O. Hashimoto and H. Tamura, PPNP </a:t>
            </a:r>
            <a:r>
              <a:rPr lang="en-US" altLang="ja-JP" sz="1600" b="1" dirty="0">
                <a:solidFill>
                  <a:prstClr val="black"/>
                </a:solidFill>
              </a:rPr>
              <a:t>57</a:t>
            </a:r>
            <a:r>
              <a:rPr lang="en-US" altLang="ja-JP" sz="1600" dirty="0">
                <a:solidFill>
                  <a:prstClr val="black"/>
                </a:solidFill>
              </a:rPr>
              <a:t> (2006), 564., [4]</a:t>
            </a:r>
            <a:r>
              <a:rPr lang="en-US" sz="1600" dirty="0">
                <a:solidFill>
                  <a:prstClr val="black"/>
                </a:solidFill>
              </a:rPr>
              <a:t> Y. </a:t>
            </a:r>
            <a:r>
              <a:rPr lang="en-US" sz="1600" dirty="0" err="1">
                <a:solidFill>
                  <a:prstClr val="black"/>
                </a:solidFill>
              </a:rPr>
              <a:t>Kanada-En’yo</a:t>
            </a:r>
            <a:r>
              <a:rPr lang="en-US" sz="1600" dirty="0">
                <a:solidFill>
                  <a:prstClr val="black"/>
                </a:solidFill>
              </a:rPr>
              <a:t> </a:t>
            </a:r>
            <a:r>
              <a:rPr lang="en-US" sz="1600" i="1" dirty="0">
                <a:solidFill>
                  <a:prstClr val="black"/>
                </a:solidFill>
              </a:rPr>
              <a:t>et al.</a:t>
            </a:r>
            <a:r>
              <a:rPr lang="en-US" sz="1600" dirty="0">
                <a:solidFill>
                  <a:prstClr val="black"/>
                </a:solidFill>
              </a:rPr>
              <a:t>, PTP </a:t>
            </a:r>
            <a:r>
              <a:rPr lang="en-US" sz="1600" b="1" dirty="0">
                <a:solidFill>
                  <a:prstClr val="black"/>
                </a:solidFill>
              </a:rPr>
              <a:t>93</a:t>
            </a:r>
            <a:r>
              <a:rPr lang="en-US" sz="1600" dirty="0">
                <a:solidFill>
                  <a:prstClr val="black"/>
                </a:solidFill>
              </a:rPr>
              <a:t> (1995), 115.</a:t>
            </a:r>
            <a:r>
              <a:rPr lang="en-US" altLang="ja-JP" sz="1600" dirty="0">
                <a:solidFill>
                  <a:prstClr val="black"/>
                </a:solidFill>
              </a:rPr>
              <a:t> </a:t>
            </a:r>
          </a:p>
        </p:txBody>
      </p:sp>
      <p:sp>
        <p:nvSpPr>
          <p:cNvPr id="4" name="テキスト ボックス 3"/>
          <p:cNvSpPr txBox="1"/>
          <p:nvPr/>
        </p:nvSpPr>
        <p:spPr>
          <a:xfrm>
            <a:off x="196447" y="5602135"/>
            <a:ext cx="8751107" cy="461665"/>
          </a:xfrm>
          <a:prstGeom prst="rect">
            <a:avLst/>
          </a:prstGeom>
          <a:noFill/>
        </p:spPr>
        <p:txBody>
          <a:bodyPr wrap="square" rtlCol="0">
            <a:spAutoFit/>
          </a:bodyPr>
          <a:lstStyle/>
          <a:p>
            <a:pPr algn="ctr"/>
            <a:r>
              <a:rPr lang="en-US" altLang="ja-JP" sz="2400" b="1" dirty="0" smtClean="0">
                <a:solidFill>
                  <a:srgbClr val="FF0000"/>
                </a:solidFill>
              </a:rPr>
              <a:t>Recent developments enable us to study structure of </a:t>
            </a:r>
            <a:r>
              <a:rPr lang="en-US" altLang="ja-JP" sz="2400" b="1" dirty="0" smtClean="0">
                <a:solidFill>
                  <a:srgbClr val="FF0000"/>
                </a:solidFill>
                <a:latin typeface="Symbol" panose="05050102010706020507" pitchFamily="18" charset="2"/>
              </a:rPr>
              <a:t>L</a:t>
            </a:r>
            <a:r>
              <a:rPr lang="en-US" altLang="ja-JP" sz="2400" b="1" dirty="0" smtClean="0">
                <a:solidFill>
                  <a:srgbClr val="FF0000"/>
                </a:solidFill>
              </a:rPr>
              <a:t> hypernuclei</a:t>
            </a:r>
          </a:p>
        </p:txBody>
      </p:sp>
    </p:spTree>
    <p:extLst>
      <p:ext uri="{BB962C8B-B14F-4D97-AF65-F5344CB8AC3E}">
        <p14:creationId xmlns:p14="http://schemas.microsoft.com/office/powerpoint/2010/main" val="2619979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Excitation spectra</a:t>
            </a:r>
            <a:endParaRPr kumimoji="1" lang="ja-JP" altLang="en-US" dirty="0"/>
          </a:p>
        </p:txBody>
      </p:sp>
      <p:sp>
        <p:nvSpPr>
          <p:cNvPr id="3" name="コンテンツ プレースホルダ 2"/>
          <p:cNvSpPr>
            <a:spLocks noGrp="1"/>
          </p:cNvSpPr>
          <p:nvPr>
            <p:ph idx="1"/>
          </p:nvPr>
        </p:nvSpPr>
        <p:spPr/>
        <p:txBody>
          <a:bodyPr/>
          <a:lstStyle/>
          <a:p>
            <a:pPr lvl="1"/>
            <a:r>
              <a:rPr kumimoji="1" lang="en-US" altLang="ja-JP" dirty="0" smtClean="0"/>
              <a:t>3 bands are obtained by </a:t>
            </a:r>
            <a:r>
              <a:rPr kumimoji="1" lang="en-US" altLang="ja-JP" dirty="0" smtClean="0">
                <a:latin typeface="Symbol" pitchFamily="18" charset="2"/>
              </a:rPr>
              <a:t>L</a:t>
            </a:r>
            <a:r>
              <a:rPr kumimoji="1" lang="en-US" altLang="ja-JP" dirty="0" smtClean="0"/>
              <a:t> hyperon in </a:t>
            </a:r>
            <a:r>
              <a:rPr kumimoji="1" lang="en-US" altLang="ja-JP" i="1" dirty="0" smtClean="0"/>
              <a:t>p-</a:t>
            </a:r>
            <a:r>
              <a:rPr kumimoji="1" lang="en-US" altLang="ja-JP" dirty="0" smtClean="0"/>
              <a:t>orbit</a:t>
            </a:r>
          </a:p>
          <a:p>
            <a:pPr lvl="2"/>
            <a:r>
              <a:rPr kumimoji="1" lang="en-US" altLang="ja-JP" baseline="30000" dirty="0" smtClean="0"/>
              <a:t>24</a:t>
            </a:r>
            <a:r>
              <a:rPr kumimoji="1" lang="en-US" altLang="ja-JP" dirty="0" smtClean="0"/>
              <a:t>Mg</a:t>
            </a:r>
            <a:r>
              <a:rPr kumimoji="1" lang="en-US" altLang="ja-JP" dirty="0" smtClean="0">
                <a:latin typeface="Cambria Math"/>
                <a:ea typeface="Cambria Math"/>
              </a:rPr>
              <a:t>⊗</a:t>
            </a:r>
            <a:r>
              <a:rPr kumimoji="1" lang="en-US" altLang="ja-JP" dirty="0" smtClean="0">
                <a:latin typeface="Symbol" pitchFamily="18" charset="2"/>
              </a:rPr>
              <a:t>L</a:t>
            </a:r>
            <a:r>
              <a:rPr kumimoji="1" lang="en-US" altLang="ja-JP" dirty="0" smtClean="0"/>
              <a:t>p(lowest)</a:t>
            </a:r>
            <a:r>
              <a:rPr lang="en-US" altLang="ja-JP" dirty="0" smtClean="0"/>
              <a:t>, </a:t>
            </a:r>
            <a:r>
              <a:rPr lang="en-US" altLang="ja-JP" baseline="30000" dirty="0" smtClean="0"/>
              <a:t>24</a:t>
            </a:r>
            <a:r>
              <a:rPr lang="en-US" altLang="ja-JP" dirty="0" smtClean="0"/>
              <a:t>Mg</a:t>
            </a:r>
            <a:r>
              <a:rPr lang="en-US" altLang="ja-JP" dirty="0" smtClean="0">
                <a:latin typeface="Cambria Math"/>
                <a:ea typeface="Cambria Math"/>
              </a:rPr>
              <a:t>⊗</a:t>
            </a:r>
            <a:r>
              <a:rPr lang="en-US" altLang="ja-JP" dirty="0" smtClean="0">
                <a:latin typeface="Symbol" pitchFamily="18" charset="2"/>
              </a:rPr>
              <a:t>L</a:t>
            </a:r>
            <a:r>
              <a:rPr lang="en-US" altLang="ja-JP" dirty="0" smtClean="0"/>
              <a:t>p(2nd lowest), </a:t>
            </a:r>
            <a:r>
              <a:rPr lang="en-US" altLang="ja-JP" baseline="30000" dirty="0" smtClean="0"/>
              <a:t> 24</a:t>
            </a:r>
            <a:r>
              <a:rPr lang="en-US" altLang="ja-JP" dirty="0" smtClean="0"/>
              <a:t>Mg</a:t>
            </a:r>
            <a:r>
              <a:rPr lang="en-US" altLang="ja-JP" dirty="0" smtClean="0">
                <a:latin typeface="Cambria Math"/>
                <a:ea typeface="Cambria Math"/>
              </a:rPr>
              <a:t>⊗</a:t>
            </a:r>
            <a:r>
              <a:rPr lang="en-US" altLang="ja-JP" dirty="0" smtClean="0">
                <a:latin typeface="Symbol" pitchFamily="18" charset="2"/>
              </a:rPr>
              <a:t>L</a:t>
            </a:r>
            <a:r>
              <a:rPr lang="en-US" altLang="ja-JP" dirty="0" smtClean="0"/>
              <a:t>p(3rd lowest)  </a:t>
            </a:r>
          </a:p>
          <a:p>
            <a:endParaRPr lang="en-US" altLang="ja-JP" dirty="0" smtClean="0"/>
          </a:p>
          <a:p>
            <a:endParaRPr kumimoji="1" lang="en-US" altLang="ja-JP" dirty="0" smtClean="0"/>
          </a:p>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9120"/>
            <a:ext cx="9144000" cy="4211332"/>
          </a:xfrm>
          <a:prstGeom prst="rect">
            <a:avLst/>
          </a:prstGeom>
        </p:spPr>
      </p:pic>
      <p:pic>
        <p:nvPicPr>
          <p:cNvPr id="11" name="図 10" descr="Be9L_orth.png"/>
          <p:cNvPicPr>
            <a:picLocks noChangeAspect="1"/>
          </p:cNvPicPr>
          <p:nvPr/>
        </p:nvPicPr>
        <p:blipFill>
          <a:blip r:embed="rId4" cstate="print"/>
          <a:stretch>
            <a:fillRect/>
          </a:stretch>
        </p:blipFill>
        <p:spPr>
          <a:xfrm>
            <a:off x="2267744" y="1614816"/>
            <a:ext cx="1214446" cy="752336"/>
          </a:xfrm>
          <a:prstGeom prst="rect">
            <a:avLst/>
          </a:prstGeom>
        </p:spPr>
      </p:pic>
      <p:pic>
        <p:nvPicPr>
          <p:cNvPr id="12" name="図 11" descr="Be9L_genuine.png"/>
          <p:cNvPicPr>
            <a:picLocks noChangeAspect="1"/>
          </p:cNvPicPr>
          <p:nvPr/>
        </p:nvPicPr>
        <p:blipFill>
          <a:blip r:embed="rId5" cstate="print"/>
          <a:stretch>
            <a:fillRect/>
          </a:stretch>
        </p:blipFill>
        <p:spPr>
          <a:xfrm>
            <a:off x="1403648" y="2223136"/>
            <a:ext cx="1272122" cy="728877"/>
          </a:xfrm>
          <a:prstGeom prst="rect">
            <a:avLst/>
          </a:prstGeom>
        </p:spPr>
      </p:pic>
      <p:pic>
        <p:nvPicPr>
          <p:cNvPr id="13" name="図 12" descr="triaxial_lowest.png"/>
          <p:cNvPicPr>
            <a:picLocks noChangeAspect="1"/>
          </p:cNvPicPr>
          <p:nvPr/>
        </p:nvPicPr>
        <p:blipFill>
          <a:blip r:embed="rId6" cstate="print"/>
          <a:stretch>
            <a:fillRect/>
          </a:stretch>
        </p:blipFill>
        <p:spPr>
          <a:xfrm>
            <a:off x="4771098" y="2157398"/>
            <a:ext cx="1484933" cy="607867"/>
          </a:xfrm>
          <a:prstGeom prst="rect">
            <a:avLst/>
          </a:prstGeom>
        </p:spPr>
      </p:pic>
      <p:pic>
        <p:nvPicPr>
          <p:cNvPr id="14" name="図 13" descr="triaxial_2nd-lowest.png"/>
          <p:cNvPicPr>
            <a:picLocks noChangeAspect="1"/>
          </p:cNvPicPr>
          <p:nvPr/>
        </p:nvPicPr>
        <p:blipFill>
          <a:blip r:embed="rId7" cstate="print"/>
          <a:stretch>
            <a:fillRect/>
          </a:stretch>
        </p:blipFill>
        <p:spPr>
          <a:xfrm>
            <a:off x="6269847" y="2219565"/>
            <a:ext cx="1484933" cy="723651"/>
          </a:xfrm>
          <a:prstGeom prst="rect">
            <a:avLst/>
          </a:prstGeom>
        </p:spPr>
      </p:pic>
      <p:pic>
        <p:nvPicPr>
          <p:cNvPr id="19" name="図 18" descr="triaxial_3rd-lowest.png"/>
          <p:cNvPicPr>
            <a:picLocks noChangeAspect="1"/>
          </p:cNvPicPr>
          <p:nvPr/>
        </p:nvPicPr>
        <p:blipFill>
          <a:blip r:embed="rId8" cstate="print"/>
          <a:stretch>
            <a:fillRect/>
          </a:stretch>
        </p:blipFill>
        <p:spPr>
          <a:xfrm>
            <a:off x="7659067" y="1569894"/>
            <a:ext cx="1484933" cy="607867"/>
          </a:xfrm>
          <a:prstGeom prst="rect">
            <a:avLst/>
          </a:prstGeom>
        </p:spPr>
      </p:pic>
      <p:grpSp>
        <p:nvGrpSpPr>
          <p:cNvPr id="29" name="グループ化 28"/>
          <p:cNvGrpSpPr/>
          <p:nvPr/>
        </p:nvGrpSpPr>
        <p:grpSpPr>
          <a:xfrm>
            <a:off x="2483768" y="6322422"/>
            <a:ext cx="6480791" cy="475964"/>
            <a:chOff x="664862" y="6394430"/>
            <a:chExt cx="6480791" cy="475964"/>
          </a:xfrm>
        </p:grpSpPr>
        <p:sp>
          <p:nvSpPr>
            <p:cNvPr id="5" name="テキスト ボックス 4"/>
            <p:cNvSpPr txBox="1"/>
            <p:nvPr/>
          </p:nvSpPr>
          <p:spPr>
            <a:xfrm>
              <a:off x="664862" y="6453336"/>
              <a:ext cx="6480791" cy="400110"/>
            </a:xfrm>
            <a:prstGeom prst="rect">
              <a:avLst/>
            </a:prstGeom>
            <a:noFill/>
          </p:spPr>
          <p:txBody>
            <a:bodyPr wrap="square" rtlCol="0">
              <a:spAutoFit/>
            </a:bodyPr>
            <a:lstStyle/>
            <a:p>
              <a:pPr algn="r"/>
              <a:r>
                <a:rPr kumimoji="1" lang="en-US" altLang="ja-JP" sz="2000" dirty="0" smtClean="0"/>
                <a:t>Lowest threshold                     : in between 8.3 and 12.5 MeV</a:t>
              </a:r>
              <a:endParaRPr kumimoji="1" lang="ja-JP" altLang="en-US" sz="2000" dirty="0"/>
            </a:p>
          </p:txBody>
        </p:sp>
        <p:grpSp>
          <p:nvGrpSpPr>
            <p:cNvPr id="23" name="グループ化 22"/>
            <p:cNvGrpSpPr/>
            <p:nvPr/>
          </p:nvGrpSpPr>
          <p:grpSpPr>
            <a:xfrm>
              <a:off x="2666535" y="6394430"/>
              <a:ext cx="1257393" cy="475964"/>
              <a:chOff x="-933354" y="5106670"/>
              <a:chExt cx="1257393" cy="475964"/>
            </a:xfrm>
          </p:grpSpPr>
          <p:grpSp>
            <p:nvGrpSpPr>
              <p:cNvPr id="9" name="グループ化 8"/>
              <p:cNvGrpSpPr/>
              <p:nvPr/>
            </p:nvGrpSpPr>
            <p:grpSpPr>
              <a:xfrm>
                <a:off x="-933354" y="5106670"/>
                <a:ext cx="1113377" cy="475964"/>
                <a:chOff x="-933354" y="5106670"/>
                <a:chExt cx="1113377" cy="475964"/>
              </a:xfrm>
            </p:grpSpPr>
            <p:sp>
              <p:nvSpPr>
                <p:cNvPr id="6" name="テキスト ボックス 5"/>
                <p:cNvSpPr txBox="1"/>
                <p:nvPr/>
              </p:nvSpPr>
              <p:spPr>
                <a:xfrm>
                  <a:off x="-690307" y="5151747"/>
                  <a:ext cx="870330" cy="430887"/>
                </a:xfrm>
                <a:prstGeom prst="rect">
                  <a:avLst/>
                </a:prstGeom>
                <a:noFill/>
              </p:spPr>
              <p:txBody>
                <a:bodyPr wrap="square" rtlCol="0">
                  <a:spAutoFit/>
                </a:bodyPr>
                <a:lstStyle/>
                <a:p>
                  <a:r>
                    <a:rPr kumimoji="1" lang="en-US" altLang="ja-JP" sz="2200" dirty="0" smtClean="0">
                      <a:latin typeface="Century" pitchFamily="18" charset="0"/>
                    </a:rPr>
                    <a:t>Ne +</a:t>
                  </a:r>
                  <a:endParaRPr kumimoji="1" lang="ja-JP" altLang="en-US" sz="2200" dirty="0">
                    <a:latin typeface="Century" pitchFamily="18" charset="0"/>
                  </a:endParaRPr>
                </a:p>
              </p:txBody>
            </p:sp>
            <p:sp>
              <p:nvSpPr>
                <p:cNvPr id="21" name="テキスト ボックス 20"/>
                <p:cNvSpPr txBox="1"/>
                <p:nvPr/>
              </p:nvSpPr>
              <p:spPr>
                <a:xfrm>
                  <a:off x="-933354" y="5106670"/>
                  <a:ext cx="504056" cy="307777"/>
                </a:xfrm>
                <a:prstGeom prst="rect">
                  <a:avLst/>
                </a:prstGeom>
                <a:noFill/>
              </p:spPr>
              <p:txBody>
                <a:bodyPr wrap="square" rtlCol="0">
                  <a:spAutoFit/>
                </a:bodyPr>
                <a:lstStyle/>
                <a:p>
                  <a:pPr algn="ctr"/>
                  <a:r>
                    <a:rPr kumimoji="1" lang="en-US" altLang="ja-JP" sz="1400" dirty="0" smtClean="0">
                      <a:latin typeface="Century" pitchFamily="18" charset="0"/>
                    </a:rPr>
                    <a:t>21</a:t>
                  </a:r>
                  <a:endParaRPr kumimoji="1" lang="ja-JP" altLang="en-US" sz="1400" dirty="0">
                    <a:latin typeface="Century" pitchFamily="18" charset="0"/>
                  </a:endParaRPr>
                </a:p>
              </p:txBody>
            </p:sp>
            <p:sp>
              <p:nvSpPr>
                <p:cNvPr id="22" name="テキスト ボックス 21"/>
                <p:cNvSpPr txBox="1"/>
                <p:nvPr/>
              </p:nvSpPr>
              <p:spPr>
                <a:xfrm>
                  <a:off x="-789338" y="5259070"/>
                  <a:ext cx="252028" cy="307777"/>
                </a:xfrm>
                <a:prstGeom prst="rect">
                  <a:avLst/>
                </a:prstGeom>
                <a:noFill/>
              </p:spPr>
              <p:txBody>
                <a:bodyPr wrap="square" rtlCol="0">
                  <a:spAutoFit/>
                </a:bodyPr>
                <a:lstStyle/>
                <a:p>
                  <a:pPr algn="ctr"/>
                  <a:r>
                    <a:rPr lang="en-US" altLang="ja-JP" sz="1400" dirty="0">
                      <a:latin typeface="Symbol" pitchFamily="18" charset="2"/>
                    </a:rPr>
                    <a:t>L</a:t>
                  </a:r>
                  <a:endParaRPr kumimoji="1" lang="ja-JP" altLang="en-US" sz="1400" dirty="0">
                    <a:latin typeface="Symbol" pitchFamily="18" charset="2"/>
                  </a:endParaRPr>
                </a:p>
              </p:txBody>
            </p:sp>
          </p:grpSp>
          <p:sp>
            <p:nvSpPr>
              <p:cNvPr id="10" name="テキスト ボックス 9"/>
              <p:cNvSpPr txBox="1"/>
              <p:nvPr/>
            </p:nvSpPr>
            <p:spPr>
              <a:xfrm>
                <a:off x="-36001" y="5142963"/>
                <a:ext cx="360040" cy="430887"/>
              </a:xfrm>
              <a:prstGeom prst="rect">
                <a:avLst/>
              </a:prstGeom>
              <a:noFill/>
            </p:spPr>
            <p:txBody>
              <a:bodyPr wrap="square" rtlCol="0">
                <a:spAutoFit/>
              </a:bodyPr>
              <a:lstStyle/>
              <a:p>
                <a:r>
                  <a:rPr kumimoji="1" lang="en-US" altLang="ja-JP" sz="2200" dirty="0" smtClean="0">
                    <a:latin typeface="Symbol" pitchFamily="18" charset="2"/>
                  </a:rPr>
                  <a:t>L</a:t>
                </a:r>
                <a:endParaRPr kumimoji="1" lang="ja-JP" altLang="en-US" sz="2200" dirty="0">
                  <a:latin typeface="Symbol" pitchFamily="18" charset="2"/>
                </a:endParaRPr>
              </a:p>
            </p:txBody>
          </p:sp>
        </p:grpSp>
      </p:grpSp>
      <p:grpSp>
        <p:nvGrpSpPr>
          <p:cNvPr id="28" name="グループ化 27"/>
          <p:cNvGrpSpPr/>
          <p:nvPr/>
        </p:nvGrpSpPr>
        <p:grpSpPr>
          <a:xfrm>
            <a:off x="5967999" y="810424"/>
            <a:ext cx="3182033" cy="430887"/>
            <a:chOff x="5967999" y="810424"/>
            <a:chExt cx="3182033" cy="430887"/>
          </a:xfrm>
        </p:grpSpPr>
        <p:sp>
          <p:nvSpPr>
            <p:cNvPr id="25" name="テキスト ボックス 24"/>
            <p:cNvSpPr txBox="1"/>
            <p:nvPr/>
          </p:nvSpPr>
          <p:spPr>
            <a:xfrm>
              <a:off x="6197704" y="810424"/>
              <a:ext cx="2952328" cy="430887"/>
            </a:xfrm>
            <a:prstGeom prst="rect">
              <a:avLst/>
            </a:prstGeom>
            <a:noFill/>
          </p:spPr>
          <p:txBody>
            <a:bodyPr wrap="square" rtlCol="0">
              <a:spAutoFit/>
            </a:bodyPr>
            <a:lstStyle/>
            <a:p>
              <a:pPr algn="ctr"/>
              <a:r>
                <a:rPr kumimoji="1" lang="en-US" altLang="ja-JP" sz="2200" b="1" dirty="0" smtClean="0">
                  <a:solidFill>
                    <a:srgbClr val="FF0000"/>
                  </a:solidFill>
                </a:rPr>
                <a:t>Splitting of the </a:t>
              </a:r>
              <a:r>
                <a:rPr kumimoji="1" lang="en-US" altLang="ja-JP" sz="2200" b="1" i="1" dirty="0" smtClean="0">
                  <a:solidFill>
                    <a:srgbClr val="FF0000"/>
                  </a:solidFill>
                </a:rPr>
                <a:t>p</a:t>
              </a:r>
              <a:r>
                <a:rPr kumimoji="1" lang="en-US" altLang="ja-JP" sz="2200" b="1" dirty="0" smtClean="0">
                  <a:solidFill>
                    <a:srgbClr val="FF0000"/>
                  </a:solidFill>
                </a:rPr>
                <a:t> states</a:t>
              </a:r>
              <a:endParaRPr kumimoji="1" lang="ja-JP" altLang="en-US" sz="2200" b="1" dirty="0">
                <a:solidFill>
                  <a:srgbClr val="FF0000"/>
                </a:solidFill>
              </a:endParaRPr>
            </a:p>
          </p:txBody>
        </p:sp>
        <p:cxnSp>
          <p:nvCxnSpPr>
            <p:cNvPr id="27" name="直線矢印コネクタ 26"/>
            <p:cNvCxnSpPr/>
            <p:nvPr/>
          </p:nvCxnSpPr>
          <p:spPr>
            <a:xfrm>
              <a:off x="5967999" y="1025867"/>
              <a:ext cx="28803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1488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Triaxial deformation of </a:t>
            </a:r>
            <a:r>
              <a:rPr lang="en-US" altLang="ja-JP" baseline="30000" dirty="0" smtClean="0"/>
              <a:t>26</a:t>
            </a:r>
            <a:r>
              <a:rPr lang="en-US" altLang="ja-JP" dirty="0" smtClean="0"/>
              <a:t>Mg: </a:t>
            </a:r>
            <a:r>
              <a:rPr lang="en-US" altLang="ja-JP" baseline="30000" dirty="0" smtClean="0"/>
              <a:t>27</a:t>
            </a:r>
            <a:r>
              <a:rPr lang="en-US" altLang="ja-JP" baseline="-25000" dirty="0" smtClean="0">
                <a:latin typeface="Symbol" panose="05050102010706020507" pitchFamily="18" charset="2"/>
              </a:rPr>
              <a:t>L</a:t>
            </a:r>
            <a:r>
              <a:rPr lang="en-US" altLang="ja-JP" dirty="0" smtClean="0"/>
              <a:t>Mg</a:t>
            </a:r>
            <a:endParaRPr kumimoji="1" lang="ja-JP" altLang="en-US" dirty="0"/>
          </a:p>
        </p:txBody>
      </p:sp>
      <p:grpSp>
        <p:nvGrpSpPr>
          <p:cNvPr id="17" name="グループ化 16"/>
          <p:cNvGrpSpPr/>
          <p:nvPr/>
        </p:nvGrpSpPr>
        <p:grpSpPr>
          <a:xfrm>
            <a:off x="-36512" y="1412776"/>
            <a:ext cx="9139642" cy="5283612"/>
            <a:chOff x="-36512" y="1348572"/>
            <a:chExt cx="9139642" cy="5283612"/>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50000" t="6924"/>
            <a:stretch/>
          </p:blipFill>
          <p:spPr>
            <a:xfrm>
              <a:off x="-36512" y="2866363"/>
              <a:ext cx="3239658" cy="2801458"/>
            </a:xfrm>
            <a:prstGeom prst="rect">
              <a:avLst/>
            </a:prstGeom>
          </p:spPr>
        </p:pic>
        <p:sp>
          <p:nvSpPr>
            <p:cNvPr id="5" name="テキスト ボックス 4"/>
            <p:cNvSpPr txBox="1"/>
            <p:nvPr/>
          </p:nvSpPr>
          <p:spPr>
            <a:xfrm>
              <a:off x="395536" y="1348572"/>
              <a:ext cx="2448272" cy="553998"/>
            </a:xfrm>
            <a:prstGeom prst="rect">
              <a:avLst/>
            </a:prstGeom>
            <a:noFill/>
          </p:spPr>
          <p:txBody>
            <a:bodyPr wrap="square" rtlCol="0">
              <a:spAutoFit/>
            </a:bodyPr>
            <a:lstStyle/>
            <a:p>
              <a:pPr algn="ctr"/>
              <a:r>
                <a:rPr kumimoji="1" lang="en-US" altLang="ja-JP" sz="3000" b="1" baseline="30000" dirty="0" smtClean="0"/>
                <a:t>26</a:t>
              </a:r>
              <a:r>
                <a:rPr kumimoji="1" lang="en-US" altLang="ja-JP" sz="3000" b="1" dirty="0" smtClean="0"/>
                <a:t>Mg </a:t>
              </a:r>
              <a:r>
                <a:rPr kumimoji="1" lang="en-US" altLang="ja-JP" sz="3000" dirty="0" smtClean="0"/>
                <a:t>(AMD)</a:t>
              </a:r>
              <a:endParaRPr kumimoji="1" lang="ja-JP" altLang="en-US" sz="3000" dirty="0"/>
            </a:p>
          </p:txBody>
        </p:sp>
        <p:sp>
          <p:nvSpPr>
            <p:cNvPr id="6" name="テキスト ボックス 5"/>
            <p:cNvSpPr txBox="1"/>
            <p:nvPr/>
          </p:nvSpPr>
          <p:spPr>
            <a:xfrm>
              <a:off x="70992" y="1902570"/>
              <a:ext cx="3064336" cy="430887"/>
            </a:xfrm>
            <a:prstGeom prst="rect">
              <a:avLst/>
            </a:prstGeom>
            <a:noFill/>
          </p:spPr>
          <p:txBody>
            <a:bodyPr wrap="square" rtlCol="0">
              <a:spAutoFit/>
            </a:bodyPr>
            <a:lstStyle/>
            <a:p>
              <a:pPr algn="ctr"/>
              <a:r>
                <a:rPr kumimoji="1" lang="en-US" altLang="ja-JP" sz="2200" dirty="0" smtClean="0"/>
                <a:t>Energy surface (0</a:t>
              </a:r>
              <a:r>
                <a:rPr kumimoji="1" lang="en-US" altLang="ja-JP" sz="2200" baseline="30000" dirty="0" smtClean="0"/>
                <a:t>+</a:t>
              </a:r>
              <a:r>
                <a:rPr kumimoji="1" lang="en-US" altLang="ja-JP" sz="2200" dirty="0" smtClean="0"/>
                <a:t> state)</a:t>
              </a:r>
              <a:endParaRPr kumimoji="1" lang="ja-JP" altLang="en-US" sz="2200"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2391516"/>
              <a:ext cx="5010580" cy="153224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5680" y="4039896"/>
              <a:ext cx="3958648" cy="2592288"/>
            </a:xfrm>
            <a:prstGeom prst="rect">
              <a:avLst/>
            </a:prstGeom>
          </p:spPr>
        </p:pic>
        <p:graphicFrame>
          <p:nvGraphicFramePr>
            <p:cNvPr id="10" name="オブジェクト 9"/>
            <p:cNvGraphicFramePr>
              <a:graphicFrameLocks noChangeAspect="1"/>
            </p:cNvGraphicFramePr>
            <p:nvPr>
              <p:extLst>
                <p:ext uri="{D42A27DB-BD31-4B8C-83A1-F6EECF244321}">
                  <p14:modId xmlns:p14="http://schemas.microsoft.com/office/powerpoint/2010/main" val="976905884"/>
                </p:ext>
              </p:extLst>
            </p:nvPr>
          </p:nvGraphicFramePr>
          <p:xfrm>
            <a:off x="3851920" y="1913812"/>
            <a:ext cx="4630738" cy="469900"/>
          </p:xfrm>
          <a:graphic>
            <a:graphicData uri="http://schemas.openxmlformats.org/presentationml/2006/ole">
              <mc:AlternateContent xmlns:mc="http://schemas.openxmlformats.org/markup-compatibility/2006">
                <mc:Choice xmlns:v="urn:schemas-microsoft-com:vml" Requires="v">
                  <p:oleObj spid="_x0000_s73874" name="数式" r:id="rId6" imgW="2755900" imgH="279400" progId="Equation.3">
                    <p:embed/>
                  </p:oleObj>
                </mc:Choice>
                <mc:Fallback>
                  <p:oleObj name="数式" r:id="rId6" imgW="2755900" imgH="279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1913812"/>
                          <a:ext cx="46307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2320" y="4283796"/>
              <a:ext cx="1650810" cy="1831657"/>
            </a:xfrm>
            <a:prstGeom prst="rect">
              <a:avLst/>
            </a:prstGeom>
          </p:spPr>
        </p:pic>
        <p:sp>
          <p:nvSpPr>
            <p:cNvPr id="14" name="テキスト ボックス 13"/>
            <p:cNvSpPr txBox="1"/>
            <p:nvPr/>
          </p:nvSpPr>
          <p:spPr>
            <a:xfrm>
              <a:off x="5004048" y="1348572"/>
              <a:ext cx="2304256" cy="553998"/>
            </a:xfrm>
            <a:prstGeom prst="rect">
              <a:avLst/>
            </a:prstGeom>
            <a:noFill/>
          </p:spPr>
          <p:txBody>
            <a:bodyPr wrap="square" rtlCol="0">
              <a:spAutoFit/>
            </a:bodyPr>
            <a:lstStyle/>
            <a:p>
              <a:pPr algn="ctr"/>
              <a:r>
                <a:rPr kumimoji="1" lang="en-US" altLang="ja-JP" sz="3000" b="1" baseline="30000" dirty="0" smtClean="0"/>
                <a:t>27</a:t>
              </a:r>
              <a:r>
                <a:rPr kumimoji="1" lang="en-US" altLang="ja-JP" sz="3000" b="1" baseline="-25000" dirty="0" smtClean="0">
                  <a:latin typeface="Symbol" panose="05050102010706020507" pitchFamily="18" charset="2"/>
                </a:rPr>
                <a:t>L</a:t>
              </a:r>
              <a:r>
                <a:rPr kumimoji="1" lang="en-US" altLang="ja-JP" sz="3000" b="1" dirty="0" smtClean="0"/>
                <a:t>Mg</a:t>
              </a:r>
              <a:r>
                <a:rPr kumimoji="1" lang="en-US" altLang="ja-JP" sz="3000" dirty="0" smtClean="0"/>
                <a:t> (AMD)</a:t>
              </a:r>
              <a:endParaRPr kumimoji="1" lang="ja-JP" altLang="en-US" sz="3000" dirty="0"/>
            </a:p>
          </p:txBody>
        </p:sp>
      </p:grpSp>
      <p:sp>
        <p:nvSpPr>
          <p:cNvPr id="18" name="テキスト ボックス 17"/>
          <p:cNvSpPr txBox="1"/>
          <p:nvPr/>
        </p:nvSpPr>
        <p:spPr>
          <a:xfrm>
            <a:off x="287270" y="836712"/>
            <a:ext cx="8569460" cy="492443"/>
          </a:xfrm>
          <a:prstGeom prst="rect">
            <a:avLst/>
          </a:prstGeom>
          <a:noFill/>
        </p:spPr>
        <p:txBody>
          <a:bodyPr wrap="square" rtlCol="0">
            <a:spAutoFit/>
          </a:bodyPr>
          <a:lstStyle/>
          <a:p>
            <a:pPr algn="ctr"/>
            <a:r>
              <a:rPr kumimoji="1" lang="en-US" altLang="ja-JP" sz="2600" b="1" dirty="0" smtClean="0">
                <a:solidFill>
                  <a:srgbClr val="FF0000"/>
                </a:solidFill>
              </a:rPr>
              <a:t>Similar discussions </a:t>
            </a:r>
            <a:r>
              <a:rPr lang="en-US" altLang="ja-JP" sz="2600" b="1" dirty="0" smtClean="0">
                <a:solidFill>
                  <a:srgbClr val="FF0000"/>
                </a:solidFill>
              </a:rPr>
              <a:t>can be possible in the other Mg isotopes</a:t>
            </a:r>
            <a:endParaRPr kumimoji="1" lang="ja-JP" altLang="en-US" sz="2600" b="1" dirty="0">
              <a:solidFill>
                <a:srgbClr val="FF0000"/>
              </a:solidFill>
            </a:endParaRPr>
          </a:p>
        </p:txBody>
      </p:sp>
    </p:spTree>
    <p:extLst>
      <p:ext uri="{BB962C8B-B14F-4D97-AF65-F5344CB8AC3E}">
        <p14:creationId xmlns:p14="http://schemas.microsoft.com/office/powerpoint/2010/main" val="732513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a:xfrm>
            <a:off x="0" y="785794"/>
            <a:ext cx="9144000" cy="6072206"/>
          </a:xfrm>
        </p:spPr>
        <p:txBody>
          <a:bodyPr>
            <a:normAutofit lnSpcReduction="10000"/>
          </a:bodyPr>
          <a:lstStyle/>
          <a:p>
            <a:r>
              <a:rPr kumimoji="1" lang="en-US" altLang="ja-JP" dirty="0" smtClean="0"/>
              <a:t>Summary</a:t>
            </a:r>
          </a:p>
          <a:p>
            <a:pPr lvl="1"/>
            <a:r>
              <a:rPr lang="en-US" altLang="ja-JP" b="0" dirty="0" smtClean="0"/>
              <a:t>AMD + GCM was used to study deformations of </a:t>
            </a:r>
            <a:r>
              <a:rPr lang="en-US" altLang="ja-JP" b="0" i="1" dirty="0" err="1" smtClean="0"/>
              <a:t>sd</a:t>
            </a:r>
            <a:r>
              <a:rPr lang="en-US" altLang="ja-JP" b="0" i="1" dirty="0" smtClean="0"/>
              <a:t>-pf</a:t>
            </a:r>
            <a:r>
              <a:rPr lang="en-US" altLang="ja-JP" b="0" dirty="0" smtClean="0"/>
              <a:t> shell </a:t>
            </a:r>
            <a:r>
              <a:rPr lang="en-US" altLang="ja-JP" b="0" dirty="0" smtClean="0">
                <a:latin typeface="Symbol" panose="05050102010706020507" pitchFamily="18" charset="2"/>
              </a:rPr>
              <a:t>L </a:t>
            </a:r>
            <a:r>
              <a:rPr lang="en-US" altLang="ja-JP" b="0" dirty="0" smtClean="0"/>
              <a:t>hypernuclei</a:t>
            </a:r>
          </a:p>
          <a:p>
            <a:pPr marL="146250" lvl="1" indent="0">
              <a:buNone/>
            </a:pPr>
            <a:endParaRPr lang="en-US" altLang="ja-JP" sz="1400" dirty="0" smtClean="0"/>
          </a:p>
          <a:p>
            <a:pPr marL="146250" lvl="1" indent="0">
              <a:buNone/>
            </a:pPr>
            <a:r>
              <a:rPr lang="en-US" altLang="ja-JP" dirty="0" smtClean="0">
                <a:latin typeface="Symbol" panose="05050102010706020507" pitchFamily="18" charset="2"/>
              </a:rPr>
              <a:t>L</a:t>
            </a:r>
            <a:r>
              <a:rPr lang="en-US" altLang="ja-JP" dirty="0" smtClean="0"/>
              <a:t> added to various deformed states: </a:t>
            </a:r>
            <a:r>
              <a:rPr lang="en-US" altLang="ja-JP" baseline="30000" dirty="0" smtClean="0"/>
              <a:t>41</a:t>
            </a:r>
            <a:r>
              <a:rPr lang="en-US" altLang="ja-JP" baseline="-25000" dirty="0" smtClean="0">
                <a:latin typeface="Symbol" panose="05050102010706020507" pitchFamily="18" charset="2"/>
              </a:rPr>
              <a:t>L</a:t>
            </a:r>
            <a:r>
              <a:rPr lang="en-US" altLang="ja-JP" dirty="0" smtClean="0"/>
              <a:t>Ca and </a:t>
            </a:r>
            <a:r>
              <a:rPr lang="en-US" altLang="ja-JP" baseline="30000" dirty="0" smtClean="0"/>
              <a:t>39</a:t>
            </a:r>
            <a:r>
              <a:rPr lang="en-US" altLang="ja-JP" baseline="-25000" dirty="0" smtClean="0">
                <a:latin typeface="Symbol" panose="05050102010706020507" pitchFamily="18" charset="2"/>
              </a:rPr>
              <a:t>L</a:t>
            </a:r>
            <a:r>
              <a:rPr lang="en-US" altLang="ja-JP" dirty="0" smtClean="0"/>
              <a:t>Ar</a:t>
            </a:r>
          </a:p>
          <a:p>
            <a:pPr lvl="1">
              <a:buClr>
                <a:schemeClr val="tx1"/>
              </a:buClr>
            </a:pPr>
            <a:r>
              <a:rPr lang="en-US" altLang="ja-JP" b="0" dirty="0" smtClean="0">
                <a:solidFill>
                  <a:srgbClr val="FF0000"/>
                </a:solidFill>
              </a:rPr>
              <a:t>Various deformed states </a:t>
            </a:r>
            <a:r>
              <a:rPr lang="en-US" altLang="ja-JP" b="0" dirty="0" smtClean="0"/>
              <a:t>in </a:t>
            </a:r>
            <a:r>
              <a:rPr lang="en-US" altLang="ja-JP" b="0" dirty="0" smtClean="0">
                <a:latin typeface="Symbol" panose="05050102010706020507" pitchFamily="18" charset="2"/>
              </a:rPr>
              <a:t>L</a:t>
            </a:r>
            <a:r>
              <a:rPr lang="en-US" altLang="ja-JP" b="0" dirty="0" smtClean="0"/>
              <a:t> hypernuclei</a:t>
            </a:r>
          </a:p>
          <a:p>
            <a:pPr lvl="2">
              <a:buClr>
                <a:schemeClr val="tx1"/>
              </a:buClr>
            </a:pPr>
            <a:r>
              <a:rPr lang="en-US" altLang="ja-JP" b="0" dirty="0" smtClean="0"/>
              <a:t>Deformation is almost </a:t>
            </a:r>
            <a:r>
              <a:rPr lang="en-US" altLang="ja-JP" b="0" dirty="0" smtClean="0">
                <a:solidFill>
                  <a:srgbClr val="FF0000"/>
                </a:solidFill>
              </a:rPr>
              <a:t>unchanged</a:t>
            </a:r>
            <a:r>
              <a:rPr lang="en-US" altLang="ja-JP" b="0" dirty="0" smtClean="0"/>
              <a:t> by </a:t>
            </a:r>
            <a:r>
              <a:rPr lang="en-US" altLang="ja-JP" b="0" dirty="0" smtClean="0">
                <a:latin typeface="Symbol" panose="05050102010706020507" pitchFamily="18" charset="2"/>
              </a:rPr>
              <a:t>L</a:t>
            </a:r>
            <a:endParaRPr lang="en-US" altLang="ja-JP" b="0" dirty="0" smtClean="0"/>
          </a:p>
          <a:p>
            <a:pPr lvl="2">
              <a:buClr>
                <a:schemeClr val="tx1"/>
              </a:buClr>
            </a:pPr>
            <a:r>
              <a:rPr lang="en-US" altLang="ja-JP" b="0" dirty="0" smtClean="0">
                <a:solidFill>
                  <a:srgbClr val="FF0000"/>
                </a:solidFill>
              </a:rPr>
              <a:t>B</a:t>
            </a:r>
            <a:r>
              <a:rPr lang="en-US" altLang="ja-JP" b="0" baseline="-25000" dirty="0" smtClean="0">
                <a:solidFill>
                  <a:srgbClr val="FF0000"/>
                </a:solidFill>
                <a:latin typeface="Symbol" panose="05050102010706020507" pitchFamily="18" charset="2"/>
              </a:rPr>
              <a:t>L</a:t>
            </a:r>
            <a:r>
              <a:rPr lang="en-US" altLang="ja-JP" b="0" dirty="0" smtClean="0">
                <a:solidFill>
                  <a:srgbClr val="FF0000"/>
                </a:solidFill>
              </a:rPr>
              <a:t> is different </a:t>
            </a:r>
            <a:r>
              <a:rPr lang="en-US" altLang="ja-JP" b="0" dirty="0" smtClean="0"/>
              <a:t>depending on deformations</a:t>
            </a:r>
          </a:p>
          <a:p>
            <a:pPr lvl="3">
              <a:buClr>
                <a:schemeClr val="tx1"/>
              </a:buClr>
            </a:pPr>
            <a:r>
              <a:rPr lang="en-US" altLang="ja-JP" b="0" dirty="0" smtClean="0"/>
              <a:t>Largest in the ground state</a:t>
            </a:r>
          </a:p>
          <a:p>
            <a:pPr lvl="3">
              <a:buClr>
                <a:schemeClr val="tx1"/>
              </a:buClr>
            </a:pPr>
            <a:r>
              <a:rPr lang="en-US" altLang="ja-JP" dirty="0" smtClean="0"/>
              <a:t>Smaller in the deformed state such as SD states</a:t>
            </a:r>
            <a:endParaRPr lang="en-US" altLang="ja-JP" dirty="0"/>
          </a:p>
          <a:p>
            <a:pPr lvl="2">
              <a:buClr>
                <a:schemeClr val="tx1"/>
              </a:buClr>
            </a:pPr>
            <a:endParaRPr lang="en-US" altLang="ja-JP" dirty="0" smtClean="0">
              <a:latin typeface="Symbol" panose="05050102010706020507" pitchFamily="18" charset="2"/>
            </a:endParaRPr>
          </a:p>
          <a:p>
            <a:pPr marL="146250" lvl="1" indent="0">
              <a:buClr>
                <a:schemeClr val="tx1"/>
              </a:buClr>
              <a:buNone/>
            </a:pPr>
            <a:r>
              <a:rPr lang="en-US" altLang="ja-JP" dirty="0" smtClean="0">
                <a:latin typeface="Symbol" panose="05050102010706020507" pitchFamily="18" charset="2"/>
              </a:rPr>
              <a:t>L</a:t>
            </a:r>
            <a:r>
              <a:rPr lang="en-US" altLang="ja-JP" dirty="0" smtClean="0"/>
              <a:t> as a probe to study triaxial deformation: </a:t>
            </a:r>
            <a:r>
              <a:rPr lang="en-US" altLang="ja-JP" baseline="30000" dirty="0" smtClean="0"/>
              <a:t>25</a:t>
            </a:r>
            <a:r>
              <a:rPr lang="en-US" altLang="ja-JP" baseline="-25000" dirty="0" smtClean="0">
                <a:latin typeface="Symbol" panose="05050102010706020507" pitchFamily="18" charset="2"/>
              </a:rPr>
              <a:t>L</a:t>
            </a:r>
            <a:r>
              <a:rPr lang="en-US" altLang="ja-JP" dirty="0" smtClean="0"/>
              <a:t>Mg</a:t>
            </a:r>
          </a:p>
          <a:p>
            <a:pPr lvl="1">
              <a:lnSpc>
                <a:spcPts val="2200"/>
              </a:lnSpc>
              <a:buClr>
                <a:schemeClr val="tx1"/>
              </a:buClr>
            </a:pPr>
            <a:r>
              <a:rPr lang="en-US" altLang="ja-JP" b="0" dirty="0" smtClean="0">
                <a:latin typeface="Symbol" panose="05050102010706020507" pitchFamily="18" charset="2"/>
              </a:rPr>
              <a:t>L</a:t>
            </a:r>
            <a:r>
              <a:rPr lang="en-US" altLang="ja-JP" b="0" dirty="0" smtClean="0"/>
              <a:t> in p-orbit generates </a:t>
            </a:r>
            <a:r>
              <a:rPr lang="en-US" altLang="ja-JP" b="0" dirty="0" smtClean="0">
                <a:solidFill>
                  <a:srgbClr val="FF0000"/>
                </a:solidFill>
              </a:rPr>
              <a:t>three different p states </a:t>
            </a:r>
            <a:r>
              <a:rPr lang="en-US" altLang="ja-JP" b="0" dirty="0" smtClean="0"/>
              <a:t>in </a:t>
            </a:r>
            <a:r>
              <a:rPr lang="en-US" altLang="ja-JP" b="0" baseline="30000" dirty="0" smtClean="0"/>
              <a:t>25</a:t>
            </a:r>
            <a:r>
              <a:rPr lang="en-US" altLang="ja-JP" b="0" baseline="-25000" dirty="0" smtClean="0">
                <a:latin typeface="Symbol" panose="05050102010706020507" pitchFamily="18" charset="2"/>
              </a:rPr>
              <a:t>L</a:t>
            </a:r>
            <a:r>
              <a:rPr lang="en-US" altLang="ja-JP" b="0" dirty="0" smtClean="0"/>
              <a:t>Mg</a:t>
            </a:r>
          </a:p>
          <a:p>
            <a:pPr lvl="2">
              <a:lnSpc>
                <a:spcPts val="2200"/>
              </a:lnSpc>
              <a:buClr>
                <a:schemeClr val="tx1"/>
              </a:buClr>
            </a:pPr>
            <a:r>
              <a:rPr kumimoji="1" lang="en-US" altLang="ja-JP" b="0" dirty="0" smtClean="0"/>
              <a:t>This is due to the </a:t>
            </a:r>
            <a:r>
              <a:rPr kumimoji="1" lang="en-US" altLang="ja-JP" b="0" dirty="0" smtClean="0">
                <a:solidFill>
                  <a:srgbClr val="FF0000"/>
                </a:solidFill>
              </a:rPr>
              <a:t>triaxial deformation of the core </a:t>
            </a:r>
            <a:r>
              <a:rPr kumimoji="1" lang="en-US" altLang="ja-JP" b="0" dirty="0" smtClean="0"/>
              <a:t>nucleus</a:t>
            </a:r>
          </a:p>
          <a:p>
            <a:pPr lvl="2"/>
            <a:endParaRPr lang="en-US" altLang="ja-JP" b="0" dirty="0" smtClean="0"/>
          </a:p>
          <a:p>
            <a:r>
              <a:rPr kumimoji="1" lang="en-US" altLang="ja-JP" dirty="0" smtClean="0"/>
              <a:t>Future plan</a:t>
            </a:r>
          </a:p>
          <a:p>
            <a:pPr lvl="1"/>
            <a:r>
              <a:rPr lang="en-US" altLang="ja-JP" b="0" dirty="0" smtClean="0"/>
              <a:t>To predict the production cross sections</a:t>
            </a:r>
          </a:p>
          <a:p>
            <a:pPr lvl="1"/>
            <a:r>
              <a:rPr lang="en-US" altLang="ja-JP" b="0" dirty="0" smtClean="0"/>
              <a:t>Comparison of B</a:t>
            </a:r>
            <a:r>
              <a:rPr lang="en-US" altLang="ja-JP" b="0" baseline="-25000" dirty="0" smtClean="0">
                <a:latin typeface="Symbol" panose="05050102010706020507" pitchFamily="18" charset="2"/>
              </a:rPr>
              <a:t>L</a:t>
            </a:r>
            <a:r>
              <a:rPr lang="en-US" altLang="ja-JP" b="0" dirty="0" smtClean="0"/>
              <a:t> with cluster states: </a:t>
            </a:r>
            <a:r>
              <a:rPr lang="en-US" altLang="ja-JP" b="0" baseline="30000" dirty="0" smtClean="0"/>
              <a:t>13</a:t>
            </a:r>
            <a:r>
              <a:rPr lang="en-US" altLang="ja-JP" b="0" baseline="-25000" dirty="0" smtClean="0">
                <a:latin typeface="Symbol" panose="05050102010706020507" pitchFamily="18" charset="2"/>
              </a:rPr>
              <a:t>L</a:t>
            </a:r>
            <a:r>
              <a:rPr lang="en-US" altLang="ja-JP" b="0" dirty="0" smtClean="0"/>
              <a:t>C (Hoyle + </a:t>
            </a:r>
            <a:r>
              <a:rPr lang="en-US" altLang="ja-JP" b="0" dirty="0" smtClean="0">
                <a:latin typeface="Symbol" panose="05050102010706020507" pitchFamily="18" charset="2"/>
              </a:rPr>
              <a:t>L</a:t>
            </a:r>
            <a:r>
              <a:rPr lang="en-US" altLang="ja-JP" b="0" dirty="0" smtClean="0"/>
              <a:t>)</a:t>
            </a:r>
          </a:p>
        </p:txBody>
      </p:sp>
    </p:spTree>
    <p:extLst>
      <p:ext uri="{BB962C8B-B14F-4D97-AF65-F5344CB8AC3E}">
        <p14:creationId xmlns:p14="http://schemas.microsoft.com/office/powerpoint/2010/main" val="3639235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538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4744"/>
            <a:ext cx="7772400" cy="1470025"/>
          </a:xfrm>
        </p:spPr>
        <p:txBody>
          <a:bodyPr/>
          <a:lstStyle/>
          <a:p>
            <a:r>
              <a:rPr kumimoji="1" lang="en-US" altLang="ja-JP" dirty="0" smtClean="0">
                <a:solidFill>
                  <a:schemeClr val="tx2"/>
                </a:solidFill>
              </a:rPr>
              <a:t>Backup</a:t>
            </a:r>
            <a:endParaRPr kumimoji="1" lang="ja-JP" altLang="en-US" dirty="0">
              <a:solidFill>
                <a:schemeClr val="tx2"/>
              </a:solidFill>
            </a:endParaRPr>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456168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Structure of </a:t>
            </a:r>
            <a:r>
              <a:rPr lang="en-US" altLang="ja-JP" baseline="30000" dirty="0" smtClean="0"/>
              <a:t>24</a:t>
            </a:r>
            <a:r>
              <a:rPr lang="en-US" altLang="ja-JP" dirty="0" smtClean="0"/>
              <a:t>Mg</a:t>
            </a:r>
            <a:endParaRPr kumimoji="1" lang="ja-JP" altLang="en-US" dirty="0"/>
          </a:p>
        </p:txBody>
      </p:sp>
      <p:sp>
        <p:nvSpPr>
          <p:cNvPr id="3" name="コンテンツ プレースホルダ 2"/>
          <p:cNvSpPr>
            <a:spLocks noGrp="1"/>
          </p:cNvSpPr>
          <p:nvPr>
            <p:ph idx="1"/>
          </p:nvPr>
        </p:nvSpPr>
        <p:spPr/>
        <p:txBody>
          <a:bodyPr/>
          <a:lstStyle/>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pPr lvl="1"/>
            <a:endParaRPr kumimoji="1" lang="en-US" altLang="ja-JP" dirty="0" smtClean="0"/>
          </a:p>
        </p:txBody>
      </p:sp>
      <p:sp>
        <p:nvSpPr>
          <p:cNvPr id="8" name="正方形/長方形 7"/>
          <p:cNvSpPr/>
          <p:nvPr/>
        </p:nvSpPr>
        <p:spPr>
          <a:xfrm>
            <a:off x="142876" y="816495"/>
            <a:ext cx="8929718" cy="769441"/>
          </a:xfrm>
          <a:prstGeom prst="rect">
            <a:avLst/>
          </a:prstGeom>
        </p:spPr>
        <p:txBody>
          <a:bodyPr wrap="square">
            <a:spAutoFit/>
          </a:bodyPr>
          <a:lstStyle/>
          <a:p>
            <a:pPr>
              <a:buSzPct val="85000"/>
              <a:buFont typeface="Wingdings" pitchFamily="2" charset="2"/>
              <a:buChar char="l"/>
            </a:pPr>
            <a:r>
              <a:rPr lang="ja-JP" altLang="en-US" sz="2200" b="1" dirty="0" smtClean="0"/>
              <a:t>  </a:t>
            </a:r>
            <a:r>
              <a:rPr lang="en-US" altLang="ja-JP" sz="2200" b="1" dirty="0" smtClean="0"/>
              <a:t>Large deformation </a:t>
            </a:r>
            <a:r>
              <a:rPr lang="ja-JP" altLang="en-US" sz="2200" b="1" dirty="0" smtClean="0"/>
              <a:t>・・・ </a:t>
            </a:r>
            <a:r>
              <a:rPr lang="en-US" altLang="ja-JP" sz="2200" b="1" dirty="0"/>
              <a:t>C</a:t>
            </a:r>
            <a:r>
              <a:rPr lang="en-US" altLang="ja-JP" sz="2200" b="1" dirty="0" smtClean="0"/>
              <a:t>andidate of </a:t>
            </a:r>
            <a:r>
              <a:rPr lang="en-US" altLang="ja-JP" sz="2200" b="1" dirty="0" smtClean="0">
                <a:solidFill>
                  <a:srgbClr val="FF0000"/>
                </a:solidFill>
              </a:rPr>
              <a:t>triaxial deformed </a:t>
            </a:r>
            <a:r>
              <a:rPr lang="en-US" altLang="ja-JP" sz="2200" b="1" dirty="0" smtClean="0"/>
              <a:t>nuclei</a:t>
            </a:r>
            <a:endParaRPr lang="en-US" altLang="ja-JP" sz="2200" b="1" dirty="0" smtClean="0">
              <a:solidFill>
                <a:srgbClr val="FF0000"/>
              </a:solidFill>
            </a:endParaRPr>
          </a:p>
          <a:p>
            <a:pPr>
              <a:buSzPct val="85000"/>
              <a:buFont typeface="Wingdings" pitchFamily="2" charset="2"/>
              <a:buChar char="l"/>
            </a:pPr>
            <a:r>
              <a:rPr lang="en-US" altLang="ja-JP" sz="2200" b="1" dirty="0" smtClean="0"/>
              <a:t>  Excitation energy of </a:t>
            </a:r>
            <a:r>
              <a:rPr lang="en-US" altLang="ja-JP" sz="2200" b="1" dirty="0" err="1" smtClean="0">
                <a:solidFill>
                  <a:srgbClr val="FF0000"/>
                </a:solidFill>
              </a:rPr>
              <a:t>K</a:t>
            </a:r>
            <a:r>
              <a:rPr lang="en-US" altLang="ja-JP" sz="2200" b="1" baseline="30000" dirty="0" err="1" smtClean="0">
                <a:solidFill>
                  <a:srgbClr val="FF0000"/>
                </a:solidFill>
                <a:latin typeface="Symbol" pitchFamily="18" charset="2"/>
              </a:rPr>
              <a:t>p</a:t>
            </a:r>
            <a:r>
              <a:rPr lang="en-US" altLang="ja-JP" sz="2200" b="1" dirty="0" smtClean="0">
                <a:solidFill>
                  <a:srgbClr val="FF0000"/>
                </a:solidFill>
              </a:rPr>
              <a:t>=2</a:t>
            </a:r>
            <a:r>
              <a:rPr lang="en-US" altLang="ja-JP" sz="2200" b="1" baseline="30000" dirty="0" smtClean="0">
                <a:solidFill>
                  <a:srgbClr val="FF0000"/>
                </a:solidFill>
                <a:latin typeface="Symbol" pitchFamily="18" charset="2"/>
              </a:rPr>
              <a:t>+</a:t>
            </a:r>
            <a:r>
              <a:rPr lang="en-US" altLang="ja-JP" sz="2200" b="1" dirty="0" smtClean="0">
                <a:solidFill>
                  <a:srgbClr val="FF0000"/>
                </a:solidFill>
              </a:rPr>
              <a:t> band</a:t>
            </a:r>
            <a:r>
              <a:rPr lang="en-US" altLang="ja-JP" sz="2200" b="1" dirty="0" smtClean="0"/>
              <a:t> depends on the triaxial deformation </a:t>
            </a:r>
            <a:r>
              <a:rPr lang="en-US" altLang="ja-JP" sz="2200" b="1" baseline="30000" dirty="0" smtClean="0"/>
              <a:t>[1,2]</a:t>
            </a:r>
          </a:p>
        </p:txBody>
      </p:sp>
      <p:sp>
        <p:nvSpPr>
          <p:cNvPr id="9" name="テキスト ボックス 8"/>
          <p:cNvSpPr txBox="1"/>
          <p:nvPr/>
        </p:nvSpPr>
        <p:spPr>
          <a:xfrm>
            <a:off x="0" y="6300609"/>
            <a:ext cx="9144032" cy="584775"/>
          </a:xfrm>
          <a:prstGeom prst="rect">
            <a:avLst/>
          </a:prstGeom>
          <a:noFill/>
        </p:spPr>
        <p:txBody>
          <a:bodyPr wrap="square" rtlCol="0">
            <a:spAutoFit/>
          </a:bodyPr>
          <a:lstStyle/>
          <a:p>
            <a:pPr algn="r"/>
            <a:r>
              <a:rPr lang="en-US" altLang="ja-JP" sz="1600" dirty="0" smtClean="0"/>
              <a:t>[1]</a:t>
            </a:r>
            <a:r>
              <a:rPr lang="ja-JP" altLang="en-US" sz="1600" dirty="0"/>
              <a:t> </a:t>
            </a:r>
            <a:r>
              <a:rPr lang="en-US" sz="1600" dirty="0" smtClean="0"/>
              <a:t>M. Bender and P-H. </a:t>
            </a:r>
            <a:r>
              <a:rPr lang="en-US" sz="1600" dirty="0" err="1" smtClean="0"/>
              <a:t>Heenen</a:t>
            </a:r>
            <a:r>
              <a:rPr lang="en-US" sz="1600" dirty="0" smtClean="0"/>
              <a:t>, Phys. Rev. </a:t>
            </a:r>
            <a:r>
              <a:rPr lang="en-US" sz="1600" b="1" dirty="0" smtClean="0"/>
              <a:t>C78</a:t>
            </a:r>
            <a:r>
              <a:rPr lang="en-US" sz="1600" dirty="0" smtClean="0"/>
              <a:t>, 024309 (2008). </a:t>
            </a:r>
          </a:p>
          <a:p>
            <a:pPr algn="r"/>
            <a:r>
              <a:rPr lang="en-US" altLang="ja-JP" sz="1600" dirty="0" smtClean="0"/>
              <a:t>[2] M. Kimura, R. Yoshida and </a:t>
            </a:r>
            <a:r>
              <a:rPr lang="en-US" altLang="ja-JP" sz="1600" dirty="0" err="1" smtClean="0"/>
              <a:t>M.Isaka</a:t>
            </a:r>
            <a:r>
              <a:rPr lang="en-US" altLang="ja-JP" sz="1600" dirty="0" smtClean="0"/>
              <a:t>, </a:t>
            </a:r>
            <a:r>
              <a:rPr lang="en-US" altLang="ja-JP" sz="1600" dirty="0" err="1" smtClean="0"/>
              <a:t>Prog</a:t>
            </a:r>
            <a:r>
              <a:rPr lang="en-US" altLang="ja-JP" sz="1600" dirty="0" smtClean="0"/>
              <a:t>. </a:t>
            </a:r>
            <a:r>
              <a:rPr lang="en-US" altLang="ja-JP" sz="1600" dirty="0" err="1" smtClean="0"/>
              <a:t>Theor</a:t>
            </a:r>
            <a:r>
              <a:rPr lang="en-US" altLang="ja-JP" sz="1600" dirty="0" smtClean="0"/>
              <a:t>. Phys. </a:t>
            </a:r>
            <a:r>
              <a:rPr lang="en-US" altLang="ja-JP" sz="1600" b="1" dirty="0"/>
              <a:t>127 </a:t>
            </a:r>
            <a:r>
              <a:rPr lang="en-US" altLang="ja-JP" sz="1600" dirty="0"/>
              <a:t>, 287(2011</a:t>
            </a:r>
            <a:r>
              <a:rPr lang="en-US" altLang="ja-JP" sz="1600" dirty="0" smtClean="0"/>
              <a:t>).</a:t>
            </a:r>
          </a:p>
        </p:txBody>
      </p:sp>
      <p:sp>
        <p:nvSpPr>
          <p:cNvPr id="18" name="正方形/長方形 17"/>
          <p:cNvSpPr/>
          <p:nvPr/>
        </p:nvSpPr>
        <p:spPr>
          <a:xfrm>
            <a:off x="1884652" y="6357958"/>
            <a:ext cx="68708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Mg24_level.png"/>
          <p:cNvPicPr>
            <a:picLocks noChangeAspect="1"/>
          </p:cNvPicPr>
          <p:nvPr/>
        </p:nvPicPr>
        <p:blipFill>
          <a:blip r:embed="rId3"/>
          <a:stretch>
            <a:fillRect/>
          </a:stretch>
        </p:blipFill>
        <p:spPr>
          <a:xfrm>
            <a:off x="381952" y="1625235"/>
            <a:ext cx="8380097" cy="3891997"/>
          </a:xfrm>
          <a:prstGeom prst="rect">
            <a:avLst/>
          </a:prstGeom>
        </p:spPr>
      </p:pic>
      <p:grpSp>
        <p:nvGrpSpPr>
          <p:cNvPr id="4" name="グループ化 38"/>
          <p:cNvGrpSpPr/>
          <p:nvPr/>
        </p:nvGrpSpPr>
        <p:grpSpPr>
          <a:xfrm>
            <a:off x="1071538" y="1625235"/>
            <a:ext cx="3714776" cy="2786082"/>
            <a:chOff x="909770" y="2143116"/>
            <a:chExt cx="3714776" cy="2786082"/>
          </a:xfrm>
        </p:grpSpPr>
        <p:cxnSp>
          <p:nvCxnSpPr>
            <p:cNvPr id="32" name="直線矢印コネクタ 31"/>
            <p:cNvCxnSpPr>
              <a:stCxn id="38" idx="2"/>
            </p:cNvCxnSpPr>
            <p:nvPr/>
          </p:nvCxnSpPr>
          <p:spPr>
            <a:xfrm rot="16200000" flipH="1">
              <a:off x="2486129" y="3576599"/>
              <a:ext cx="1571636" cy="113356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38" idx="2"/>
            </p:cNvCxnSpPr>
            <p:nvPr/>
          </p:nvCxnSpPr>
          <p:spPr>
            <a:xfrm rot="16200000" flipH="1">
              <a:off x="3379104" y="2683624"/>
              <a:ext cx="571504" cy="191938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11"/>
            <p:cNvGrpSpPr/>
            <p:nvPr/>
          </p:nvGrpSpPr>
          <p:grpSpPr>
            <a:xfrm>
              <a:off x="909770" y="2143116"/>
              <a:ext cx="3590792" cy="1214446"/>
              <a:chOff x="909770" y="1643050"/>
              <a:chExt cx="3590792" cy="1214446"/>
            </a:xfrm>
          </p:grpSpPr>
          <p:sp>
            <p:nvSpPr>
              <p:cNvPr id="35" name="正方形/長方形 34"/>
              <p:cNvSpPr/>
              <p:nvPr/>
            </p:nvSpPr>
            <p:spPr>
              <a:xfrm>
                <a:off x="928662" y="1643050"/>
                <a:ext cx="3571900"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26"/>
              <p:cNvGrpSpPr/>
              <p:nvPr/>
            </p:nvGrpSpPr>
            <p:grpSpPr>
              <a:xfrm>
                <a:off x="909770" y="1643050"/>
                <a:ext cx="3590792" cy="1214446"/>
                <a:chOff x="6000760" y="1643050"/>
                <a:chExt cx="3590792" cy="1214446"/>
              </a:xfrm>
            </p:grpSpPr>
            <p:sp>
              <p:nvSpPr>
                <p:cNvPr id="37" name="正方形/長方形 36"/>
                <p:cNvSpPr/>
                <p:nvPr/>
              </p:nvSpPr>
              <p:spPr>
                <a:xfrm>
                  <a:off x="6000760" y="1643050"/>
                  <a:ext cx="3571900"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Mg24_dens.png"/>
                <p:cNvPicPr>
                  <a:picLocks noChangeAspect="1"/>
                </p:cNvPicPr>
                <p:nvPr/>
              </p:nvPicPr>
              <p:blipFill>
                <a:blip r:embed="rId4"/>
                <a:stretch>
                  <a:fillRect/>
                </a:stretch>
              </p:blipFill>
              <p:spPr>
                <a:xfrm>
                  <a:off x="6000760" y="1648581"/>
                  <a:ext cx="3590792" cy="1208915"/>
                </a:xfrm>
                <a:prstGeom prst="rect">
                  <a:avLst/>
                </a:prstGeom>
              </p:spPr>
            </p:pic>
          </p:grpSp>
        </p:grpSp>
      </p:grpSp>
    </p:spTree>
    <p:extLst>
      <p:ext uri="{BB962C8B-B14F-4D97-AF65-F5344CB8AC3E}">
        <p14:creationId xmlns:p14="http://schemas.microsoft.com/office/powerpoint/2010/main" val="991582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Structure of </a:t>
            </a:r>
            <a:r>
              <a:rPr lang="en-US" altLang="ja-JP" baseline="30000" dirty="0" smtClean="0"/>
              <a:t>24</a:t>
            </a:r>
            <a:r>
              <a:rPr lang="en-US" altLang="ja-JP" dirty="0" smtClean="0"/>
              <a:t>Mg</a:t>
            </a:r>
            <a:endParaRPr kumimoji="1" lang="ja-JP" altLang="en-US" dirty="0"/>
          </a:p>
        </p:txBody>
      </p:sp>
      <p:sp>
        <p:nvSpPr>
          <p:cNvPr id="3" name="コンテンツ プレースホルダ 2"/>
          <p:cNvSpPr>
            <a:spLocks noGrp="1"/>
          </p:cNvSpPr>
          <p:nvPr>
            <p:ph idx="1"/>
          </p:nvPr>
        </p:nvSpPr>
        <p:spPr/>
        <p:txBody>
          <a:bodyPr/>
          <a:lstStyle/>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pPr lvl="1"/>
            <a:endParaRPr kumimoji="1" lang="en-US" altLang="ja-JP" dirty="0" smtClean="0"/>
          </a:p>
        </p:txBody>
      </p:sp>
      <p:sp>
        <p:nvSpPr>
          <p:cNvPr id="8" name="正方形/長方形 7"/>
          <p:cNvSpPr/>
          <p:nvPr/>
        </p:nvSpPr>
        <p:spPr>
          <a:xfrm>
            <a:off x="0" y="816495"/>
            <a:ext cx="9144032" cy="830997"/>
          </a:xfrm>
          <a:prstGeom prst="rect">
            <a:avLst/>
          </a:prstGeom>
        </p:spPr>
        <p:txBody>
          <a:bodyPr wrap="square">
            <a:spAutoFit/>
          </a:bodyPr>
          <a:lstStyle/>
          <a:p>
            <a:pPr>
              <a:buSzPct val="85000"/>
              <a:buFont typeface="Wingdings" pitchFamily="2" charset="2"/>
              <a:buChar char="l"/>
            </a:pPr>
            <a:r>
              <a:rPr lang="ja-JP" altLang="en-US" sz="2400" b="1" dirty="0" smtClean="0"/>
              <a:t> </a:t>
            </a:r>
            <a:r>
              <a:rPr lang="en-US" altLang="ja-JP" sz="2400" b="1" dirty="0" smtClean="0"/>
              <a:t>Low </a:t>
            </a:r>
            <a:r>
              <a:rPr lang="en-US" altLang="ja-JP" sz="2400" b="1" dirty="0"/>
              <a:t>lying </a:t>
            </a:r>
            <a:r>
              <a:rPr lang="en-US" altLang="ja-JP" sz="2400" b="1" dirty="0" err="1">
                <a:solidFill>
                  <a:srgbClr val="FF0000"/>
                </a:solidFill>
              </a:rPr>
              <a:t>K</a:t>
            </a:r>
            <a:r>
              <a:rPr lang="en-US" altLang="ja-JP" sz="2400" b="1" baseline="30000" dirty="0" err="1">
                <a:solidFill>
                  <a:srgbClr val="FF0000"/>
                </a:solidFill>
                <a:latin typeface="Symbol" pitchFamily="18" charset="2"/>
              </a:rPr>
              <a:t>p</a:t>
            </a:r>
            <a:r>
              <a:rPr lang="en-US" altLang="ja-JP" sz="2400" b="1" dirty="0">
                <a:solidFill>
                  <a:srgbClr val="FF0000"/>
                </a:solidFill>
              </a:rPr>
              <a:t>=2</a:t>
            </a:r>
            <a:r>
              <a:rPr lang="en-US" altLang="ja-JP" sz="2400" b="1" baseline="30000" dirty="0">
                <a:solidFill>
                  <a:srgbClr val="FF0000"/>
                </a:solidFill>
                <a:latin typeface="Symbol" pitchFamily="18" charset="2"/>
              </a:rPr>
              <a:t>+</a:t>
            </a:r>
            <a:r>
              <a:rPr lang="en-US" altLang="ja-JP" sz="2400" b="1" dirty="0">
                <a:solidFill>
                  <a:srgbClr val="FF0000"/>
                </a:solidFill>
              </a:rPr>
              <a:t> band</a:t>
            </a:r>
            <a:r>
              <a:rPr lang="en-US" altLang="ja-JP" sz="2400" b="1" dirty="0"/>
              <a:t>: a sign of triaxial deformation</a:t>
            </a:r>
            <a:endParaRPr lang="en-US" altLang="ja-JP" sz="2400" b="1" dirty="0" smtClean="0">
              <a:solidFill>
                <a:srgbClr val="FF0000"/>
              </a:solidFill>
            </a:endParaRPr>
          </a:p>
          <a:p>
            <a:pPr>
              <a:buSzPct val="85000"/>
              <a:buFont typeface="Wingdings" pitchFamily="2" charset="2"/>
              <a:buChar char="l"/>
            </a:pPr>
            <a:r>
              <a:rPr lang="en-US" altLang="ja-JP" sz="2400" b="1" dirty="0" smtClean="0"/>
              <a:t> Excitation energy of </a:t>
            </a:r>
            <a:r>
              <a:rPr lang="en-US" altLang="ja-JP" sz="2400" b="1" dirty="0" err="1" smtClean="0">
                <a:solidFill>
                  <a:srgbClr val="FF0000"/>
                </a:solidFill>
              </a:rPr>
              <a:t>K</a:t>
            </a:r>
            <a:r>
              <a:rPr lang="en-US" altLang="ja-JP" sz="2400" b="1" baseline="30000" dirty="0" err="1" smtClean="0">
                <a:solidFill>
                  <a:srgbClr val="FF0000"/>
                </a:solidFill>
                <a:latin typeface="Symbol" pitchFamily="18" charset="2"/>
              </a:rPr>
              <a:t>p</a:t>
            </a:r>
            <a:r>
              <a:rPr lang="en-US" altLang="ja-JP" sz="2400" b="1" dirty="0" smtClean="0">
                <a:solidFill>
                  <a:srgbClr val="FF0000"/>
                </a:solidFill>
              </a:rPr>
              <a:t>=2</a:t>
            </a:r>
            <a:r>
              <a:rPr lang="en-US" altLang="ja-JP" sz="2400" b="1" baseline="30000" dirty="0" smtClean="0">
                <a:solidFill>
                  <a:srgbClr val="FF0000"/>
                </a:solidFill>
                <a:latin typeface="Symbol" pitchFamily="18" charset="2"/>
              </a:rPr>
              <a:t>+</a:t>
            </a:r>
            <a:r>
              <a:rPr lang="en-US" altLang="ja-JP" sz="2400" b="1" dirty="0" smtClean="0">
                <a:solidFill>
                  <a:srgbClr val="FF0000"/>
                </a:solidFill>
              </a:rPr>
              <a:t> band</a:t>
            </a:r>
            <a:r>
              <a:rPr lang="en-US" altLang="ja-JP" sz="2400" b="1" dirty="0" smtClean="0"/>
              <a:t> depends on the triaxial deformation</a:t>
            </a:r>
            <a:endParaRPr lang="en-US" altLang="ja-JP" sz="2400" b="1" baseline="30000" dirty="0" smtClean="0"/>
          </a:p>
        </p:txBody>
      </p:sp>
      <p:sp>
        <p:nvSpPr>
          <p:cNvPr id="9" name="テキスト ボックス 8"/>
          <p:cNvSpPr txBox="1"/>
          <p:nvPr/>
        </p:nvSpPr>
        <p:spPr>
          <a:xfrm>
            <a:off x="827584" y="1593518"/>
            <a:ext cx="8325656" cy="338554"/>
          </a:xfrm>
          <a:prstGeom prst="rect">
            <a:avLst/>
          </a:prstGeom>
          <a:noFill/>
        </p:spPr>
        <p:txBody>
          <a:bodyPr wrap="square" rtlCol="0">
            <a:spAutoFit/>
          </a:bodyPr>
          <a:lstStyle/>
          <a:p>
            <a:pPr algn="r"/>
            <a:r>
              <a:rPr lang="en-US" sz="1600" dirty="0" smtClean="0"/>
              <a:t>M. Bender, P-H. </a:t>
            </a:r>
            <a:r>
              <a:rPr lang="en-US" sz="1600" dirty="0" err="1" smtClean="0"/>
              <a:t>Heenen</a:t>
            </a:r>
            <a:r>
              <a:rPr lang="en-US" sz="1600" dirty="0" smtClean="0"/>
              <a:t>, PR</a:t>
            </a:r>
            <a:r>
              <a:rPr lang="en-US" sz="1600" b="1" dirty="0" smtClean="0"/>
              <a:t>C78</a:t>
            </a:r>
            <a:r>
              <a:rPr lang="en-US" sz="1600" dirty="0" smtClean="0"/>
              <a:t>, 024309 (2008). ,  </a:t>
            </a:r>
            <a:r>
              <a:rPr lang="en-US" altLang="ja-JP" sz="1600" dirty="0" smtClean="0"/>
              <a:t>M. Kimura, R. Yoshida, M.I., PTP </a:t>
            </a:r>
            <a:r>
              <a:rPr lang="en-US" altLang="ja-JP" sz="1600" b="1" dirty="0"/>
              <a:t>127 </a:t>
            </a:r>
            <a:r>
              <a:rPr lang="en-US" altLang="ja-JP" sz="1600" dirty="0"/>
              <a:t>, 287(2011</a:t>
            </a:r>
            <a:r>
              <a:rPr lang="en-US" altLang="ja-JP" sz="1600" dirty="0" smtClean="0"/>
              <a:t>).</a:t>
            </a:r>
          </a:p>
        </p:txBody>
      </p:sp>
      <p:pic>
        <p:nvPicPr>
          <p:cNvPr id="22" name="図 21" descr="Mg24_level.png"/>
          <p:cNvPicPr>
            <a:picLocks noChangeAspect="1"/>
          </p:cNvPicPr>
          <p:nvPr/>
        </p:nvPicPr>
        <p:blipFill>
          <a:blip r:embed="rId3"/>
          <a:stretch>
            <a:fillRect/>
          </a:stretch>
        </p:blipFill>
        <p:spPr>
          <a:xfrm>
            <a:off x="381952" y="2060848"/>
            <a:ext cx="8380097" cy="3891997"/>
          </a:xfrm>
          <a:prstGeom prst="rect">
            <a:avLst/>
          </a:prstGeom>
        </p:spPr>
      </p:pic>
      <p:grpSp>
        <p:nvGrpSpPr>
          <p:cNvPr id="17" name="グループ化 23"/>
          <p:cNvGrpSpPr/>
          <p:nvPr/>
        </p:nvGrpSpPr>
        <p:grpSpPr>
          <a:xfrm>
            <a:off x="2066960" y="3161109"/>
            <a:ext cx="642974" cy="1785950"/>
            <a:chOff x="-357254" y="4001298"/>
            <a:chExt cx="642974" cy="1785950"/>
          </a:xfrm>
        </p:grpSpPr>
        <p:cxnSp>
          <p:nvCxnSpPr>
            <p:cNvPr id="19" name="直線矢印コネクタ 18"/>
            <p:cNvCxnSpPr/>
            <p:nvPr/>
          </p:nvCxnSpPr>
          <p:spPr>
            <a:xfrm rot="5400000" flipH="1" flipV="1">
              <a:off x="-1178378" y="4893860"/>
              <a:ext cx="1785950" cy="8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7254" y="4739137"/>
              <a:ext cx="642974" cy="430887"/>
            </a:xfrm>
            <a:prstGeom prst="rect">
              <a:avLst/>
            </a:prstGeom>
            <a:noFill/>
          </p:spPr>
          <p:txBody>
            <a:bodyPr wrap="square" rtlCol="0">
              <a:spAutoFit/>
            </a:bodyPr>
            <a:lstStyle/>
            <a:p>
              <a:pPr algn="ctr"/>
              <a:r>
                <a:rPr kumimoji="1" lang="en-US" altLang="ja-JP" sz="2200" b="1" dirty="0" smtClean="0">
                  <a:solidFill>
                    <a:srgbClr val="FF0000"/>
                  </a:solidFill>
                </a:rPr>
                <a:t>Ex</a:t>
              </a:r>
              <a:endParaRPr kumimoji="1" lang="ja-JP" altLang="en-US" sz="2200" b="1" dirty="0">
                <a:solidFill>
                  <a:srgbClr val="FF0000"/>
                </a:solidFill>
              </a:endParaRPr>
            </a:p>
          </p:txBody>
        </p:sp>
      </p:grpSp>
      <p:grpSp>
        <p:nvGrpSpPr>
          <p:cNvPr id="21" name="グループ化 26"/>
          <p:cNvGrpSpPr/>
          <p:nvPr/>
        </p:nvGrpSpPr>
        <p:grpSpPr>
          <a:xfrm>
            <a:off x="4644008" y="3829769"/>
            <a:ext cx="642974" cy="1071570"/>
            <a:chOff x="-357254" y="4659480"/>
            <a:chExt cx="642974" cy="1071570"/>
          </a:xfrm>
        </p:grpSpPr>
        <p:cxnSp>
          <p:nvCxnSpPr>
            <p:cNvPr id="23" name="直線矢印コネクタ 22"/>
            <p:cNvCxnSpPr/>
            <p:nvPr/>
          </p:nvCxnSpPr>
          <p:spPr>
            <a:xfrm rot="5400000" flipH="1" flipV="1">
              <a:off x="-821569" y="5194471"/>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57254" y="5014411"/>
              <a:ext cx="642974" cy="430887"/>
            </a:xfrm>
            <a:prstGeom prst="rect">
              <a:avLst/>
            </a:prstGeom>
            <a:noFill/>
          </p:spPr>
          <p:txBody>
            <a:bodyPr wrap="square" rtlCol="0">
              <a:spAutoFit/>
            </a:bodyPr>
            <a:lstStyle/>
            <a:p>
              <a:pPr algn="ctr"/>
              <a:r>
                <a:rPr kumimoji="1" lang="en-US" altLang="ja-JP" sz="2200" b="1" dirty="0" smtClean="0">
                  <a:solidFill>
                    <a:srgbClr val="FF0000"/>
                  </a:solidFill>
                </a:rPr>
                <a:t>Ex</a:t>
              </a:r>
              <a:endParaRPr kumimoji="1" lang="ja-JP" altLang="en-US" sz="2200" b="1" dirty="0">
                <a:solidFill>
                  <a:srgbClr val="FF0000"/>
                </a:solidFill>
              </a:endParaRPr>
            </a:p>
          </p:txBody>
        </p:sp>
      </p:grpSp>
      <p:grpSp>
        <p:nvGrpSpPr>
          <p:cNvPr id="25" name="グループ化 31"/>
          <p:cNvGrpSpPr/>
          <p:nvPr/>
        </p:nvGrpSpPr>
        <p:grpSpPr>
          <a:xfrm>
            <a:off x="7164288" y="3960199"/>
            <a:ext cx="642974" cy="928694"/>
            <a:chOff x="-357254" y="4731712"/>
            <a:chExt cx="642974" cy="928694"/>
          </a:xfrm>
        </p:grpSpPr>
        <p:cxnSp>
          <p:nvCxnSpPr>
            <p:cNvPr id="26" name="直線矢印コネクタ 25"/>
            <p:cNvCxnSpPr/>
            <p:nvPr/>
          </p:nvCxnSpPr>
          <p:spPr>
            <a:xfrm rot="5400000" flipH="1" flipV="1">
              <a:off x="-750131" y="5195265"/>
              <a:ext cx="92869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7254" y="5085849"/>
              <a:ext cx="642974" cy="430887"/>
            </a:xfrm>
            <a:prstGeom prst="rect">
              <a:avLst/>
            </a:prstGeom>
            <a:noFill/>
          </p:spPr>
          <p:txBody>
            <a:bodyPr wrap="square" rtlCol="0">
              <a:spAutoFit/>
            </a:bodyPr>
            <a:lstStyle/>
            <a:p>
              <a:pPr algn="ctr"/>
              <a:r>
                <a:rPr kumimoji="1" lang="en-US" altLang="ja-JP" sz="2200" b="1" dirty="0" smtClean="0">
                  <a:solidFill>
                    <a:srgbClr val="FF0000"/>
                  </a:solidFill>
                </a:rPr>
                <a:t>Ex</a:t>
              </a:r>
              <a:endParaRPr kumimoji="1" lang="ja-JP" altLang="en-US" sz="2200" b="1" dirty="0">
                <a:solidFill>
                  <a:srgbClr val="FF0000"/>
                </a:solidFill>
              </a:endParaRPr>
            </a:p>
          </p:txBody>
        </p:sp>
      </p:grpSp>
      <p:sp>
        <p:nvSpPr>
          <p:cNvPr id="28" name="テキスト ボックス 27"/>
          <p:cNvSpPr txBox="1"/>
          <p:nvPr/>
        </p:nvSpPr>
        <p:spPr>
          <a:xfrm>
            <a:off x="107322" y="6002719"/>
            <a:ext cx="8929718" cy="461665"/>
          </a:xfrm>
          <a:prstGeom prst="rect">
            <a:avLst/>
          </a:prstGeom>
          <a:noFill/>
        </p:spPr>
        <p:txBody>
          <a:bodyPr wrap="square" rtlCol="0">
            <a:spAutoFit/>
          </a:bodyPr>
          <a:lstStyle/>
          <a:p>
            <a:pPr algn="ctr"/>
            <a:r>
              <a:rPr kumimoji="1" lang="en-US" altLang="ja-JP" sz="2400" b="1" dirty="0" err="1" smtClean="0">
                <a:solidFill>
                  <a:srgbClr val="FF0000"/>
                </a:solidFill>
              </a:rPr>
              <a:t>K</a:t>
            </a:r>
            <a:r>
              <a:rPr kumimoji="1" lang="en-US" altLang="ja-JP" sz="2400" b="1" baseline="30000" dirty="0" err="1" smtClean="0">
                <a:solidFill>
                  <a:srgbClr val="FF0000"/>
                </a:solidFill>
                <a:latin typeface="Symbol" pitchFamily="18" charset="2"/>
              </a:rPr>
              <a:t>p</a:t>
            </a:r>
            <a:r>
              <a:rPr kumimoji="1" lang="en-US" altLang="ja-JP" sz="2400" b="1" dirty="0" smtClean="0">
                <a:solidFill>
                  <a:srgbClr val="FF0000"/>
                </a:solidFill>
              </a:rPr>
              <a:t> = 2</a:t>
            </a:r>
            <a:r>
              <a:rPr kumimoji="1" lang="en-US" altLang="ja-JP" sz="2400" b="1" baseline="30000" dirty="0" smtClean="0">
                <a:solidFill>
                  <a:srgbClr val="FF0000"/>
                </a:solidFill>
                <a:latin typeface="Symbol" pitchFamily="18" charset="2"/>
              </a:rPr>
              <a:t>+</a:t>
            </a:r>
            <a:r>
              <a:rPr kumimoji="1" lang="en-US" altLang="ja-JP" sz="2400" b="1" dirty="0" smtClean="0">
                <a:solidFill>
                  <a:srgbClr val="FF0000"/>
                </a:solidFill>
              </a:rPr>
              <a:t> band is rigid against the exclusion of the triaxial deformation</a:t>
            </a:r>
            <a:endParaRPr kumimoji="1" lang="ja-JP" altLang="en-US" sz="2400" b="1" dirty="0">
              <a:solidFill>
                <a:srgbClr val="FF0000"/>
              </a:solidFill>
            </a:endParaRPr>
          </a:p>
        </p:txBody>
      </p:sp>
      <p:sp>
        <p:nvSpPr>
          <p:cNvPr id="30" name="テキスト ボックス 29"/>
          <p:cNvSpPr txBox="1"/>
          <p:nvPr/>
        </p:nvSpPr>
        <p:spPr>
          <a:xfrm>
            <a:off x="1369227" y="6424017"/>
            <a:ext cx="6803173" cy="461665"/>
          </a:xfrm>
          <a:prstGeom prst="rect">
            <a:avLst/>
          </a:prstGeom>
          <a:noFill/>
        </p:spPr>
        <p:txBody>
          <a:bodyPr wrap="square" rtlCol="0">
            <a:spAutoFit/>
          </a:bodyPr>
          <a:lstStyle/>
          <a:p>
            <a:pPr algn="ctr"/>
            <a:r>
              <a:rPr kumimoji="1" lang="en-US" altLang="ja-JP" sz="2400" b="1" dirty="0" smtClean="0">
                <a:solidFill>
                  <a:srgbClr val="FF0000"/>
                </a:solidFill>
              </a:rPr>
              <a:t>Does </a:t>
            </a:r>
            <a:r>
              <a:rPr kumimoji="1" lang="en-US" altLang="ja-JP" sz="2400" b="1" dirty="0" smtClean="0">
                <a:solidFill>
                  <a:srgbClr val="FF0000"/>
                </a:solidFill>
                <a:latin typeface="Symbol" panose="05050102010706020507" pitchFamily="18" charset="2"/>
              </a:rPr>
              <a:t>L</a:t>
            </a:r>
            <a:r>
              <a:rPr kumimoji="1" lang="en-US" altLang="ja-JP" sz="2400" b="1" dirty="0" smtClean="0">
                <a:solidFill>
                  <a:srgbClr val="FF0000"/>
                </a:solidFill>
              </a:rPr>
              <a:t> particle change these two bands?</a:t>
            </a:r>
            <a:endParaRPr kumimoji="1" lang="ja-JP" altLang="en-US" sz="2400" b="1" dirty="0">
              <a:solidFill>
                <a:srgbClr val="FF0000"/>
              </a:solidFill>
            </a:endParaRPr>
          </a:p>
        </p:txBody>
      </p:sp>
    </p:spTree>
    <p:extLst>
      <p:ext uri="{BB962C8B-B14F-4D97-AF65-F5344CB8AC3E}">
        <p14:creationId xmlns:p14="http://schemas.microsoft.com/office/powerpoint/2010/main" val="3873837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785794"/>
            <a:ext cx="9144000" cy="5786478"/>
          </a:xfrm>
        </p:spPr>
        <p:txBody>
          <a:bodyPr>
            <a:normAutofit/>
          </a:bodyPr>
          <a:lstStyle/>
          <a:p>
            <a:endParaRPr kumimoji="1" lang="en-US" altLang="ja-JP" dirty="0" smtClean="0"/>
          </a:p>
          <a:p>
            <a:endParaRPr kumimoji="1"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p:txBody>
      </p:sp>
      <p:pic>
        <p:nvPicPr>
          <p:cNvPr id="23" name="図 22" descr="Levels3.png"/>
          <p:cNvPicPr>
            <a:picLocks noChangeAspect="1"/>
          </p:cNvPicPr>
          <p:nvPr/>
        </p:nvPicPr>
        <p:blipFill>
          <a:blip r:embed="rId2"/>
          <a:stretch>
            <a:fillRect/>
          </a:stretch>
        </p:blipFill>
        <p:spPr>
          <a:xfrm>
            <a:off x="467544" y="1156632"/>
            <a:ext cx="8072494" cy="4730632"/>
          </a:xfrm>
          <a:prstGeom prst="rect">
            <a:avLst/>
          </a:prstGeom>
        </p:spPr>
      </p:pic>
      <p:sp>
        <p:nvSpPr>
          <p:cNvPr id="2" name="タイトル 1"/>
          <p:cNvSpPr>
            <a:spLocks noGrp="1"/>
          </p:cNvSpPr>
          <p:nvPr>
            <p:ph type="title"/>
          </p:nvPr>
        </p:nvSpPr>
        <p:spPr/>
        <p:txBody>
          <a:bodyPr/>
          <a:lstStyle/>
          <a:p>
            <a:r>
              <a:rPr lang="en-US" altLang="ja-JP" dirty="0" smtClean="0"/>
              <a:t>Results: Excitation spectra of</a:t>
            </a:r>
            <a:r>
              <a:rPr kumimoji="1" lang="ja-JP" altLang="en-US" dirty="0" smtClean="0"/>
              <a:t> </a:t>
            </a:r>
            <a:r>
              <a:rPr kumimoji="1" lang="en-US" altLang="ja-JP" baseline="30000" dirty="0" smtClean="0"/>
              <a:t>25</a:t>
            </a:r>
            <a:r>
              <a:rPr kumimoji="1" lang="en-US" altLang="ja-JP" baseline="-25000" dirty="0" smtClean="0">
                <a:latin typeface="Symbol" pitchFamily="18" charset="2"/>
              </a:rPr>
              <a:t>L</a:t>
            </a:r>
            <a:r>
              <a:rPr kumimoji="1" lang="en-US" altLang="ja-JP" dirty="0" smtClean="0"/>
              <a:t>Mg</a:t>
            </a:r>
            <a:endParaRPr kumimoji="1" lang="ja-JP" altLang="en-US" dirty="0"/>
          </a:p>
        </p:txBody>
      </p:sp>
      <p:sp>
        <p:nvSpPr>
          <p:cNvPr id="16" name="正方形/長方形 15"/>
          <p:cNvSpPr/>
          <p:nvPr/>
        </p:nvSpPr>
        <p:spPr>
          <a:xfrm>
            <a:off x="0" y="6141385"/>
            <a:ext cx="9144000" cy="461665"/>
          </a:xfrm>
          <a:prstGeom prst="rect">
            <a:avLst/>
          </a:prstGeom>
        </p:spPr>
        <p:txBody>
          <a:bodyPr wrap="square">
            <a:spAutoFit/>
          </a:bodyPr>
          <a:lstStyle/>
          <a:p>
            <a:pPr algn="ctr"/>
            <a:r>
              <a:rPr lang="en-US" altLang="ja-JP" sz="2400" b="1" dirty="0" smtClean="0">
                <a:solidFill>
                  <a:srgbClr val="FF0000"/>
                </a:solidFill>
              </a:rPr>
              <a:t>Excitation energy of </a:t>
            </a:r>
            <a:r>
              <a:rPr lang="en-US" altLang="ja-JP" sz="2400" b="1" dirty="0" err="1" smtClean="0">
                <a:solidFill>
                  <a:srgbClr val="FF0000"/>
                </a:solidFill>
              </a:rPr>
              <a:t>K</a:t>
            </a:r>
            <a:r>
              <a:rPr lang="en-US" altLang="ja-JP" sz="2400" b="1" baseline="30000" dirty="0" err="1" smtClean="0">
                <a:solidFill>
                  <a:srgbClr val="FF0000"/>
                </a:solidFill>
                <a:latin typeface="Symbol" pitchFamily="18" charset="2"/>
              </a:rPr>
              <a:t>p</a:t>
            </a:r>
            <a:r>
              <a:rPr lang="en-US" altLang="ja-JP" sz="2400" b="1" dirty="0" smtClean="0">
                <a:solidFill>
                  <a:srgbClr val="FF0000"/>
                </a:solidFill>
              </a:rPr>
              <a:t>=2</a:t>
            </a:r>
            <a:r>
              <a:rPr lang="en-US" altLang="ja-JP" sz="2400" b="1" baseline="30000" dirty="0" smtClean="0">
                <a:solidFill>
                  <a:srgbClr val="FF0000"/>
                </a:solidFill>
                <a:latin typeface="Symbol" pitchFamily="18" charset="2"/>
              </a:rPr>
              <a:t>+</a:t>
            </a:r>
            <a:r>
              <a:rPr lang="en-US" altLang="ja-JP" sz="2400" b="1" dirty="0" smtClean="0">
                <a:solidFill>
                  <a:srgbClr val="FF0000"/>
                </a:solidFill>
                <a:latin typeface="Cambria Math"/>
                <a:ea typeface="Cambria Math"/>
              </a:rPr>
              <a:t>⊗</a:t>
            </a:r>
            <a:r>
              <a:rPr lang="en-US" altLang="ja-JP" sz="2400" b="1" dirty="0" smtClean="0">
                <a:solidFill>
                  <a:srgbClr val="FF0000"/>
                </a:solidFill>
                <a:latin typeface="Symbol" pitchFamily="18" charset="2"/>
                <a:ea typeface="Cambria Math"/>
              </a:rPr>
              <a:t>L</a:t>
            </a:r>
            <a:r>
              <a:rPr lang="en-US" altLang="ja-JP" sz="2400" b="1" baseline="-25000" dirty="0" smtClean="0">
                <a:solidFill>
                  <a:srgbClr val="FF0000"/>
                </a:solidFill>
                <a:ea typeface="Cambria Math"/>
              </a:rPr>
              <a:t>s</a:t>
            </a:r>
            <a:r>
              <a:rPr lang="ja-JP" altLang="en-US" sz="2400" b="1" dirty="0" smtClean="0">
                <a:solidFill>
                  <a:srgbClr val="FF0000"/>
                </a:solidFill>
                <a:latin typeface="+mn-ea"/>
              </a:rPr>
              <a:t> </a:t>
            </a:r>
            <a:r>
              <a:rPr lang="en-US" altLang="ja-JP" sz="2400" b="1" dirty="0" smtClean="0">
                <a:solidFill>
                  <a:srgbClr val="FF0000"/>
                </a:solidFill>
                <a:latin typeface="+mj-lt"/>
              </a:rPr>
              <a:t>band is shifted up by about 200 </a:t>
            </a:r>
            <a:r>
              <a:rPr lang="en-US" altLang="ja-JP" sz="2400" b="1" dirty="0" err="1" smtClean="0">
                <a:solidFill>
                  <a:srgbClr val="FF0000"/>
                </a:solidFill>
                <a:latin typeface="+mj-lt"/>
              </a:rPr>
              <a:t>keV</a:t>
            </a:r>
            <a:endParaRPr lang="ja-JP" altLang="en-US" sz="2400" b="1" dirty="0">
              <a:solidFill>
                <a:srgbClr val="FF0000"/>
              </a:solidFill>
              <a:latin typeface="+mj-lt"/>
            </a:endParaRPr>
          </a:p>
        </p:txBody>
      </p:sp>
      <p:grpSp>
        <p:nvGrpSpPr>
          <p:cNvPr id="5" name="グループ化 23"/>
          <p:cNvGrpSpPr/>
          <p:nvPr/>
        </p:nvGrpSpPr>
        <p:grpSpPr>
          <a:xfrm>
            <a:off x="4053092" y="1571612"/>
            <a:ext cx="4071966" cy="2286016"/>
            <a:chOff x="4572000" y="1571612"/>
            <a:chExt cx="4071966" cy="2286016"/>
          </a:xfrm>
        </p:grpSpPr>
        <p:grpSp>
          <p:nvGrpSpPr>
            <p:cNvPr id="6" name="グループ化 20"/>
            <p:cNvGrpSpPr/>
            <p:nvPr/>
          </p:nvGrpSpPr>
          <p:grpSpPr>
            <a:xfrm>
              <a:off x="4572000" y="1571612"/>
              <a:ext cx="4071966" cy="2286016"/>
              <a:chOff x="4572000" y="1571612"/>
              <a:chExt cx="4071966" cy="2286016"/>
            </a:xfrm>
          </p:grpSpPr>
          <p:sp>
            <p:nvSpPr>
              <p:cNvPr id="19" name="角丸四角形 18"/>
              <p:cNvSpPr/>
              <p:nvPr/>
            </p:nvSpPr>
            <p:spPr>
              <a:xfrm>
                <a:off x="4572000" y="1785926"/>
                <a:ext cx="928694" cy="20717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7143768" y="1571612"/>
                <a:ext cx="1500198" cy="22145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 name="直線矢印コネクタ 16"/>
            <p:cNvCxnSpPr/>
            <p:nvPr/>
          </p:nvCxnSpPr>
          <p:spPr>
            <a:xfrm flipV="1">
              <a:off x="5500694" y="3286124"/>
              <a:ext cx="1643074" cy="2857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29322" y="3429000"/>
              <a:ext cx="1143008" cy="369332"/>
            </a:xfrm>
            <a:prstGeom prst="rect">
              <a:avLst/>
            </a:prstGeom>
            <a:noFill/>
          </p:spPr>
          <p:txBody>
            <a:bodyPr wrap="square" rtlCol="0">
              <a:spAutoFit/>
            </a:bodyPr>
            <a:lstStyle/>
            <a:p>
              <a:pPr algn="ctr"/>
              <a:r>
                <a:rPr lang="en-US" altLang="ja-JP" b="1" dirty="0" smtClean="0">
                  <a:solidFill>
                    <a:srgbClr val="FF0000"/>
                  </a:solidFill>
                </a:rPr>
                <a:t>200keV</a:t>
              </a:r>
              <a:endParaRPr kumimoji="1" lang="ja-JP" altLang="en-US" b="1" dirty="0">
                <a:solidFill>
                  <a:srgbClr val="FF0000"/>
                </a:solidFill>
              </a:endParaRPr>
            </a:p>
          </p:txBody>
        </p:sp>
      </p:grpSp>
    </p:spTree>
    <p:extLst>
      <p:ext uri="{BB962C8B-B14F-4D97-AF65-F5344CB8AC3E}">
        <p14:creationId xmlns:p14="http://schemas.microsoft.com/office/powerpoint/2010/main" val="4594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Back up</a:t>
            </a:r>
            <a:r>
              <a:rPr lang="en-US" altLang="ja-JP" dirty="0" smtClean="0"/>
              <a:t>: Superdeformation</a:t>
            </a:r>
            <a:endParaRPr kumimoji="1" lang="ja-JP" altLang="en-US" dirty="0"/>
          </a:p>
        </p:txBody>
      </p:sp>
      <p:sp>
        <p:nvSpPr>
          <p:cNvPr id="3" name="コンテンツ プレースホルダー 2"/>
          <p:cNvSpPr>
            <a:spLocks noGrp="1"/>
          </p:cNvSpPr>
          <p:nvPr>
            <p:ph idx="1"/>
          </p:nvPr>
        </p:nvSpPr>
        <p:spPr/>
        <p:txBody>
          <a:bodyPr/>
          <a:lstStyle/>
          <a:p>
            <a:pPr lvl="1"/>
            <a:r>
              <a:rPr lang="en-US" altLang="ja-JP" dirty="0" smtClean="0"/>
              <a:t>SD is due to the large shell gap at certain deformations</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3788"/>
            <a:ext cx="7516167" cy="461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835696" y="5982076"/>
            <a:ext cx="5096332" cy="369332"/>
          </a:xfrm>
          <a:prstGeom prst="rect">
            <a:avLst/>
          </a:prstGeom>
        </p:spPr>
        <p:txBody>
          <a:bodyPr wrap="none">
            <a:spAutoFit/>
          </a:bodyPr>
          <a:lstStyle/>
          <a:p>
            <a:r>
              <a:rPr lang="en-US" altLang="ja-JP" dirty="0" smtClean="0"/>
              <a:t>Taken from E</a:t>
            </a:r>
            <a:r>
              <a:rPr lang="en-US" altLang="ja-JP" dirty="0"/>
              <a:t>. </a:t>
            </a:r>
            <a:r>
              <a:rPr lang="en-US" altLang="ja-JP" dirty="0" err="1"/>
              <a:t>Ideguchi</a:t>
            </a:r>
            <a:r>
              <a:rPr lang="en-US" altLang="ja-JP" dirty="0"/>
              <a:t>, </a:t>
            </a:r>
            <a:r>
              <a:rPr lang="en-US" altLang="ja-JP" i="1" dirty="0"/>
              <a:t>et al</a:t>
            </a:r>
            <a:r>
              <a:rPr lang="en-US" altLang="ja-JP" dirty="0"/>
              <a:t>., PRL </a:t>
            </a:r>
            <a:r>
              <a:rPr lang="en-US" altLang="ja-JP" b="1" dirty="0"/>
              <a:t>87</a:t>
            </a:r>
            <a:r>
              <a:rPr lang="en-US" altLang="ja-JP" dirty="0"/>
              <a:t>, 222501 (2011)</a:t>
            </a:r>
            <a:endParaRPr lang="ja-JP" altLang="en-US" dirty="0"/>
          </a:p>
        </p:txBody>
      </p:sp>
    </p:spTree>
    <p:extLst>
      <p:ext uri="{BB962C8B-B14F-4D97-AF65-F5344CB8AC3E}">
        <p14:creationId xmlns:p14="http://schemas.microsoft.com/office/powerpoint/2010/main" val="2055062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ND and SD states of </a:t>
            </a:r>
            <a:r>
              <a:rPr lang="en-US" altLang="ja-JP" baseline="30000" dirty="0" smtClean="0"/>
              <a:t>40</a:t>
            </a:r>
            <a:r>
              <a:rPr lang="en-US" altLang="ja-JP" dirty="0" smtClean="0"/>
              <a:t>Ca</a:t>
            </a:r>
            <a:endParaRPr kumimoji="1" lang="ja-JP" altLang="en-US" dirty="0">
              <a:latin typeface="Symbol" panose="05050102010706020507" pitchFamily="18" charset="2"/>
            </a:endParaRPr>
          </a:p>
        </p:txBody>
      </p:sp>
      <p:sp>
        <p:nvSpPr>
          <p:cNvPr id="3" name="コンテンツ プレースホルダー 2"/>
          <p:cNvSpPr>
            <a:spLocks noGrp="1"/>
          </p:cNvSpPr>
          <p:nvPr>
            <p:ph idx="1"/>
          </p:nvPr>
        </p:nvSpPr>
        <p:spPr/>
        <p:txBody>
          <a:bodyPr/>
          <a:lstStyle/>
          <a:p>
            <a:pPr lvl="1"/>
            <a:r>
              <a:rPr lang="en-US" altLang="ja-JP" dirty="0" smtClean="0"/>
              <a:t>Ground, normal deformed and superdeformed states are obtained </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4" name="正方形/長方形 3"/>
          <p:cNvSpPr/>
          <p:nvPr/>
        </p:nvSpPr>
        <p:spPr>
          <a:xfrm>
            <a:off x="499738" y="2123564"/>
            <a:ext cx="4504310" cy="400110"/>
          </a:xfrm>
          <a:prstGeom prst="rect">
            <a:avLst/>
          </a:prstGeom>
        </p:spPr>
        <p:txBody>
          <a:bodyPr wrap="none">
            <a:spAutoFit/>
          </a:bodyPr>
          <a:lstStyle/>
          <a:p>
            <a:r>
              <a:rPr lang="en-US" altLang="ja-JP" sz="2000" dirty="0"/>
              <a:t>Y. Taniguchi, </a:t>
            </a:r>
            <a:r>
              <a:rPr lang="en-US" altLang="ja-JP" sz="2000" i="1" dirty="0"/>
              <a:t>et al</a:t>
            </a:r>
            <a:r>
              <a:rPr lang="en-US" altLang="ja-JP" sz="2000" dirty="0"/>
              <a:t>., PRC </a:t>
            </a:r>
            <a:r>
              <a:rPr lang="en-US" altLang="ja-JP" sz="2000" b="1" dirty="0"/>
              <a:t>76</a:t>
            </a:r>
            <a:r>
              <a:rPr lang="en-US" altLang="ja-JP" sz="2000" dirty="0"/>
              <a:t>, 044317 (2007)</a:t>
            </a:r>
            <a:endParaRPr lang="ja-JP" altLang="en-US" sz="2000" dirty="0"/>
          </a:p>
        </p:txBody>
      </p:sp>
      <p:sp>
        <p:nvSpPr>
          <p:cNvPr id="8" name="テキスト ボックス 7"/>
          <p:cNvSpPr txBox="1"/>
          <p:nvPr/>
        </p:nvSpPr>
        <p:spPr>
          <a:xfrm>
            <a:off x="251520" y="1412776"/>
            <a:ext cx="4104456" cy="769441"/>
          </a:xfrm>
          <a:prstGeom prst="rect">
            <a:avLst/>
          </a:prstGeom>
          <a:noFill/>
        </p:spPr>
        <p:txBody>
          <a:bodyPr wrap="square" rtlCol="0">
            <a:spAutoFit/>
          </a:bodyPr>
          <a:lstStyle/>
          <a:p>
            <a:r>
              <a:rPr lang="en-US" altLang="ja-JP" sz="2200" dirty="0" smtClean="0"/>
              <a:t>Core nucleus </a:t>
            </a:r>
            <a:r>
              <a:rPr lang="en-US" altLang="ja-JP" sz="2200" baseline="30000" dirty="0" smtClean="0"/>
              <a:t>40</a:t>
            </a:r>
            <a:r>
              <a:rPr lang="en-US" altLang="ja-JP" sz="2200" dirty="0" smtClean="0"/>
              <a:t>Ca: </a:t>
            </a:r>
          </a:p>
          <a:p>
            <a:r>
              <a:rPr lang="en-US" altLang="ja-JP" sz="2200" dirty="0" smtClean="0"/>
              <a:t>   basically same calculation as </a:t>
            </a:r>
            <a:endParaRPr kumimoji="1" lang="ja-JP" altLang="en-US" sz="2200"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708920"/>
            <a:ext cx="5102726" cy="2855701"/>
          </a:xfrm>
          <a:prstGeom prst="rect">
            <a:avLst/>
          </a:prstGeom>
        </p:spPr>
      </p:pic>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820" y="1674304"/>
            <a:ext cx="3923692" cy="4756151"/>
          </a:xfrm>
          <a:prstGeom prst="rect">
            <a:avLst/>
          </a:prstGeom>
        </p:spPr>
      </p:pic>
      <p:cxnSp>
        <p:nvCxnSpPr>
          <p:cNvPr id="154" name="直線矢印コネクタ 153"/>
          <p:cNvCxnSpPr/>
          <p:nvPr/>
        </p:nvCxnSpPr>
        <p:spPr>
          <a:xfrm flipV="1">
            <a:off x="3563888" y="3828797"/>
            <a:ext cx="2880320" cy="11179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flipV="1">
            <a:off x="4716016" y="3501008"/>
            <a:ext cx="2444597" cy="108012"/>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3902866" y="5661293"/>
            <a:ext cx="1235355" cy="758752"/>
            <a:chOff x="6796298" y="3206395"/>
            <a:chExt cx="1376880" cy="845676"/>
          </a:xfrm>
        </p:grpSpPr>
        <p:grpSp>
          <p:nvGrpSpPr>
            <p:cNvPr id="13" name="グループ化 12"/>
            <p:cNvGrpSpPr/>
            <p:nvPr/>
          </p:nvGrpSpPr>
          <p:grpSpPr>
            <a:xfrm>
              <a:off x="6796298" y="3212977"/>
              <a:ext cx="1365469" cy="839094"/>
              <a:chOff x="7070351" y="3946020"/>
              <a:chExt cx="1736598" cy="1067156"/>
            </a:xfrm>
          </p:grpSpPr>
          <p:sp>
            <p:nvSpPr>
              <p:cNvPr id="15" name="円/楕円 14"/>
              <p:cNvSpPr/>
              <p:nvPr/>
            </p:nvSpPr>
            <p:spPr>
              <a:xfrm>
                <a:off x="7070351" y="3946020"/>
                <a:ext cx="1728191" cy="100578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7078757" y="3946020"/>
                <a:ext cx="1728192" cy="1067156"/>
                <a:chOff x="7078757" y="2361844"/>
                <a:chExt cx="1728192" cy="1067156"/>
              </a:xfrm>
            </p:grpSpPr>
            <p:cxnSp>
              <p:nvCxnSpPr>
                <p:cNvPr id="17" name="直線矢印コネクタ 16"/>
                <p:cNvCxnSpPr/>
                <p:nvPr/>
              </p:nvCxnSpPr>
              <p:spPr>
                <a:xfrm>
                  <a:off x="7945411" y="2361844"/>
                  <a:ext cx="5563" cy="1067156"/>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7078757" y="2890770"/>
                  <a:ext cx="1728192" cy="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p:cNvSpPr txBox="1"/>
            <p:nvPr/>
          </p:nvSpPr>
          <p:spPr>
            <a:xfrm>
              <a:off x="7632340" y="3206395"/>
              <a:ext cx="540838" cy="338554"/>
            </a:xfrm>
            <a:prstGeom prst="rect">
              <a:avLst/>
            </a:prstGeom>
            <a:noFill/>
          </p:spPr>
          <p:txBody>
            <a:bodyPr wrap="square" rtlCol="0">
              <a:spAutoFit/>
            </a:bodyPr>
            <a:lstStyle/>
            <a:p>
              <a:r>
                <a:rPr kumimoji="1" lang="en-US" altLang="ja-JP" sz="1600" b="1" dirty="0" smtClean="0">
                  <a:solidFill>
                    <a:schemeClr val="tx2"/>
                  </a:solidFill>
                </a:rPr>
                <a:t>1:2</a:t>
              </a:r>
              <a:endParaRPr kumimoji="1" lang="ja-JP" altLang="en-US" sz="1600" b="1" dirty="0">
                <a:solidFill>
                  <a:schemeClr val="tx2"/>
                </a:solidFill>
              </a:endParaRPr>
            </a:p>
          </p:txBody>
        </p:sp>
      </p:grpSp>
      <p:grpSp>
        <p:nvGrpSpPr>
          <p:cNvPr id="134" name="グループ化 133"/>
          <p:cNvGrpSpPr/>
          <p:nvPr/>
        </p:nvGrpSpPr>
        <p:grpSpPr>
          <a:xfrm>
            <a:off x="395536" y="5661248"/>
            <a:ext cx="1047926" cy="709548"/>
            <a:chOff x="395536" y="5733256"/>
            <a:chExt cx="1047926" cy="709548"/>
          </a:xfrm>
        </p:grpSpPr>
        <p:sp>
          <p:nvSpPr>
            <p:cNvPr id="23" name="円/楕円 22"/>
            <p:cNvSpPr/>
            <p:nvPr/>
          </p:nvSpPr>
          <p:spPr>
            <a:xfrm>
              <a:off x="539552" y="5733256"/>
              <a:ext cx="720081" cy="70954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95536" y="5936152"/>
              <a:ext cx="1047926" cy="369332"/>
            </a:xfrm>
            <a:prstGeom prst="rect">
              <a:avLst/>
            </a:prstGeom>
            <a:noFill/>
          </p:spPr>
          <p:txBody>
            <a:bodyPr wrap="square" rtlCol="0">
              <a:spAutoFit/>
            </a:bodyPr>
            <a:lstStyle/>
            <a:p>
              <a:r>
                <a:rPr lang="en-US" altLang="ja-JP" b="1" dirty="0" smtClean="0">
                  <a:solidFill>
                    <a:schemeClr val="tx2"/>
                  </a:solidFill>
                </a:rPr>
                <a:t>spherical</a:t>
              </a:r>
              <a:endParaRPr kumimoji="1" lang="ja-JP" altLang="en-US" b="1" dirty="0">
                <a:solidFill>
                  <a:schemeClr val="tx2"/>
                </a:solidFill>
              </a:endParaRPr>
            </a:p>
          </p:txBody>
        </p:sp>
      </p:grpSp>
      <p:cxnSp>
        <p:nvCxnSpPr>
          <p:cNvPr id="37" name="直線矢印コネクタ 36"/>
          <p:cNvCxnSpPr/>
          <p:nvPr/>
        </p:nvCxnSpPr>
        <p:spPr>
          <a:xfrm>
            <a:off x="2051720" y="4581128"/>
            <a:ext cx="3886594" cy="144087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77951" y="6407206"/>
            <a:ext cx="1047926" cy="400110"/>
          </a:xfrm>
          <a:prstGeom prst="rect">
            <a:avLst/>
          </a:prstGeom>
          <a:noFill/>
        </p:spPr>
        <p:txBody>
          <a:bodyPr wrap="square" rtlCol="0">
            <a:spAutoFit/>
          </a:bodyPr>
          <a:lstStyle/>
          <a:p>
            <a:pPr algn="ctr"/>
            <a:r>
              <a:rPr lang="en-US" altLang="ja-JP" sz="2000" b="1" dirty="0" smtClean="0">
                <a:solidFill>
                  <a:schemeClr val="tx2"/>
                </a:solidFill>
                <a:latin typeface="Symbol" panose="05050102010706020507" pitchFamily="18" charset="2"/>
              </a:rPr>
              <a:t>b = 0.0</a:t>
            </a:r>
            <a:endParaRPr kumimoji="1" lang="ja-JP" altLang="en-US" sz="2000" b="1" dirty="0">
              <a:solidFill>
                <a:schemeClr val="tx2"/>
              </a:solidFill>
              <a:latin typeface="Symbol" panose="05050102010706020507" pitchFamily="18" charset="2"/>
            </a:endParaRPr>
          </a:p>
        </p:txBody>
      </p:sp>
      <p:sp>
        <p:nvSpPr>
          <p:cNvPr id="44" name="テキスト ボックス 43"/>
          <p:cNvSpPr txBox="1"/>
          <p:nvPr/>
        </p:nvSpPr>
        <p:spPr>
          <a:xfrm>
            <a:off x="3992960" y="6398913"/>
            <a:ext cx="1047926" cy="400110"/>
          </a:xfrm>
          <a:prstGeom prst="rect">
            <a:avLst/>
          </a:prstGeom>
          <a:noFill/>
        </p:spPr>
        <p:txBody>
          <a:bodyPr wrap="square" rtlCol="0">
            <a:spAutoFit/>
          </a:bodyPr>
          <a:lstStyle/>
          <a:p>
            <a:pPr algn="ctr"/>
            <a:r>
              <a:rPr lang="en-US" altLang="ja-JP" sz="2000" b="1" dirty="0" smtClean="0">
                <a:solidFill>
                  <a:schemeClr val="tx2"/>
                </a:solidFill>
                <a:latin typeface="Symbol" panose="05050102010706020507" pitchFamily="18" charset="2"/>
              </a:rPr>
              <a:t>b </a:t>
            </a:r>
            <a:r>
              <a:rPr lang="en-US" altLang="ja-JP" sz="2000" b="1" dirty="0" smtClean="0">
                <a:solidFill>
                  <a:schemeClr val="tx2"/>
                </a:solidFill>
                <a:latin typeface="Cambria Math"/>
                <a:ea typeface="Cambria Math"/>
              </a:rPr>
              <a:t>≃</a:t>
            </a:r>
            <a:r>
              <a:rPr lang="en-US" altLang="ja-JP" sz="2000" b="1" dirty="0" smtClean="0">
                <a:solidFill>
                  <a:schemeClr val="tx2"/>
                </a:solidFill>
                <a:latin typeface="Symbol" panose="05050102010706020507" pitchFamily="18" charset="2"/>
              </a:rPr>
              <a:t> 0.6</a:t>
            </a:r>
            <a:endParaRPr kumimoji="1" lang="ja-JP" altLang="en-US" sz="2000" b="1" dirty="0">
              <a:solidFill>
                <a:schemeClr val="tx2"/>
              </a:solidFill>
              <a:latin typeface="Symbol" panose="05050102010706020507" pitchFamily="18" charset="2"/>
            </a:endParaRPr>
          </a:p>
        </p:txBody>
      </p:sp>
    </p:spTree>
    <p:extLst>
      <p:ext uri="{BB962C8B-B14F-4D97-AF65-F5344CB8AC3E}">
        <p14:creationId xmlns:p14="http://schemas.microsoft.com/office/powerpoint/2010/main" val="84847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Toward heavier and exotic </a:t>
            </a:r>
            <a:r>
              <a:rPr lang="en-US" altLang="ja-JP" dirty="0" smtClean="0">
                <a:latin typeface="Symbol" pitchFamily="18" charset="2"/>
              </a:rPr>
              <a:t>L</a:t>
            </a:r>
            <a:r>
              <a:rPr lang="en-US" altLang="ja-JP" dirty="0" smtClean="0"/>
              <a:t> hypernuclei</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u="sng" dirty="0" smtClean="0">
                <a:solidFill>
                  <a:schemeClr val="tx1"/>
                </a:solidFill>
              </a:rPr>
              <a:t>Experiments at </a:t>
            </a:r>
            <a:r>
              <a:rPr lang="en-US" altLang="ja-JP" u="sng" dirty="0" err="1" smtClean="0">
                <a:solidFill>
                  <a:schemeClr val="tx1"/>
                </a:solidFill>
              </a:rPr>
              <a:t>JLab</a:t>
            </a:r>
            <a:r>
              <a:rPr lang="en-US" altLang="ja-JP" u="sng" dirty="0" smtClean="0">
                <a:solidFill>
                  <a:schemeClr val="tx1"/>
                </a:solidFill>
              </a:rPr>
              <a:t> and </a:t>
            </a:r>
            <a:r>
              <a:rPr lang="en-US" altLang="ja-JP" u="sng" dirty="0">
                <a:solidFill>
                  <a:schemeClr val="tx1"/>
                </a:solidFill>
              </a:rPr>
              <a:t>J-PARC</a:t>
            </a:r>
            <a:r>
              <a:rPr lang="en-US" altLang="ja-JP" u="sng" dirty="0" smtClean="0">
                <a:solidFill>
                  <a:schemeClr val="tx1"/>
                </a:solidFill>
              </a:rPr>
              <a:t> etc.</a:t>
            </a:r>
            <a:endParaRPr kumimoji="1" lang="en-US" altLang="ja-JP" dirty="0" smtClean="0"/>
          </a:p>
          <a:p>
            <a:pPr lvl="1"/>
            <a:r>
              <a:rPr lang="en-US" altLang="ja-JP" dirty="0" smtClean="0"/>
              <a:t>Hypernuclear chart will be extended to heavier regions</a:t>
            </a:r>
            <a:endParaRPr lang="en-US" altLang="ja-JP" sz="2000" b="0" dirty="0" smtClean="0"/>
          </a:p>
          <a:p>
            <a:endParaRPr kumimoji="1" lang="ja-JP" altLang="en-US" dirty="0"/>
          </a:p>
        </p:txBody>
      </p:sp>
      <p:pic>
        <p:nvPicPr>
          <p:cNvPr id="7169" name="Picture 1"/>
          <p:cNvPicPr>
            <a:picLocks noChangeAspect="1" noChangeArrowheads="1"/>
          </p:cNvPicPr>
          <p:nvPr/>
        </p:nvPicPr>
        <p:blipFill rotWithShape="1">
          <a:blip r:embed="rId3"/>
          <a:srcRect r="10368"/>
          <a:stretch/>
        </p:blipFill>
        <p:spPr bwMode="auto">
          <a:xfrm>
            <a:off x="2084701" y="1844824"/>
            <a:ext cx="5505637" cy="3472600"/>
          </a:xfrm>
          <a:prstGeom prst="rect">
            <a:avLst/>
          </a:prstGeom>
          <a:noFill/>
          <a:ln w="9525">
            <a:noFill/>
            <a:miter lim="800000"/>
            <a:headEnd/>
            <a:tailEnd/>
          </a:ln>
          <a:effectLst/>
        </p:spPr>
      </p:pic>
      <p:sp>
        <p:nvSpPr>
          <p:cNvPr id="11" name="正方形/長方形 10"/>
          <p:cNvSpPr/>
          <p:nvPr/>
        </p:nvSpPr>
        <p:spPr>
          <a:xfrm>
            <a:off x="-14438" y="6606790"/>
            <a:ext cx="5400600" cy="338554"/>
          </a:xfrm>
          <a:prstGeom prst="rect">
            <a:avLst/>
          </a:prstGeom>
        </p:spPr>
        <p:txBody>
          <a:bodyPr wrap="square">
            <a:spAutoFit/>
          </a:bodyPr>
          <a:lstStyle/>
          <a:p>
            <a:pPr algn="r"/>
            <a:r>
              <a:rPr lang="en-US" altLang="ja-JP" sz="1600" dirty="0" smtClean="0"/>
              <a:t>Taken from O. Hashimoto and H. Tamura, PPNP </a:t>
            </a:r>
            <a:r>
              <a:rPr lang="en-US" altLang="ja-JP" sz="1600" b="1" dirty="0" smtClean="0"/>
              <a:t>57</a:t>
            </a:r>
            <a:r>
              <a:rPr lang="en-US" altLang="ja-JP" sz="1600" dirty="0" smtClean="0"/>
              <a:t>(2006),564.</a:t>
            </a:r>
            <a:endParaRPr lang="ja-JP" altLang="en-US" sz="1600" dirty="0"/>
          </a:p>
        </p:txBody>
      </p:sp>
      <p:sp>
        <p:nvSpPr>
          <p:cNvPr id="26" name="テキスト ボックス 25"/>
          <p:cNvSpPr txBox="1"/>
          <p:nvPr/>
        </p:nvSpPr>
        <p:spPr>
          <a:xfrm>
            <a:off x="2624173" y="1484784"/>
            <a:ext cx="3895654" cy="461665"/>
          </a:xfrm>
          <a:prstGeom prst="rect">
            <a:avLst/>
          </a:prstGeom>
          <a:noFill/>
        </p:spPr>
        <p:txBody>
          <a:bodyPr wrap="square" rtlCol="0">
            <a:spAutoFit/>
          </a:bodyPr>
          <a:lstStyle/>
          <a:p>
            <a:pPr algn="ctr"/>
            <a:r>
              <a:rPr kumimoji="1" lang="en-US" altLang="ja-JP" sz="2400" b="1" dirty="0" smtClean="0">
                <a:solidFill>
                  <a:srgbClr val="FF0000"/>
                </a:solidFill>
              </a:rPr>
              <a:t>“Structure of hypernuclei”</a:t>
            </a:r>
            <a:endParaRPr kumimoji="1" lang="ja-JP" altLang="en-US" sz="2400" b="1" dirty="0">
              <a:solidFill>
                <a:srgbClr val="FF0000"/>
              </a:solidFill>
            </a:endParaRPr>
          </a:p>
        </p:txBody>
      </p:sp>
      <p:grpSp>
        <p:nvGrpSpPr>
          <p:cNvPr id="10" name="グループ化 9"/>
          <p:cNvGrpSpPr/>
          <p:nvPr/>
        </p:nvGrpSpPr>
        <p:grpSpPr>
          <a:xfrm>
            <a:off x="125976" y="2445123"/>
            <a:ext cx="1997752" cy="1343917"/>
            <a:chOff x="-1399444" y="1477722"/>
            <a:chExt cx="1997752" cy="1343917"/>
          </a:xfrm>
        </p:grpSpPr>
        <p:sp>
          <p:nvSpPr>
            <p:cNvPr id="36" name="角丸四角形 35"/>
            <p:cNvSpPr/>
            <p:nvPr/>
          </p:nvSpPr>
          <p:spPr>
            <a:xfrm>
              <a:off x="-1399444" y="1477722"/>
              <a:ext cx="1977197" cy="134391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p:cNvGrpSpPr/>
            <p:nvPr/>
          </p:nvGrpSpPr>
          <p:grpSpPr>
            <a:xfrm>
              <a:off x="-1365637" y="1499111"/>
              <a:ext cx="1963945" cy="1281817"/>
              <a:chOff x="3347864" y="3104367"/>
              <a:chExt cx="1963945" cy="1281817"/>
            </a:xfrm>
          </p:grpSpPr>
          <p:sp>
            <p:nvSpPr>
              <p:cNvPr id="50" name="テキスト ボックス 49"/>
              <p:cNvSpPr txBox="1"/>
              <p:nvPr/>
            </p:nvSpPr>
            <p:spPr>
              <a:xfrm>
                <a:off x="3347864" y="3104367"/>
                <a:ext cx="1963945" cy="656590"/>
              </a:xfrm>
              <a:prstGeom prst="rect">
                <a:avLst/>
              </a:prstGeom>
              <a:noFill/>
            </p:spPr>
            <p:txBody>
              <a:bodyPr wrap="square" rtlCol="0">
                <a:spAutoFit/>
              </a:bodyPr>
              <a:lstStyle/>
              <a:p>
                <a:pPr algn="ctr">
                  <a:lnSpc>
                    <a:spcPts val="2200"/>
                  </a:lnSpc>
                </a:pPr>
                <a:r>
                  <a:rPr lang="en-US" altLang="ja-JP" sz="2000" b="1" dirty="0" smtClean="0">
                    <a:solidFill>
                      <a:schemeClr val="tx2"/>
                    </a:solidFill>
                  </a:rPr>
                  <a:t>Coexistence of </a:t>
                </a:r>
              </a:p>
              <a:p>
                <a:pPr algn="ctr">
                  <a:lnSpc>
                    <a:spcPts val="2200"/>
                  </a:lnSpc>
                </a:pPr>
                <a:r>
                  <a:rPr lang="en-US" altLang="ja-JP" sz="2000" b="1" dirty="0" smtClean="0">
                    <a:solidFill>
                      <a:schemeClr val="tx2"/>
                    </a:solidFill>
                  </a:rPr>
                  <a:t>shell and cluster</a:t>
                </a:r>
                <a:endParaRPr kumimoji="1" lang="en-US" altLang="ja-JP" sz="2000" b="1" dirty="0" smtClean="0">
                  <a:solidFill>
                    <a:schemeClr val="tx2"/>
                  </a:solidFill>
                </a:endParaRPr>
              </a:p>
            </p:txBody>
          </p:sp>
          <p:grpSp>
            <p:nvGrpSpPr>
              <p:cNvPr id="51" name="グループ化 50"/>
              <p:cNvGrpSpPr/>
              <p:nvPr/>
            </p:nvGrpSpPr>
            <p:grpSpPr>
              <a:xfrm>
                <a:off x="3390580" y="3656196"/>
                <a:ext cx="1842744" cy="729988"/>
                <a:chOff x="3347865" y="3656196"/>
                <a:chExt cx="1842744" cy="729988"/>
              </a:xfrm>
            </p:grpSpPr>
            <p:pic>
              <p:nvPicPr>
                <p:cNvPr id="52" name="図 51"/>
                <p:cNvPicPr>
                  <a:picLocks noChangeAspect="1"/>
                </p:cNvPicPr>
                <p:nvPr/>
              </p:nvPicPr>
              <p:blipFill rotWithShape="1">
                <a:blip r:embed="rId4">
                  <a:extLst>
                    <a:ext uri="{28A0092B-C50C-407E-A947-70E740481C1C}">
                      <a14:useLocalDpi xmlns:a14="http://schemas.microsoft.com/office/drawing/2010/main" val="0"/>
                    </a:ext>
                  </a:extLst>
                </a:blip>
                <a:srcRect l="69309" t="84389" r="16641" b="-3"/>
                <a:stretch/>
              </p:blipFill>
              <p:spPr>
                <a:xfrm>
                  <a:off x="3347865" y="3662475"/>
                  <a:ext cx="887518" cy="723708"/>
                </a:xfrm>
                <a:prstGeom prst="rect">
                  <a:avLst/>
                </a:prstGeom>
              </p:spPr>
            </p:pic>
            <p:pic>
              <p:nvPicPr>
                <p:cNvPr id="53" name="図 52"/>
                <p:cNvPicPr>
                  <a:picLocks noChangeAspect="1"/>
                </p:cNvPicPr>
                <p:nvPr/>
              </p:nvPicPr>
              <p:blipFill rotWithShape="1">
                <a:blip r:embed="rId4">
                  <a:extLst>
                    <a:ext uri="{28A0092B-C50C-407E-A947-70E740481C1C}">
                      <a14:useLocalDpi xmlns:a14="http://schemas.microsoft.com/office/drawing/2010/main" val="0"/>
                    </a:ext>
                  </a:extLst>
                </a:blip>
                <a:srcRect l="85925" t="84389" b="-3"/>
                <a:stretch/>
              </p:blipFill>
              <p:spPr>
                <a:xfrm>
                  <a:off x="4293814" y="3656196"/>
                  <a:ext cx="896795" cy="729988"/>
                </a:xfrm>
                <a:prstGeom prst="rect">
                  <a:avLst/>
                </a:prstGeom>
              </p:spPr>
            </p:pic>
          </p:grpSp>
        </p:grpSp>
      </p:grpSp>
      <p:grpSp>
        <p:nvGrpSpPr>
          <p:cNvPr id="12" name="グループ化 11"/>
          <p:cNvGrpSpPr/>
          <p:nvPr/>
        </p:nvGrpSpPr>
        <p:grpSpPr>
          <a:xfrm>
            <a:off x="2843808" y="5372233"/>
            <a:ext cx="2013436" cy="1297127"/>
            <a:chOff x="-1791208" y="3721184"/>
            <a:chExt cx="2013436" cy="1297127"/>
          </a:xfrm>
        </p:grpSpPr>
        <p:sp>
          <p:nvSpPr>
            <p:cNvPr id="43" name="角丸四角形 42"/>
            <p:cNvSpPr/>
            <p:nvPr/>
          </p:nvSpPr>
          <p:spPr>
            <a:xfrm>
              <a:off x="-1791208" y="3721184"/>
              <a:ext cx="2013436" cy="129712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p:cNvGrpSpPr/>
            <p:nvPr/>
          </p:nvGrpSpPr>
          <p:grpSpPr>
            <a:xfrm>
              <a:off x="-1764704" y="3721185"/>
              <a:ext cx="1986932" cy="1244120"/>
              <a:chOff x="3530078" y="5275942"/>
              <a:chExt cx="1986932" cy="1244120"/>
            </a:xfrm>
          </p:grpSpPr>
          <p:sp>
            <p:nvSpPr>
              <p:cNvPr id="55" name="テキスト ボックス 54"/>
              <p:cNvSpPr txBox="1"/>
              <p:nvPr/>
            </p:nvSpPr>
            <p:spPr>
              <a:xfrm>
                <a:off x="3641842" y="5275942"/>
                <a:ext cx="1743612" cy="400110"/>
              </a:xfrm>
              <a:prstGeom prst="rect">
                <a:avLst/>
              </a:prstGeom>
              <a:noFill/>
            </p:spPr>
            <p:txBody>
              <a:bodyPr wrap="square" rtlCol="0">
                <a:spAutoFit/>
              </a:bodyPr>
              <a:lstStyle/>
              <a:p>
                <a:pPr algn="ctr"/>
                <a:r>
                  <a:rPr lang="en-US" altLang="ja-JP" sz="2000" b="1" dirty="0" smtClean="0">
                    <a:solidFill>
                      <a:schemeClr val="tx2"/>
                    </a:solidFill>
                  </a:rPr>
                  <a:t>Exotic c</a:t>
                </a:r>
                <a:r>
                  <a:rPr kumimoji="1" lang="en-US" altLang="ja-JP" sz="2000" b="1" dirty="0" smtClean="0">
                    <a:solidFill>
                      <a:schemeClr val="tx2"/>
                    </a:solidFill>
                  </a:rPr>
                  <a:t>luster</a:t>
                </a:r>
              </a:p>
            </p:txBody>
          </p:sp>
          <p:grpSp>
            <p:nvGrpSpPr>
              <p:cNvPr id="56" name="グループ化 55"/>
              <p:cNvGrpSpPr/>
              <p:nvPr/>
            </p:nvGrpSpPr>
            <p:grpSpPr>
              <a:xfrm>
                <a:off x="3530078" y="5760123"/>
                <a:ext cx="1986932" cy="759939"/>
                <a:chOff x="3530078" y="5760123"/>
                <a:chExt cx="1986932" cy="759939"/>
              </a:xfrm>
            </p:grpSpPr>
            <p:pic>
              <p:nvPicPr>
                <p:cNvPr id="57" name="図 56"/>
                <p:cNvPicPr>
                  <a:picLocks noChangeAspect="1"/>
                </p:cNvPicPr>
                <p:nvPr/>
              </p:nvPicPr>
              <p:blipFill rotWithShape="1">
                <a:blip r:embed="rId4">
                  <a:extLst>
                    <a:ext uri="{28A0092B-C50C-407E-A947-70E740481C1C}">
                      <a14:useLocalDpi xmlns:a14="http://schemas.microsoft.com/office/drawing/2010/main" val="0"/>
                    </a:ext>
                  </a:extLst>
                </a:blip>
                <a:srcRect l="15339" t="34747" r="60738" b="56008"/>
                <a:stretch/>
              </p:blipFill>
              <p:spPr>
                <a:xfrm>
                  <a:off x="3530078" y="5956662"/>
                  <a:ext cx="1986932" cy="563400"/>
                </a:xfrm>
                <a:prstGeom prst="rect">
                  <a:avLst/>
                </a:prstGeom>
              </p:spPr>
            </p:pic>
            <p:sp>
              <p:nvSpPr>
                <p:cNvPr id="58" name="曲折矢印 57"/>
                <p:cNvSpPr/>
                <p:nvPr/>
              </p:nvSpPr>
              <p:spPr>
                <a:xfrm rot="16200000" flipH="1">
                  <a:off x="4498815" y="5706811"/>
                  <a:ext cx="235899" cy="342523"/>
                </a:xfrm>
                <a:prstGeom prst="bentArrow">
                  <a:avLst>
                    <a:gd name="adj1" fmla="val 25000"/>
                    <a:gd name="adj2" fmla="val 25000"/>
                    <a:gd name="adj3" fmla="val 43739"/>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pic>
          <p:nvPicPr>
            <p:cNvPr id="59" name="図 58"/>
            <p:cNvPicPr>
              <a:picLocks noChangeAspect="1"/>
            </p:cNvPicPr>
            <p:nvPr/>
          </p:nvPicPr>
          <p:blipFill rotWithShape="1">
            <a:blip r:embed="rId5">
              <a:extLst>
                <a:ext uri="{28A0092B-C50C-407E-A947-70E740481C1C}">
                  <a14:useLocalDpi xmlns:a14="http://schemas.microsoft.com/office/drawing/2010/main" val="0"/>
                </a:ext>
              </a:extLst>
            </a:blip>
            <a:srcRect l="88390" r="4932" b="91170"/>
            <a:stretch/>
          </p:blipFill>
          <p:spPr>
            <a:xfrm>
              <a:off x="-506756" y="4052754"/>
              <a:ext cx="326228" cy="316503"/>
            </a:xfrm>
            <a:prstGeom prst="rect">
              <a:avLst/>
            </a:prstGeom>
          </p:spPr>
        </p:pic>
      </p:grpSp>
      <p:grpSp>
        <p:nvGrpSpPr>
          <p:cNvPr id="16" name="グループ化 15"/>
          <p:cNvGrpSpPr/>
          <p:nvPr/>
        </p:nvGrpSpPr>
        <p:grpSpPr>
          <a:xfrm>
            <a:off x="119619" y="5332563"/>
            <a:ext cx="1965081" cy="1091610"/>
            <a:chOff x="323527" y="5289719"/>
            <a:chExt cx="1965081" cy="1091610"/>
          </a:xfrm>
        </p:grpSpPr>
        <p:sp>
          <p:nvSpPr>
            <p:cNvPr id="31" name="角丸四角形 30"/>
            <p:cNvSpPr/>
            <p:nvPr/>
          </p:nvSpPr>
          <p:spPr>
            <a:xfrm>
              <a:off x="323527" y="5302369"/>
              <a:ext cx="1965081" cy="107896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339122" y="5289719"/>
              <a:ext cx="1944216" cy="1091609"/>
              <a:chOff x="4070286" y="3211534"/>
              <a:chExt cx="1944216" cy="1091609"/>
            </a:xfrm>
          </p:grpSpPr>
          <p:pic>
            <p:nvPicPr>
              <p:cNvPr id="61" name="図 60"/>
              <p:cNvPicPr>
                <a:picLocks noChangeAspect="1"/>
              </p:cNvPicPr>
              <p:nvPr/>
            </p:nvPicPr>
            <p:blipFill rotWithShape="1">
              <a:blip r:embed="rId4">
                <a:extLst>
                  <a:ext uri="{28A0092B-C50C-407E-A947-70E740481C1C}">
                    <a14:useLocalDpi xmlns:a14="http://schemas.microsoft.com/office/drawing/2010/main" val="0"/>
                  </a:ext>
                </a:extLst>
              </a:blip>
              <a:srcRect l="74565" t="57105" r="5786" b="22965"/>
              <a:stretch/>
            </p:blipFill>
            <p:spPr>
              <a:xfrm>
                <a:off x="4414843" y="3465552"/>
                <a:ext cx="1125513" cy="837591"/>
              </a:xfrm>
              <a:prstGeom prst="rect">
                <a:avLst/>
              </a:prstGeom>
            </p:spPr>
          </p:pic>
          <p:sp>
            <p:nvSpPr>
              <p:cNvPr id="62" name="テキスト ボックス 61"/>
              <p:cNvSpPr txBox="1"/>
              <p:nvPr/>
            </p:nvSpPr>
            <p:spPr>
              <a:xfrm>
                <a:off x="4070286" y="3211534"/>
                <a:ext cx="1944216" cy="374461"/>
              </a:xfrm>
              <a:prstGeom prst="rect">
                <a:avLst/>
              </a:prstGeom>
              <a:noFill/>
            </p:spPr>
            <p:txBody>
              <a:bodyPr wrap="square" rtlCol="0">
                <a:spAutoFit/>
              </a:bodyPr>
              <a:lstStyle/>
              <a:p>
                <a:pPr algn="ctr">
                  <a:lnSpc>
                    <a:spcPts val="2200"/>
                  </a:lnSpc>
                </a:pPr>
                <a:r>
                  <a:rPr kumimoji="1" lang="en-US" altLang="ja-JP" b="1" dirty="0" smtClean="0">
                    <a:solidFill>
                      <a:schemeClr val="tx2"/>
                    </a:solidFill>
                  </a:rPr>
                  <a:t>Developed </a:t>
                </a:r>
                <a:r>
                  <a:rPr lang="en-US" altLang="ja-JP" b="1" dirty="0" smtClean="0">
                    <a:solidFill>
                      <a:schemeClr val="tx2"/>
                    </a:solidFill>
                  </a:rPr>
                  <a:t>cl</a:t>
                </a:r>
                <a:r>
                  <a:rPr kumimoji="1" lang="en-US" altLang="ja-JP" b="1" dirty="0" smtClean="0">
                    <a:solidFill>
                      <a:schemeClr val="tx2"/>
                    </a:solidFill>
                  </a:rPr>
                  <a:t>uster</a:t>
                </a:r>
              </a:p>
            </p:txBody>
          </p:sp>
        </p:grpSp>
      </p:grpSp>
      <p:cxnSp>
        <p:nvCxnSpPr>
          <p:cNvPr id="21" name="直線矢印コネクタ 20"/>
          <p:cNvCxnSpPr/>
          <p:nvPr/>
        </p:nvCxnSpPr>
        <p:spPr>
          <a:xfrm flipV="1">
            <a:off x="1331640" y="4835822"/>
            <a:ext cx="792088" cy="50939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2123728" y="3123102"/>
            <a:ext cx="1146380" cy="13139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172" name="テキスト ボックス 7171"/>
          <p:cNvSpPr txBox="1"/>
          <p:nvPr/>
        </p:nvSpPr>
        <p:spPr>
          <a:xfrm>
            <a:off x="2195736" y="2671490"/>
            <a:ext cx="1872208" cy="369332"/>
          </a:xfrm>
          <a:prstGeom prst="rect">
            <a:avLst/>
          </a:prstGeom>
          <a:noFill/>
        </p:spPr>
        <p:txBody>
          <a:bodyPr wrap="square" rtlCol="0">
            <a:spAutoFit/>
          </a:bodyPr>
          <a:lstStyle/>
          <a:p>
            <a:pPr algn="ctr"/>
            <a:r>
              <a:rPr kumimoji="1" lang="en-US" altLang="ja-JP" b="1" i="1" dirty="0" smtClean="0">
                <a:solidFill>
                  <a:schemeClr val="tx2"/>
                </a:solidFill>
              </a:rPr>
              <a:t>p-</a:t>
            </a:r>
            <a:r>
              <a:rPr kumimoji="1" lang="en-US" altLang="ja-JP" b="1" i="1" dirty="0" err="1" smtClean="0">
                <a:solidFill>
                  <a:schemeClr val="tx2"/>
                </a:solidFill>
              </a:rPr>
              <a:t>sd</a:t>
            </a:r>
            <a:r>
              <a:rPr kumimoji="1" lang="en-US" altLang="ja-JP" b="1" dirty="0" smtClean="0">
                <a:solidFill>
                  <a:schemeClr val="tx2"/>
                </a:solidFill>
              </a:rPr>
              <a:t> shell region</a:t>
            </a:r>
            <a:endParaRPr kumimoji="1" lang="ja-JP" altLang="en-US" b="1" dirty="0">
              <a:solidFill>
                <a:schemeClr val="tx2"/>
              </a:solidFill>
            </a:endParaRPr>
          </a:p>
        </p:txBody>
      </p:sp>
      <p:sp>
        <p:nvSpPr>
          <p:cNvPr id="70" name="テキスト ボックス 69"/>
          <p:cNvSpPr txBox="1"/>
          <p:nvPr/>
        </p:nvSpPr>
        <p:spPr>
          <a:xfrm>
            <a:off x="95881" y="4509120"/>
            <a:ext cx="2099855" cy="369332"/>
          </a:xfrm>
          <a:prstGeom prst="rect">
            <a:avLst/>
          </a:prstGeom>
          <a:noFill/>
        </p:spPr>
        <p:txBody>
          <a:bodyPr wrap="square" rtlCol="0">
            <a:spAutoFit/>
          </a:bodyPr>
          <a:lstStyle/>
          <a:p>
            <a:pPr algn="ctr"/>
            <a:r>
              <a:rPr kumimoji="1" lang="en-US" altLang="ja-JP" b="1" dirty="0" smtClean="0">
                <a:solidFill>
                  <a:schemeClr val="tx2"/>
                </a:solidFill>
              </a:rPr>
              <a:t>Light </a:t>
            </a:r>
            <a:r>
              <a:rPr kumimoji="1" lang="en-US" altLang="ja-JP" b="1" dirty="0" smtClean="0">
                <a:solidFill>
                  <a:schemeClr val="tx2"/>
                </a:solidFill>
                <a:latin typeface="Symbol" panose="05050102010706020507" pitchFamily="18" charset="2"/>
              </a:rPr>
              <a:t>L</a:t>
            </a:r>
            <a:r>
              <a:rPr kumimoji="1" lang="en-US" altLang="ja-JP" b="1" dirty="0" smtClean="0">
                <a:solidFill>
                  <a:schemeClr val="tx2"/>
                </a:solidFill>
              </a:rPr>
              <a:t> hypernuclei</a:t>
            </a:r>
            <a:endParaRPr kumimoji="1" lang="ja-JP" altLang="en-US" b="1" dirty="0">
              <a:solidFill>
                <a:schemeClr val="tx2"/>
              </a:solidFill>
            </a:endParaRPr>
          </a:p>
        </p:txBody>
      </p:sp>
      <p:cxnSp>
        <p:nvCxnSpPr>
          <p:cNvPr id="72" name="直線矢印コネクタ 71"/>
          <p:cNvCxnSpPr/>
          <p:nvPr/>
        </p:nvCxnSpPr>
        <p:spPr>
          <a:xfrm flipV="1">
            <a:off x="3895330" y="4287392"/>
            <a:ext cx="0" cy="108484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176" name="テキスト ボックス 7175"/>
          <p:cNvSpPr txBox="1"/>
          <p:nvPr/>
        </p:nvSpPr>
        <p:spPr>
          <a:xfrm>
            <a:off x="2483768" y="5062037"/>
            <a:ext cx="1512168" cy="369332"/>
          </a:xfrm>
          <a:prstGeom prst="rect">
            <a:avLst/>
          </a:prstGeom>
          <a:noFill/>
        </p:spPr>
        <p:txBody>
          <a:bodyPr wrap="square" rtlCol="0">
            <a:spAutoFit/>
          </a:bodyPr>
          <a:lstStyle/>
          <a:p>
            <a:pPr algn="ctr"/>
            <a:r>
              <a:rPr kumimoji="1" lang="en-US" altLang="ja-JP" b="1" dirty="0" smtClean="0">
                <a:solidFill>
                  <a:schemeClr val="tx2"/>
                </a:solidFill>
              </a:rPr>
              <a:t>n-rich region</a:t>
            </a:r>
            <a:endParaRPr kumimoji="1" lang="ja-JP" altLang="en-US" b="1" dirty="0">
              <a:solidFill>
                <a:schemeClr val="tx2"/>
              </a:solidFill>
            </a:endParaRPr>
          </a:p>
        </p:txBody>
      </p:sp>
      <p:sp>
        <p:nvSpPr>
          <p:cNvPr id="77" name="角丸四角形 76"/>
          <p:cNvSpPr/>
          <p:nvPr/>
        </p:nvSpPr>
        <p:spPr>
          <a:xfrm rot="2629209">
            <a:off x="5039921" y="2101047"/>
            <a:ext cx="1188069" cy="3182355"/>
          </a:xfrm>
          <a:prstGeom prst="roundRect">
            <a:avLst>
              <a:gd name="adj" fmla="val 11340"/>
            </a:avLst>
          </a:prstGeom>
          <a:solidFill>
            <a:schemeClr val="accent5">
              <a:lumMod val="20000"/>
              <a:lumOff val="80000"/>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rot="18836304">
            <a:off x="4426675" y="3431895"/>
            <a:ext cx="2505935" cy="461665"/>
          </a:xfrm>
          <a:prstGeom prst="rect">
            <a:avLst/>
          </a:prstGeom>
          <a:noFill/>
        </p:spPr>
        <p:txBody>
          <a:bodyPr wrap="square" rtlCol="0">
            <a:spAutoFit/>
          </a:bodyPr>
          <a:lstStyle/>
          <a:p>
            <a:pPr algn="ctr"/>
            <a:r>
              <a:rPr lang="en-US" altLang="ja-JP" sz="2400" b="1" i="1" dirty="0" err="1">
                <a:solidFill>
                  <a:schemeClr val="tx2"/>
                </a:solidFill>
              </a:rPr>
              <a:t>s</a:t>
            </a:r>
            <a:r>
              <a:rPr kumimoji="1" lang="en-US" altLang="ja-JP" sz="2400" b="1" i="1" dirty="0" err="1" smtClean="0">
                <a:solidFill>
                  <a:schemeClr val="tx2"/>
                </a:solidFill>
              </a:rPr>
              <a:t>d-pf</a:t>
            </a:r>
            <a:r>
              <a:rPr kumimoji="1" lang="en-US" altLang="ja-JP" sz="2400" b="1" dirty="0" smtClean="0">
                <a:solidFill>
                  <a:schemeClr val="tx2"/>
                </a:solidFill>
              </a:rPr>
              <a:t> shell region</a:t>
            </a:r>
            <a:endParaRPr kumimoji="1" lang="ja-JP" altLang="en-US" sz="2400" b="1" dirty="0">
              <a:solidFill>
                <a:schemeClr val="tx2"/>
              </a:solidFill>
            </a:endParaRPr>
          </a:p>
        </p:txBody>
      </p:sp>
      <p:cxnSp>
        <p:nvCxnSpPr>
          <p:cNvPr id="7180" name="直線矢印コネクタ 7179"/>
          <p:cNvCxnSpPr/>
          <p:nvPr/>
        </p:nvCxnSpPr>
        <p:spPr>
          <a:xfrm flipH="1" flipV="1">
            <a:off x="5607634" y="4287392"/>
            <a:ext cx="620550" cy="6357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6678967" y="3819697"/>
            <a:ext cx="1728192" cy="430887"/>
          </a:xfrm>
          <a:prstGeom prst="rect">
            <a:avLst/>
          </a:prstGeom>
          <a:noFill/>
          <a:ln w="28575">
            <a:noFill/>
          </a:ln>
        </p:spPr>
        <p:txBody>
          <a:bodyPr wrap="square" rtlCol="0">
            <a:spAutoFit/>
          </a:bodyPr>
          <a:lstStyle/>
          <a:p>
            <a:pPr algn="ctr"/>
            <a:r>
              <a:rPr lang="en-US" altLang="ja-JP" sz="2200" b="1" dirty="0" smtClean="0">
                <a:solidFill>
                  <a:srgbClr val="FF0000"/>
                </a:solidFill>
              </a:rPr>
              <a:t>Today’s talk:</a:t>
            </a:r>
            <a:endParaRPr kumimoji="1" lang="ja-JP" altLang="en-US" sz="2200" b="1" dirty="0">
              <a:solidFill>
                <a:srgbClr val="FF0000"/>
              </a:solidFill>
            </a:endParaRPr>
          </a:p>
        </p:txBody>
      </p:sp>
      <p:sp>
        <p:nvSpPr>
          <p:cNvPr id="83" name="角丸四角形 82"/>
          <p:cNvSpPr/>
          <p:nvPr/>
        </p:nvSpPr>
        <p:spPr>
          <a:xfrm>
            <a:off x="5969648" y="4208071"/>
            <a:ext cx="3146830" cy="2626987"/>
          </a:xfrm>
          <a:prstGeom prst="roundRect">
            <a:avLst>
              <a:gd name="adj" fmla="val 851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6041656" y="4223062"/>
            <a:ext cx="2748300" cy="430887"/>
          </a:xfrm>
          <a:prstGeom prst="rect">
            <a:avLst/>
          </a:prstGeom>
          <a:noFill/>
          <a:ln w="28575">
            <a:noFill/>
          </a:ln>
        </p:spPr>
        <p:txBody>
          <a:bodyPr wrap="square" rtlCol="0">
            <a:spAutoFit/>
          </a:bodyPr>
          <a:lstStyle/>
          <a:p>
            <a:pPr algn="ctr"/>
            <a:r>
              <a:rPr kumimoji="1" lang="en-US" altLang="ja-JP" sz="2200" b="1" dirty="0" smtClean="0">
                <a:solidFill>
                  <a:srgbClr val="FF0000"/>
                </a:solidFill>
              </a:rPr>
              <a:t>Various deformations</a:t>
            </a:r>
          </a:p>
        </p:txBody>
      </p:sp>
      <p:sp>
        <p:nvSpPr>
          <p:cNvPr id="88" name="テキスト ボックス 87"/>
          <p:cNvSpPr txBox="1"/>
          <p:nvPr/>
        </p:nvSpPr>
        <p:spPr>
          <a:xfrm>
            <a:off x="5997412" y="5879230"/>
            <a:ext cx="2772308" cy="400110"/>
          </a:xfrm>
          <a:prstGeom prst="rect">
            <a:avLst/>
          </a:prstGeom>
          <a:noFill/>
        </p:spPr>
        <p:txBody>
          <a:bodyPr wrap="square" rtlCol="0">
            <a:spAutoFit/>
          </a:bodyPr>
          <a:lstStyle/>
          <a:p>
            <a:r>
              <a:rPr kumimoji="1" lang="en-US" altLang="ja-JP" sz="2000" dirty="0" smtClean="0">
                <a:solidFill>
                  <a:srgbClr val="FF0000"/>
                </a:solidFill>
              </a:rPr>
              <a:t>Triaxial deformation</a:t>
            </a:r>
            <a:endParaRPr kumimoji="1" lang="ja-JP" altLang="en-US" sz="2000" dirty="0">
              <a:solidFill>
                <a:srgbClr val="FF0000"/>
              </a:solidFill>
            </a:endParaRPr>
          </a:p>
        </p:txBody>
      </p:sp>
      <p:pic>
        <p:nvPicPr>
          <p:cNvPr id="89" name="図 88" descr="deformation.png"/>
          <p:cNvPicPr>
            <a:picLocks noChangeAspect="1"/>
          </p:cNvPicPr>
          <p:nvPr/>
        </p:nvPicPr>
        <p:blipFill>
          <a:blip r:embed="rId6"/>
          <a:srcRect t="55152"/>
          <a:stretch>
            <a:fillRect/>
          </a:stretch>
        </p:blipFill>
        <p:spPr>
          <a:xfrm>
            <a:off x="6253281" y="6231980"/>
            <a:ext cx="778004" cy="554358"/>
          </a:xfrm>
          <a:prstGeom prst="rect">
            <a:avLst/>
          </a:prstGeom>
        </p:spPr>
      </p:pic>
      <p:pic>
        <p:nvPicPr>
          <p:cNvPr id="92" name="図 91"/>
          <p:cNvPicPr>
            <a:picLocks noChangeAspect="1"/>
          </p:cNvPicPr>
          <p:nvPr/>
        </p:nvPicPr>
        <p:blipFill rotWithShape="1">
          <a:blip r:embed="rId5">
            <a:extLst>
              <a:ext uri="{28A0092B-C50C-407E-A947-70E740481C1C}">
                <a14:useLocalDpi xmlns:a14="http://schemas.microsoft.com/office/drawing/2010/main" val="0"/>
              </a:ext>
            </a:extLst>
          </a:blip>
          <a:srcRect l="88390" r="4932" b="91170"/>
          <a:stretch/>
        </p:blipFill>
        <p:spPr>
          <a:xfrm>
            <a:off x="7462648" y="6325038"/>
            <a:ext cx="365696" cy="354794"/>
          </a:xfrm>
          <a:prstGeom prst="rect">
            <a:avLst/>
          </a:prstGeom>
        </p:spPr>
      </p:pic>
      <p:sp>
        <p:nvSpPr>
          <p:cNvPr id="93" name="正方形/長方形 92"/>
          <p:cNvSpPr/>
          <p:nvPr/>
        </p:nvSpPr>
        <p:spPr>
          <a:xfrm>
            <a:off x="7130920" y="6295058"/>
            <a:ext cx="325730" cy="430887"/>
          </a:xfrm>
          <a:prstGeom prst="rect">
            <a:avLst/>
          </a:prstGeom>
        </p:spPr>
        <p:txBody>
          <a:bodyPr wrap="none">
            <a:spAutoFit/>
          </a:bodyPr>
          <a:lstStyle/>
          <a:p>
            <a:r>
              <a:rPr lang="en-US" altLang="ja-JP" sz="2200" b="1" dirty="0" smtClean="0">
                <a:solidFill>
                  <a:srgbClr val="FF0000"/>
                </a:solidFill>
              </a:rPr>
              <a:t>+</a:t>
            </a:r>
            <a:endParaRPr lang="ja-JP" altLang="en-US" sz="2200" b="1" dirty="0"/>
          </a:p>
        </p:txBody>
      </p:sp>
      <p:sp>
        <p:nvSpPr>
          <p:cNvPr id="94" name="テキスト ボックス 93"/>
          <p:cNvSpPr txBox="1"/>
          <p:nvPr/>
        </p:nvSpPr>
        <p:spPr>
          <a:xfrm>
            <a:off x="7781450" y="5507940"/>
            <a:ext cx="1335028" cy="369332"/>
          </a:xfrm>
          <a:prstGeom prst="rect">
            <a:avLst/>
          </a:prstGeom>
          <a:noFill/>
        </p:spPr>
        <p:txBody>
          <a:bodyPr wrap="square" rtlCol="0">
            <a:spAutoFit/>
          </a:bodyPr>
          <a:lstStyle/>
          <a:p>
            <a:r>
              <a:rPr kumimoji="1" lang="en-US" altLang="ja-JP" baseline="30000" dirty="0" smtClean="0"/>
              <a:t>41</a:t>
            </a:r>
            <a:r>
              <a:rPr kumimoji="1" lang="en-US" altLang="ja-JP" baseline="-25000" dirty="0" smtClean="0">
                <a:latin typeface="Symbol" panose="05050102010706020507" pitchFamily="18" charset="2"/>
              </a:rPr>
              <a:t>L</a:t>
            </a:r>
            <a:r>
              <a:rPr kumimoji="1" lang="en-US" altLang="ja-JP" dirty="0" smtClean="0"/>
              <a:t>Ca, </a:t>
            </a:r>
            <a:r>
              <a:rPr kumimoji="1" lang="en-US" altLang="ja-JP" baseline="30000" dirty="0" smtClean="0"/>
              <a:t>39</a:t>
            </a:r>
            <a:r>
              <a:rPr kumimoji="1" lang="en-US" altLang="ja-JP" baseline="-25000" dirty="0" smtClean="0">
                <a:latin typeface="Symbol" panose="05050102010706020507" pitchFamily="18" charset="2"/>
              </a:rPr>
              <a:t>L</a:t>
            </a:r>
            <a:r>
              <a:rPr kumimoji="1" lang="en-US" altLang="ja-JP" dirty="0" smtClean="0"/>
              <a:t>Ar</a:t>
            </a:r>
            <a:endParaRPr kumimoji="1" lang="ja-JP" altLang="en-US" dirty="0"/>
          </a:p>
        </p:txBody>
      </p:sp>
      <p:sp>
        <p:nvSpPr>
          <p:cNvPr id="95" name="テキスト ボックス 94"/>
          <p:cNvSpPr txBox="1"/>
          <p:nvPr/>
        </p:nvSpPr>
        <p:spPr>
          <a:xfrm>
            <a:off x="7977632" y="6345666"/>
            <a:ext cx="792088" cy="369332"/>
          </a:xfrm>
          <a:prstGeom prst="rect">
            <a:avLst/>
          </a:prstGeom>
          <a:noFill/>
        </p:spPr>
        <p:txBody>
          <a:bodyPr wrap="square" rtlCol="0">
            <a:spAutoFit/>
          </a:bodyPr>
          <a:lstStyle/>
          <a:p>
            <a:pPr algn="ctr"/>
            <a:r>
              <a:rPr lang="en-US" altLang="ja-JP" baseline="30000" dirty="0" smtClean="0"/>
              <a:t>25</a:t>
            </a:r>
            <a:r>
              <a:rPr kumimoji="1" lang="en-US" altLang="ja-JP" baseline="-25000" dirty="0" smtClean="0">
                <a:latin typeface="Symbol" panose="05050102010706020507" pitchFamily="18" charset="2"/>
              </a:rPr>
              <a:t>L</a:t>
            </a:r>
            <a:r>
              <a:rPr kumimoji="1" lang="en-US" altLang="ja-JP" dirty="0" smtClean="0"/>
              <a:t>Mg</a:t>
            </a:r>
            <a:endParaRPr kumimoji="1" lang="ja-JP" altLang="en-US" dirty="0"/>
          </a:p>
        </p:txBody>
      </p:sp>
      <p:sp>
        <p:nvSpPr>
          <p:cNvPr id="63" name="テキスト ボックス 62"/>
          <p:cNvSpPr txBox="1"/>
          <p:nvPr/>
        </p:nvSpPr>
        <p:spPr>
          <a:xfrm>
            <a:off x="5985122" y="4658036"/>
            <a:ext cx="3131356" cy="400110"/>
          </a:xfrm>
          <a:prstGeom prst="rect">
            <a:avLst/>
          </a:prstGeom>
          <a:noFill/>
        </p:spPr>
        <p:txBody>
          <a:bodyPr wrap="square" rtlCol="0">
            <a:spAutoFit/>
          </a:bodyPr>
          <a:lstStyle/>
          <a:p>
            <a:r>
              <a:rPr kumimoji="1" lang="en-US" altLang="ja-JP" sz="2000" dirty="0" smtClean="0">
                <a:solidFill>
                  <a:srgbClr val="FF0000"/>
                </a:solidFill>
              </a:rPr>
              <a:t>Coexistence of deformations</a:t>
            </a:r>
            <a:endParaRPr kumimoji="1" lang="ja-JP" altLang="en-US" sz="2000" dirty="0">
              <a:solidFill>
                <a:srgbClr val="FF0000"/>
              </a:solidFill>
            </a:endParaRPr>
          </a:p>
        </p:txBody>
      </p:sp>
      <p:grpSp>
        <p:nvGrpSpPr>
          <p:cNvPr id="8" name="グループ化 7"/>
          <p:cNvGrpSpPr/>
          <p:nvPr/>
        </p:nvGrpSpPr>
        <p:grpSpPr>
          <a:xfrm>
            <a:off x="6213194" y="4984705"/>
            <a:ext cx="775378" cy="934214"/>
            <a:chOff x="6372200" y="4984705"/>
            <a:chExt cx="775378" cy="934214"/>
          </a:xfrm>
        </p:grpSpPr>
        <p:grpSp>
          <p:nvGrpSpPr>
            <p:cNvPr id="65" name="グループ化 64"/>
            <p:cNvGrpSpPr/>
            <p:nvPr/>
          </p:nvGrpSpPr>
          <p:grpSpPr>
            <a:xfrm>
              <a:off x="6372200" y="5403108"/>
              <a:ext cx="540568" cy="515811"/>
              <a:chOff x="7070351" y="3915007"/>
              <a:chExt cx="1736598" cy="1067156"/>
            </a:xfrm>
          </p:grpSpPr>
          <p:sp>
            <p:nvSpPr>
              <p:cNvPr id="69" name="円/楕円 68"/>
              <p:cNvSpPr/>
              <p:nvPr/>
            </p:nvSpPr>
            <p:spPr>
              <a:xfrm>
                <a:off x="7070351" y="3946020"/>
                <a:ext cx="1728191" cy="10057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p:nvGrpSpPr>
            <p:grpSpPr>
              <a:xfrm>
                <a:off x="7078757" y="3915007"/>
                <a:ext cx="1728192" cy="1067156"/>
                <a:chOff x="7078757" y="2330831"/>
                <a:chExt cx="1728192" cy="1067156"/>
              </a:xfrm>
            </p:grpSpPr>
            <p:cxnSp>
              <p:nvCxnSpPr>
                <p:cNvPr id="74" name="直線矢印コネクタ 73"/>
                <p:cNvCxnSpPr/>
                <p:nvPr/>
              </p:nvCxnSpPr>
              <p:spPr>
                <a:xfrm>
                  <a:off x="7897256" y="2330831"/>
                  <a:ext cx="5564" cy="1067156"/>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7078757" y="2890770"/>
                  <a:ext cx="1728192"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80" name="グループ化 79"/>
            <p:cNvGrpSpPr/>
            <p:nvPr/>
          </p:nvGrpSpPr>
          <p:grpSpPr>
            <a:xfrm>
              <a:off x="6554234" y="4984705"/>
              <a:ext cx="593344" cy="388511"/>
              <a:chOff x="3938137" y="5856203"/>
              <a:chExt cx="593344" cy="388511"/>
            </a:xfrm>
          </p:grpSpPr>
          <p:sp>
            <p:nvSpPr>
              <p:cNvPr id="81" name="曲折矢印 80"/>
              <p:cNvSpPr/>
              <p:nvPr/>
            </p:nvSpPr>
            <p:spPr>
              <a:xfrm rot="16200000" flipH="1">
                <a:off x="3938539" y="6008413"/>
                <a:ext cx="235899" cy="236703"/>
              </a:xfrm>
              <a:prstGeom prst="bentArrow">
                <a:avLst>
                  <a:gd name="adj1" fmla="val 25000"/>
                  <a:gd name="adj2" fmla="val 25000"/>
                  <a:gd name="adj3" fmla="val 43739"/>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2" name="図 81"/>
              <p:cNvPicPr>
                <a:picLocks noChangeAspect="1"/>
              </p:cNvPicPr>
              <p:nvPr/>
            </p:nvPicPr>
            <p:blipFill rotWithShape="1">
              <a:blip r:embed="rId5">
                <a:extLst>
                  <a:ext uri="{28A0092B-C50C-407E-A947-70E740481C1C}">
                    <a14:useLocalDpi xmlns:a14="http://schemas.microsoft.com/office/drawing/2010/main" val="0"/>
                  </a:ext>
                </a:extLst>
              </a:blip>
              <a:srcRect l="88390" r="4932" b="91170"/>
              <a:stretch/>
            </p:blipFill>
            <p:spPr>
              <a:xfrm>
                <a:off x="4205253" y="5856203"/>
                <a:ext cx="326228" cy="316503"/>
              </a:xfrm>
              <a:prstGeom prst="rect">
                <a:avLst/>
              </a:prstGeom>
            </p:spPr>
          </p:pic>
        </p:grpSp>
      </p:grpSp>
      <p:grpSp>
        <p:nvGrpSpPr>
          <p:cNvPr id="7" name="グループ化 6"/>
          <p:cNvGrpSpPr/>
          <p:nvPr/>
        </p:nvGrpSpPr>
        <p:grpSpPr>
          <a:xfrm>
            <a:off x="7047310" y="5044665"/>
            <a:ext cx="860742" cy="904615"/>
            <a:chOff x="7319031" y="5044665"/>
            <a:chExt cx="860742" cy="904615"/>
          </a:xfrm>
        </p:grpSpPr>
        <p:grpSp>
          <p:nvGrpSpPr>
            <p:cNvPr id="90" name="グループ化 89"/>
            <p:cNvGrpSpPr/>
            <p:nvPr/>
          </p:nvGrpSpPr>
          <p:grpSpPr>
            <a:xfrm>
              <a:off x="7319031" y="5467515"/>
              <a:ext cx="783983" cy="481765"/>
              <a:chOff x="7070351" y="3946020"/>
              <a:chExt cx="1736598" cy="1067156"/>
            </a:xfrm>
          </p:grpSpPr>
          <p:sp>
            <p:nvSpPr>
              <p:cNvPr id="96" name="円/楕円 95"/>
              <p:cNvSpPr/>
              <p:nvPr/>
            </p:nvSpPr>
            <p:spPr>
              <a:xfrm>
                <a:off x="7070351" y="3946020"/>
                <a:ext cx="1728191" cy="10057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96"/>
              <p:cNvGrpSpPr/>
              <p:nvPr/>
            </p:nvGrpSpPr>
            <p:grpSpPr>
              <a:xfrm>
                <a:off x="7078757" y="3946020"/>
                <a:ext cx="1728192" cy="1067156"/>
                <a:chOff x="7078757" y="2361844"/>
                <a:chExt cx="1728192" cy="1067156"/>
              </a:xfrm>
            </p:grpSpPr>
            <p:cxnSp>
              <p:nvCxnSpPr>
                <p:cNvPr id="98" name="直線矢印コネクタ 97"/>
                <p:cNvCxnSpPr/>
                <p:nvPr/>
              </p:nvCxnSpPr>
              <p:spPr>
                <a:xfrm>
                  <a:off x="7945411" y="2361844"/>
                  <a:ext cx="5563" cy="1067156"/>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7078757" y="2890770"/>
                  <a:ext cx="1728192"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100" name="グループ化 99"/>
            <p:cNvGrpSpPr/>
            <p:nvPr/>
          </p:nvGrpSpPr>
          <p:grpSpPr>
            <a:xfrm>
              <a:off x="7616842" y="5044665"/>
              <a:ext cx="562931" cy="370579"/>
              <a:chOff x="3938137" y="5916163"/>
              <a:chExt cx="562931" cy="370579"/>
            </a:xfrm>
          </p:grpSpPr>
          <p:sp>
            <p:nvSpPr>
              <p:cNvPr id="101" name="曲折矢印 100"/>
              <p:cNvSpPr/>
              <p:nvPr/>
            </p:nvSpPr>
            <p:spPr>
              <a:xfrm rot="16200000" flipH="1">
                <a:off x="3938539" y="6050441"/>
                <a:ext cx="235899" cy="236703"/>
              </a:xfrm>
              <a:prstGeom prst="bentArrow">
                <a:avLst>
                  <a:gd name="adj1" fmla="val 25000"/>
                  <a:gd name="adj2" fmla="val 25000"/>
                  <a:gd name="adj3" fmla="val 43739"/>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2" name="図 101"/>
              <p:cNvPicPr>
                <a:picLocks noChangeAspect="1"/>
              </p:cNvPicPr>
              <p:nvPr/>
            </p:nvPicPr>
            <p:blipFill rotWithShape="1">
              <a:blip r:embed="rId5">
                <a:extLst>
                  <a:ext uri="{28A0092B-C50C-407E-A947-70E740481C1C}">
                    <a14:useLocalDpi xmlns:a14="http://schemas.microsoft.com/office/drawing/2010/main" val="0"/>
                  </a:ext>
                </a:extLst>
              </a:blip>
              <a:srcRect l="88390" r="4932" b="91170"/>
              <a:stretch/>
            </p:blipFill>
            <p:spPr>
              <a:xfrm>
                <a:off x="4174840" y="5916163"/>
                <a:ext cx="326228" cy="316503"/>
              </a:xfrm>
              <a:prstGeom prst="rect">
                <a:avLst/>
              </a:prstGeom>
            </p:spPr>
          </p:pic>
        </p:grpSp>
      </p:grpSp>
    </p:spTree>
    <p:extLst>
      <p:ext uri="{BB962C8B-B14F-4D97-AF65-F5344CB8AC3E}">
        <p14:creationId xmlns:p14="http://schemas.microsoft.com/office/powerpoint/2010/main" val="2419510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Energy </a:t>
            </a:r>
            <a:r>
              <a:rPr lang="en-US" altLang="ja-JP" dirty="0" smtClean="0"/>
              <a:t>curves of </a:t>
            </a:r>
            <a:r>
              <a:rPr lang="en-US" altLang="ja-JP" baseline="30000" dirty="0" smtClean="0"/>
              <a:t>41</a:t>
            </a:r>
            <a:r>
              <a:rPr lang="en-US" altLang="ja-JP" baseline="-25000" dirty="0" smtClean="0">
                <a:latin typeface="Symbol" panose="05050102010706020507" pitchFamily="18" charset="2"/>
              </a:rPr>
              <a:t>L</a:t>
            </a:r>
            <a:r>
              <a:rPr lang="en-US" altLang="ja-JP" dirty="0" smtClean="0"/>
              <a:t>Ca as a function of </a:t>
            </a:r>
            <a:r>
              <a:rPr lang="en-US" altLang="ja-JP" dirty="0" smtClean="0">
                <a:latin typeface="Symbol" panose="05050102010706020507" pitchFamily="18" charset="2"/>
              </a:rPr>
              <a:t>b</a:t>
            </a:r>
            <a:endParaRPr kumimoji="1" lang="ja-JP" altLang="en-US" dirty="0">
              <a:latin typeface="Symbol" panose="05050102010706020507" pitchFamily="18" charset="2"/>
            </a:endParaRPr>
          </a:p>
        </p:txBody>
      </p:sp>
      <p:sp>
        <p:nvSpPr>
          <p:cNvPr id="3" name="コンテンツ プレースホルダー 2"/>
          <p:cNvSpPr>
            <a:spLocks noGrp="1"/>
          </p:cNvSpPr>
          <p:nvPr>
            <p:ph idx="1"/>
          </p:nvPr>
        </p:nvSpPr>
        <p:spPr/>
        <p:txBody>
          <a:bodyPr/>
          <a:lstStyle/>
          <a:p>
            <a:endParaRPr lang="en-US" altLang="ja-JP" dirty="0" smtClean="0"/>
          </a:p>
          <a:p>
            <a:pPr lvl="1"/>
            <a:endParaRPr kumimoji="1" lang="en-US" altLang="ja-JP" dirty="0" smtClean="0"/>
          </a:p>
          <a:p>
            <a:pPr lvl="1"/>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grpSp>
        <p:nvGrpSpPr>
          <p:cNvPr id="28" name="グループ化 27"/>
          <p:cNvGrpSpPr/>
          <p:nvPr/>
        </p:nvGrpSpPr>
        <p:grpSpPr>
          <a:xfrm>
            <a:off x="1845557" y="2636912"/>
            <a:ext cx="5174715" cy="3753127"/>
            <a:chOff x="35496" y="2268161"/>
            <a:chExt cx="5174715" cy="3753127"/>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319999"/>
              <a:ext cx="5174715" cy="3701289"/>
            </a:xfrm>
            <a:prstGeom prst="rect">
              <a:avLst/>
            </a:prstGeom>
          </p:spPr>
        </p:pic>
        <p:sp>
          <p:nvSpPr>
            <p:cNvPr id="14" name="テキスト ボックス 13"/>
            <p:cNvSpPr txBox="1"/>
            <p:nvPr/>
          </p:nvSpPr>
          <p:spPr>
            <a:xfrm>
              <a:off x="2479823" y="4510281"/>
              <a:ext cx="2094638" cy="430887"/>
            </a:xfrm>
            <a:prstGeom prst="rect">
              <a:avLst/>
            </a:prstGeom>
            <a:noFill/>
          </p:spPr>
          <p:txBody>
            <a:bodyPr wrap="square" rtlCol="0">
              <a:spAutoFit/>
            </a:bodyPr>
            <a:lstStyle/>
            <a:p>
              <a:pPr algn="ctr"/>
              <a:r>
                <a:rPr lang="en-US" altLang="ja-JP" sz="2200" b="1" baseline="30000" dirty="0" smtClean="0">
                  <a:solidFill>
                    <a:srgbClr val="C00000"/>
                  </a:solidFill>
                  <a:latin typeface="Cambria Math"/>
                  <a:ea typeface="Cambria Math"/>
                </a:rPr>
                <a:t>40</a:t>
              </a:r>
              <a:r>
                <a:rPr lang="en-US" altLang="ja-JP" sz="2200" b="1" dirty="0" smtClean="0">
                  <a:solidFill>
                    <a:srgbClr val="C00000"/>
                  </a:solidFill>
                  <a:latin typeface="Cambria Math"/>
                  <a:ea typeface="Cambria Math"/>
                </a:rPr>
                <a:t>Ca(</a:t>
              </a:r>
              <a:r>
                <a:rPr lang="en-US" altLang="ja-JP" sz="2200" b="1" dirty="0" err="1" smtClean="0">
                  <a:solidFill>
                    <a:srgbClr val="C00000"/>
                  </a:solidFill>
                  <a:latin typeface="Cambria Math"/>
                  <a:ea typeface="Cambria Math"/>
                </a:rPr>
                <a:t>Pos</a:t>
              </a:r>
              <a:r>
                <a:rPr lang="en-US" altLang="ja-JP" sz="2200" b="1" dirty="0" smtClean="0">
                  <a:solidFill>
                    <a:srgbClr val="C00000"/>
                  </a:solidFill>
                  <a:latin typeface="Cambria Math"/>
                  <a:ea typeface="Cambria Math"/>
                </a:rPr>
                <a:t>)⊗</a:t>
              </a:r>
              <a:r>
                <a:rPr lang="en-US" altLang="ja-JP" sz="2200" b="1" dirty="0" smtClean="0">
                  <a:solidFill>
                    <a:srgbClr val="C00000"/>
                  </a:solidFill>
                  <a:latin typeface="Symbol" pitchFamily="18" charset="2"/>
                </a:rPr>
                <a:t>L</a:t>
              </a:r>
              <a:r>
                <a:rPr lang="en-US" altLang="ja-JP" sz="2200" b="1" dirty="0" smtClean="0">
                  <a:solidFill>
                    <a:srgbClr val="C00000"/>
                  </a:solidFill>
                </a:rPr>
                <a:t>(s)</a:t>
              </a:r>
              <a:endParaRPr kumimoji="1" lang="ja-JP" altLang="en-US" sz="2200" b="1" dirty="0">
                <a:solidFill>
                  <a:srgbClr val="C00000"/>
                </a:solidFill>
              </a:endParaRPr>
            </a:p>
          </p:txBody>
        </p:sp>
        <p:sp>
          <p:nvSpPr>
            <p:cNvPr id="16" name="テキスト ボックス 15"/>
            <p:cNvSpPr txBox="1"/>
            <p:nvPr/>
          </p:nvSpPr>
          <p:spPr>
            <a:xfrm>
              <a:off x="1763688" y="2348880"/>
              <a:ext cx="1512168" cy="430887"/>
            </a:xfrm>
            <a:prstGeom prst="rect">
              <a:avLst/>
            </a:prstGeom>
            <a:noFill/>
          </p:spPr>
          <p:txBody>
            <a:bodyPr wrap="square" rtlCol="0">
              <a:spAutoFit/>
            </a:bodyPr>
            <a:lstStyle/>
            <a:p>
              <a:pPr algn="ctr"/>
              <a:r>
                <a:rPr lang="en-US" altLang="ja-JP" sz="2200" b="1" baseline="30000" dirty="0" smtClean="0">
                  <a:solidFill>
                    <a:srgbClr val="C00000"/>
                  </a:solidFill>
                  <a:latin typeface="Cambria Math"/>
                  <a:ea typeface="Cambria Math"/>
                </a:rPr>
                <a:t>40</a:t>
              </a:r>
              <a:r>
                <a:rPr lang="en-US" altLang="ja-JP" sz="2200" b="1" dirty="0" smtClean="0">
                  <a:solidFill>
                    <a:srgbClr val="C00000"/>
                  </a:solidFill>
                  <a:latin typeface="Cambria Math"/>
                  <a:ea typeface="Cambria Math"/>
                </a:rPr>
                <a:t>Ca(</a:t>
              </a:r>
              <a:r>
                <a:rPr lang="en-US" altLang="ja-JP" sz="2200" b="1" dirty="0" err="1" smtClean="0">
                  <a:solidFill>
                    <a:srgbClr val="C00000"/>
                  </a:solidFill>
                  <a:latin typeface="Cambria Math"/>
                  <a:ea typeface="Cambria Math"/>
                </a:rPr>
                <a:t>Pos</a:t>
              </a:r>
              <a:r>
                <a:rPr lang="en-US" altLang="ja-JP" sz="2200" b="1" dirty="0" smtClean="0">
                  <a:solidFill>
                    <a:srgbClr val="C00000"/>
                  </a:solidFill>
                  <a:latin typeface="Cambria Math"/>
                  <a:ea typeface="Cambria Math"/>
                </a:rPr>
                <a:t>)</a:t>
              </a:r>
              <a:endParaRPr kumimoji="1" lang="ja-JP" altLang="en-US" sz="2200" b="1" dirty="0">
                <a:solidFill>
                  <a:srgbClr val="C00000"/>
                </a:solidFill>
              </a:endParaRPr>
            </a:p>
          </p:txBody>
        </p:sp>
        <p:sp>
          <p:nvSpPr>
            <p:cNvPr id="17" name="テキスト ボックス 16"/>
            <p:cNvSpPr txBox="1"/>
            <p:nvPr/>
          </p:nvSpPr>
          <p:spPr>
            <a:xfrm>
              <a:off x="1259632" y="4047455"/>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18" name="テキスト ボックス 17"/>
            <p:cNvSpPr txBox="1"/>
            <p:nvPr/>
          </p:nvSpPr>
          <p:spPr>
            <a:xfrm>
              <a:off x="2807062" y="3472552"/>
              <a:ext cx="720080" cy="461665"/>
            </a:xfrm>
            <a:prstGeom prst="rect">
              <a:avLst/>
            </a:prstGeom>
            <a:noFill/>
          </p:spPr>
          <p:txBody>
            <a:bodyPr wrap="square" rtlCol="0">
              <a:spAutoFit/>
            </a:bodyPr>
            <a:lstStyle/>
            <a:p>
              <a:pPr algn="ctr"/>
              <a:r>
                <a:rPr lang="en-US" altLang="ja-JP" sz="2400" b="1" dirty="0" smtClean="0"/>
                <a:t>ND</a:t>
              </a:r>
              <a:endParaRPr kumimoji="1" lang="ja-JP" altLang="en-US" sz="2400" b="1" dirty="0"/>
            </a:p>
          </p:txBody>
        </p:sp>
        <p:sp>
          <p:nvSpPr>
            <p:cNvPr id="19" name="テキスト ボックス 18"/>
            <p:cNvSpPr txBox="1"/>
            <p:nvPr/>
          </p:nvSpPr>
          <p:spPr>
            <a:xfrm>
              <a:off x="4067944" y="3156485"/>
              <a:ext cx="720080" cy="461665"/>
            </a:xfrm>
            <a:prstGeom prst="rect">
              <a:avLst/>
            </a:prstGeom>
            <a:noFill/>
          </p:spPr>
          <p:txBody>
            <a:bodyPr wrap="square" rtlCol="0">
              <a:spAutoFit/>
            </a:bodyPr>
            <a:lstStyle/>
            <a:p>
              <a:pPr algn="ctr"/>
              <a:r>
                <a:rPr lang="en-US" altLang="ja-JP" sz="2400" b="1" dirty="0"/>
                <a:t>S</a:t>
              </a:r>
              <a:r>
                <a:rPr lang="en-US" altLang="ja-JP" sz="2400" b="1" dirty="0" smtClean="0"/>
                <a:t>D</a:t>
              </a:r>
              <a:endParaRPr kumimoji="1" lang="ja-JP" altLang="en-US" sz="2400" b="1" dirty="0"/>
            </a:p>
          </p:txBody>
        </p:sp>
        <p:sp>
          <p:nvSpPr>
            <p:cNvPr id="26" name="テキスト ボックス 25"/>
            <p:cNvSpPr txBox="1"/>
            <p:nvPr/>
          </p:nvSpPr>
          <p:spPr>
            <a:xfrm>
              <a:off x="899592" y="2268161"/>
              <a:ext cx="1044116" cy="584775"/>
            </a:xfrm>
            <a:prstGeom prst="rect">
              <a:avLst/>
            </a:prstGeom>
            <a:noFill/>
          </p:spPr>
          <p:txBody>
            <a:bodyPr wrap="square" rtlCol="0">
              <a:spAutoFit/>
            </a:bodyPr>
            <a:lstStyle/>
            <a:p>
              <a:pPr algn="ctr"/>
              <a:r>
                <a:rPr kumimoji="1" lang="en-US" altLang="ja-JP" sz="3200" b="1" baseline="30000" dirty="0" smtClean="0"/>
                <a:t>40</a:t>
              </a:r>
              <a:r>
                <a:rPr kumimoji="1" lang="en-US" altLang="ja-JP" sz="3200" b="1" dirty="0" smtClean="0"/>
                <a:t>Ca</a:t>
              </a:r>
              <a:endParaRPr kumimoji="1" lang="ja-JP" altLang="en-US" sz="3200" b="1" dirty="0"/>
            </a:p>
          </p:txBody>
        </p:sp>
        <p:grpSp>
          <p:nvGrpSpPr>
            <p:cNvPr id="12" name="グループ化 11"/>
            <p:cNvGrpSpPr/>
            <p:nvPr/>
          </p:nvGrpSpPr>
          <p:grpSpPr>
            <a:xfrm>
              <a:off x="4168088" y="4869160"/>
              <a:ext cx="1008112" cy="584775"/>
              <a:chOff x="4168088" y="4509120"/>
              <a:chExt cx="1008112" cy="584775"/>
            </a:xfrm>
          </p:grpSpPr>
          <p:sp>
            <p:nvSpPr>
              <p:cNvPr id="173" name="テキスト ボックス 172"/>
              <p:cNvSpPr txBox="1"/>
              <p:nvPr/>
            </p:nvSpPr>
            <p:spPr>
              <a:xfrm>
                <a:off x="4168088" y="4509120"/>
                <a:ext cx="1008112" cy="584775"/>
              </a:xfrm>
              <a:prstGeom prst="rect">
                <a:avLst/>
              </a:prstGeom>
              <a:noFill/>
            </p:spPr>
            <p:txBody>
              <a:bodyPr wrap="square" rtlCol="0">
                <a:spAutoFit/>
              </a:bodyPr>
              <a:lstStyle/>
              <a:p>
                <a:pPr algn="ctr"/>
                <a:r>
                  <a:rPr kumimoji="1" lang="en-US" altLang="ja-JP" sz="3200" b="1" baseline="30000" dirty="0" smtClean="0"/>
                  <a:t>41</a:t>
                </a:r>
                <a:r>
                  <a:rPr kumimoji="1" lang="en-US" altLang="ja-JP" sz="3200" b="1" dirty="0" smtClean="0"/>
                  <a:t>Ca</a:t>
                </a:r>
                <a:endParaRPr kumimoji="1" lang="ja-JP" altLang="en-US" sz="3200" b="1" dirty="0"/>
              </a:p>
            </p:txBody>
          </p:sp>
          <p:sp>
            <p:nvSpPr>
              <p:cNvPr id="11" name="正方形/長方形 10"/>
              <p:cNvSpPr/>
              <p:nvPr/>
            </p:nvSpPr>
            <p:spPr>
              <a:xfrm>
                <a:off x="4344143" y="4509120"/>
                <a:ext cx="360996" cy="553998"/>
              </a:xfrm>
              <a:prstGeom prst="rect">
                <a:avLst/>
              </a:prstGeom>
            </p:spPr>
            <p:txBody>
              <a:bodyPr wrap="none">
                <a:spAutoFit/>
              </a:bodyPr>
              <a:lstStyle/>
              <a:p>
                <a:r>
                  <a:rPr lang="en-US" altLang="ja-JP" sz="3000" b="1" baseline="-25000" dirty="0">
                    <a:latin typeface="Symbol" panose="05050102010706020507" pitchFamily="18" charset="2"/>
                  </a:rPr>
                  <a:t>L</a:t>
                </a:r>
                <a:endParaRPr lang="ja-JP" altLang="en-US" sz="3000" dirty="0"/>
              </a:p>
            </p:txBody>
          </p:sp>
        </p:grpSp>
      </p:grpSp>
      <p:grpSp>
        <p:nvGrpSpPr>
          <p:cNvPr id="4" name="グループ化 3"/>
          <p:cNvGrpSpPr/>
          <p:nvPr/>
        </p:nvGrpSpPr>
        <p:grpSpPr>
          <a:xfrm>
            <a:off x="107504" y="908720"/>
            <a:ext cx="8966501" cy="810007"/>
            <a:chOff x="177499" y="2042929"/>
            <a:chExt cx="8966501" cy="810007"/>
          </a:xfrm>
        </p:grpSpPr>
        <p:grpSp>
          <p:nvGrpSpPr>
            <p:cNvPr id="27" name="グループ化 26"/>
            <p:cNvGrpSpPr/>
            <p:nvPr/>
          </p:nvGrpSpPr>
          <p:grpSpPr>
            <a:xfrm>
              <a:off x="177499" y="2049908"/>
              <a:ext cx="1080120" cy="615553"/>
              <a:chOff x="-1260648" y="1079267"/>
              <a:chExt cx="1080120" cy="615553"/>
            </a:xfrm>
          </p:grpSpPr>
          <p:sp>
            <p:nvSpPr>
              <p:cNvPr id="176" name="テキスト ボックス 175"/>
              <p:cNvSpPr txBox="1"/>
              <p:nvPr/>
            </p:nvSpPr>
            <p:spPr>
              <a:xfrm>
                <a:off x="-1260648" y="1079267"/>
                <a:ext cx="1080120" cy="615553"/>
              </a:xfrm>
              <a:prstGeom prst="rect">
                <a:avLst/>
              </a:prstGeom>
              <a:noFill/>
            </p:spPr>
            <p:txBody>
              <a:bodyPr wrap="square" rtlCol="0">
                <a:spAutoFit/>
              </a:bodyPr>
              <a:lstStyle/>
              <a:p>
                <a:pPr algn="ctr"/>
                <a:r>
                  <a:rPr kumimoji="1" lang="en-US" altLang="ja-JP" sz="3400" baseline="30000" dirty="0" smtClean="0"/>
                  <a:t>41</a:t>
                </a:r>
                <a:r>
                  <a:rPr kumimoji="1" lang="en-US" altLang="ja-JP" sz="3400" dirty="0" smtClean="0"/>
                  <a:t>Ca</a:t>
                </a:r>
                <a:endParaRPr kumimoji="1" lang="ja-JP" altLang="en-US" sz="3400" dirty="0"/>
              </a:p>
            </p:txBody>
          </p:sp>
          <p:sp>
            <p:nvSpPr>
              <p:cNvPr id="177" name="正方形/長方形 176"/>
              <p:cNvSpPr/>
              <p:nvPr/>
            </p:nvSpPr>
            <p:spPr>
              <a:xfrm>
                <a:off x="-1158837" y="1118756"/>
                <a:ext cx="872473" cy="5078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074428" y="1220575"/>
                <a:ext cx="360996" cy="400110"/>
              </a:xfrm>
              <a:prstGeom prst="rect">
                <a:avLst/>
              </a:prstGeom>
            </p:spPr>
            <p:txBody>
              <a:bodyPr wrap="none">
                <a:spAutoFit/>
              </a:bodyPr>
              <a:lstStyle/>
              <a:p>
                <a:r>
                  <a:rPr lang="en-US" altLang="ja-JP" sz="3000" baseline="-25000" dirty="0" smtClean="0">
                    <a:latin typeface="Symbol" panose="05050102010706020507" pitchFamily="18" charset="2"/>
                  </a:rPr>
                  <a:t>L</a:t>
                </a:r>
                <a:endParaRPr lang="ja-JP" altLang="en-US" sz="3000" baseline="-25000" dirty="0">
                  <a:latin typeface="Symbol" panose="05050102010706020507" pitchFamily="18" charset="2"/>
                </a:endParaRPr>
              </a:p>
            </p:txBody>
          </p:sp>
        </p:grpSp>
        <p:sp>
          <p:nvSpPr>
            <p:cNvPr id="178" name="正方形/長方形 177"/>
            <p:cNvSpPr/>
            <p:nvPr/>
          </p:nvSpPr>
          <p:spPr>
            <a:xfrm>
              <a:off x="1259632" y="2042929"/>
              <a:ext cx="7884368" cy="461665"/>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“GS</a:t>
              </a:r>
              <a:r>
                <a:rPr lang="en-US" altLang="ja-JP" sz="2000" b="1" dirty="0" smtClean="0">
                  <a:latin typeface="Cambria Math"/>
                  <a:ea typeface="Cambria Math"/>
                </a:rPr>
                <a:t>⊗</a:t>
              </a:r>
              <a:r>
                <a:rPr lang="en-US" altLang="ja-JP" sz="2400" b="1" dirty="0" smtClean="0">
                  <a:latin typeface="Symbol" panose="05050102010706020507" pitchFamily="18" charset="2"/>
                </a:rPr>
                <a:t>L</a:t>
              </a:r>
              <a:r>
                <a:rPr lang="en-US" altLang="ja-JP" sz="2400" b="1" dirty="0" smtClean="0"/>
                <a:t>”, “ND</a:t>
              </a:r>
              <a:r>
                <a:rPr lang="en-US" altLang="ja-JP" sz="2000" b="1" dirty="0" smtClean="0">
                  <a:solidFill>
                    <a:prstClr val="black"/>
                  </a:solidFill>
                  <a:latin typeface="Cambria Math"/>
                  <a:ea typeface="Cambria Math"/>
                </a:rPr>
                <a:t> </a:t>
              </a:r>
              <a:r>
                <a:rPr lang="en-US" altLang="ja-JP" sz="2000" b="1" dirty="0">
                  <a:solidFill>
                    <a:prstClr val="black"/>
                  </a:solidFill>
                  <a:latin typeface="Cambria Math"/>
                  <a:ea typeface="Cambria Math"/>
                </a:rPr>
                <a:t>⊗</a:t>
              </a:r>
              <a:r>
                <a:rPr lang="en-US" altLang="ja-JP" sz="2400" b="1" dirty="0">
                  <a:solidFill>
                    <a:prstClr val="black"/>
                  </a:solidFill>
                  <a:latin typeface="Symbol" panose="05050102010706020507" pitchFamily="18" charset="2"/>
                </a:rPr>
                <a:t>L</a:t>
              </a:r>
              <a:r>
                <a:rPr lang="en-US" altLang="ja-JP" sz="2400" b="1" dirty="0" smtClean="0"/>
                <a:t> ” and “SD</a:t>
              </a:r>
              <a:r>
                <a:rPr lang="en-US" altLang="ja-JP" sz="2000" b="1" dirty="0" smtClean="0">
                  <a:solidFill>
                    <a:prstClr val="black"/>
                  </a:solidFill>
                  <a:latin typeface="Cambria Math"/>
                  <a:ea typeface="Cambria Math"/>
                </a:rPr>
                <a:t> </a:t>
              </a:r>
              <a:r>
                <a:rPr lang="en-US" altLang="ja-JP" sz="2000" b="1" dirty="0">
                  <a:solidFill>
                    <a:prstClr val="black"/>
                  </a:solidFill>
                  <a:latin typeface="Cambria Math"/>
                  <a:ea typeface="Cambria Math"/>
                </a:rPr>
                <a:t>⊗</a:t>
              </a:r>
              <a:r>
                <a:rPr lang="en-US" altLang="ja-JP" sz="2400" b="1" dirty="0" smtClean="0">
                  <a:solidFill>
                    <a:prstClr val="black"/>
                  </a:solidFill>
                  <a:latin typeface="Symbol" panose="05050102010706020507" pitchFamily="18" charset="2"/>
                </a:rPr>
                <a:t>L</a:t>
              </a:r>
              <a:r>
                <a:rPr lang="en-US" altLang="ja-JP" sz="2400" b="1" dirty="0"/>
                <a:t> </a:t>
              </a:r>
              <a:r>
                <a:rPr lang="en-US" altLang="ja-JP" sz="2400" b="1" dirty="0" smtClean="0"/>
                <a:t>” curves  are obtained</a:t>
              </a:r>
              <a:endParaRPr lang="ja-JP" altLang="en-US" sz="2400" b="1" dirty="0"/>
            </a:p>
          </p:txBody>
        </p:sp>
        <p:grpSp>
          <p:nvGrpSpPr>
            <p:cNvPr id="67" name="グループ化 66"/>
            <p:cNvGrpSpPr/>
            <p:nvPr/>
          </p:nvGrpSpPr>
          <p:grpSpPr>
            <a:xfrm>
              <a:off x="2074039" y="2391271"/>
              <a:ext cx="4514185" cy="461665"/>
              <a:chOff x="2479823" y="2362722"/>
              <a:chExt cx="4514185" cy="461665"/>
            </a:xfrm>
          </p:grpSpPr>
          <p:sp>
            <p:nvSpPr>
              <p:cNvPr id="64" name="テキスト ボックス 63"/>
              <p:cNvSpPr txBox="1"/>
              <p:nvPr/>
            </p:nvSpPr>
            <p:spPr>
              <a:xfrm>
                <a:off x="3059832" y="2362722"/>
                <a:ext cx="3934176" cy="461665"/>
              </a:xfrm>
              <a:prstGeom prst="rect">
                <a:avLst/>
              </a:prstGeom>
              <a:noFill/>
            </p:spPr>
            <p:txBody>
              <a:bodyPr wrap="square" rtlCol="0">
                <a:spAutoFit/>
              </a:bodyPr>
              <a:lstStyle/>
              <a:p>
                <a:r>
                  <a:rPr kumimoji="1" lang="en-US" altLang="ja-JP" sz="2400" dirty="0" smtClean="0">
                    <a:solidFill>
                      <a:srgbClr val="FF0000"/>
                    </a:solidFill>
                  </a:rPr>
                  <a:t>SD states will appear in </a:t>
                </a:r>
                <a:r>
                  <a:rPr kumimoji="1" lang="en-US" altLang="ja-JP" sz="2400" baseline="30000" dirty="0" smtClean="0">
                    <a:solidFill>
                      <a:srgbClr val="FF0000"/>
                    </a:solidFill>
                  </a:rPr>
                  <a:t>41</a:t>
                </a:r>
                <a:r>
                  <a:rPr kumimoji="1" lang="en-US" altLang="ja-JP" sz="2400" baseline="-25000" dirty="0" smtClean="0">
                    <a:solidFill>
                      <a:srgbClr val="FF0000"/>
                    </a:solidFill>
                    <a:latin typeface="Symbol" panose="05050102010706020507" pitchFamily="18" charset="2"/>
                  </a:rPr>
                  <a:t>L</a:t>
                </a:r>
                <a:r>
                  <a:rPr kumimoji="1" lang="en-US" altLang="ja-JP" sz="2400" dirty="0" smtClean="0">
                    <a:solidFill>
                      <a:srgbClr val="FF0000"/>
                    </a:solidFill>
                  </a:rPr>
                  <a:t>Ca</a:t>
                </a:r>
                <a:endParaRPr kumimoji="1" lang="ja-JP" altLang="en-US" sz="2400" dirty="0">
                  <a:solidFill>
                    <a:srgbClr val="FF0000"/>
                  </a:solidFill>
                </a:endParaRPr>
              </a:p>
            </p:txBody>
          </p:sp>
          <p:cxnSp>
            <p:nvCxnSpPr>
              <p:cNvPr id="66" name="直線矢印コネクタ 65"/>
              <p:cNvCxnSpPr/>
              <p:nvPr/>
            </p:nvCxnSpPr>
            <p:spPr>
              <a:xfrm>
                <a:off x="2479823" y="2593554"/>
                <a:ext cx="50800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5" name="直線コネクタ 14"/>
          <p:cNvCxnSpPr/>
          <p:nvPr/>
        </p:nvCxnSpPr>
        <p:spPr>
          <a:xfrm>
            <a:off x="1845557" y="3284984"/>
            <a:ext cx="1060398" cy="112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1845557" y="5822686"/>
            <a:ext cx="979723" cy="47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278761" y="3284984"/>
            <a:ext cx="1019343" cy="14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228184" y="4492344"/>
            <a:ext cx="1080120" cy="817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147027" y="2214449"/>
            <a:ext cx="1707996" cy="1758677"/>
            <a:chOff x="161315" y="1926417"/>
            <a:chExt cx="1707996" cy="1758677"/>
          </a:xfrm>
        </p:grpSpPr>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r="68625"/>
            <a:stretch/>
          </p:blipFill>
          <p:spPr>
            <a:xfrm>
              <a:off x="161315" y="1926417"/>
              <a:ext cx="1707996" cy="1682749"/>
            </a:xfrm>
            <a:prstGeom prst="rect">
              <a:avLst/>
            </a:prstGeom>
          </p:spPr>
        </p:pic>
        <p:sp>
          <p:nvSpPr>
            <p:cNvPr id="8" name="テキスト ボックス 7"/>
            <p:cNvSpPr txBox="1"/>
            <p:nvPr/>
          </p:nvSpPr>
          <p:spPr>
            <a:xfrm>
              <a:off x="259229" y="3284984"/>
              <a:ext cx="1512168" cy="400110"/>
            </a:xfrm>
            <a:prstGeom prst="rect">
              <a:avLst/>
            </a:prstGeom>
            <a:noFill/>
          </p:spPr>
          <p:txBody>
            <a:bodyPr wrap="square" rtlCol="0">
              <a:spAutoFit/>
            </a:bodyPr>
            <a:lstStyle/>
            <a:p>
              <a:pPr algn="ctr"/>
              <a:r>
                <a:rPr kumimoji="1" lang="en-US" altLang="ja-JP" sz="2000" dirty="0" smtClean="0"/>
                <a:t>spherical</a:t>
              </a:r>
              <a:endParaRPr kumimoji="1" lang="ja-JP" altLang="en-US" sz="2000" dirty="0"/>
            </a:p>
          </p:txBody>
        </p:sp>
      </p:grpSp>
      <p:grpSp>
        <p:nvGrpSpPr>
          <p:cNvPr id="10" name="グループ化 9"/>
          <p:cNvGrpSpPr/>
          <p:nvPr/>
        </p:nvGrpSpPr>
        <p:grpSpPr>
          <a:xfrm>
            <a:off x="7222008" y="2320222"/>
            <a:ext cx="1780060" cy="1684842"/>
            <a:chOff x="7222008" y="2032190"/>
            <a:chExt cx="1780060" cy="1684842"/>
          </a:xfrm>
        </p:grpSpPr>
        <p:pic>
          <p:nvPicPr>
            <p:cNvPr id="60" name="図 59"/>
            <p:cNvPicPr>
              <a:picLocks noChangeAspect="1"/>
            </p:cNvPicPr>
            <p:nvPr/>
          </p:nvPicPr>
          <p:blipFill rotWithShape="1">
            <a:blip r:embed="rId4">
              <a:extLst>
                <a:ext uri="{28A0092B-C50C-407E-A947-70E740481C1C}">
                  <a14:useLocalDpi xmlns:a14="http://schemas.microsoft.com/office/drawing/2010/main" val="0"/>
                </a:ext>
              </a:extLst>
            </a:blip>
            <a:srcRect l="69276"/>
            <a:stretch/>
          </p:blipFill>
          <p:spPr>
            <a:xfrm>
              <a:off x="7291931" y="2032190"/>
              <a:ext cx="1672557" cy="1682748"/>
            </a:xfrm>
            <a:prstGeom prst="rect">
              <a:avLst/>
            </a:prstGeom>
          </p:spPr>
        </p:pic>
        <p:sp>
          <p:nvSpPr>
            <p:cNvPr id="34" name="テキスト ボックス 33"/>
            <p:cNvSpPr txBox="1"/>
            <p:nvPr/>
          </p:nvSpPr>
          <p:spPr>
            <a:xfrm>
              <a:off x="7222008" y="3316922"/>
              <a:ext cx="1780060" cy="400110"/>
            </a:xfrm>
            <a:prstGeom prst="rect">
              <a:avLst/>
            </a:prstGeom>
            <a:noFill/>
          </p:spPr>
          <p:txBody>
            <a:bodyPr wrap="square" rtlCol="0">
              <a:spAutoFit/>
            </a:bodyPr>
            <a:lstStyle/>
            <a:p>
              <a:pPr algn="ctr"/>
              <a:r>
                <a:rPr kumimoji="1" lang="en-US" altLang="ja-JP" sz="2000" dirty="0" smtClean="0"/>
                <a:t>superdeformed</a:t>
              </a:r>
              <a:endParaRPr kumimoji="1" lang="ja-JP" altLang="en-US" sz="2000" dirty="0"/>
            </a:p>
          </p:txBody>
        </p:sp>
      </p:grpSp>
      <p:sp>
        <p:nvSpPr>
          <p:cNvPr id="37" name="テキスト ボックス 36"/>
          <p:cNvSpPr txBox="1"/>
          <p:nvPr/>
        </p:nvSpPr>
        <p:spPr>
          <a:xfrm>
            <a:off x="118451" y="2177449"/>
            <a:ext cx="684076" cy="430887"/>
          </a:xfrm>
          <a:prstGeom prst="rect">
            <a:avLst/>
          </a:prstGeom>
          <a:noFill/>
        </p:spPr>
        <p:txBody>
          <a:bodyPr wrap="square" rtlCol="0">
            <a:spAutoFit/>
          </a:bodyPr>
          <a:lstStyle/>
          <a:p>
            <a:pPr algn="ctr"/>
            <a:r>
              <a:rPr kumimoji="1" lang="en-US" altLang="ja-JP" sz="2200" b="1" baseline="30000" dirty="0" smtClean="0"/>
              <a:t>40</a:t>
            </a:r>
            <a:r>
              <a:rPr kumimoji="1" lang="en-US" altLang="ja-JP" sz="2200" b="1" dirty="0" smtClean="0"/>
              <a:t>Ca</a:t>
            </a:r>
            <a:endParaRPr kumimoji="1" lang="ja-JP" altLang="en-US" sz="2200" b="1" dirty="0"/>
          </a:p>
        </p:txBody>
      </p:sp>
      <p:sp>
        <p:nvSpPr>
          <p:cNvPr id="38" name="テキスト ボックス 37"/>
          <p:cNvSpPr txBox="1"/>
          <p:nvPr/>
        </p:nvSpPr>
        <p:spPr>
          <a:xfrm>
            <a:off x="7250671" y="2272456"/>
            <a:ext cx="684076" cy="430887"/>
          </a:xfrm>
          <a:prstGeom prst="rect">
            <a:avLst/>
          </a:prstGeom>
          <a:noFill/>
        </p:spPr>
        <p:txBody>
          <a:bodyPr wrap="square" rtlCol="0">
            <a:spAutoFit/>
          </a:bodyPr>
          <a:lstStyle/>
          <a:p>
            <a:pPr algn="ctr"/>
            <a:r>
              <a:rPr kumimoji="1" lang="en-US" altLang="ja-JP" sz="2200" b="1" baseline="30000" dirty="0" smtClean="0"/>
              <a:t>40</a:t>
            </a:r>
            <a:r>
              <a:rPr kumimoji="1" lang="en-US" altLang="ja-JP" sz="2200" b="1" dirty="0" smtClean="0"/>
              <a:t>Ca</a:t>
            </a:r>
            <a:endParaRPr kumimoji="1" lang="ja-JP" altLang="en-US" sz="2200" b="1" dirty="0"/>
          </a:p>
        </p:txBody>
      </p:sp>
      <p:grpSp>
        <p:nvGrpSpPr>
          <p:cNvPr id="22" name="グループ化 21"/>
          <p:cNvGrpSpPr/>
          <p:nvPr/>
        </p:nvGrpSpPr>
        <p:grpSpPr>
          <a:xfrm>
            <a:off x="64072" y="4961689"/>
            <a:ext cx="1758516" cy="1779679"/>
            <a:chOff x="64072" y="4649904"/>
            <a:chExt cx="1758516" cy="1779679"/>
          </a:xfrm>
        </p:grpSpPr>
        <p:pic>
          <p:nvPicPr>
            <p:cNvPr id="62" name="図 61"/>
            <p:cNvPicPr>
              <a:picLocks noChangeAspect="1"/>
            </p:cNvPicPr>
            <p:nvPr/>
          </p:nvPicPr>
          <p:blipFill rotWithShape="1">
            <a:blip r:embed="rId5">
              <a:extLst>
                <a:ext uri="{28A0092B-C50C-407E-A947-70E740481C1C}">
                  <a14:useLocalDpi xmlns:a14="http://schemas.microsoft.com/office/drawing/2010/main" val="0"/>
                </a:ext>
              </a:extLst>
            </a:blip>
            <a:srcRect r="69446"/>
            <a:stretch/>
          </p:blipFill>
          <p:spPr>
            <a:xfrm>
              <a:off x="107504" y="4673277"/>
              <a:ext cx="1715084" cy="1695308"/>
            </a:xfrm>
            <a:prstGeom prst="rect">
              <a:avLst/>
            </a:prstGeom>
          </p:spPr>
        </p:pic>
        <p:grpSp>
          <p:nvGrpSpPr>
            <p:cNvPr id="21" name="グループ化 20"/>
            <p:cNvGrpSpPr/>
            <p:nvPr/>
          </p:nvGrpSpPr>
          <p:grpSpPr>
            <a:xfrm>
              <a:off x="64072" y="4649904"/>
              <a:ext cx="684076" cy="430887"/>
              <a:chOff x="-2260376" y="3353216"/>
              <a:chExt cx="684076" cy="430887"/>
            </a:xfrm>
          </p:grpSpPr>
          <p:sp>
            <p:nvSpPr>
              <p:cNvPr id="39" name="テキスト ボックス 38"/>
              <p:cNvSpPr txBox="1"/>
              <p:nvPr/>
            </p:nvSpPr>
            <p:spPr>
              <a:xfrm>
                <a:off x="-2260376" y="3353216"/>
                <a:ext cx="684076" cy="430887"/>
              </a:xfrm>
              <a:prstGeom prst="rect">
                <a:avLst/>
              </a:prstGeom>
              <a:noFill/>
            </p:spPr>
            <p:txBody>
              <a:bodyPr wrap="square" rtlCol="0">
                <a:spAutoFit/>
              </a:bodyPr>
              <a:lstStyle/>
              <a:p>
                <a:pPr algn="ctr"/>
                <a:r>
                  <a:rPr kumimoji="1" lang="en-US" altLang="ja-JP" sz="2200" b="1" baseline="30000" dirty="0" smtClean="0"/>
                  <a:t>41</a:t>
                </a:r>
                <a:r>
                  <a:rPr kumimoji="1" lang="en-US" altLang="ja-JP" sz="2200" b="1" dirty="0" smtClean="0"/>
                  <a:t>Ca</a:t>
                </a:r>
                <a:endParaRPr kumimoji="1" lang="ja-JP" altLang="en-US" sz="2200" b="1" dirty="0"/>
              </a:p>
            </p:txBody>
          </p:sp>
          <p:sp>
            <p:nvSpPr>
              <p:cNvPr id="41" name="テキスト ボックス 40"/>
              <p:cNvSpPr txBox="1"/>
              <p:nvPr/>
            </p:nvSpPr>
            <p:spPr>
              <a:xfrm>
                <a:off x="-2211040" y="3429972"/>
                <a:ext cx="342038" cy="316204"/>
              </a:xfrm>
              <a:prstGeom prst="rect">
                <a:avLst/>
              </a:prstGeom>
              <a:noFill/>
            </p:spPr>
            <p:txBody>
              <a:bodyPr wrap="square" rtlCol="0">
                <a:spAutoFit/>
              </a:bodyPr>
              <a:lstStyle/>
              <a:p>
                <a:pPr algn="ctr"/>
                <a:r>
                  <a:rPr kumimoji="1" lang="en-US" altLang="ja-JP" sz="2200" b="1" baseline="-25000" dirty="0" smtClean="0">
                    <a:latin typeface="Symbol" panose="05050102010706020507" pitchFamily="18" charset="2"/>
                  </a:rPr>
                  <a:t>L</a:t>
                </a:r>
                <a:endParaRPr kumimoji="1" lang="ja-JP" altLang="en-US" sz="2200" b="1" baseline="-25000" dirty="0">
                  <a:latin typeface="Symbol" panose="05050102010706020507" pitchFamily="18" charset="2"/>
                </a:endParaRPr>
              </a:p>
            </p:txBody>
          </p:sp>
        </p:grpSp>
        <p:sp>
          <p:nvSpPr>
            <p:cNvPr id="44" name="テキスト ボックス 43"/>
            <p:cNvSpPr txBox="1"/>
            <p:nvPr/>
          </p:nvSpPr>
          <p:spPr>
            <a:xfrm>
              <a:off x="193800" y="6029473"/>
              <a:ext cx="1512168" cy="400110"/>
            </a:xfrm>
            <a:prstGeom prst="rect">
              <a:avLst/>
            </a:prstGeom>
            <a:noFill/>
          </p:spPr>
          <p:txBody>
            <a:bodyPr wrap="square" rtlCol="0">
              <a:spAutoFit/>
            </a:bodyPr>
            <a:lstStyle/>
            <a:p>
              <a:pPr algn="ctr"/>
              <a:r>
                <a:rPr kumimoji="1" lang="en-US" altLang="ja-JP" sz="2000" dirty="0" smtClean="0"/>
                <a:t>spherical</a:t>
              </a:r>
              <a:endParaRPr kumimoji="1" lang="ja-JP" altLang="en-US" sz="2000" dirty="0"/>
            </a:p>
          </p:txBody>
        </p:sp>
      </p:grpSp>
      <p:grpSp>
        <p:nvGrpSpPr>
          <p:cNvPr id="23" name="グループ化 22"/>
          <p:cNvGrpSpPr/>
          <p:nvPr/>
        </p:nvGrpSpPr>
        <p:grpSpPr>
          <a:xfrm>
            <a:off x="7236296" y="4445731"/>
            <a:ext cx="1780060" cy="1748149"/>
            <a:chOff x="7236296" y="4157699"/>
            <a:chExt cx="1780060" cy="1748149"/>
          </a:xfrm>
        </p:grpSpPr>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l="70249"/>
            <a:stretch/>
          </p:blipFill>
          <p:spPr>
            <a:xfrm>
              <a:off x="7308304" y="4190179"/>
              <a:ext cx="1670038" cy="1695308"/>
            </a:xfrm>
            <a:prstGeom prst="rect">
              <a:avLst/>
            </a:prstGeom>
          </p:spPr>
        </p:pic>
        <p:grpSp>
          <p:nvGrpSpPr>
            <p:cNvPr id="20" name="グループ化 19"/>
            <p:cNvGrpSpPr/>
            <p:nvPr/>
          </p:nvGrpSpPr>
          <p:grpSpPr>
            <a:xfrm>
              <a:off x="7249067" y="4157699"/>
              <a:ext cx="684076" cy="430887"/>
              <a:chOff x="-2412776" y="2641267"/>
              <a:chExt cx="684076" cy="430887"/>
            </a:xfrm>
          </p:grpSpPr>
          <p:sp>
            <p:nvSpPr>
              <p:cNvPr id="7" name="テキスト ボックス 6"/>
              <p:cNvSpPr txBox="1"/>
              <p:nvPr/>
            </p:nvSpPr>
            <p:spPr>
              <a:xfrm>
                <a:off x="-2412776" y="2641267"/>
                <a:ext cx="684076" cy="430887"/>
              </a:xfrm>
              <a:prstGeom prst="rect">
                <a:avLst/>
              </a:prstGeom>
              <a:noFill/>
            </p:spPr>
            <p:txBody>
              <a:bodyPr wrap="square" rtlCol="0">
                <a:spAutoFit/>
              </a:bodyPr>
              <a:lstStyle/>
              <a:p>
                <a:pPr algn="ctr"/>
                <a:r>
                  <a:rPr kumimoji="1" lang="en-US" altLang="ja-JP" sz="2200" b="1" baseline="30000" dirty="0" smtClean="0"/>
                  <a:t>41</a:t>
                </a:r>
                <a:r>
                  <a:rPr kumimoji="1" lang="en-US" altLang="ja-JP" sz="2200" b="1" dirty="0" smtClean="0"/>
                  <a:t>Ca</a:t>
                </a:r>
                <a:endParaRPr kumimoji="1" lang="ja-JP" altLang="en-US" sz="2200" b="1" dirty="0"/>
              </a:p>
            </p:txBody>
          </p:sp>
          <p:sp>
            <p:nvSpPr>
              <p:cNvPr id="40" name="テキスト ボックス 39"/>
              <p:cNvSpPr txBox="1"/>
              <p:nvPr/>
            </p:nvSpPr>
            <p:spPr>
              <a:xfrm>
                <a:off x="-2366198" y="2715462"/>
                <a:ext cx="342038" cy="316204"/>
              </a:xfrm>
              <a:prstGeom prst="rect">
                <a:avLst/>
              </a:prstGeom>
              <a:noFill/>
            </p:spPr>
            <p:txBody>
              <a:bodyPr wrap="square" rtlCol="0">
                <a:spAutoFit/>
              </a:bodyPr>
              <a:lstStyle/>
              <a:p>
                <a:pPr algn="ctr"/>
                <a:r>
                  <a:rPr kumimoji="1" lang="en-US" altLang="ja-JP" sz="2200" b="1" baseline="-25000" dirty="0" smtClean="0">
                    <a:latin typeface="Symbol" panose="05050102010706020507" pitchFamily="18" charset="2"/>
                  </a:rPr>
                  <a:t>L</a:t>
                </a:r>
                <a:endParaRPr kumimoji="1" lang="ja-JP" altLang="en-US" sz="2200" b="1" baseline="-25000" dirty="0">
                  <a:latin typeface="Symbol" panose="05050102010706020507" pitchFamily="18" charset="2"/>
                </a:endParaRPr>
              </a:p>
            </p:txBody>
          </p:sp>
        </p:grpSp>
        <p:sp>
          <p:nvSpPr>
            <p:cNvPr id="46" name="テキスト ボックス 45"/>
            <p:cNvSpPr txBox="1"/>
            <p:nvPr/>
          </p:nvSpPr>
          <p:spPr>
            <a:xfrm>
              <a:off x="7236296" y="5505738"/>
              <a:ext cx="1780060" cy="400110"/>
            </a:xfrm>
            <a:prstGeom prst="rect">
              <a:avLst/>
            </a:prstGeom>
            <a:noFill/>
          </p:spPr>
          <p:txBody>
            <a:bodyPr wrap="square" rtlCol="0">
              <a:spAutoFit/>
            </a:bodyPr>
            <a:lstStyle/>
            <a:p>
              <a:pPr algn="ctr"/>
              <a:r>
                <a:rPr kumimoji="1" lang="en-US" altLang="ja-JP" sz="2000" dirty="0" smtClean="0"/>
                <a:t>superdeformed</a:t>
              </a:r>
              <a:endParaRPr kumimoji="1" lang="ja-JP" altLang="en-US" sz="2000" dirty="0"/>
            </a:p>
          </p:txBody>
        </p:sp>
      </p:grpSp>
      <p:sp>
        <p:nvSpPr>
          <p:cNvPr id="24" name="円/楕円 23"/>
          <p:cNvSpPr/>
          <p:nvPr/>
        </p:nvSpPr>
        <p:spPr>
          <a:xfrm>
            <a:off x="2797943" y="4325348"/>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2797943" y="558924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4842647" y="3461252"/>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4833528" y="4711892"/>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6065168" y="4391608"/>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6065168" y="318072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187624" y="1599183"/>
            <a:ext cx="7884368" cy="461665"/>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Energy (local) minima are almost unchanged</a:t>
            </a:r>
            <a:endParaRPr lang="ja-JP" altLang="en-US" sz="2400" b="1" dirty="0"/>
          </a:p>
        </p:txBody>
      </p:sp>
    </p:spTree>
    <p:extLst>
      <p:ext uri="{BB962C8B-B14F-4D97-AF65-F5344CB8AC3E}">
        <p14:creationId xmlns:p14="http://schemas.microsoft.com/office/powerpoint/2010/main" val="36727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1">
              <a:lnSpc>
                <a:spcPct val="120000"/>
              </a:lnSpc>
            </a:pPr>
            <a:r>
              <a:rPr lang="en-US" altLang="ja-JP" dirty="0" smtClean="0"/>
              <a:t>Definition:</a:t>
            </a:r>
          </a:p>
          <a:p>
            <a:pPr lvl="1"/>
            <a:r>
              <a:rPr lang="en-US" altLang="ja-JP" dirty="0"/>
              <a:t>General trend: </a:t>
            </a:r>
            <a:r>
              <a:rPr lang="en-US" altLang="ja-JP" dirty="0" err="1" smtClean="0">
                <a:latin typeface="Symbol" panose="05050102010706020507" pitchFamily="18" charset="2"/>
              </a:rPr>
              <a:t>e</a:t>
            </a:r>
            <a:r>
              <a:rPr lang="en-US" altLang="ja-JP" baseline="-25000" dirty="0" err="1" smtClean="0">
                <a:latin typeface="Symbol" panose="05050102010706020507" pitchFamily="18" charset="2"/>
              </a:rPr>
              <a:t>L</a:t>
            </a:r>
            <a:r>
              <a:rPr lang="en-US" altLang="ja-JP" dirty="0" smtClean="0"/>
              <a:t> </a:t>
            </a:r>
            <a:r>
              <a:rPr lang="en-US" altLang="ja-JP" dirty="0"/>
              <a:t>changes within </a:t>
            </a:r>
            <a:r>
              <a:rPr lang="en-US" altLang="ja-JP" dirty="0" smtClean="0"/>
              <a:t>1 - 2 </a:t>
            </a:r>
            <a:r>
              <a:rPr lang="en-US" altLang="ja-JP" dirty="0"/>
              <a:t>MeV </a:t>
            </a:r>
            <a:r>
              <a:rPr lang="en-US" altLang="ja-JP" dirty="0" smtClean="0"/>
              <a:t>as </a:t>
            </a:r>
            <a:r>
              <a:rPr lang="en-US" altLang="ja-JP" dirty="0" smtClean="0">
                <a:latin typeface="Symbol" pitchFamily="18" charset="2"/>
              </a:rPr>
              <a:t>b</a:t>
            </a:r>
            <a:r>
              <a:rPr lang="en-US" altLang="ja-JP" dirty="0" smtClean="0"/>
              <a:t> increases</a:t>
            </a:r>
            <a:endParaRPr lang="en-US" altLang="ja-JP" dirty="0"/>
          </a:p>
          <a:p>
            <a:pPr lvl="1"/>
            <a:endParaRPr kumimoji="1" lang="en-US" altLang="ja-JP" dirty="0" smtClean="0"/>
          </a:p>
          <a:p>
            <a:endParaRPr kumimoji="1" lang="ja-JP" altLang="en-US" dirty="0">
              <a:latin typeface="Symbol" panose="05050102010706020507" pitchFamily="18" charset="2"/>
            </a:endParaRPr>
          </a:p>
        </p:txBody>
      </p:sp>
      <p:sp>
        <p:nvSpPr>
          <p:cNvPr id="2" name="タイトル 1"/>
          <p:cNvSpPr>
            <a:spLocks noGrp="1"/>
          </p:cNvSpPr>
          <p:nvPr>
            <p:ph type="title"/>
          </p:nvPr>
        </p:nvSpPr>
        <p:spPr/>
        <p:txBody>
          <a:bodyPr/>
          <a:lstStyle/>
          <a:p>
            <a:r>
              <a:rPr lang="en-US" altLang="ja-JP" dirty="0" smtClean="0">
                <a:latin typeface="Symbol" pitchFamily="18" charset="2"/>
              </a:rPr>
              <a:t>L</a:t>
            </a:r>
            <a:r>
              <a:rPr lang="en-US" altLang="ja-JP" dirty="0" smtClean="0"/>
              <a:t> single particle energy</a:t>
            </a:r>
            <a:endParaRPr kumimoji="1" lang="ja-JP" altLang="en-US" dirty="0">
              <a:latin typeface="Symbol" panose="05050102010706020507" pitchFamily="18" charset="2"/>
            </a:endParaRPr>
          </a:p>
        </p:txBody>
      </p:sp>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836712"/>
            <a:ext cx="3984043" cy="36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5520273" y="1916832"/>
            <a:ext cx="3228191" cy="430887"/>
          </a:xfrm>
          <a:prstGeom prst="rect">
            <a:avLst/>
          </a:prstGeom>
          <a:noFill/>
        </p:spPr>
        <p:txBody>
          <a:bodyPr wrap="square" rtlCol="0">
            <a:spAutoFit/>
          </a:bodyPr>
          <a:lstStyle/>
          <a:p>
            <a:pPr algn="ctr"/>
            <a:r>
              <a:rPr kumimoji="1" lang="en-US" altLang="ja-JP" sz="2200" dirty="0" smtClean="0">
                <a:latin typeface="Symbol" panose="05050102010706020507" pitchFamily="18" charset="2"/>
              </a:rPr>
              <a:t>L</a:t>
            </a:r>
            <a:r>
              <a:rPr kumimoji="1" lang="en-US" altLang="ja-JP" sz="2200" dirty="0" smtClean="0"/>
              <a:t> single particle energy</a:t>
            </a:r>
            <a:endParaRPr kumimoji="1" lang="ja-JP" altLang="en-US" sz="2200" dirty="0"/>
          </a:p>
        </p:txBody>
      </p:sp>
      <p:grpSp>
        <p:nvGrpSpPr>
          <p:cNvPr id="9" name="グループ化 8"/>
          <p:cNvGrpSpPr/>
          <p:nvPr/>
        </p:nvGrpSpPr>
        <p:grpSpPr>
          <a:xfrm>
            <a:off x="4427984" y="2290132"/>
            <a:ext cx="4680520" cy="2218988"/>
            <a:chOff x="-108520" y="2204864"/>
            <a:chExt cx="4680520" cy="2218988"/>
          </a:xfrm>
        </p:grpSpPr>
        <p:pic>
          <p:nvPicPr>
            <p:cNvPr id="33" name="図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2204864"/>
              <a:ext cx="4680520" cy="2218988"/>
            </a:xfrm>
            <a:prstGeom prst="rect">
              <a:avLst/>
            </a:prstGeom>
          </p:spPr>
        </p:pic>
        <p:sp>
          <p:nvSpPr>
            <p:cNvPr id="37" name="テキスト ボックス 36"/>
            <p:cNvSpPr txBox="1"/>
            <p:nvPr/>
          </p:nvSpPr>
          <p:spPr>
            <a:xfrm>
              <a:off x="1021845" y="3083525"/>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38" name="テキスト ボックス 37"/>
            <p:cNvSpPr txBox="1"/>
            <p:nvPr/>
          </p:nvSpPr>
          <p:spPr>
            <a:xfrm>
              <a:off x="2498172" y="2780928"/>
              <a:ext cx="720080" cy="461665"/>
            </a:xfrm>
            <a:prstGeom prst="rect">
              <a:avLst/>
            </a:prstGeom>
            <a:noFill/>
          </p:spPr>
          <p:txBody>
            <a:bodyPr wrap="square" rtlCol="0">
              <a:spAutoFit/>
            </a:bodyPr>
            <a:lstStyle/>
            <a:p>
              <a:pPr algn="ctr"/>
              <a:r>
                <a:rPr lang="en-US" altLang="ja-JP" sz="2400" b="1" dirty="0" smtClean="0"/>
                <a:t>N</a:t>
              </a:r>
              <a:r>
                <a:rPr kumimoji="1" lang="en-US" altLang="ja-JP" sz="2400" b="1" dirty="0" smtClean="0"/>
                <a:t>D</a:t>
              </a:r>
              <a:endParaRPr kumimoji="1" lang="ja-JP" altLang="en-US" sz="2400" b="1" dirty="0"/>
            </a:p>
          </p:txBody>
        </p:sp>
        <p:sp>
          <p:nvSpPr>
            <p:cNvPr id="39" name="テキスト ボックス 38"/>
            <p:cNvSpPr txBox="1"/>
            <p:nvPr/>
          </p:nvSpPr>
          <p:spPr>
            <a:xfrm>
              <a:off x="3721182" y="2728084"/>
              <a:ext cx="720080" cy="461665"/>
            </a:xfrm>
            <a:prstGeom prst="rect">
              <a:avLst/>
            </a:prstGeom>
            <a:noFill/>
          </p:spPr>
          <p:txBody>
            <a:bodyPr wrap="square" rtlCol="0">
              <a:spAutoFit/>
            </a:bodyPr>
            <a:lstStyle/>
            <a:p>
              <a:pPr algn="ctr"/>
              <a:r>
                <a:rPr lang="en-US" altLang="ja-JP" sz="2400" b="1" dirty="0"/>
                <a:t>S</a:t>
              </a:r>
              <a:r>
                <a:rPr kumimoji="1" lang="en-US" altLang="ja-JP" sz="2400" b="1" dirty="0" smtClean="0"/>
                <a:t>D</a:t>
              </a:r>
              <a:endParaRPr kumimoji="1" lang="ja-JP" altLang="en-US" sz="2400" b="1" dirty="0"/>
            </a:p>
          </p:txBody>
        </p:sp>
        <p:grpSp>
          <p:nvGrpSpPr>
            <p:cNvPr id="40" name="グループ化 39"/>
            <p:cNvGrpSpPr/>
            <p:nvPr/>
          </p:nvGrpSpPr>
          <p:grpSpPr>
            <a:xfrm>
              <a:off x="979509" y="2269902"/>
              <a:ext cx="963725" cy="646331"/>
              <a:chOff x="-1376088" y="3189977"/>
              <a:chExt cx="963725" cy="646331"/>
            </a:xfrm>
          </p:grpSpPr>
          <p:sp>
            <p:nvSpPr>
              <p:cNvPr id="41" name="正方形/長方形 40"/>
              <p:cNvSpPr/>
              <p:nvPr/>
            </p:nvSpPr>
            <p:spPr>
              <a:xfrm>
                <a:off x="-1376088" y="3189977"/>
                <a:ext cx="963725" cy="646331"/>
              </a:xfrm>
              <a:prstGeom prst="rect">
                <a:avLst/>
              </a:prstGeom>
            </p:spPr>
            <p:txBody>
              <a:bodyPr wrap="none">
                <a:spAutoFit/>
              </a:bodyPr>
              <a:lstStyle/>
              <a:p>
                <a:r>
                  <a:rPr lang="en-US" altLang="ja-JP" sz="3600" baseline="30000"/>
                  <a:t>4</a:t>
                </a:r>
                <a:r>
                  <a:rPr lang="en-US" altLang="ja-JP" sz="3600" baseline="30000" smtClean="0"/>
                  <a:t>1</a:t>
                </a:r>
                <a:r>
                  <a:rPr lang="en-US" altLang="ja-JP" sz="3600" smtClean="0"/>
                  <a:t>Ca</a:t>
                </a:r>
                <a:endParaRPr lang="ja-JP" altLang="en-US" sz="3600" dirty="0"/>
              </a:p>
            </p:txBody>
          </p:sp>
          <p:sp>
            <p:nvSpPr>
              <p:cNvPr id="42" name="正方形/長方形 41"/>
              <p:cNvSpPr/>
              <p:nvPr/>
            </p:nvSpPr>
            <p:spPr>
              <a:xfrm>
                <a:off x="-1226338" y="3270696"/>
                <a:ext cx="349776" cy="523220"/>
              </a:xfrm>
              <a:prstGeom prst="rect">
                <a:avLst/>
              </a:prstGeom>
            </p:spPr>
            <p:txBody>
              <a:bodyPr wrap="none">
                <a:spAutoFit/>
              </a:bodyPr>
              <a:lstStyle/>
              <a:p>
                <a:r>
                  <a:rPr lang="en-US" altLang="ja-JP" sz="2800" baseline="-25000" dirty="0">
                    <a:latin typeface="Symbol" panose="05050102010706020507" pitchFamily="18" charset="2"/>
                  </a:rPr>
                  <a:t>L</a:t>
                </a:r>
                <a:endParaRPr lang="ja-JP" altLang="en-US" sz="2800" dirty="0"/>
              </a:p>
            </p:txBody>
          </p:sp>
        </p:grpSp>
        <p:sp>
          <p:nvSpPr>
            <p:cNvPr id="46" name="テキスト ボックス 45"/>
            <p:cNvSpPr txBox="1"/>
            <p:nvPr/>
          </p:nvSpPr>
          <p:spPr>
            <a:xfrm>
              <a:off x="2373329" y="3356992"/>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grpSp>
      <p:grpSp>
        <p:nvGrpSpPr>
          <p:cNvPr id="7" name="グループ化 6"/>
          <p:cNvGrpSpPr/>
          <p:nvPr/>
        </p:nvGrpSpPr>
        <p:grpSpPr>
          <a:xfrm>
            <a:off x="77524" y="2528462"/>
            <a:ext cx="4405766" cy="3708850"/>
            <a:chOff x="-2700808" y="2240430"/>
            <a:chExt cx="4405766" cy="3708850"/>
          </a:xfrm>
        </p:grpSpPr>
        <p:sp>
          <p:nvSpPr>
            <p:cNvPr id="4" name="角丸四角形 3"/>
            <p:cNvSpPr/>
            <p:nvPr/>
          </p:nvSpPr>
          <p:spPr>
            <a:xfrm>
              <a:off x="-2700808" y="2240430"/>
              <a:ext cx="4405766" cy="3708850"/>
            </a:xfrm>
            <a:prstGeom prst="roundRect">
              <a:avLst>
                <a:gd name="adj" fmla="val 12406"/>
              </a:avLst>
            </a:prstGeom>
            <a:solidFill>
              <a:schemeClr val="accent5">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875694" y="2821940"/>
              <a:ext cx="3472902" cy="249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p:cNvGrpSpPr/>
            <p:nvPr/>
          </p:nvGrpSpPr>
          <p:grpSpPr>
            <a:xfrm>
              <a:off x="-2665278" y="2796426"/>
              <a:ext cx="4248472" cy="3037719"/>
              <a:chOff x="179512" y="1311887"/>
              <a:chExt cx="4248472" cy="3037719"/>
            </a:xfrm>
          </p:grpSpPr>
          <p:pic>
            <p:nvPicPr>
              <p:cNvPr id="65" name="図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311887"/>
                <a:ext cx="4246988" cy="3037719"/>
              </a:xfrm>
              <a:prstGeom prst="rect">
                <a:avLst/>
              </a:prstGeom>
            </p:spPr>
          </p:pic>
          <p:sp>
            <p:nvSpPr>
              <p:cNvPr id="66" name="テキスト ボックス 65"/>
              <p:cNvSpPr txBox="1"/>
              <p:nvPr/>
            </p:nvSpPr>
            <p:spPr>
              <a:xfrm>
                <a:off x="2448272" y="3043602"/>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sp>
            <p:nvSpPr>
              <p:cNvPr id="67" name="テキスト ボックス 66"/>
              <p:cNvSpPr txBox="1"/>
              <p:nvPr/>
            </p:nvSpPr>
            <p:spPr>
              <a:xfrm>
                <a:off x="1907704" y="1444714"/>
                <a:ext cx="1296144"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endParaRPr kumimoji="1" lang="ja-JP" altLang="en-US" sz="2000" b="1" dirty="0">
                  <a:solidFill>
                    <a:srgbClr val="C00000"/>
                  </a:solidFill>
                </a:endParaRPr>
              </a:p>
            </p:txBody>
          </p:sp>
          <p:sp>
            <p:nvSpPr>
              <p:cNvPr id="68" name="テキスト ボックス 67"/>
              <p:cNvSpPr txBox="1"/>
              <p:nvPr/>
            </p:nvSpPr>
            <p:spPr>
              <a:xfrm>
                <a:off x="1115616" y="2708920"/>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69" name="テキスト ボックス 68"/>
              <p:cNvSpPr txBox="1"/>
              <p:nvPr/>
            </p:nvSpPr>
            <p:spPr>
              <a:xfrm>
                <a:off x="2303006" y="2278033"/>
                <a:ext cx="720080" cy="461665"/>
              </a:xfrm>
              <a:prstGeom prst="rect">
                <a:avLst/>
              </a:prstGeom>
              <a:noFill/>
            </p:spPr>
            <p:txBody>
              <a:bodyPr wrap="square" rtlCol="0">
                <a:spAutoFit/>
              </a:bodyPr>
              <a:lstStyle/>
              <a:p>
                <a:pPr algn="ctr"/>
                <a:r>
                  <a:rPr lang="en-US" altLang="ja-JP" sz="2400" b="1" dirty="0" smtClean="0"/>
                  <a:t>ND</a:t>
                </a:r>
                <a:endParaRPr kumimoji="1" lang="ja-JP" altLang="en-US" sz="2400" b="1" dirty="0"/>
              </a:p>
            </p:txBody>
          </p:sp>
          <p:sp>
            <p:nvSpPr>
              <p:cNvPr id="70" name="テキスト ボックス 69"/>
              <p:cNvSpPr txBox="1"/>
              <p:nvPr/>
            </p:nvSpPr>
            <p:spPr>
              <a:xfrm>
                <a:off x="3707904" y="1965908"/>
                <a:ext cx="720080" cy="461665"/>
              </a:xfrm>
              <a:prstGeom prst="rect">
                <a:avLst/>
              </a:prstGeom>
              <a:noFill/>
            </p:spPr>
            <p:txBody>
              <a:bodyPr wrap="square" rtlCol="0">
                <a:spAutoFit/>
              </a:bodyPr>
              <a:lstStyle/>
              <a:p>
                <a:pPr algn="ctr"/>
                <a:r>
                  <a:rPr lang="en-US" altLang="ja-JP" sz="2400" b="1" dirty="0"/>
                  <a:t>S</a:t>
                </a:r>
                <a:r>
                  <a:rPr lang="en-US" altLang="ja-JP" sz="2400" b="1" dirty="0" smtClean="0"/>
                  <a:t>D</a:t>
                </a:r>
                <a:endParaRPr kumimoji="1" lang="ja-JP" altLang="en-US" sz="2400" b="1" dirty="0"/>
              </a:p>
            </p:txBody>
          </p:sp>
          <p:sp>
            <p:nvSpPr>
              <p:cNvPr id="71" name="テキスト ボックス 70"/>
              <p:cNvSpPr txBox="1"/>
              <p:nvPr/>
            </p:nvSpPr>
            <p:spPr>
              <a:xfrm>
                <a:off x="953598" y="1311887"/>
                <a:ext cx="1044116" cy="584775"/>
              </a:xfrm>
              <a:prstGeom prst="rect">
                <a:avLst/>
              </a:prstGeom>
              <a:noFill/>
            </p:spPr>
            <p:txBody>
              <a:bodyPr wrap="square" rtlCol="0">
                <a:spAutoFit/>
              </a:bodyPr>
              <a:lstStyle/>
              <a:p>
                <a:pPr algn="ctr"/>
                <a:r>
                  <a:rPr kumimoji="1" lang="en-US" altLang="ja-JP" sz="3200" b="1" baseline="30000" dirty="0" smtClean="0"/>
                  <a:t>40</a:t>
                </a:r>
                <a:r>
                  <a:rPr kumimoji="1" lang="en-US" altLang="ja-JP" sz="3200" b="1" dirty="0" smtClean="0"/>
                  <a:t>Ca</a:t>
                </a:r>
                <a:endParaRPr kumimoji="1" lang="ja-JP" altLang="en-US" sz="3200" b="1" dirty="0"/>
              </a:p>
            </p:txBody>
          </p:sp>
        </p:grpSp>
        <p:sp>
          <p:nvSpPr>
            <p:cNvPr id="72" name="テキスト ボックス 71"/>
            <p:cNvSpPr txBox="1"/>
            <p:nvPr/>
          </p:nvSpPr>
          <p:spPr>
            <a:xfrm>
              <a:off x="-1996293" y="2240430"/>
              <a:ext cx="3228191" cy="461665"/>
            </a:xfrm>
            <a:prstGeom prst="rect">
              <a:avLst/>
            </a:prstGeom>
            <a:noFill/>
          </p:spPr>
          <p:txBody>
            <a:bodyPr wrap="square" rtlCol="0">
              <a:spAutoFit/>
            </a:bodyPr>
            <a:lstStyle/>
            <a:p>
              <a:pPr algn="ctr"/>
              <a:r>
                <a:rPr kumimoji="1" lang="en-US" altLang="ja-JP" sz="2400" b="1" dirty="0" smtClean="0">
                  <a:solidFill>
                    <a:schemeClr val="tx2"/>
                  </a:solidFill>
                </a:rPr>
                <a:t>Energy surface</a:t>
              </a:r>
              <a:endParaRPr kumimoji="1" lang="ja-JP" altLang="en-US" sz="2400" b="1" dirty="0">
                <a:solidFill>
                  <a:schemeClr val="tx2"/>
                </a:solidFill>
              </a:endParaRPr>
            </a:p>
          </p:txBody>
        </p:sp>
        <p:cxnSp>
          <p:nvCxnSpPr>
            <p:cNvPr id="73" name="直線矢印コネクタ 72"/>
            <p:cNvCxnSpPr/>
            <p:nvPr/>
          </p:nvCxnSpPr>
          <p:spPr>
            <a:xfrm>
              <a:off x="313264" y="3392822"/>
              <a:ext cx="0" cy="1068835"/>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15042" y="3480064"/>
              <a:ext cx="576064" cy="523220"/>
            </a:xfrm>
            <a:prstGeom prst="rect">
              <a:avLst/>
            </a:prstGeom>
            <a:noFill/>
          </p:spPr>
          <p:txBody>
            <a:bodyPr wrap="square" rtlCol="0">
              <a:spAutoFit/>
            </a:bodyPr>
            <a:lstStyle/>
            <a:p>
              <a:pPr algn="ctr"/>
              <a:r>
                <a:rPr kumimoji="1" lang="en-US" altLang="ja-JP" sz="2800" dirty="0" err="1" smtClean="0">
                  <a:latin typeface="Symbol" panose="05050102010706020507" pitchFamily="18" charset="2"/>
                </a:rPr>
                <a:t>e</a:t>
              </a:r>
              <a:r>
                <a:rPr kumimoji="1" lang="en-US" altLang="ja-JP" sz="2800" baseline="-25000" dirty="0" err="1" smtClean="0">
                  <a:latin typeface="Symbol" panose="05050102010706020507" pitchFamily="18" charset="2"/>
                </a:rPr>
                <a:t>L</a:t>
              </a:r>
              <a:endParaRPr kumimoji="1" lang="ja-JP" altLang="en-US" sz="2800" baseline="-25000" dirty="0">
                <a:latin typeface="Symbol" panose="05050102010706020507" pitchFamily="18" charset="2"/>
              </a:endParaRPr>
            </a:p>
          </p:txBody>
        </p:sp>
      </p:grpSp>
    </p:spTree>
    <p:extLst>
      <p:ext uri="{BB962C8B-B14F-4D97-AF65-F5344CB8AC3E}">
        <p14:creationId xmlns:p14="http://schemas.microsoft.com/office/powerpoint/2010/main" val="1877171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1">
              <a:lnSpc>
                <a:spcPct val="120000"/>
              </a:lnSpc>
            </a:pPr>
            <a:r>
              <a:rPr lang="en-US" altLang="ja-JP" dirty="0" smtClean="0"/>
              <a:t>Definition:</a:t>
            </a:r>
          </a:p>
          <a:p>
            <a:pPr lvl="1"/>
            <a:r>
              <a:rPr lang="en-US" altLang="ja-JP" dirty="0"/>
              <a:t>General trend: </a:t>
            </a:r>
            <a:r>
              <a:rPr lang="en-US" altLang="ja-JP" dirty="0" err="1" smtClean="0">
                <a:latin typeface="Symbol" panose="05050102010706020507" pitchFamily="18" charset="2"/>
              </a:rPr>
              <a:t>e</a:t>
            </a:r>
            <a:r>
              <a:rPr lang="en-US" altLang="ja-JP" baseline="-25000" dirty="0" err="1" smtClean="0">
                <a:latin typeface="Symbol" panose="05050102010706020507" pitchFamily="18" charset="2"/>
              </a:rPr>
              <a:t>L</a:t>
            </a:r>
            <a:r>
              <a:rPr lang="en-US" altLang="ja-JP" dirty="0" smtClean="0"/>
              <a:t> </a:t>
            </a:r>
            <a:r>
              <a:rPr lang="en-US" altLang="ja-JP" dirty="0"/>
              <a:t>changes within </a:t>
            </a:r>
            <a:r>
              <a:rPr lang="en-US" altLang="ja-JP" dirty="0" smtClean="0"/>
              <a:t>1 - 2 </a:t>
            </a:r>
            <a:r>
              <a:rPr lang="en-US" altLang="ja-JP" dirty="0"/>
              <a:t>MeV </a:t>
            </a:r>
            <a:r>
              <a:rPr lang="en-US" altLang="ja-JP" dirty="0" smtClean="0"/>
              <a:t>as </a:t>
            </a:r>
            <a:r>
              <a:rPr lang="en-US" altLang="ja-JP" dirty="0" smtClean="0">
                <a:latin typeface="Symbol" pitchFamily="18" charset="2"/>
              </a:rPr>
              <a:t>b</a:t>
            </a:r>
            <a:r>
              <a:rPr lang="en-US" altLang="ja-JP" dirty="0" smtClean="0"/>
              <a:t> increases</a:t>
            </a:r>
            <a:endParaRPr lang="en-US" altLang="ja-JP" dirty="0"/>
          </a:p>
          <a:p>
            <a:pPr lvl="1"/>
            <a:endParaRPr kumimoji="1" lang="en-US" altLang="ja-JP" dirty="0" smtClean="0"/>
          </a:p>
          <a:p>
            <a:endParaRPr kumimoji="1" lang="ja-JP" altLang="en-US" dirty="0">
              <a:latin typeface="Symbol" panose="05050102010706020507" pitchFamily="18" charset="2"/>
            </a:endParaRPr>
          </a:p>
        </p:txBody>
      </p:sp>
      <p:sp>
        <p:nvSpPr>
          <p:cNvPr id="2" name="タイトル 1"/>
          <p:cNvSpPr>
            <a:spLocks noGrp="1"/>
          </p:cNvSpPr>
          <p:nvPr>
            <p:ph type="title"/>
          </p:nvPr>
        </p:nvSpPr>
        <p:spPr/>
        <p:txBody>
          <a:bodyPr/>
          <a:lstStyle/>
          <a:p>
            <a:r>
              <a:rPr lang="en-US" altLang="ja-JP" dirty="0" smtClean="0">
                <a:latin typeface="Symbol" pitchFamily="18" charset="2"/>
              </a:rPr>
              <a:t>L</a:t>
            </a:r>
            <a:r>
              <a:rPr lang="en-US" altLang="ja-JP" dirty="0" smtClean="0"/>
              <a:t> single particle energy</a:t>
            </a:r>
            <a:endParaRPr kumimoji="1" lang="ja-JP" altLang="en-US" dirty="0">
              <a:latin typeface="Symbol" panose="05050102010706020507" pitchFamily="18" charset="2"/>
            </a:endParaRPr>
          </a:p>
        </p:txBody>
      </p:sp>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836712"/>
            <a:ext cx="3984043" cy="36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5520273" y="1916832"/>
            <a:ext cx="3228191" cy="430887"/>
          </a:xfrm>
          <a:prstGeom prst="rect">
            <a:avLst/>
          </a:prstGeom>
          <a:noFill/>
        </p:spPr>
        <p:txBody>
          <a:bodyPr wrap="square" rtlCol="0">
            <a:spAutoFit/>
          </a:bodyPr>
          <a:lstStyle/>
          <a:p>
            <a:pPr algn="ctr"/>
            <a:r>
              <a:rPr kumimoji="1" lang="en-US" altLang="ja-JP" sz="2200" dirty="0" smtClean="0">
                <a:latin typeface="Symbol" panose="05050102010706020507" pitchFamily="18" charset="2"/>
              </a:rPr>
              <a:t>L</a:t>
            </a:r>
            <a:r>
              <a:rPr kumimoji="1" lang="en-US" altLang="ja-JP" sz="2200" dirty="0" smtClean="0"/>
              <a:t> single particle energy</a:t>
            </a:r>
            <a:endParaRPr kumimoji="1" lang="ja-JP" altLang="en-US" sz="2200" dirty="0"/>
          </a:p>
        </p:txBody>
      </p:sp>
      <p:grpSp>
        <p:nvGrpSpPr>
          <p:cNvPr id="9" name="グループ化 8"/>
          <p:cNvGrpSpPr/>
          <p:nvPr/>
        </p:nvGrpSpPr>
        <p:grpSpPr>
          <a:xfrm>
            <a:off x="4427984" y="2290132"/>
            <a:ext cx="4680520" cy="2218988"/>
            <a:chOff x="-108520" y="2204864"/>
            <a:chExt cx="4680520" cy="2218988"/>
          </a:xfrm>
        </p:grpSpPr>
        <p:pic>
          <p:nvPicPr>
            <p:cNvPr id="33" name="図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2204864"/>
              <a:ext cx="4680520" cy="2218988"/>
            </a:xfrm>
            <a:prstGeom prst="rect">
              <a:avLst/>
            </a:prstGeom>
          </p:spPr>
        </p:pic>
        <p:sp>
          <p:nvSpPr>
            <p:cNvPr id="37" name="テキスト ボックス 36"/>
            <p:cNvSpPr txBox="1"/>
            <p:nvPr/>
          </p:nvSpPr>
          <p:spPr>
            <a:xfrm>
              <a:off x="1021845" y="3083525"/>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38" name="テキスト ボックス 37"/>
            <p:cNvSpPr txBox="1"/>
            <p:nvPr/>
          </p:nvSpPr>
          <p:spPr>
            <a:xfrm>
              <a:off x="2498172" y="2780928"/>
              <a:ext cx="720080" cy="461665"/>
            </a:xfrm>
            <a:prstGeom prst="rect">
              <a:avLst/>
            </a:prstGeom>
            <a:noFill/>
          </p:spPr>
          <p:txBody>
            <a:bodyPr wrap="square" rtlCol="0">
              <a:spAutoFit/>
            </a:bodyPr>
            <a:lstStyle/>
            <a:p>
              <a:pPr algn="ctr"/>
              <a:r>
                <a:rPr lang="en-US" altLang="ja-JP" sz="2400" b="1" dirty="0" smtClean="0"/>
                <a:t>N</a:t>
              </a:r>
              <a:r>
                <a:rPr kumimoji="1" lang="en-US" altLang="ja-JP" sz="2400" b="1" dirty="0" smtClean="0"/>
                <a:t>D</a:t>
              </a:r>
              <a:endParaRPr kumimoji="1" lang="ja-JP" altLang="en-US" sz="2400" b="1" dirty="0"/>
            </a:p>
          </p:txBody>
        </p:sp>
        <p:sp>
          <p:nvSpPr>
            <p:cNvPr id="39" name="テキスト ボックス 38"/>
            <p:cNvSpPr txBox="1"/>
            <p:nvPr/>
          </p:nvSpPr>
          <p:spPr>
            <a:xfrm>
              <a:off x="3721182" y="2728084"/>
              <a:ext cx="720080" cy="461665"/>
            </a:xfrm>
            <a:prstGeom prst="rect">
              <a:avLst/>
            </a:prstGeom>
            <a:noFill/>
          </p:spPr>
          <p:txBody>
            <a:bodyPr wrap="square" rtlCol="0">
              <a:spAutoFit/>
            </a:bodyPr>
            <a:lstStyle/>
            <a:p>
              <a:pPr algn="ctr"/>
              <a:r>
                <a:rPr lang="en-US" altLang="ja-JP" sz="2400" b="1" dirty="0"/>
                <a:t>S</a:t>
              </a:r>
              <a:r>
                <a:rPr kumimoji="1" lang="en-US" altLang="ja-JP" sz="2400" b="1" dirty="0" smtClean="0"/>
                <a:t>D</a:t>
              </a:r>
              <a:endParaRPr kumimoji="1" lang="ja-JP" altLang="en-US" sz="2400" b="1" dirty="0"/>
            </a:p>
          </p:txBody>
        </p:sp>
        <p:grpSp>
          <p:nvGrpSpPr>
            <p:cNvPr id="40" name="グループ化 39"/>
            <p:cNvGrpSpPr/>
            <p:nvPr/>
          </p:nvGrpSpPr>
          <p:grpSpPr>
            <a:xfrm>
              <a:off x="979509" y="2269902"/>
              <a:ext cx="963725" cy="646331"/>
              <a:chOff x="-1376088" y="3189977"/>
              <a:chExt cx="963725" cy="646331"/>
            </a:xfrm>
          </p:grpSpPr>
          <p:sp>
            <p:nvSpPr>
              <p:cNvPr id="41" name="正方形/長方形 40"/>
              <p:cNvSpPr/>
              <p:nvPr/>
            </p:nvSpPr>
            <p:spPr>
              <a:xfrm>
                <a:off x="-1376088" y="3189977"/>
                <a:ext cx="963725" cy="646331"/>
              </a:xfrm>
              <a:prstGeom prst="rect">
                <a:avLst/>
              </a:prstGeom>
            </p:spPr>
            <p:txBody>
              <a:bodyPr wrap="none">
                <a:spAutoFit/>
              </a:bodyPr>
              <a:lstStyle/>
              <a:p>
                <a:r>
                  <a:rPr lang="en-US" altLang="ja-JP" sz="3600" baseline="30000"/>
                  <a:t>4</a:t>
                </a:r>
                <a:r>
                  <a:rPr lang="en-US" altLang="ja-JP" sz="3600" baseline="30000" smtClean="0"/>
                  <a:t>1</a:t>
                </a:r>
                <a:r>
                  <a:rPr lang="en-US" altLang="ja-JP" sz="3600" smtClean="0"/>
                  <a:t>Ca</a:t>
                </a:r>
                <a:endParaRPr lang="ja-JP" altLang="en-US" sz="3600" dirty="0"/>
              </a:p>
            </p:txBody>
          </p:sp>
          <p:sp>
            <p:nvSpPr>
              <p:cNvPr id="42" name="正方形/長方形 41"/>
              <p:cNvSpPr/>
              <p:nvPr/>
            </p:nvSpPr>
            <p:spPr>
              <a:xfrm>
                <a:off x="-1226338" y="3270696"/>
                <a:ext cx="349776" cy="523220"/>
              </a:xfrm>
              <a:prstGeom prst="rect">
                <a:avLst/>
              </a:prstGeom>
            </p:spPr>
            <p:txBody>
              <a:bodyPr wrap="none">
                <a:spAutoFit/>
              </a:bodyPr>
              <a:lstStyle/>
              <a:p>
                <a:r>
                  <a:rPr lang="en-US" altLang="ja-JP" sz="2800" baseline="-25000" dirty="0">
                    <a:latin typeface="Symbol" panose="05050102010706020507" pitchFamily="18" charset="2"/>
                  </a:rPr>
                  <a:t>L</a:t>
                </a:r>
                <a:endParaRPr lang="ja-JP" altLang="en-US" sz="2800" dirty="0"/>
              </a:p>
            </p:txBody>
          </p:sp>
        </p:grpSp>
        <p:sp>
          <p:nvSpPr>
            <p:cNvPr id="46" name="テキスト ボックス 45"/>
            <p:cNvSpPr txBox="1"/>
            <p:nvPr/>
          </p:nvSpPr>
          <p:spPr>
            <a:xfrm>
              <a:off x="2373329" y="3356992"/>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grpSp>
      <p:grpSp>
        <p:nvGrpSpPr>
          <p:cNvPr id="7" name="グループ化 6"/>
          <p:cNvGrpSpPr/>
          <p:nvPr/>
        </p:nvGrpSpPr>
        <p:grpSpPr>
          <a:xfrm>
            <a:off x="77524" y="2528462"/>
            <a:ext cx="4405766" cy="3708850"/>
            <a:chOff x="-2700808" y="2240430"/>
            <a:chExt cx="4405766" cy="3708850"/>
          </a:xfrm>
        </p:grpSpPr>
        <p:sp>
          <p:nvSpPr>
            <p:cNvPr id="4" name="角丸四角形 3"/>
            <p:cNvSpPr/>
            <p:nvPr/>
          </p:nvSpPr>
          <p:spPr>
            <a:xfrm>
              <a:off x="-2700808" y="2240430"/>
              <a:ext cx="4405766" cy="3708850"/>
            </a:xfrm>
            <a:prstGeom prst="roundRect">
              <a:avLst>
                <a:gd name="adj" fmla="val 12406"/>
              </a:avLst>
            </a:prstGeom>
            <a:solidFill>
              <a:schemeClr val="accent5">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875694" y="2821940"/>
              <a:ext cx="3472902" cy="249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p:cNvGrpSpPr/>
            <p:nvPr/>
          </p:nvGrpSpPr>
          <p:grpSpPr>
            <a:xfrm>
              <a:off x="-2665278" y="2796426"/>
              <a:ext cx="4248472" cy="3037719"/>
              <a:chOff x="179512" y="1311887"/>
              <a:chExt cx="4248472" cy="3037719"/>
            </a:xfrm>
          </p:grpSpPr>
          <p:pic>
            <p:nvPicPr>
              <p:cNvPr id="65" name="図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311887"/>
                <a:ext cx="4246988" cy="3037719"/>
              </a:xfrm>
              <a:prstGeom prst="rect">
                <a:avLst/>
              </a:prstGeom>
            </p:spPr>
          </p:pic>
          <p:sp>
            <p:nvSpPr>
              <p:cNvPr id="66" name="テキスト ボックス 65"/>
              <p:cNvSpPr txBox="1"/>
              <p:nvPr/>
            </p:nvSpPr>
            <p:spPr>
              <a:xfrm>
                <a:off x="2448272" y="3043602"/>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sp>
            <p:nvSpPr>
              <p:cNvPr id="67" name="テキスト ボックス 66"/>
              <p:cNvSpPr txBox="1"/>
              <p:nvPr/>
            </p:nvSpPr>
            <p:spPr>
              <a:xfrm>
                <a:off x="1907704" y="1444714"/>
                <a:ext cx="1296144"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endParaRPr kumimoji="1" lang="ja-JP" altLang="en-US" sz="2000" b="1" dirty="0">
                  <a:solidFill>
                    <a:srgbClr val="C00000"/>
                  </a:solidFill>
                </a:endParaRPr>
              </a:p>
            </p:txBody>
          </p:sp>
          <p:sp>
            <p:nvSpPr>
              <p:cNvPr id="68" name="テキスト ボックス 67"/>
              <p:cNvSpPr txBox="1"/>
              <p:nvPr/>
            </p:nvSpPr>
            <p:spPr>
              <a:xfrm>
                <a:off x="1115616" y="2708920"/>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69" name="テキスト ボックス 68"/>
              <p:cNvSpPr txBox="1"/>
              <p:nvPr/>
            </p:nvSpPr>
            <p:spPr>
              <a:xfrm>
                <a:off x="2303006" y="2278033"/>
                <a:ext cx="720080" cy="461665"/>
              </a:xfrm>
              <a:prstGeom prst="rect">
                <a:avLst/>
              </a:prstGeom>
              <a:noFill/>
            </p:spPr>
            <p:txBody>
              <a:bodyPr wrap="square" rtlCol="0">
                <a:spAutoFit/>
              </a:bodyPr>
              <a:lstStyle/>
              <a:p>
                <a:pPr algn="ctr"/>
                <a:r>
                  <a:rPr lang="en-US" altLang="ja-JP" sz="2400" b="1" dirty="0" smtClean="0"/>
                  <a:t>ND</a:t>
                </a:r>
                <a:endParaRPr kumimoji="1" lang="ja-JP" altLang="en-US" sz="2400" b="1" dirty="0"/>
              </a:p>
            </p:txBody>
          </p:sp>
          <p:sp>
            <p:nvSpPr>
              <p:cNvPr id="70" name="テキスト ボックス 69"/>
              <p:cNvSpPr txBox="1"/>
              <p:nvPr/>
            </p:nvSpPr>
            <p:spPr>
              <a:xfrm>
                <a:off x="3707904" y="1965908"/>
                <a:ext cx="720080" cy="461665"/>
              </a:xfrm>
              <a:prstGeom prst="rect">
                <a:avLst/>
              </a:prstGeom>
              <a:noFill/>
            </p:spPr>
            <p:txBody>
              <a:bodyPr wrap="square" rtlCol="0">
                <a:spAutoFit/>
              </a:bodyPr>
              <a:lstStyle/>
              <a:p>
                <a:pPr algn="ctr"/>
                <a:r>
                  <a:rPr lang="en-US" altLang="ja-JP" sz="2400" b="1" dirty="0"/>
                  <a:t>S</a:t>
                </a:r>
                <a:r>
                  <a:rPr lang="en-US" altLang="ja-JP" sz="2400" b="1" dirty="0" smtClean="0"/>
                  <a:t>D</a:t>
                </a:r>
                <a:endParaRPr kumimoji="1" lang="ja-JP" altLang="en-US" sz="2400" b="1" dirty="0"/>
              </a:p>
            </p:txBody>
          </p:sp>
          <p:sp>
            <p:nvSpPr>
              <p:cNvPr id="71" name="テキスト ボックス 70"/>
              <p:cNvSpPr txBox="1"/>
              <p:nvPr/>
            </p:nvSpPr>
            <p:spPr>
              <a:xfrm>
                <a:off x="953598" y="1311887"/>
                <a:ext cx="1044116" cy="584775"/>
              </a:xfrm>
              <a:prstGeom prst="rect">
                <a:avLst/>
              </a:prstGeom>
              <a:noFill/>
            </p:spPr>
            <p:txBody>
              <a:bodyPr wrap="square" rtlCol="0">
                <a:spAutoFit/>
              </a:bodyPr>
              <a:lstStyle/>
              <a:p>
                <a:pPr algn="ctr"/>
                <a:r>
                  <a:rPr kumimoji="1" lang="en-US" altLang="ja-JP" sz="3200" b="1" baseline="30000" dirty="0" smtClean="0"/>
                  <a:t>40</a:t>
                </a:r>
                <a:r>
                  <a:rPr kumimoji="1" lang="en-US" altLang="ja-JP" sz="3200" b="1" dirty="0" smtClean="0"/>
                  <a:t>Ca</a:t>
                </a:r>
                <a:endParaRPr kumimoji="1" lang="ja-JP" altLang="en-US" sz="3200" b="1" dirty="0"/>
              </a:p>
            </p:txBody>
          </p:sp>
        </p:grpSp>
        <p:sp>
          <p:nvSpPr>
            <p:cNvPr id="72" name="テキスト ボックス 71"/>
            <p:cNvSpPr txBox="1"/>
            <p:nvPr/>
          </p:nvSpPr>
          <p:spPr>
            <a:xfrm>
              <a:off x="-1996293" y="2240430"/>
              <a:ext cx="3228191" cy="461665"/>
            </a:xfrm>
            <a:prstGeom prst="rect">
              <a:avLst/>
            </a:prstGeom>
            <a:noFill/>
          </p:spPr>
          <p:txBody>
            <a:bodyPr wrap="square" rtlCol="0">
              <a:spAutoFit/>
            </a:bodyPr>
            <a:lstStyle/>
            <a:p>
              <a:pPr algn="ctr"/>
              <a:r>
                <a:rPr kumimoji="1" lang="en-US" altLang="ja-JP" sz="2400" b="1" dirty="0" smtClean="0">
                  <a:solidFill>
                    <a:schemeClr val="tx2"/>
                  </a:solidFill>
                </a:rPr>
                <a:t>Energy surface</a:t>
              </a:r>
              <a:endParaRPr kumimoji="1" lang="ja-JP" altLang="en-US" sz="2400" b="1" dirty="0">
                <a:solidFill>
                  <a:schemeClr val="tx2"/>
                </a:solidFill>
              </a:endParaRPr>
            </a:p>
          </p:txBody>
        </p:sp>
        <p:cxnSp>
          <p:nvCxnSpPr>
            <p:cNvPr id="73" name="直線矢印コネクタ 72"/>
            <p:cNvCxnSpPr/>
            <p:nvPr/>
          </p:nvCxnSpPr>
          <p:spPr>
            <a:xfrm>
              <a:off x="313264" y="3392822"/>
              <a:ext cx="0" cy="1068835"/>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15042" y="3480064"/>
              <a:ext cx="576064" cy="523220"/>
            </a:xfrm>
            <a:prstGeom prst="rect">
              <a:avLst/>
            </a:prstGeom>
            <a:noFill/>
          </p:spPr>
          <p:txBody>
            <a:bodyPr wrap="square" rtlCol="0">
              <a:spAutoFit/>
            </a:bodyPr>
            <a:lstStyle/>
            <a:p>
              <a:pPr algn="ctr"/>
              <a:r>
                <a:rPr kumimoji="1" lang="en-US" altLang="ja-JP" sz="2800" dirty="0" err="1" smtClean="0">
                  <a:latin typeface="Symbol" panose="05050102010706020507" pitchFamily="18" charset="2"/>
                </a:rPr>
                <a:t>e</a:t>
              </a:r>
              <a:r>
                <a:rPr kumimoji="1" lang="en-US" altLang="ja-JP" sz="2800" baseline="-25000" dirty="0" err="1" smtClean="0">
                  <a:latin typeface="Symbol" panose="05050102010706020507" pitchFamily="18" charset="2"/>
                </a:rPr>
                <a:t>L</a:t>
              </a:r>
              <a:endParaRPr kumimoji="1" lang="ja-JP" altLang="en-US" sz="2800" baseline="-25000" dirty="0">
                <a:latin typeface="Symbol" panose="05050102010706020507" pitchFamily="18" charset="2"/>
              </a:endParaRPr>
            </a:p>
          </p:txBody>
        </p:sp>
      </p:grpSp>
      <p:grpSp>
        <p:nvGrpSpPr>
          <p:cNvPr id="36" name="グループ化 35"/>
          <p:cNvGrpSpPr/>
          <p:nvPr/>
        </p:nvGrpSpPr>
        <p:grpSpPr>
          <a:xfrm>
            <a:off x="4449613" y="4384662"/>
            <a:ext cx="4667242" cy="2401676"/>
            <a:chOff x="4441262" y="4483708"/>
            <a:chExt cx="4667242" cy="2401676"/>
          </a:xfrm>
        </p:grpSpPr>
        <p:pic>
          <p:nvPicPr>
            <p:cNvPr id="43" name="図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1262" y="4483708"/>
              <a:ext cx="4667242" cy="2401676"/>
            </a:xfrm>
            <a:prstGeom prst="rect">
              <a:avLst/>
            </a:prstGeom>
          </p:spPr>
        </p:pic>
        <p:grpSp>
          <p:nvGrpSpPr>
            <p:cNvPr id="44" name="グループ化 43"/>
            <p:cNvGrpSpPr/>
            <p:nvPr/>
          </p:nvGrpSpPr>
          <p:grpSpPr>
            <a:xfrm>
              <a:off x="5557681" y="4654877"/>
              <a:ext cx="742511" cy="646331"/>
              <a:chOff x="-1376088" y="3189977"/>
              <a:chExt cx="742511" cy="646331"/>
            </a:xfrm>
          </p:grpSpPr>
          <p:sp>
            <p:nvSpPr>
              <p:cNvPr id="47" name="正方形/長方形 46"/>
              <p:cNvSpPr/>
              <p:nvPr/>
            </p:nvSpPr>
            <p:spPr>
              <a:xfrm>
                <a:off x="-1376088" y="3189977"/>
                <a:ext cx="742511" cy="646331"/>
              </a:xfrm>
              <a:prstGeom prst="rect">
                <a:avLst/>
              </a:prstGeom>
            </p:spPr>
            <p:txBody>
              <a:bodyPr wrap="none">
                <a:spAutoFit/>
              </a:bodyPr>
              <a:lstStyle/>
              <a:p>
                <a:r>
                  <a:rPr lang="en-US" altLang="ja-JP" sz="3600" baseline="30000" dirty="0" smtClean="0"/>
                  <a:t>13</a:t>
                </a:r>
                <a:r>
                  <a:rPr lang="en-US" altLang="ja-JP" sz="3600" dirty="0" smtClean="0"/>
                  <a:t>C</a:t>
                </a:r>
                <a:endParaRPr lang="ja-JP" altLang="en-US" sz="3600" dirty="0"/>
              </a:p>
            </p:txBody>
          </p:sp>
          <p:sp>
            <p:nvSpPr>
              <p:cNvPr id="48" name="正方形/長方形 47"/>
              <p:cNvSpPr/>
              <p:nvPr/>
            </p:nvSpPr>
            <p:spPr>
              <a:xfrm>
                <a:off x="-1226338" y="3270696"/>
                <a:ext cx="349776" cy="523220"/>
              </a:xfrm>
              <a:prstGeom prst="rect">
                <a:avLst/>
              </a:prstGeom>
            </p:spPr>
            <p:txBody>
              <a:bodyPr wrap="none">
                <a:spAutoFit/>
              </a:bodyPr>
              <a:lstStyle/>
              <a:p>
                <a:r>
                  <a:rPr lang="en-US" altLang="ja-JP" sz="2800" baseline="-25000" dirty="0">
                    <a:latin typeface="Symbol" panose="05050102010706020507" pitchFamily="18" charset="2"/>
                  </a:rPr>
                  <a:t>L</a:t>
                </a:r>
                <a:endParaRPr lang="ja-JP" altLang="en-US" sz="2800" dirty="0"/>
              </a:p>
            </p:txBody>
          </p:sp>
        </p:grpSp>
        <p:sp>
          <p:nvSpPr>
            <p:cNvPr id="45" name="テキスト ボックス 44"/>
            <p:cNvSpPr txBox="1"/>
            <p:nvPr/>
          </p:nvSpPr>
          <p:spPr>
            <a:xfrm>
              <a:off x="6755842" y="5484491"/>
              <a:ext cx="1879979"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13</a:t>
              </a:r>
              <a:r>
                <a:rPr lang="en-US" altLang="ja-JP" sz="2000" b="1" dirty="0" smtClean="0">
                  <a:solidFill>
                    <a:srgbClr val="C00000"/>
                  </a:solidFill>
                  <a:latin typeface="Cambria Math"/>
                  <a:ea typeface="Cambria Math"/>
                </a:rPr>
                <a:t>C(</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grpSp>
      <p:grpSp>
        <p:nvGrpSpPr>
          <p:cNvPr id="49" name="グループ化 48"/>
          <p:cNvGrpSpPr/>
          <p:nvPr/>
        </p:nvGrpSpPr>
        <p:grpSpPr>
          <a:xfrm>
            <a:off x="3779912" y="1556792"/>
            <a:ext cx="4882476" cy="430887"/>
            <a:chOff x="-670516" y="1916832"/>
            <a:chExt cx="4882476" cy="430887"/>
          </a:xfrm>
        </p:grpSpPr>
        <p:sp>
          <p:nvSpPr>
            <p:cNvPr id="50" name="テキスト ボックス 49"/>
            <p:cNvSpPr txBox="1"/>
            <p:nvPr/>
          </p:nvSpPr>
          <p:spPr>
            <a:xfrm>
              <a:off x="-108520" y="1916832"/>
              <a:ext cx="4320480" cy="430887"/>
            </a:xfrm>
            <a:prstGeom prst="rect">
              <a:avLst/>
            </a:prstGeom>
            <a:noFill/>
          </p:spPr>
          <p:txBody>
            <a:bodyPr wrap="square" rtlCol="0">
              <a:spAutoFit/>
            </a:bodyPr>
            <a:lstStyle/>
            <a:p>
              <a:pPr algn="ctr"/>
              <a:r>
                <a:rPr kumimoji="1" lang="en-US" altLang="ja-JP" sz="2200" b="1" dirty="0" smtClean="0">
                  <a:solidFill>
                    <a:srgbClr val="FF0000"/>
                  </a:solidFill>
                </a:rPr>
                <a:t>Similar to the </a:t>
              </a:r>
              <a:r>
                <a:rPr kumimoji="1" lang="en-US" altLang="ja-JP" sz="2200" b="1" i="1" dirty="0" smtClean="0">
                  <a:solidFill>
                    <a:srgbClr val="FF0000"/>
                  </a:solidFill>
                </a:rPr>
                <a:t>p</a:t>
              </a:r>
              <a:r>
                <a:rPr kumimoji="1" lang="en-US" altLang="ja-JP" sz="2200" b="1" dirty="0" smtClean="0">
                  <a:solidFill>
                    <a:srgbClr val="FF0000"/>
                  </a:solidFill>
                </a:rPr>
                <a:t> shell </a:t>
              </a:r>
              <a:r>
                <a:rPr kumimoji="1" lang="en-US" altLang="ja-JP" sz="2200" b="1" dirty="0" smtClean="0">
                  <a:solidFill>
                    <a:srgbClr val="FF0000"/>
                  </a:solidFill>
                  <a:latin typeface="Symbol" pitchFamily="18" charset="2"/>
                </a:rPr>
                <a:t>L</a:t>
              </a:r>
              <a:r>
                <a:rPr kumimoji="1" lang="en-US" altLang="ja-JP" sz="2200" b="1" dirty="0" smtClean="0">
                  <a:solidFill>
                    <a:srgbClr val="FF0000"/>
                  </a:solidFill>
                </a:rPr>
                <a:t> hypernuclei</a:t>
              </a:r>
              <a:endParaRPr kumimoji="1" lang="ja-JP" altLang="en-US" sz="2200" b="1" dirty="0">
                <a:solidFill>
                  <a:srgbClr val="FF0000"/>
                </a:solidFill>
              </a:endParaRPr>
            </a:p>
          </p:txBody>
        </p:sp>
        <p:cxnSp>
          <p:nvCxnSpPr>
            <p:cNvPr id="51" name="直線矢印コネクタ 50"/>
            <p:cNvCxnSpPr/>
            <p:nvPr/>
          </p:nvCxnSpPr>
          <p:spPr>
            <a:xfrm>
              <a:off x="-670516" y="2132275"/>
              <a:ext cx="5040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9519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53915" y="1545147"/>
            <a:ext cx="8436167" cy="5236031"/>
            <a:chOff x="353915" y="1649353"/>
            <a:chExt cx="8436167" cy="5236031"/>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15" y="1649353"/>
              <a:ext cx="8436167" cy="5236031"/>
            </a:xfrm>
            <a:prstGeom prst="rect">
              <a:avLst/>
            </a:prstGeom>
          </p:spPr>
        </p:pic>
        <p:sp>
          <p:nvSpPr>
            <p:cNvPr id="4" name="正方形/長方形 3"/>
            <p:cNvSpPr/>
            <p:nvPr/>
          </p:nvSpPr>
          <p:spPr>
            <a:xfrm>
              <a:off x="3995936" y="1649353"/>
              <a:ext cx="1080120" cy="48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708983" y="5851532"/>
              <a:ext cx="1080120" cy="77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kumimoji="1" lang="en-US" altLang="ja-JP" dirty="0" smtClean="0"/>
              <a:t>Difference of </a:t>
            </a:r>
            <a:r>
              <a:rPr kumimoji="1" lang="en-US" altLang="ja-JP" dirty="0" smtClean="0">
                <a:latin typeface="Symbol" panose="05050102010706020507" pitchFamily="18" charset="2"/>
              </a:rPr>
              <a:t>L</a:t>
            </a:r>
            <a:r>
              <a:rPr kumimoji="1" lang="en-US" altLang="ja-JP" dirty="0" smtClean="0"/>
              <a:t> binding energy B</a:t>
            </a:r>
            <a:r>
              <a:rPr kumimoji="1" lang="en-US" altLang="ja-JP" baseline="-25000" dirty="0" smtClean="0">
                <a:latin typeface="Symbol" panose="05050102010706020507" pitchFamily="18" charset="2"/>
              </a:rPr>
              <a:t>L</a:t>
            </a:r>
            <a:endParaRPr kumimoji="1" lang="ja-JP" altLang="en-US" baseline="-25000" dirty="0">
              <a:latin typeface="Symbol" panose="05050102010706020507" pitchFamily="18" charset="2"/>
            </a:endParaRPr>
          </a:p>
        </p:txBody>
      </p:sp>
      <p:sp>
        <p:nvSpPr>
          <p:cNvPr id="3" name="コンテンツ プレースホルダー 2"/>
          <p:cNvSpPr>
            <a:spLocks noGrp="1"/>
          </p:cNvSpPr>
          <p:nvPr>
            <p:ph idx="1"/>
          </p:nvPr>
        </p:nvSpPr>
        <p:spPr/>
        <p:txBody>
          <a:bodyPr/>
          <a:lstStyle/>
          <a:p>
            <a:pPr lvl="1"/>
            <a:r>
              <a:rPr lang="en-US" altLang="ja-JP" dirty="0" smtClean="0"/>
              <a:t>ND and SD states are predicted in </a:t>
            </a:r>
            <a:r>
              <a:rPr lang="en-US" altLang="ja-JP" baseline="30000" dirty="0" smtClean="0"/>
              <a:t>41</a:t>
            </a:r>
            <a:r>
              <a:rPr lang="en-US" altLang="ja-JP" baseline="-25000" dirty="0" smtClean="0">
                <a:latin typeface="Symbol" panose="05050102010706020507" pitchFamily="18" charset="2"/>
              </a:rPr>
              <a:t>L</a:t>
            </a:r>
            <a:r>
              <a:rPr lang="en-US" altLang="ja-JP" dirty="0" smtClean="0"/>
              <a:t>Ca</a:t>
            </a:r>
          </a:p>
          <a:p>
            <a:pPr lvl="1"/>
            <a:r>
              <a:rPr lang="en-US" altLang="ja-JP" dirty="0" smtClean="0"/>
              <a:t>B</a:t>
            </a:r>
            <a:r>
              <a:rPr lang="en-US" altLang="ja-JP" baseline="-25000" dirty="0" smtClean="0">
                <a:latin typeface="Symbol" panose="05050102010706020507" pitchFamily="18" charset="2"/>
              </a:rPr>
              <a:t>L</a:t>
            </a:r>
            <a:r>
              <a:rPr lang="en-US" altLang="ja-JP" dirty="0" smtClean="0"/>
              <a:t> is different among  ground, ND and SD states </a:t>
            </a:r>
            <a:endParaRPr kumimoji="1" lang="en-US" altLang="ja-JP" dirty="0" smtClean="0"/>
          </a:p>
          <a:p>
            <a:endParaRPr lang="en-US" altLang="ja-JP" dirty="0"/>
          </a:p>
          <a:p>
            <a:endParaRPr kumimoji="1" lang="en-US" altLang="ja-JP" dirty="0" smtClean="0"/>
          </a:p>
          <a:p>
            <a:endParaRPr kumimoji="1" lang="ja-JP" altLang="en-US"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69276"/>
          <a:stretch/>
        </p:blipFill>
        <p:spPr>
          <a:xfrm>
            <a:off x="7018224" y="908720"/>
            <a:ext cx="976912" cy="982866"/>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70249"/>
          <a:stretch/>
        </p:blipFill>
        <p:spPr>
          <a:xfrm>
            <a:off x="7086588" y="4761218"/>
            <a:ext cx="971409" cy="986108"/>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r="69446"/>
          <a:stretch/>
        </p:blipFill>
        <p:spPr>
          <a:xfrm>
            <a:off x="3995936" y="5533225"/>
            <a:ext cx="997611" cy="986108"/>
          </a:xfrm>
          <a:prstGeom prst="rect">
            <a:avLst/>
          </a:prstGeom>
        </p:spPr>
      </p:pic>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r="68625"/>
          <a:stretch/>
        </p:blipFill>
        <p:spPr>
          <a:xfrm>
            <a:off x="2560178" y="2316682"/>
            <a:ext cx="997611" cy="982866"/>
          </a:xfrm>
          <a:prstGeom prst="rect">
            <a:avLst/>
          </a:prstGeom>
        </p:spPr>
      </p:pic>
      <p:sp>
        <p:nvSpPr>
          <p:cNvPr id="13" name="テキスト ボックス 12"/>
          <p:cNvSpPr txBox="1"/>
          <p:nvPr/>
        </p:nvSpPr>
        <p:spPr>
          <a:xfrm>
            <a:off x="3563888" y="1568986"/>
            <a:ext cx="1080120" cy="707886"/>
          </a:xfrm>
          <a:prstGeom prst="rect">
            <a:avLst/>
          </a:prstGeom>
          <a:noFill/>
        </p:spPr>
        <p:txBody>
          <a:bodyPr wrap="square" rtlCol="0">
            <a:spAutoFit/>
          </a:bodyPr>
          <a:lstStyle/>
          <a:p>
            <a:pPr algn="ctr"/>
            <a:r>
              <a:rPr kumimoji="1" lang="en-US" altLang="ja-JP" sz="3400" b="1" baseline="30000" dirty="0" smtClean="0"/>
              <a:t>40</a:t>
            </a:r>
            <a:r>
              <a:rPr kumimoji="1" lang="en-US" altLang="ja-JP" sz="4000" b="1" dirty="0" smtClean="0"/>
              <a:t>Ca</a:t>
            </a:r>
            <a:endParaRPr kumimoji="1" lang="ja-JP" altLang="en-US" sz="4000" b="1" dirty="0"/>
          </a:p>
        </p:txBody>
      </p:sp>
      <p:grpSp>
        <p:nvGrpSpPr>
          <p:cNvPr id="17" name="グループ化 16"/>
          <p:cNvGrpSpPr/>
          <p:nvPr/>
        </p:nvGrpSpPr>
        <p:grpSpPr>
          <a:xfrm>
            <a:off x="5565364" y="5656814"/>
            <a:ext cx="1080120" cy="707886"/>
            <a:chOff x="5565364" y="5761020"/>
            <a:chExt cx="1080120" cy="707886"/>
          </a:xfrm>
        </p:grpSpPr>
        <p:sp>
          <p:nvSpPr>
            <p:cNvPr id="14" name="テキスト ボックス 13"/>
            <p:cNvSpPr txBox="1"/>
            <p:nvPr/>
          </p:nvSpPr>
          <p:spPr>
            <a:xfrm>
              <a:off x="5565364" y="5761020"/>
              <a:ext cx="1080120" cy="707886"/>
            </a:xfrm>
            <a:prstGeom prst="rect">
              <a:avLst/>
            </a:prstGeom>
            <a:noFill/>
          </p:spPr>
          <p:txBody>
            <a:bodyPr wrap="square" rtlCol="0">
              <a:spAutoFit/>
            </a:bodyPr>
            <a:lstStyle/>
            <a:p>
              <a:pPr algn="ctr"/>
              <a:r>
                <a:rPr kumimoji="1" lang="en-US" altLang="ja-JP" sz="3400" b="1" baseline="30000" dirty="0" smtClean="0"/>
                <a:t>41</a:t>
              </a:r>
              <a:r>
                <a:rPr kumimoji="1" lang="en-US" altLang="ja-JP" sz="4000" b="1" dirty="0" smtClean="0"/>
                <a:t>Ca</a:t>
              </a:r>
              <a:endParaRPr kumimoji="1" lang="ja-JP" altLang="en-US" sz="4000" b="1" dirty="0"/>
            </a:p>
          </p:txBody>
        </p:sp>
        <p:sp>
          <p:nvSpPr>
            <p:cNvPr id="15" name="正方形/長方形 14"/>
            <p:cNvSpPr/>
            <p:nvPr/>
          </p:nvSpPr>
          <p:spPr>
            <a:xfrm>
              <a:off x="5733474" y="6038151"/>
              <a:ext cx="360996" cy="400110"/>
            </a:xfrm>
            <a:prstGeom prst="rect">
              <a:avLst/>
            </a:prstGeom>
          </p:spPr>
          <p:txBody>
            <a:bodyPr wrap="none">
              <a:spAutoFit/>
            </a:bodyPr>
            <a:lstStyle/>
            <a:p>
              <a:r>
                <a:rPr lang="en-US" altLang="ja-JP" sz="2000" b="1" dirty="0" smtClean="0">
                  <a:latin typeface="Symbol" panose="05050102010706020507" pitchFamily="18" charset="2"/>
                </a:rPr>
                <a:t>L</a:t>
              </a:r>
              <a:endParaRPr lang="ja-JP" altLang="en-US" sz="2000" b="1" dirty="0">
                <a:latin typeface="Symbol" panose="05050102010706020507" pitchFamily="18" charset="2"/>
              </a:endParaRPr>
            </a:p>
          </p:txBody>
        </p:sp>
      </p:grpSp>
      <p:sp>
        <p:nvSpPr>
          <p:cNvPr id="5" name="テキスト ボックス 4"/>
          <p:cNvSpPr txBox="1"/>
          <p:nvPr/>
        </p:nvSpPr>
        <p:spPr>
          <a:xfrm>
            <a:off x="2195736" y="4798313"/>
            <a:ext cx="1080120" cy="430887"/>
          </a:xfrm>
          <a:prstGeom prst="rect">
            <a:avLst/>
          </a:prstGeom>
          <a:noFill/>
        </p:spPr>
        <p:txBody>
          <a:bodyPr wrap="square" rtlCol="0">
            <a:spAutoFit/>
          </a:bodyPr>
          <a:lstStyle/>
          <a:p>
            <a:pPr algn="ctr"/>
            <a:r>
              <a:rPr kumimoji="1" lang="en-US" altLang="ja-JP" sz="2200" b="1" dirty="0" smtClean="0">
                <a:solidFill>
                  <a:srgbClr val="FF0000"/>
                </a:solidFill>
              </a:rPr>
              <a:t>Largest</a:t>
            </a:r>
            <a:endParaRPr kumimoji="1" lang="ja-JP" altLang="en-US" sz="2200" b="1" dirty="0">
              <a:solidFill>
                <a:srgbClr val="FF0000"/>
              </a:solidFill>
            </a:endParaRPr>
          </a:p>
        </p:txBody>
      </p:sp>
    </p:spTree>
    <p:extLst>
      <p:ext uri="{BB962C8B-B14F-4D97-AF65-F5344CB8AC3E}">
        <p14:creationId xmlns:p14="http://schemas.microsoft.com/office/powerpoint/2010/main" val="3180048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en-US" altLang="ja-JP" dirty="0" smtClean="0"/>
          </a:p>
          <a:p>
            <a:endParaRPr kumimoji="1" lang="ja-JP" altLang="en-US" dirty="0"/>
          </a:p>
        </p:txBody>
      </p:sp>
      <p:sp>
        <p:nvSpPr>
          <p:cNvPr id="2" name="タイトル 1"/>
          <p:cNvSpPr>
            <a:spLocks noGrp="1"/>
          </p:cNvSpPr>
          <p:nvPr>
            <p:ph type="title"/>
          </p:nvPr>
        </p:nvSpPr>
        <p:spPr/>
        <p:txBody>
          <a:bodyPr/>
          <a:lstStyle/>
          <a:p>
            <a:r>
              <a:rPr lang="en-US" altLang="ja-JP" dirty="0" smtClean="0"/>
              <a:t>Superdeformed states </a:t>
            </a:r>
            <a:r>
              <a:rPr kumimoji="1" lang="en-US" altLang="ja-JP" dirty="0" smtClean="0"/>
              <a:t>in </a:t>
            </a:r>
            <a:r>
              <a:rPr kumimoji="1" lang="en-US" altLang="ja-JP" dirty="0" err="1" smtClean="0"/>
              <a:t>Sc</a:t>
            </a:r>
            <a:r>
              <a:rPr kumimoji="1" lang="en-US" altLang="ja-JP" dirty="0" smtClean="0"/>
              <a:t> hypernuclei</a:t>
            </a:r>
            <a:endParaRPr kumimoji="1" lang="ja-JP" altLang="en-US" dirty="0"/>
          </a:p>
        </p:txBody>
      </p:sp>
      <p:sp>
        <p:nvSpPr>
          <p:cNvPr id="10" name="正方形/長方形 9"/>
          <p:cNvSpPr/>
          <p:nvPr/>
        </p:nvSpPr>
        <p:spPr>
          <a:xfrm>
            <a:off x="1979712" y="1340768"/>
            <a:ext cx="6840760" cy="769441"/>
          </a:xfrm>
          <a:prstGeom prst="rect">
            <a:avLst/>
          </a:prstGeom>
        </p:spPr>
        <p:txBody>
          <a:bodyPr wrap="square">
            <a:spAutoFit/>
          </a:bodyPr>
          <a:lstStyle/>
          <a:p>
            <a:pPr marL="342900" indent="-342900">
              <a:buSzPct val="90000"/>
              <a:buFont typeface="Wingdings" panose="05000000000000000000" pitchFamily="2" charset="2"/>
              <a:buChar char="l"/>
            </a:pPr>
            <a:r>
              <a:rPr lang="en-US" altLang="ja-JP" sz="2200" dirty="0" smtClean="0"/>
              <a:t>Various deformations coexist in the </a:t>
            </a:r>
            <a:r>
              <a:rPr lang="en-US" altLang="ja-JP" sz="2200" dirty="0" err="1" smtClean="0"/>
              <a:t>g.s</a:t>
            </a:r>
            <a:r>
              <a:rPr lang="en-US" altLang="ja-JP" sz="2200" dirty="0" smtClean="0"/>
              <a:t>. regions</a:t>
            </a:r>
          </a:p>
          <a:p>
            <a:pPr marL="342900" indent="-342900">
              <a:buSzPct val="90000"/>
              <a:buFont typeface="Wingdings" panose="05000000000000000000" pitchFamily="2" charset="2"/>
              <a:buChar char="l"/>
            </a:pPr>
            <a:r>
              <a:rPr lang="en-US" altLang="ja-JP" sz="2200" dirty="0" smtClean="0"/>
              <a:t>We predict ND and SD states with </a:t>
            </a:r>
            <a:r>
              <a:rPr lang="en-US" altLang="ja-JP" sz="2200" i="1" dirty="0" err="1" smtClean="0"/>
              <a:t>mp-mh</a:t>
            </a:r>
            <a:r>
              <a:rPr lang="en-US" altLang="ja-JP" sz="2200" i="1" dirty="0" smtClean="0"/>
              <a:t> </a:t>
            </a:r>
            <a:r>
              <a:rPr lang="en-US" altLang="ja-JP" sz="2200" dirty="0" smtClean="0"/>
              <a:t>configuration </a:t>
            </a:r>
            <a:endParaRPr lang="en-US" altLang="ja-JP" sz="2200" dirty="0"/>
          </a:p>
        </p:txBody>
      </p:sp>
      <p:grpSp>
        <p:nvGrpSpPr>
          <p:cNvPr id="12" name="グループ化 11"/>
          <p:cNvGrpSpPr/>
          <p:nvPr/>
        </p:nvGrpSpPr>
        <p:grpSpPr>
          <a:xfrm>
            <a:off x="78360" y="895306"/>
            <a:ext cx="2734243" cy="445462"/>
            <a:chOff x="150368" y="1197913"/>
            <a:chExt cx="2734243" cy="445462"/>
          </a:xfrm>
        </p:grpSpPr>
        <p:sp>
          <p:nvSpPr>
            <p:cNvPr id="9" name="テキスト ボックス 8"/>
            <p:cNvSpPr txBox="1"/>
            <p:nvPr/>
          </p:nvSpPr>
          <p:spPr>
            <a:xfrm>
              <a:off x="150368" y="1212488"/>
              <a:ext cx="2723637" cy="430887"/>
            </a:xfrm>
            <a:prstGeom prst="rect">
              <a:avLst/>
            </a:prstGeom>
            <a:noFill/>
          </p:spPr>
          <p:txBody>
            <a:bodyPr wrap="square" rtlCol="0">
              <a:spAutoFit/>
            </a:bodyPr>
            <a:lstStyle/>
            <a:p>
              <a:pPr algn="ctr"/>
              <a:r>
                <a:rPr kumimoji="1" lang="en-US" altLang="ja-JP" sz="2200" b="1" dirty="0" smtClean="0"/>
                <a:t>Examples: </a:t>
              </a:r>
              <a:r>
                <a:rPr kumimoji="1" lang="en-US" altLang="ja-JP" sz="2200" b="1" baseline="30000" dirty="0" smtClean="0"/>
                <a:t>46</a:t>
              </a:r>
              <a:r>
                <a:rPr kumimoji="1" lang="en-US" altLang="ja-JP" sz="2200" b="1" baseline="-25000" dirty="0" smtClean="0">
                  <a:latin typeface="Symbol" panose="05050102010706020507" pitchFamily="18" charset="2"/>
                </a:rPr>
                <a:t>L</a:t>
              </a:r>
              <a:r>
                <a:rPr kumimoji="1" lang="en-US" altLang="ja-JP" sz="2200" b="1" dirty="0" smtClean="0"/>
                <a:t>Sc, </a:t>
              </a:r>
              <a:r>
                <a:rPr kumimoji="1" lang="en-US" altLang="ja-JP" sz="2200" b="1" baseline="30000" dirty="0" smtClean="0"/>
                <a:t>48</a:t>
              </a:r>
              <a:r>
                <a:rPr kumimoji="1" lang="en-US" altLang="ja-JP" sz="2200" b="1" baseline="-25000" dirty="0" smtClean="0">
                  <a:latin typeface="Symbol" panose="05050102010706020507" pitchFamily="18" charset="2"/>
                </a:rPr>
                <a:t>L</a:t>
              </a:r>
              <a:r>
                <a:rPr kumimoji="1" lang="en-US" altLang="ja-JP" sz="2200" b="1" dirty="0" smtClean="0"/>
                <a:t>Sc</a:t>
              </a:r>
              <a:endParaRPr kumimoji="1" lang="ja-JP" altLang="en-US" sz="2200" b="1" dirty="0"/>
            </a:p>
          </p:txBody>
        </p:sp>
        <p:sp>
          <p:nvSpPr>
            <p:cNvPr id="11" name="正方形/長方形 10"/>
            <p:cNvSpPr/>
            <p:nvPr/>
          </p:nvSpPr>
          <p:spPr>
            <a:xfrm>
              <a:off x="220315" y="1197913"/>
              <a:ext cx="2664296" cy="430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395536" y="1412776"/>
            <a:ext cx="1637645" cy="656590"/>
          </a:xfrm>
          <a:prstGeom prst="rect">
            <a:avLst/>
          </a:prstGeom>
          <a:noFill/>
        </p:spPr>
        <p:txBody>
          <a:bodyPr wrap="square" rtlCol="0">
            <a:spAutoFit/>
          </a:bodyPr>
          <a:lstStyle/>
          <a:p>
            <a:pPr algn="ctr">
              <a:lnSpc>
                <a:spcPts val="2200"/>
              </a:lnSpc>
            </a:pPr>
            <a:r>
              <a:rPr kumimoji="1" lang="en-US" altLang="ja-JP" sz="2200" dirty="0" smtClean="0"/>
              <a:t>Core nuclei </a:t>
            </a:r>
          </a:p>
          <a:p>
            <a:pPr algn="ctr">
              <a:lnSpc>
                <a:spcPts val="2200"/>
              </a:lnSpc>
            </a:pPr>
            <a:r>
              <a:rPr kumimoji="1" lang="en-US" altLang="ja-JP" sz="2200" dirty="0" smtClean="0"/>
              <a:t>(</a:t>
            </a:r>
            <a:r>
              <a:rPr kumimoji="1" lang="en-US" altLang="ja-JP" sz="2200" baseline="30000" dirty="0" smtClean="0"/>
              <a:t>45</a:t>
            </a:r>
            <a:r>
              <a:rPr kumimoji="1" lang="en-US" altLang="ja-JP" sz="2200" dirty="0" smtClean="0"/>
              <a:t>Sc, </a:t>
            </a:r>
            <a:r>
              <a:rPr kumimoji="1" lang="en-US" altLang="ja-JP" sz="2200" baseline="30000" dirty="0" smtClean="0"/>
              <a:t>47</a:t>
            </a:r>
            <a:r>
              <a:rPr kumimoji="1" lang="en-US" altLang="ja-JP" sz="2200" dirty="0" smtClean="0"/>
              <a:t>Sc)</a:t>
            </a:r>
            <a:endParaRPr kumimoji="1" lang="ja-JP" altLang="en-US" sz="2200" dirty="0"/>
          </a:p>
        </p:txBody>
      </p:sp>
      <p:grpSp>
        <p:nvGrpSpPr>
          <p:cNvPr id="14" name="グループ化 13"/>
          <p:cNvGrpSpPr/>
          <p:nvPr/>
        </p:nvGrpSpPr>
        <p:grpSpPr>
          <a:xfrm>
            <a:off x="683568" y="2076077"/>
            <a:ext cx="7344816" cy="430887"/>
            <a:chOff x="1403648" y="1990001"/>
            <a:chExt cx="7344816" cy="430887"/>
          </a:xfrm>
        </p:grpSpPr>
        <p:sp>
          <p:nvSpPr>
            <p:cNvPr id="15" name="テキスト ボックス 14"/>
            <p:cNvSpPr txBox="1"/>
            <p:nvPr/>
          </p:nvSpPr>
          <p:spPr>
            <a:xfrm>
              <a:off x="1872208" y="1990001"/>
              <a:ext cx="6876256" cy="430887"/>
            </a:xfrm>
            <a:prstGeom prst="rect">
              <a:avLst/>
            </a:prstGeom>
            <a:noFill/>
          </p:spPr>
          <p:txBody>
            <a:bodyPr wrap="square" rtlCol="0">
              <a:spAutoFit/>
            </a:bodyPr>
            <a:lstStyle/>
            <a:p>
              <a:r>
                <a:rPr lang="en-US" altLang="ja-JP" sz="2200" b="1" dirty="0" smtClean="0">
                  <a:solidFill>
                    <a:srgbClr val="FF0000"/>
                  </a:solidFill>
                </a:rPr>
                <a:t>Difference of B</a:t>
              </a:r>
              <a:r>
                <a:rPr lang="en-US" altLang="ja-JP" sz="2200" b="1" baseline="-25000" dirty="0" smtClean="0">
                  <a:solidFill>
                    <a:srgbClr val="FF0000"/>
                  </a:solidFill>
                  <a:latin typeface="Symbol" panose="05050102010706020507" pitchFamily="18" charset="2"/>
                </a:rPr>
                <a:t>L</a:t>
              </a:r>
              <a:r>
                <a:rPr lang="en-US" altLang="ja-JP" sz="2200" b="1" dirty="0" smtClean="0">
                  <a:solidFill>
                    <a:srgbClr val="FF0000"/>
                  </a:solidFill>
                  <a:latin typeface="Symbol" panose="05050102010706020507" pitchFamily="18" charset="2"/>
                </a:rPr>
                <a:t> </a:t>
              </a:r>
              <a:r>
                <a:rPr lang="en-US" altLang="ja-JP" sz="2200" b="1" dirty="0" smtClean="0">
                  <a:solidFill>
                    <a:srgbClr val="FF0000"/>
                  </a:solidFill>
                </a:rPr>
                <a:t>depending on deformation by adding a </a:t>
              </a:r>
              <a:r>
                <a:rPr lang="en-US" altLang="ja-JP" sz="2200" b="1" dirty="0" smtClean="0">
                  <a:solidFill>
                    <a:srgbClr val="FF0000"/>
                  </a:solidFill>
                  <a:latin typeface="Symbol" panose="05050102010706020507" pitchFamily="18" charset="2"/>
                </a:rPr>
                <a:t>L</a:t>
              </a:r>
              <a:endParaRPr kumimoji="1" lang="ja-JP" altLang="en-US" sz="2200" b="1" baseline="-25000" dirty="0">
                <a:solidFill>
                  <a:srgbClr val="FF0000"/>
                </a:solidFill>
                <a:latin typeface="Symbol" panose="05050102010706020507" pitchFamily="18" charset="2"/>
              </a:endParaRPr>
            </a:p>
          </p:txBody>
        </p:sp>
        <p:cxnSp>
          <p:nvCxnSpPr>
            <p:cNvPr id="16" name="直線矢印コネクタ 15"/>
            <p:cNvCxnSpPr/>
            <p:nvPr/>
          </p:nvCxnSpPr>
          <p:spPr>
            <a:xfrm>
              <a:off x="1403648" y="2217771"/>
              <a:ext cx="4461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564904"/>
            <a:ext cx="8316416" cy="4204930"/>
          </a:xfrm>
          <a:prstGeom prst="rect">
            <a:avLst/>
          </a:prstGeom>
        </p:spPr>
      </p:pic>
    </p:spTree>
    <p:extLst>
      <p:ext uri="{BB962C8B-B14F-4D97-AF65-F5344CB8AC3E}">
        <p14:creationId xmlns:p14="http://schemas.microsoft.com/office/powerpoint/2010/main" val="173696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Excitation spectra of </a:t>
            </a:r>
            <a:r>
              <a:rPr lang="en-US" altLang="ja-JP" baseline="30000" dirty="0" smtClean="0"/>
              <a:t>46</a:t>
            </a:r>
            <a:r>
              <a:rPr lang="en-US" altLang="ja-JP" baseline="-25000" dirty="0" smtClean="0">
                <a:latin typeface="Symbol" pitchFamily="18" charset="2"/>
              </a:rPr>
              <a:t>L</a:t>
            </a:r>
            <a:r>
              <a:rPr lang="en-US" altLang="ja-JP" dirty="0" smtClean="0"/>
              <a:t>Sc and </a:t>
            </a:r>
            <a:r>
              <a:rPr lang="en-US" altLang="ja-JP" baseline="30000" dirty="0" smtClean="0"/>
              <a:t>48</a:t>
            </a:r>
            <a:r>
              <a:rPr lang="en-US" altLang="ja-JP" baseline="-25000" dirty="0" smtClean="0">
                <a:latin typeface="Symbol" panose="05050102010706020507" pitchFamily="18" charset="2"/>
              </a:rPr>
              <a:t>L</a:t>
            </a:r>
            <a:r>
              <a:rPr lang="en-US" altLang="ja-JP" dirty="0" smtClean="0"/>
              <a:t>Sc</a:t>
            </a:r>
            <a:endParaRPr kumimoji="1" lang="ja-JP" altLang="en-US" dirty="0"/>
          </a:p>
        </p:txBody>
      </p:sp>
      <p:sp>
        <p:nvSpPr>
          <p:cNvPr id="3" name="コンテンツ プレースホルダー 2"/>
          <p:cNvSpPr>
            <a:spLocks noGrp="1"/>
          </p:cNvSpPr>
          <p:nvPr>
            <p:ph idx="1"/>
          </p:nvPr>
        </p:nvSpPr>
        <p:spPr/>
        <p:txBody>
          <a:bodyPr/>
          <a:lstStyle/>
          <a:p>
            <a:pPr lvl="1"/>
            <a:r>
              <a:rPr lang="en-US" altLang="ja-JP" dirty="0" smtClean="0"/>
              <a:t>Difference of B</a:t>
            </a:r>
            <a:r>
              <a:rPr lang="en-US" altLang="ja-JP" baseline="-25000" dirty="0" smtClean="0">
                <a:latin typeface="Symbol" panose="05050102010706020507" pitchFamily="18" charset="2"/>
              </a:rPr>
              <a:t>L</a:t>
            </a:r>
            <a:r>
              <a:rPr lang="en-US" altLang="ja-JP" dirty="0" smtClean="0"/>
              <a:t> leads to the energy shift up of the deformed states</a:t>
            </a:r>
          </a:p>
          <a:p>
            <a:pPr lvl="1"/>
            <a:r>
              <a:rPr lang="en-US" altLang="ja-JP" dirty="0" smtClean="0"/>
              <a:t>Similar phenomena in </a:t>
            </a:r>
            <a:r>
              <a:rPr lang="en-US" altLang="ja-JP" baseline="30000" dirty="0" smtClean="0"/>
              <a:t>48</a:t>
            </a:r>
            <a:r>
              <a:rPr lang="en-US" altLang="ja-JP" baseline="-25000" dirty="0" smtClean="0">
                <a:latin typeface="Symbol" panose="05050102010706020507" pitchFamily="18" charset="2"/>
              </a:rPr>
              <a:t>L</a:t>
            </a:r>
            <a:r>
              <a:rPr lang="en-US" altLang="ja-JP" dirty="0" smtClean="0"/>
              <a:t>Sc</a:t>
            </a:r>
          </a:p>
          <a:p>
            <a:endParaRPr kumimoji="1" lang="en-US" altLang="ja-JP" dirty="0" smtClean="0"/>
          </a:p>
          <a:p>
            <a:endParaRPr lang="en-US" altLang="ja-JP" dirty="0"/>
          </a:p>
          <a:p>
            <a:endParaRPr kumimoji="1" lang="ja-JP" altLang="en-US" dirty="0"/>
          </a:p>
        </p:txBody>
      </p:sp>
      <p:sp>
        <p:nvSpPr>
          <p:cNvPr id="16" name="テキスト ボックス 15"/>
          <p:cNvSpPr txBox="1"/>
          <p:nvPr/>
        </p:nvSpPr>
        <p:spPr>
          <a:xfrm>
            <a:off x="0" y="6453336"/>
            <a:ext cx="9144000" cy="430887"/>
          </a:xfrm>
          <a:prstGeom prst="rect">
            <a:avLst/>
          </a:prstGeom>
          <a:noFill/>
        </p:spPr>
        <p:txBody>
          <a:bodyPr wrap="square" rtlCol="0">
            <a:spAutoFit/>
          </a:bodyPr>
          <a:lstStyle/>
          <a:p>
            <a:pPr algn="ctr"/>
            <a:r>
              <a:rPr lang="en-US" altLang="ja-JP" sz="2200" dirty="0" smtClean="0">
                <a:solidFill>
                  <a:srgbClr val="FF0000"/>
                </a:solidFill>
              </a:rPr>
              <a:t>We hope these </a:t>
            </a:r>
            <a:r>
              <a:rPr lang="en-US" altLang="ja-JP" sz="2200" dirty="0">
                <a:solidFill>
                  <a:srgbClr val="FF0000"/>
                </a:solidFill>
              </a:rPr>
              <a:t>states in </a:t>
            </a:r>
            <a:r>
              <a:rPr lang="en-US" altLang="ja-JP" sz="2200" dirty="0" err="1">
                <a:solidFill>
                  <a:srgbClr val="FF0000"/>
                </a:solidFill>
              </a:rPr>
              <a:t>Sc</a:t>
            </a:r>
            <a:r>
              <a:rPr lang="en-US" altLang="ja-JP" sz="2200" dirty="0">
                <a:solidFill>
                  <a:srgbClr val="FF0000"/>
                </a:solidFill>
              </a:rPr>
              <a:t> </a:t>
            </a:r>
            <a:r>
              <a:rPr lang="en-US" altLang="ja-JP" sz="2200" dirty="0">
                <a:solidFill>
                  <a:srgbClr val="FF0000"/>
                </a:solidFill>
                <a:latin typeface="Symbol" panose="05050102010706020507" pitchFamily="18" charset="2"/>
              </a:rPr>
              <a:t>L</a:t>
            </a:r>
            <a:r>
              <a:rPr lang="en-US" altLang="ja-JP" sz="2200" dirty="0">
                <a:solidFill>
                  <a:srgbClr val="FF0000"/>
                </a:solidFill>
              </a:rPr>
              <a:t> </a:t>
            </a:r>
            <a:r>
              <a:rPr lang="en-US" altLang="ja-JP" sz="2200" dirty="0" smtClean="0">
                <a:solidFill>
                  <a:srgbClr val="FF0000"/>
                </a:solidFill>
              </a:rPr>
              <a:t>hypernuclei</a:t>
            </a:r>
            <a:r>
              <a:rPr lang="ja-JP" altLang="en-US" sz="2200" baseline="-25000" dirty="0" smtClean="0">
                <a:solidFill>
                  <a:srgbClr val="FF0000"/>
                </a:solidFill>
                <a:latin typeface="Symbol" panose="05050102010706020507" pitchFamily="18" charset="2"/>
              </a:rPr>
              <a:t> </a:t>
            </a:r>
            <a:r>
              <a:rPr lang="en-US" altLang="ja-JP" sz="2200" dirty="0" smtClean="0">
                <a:solidFill>
                  <a:srgbClr val="FF0000"/>
                </a:solidFill>
              </a:rPr>
              <a:t>are observed at </a:t>
            </a:r>
            <a:r>
              <a:rPr lang="en-US" altLang="ja-JP" sz="2200" dirty="0" err="1" smtClean="0">
                <a:solidFill>
                  <a:srgbClr val="FF0000"/>
                </a:solidFill>
              </a:rPr>
              <a:t>JLab</a:t>
            </a:r>
            <a:endParaRPr kumimoji="1" lang="ja-JP" altLang="en-US" sz="2200" baseline="-25000" dirty="0">
              <a:solidFill>
                <a:srgbClr val="FF0000"/>
              </a:solidFill>
              <a:latin typeface="Symbol" panose="05050102010706020507" pitchFamily="18" charset="2"/>
            </a:endParaRPr>
          </a:p>
        </p:txBody>
      </p:sp>
      <p:grpSp>
        <p:nvGrpSpPr>
          <p:cNvPr id="4" name="グループ化 3"/>
          <p:cNvGrpSpPr/>
          <p:nvPr/>
        </p:nvGrpSpPr>
        <p:grpSpPr>
          <a:xfrm>
            <a:off x="35496" y="1628800"/>
            <a:ext cx="9108504" cy="4835603"/>
            <a:chOff x="35496" y="1628800"/>
            <a:chExt cx="9108504" cy="4835603"/>
          </a:xfrm>
        </p:grpSpPr>
        <p:grpSp>
          <p:nvGrpSpPr>
            <p:cNvPr id="17" name="グループ化 16"/>
            <p:cNvGrpSpPr/>
            <p:nvPr/>
          </p:nvGrpSpPr>
          <p:grpSpPr>
            <a:xfrm>
              <a:off x="35496" y="1764135"/>
              <a:ext cx="9108504" cy="4700268"/>
              <a:chOff x="35496" y="1295238"/>
              <a:chExt cx="9108504" cy="4700268"/>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b="11351"/>
              <a:stretch/>
            </p:blipFill>
            <p:spPr>
              <a:xfrm>
                <a:off x="35496" y="1295238"/>
                <a:ext cx="9108504" cy="4700268"/>
              </a:xfrm>
              <a:prstGeom prst="rect">
                <a:avLst/>
              </a:prstGeom>
            </p:spPr>
          </p:pic>
          <p:cxnSp>
            <p:nvCxnSpPr>
              <p:cNvPr id="6" name="直線矢印コネクタ 5"/>
              <p:cNvCxnSpPr/>
              <p:nvPr/>
            </p:nvCxnSpPr>
            <p:spPr>
              <a:xfrm flipV="1">
                <a:off x="2033536" y="3212976"/>
                <a:ext cx="2898504" cy="2488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062720" y="2875729"/>
                <a:ext cx="1692696" cy="461665"/>
              </a:xfrm>
              <a:prstGeom prst="rect">
                <a:avLst/>
              </a:prstGeom>
              <a:noFill/>
            </p:spPr>
            <p:txBody>
              <a:bodyPr wrap="square" rtlCol="0">
                <a:spAutoFit/>
              </a:bodyPr>
              <a:lstStyle/>
              <a:p>
                <a:pPr algn="ctr"/>
                <a:r>
                  <a:rPr kumimoji="1" lang="en-US" altLang="ja-JP" sz="2400" dirty="0" smtClean="0">
                    <a:solidFill>
                      <a:srgbClr val="FF0000"/>
                    </a:solidFill>
                  </a:rPr>
                  <a:t>Shifted up</a:t>
                </a:r>
                <a:endParaRPr kumimoji="1" lang="ja-JP" altLang="en-US" sz="2400" dirty="0">
                  <a:solidFill>
                    <a:srgbClr val="FF0000"/>
                  </a:solidFill>
                </a:endParaRPr>
              </a:p>
            </p:txBody>
          </p:sp>
          <p:cxnSp>
            <p:nvCxnSpPr>
              <p:cNvPr id="9" name="直線矢印コネクタ 8"/>
              <p:cNvCxnSpPr/>
              <p:nvPr/>
            </p:nvCxnSpPr>
            <p:spPr>
              <a:xfrm flipV="1">
                <a:off x="4211960" y="5448106"/>
                <a:ext cx="2808312" cy="2459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85692" y="4986441"/>
                <a:ext cx="1692696" cy="461665"/>
              </a:xfrm>
              <a:prstGeom prst="rect">
                <a:avLst/>
              </a:prstGeom>
              <a:noFill/>
            </p:spPr>
            <p:txBody>
              <a:bodyPr wrap="square" rtlCol="0">
                <a:spAutoFit/>
              </a:bodyPr>
              <a:lstStyle/>
              <a:p>
                <a:pPr algn="ctr"/>
                <a:r>
                  <a:rPr kumimoji="1" lang="en-US" altLang="ja-JP" sz="2400" dirty="0" smtClean="0">
                    <a:solidFill>
                      <a:srgbClr val="FF0000"/>
                    </a:solidFill>
                  </a:rPr>
                  <a:t>Shifted up</a:t>
                </a:r>
                <a:endParaRPr kumimoji="1" lang="ja-JP" altLang="en-US" sz="2400" dirty="0">
                  <a:solidFill>
                    <a:srgbClr val="FF0000"/>
                  </a:solidFill>
                </a:endParaRPr>
              </a:p>
            </p:txBody>
          </p:sp>
          <p:cxnSp>
            <p:nvCxnSpPr>
              <p:cNvPr id="13" name="直線矢印コネクタ 12"/>
              <p:cNvCxnSpPr/>
              <p:nvPr/>
            </p:nvCxnSpPr>
            <p:spPr>
              <a:xfrm flipV="1">
                <a:off x="4728384" y="1772816"/>
                <a:ext cx="2435904" cy="3928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946336" y="1916832"/>
                <a:ext cx="1692696" cy="461665"/>
              </a:xfrm>
              <a:prstGeom prst="rect">
                <a:avLst/>
              </a:prstGeom>
              <a:noFill/>
            </p:spPr>
            <p:txBody>
              <a:bodyPr wrap="square" rtlCol="0">
                <a:spAutoFit/>
              </a:bodyPr>
              <a:lstStyle/>
              <a:p>
                <a:pPr algn="ctr"/>
                <a:r>
                  <a:rPr kumimoji="1" lang="en-US" altLang="ja-JP" sz="2400" dirty="0" smtClean="0">
                    <a:solidFill>
                      <a:srgbClr val="FF0000"/>
                    </a:solidFill>
                  </a:rPr>
                  <a:t>Shifted up</a:t>
                </a:r>
                <a:endParaRPr kumimoji="1" lang="ja-JP" altLang="en-US" sz="2400" dirty="0">
                  <a:solidFill>
                    <a:srgbClr val="FF0000"/>
                  </a:solidFill>
                </a:endParaRPr>
              </a:p>
            </p:txBody>
          </p:sp>
        </p:grpSp>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l="18339" t="89809" r="14021"/>
            <a:stretch/>
          </p:blipFill>
          <p:spPr>
            <a:xfrm>
              <a:off x="1435379" y="1628800"/>
              <a:ext cx="6160957" cy="540345"/>
            </a:xfrm>
            <a:prstGeom prst="rect">
              <a:avLst/>
            </a:prstGeom>
          </p:spPr>
        </p:pic>
      </p:grpSp>
    </p:spTree>
    <p:extLst>
      <p:ext uri="{BB962C8B-B14F-4D97-AF65-F5344CB8AC3E}">
        <p14:creationId xmlns:p14="http://schemas.microsoft.com/office/powerpoint/2010/main" val="478297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12" y="1556792"/>
            <a:ext cx="7308304" cy="4979091"/>
          </a:xfrm>
          <a:prstGeom prst="rect">
            <a:avLst/>
          </a:prstGeom>
        </p:spPr>
      </p:pic>
      <p:sp>
        <p:nvSpPr>
          <p:cNvPr id="2" name="タイトル 1"/>
          <p:cNvSpPr>
            <a:spLocks noGrp="1"/>
          </p:cNvSpPr>
          <p:nvPr>
            <p:ph type="title"/>
          </p:nvPr>
        </p:nvSpPr>
        <p:spPr/>
        <p:txBody>
          <a:bodyPr/>
          <a:lstStyle/>
          <a:p>
            <a:r>
              <a:rPr lang="en-US" altLang="ja-JP" dirty="0" smtClean="0"/>
              <a:t>Changes of the excitation </a:t>
            </a:r>
            <a:r>
              <a:rPr lang="en-US" altLang="ja-JP" dirty="0"/>
              <a:t>spectrum </a:t>
            </a:r>
            <a:r>
              <a:rPr lang="en-US" altLang="ja-JP" dirty="0" smtClean="0"/>
              <a:t>in </a:t>
            </a:r>
            <a:r>
              <a:rPr lang="en-US" altLang="ja-JP" baseline="30000" dirty="0" smtClean="0"/>
              <a:t>48</a:t>
            </a:r>
            <a:r>
              <a:rPr lang="en-US" altLang="ja-JP" baseline="-25000" dirty="0" smtClean="0">
                <a:latin typeface="Symbol" pitchFamily="18" charset="2"/>
              </a:rPr>
              <a:t>L</a:t>
            </a:r>
            <a:r>
              <a:rPr lang="en-US" altLang="ja-JP" dirty="0" smtClean="0"/>
              <a:t>Sc</a:t>
            </a:r>
            <a:endParaRPr kumimoji="1" lang="ja-JP" altLang="en-US" dirty="0"/>
          </a:p>
        </p:txBody>
      </p:sp>
      <p:sp>
        <p:nvSpPr>
          <p:cNvPr id="3" name="コンテンツ プレースホルダー 2"/>
          <p:cNvSpPr>
            <a:spLocks noGrp="1"/>
          </p:cNvSpPr>
          <p:nvPr>
            <p:ph idx="1"/>
          </p:nvPr>
        </p:nvSpPr>
        <p:spPr/>
        <p:txBody>
          <a:bodyPr/>
          <a:lstStyle/>
          <a:p>
            <a:pPr lvl="1"/>
            <a:r>
              <a:rPr lang="en-US" altLang="ja-JP" dirty="0" smtClean="0"/>
              <a:t>We predict </a:t>
            </a:r>
            <a:r>
              <a:rPr lang="en-US" altLang="ja-JP" i="1" dirty="0" err="1" smtClean="0"/>
              <a:t>mp-mh</a:t>
            </a:r>
            <a:r>
              <a:rPr lang="en-US" altLang="ja-JP" dirty="0" smtClean="0"/>
              <a:t> states with various deformations in </a:t>
            </a:r>
            <a:r>
              <a:rPr lang="en-US" altLang="ja-JP" baseline="30000" dirty="0" smtClean="0"/>
              <a:t>47</a:t>
            </a:r>
            <a:r>
              <a:rPr lang="en-US" altLang="ja-JP" dirty="0" smtClean="0"/>
              <a:t>Sc</a:t>
            </a:r>
          </a:p>
          <a:p>
            <a:pPr lvl="1"/>
            <a:r>
              <a:rPr lang="en-US" altLang="ja-JP" dirty="0" smtClean="0"/>
              <a:t>Difference of B</a:t>
            </a:r>
            <a:r>
              <a:rPr lang="en-US" altLang="ja-JP" baseline="-25000" dirty="0" smtClean="0">
                <a:latin typeface="Symbol" panose="05050102010706020507" pitchFamily="18" charset="2"/>
              </a:rPr>
              <a:t>L</a:t>
            </a:r>
            <a:r>
              <a:rPr lang="en-US" altLang="ja-JP" dirty="0" smtClean="0"/>
              <a:t> and shift up of the deformed states in </a:t>
            </a:r>
            <a:r>
              <a:rPr lang="en-US" altLang="ja-JP" baseline="30000" dirty="0" smtClean="0"/>
              <a:t>48</a:t>
            </a:r>
            <a:r>
              <a:rPr lang="en-US" altLang="ja-JP" baseline="-25000" dirty="0" smtClean="0">
                <a:latin typeface="Symbol" panose="05050102010706020507" pitchFamily="18" charset="2"/>
              </a:rPr>
              <a:t>L</a:t>
            </a:r>
            <a:r>
              <a:rPr lang="en-US" altLang="ja-JP" dirty="0" smtClean="0"/>
              <a:t>Sc</a:t>
            </a:r>
            <a:endParaRPr kumimoji="1" lang="en-US" altLang="ja-JP" dirty="0" smtClean="0">
              <a:latin typeface="Symbol" panose="05050102010706020507" pitchFamily="18" charset="2"/>
            </a:endParaRPr>
          </a:p>
          <a:p>
            <a:endParaRPr lang="en-US" altLang="ja-JP" dirty="0"/>
          </a:p>
          <a:p>
            <a:endParaRPr kumimoji="1" lang="en-US" altLang="ja-JP" dirty="0" smtClean="0"/>
          </a:p>
          <a:p>
            <a:endParaRPr lang="en-US" altLang="ja-JP" dirty="0"/>
          </a:p>
          <a:p>
            <a:endParaRPr kumimoji="1" lang="ja-JP" altLang="en-US" dirty="0"/>
          </a:p>
        </p:txBody>
      </p:sp>
      <p:cxnSp>
        <p:nvCxnSpPr>
          <p:cNvPr id="12" name="直線矢印コネクタ 11"/>
          <p:cNvCxnSpPr/>
          <p:nvPr/>
        </p:nvCxnSpPr>
        <p:spPr>
          <a:xfrm flipV="1">
            <a:off x="4788024" y="2787315"/>
            <a:ext cx="2304256" cy="3536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211960" y="5388024"/>
            <a:ext cx="2304256" cy="2308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220072" y="2996952"/>
            <a:ext cx="1692696" cy="461665"/>
          </a:xfrm>
          <a:prstGeom prst="rect">
            <a:avLst/>
          </a:prstGeom>
          <a:noFill/>
        </p:spPr>
        <p:txBody>
          <a:bodyPr wrap="square" rtlCol="0">
            <a:spAutoFit/>
          </a:bodyPr>
          <a:lstStyle/>
          <a:p>
            <a:pPr algn="ctr"/>
            <a:r>
              <a:rPr kumimoji="1" lang="en-US" altLang="ja-JP" sz="2400" dirty="0" smtClean="0">
                <a:solidFill>
                  <a:srgbClr val="FF0000"/>
                </a:solidFill>
              </a:rPr>
              <a:t>Shifted up</a:t>
            </a:r>
            <a:endParaRPr kumimoji="1" lang="ja-JP" altLang="en-US" sz="2400" dirty="0">
              <a:solidFill>
                <a:srgbClr val="FF0000"/>
              </a:solidFill>
            </a:endParaRPr>
          </a:p>
        </p:txBody>
      </p:sp>
      <p:sp>
        <p:nvSpPr>
          <p:cNvPr id="17" name="テキスト ボックス 16"/>
          <p:cNvSpPr txBox="1"/>
          <p:nvPr/>
        </p:nvSpPr>
        <p:spPr>
          <a:xfrm>
            <a:off x="4139952" y="5055567"/>
            <a:ext cx="1692696" cy="461665"/>
          </a:xfrm>
          <a:prstGeom prst="rect">
            <a:avLst/>
          </a:prstGeom>
          <a:noFill/>
        </p:spPr>
        <p:txBody>
          <a:bodyPr wrap="square" rtlCol="0">
            <a:spAutoFit/>
          </a:bodyPr>
          <a:lstStyle/>
          <a:p>
            <a:pPr algn="ctr"/>
            <a:r>
              <a:rPr kumimoji="1" lang="en-US" altLang="ja-JP" sz="2400" dirty="0" smtClean="0">
                <a:solidFill>
                  <a:srgbClr val="FF0000"/>
                </a:solidFill>
              </a:rPr>
              <a:t>Shifted up</a:t>
            </a:r>
            <a:endParaRPr kumimoji="1" lang="ja-JP" altLang="en-US" sz="2400" dirty="0">
              <a:solidFill>
                <a:srgbClr val="FF0000"/>
              </a:solidFill>
            </a:endParaRPr>
          </a:p>
        </p:txBody>
      </p:sp>
      <p:cxnSp>
        <p:nvCxnSpPr>
          <p:cNvPr id="18" name="直線矢印コネクタ 17"/>
          <p:cNvCxnSpPr/>
          <p:nvPr/>
        </p:nvCxnSpPr>
        <p:spPr>
          <a:xfrm flipV="1">
            <a:off x="2621792" y="2492896"/>
            <a:ext cx="2598280" cy="1768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448700" y="2636912"/>
            <a:ext cx="1692696" cy="461665"/>
          </a:xfrm>
          <a:prstGeom prst="rect">
            <a:avLst/>
          </a:prstGeom>
          <a:noFill/>
        </p:spPr>
        <p:txBody>
          <a:bodyPr wrap="square" rtlCol="0">
            <a:spAutoFit/>
          </a:bodyPr>
          <a:lstStyle/>
          <a:p>
            <a:pPr algn="ctr"/>
            <a:r>
              <a:rPr kumimoji="1" lang="en-US" altLang="ja-JP" sz="2400" dirty="0" smtClean="0">
                <a:solidFill>
                  <a:srgbClr val="FF0000"/>
                </a:solidFill>
              </a:rPr>
              <a:t>Shifted up</a:t>
            </a:r>
            <a:endParaRPr kumimoji="1" lang="ja-JP" altLang="en-US" sz="2400" dirty="0">
              <a:solidFill>
                <a:srgbClr val="FF0000"/>
              </a:solidFill>
            </a:endParaRPr>
          </a:p>
        </p:txBody>
      </p:sp>
    </p:spTree>
    <p:extLst>
      <p:ext uri="{BB962C8B-B14F-4D97-AF65-F5344CB8AC3E}">
        <p14:creationId xmlns:p14="http://schemas.microsoft.com/office/powerpoint/2010/main" val="757273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Energy surface </a:t>
            </a:r>
            <a:r>
              <a:rPr lang="en-US" altLang="ja-JP" dirty="0" smtClean="0"/>
              <a:t>as a function of </a:t>
            </a:r>
            <a:r>
              <a:rPr lang="en-US" altLang="ja-JP" dirty="0" smtClean="0">
                <a:latin typeface="Symbol" panose="05050102010706020507" pitchFamily="18" charset="2"/>
              </a:rPr>
              <a:t>b</a:t>
            </a:r>
            <a:endParaRPr kumimoji="1" lang="ja-JP" altLang="en-US" dirty="0">
              <a:latin typeface="Symbol" panose="05050102010706020507" pitchFamily="18" charset="2"/>
            </a:endParaRPr>
          </a:p>
        </p:txBody>
      </p:sp>
      <p:sp>
        <p:nvSpPr>
          <p:cNvPr id="3" name="コンテンツ プレースホルダー 2"/>
          <p:cNvSpPr>
            <a:spLocks noGrp="1"/>
          </p:cNvSpPr>
          <p:nvPr>
            <p:ph idx="1"/>
          </p:nvPr>
        </p:nvSpPr>
        <p:spPr/>
        <p:txBody>
          <a:bodyPr/>
          <a:lstStyle/>
          <a:p>
            <a:pPr lvl="1"/>
            <a:r>
              <a:rPr lang="en-US" altLang="ja-JP" dirty="0" smtClean="0"/>
              <a:t>Ground, normal deformed and superdeformed states are obtained </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grpSp>
        <p:nvGrpSpPr>
          <p:cNvPr id="4" name="グループ化 3"/>
          <p:cNvGrpSpPr/>
          <p:nvPr/>
        </p:nvGrpSpPr>
        <p:grpSpPr>
          <a:xfrm>
            <a:off x="4633312" y="1523378"/>
            <a:ext cx="4134152" cy="5362005"/>
            <a:chOff x="4964885" y="1412775"/>
            <a:chExt cx="4330466" cy="5616624"/>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4885" y="1412775"/>
              <a:ext cx="4259169" cy="5616624"/>
            </a:xfrm>
            <a:prstGeom prst="rect">
              <a:avLst/>
            </a:prstGeom>
          </p:spPr>
        </p:pic>
        <p:sp>
          <p:nvSpPr>
            <p:cNvPr id="6" name="テキスト ボックス 5"/>
            <p:cNvSpPr txBox="1"/>
            <p:nvPr/>
          </p:nvSpPr>
          <p:spPr>
            <a:xfrm>
              <a:off x="7149703" y="3612196"/>
              <a:ext cx="2088232" cy="400110"/>
            </a:xfrm>
            <a:prstGeom prst="rect">
              <a:avLst/>
            </a:prstGeom>
            <a:noFill/>
          </p:spPr>
          <p:txBody>
            <a:bodyPr wrap="square" rtlCol="0">
              <a:spAutoFit/>
            </a:bodyPr>
            <a:lstStyle/>
            <a:p>
              <a:pPr algn="ctr"/>
              <a:r>
                <a:rPr lang="en-US" altLang="ja-JP" sz="2000" b="1" baseline="30000" dirty="0" smtClean="0">
                  <a:solidFill>
                    <a:schemeClr val="tx2"/>
                  </a:solidFill>
                  <a:latin typeface="Cambria Math"/>
                  <a:ea typeface="Cambria Math"/>
                </a:rPr>
                <a:t>45</a:t>
              </a:r>
              <a:r>
                <a:rPr lang="en-US" altLang="ja-JP" sz="2000" b="1" dirty="0" smtClean="0">
                  <a:solidFill>
                    <a:schemeClr val="tx2"/>
                  </a:solidFill>
                  <a:latin typeface="Cambria Math"/>
                  <a:ea typeface="Cambria Math"/>
                </a:rPr>
                <a:t>Sc(</a:t>
              </a:r>
              <a:r>
                <a:rPr lang="en-US" altLang="ja-JP" sz="2000" b="1" dirty="0" err="1" smtClean="0">
                  <a:solidFill>
                    <a:schemeClr val="tx2"/>
                  </a:solidFill>
                  <a:latin typeface="Cambria Math"/>
                  <a:ea typeface="Cambria Math"/>
                </a:rPr>
                <a:t>Neg</a:t>
              </a:r>
              <a:r>
                <a:rPr lang="en-US" altLang="ja-JP" sz="2000" b="1" dirty="0" smtClean="0">
                  <a:solidFill>
                    <a:schemeClr val="tx2"/>
                  </a:solidFill>
                  <a:latin typeface="Cambria Math"/>
                  <a:ea typeface="Cambria Math"/>
                </a:rPr>
                <a:t>)⊗</a:t>
              </a:r>
              <a:r>
                <a:rPr lang="en-US" altLang="ja-JP" sz="2000" b="1" dirty="0" smtClean="0">
                  <a:solidFill>
                    <a:schemeClr val="tx2"/>
                  </a:solidFill>
                  <a:latin typeface="Symbol" pitchFamily="18" charset="2"/>
                </a:rPr>
                <a:t>L</a:t>
              </a:r>
              <a:r>
                <a:rPr lang="en-US" altLang="ja-JP" sz="2000" b="1" dirty="0" smtClean="0">
                  <a:solidFill>
                    <a:schemeClr val="tx2"/>
                  </a:solidFill>
                </a:rPr>
                <a:t>(s)</a:t>
              </a:r>
              <a:endParaRPr kumimoji="1" lang="ja-JP" altLang="en-US" sz="2000" b="1" dirty="0">
                <a:solidFill>
                  <a:schemeClr val="tx2"/>
                </a:solidFill>
              </a:endParaRPr>
            </a:p>
          </p:txBody>
        </p:sp>
        <p:sp>
          <p:nvSpPr>
            <p:cNvPr id="7" name="テキスト ボックス 6"/>
            <p:cNvSpPr txBox="1"/>
            <p:nvPr/>
          </p:nvSpPr>
          <p:spPr>
            <a:xfrm>
              <a:off x="7246364" y="6171608"/>
              <a:ext cx="2048987" cy="419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45</a:t>
              </a:r>
              <a:r>
                <a:rPr lang="en-US" altLang="ja-JP" sz="2000" b="1" dirty="0" smtClean="0">
                  <a:solidFill>
                    <a:srgbClr val="C00000"/>
                  </a:solidFill>
                  <a:latin typeface="Cambria Math"/>
                  <a:ea typeface="Cambria Math"/>
                </a:rPr>
                <a:t>Sc(</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sp>
          <p:nvSpPr>
            <p:cNvPr id="8" name="テキスト ボックス 7"/>
            <p:cNvSpPr txBox="1"/>
            <p:nvPr/>
          </p:nvSpPr>
          <p:spPr>
            <a:xfrm>
              <a:off x="6343734" y="4581127"/>
              <a:ext cx="1296144"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45</a:t>
              </a:r>
              <a:r>
                <a:rPr lang="en-US" altLang="ja-JP" sz="2000" b="1" dirty="0" smtClean="0">
                  <a:solidFill>
                    <a:srgbClr val="C00000"/>
                  </a:solidFill>
                  <a:latin typeface="Cambria Math"/>
                  <a:ea typeface="Cambria Math"/>
                </a:rPr>
                <a:t>Sc(</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endParaRPr kumimoji="1" lang="ja-JP" altLang="en-US" sz="2000" b="1" dirty="0">
                <a:solidFill>
                  <a:srgbClr val="C00000"/>
                </a:solidFill>
              </a:endParaRPr>
            </a:p>
          </p:txBody>
        </p:sp>
        <p:sp>
          <p:nvSpPr>
            <p:cNvPr id="9" name="テキスト ボックス 8"/>
            <p:cNvSpPr txBox="1"/>
            <p:nvPr/>
          </p:nvSpPr>
          <p:spPr>
            <a:xfrm>
              <a:off x="6372200" y="2060847"/>
              <a:ext cx="1440160" cy="400110"/>
            </a:xfrm>
            <a:prstGeom prst="rect">
              <a:avLst/>
            </a:prstGeom>
            <a:noFill/>
          </p:spPr>
          <p:txBody>
            <a:bodyPr wrap="square" rtlCol="0">
              <a:spAutoFit/>
            </a:bodyPr>
            <a:lstStyle/>
            <a:p>
              <a:pPr algn="ctr"/>
              <a:r>
                <a:rPr lang="en-US" altLang="ja-JP" sz="2000" b="1" baseline="30000" dirty="0" smtClean="0">
                  <a:solidFill>
                    <a:schemeClr val="tx2"/>
                  </a:solidFill>
                  <a:latin typeface="Cambria Math"/>
                  <a:ea typeface="Cambria Math"/>
                </a:rPr>
                <a:t>45</a:t>
              </a:r>
              <a:r>
                <a:rPr lang="en-US" altLang="ja-JP" sz="2000" b="1" dirty="0" smtClean="0">
                  <a:solidFill>
                    <a:schemeClr val="tx2"/>
                  </a:solidFill>
                  <a:latin typeface="Cambria Math"/>
                  <a:ea typeface="Cambria Math"/>
                </a:rPr>
                <a:t>Sc(</a:t>
              </a:r>
              <a:r>
                <a:rPr lang="en-US" altLang="ja-JP" sz="2000" b="1" dirty="0" err="1" smtClean="0">
                  <a:solidFill>
                    <a:schemeClr val="tx2"/>
                  </a:solidFill>
                  <a:latin typeface="Cambria Math"/>
                  <a:ea typeface="Cambria Math"/>
                </a:rPr>
                <a:t>Neg</a:t>
              </a:r>
              <a:r>
                <a:rPr lang="en-US" altLang="ja-JP" sz="2000" b="1" dirty="0" smtClean="0">
                  <a:solidFill>
                    <a:schemeClr val="tx2"/>
                  </a:solidFill>
                  <a:latin typeface="Cambria Math"/>
                  <a:ea typeface="Cambria Math"/>
                </a:rPr>
                <a:t>)</a:t>
              </a:r>
              <a:endParaRPr kumimoji="1" lang="ja-JP" altLang="en-US" sz="2000" b="1" dirty="0">
                <a:solidFill>
                  <a:schemeClr val="tx2"/>
                </a:solidFill>
              </a:endParaRPr>
            </a:p>
          </p:txBody>
        </p:sp>
      </p:grpSp>
      <p:sp>
        <p:nvSpPr>
          <p:cNvPr id="23" name="テキスト ボックス 22"/>
          <p:cNvSpPr txBox="1"/>
          <p:nvPr/>
        </p:nvSpPr>
        <p:spPr>
          <a:xfrm>
            <a:off x="5684764" y="3006497"/>
            <a:ext cx="687436" cy="430887"/>
          </a:xfrm>
          <a:prstGeom prst="rect">
            <a:avLst/>
          </a:prstGeom>
          <a:noFill/>
        </p:spPr>
        <p:txBody>
          <a:bodyPr wrap="square" rtlCol="0">
            <a:spAutoFit/>
          </a:bodyPr>
          <a:lstStyle/>
          <a:p>
            <a:pPr algn="ctr"/>
            <a:r>
              <a:rPr lang="en-US" altLang="ja-JP" sz="2200" b="1" dirty="0" smtClean="0"/>
              <a:t>GS</a:t>
            </a:r>
            <a:endParaRPr kumimoji="1" lang="ja-JP" altLang="en-US" sz="2200" b="1" dirty="0"/>
          </a:p>
        </p:txBody>
      </p:sp>
      <p:sp>
        <p:nvSpPr>
          <p:cNvPr id="24" name="テキスト ボックス 23"/>
          <p:cNvSpPr txBox="1"/>
          <p:nvPr/>
        </p:nvSpPr>
        <p:spPr>
          <a:xfrm>
            <a:off x="6839510" y="2575610"/>
            <a:ext cx="687436" cy="430887"/>
          </a:xfrm>
          <a:prstGeom prst="rect">
            <a:avLst/>
          </a:prstGeom>
          <a:noFill/>
        </p:spPr>
        <p:txBody>
          <a:bodyPr wrap="square" rtlCol="0">
            <a:spAutoFit/>
          </a:bodyPr>
          <a:lstStyle/>
          <a:p>
            <a:pPr algn="ctr"/>
            <a:r>
              <a:rPr lang="en-US" altLang="ja-JP" sz="2200" b="1" dirty="0" smtClean="0"/>
              <a:t>ND</a:t>
            </a:r>
            <a:endParaRPr kumimoji="1" lang="ja-JP" altLang="en-US" sz="2200" b="1" dirty="0"/>
          </a:p>
        </p:txBody>
      </p:sp>
      <p:sp>
        <p:nvSpPr>
          <p:cNvPr id="25" name="テキスト ボックス 24"/>
          <p:cNvSpPr txBox="1"/>
          <p:nvPr/>
        </p:nvSpPr>
        <p:spPr>
          <a:xfrm>
            <a:off x="7703606" y="2259543"/>
            <a:ext cx="687436" cy="430887"/>
          </a:xfrm>
          <a:prstGeom prst="rect">
            <a:avLst/>
          </a:prstGeom>
          <a:noFill/>
        </p:spPr>
        <p:txBody>
          <a:bodyPr wrap="square" rtlCol="0">
            <a:spAutoFit/>
          </a:bodyPr>
          <a:lstStyle/>
          <a:p>
            <a:pPr algn="ctr"/>
            <a:r>
              <a:rPr lang="en-US" altLang="ja-JP" sz="2200" b="1" dirty="0" smtClean="0"/>
              <a:t>ND</a:t>
            </a:r>
            <a:endParaRPr kumimoji="1" lang="ja-JP" altLang="en-US" sz="2200" b="1" dirty="0"/>
          </a:p>
        </p:txBody>
      </p:sp>
      <p:sp>
        <p:nvSpPr>
          <p:cNvPr id="27" name="テキスト ボックス 26"/>
          <p:cNvSpPr txBox="1"/>
          <p:nvPr/>
        </p:nvSpPr>
        <p:spPr>
          <a:xfrm>
            <a:off x="6335454" y="5446385"/>
            <a:ext cx="687436" cy="430887"/>
          </a:xfrm>
          <a:prstGeom prst="rect">
            <a:avLst/>
          </a:prstGeom>
          <a:noFill/>
        </p:spPr>
        <p:txBody>
          <a:bodyPr wrap="square" rtlCol="0">
            <a:spAutoFit/>
          </a:bodyPr>
          <a:lstStyle/>
          <a:p>
            <a:pPr algn="ctr"/>
            <a:r>
              <a:rPr lang="en-US" altLang="ja-JP" sz="2200" b="1" dirty="0" smtClean="0"/>
              <a:t>ND</a:t>
            </a:r>
            <a:endParaRPr kumimoji="1" lang="ja-JP" altLang="en-US" sz="2200" b="1" dirty="0"/>
          </a:p>
        </p:txBody>
      </p:sp>
      <p:sp>
        <p:nvSpPr>
          <p:cNvPr id="28" name="テキスト ボックス 27"/>
          <p:cNvSpPr txBox="1"/>
          <p:nvPr/>
        </p:nvSpPr>
        <p:spPr>
          <a:xfrm>
            <a:off x="7631598" y="4845768"/>
            <a:ext cx="687436" cy="430887"/>
          </a:xfrm>
          <a:prstGeom prst="rect">
            <a:avLst/>
          </a:prstGeom>
          <a:noFill/>
        </p:spPr>
        <p:txBody>
          <a:bodyPr wrap="square" rtlCol="0">
            <a:spAutoFit/>
          </a:bodyPr>
          <a:lstStyle/>
          <a:p>
            <a:pPr algn="ctr"/>
            <a:r>
              <a:rPr lang="en-US" altLang="ja-JP" sz="2200" b="1" dirty="0"/>
              <a:t>S</a:t>
            </a:r>
            <a:r>
              <a:rPr lang="en-US" altLang="ja-JP" sz="2200" b="1" dirty="0" smtClean="0"/>
              <a:t>D</a:t>
            </a:r>
            <a:endParaRPr kumimoji="1" lang="ja-JP" altLang="en-US" sz="2200" b="1" dirty="0"/>
          </a:p>
        </p:txBody>
      </p:sp>
      <p:sp>
        <p:nvSpPr>
          <p:cNvPr id="29" name="テキスト ボックス 28"/>
          <p:cNvSpPr txBox="1"/>
          <p:nvPr/>
        </p:nvSpPr>
        <p:spPr>
          <a:xfrm>
            <a:off x="5305332" y="1533354"/>
            <a:ext cx="996782" cy="553998"/>
          </a:xfrm>
          <a:prstGeom prst="rect">
            <a:avLst/>
          </a:prstGeom>
          <a:noFill/>
        </p:spPr>
        <p:txBody>
          <a:bodyPr wrap="square" rtlCol="0">
            <a:spAutoFit/>
          </a:bodyPr>
          <a:lstStyle/>
          <a:p>
            <a:pPr algn="ctr"/>
            <a:r>
              <a:rPr kumimoji="1" lang="en-US" altLang="ja-JP" sz="3000" b="1" baseline="30000" dirty="0" smtClean="0"/>
              <a:t>45</a:t>
            </a:r>
            <a:r>
              <a:rPr kumimoji="1" lang="en-US" altLang="ja-JP" sz="3000" b="1" dirty="0" smtClean="0"/>
              <a:t>Sc</a:t>
            </a:r>
            <a:endParaRPr kumimoji="1" lang="ja-JP" altLang="en-US" sz="3000" b="1" dirty="0"/>
          </a:p>
        </p:txBody>
      </p:sp>
      <p:sp>
        <p:nvSpPr>
          <p:cNvPr id="30" name="テキスト ボックス 29"/>
          <p:cNvSpPr txBox="1"/>
          <p:nvPr/>
        </p:nvSpPr>
        <p:spPr>
          <a:xfrm>
            <a:off x="5318584" y="3971611"/>
            <a:ext cx="996782" cy="553998"/>
          </a:xfrm>
          <a:prstGeom prst="rect">
            <a:avLst/>
          </a:prstGeom>
          <a:noFill/>
        </p:spPr>
        <p:txBody>
          <a:bodyPr wrap="square" rtlCol="0">
            <a:spAutoFit/>
          </a:bodyPr>
          <a:lstStyle/>
          <a:p>
            <a:pPr algn="ctr"/>
            <a:r>
              <a:rPr kumimoji="1" lang="en-US" altLang="ja-JP" sz="3000" b="1" baseline="30000" dirty="0" smtClean="0"/>
              <a:t>45</a:t>
            </a:r>
            <a:r>
              <a:rPr kumimoji="1" lang="en-US" altLang="ja-JP" sz="3000" b="1" dirty="0" smtClean="0"/>
              <a:t>Sc</a:t>
            </a:r>
            <a:endParaRPr kumimoji="1" lang="ja-JP" altLang="en-US" sz="3000" b="1" dirty="0"/>
          </a:p>
        </p:txBody>
      </p:sp>
      <p:grpSp>
        <p:nvGrpSpPr>
          <p:cNvPr id="10" name="グループ化 9"/>
          <p:cNvGrpSpPr/>
          <p:nvPr/>
        </p:nvGrpSpPr>
        <p:grpSpPr>
          <a:xfrm>
            <a:off x="252954" y="2636912"/>
            <a:ext cx="4103022" cy="2933720"/>
            <a:chOff x="179512" y="1556792"/>
            <a:chExt cx="4248472" cy="3037719"/>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556792"/>
              <a:ext cx="4246988" cy="3037719"/>
            </a:xfrm>
            <a:prstGeom prst="rect">
              <a:avLst/>
            </a:prstGeom>
          </p:spPr>
        </p:pic>
        <p:sp>
          <p:nvSpPr>
            <p:cNvPr id="14" name="テキスト ボックス 13"/>
            <p:cNvSpPr txBox="1"/>
            <p:nvPr/>
          </p:nvSpPr>
          <p:spPr>
            <a:xfrm>
              <a:off x="2448272" y="3370837"/>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sp>
          <p:nvSpPr>
            <p:cNvPr id="16" name="テキスト ボックス 15"/>
            <p:cNvSpPr txBox="1"/>
            <p:nvPr/>
          </p:nvSpPr>
          <p:spPr>
            <a:xfrm>
              <a:off x="1907704" y="1689619"/>
              <a:ext cx="1296144"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40</a:t>
              </a:r>
              <a:r>
                <a:rPr lang="en-US" altLang="ja-JP" sz="2000" b="1" dirty="0" smtClean="0">
                  <a:solidFill>
                    <a:srgbClr val="C00000"/>
                  </a:solidFill>
                  <a:latin typeface="Cambria Math"/>
                  <a:ea typeface="Cambria Math"/>
                </a:rPr>
                <a:t>Ca(</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endParaRPr kumimoji="1" lang="ja-JP" altLang="en-US" sz="2000" b="1" dirty="0">
                <a:solidFill>
                  <a:srgbClr val="C00000"/>
                </a:solidFill>
              </a:endParaRPr>
            </a:p>
          </p:txBody>
        </p:sp>
        <p:sp>
          <p:nvSpPr>
            <p:cNvPr id="17" name="テキスト ボックス 16"/>
            <p:cNvSpPr txBox="1"/>
            <p:nvPr/>
          </p:nvSpPr>
          <p:spPr>
            <a:xfrm>
              <a:off x="1115616" y="2953825"/>
              <a:ext cx="720080" cy="461665"/>
            </a:xfrm>
            <a:prstGeom prst="rect">
              <a:avLst/>
            </a:prstGeom>
            <a:noFill/>
          </p:spPr>
          <p:txBody>
            <a:bodyPr wrap="square" rtlCol="0">
              <a:spAutoFit/>
            </a:bodyPr>
            <a:lstStyle/>
            <a:p>
              <a:pPr algn="ctr"/>
              <a:r>
                <a:rPr lang="en-US" altLang="ja-JP" sz="2400" b="1" dirty="0" smtClean="0"/>
                <a:t>GS</a:t>
              </a:r>
              <a:endParaRPr kumimoji="1" lang="ja-JP" altLang="en-US" sz="2400" b="1" dirty="0"/>
            </a:p>
          </p:txBody>
        </p:sp>
        <p:sp>
          <p:nvSpPr>
            <p:cNvPr id="18" name="テキスト ボックス 17"/>
            <p:cNvSpPr txBox="1"/>
            <p:nvPr/>
          </p:nvSpPr>
          <p:spPr>
            <a:xfrm>
              <a:off x="2303006" y="2522938"/>
              <a:ext cx="720080" cy="461665"/>
            </a:xfrm>
            <a:prstGeom prst="rect">
              <a:avLst/>
            </a:prstGeom>
            <a:noFill/>
          </p:spPr>
          <p:txBody>
            <a:bodyPr wrap="square" rtlCol="0">
              <a:spAutoFit/>
            </a:bodyPr>
            <a:lstStyle/>
            <a:p>
              <a:pPr algn="ctr"/>
              <a:r>
                <a:rPr lang="en-US" altLang="ja-JP" sz="2400" b="1" dirty="0" smtClean="0"/>
                <a:t>ND</a:t>
              </a:r>
              <a:endParaRPr kumimoji="1" lang="ja-JP" altLang="en-US" sz="2400" b="1" dirty="0"/>
            </a:p>
          </p:txBody>
        </p:sp>
        <p:sp>
          <p:nvSpPr>
            <p:cNvPr id="19" name="テキスト ボックス 18"/>
            <p:cNvSpPr txBox="1"/>
            <p:nvPr/>
          </p:nvSpPr>
          <p:spPr>
            <a:xfrm>
              <a:off x="3563888" y="2206871"/>
              <a:ext cx="720080" cy="461665"/>
            </a:xfrm>
            <a:prstGeom prst="rect">
              <a:avLst/>
            </a:prstGeom>
            <a:noFill/>
          </p:spPr>
          <p:txBody>
            <a:bodyPr wrap="square" rtlCol="0">
              <a:spAutoFit/>
            </a:bodyPr>
            <a:lstStyle/>
            <a:p>
              <a:pPr algn="ctr"/>
              <a:r>
                <a:rPr lang="en-US" altLang="ja-JP" sz="2400" b="1" dirty="0"/>
                <a:t>S</a:t>
              </a:r>
              <a:r>
                <a:rPr lang="en-US" altLang="ja-JP" sz="2400" b="1" dirty="0" smtClean="0"/>
                <a:t>D</a:t>
              </a:r>
              <a:endParaRPr kumimoji="1" lang="ja-JP" altLang="en-US" sz="2400" b="1" dirty="0"/>
            </a:p>
          </p:txBody>
        </p:sp>
        <p:sp>
          <p:nvSpPr>
            <p:cNvPr id="26" name="テキスト ボックス 25"/>
            <p:cNvSpPr txBox="1"/>
            <p:nvPr/>
          </p:nvSpPr>
          <p:spPr>
            <a:xfrm>
              <a:off x="953598" y="1556792"/>
              <a:ext cx="1044116" cy="584775"/>
            </a:xfrm>
            <a:prstGeom prst="rect">
              <a:avLst/>
            </a:prstGeom>
            <a:noFill/>
          </p:spPr>
          <p:txBody>
            <a:bodyPr wrap="square" rtlCol="0">
              <a:spAutoFit/>
            </a:bodyPr>
            <a:lstStyle/>
            <a:p>
              <a:pPr algn="ctr"/>
              <a:r>
                <a:rPr kumimoji="1" lang="en-US" altLang="ja-JP" sz="3200" b="1" baseline="30000" dirty="0" smtClean="0"/>
                <a:t>40</a:t>
              </a:r>
              <a:r>
                <a:rPr kumimoji="1" lang="en-US" altLang="ja-JP" sz="3200" b="1" dirty="0" smtClean="0"/>
                <a:t>Ca</a:t>
              </a:r>
              <a:endParaRPr kumimoji="1" lang="ja-JP" altLang="en-US" sz="3200" b="1" dirty="0"/>
            </a:p>
          </p:txBody>
        </p:sp>
        <p:sp>
          <p:nvSpPr>
            <p:cNvPr id="32" name="円/楕円 31"/>
            <p:cNvSpPr/>
            <p:nvPr/>
          </p:nvSpPr>
          <p:spPr>
            <a:xfrm>
              <a:off x="953598" y="2934825"/>
              <a:ext cx="165767" cy="165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949849" y="3980956"/>
              <a:ext cx="165767" cy="165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632727" y="3228605"/>
              <a:ext cx="165767" cy="165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2632537" y="2207241"/>
              <a:ext cx="165767" cy="165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3635896" y="2977578"/>
              <a:ext cx="165767" cy="165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635896" y="1977965"/>
              <a:ext cx="165767" cy="165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円/楕円 38"/>
          <p:cNvSpPr/>
          <p:nvPr/>
        </p:nvSpPr>
        <p:spPr>
          <a:xfrm>
            <a:off x="6060527" y="2689920"/>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758744" y="2441644"/>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7321556" y="2212368"/>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6516216" y="5026428"/>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598092" y="4569643"/>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6057665" y="3742552"/>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6759739" y="3494276"/>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7326309" y="3238496"/>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6516216" y="6050789"/>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7530076" y="5588256"/>
            <a:ext cx="158252" cy="15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134008" y="1092492"/>
            <a:ext cx="7884368" cy="430887"/>
          </a:xfrm>
          <a:prstGeom prst="rect">
            <a:avLst/>
          </a:prstGeom>
        </p:spPr>
        <p:txBody>
          <a:bodyPr wrap="square">
            <a:spAutoFit/>
          </a:bodyPr>
          <a:lstStyle/>
          <a:p>
            <a:pPr marL="342900" indent="-342900">
              <a:buFont typeface="Wingdings" panose="05000000000000000000" pitchFamily="2" charset="2"/>
              <a:buChar char="l"/>
            </a:pPr>
            <a:r>
              <a:rPr lang="en-US" altLang="ja-JP" sz="2200" b="1" dirty="0" smtClean="0"/>
              <a:t>Energy (local) minima are almost unchanged</a:t>
            </a:r>
            <a:endParaRPr lang="ja-JP" altLang="en-US" sz="2200" b="1" dirty="0"/>
          </a:p>
        </p:txBody>
      </p:sp>
    </p:spTree>
    <p:extLst>
      <p:ext uri="{BB962C8B-B14F-4D97-AF65-F5344CB8AC3E}">
        <p14:creationId xmlns:p14="http://schemas.microsoft.com/office/powerpoint/2010/main" val="20363321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70943"/>
            <a:ext cx="7772400" cy="1470025"/>
          </a:xfrm>
        </p:spPr>
        <p:txBody>
          <a:bodyPr>
            <a:normAutofit fontScale="90000"/>
          </a:bodyPr>
          <a:lstStyle/>
          <a:p>
            <a:r>
              <a:rPr kumimoji="1" lang="en-US" altLang="ja-JP" sz="5000" b="1" dirty="0" smtClean="0">
                <a:solidFill>
                  <a:schemeClr val="tx2"/>
                </a:solidFill>
              </a:rPr>
              <a:t>Backup: </a:t>
            </a:r>
            <a:br>
              <a:rPr kumimoji="1" lang="en-US" altLang="ja-JP" sz="5000" b="1" dirty="0" smtClean="0">
                <a:solidFill>
                  <a:schemeClr val="tx2"/>
                </a:solidFill>
              </a:rPr>
            </a:br>
            <a:r>
              <a:rPr kumimoji="1" lang="en-US" altLang="ja-JP" sz="5000" b="1" dirty="0" smtClean="0">
                <a:solidFill>
                  <a:schemeClr val="tx2"/>
                </a:solidFill>
              </a:rPr>
              <a:t>Structure of the core nuclei</a:t>
            </a:r>
            <a:endParaRPr kumimoji="1" lang="ja-JP" altLang="en-US" sz="5000" b="1" dirty="0">
              <a:solidFill>
                <a:schemeClr val="tx2"/>
              </a:solidFill>
            </a:endParaRPr>
          </a:p>
        </p:txBody>
      </p:sp>
      <p:sp>
        <p:nvSpPr>
          <p:cNvPr id="5" name="テキスト ボックス 4"/>
          <p:cNvSpPr txBox="1"/>
          <p:nvPr/>
        </p:nvSpPr>
        <p:spPr>
          <a:xfrm>
            <a:off x="683568" y="4707141"/>
            <a:ext cx="7848872" cy="954107"/>
          </a:xfrm>
          <a:prstGeom prst="rect">
            <a:avLst/>
          </a:prstGeom>
          <a:noFill/>
        </p:spPr>
        <p:txBody>
          <a:bodyPr wrap="square" rtlCol="0">
            <a:spAutoFit/>
          </a:bodyPr>
          <a:lstStyle/>
          <a:p>
            <a:r>
              <a:rPr kumimoji="1" lang="en-US" altLang="ja-JP" sz="2800" dirty="0" smtClean="0"/>
              <a:t>Examples: </a:t>
            </a:r>
          </a:p>
          <a:p>
            <a:r>
              <a:rPr kumimoji="1" lang="en-US" altLang="ja-JP" sz="2800" dirty="0" smtClean="0"/>
              <a:t>      </a:t>
            </a:r>
            <a:r>
              <a:rPr kumimoji="1" lang="en-US" altLang="ja-JP" sz="2800" baseline="30000" dirty="0" smtClean="0"/>
              <a:t>40</a:t>
            </a:r>
            <a:r>
              <a:rPr kumimoji="1" lang="en-US" altLang="ja-JP" sz="2800" dirty="0" smtClean="0"/>
              <a:t>Ca, </a:t>
            </a:r>
            <a:r>
              <a:rPr kumimoji="1" lang="en-US" altLang="ja-JP" sz="2800" baseline="30000" dirty="0" smtClean="0"/>
              <a:t>45</a:t>
            </a:r>
            <a:r>
              <a:rPr kumimoji="1" lang="en-US" altLang="ja-JP" sz="2800" dirty="0" smtClean="0"/>
              <a:t>Sc</a:t>
            </a:r>
            <a:r>
              <a:rPr lang="en-US" altLang="ja-JP" sz="2800" dirty="0" smtClean="0"/>
              <a:t>,</a:t>
            </a:r>
            <a:r>
              <a:rPr kumimoji="1" lang="en-US" altLang="ja-JP" sz="2800" dirty="0" smtClean="0"/>
              <a:t> </a:t>
            </a:r>
            <a:r>
              <a:rPr lang="en-US" altLang="ja-JP" sz="2800" baseline="30000" dirty="0" smtClean="0"/>
              <a:t>47</a:t>
            </a:r>
            <a:r>
              <a:rPr kumimoji="1" lang="en-US" altLang="ja-JP" sz="2800" dirty="0" smtClean="0"/>
              <a:t>Sc and corresponding </a:t>
            </a:r>
            <a:r>
              <a:rPr kumimoji="1" lang="en-US" altLang="ja-JP" sz="2800" dirty="0" smtClean="0">
                <a:latin typeface="Symbol" panose="05050102010706020507" pitchFamily="18" charset="2"/>
              </a:rPr>
              <a:t>L</a:t>
            </a:r>
            <a:r>
              <a:rPr kumimoji="1" lang="en-US" altLang="ja-JP" sz="2800" dirty="0" smtClean="0"/>
              <a:t> hypernuclei</a:t>
            </a:r>
            <a:endParaRPr kumimoji="1" lang="ja-JP" altLang="en-US" sz="2800" dirty="0"/>
          </a:p>
        </p:txBody>
      </p:sp>
    </p:spTree>
    <p:extLst>
      <p:ext uri="{BB962C8B-B14F-4D97-AF65-F5344CB8AC3E}">
        <p14:creationId xmlns:p14="http://schemas.microsoft.com/office/powerpoint/2010/main" val="3074379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ND and SD states of </a:t>
            </a:r>
            <a:r>
              <a:rPr lang="en-US" altLang="ja-JP" baseline="30000" dirty="0" smtClean="0"/>
              <a:t>40</a:t>
            </a:r>
            <a:r>
              <a:rPr lang="en-US" altLang="ja-JP" dirty="0" smtClean="0"/>
              <a:t>Ca</a:t>
            </a:r>
            <a:endParaRPr kumimoji="1" lang="ja-JP" altLang="en-US" dirty="0">
              <a:latin typeface="Symbol" panose="05050102010706020507" pitchFamily="18" charset="2"/>
            </a:endParaRPr>
          </a:p>
        </p:txBody>
      </p:sp>
      <p:sp>
        <p:nvSpPr>
          <p:cNvPr id="3" name="コンテンツ プレースホルダー 2"/>
          <p:cNvSpPr>
            <a:spLocks noGrp="1"/>
          </p:cNvSpPr>
          <p:nvPr>
            <p:ph idx="1"/>
          </p:nvPr>
        </p:nvSpPr>
        <p:spPr/>
        <p:txBody>
          <a:bodyPr/>
          <a:lstStyle/>
          <a:p>
            <a:pPr lvl="1"/>
            <a:r>
              <a:rPr lang="en-US" altLang="ja-JP" dirty="0" smtClean="0"/>
              <a:t>Ground, normal deformed and superdeformed states are obtained </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4" name="正方形/長方形 3"/>
          <p:cNvSpPr/>
          <p:nvPr/>
        </p:nvSpPr>
        <p:spPr>
          <a:xfrm>
            <a:off x="419964" y="2123564"/>
            <a:ext cx="4080028" cy="369332"/>
          </a:xfrm>
          <a:prstGeom prst="rect">
            <a:avLst/>
          </a:prstGeom>
        </p:spPr>
        <p:txBody>
          <a:bodyPr wrap="none">
            <a:spAutoFit/>
          </a:bodyPr>
          <a:lstStyle/>
          <a:p>
            <a:r>
              <a:rPr lang="en-US" altLang="ja-JP" dirty="0"/>
              <a:t>Y. Taniguchi, </a:t>
            </a:r>
            <a:r>
              <a:rPr lang="en-US" altLang="ja-JP" i="1" dirty="0"/>
              <a:t>et al</a:t>
            </a:r>
            <a:r>
              <a:rPr lang="en-US" altLang="ja-JP" dirty="0"/>
              <a:t>., PRC </a:t>
            </a:r>
            <a:r>
              <a:rPr lang="en-US" altLang="ja-JP" b="1" dirty="0"/>
              <a:t>76</a:t>
            </a:r>
            <a:r>
              <a:rPr lang="en-US" altLang="ja-JP" dirty="0"/>
              <a:t>, 044317 (2007)</a:t>
            </a:r>
            <a:endParaRPr lang="ja-JP" altLang="en-US" dirty="0"/>
          </a:p>
        </p:txBody>
      </p:sp>
      <p:grpSp>
        <p:nvGrpSpPr>
          <p:cNvPr id="6" name="グループ化 5"/>
          <p:cNvGrpSpPr/>
          <p:nvPr/>
        </p:nvGrpSpPr>
        <p:grpSpPr>
          <a:xfrm>
            <a:off x="4788024" y="1311887"/>
            <a:ext cx="4248472" cy="5285465"/>
            <a:chOff x="4644008" y="1124744"/>
            <a:chExt cx="4248472" cy="5285465"/>
          </a:xfrm>
        </p:grpSpPr>
        <p:sp>
          <p:nvSpPr>
            <p:cNvPr id="5" name="角丸四角形 4"/>
            <p:cNvSpPr/>
            <p:nvPr/>
          </p:nvSpPr>
          <p:spPr>
            <a:xfrm>
              <a:off x="4644008" y="1124744"/>
              <a:ext cx="4248472" cy="5285465"/>
            </a:xfrm>
            <a:prstGeom prst="roundRect">
              <a:avLst>
                <a:gd name="adj" fmla="val 7064"/>
              </a:avLst>
            </a:prstGeom>
            <a:solidFill>
              <a:schemeClr val="accent5">
                <a:lumMod val="20000"/>
                <a:lumOff val="80000"/>
                <a:alpha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p:cNvGrpSpPr/>
            <p:nvPr/>
          </p:nvGrpSpPr>
          <p:grpSpPr>
            <a:xfrm>
              <a:off x="4675392" y="3640228"/>
              <a:ext cx="4067432" cy="926832"/>
              <a:chOff x="4148380" y="2344084"/>
              <a:chExt cx="4067432" cy="926832"/>
            </a:xfrm>
          </p:grpSpPr>
          <p:grpSp>
            <p:nvGrpSpPr>
              <p:cNvPr id="89" name="グループ化 88"/>
              <p:cNvGrpSpPr/>
              <p:nvPr/>
            </p:nvGrpSpPr>
            <p:grpSpPr>
              <a:xfrm>
                <a:off x="5263484" y="2436127"/>
                <a:ext cx="1368152" cy="216024"/>
                <a:chOff x="4355976" y="2780928"/>
                <a:chExt cx="1368152" cy="216024"/>
              </a:xfrm>
            </p:grpSpPr>
            <p:cxnSp>
              <p:nvCxnSpPr>
                <p:cNvPr id="107" name="直線コネクタ 106"/>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円/楕円 107"/>
                <p:cNvSpPr/>
                <p:nvPr/>
              </p:nvSpPr>
              <p:spPr>
                <a:xfrm>
                  <a:off x="4766008" y="27809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5076056" y="27809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テキスト ボックス 89"/>
              <p:cNvSpPr txBox="1"/>
              <p:nvPr/>
            </p:nvSpPr>
            <p:spPr>
              <a:xfrm>
                <a:off x="4801072" y="2344084"/>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91" name="テキスト ボックス 90"/>
              <p:cNvSpPr txBox="1"/>
              <p:nvPr/>
            </p:nvSpPr>
            <p:spPr>
              <a:xfrm>
                <a:off x="4801072" y="2780928"/>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sp>
            <p:nvSpPr>
              <p:cNvPr id="92" name="正方形/長方形 91"/>
              <p:cNvSpPr/>
              <p:nvPr/>
            </p:nvSpPr>
            <p:spPr>
              <a:xfrm>
                <a:off x="5263484" y="2982884"/>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グループ化 92"/>
              <p:cNvGrpSpPr/>
              <p:nvPr/>
            </p:nvGrpSpPr>
            <p:grpSpPr>
              <a:xfrm>
                <a:off x="5263484" y="2868175"/>
                <a:ext cx="1368152" cy="216024"/>
                <a:chOff x="4355976" y="2780928"/>
                <a:chExt cx="1368152" cy="216024"/>
              </a:xfrm>
            </p:grpSpPr>
            <p:cxnSp>
              <p:nvCxnSpPr>
                <p:cNvPr id="104" name="直線コネクタ 103"/>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円/楕円 104"/>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 name="グループ化 93"/>
              <p:cNvGrpSpPr/>
              <p:nvPr/>
            </p:nvGrpSpPr>
            <p:grpSpPr>
              <a:xfrm>
                <a:off x="6847660" y="2436127"/>
                <a:ext cx="1368152" cy="216024"/>
                <a:chOff x="4355976" y="2780928"/>
                <a:chExt cx="1368152" cy="216024"/>
              </a:xfrm>
            </p:grpSpPr>
            <p:cxnSp>
              <p:nvCxnSpPr>
                <p:cNvPr id="101" name="直線コネクタ 100"/>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a:xfrm>
                  <a:off x="4766008" y="27809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5076056" y="27809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正方形/長方形 94"/>
              <p:cNvSpPr/>
              <p:nvPr/>
            </p:nvSpPr>
            <p:spPr>
              <a:xfrm>
                <a:off x="6847660" y="2982884"/>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6847660" y="2868175"/>
                <a:ext cx="1368152" cy="216024"/>
                <a:chOff x="4355976" y="2780928"/>
                <a:chExt cx="1368152" cy="216024"/>
              </a:xfrm>
            </p:grpSpPr>
            <p:cxnSp>
              <p:nvCxnSpPr>
                <p:cNvPr id="98" name="直線コネクタ 97"/>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テキスト ボックス 96"/>
              <p:cNvSpPr txBox="1"/>
              <p:nvPr/>
            </p:nvSpPr>
            <p:spPr>
              <a:xfrm>
                <a:off x="4148380" y="2564904"/>
                <a:ext cx="688696" cy="523220"/>
              </a:xfrm>
              <a:prstGeom prst="rect">
                <a:avLst/>
              </a:prstGeom>
              <a:noFill/>
            </p:spPr>
            <p:txBody>
              <a:bodyPr wrap="square" rtlCol="0">
                <a:spAutoFit/>
              </a:bodyPr>
              <a:lstStyle/>
              <a:p>
                <a:pPr algn="ctr"/>
                <a:r>
                  <a:rPr kumimoji="1" lang="en-US" altLang="ja-JP" sz="2800" dirty="0" smtClean="0"/>
                  <a:t>ND</a:t>
                </a:r>
                <a:endParaRPr kumimoji="1" lang="ja-JP" altLang="en-US" sz="2800" dirty="0"/>
              </a:p>
            </p:txBody>
          </p:sp>
        </p:grpSp>
        <p:grpSp>
          <p:nvGrpSpPr>
            <p:cNvPr id="110" name="グループ化 109"/>
            <p:cNvGrpSpPr/>
            <p:nvPr/>
          </p:nvGrpSpPr>
          <p:grpSpPr>
            <a:xfrm>
              <a:off x="4716016" y="5209165"/>
              <a:ext cx="4029116" cy="956139"/>
              <a:chOff x="4189004" y="3769005"/>
              <a:chExt cx="4029116" cy="956139"/>
            </a:xfrm>
          </p:grpSpPr>
          <p:sp>
            <p:nvSpPr>
              <p:cNvPr id="111" name="正方形/長方形 110"/>
              <p:cNvSpPr/>
              <p:nvPr/>
            </p:nvSpPr>
            <p:spPr>
              <a:xfrm>
                <a:off x="6849968" y="4437112"/>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2" name="グループ化 111"/>
              <p:cNvGrpSpPr/>
              <p:nvPr/>
            </p:nvGrpSpPr>
            <p:grpSpPr>
              <a:xfrm>
                <a:off x="6845776" y="3861048"/>
                <a:ext cx="1368152" cy="216024"/>
                <a:chOff x="3621908" y="5883148"/>
                <a:chExt cx="1368152" cy="216024"/>
              </a:xfrm>
            </p:grpSpPr>
            <p:cxnSp>
              <p:nvCxnSpPr>
                <p:cNvPr id="135" name="直線コネクタ 134"/>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円/楕円 135"/>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3" name="グループ化 112"/>
              <p:cNvGrpSpPr/>
              <p:nvPr/>
            </p:nvGrpSpPr>
            <p:grpSpPr>
              <a:xfrm>
                <a:off x="6843192" y="4329100"/>
                <a:ext cx="1368152" cy="216024"/>
                <a:chOff x="3621908" y="5883148"/>
                <a:chExt cx="1368152" cy="216024"/>
              </a:xfrm>
            </p:grpSpPr>
            <p:cxnSp>
              <p:nvCxnSpPr>
                <p:cNvPr id="130" name="直線コネクタ 12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円/楕円 130"/>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459715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正方形/長方形 113"/>
              <p:cNvSpPr/>
              <p:nvPr/>
            </p:nvSpPr>
            <p:spPr>
              <a:xfrm>
                <a:off x="5226848" y="4437112"/>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p:cNvGrpSpPr/>
              <p:nvPr/>
            </p:nvGrpSpPr>
            <p:grpSpPr>
              <a:xfrm>
                <a:off x="5222656" y="3861048"/>
                <a:ext cx="1368152" cy="216024"/>
                <a:chOff x="3621908" y="5883148"/>
                <a:chExt cx="1368152" cy="216024"/>
              </a:xfrm>
            </p:grpSpPr>
            <p:cxnSp>
              <p:nvCxnSpPr>
                <p:cNvPr id="125" name="直線コネクタ 124"/>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円/楕円 125"/>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6" name="グループ化 115"/>
              <p:cNvGrpSpPr/>
              <p:nvPr/>
            </p:nvGrpSpPr>
            <p:grpSpPr>
              <a:xfrm>
                <a:off x="5220072" y="4329100"/>
                <a:ext cx="1368152" cy="216024"/>
                <a:chOff x="3621908" y="5883148"/>
                <a:chExt cx="1368152" cy="216024"/>
              </a:xfrm>
            </p:grpSpPr>
            <p:cxnSp>
              <p:nvCxnSpPr>
                <p:cNvPr id="120" name="直線コネクタ 11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円/楕円 120"/>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459715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7" name="テキスト ボックス 116"/>
              <p:cNvSpPr txBox="1"/>
              <p:nvPr/>
            </p:nvSpPr>
            <p:spPr>
              <a:xfrm>
                <a:off x="4837076" y="3769005"/>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18" name="テキスト ボックス 117"/>
              <p:cNvSpPr txBox="1"/>
              <p:nvPr/>
            </p:nvSpPr>
            <p:spPr>
              <a:xfrm>
                <a:off x="4801072" y="4221088"/>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sp>
            <p:nvSpPr>
              <p:cNvPr id="119" name="テキスト ボックス 118"/>
              <p:cNvSpPr txBox="1"/>
              <p:nvPr/>
            </p:nvSpPr>
            <p:spPr>
              <a:xfrm>
                <a:off x="4189004" y="3985900"/>
                <a:ext cx="599020" cy="523220"/>
              </a:xfrm>
              <a:prstGeom prst="rect">
                <a:avLst/>
              </a:prstGeom>
              <a:noFill/>
            </p:spPr>
            <p:txBody>
              <a:bodyPr wrap="square" rtlCol="0">
                <a:spAutoFit/>
              </a:bodyPr>
              <a:lstStyle/>
              <a:p>
                <a:pPr algn="ctr"/>
                <a:r>
                  <a:rPr lang="en-US" altLang="ja-JP" sz="2800" dirty="0"/>
                  <a:t>S</a:t>
                </a:r>
                <a:r>
                  <a:rPr kumimoji="1" lang="en-US" altLang="ja-JP" sz="2800" dirty="0" smtClean="0"/>
                  <a:t>D</a:t>
                </a:r>
                <a:endParaRPr kumimoji="1" lang="ja-JP" altLang="en-US" sz="2800" dirty="0"/>
              </a:p>
            </p:txBody>
          </p:sp>
        </p:grpSp>
        <p:grpSp>
          <p:nvGrpSpPr>
            <p:cNvPr id="140" name="グループ化 139"/>
            <p:cNvGrpSpPr/>
            <p:nvPr/>
          </p:nvGrpSpPr>
          <p:grpSpPr>
            <a:xfrm>
              <a:off x="4661324" y="1700808"/>
              <a:ext cx="4087140" cy="1352923"/>
              <a:chOff x="4128672" y="1917993"/>
              <a:chExt cx="4087140" cy="1352923"/>
            </a:xfrm>
          </p:grpSpPr>
          <p:cxnSp>
            <p:nvCxnSpPr>
              <p:cNvPr id="141" name="直線コネクタ 140"/>
              <p:cNvCxnSpPr/>
              <p:nvPr/>
            </p:nvCxnSpPr>
            <p:spPr>
              <a:xfrm>
                <a:off x="5263484" y="2544139"/>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4795432" y="2309971"/>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43" name="テキスト ボックス 142"/>
              <p:cNvSpPr txBox="1"/>
              <p:nvPr/>
            </p:nvSpPr>
            <p:spPr>
              <a:xfrm>
                <a:off x="4831436" y="2782089"/>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sp>
            <p:nvSpPr>
              <p:cNvPr id="144" name="正方形/長方形 143"/>
              <p:cNvSpPr/>
              <p:nvPr/>
            </p:nvSpPr>
            <p:spPr>
              <a:xfrm>
                <a:off x="5263484" y="2982884"/>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5" name="直線コネクタ 144"/>
              <p:cNvCxnSpPr/>
              <p:nvPr/>
            </p:nvCxnSpPr>
            <p:spPr>
              <a:xfrm>
                <a:off x="5263484" y="2976187"/>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6847660" y="2544139"/>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6847660" y="2982884"/>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コネクタ 147"/>
              <p:cNvCxnSpPr/>
              <p:nvPr/>
            </p:nvCxnSpPr>
            <p:spPr>
              <a:xfrm>
                <a:off x="6847660" y="2976187"/>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p:cNvSpPr txBox="1"/>
              <p:nvPr/>
            </p:nvSpPr>
            <p:spPr>
              <a:xfrm>
                <a:off x="5377444" y="1917993"/>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50" name="テキスト ボックス 149"/>
              <p:cNvSpPr txBox="1"/>
              <p:nvPr/>
            </p:nvSpPr>
            <p:spPr>
              <a:xfrm>
                <a:off x="6815296" y="1917993"/>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151" name="テキスト ボックス 150"/>
              <p:cNvSpPr txBox="1"/>
              <p:nvPr/>
            </p:nvSpPr>
            <p:spPr>
              <a:xfrm>
                <a:off x="4128672" y="2564904"/>
                <a:ext cx="702764" cy="523220"/>
              </a:xfrm>
              <a:prstGeom prst="rect">
                <a:avLst/>
              </a:prstGeom>
              <a:noFill/>
            </p:spPr>
            <p:txBody>
              <a:bodyPr wrap="square" rtlCol="0">
                <a:spAutoFit/>
              </a:bodyPr>
              <a:lstStyle/>
              <a:p>
                <a:pPr algn="ctr"/>
                <a:r>
                  <a:rPr lang="en-US" altLang="ja-JP" sz="2800" dirty="0" smtClean="0"/>
                  <a:t>GS</a:t>
                </a:r>
                <a:endParaRPr kumimoji="1" lang="ja-JP" altLang="en-US" sz="2800" dirty="0"/>
              </a:p>
            </p:txBody>
          </p:sp>
        </p:grpSp>
        <p:sp>
          <p:nvSpPr>
            <p:cNvPr id="152" name="テキスト ボックス 151"/>
            <p:cNvSpPr txBox="1"/>
            <p:nvPr/>
          </p:nvSpPr>
          <p:spPr>
            <a:xfrm>
              <a:off x="4716016" y="1139258"/>
              <a:ext cx="4105018" cy="523220"/>
            </a:xfrm>
            <a:prstGeom prst="rect">
              <a:avLst/>
            </a:prstGeom>
            <a:noFill/>
          </p:spPr>
          <p:txBody>
            <a:bodyPr wrap="square" rtlCol="0">
              <a:spAutoFit/>
            </a:bodyPr>
            <a:lstStyle/>
            <a:p>
              <a:pPr algn="ctr"/>
              <a:r>
                <a:rPr lang="en-US" altLang="ja-JP" sz="2800" dirty="0" smtClean="0">
                  <a:solidFill>
                    <a:schemeClr val="tx2"/>
                  </a:solidFill>
                </a:rPr>
                <a:t>Configuration</a:t>
              </a:r>
            </a:p>
          </p:txBody>
        </p:sp>
      </p:grpSp>
      <p:sp>
        <p:nvSpPr>
          <p:cNvPr id="8" name="テキスト ボックス 7"/>
          <p:cNvSpPr txBox="1"/>
          <p:nvPr/>
        </p:nvSpPr>
        <p:spPr>
          <a:xfrm>
            <a:off x="251520" y="1412776"/>
            <a:ext cx="4104456" cy="707886"/>
          </a:xfrm>
          <a:prstGeom prst="rect">
            <a:avLst/>
          </a:prstGeom>
          <a:noFill/>
        </p:spPr>
        <p:txBody>
          <a:bodyPr wrap="square" rtlCol="0">
            <a:spAutoFit/>
          </a:bodyPr>
          <a:lstStyle/>
          <a:p>
            <a:r>
              <a:rPr lang="en-US" altLang="ja-JP" sz="2000" dirty="0" smtClean="0"/>
              <a:t>Core nucleus </a:t>
            </a:r>
            <a:r>
              <a:rPr lang="en-US" altLang="ja-JP" sz="2000" baseline="30000" dirty="0" smtClean="0"/>
              <a:t>40</a:t>
            </a:r>
            <a:r>
              <a:rPr lang="en-US" altLang="ja-JP" sz="2000" dirty="0" smtClean="0"/>
              <a:t>Ca: </a:t>
            </a:r>
          </a:p>
          <a:p>
            <a:r>
              <a:rPr lang="en-US" altLang="ja-JP" sz="2000" dirty="0" smtClean="0"/>
              <a:t>   basically same calculation as </a:t>
            </a:r>
            <a:endParaRPr kumimoji="1" lang="ja-JP" altLang="en-US" sz="20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60" y="2996952"/>
            <a:ext cx="4521338" cy="2530332"/>
          </a:xfrm>
          <a:prstGeom prst="rect">
            <a:avLst/>
          </a:prstGeom>
        </p:spPr>
      </p:pic>
    </p:spTree>
    <p:extLst>
      <p:ext uri="{BB962C8B-B14F-4D97-AF65-F5344CB8AC3E}">
        <p14:creationId xmlns:p14="http://schemas.microsoft.com/office/powerpoint/2010/main" val="2629696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a:t>
            </a:r>
            <a:r>
              <a:rPr kumimoji="1" lang="en-US" altLang="ja-JP" dirty="0" smtClean="0"/>
              <a:t>eformation of nuclei</a:t>
            </a:r>
            <a:endParaRPr kumimoji="1" lang="ja-JP" altLang="en-US" dirty="0"/>
          </a:p>
        </p:txBody>
      </p:sp>
      <p:sp>
        <p:nvSpPr>
          <p:cNvPr id="3" name="コンテンツ プレースホルダ 2"/>
          <p:cNvSpPr>
            <a:spLocks noGrp="1"/>
          </p:cNvSpPr>
          <p:nvPr>
            <p:ph idx="1"/>
          </p:nvPr>
        </p:nvSpPr>
        <p:spPr/>
        <p:txBody>
          <a:bodyPr/>
          <a:lstStyle/>
          <a:p>
            <a:pPr lvl="1"/>
            <a:r>
              <a:rPr lang="en-US" altLang="ja-JP" dirty="0"/>
              <a:t>Many nuclei manifests various quadrupole </a:t>
            </a:r>
            <a:r>
              <a:rPr lang="en-US" altLang="ja-JP" dirty="0" smtClean="0"/>
              <a:t>deformation</a:t>
            </a:r>
          </a:p>
          <a:p>
            <a:pPr lvl="1"/>
            <a:endParaRPr lang="en-US" altLang="ja-JP" dirty="0" smtClean="0"/>
          </a:p>
          <a:p>
            <a:pPr lvl="1"/>
            <a:r>
              <a:rPr lang="en-US" altLang="ja-JP" dirty="0" smtClean="0"/>
              <a:t>Most </a:t>
            </a:r>
            <a:r>
              <a:rPr lang="en-US" altLang="ja-JP" dirty="0"/>
              <a:t>of them are </a:t>
            </a:r>
            <a:r>
              <a:rPr lang="en-US" altLang="ja-JP" dirty="0" smtClean="0"/>
              <a:t>prolate </a:t>
            </a:r>
            <a:r>
              <a:rPr lang="en-US" altLang="ja-JP" dirty="0"/>
              <a:t>or </a:t>
            </a:r>
            <a:r>
              <a:rPr lang="en-US" altLang="ja-JP" dirty="0" smtClean="0"/>
              <a:t>oblate </a:t>
            </a:r>
            <a:r>
              <a:rPr lang="en-US" altLang="ja-JP" dirty="0"/>
              <a:t>deformed (axially </a:t>
            </a:r>
            <a:r>
              <a:rPr lang="en-US" altLang="ja-JP" dirty="0" smtClean="0"/>
              <a:t>symmetric)</a:t>
            </a:r>
            <a:endParaRPr lang="en-US" altLang="ja-JP" dirty="0" smtClean="0">
              <a:latin typeface="Symbol" pitchFamily="18" charset="2"/>
            </a:endParaRPr>
          </a:p>
          <a:p>
            <a:pPr lvl="1"/>
            <a:endParaRPr kumimoji="1" lang="en-US" altLang="ja-JP" dirty="0" smtClean="0"/>
          </a:p>
          <a:p>
            <a:pPr lvl="1"/>
            <a:endParaRPr lang="en-US" altLang="ja-JP" dirty="0" smtClean="0"/>
          </a:p>
          <a:p>
            <a:endParaRPr kumimoji="1" lang="en-US" altLang="ja-JP" dirty="0" smtClean="0"/>
          </a:p>
          <a:p>
            <a:endParaRPr lang="en-US" altLang="ja-JP" dirty="0" smtClean="0"/>
          </a:p>
          <a:p>
            <a:endParaRPr kumimoji="1" lang="ja-JP" altLang="en-US" dirty="0"/>
          </a:p>
        </p:txBody>
      </p:sp>
      <p:sp>
        <p:nvSpPr>
          <p:cNvPr id="4" name="正方形/長方形 3"/>
          <p:cNvSpPr/>
          <p:nvPr/>
        </p:nvSpPr>
        <p:spPr>
          <a:xfrm>
            <a:off x="467544" y="1124744"/>
            <a:ext cx="7615467" cy="430887"/>
          </a:xfrm>
          <a:prstGeom prst="rect">
            <a:avLst/>
          </a:prstGeom>
        </p:spPr>
        <p:txBody>
          <a:bodyPr wrap="square">
            <a:spAutoFit/>
          </a:bodyPr>
          <a:lstStyle/>
          <a:p>
            <a:r>
              <a:rPr lang="en-US" altLang="ja-JP" sz="2200" dirty="0"/>
              <a:t>(parameterized by quadrupole deformation parameters </a:t>
            </a:r>
            <a:r>
              <a:rPr lang="en-US" altLang="ja-JP" sz="2200" dirty="0">
                <a:latin typeface="Symbol" pitchFamily="18" charset="2"/>
              </a:rPr>
              <a:t>b</a:t>
            </a:r>
            <a:r>
              <a:rPr lang="en-US" altLang="ja-JP" sz="2200" dirty="0"/>
              <a:t> and </a:t>
            </a:r>
            <a:r>
              <a:rPr lang="en-US" altLang="ja-JP" sz="2200" dirty="0">
                <a:latin typeface="Symbol" pitchFamily="18" charset="2"/>
              </a:rPr>
              <a:t>g</a:t>
            </a:r>
            <a:r>
              <a:rPr lang="en-US" altLang="ja-JP" sz="2200" dirty="0"/>
              <a:t> )</a:t>
            </a:r>
            <a:endParaRPr lang="ja-JP" altLang="en-US" sz="2200" dirty="0"/>
          </a:p>
        </p:txBody>
      </p:sp>
      <p:pic>
        <p:nvPicPr>
          <p:cNvPr id="30" name="図 29" descr="deformation.png"/>
          <p:cNvPicPr>
            <a:picLocks noChangeAspect="1"/>
          </p:cNvPicPr>
          <p:nvPr/>
        </p:nvPicPr>
        <p:blipFill>
          <a:blip r:embed="rId3"/>
          <a:srcRect t="33949" b="33578"/>
          <a:stretch>
            <a:fillRect/>
          </a:stretch>
        </p:blipFill>
        <p:spPr>
          <a:xfrm>
            <a:off x="4211960" y="5338247"/>
            <a:ext cx="1440160" cy="1115089"/>
          </a:xfrm>
          <a:prstGeom prst="rect">
            <a:avLst/>
          </a:prstGeom>
        </p:spPr>
      </p:pic>
      <p:pic>
        <p:nvPicPr>
          <p:cNvPr id="31" name="図 30" descr="deformation.png"/>
          <p:cNvPicPr>
            <a:picLocks noChangeAspect="1"/>
          </p:cNvPicPr>
          <p:nvPr/>
        </p:nvPicPr>
        <p:blipFill>
          <a:blip r:embed="rId3"/>
          <a:srcRect b="70479"/>
          <a:stretch>
            <a:fillRect/>
          </a:stretch>
        </p:blipFill>
        <p:spPr>
          <a:xfrm>
            <a:off x="467544" y="2521191"/>
            <a:ext cx="1440160" cy="1013717"/>
          </a:xfrm>
          <a:prstGeom prst="rect">
            <a:avLst/>
          </a:prstGeom>
        </p:spPr>
      </p:pic>
      <p:sp>
        <p:nvSpPr>
          <p:cNvPr id="36" name="テキスト ボックス 35"/>
          <p:cNvSpPr txBox="1"/>
          <p:nvPr/>
        </p:nvSpPr>
        <p:spPr>
          <a:xfrm>
            <a:off x="3419872" y="4973106"/>
            <a:ext cx="928726" cy="400110"/>
          </a:xfrm>
          <a:prstGeom prst="rect">
            <a:avLst/>
          </a:prstGeom>
          <a:noFill/>
        </p:spPr>
        <p:txBody>
          <a:bodyPr wrap="square" rtlCol="0">
            <a:spAutoFit/>
          </a:bodyPr>
          <a:lstStyle/>
          <a:p>
            <a:pPr algn="ctr"/>
            <a:r>
              <a:rPr kumimoji="1" lang="en-US" altLang="ja-JP" sz="2000" dirty="0" smtClean="0">
                <a:latin typeface="Symbol" pitchFamily="18" charset="2"/>
              </a:rPr>
              <a:t>g</a:t>
            </a:r>
            <a:r>
              <a:rPr kumimoji="1" lang="en-US" altLang="ja-JP" sz="2000" dirty="0" smtClean="0"/>
              <a:t> = 0</a:t>
            </a:r>
            <a:r>
              <a:rPr kumimoji="1" lang="en-US" altLang="ja-JP" sz="2000" baseline="30000" dirty="0" smtClean="0">
                <a:latin typeface="Century"/>
              </a:rPr>
              <a:t>◦</a:t>
            </a:r>
            <a:endParaRPr kumimoji="1" lang="ja-JP" altLang="en-US" sz="2000" baseline="30000" dirty="0"/>
          </a:p>
        </p:txBody>
      </p:sp>
      <p:sp>
        <p:nvSpPr>
          <p:cNvPr id="37" name="テキスト ボックス 36"/>
          <p:cNvSpPr txBox="1"/>
          <p:nvPr/>
        </p:nvSpPr>
        <p:spPr>
          <a:xfrm>
            <a:off x="5436096" y="3172906"/>
            <a:ext cx="928726" cy="400110"/>
          </a:xfrm>
          <a:prstGeom prst="rect">
            <a:avLst/>
          </a:prstGeom>
          <a:noFill/>
        </p:spPr>
        <p:txBody>
          <a:bodyPr wrap="square" rtlCol="0">
            <a:spAutoFit/>
          </a:bodyPr>
          <a:lstStyle/>
          <a:p>
            <a:pPr algn="ctr"/>
            <a:r>
              <a:rPr kumimoji="1" lang="en-US" altLang="ja-JP" sz="2000" dirty="0" smtClean="0">
                <a:latin typeface="Symbol" pitchFamily="18" charset="2"/>
              </a:rPr>
              <a:t>g</a:t>
            </a:r>
            <a:r>
              <a:rPr kumimoji="1" lang="en-US" altLang="ja-JP" sz="2000" dirty="0" smtClean="0"/>
              <a:t> </a:t>
            </a:r>
            <a:r>
              <a:rPr lang="en-US" altLang="ja-JP" sz="2000" dirty="0" smtClean="0">
                <a:latin typeface="Cambria Math"/>
                <a:ea typeface="Cambria Math"/>
              </a:rPr>
              <a:t>≈</a:t>
            </a:r>
            <a:r>
              <a:rPr kumimoji="1" lang="en-US" altLang="ja-JP" sz="2000" dirty="0" smtClean="0"/>
              <a:t> 30</a:t>
            </a:r>
            <a:r>
              <a:rPr kumimoji="1" lang="en-US" altLang="ja-JP" sz="2000" baseline="30000" dirty="0" smtClean="0">
                <a:latin typeface="Century"/>
              </a:rPr>
              <a:t>◦</a:t>
            </a:r>
            <a:endParaRPr kumimoji="1" lang="ja-JP" altLang="en-US" sz="2000" baseline="30000" dirty="0"/>
          </a:p>
        </p:txBody>
      </p:sp>
      <p:sp>
        <p:nvSpPr>
          <p:cNvPr id="38" name="テキスト ボックス 37"/>
          <p:cNvSpPr txBox="1"/>
          <p:nvPr/>
        </p:nvSpPr>
        <p:spPr>
          <a:xfrm>
            <a:off x="837274" y="5189130"/>
            <a:ext cx="1214446" cy="400110"/>
          </a:xfrm>
          <a:prstGeom prst="rect">
            <a:avLst/>
          </a:prstGeom>
          <a:noFill/>
        </p:spPr>
        <p:txBody>
          <a:bodyPr wrap="square" rtlCol="0">
            <a:spAutoFit/>
          </a:bodyPr>
          <a:lstStyle/>
          <a:p>
            <a:r>
              <a:rPr kumimoji="1" lang="en-US" altLang="ja-JP" sz="2000" b="1" dirty="0" smtClean="0">
                <a:solidFill>
                  <a:schemeClr val="tx2"/>
                </a:solidFill>
              </a:rPr>
              <a:t>Spherical</a:t>
            </a:r>
            <a:endParaRPr kumimoji="1" lang="ja-JP" altLang="en-US" sz="2000" b="1" dirty="0">
              <a:solidFill>
                <a:schemeClr val="tx2"/>
              </a:solidFill>
            </a:endParaRPr>
          </a:p>
        </p:txBody>
      </p:sp>
      <p:cxnSp>
        <p:nvCxnSpPr>
          <p:cNvPr id="39" name="直線矢印コネクタ 38"/>
          <p:cNvCxnSpPr/>
          <p:nvPr/>
        </p:nvCxnSpPr>
        <p:spPr>
          <a:xfrm flipV="1">
            <a:off x="1835696" y="4829090"/>
            <a:ext cx="504056" cy="357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131106" y="3209945"/>
            <a:ext cx="928726" cy="400110"/>
          </a:xfrm>
          <a:prstGeom prst="rect">
            <a:avLst/>
          </a:prstGeom>
          <a:noFill/>
        </p:spPr>
        <p:txBody>
          <a:bodyPr wrap="square" rtlCol="0">
            <a:spAutoFit/>
          </a:bodyPr>
          <a:lstStyle/>
          <a:p>
            <a:pPr algn="ctr"/>
            <a:r>
              <a:rPr kumimoji="1" lang="en-US" altLang="ja-JP" sz="2000" dirty="0" smtClean="0">
                <a:latin typeface="Symbol" pitchFamily="18" charset="2"/>
              </a:rPr>
              <a:t>g</a:t>
            </a:r>
            <a:r>
              <a:rPr kumimoji="1" lang="en-US" altLang="ja-JP" sz="2000" dirty="0" smtClean="0"/>
              <a:t> = 60</a:t>
            </a:r>
            <a:r>
              <a:rPr kumimoji="1" lang="en-US" altLang="ja-JP" sz="2000" baseline="30000" dirty="0" smtClean="0">
                <a:latin typeface="Century"/>
              </a:rPr>
              <a:t>◦</a:t>
            </a:r>
            <a:endParaRPr kumimoji="1" lang="ja-JP" altLang="en-US" sz="2000" baseline="30000" dirty="0"/>
          </a:p>
        </p:txBody>
      </p:sp>
      <p:grpSp>
        <p:nvGrpSpPr>
          <p:cNvPr id="43" name="グループ化 42"/>
          <p:cNvGrpSpPr/>
          <p:nvPr/>
        </p:nvGrpSpPr>
        <p:grpSpPr>
          <a:xfrm>
            <a:off x="2314878" y="2097887"/>
            <a:ext cx="3181814" cy="2930920"/>
            <a:chOff x="2314878" y="1844824"/>
            <a:chExt cx="3181814" cy="2930920"/>
          </a:xfrm>
        </p:grpSpPr>
        <p:grpSp>
          <p:nvGrpSpPr>
            <p:cNvPr id="44" name="グループ化 43"/>
            <p:cNvGrpSpPr/>
            <p:nvPr/>
          </p:nvGrpSpPr>
          <p:grpSpPr>
            <a:xfrm>
              <a:off x="2314878" y="1844824"/>
              <a:ext cx="3181814" cy="2930920"/>
              <a:chOff x="3047498" y="2184074"/>
              <a:chExt cx="3181814" cy="2930920"/>
            </a:xfrm>
          </p:grpSpPr>
          <p:pic>
            <p:nvPicPr>
              <p:cNvPr id="48" name="図 47" descr="扇形.png"/>
              <p:cNvPicPr>
                <a:picLocks noChangeAspect="1"/>
              </p:cNvPicPr>
              <p:nvPr/>
            </p:nvPicPr>
            <p:blipFill>
              <a:blip r:embed="rId4"/>
              <a:stretch>
                <a:fillRect/>
              </a:stretch>
            </p:blipFill>
            <p:spPr>
              <a:xfrm>
                <a:off x="3356944" y="2492896"/>
                <a:ext cx="2572378" cy="2244526"/>
              </a:xfrm>
              <a:prstGeom prst="rect">
                <a:avLst/>
              </a:prstGeom>
            </p:spPr>
          </p:pic>
          <p:sp>
            <p:nvSpPr>
              <p:cNvPr id="49" name="正方形/長方形 48"/>
              <p:cNvSpPr/>
              <p:nvPr/>
            </p:nvSpPr>
            <p:spPr>
              <a:xfrm>
                <a:off x="4512532" y="4714884"/>
                <a:ext cx="325730" cy="400110"/>
              </a:xfrm>
              <a:prstGeom prst="rect">
                <a:avLst/>
              </a:prstGeom>
            </p:spPr>
            <p:txBody>
              <a:bodyPr wrap="none">
                <a:spAutoFit/>
              </a:bodyPr>
              <a:lstStyle/>
              <a:p>
                <a:r>
                  <a:rPr lang="en-US" altLang="ja-JP" sz="2000" b="1" dirty="0" smtClean="0">
                    <a:latin typeface="Symbol" pitchFamily="18" charset="2"/>
                  </a:rPr>
                  <a:t>b</a:t>
                </a:r>
                <a:endParaRPr lang="ja-JP" altLang="en-US" sz="2000" b="1" dirty="0"/>
              </a:p>
            </p:txBody>
          </p:sp>
          <p:sp>
            <p:nvSpPr>
              <p:cNvPr id="50" name="正方形/長方形 49"/>
              <p:cNvSpPr/>
              <p:nvPr/>
            </p:nvSpPr>
            <p:spPr>
              <a:xfrm>
                <a:off x="5572132" y="3071810"/>
                <a:ext cx="290464" cy="400110"/>
              </a:xfrm>
              <a:prstGeom prst="rect">
                <a:avLst/>
              </a:prstGeom>
            </p:spPr>
            <p:txBody>
              <a:bodyPr wrap="none">
                <a:spAutoFit/>
              </a:bodyPr>
              <a:lstStyle/>
              <a:p>
                <a:r>
                  <a:rPr lang="en-US" altLang="ja-JP" sz="2000" b="1" dirty="0" smtClean="0">
                    <a:latin typeface="Symbol" pitchFamily="18" charset="2"/>
                  </a:rPr>
                  <a:t>g</a:t>
                </a:r>
                <a:endParaRPr lang="ja-JP" altLang="en-US" sz="2000" b="1" dirty="0"/>
              </a:p>
            </p:txBody>
          </p:sp>
          <p:sp>
            <p:nvSpPr>
              <p:cNvPr id="51" name="正方形/長方形 50"/>
              <p:cNvSpPr/>
              <p:nvPr/>
            </p:nvSpPr>
            <p:spPr>
              <a:xfrm>
                <a:off x="3047498" y="4595307"/>
                <a:ext cx="312906" cy="369332"/>
              </a:xfrm>
              <a:prstGeom prst="rect">
                <a:avLst/>
              </a:prstGeom>
            </p:spPr>
            <p:txBody>
              <a:bodyPr wrap="none">
                <a:spAutoFit/>
              </a:bodyPr>
              <a:lstStyle/>
              <a:p>
                <a:r>
                  <a:rPr lang="en-US" altLang="ja-JP" b="1" dirty="0" smtClean="0">
                    <a:latin typeface="Century" pitchFamily="18" charset="0"/>
                  </a:rPr>
                  <a:t>0</a:t>
                </a:r>
                <a:endParaRPr lang="ja-JP" altLang="en-US" b="1" dirty="0"/>
              </a:p>
            </p:txBody>
          </p:sp>
          <p:sp>
            <p:nvSpPr>
              <p:cNvPr id="52" name="正方形/長方形 51"/>
              <p:cNvSpPr/>
              <p:nvPr/>
            </p:nvSpPr>
            <p:spPr>
              <a:xfrm>
                <a:off x="5873124" y="4515810"/>
                <a:ext cx="356188" cy="369332"/>
              </a:xfrm>
              <a:prstGeom prst="rect">
                <a:avLst/>
              </a:prstGeom>
            </p:spPr>
            <p:txBody>
              <a:bodyPr wrap="none">
                <a:spAutoFit/>
              </a:bodyPr>
              <a:lstStyle/>
              <a:p>
                <a:r>
                  <a:rPr lang="en-US" altLang="ja-JP" b="1" dirty="0" smtClean="0">
                    <a:latin typeface="Century" pitchFamily="18" charset="0"/>
                  </a:rPr>
                  <a:t>0</a:t>
                </a:r>
                <a:r>
                  <a:rPr lang="en-US" altLang="ja-JP" b="1" baseline="30000" dirty="0" smtClean="0">
                    <a:latin typeface="Century" pitchFamily="18" charset="0"/>
                  </a:rPr>
                  <a:t>◦</a:t>
                </a:r>
                <a:endParaRPr lang="ja-JP" altLang="en-US" b="1" baseline="30000" dirty="0"/>
              </a:p>
            </p:txBody>
          </p:sp>
          <p:sp>
            <p:nvSpPr>
              <p:cNvPr id="53" name="正方形/長方形 52"/>
              <p:cNvSpPr/>
              <p:nvPr/>
            </p:nvSpPr>
            <p:spPr>
              <a:xfrm>
                <a:off x="4541520" y="2184074"/>
                <a:ext cx="484428" cy="369332"/>
              </a:xfrm>
              <a:prstGeom prst="rect">
                <a:avLst/>
              </a:prstGeom>
            </p:spPr>
            <p:txBody>
              <a:bodyPr wrap="none">
                <a:spAutoFit/>
              </a:bodyPr>
              <a:lstStyle/>
              <a:p>
                <a:r>
                  <a:rPr lang="en-US" altLang="ja-JP" b="1" dirty="0" smtClean="0">
                    <a:latin typeface="Century" pitchFamily="18" charset="0"/>
                  </a:rPr>
                  <a:t>60</a:t>
                </a:r>
                <a:r>
                  <a:rPr lang="en-US" altLang="ja-JP" b="1" baseline="30000" dirty="0" smtClean="0">
                    <a:latin typeface="Century" pitchFamily="18" charset="0"/>
                  </a:rPr>
                  <a:t>◦</a:t>
                </a:r>
                <a:endParaRPr lang="ja-JP" altLang="en-US" b="1" baseline="30000" dirty="0"/>
              </a:p>
            </p:txBody>
          </p:sp>
        </p:grpSp>
        <p:sp>
          <p:nvSpPr>
            <p:cNvPr id="45" name="円/楕円 44"/>
            <p:cNvSpPr/>
            <p:nvPr/>
          </p:nvSpPr>
          <p:spPr>
            <a:xfrm rot="1703839">
              <a:off x="3150656" y="2048878"/>
              <a:ext cx="480866" cy="2099514"/>
            </a:xfrm>
            <a:prstGeom prst="ellips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rot="5400000">
              <a:off x="3985649" y="3283989"/>
              <a:ext cx="369332" cy="2099514"/>
            </a:xfrm>
            <a:prstGeom prst="ellips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rot="3456242">
              <a:off x="3551765" y="3006430"/>
              <a:ext cx="819178" cy="1250753"/>
            </a:xfrm>
            <a:prstGeom prst="ellipse">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4" name="直線矢印コネクタ 53"/>
          <p:cNvCxnSpPr/>
          <p:nvPr/>
        </p:nvCxnSpPr>
        <p:spPr>
          <a:xfrm flipH="1">
            <a:off x="4211960" y="2928117"/>
            <a:ext cx="1944216" cy="9445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6228184" y="2198745"/>
            <a:ext cx="2592288" cy="1230255"/>
            <a:chOff x="6228184" y="3096707"/>
            <a:chExt cx="2592288" cy="1230255"/>
          </a:xfrm>
        </p:grpSpPr>
        <p:pic>
          <p:nvPicPr>
            <p:cNvPr id="32" name="図 31" descr="deformation.png"/>
            <p:cNvPicPr>
              <a:picLocks noChangeAspect="1"/>
            </p:cNvPicPr>
            <p:nvPr/>
          </p:nvPicPr>
          <p:blipFill>
            <a:blip r:embed="rId3"/>
            <a:srcRect t="70850"/>
            <a:stretch>
              <a:fillRect/>
            </a:stretch>
          </p:blipFill>
          <p:spPr>
            <a:xfrm>
              <a:off x="6228184" y="3185145"/>
              <a:ext cx="1440160" cy="1000974"/>
            </a:xfrm>
            <a:prstGeom prst="rect">
              <a:avLst/>
            </a:prstGeom>
          </p:spPr>
        </p:pic>
        <p:grpSp>
          <p:nvGrpSpPr>
            <p:cNvPr id="56" name="グループ化 55"/>
            <p:cNvGrpSpPr/>
            <p:nvPr/>
          </p:nvGrpSpPr>
          <p:grpSpPr>
            <a:xfrm>
              <a:off x="7380312" y="3456747"/>
              <a:ext cx="1211174" cy="369332"/>
              <a:chOff x="7020272" y="3553144"/>
              <a:chExt cx="1211174" cy="369332"/>
            </a:xfrm>
          </p:grpSpPr>
          <p:sp>
            <p:nvSpPr>
              <p:cNvPr id="57" name="正方形/長方形 56"/>
              <p:cNvSpPr/>
              <p:nvPr/>
            </p:nvSpPr>
            <p:spPr>
              <a:xfrm>
                <a:off x="7596336" y="3553144"/>
                <a:ext cx="635110" cy="369332"/>
              </a:xfrm>
              <a:prstGeom prst="rect">
                <a:avLst/>
              </a:prstGeom>
            </p:spPr>
            <p:txBody>
              <a:bodyPr wrap="none">
                <a:spAutoFit/>
              </a:bodyPr>
              <a:lstStyle/>
              <a:p>
                <a:r>
                  <a:rPr lang="en-US" altLang="ja-JP" dirty="0">
                    <a:solidFill>
                      <a:srgbClr val="FF0000"/>
                    </a:solidFill>
                  </a:rPr>
                  <a:t>Long</a:t>
                </a:r>
                <a:endParaRPr lang="ja-JP" altLang="en-US" dirty="0">
                  <a:solidFill>
                    <a:srgbClr val="FF0000"/>
                  </a:solidFill>
                </a:endParaRPr>
              </a:p>
            </p:txBody>
          </p:sp>
          <p:cxnSp>
            <p:nvCxnSpPr>
              <p:cNvPr id="58" name="直線矢印コネクタ 57"/>
              <p:cNvCxnSpPr>
                <a:stCxn id="57" idx="1"/>
              </p:cNvCxnSpPr>
              <p:nvPr/>
            </p:nvCxnSpPr>
            <p:spPr>
              <a:xfrm flipH="1">
                <a:off x="7020272" y="3737810"/>
                <a:ext cx="576064" cy="12500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a:off x="7096840" y="3096707"/>
              <a:ext cx="1723632" cy="401270"/>
              <a:chOff x="6736800" y="2787798"/>
              <a:chExt cx="1723632" cy="401270"/>
            </a:xfrm>
          </p:grpSpPr>
          <p:sp>
            <p:nvSpPr>
              <p:cNvPr id="60" name="正方形/長方形 59"/>
              <p:cNvSpPr/>
              <p:nvPr/>
            </p:nvSpPr>
            <p:spPr>
              <a:xfrm>
                <a:off x="7613725" y="2787798"/>
                <a:ext cx="846707" cy="369332"/>
              </a:xfrm>
              <a:prstGeom prst="rect">
                <a:avLst/>
              </a:prstGeom>
            </p:spPr>
            <p:txBody>
              <a:bodyPr wrap="none">
                <a:spAutoFit/>
              </a:bodyPr>
              <a:lstStyle/>
              <a:p>
                <a:r>
                  <a:rPr lang="en-US" altLang="ja-JP" dirty="0" smtClean="0">
                    <a:solidFill>
                      <a:srgbClr val="00B050"/>
                    </a:solidFill>
                  </a:rPr>
                  <a:t>Middle</a:t>
                </a:r>
                <a:endParaRPr lang="ja-JP" altLang="en-US" dirty="0">
                  <a:solidFill>
                    <a:srgbClr val="00B050"/>
                  </a:solidFill>
                </a:endParaRPr>
              </a:p>
            </p:txBody>
          </p:sp>
          <p:cxnSp>
            <p:nvCxnSpPr>
              <p:cNvPr id="61" name="直線矢印コネクタ 60"/>
              <p:cNvCxnSpPr>
                <a:stCxn id="60" idx="1"/>
              </p:cNvCxnSpPr>
              <p:nvPr/>
            </p:nvCxnSpPr>
            <p:spPr>
              <a:xfrm flipH="1">
                <a:off x="6736800" y="2972464"/>
                <a:ext cx="876925" cy="216604"/>
              </a:xfrm>
              <a:prstGeom prst="straightConnector1">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6876256" y="3826079"/>
              <a:ext cx="1888452" cy="500883"/>
              <a:chOff x="6471107" y="3432173"/>
              <a:chExt cx="1888452" cy="500883"/>
            </a:xfrm>
          </p:grpSpPr>
          <p:cxnSp>
            <p:nvCxnSpPr>
              <p:cNvPr id="63" name="直線矢印コネクタ 62"/>
              <p:cNvCxnSpPr>
                <a:stCxn id="64" idx="1"/>
              </p:cNvCxnSpPr>
              <p:nvPr/>
            </p:nvCxnSpPr>
            <p:spPr>
              <a:xfrm flipH="1" flipV="1">
                <a:off x="6471107" y="3432173"/>
                <a:ext cx="1197237" cy="316217"/>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7668344" y="3563724"/>
                <a:ext cx="691215" cy="369332"/>
              </a:xfrm>
              <a:prstGeom prst="rect">
                <a:avLst/>
              </a:prstGeom>
            </p:spPr>
            <p:txBody>
              <a:bodyPr wrap="none">
                <a:spAutoFit/>
              </a:bodyPr>
              <a:lstStyle/>
              <a:p>
                <a:r>
                  <a:rPr lang="en-US" altLang="ja-JP" dirty="0" smtClean="0">
                    <a:solidFill>
                      <a:schemeClr val="tx2"/>
                    </a:solidFill>
                  </a:rPr>
                  <a:t>Short</a:t>
                </a:r>
                <a:endParaRPr lang="ja-JP" altLang="en-US" dirty="0">
                  <a:solidFill>
                    <a:schemeClr val="tx2"/>
                  </a:solidFill>
                </a:endParaRPr>
              </a:p>
            </p:txBody>
          </p:sp>
        </p:grpSp>
      </p:grpSp>
      <p:cxnSp>
        <p:nvCxnSpPr>
          <p:cNvPr id="65" name="直線矢印コネクタ 64"/>
          <p:cNvCxnSpPr/>
          <p:nvPr/>
        </p:nvCxnSpPr>
        <p:spPr>
          <a:xfrm flipH="1" flipV="1">
            <a:off x="4075116" y="4646170"/>
            <a:ext cx="273482" cy="8133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1944304" y="3528973"/>
            <a:ext cx="1259544" cy="1548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808808" y="3244914"/>
            <a:ext cx="1143008" cy="400110"/>
          </a:xfrm>
          <a:prstGeom prst="rect">
            <a:avLst/>
          </a:prstGeom>
          <a:noFill/>
        </p:spPr>
        <p:txBody>
          <a:bodyPr wrap="square" rtlCol="0">
            <a:spAutoFit/>
          </a:bodyPr>
          <a:lstStyle/>
          <a:p>
            <a:pPr algn="ctr"/>
            <a:r>
              <a:rPr lang="en-US" altLang="ja-JP" sz="2000" b="1" dirty="0" smtClean="0">
                <a:solidFill>
                  <a:schemeClr val="tx2"/>
                </a:solidFill>
              </a:rPr>
              <a:t>Triaxial</a:t>
            </a:r>
            <a:endParaRPr kumimoji="1" lang="ja-JP" altLang="en-US" sz="2000" b="1" dirty="0">
              <a:solidFill>
                <a:schemeClr val="tx2"/>
              </a:solidFill>
            </a:endParaRPr>
          </a:p>
        </p:txBody>
      </p:sp>
      <p:grpSp>
        <p:nvGrpSpPr>
          <p:cNvPr id="6" name="グループ化 5"/>
          <p:cNvGrpSpPr/>
          <p:nvPr/>
        </p:nvGrpSpPr>
        <p:grpSpPr>
          <a:xfrm>
            <a:off x="107504" y="3496519"/>
            <a:ext cx="2160240" cy="652561"/>
            <a:chOff x="323528" y="3496519"/>
            <a:chExt cx="2160240" cy="652561"/>
          </a:xfrm>
        </p:grpSpPr>
        <p:sp>
          <p:nvSpPr>
            <p:cNvPr id="34" name="テキスト ボックス 33"/>
            <p:cNvSpPr txBox="1"/>
            <p:nvPr/>
          </p:nvSpPr>
          <p:spPr>
            <a:xfrm>
              <a:off x="832144" y="3496519"/>
              <a:ext cx="1143008" cy="400110"/>
            </a:xfrm>
            <a:prstGeom prst="rect">
              <a:avLst/>
            </a:prstGeom>
            <a:noFill/>
          </p:spPr>
          <p:txBody>
            <a:bodyPr wrap="square" rtlCol="0">
              <a:spAutoFit/>
            </a:bodyPr>
            <a:lstStyle/>
            <a:p>
              <a:pPr algn="ctr"/>
              <a:r>
                <a:rPr lang="en-US" altLang="ja-JP" sz="2000" b="1" dirty="0" smtClean="0">
                  <a:solidFill>
                    <a:schemeClr val="tx2"/>
                  </a:solidFill>
                </a:rPr>
                <a:t>Ob</a:t>
              </a:r>
              <a:r>
                <a:rPr kumimoji="1" lang="en-US" altLang="ja-JP" sz="2000" b="1" dirty="0" smtClean="0">
                  <a:solidFill>
                    <a:schemeClr val="tx2"/>
                  </a:solidFill>
                </a:rPr>
                <a:t>late</a:t>
              </a:r>
              <a:endParaRPr kumimoji="1" lang="ja-JP" altLang="en-US" sz="2000" b="1" dirty="0">
                <a:solidFill>
                  <a:schemeClr val="tx2"/>
                </a:solidFill>
              </a:endParaRPr>
            </a:p>
          </p:txBody>
        </p:sp>
        <p:sp>
          <p:nvSpPr>
            <p:cNvPr id="69" name="テキスト ボックス 68"/>
            <p:cNvSpPr txBox="1"/>
            <p:nvPr/>
          </p:nvSpPr>
          <p:spPr>
            <a:xfrm>
              <a:off x="323528" y="3748970"/>
              <a:ext cx="2160240" cy="400110"/>
            </a:xfrm>
            <a:prstGeom prst="rect">
              <a:avLst/>
            </a:prstGeom>
            <a:noFill/>
          </p:spPr>
          <p:txBody>
            <a:bodyPr wrap="square" rtlCol="0">
              <a:spAutoFit/>
            </a:bodyPr>
            <a:lstStyle/>
            <a:p>
              <a:pPr algn="ctr"/>
              <a:r>
                <a:rPr lang="en-US" altLang="ja-JP" sz="2000" dirty="0" smtClean="0">
                  <a:solidFill>
                    <a:schemeClr val="tx2"/>
                  </a:solidFill>
                </a:rPr>
                <a:t>(axially symmetric)</a:t>
              </a:r>
              <a:endParaRPr kumimoji="1" lang="ja-JP" altLang="en-US" sz="2000" dirty="0">
                <a:solidFill>
                  <a:schemeClr val="tx2"/>
                </a:solidFill>
              </a:endParaRPr>
            </a:p>
          </p:txBody>
        </p:sp>
      </p:grpSp>
      <p:grpSp>
        <p:nvGrpSpPr>
          <p:cNvPr id="7" name="グループ化 6"/>
          <p:cNvGrpSpPr/>
          <p:nvPr/>
        </p:nvGrpSpPr>
        <p:grpSpPr>
          <a:xfrm>
            <a:off x="2627784" y="5926847"/>
            <a:ext cx="2160240" cy="685769"/>
            <a:chOff x="2236300" y="5926847"/>
            <a:chExt cx="2160240" cy="685769"/>
          </a:xfrm>
        </p:grpSpPr>
        <p:sp>
          <p:nvSpPr>
            <p:cNvPr id="33" name="テキスト ボックス 32"/>
            <p:cNvSpPr txBox="1"/>
            <p:nvPr/>
          </p:nvSpPr>
          <p:spPr>
            <a:xfrm>
              <a:off x="2744916" y="5926847"/>
              <a:ext cx="1143008" cy="400110"/>
            </a:xfrm>
            <a:prstGeom prst="rect">
              <a:avLst/>
            </a:prstGeom>
            <a:noFill/>
          </p:spPr>
          <p:txBody>
            <a:bodyPr wrap="square" rtlCol="0">
              <a:spAutoFit/>
            </a:bodyPr>
            <a:lstStyle/>
            <a:p>
              <a:pPr algn="ctr"/>
              <a:r>
                <a:rPr kumimoji="1" lang="en-US" altLang="ja-JP" sz="2000" b="1" dirty="0" smtClean="0">
                  <a:solidFill>
                    <a:schemeClr val="tx2"/>
                  </a:solidFill>
                </a:rPr>
                <a:t>Prolate</a:t>
              </a:r>
              <a:endParaRPr kumimoji="1" lang="ja-JP" altLang="en-US" sz="2000" b="1" dirty="0">
                <a:solidFill>
                  <a:schemeClr val="tx2"/>
                </a:solidFill>
              </a:endParaRPr>
            </a:p>
          </p:txBody>
        </p:sp>
        <p:sp>
          <p:nvSpPr>
            <p:cNvPr id="70" name="テキスト ボックス 69"/>
            <p:cNvSpPr txBox="1"/>
            <p:nvPr/>
          </p:nvSpPr>
          <p:spPr>
            <a:xfrm>
              <a:off x="2236300" y="6212506"/>
              <a:ext cx="2160240" cy="400110"/>
            </a:xfrm>
            <a:prstGeom prst="rect">
              <a:avLst/>
            </a:prstGeom>
            <a:noFill/>
          </p:spPr>
          <p:txBody>
            <a:bodyPr wrap="square" rtlCol="0">
              <a:spAutoFit/>
            </a:bodyPr>
            <a:lstStyle/>
            <a:p>
              <a:pPr algn="ctr"/>
              <a:r>
                <a:rPr lang="en-US" altLang="ja-JP" sz="2000" dirty="0" smtClean="0">
                  <a:solidFill>
                    <a:schemeClr val="tx2"/>
                  </a:solidFill>
                </a:rPr>
                <a:t>(axially symmetric)</a:t>
              </a:r>
              <a:endParaRPr kumimoji="1" lang="ja-JP" altLang="en-US" sz="2000" dirty="0">
                <a:solidFill>
                  <a:schemeClr val="tx2"/>
                </a:solidFill>
              </a:endParaRPr>
            </a:p>
          </p:txBody>
        </p:sp>
      </p:grpSp>
      <p:sp>
        <p:nvSpPr>
          <p:cNvPr id="74" name="テキスト ボックス 73"/>
          <p:cNvSpPr txBox="1"/>
          <p:nvPr/>
        </p:nvSpPr>
        <p:spPr>
          <a:xfrm>
            <a:off x="1843074" y="4971255"/>
            <a:ext cx="928726" cy="400110"/>
          </a:xfrm>
          <a:prstGeom prst="rect">
            <a:avLst/>
          </a:prstGeom>
          <a:noFill/>
        </p:spPr>
        <p:txBody>
          <a:bodyPr wrap="square" rtlCol="0">
            <a:spAutoFit/>
          </a:bodyPr>
          <a:lstStyle/>
          <a:p>
            <a:pPr algn="ctr"/>
            <a:r>
              <a:rPr kumimoji="1" lang="en-US" altLang="ja-JP" sz="2000" dirty="0" smtClean="0">
                <a:latin typeface="Symbol" pitchFamily="18" charset="2"/>
              </a:rPr>
              <a:t>b</a:t>
            </a:r>
            <a:r>
              <a:rPr kumimoji="1" lang="en-US" altLang="ja-JP" sz="2000" dirty="0" smtClean="0"/>
              <a:t> = 0</a:t>
            </a:r>
            <a:endParaRPr kumimoji="1" lang="ja-JP" altLang="en-US" sz="2000" baseline="30000" dirty="0"/>
          </a:p>
        </p:txBody>
      </p:sp>
      <p:grpSp>
        <p:nvGrpSpPr>
          <p:cNvPr id="8" name="グループ化 7"/>
          <p:cNvGrpSpPr/>
          <p:nvPr/>
        </p:nvGrpSpPr>
        <p:grpSpPr>
          <a:xfrm>
            <a:off x="5975322" y="3811663"/>
            <a:ext cx="3146830" cy="3015361"/>
            <a:chOff x="5975322" y="3811663"/>
            <a:chExt cx="3146830" cy="3015361"/>
          </a:xfrm>
        </p:grpSpPr>
        <p:grpSp>
          <p:nvGrpSpPr>
            <p:cNvPr id="95" name="グループ化 94"/>
            <p:cNvGrpSpPr/>
            <p:nvPr/>
          </p:nvGrpSpPr>
          <p:grpSpPr>
            <a:xfrm>
              <a:off x="5975322" y="3811663"/>
              <a:ext cx="3146830" cy="3015361"/>
              <a:chOff x="5969648" y="3819697"/>
              <a:chExt cx="3146830" cy="3015361"/>
            </a:xfrm>
          </p:grpSpPr>
          <p:sp>
            <p:nvSpPr>
              <p:cNvPr id="96" name="テキスト ボックス 95"/>
              <p:cNvSpPr txBox="1"/>
              <p:nvPr/>
            </p:nvSpPr>
            <p:spPr>
              <a:xfrm>
                <a:off x="6678967" y="3819697"/>
                <a:ext cx="1728192" cy="430887"/>
              </a:xfrm>
              <a:prstGeom prst="rect">
                <a:avLst/>
              </a:prstGeom>
              <a:noFill/>
              <a:ln w="28575">
                <a:noFill/>
              </a:ln>
            </p:spPr>
            <p:txBody>
              <a:bodyPr wrap="square" rtlCol="0">
                <a:spAutoFit/>
              </a:bodyPr>
              <a:lstStyle/>
              <a:p>
                <a:pPr algn="ctr"/>
                <a:r>
                  <a:rPr lang="en-US" altLang="ja-JP" sz="2200" b="1" dirty="0" smtClean="0">
                    <a:solidFill>
                      <a:srgbClr val="FF0000"/>
                    </a:solidFill>
                  </a:rPr>
                  <a:t>Today’s talk:</a:t>
                </a:r>
                <a:endParaRPr kumimoji="1" lang="ja-JP" altLang="en-US" sz="2200" b="1" dirty="0">
                  <a:solidFill>
                    <a:srgbClr val="FF0000"/>
                  </a:solidFill>
                </a:endParaRPr>
              </a:p>
            </p:txBody>
          </p:sp>
          <p:sp>
            <p:nvSpPr>
              <p:cNvPr id="97" name="角丸四角形 96"/>
              <p:cNvSpPr/>
              <p:nvPr/>
            </p:nvSpPr>
            <p:spPr>
              <a:xfrm>
                <a:off x="5969648" y="4208071"/>
                <a:ext cx="3146830" cy="2626987"/>
              </a:xfrm>
              <a:prstGeom prst="roundRect">
                <a:avLst>
                  <a:gd name="adj" fmla="val 851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6041656" y="4223062"/>
                <a:ext cx="2748300" cy="430887"/>
              </a:xfrm>
              <a:prstGeom prst="rect">
                <a:avLst/>
              </a:prstGeom>
              <a:noFill/>
              <a:ln w="28575">
                <a:noFill/>
              </a:ln>
            </p:spPr>
            <p:txBody>
              <a:bodyPr wrap="square" rtlCol="0">
                <a:spAutoFit/>
              </a:bodyPr>
              <a:lstStyle/>
              <a:p>
                <a:pPr algn="ctr"/>
                <a:r>
                  <a:rPr kumimoji="1" lang="en-US" altLang="ja-JP" sz="2200" b="1" dirty="0" smtClean="0">
                    <a:solidFill>
                      <a:srgbClr val="FF0000"/>
                    </a:solidFill>
                  </a:rPr>
                  <a:t>Various deformations</a:t>
                </a:r>
              </a:p>
            </p:txBody>
          </p:sp>
          <p:sp>
            <p:nvSpPr>
              <p:cNvPr id="99" name="テキスト ボックス 98"/>
              <p:cNvSpPr txBox="1"/>
              <p:nvPr/>
            </p:nvSpPr>
            <p:spPr>
              <a:xfrm>
                <a:off x="5997412" y="5879230"/>
                <a:ext cx="2772308" cy="400110"/>
              </a:xfrm>
              <a:prstGeom prst="rect">
                <a:avLst/>
              </a:prstGeom>
              <a:noFill/>
            </p:spPr>
            <p:txBody>
              <a:bodyPr wrap="square" rtlCol="0">
                <a:spAutoFit/>
              </a:bodyPr>
              <a:lstStyle/>
              <a:p>
                <a:r>
                  <a:rPr kumimoji="1" lang="en-US" altLang="ja-JP" sz="2000" dirty="0" smtClean="0">
                    <a:solidFill>
                      <a:srgbClr val="FF0000"/>
                    </a:solidFill>
                  </a:rPr>
                  <a:t>Triaxial deformation</a:t>
                </a:r>
                <a:endParaRPr kumimoji="1" lang="ja-JP" altLang="en-US" sz="2000" dirty="0">
                  <a:solidFill>
                    <a:srgbClr val="FF0000"/>
                  </a:solidFill>
                </a:endParaRPr>
              </a:p>
            </p:txBody>
          </p:sp>
          <p:pic>
            <p:nvPicPr>
              <p:cNvPr id="100" name="図 99" descr="deformation.png"/>
              <p:cNvPicPr>
                <a:picLocks noChangeAspect="1"/>
              </p:cNvPicPr>
              <p:nvPr/>
            </p:nvPicPr>
            <p:blipFill>
              <a:blip r:embed="rId5"/>
              <a:srcRect t="55152"/>
              <a:stretch>
                <a:fillRect/>
              </a:stretch>
            </p:blipFill>
            <p:spPr>
              <a:xfrm>
                <a:off x="6253281" y="6231980"/>
                <a:ext cx="778004" cy="554358"/>
              </a:xfrm>
              <a:prstGeom prst="rect">
                <a:avLst/>
              </a:prstGeom>
            </p:spPr>
          </p:pic>
          <p:pic>
            <p:nvPicPr>
              <p:cNvPr id="101" name="図 100"/>
              <p:cNvPicPr>
                <a:picLocks noChangeAspect="1"/>
              </p:cNvPicPr>
              <p:nvPr/>
            </p:nvPicPr>
            <p:blipFill rotWithShape="1">
              <a:blip r:embed="rId6">
                <a:extLst>
                  <a:ext uri="{28A0092B-C50C-407E-A947-70E740481C1C}">
                    <a14:useLocalDpi xmlns:a14="http://schemas.microsoft.com/office/drawing/2010/main" val="0"/>
                  </a:ext>
                </a:extLst>
              </a:blip>
              <a:srcRect l="88390" r="4932" b="91170"/>
              <a:stretch/>
            </p:blipFill>
            <p:spPr>
              <a:xfrm>
                <a:off x="7462648" y="6325038"/>
                <a:ext cx="365696" cy="354794"/>
              </a:xfrm>
              <a:prstGeom prst="rect">
                <a:avLst/>
              </a:prstGeom>
            </p:spPr>
          </p:pic>
          <p:sp>
            <p:nvSpPr>
              <p:cNvPr id="102" name="正方形/長方形 101"/>
              <p:cNvSpPr/>
              <p:nvPr/>
            </p:nvSpPr>
            <p:spPr>
              <a:xfrm>
                <a:off x="7130920" y="6295058"/>
                <a:ext cx="325730" cy="430887"/>
              </a:xfrm>
              <a:prstGeom prst="rect">
                <a:avLst/>
              </a:prstGeom>
            </p:spPr>
            <p:txBody>
              <a:bodyPr wrap="none">
                <a:spAutoFit/>
              </a:bodyPr>
              <a:lstStyle/>
              <a:p>
                <a:r>
                  <a:rPr lang="en-US" altLang="ja-JP" sz="2200" b="1" dirty="0" smtClean="0">
                    <a:solidFill>
                      <a:srgbClr val="FF0000"/>
                    </a:solidFill>
                  </a:rPr>
                  <a:t>+</a:t>
                </a:r>
                <a:endParaRPr lang="ja-JP" altLang="en-US" sz="2200" b="1" dirty="0"/>
              </a:p>
            </p:txBody>
          </p:sp>
          <p:sp>
            <p:nvSpPr>
              <p:cNvPr id="104" name="テキスト ボックス 103"/>
              <p:cNvSpPr txBox="1"/>
              <p:nvPr/>
            </p:nvSpPr>
            <p:spPr>
              <a:xfrm>
                <a:off x="7977632" y="6345666"/>
                <a:ext cx="792088" cy="369332"/>
              </a:xfrm>
              <a:prstGeom prst="rect">
                <a:avLst/>
              </a:prstGeom>
              <a:noFill/>
            </p:spPr>
            <p:txBody>
              <a:bodyPr wrap="square" rtlCol="0">
                <a:spAutoFit/>
              </a:bodyPr>
              <a:lstStyle/>
              <a:p>
                <a:pPr algn="ctr"/>
                <a:r>
                  <a:rPr lang="en-US" altLang="ja-JP" baseline="30000" smtClean="0"/>
                  <a:t>25</a:t>
                </a:r>
                <a:r>
                  <a:rPr kumimoji="1" lang="en-US" altLang="ja-JP" baseline="-25000" smtClean="0">
                    <a:latin typeface="Symbol" panose="05050102010706020507" pitchFamily="18" charset="2"/>
                  </a:rPr>
                  <a:t>L</a:t>
                </a:r>
                <a:r>
                  <a:rPr kumimoji="1" lang="en-US" altLang="ja-JP" smtClean="0"/>
                  <a:t>Mg</a:t>
                </a:r>
                <a:endParaRPr kumimoji="1" lang="ja-JP" altLang="en-US" dirty="0"/>
              </a:p>
            </p:txBody>
          </p:sp>
          <p:sp>
            <p:nvSpPr>
              <p:cNvPr id="105" name="テキスト ボックス 104"/>
              <p:cNvSpPr txBox="1"/>
              <p:nvPr/>
            </p:nvSpPr>
            <p:spPr>
              <a:xfrm>
                <a:off x="5985122" y="4658036"/>
                <a:ext cx="3131356" cy="400110"/>
              </a:xfrm>
              <a:prstGeom prst="rect">
                <a:avLst/>
              </a:prstGeom>
              <a:noFill/>
            </p:spPr>
            <p:txBody>
              <a:bodyPr wrap="square" rtlCol="0">
                <a:spAutoFit/>
              </a:bodyPr>
              <a:lstStyle/>
              <a:p>
                <a:r>
                  <a:rPr kumimoji="1" lang="en-US" altLang="ja-JP" sz="2000" dirty="0" smtClean="0">
                    <a:solidFill>
                      <a:srgbClr val="FF0000"/>
                    </a:solidFill>
                  </a:rPr>
                  <a:t>Coexistence of deformations</a:t>
                </a:r>
                <a:endParaRPr kumimoji="1" lang="ja-JP" altLang="en-US" sz="2000" dirty="0">
                  <a:solidFill>
                    <a:srgbClr val="FF0000"/>
                  </a:solidFill>
                </a:endParaRPr>
              </a:p>
            </p:txBody>
          </p:sp>
          <p:grpSp>
            <p:nvGrpSpPr>
              <p:cNvPr id="106" name="グループ化 105"/>
              <p:cNvGrpSpPr/>
              <p:nvPr/>
            </p:nvGrpSpPr>
            <p:grpSpPr>
              <a:xfrm>
                <a:off x="6213194" y="4984705"/>
                <a:ext cx="775378" cy="934214"/>
                <a:chOff x="6372200" y="4984705"/>
                <a:chExt cx="775378" cy="934214"/>
              </a:xfrm>
            </p:grpSpPr>
            <p:grpSp>
              <p:nvGrpSpPr>
                <p:cNvPr id="118" name="グループ化 117"/>
                <p:cNvGrpSpPr/>
                <p:nvPr/>
              </p:nvGrpSpPr>
              <p:grpSpPr>
                <a:xfrm>
                  <a:off x="6372200" y="5403108"/>
                  <a:ext cx="540568" cy="515811"/>
                  <a:chOff x="7070351" y="3915007"/>
                  <a:chExt cx="1736598" cy="1067156"/>
                </a:xfrm>
              </p:grpSpPr>
              <p:sp>
                <p:nvSpPr>
                  <p:cNvPr id="122" name="円/楕円 121"/>
                  <p:cNvSpPr/>
                  <p:nvPr/>
                </p:nvSpPr>
                <p:spPr>
                  <a:xfrm>
                    <a:off x="7070351" y="3946020"/>
                    <a:ext cx="1728191" cy="10057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p:cNvGrpSpPr/>
                  <p:nvPr/>
                </p:nvGrpSpPr>
                <p:grpSpPr>
                  <a:xfrm>
                    <a:off x="7078757" y="3915007"/>
                    <a:ext cx="1728192" cy="1067156"/>
                    <a:chOff x="7078757" y="2330831"/>
                    <a:chExt cx="1728192" cy="1067156"/>
                  </a:xfrm>
                </p:grpSpPr>
                <p:cxnSp>
                  <p:nvCxnSpPr>
                    <p:cNvPr id="124" name="直線矢印コネクタ 123"/>
                    <p:cNvCxnSpPr/>
                    <p:nvPr/>
                  </p:nvCxnSpPr>
                  <p:spPr>
                    <a:xfrm>
                      <a:off x="7897256" y="2330831"/>
                      <a:ext cx="5564" cy="1067156"/>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7078757" y="2890770"/>
                      <a:ext cx="1728192"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119" name="グループ化 118"/>
                <p:cNvGrpSpPr/>
                <p:nvPr/>
              </p:nvGrpSpPr>
              <p:grpSpPr>
                <a:xfrm>
                  <a:off x="6554234" y="4984705"/>
                  <a:ext cx="593344" cy="388511"/>
                  <a:chOff x="3938137" y="5856203"/>
                  <a:chExt cx="593344" cy="388511"/>
                </a:xfrm>
              </p:grpSpPr>
              <p:sp>
                <p:nvSpPr>
                  <p:cNvPr id="120" name="曲折矢印 119"/>
                  <p:cNvSpPr/>
                  <p:nvPr/>
                </p:nvSpPr>
                <p:spPr>
                  <a:xfrm rot="16200000" flipH="1">
                    <a:off x="3938539" y="6008413"/>
                    <a:ext cx="235899" cy="236703"/>
                  </a:xfrm>
                  <a:prstGeom prst="bentArrow">
                    <a:avLst>
                      <a:gd name="adj1" fmla="val 25000"/>
                      <a:gd name="adj2" fmla="val 25000"/>
                      <a:gd name="adj3" fmla="val 43739"/>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21" name="図 120"/>
                  <p:cNvPicPr>
                    <a:picLocks noChangeAspect="1"/>
                  </p:cNvPicPr>
                  <p:nvPr/>
                </p:nvPicPr>
                <p:blipFill rotWithShape="1">
                  <a:blip r:embed="rId6">
                    <a:extLst>
                      <a:ext uri="{28A0092B-C50C-407E-A947-70E740481C1C}">
                        <a14:useLocalDpi xmlns:a14="http://schemas.microsoft.com/office/drawing/2010/main" val="0"/>
                      </a:ext>
                    </a:extLst>
                  </a:blip>
                  <a:srcRect l="88390" r="4932" b="91170"/>
                  <a:stretch/>
                </p:blipFill>
                <p:spPr>
                  <a:xfrm>
                    <a:off x="4205253" y="5856203"/>
                    <a:ext cx="326228" cy="316503"/>
                  </a:xfrm>
                  <a:prstGeom prst="rect">
                    <a:avLst/>
                  </a:prstGeom>
                </p:spPr>
              </p:pic>
            </p:grpSp>
          </p:grpSp>
          <p:grpSp>
            <p:nvGrpSpPr>
              <p:cNvPr id="107" name="グループ化 106"/>
              <p:cNvGrpSpPr/>
              <p:nvPr/>
            </p:nvGrpSpPr>
            <p:grpSpPr>
              <a:xfrm>
                <a:off x="7047310" y="5044665"/>
                <a:ext cx="860742" cy="904615"/>
                <a:chOff x="7319031" y="5044665"/>
                <a:chExt cx="860742" cy="904615"/>
              </a:xfrm>
            </p:grpSpPr>
            <p:grpSp>
              <p:nvGrpSpPr>
                <p:cNvPr id="112" name="グループ化 111"/>
                <p:cNvGrpSpPr/>
                <p:nvPr/>
              </p:nvGrpSpPr>
              <p:grpSpPr>
                <a:xfrm>
                  <a:off x="7319031" y="5467515"/>
                  <a:ext cx="783983" cy="481765"/>
                  <a:chOff x="7070351" y="3946020"/>
                  <a:chExt cx="1736598" cy="1067156"/>
                </a:xfrm>
              </p:grpSpPr>
              <p:sp>
                <p:nvSpPr>
                  <p:cNvPr id="114" name="円/楕円 113"/>
                  <p:cNvSpPr/>
                  <p:nvPr/>
                </p:nvSpPr>
                <p:spPr>
                  <a:xfrm>
                    <a:off x="7070351" y="3946020"/>
                    <a:ext cx="1728191" cy="10057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p:cNvGrpSpPr/>
                  <p:nvPr/>
                </p:nvGrpSpPr>
                <p:grpSpPr>
                  <a:xfrm>
                    <a:off x="7078757" y="3946020"/>
                    <a:ext cx="1728192" cy="1067156"/>
                    <a:chOff x="7078757" y="2361844"/>
                    <a:chExt cx="1728192" cy="1067156"/>
                  </a:xfrm>
                </p:grpSpPr>
                <p:cxnSp>
                  <p:nvCxnSpPr>
                    <p:cNvPr id="116" name="直線矢印コネクタ 115"/>
                    <p:cNvCxnSpPr/>
                    <p:nvPr/>
                  </p:nvCxnSpPr>
                  <p:spPr>
                    <a:xfrm>
                      <a:off x="7945411" y="2361844"/>
                      <a:ext cx="5563" cy="1067156"/>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7078757" y="2890770"/>
                      <a:ext cx="1728192"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109" name="グループ化 108"/>
                <p:cNvGrpSpPr/>
                <p:nvPr/>
              </p:nvGrpSpPr>
              <p:grpSpPr>
                <a:xfrm>
                  <a:off x="7616842" y="5044665"/>
                  <a:ext cx="562931" cy="370579"/>
                  <a:chOff x="3938137" y="5916163"/>
                  <a:chExt cx="562931" cy="370579"/>
                </a:xfrm>
              </p:grpSpPr>
              <p:sp>
                <p:nvSpPr>
                  <p:cNvPr id="110" name="曲折矢印 109"/>
                  <p:cNvSpPr/>
                  <p:nvPr/>
                </p:nvSpPr>
                <p:spPr>
                  <a:xfrm rot="16200000" flipH="1">
                    <a:off x="3938539" y="6050441"/>
                    <a:ext cx="235899" cy="236703"/>
                  </a:xfrm>
                  <a:prstGeom prst="bentArrow">
                    <a:avLst>
                      <a:gd name="adj1" fmla="val 25000"/>
                      <a:gd name="adj2" fmla="val 25000"/>
                      <a:gd name="adj3" fmla="val 43739"/>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1" name="図 110"/>
                  <p:cNvPicPr>
                    <a:picLocks noChangeAspect="1"/>
                  </p:cNvPicPr>
                  <p:nvPr/>
                </p:nvPicPr>
                <p:blipFill rotWithShape="1">
                  <a:blip r:embed="rId6">
                    <a:extLst>
                      <a:ext uri="{28A0092B-C50C-407E-A947-70E740481C1C}">
                        <a14:useLocalDpi xmlns:a14="http://schemas.microsoft.com/office/drawing/2010/main" val="0"/>
                      </a:ext>
                    </a:extLst>
                  </a:blip>
                  <a:srcRect l="88390" r="4932" b="91170"/>
                  <a:stretch/>
                </p:blipFill>
                <p:spPr>
                  <a:xfrm>
                    <a:off x="4174840" y="5916163"/>
                    <a:ext cx="326228" cy="316503"/>
                  </a:xfrm>
                  <a:prstGeom prst="rect">
                    <a:avLst/>
                  </a:prstGeom>
                </p:spPr>
              </p:pic>
            </p:grpSp>
          </p:grpSp>
        </p:grpSp>
        <p:sp>
          <p:nvSpPr>
            <p:cNvPr id="75" name="テキスト ボックス 74"/>
            <p:cNvSpPr txBox="1"/>
            <p:nvPr/>
          </p:nvSpPr>
          <p:spPr>
            <a:xfrm>
              <a:off x="7781450" y="5507940"/>
              <a:ext cx="1335028" cy="369332"/>
            </a:xfrm>
            <a:prstGeom prst="rect">
              <a:avLst/>
            </a:prstGeom>
            <a:noFill/>
          </p:spPr>
          <p:txBody>
            <a:bodyPr wrap="square" rtlCol="0">
              <a:spAutoFit/>
            </a:bodyPr>
            <a:lstStyle/>
            <a:p>
              <a:r>
                <a:rPr kumimoji="1" lang="en-US" altLang="ja-JP" baseline="30000" dirty="0" smtClean="0"/>
                <a:t>41</a:t>
              </a:r>
              <a:r>
                <a:rPr kumimoji="1" lang="en-US" altLang="ja-JP" baseline="-25000" dirty="0" smtClean="0">
                  <a:latin typeface="Symbol" panose="05050102010706020507" pitchFamily="18" charset="2"/>
                </a:rPr>
                <a:t>L</a:t>
              </a:r>
              <a:r>
                <a:rPr kumimoji="1" lang="en-US" altLang="ja-JP" dirty="0" smtClean="0"/>
                <a:t>Ca, </a:t>
              </a:r>
              <a:r>
                <a:rPr kumimoji="1" lang="en-US" altLang="ja-JP" baseline="30000" dirty="0" smtClean="0"/>
                <a:t>39</a:t>
              </a:r>
              <a:r>
                <a:rPr kumimoji="1" lang="en-US" altLang="ja-JP" baseline="-25000" dirty="0" smtClean="0">
                  <a:latin typeface="Symbol" panose="05050102010706020507" pitchFamily="18" charset="2"/>
                </a:rPr>
                <a:t>L</a:t>
              </a:r>
              <a:r>
                <a:rPr kumimoji="1" lang="en-US" altLang="ja-JP" dirty="0" smtClean="0"/>
                <a:t>Ar</a:t>
              </a:r>
              <a:endParaRPr kumimoji="1" lang="ja-JP" altLang="en-US" dirty="0"/>
            </a:p>
          </p:txBody>
        </p:sp>
      </p:grpSp>
    </p:spTree>
    <p:extLst>
      <p:ext uri="{BB962C8B-B14F-4D97-AF65-F5344CB8AC3E}">
        <p14:creationId xmlns:p14="http://schemas.microsoft.com/office/powerpoint/2010/main" val="3487178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Configurations </a:t>
            </a:r>
            <a:r>
              <a:rPr lang="en-US" altLang="ja-JP" dirty="0"/>
              <a:t>of nucleons</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ja-JP" altLang="en-US"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r="76925"/>
          <a:stretch/>
        </p:blipFill>
        <p:spPr>
          <a:xfrm>
            <a:off x="-30449" y="2841179"/>
            <a:ext cx="4602449" cy="3756173"/>
          </a:xfrm>
          <a:prstGeom prst="rect">
            <a:avLst/>
          </a:prstGeom>
        </p:spPr>
      </p:pic>
      <p:pic>
        <p:nvPicPr>
          <p:cNvPr id="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20" y="1367304"/>
            <a:ext cx="5375752" cy="128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テキスト ボックス 88"/>
          <p:cNvSpPr txBox="1"/>
          <p:nvPr/>
        </p:nvSpPr>
        <p:spPr>
          <a:xfrm>
            <a:off x="1066" y="836712"/>
            <a:ext cx="7815174" cy="523220"/>
          </a:xfrm>
          <a:prstGeom prst="rect">
            <a:avLst/>
          </a:prstGeom>
          <a:noFill/>
        </p:spPr>
        <p:txBody>
          <a:bodyPr wrap="square" rtlCol="0">
            <a:spAutoFit/>
          </a:bodyPr>
          <a:lstStyle/>
          <a:p>
            <a:pPr algn="ctr"/>
            <a:r>
              <a:rPr kumimoji="1" lang="en-US" altLang="ja-JP" sz="2800" dirty="0" smtClean="0"/>
              <a:t>Number of the deformed harmonic oscillator quanta</a:t>
            </a:r>
            <a:endParaRPr kumimoji="1" lang="ja-JP" altLang="en-US" sz="2800" dirty="0"/>
          </a:p>
        </p:txBody>
      </p:sp>
      <p:grpSp>
        <p:nvGrpSpPr>
          <p:cNvPr id="90" name="グループ化 89"/>
          <p:cNvGrpSpPr/>
          <p:nvPr/>
        </p:nvGrpSpPr>
        <p:grpSpPr>
          <a:xfrm>
            <a:off x="4572000" y="4000268"/>
            <a:ext cx="4242832" cy="926832"/>
            <a:chOff x="3972980" y="2344084"/>
            <a:chExt cx="4242832" cy="926832"/>
          </a:xfrm>
        </p:grpSpPr>
        <p:grpSp>
          <p:nvGrpSpPr>
            <p:cNvPr id="92" name="グループ化 91"/>
            <p:cNvGrpSpPr/>
            <p:nvPr/>
          </p:nvGrpSpPr>
          <p:grpSpPr>
            <a:xfrm>
              <a:off x="5263484" y="2436127"/>
              <a:ext cx="1368152" cy="216024"/>
              <a:chOff x="4355976" y="2780928"/>
              <a:chExt cx="1368152" cy="216024"/>
            </a:xfrm>
          </p:grpSpPr>
          <p:cxnSp>
            <p:nvCxnSpPr>
              <p:cNvPr id="117" name="直線コネクタ 116"/>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円/楕円 117"/>
              <p:cNvSpPr/>
              <p:nvPr/>
            </p:nvSpPr>
            <p:spPr>
              <a:xfrm>
                <a:off x="4766008" y="27809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5076056" y="27809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テキスト ボックス 96"/>
            <p:cNvSpPr txBox="1"/>
            <p:nvPr/>
          </p:nvSpPr>
          <p:spPr>
            <a:xfrm>
              <a:off x="4801072" y="2344084"/>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98" name="テキスト ボックス 97"/>
            <p:cNvSpPr txBox="1"/>
            <p:nvPr/>
          </p:nvSpPr>
          <p:spPr>
            <a:xfrm>
              <a:off x="4801072" y="2780928"/>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sp>
          <p:nvSpPr>
            <p:cNvPr id="100" name="正方形/長方形 99"/>
            <p:cNvSpPr/>
            <p:nvPr/>
          </p:nvSpPr>
          <p:spPr>
            <a:xfrm>
              <a:off x="5263484" y="2982884"/>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100"/>
            <p:cNvGrpSpPr/>
            <p:nvPr/>
          </p:nvGrpSpPr>
          <p:grpSpPr>
            <a:xfrm>
              <a:off x="5263484" y="2868175"/>
              <a:ext cx="1368152" cy="216024"/>
              <a:chOff x="4355976" y="2780928"/>
              <a:chExt cx="1368152" cy="216024"/>
            </a:xfrm>
          </p:grpSpPr>
          <p:cxnSp>
            <p:nvCxnSpPr>
              <p:cNvPr id="114" name="直線コネクタ 113"/>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円/楕円 114"/>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グループ化 102"/>
            <p:cNvGrpSpPr/>
            <p:nvPr/>
          </p:nvGrpSpPr>
          <p:grpSpPr>
            <a:xfrm>
              <a:off x="6847660" y="2436127"/>
              <a:ext cx="1368152" cy="216024"/>
              <a:chOff x="4355976" y="2780928"/>
              <a:chExt cx="1368152" cy="216024"/>
            </a:xfrm>
          </p:grpSpPr>
          <p:cxnSp>
            <p:nvCxnSpPr>
              <p:cNvPr id="111" name="直線コネクタ 110"/>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4766008" y="27809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5076056" y="27809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正方形/長方形 103"/>
            <p:cNvSpPr/>
            <p:nvPr/>
          </p:nvSpPr>
          <p:spPr>
            <a:xfrm>
              <a:off x="6847660" y="2982884"/>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p:cNvGrpSpPr/>
            <p:nvPr/>
          </p:nvGrpSpPr>
          <p:grpSpPr>
            <a:xfrm>
              <a:off x="6847660" y="2868175"/>
              <a:ext cx="1368152" cy="216024"/>
              <a:chOff x="4355976" y="2780928"/>
              <a:chExt cx="1368152" cy="216024"/>
            </a:xfrm>
          </p:grpSpPr>
          <p:cxnSp>
            <p:nvCxnSpPr>
              <p:cNvPr id="108" name="直線コネクタ 107"/>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円/楕円 108"/>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7" name="テキスト ボックス 106"/>
            <p:cNvSpPr txBox="1"/>
            <p:nvPr/>
          </p:nvSpPr>
          <p:spPr>
            <a:xfrm>
              <a:off x="3972980" y="2564904"/>
              <a:ext cx="797728" cy="461665"/>
            </a:xfrm>
            <a:prstGeom prst="rect">
              <a:avLst/>
            </a:prstGeom>
            <a:noFill/>
          </p:spPr>
          <p:txBody>
            <a:bodyPr wrap="square" rtlCol="0">
              <a:spAutoFit/>
            </a:bodyPr>
            <a:lstStyle/>
            <a:p>
              <a:pPr algn="ctr"/>
              <a:r>
                <a:rPr kumimoji="1" lang="en-US" altLang="ja-JP" sz="2400" dirty="0" smtClean="0"/>
                <a:t>ND</a:t>
              </a:r>
              <a:endParaRPr kumimoji="1" lang="ja-JP" altLang="en-US" sz="2400" dirty="0"/>
            </a:p>
          </p:txBody>
        </p:sp>
      </p:grpSp>
      <p:grpSp>
        <p:nvGrpSpPr>
          <p:cNvPr id="120" name="グループ化 119"/>
          <p:cNvGrpSpPr/>
          <p:nvPr/>
        </p:nvGrpSpPr>
        <p:grpSpPr>
          <a:xfrm>
            <a:off x="4566360" y="5569205"/>
            <a:ext cx="4250780" cy="956139"/>
            <a:chOff x="3967340" y="3769005"/>
            <a:chExt cx="4250780" cy="956139"/>
          </a:xfrm>
        </p:grpSpPr>
        <p:sp>
          <p:nvSpPr>
            <p:cNvPr id="121" name="正方形/長方形 120"/>
            <p:cNvSpPr/>
            <p:nvPr/>
          </p:nvSpPr>
          <p:spPr>
            <a:xfrm>
              <a:off x="6849968" y="4437112"/>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2" name="グループ化 121"/>
            <p:cNvGrpSpPr/>
            <p:nvPr/>
          </p:nvGrpSpPr>
          <p:grpSpPr>
            <a:xfrm>
              <a:off x="6845776" y="3861048"/>
              <a:ext cx="1368152" cy="216024"/>
              <a:chOff x="3621908" y="5883148"/>
              <a:chExt cx="1368152" cy="216024"/>
            </a:xfrm>
          </p:grpSpPr>
          <p:cxnSp>
            <p:nvCxnSpPr>
              <p:cNvPr id="145" name="直線コネクタ 144"/>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円/楕円 145"/>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3" name="グループ化 122"/>
            <p:cNvGrpSpPr/>
            <p:nvPr/>
          </p:nvGrpSpPr>
          <p:grpSpPr>
            <a:xfrm>
              <a:off x="6843192" y="4329100"/>
              <a:ext cx="1368152" cy="216024"/>
              <a:chOff x="3621908" y="5883148"/>
              <a:chExt cx="1368152" cy="216024"/>
            </a:xfrm>
          </p:grpSpPr>
          <p:cxnSp>
            <p:nvCxnSpPr>
              <p:cNvPr id="140" name="直線コネクタ 13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円/楕円 140"/>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459715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4" name="正方形/長方形 123"/>
            <p:cNvSpPr/>
            <p:nvPr/>
          </p:nvSpPr>
          <p:spPr>
            <a:xfrm>
              <a:off x="5226848" y="4437112"/>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p:cNvGrpSpPr/>
            <p:nvPr/>
          </p:nvGrpSpPr>
          <p:grpSpPr>
            <a:xfrm>
              <a:off x="5222656" y="3861048"/>
              <a:ext cx="1368152" cy="216024"/>
              <a:chOff x="3621908" y="5883148"/>
              <a:chExt cx="1368152" cy="216024"/>
            </a:xfrm>
          </p:grpSpPr>
          <p:cxnSp>
            <p:nvCxnSpPr>
              <p:cNvPr id="135" name="直線コネクタ 134"/>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円/楕円 135"/>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6" name="グループ化 125"/>
            <p:cNvGrpSpPr/>
            <p:nvPr/>
          </p:nvGrpSpPr>
          <p:grpSpPr>
            <a:xfrm>
              <a:off x="5220072" y="4329100"/>
              <a:ext cx="1368152" cy="216024"/>
              <a:chOff x="3621908" y="5883148"/>
              <a:chExt cx="1368152" cy="216024"/>
            </a:xfrm>
          </p:grpSpPr>
          <p:cxnSp>
            <p:nvCxnSpPr>
              <p:cNvPr id="130" name="直線コネクタ 12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円/楕円 130"/>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459715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 name="テキスト ボックス 126"/>
            <p:cNvSpPr txBox="1"/>
            <p:nvPr/>
          </p:nvSpPr>
          <p:spPr>
            <a:xfrm>
              <a:off x="4837076" y="3769005"/>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28" name="テキスト ボックス 127"/>
            <p:cNvSpPr txBox="1"/>
            <p:nvPr/>
          </p:nvSpPr>
          <p:spPr>
            <a:xfrm>
              <a:off x="4801072" y="4221088"/>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sp>
          <p:nvSpPr>
            <p:cNvPr id="129" name="テキスト ボックス 128"/>
            <p:cNvSpPr txBox="1"/>
            <p:nvPr/>
          </p:nvSpPr>
          <p:spPr>
            <a:xfrm>
              <a:off x="3967340" y="3985900"/>
              <a:ext cx="797728" cy="461665"/>
            </a:xfrm>
            <a:prstGeom prst="rect">
              <a:avLst/>
            </a:prstGeom>
            <a:noFill/>
          </p:spPr>
          <p:txBody>
            <a:bodyPr wrap="square" rtlCol="0">
              <a:spAutoFit/>
            </a:bodyPr>
            <a:lstStyle/>
            <a:p>
              <a:pPr algn="ctr"/>
              <a:r>
                <a:rPr lang="en-US" altLang="ja-JP" sz="2400" dirty="0"/>
                <a:t>S</a:t>
              </a:r>
              <a:r>
                <a:rPr kumimoji="1" lang="en-US" altLang="ja-JP" sz="2400" dirty="0" smtClean="0"/>
                <a:t>D</a:t>
              </a:r>
              <a:endParaRPr kumimoji="1" lang="ja-JP" altLang="en-US" sz="2400" dirty="0"/>
            </a:p>
          </p:txBody>
        </p:sp>
      </p:grpSp>
      <p:grpSp>
        <p:nvGrpSpPr>
          <p:cNvPr id="150" name="グループ化 149"/>
          <p:cNvGrpSpPr/>
          <p:nvPr/>
        </p:nvGrpSpPr>
        <p:grpSpPr>
          <a:xfrm>
            <a:off x="4680012" y="1773977"/>
            <a:ext cx="4140460" cy="1639794"/>
            <a:chOff x="4075352" y="1631122"/>
            <a:chExt cx="4140460" cy="1639794"/>
          </a:xfrm>
        </p:grpSpPr>
        <p:cxnSp>
          <p:nvCxnSpPr>
            <p:cNvPr id="151" name="直線コネクタ 150"/>
            <p:cNvCxnSpPr/>
            <p:nvPr/>
          </p:nvCxnSpPr>
          <p:spPr>
            <a:xfrm>
              <a:off x="5263484" y="2544139"/>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795432" y="2309971"/>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53" name="テキスト ボックス 152"/>
            <p:cNvSpPr txBox="1"/>
            <p:nvPr/>
          </p:nvSpPr>
          <p:spPr>
            <a:xfrm>
              <a:off x="4831436" y="2782089"/>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sp>
          <p:nvSpPr>
            <p:cNvPr id="154" name="正方形/長方形 153"/>
            <p:cNvSpPr/>
            <p:nvPr/>
          </p:nvSpPr>
          <p:spPr>
            <a:xfrm>
              <a:off x="5263484" y="2982884"/>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 name="直線コネクタ 154"/>
            <p:cNvCxnSpPr/>
            <p:nvPr/>
          </p:nvCxnSpPr>
          <p:spPr>
            <a:xfrm>
              <a:off x="5263484" y="2976187"/>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6847660" y="2544139"/>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正方形/長方形 156"/>
            <p:cNvSpPr/>
            <p:nvPr/>
          </p:nvSpPr>
          <p:spPr>
            <a:xfrm>
              <a:off x="6847660" y="2982884"/>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8" name="直線コネクタ 157"/>
            <p:cNvCxnSpPr/>
            <p:nvPr/>
          </p:nvCxnSpPr>
          <p:spPr>
            <a:xfrm>
              <a:off x="6847660" y="2976187"/>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5377444" y="1631122"/>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60" name="テキスト ボックス 159"/>
            <p:cNvSpPr txBox="1"/>
            <p:nvPr/>
          </p:nvSpPr>
          <p:spPr>
            <a:xfrm>
              <a:off x="6815296" y="1631122"/>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161" name="テキスト ボックス 160"/>
            <p:cNvSpPr txBox="1"/>
            <p:nvPr/>
          </p:nvSpPr>
          <p:spPr>
            <a:xfrm>
              <a:off x="4075352" y="2564904"/>
              <a:ext cx="612068" cy="461665"/>
            </a:xfrm>
            <a:prstGeom prst="rect">
              <a:avLst/>
            </a:prstGeom>
            <a:noFill/>
          </p:spPr>
          <p:txBody>
            <a:bodyPr wrap="square" rtlCol="0">
              <a:spAutoFit/>
            </a:bodyPr>
            <a:lstStyle/>
            <a:p>
              <a:pPr algn="ctr"/>
              <a:r>
                <a:rPr lang="en-US" altLang="ja-JP" sz="2400" dirty="0" smtClean="0"/>
                <a:t>GS</a:t>
              </a:r>
              <a:endParaRPr kumimoji="1" lang="ja-JP" altLang="en-US" sz="2400" dirty="0"/>
            </a:p>
          </p:txBody>
        </p:sp>
      </p:grpSp>
      <p:sp>
        <p:nvSpPr>
          <p:cNvPr id="7" name="テキスト ボックス 6"/>
          <p:cNvSpPr txBox="1"/>
          <p:nvPr/>
        </p:nvSpPr>
        <p:spPr>
          <a:xfrm>
            <a:off x="899592" y="2996952"/>
            <a:ext cx="2282708" cy="646331"/>
          </a:xfrm>
          <a:prstGeom prst="rect">
            <a:avLst/>
          </a:prstGeom>
          <a:solidFill>
            <a:schemeClr val="bg1"/>
          </a:solidFill>
        </p:spPr>
        <p:txBody>
          <a:bodyPr wrap="square" rtlCol="0">
            <a:spAutoFit/>
          </a:bodyPr>
          <a:lstStyle/>
          <a:p>
            <a:r>
              <a:rPr kumimoji="1" lang="en-US" altLang="ja-JP" sz="3600" baseline="30000" dirty="0" smtClean="0">
                <a:latin typeface="Times New Roman" panose="02020603050405020304" pitchFamily="18" charset="0"/>
                <a:cs typeface="Times New Roman" panose="02020603050405020304" pitchFamily="18" charset="0"/>
              </a:rPr>
              <a:t>40</a:t>
            </a:r>
            <a:r>
              <a:rPr kumimoji="1" lang="en-US" altLang="ja-JP" sz="3600" dirty="0" smtClean="0">
                <a:latin typeface="Times New Roman" panose="02020603050405020304" pitchFamily="18" charset="0"/>
                <a:cs typeface="Times New Roman" panose="02020603050405020304" pitchFamily="18" charset="0"/>
              </a:rPr>
              <a:t>Ca (+)</a:t>
            </a:r>
            <a:endParaRPr kumimoji="1" lang="ja-JP" altLang="en-US"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p:cNvSpPr txBox="1"/>
              <p:nvPr/>
            </p:nvSpPr>
            <p:spPr>
              <a:xfrm>
                <a:off x="5965881" y="2237382"/>
                <a:ext cx="112639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30</m:t>
                      </m:r>
                    </m:oMath>
                  </m:oMathPara>
                </a14:m>
                <a:endParaRPr kumimoji="1" lang="ja-JP" altLang="en-US" sz="22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5965881" y="2237382"/>
                <a:ext cx="1126399" cy="430887"/>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7518061" y="2219612"/>
                <a:ext cx="113063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30</m:t>
                      </m:r>
                    </m:oMath>
                  </m:oMathPara>
                </a14:m>
                <a:endParaRPr kumimoji="1" lang="ja-JP" altLang="en-US" sz="2200" dirty="0"/>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7518061" y="2219612"/>
                <a:ext cx="1130631" cy="430887"/>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5969648" y="3662794"/>
                <a:ext cx="112639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32</m:t>
                      </m:r>
                    </m:oMath>
                  </m:oMathPara>
                </a14:m>
                <a:endParaRPr kumimoji="1" lang="ja-JP" altLang="en-US" sz="2200" dirty="0"/>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5969648" y="3662794"/>
                <a:ext cx="1126399" cy="430887"/>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7521828" y="3645024"/>
                <a:ext cx="113063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32</m:t>
                      </m:r>
                    </m:oMath>
                  </m:oMathPara>
                </a14:m>
                <a:endParaRPr kumimoji="1" lang="ja-JP" altLang="en-US" sz="2200" dirty="0"/>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7521828" y="3645024"/>
                <a:ext cx="1130631" cy="430887"/>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5" name="テキスト ボックス 164"/>
              <p:cNvSpPr txBox="1"/>
              <p:nvPr/>
            </p:nvSpPr>
            <p:spPr>
              <a:xfrm>
                <a:off x="5964149" y="5230361"/>
                <a:ext cx="112639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34</m:t>
                      </m:r>
                    </m:oMath>
                  </m:oMathPara>
                </a14:m>
                <a:endParaRPr kumimoji="1" lang="ja-JP" altLang="en-US" sz="2200"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5964149" y="5230361"/>
                <a:ext cx="1126399" cy="430887"/>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6" name="テキスト ボックス 165"/>
              <p:cNvSpPr txBox="1"/>
              <p:nvPr/>
            </p:nvSpPr>
            <p:spPr>
              <a:xfrm>
                <a:off x="7516329" y="5212591"/>
                <a:ext cx="1053686"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4</a:t>
                </a:r>
                <a:endParaRPr kumimoji="1" lang="ja-JP" altLang="en-US" sz="2200" dirty="0"/>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7516329" y="5212591"/>
                <a:ext cx="1053686" cy="430887"/>
              </a:xfrm>
              <a:prstGeom prst="rect">
                <a:avLst/>
              </a:prstGeom>
              <a:blipFill rotWithShape="1">
                <a:blip r:embed="rId9"/>
                <a:stretch>
                  <a:fillRect l="-578" t="-8451" r="-6358" b="-26761"/>
                </a:stretch>
              </a:blipFill>
            </p:spPr>
            <p:txBody>
              <a:bodyPr/>
              <a:lstStyle/>
              <a:p>
                <a:r>
                  <a:rPr lang="ja-JP" altLang="en-US">
                    <a:noFill/>
                  </a:rPr>
                  <a:t> </a:t>
                </a:r>
              </a:p>
            </p:txBody>
          </p:sp>
        </mc:Fallback>
      </mc:AlternateContent>
      <p:sp>
        <p:nvSpPr>
          <p:cNvPr id="12" name="テキスト ボックス 11"/>
          <p:cNvSpPr txBox="1"/>
          <p:nvPr/>
        </p:nvSpPr>
        <p:spPr>
          <a:xfrm>
            <a:off x="798088" y="5000160"/>
            <a:ext cx="1008112" cy="430887"/>
          </a:xfrm>
          <a:prstGeom prst="rect">
            <a:avLst/>
          </a:prstGeom>
          <a:solidFill>
            <a:schemeClr val="bg1"/>
          </a:solidFill>
        </p:spPr>
        <p:txBody>
          <a:bodyPr wrap="square" rtlCol="0">
            <a:spAutoFit/>
          </a:bodyPr>
          <a:lstStyle/>
          <a:p>
            <a:pPr algn="ctr"/>
            <a:r>
              <a:rPr kumimoji="1" lang="en-US" altLang="ja-JP" sz="2200" dirty="0" smtClean="0">
                <a:solidFill>
                  <a:srgbClr val="FF0000"/>
                </a:solidFill>
                <a:latin typeface="Times New Roman" panose="02020603050405020304" pitchFamily="18" charset="0"/>
                <a:cs typeface="Times New Roman" panose="02020603050405020304" pitchFamily="18" charset="0"/>
              </a:rPr>
              <a:t>GS</a:t>
            </a:r>
            <a:endParaRPr kumimoji="1" lang="ja-JP" alt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2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Configurations </a:t>
            </a:r>
            <a:r>
              <a:rPr lang="en-US" altLang="ja-JP" dirty="0"/>
              <a:t>of nucleons</a:t>
            </a:r>
            <a:endParaRPr kumimoji="1" lang="ja-JP" altLang="en-US" dirty="0"/>
          </a:p>
        </p:txBody>
      </p:sp>
      <p:sp>
        <p:nvSpPr>
          <p:cNvPr id="3" name="コンテンツ プレースホルダー 2"/>
          <p:cNvSpPr>
            <a:spLocks noGrp="1"/>
          </p:cNvSpPr>
          <p:nvPr>
            <p:ph idx="1"/>
          </p:nvPr>
        </p:nvSpPr>
        <p:spPr>
          <a:xfrm>
            <a:off x="25152" y="766169"/>
            <a:ext cx="9144000" cy="5572164"/>
          </a:xfrm>
        </p:spPr>
        <p:txBody>
          <a:bodyPr/>
          <a:lstStyle/>
          <a:p>
            <a:endParaRPr kumimoji="1" lang="en-US" altLang="ja-JP" dirty="0" smtClean="0"/>
          </a:p>
          <a:p>
            <a:endParaRPr lang="en-US" altLang="ja-JP" dirty="0"/>
          </a:p>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902" y="836712"/>
            <a:ext cx="6723466" cy="5949280"/>
          </a:xfrm>
          <a:prstGeom prst="rect">
            <a:avLst/>
          </a:prstGeom>
        </p:spPr>
      </p:pic>
    </p:spTree>
    <p:extLst>
      <p:ext uri="{BB962C8B-B14F-4D97-AF65-F5344CB8AC3E}">
        <p14:creationId xmlns:p14="http://schemas.microsoft.com/office/powerpoint/2010/main" val="196888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30000" dirty="0" smtClean="0"/>
              <a:t>45</a:t>
            </a:r>
            <a:r>
              <a:rPr lang="en-US" altLang="ja-JP" dirty="0" smtClean="0"/>
              <a:t>Sc: Configurations </a:t>
            </a:r>
            <a:r>
              <a:rPr lang="en-US" altLang="ja-JP" dirty="0"/>
              <a:t>of nucleons</a:t>
            </a:r>
            <a:endParaRPr kumimoji="1" lang="ja-JP" altLang="en-US" dirty="0"/>
          </a:p>
        </p:txBody>
      </p:sp>
      <p:sp>
        <p:nvSpPr>
          <p:cNvPr id="3" name="コンテンツ プレースホルダー 2"/>
          <p:cNvSpPr>
            <a:spLocks noGrp="1"/>
          </p:cNvSpPr>
          <p:nvPr>
            <p:ph idx="1"/>
          </p:nvPr>
        </p:nvSpPr>
        <p:spPr>
          <a:xfrm>
            <a:off x="25152" y="766169"/>
            <a:ext cx="9144000" cy="5572164"/>
          </a:xfrm>
        </p:spPr>
        <p:txBody>
          <a:bodyPr/>
          <a:lstStyle/>
          <a:p>
            <a:endParaRPr kumimoji="1" lang="en-US" altLang="ja-JP" dirty="0" smtClean="0"/>
          </a:p>
          <a:p>
            <a:endParaRPr lang="en-US" altLang="ja-JP" dirty="0"/>
          </a:p>
          <a:p>
            <a:endParaRPr kumimoji="1" lang="ja-JP" altLang="en-US" dirty="0"/>
          </a:p>
        </p:txBody>
      </p:sp>
      <p:pic>
        <p:nvPicPr>
          <p:cNvPr id="63" name="図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264"/>
            <a:ext cx="9144000" cy="2805112"/>
          </a:xfrm>
          <a:prstGeom prst="rect">
            <a:avLst/>
          </a:prstGeom>
        </p:spPr>
      </p:pic>
      <p:grpSp>
        <p:nvGrpSpPr>
          <p:cNvPr id="64" name="グループ化 63"/>
          <p:cNvGrpSpPr/>
          <p:nvPr/>
        </p:nvGrpSpPr>
        <p:grpSpPr>
          <a:xfrm>
            <a:off x="532776" y="4349064"/>
            <a:ext cx="3284392" cy="1888248"/>
            <a:chOff x="532776" y="4349064"/>
            <a:chExt cx="3284392" cy="1888248"/>
          </a:xfrm>
        </p:grpSpPr>
        <p:sp>
          <p:nvSpPr>
            <p:cNvPr id="65" name="テキスト ボックス 64"/>
            <p:cNvSpPr txBox="1"/>
            <p:nvPr/>
          </p:nvSpPr>
          <p:spPr>
            <a:xfrm>
              <a:off x="676792" y="4802344"/>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66" name="テキスト ボックス 65"/>
            <p:cNvSpPr txBox="1"/>
            <p:nvPr/>
          </p:nvSpPr>
          <p:spPr>
            <a:xfrm>
              <a:off x="1936852" y="4802344"/>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67" name="テキスト ボックス 66"/>
            <p:cNvSpPr txBox="1"/>
            <p:nvPr/>
          </p:nvSpPr>
          <p:spPr>
            <a:xfrm>
              <a:off x="3349116" y="5475704"/>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68" name="正方形/長方形 67"/>
            <p:cNvSpPr/>
            <p:nvPr/>
          </p:nvSpPr>
          <p:spPr>
            <a:xfrm>
              <a:off x="2000476"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1996284" y="5588079"/>
              <a:ext cx="1368152" cy="216024"/>
              <a:chOff x="3621908" y="5883148"/>
              <a:chExt cx="1368152" cy="216024"/>
            </a:xfrm>
          </p:grpSpPr>
          <p:cxnSp>
            <p:nvCxnSpPr>
              <p:cNvPr id="80" name="直線コネクタ 7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円/楕円 80"/>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0" name="直線コネクタ 69"/>
            <p:cNvCxnSpPr/>
            <p:nvPr/>
          </p:nvCxnSpPr>
          <p:spPr>
            <a:xfrm>
              <a:off x="1993700" y="594928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539552"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535360" y="5588079"/>
              <a:ext cx="1368152" cy="216024"/>
              <a:chOff x="3621908" y="5883148"/>
              <a:chExt cx="1368152" cy="216024"/>
            </a:xfrm>
          </p:grpSpPr>
          <p:cxnSp>
            <p:nvCxnSpPr>
              <p:cNvPr id="78" name="直線コネクタ 77"/>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円/楕円 78"/>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3" name="直線コネクタ 72"/>
            <p:cNvCxnSpPr/>
            <p:nvPr/>
          </p:nvCxnSpPr>
          <p:spPr>
            <a:xfrm>
              <a:off x="532776" y="594928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3347864" y="5733256"/>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mc:AlternateContent xmlns:mc="http://schemas.openxmlformats.org/markup-compatibility/2006" xmlns:a14="http://schemas.microsoft.com/office/drawing/2010/main">
          <mc:Choice Requires="a14">
            <p:sp>
              <p:nvSpPr>
                <p:cNvPr id="75" name="テキスト ボックス 74"/>
                <p:cNvSpPr txBox="1"/>
                <p:nvPr/>
              </p:nvSpPr>
              <p:spPr>
                <a:xfrm>
                  <a:off x="613676" y="5178993"/>
                  <a:ext cx="1049454"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3</a:t>
                  </a:r>
                  <a:endParaRPr kumimoji="1" lang="ja-JP" altLang="en-US" sz="2200" dirty="0"/>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613676" y="5178993"/>
                  <a:ext cx="1049454" cy="430887"/>
                </a:xfrm>
                <a:prstGeom prst="rect">
                  <a:avLst/>
                </a:prstGeom>
                <a:blipFill rotWithShape="1">
                  <a:blip r:embed="rId4"/>
                  <a:stretch>
                    <a:fillRect l="-581" t="-8571" r="-6395" b="-2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テキスト ボックス 75"/>
                <p:cNvSpPr txBox="1"/>
                <p:nvPr/>
              </p:nvSpPr>
              <p:spPr>
                <a:xfrm>
                  <a:off x="2104673" y="5161223"/>
                  <a:ext cx="113063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42</m:t>
                        </m:r>
                      </m:oMath>
                    </m:oMathPara>
                  </a14:m>
                  <a:endParaRPr kumimoji="1" lang="ja-JP" altLang="en-US" sz="2200" dirty="0"/>
                </a:p>
              </p:txBody>
            </p:sp>
          </mc:Choice>
          <mc:Fallback xmlns="">
            <p:sp>
              <p:nvSpPr>
                <p:cNvPr id="76" name="テキスト ボックス 75"/>
                <p:cNvSpPr txBox="1">
                  <a:spLocks noRot="1" noChangeAspect="1" noMove="1" noResize="1" noEditPoints="1" noAdjustHandles="1" noChangeArrowheads="1" noChangeShapeType="1" noTextEdit="1"/>
                </p:cNvSpPr>
                <p:nvPr/>
              </p:nvSpPr>
              <p:spPr>
                <a:xfrm>
                  <a:off x="2104673" y="5161223"/>
                  <a:ext cx="1130631" cy="430887"/>
                </a:xfrm>
                <a:prstGeom prst="rect">
                  <a:avLst/>
                </a:prstGeom>
                <a:blipFill rotWithShape="1">
                  <a:blip r:embed="rId5"/>
                  <a:stretch>
                    <a:fillRect/>
                  </a:stretch>
                </a:blipFill>
              </p:spPr>
              <p:txBody>
                <a:bodyPr/>
                <a:lstStyle/>
                <a:p>
                  <a:r>
                    <a:rPr lang="ja-JP" altLang="en-US">
                      <a:noFill/>
                    </a:rPr>
                    <a:t> </a:t>
                  </a:r>
                </a:p>
              </p:txBody>
            </p:sp>
          </mc:Fallback>
        </mc:AlternateContent>
        <p:sp>
          <p:nvSpPr>
            <p:cNvPr id="77" name="テキスト ボックス 76"/>
            <p:cNvSpPr txBox="1"/>
            <p:nvPr/>
          </p:nvSpPr>
          <p:spPr>
            <a:xfrm>
              <a:off x="1003056" y="4349064"/>
              <a:ext cx="1720216" cy="553998"/>
            </a:xfrm>
            <a:prstGeom prst="rect">
              <a:avLst/>
            </a:prstGeom>
            <a:noFill/>
          </p:spPr>
          <p:txBody>
            <a:bodyPr wrap="square" rtlCol="0">
              <a:spAutoFit/>
            </a:bodyPr>
            <a:lstStyle/>
            <a:p>
              <a:pPr algn="ctr"/>
              <a:r>
                <a:rPr kumimoji="1" lang="en-US" altLang="ja-JP" sz="3000" b="1" dirty="0" smtClean="0"/>
                <a:t>GS</a:t>
              </a:r>
              <a:endParaRPr kumimoji="1" lang="ja-JP" altLang="en-US" sz="3000" b="1" dirty="0"/>
            </a:p>
          </p:txBody>
        </p:sp>
      </p:grpSp>
      <p:cxnSp>
        <p:nvCxnSpPr>
          <p:cNvPr id="85" name="直線矢印コネクタ 84"/>
          <p:cNvCxnSpPr>
            <a:stCxn id="77" idx="0"/>
          </p:cNvCxnSpPr>
          <p:nvPr/>
        </p:nvCxnSpPr>
        <p:spPr>
          <a:xfrm flipH="1" flipV="1">
            <a:off x="1623090" y="3348282"/>
            <a:ext cx="240074" cy="1000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25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30000" dirty="0" smtClean="0"/>
              <a:t>45</a:t>
            </a:r>
            <a:r>
              <a:rPr lang="en-US" altLang="ja-JP" dirty="0" smtClean="0"/>
              <a:t>Sc: Configurations </a:t>
            </a:r>
            <a:r>
              <a:rPr lang="en-US" altLang="ja-JP" dirty="0"/>
              <a:t>of nucleons</a:t>
            </a:r>
            <a:endParaRPr kumimoji="1" lang="ja-JP" altLang="en-US" dirty="0"/>
          </a:p>
        </p:txBody>
      </p:sp>
      <p:sp>
        <p:nvSpPr>
          <p:cNvPr id="3" name="コンテンツ プレースホルダー 2"/>
          <p:cNvSpPr>
            <a:spLocks noGrp="1"/>
          </p:cNvSpPr>
          <p:nvPr>
            <p:ph idx="1"/>
          </p:nvPr>
        </p:nvSpPr>
        <p:spPr>
          <a:xfrm>
            <a:off x="25152" y="766169"/>
            <a:ext cx="9144000" cy="5572164"/>
          </a:xfrm>
        </p:spPr>
        <p:txBody>
          <a:bodyPr/>
          <a:lstStyle/>
          <a:p>
            <a:endParaRPr kumimoji="1" lang="en-US" altLang="ja-JP" dirty="0" smtClean="0"/>
          </a:p>
          <a:p>
            <a:endParaRPr lang="en-US" altLang="ja-JP" dirty="0"/>
          </a:p>
          <a:p>
            <a:endParaRPr kumimoji="1" lang="ja-JP" altLang="en-US" dirty="0"/>
          </a:p>
        </p:txBody>
      </p:sp>
      <p:pic>
        <p:nvPicPr>
          <p:cNvPr id="63" name="図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264"/>
            <a:ext cx="9144000" cy="2805112"/>
          </a:xfrm>
          <a:prstGeom prst="rect">
            <a:avLst/>
          </a:prstGeom>
        </p:spPr>
      </p:pic>
      <p:cxnSp>
        <p:nvCxnSpPr>
          <p:cNvPr id="122" name="直線矢印コネクタ 121"/>
          <p:cNvCxnSpPr/>
          <p:nvPr/>
        </p:nvCxnSpPr>
        <p:spPr>
          <a:xfrm flipV="1">
            <a:off x="7104885" y="2492897"/>
            <a:ext cx="706223" cy="18722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 name="グループ化 122"/>
          <p:cNvGrpSpPr/>
          <p:nvPr/>
        </p:nvGrpSpPr>
        <p:grpSpPr>
          <a:xfrm>
            <a:off x="4860032" y="4284385"/>
            <a:ext cx="4283968" cy="2384975"/>
            <a:chOff x="4860032" y="4284385"/>
            <a:chExt cx="4283968" cy="2384975"/>
          </a:xfrm>
        </p:grpSpPr>
        <p:sp>
          <p:nvSpPr>
            <p:cNvPr id="124" name="テキスト ボックス 123"/>
            <p:cNvSpPr txBox="1"/>
            <p:nvPr/>
          </p:nvSpPr>
          <p:spPr>
            <a:xfrm>
              <a:off x="4860032" y="6238473"/>
              <a:ext cx="4283968" cy="430887"/>
            </a:xfrm>
            <a:prstGeom prst="rect">
              <a:avLst/>
            </a:prstGeom>
            <a:noFill/>
          </p:spPr>
          <p:txBody>
            <a:bodyPr wrap="square" rtlCol="0">
              <a:spAutoFit/>
            </a:bodyPr>
            <a:lstStyle/>
            <a:p>
              <a:pPr algn="ctr"/>
              <a:r>
                <a:rPr lang="en-US" altLang="ja-JP" sz="2200" dirty="0" smtClean="0">
                  <a:solidFill>
                    <a:srgbClr val="FF0000"/>
                  </a:solidFill>
                </a:rPr>
                <a:t>protons: similar to SD states of </a:t>
              </a:r>
              <a:r>
                <a:rPr lang="en-US" altLang="ja-JP" sz="2200" baseline="30000" dirty="0" smtClean="0">
                  <a:solidFill>
                    <a:srgbClr val="FF0000"/>
                  </a:solidFill>
                </a:rPr>
                <a:t>40</a:t>
              </a:r>
              <a:r>
                <a:rPr lang="en-US" altLang="ja-JP" sz="2200" dirty="0" smtClean="0">
                  <a:solidFill>
                    <a:srgbClr val="FF0000"/>
                  </a:solidFill>
                </a:rPr>
                <a:t>Ca</a:t>
              </a:r>
              <a:endParaRPr kumimoji="1" lang="ja-JP" altLang="en-US" sz="2200" dirty="0">
                <a:solidFill>
                  <a:srgbClr val="FF0000"/>
                </a:solidFill>
              </a:endParaRPr>
            </a:p>
          </p:txBody>
        </p:sp>
        <p:sp>
          <p:nvSpPr>
            <p:cNvPr id="125" name="テキスト ボックス 124"/>
            <p:cNvSpPr txBox="1"/>
            <p:nvPr/>
          </p:nvSpPr>
          <p:spPr>
            <a:xfrm>
              <a:off x="6535077" y="4284385"/>
              <a:ext cx="720080" cy="584775"/>
            </a:xfrm>
            <a:prstGeom prst="rect">
              <a:avLst/>
            </a:prstGeom>
            <a:noFill/>
          </p:spPr>
          <p:txBody>
            <a:bodyPr wrap="square" rtlCol="0">
              <a:spAutoFit/>
            </a:bodyPr>
            <a:lstStyle/>
            <a:p>
              <a:pPr algn="ctr"/>
              <a:r>
                <a:rPr kumimoji="1" lang="en-US" altLang="ja-JP" sz="3200" b="1" dirty="0" smtClean="0"/>
                <a:t>SD</a:t>
              </a:r>
              <a:endParaRPr kumimoji="1" lang="ja-JP" altLang="en-US" sz="3200" b="1" dirty="0"/>
            </a:p>
          </p:txBody>
        </p:sp>
        <p:grpSp>
          <p:nvGrpSpPr>
            <p:cNvPr id="126" name="グループ化 125"/>
            <p:cNvGrpSpPr/>
            <p:nvPr/>
          </p:nvGrpSpPr>
          <p:grpSpPr>
            <a:xfrm>
              <a:off x="5505520" y="4716433"/>
              <a:ext cx="3325432" cy="1520879"/>
              <a:chOff x="5505520" y="4716433"/>
              <a:chExt cx="3325432" cy="1520879"/>
            </a:xfrm>
          </p:grpSpPr>
          <p:sp>
            <p:nvSpPr>
              <p:cNvPr id="127" name="正方形/長方形 126"/>
              <p:cNvSpPr/>
              <p:nvPr/>
            </p:nvSpPr>
            <p:spPr>
              <a:xfrm>
                <a:off x="5505520"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 name="グループ化 127"/>
              <p:cNvGrpSpPr/>
              <p:nvPr/>
            </p:nvGrpSpPr>
            <p:grpSpPr>
              <a:xfrm>
                <a:off x="5508104" y="5553236"/>
                <a:ext cx="1368152" cy="216024"/>
                <a:chOff x="3621908" y="5883148"/>
                <a:chExt cx="1368152" cy="216024"/>
              </a:xfrm>
            </p:grpSpPr>
            <p:cxnSp>
              <p:nvCxnSpPr>
                <p:cNvPr id="153" name="直線コネクタ 152"/>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円/楕円 153"/>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9" name="グループ化 128"/>
              <p:cNvGrpSpPr/>
              <p:nvPr/>
            </p:nvGrpSpPr>
            <p:grpSpPr>
              <a:xfrm>
                <a:off x="5505520" y="5841268"/>
                <a:ext cx="1368152" cy="216024"/>
                <a:chOff x="3621908" y="5883148"/>
                <a:chExt cx="1368152" cy="216024"/>
              </a:xfrm>
            </p:grpSpPr>
            <p:cxnSp>
              <p:nvCxnSpPr>
                <p:cNvPr id="149" name="直線コネクタ 148"/>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円/楕円 149"/>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0" name="正方形/長方形 129"/>
              <p:cNvSpPr/>
              <p:nvPr/>
            </p:nvSpPr>
            <p:spPr>
              <a:xfrm>
                <a:off x="7009580" y="5913276"/>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p:cNvSpPr txBox="1"/>
              <p:nvPr/>
            </p:nvSpPr>
            <p:spPr>
              <a:xfrm>
                <a:off x="8362900" y="5439700"/>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32" name="テキスト ボックス 131"/>
              <p:cNvSpPr txBox="1"/>
              <p:nvPr/>
            </p:nvSpPr>
            <p:spPr>
              <a:xfrm>
                <a:off x="8361648" y="5697252"/>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133" name="グループ化 132"/>
              <p:cNvGrpSpPr/>
              <p:nvPr/>
            </p:nvGrpSpPr>
            <p:grpSpPr>
              <a:xfrm>
                <a:off x="6989792" y="5540353"/>
                <a:ext cx="1368152" cy="222724"/>
                <a:chOff x="-6032" y="5654548"/>
                <a:chExt cx="1368152" cy="222724"/>
              </a:xfrm>
            </p:grpSpPr>
            <p:cxnSp>
              <p:nvCxnSpPr>
                <p:cNvPr id="142" name="直線コネクタ 141"/>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円/楕円 142"/>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4" name="グループ化 133"/>
              <p:cNvGrpSpPr/>
              <p:nvPr/>
            </p:nvGrpSpPr>
            <p:grpSpPr>
              <a:xfrm>
                <a:off x="7005032" y="5810788"/>
                <a:ext cx="1368152" cy="216024"/>
                <a:chOff x="4355976" y="2780928"/>
                <a:chExt cx="1368152" cy="216024"/>
              </a:xfrm>
            </p:grpSpPr>
            <p:cxnSp>
              <p:nvCxnSpPr>
                <p:cNvPr id="139" name="直線コネクタ 138"/>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円/楕円 139"/>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35" name="テキスト ボックス 134"/>
                  <p:cNvSpPr txBox="1"/>
                  <p:nvPr/>
                </p:nvSpPr>
                <p:spPr>
                  <a:xfrm>
                    <a:off x="5577528" y="5086345"/>
                    <a:ext cx="1049454"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6</a:t>
                    </a:r>
                    <a:endParaRPr kumimoji="1" lang="ja-JP" altLang="en-US" sz="2200" dirty="0"/>
                  </a:p>
                </p:txBody>
              </p:sp>
            </mc:Choice>
            <mc:Fallback xmlns="">
              <p:sp>
                <p:nvSpPr>
                  <p:cNvPr id="135" name="テキスト ボックス 134"/>
                  <p:cNvSpPr txBox="1">
                    <a:spLocks noRot="1" noChangeAspect="1" noMove="1" noResize="1" noEditPoints="1" noAdjustHandles="1" noChangeArrowheads="1" noChangeShapeType="1" noTextEdit="1"/>
                  </p:cNvSpPr>
                  <p:nvPr/>
                </p:nvSpPr>
                <p:spPr>
                  <a:xfrm>
                    <a:off x="5577528" y="5086345"/>
                    <a:ext cx="1049454" cy="430887"/>
                  </a:xfrm>
                  <a:prstGeom prst="rect">
                    <a:avLst/>
                  </a:prstGeom>
                  <a:blipFill rotWithShape="1">
                    <a:blip r:embed="rId4"/>
                    <a:stretch>
                      <a:fillRect l="-581" t="-8451" r="-6395" b="-267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6" name="テキスト ボックス 135"/>
                  <p:cNvSpPr txBox="1"/>
                  <p:nvPr/>
                </p:nvSpPr>
                <p:spPr>
                  <a:xfrm>
                    <a:off x="7104885" y="5068575"/>
                    <a:ext cx="113063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44</m:t>
                          </m:r>
                        </m:oMath>
                      </m:oMathPara>
                    </a14:m>
                    <a:endParaRPr kumimoji="1" lang="ja-JP" altLang="en-US" sz="2200" dirty="0"/>
                  </a:p>
                </p:txBody>
              </p:sp>
            </mc:Choice>
            <mc:Fallback xmlns="">
              <p:sp>
                <p:nvSpPr>
                  <p:cNvPr id="136" name="テキスト ボックス 135"/>
                  <p:cNvSpPr txBox="1">
                    <a:spLocks noRot="1" noChangeAspect="1" noMove="1" noResize="1" noEditPoints="1" noAdjustHandles="1" noChangeArrowheads="1" noChangeShapeType="1" noTextEdit="1"/>
                  </p:cNvSpPr>
                  <p:nvPr/>
                </p:nvSpPr>
                <p:spPr>
                  <a:xfrm>
                    <a:off x="7104885" y="5068575"/>
                    <a:ext cx="1130631" cy="430887"/>
                  </a:xfrm>
                  <a:prstGeom prst="rect">
                    <a:avLst/>
                  </a:prstGeom>
                  <a:blipFill rotWithShape="1">
                    <a:blip r:embed="rId5"/>
                    <a:stretch>
                      <a:fillRect/>
                    </a:stretch>
                  </a:blipFill>
                </p:spPr>
                <p:txBody>
                  <a:bodyPr/>
                  <a:lstStyle/>
                  <a:p>
                    <a:r>
                      <a:rPr lang="ja-JP" altLang="en-US">
                        <a:noFill/>
                      </a:rPr>
                      <a:t> </a:t>
                    </a:r>
                  </a:p>
                </p:txBody>
              </p:sp>
            </mc:Fallback>
          </mc:AlternateContent>
          <p:sp>
            <p:nvSpPr>
              <p:cNvPr id="137" name="テキスト ボックス 136"/>
              <p:cNvSpPr txBox="1"/>
              <p:nvPr/>
            </p:nvSpPr>
            <p:spPr>
              <a:xfrm>
                <a:off x="5577528" y="4716433"/>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38" name="テキスト ボックス 137"/>
              <p:cNvSpPr txBox="1"/>
              <p:nvPr/>
            </p:nvSpPr>
            <p:spPr>
              <a:xfrm>
                <a:off x="6873948" y="4716433"/>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grpSp>
      </p:grpSp>
      <p:grpSp>
        <p:nvGrpSpPr>
          <p:cNvPr id="158" name="グループ化 157"/>
          <p:cNvGrpSpPr/>
          <p:nvPr/>
        </p:nvGrpSpPr>
        <p:grpSpPr>
          <a:xfrm>
            <a:off x="532776" y="4349064"/>
            <a:ext cx="3284392" cy="1888248"/>
            <a:chOff x="532776" y="4349064"/>
            <a:chExt cx="3284392" cy="1888248"/>
          </a:xfrm>
        </p:grpSpPr>
        <p:sp>
          <p:nvSpPr>
            <p:cNvPr id="159" name="テキスト ボックス 158"/>
            <p:cNvSpPr txBox="1"/>
            <p:nvPr/>
          </p:nvSpPr>
          <p:spPr>
            <a:xfrm>
              <a:off x="676792" y="4802344"/>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60" name="テキスト ボックス 159"/>
            <p:cNvSpPr txBox="1"/>
            <p:nvPr/>
          </p:nvSpPr>
          <p:spPr>
            <a:xfrm>
              <a:off x="1936852" y="4802344"/>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161" name="テキスト ボックス 160"/>
            <p:cNvSpPr txBox="1"/>
            <p:nvPr/>
          </p:nvSpPr>
          <p:spPr>
            <a:xfrm>
              <a:off x="3349116" y="5475704"/>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62" name="正方形/長方形 161"/>
            <p:cNvSpPr/>
            <p:nvPr/>
          </p:nvSpPr>
          <p:spPr>
            <a:xfrm>
              <a:off x="2000476"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3" name="グループ化 162"/>
            <p:cNvGrpSpPr/>
            <p:nvPr/>
          </p:nvGrpSpPr>
          <p:grpSpPr>
            <a:xfrm>
              <a:off x="1996284" y="5588079"/>
              <a:ext cx="1368152" cy="216024"/>
              <a:chOff x="3621908" y="5883148"/>
              <a:chExt cx="1368152" cy="216024"/>
            </a:xfrm>
          </p:grpSpPr>
          <p:cxnSp>
            <p:nvCxnSpPr>
              <p:cNvPr id="174" name="直線コネクタ 173"/>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円/楕円 174"/>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4" name="直線コネクタ 163"/>
            <p:cNvCxnSpPr/>
            <p:nvPr/>
          </p:nvCxnSpPr>
          <p:spPr>
            <a:xfrm>
              <a:off x="1993700" y="594928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正方形/長方形 164"/>
            <p:cNvSpPr/>
            <p:nvPr/>
          </p:nvSpPr>
          <p:spPr>
            <a:xfrm>
              <a:off x="539552"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6" name="グループ化 165"/>
            <p:cNvGrpSpPr/>
            <p:nvPr/>
          </p:nvGrpSpPr>
          <p:grpSpPr>
            <a:xfrm>
              <a:off x="535360" y="5588079"/>
              <a:ext cx="1368152" cy="216024"/>
              <a:chOff x="3621908" y="5883148"/>
              <a:chExt cx="1368152" cy="216024"/>
            </a:xfrm>
          </p:grpSpPr>
          <p:cxnSp>
            <p:nvCxnSpPr>
              <p:cNvPr id="172" name="直線コネクタ 171"/>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円/楕円 172"/>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7" name="直線コネクタ 166"/>
            <p:cNvCxnSpPr/>
            <p:nvPr/>
          </p:nvCxnSpPr>
          <p:spPr>
            <a:xfrm>
              <a:off x="532776" y="594928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3347864" y="5733256"/>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mc:AlternateContent xmlns:mc="http://schemas.openxmlformats.org/markup-compatibility/2006" xmlns:a14="http://schemas.microsoft.com/office/drawing/2010/main">
          <mc:Choice Requires="a14">
            <p:sp>
              <p:nvSpPr>
                <p:cNvPr id="169" name="テキスト ボックス 168"/>
                <p:cNvSpPr txBox="1"/>
                <p:nvPr/>
              </p:nvSpPr>
              <p:spPr>
                <a:xfrm>
                  <a:off x="613676" y="5178993"/>
                  <a:ext cx="1049454"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3</a:t>
                  </a:r>
                  <a:endParaRPr kumimoji="1" lang="ja-JP" altLang="en-US" sz="2200" dirty="0"/>
                </a:p>
              </p:txBody>
            </p:sp>
          </mc:Choice>
          <mc:Fallback xmlns="">
            <p:sp>
              <p:nvSpPr>
                <p:cNvPr id="169" name="テキスト ボックス 168"/>
                <p:cNvSpPr txBox="1">
                  <a:spLocks noRot="1" noChangeAspect="1" noMove="1" noResize="1" noEditPoints="1" noAdjustHandles="1" noChangeArrowheads="1" noChangeShapeType="1" noTextEdit="1"/>
                </p:cNvSpPr>
                <p:nvPr/>
              </p:nvSpPr>
              <p:spPr>
                <a:xfrm>
                  <a:off x="613676" y="5178993"/>
                  <a:ext cx="1049454" cy="430887"/>
                </a:xfrm>
                <a:prstGeom prst="rect">
                  <a:avLst/>
                </a:prstGeom>
                <a:blipFill rotWithShape="1">
                  <a:blip r:embed="rId6"/>
                  <a:stretch>
                    <a:fillRect l="-581" t="-8571" r="-6395" b="-2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0" name="テキスト ボックス 169"/>
                <p:cNvSpPr txBox="1"/>
                <p:nvPr/>
              </p:nvSpPr>
              <p:spPr>
                <a:xfrm>
                  <a:off x="2104673" y="5161223"/>
                  <a:ext cx="113063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42</m:t>
                        </m:r>
                      </m:oMath>
                    </m:oMathPara>
                  </a14:m>
                  <a:endParaRPr kumimoji="1" lang="ja-JP" altLang="en-US" sz="2200" dirty="0"/>
                </a:p>
              </p:txBody>
            </p:sp>
          </mc:Choice>
          <mc:Fallback xmlns="">
            <p:sp>
              <p:nvSpPr>
                <p:cNvPr id="170" name="テキスト ボックス 169"/>
                <p:cNvSpPr txBox="1">
                  <a:spLocks noRot="1" noChangeAspect="1" noMove="1" noResize="1" noEditPoints="1" noAdjustHandles="1" noChangeArrowheads="1" noChangeShapeType="1" noTextEdit="1"/>
                </p:cNvSpPr>
                <p:nvPr/>
              </p:nvSpPr>
              <p:spPr>
                <a:xfrm>
                  <a:off x="2104673" y="5161223"/>
                  <a:ext cx="1130631" cy="430887"/>
                </a:xfrm>
                <a:prstGeom prst="rect">
                  <a:avLst/>
                </a:prstGeom>
                <a:blipFill rotWithShape="1">
                  <a:blip r:embed="rId7"/>
                  <a:stretch>
                    <a:fillRect/>
                  </a:stretch>
                </a:blipFill>
              </p:spPr>
              <p:txBody>
                <a:bodyPr/>
                <a:lstStyle/>
                <a:p>
                  <a:r>
                    <a:rPr lang="ja-JP" altLang="en-US">
                      <a:noFill/>
                    </a:rPr>
                    <a:t> </a:t>
                  </a:r>
                </a:p>
              </p:txBody>
            </p:sp>
          </mc:Fallback>
        </mc:AlternateContent>
        <p:sp>
          <p:nvSpPr>
            <p:cNvPr id="171" name="テキスト ボックス 170"/>
            <p:cNvSpPr txBox="1"/>
            <p:nvPr/>
          </p:nvSpPr>
          <p:spPr>
            <a:xfrm>
              <a:off x="1003056" y="4349064"/>
              <a:ext cx="1720216" cy="553998"/>
            </a:xfrm>
            <a:prstGeom prst="rect">
              <a:avLst/>
            </a:prstGeom>
            <a:noFill/>
          </p:spPr>
          <p:txBody>
            <a:bodyPr wrap="square" rtlCol="0">
              <a:spAutoFit/>
            </a:bodyPr>
            <a:lstStyle/>
            <a:p>
              <a:pPr algn="ctr"/>
              <a:r>
                <a:rPr kumimoji="1" lang="en-US" altLang="ja-JP" sz="3000" b="1" dirty="0" smtClean="0"/>
                <a:t>GS</a:t>
              </a:r>
              <a:endParaRPr kumimoji="1" lang="ja-JP" altLang="en-US" sz="3000" b="1" dirty="0"/>
            </a:p>
          </p:txBody>
        </p:sp>
      </p:grpSp>
      <p:cxnSp>
        <p:nvCxnSpPr>
          <p:cNvPr id="179" name="直線矢印コネクタ 178"/>
          <p:cNvCxnSpPr>
            <a:stCxn id="171" idx="0"/>
          </p:cNvCxnSpPr>
          <p:nvPr/>
        </p:nvCxnSpPr>
        <p:spPr>
          <a:xfrm flipH="1" flipV="1">
            <a:off x="1623090" y="3348282"/>
            <a:ext cx="240074" cy="1000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405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30000" dirty="0" smtClean="0"/>
              <a:t>47</a:t>
            </a:r>
            <a:r>
              <a:rPr lang="en-US" altLang="ja-JP" dirty="0" smtClean="0"/>
              <a:t>Sc</a:t>
            </a:r>
            <a:r>
              <a:rPr lang="en-US" altLang="ja-JP" dirty="0"/>
              <a:t>: Configurations of nucleons</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pic>
        <p:nvPicPr>
          <p:cNvPr id="116" name="図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2816104"/>
          </a:xfrm>
          <a:prstGeom prst="rect">
            <a:avLst/>
          </a:prstGeom>
        </p:spPr>
      </p:pic>
      <p:sp>
        <p:nvSpPr>
          <p:cNvPr id="117" name="テキスト ボックス 116"/>
          <p:cNvSpPr txBox="1"/>
          <p:nvPr/>
        </p:nvSpPr>
        <p:spPr>
          <a:xfrm>
            <a:off x="1003056" y="4277056"/>
            <a:ext cx="1720216" cy="553998"/>
          </a:xfrm>
          <a:prstGeom prst="rect">
            <a:avLst/>
          </a:prstGeom>
          <a:noFill/>
        </p:spPr>
        <p:txBody>
          <a:bodyPr wrap="square" rtlCol="0">
            <a:spAutoFit/>
          </a:bodyPr>
          <a:lstStyle/>
          <a:p>
            <a:pPr algn="ctr"/>
            <a:r>
              <a:rPr lang="en-US" altLang="ja-JP" sz="3000" b="1" dirty="0" smtClean="0"/>
              <a:t>GS</a:t>
            </a:r>
            <a:endParaRPr kumimoji="1" lang="ja-JP" altLang="en-US" sz="3000" b="1" dirty="0"/>
          </a:p>
        </p:txBody>
      </p:sp>
      <p:cxnSp>
        <p:nvCxnSpPr>
          <p:cNvPr id="118" name="直線矢印コネクタ 117"/>
          <p:cNvCxnSpPr>
            <a:stCxn id="117" idx="0"/>
          </p:cNvCxnSpPr>
          <p:nvPr/>
        </p:nvCxnSpPr>
        <p:spPr>
          <a:xfrm flipH="1" flipV="1">
            <a:off x="1623089" y="3140968"/>
            <a:ext cx="240075" cy="1136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9" name="グループ化 118"/>
          <p:cNvGrpSpPr/>
          <p:nvPr/>
        </p:nvGrpSpPr>
        <p:grpSpPr>
          <a:xfrm>
            <a:off x="532776" y="4730336"/>
            <a:ext cx="3284392" cy="1434968"/>
            <a:chOff x="532776" y="4802344"/>
            <a:chExt cx="3284392" cy="1434968"/>
          </a:xfrm>
        </p:grpSpPr>
        <p:sp>
          <p:nvSpPr>
            <p:cNvPr id="120" name="テキスト ボックス 119"/>
            <p:cNvSpPr txBox="1"/>
            <p:nvPr/>
          </p:nvSpPr>
          <p:spPr>
            <a:xfrm>
              <a:off x="676792" y="4802344"/>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21" name="テキスト ボックス 120"/>
            <p:cNvSpPr txBox="1"/>
            <p:nvPr/>
          </p:nvSpPr>
          <p:spPr>
            <a:xfrm>
              <a:off x="1936852" y="4802344"/>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122" name="テキスト ボックス 121"/>
            <p:cNvSpPr txBox="1"/>
            <p:nvPr/>
          </p:nvSpPr>
          <p:spPr>
            <a:xfrm>
              <a:off x="3349116" y="5475704"/>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23" name="正方形/長方形 122"/>
            <p:cNvSpPr/>
            <p:nvPr/>
          </p:nvSpPr>
          <p:spPr>
            <a:xfrm>
              <a:off x="539552"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4" name="グループ化 123"/>
            <p:cNvGrpSpPr/>
            <p:nvPr/>
          </p:nvGrpSpPr>
          <p:grpSpPr>
            <a:xfrm>
              <a:off x="535360" y="5588079"/>
              <a:ext cx="1368152" cy="216024"/>
              <a:chOff x="3621908" y="5883148"/>
              <a:chExt cx="1368152" cy="216024"/>
            </a:xfrm>
          </p:grpSpPr>
          <p:cxnSp>
            <p:nvCxnSpPr>
              <p:cNvPr id="139" name="直線コネクタ 138"/>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円/楕円 139"/>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5" name="直線コネクタ 124"/>
            <p:cNvCxnSpPr/>
            <p:nvPr/>
          </p:nvCxnSpPr>
          <p:spPr>
            <a:xfrm>
              <a:off x="532776" y="594928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3347864" y="5733256"/>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mc:AlternateContent xmlns:mc="http://schemas.openxmlformats.org/markup-compatibility/2006" xmlns:a14="http://schemas.microsoft.com/office/drawing/2010/main">
          <mc:Choice Requires="a14">
            <p:sp>
              <p:nvSpPr>
                <p:cNvPr id="127" name="テキスト ボックス 126"/>
                <p:cNvSpPr txBox="1"/>
                <p:nvPr/>
              </p:nvSpPr>
              <p:spPr>
                <a:xfrm>
                  <a:off x="613676" y="5178993"/>
                  <a:ext cx="1049454"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3</a:t>
                  </a:r>
                  <a:endParaRPr kumimoji="1" lang="ja-JP" altLang="en-US" sz="2200" dirty="0"/>
                </a:p>
              </p:txBody>
            </p:sp>
          </mc:Choice>
          <mc:Fallback xmlns="">
            <p:sp>
              <p:nvSpPr>
                <p:cNvPr id="127" name="テキスト ボックス 126"/>
                <p:cNvSpPr txBox="1">
                  <a:spLocks noRot="1" noChangeAspect="1" noMove="1" noResize="1" noEditPoints="1" noAdjustHandles="1" noChangeArrowheads="1" noChangeShapeType="1" noTextEdit="1"/>
                </p:cNvSpPr>
                <p:nvPr/>
              </p:nvSpPr>
              <p:spPr>
                <a:xfrm>
                  <a:off x="613676" y="5178993"/>
                  <a:ext cx="1049454" cy="430887"/>
                </a:xfrm>
                <a:prstGeom prst="rect">
                  <a:avLst/>
                </a:prstGeom>
                <a:blipFill rotWithShape="1">
                  <a:blip r:embed="rId3"/>
                  <a:stretch>
                    <a:fillRect l="-581" t="-8571" r="-6395" b="-2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8" name="テキスト ボックス 127"/>
                <p:cNvSpPr txBox="1"/>
                <p:nvPr/>
              </p:nvSpPr>
              <p:spPr>
                <a:xfrm>
                  <a:off x="2104673" y="5161223"/>
                  <a:ext cx="113063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48</m:t>
                        </m:r>
                      </m:oMath>
                    </m:oMathPara>
                  </a14:m>
                  <a:endParaRPr kumimoji="1" lang="ja-JP" altLang="en-US" sz="2200" dirty="0"/>
                </a:p>
              </p:txBody>
            </p:sp>
          </mc:Choice>
          <mc:Fallback xmlns="">
            <p:sp>
              <p:nvSpPr>
                <p:cNvPr id="128" name="テキスト ボックス 127"/>
                <p:cNvSpPr txBox="1">
                  <a:spLocks noRot="1" noChangeAspect="1" noMove="1" noResize="1" noEditPoints="1" noAdjustHandles="1" noChangeArrowheads="1" noChangeShapeType="1" noTextEdit="1"/>
                </p:cNvSpPr>
                <p:nvPr/>
              </p:nvSpPr>
              <p:spPr>
                <a:xfrm>
                  <a:off x="2104673" y="5161223"/>
                  <a:ext cx="1130631" cy="430887"/>
                </a:xfrm>
                <a:prstGeom prst="rect">
                  <a:avLst/>
                </a:prstGeom>
                <a:blipFill rotWithShape="1">
                  <a:blip r:embed="rId4"/>
                  <a:stretch>
                    <a:fillRect/>
                  </a:stretch>
                </a:blipFill>
              </p:spPr>
              <p:txBody>
                <a:bodyPr/>
                <a:lstStyle/>
                <a:p>
                  <a:r>
                    <a:rPr lang="ja-JP" altLang="en-US">
                      <a:noFill/>
                    </a:rPr>
                    <a:t> </a:t>
                  </a:r>
                </a:p>
              </p:txBody>
            </p:sp>
          </mc:Fallback>
        </mc:AlternateContent>
        <p:sp>
          <p:nvSpPr>
            <p:cNvPr id="129" name="正方形/長方形 128"/>
            <p:cNvSpPr/>
            <p:nvPr/>
          </p:nvSpPr>
          <p:spPr>
            <a:xfrm>
              <a:off x="1999304" y="5934532"/>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0" name="直線コネクタ 129"/>
            <p:cNvCxnSpPr/>
            <p:nvPr/>
          </p:nvCxnSpPr>
          <p:spPr>
            <a:xfrm>
              <a:off x="1992528" y="5934532"/>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グループ化 130"/>
            <p:cNvGrpSpPr/>
            <p:nvPr/>
          </p:nvGrpSpPr>
          <p:grpSpPr>
            <a:xfrm>
              <a:off x="1981860" y="5572824"/>
              <a:ext cx="1368152" cy="222724"/>
              <a:chOff x="-6032" y="5654548"/>
              <a:chExt cx="1368152" cy="222724"/>
            </a:xfrm>
          </p:grpSpPr>
          <p:cxnSp>
            <p:nvCxnSpPr>
              <p:cNvPr id="132" name="直線コネクタ 131"/>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円/楕円 132"/>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41" name="直線矢印コネクタ 140"/>
          <p:cNvCxnSpPr/>
          <p:nvPr/>
        </p:nvCxnSpPr>
        <p:spPr>
          <a:xfrm flipV="1">
            <a:off x="7104885" y="2204864"/>
            <a:ext cx="522351"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2" name="グループ化 141"/>
          <p:cNvGrpSpPr/>
          <p:nvPr/>
        </p:nvGrpSpPr>
        <p:grpSpPr>
          <a:xfrm>
            <a:off x="5505520" y="4077072"/>
            <a:ext cx="3280200" cy="1952927"/>
            <a:chOff x="5505520" y="4284385"/>
            <a:chExt cx="3280200" cy="1952927"/>
          </a:xfrm>
        </p:grpSpPr>
        <p:sp>
          <p:nvSpPr>
            <p:cNvPr id="143" name="テキスト ボックス 142"/>
            <p:cNvSpPr txBox="1"/>
            <p:nvPr/>
          </p:nvSpPr>
          <p:spPr>
            <a:xfrm>
              <a:off x="6464320" y="4284385"/>
              <a:ext cx="988000" cy="584775"/>
            </a:xfrm>
            <a:prstGeom prst="rect">
              <a:avLst/>
            </a:prstGeom>
            <a:noFill/>
          </p:spPr>
          <p:txBody>
            <a:bodyPr wrap="square" rtlCol="0">
              <a:spAutoFit/>
            </a:bodyPr>
            <a:lstStyle/>
            <a:p>
              <a:pPr algn="ctr"/>
              <a:r>
                <a:rPr lang="en-US" altLang="ja-JP" sz="3200" b="1" dirty="0" smtClean="0"/>
                <a:t>N</a:t>
              </a:r>
              <a:r>
                <a:rPr kumimoji="1" lang="en-US" altLang="ja-JP" sz="3200" b="1" dirty="0" smtClean="0"/>
                <a:t>D2</a:t>
              </a:r>
              <a:endParaRPr kumimoji="1" lang="ja-JP" altLang="en-US" sz="3200" b="1" dirty="0"/>
            </a:p>
          </p:txBody>
        </p:sp>
        <p:sp>
          <p:nvSpPr>
            <p:cNvPr id="144" name="正方形/長方形 143"/>
            <p:cNvSpPr/>
            <p:nvPr/>
          </p:nvSpPr>
          <p:spPr>
            <a:xfrm>
              <a:off x="5505520"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5" name="グループ化 144"/>
            <p:cNvGrpSpPr/>
            <p:nvPr/>
          </p:nvGrpSpPr>
          <p:grpSpPr>
            <a:xfrm>
              <a:off x="5508104" y="5553236"/>
              <a:ext cx="1368152" cy="216024"/>
              <a:chOff x="3621908" y="5883148"/>
              <a:chExt cx="1368152" cy="216024"/>
            </a:xfrm>
          </p:grpSpPr>
          <p:cxnSp>
            <p:nvCxnSpPr>
              <p:cNvPr id="167" name="直線コネクタ 166"/>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円/楕円 167"/>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6" name="グループ化 145"/>
            <p:cNvGrpSpPr/>
            <p:nvPr/>
          </p:nvGrpSpPr>
          <p:grpSpPr>
            <a:xfrm>
              <a:off x="5505520" y="5841268"/>
              <a:ext cx="1368152" cy="216024"/>
              <a:chOff x="3621908" y="5883148"/>
              <a:chExt cx="1368152" cy="216024"/>
            </a:xfrm>
          </p:grpSpPr>
          <p:cxnSp>
            <p:nvCxnSpPr>
              <p:cNvPr id="163" name="直線コネクタ 162"/>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円/楕円 163"/>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7" name="テキスト ボックス 146"/>
            <p:cNvSpPr txBox="1"/>
            <p:nvPr/>
          </p:nvSpPr>
          <p:spPr>
            <a:xfrm>
              <a:off x="8317668" y="5418936"/>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48" name="テキスト ボックス 147"/>
            <p:cNvSpPr txBox="1"/>
            <p:nvPr/>
          </p:nvSpPr>
          <p:spPr>
            <a:xfrm>
              <a:off x="8316416" y="5676488"/>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mc:AlternateContent xmlns:mc="http://schemas.openxmlformats.org/markup-compatibility/2006" xmlns:a14="http://schemas.microsoft.com/office/drawing/2010/main">
          <mc:Choice Requires="a14">
            <p:sp>
              <p:nvSpPr>
                <p:cNvPr id="149" name="テキスト ボックス 148"/>
                <p:cNvSpPr txBox="1"/>
                <p:nvPr/>
              </p:nvSpPr>
              <p:spPr>
                <a:xfrm>
                  <a:off x="5577528" y="5086345"/>
                  <a:ext cx="1049454"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6</a:t>
                  </a:r>
                  <a:endParaRPr kumimoji="1" lang="ja-JP" altLang="en-US" sz="2200" dirty="0"/>
                </a:p>
              </p:txBody>
            </p:sp>
          </mc:Choice>
          <mc:Fallback xmlns="">
            <p:sp>
              <p:nvSpPr>
                <p:cNvPr id="149" name="テキスト ボックス 148"/>
                <p:cNvSpPr txBox="1">
                  <a:spLocks noRot="1" noChangeAspect="1" noMove="1" noResize="1" noEditPoints="1" noAdjustHandles="1" noChangeArrowheads="1" noChangeShapeType="1" noTextEdit="1"/>
                </p:cNvSpPr>
                <p:nvPr/>
              </p:nvSpPr>
              <p:spPr>
                <a:xfrm>
                  <a:off x="5577528" y="5086345"/>
                  <a:ext cx="1049454" cy="430887"/>
                </a:xfrm>
                <a:prstGeom prst="rect">
                  <a:avLst/>
                </a:prstGeom>
                <a:blipFill rotWithShape="1">
                  <a:blip r:embed="rId5"/>
                  <a:stretch>
                    <a:fillRect l="-581" t="-8451" r="-6395" b="-267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7104885" y="5068575"/>
                  <a:ext cx="1053686"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4</m:t>
                      </m:r>
                    </m:oMath>
                  </a14:m>
                  <a:r>
                    <a:rPr kumimoji="1" lang="en-US" altLang="ja-JP" sz="2200" dirty="0" smtClean="0"/>
                    <a:t>8</a:t>
                  </a:r>
                  <a:endParaRPr kumimoji="1" lang="ja-JP" altLang="en-US" sz="2200"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7104885" y="5068575"/>
                  <a:ext cx="1053686" cy="430887"/>
                </a:xfrm>
                <a:prstGeom prst="rect">
                  <a:avLst/>
                </a:prstGeom>
                <a:blipFill rotWithShape="1">
                  <a:blip r:embed="rId6"/>
                  <a:stretch>
                    <a:fillRect t="-8451" r="-6936" b="-26761"/>
                  </a:stretch>
                </a:blipFill>
              </p:spPr>
              <p:txBody>
                <a:bodyPr/>
                <a:lstStyle/>
                <a:p>
                  <a:r>
                    <a:rPr lang="ja-JP" altLang="en-US">
                      <a:noFill/>
                    </a:rPr>
                    <a:t> </a:t>
                  </a:r>
                </a:p>
              </p:txBody>
            </p:sp>
          </mc:Fallback>
        </mc:AlternateContent>
        <p:sp>
          <p:nvSpPr>
            <p:cNvPr id="151" name="テキスト ボックス 150"/>
            <p:cNvSpPr txBox="1"/>
            <p:nvPr/>
          </p:nvSpPr>
          <p:spPr>
            <a:xfrm>
              <a:off x="5577528" y="4716433"/>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52" name="テキスト ボックス 151"/>
            <p:cNvSpPr txBox="1"/>
            <p:nvPr/>
          </p:nvSpPr>
          <p:spPr>
            <a:xfrm>
              <a:off x="6873948" y="4716433"/>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153" name="正方形/長方形 152"/>
            <p:cNvSpPr/>
            <p:nvPr/>
          </p:nvSpPr>
          <p:spPr>
            <a:xfrm>
              <a:off x="6962948" y="5935875"/>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4" name="グループ化 153"/>
            <p:cNvGrpSpPr/>
            <p:nvPr/>
          </p:nvGrpSpPr>
          <p:grpSpPr>
            <a:xfrm>
              <a:off x="6943160" y="5532472"/>
              <a:ext cx="1368152" cy="222724"/>
              <a:chOff x="-6032" y="5654548"/>
              <a:chExt cx="1368152" cy="222724"/>
            </a:xfrm>
          </p:grpSpPr>
          <p:cxnSp>
            <p:nvCxnSpPr>
              <p:cNvPr id="156" name="直線コネクタ 155"/>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円/楕円 156"/>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5" name="直線コネクタ 154"/>
            <p:cNvCxnSpPr/>
            <p:nvPr/>
          </p:nvCxnSpPr>
          <p:spPr>
            <a:xfrm>
              <a:off x="6958400" y="5941399"/>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テキスト ボックス 171"/>
          <p:cNvSpPr txBox="1"/>
          <p:nvPr/>
        </p:nvSpPr>
        <p:spPr>
          <a:xfrm>
            <a:off x="4860032" y="6031160"/>
            <a:ext cx="4283968" cy="769441"/>
          </a:xfrm>
          <a:prstGeom prst="rect">
            <a:avLst/>
          </a:prstGeom>
          <a:noFill/>
        </p:spPr>
        <p:txBody>
          <a:bodyPr wrap="square" rtlCol="0">
            <a:spAutoFit/>
          </a:bodyPr>
          <a:lstStyle/>
          <a:p>
            <a:r>
              <a:rPr lang="en-US" altLang="ja-JP" sz="2200" dirty="0" smtClean="0">
                <a:solidFill>
                  <a:srgbClr val="FF0000"/>
                </a:solidFill>
              </a:rPr>
              <a:t>protons: similar to SD states of </a:t>
            </a:r>
            <a:r>
              <a:rPr lang="en-US" altLang="ja-JP" sz="2200" baseline="30000" dirty="0" smtClean="0">
                <a:solidFill>
                  <a:srgbClr val="FF0000"/>
                </a:solidFill>
              </a:rPr>
              <a:t>40</a:t>
            </a:r>
            <a:r>
              <a:rPr lang="en-US" altLang="ja-JP" sz="2200" dirty="0" smtClean="0">
                <a:solidFill>
                  <a:srgbClr val="FF0000"/>
                </a:solidFill>
              </a:rPr>
              <a:t>Ca</a:t>
            </a:r>
          </a:p>
          <a:p>
            <a:r>
              <a:rPr lang="en-US" altLang="ja-JP" sz="2200" dirty="0" smtClean="0">
                <a:solidFill>
                  <a:srgbClr val="FF0000"/>
                </a:solidFill>
              </a:rPr>
              <a:t>neutrons: similar to the GS</a:t>
            </a:r>
          </a:p>
        </p:txBody>
      </p:sp>
    </p:spTree>
    <p:extLst>
      <p:ext uri="{BB962C8B-B14F-4D97-AF65-F5344CB8AC3E}">
        <p14:creationId xmlns:p14="http://schemas.microsoft.com/office/powerpoint/2010/main" val="1993577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Excitation spectrum of </a:t>
            </a:r>
            <a:r>
              <a:rPr lang="en-US" altLang="ja-JP" baseline="30000" dirty="0" smtClean="0"/>
              <a:t>45</a:t>
            </a:r>
            <a:r>
              <a:rPr lang="en-US" altLang="ja-JP" dirty="0" smtClean="0"/>
              <a:t>Sc</a:t>
            </a:r>
            <a:endParaRPr kumimoji="1" lang="ja-JP" altLang="en-US" dirty="0"/>
          </a:p>
        </p:txBody>
      </p:sp>
      <p:sp>
        <p:nvSpPr>
          <p:cNvPr id="5" name="正方形/長方形 4"/>
          <p:cNvSpPr/>
          <p:nvPr/>
        </p:nvSpPr>
        <p:spPr>
          <a:xfrm>
            <a:off x="0" y="810208"/>
            <a:ext cx="8244408" cy="769441"/>
          </a:xfrm>
          <a:prstGeom prst="rect">
            <a:avLst/>
          </a:prstGeom>
          <a:solidFill>
            <a:schemeClr val="bg1"/>
          </a:solidFill>
        </p:spPr>
        <p:txBody>
          <a:bodyPr wrap="square">
            <a:spAutoFit/>
          </a:bodyPr>
          <a:lstStyle/>
          <a:p>
            <a:pPr marL="342900" indent="-342900">
              <a:buFont typeface="Wingdings" panose="05000000000000000000" pitchFamily="2" charset="2"/>
              <a:buChar char="l"/>
            </a:pPr>
            <a:r>
              <a:rPr lang="en-US" altLang="ja-JP" sz="2200" b="1" dirty="0"/>
              <a:t>Various deformed states are predicted in </a:t>
            </a:r>
            <a:r>
              <a:rPr lang="en-US" altLang="ja-JP" sz="2200" b="1" baseline="30000" dirty="0"/>
              <a:t>45</a:t>
            </a:r>
            <a:r>
              <a:rPr lang="en-US" altLang="ja-JP" sz="2200" b="1" dirty="0"/>
              <a:t>Sc including SD </a:t>
            </a:r>
            <a:r>
              <a:rPr lang="en-US" altLang="ja-JP" sz="2200" b="1" dirty="0" smtClean="0"/>
              <a:t>states</a:t>
            </a:r>
          </a:p>
          <a:p>
            <a:pPr marL="342900" indent="-342900">
              <a:buFont typeface="Wingdings" panose="05000000000000000000" pitchFamily="2" charset="2"/>
              <a:buChar char="l"/>
            </a:pPr>
            <a:r>
              <a:rPr lang="en-US" altLang="ja-JP" sz="2200" b="1" dirty="0" smtClean="0"/>
              <a:t>We </a:t>
            </a:r>
            <a:r>
              <a:rPr lang="en-US" altLang="ja-JP" sz="2200" b="1" dirty="0"/>
              <a:t>hope SD band is observed by forthcoming experiment at RCNP</a:t>
            </a:r>
          </a:p>
        </p:txBody>
      </p:sp>
      <p:grpSp>
        <p:nvGrpSpPr>
          <p:cNvPr id="8" name="グループ化 7"/>
          <p:cNvGrpSpPr/>
          <p:nvPr/>
        </p:nvGrpSpPr>
        <p:grpSpPr>
          <a:xfrm>
            <a:off x="0" y="1628800"/>
            <a:ext cx="9144000" cy="5152184"/>
            <a:chOff x="0" y="1705816"/>
            <a:chExt cx="9144000" cy="5152184"/>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b="9350"/>
            <a:stretch/>
          </p:blipFill>
          <p:spPr>
            <a:xfrm>
              <a:off x="0" y="1705816"/>
              <a:ext cx="9144000" cy="5152184"/>
            </a:xfrm>
            <a:prstGeom prst="rect">
              <a:avLst/>
            </a:prstGeom>
          </p:spPr>
        </p:pic>
        <p:sp>
          <p:nvSpPr>
            <p:cNvPr id="6" name="テキスト ボックス 5"/>
            <p:cNvSpPr txBox="1"/>
            <p:nvPr/>
          </p:nvSpPr>
          <p:spPr>
            <a:xfrm>
              <a:off x="1079612" y="1896452"/>
              <a:ext cx="1944216" cy="553998"/>
            </a:xfrm>
            <a:prstGeom prst="rect">
              <a:avLst/>
            </a:prstGeom>
            <a:noFill/>
          </p:spPr>
          <p:txBody>
            <a:bodyPr wrap="square" rtlCol="0">
              <a:spAutoFit/>
            </a:bodyPr>
            <a:lstStyle/>
            <a:p>
              <a:r>
                <a:rPr kumimoji="1" lang="en-US" altLang="ja-JP" sz="3000" baseline="30000" dirty="0" smtClean="0"/>
                <a:t>45</a:t>
              </a:r>
              <a:r>
                <a:rPr kumimoji="1" lang="en-US" altLang="ja-JP" sz="3000" dirty="0" smtClean="0"/>
                <a:t>Sc (Expt.)</a:t>
              </a:r>
              <a:endParaRPr kumimoji="1" lang="ja-JP" altLang="en-US" sz="3000" dirty="0"/>
            </a:p>
          </p:txBody>
        </p:sp>
        <p:sp>
          <p:nvSpPr>
            <p:cNvPr id="7" name="テキスト ボックス 6"/>
            <p:cNvSpPr txBox="1"/>
            <p:nvPr/>
          </p:nvSpPr>
          <p:spPr>
            <a:xfrm>
              <a:off x="4932040" y="1916832"/>
              <a:ext cx="1944216" cy="553998"/>
            </a:xfrm>
            <a:prstGeom prst="rect">
              <a:avLst/>
            </a:prstGeom>
            <a:noFill/>
          </p:spPr>
          <p:txBody>
            <a:bodyPr wrap="square" rtlCol="0">
              <a:spAutoFit/>
            </a:bodyPr>
            <a:lstStyle/>
            <a:p>
              <a:r>
                <a:rPr kumimoji="1" lang="en-US" altLang="ja-JP" sz="3000" baseline="30000" dirty="0" smtClean="0"/>
                <a:t>45</a:t>
              </a:r>
              <a:r>
                <a:rPr kumimoji="1" lang="en-US" altLang="ja-JP" sz="3000" dirty="0" smtClean="0"/>
                <a:t>Sc (AMD)</a:t>
              </a:r>
              <a:endParaRPr kumimoji="1" lang="ja-JP" altLang="en-US" sz="3000" dirty="0"/>
            </a:p>
          </p:txBody>
        </p:sp>
      </p:grpSp>
    </p:spTree>
    <p:extLst>
      <p:ext uri="{BB962C8B-B14F-4D97-AF65-F5344CB8AC3E}">
        <p14:creationId xmlns:p14="http://schemas.microsoft.com/office/powerpoint/2010/main" val="9888176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Excitation spectrum of </a:t>
            </a:r>
            <a:r>
              <a:rPr lang="en-US" altLang="ja-JP" baseline="30000" dirty="0" smtClean="0"/>
              <a:t>47</a:t>
            </a:r>
            <a:r>
              <a:rPr lang="en-US" altLang="ja-JP" dirty="0" smtClean="0"/>
              <a:t>Sc</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309" y="785813"/>
            <a:ext cx="8096155" cy="6090286"/>
          </a:xfrm>
        </p:spPr>
      </p:pic>
    </p:spTree>
    <p:extLst>
      <p:ext uri="{BB962C8B-B14F-4D97-AF65-F5344CB8AC3E}">
        <p14:creationId xmlns:p14="http://schemas.microsoft.com/office/powerpoint/2010/main" val="29072874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Short summary</a:t>
            </a:r>
            <a:endParaRPr kumimoji="1" lang="ja-JP" altLang="en-US" dirty="0"/>
          </a:p>
        </p:txBody>
      </p:sp>
      <p:sp>
        <p:nvSpPr>
          <p:cNvPr id="3" name="コンテンツ プレースホルダー 2"/>
          <p:cNvSpPr>
            <a:spLocks noGrp="1"/>
          </p:cNvSpPr>
          <p:nvPr>
            <p:ph idx="1"/>
          </p:nvPr>
        </p:nvSpPr>
        <p:spPr/>
        <p:txBody>
          <a:bodyPr/>
          <a:lstStyle/>
          <a:p>
            <a:pPr lvl="1"/>
            <a:r>
              <a:rPr lang="en-US" altLang="ja-JP" dirty="0" smtClean="0"/>
              <a:t>AMD + GCM framework has been applied to </a:t>
            </a:r>
            <a:r>
              <a:rPr lang="en-US" altLang="ja-JP" baseline="30000" dirty="0" smtClean="0"/>
              <a:t>45</a:t>
            </a:r>
            <a:r>
              <a:rPr lang="en-US" altLang="ja-JP" dirty="0" smtClean="0"/>
              <a:t>Sc and </a:t>
            </a:r>
            <a:r>
              <a:rPr lang="en-US" altLang="ja-JP" baseline="30000" dirty="0" smtClean="0"/>
              <a:t>47</a:t>
            </a:r>
            <a:r>
              <a:rPr lang="en-US" altLang="ja-JP" dirty="0" smtClean="0"/>
              <a:t>Sc to investigate deformed excited states.</a:t>
            </a:r>
            <a:endParaRPr lang="en-US" altLang="ja-JP" dirty="0"/>
          </a:p>
          <a:p>
            <a:pPr lvl="2"/>
            <a:endParaRPr kumimoji="1" lang="en-US" altLang="ja-JP" dirty="0" smtClean="0"/>
          </a:p>
          <a:p>
            <a:pPr lvl="1"/>
            <a:r>
              <a:rPr kumimoji="1" lang="en-US" altLang="ja-JP" dirty="0" smtClean="0"/>
              <a:t>Various deformed states with </a:t>
            </a:r>
            <a:r>
              <a:rPr lang="en-US" altLang="ja-JP" dirty="0" smtClean="0"/>
              <a:t>many-particle many-hole configurations</a:t>
            </a:r>
          </a:p>
          <a:p>
            <a:pPr lvl="2"/>
            <a:r>
              <a:rPr kumimoji="1" lang="en-US" altLang="ja-JP" sz="2200" b="0" dirty="0" smtClean="0"/>
              <a:t>In </a:t>
            </a:r>
            <a:r>
              <a:rPr kumimoji="1" lang="en-US" altLang="ja-JP" sz="2200" b="0" baseline="30000" dirty="0" smtClean="0"/>
              <a:t>45</a:t>
            </a:r>
            <a:r>
              <a:rPr kumimoji="1" lang="en-US" altLang="ja-JP" sz="2200" b="0" dirty="0" smtClean="0"/>
              <a:t>Sc, prediction of the </a:t>
            </a:r>
            <a:r>
              <a:rPr kumimoji="1" lang="en-US" altLang="ja-JP" sz="2200" b="0" dirty="0" smtClean="0">
                <a:solidFill>
                  <a:srgbClr val="FF0000"/>
                </a:solidFill>
              </a:rPr>
              <a:t>SD states </a:t>
            </a:r>
            <a:r>
              <a:rPr kumimoji="1" lang="en-US" altLang="ja-JP" sz="2200" b="0" dirty="0" smtClean="0"/>
              <a:t>with proton 4</a:t>
            </a:r>
            <a:r>
              <a:rPr kumimoji="1" lang="en-US" altLang="ja-JP" sz="2200" b="0" i="1" dirty="0" smtClean="0"/>
              <a:t>p</a:t>
            </a:r>
            <a:r>
              <a:rPr kumimoji="1" lang="en-US" altLang="ja-JP" sz="2200" b="0" dirty="0" smtClean="0"/>
              <a:t> config</a:t>
            </a:r>
            <a:r>
              <a:rPr lang="en-US" altLang="ja-JP" sz="2200" b="0" dirty="0" smtClean="0"/>
              <a:t>uration</a:t>
            </a:r>
          </a:p>
          <a:p>
            <a:pPr lvl="2"/>
            <a:r>
              <a:rPr lang="en-US" altLang="ja-JP" sz="2200" b="0" dirty="0" smtClean="0"/>
              <a:t>In </a:t>
            </a:r>
            <a:r>
              <a:rPr lang="en-US" altLang="ja-JP" sz="2200" b="0" baseline="30000" dirty="0" smtClean="0"/>
              <a:t>47</a:t>
            </a:r>
            <a:r>
              <a:rPr lang="en-US" altLang="ja-JP" sz="2200" b="0" dirty="0" smtClean="0"/>
              <a:t>Sc, deformed states with 4</a:t>
            </a:r>
            <a:r>
              <a:rPr lang="en-US" altLang="ja-JP" sz="2200" b="0" i="1" dirty="0" smtClean="0"/>
              <a:t>p</a:t>
            </a:r>
            <a:r>
              <a:rPr lang="en-US" altLang="ja-JP" sz="2200" b="0" dirty="0" smtClean="0"/>
              <a:t> proton configuration, </a:t>
            </a:r>
          </a:p>
          <a:p>
            <a:pPr marL="311400" lvl="2" indent="0">
              <a:buNone/>
            </a:pPr>
            <a:r>
              <a:rPr lang="en-US" altLang="ja-JP" sz="2200" b="0" dirty="0"/>
              <a:t> </a:t>
            </a:r>
            <a:r>
              <a:rPr lang="en-US" altLang="ja-JP" sz="2200" b="0" dirty="0" smtClean="0"/>
              <a:t>  but neutron configuration is the same as the GS.</a:t>
            </a:r>
            <a:endParaRPr kumimoji="1" lang="ja-JP" altLang="en-US" sz="2200" b="0" dirty="0"/>
          </a:p>
        </p:txBody>
      </p:sp>
      <p:grpSp>
        <p:nvGrpSpPr>
          <p:cNvPr id="109" name="グループ化 108"/>
          <p:cNvGrpSpPr/>
          <p:nvPr/>
        </p:nvGrpSpPr>
        <p:grpSpPr>
          <a:xfrm>
            <a:off x="251521" y="5877272"/>
            <a:ext cx="8640959" cy="769441"/>
            <a:chOff x="251521" y="5877272"/>
            <a:chExt cx="8640959" cy="769441"/>
          </a:xfrm>
        </p:grpSpPr>
        <p:cxnSp>
          <p:nvCxnSpPr>
            <p:cNvPr id="6" name="直線矢印コネクタ 5"/>
            <p:cNvCxnSpPr/>
            <p:nvPr/>
          </p:nvCxnSpPr>
          <p:spPr>
            <a:xfrm>
              <a:off x="251521" y="6261992"/>
              <a:ext cx="72008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971601" y="5877272"/>
              <a:ext cx="7920879" cy="769441"/>
            </a:xfrm>
            <a:prstGeom prst="rect">
              <a:avLst/>
            </a:prstGeom>
            <a:noFill/>
          </p:spPr>
          <p:txBody>
            <a:bodyPr wrap="square" rtlCol="0">
              <a:spAutoFit/>
            </a:bodyPr>
            <a:lstStyle/>
            <a:p>
              <a:pPr marL="342900" indent="-342900">
                <a:buSzPct val="80000"/>
                <a:buFont typeface="Wingdings" panose="05000000000000000000" pitchFamily="2" charset="2"/>
                <a:buChar char="l"/>
              </a:pPr>
              <a:r>
                <a:rPr kumimoji="1" lang="en-US" altLang="ja-JP" sz="2200" b="1" dirty="0" smtClean="0">
                  <a:solidFill>
                    <a:srgbClr val="FF0000"/>
                  </a:solidFill>
                </a:rPr>
                <a:t>Increase of neutron number may  affect neutron configuration?</a:t>
              </a:r>
            </a:p>
            <a:p>
              <a:pPr marL="342900" indent="-342900">
                <a:buSzPct val="80000"/>
                <a:buFont typeface="Wingdings" panose="05000000000000000000" pitchFamily="2" charset="2"/>
                <a:buChar char="l"/>
              </a:pPr>
              <a:r>
                <a:rPr lang="en-US" altLang="ja-JP" sz="2200" b="1" dirty="0" smtClean="0">
                  <a:solidFill>
                    <a:srgbClr val="FF0000"/>
                  </a:solidFill>
                </a:rPr>
                <a:t>Further investigations are required </a:t>
              </a:r>
              <a:endParaRPr kumimoji="1" lang="ja-JP" altLang="en-US" sz="2200" b="1" dirty="0">
                <a:solidFill>
                  <a:srgbClr val="FF0000"/>
                </a:solidFill>
              </a:endParaRPr>
            </a:p>
          </p:txBody>
        </p:sp>
      </p:grpSp>
      <p:grpSp>
        <p:nvGrpSpPr>
          <p:cNvPr id="8" name="グループ化 7"/>
          <p:cNvGrpSpPr/>
          <p:nvPr/>
        </p:nvGrpSpPr>
        <p:grpSpPr>
          <a:xfrm>
            <a:off x="6282924" y="3682249"/>
            <a:ext cx="2825580" cy="1952927"/>
            <a:chOff x="5505520" y="4284385"/>
            <a:chExt cx="2825580" cy="1952927"/>
          </a:xfrm>
        </p:grpSpPr>
        <p:sp>
          <p:nvSpPr>
            <p:cNvPr id="9" name="テキスト ボックス 8"/>
            <p:cNvSpPr txBox="1"/>
            <p:nvPr/>
          </p:nvSpPr>
          <p:spPr>
            <a:xfrm>
              <a:off x="6372200" y="4284385"/>
              <a:ext cx="933376" cy="523220"/>
            </a:xfrm>
            <a:prstGeom prst="rect">
              <a:avLst/>
            </a:prstGeom>
            <a:noFill/>
          </p:spPr>
          <p:txBody>
            <a:bodyPr wrap="square" rtlCol="0">
              <a:spAutoFit/>
            </a:bodyPr>
            <a:lstStyle/>
            <a:p>
              <a:pPr algn="ctr"/>
              <a:r>
                <a:rPr kumimoji="1" lang="en-US" altLang="ja-JP" sz="2800" baseline="30000" dirty="0" smtClean="0"/>
                <a:t>47</a:t>
              </a:r>
              <a:r>
                <a:rPr kumimoji="1" lang="en-US" altLang="ja-JP" sz="2800" dirty="0" smtClean="0"/>
                <a:t>Sc</a:t>
              </a:r>
              <a:endParaRPr kumimoji="1" lang="ja-JP" altLang="en-US" sz="2800" dirty="0"/>
            </a:p>
          </p:txBody>
        </p:sp>
        <p:sp>
          <p:nvSpPr>
            <p:cNvPr id="10" name="正方形/長方形 9"/>
            <p:cNvSpPr/>
            <p:nvPr/>
          </p:nvSpPr>
          <p:spPr>
            <a:xfrm>
              <a:off x="5505520"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5508104" y="5553236"/>
              <a:ext cx="1368152" cy="216024"/>
              <a:chOff x="3621908" y="5883148"/>
              <a:chExt cx="1368152" cy="216024"/>
            </a:xfrm>
          </p:grpSpPr>
          <p:cxnSp>
            <p:nvCxnSpPr>
              <p:cNvPr id="33" name="直線コネクタ 32"/>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5505520" y="5841268"/>
              <a:ext cx="1368152" cy="216024"/>
              <a:chOff x="3621908" y="5883148"/>
              <a:chExt cx="1368152" cy="216024"/>
            </a:xfrm>
          </p:grpSpPr>
          <p:cxnSp>
            <p:nvCxnSpPr>
              <p:cNvPr id="29" name="直線コネクタ 28"/>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5" name="テキスト ボックス 14"/>
                <p:cNvSpPr txBox="1"/>
                <p:nvPr/>
              </p:nvSpPr>
              <p:spPr>
                <a:xfrm>
                  <a:off x="5577528" y="5086345"/>
                  <a:ext cx="1049454"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6</a:t>
                  </a:r>
                  <a:endParaRPr kumimoji="1" lang="ja-JP" altLang="en-US" sz="22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577528" y="5086345"/>
                  <a:ext cx="1049454" cy="430887"/>
                </a:xfrm>
                <a:prstGeom prst="rect">
                  <a:avLst/>
                </a:prstGeom>
                <a:blipFill rotWithShape="1">
                  <a:blip r:embed="rId2"/>
                  <a:stretch>
                    <a:fillRect t="-8571" r="-6358" b="-2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7104885" y="5068575"/>
                  <a:ext cx="1053686"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4</m:t>
                      </m:r>
                    </m:oMath>
                  </a14:m>
                  <a:r>
                    <a:rPr kumimoji="1" lang="en-US" altLang="ja-JP" sz="2200" dirty="0" smtClean="0"/>
                    <a:t>8</a:t>
                  </a:r>
                  <a:endParaRPr kumimoji="1" lang="ja-JP" altLang="en-US" sz="22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7104885" y="5068575"/>
                  <a:ext cx="1053686" cy="430887"/>
                </a:xfrm>
                <a:prstGeom prst="rect">
                  <a:avLst/>
                </a:prstGeom>
                <a:blipFill rotWithShape="1">
                  <a:blip r:embed="rId3"/>
                  <a:stretch>
                    <a:fillRect t="-8571" r="-6936" b="-28571"/>
                  </a:stretch>
                </a:blipFill>
              </p:spPr>
              <p:txBody>
                <a:bodyPr/>
                <a:lstStyle/>
                <a:p>
                  <a:r>
                    <a:rPr lang="ja-JP" altLang="en-US">
                      <a:noFill/>
                    </a:rPr>
                    <a:t> </a:t>
                  </a:r>
                </a:p>
              </p:txBody>
            </p:sp>
          </mc:Fallback>
        </mc:AlternateContent>
        <p:sp>
          <p:nvSpPr>
            <p:cNvPr id="17" name="テキスト ボックス 16"/>
            <p:cNvSpPr txBox="1"/>
            <p:nvPr/>
          </p:nvSpPr>
          <p:spPr>
            <a:xfrm>
              <a:off x="5577528" y="4716433"/>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8" name="テキスト ボックス 17"/>
            <p:cNvSpPr txBox="1"/>
            <p:nvPr/>
          </p:nvSpPr>
          <p:spPr>
            <a:xfrm>
              <a:off x="6873948" y="4716433"/>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19" name="正方形/長方形 18"/>
            <p:cNvSpPr/>
            <p:nvPr/>
          </p:nvSpPr>
          <p:spPr>
            <a:xfrm>
              <a:off x="6962948" y="5935874"/>
              <a:ext cx="1368152" cy="30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6943160" y="5532472"/>
              <a:ext cx="1368152" cy="222724"/>
              <a:chOff x="-6032" y="5654548"/>
              <a:chExt cx="1368152" cy="222724"/>
            </a:xfrm>
          </p:grpSpPr>
          <p:cxnSp>
            <p:nvCxnSpPr>
              <p:cNvPr id="22" name="直線コネクタ 21"/>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 name="直線コネクタ 20"/>
            <p:cNvCxnSpPr/>
            <p:nvPr/>
          </p:nvCxnSpPr>
          <p:spPr>
            <a:xfrm>
              <a:off x="6958400" y="5941399"/>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3170892" y="3696997"/>
            <a:ext cx="2872212" cy="1952927"/>
            <a:chOff x="5505520" y="4284385"/>
            <a:chExt cx="2872212" cy="1952927"/>
          </a:xfrm>
        </p:grpSpPr>
        <p:sp>
          <p:nvSpPr>
            <p:cNvPr id="40" name="テキスト ボックス 39"/>
            <p:cNvSpPr txBox="1"/>
            <p:nvPr/>
          </p:nvSpPr>
          <p:spPr>
            <a:xfrm>
              <a:off x="6096332" y="4284385"/>
              <a:ext cx="1684376" cy="523220"/>
            </a:xfrm>
            <a:prstGeom prst="rect">
              <a:avLst/>
            </a:prstGeom>
            <a:noFill/>
          </p:spPr>
          <p:txBody>
            <a:bodyPr wrap="square" rtlCol="0">
              <a:spAutoFit/>
            </a:bodyPr>
            <a:lstStyle/>
            <a:p>
              <a:pPr algn="ctr"/>
              <a:r>
                <a:rPr kumimoji="1" lang="en-US" altLang="ja-JP" sz="2800" dirty="0" smtClean="0"/>
                <a:t>SD in </a:t>
              </a:r>
              <a:r>
                <a:rPr kumimoji="1" lang="en-US" altLang="ja-JP" sz="2800" baseline="30000" dirty="0" smtClean="0"/>
                <a:t>45</a:t>
              </a:r>
              <a:r>
                <a:rPr kumimoji="1" lang="en-US" altLang="ja-JP" sz="2800" dirty="0" smtClean="0"/>
                <a:t>Sc</a:t>
              </a:r>
              <a:endParaRPr kumimoji="1" lang="ja-JP" altLang="en-US" sz="2800" dirty="0"/>
            </a:p>
          </p:txBody>
        </p:sp>
        <p:grpSp>
          <p:nvGrpSpPr>
            <p:cNvPr id="41" name="グループ化 40"/>
            <p:cNvGrpSpPr/>
            <p:nvPr/>
          </p:nvGrpSpPr>
          <p:grpSpPr>
            <a:xfrm>
              <a:off x="5505520" y="4716433"/>
              <a:ext cx="2872212" cy="1520879"/>
              <a:chOff x="5505520" y="4716433"/>
              <a:chExt cx="2872212" cy="1520879"/>
            </a:xfrm>
          </p:grpSpPr>
          <p:sp>
            <p:nvSpPr>
              <p:cNvPr id="42" name="正方形/長方形 41"/>
              <p:cNvSpPr/>
              <p:nvPr/>
            </p:nvSpPr>
            <p:spPr>
              <a:xfrm>
                <a:off x="5505520" y="594928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p:cNvGrpSpPr/>
              <p:nvPr/>
            </p:nvGrpSpPr>
            <p:grpSpPr>
              <a:xfrm>
                <a:off x="5508104" y="5553236"/>
                <a:ext cx="1368152" cy="216024"/>
                <a:chOff x="3621908" y="5883148"/>
                <a:chExt cx="1368152" cy="216024"/>
              </a:xfrm>
            </p:grpSpPr>
            <p:cxnSp>
              <p:nvCxnSpPr>
                <p:cNvPr id="68" name="直線コネクタ 67"/>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円/楕円 68"/>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5505520" y="5841268"/>
                <a:ext cx="1368152" cy="216024"/>
                <a:chOff x="3621908" y="5883148"/>
                <a:chExt cx="1368152" cy="216024"/>
              </a:xfrm>
            </p:grpSpPr>
            <p:cxnSp>
              <p:nvCxnSpPr>
                <p:cNvPr id="64" name="直線コネクタ 63"/>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p:nvPr/>
            </p:nvSpPr>
            <p:spPr>
              <a:xfrm>
                <a:off x="7009580" y="5913276"/>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p:cNvGrpSpPr/>
              <p:nvPr/>
            </p:nvGrpSpPr>
            <p:grpSpPr>
              <a:xfrm>
                <a:off x="6989792" y="5540353"/>
                <a:ext cx="1368152" cy="222724"/>
                <a:chOff x="-6032" y="5654548"/>
                <a:chExt cx="1368152" cy="222724"/>
              </a:xfrm>
            </p:grpSpPr>
            <p:cxnSp>
              <p:nvCxnSpPr>
                <p:cNvPr id="57" name="直線コネクタ 56"/>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p:nvGrpSpPr>
            <p:grpSpPr>
              <a:xfrm>
                <a:off x="7005032" y="5810788"/>
                <a:ext cx="1368152" cy="216024"/>
                <a:chOff x="4355976" y="2780928"/>
                <a:chExt cx="1368152" cy="216024"/>
              </a:xfrm>
            </p:grpSpPr>
            <p:cxnSp>
              <p:nvCxnSpPr>
                <p:cNvPr id="54" name="直線コネクタ 53"/>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50" name="テキスト ボックス 49"/>
                  <p:cNvSpPr txBox="1"/>
                  <p:nvPr/>
                </p:nvSpPr>
                <p:spPr>
                  <a:xfrm>
                    <a:off x="5577528" y="5086345"/>
                    <a:ext cx="1049454"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6</a:t>
                    </a:r>
                    <a:endParaRPr kumimoji="1" lang="ja-JP" altLang="en-US" sz="2200"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5577528" y="5086345"/>
                    <a:ext cx="1049454" cy="430887"/>
                  </a:xfrm>
                  <a:prstGeom prst="rect">
                    <a:avLst/>
                  </a:prstGeom>
                  <a:blipFill rotWithShape="1">
                    <a:blip r:embed="rId4"/>
                    <a:stretch>
                      <a:fillRect l="-581" t="-8451" r="-6395" b="-267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7104885" y="5068575"/>
                    <a:ext cx="113063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44</m:t>
                          </m:r>
                        </m:oMath>
                      </m:oMathPara>
                    </a14:m>
                    <a:endParaRPr kumimoji="1" lang="ja-JP" altLang="en-US" sz="2200"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7104885" y="5068575"/>
                    <a:ext cx="1130631" cy="430887"/>
                  </a:xfrm>
                  <a:prstGeom prst="rect">
                    <a:avLst/>
                  </a:prstGeom>
                  <a:blipFill rotWithShape="1">
                    <a:blip r:embed="rId5"/>
                    <a:stretch>
                      <a:fillRect/>
                    </a:stretch>
                  </a:blipFill>
                </p:spPr>
                <p:txBody>
                  <a:bodyPr/>
                  <a:lstStyle/>
                  <a:p>
                    <a:r>
                      <a:rPr lang="ja-JP" altLang="en-US">
                        <a:noFill/>
                      </a:rPr>
                      <a:t> </a:t>
                    </a:r>
                  </a:p>
                </p:txBody>
              </p:sp>
            </mc:Fallback>
          </mc:AlternateContent>
          <p:sp>
            <p:nvSpPr>
              <p:cNvPr id="52" name="テキスト ボックス 51"/>
              <p:cNvSpPr txBox="1"/>
              <p:nvPr/>
            </p:nvSpPr>
            <p:spPr>
              <a:xfrm>
                <a:off x="5577528" y="4716433"/>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53" name="テキスト ボックス 52"/>
              <p:cNvSpPr txBox="1"/>
              <p:nvPr/>
            </p:nvSpPr>
            <p:spPr>
              <a:xfrm>
                <a:off x="6873948" y="4716433"/>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grpSp>
      </p:grpSp>
      <p:grpSp>
        <p:nvGrpSpPr>
          <p:cNvPr id="108" name="グループ化 107"/>
          <p:cNvGrpSpPr/>
          <p:nvPr/>
        </p:nvGrpSpPr>
        <p:grpSpPr>
          <a:xfrm>
            <a:off x="68056" y="3698883"/>
            <a:ext cx="2847760" cy="1962365"/>
            <a:chOff x="-43288" y="3877682"/>
            <a:chExt cx="2847760" cy="1962365"/>
          </a:xfrm>
        </p:grpSpPr>
        <p:sp>
          <p:nvSpPr>
            <p:cNvPr id="74" name="正方形/長方形 73"/>
            <p:cNvSpPr/>
            <p:nvPr/>
          </p:nvSpPr>
          <p:spPr>
            <a:xfrm>
              <a:off x="1436320" y="5552015"/>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p:cNvGrpSpPr/>
            <p:nvPr/>
          </p:nvGrpSpPr>
          <p:grpSpPr>
            <a:xfrm>
              <a:off x="1432128" y="5107661"/>
              <a:ext cx="1368152" cy="216024"/>
              <a:chOff x="3621908" y="5883148"/>
              <a:chExt cx="1368152" cy="216024"/>
            </a:xfrm>
          </p:grpSpPr>
          <p:cxnSp>
            <p:nvCxnSpPr>
              <p:cNvPr id="98" name="直線コネクタ 97"/>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p:nvGrpSpPr>
          <p:grpSpPr>
            <a:xfrm>
              <a:off x="1429544" y="5444003"/>
              <a:ext cx="1368152" cy="216024"/>
              <a:chOff x="3621908" y="5883148"/>
              <a:chExt cx="1368152" cy="216024"/>
            </a:xfrm>
          </p:grpSpPr>
          <p:cxnSp>
            <p:nvCxnSpPr>
              <p:cNvPr id="93" name="直線コネクタ 92"/>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円/楕円 93"/>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459715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正方形/長方形 76"/>
            <p:cNvSpPr/>
            <p:nvPr/>
          </p:nvSpPr>
          <p:spPr>
            <a:xfrm>
              <a:off x="-36512" y="5552015"/>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p:cNvGrpSpPr/>
            <p:nvPr/>
          </p:nvGrpSpPr>
          <p:grpSpPr>
            <a:xfrm>
              <a:off x="-40704" y="5107661"/>
              <a:ext cx="1368152" cy="216024"/>
              <a:chOff x="3621908" y="5883148"/>
              <a:chExt cx="1368152" cy="216024"/>
            </a:xfrm>
          </p:grpSpPr>
          <p:cxnSp>
            <p:nvCxnSpPr>
              <p:cNvPr id="88" name="直線コネクタ 87"/>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円/楕円 88"/>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78"/>
            <p:cNvGrpSpPr/>
            <p:nvPr/>
          </p:nvGrpSpPr>
          <p:grpSpPr>
            <a:xfrm>
              <a:off x="-43288" y="5444003"/>
              <a:ext cx="1368152" cy="216024"/>
              <a:chOff x="3621908" y="5883148"/>
              <a:chExt cx="1368152" cy="216024"/>
            </a:xfrm>
          </p:grpSpPr>
          <p:cxnSp>
            <p:nvCxnSpPr>
              <p:cNvPr id="83" name="直線コネクタ 82"/>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円/楕円 83"/>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459715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03" name="テキスト ボックス 102"/>
                <p:cNvSpPr txBox="1"/>
                <p:nvPr/>
              </p:nvSpPr>
              <p:spPr>
                <a:xfrm>
                  <a:off x="21918" y="4713999"/>
                  <a:ext cx="112639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𝑝</m:t>
                            </m:r>
                          </m:sup>
                        </m:sSup>
                        <m:r>
                          <a:rPr kumimoji="1" lang="en-US" altLang="ja-JP" sz="2200" b="0" i="1" smtClean="0">
                            <a:latin typeface="Cambria Math"/>
                            <a:ea typeface="Cambria Math"/>
                          </a:rPr>
                          <m:t>~</m:t>
                        </m:r>
                        <m:r>
                          <a:rPr kumimoji="1" lang="en-US" altLang="ja-JP" sz="2200" b="0" i="0" smtClean="0">
                            <a:latin typeface="Cambria Math"/>
                          </a:rPr>
                          <m:t>34</m:t>
                        </m:r>
                      </m:oMath>
                    </m:oMathPara>
                  </a14:m>
                  <a:endParaRPr kumimoji="1" lang="ja-JP" altLang="en-US" sz="2200" dirty="0"/>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21918" y="4713999"/>
                  <a:ext cx="1126399" cy="430887"/>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4" name="テキスト ボックス 103"/>
                <p:cNvSpPr txBox="1"/>
                <p:nvPr/>
              </p:nvSpPr>
              <p:spPr>
                <a:xfrm>
                  <a:off x="1574098" y="4696229"/>
                  <a:ext cx="1053686" cy="430887"/>
                </a:xfrm>
                <a:prstGeom prst="rect">
                  <a:avLst/>
                </a:prstGeom>
                <a:noFill/>
              </p:spPr>
              <p:txBody>
                <a:bodyPr wrap="none" rtlCol="0">
                  <a:spAutoFit/>
                </a:bodyPr>
                <a:lstStyle/>
                <a:p>
                  <a14:m>
                    <m:oMath xmlns:m="http://schemas.openxmlformats.org/officeDocument/2006/math">
                      <m:sSup>
                        <m:sSupPr>
                          <m:ctrlPr>
                            <a:rPr kumimoji="1" lang="en-US" altLang="ja-JP" sz="2200" b="0" i="1" smtClean="0">
                              <a:latin typeface="Cambria Math"/>
                            </a:rPr>
                          </m:ctrlPr>
                        </m:sSupPr>
                        <m:e>
                          <m:r>
                            <a:rPr kumimoji="1" lang="en-US" altLang="ja-JP" sz="2200" b="0" i="1" smtClean="0">
                              <a:latin typeface="Cambria Math"/>
                            </a:rPr>
                            <m:t>𝑁</m:t>
                          </m:r>
                        </m:e>
                        <m:sup>
                          <m:r>
                            <a:rPr kumimoji="1" lang="en-US" altLang="ja-JP" sz="2200" b="0" i="1" smtClean="0">
                              <a:latin typeface="Cambria Math"/>
                            </a:rPr>
                            <m:t>𝑛</m:t>
                          </m:r>
                        </m:sup>
                      </m:sSup>
                      <m:r>
                        <a:rPr kumimoji="1" lang="en-US" altLang="ja-JP" sz="2200" b="0" i="1" smtClean="0">
                          <a:latin typeface="Cambria Math"/>
                          <a:ea typeface="Cambria Math"/>
                        </a:rPr>
                        <m:t>~</m:t>
                      </m:r>
                      <m:r>
                        <a:rPr kumimoji="1" lang="en-US" altLang="ja-JP" sz="2200" b="0" i="0" smtClean="0">
                          <a:latin typeface="Cambria Math"/>
                        </a:rPr>
                        <m:t>3</m:t>
                      </m:r>
                    </m:oMath>
                  </a14:m>
                  <a:r>
                    <a:rPr kumimoji="1" lang="en-US" altLang="ja-JP" sz="2200" dirty="0" smtClean="0"/>
                    <a:t>4</a:t>
                  </a:r>
                  <a:endParaRPr kumimoji="1" lang="ja-JP" altLang="en-US" sz="2200" dirty="0"/>
                </a:p>
              </p:txBody>
            </p:sp>
          </mc:Choice>
          <mc:Fallback xmlns="">
            <p:sp>
              <p:nvSpPr>
                <p:cNvPr id="104" name="テキスト ボックス 103"/>
                <p:cNvSpPr txBox="1">
                  <a:spLocks noRot="1" noChangeAspect="1" noMove="1" noResize="1" noEditPoints="1" noAdjustHandles="1" noChangeArrowheads="1" noChangeShapeType="1" noTextEdit="1"/>
                </p:cNvSpPr>
                <p:nvPr/>
              </p:nvSpPr>
              <p:spPr>
                <a:xfrm>
                  <a:off x="1574098" y="4696229"/>
                  <a:ext cx="1053686" cy="430887"/>
                </a:xfrm>
                <a:prstGeom prst="rect">
                  <a:avLst/>
                </a:prstGeom>
                <a:blipFill rotWithShape="1">
                  <a:blip r:embed="rId7"/>
                  <a:stretch>
                    <a:fillRect t="-8451" r="-6936" b="-26761"/>
                  </a:stretch>
                </a:blipFill>
              </p:spPr>
              <p:txBody>
                <a:bodyPr/>
                <a:lstStyle/>
                <a:p>
                  <a:r>
                    <a:rPr lang="ja-JP" altLang="en-US">
                      <a:noFill/>
                    </a:rPr>
                    <a:t> </a:t>
                  </a:r>
                </a:p>
              </p:txBody>
            </p:sp>
          </mc:Fallback>
        </mc:AlternateContent>
        <p:sp>
          <p:nvSpPr>
            <p:cNvPr id="105" name="テキスト ボックス 104"/>
            <p:cNvSpPr txBox="1"/>
            <p:nvPr/>
          </p:nvSpPr>
          <p:spPr>
            <a:xfrm>
              <a:off x="518647" y="3877682"/>
              <a:ext cx="1684376" cy="523220"/>
            </a:xfrm>
            <a:prstGeom prst="rect">
              <a:avLst/>
            </a:prstGeom>
            <a:noFill/>
          </p:spPr>
          <p:txBody>
            <a:bodyPr wrap="square" rtlCol="0">
              <a:spAutoFit/>
            </a:bodyPr>
            <a:lstStyle/>
            <a:p>
              <a:pPr algn="ctr"/>
              <a:r>
                <a:rPr kumimoji="1" lang="en-US" altLang="ja-JP" sz="2800" dirty="0" smtClean="0"/>
                <a:t>SD in </a:t>
              </a:r>
              <a:r>
                <a:rPr kumimoji="1" lang="en-US" altLang="ja-JP" sz="2800" baseline="30000" dirty="0" smtClean="0"/>
                <a:t>40</a:t>
              </a:r>
              <a:r>
                <a:rPr kumimoji="1" lang="en-US" altLang="ja-JP" sz="2800" dirty="0" smtClean="0"/>
                <a:t>Ca</a:t>
              </a:r>
              <a:endParaRPr kumimoji="1" lang="ja-JP" altLang="en-US" sz="2800" dirty="0"/>
            </a:p>
          </p:txBody>
        </p:sp>
        <p:sp>
          <p:nvSpPr>
            <p:cNvPr id="106" name="テキスト ボックス 105"/>
            <p:cNvSpPr txBox="1"/>
            <p:nvPr/>
          </p:nvSpPr>
          <p:spPr>
            <a:xfrm>
              <a:off x="-157" y="4309730"/>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07" name="テキスト ボックス 106"/>
            <p:cNvSpPr txBox="1"/>
            <p:nvPr/>
          </p:nvSpPr>
          <p:spPr>
            <a:xfrm>
              <a:off x="1296263" y="4309730"/>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grpSp>
    </p:spTree>
    <p:extLst>
      <p:ext uri="{BB962C8B-B14F-4D97-AF65-F5344CB8AC3E}">
        <p14:creationId xmlns:p14="http://schemas.microsoft.com/office/powerpoint/2010/main" val="2107582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Backup: Configurations </a:t>
            </a:r>
            <a:r>
              <a:rPr lang="en-US" altLang="ja-JP" dirty="0"/>
              <a:t>of nucleons</a:t>
            </a:r>
            <a:endParaRPr kumimoji="1" lang="ja-JP" altLang="en-US" dirty="0"/>
          </a:p>
        </p:txBody>
      </p:sp>
      <p:sp>
        <p:nvSpPr>
          <p:cNvPr id="3" name="コンテンツ プレースホルダー 2"/>
          <p:cNvSpPr>
            <a:spLocks noGrp="1"/>
          </p:cNvSpPr>
          <p:nvPr>
            <p:ph idx="1"/>
          </p:nvPr>
        </p:nvSpPr>
        <p:spPr>
          <a:xfrm>
            <a:off x="25152" y="766169"/>
            <a:ext cx="9144000" cy="5572164"/>
          </a:xfrm>
        </p:spPr>
        <p:txBody>
          <a:bodyPr/>
          <a:lstStyle/>
          <a:p>
            <a:endParaRPr kumimoji="1" lang="en-US" altLang="ja-JP" dirty="0" smtClean="0"/>
          </a:p>
          <a:p>
            <a:endParaRPr lang="en-US" altLang="ja-JP" dirty="0"/>
          </a:p>
          <a:p>
            <a:endParaRPr kumimoji="1" lang="ja-JP" altLang="en-US" dirty="0"/>
          </a:p>
        </p:txBody>
      </p:sp>
      <p:sp>
        <p:nvSpPr>
          <p:cNvPr id="118" name="テキスト ボックス 117"/>
          <p:cNvSpPr txBox="1"/>
          <p:nvPr/>
        </p:nvSpPr>
        <p:spPr>
          <a:xfrm>
            <a:off x="5364088" y="764704"/>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19" name="テキスト ボックス 118"/>
          <p:cNvSpPr txBox="1"/>
          <p:nvPr/>
        </p:nvSpPr>
        <p:spPr>
          <a:xfrm>
            <a:off x="6801940" y="764704"/>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120" name="テキスト ボックス 119"/>
          <p:cNvSpPr txBox="1"/>
          <p:nvPr/>
        </p:nvSpPr>
        <p:spPr>
          <a:xfrm>
            <a:off x="3779912" y="1124744"/>
            <a:ext cx="1282156" cy="523220"/>
          </a:xfrm>
          <a:prstGeom prst="rect">
            <a:avLst/>
          </a:prstGeom>
          <a:noFill/>
        </p:spPr>
        <p:txBody>
          <a:bodyPr wrap="square" rtlCol="0">
            <a:spAutoFit/>
          </a:bodyPr>
          <a:lstStyle/>
          <a:p>
            <a:pPr algn="ctr"/>
            <a:r>
              <a:rPr lang="en-US" altLang="ja-JP" sz="2800" dirty="0" smtClean="0">
                <a:solidFill>
                  <a:schemeClr val="accent1"/>
                </a:solidFill>
              </a:rPr>
              <a:t>Ground</a:t>
            </a:r>
            <a:endParaRPr kumimoji="1" lang="ja-JP" altLang="en-US" sz="2800" dirty="0">
              <a:solidFill>
                <a:schemeClr val="accent1"/>
              </a:solidFill>
            </a:endParaRPr>
          </a:p>
        </p:txBody>
      </p:sp>
      <p:sp>
        <p:nvSpPr>
          <p:cNvPr id="121" name="テキスト ボックス 120"/>
          <p:cNvSpPr txBox="1"/>
          <p:nvPr/>
        </p:nvSpPr>
        <p:spPr>
          <a:xfrm>
            <a:off x="8248956" y="1155224"/>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grpSp>
        <p:nvGrpSpPr>
          <p:cNvPr id="170" name="グループ化 169"/>
          <p:cNvGrpSpPr/>
          <p:nvPr/>
        </p:nvGrpSpPr>
        <p:grpSpPr>
          <a:xfrm>
            <a:off x="5220072" y="1267599"/>
            <a:ext cx="3495684" cy="649233"/>
            <a:chOff x="5220072" y="1267599"/>
            <a:chExt cx="3495684" cy="649233"/>
          </a:xfrm>
        </p:grpSpPr>
        <p:sp>
          <p:nvSpPr>
            <p:cNvPr id="97" name="正方形/長方形 96"/>
            <p:cNvSpPr/>
            <p:nvPr/>
          </p:nvSpPr>
          <p:spPr>
            <a:xfrm>
              <a:off x="6865564" y="162880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8" name="グループ化 97"/>
            <p:cNvGrpSpPr/>
            <p:nvPr/>
          </p:nvGrpSpPr>
          <p:grpSpPr>
            <a:xfrm>
              <a:off x="6861372" y="1267599"/>
              <a:ext cx="1368152" cy="216024"/>
              <a:chOff x="3621908" y="5883148"/>
              <a:chExt cx="1368152" cy="216024"/>
            </a:xfrm>
          </p:grpSpPr>
          <p:cxnSp>
            <p:nvCxnSpPr>
              <p:cNvPr id="99" name="直線コネクタ 98"/>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円/楕円 99"/>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5" name="直線コネクタ 104"/>
            <p:cNvCxnSpPr/>
            <p:nvPr/>
          </p:nvCxnSpPr>
          <p:spPr>
            <a:xfrm>
              <a:off x="6858788" y="162880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5226848" y="162880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1" name="グループ化 110"/>
            <p:cNvGrpSpPr/>
            <p:nvPr/>
          </p:nvGrpSpPr>
          <p:grpSpPr>
            <a:xfrm>
              <a:off x="5222656" y="1267599"/>
              <a:ext cx="1368152" cy="216024"/>
              <a:chOff x="3621908" y="5883148"/>
              <a:chExt cx="1368152" cy="216024"/>
            </a:xfrm>
          </p:grpSpPr>
          <p:cxnSp>
            <p:nvCxnSpPr>
              <p:cNvPr id="112" name="直線コネクタ 111"/>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円/楕円 113"/>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7" name="直線コネクタ 116"/>
            <p:cNvCxnSpPr/>
            <p:nvPr/>
          </p:nvCxnSpPr>
          <p:spPr>
            <a:xfrm>
              <a:off x="5220072" y="162880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8247704" y="1412776"/>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sp>
        <p:nvSpPr>
          <p:cNvPr id="136" name="テキスト ボックス 135"/>
          <p:cNvSpPr txBox="1"/>
          <p:nvPr/>
        </p:nvSpPr>
        <p:spPr>
          <a:xfrm>
            <a:off x="3779912" y="2246392"/>
            <a:ext cx="1282156" cy="523220"/>
          </a:xfrm>
          <a:prstGeom prst="rect">
            <a:avLst/>
          </a:prstGeom>
          <a:noFill/>
        </p:spPr>
        <p:txBody>
          <a:bodyPr wrap="square" rtlCol="0">
            <a:spAutoFit/>
          </a:bodyPr>
          <a:lstStyle/>
          <a:p>
            <a:pPr algn="ctr"/>
            <a:r>
              <a:rPr lang="en-US" altLang="ja-JP" sz="2800" dirty="0" smtClean="0">
                <a:solidFill>
                  <a:schemeClr val="accent1"/>
                </a:solidFill>
              </a:rPr>
              <a:t>ND2</a:t>
            </a:r>
            <a:endParaRPr kumimoji="1" lang="ja-JP" altLang="en-US" sz="2800" dirty="0">
              <a:solidFill>
                <a:schemeClr val="accent1"/>
              </a:solidFill>
            </a:endParaRPr>
          </a:p>
        </p:txBody>
      </p:sp>
      <p:grpSp>
        <p:nvGrpSpPr>
          <p:cNvPr id="171" name="グループ化 170"/>
          <p:cNvGrpSpPr/>
          <p:nvPr/>
        </p:nvGrpSpPr>
        <p:grpSpPr>
          <a:xfrm>
            <a:off x="5220072" y="2276872"/>
            <a:ext cx="3496936" cy="807328"/>
            <a:chOff x="5220072" y="2276872"/>
            <a:chExt cx="3496936" cy="807328"/>
          </a:xfrm>
        </p:grpSpPr>
        <p:sp>
          <p:nvSpPr>
            <p:cNvPr id="123" name="正方形/長方形 122"/>
            <p:cNvSpPr/>
            <p:nvPr/>
          </p:nvSpPr>
          <p:spPr>
            <a:xfrm>
              <a:off x="6865564" y="2796168"/>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4" name="グループ化 123"/>
            <p:cNvGrpSpPr/>
            <p:nvPr/>
          </p:nvGrpSpPr>
          <p:grpSpPr>
            <a:xfrm>
              <a:off x="6861372" y="2389247"/>
              <a:ext cx="1368152" cy="216024"/>
              <a:chOff x="3621908" y="5883148"/>
              <a:chExt cx="1368152" cy="216024"/>
            </a:xfrm>
          </p:grpSpPr>
          <p:cxnSp>
            <p:nvCxnSpPr>
              <p:cNvPr id="125" name="直線コネクタ 124"/>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円/楕円 125"/>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0" name="直線コネクタ 129"/>
            <p:cNvCxnSpPr/>
            <p:nvPr/>
          </p:nvCxnSpPr>
          <p:spPr>
            <a:xfrm>
              <a:off x="6858788" y="2796168"/>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5226848" y="2796168"/>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8248956" y="2276872"/>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38" name="テキスト ボックス 137"/>
            <p:cNvSpPr txBox="1"/>
            <p:nvPr/>
          </p:nvSpPr>
          <p:spPr>
            <a:xfrm>
              <a:off x="8247704" y="2564904"/>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139" name="グループ化 138"/>
            <p:cNvGrpSpPr/>
            <p:nvPr/>
          </p:nvGrpSpPr>
          <p:grpSpPr>
            <a:xfrm>
              <a:off x="5220072" y="2390408"/>
              <a:ext cx="1368152" cy="216024"/>
              <a:chOff x="3621908" y="5883148"/>
              <a:chExt cx="1368152" cy="216024"/>
            </a:xfrm>
          </p:grpSpPr>
          <p:cxnSp>
            <p:nvCxnSpPr>
              <p:cNvPr id="140" name="直線コネクタ 13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円/楕円 140"/>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5" name="グループ化 144"/>
            <p:cNvGrpSpPr/>
            <p:nvPr/>
          </p:nvGrpSpPr>
          <p:grpSpPr>
            <a:xfrm>
              <a:off x="5231120" y="2708920"/>
              <a:ext cx="1368152" cy="216024"/>
              <a:chOff x="4355976" y="2780928"/>
              <a:chExt cx="1368152" cy="216024"/>
            </a:xfrm>
          </p:grpSpPr>
          <p:cxnSp>
            <p:nvCxnSpPr>
              <p:cNvPr id="146" name="直線コネクタ 145"/>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円/楕円 146"/>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9" name="正方形/長方形 148"/>
          <p:cNvSpPr/>
          <p:nvPr/>
        </p:nvSpPr>
        <p:spPr>
          <a:xfrm>
            <a:off x="6865564" y="3861048"/>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5226848" y="3861048"/>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p:cNvSpPr txBox="1"/>
          <p:nvPr/>
        </p:nvSpPr>
        <p:spPr>
          <a:xfrm>
            <a:off x="3779912" y="3356992"/>
            <a:ext cx="1282156" cy="523220"/>
          </a:xfrm>
          <a:prstGeom prst="rect">
            <a:avLst/>
          </a:prstGeom>
          <a:noFill/>
        </p:spPr>
        <p:txBody>
          <a:bodyPr wrap="square" rtlCol="0">
            <a:spAutoFit/>
          </a:bodyPr>
          <a:lstStyle/>
          <a:p>
            <a:pPr algn="ctr"/>
            <a:r>
              <a:rPr lang="en-US" altLang="ja-JP" sz="2800" dirty="0" smtClean="0">
                <a:solidFill>
                  <a:schemeClr val="accent1"/>
                </a:solidFill>
              </a:rPr>
              <a:t>ND2</a:t>
            </a:r>
            <a:endParaRPr kumimoji="1" lang="ja-JP" altLang="en-US" sz="2800" dirty="0">
              <a:solidFill>
                <a:schemeClr val="accent1"/>
              </a:solidFill>
            </a:endParaRPr>
          </a:p>
        </p:txBody>
      </p:sp>
      <p:sp>
        <p:nvSpPr>
          <p:cNvPr id="159" name="テキスト ボックス 158"/>
          <p:cNvSpPr txBox="1"/>
          <p:nvPr/>
        </p:nvSpPr>
        <p:spPr>
          <a:xfrm>
            <a:off x="8248956" y="3387472"/>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60" name="テキスト ボックス 159"/>
          <p:cNvSpPr txBox="1"/>
          <p:nvPr/>
        </p:nvSpPr>
        <p:spPr>
          <a:xfrm>
            <a:off x="8247704" y="3645024"/>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161" name="グループ化 160"/>
          <p:cNvGrpSpPr/>
          <p:nvPr/>
        </p:nvGrpSpPr>
        <p:grpSpPr>
          <a:xfrm>
            <a:off x="5220072" y="3501008"/>
            <a:ext cx="1368152" cy="216024"/>
            <a:chOff x="3621908" y="5883148"/>
            <a:chExt cx="1368152" cy="216024"/>
          </a:xfrm>
        </p:grpSpPr>
        <p:cxnSp>
          <p:nvCxnSpPr>
            <p:cNvPr id="162" name="直線コネクタ 161"/>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円/楕円 162"/>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6" name="グループ化 165"/>
          <p:cNvGrpSpPr/>
          <p:nvPr/>
        </p:nvGrpSpPr>
        <p:grpSpPr>
          <a:xfrm>
            <a:off x="5231120" y="3773800"/>
            <a:ext cx="1368152" cy="216024"/>
            <a:chOff x="4355976" y="2780928"/>
            <a:chExt cx="1368152" cy="216024"/>
          </a:xfrm>
        </p:grpSpPr>
        <p:cxnSp>
          <p:nvCxnSpPr>
            <p:cNvPr id="167" name="直線コネクタ 166"/>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円/楕円 167"/>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5" name="グループ化 174"/>
          <p:cNvGrpSpPr/>
          <p:nvPr/>
        </p:nvGrpSpPr>
        <p:grpSpPr>
          <a:xfrm>
            <a:off x="6845776" y="3488125"/>
            <a:ext cx="1368152" cy="222724"/>
            <a:chOff x="-6032" y="5654548"/>
            <a:chExt cx="1368152" cy="222724"/>
          </a:xfrm>
        </p:grpSpPr>
        <p:cxnSp>
          <p:nvCxnSpPr>
            <p:cNvPr id="176" name="直線コネクタ 175"/>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円/楕円 176"/>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3" name="グループ化 182"/>
          <p:cNvGrpSpPr/>
          <p:nvPr/>
        </p:nvGrpSpPr>
        <p:grpSpPr>
          <a:xfrm>
            <a:off x="6861016" y="3758560"/>
            <a:ext cx="1368152" cy="216024"/>
            <a:chOff x="4355976" y="2780928"/>
            <a:chExt cx="1368152" cy="216024"/>
          </a:xfrm>
        </p:grpSpPr>
        <p:cxnSp>
          <p:nvCxnSpPr>
            <p:cNvPr id="184" name="直線コネクタ 183"/>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円/楕円 184"/>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7" name="テキスト ボックス 186"/>
          <p:cNvSpPr txBox="1"/>
          <p:nvPr/>
        </p:nvSpPr>
        <p:spPr>
          <a:xfrm>
            <a:off x="3779912" y="4478640"/>
            <a:ext cx="1282156" cy="523220"/>
          </a:xfrm>
          <a:prstGeom prst="rect">
            <a:avLst/>
          </a:prstGeom>
          <a:noFill/>
        </p:spPr>
        <p:txBody>
          <a:bodyPr wrap="square" rtlCol="0">
            <a:spAutoFit/>
          </a:bodyPr>
          <a:lstStyle/>
          <a:p>
            <a:pPr algn="ctr"/>
            <a:r>
              <a:rPr lang="en-US" altLang="ja-JP" sz="2800" dirty="0" smtClean="0">
                <a:solidFill>
                  <a:srgbClr val="FF0000"/>
                </a:solidFill>
              </a:rPr>
              <a:t>ND1</a:t>
            </a:r>
            <a:endParaRPr kumimoji="1" lang="ja-JP" altLang="en-US" sz="2800" dirty="0">
              <a:solidFill>
                <a:srgbClr val="FF0000"/>
              </a:solidFill>
            </a:endParaRPr>
          </a:p>
        </p:txBody>
      </p:sp>
      <p:sp>
        <p:nvSpPr>
          <p:cNvPr id="211" name="テキスト ボックス 210"/>
          <p:cNvSpPr txBox="1"/>
          <p:nvPr/>
        </p:nvSpPr>
        <p:spPr>
          <a:xfrm>
            <a:off x="3779912" y="5589240"/>
            <a:ext cx="1282156" cy="523220"/>
          </a:xfrm>
          <a:prstGeom prst="rect">
            <a:avLst/>
          </a:prstGeom>
          <a:noFill/>
        </p:spPr>
        <p:txBody>
          <a:bodyPr wrap="square" rtlCol="0">
            <a:spAutoFit/>
          </a:bodyPr>
          <a:lstStyle/>
          <a:p>
            <a:pPr algn="ctr"/>
            <a:r>
              <a:rPr lang="en-US" altLang="ja-JP" sz="2800" dirty="0">
                <a:solidFill>
                  <a:srgbClr val="FF0000"/>
                </a:solidFill>
              </a:rPr>
              <a:t>S</a:t>
            </a:r>
            <a:r>
              <a:rPr lang="en-US" altLang="ja-JP" sz="2800" dirty="0" smtClean="0">
                <a:solidFill>
                  <a:srgbClr val="FF0000"/>
                </a:solidFill>
              </a:rPr>
              <a:t>D</a:t>
            </a:r>
            <a:endParaRPr kumimoji="1" lang="ja-JP" altLang="en-US" sz="2800" dirty="0">
              <a:solidFill>
                <a:srgbClr val="FF0000"/>
              </a:solidFill>
            </a:endParaRPr>
          </a:p>
        </p:txBody>
      </p:sp>
      <p:grpSp>
        <p:nvGrpSpPr>
          <p:cNvPr id="235" name="グループ化 234"/>
          <p:cNvGrpSpPr/>
          <p:nvPr/>
        </p:nvGrpSpPr>
        <p:grpSpPr>
          <a:xfrm>
            <a:off x="5220072" y="5619720"/>
            <a:ext cx="3496936" cy="797612"/>
            <a:chOff x="5220072" y="5619720"/>
            <a:chExt cx="3496936" cy="797612"/>
          </a:xfrm>
        </p:grpSpPr>
        <p:sp>
          <p:nvSpPr>
            <p:cNvPr id="29" name="正方形/長方形 28"/>
            <p:cNvSpPr/>
            <p:nvPr/>
          </p:nvSpPr>
          <p:spPr>
            <a:xfrm>
              <a:off x="5220072" y="612930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5222656" y="5733256"/>
              <a:ext cx="1368152" cy="216024"/>
              <a:chOff x="3621908" y="5883148"/>
              <a:chExt cx="1368152" cy="216024"/>
            </a:xfrm>
          </p:grpSpPr>
          <p:cxnSp>
            <p:nvCxnSpPr>
              <p:cNvPr id="70" name="直線コネクタ 6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5220072" y="6021288"/>
              <a:ext cx="1368152" cy="216024"/>
              <a:chOff x="3621908" y="5883148"/>
              <a:chExt cx="1368152" cy="216024"/>
            </a:xfrm>
          </p:grpSpPr>
          <p:cxnSp>
            <p:nvCxnSpPr>
              <p:cNvPr id="76" name="直線コネクタ 75"/>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9" name="正方形/長方形 208"/>
            <p:cNvSpPr/>
            <p:nvPr/>
          </p:nvSpPr>
          <p:spPr>
            <a:xfrm>
              <a:off x="6865564" y="6093296"/>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a:off x="8248956" y="5619720"/>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213" name="テキスト ボックス 212"/>
            <p:cNvSpPr txBox="1"/>
            <p:nvPr/>
          </p:nvSpPr>
          <p:spPr>
            <a:xfrm>
              <a:off x="8247704" y="5877272"/>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223" name="グループ化 222"/>
            <p:cNvGrpSpPr/>
            <p:nvPr/>
          </p:nvGrpSpPr>
          <p:grpSpPr>
            <a:xfrm>
              <a:off x="6845776" y="5720373"/>
              <a:ext cx="1368152" cy="222724"/>
              <a:chOff x="-6032" y="5654548"/>
              <a:chExt cx="1368152" cy="222724"/>
            </a:xfrm>
          </p:grpSpPr>
          <p:cxnSp>
            <p:nvCxnSpPr>
              <p:cNvPr id="224" name="直線コネクタ 223"/>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円/楕円 224"/>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円/楕円 225"/>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円/楕円 226"/>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円/楕円 227"/>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円/楕円 228"/>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円/楕円 229"/>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1" name="グループ化 230"/>
            <p:cNvGrpSpPr/>
            <p:nvPr/>
          </p:nvGrpSpPr>
          <p:grpSpPr>
            <a:xfrm>
              <a:off x="6861016" y="5990808"/>
              <a:ext cx="1368152" cy="216024"/>
              <a:chOff x="4355976" y="2780928"/>
              <a:chExt cx="1368152" cy="216024"/>
            </a:xfrm>
          </p:grpSpPr>
          <p:cxnSp>
            <p:nvCxnSpPr>
              <p:cNvPr id="232" name="直線コネクタ 231"/>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円/楕円 232"/>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 name="グループ化 5"/>
          <p:cNvGrpSpPr/>
          <p:nvPr/>
        </p:nvGrpSpPr>
        <p:grpSpPr>
          <a:xfrm>
            <a:off x="5220072" y="4509120"/>
            <a:ext cx="3496936" cy="807328"/>
            <a:chOff x="5220072" y="4509120"/>
            <a:chExt cx="3496936" cy="807328"/>
          </a:xfrm>
        </p:grpSpPr>
        <p:sp>
          <p:nvSpPr>
            <p:cNvPr id="189" name="正方形/長方形 188"/>
            <p:cNvSpPr/>
            <p:nvPr/>
          </p:nvSpPr>
          <p:spPr>
            <a:xfrm>
              <a:off x="6865564" y="5028416"/>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0" name="グループ化 189"/>
            <p:cNvGrpSpPr/>
            <p:nvPr/>
          </p:nvGrpSpPr>
          <p:grpSpPr>
            <a:xfrm>
              <a:off x="6861372" y="4621495"/>
              <a:ext cx="1368152" cy="216024"/>
              <a:chOff x="3621908" y="5883148"/>
              <a:chExt cx="1368152" cy="216024"/>
            </a:xfrm>
          </p:grpSpPr>
          <p:cxnSp>
            <p:nvCxnSpPr>
              <p:cNvPr id="204" name="直線コネクタ 203"/>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円/楕円 204"/>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205"/>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6"/>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円/楕円 207"/>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1" name="直線コネクタ 190"/>
            <p:cNvCxnSpPr/>
            <p:nvPr/>
          </p:nvCxnSpPr>
          <p:spPr>
            <a:xfrm>
              <a:off x="6858788" y="5028416"/>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5226848" y="5028416"/>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テキスト ボックス 192"/>
            <p:cNvSpPr txBox="1"/>
            <p:nvPr/>
          </p:nvSpPr>
          <p:spPr>
            <a:xfrm>
              <a:off x="8248956" y="4509120"/>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94" name="テキスト ボックス 193"/>
            <p:cNvSpPr txBox="1"/>
            <p:nvPr/>
          </p:nvSpPr>
          <p:spPr>
            <a:xfrm>
              <a:off x="8247704" y="4797152"/>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196" name="グループ化 195"/>
            <p:cNvGrpSpPr/>
            <p:nvPr/>
          </p:nvGrpSpPr>
          <p:grpSpPr>
            <a:xfrm>
              <a:off x="5231120" y="4941168"/>
              <a:ext cx="1368152" cy="216024"/>
              <a:chOff x="4355976" y="2780928"/>
              <a:chExt cx="1368152" cy="216024"/>
            </a:xfrm>
          </p:grpSpPr>
          <p:cxnSp>
            <p:nvCxnSpPr>
              <p:cNvPr id="197" name="直線コネクタ 196"/>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円/楕円 197"/>
              <p:cNvSpPr/>
              <p:nvPr/>
            </p:nvSpPr>
            <p:spPr>
              <a:xfrm>
                <a:off x="4920992"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5220072" y="4617511"/>
              <a:ext cx="1368152" cy="221169"/>
              <a:chOff x="5220072" y="4617511"/>
              <a:chExt cx="1368152" cy="221169"/>
            </a:xfrm>
          </p:grpSpPr>
          <p:cxnSp>
            <p:nvCxnSpPr>
              <p:cNvPr id="200" name="直線コネクタ 199"/>
              <p:cNvCxnSpPr/>
              <p:nvPr/>
            </p:nvCxnSpPr>
            <p:spPr>
              <a:xfrm>
                <a:off x="5220072" y="4730668"/>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円/楕円 201"/>
              <p:cNvSpPr/>
              <p:nvPr/>
            </p:nvSpPr>
            <p:spPr>
              <a:xfrm>
                <a:off x="5652120" y="462265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5903769" y="461751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3" name="グループ化 132"/>
          <p:cNvGrpSpPr/>
          <p:nvPr/>
        </p:nvGrpSpPr>
        <p:grpSpPr>
          <a:xfrm>
            <a:off x="3851920" y="1454980"/>
            <a:ext cx="1080120" cy="615679"/>
            <a:chOff x="3916756" y="1451239"/>
            <a:chExt cx="1080120" cy="615679"/>
          </a:xfrm>
        </p:grpSpPr>
        <p:sp>
          <p:nvSpPr>
            <p:cNvPr id="134" name="テキスト ボックス 133"/>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33</a:t>
              </a:r>
            </a:p>
          </p:txBody>
        </p:sp>
        <p:sp>
          <p:nvSpPr>
            <p:cNvPr id="135" name="テキスト ボックス 134"/>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42</a:t>
              </a:r>
              <a:endParaRPr kumimoji="1" lang="ja-JP" altLang="en-US" dirty="0"/>
            </a:p>
          </p:txBody>
        </p:sp>
      </p:grpSp>
      <p:grpSp>
        <p:nvGrpSpPr>
          <p:cNvPr id="144" name="グループ化 143"/>
          <p:cNvGrpSpPr/>
          <p:nvPr/>
        </p:nvGrpSpPr>
        <p:grpSpPr>
          <a:xfrm>
            <a:off x="3851920" y="2564904"/>
            <a:ext cx="1080120" cy="615679"/>
            <a:chOff x="3916756" y="1451239"/>
            <a:chExt cx="1080120" cy="615679"/>
          </a:xfrm>
        </p:grpSpPr>
        <p:sp>
          <p:nvSpPr>
            <p:cNvPr id="150" name="テキスト ボックス 149"/>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35</a:t>
              </a:r>
            </a:p>
          </p:txBody>
        </p:sp>
        <p:sp>
          <p:nvSpPr>
            <p:cNvPr id="151" name="テキスト ボックス 150"/>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42</a:t>
              </a:r>
              <a:endParaRPr kumimoji="1" lang="ja-JP" altLang="en-US" dirty="0"/>
            </a:p>
          </p:txBody>
        </p:sp>
      </p:grpSp>
      <p:grpSp>
        <p:nvGrpSpPr>
          <p:cNvPr id="152" name="グループ化 151"/>
          <p:cNvGrpSpPr/>
          <p:nvPr/>
        </p:nvGrpSpPr>
        <p:grpSpPr>
          <a:xfrm>
            <a:off x="3851920" y="3677417"/>
            <a:ext cx="1080120" cy="615679"/>
            <a:chOff x="3916756" y="1451239"/>
            <a:chExt cx="1080120" cy="615679"/>
          </a:xfrm>
        </p:grpSpPr>
        <p:sp>
          <p:nvSpPr>
            <p:cNvPr id="153" name="テキスト ボックス 152"/>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35</a:t>
              </a:r>
            </a:p>
          </p:txBody>
        </p:sp>
        <p:sp>
          <p:nvSpPr>
            <p:cNvPr id="154" name="テキスト ボックス 153"/>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44</a:t>
              </a:r>
              <a:endParaRPr kumimoji="1" lang="ja-JP" altLang="en-US" dirty="0"/>
            </a:p>
          </p:txBody>
        </p:sp>
      </p:grpSp>
      <p:grpSp>
        <p:nvGrpSpPr>
          <p:cNvPr id="155" name="グループ化 154"/>
          <p:cNvGrpSpPr/>
          <p:nvPr/>
        </p:nvGrpSpPr>
        <p:grpSpPr>
          <a:xfrm>
            <a:off x="3851920" y="4829545"/>
            <a:ext cx="1080120" cy="615679"/>
            <a:chOff x="3916756" y="1451239"/>
            <a:chExt cx="1080120" cy="615679"/>
          </a:xfrm>
        </p:grpSpPr>
        <p:sp>
          <p:nvSpPr>
            <p:cNvPr id="156" name="テキスト ボックス 155"/>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34</a:t>
              </a:r>
            </a:p>
          </p:txBody>
        </p:sp>
        <p:sp>
          <p:nvSpPr>
            <p:cNvPr id="172" name="テキスト ボックス 171"/>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42</a:t>
              </a:r>
              <a:endParaRPr kumimoji="1" lang="ja-JP" altLang="en-US" dirty="0"/>
            </a:p>
          </p:txBody>
        </p:sp>
      </p:grpSp>
      <p:grpSp>
        <p:nvGrpSpPr>
          <p:cNvPr id="173" name="グループ化 172"/>
          <p:cNvGrpSpPr/>
          <p:nvPr/>
        </p:nvGrpSpPr>
        <p:grpSpPr>
          <a:xfrm>
            <a:off x="3851920" y="5909665"/>
            <a:ext cx="1080120" cy="615679"/>
            <a:chOff x="3916756" y="1451239"/>
            <a:chExt cx="1080120" cy="615679"/>
          </a:xfrm>
        </p:grpSpPr>
        <p:sp>
          <p:nvSpPr>
            <p:cNvPr id="174" name="テキスト ボックス 173"/>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36</a:t>
              </a:r>
            </a:p>
          </p:txBody>
        </p:sp>
        <p:sp>
          <p:nvSpPr>
            <p:cNvPr id="199" name="テキスト ボックス 198"/>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44</a:t>
              </a:r>
              <a:endParaRPr kumimoji="1" lang="ja-JP" altLang="en-US" dirty="0"/>
            </a:p>
          </p:txBody>
        </p:sp>
      </p:gr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22" y="962678"/>
            <a:ext cx="3498981" cy="2819037"/>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92" y="3861048"/>
            <a:ext cx="3494018" cy="2828962"/>
          </a:xfrm>
          <a:prstGeom prst="rect">
            <a:avLst/>
          </a:prstGeom>
        </p:spPr>
      </p:pic>
    </p:spTree>
    <p:extLst>
      <p:ext uri="{BB962C8B-B14F-4D97-AF65-F5344CB8AC3E}">
        <p14:creationId xmlns:p14="http://schemas.microsoft.com/office/powerpoint/2010/main" val="1297637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Backup: Configurations of nucleons</a:t>
            </a:r>
            <a:endParaRPr kumimoji="1" lang="ja-JP" altLang="en-US" dirty="0"/>
          </a:p>
        </p:txBody>
      </p:sp>
      <p:sp>
        <p:nvSpPr>
          <p:cNvPr id="3" name="コンテンツ プレースホルダー 2"/>
          <p:cNvSpPr>
            <a:spLocks noGrp="1"/>
          </p:cNvSpPr>
          <p:nvPr>
            <p:ph idx="1"/>
          </p:nvPr>
        </p:nvSpPr>
        <p:spPr>
          <a:xfrm>
            <a:off x="25152" y="766169"/>
            <a:ext cx="9144000" cy="5572164"/>
          </a:xfrm>
        </p:spPr>
        <p:txBody>
          <a:bodyPr/>
          <a:lstStyle/>
          <a:p>
            <a:endParaRPr kumimoji="1" lang="en-US" altLang="ja-JP" dirty="0" smtClean="0"/>
          </a:p>
          <a:p>
            <a:endParaRPr lang="en-US" altLang="ja-JP" dirty="0"/>
          </a:p>
          <a:p>
            <a:endParaRPr kumimoji="1" lang="ja-JP" altLang="en-US" dirty="0"/>
          </a:p>
        </p:txBody>
      </p:sp>
      <p:sp>
        <p:nvSpPr>
          <p:cNvPr id="118" name="テキスト ボックス 117"/>
          <p:cNvSpPr txBox="1"/>
          <p:nvPr/>
        </p:nvSpPr>
        <p:spPr>
          <a:xfrm>
            <a:off x="5148064" y="692696"/>
            <a:ext cx="1066132" cy="430887"/>
          </a:xfrm>
          <a:prstGeom prst="rect">
            <a:avLst/>
          </a:prstGeom>
          <a:noFill/>
        </p:spPr>
        <p:txBody>
          <a:bodyPr wrap="square" rtlCol="0">
            <a:spAutoFit/>
          </a:bodyPr>
          <a:lstStyle/>
          <a:p>
            <a:pPr algn="ctr"/>
            <a:r>
              <a:rPr lang="en-US" altLang="ja-JP" sz="2200" dirty="0" smtClean="0"/>
              <a:t>proton</a:t>
            </a:r>
            <a:endParaRPr kumimoji="1" lang="ja-JP" altLang="en-US" sz="2200" dirty="0"/>
          </a:p>
        </p:txBody>
      </p:sp>
      <p:sp>
        <p:nvSpPr>
          <p:cNvPr id="119" name="テキスト ボックス 118"/>
          <p:cNvSpPr txBox="1"/>
          <p:nvPr/>
        </p:nvSpPr>
        <p:spPr>
          <a:xfrm>
            <a:off x="6585916" y="692696"/>
            <a:ext cx="1368152" cy="430887"/>
          </a:xfrm>
          <a:prstGeom prst="rect">
            <a:avLst/>
          </a:prstGeom>
          <a:noFill/>
        </p:spPr>
        <p:txBody>
          <a:bodyPr wrap="square" rtlCol="0">
            <a:spAutoFit/>
          </a:bodyPr>
          <a:lstStyle/>
          <a:p>
            <a:pPr algn="ctr"/>
            <a:r>
              <a:rPr lang="en-US" altLang="ja-JP" sz="2200" dirty="0" smtClean="0"/>
              <a:t>neutron</a:t>
            </a:r>
            <a:endParaRPr kumimoji="1" lang="ja-JP" altLang="en-US" sz="2200" dirty="0"/>
          </a:p>
        </p:txBody>
      </p:sp>
      <p:sp>
        <p:nvSpPr>
          <p:cNvPr id="158" name="テキスト ボックス 157"/>
          <p:cNvSpPr txBox="1"/>
          <p:nvPr/>
        </p:nvSpPr>
        <p:spPr>
          <a:xfrm>
            <a:off x="3563888" y="3356992"/>
            <a:ext cx="1282156" cy="523220"/>
          </a:xfrm>
          <a:prstGeom prst="rect">
            <a:avLst/>
          </a:prstGeom>
          <a:noFill/>
        </p:spPr>
        <p:txBody>
          <a:bodyPr wrap="square" rtlCol="0">
            <a:spAutoFit/>
          </a:bodyPr>
          <a:lstStyle/>
          <a:p>
            <a:pPr algn="ctr"/>
            <a:r>
              <a:rPr lang="en-US" altLang="ja-JP" sz="2800" dirty="0" smtClean="0">
                <a:solidFill>
                  <a:schemeClr val="accent1"/>
                </a:solidFill>
              </a:rPr>
              <a:t>ND2</a:t>
            </a:r>
            <a:endParaRPr kumimoji="1" lang="ja-JP" altLang="en-US" sz="2800" dirty="0">
              <a:solidFill>
                <a:schemeClr val="accent1"/>
              </a:solidFill>
            </a:endParaRPr>
          </a:p>
        </p:txBody>
      </p:sp>
      <p:sp>
        <p:nvSpPr>
          <p:cNvPr id="187" name="テキスト ボックス 186"/>
          <p:cNvSpPr txBox="1"/>
          <p:nvPr/>
        </p:nvSpPr>
        <p:spPr>
          <a:xfrm>
            <a:off x="3563888" y="4437112"/>
            <a:ext cx="1282156" cy="523220"/>
          </a:xfrm>
          <a:prstGeom prst="rect">
            <a:avLst/>
          </a:prstGeom>
          <a:noFill/>
        </p:spPr>
        <p:txBody>
          <a:bodyPr wrap="square" rtlCol="0">
            <a:spAutoFit/>
          </a:bodyPr>
          <a:lstStyle/>
          <a:p>
            <a:pPr algn="ctr"/>
            <a:r>
              <a:rPr lang="en-US" altLang="ja-JP" sz="2800" dirty="0" smtClean="0">
                <a:solidFill>
                  <a:srgbClr val="FF0000"/>
                </a:solidFill>
              </a:rPr>
              <a:t>ND1</a:t>
            </a:r>
            <a:endParaRPr kumimoji="1" lang="ja-JP" altLang="en-US" sz="2800" dirty="0">
              <a:solidFill>
                <a:srgbClr val="FF0000"/>
              </a:solidFill>
            </a:endParaRPr>
          </a:p>
        </p:txBody>
      </p:sp>
      <p:sp>
        <p:nvSpPr>
          <p:cNvPr id="211" name="テキスト ボックス 210"/>
          <p:cNvSpPr txBox="1"/>
          <p:nvPr/>
        </p:nvSpPr>
        <p:spPr>
          <a:xfrm>
            <a:off x="3563888" y="5517232"/>
            <a:ext cx="1282156" cy="523220"/>
          </a:xfrm>
          <a:prstGeom prst="rect">
            <a:avLst/>
          </a:prstGeom>
          <a:noFill/>
        </p:spPr>
        <p:txBody>
          <a:bodyPr wrap="square" rtlCol="0">
            <a:spAutoFit/>
          </a:bodyPr>
          <a:lstStyle/>
          <a:p>
            <a:pPr algn="ctr"/>
            <a:r>
              <a:rPr lang="en-US" altLang="ja-JP" sz="2800" dirty="0" smtClean="0">
                <a:solidFill>
                  <a:srgbClr val="FF0000"/>
                </a:solidFill>
              </a:rPr>
              <a:t>ND2</a:t>
            </a:r>
            <a:endParaRPr kumimoji="1" lang="ja-JP" altLang="en-US" sz="2800" dirty="0">
              <a:solidFill>
                <a:srgbClr val="FF0000"/>
              </a:solidFill>
            </a:endParaRPr>
          </a:p>
        </p:txBody>
      </p:sp>
      <p:grpSp>
        <p:nvGrpSpPr>
          <p:cNvPr id="235" name="グループ化 234"/>
          <p:cNvGrpSpPr/>
          <p:nvPr/>
        </p:nvGrpSpPr>
        <p:grpSpPr>
          <a:xfrm>
            <a:off x="5004048" y="5619720"/>
            <a:ext cx="3496936" cy="797612"/>
            <a:chOff x="5220072" y="5619720"/>
            <a:chExt cx="3496936" cy="797612"/>
          </a:xfrm>
        </p:grpSpPr>
        <p:sp>
          <p:nvSpPr>
            <p:cNvPr id="29" name="正方形/長方形 28"/>
            <p:cNvSpPr/>
            <p:nvPr/>
          </p:nvSpPr>
          <p:spPr>
            <a:xfrm>
              <a:off x="5220072" y="612930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5222656" y="5733256"/>
              <a:ext cx="1368152" cy="216024"/>
              <a:chOff x="3621908" y="5883148"/>
              <a:chExt cx="1368152" cy="216024"/>
            </a:xfrm>
          </p:grpSpPr>
          <p:cxnSp>
            <p:nvCxnSpPr>
              <p:cNvPr id="70" name="直線コネクタ 6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459715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5220072" y="6021288"/>
              <a:ext cx="1368152" cy="216024"/>
              <a:chOff x="3621908" y="5883148"/>
              <a:chExt cx="1368152" cy="216024"/>
            </a:xfrm>
          </p:grpSpPr>
          <p:cxnSp>
            <p:nvCxnSpPr>
              <p:cNvPr id="76" name="直線コネクタ 75"/>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3779912"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4067944"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4344928" y="588314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9" name="正方形/長方形 208"/>
            <p:cNvSpPr/>
            <p:nvPr/>
          </p:nvSpPr>
          <p:spPr>
            <a:xfrm>
              <a:off x="6865564" y="6093296"/>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a:off x="8248956" y="5619720"/>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213" name="テキスト ボックス 212"/>
            <p:cNvSpPr txBox="1"/>
            <p:nvPr/>
          </p:nvSpPr>
          <p:spPr>
            <a:xfrm>
              <a:off x="8247704" y="5877272"/>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223" name="グループ化 222"/>
            <p:cNvGrpSpPr/>
            <p:nvPr/>
          </p:nvGrpSpPr>
          <p:grpSpPr>
            <a:xfrm>
              <a:off x="6845776" y="5720373"/>
              <a:ext cx="1368152" cy="222724"/>
              <a:chOff x="-6032" y="5654548"/>
              <a:chExt cx="1368152" cy="222724"/>
            </a:xfrm>
          </p:grpSpPr>
          <p:cxnSp>
            <p:nvCxnSpPr>
              <p:cNvPr id="224" name="直線コネクタ 223"/>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円/楕円 224"/>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円/楕円 225"/>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円/楕円 226"/>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円/楕円 227"/>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円/楕円 228"/>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円/楕円 229"/>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2" name="直線コネクタ 231"/>
            <p:cNvCxnSpPr/>
            <p:nvPr/>
          </p:nvCxnSpPr>
          <p:spPr>
            <a:xfrm>
              <a:off x="6861016" y="609882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3563888" y="2276872"/>
            <a:ext cx="4937096" cy="807328"/>
            <a:chOff x="3563888" y="2276872"/>
            <a:chExt cx="4937096" cy="807328"/>
          </a:xfrm>
        </p:grpSpPr>
        <p:sp>
          <p:nvSpPr>
            <p:cNvPr id="136" name="テキスト ボックス 135"/>
            <p:cNvSpPr txBox="1"/>
            <p:nvPr/>
          </p:nvSpPr>
          <p:spPr>
            <a:xfrm>
              <a:off x="3563888" y="2276872"/>
              <a:ext cx="1282156" cy="523220"/>
            </a:xfrm>
            <a:prstGeom prst="rect">
              <a:avLst/>
            </a:prstGeom>
            <a:noFill/>
          </p:spPr>
          <p:txBody>
            <a:bodyPr wrap="square" rtlCol="0">
              <a:spAutoFit/>
            </a:bodyPr>
            <a:lstStyle/>
            <a:p>
              <a:pPr algn="ctr"/>
              <a:r>
                <a:rPr lang="en-US" altLang="ja-JP" sz="2800" dirty="0" smtClean="0">
                  <a:solidFill>
                    <a:schemeClr val="accent1"/>
                  </a:solidFill>
                </a:rPr>
                <a:t>ND1</a:t>
              </a:r>
              <a:endParaRPr kumimoji="1" lang="ja-JP" altLang="en-US" sz="2800" dirty="0">
                <a:solidFill>
                  <a:schemeClr val="accent1"/>
                </a:solidFill>
              </a:endParaRPr>
            </a:p>
          </p:txBody>
        </p:sp>
        <p:sp>
          <p:nvSpPr>
            <p:cNvPr id="123" name="正方形/長方形 122"/>
            <p:cNvSpPr/>
            <p:nvPr/>
          </p:nvSpPr>
          <p:spPr>
            <a:xfrm>
              <a:off x="6649540" y="2796168"/>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0" name="直線コネクタ 129"/>
            <p:cNvCxnSpPr/>
            <p:nvPr/>
          </p:nvCxnSpPr>
          <p:spPr>
            <a:xfrm>
              <a:off x="6642764" y="2796168"/>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5010824" y="2796168"/>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8032932" y="2276872"/>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38" name="テキスト ボックス 137"/>
            <p:cNvSpPr txBox="1"/>
            <p:nvPr/>
          </p:nvSpPr>
          <p:spPr>
            <a:xfrm>
              <a:off x="8031680" y="2564904"/>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139" name="グループ化 138"/>
            <p:cNvGrpSpPr/>
            <p:nvPr/>
          </p:nvGrpSpPr>
          <p:grpSpPr>
            <a:xfrm>
              <a:off x="5004048" y="2390408"/>
              <a:ext cx="1368152" cy="216024"/>
              <a:chOff x="3621908" y="5883148"/>
              <a:chExt cx="1368152" cy="216024"/>
            </a:xfrm>
          </p:grpSpPr>
          <p:cxnSp>
            <p:nvCxnSpPr>
              <p:cNvPr id="140" name="直線コネクタ 139"/>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円/楕円 140"/>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5" name="グループ化 144"/>
            <p:cNvGrpSpPr/>
            <p:nvPr/>
          </p:nvGrpSpPr>
          <p:grpSpPr>
            <a:xfrm>
              <a:off x="5015096" y="2708920"/>
              <a:ext cx="1368152" cy="216024"/>
              <a:chOff x="4355976" y="2780928"/>
              <a:chExt cx="1368152" cy="216024"/>
            </a:xfrm>
          </p:grpSpPr>
          <p:cxnSp>
            <p:nvCxnSpPr>
              <p:cNvPr id="146" name="直線コネクタ 145"/>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円/楕円 146"/>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5" name="グループ化 134"/>
            <p:cNvGrpSpPr/>
            <p:nvPr/>
          </p:nvGrpSpPr>
          <p:grpSpPr>
            <a:xfrm>
              <a:off x="6630428" y="2386052"/>
              <a:ext cx="1368152" cy="222724"/>
              <a:chOff x="-6032" y="5654548"/>
              <a:chExt cx="1368152" cy="222724"/>
            </a:xfrm>
          </p:grpSpPr>
          <p:cxnSp>
            <p:nvCxnSpPr>
              <p:cNvPr id="144" name="直線コネクタ 143"/>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円/楕円 149"/>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 name="グループ化 7"/>
          <p:cNvGrpSpPr/>
          <p:nvPr/>
        </p:nvGrpSpPr>
        <p:grpSpPr>
          <a:xfrm>
            <a:off x="3563888" y="1124744"/>
            <a:ext cx="4937096" cy="792088"/>
            <a:chOff x="3563888" y="1124744"/>
            <a:chExt cx="4937096" cy="792088"/>
          </a:xfrm>
        </p:grpSpPr>
        <p:sp>
          <p:nvSpPr>
            <p:cNvPr id="120" name="テキスト ボックス 119"/>
            <p:cNvSpPr txBox="1"/>
            <p:nvPr/>
          </p:nvSpPr>
          <p:spPr>
            <a:xfrm>
              <a:off x="3563888" y="1124744"/>
              <a:ext cx="1282156" cy="523220"/>
            </a:xfrm>
            <a:prstGeom prst="rect">
              <a:avLst/>
            </a:prstGeom>
            <a:noFill/>
          </p:spPr>
          <p:txBody>
            <a:bodyPr wrap="square" rtlCol="0">
              <a:spAutoFit/>
            </a:bodyPr>
            <a:lstStyle/>
            <a:p>
              <a:pPr algn="ctr"/>
              <a:r>
                <a:rPr lang="en-US" altLang="ja-JP" sz="2800" dirty="0" smtClean="0">
                  <a:solidFill>
                    <a:schemeClr val="accent1"/>
                  </a:solidFill>
                </a:rPr>
                <a:t>Ground</a:t>
              </a:r>
              <a:endParaRPr kumimoji="1" lang="ja-JP" altLang="en-US" sz="2800" dirty="0">
                <a:solidFill>
                  <a:schemeClr val="accent1"/>
                </a:solidFill>
              </a:endParaRPr>
            </a:p>
          </p:txBody>
        </p:sp>
        <p:sp>
          <p:nvSpPr>
            <p:cNvPr id="121" name="テキスト ボックス 120"/>
            <p:cNvSpPr txBox="1"/>
            <p:nvPr/>
          </p:nvSpPr>
          <p:spPr>
            <a:xfrm>
              <a:off x="8032932" y="1155224"/>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97" name="正方形/長方形 96"/>
            <p:cNvSpPr/>
            <p:nvPr/>
          </p:nvSpPr>
          <p:spPr>
            <a:xfrm>
              <a:off x="6649540" y="162880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コネクタ 104"/>
            <p:cNvCxnSpPr/>
            <p:nvPr/>
          </p:nvCxnSpPr>
          <p:spPr>
            <a:xfrm>
              <a:off x="6642764" y="162880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5010824" y="1628800"/>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1" name="グループ化 110"/>
            <p:cNvGrpSpPr/>
            <p:nvPr/>
          </p:nvGrpSpPr>
          <p:grpSpPr>
            <a:xfrm>
              <a:off x="5006632" y="1267599"/>
              <a:ext cx="1368152" cy="216024"/>
              <a:chOff x="3621908" y="5883148"/>
              <a:chExt cx="1368152" cy="216024"/>
            </a:xfrm>
          </p:grpSpPr>
          <p:cxnSp>
            <p:nvCxnSpPr>
              <p:cNvPr id="112" name="直線コネクタ 111"/>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円/楕円 113"/>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7" name="直線コネクタ 116"/>
            <p:cNvCxnSpPr/>
            <p:nvPr/>
          </p:nvCxnSpPr>
          <p:spPr>
            <a:xfrm>
              <a:off x="5004048" y="162880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8031680" y="1412776"/>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156" name="グループ化 155"/>
            <p:cNvGrpSpPr/>
            <p:nvPr/>
          </p:nvGrpSpPr>
          <p:grpSpPr>
            <a:xfrm>
              <a:off x="6632096" y="1267092"/>
              <a:ext cx="1368152" cy="222724"/>
              <a:chOff x="-6032" y="5654548"/>
              <a:chExt cx="1368152" cy="222724"/>
            </a:xfrm>
          </p:grpSpPr>
          <p:cxnSp>
            <p:nvCxnSpPr>
              <p:cNvPr id="172" name="直線コネクタ 171"/>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円/楕円 172"/>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87"/>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 name="グループ化 13"/>
          <p:cNvGrpSpPr/>
          <p:nvPr/>
        </p:nvGrpSpPr>
        <p:grpSpPr>
          <a:xfrm>
            <a:off x="5004048" y="4509120"/>
            <a:ext cx="3496936" cy="807328"/>
            <a:chOff x="5004048" y="4509120"/>
            <a:chExt cx="3496936" cy="807328"/>
          </a:xfrm>
        </p:grpSpPr>
        <p:sp>
          <p:nvSpPr>
            <p:cNvPr id="189" name="正方形/長方形 188"/>
            <p:cNvSpPr/>
            <p:nvPr/>
          </p:nvSpPr>
          <p:spPr>
            <a:xfrm>
              <a:off x="6649540" y="5028416"/>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1" name="直線コネクタ 190"/>
            <p:cNvCxnSpPr/>
            <p:nvPr/>
          </p:nvCxnSpPr>
          <p:spPr>
            <a:xfrm>
              <a:off x="6642764" y="5028416"/>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5010824" y="5028416"/>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テキスト ボックス 192"/>
            <p:cNvSpPr txBox="1"/>
            <p:nvPr/>
          </p:nvSpPr>
          <p:spPr>
            <a:xfrm>
              <a:off x="8032932" y="4509120"/>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94" name="テキスト ボックス 193"/>
            <p:cNvSpPr txBox="1"/>
            <p:nvPr/>
          </p:nvSpPr>
          <p:spPr>
            <a:xfrm>
              <a:off x="8031680" y="4797152"/>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196" name="グループ化 195"/>
            <p:cNvGrpSpPr/>
            <p:nvPr/>
          </p:nvGrpSpPr>
          <p:grpSpPr>
            <a:xfrm>
              <a:off x="5015096" y="4941168"/>
              <a:ext cx="1368152" cy="216024"/>
              <a:chOff x="4355976" y="2780928"/>
              <a:chExt cx="1368152" cy="216024"/>
            </a:xfrm>
          </p:grpSpPr>
          <p:cxnSp>
            <p:nvCxnSpPr>
              <p:cNvPr id="197" name="直線コネクタ 196"/>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円/楕円 197"/>
              <p:cNvSpPr/>
              <p:nvPr/>
            </p:nvSpPr>
            <p:spPr>
              <a:xfrm>
                <a:off x="4920992"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5004048" y="4617511"/>
              <a:ext cx="1368152" cy="221169"/>
              <a:chOff x="5220072" y="4617511"/>
              <a:chExt cx="1368152" cy="221169"/>
            </a:xfrm>
          </p:grpSpPr>
          <p:cxnSp>
            <p:nvCxnSpPr>
              <p:cNvPr id="200" name="直線コネクタ 199"/>
              <p:cNvCxnSpPr/>
              <p:nvPr/>
            </p:nvCxnSpPr>
            <p:spPr>
              <a:xfrm>
                <a:off x="5220072" y="4730668"/>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円/楕円 201"/>
              <p:cNvSpPr/>
              <p:nvPr/>
            </p:nvSpPr>
            <p:spPr>
              <a:xfrm>
                <a:off x="5652120" y="462265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5903769" y="461751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3" name="グループ化 202"/>
            <p:cNvGrpSpPr/>
            <p:nvPr/>
          </p:nvGrpSpPr>
          <p:grpSpPr>
            <a:xfrm>
              <a:off x="6632096" y="4616632"/>
              <a:ext cx="1368152" cy="222724"/>
              <a:chOff x="-6032" y="5654548"/>
              <a:chExt cx="1368152" cy="222724"/>
            </a:xfrm>
          </p:grpSpPr>
          <p:cxnSp>
            <p:nvCxnSpPr>
              <p:cNvPr id="210" name="直線コネクタ 209"/>
              <p:cNvCxnSpPr/>
              <p:nvPr/>
            </p:nvCxnSpPr>
            <p:spPr>
              <a:xfrm>
                <a:off x="-6032" y="57692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円/楕円 213"/>
              <p:cNvSpPr/>
              <p:nvPr/>
            </p:nvSpPr>
            <p:spPr>
              <a:xfrm>
                <a:off x="35496"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円/楕円 214"/>
              <p:cNvSpPr/>
              <p:nvPr/>
            </p:nvSpPr>
            <p:spPr>
              <a:xfrm>
                <a:off x="251520"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円/楕円 215"/>
              <p:cNvSpPr/>
              <p:nvPr/>
            </p:nvSpPr>
            <p:spPr>
              <a:xfrm>
                <a:off x="467544"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a:off x="683568" y="56612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902180" y="56545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18"/>
              <p:cNvSpPr/>
              <p:nvPr/>
            </p:nvSpPr>
            <p:spPr>
              <a:xfrm>
                <a:off x="1115616" y="565772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 name="グループ化 12"/>
          <p:cNvGrpSpPr/>
          <p:nvPr/>
        </p:nvGrpSpPr>
        <p:grpSpPr>
          <a:xfrm>
            <a:off x="5004048" y="3387472"/>
            <a:ext cx="3496936" cy="761608"/>
            <a:chOff x="5004048" y="3387472"/>
            <a:chExt cx="3496936" cy="761608"/>
          </a:xfrm>
        </p:grpSpPr>
        <p:sp>
          <p:nvSpPr>
            <p:cNvPr id="149" name="正方形/長方形 148"/>
            <p:cNvSpPr/>
            <p:nvPr/>
          </p:nvSpPr>
          <p:spPr>
            <a:xfrm>
              <a:off x="6649540" y="3861048"/>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5010824" y="3861048"/>
              <a:ext cx="1368152"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p:cNvSpPr txBox="1"/>
            <p:nvPr/>
          </p:nvSpPr>
          <p:spPr>
            <a:xfrm>
              <a:off x="8032932" y="3387472"/>
              <a:ext cx="468052" cy="400110"/>
            </a:xfrm>
            <a:prstGeom prst="rect">
              <a:avLst/>
            </a:prstGeom>
            <a:noFill/>
          </p:spPr>
          <p:txBody>
            <a:bodyPr wrap="square" rtlCol="0">
              <a:spAutoFit/>
            </a:bodyPr>
            <a:lstStyle/>
            <a:p>
              <a:r>
                <a:rPr kumimoji="1" lang="en-US" altLang="ja-JP" sz="2000" i="1" dirty="0" err="1" smtClean="0"/>
                <a:t>pf</a:t>
              </a:r>
              <a:endParaRPr kumimoji="1" lang="ja-JP" altLang="en-US" sz="2000" i="1" dirty="0"/>
            </a:p>
          </p:txBody>
        </p:sp>
        <p:sp>
          <p:nvSpPr>
            <p:cNvPr id="160" name="テキスト ボックス 159"/>
            <p:cNvSpPr txBox="1"/>
            <p:nvPr/>
          </p:nvSpPr>
          <p:spPr>
            <a:xfrm>
              <a:off x="8031680" y="3645024"/>
              <a:ext cx="468052" cy="400110"/>
            </a:xfrm>
            <a:prstGeom prst="rect">
              <a:avLst/>
            </a:prstGeom>
            <a:noFill/>
          </p:spPr>
          <p:txBody>
            <a:bodyPr wrap="square" rtlCol="0">
              <a:spAutoFit/>
            </a:bodyPr>
            <a:lstStyle/>
            <a:p>
              <a:r>
                <a:rPr kumimoji="1" lang="en-US" altLang="ja-JP" sz="2000" i="1" dirty="0" err="1" smtClean="0"/>
                <a:t>sd</a:t>
              </a:r>
              <a:endParaRPr kumimoji="1" lang="ja-JP" altLang="en-US" sz="2000" i="1" dirty="0"/>
            </a:p>
          </p:txBody>
        </p:sp>
        <p:grpSp>
          <p:nvGrpSpPr>
            <p:cNvPr id="161" name="グループ化 160"/>
            <p:cNvGrpSpPr/>
            <p:nvPr/>
          </p:nvGrpSpPr>
          <p:grpSpPr>
            <a:xfrm>
              <a:off x="5004048" y="3501008"/>
              <a:ext cx="1368152" cy="216024"/>
              <a:chOff x="3621908" y="5883148"/>
              <a:chExt cx="1368152" cy="216024"/>
            </a:xfrm>
          </p:grpSpPr>
          <p:cxnSp>
            <p:nvCxnSpPr>
              <p:cNvPr id="162" name="直線コネクタ 161"/>
              <p:cNvCxnSpPr/>
              <p:nvPr/>
            </p:nvCxnSpPr>
            <p:spPr>
              <a:xfrm>
                <a:off x="3621908" y="599116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円/楕円 162"/>
              <p:cNvSpPr/>
              <p:nvPr/>
            </p:nvSpPr>
            <p:spPr>
              <a:xfrm>
                <a:off x="3779912"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4067944"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4344928" y="58831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6" name="グループ化 165"/>
            <p:cNvGrpSpPr/>
            <p:nvPr/>
          </p:nvGrpSpPr>
          <p:grpSpPr>
            <a:xfrm>
              <a:off x="5015096" y="3773800"/>
              <a:ext cx="1368152" cy="216024"/>
              <a:chOff x="4355976" y="2780928"/>
              <a:chExt cx="1368152" cy="216024"/>
            </a:xfrm>
          </p:grpSpPr>
          <p:cxnSp>
            <p:nvCxnSpPr>
              <p:cNvPr id="167" name="直線コネクタ 166"/>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円/楕円 167"/>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3" name="グループ化 182"/>
            <p:cNvGrpSpPr/>
            <p:nvPr/>
          </p:nvGrpSpPr>
          <p:grpSpPr>
            <a:xfrm>
              <a:off x="6644992" y="3758560"/>
              <a:ext cx="1368152" cy="216024"/>
              <a:chOff x="4355976" y="2780928"/>
              <a:chExt cx="1368152" cy="216024"/>
            </a:xfrm>
          </p:grpSpPr>
          <p:cxnSp>
            <p:nvCxnSpPr>
              <p:cNvPr id="184" name="直線コネクタ 183"/>
              <p:cNvCxnSpPr/>
              <p:nvPr/>
            </p:nvCxnSpPr>
            <p:spPr>
              <a:xfrm>
                <a:off x="4355976" y="2888940"/>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円/楕円 184"/>
              <p:cNvSpPr/>
              <p:nvPr/>
            </p:nvSpPr>
            <p:spPr>
              <a:xfrm>
                <a:off x="4766008"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a:off x="5076056" y="2780928"/>
                <a:ext cx="216024" cy="21602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6639596" y="3486940"/>
              <a:ext cx="1381709" cy="216024"/>
              <a:chOff x="9382979" y="2907734"/>
              <a:chExt cx="1381709" cy="216024"/>
            </a:xfrm>
          </p:grpSpPr>
          <p:cxnSp>
            <p:nvCxnSpPr>
              <p:cNvPr id="176" name="直線コネクタ 175"/>
              <p:cNvCxnSpPr/>
              <p:nvPr/>
            </p:nvCxnSpPr>
            <p:spPr>
              <a:xfrm>
                <a:off x="9382979" y="3015746"/>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円/楕円 176"/>
              <p:cNvSpPr/>
              <p:nvPr/>
            </p:nvSpPr>
            <p:spPr>
              <a:xfrm>
                <a:off x="9424507" y="29077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9584424" y="29077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a:off x="9744011" y="29077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9902260" y="29077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10060344" y="29077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a:off x="10234164" y="29077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円/楕円 219"/>
              <p:cNvSpPr/>
              <p:nvPr/>
            </p:nvSpPr>
            <p:spPr>
              <a:xfrm>
                <a:off x="10386564" y="29077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10548664" y="29077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 name="グループ化 15"/>
          <p:cNvGrpSpPr/>
          <p:nvPr/>
        </p:nvGrpSpPr>
        <p:grpSpPr>
          <a:xfrm>
            <a:off x="3707904" y="1482597"/>
            <a:ext cx="1080120" cy="615679"/>
            <a:chOff x="3916756" y="1451239"/>
            <a:chExt cx="1080120" cy="615679"/>
          </a:xfrm>
        </p:grpSpPr>
        <p:sp>
          <p:nvSpPr>
            <p:cNvPr id="15" name="テキスト ボックス 14"/>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33</a:t>
              </a:r>
            </a:p>
          </p:txBody>
        </p:sp>
        <p:sp>
          <p:nvSpPr>
            <p:cNvPr id="246" name="テキスト ボックス 245"/>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48</a:t>
              </a:r>
              <a:endParaRPr kumimoji="1" lang="ja-JP" altLang="en-US" dirty="0"/>
            </a:p>
          </p:txBody>
        </p:sp>
      </p:grpSp>
      <p:grpSp>
        <p:nvGrpSpPr>
          <p:cNvPr id="247" name="グループ化 246"/>
          <p:cNvGrpSpPr/>
          <p:nvPr/>
        </p:nvGrpSpPr>
        <p:grpSpPr>
          <a:xfrm>
            <a:off x="3707904" y="2597297"/>
            <a:ext cx="1080120" cy="615679"/>
            <a:chOff x="3916756" y="1451239"/>
            <a:chExt cx="1080120" cy="615679"/>
          </a:xfrm>
        </p:grpSpPr>
        <p:sp>
          <p:nvSpPr>
            <p:cNvPr id="248" name="テキスト ボックス 247"/>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35</a:t>
              </a:r>
            </a:p>
          </p:txBody>
        </p:sp>
        <p:sp>
          <p:nvSpPr>
            <p:cNvPr id="249" name="テキスト ボックス 248"/>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48</a:t>
              </a:r>
              <a:endParaRPr kumimoji="1" lang="ja-JP" altLang="en-US" dirty="0"/>
            </a:p>
          </p:txBody>
        </p:sp>
      </p:grpSp>
      <p:grpSp>
        <p:nvGrpSpPr>
          <p:cNvPr id="250" name="グループ化 249"/>
          <p:cNvGrpSpPr/>
          <p:nvPr/>
        </p:nvGrpSpPr>
        <p:grpSpPr>
          <a:xfrm>
            <a:off x="3707904" y="3677417"/>
            <a:ext cx="1080120" cy="615679"/>
            <a:chOff x="3916756" y="1451239"/>
            <a:chExt cx="1080120" cy="615679"/>
          </a:xfrm>
        </p:grpSpPr>
        <p:sp>
          <p:nvSpPr>
            <p:cNvPr id="251" name="テキスト ボックス 250"/>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35</a:t>
              </a:r>
            </a:p>
          </p:txBody>
        </p:sp>
        <p:sp>
          <p:nvSpPr>
            <p:cNvPr id="252" name="テキスト ボックス 251"/>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50</a:t>
              </a:r>
              <a:endParaRPr kumimoji="1" lang="ja-JP" altLang="en-US" dirty="0"/>
            </a:p>
          </p:txBody>
        </p:sp>
      </p:grpSp>
      <p:grpSp>
        <p:nvGrpSpPr>
          <p:cNvPr id="253" name="グループ化 252"/>
          <p:cNvGrpSpPr/>
          <p:nvPr/>
        </p:nvGrpSpPr>
        <p:grpSpPr>
          <a:xfrm>
            <a:off x="3678974" y="4771605"/>
            <a:ext cx="1080120" cy="615679"/>
            <a:chOff x="3916756" y="1451239"/>
            <a:chExt cx="1080120" cy="615679"/>
          </a:xfrm>
        </p:grpSpPr>
        <p:sp>
          <p:nvSpPr>
            <p:cNvPr id="254" name="テキスト ボックス 253"/>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34</a:t>
              </a:r>
            </a:p>
          </p:txBody>
        </p:sp>
        <p:sp>
          <p:nvSpPr>
            <p:cNvPr id="255" name="テキスト ボックス 254"/>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48</a:t>
              </a:r>
              <a:endParaRPr kumimoji="1" lang="ja-JP" altLang="en-US" dirty="0"/>
            </a:p>
          </p:txBody>
        </p:sp>
      </p:grpSp>
      <p:grpSp>
        <p:nvGrpSpPr>
          <p:cNvPr id="256" name="グループ化 255"/>
          <p:cNvGrpSpPr/>
          <p:nvPr/>
        </p:nvGrpSpPr>
        <p:grpSpPr>
          <a:xfrm>
            <a:off x="3678100" y="5837657"/>
            <a:ext cx="1080120" cy="615679"/>
            <a:chOff x="3916756" y="1451239"/>
            <a:chExt cx="1080120" cy="615679"/>
          </a:xfrm>
        </p:grpSpPr>
        <p:sp>
          <p:nvSpPr>
            <p:cNvPr id="257" name="テキスト ボックス 256"/>
            <p:cNvSpPr txBox="1"/>
            <p:nvPr/>
          </p:nvSpPr>
          <p:spPr>
            <a:xfrm>
              <a:off x="3916756" y="1451239"/>
              <a:ext cx="1080120" cy="369332"/>
            </a:xfrm>
            <a:prstGeom prst="rect">
              <a:avLst/>
            </a:prstGeom>
            <a:noFill/>
          </p:spPr>
          <p:txBody>
            <a:bodyPr wrap="square" rtlCol="0">
              <a:spAutoFit/>
            </a:bodyPr>
            <a:lstStyle/>
            <a:p>
              <a:pPr algn="ctr"/>
              <a:r>
                <a:rPr kumimoji="1" lang="en-US" altLang="ja-JP" dirty="0" err="1" smtClean="0"/>
                <a:t>N</a:t>
              </a:r>
              <a:r>
                <a:rPr kumimoji="1" lang="en-US" altLang="ja-JP" baseline="30000" dirty="0" err="1" smtClean="0"/>
                <a:t>p</a:t>
              </a:r>
              <a:r>
                <a:rPr lang="en-US" altLang="ja-JP" dirty="0"/>
                <a:t> </a:t>
              </a:r>
              <a:r>
                <a:rPr lang="en-US" altLang="ja-JP" dirty="0" smtClean="0"/>
                <a:t>= 36</a:t>
              </a:r>
            </a:p>
          </p:txBody>
        </p:sp>
        <p:sp>
          <p:nvSpPr>
            <p:cNvPr id="258" name="テキスト ボックス 257"/>
            <p:cNvSpPr txBox="1"/>
            <p:nvPr/>
          </p:nvSpPr>
          <p:spPr>
            <a:xfrm>
              <a:off x="3916756" y="1697586"/>
              <a:ext cx="1080120" cy="369332"/>
            </a:xfrm>
            <a:prstGeom prst="rect">
              <a:avLst/>
            </a:prstGeom>
            <a:noFill/>
          </p:spPr>
          <p:txBody>
            <a:bodyPr wrap="square" rtlCol="0">
              <a:spAutoFit/>
            </a:bodyPr>
            <a:lstStyle/>
            <a:p>
              <a:pPr algn="ctr"/>
              <a:r>
                <a:rPr kumimoji="1" lang="en-US" altLang="ja-JP" dirty="0" err="1" smtClean="0"/>
                <a:t>N</a:t>
              </a:r>
              <a:r>
                <a:rPr lang="en-US" altLang="ja-JP" baseline="30000" dirty="0" err="1"/>
                <a:t>n</a:t>
              </a:r>
              <a:r>
                <a:rPr lang="en-US" altLang="ja-JP" dirty="0" smtClean="0"/>
                <a:t> = 48</a:t>
              </a:r>
              <a:endParaRPr kumimoji="1" lang="ja-JP" altLang="en-US" dirty="0"/>
            </a:p>
          </p:txBody>
        </p:sp>
      </p:gr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728"/>
            <a:ext cx="3507652" cy="2865827"/>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934432"/>
            <a:ext cx="3517603" cy="2870802"/>
          </a:xfrm>
          <a:prstGeom prst="rect">
            <a:avLst/>
          </a:prstGeom>
        </p:spPr>
      </p:pic>
    </p:spTree>
    <p:extLst>
      <p:ext uri="{BB962C8B-B14F-4D97-AF65-F5344CB8AC3E}">
        <p14:creationId xmlns:p14="http://schemas.microsoft.com/office/powerpoint/2010/main" val="675923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2" name="タイトル 1"/>
          <p:cNvSpPr>
            <a:spLocks noGrp="1"/>
          </p:cNvSpPr>
          <p:nvPr>
            <p:ph type="title"/>
          </p:nvPr>
        </p:nvSpPr>
        <p:spPr/>
        <p:txBody>
          <a:bodyPr/>
          <a:lstStyle/>
          <a:p>
            <a:r>
              <a:rPr lang="en-US" altLang="ja-JP" dirty="0" smtClean="0"/>
              <a:t>Topic 1: Coexistence of </a:t>
            </a:r>
            <a:r>
              <a:rPr lang="en-US" altLang="ja-JP" dirty="0"/>
              <a:t>deformations in A</a:t>
            </a:r>
            <a:r>
              <a:rPr lang="en-US" altLang="ja-JP" dirty="0">
                <a:latin typeface="Cambria Math"/>
                <a:ea typeface="Cambria Math"/>
              </a:rPr>
              <a:t>≃</a:t>
            </a:r>
            <a:r>
              <a:rPr lang="en-US" altLang="ja-JP" dirty="0"/>
              <a:t>40 nuclei</a:t>
            </a:r>
            <a:endParaRPr kumimoji="1" lang="ja-JP" altLang="en-US" dirty="0"/>
          </a:p>
        </p:txBody>
      </p:sp>
      <p:sp>
        <p:nvSpPr>
          <p:cNvPr id="10" name="テキスト ボックス 9"/>
          <p:cNvSpPr txBox="1"/>
          <p:nvPr/>
        </p:nvSpPr>
        <p:spPr>
          <a:xfrm>
            <a:off x="65077" y="836712"/>
            <a:ext cx="9013846" cy="461665"/>
          </a:xfrm>
          <a:prstGeom prst="rect">
            <a:avLst/>
          </a:prstGeom>
          <a:noFill/>
        </p:spPr>
        <p:txBody>
          <a:bodyPr wrap="square" rtlCol="0">
            <a:spAutoFit/>
          </a:bodyPr>
          <a:lstStyle/>
          <a:p>
            <a:pPr algn="ctr">
              <a:buSzPct val="90000"/>
            </a:pPr>
            <a:r>
              <a:rPr lang="en-US" altLang="ja-JP" sz="2400" b="1" dirty="0" smtClean="0">
                <a:solidFill>
                  <a:srgbClr val="FF0000"/>
                </a:solidFill>
              </a:rPr>
              <a:t>Different deformations could appear in the excited states in a nucleus</a:t>
            </a:r>
            <a:endParaRPr kumimoji="1" lang="ja-JP" altLang="en-US" sz="2400" b="1" dirty="0">
              <a:solidFill>
                <a:srgbClr val="FF0000"/>
              </a:solidFill>
            </a:endParaRPr>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268760"/>
            <a:ext cx="4092714" cy="4388897"/>
          </a:xfrm>
          <a:prstGeom prst="rect">
            <a:avLst/>
          </a:prstGeom>
        </p:spPr>
      </p:pic>
      <p:grpSp>
        <p:nvGrpSpPr>
          <p:cNvPr id="35" name="グループ化 34"/>
          <p:cNvGrpSpPr/>
          <p:nvPr/>
        </p:nvGrpSpPr>
        <p:grpSpPr>
          <a:xfrm>
            <a:off x="467544" y="4437112"/>
            <a:ext cx="3816424" cy="1944216"/>
            <a:chOff x="971600" y="4581128"/>
            <a:chExt cx="3816424" cy="1944216"/>
          </a:xfrm>
        </p:grpSpPr>
        <p:sp>
          <p:nvSpPr>
            <p:cNvPr id="24" name="角丸四角形 23"/>
            <p:cNvSpPr/>
            <p:nvPr/>
          </p:nvSpPr>
          <p:spPr>
            <a:xfrm>
              <a:off x="1031590" y="4581128"/>
              <a:ext cx="3756434" cy="1944216"/>
            </a:xfrm>
            <a:prstGeom prst="roundRect">
              <a:avLst>
                <a:gd name="adj" fmla="val 1218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242392" y="5733256"/>
              <a:ext cx="3473624" cy="746358"/>
            </a:xfrm>
            <a:prstGeom prst="rect">
              <a:avLst/>
            </a:prstGeom>
          </p:spPr>
          <p:txBody>
            <a:bodyPr wrap="square">
              <a:spAutoFit/>
            </a:bodyPr>
            <a:lstStyle/>
            <a:p>
              <a:pPr>
                <a:lnSpc>
                  <a:spcPts val="1700"/>
                </a:lnSpc>
              </a:pPr>
              <a:r>
                <a:rPr lang="da-DK" altLang="ja-JP" sz="1600" dirty="0" smtClean="0"/>
                <a:t>Svensson </a:t>
              </a:r>
              <a:r>
                <a:rPr lang="da-DK" altLang="ja-JP" sz="1600" i="1" dirty="0"/>
                <a:t>et al</a:t>
              </a:r>
              <a:r>
                <a:rPr lang="da-DK" altLang="ja-JP" sz="1600" dirty="0" smtClean="0"/>
                <a:t>., PRC</a:t>
              </a:r>
              <a:r>
                <a:rPr lang="da-DK" altLang="ja-JP" sz="1600" b="1" dirty="0" smtClean="0"/>
                <a:t>63</a:t>
              </a:r>
              <a:r>
                <a:rPr lang="da-DK" altLang="ja-JP" sz="1600" dirty="0"/>
                <a:t>, </a:t>
              </a:r>
              <a:r>
                <a:rPr lang="da-DK" altLang="ja-JP" sz="1600" dirty="0" smtClean="0"/>
                <a:t>061301R </a:t>
              </a:r>
              <a:r>
                <a:rPr lang="da-DK" altLang="ja-JP" sz="1600" dirty="0"/>
                <a:t>(2001</a:t>
              </a:r>
              <a:r>
                <a:rPr lang="da-DK" altLang="ja-JP" sz="1600" dirty="0" smtClean="0"/>
                <a:t>). </a:t>
              </a:r>
            </a:p>
            <a:p>
              <a:pPr>
                <a:lnSpc>
                  <a:spcPts val="1700"/>
                </a:lnSpc>
              </a:pPr>
              <a:r>
                <a:rPr lang="en-US" altLang="ja-JP" sz="1600" dirty="0" err="1" smtClean="0"/>
                <a:t>Ideguchi</a:t>
              </a:r>
              <a:r>
                <a:rPr lang="en-US" altLang="ja-JP" sz="1600" dirty="0"/>
                <a:t>, </a:t>
              </a:r>
              <a:r>
                <a:rPr lang="en-US" altLang="ja-JP" sz="1600" i="1" dirty="0"/>
                <a:t>et al</a:t>
              </a:r>
              <a:r>
                <a:rPr lang="en-US" altLang="ja-JP" sz="1600" dirty="0"/>
                <a:t>., PRL </a:t>
              </a:r>
              <a:r>
                <a:rPr lang="en-US" altLang="ja-JP" sz="1600" b="1" dirty="0"/>
                <a:t>87</a:t>
              </a:r>
              <a:r>
                <a:rPr lang="en-US" altLang="ja-JP" sz="1600" dirty="0"/>
                <a:t>, 222501 (</a:t>
              </a:r>
              <a:r>
                <a:rPr lang="en-US" altLang="ja-JP" sz="1600" dirty="0" smtClean="0"/>
                <a:t>2001) </a:t>
              </a:r>
            </a:p>
            <a:p>
              <a:pPr>
                <a:lnSpc>
                  <a:spcPts val="1700"/>
                </a:lnSpc>
              </a:pPr>
              <a:r>
                <a:rPr lang="da-DK" altLang="ja-JP" sz="1600" dirty="0" smtClean="0"/>
                <a:t>O’Leary</a:t>
              </a:r>
              <a:r>
                <a:rPr lang="da-DK" altLang="ja-JP" sz="1600" dirty="0"/>
                <a:t>, </a:t>
              </a:r>
              <a:r>
                <a:rPr lang="da-DK" altLang="ja-JP" sz="1600" i="1" dirty="0"/>
                <a:t>et al.</a:t>
              </a:r>
              <a:r>
                <a:rPr lang="da-DK" altLang="ja-JP" sz="1600" dirty="0"/>
                <a:t>, </a:t>
              </a:r>
              <a:r>
                <a:rPr lang="da-DK" altLang="ja-JP" sz="1600" dirty="0" smtClean="0"/>
                <a:t>PRC</a:t>
              </a:r>
              <a:r>
                <a:rPr lang="da-DK" altLang="ja-JP" sz="1600" b="1" dirty="0" smtClean="0"/>
                <a:t>61</a:t>
              </a:r>
              <a:r>
                <a:rPr lang="da-DK" altLang="ja-JP" sz="1600" dirty="0"/>
                <a:t>, 064314 (2000).</a:t>
              </a:r>
              <a:endParaRPr lang="ja-JP" altLang="en-US" sz="1600" dirty="0"/>
            </a:p>
          </p:txBody>
        </p:sp>
        <p:grpSp>
          <p:nvGrpSpPr>
            <p:cNvPr id="32" name="グループ化 31"/>
            <p:cNvGrpSpPr/>
            <p:nvPr/>
          </p:nvGrpSpPr>
          <p:grpSpPr>
            <a:xfrm>
              <a:off x="971600" y="4581128"/>
              <a:ext cx="3816424" cy="1126286"/>
              <a:chOff x="3239852" y="5381678"/>
              <a:chExt cx="3816424" cy="1126286"/>
            </a:xfrm>
          </p:grpSpPr>
          <p:sp>
            <p:nvSpPr>
              <p:cNvPr id="33" name="テキスト ボックス 32"/>
              <p:cNvSpPr txBox="1"/>
              <p:nvPr/>
            </p:nvSpPr>
            <p:spPr>
              <a:xfrm>
                <a:off x="3239852" y="5381678"/>
                <a:ext cx="3744416" cy="430887"/>
              </a:xfrm>
              <a:prstGeom prst="rect">
                <a:avLst/>
              </a:prstGeom>
              <a:noFill/>
            </p:spPr>
            <p:txBody>
              <a:bodyPr wrap="square" rtlCol="0">
                <a:spAutoFit/>
              </a:bodyPr>
              <a:lstStyle/>
              <a:p>
                <a:pPr algn="ctr"/>
                <a:r>
                  <a:rPr kumimoji="1" lang="en-US" altLang="ja-JP" sz="2200" b="1" dirty="0" smtClean="0">
                    <a:solidFill>
                      <a:schemeClr val="tx2">
                        <a:lumMod val="75000"/>
                      </a:schemeClr>
                    </a:solidFill>
                  </a:rPr>
                  <a:t>Superdeformed(SD)</a:t>
                </a:r>
                <a:r>
                  <a:rPr lang="en-US" altLang="ja-JP" sz="2200" b="1" dirty="0" smtClean="0">
                    <a:solidFill>
                      <a:schemeClr val="tx2">
                        <a:lumMod val="75000"/>
                      </a:schemeClr>
                    </a:solidFill>
                  </a:rPr>
                  <a:t> states</a:t>
                </a:r>
                <a:endParaRPr kumimoji="1" lang="ja-JP" altLang="en-US" sz="2200" b="1" dirty="0">
                  <a:solidFill>
                    <a:schemeClr val="tx2">
                      <a:lumMod val="75000"/>
                    </a:schemeClr>
                  </a:solidFill>
                </a:endParaRPr>
              </a:p>
            </p:txBody>
          </p:sp>
          <p:sp>
            <p:nvSpPr>
              <p:cNvPr id="34" name="テキスト ボックス 33"/>
              <p:cNvSpPr txBox="1"/>
              <p:nvPr/>
            </p:nvSpPr>
            <p:spPr>
              <a:xfrm>
                <a:off x="3267148" y="5800078"/>
                <a:ext cx="3789128" cy="707886"/>
              </a:xfrm>
              <a:prstGeom prst="rect">
                <a:avLst/>
              </a:prstGeom>
              <a:noFill/>
            </p:spPr>
            <p:txBody>
              <a:bodyPr wrap="square" rtlCol="0">
                <a:spAutoFit/>
              </a:bodyPr>
              <a:lstStyle/>
              <a:p>
                <a:pPr marL="72000" indent="-108000">
                  <a:buFont typeface="Arial" panose="020B0604020202020204" pitchFamily="34" charset="0"/>
                  <a:buChar char="•"/>
                </a:pPr>
                <a:r>
                  <a:rPr kumimoji="1" lang="en-US" altLang="ja-JP" sz="2000" dirty="0" smtClean="0">
                    <a:solidFill>
                      <a:schemeClr val="tx2">
                        <a:lumMod val="75000"/>
                      </a:schemeClr>
                    </a:solidFill>
                  </a:rPr>
                  <a:t>With 1:2 axis ratio of deformation</a:t>
                </a:r>
              </a:p>
              <a:p>
                <a:pPr marL="72000" indent="-108000">
                  <a:buFont typeface="Arial" panose="020B0604020202020204" pitchFamily="34" charset="0"/>
                  <a:buChar char="•"/>
                </a:pPr>
                <a:r>
                  <a:rPr lang="en-US" altLang="ja-JP" sz="2000" dirty="0" smtClean="0">
                    <a:solidFill>
                      <a:schemeClr val="tx2">
                        <a:lumMod val="75000"/>
                      </a:schemeClr>
                    </a:solidFill>
                  </a:rPr>
                  <a:t>Observed in </a:t>
                </a:r>
                <a:r>
                  <a:rPr lang="en-US" altLang="ja-JP" sz="2000" baseline="30000" dirty="0" smtClean="0">
                    <a:solidFill>
                      <a:schemeClr val="tx2">
                        <a:lumMod val="75000"/>
                      </a:schemeClr>
                    </a:solidFill>
                  </a:rPr>
                  <a:t>40</a:t>
                </a:r>
                <a:r>
                  <a:rPr lang="en-US" altLang="ja-JP" sz="2000" dirty="0" smtClean="0">
                    <a:solidFill>
                      <a:schemeClr val="tx2">
                        <a:lumMod val="75000"/>
                      </a:schemeClr>
                    </a:solidFill>
                  </a:rPr>
                  <a:t>Ca, </a:t>
                </a:r>
                <a:r>
                  <a:rPr lang="en-US" altLang="ja-JP" sz="2000" baseline="30000" dirty="0" smtClean="0">
                    <a:solidFill>
                      <a:schemeClr val="tx2">
                        <a:lumMod val="75000"/>
                      </a:schemeClr>
                    </a:solidFill>
                  </a:rPr>
                  <a:t>36</a:t>
                </a:r>
                <a:r>
                  <a:rPr lang="en-US" altLang="ja-JP" sz="2000" dirty="0" smtClean="0">
                    <a:solidFill>
                      <a:schemeClr val="tx2">
                        <a:lumMod val="75000"/>
                      </a:schemeClr>
                    </a:solidFill>
                  </a:rPr>
                  <a:t>Ar and </a:t>
                </a:r>
                <a:r>
                  <a:rPr lang="en-US" altLang="ja-JP" sz="2000" baseline="30000" dirty="0" smtClean="0">
                    <a:solidFill>
                      <a:schemeClr val="tx2">
                        <a:lumMod val="75000"/>
                      </a:schemeClr>
                    </a:solidFill>
                  </a:rPr>
                  <a:t>44</a:t>
                </a:r>
                <a:r>
                  <a:rPr lang="en-US" altLang="ja-JP" sz="2000" dirty="0" smtClean="0">
                    <a:solidFill>
                      <a:schemeClr val="tx2">
                        <a:lumMod val="75000"/>
                      </a:schemeClr>
                    </a:solidFill>
                  </a:rPr>
                  <a:t>Ti</a:t>
                </a:r>
                <a:endParaRPr kumimoji="1" lang="ja-JP" altLang="en-US" sz="2000" dirty="0">
                  <a:solidFill>
                    <a:schemeClr val="tx2">
                      <a:lumMod val="75000"/>
                    </a:schemeClr>
                  </a:solidFill>
                </a:endParaRPr>
              </a:p>
            </p:txBody>
          </p:sp>
        </p:grpSp>
      </p:grpSp>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1268760"/>
            <a:ext cx="4477342" cy="4797152"/>
          </a:xfrm>
          <a:prstGeom prst="rect">
            <a:avLst/>
          </a:prstGeom>
        </p:spPr>
      </p:pic>
      <p:sp>
        <p:nvSpPr>
          <p:cNvPr id="38" name="テキスト ボックス 37"/>
          <p:cNvSpPr txBox="1"/>
          <p:nvPr/>
        </p:nvSpPr>
        <p:spPr>
          <a:xfrm>
            <a:off x="1655676" y="6392941"/>
            <a:ext cx="5832648" cy="492443"/>
          </a:xfrm>
          <a:prstGeom prst="rect">
            <a:avLst/>
          </a:prstGeom>
          <a:noFill/>
        </p:spPr>
        <p:txBody>
          <a:bodyPr wrap="square" rtlCol="0">
            <a:spAutoFit/>
          </a:bodyPr>
          <a:lstStyle/>
          <a:p>
            <a:pPr algn="ctr"/>
            <a:r>
              <a:rPr lang="en-US" altLang="ja-JP" sz="2600" b="1" dirty="0" smtClean="0">
                <a:solidFill>
                  <a:srgbClr val="FF0000"/>
                </a:solidFill>
              </a:rPr>
              <a:t>If a </a:t>
            </a:r>
            <a:r>
              <a:rPr lang="en-US" altLang="ja-JP" sz="2600" b="1" dirty="0" smtClean="0">
                <a:solidFill>
                  <a:srgbClr val="FF0000"/>
                </a:solidFill>
                <a:latin typeface="Symbol" panose="05050102010706020507" pitchFamily="18" charset="2"/>
              </a:rPr>
              <a:t>L</a:t>
            </a:r>
            <a:r>
              <a:rPr lang="en-US" altLang="ja-JP" sz="2600" b="1" dirty="0" smtClean="0">
                <a:solidFill>
                  <a:srgbClr val="FF0000"/>
                </a:solidFill>
              </a:rPr>
              <a:t> particle is added, w</a:t>
            </a:r>
            <a:r>
              <a:rPr kumimoji="1" lang="en-US" altLang="ja-JP" sz="2600" b="1" dirty="0" smtClean="0">
                <a:solidFill>
                  <a:srgbClr val="FF0000"/>
                </a:solidFill>
              </a:rPr>
              <a:t>hat is happen?</a:t>
            </a:r>
            <a:endParaRPr kumimoji="1" lang="ja-JP" altLang="en-US" sz="2600" b="1" dirty="0">
              <a:solidFill>
                <a:srgbClr val="FF0000"/>
              </a:solidFill>
            </a:endParaRPr>
          </a:p>
        </p:txBody>
      </p:sp>
      <p:sp>
        <p:nvSpPr>
          <p:cNvPr id="41" name="テキスト ボックス 40"/>
          <p:cNvSpPr txBox="1"/>
          <p:nvPr/>
        </p:nvSpPr>
        <p:spPr>
          <a:xfrm>
            <a:off x="4499992" y="6053226"/>
            <a:ext cx="4680520" cy="400110"/>
          </a:xfrm>
          <a:prstGeom prst="rect">
            <a:avLst/>
          </a:prstGeom>
          <a:noFill/>
        </p:spPr>
        <p:txBody>
          <a:bodyPr wrap="square" rtlCol="0">
            <a:spAutoFit/>
          </a:bodyPr>
          <a:lstStyle/>
          <a:p>
            <a:pPr algn="ctr"/>
            <a:r>
              <a:rPr lang="en-US" altLang="ja-JP" sz="2000" dirty="0" smtClean="0"/>
              <a:t>Various deformed states also appear i</a:t>
            </a:r>
            <a:r>
              <a:rPr kumimoji="1" lang="en-US" altLang="ja-JP" sz="2000" dirty="0" smtClean="0"/>
              <a:t>n </a:t>
            </a:r>
            <a:r>
              <a:rPr kumimoji="1" lang="en-US" altLang="ja-JP" sz="2000" baseline="30000" dirty="0" smtClean="0"/>
              <a:t>38</a:t>
            </a:r>
            <a:r>
              <a:rPr kumimoji="1" lang="en-US" altLang="ja-JP" sz="2000" dirty="0" smtClean="0"/>
              <a:t>Ar</a:t>
            </a:r>
            <a:endParaRPr kumimoji="1" lang="ja-JP" altLang="en-US" sz="2000" dirty="0"/>
          </a:p>
        </p:txBody>
      </p:sp>
      <p:sp>
        <p:nvSpPr>
          <p:cNvPr id="4" name="テキスト ボックス 3"/>
          <p:cNvSpPr txBox="1"/>
          <p:nvPr/>
        </p:nvSpPr>
        <p:spPr>
          <a:xfrm>
            <a:off x="1691680" y="3385128"/>
            <a:ext cx="1052736" cy="400110"/>
          </a:xfrm>
          <a:prstGeom prst="rect">
            <a:avLst/>
          </a:prstGeom>
          <a:noFill/>
        </p:spPr>
        <p:txBody>
          <a:bodyPr wrap="square" rtlCol="0">
            <a:spAutoFit/>
          </a:bodyPr>
          <a:lstStyle/>
          <a:p>
            <a:pPr algn="ctr"/>
            <a:r>
              <a:rPr kumimoji="1" lang="en-US" altLang="ja-JP" sz="2000" b="1" dirty="0" smtClean="0">
                <a:solidFill>
                  <a:schemeClr val="tx2"/>
                </a:solidFill>
                <a:latin typeface="Symbol" panose="05050102010706020507" pitchFamily="18" charset="2"/>
              </a:rPr>
              <a:t>b </a:t>
            </a:r>
            <a:r>
              <a:rPr kumimoji="1" lang="en-US" altLang="ja-JP" sz="2000" b="1" dirty="0" smtClean="0">
                <a:solidFill>
                  <a:schemeClr val="tx2"/>
                </a:solidFill>
                <a:latin typeface="Cambria Math"/>
                <a:ea typeface="Cambria Math"/>
              </a:rPr>
              <a:t>≃</a:t>
            </a:r>
            <a:r>
              <a:rPr kumimoji="1" lang="en-US" altLang="ja-JP" sz="2000" b="1" dirty="0" smtClean="0">
                <a:solidFill>
                  <a:schemeClr val="tx2"/>
                </a:solidFill>
                <a:latin typeface="Symbol" panose="05050102010706020507" pitchFamily="18" charset="2"/>
              </a:rPr>
              <a:t> 0.3</a:t>
            </a:r>
            <a:endParaRPr kumimoji="1" lang="ja-JP" altLang="en-US" sz="2000" b="1" dirty="0">
              <a:solidFill>
                <a:schemeClr val="tx2"/>
              </a:solidFill>
              <a:latin typeface="Symbol" panose="05050102010706020507" pitchFamily="18" charset="2"/>
            </a:endParaRPr>
          </a:p>
        </p:txBody>
      </p:sp>
      <p:sp>
        <p:nvSpPr>
          <p:cNvPr id="16" name="テキスト ボックス 15"/>
          <p:cNvSpPr txBox="1"/>
          <p:nvPr/>
        </p:nvSpPr>
        <p:spPr>
          <a:xfrm>
            <a:off x="2943200" y="2926524"/>
            <a:ext cx="1052736" cy="400110"/>
          </a:xfrm>
          <a:prstGeom prst="rect">
            <a:avLst/>
          </a:prstGeom>
          <a:noFill/>
        </p:spPr>
        <p:txBody>
          <a:bodyPr wrap="square" rtlCol="0">
            <a:spAutoFit/>
          </a:bodyPr>
          <a:lstStyle/>
          <a:p>
            <a:pPr algn="ctr"/>
            <a:r>
              <a:rPr kumimoji="1" lang="en-US" altLang="ja-JP" sz="2000" b="1" dirty="0" smtClean="0">
                <a:solidFill>
                  <a:schemeClr val="tx2"/>
                </a:solidFill>
                <a:latin typeface="Symbol" panose="05050102010706020507" pitchFamily="18" charset="2"/>
              </a:rPr>
              <a:t>b </a:t>
            </a:r>
            <a:r>
              <a:rPr kumimoji="1" lang="en-US" altLang="ja-JP" sz="2000" b="1" dirty="0" smtClean="0">
                <a:solidFill>
                  <a:schemeClr val="tx2"/>
                </a:solidFill>
                <a:latin typeface="Cambria Math"/>
                <a:ea typeface="Cambria Math"/>
              </a:rPr>
              <a:t>≃</a:t>
            </a:r>
            <a:r>
              <a:rPr kumimoji="1" lang="en-US" altLang="ja-JP" sz="2000" b="1" dirty="0" smtClean="0">
                <a:solidFill>
                  <a:schemeClr val="tx2"/>
                </a:solidFill>
                <a:latin typeface="Symbol" panose="05050102010706020507" pitchFamily="18" charset="2"/>
              </a:rPr>
              <a:t> 0.6</a:t>
            </a:r>
            <a:endParaRPr kumimoji="1" lang="ja-JP" altLang="en-US" sz="2000" b="1" dirty="0">
              <a:solidFill>
                <a:schemeClr val="tx2"/>
              </a:solidFill>
              <a:latin typeface="Symbol" panose="05050102010706020507" pitchFamily="18" charset="2"/>
            </a:endParaRPr>
          </a:p>
        </p:txBody>
      </p:sp>
      <p:cxnSp>
        <p:nvCxnSpPr>
          <p:cNvPr id="6" name="直線矢印コネクタ 5"/>
          <p:cNvCxnSpPr/>
          <p:nvPr/>
        </p:nvCxnSpPr>
        <p:spPr>
          <a:xfrm>
            <a:off x="2891512" y="2376542"/>
            <a:ext cx="960408" cy="0"/>
          </a:xfrm>
          <a:prstGeom prst="straightConnector1">
            <a:avLst/>
          </a:prstGeom>
          <a:ln w="28575">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359701" y="2060848"/>
            <a:ext cx="0" cy="616227"/>
          </a:xfrm>
          <a:prstGeom prst="straightConnector1">
            <a:avLst/>
          </a:prstGeom>
          <a:ln w="28575">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397560" y="2557908"/>
            <a:ext cx="144016" cy="338554"/>
          </a:xfrm>
          <a:prstGeom prst="rect">
            <a:avLst/>
          </a:prstGeom>
          <a:noFill/>
        </p:spPr>
        <p:txBody>
          <a:bodyPr wrap="square" rtlCol="0">
            <a:spAutoFit/>
          </a:bodyPr>
          <a:lstStyle/>
          <a:p>
            <a:pPr algn="ctr"/>
            <a:r>
              <a:rPr kumimoji="1" lang="en-US" altLang="ja-JP" sz="1600" b="1" dirty="0" smtClean="0">
                <a:solidFill>
                  <a:schemeClr val="accent6">
                    <a:lumMod val="75000"/>
                  </a:schemeClr>
                </a:solidFill>
              </a:rPr>
              <a:t>1</a:t>
            </a:r>
            <a:endParaRPr kumimoji="1" lang="ja-JP" altLang="en-US" sz="1600" b="1" dirty="0">
              <a:solidFill>
                <a:schemeClr val="accent6">
                  <a:lumMod val="75000"/>
                </a:schemeClr>
              </a:solidFill>
            </a:endParaRPr>
          </a:p>
        </p:txBody>
      </p:sp>
      <p:sp>
        <p:nvSpPr>
          <p:cNvPr id="27" name="テキスト ボックス 26"/>
          <p:cNvSpPr txBox="1"/>
          <p:nvPr/>
        </p:nvSpPr>
        <p:spPr>
          <a:xfrm>
            <a:off x="3855277" y="2155922"/>
            <a:ext cx="144016" cy="338554"/>
          </a:xfrm>
          <a:prstGeom prst="rect">
            <a:avLst/>
          </a:prstGeom>
          <a:noFill/>
        </p:spPr>
        <p:txBody>
          <a:bodyPr wrap="square" rtlCol="0">
            <a:spAutoFit/>
          </a:bodyPr>
          <a:lstStyle/>
          <a:p>
            <a:pPr algn="ctr"/>
            <a:r>
              <a:rPr lang="en-US" altLang="ja-JP" sz="1600" b="1" dirty="0">
                <a:solidFill>
                  <a:schemeClr val="accent6">
                    <a:lumMod val="75000"/>
                  </a:schemeClr>
                </a:solidFill>
              </a:rPr>
              <a:t>2</a:t>
            </a:r>
            <a:endParaRPr kumimoji="1" lang="ja-JP" altLang="en-US" sz="1600" b="1" dirty="0">
              <a:solidFill>
                <a:schemeClr val="accent6">
                  <a:lumMod val="75000"/>
                </a:schemeClr>
              </a:solidFill>
            </a:endParaRPr>
          </a:p>
        </p:txBody>
      </p:sp>
      <p:sp>
        <p:nvSpPr>
          <p:cNvPr id="21" name="テキスト ボックス 20"/>
          <p:cNvSpPr txBox="1"/>
          <p:nvPr/>
        </p:nvSpPr>
        <p:spPr>
          <a:xfrm>
            <a:off x="683568" y="3933056"/>
            <a:ext cx="1052736" cy="400110"/>
          </a:xfrm>
          <a:prstGeom prst="rect">
            <a:avLst/>
          </a:prstGeom>
          <a:noFill/>
        </p:spPr>
        <p:txBody>
          <a:bodyPr wrap="square" rtlCol="0">
            <a:spAutoFit/>
          </a:bodyPr>
          <a:lstStyle/>
          <a:p>
            <a:pPr algn="ctr"/>
            <a:r>
              <a:rPr kumimoji="1" lang="en-US" altLang="ja-JP" sz="2000" b="1" dirty="0" smtClean="0">
                <a:solidFill>
                  <a:schemeClr val="tx2"/>
                </a:solidFill>
                <a:latin typeface="Symbol" panose="05050102010706020507" pitchFamily="18" charset="2"/>
              </a:rPr>
              <a:t>b </a:t>
            </a:r>
            <a:r>
              <a:rPr kumimoji="1" lang="en-US" altLang="ja-JP" sz="2000" b="1" dirty="0" smtClean="0">
                <a:solidFill>
                  <a:schemeClr val="tx2"/>
                </a:solidFill>
                <a:latin typeface="Cambria Math"/>
                <a:ea typeface="Cambria Math"/>
              </a:rPr>
              <a:t>≃</a:t>
            </a:r>
            <a:r>
              <a:rPr kumimoji="1" lang="en-US" altLang="ja-JP" sz="2000" b="1" dirty="0" smtClean="0">
                <a:solidFill>
                  <a:schemeClr val="tx2"/>
                </a:solidFill>
                <a:latin typeface="Symbol" panose="05050102010706020507" pitchFamily="18" charset="2"/>
              </a:rPr>
              <a:t> </a:t>
            </a:r>
            <a:r>
              <a:rPr kumimoji="1" lang="en-US" altLang="ja-JP" sz="2000" b="1" dirty="0" smtClean="0">
                <a:solidFill>
                  <a:schemeClr val="tx2"/>
                </a:solidFill>
                <a:latin typeface="Symbol" panose="05050102010706020507" pitchFamily="18" charset="2"/>
              </a:rPr>
              <a:t>0.0</a:t>
            </a:r>
            <a:endParaRPr kumimoji="1" lang="ja-JP" altLang="en-US" sz="2000" b="1" dirty="0">
              <a:solidFill>
                <a:schemeClr val="tx2"/>
              </a:solidFill>
              <a:latin typeface="Symbol" panose="05050102010706020507" pitchFamily="18" charset="2"/>
            </a:endParaRPr>
          </a:p>
        </p:txBody>
      </p:sp>
    </p:spTree>
    <p:extLst>
      <p:ext uri="{BB962C8B-B14F-4D97-AF65-F5344CB8AC3E}">
        <p14:creationId xmlns:p14="http://schemas.microsoft.com/office/powerpoint/2010/main" val="38633746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Energy curve</a:t>
            </a:r>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387789"/>
            <a:ext cx="5446474" cy="4446770"/>
          </a:xfrm>
          <a:prstGeom prst="rect">
            <a:avLst/>
          </a:prstGeom>
        </p:spPr>
      </p:pic>
      <p:grpSp>
        <p:nvGrpSpPr>
          <p:cNvPr id="21" name="グループ化 20"/>
          <p:cNvGrpSpPr/>
          <p:nvPr/>
        </p:nvGrpSpPr>
        <p:grpSpPr>
          <a:xfrm>
            <a:off x="73763" y="836712"/>
            <a:ext cx="8993797" cy="615553"/>
            <a:chOff x="150203" y="2049908"/>
            <a:chExt cx="8993797" cy="615553"/>
          </a:xfrm>
        </p:grpSpPr>
        <p:grpSp>
          <p:nvGrpSpPr>
            <p:cNvPr id="22" name="グループ化 21"/>
            <p:cNvGrpSpPr/>
            <p:nvPr/>
          </p:nvGrpSpPr>
          <p:grpSpPr>
            <a:xfrm>
              <a:off x="150203" y="2049908"/>
              <a:ext cx="1080120" cy="615553"/>
              <a:chOff x="-1287944" y="1079267"/>
              <a:chExt cx="1080120" cy="615553"/>
            </a:xfrm>
          </p:grpSpPr>
          <p:sp>
            <p:nvSpPr>
              <p:cNvPr id="24" name="テキスト ボックス 23"/>
              <p:cNvSpPr txBox="1"/>
              <p:nvPr/>
            </p:nvSpPr>
            <p:spPr>
              <a:xfrm>
                <a:off x="-1287944" y="1079267"/>
                <a:ext cx="1080120" cy="615553"/>
              </a:xfrm>
              <a:prstGeom prst="rect">
                <a:avLst/>
              </a:prstGeom>
              <a:noFill/>
            </p:spPr>
            <p:txBody>
              <a:bodyPr wrap="square" rtlCol="0">
                <a:spAutoFit/>
              </a:bodyPr>
              <a:lstStyle/>
              <a:p>
                <a:pPr algn="ctr"/>
                <a:r>
                  <a:rPr lang="en-US" altLang="ja-JP" sz="3400" baseline="30000" dirty="0" smtClean="0"/>
                  <a:t>38</a:t>
                </a:r>
                <a:r>
                  <a:rPr kumimoji="1" lang="en-US" altLang="ja-JP" sz="3400" dirty="0" smtClean="0"/>
                  <a:t>Ar</a:t>
                </a:r>
                <a:endParaRPr kumimoji="1" lang="ja-JP" altLang="en-US" sz="3400" dirty="0"/>
              </a:p>
            </p:txBody>
          </p:sp>
          <p:sp>
            <p:nvSpPr>
              <p:cNvPr id="25" name="正方形/長方形 24"/>
              <p:cNvSpPr/>
              <p:nvPr/>
            </p:nvSpPr>
            <p:spPr>
              <a:xfrm>
                <a:off x="-1158837" y="1140520"/>
                <a:ext cx="872473" cy="5078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a:off x="1259632" y="2157328"/>
              <a:ext cx="7884368" cy="461665"/>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Energy </a:t>
              </a:r>
              <a:r>
                <a:rPr lang="en-US" altLang="ja-JP" sz="2400" b="1" dirty="0"/>
                <a:t>(local) minima </a:t>
              </a:r>
              <a:r>
                <a:rPr lang="en-US" altLang="ja-JP" sz="2400" b="1" dirty="0" smtClean="0"/>
                <a:t>with different deformations appear</a:t>
              </a:r>
              <a:endParaRPr lang="ja-JP" altLang="en-US" sz="2400" b="1" dirty="0"/>
            </a:p>
          </p:txBody>
        </p:sp>
      </p:grpSp>
      <p:pic>
        <p:nvPicPr>
          <p:cNvPr id="27" name="図 26"/>
          <p:cNvPicPr>
            <a:picLocks noChangeAspect="1"/>
          </p:cNvPicPr>
          <p:nvPr/>
        </p:nvPicPr>
        <p:blipFill rotWithShape="1">
          <a:blip r:embed="rId4">
            <a:extLst>
              <a:ext uri="{28A0092B-C50C-407E-A947-70E740481C1C}">
                <a14:useLocalDpi xmlns:a14="http://schemas.microsoft.com/office/drawing/2010/main" val="0"/>
              </a:ext>
            </a:extLst>
          </a:blip>
          <a:srcRect t="19013" r="78127" b="45109"/>
          <a:stretch/>
        </p:blipFill>
        <p:spPr>
          <a:xfrm>
            <a:off x="179512" y="4251144"/>
            <a:ext cx="1472257" cy="1482112"/>
          </a:xfrm>
          <a:prstGeom prst="rect">
            <a:avLst/>
          </a:prstGeom>
        </p:spPr>
      </p:pic>
      <p:pic>
        <p:nvPicPr>
          <p:cNvPr id="28" name="図 27"/>
          <p:cNvPicPr>
            <a:picLocks noChangeAspect="1"/>
          </p:cNvPicPr>
          <p:nvPr/>
        </p:nvPicPr>
        <p:blipFill rotWithShape="1">
          <a:blip r:embed="rId4">
            <a:extLst>
              <a:ext uri="{28A0092B-C50C-407E-A947-70E740481C1C}">
                <a14:useLocalDpi xmlns:a14="http://schemas.microsoft.com/office/drawing/2010/main" val="0"/>
              </a:ext>
            </a:extLst>
          </a:blip>
          <a:srcRect l="25192" t="19013" r="53048" b="45109"/>
          <a:stretch/>
        </p:blipFill>
        <p:spPr>
          <a:xfrm>
            <a:off x="188704" y="2623790"/>
            <a:ext cx="1464620" cy="1482111"/>
          </a:xfrm>
          <a:prstGeom prst="rect">
            <a:avLst/>
          </a:prstGeom>
        </p:spPr>
      </p:pic>
      <p:pic>
        <p:nvPicPr>
          <p:cNvPr id="29" name="図 28"/>
          <p:cNvPicPr>
            <a:picLocks noChangeAspect="1"/>
          </p:cNvPicPr>
          <p:nvPr/>
        </p:nvPicPr>
        <p:blipFill rotWithShape="1">
          <a:blip r:embed="rId4">
            <a:extLst>
              <a:ext uri="{28A0092B-C50C-407E-A947-70E740481C1C}">
                <a14:useLocalDpi xmlns:a14="http://schemas.microsoft.com/office/drawing/2010/main" val="0"/>
              </a:ext>
            </a:extLst>
          </a:blip>
          <a:srcRect l="51231" t="19013" r="26911" b="45109"/>
          <a:stretch/>
        </p:blipFill>
        <p:spPr>
          <a:xfrm>
            <a:off x="7596336" y="4314728"/>
            <a:ext cx="1471224" cy="1482112"/>
          </a:xfrm>
          <a:prstGeom prst="rect">
            <a:avLst/>
          </a:prstGeom>
        </p:spPr>
      </p:pic>
      <p:pic>
        <p:nvPicPr>
          <p:cNvPr id="30" name="図 29"/>
          <p:cNvPicPr>
            <a:picLocks noChangeAspect="1"/>
          </p:cNvPicPr>
          <p:nvPr/>
        </p:nvPicPr>
        <p:blipFill rotWithShape="1">
          <a:blip r:embed="rId4">
            <a:extLst>
              <a:ext uri="{28A0092B-C50C-407E-A947-70E740481C1C}">
                <a14:useLocalDpi xmlns:a14="http://schemas.microsoft.com/office/drawing/2010/main" val="0"/>
              </a:ext>
            </a:extLst>
          </a:blip>
          <a:srcRect l="78285" t="19013" b="45109"/>
          <a:stretch/>
        </p:blipFill>
        <p:spPr>
          <a:xfrm>
            <a:off x="7596336" y="2636912"/>
            <a:ext cx="1461644" cy="1482112"/>
          </a:xfrm>
          <a:prstGeom prst="rect">
            <a:avLst/>
          </a:prstGeom>
        </p:spPr>
      </p:pic>
      <p:cxnSp>
        <p:nvCxnSpPr>
          <p:cNvPr id="32" name="直線矢印コネクタ 31"/>
          <p:cNvCxnSpPr>
            <a:stCxn id="27" idx="3"/>
          </p:cNvCxnSpPr>
          <p:nvPr/>
        </p:nvCxnSpPr>
        <p:spPr>
          <a:xfrm flipV="1">
            <a:off x="1651769" y="4437112"/>
            <a:ext cx="1552079" cy="5550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1653324" y="3364845"/>
            <a:ext cx="2702652" cy="49620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29" idx="1"/>
          </p:cNvCxnSpPr>
          <p:nvPr/>
        </p:nvCxnSpPr>
        <p:spPr>
          <a:xfrm flipH="1" flipV="1">
            <a:off x="5546460" y="3517245"/>
            <a:ext cx="2049876" cy="153853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30" idx="1"/>
          </p:cNvCxnSpPr>
          <p:nvPr/>
        </p:nvCxnSpPr>
        <p:spPr>
          <a:xfrm flipH="1">
            <a:off x="6372200" y="3377968"/>
            <a:ext cx="1224136" cy="2466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1256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Results: </a:t>
            </a:r>
            <a:r>
              <a:rPr lang="en-US" altLang="ja-JP" dirty="0" smtClean="0"/>
              <a:t>Energy </a:t>
            </a:r>
            <a:r>
              <a:rPr lang="en-US" altLang="ja-JP" dirty="0"/>
              <a:t>curve</a:t>
            </a:r>
            <a:endParaRPr kumimoji="1" lang="ja-JP" altLang="en-US" dirty="0"/>
          </a:p>
        </p:txBody>
      </p:sp>
      <p:grpSp>
        <p:nvGrpSpPr>
          <p:cNvPr id="10" name="グループ化 9"/>
          <p:cNvGrpSpPr/>
          <p:nvPr/>
        </p:nvGrpSpPr>
        <p:grpSpPr>
          <a:xfrm>
            <a:off x="80208" y="1517883"/>
            <a:ext cx="8993797" cy="830997"/>
            <a:chOff x="150203" y="2004020"/>
            <a:chExt cx="8993797" cy="830997"/>
          </a:xfrm>
        </p:grpSpPr>
        <p:grpSp>
          <p:nvGrpSpPr>
            <p:cNvPr id="11" name="グループ化 10"/>
            <p:cNvGrpSpPr/>
            <p:nvPr/>
          </p:nvGrpSpPr>
          <p:grpSpPr>
            <a:xfrm>
              <a:off x="150203" y="2036260"/>
              <a:ext cx="1080120" cy="615553"/>
              <a:chOff x="-1287944" y="1065619"/>
              <a:chExt cx="1080120" cy="615553"/>
            </a:xfrm>
          </p:grpSpPr>
          <p:sp>
            <p:nvSpPr>
              <p:cNvPr id="16" name="テキスト ボックス 15"/>
              <p:cNvSpPr txBox="1"/>
              <p:nvPr/>
            </p:nvSpPr>
            <p:spPr>
              <a:xfrm>
                <a:off x="-1287944" y="1065619"/>
                <a:ext cx="1080120" cy="615553"/>
              </a:xfrm>
              <a:prstGeom prst="rect">
                <a:avLst/>
              </a:prstGeom>
              <a:noFill/>
            </p:spPr>
            <p:txBody>
              <a:bodyPr wrap="square" rtlCol="0">
                <a:spAutoFit/>
              </a:bodyPr>
              <a:lstStyle/>
              <a:p>
                <a:pPr algn="ctr"/>
                <a:r>
                  <a:rPr lang="en-US" altLang="ja-JP" sz="3400" baseline="30000" dirty="0" smtClean="0"/>
                  <a:t>39</a:t>
                </a:r>
                <a:r>
                  <a:rPr kumimoji="1" lang="en-US" altLang="ja-JP" sz="3400" dirty="0" smtClean="0"/>
                  <a:t>Ar</a:t>
                </a:r>
                <a:endParaRPr kumimoji="1" lang="ja-JP" altLang="en-US" sz="3400" dirty="0"/>
              </a:p>
            </p:txBody>
          </p:sp>
          <p:sp>
            <p:nvSpPr>
              <p:cNvPr id="17" name="正方形/長方形 16"/>
              <p:cNvSpPr/>
              <p:nvPr/>
            </p:nvSpPr>
            <p:spPr>
              <a:xfrm>
                <a:off x="-1158837" y="1140520"/>
                <a:ext cx="872473" cy="5078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074428" y="1220575"/>
                <a:ext cx="360996" cy="400110"/>
              </a:xfrm>
              <a:prstGeom prst="rect">
                <a:avLst/>
              </a:prstGeom>
            </p:spPr>
            <p:txBody>
              <a:bodyPr wrap="none">
                <a:spAutoFit/>
              </a:bodyPr>
              <a:lstStyle/>
              <a:p>
                <a:r>
                  <a:rPr lang="en-US" altLang="ja-JP" sz="3000" baseline="-25000" dirty="0" smtClean="0">
                    <a:latin typeface="Symbol" panose="05050102010706020507" pitchFamily="18" charset="2"/>
                  </a:rPr>
                  <a:t>L</a:t>
                </a:r>
                <a:endParaRPr lang="ja-JP" altLang="en-US" sz="3000" baseline="-25000" dirty="0">
                  <a:latin typeface="Symbol" panose="05050102010706020507" pitchFamily="18" charset="2"/>
                </a:endParaRPr>
              </a:p>
            </p:txBody>
          </p:sp>
        </p:grpSp>
        <p:sp>
          <p:nvSpPr>
            <p:cNvPr id="12" name="正方形/長方形 11"/>
            <p:cNvSpPr/>
            <p:nvPr/>
          </p:nvSpPr>
          <p:spPr>
            <a:xfrm>
              <a:off x="1259632" y="2004020"/>
              <a:ext cx="7884368" cy="830997"/>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“GS</a:t>
              </a:r>
              <a:r>
                <a:rPr lang="en-US" altLang="ja-JP" sz="2000" b="1" dirty="0" smtClean="0">
                  <a:latin typeface="Cambria Math"/>
                  <a:ea typeface="Cambria Math"/>
                </a:rPr>
                <a:t>⊗</a:t>
              </a:r>
              <a:r>
                <a:rPr lang="en-US" altLang="ja-JP" sz="2400" b="1" dirty="0" smtClean="0">
                  <a:latin typeface="Symbol" panose="05050102010706020507" pitchFamily="18" charset="2"/>
                </a:rPr>
                <a:t>L</a:t>
              </a:r>
              <a:r>
                <a:rPr lang="en-US" altLang="ja-JP" sz="2400" b="1" dirty="0" smtClean="0"/>
                <a:t>”, “ND</a:t>
              </a:r>
              <a:r>
                <a:rPr lang="en-US" altLang="ja-JP" sz="2000" b="1" dirty="0" smtClean="0">
                  <a:solidFill>
                    <a:prstClr val="black"/>
                  </a:solidFill>
                  <a:latin typeface="Cambria Math"/>
                  <a:ea typeface="Cambria Math"/>
                </a:rPr>
                <a:t> </a:t>
              </a:r>
              <a:r>
                <a:rPr lang="en-US" altLang="ja-JP" sz="2000" b="1" dirty="0">
                  <a:solidFill>
                    <a:prstClr val="black"/>
                  </a:solidFill>
                  <a:latin typeface="Cambria Math"/>
                  <a:ea typeface="Cambria Math"/>
                </a:rPr>
                <a:t>⊗</a:t>
              </a:r>
              <a:r>
                <a:rPr lang="en-US" altLang="ja-JP" sz="2400" b="1" dirty="0">
                  <a:solidFill>
                    <a:prstClr val="black"/>
                  </a:solidFill>
                  <a:latin typeface="Symbol" panose="05050102010706020507" pitchFamily="18" charset="2"/>
                </a:rPr>
                <a:t>L</a:t>
              </a:r>
              <a:r>
                <a:rPr lang="en-US" altLang="ja-JP" sz="2400" b="1" dirty="0" smtClean="0"/>
                <a:t> ” and “SD</a:t>
              </a:r>
              <a:r>
                <a:rPr lang="en-US" altLang="ja-JP" sz="2000" b="1" dirty="0" smtClean="0">
                  <a:solidFill>
                    <a:prstClr val="black"/>
                  </a:solidFill>
                  <a:latin typeface="Cambria Math"/>
                  <a:ea typeface="Cambria Math"/>
                </a:rPr>
                <a:t> </a:t>
              </a:r>
              <a:r>
                <a:rPr lang="en-US" altLang="ja-JP" sz="2000" b="1" dirty="0">
                  <a:solidFill>
                    <a:prstClr val="black"/>
                  </a:solidFill>
                  <a:latin typeface="Cambria Math"/>
                  <a:ea typeface="Cambria Math"/>
                </a:rPr>
                <a:t>⊗</a:t>
              </a:r>
              <a:r>
                <a:rPr lang="en-US" altLang="ja-JP" sz="2400" b="1" dirty="0" smtClean="0">
                  <a:solidFill>
                    <a:prstClr val="black"/>
                  </a:solidFill>
                  <a:latin typeface="Symbol" panose="05050102010706020507" pitchFamily="18" charset="2"/>
                </a:rPr>
                <a:t>L</a:t>
              </a:r>
              <a:r>
                <a:rPr lang="en-US" altLang="ja-JP" sz="2400" b="1" dirty="0"/>
                <a:t> </a:t>
              </a:r>
              <a:r>
                <a:rPr lang="en-US" altLang="ja-JP" sz="2400" b="1" dirty="0" smtClean="0"/>
                <a:t>” curves  are obtained</a:t>
              </a:r>
            </a:p>
            <a:p>
              <a:pPr marL="342900" indent="-342900">
                <a:buFont typeface="Wingdings" panose="05000000000000000000" pitchFamily="2" charset="2"/>
                <a:buChar char="l"/>
              </a:pPr>
              <a:r>
                <a:rPr lang="en-US" altLang="ja-JP" sz="2400" b="1" dirty="0"/>
                <a:t>Energy (local) minima are almost </a:t>
              </a:r>
              <a:r>
                <a:rPr lang="en-US" altLang="ja-JP" sz="2400" b="1" dirty="0" smtClean="0"/>
                <a:t>unchanged</a:t>
              </a:r>
              <a:endParaRPr lang="ja-JP" altLang="en-US" sz="2400" b="1" dirty="0"/>
            </a:p>
          </p:txBody>
        </p:sp>
      </p:grpSp>
      <p:grpSp>
        <p:nvGrpSpPr>
          <p:cNvPr id="21" name="グループ化 20"/>
          <p:cNvGrpSpPr/>
          <p:nvPr/>
        </p:nvGrpSpPr>
        <p:grpSpPr>
          <a:xfrm>
            <a:off x="73763" y="836712"/>
            <a:ext cx="8993797" cy="615553"/>
            <a:chOff x="150203" y="2049908"/>
            <a:chExt cx="8993797" cy="615553"/>
          </a:xfrm>
        </p:grpSpPr>
        <p:grpSp>
          <p:nvGrpSpPr>
            <p:cNvPr id="22" name="グループ化 21"/>
            <p:cNvGrpSpPr/>
            <p:nvPr/>
          </p:nvGrpSpPr>
          <p:grpSpPr>
            <a:xfrm>
              <a:off x="150203" y="2049908"/>
              <a:ext cx="1080120" cy="615553"/>
              <a:chOff x="-1287944" y="1079267"/>
              <a:chExt cx="1080120" cy="615553"/>
            </a:xfrm>
          </p:grpSpPr>
          <p:sp>
            <p:nvSpPr>
              <p:cNvPr id="24" name="テキスト ボックス 23"/>
              <p:cNvSpPr txBox="1"/>
              <p:nvPr/>
            </p:nvSpPr>
            <p:spPr>
              <a:xfrm>
                <a:off x="-1287944" y="1079267"/>
                <a:ext cx="1080120" cy="615553"/>
              </a:xfrm>
              <a:prstGeom prst="rect">
                <a:avLst/>
              </a:prstGeom>
              <a:noFill/>
            </p:spPr>
            <p:txBody>
              <a:bodyPr wrap="square" rtlCol="0">
                <a:spAutoFit/>
              </a:bodyPr>
              <a:lstStyle/>
              <a:p>
                <a:pPr algn="ctr"/>
                <a:r>
                  <a:rPr lang="en-US" altLang="ja-JP" sz="3400" baseline="30000" dirty="0" smtClean="0"/>
                  <a:t>38</a:t>
                </a:r>
                <a:r>
                  <a:rPr kumimoji="1" lang="en-US" altLang="ja-JP" sz="3400" dirty="0" smtClean="0"/>
                  <a:t>Ar</a:t>
                </a:r>
                <a:endParaRPr kumimoji="1" lang="ja-JP" altLang="en-US" sz="3400" dirty="0"/>
              </a:p>
            </p:txBody>
          </p:sp>
          <p:sp>
            <p:nvSpPr>
              <p:cNvPr id="25" name="正方形/長方形 24"/>
              <p:cNvSpPr/>
              <p:nvPr/>
            </p:nvSpPr>
            <p:spPr>
              <a:xfrm>
                <a:off x="-1158837" y="1140520"/>
                <a:ext cx="872473" cy="5078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a:off x="1259632" y="2157328"/>
              <a:ext cx="7884368" cy="461665"/>
            </a:xfrm>
            <a:prstGeom prst="rect">
              <a:avLst/>
            </a:prstGeom>
          </p:spPr>
          <p:txBody>
            <a:bodyPr wrap="square">
              <a:spAutoFit/>
            </a:bodyPr>
            <a:lstStyle/>
            <a:p>
              <a:pPr marL="342900" indent="-342900">
                <a:buFont typeface="Wingdings" panose="05000000000000000000" pitchFamily="2" charset="2"/>
                <a:buChar char="l"/>
              </a:pPr>
              <a:r>
                <a:rPr lang="en-US" altLang="ja-JP" sz="2400" b="1" dirty="0" smtClean="0"/>
                <a:t>Energy </a:t>
              </a:r>
              <a:r>
                <a:rPr lang="en-US" altLang="ja-JP" sz="2400" b="1" dirty="0"/>
                <a:t>(local) minima </a:t>
              </a:r>
              <a:r>
                <a:rPr lang="en-US" altLang="ja-JP" sz="2400" b="1" dirty="0" smtClean="0"/>
                <a:t>with different deformations appear</a:t>
              </a:r>
              <a:endParaRPr lang="ja-JP" altLang="en-US" sz="2400" b="1" dirty="0"/>
            </a:p>
          </p:txBody>
        </p:sp>
      </p:gr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389824"/>
            <a:ext cx="5459834" cy="4457678"/>
          </a:xfrm>
          <a:prstGeom prst="rect">
            <a:avLst/>
          </a:prstGeom>
        </p:spPr>
      </p:pic>
    </p:spTree>
    <p:extLst>
      <p:ext uri="{BB962C8B-B14F-4D97-AF65-F5344CB8AC3E}">
        <p14:creationId xmlns:p14="http://schemas.microsoft.com/office/powerpoint/2010/main" val="37136470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1">
              <a:lnSpc>
                <a:spcPct val="120000"/>
              </a:lnSpc>
            </a:pPr>
            <a:r>
              <a:rPr lang="en-US" altLang="ja-JP" dirty="0" smtClean="0"/>
              <a:t>Definition:</a:t>
            </a:r>
          </a:p>
          <a:p>
            <a:pPr lvl="1"/>
            <a:r>
              <a:rPr lang="en-US" altLang="ja-JP" dirty="0"/>
              <a:t>General trend: </a:t>
            </a:r>
            <a:r>
              <a:rPr lang="en-US" altLang="ja-JP" dirty="0" smtClean="0">
                <a:latin typeface="Symbol" panose="05050102010706020507" pitchFamily="18" charset="2"/>
              </a:rPr>
              <a:t>e</a:t>
            </a:r>
            <a:r>
              <a:rPr lang="en-US" altLang="ja-JP" baseline="-25000" dirty="0" smtClean="0">
                <a:latin typeface="Symbol" panose="05050102010706020507" pitchFamily="18" charset="2"/>
              </a:rPr>
              <a:t>L</a:t>
            </a:r>
            <a:r>
              <a:rPr lang="en-US" altLang="ja-JP" dirty="0" smtClean="0"/>
              <a:t> </a:t>
            </a:r>
            <a:r>
              <a:rPr lang="en-US" altLang="ja-JP" dirty="0"/>
              <a:t>changes within </a:t>
            </a:r>
            <a:r>
              <a:rPr lang="en-US" altLang="ja-JP" dirty="0" smtClean="0"/>
              <a:t>1 - 2 </a:t>
            </a:r>
            <a:r>
              <a:rPr lang="en-US" altLang="ja-JP" dirty="0"/>
              <a:t>MeV </a:t>
            </a:r>
            <a:r>
              <a:rPr lang="en-US" altLang="ja-JP" dirty="0" smtClean="0"/>
              <a:t>as </a:t>
            </a:r>
            <a:r>
              <a:rPr lang="en-US" altLang="ja-JP" dirty="0" smtClean="0">
                <a:latin typeface="Symbol" pitchFamily="18" charset="2"/>
              </a:rPr>
              <a:t>b</a:t>
            </a:r>
            <a:r>
              <a:rPr lang="en-US" altLang="ja-JP" dirty="0" smtClean="0"/>
              <a:t> increases</a:t>
            </a:r>
            <a:endParaRPr lang="en-US" altLang="ja-JP" dirty="0"/>
          </a:p>
          <a:p>
            <a:pPr lvl="1"/>
            <a:endParaRPr kumimoji="1" lang="en-US" altLang="ja-JP" dirty="0" smtClean="0"/>
          </a:p>
          <a:p>
            <a:endParaRPr kumimoji="1" lang="ja-JP" altLang="en-US" dirty="0">
              <a:latin typeface="Symbol" panose="05050102010706020507" pitchFamily="18" charset="2"/>
            </a:endParaRPr>
          </a:p>
        </p:txBody>
      </p:sp>
      <p:sp>
        <p:nvSpPr>
          <p:cNvPr id="2" name="タイトル 1"/>
          <p:cNvSpPr>
            <a:spLocks noGrp="1"/>
          </p:cNvSpPr>
          <p:nvPr>
            <p:ph type="title"/>
          </p:nvPr>
        </p:nvSpPr>
        <p:spPr/>
        <p:txBody>
          <a:bodyPr/>
          <a:lstStyle/>
          <a:p>
            <a:r>
              <a:rPr lang="en-US" altLang="ja-JP" dirty="0"/>
              <a:t>Results: </a:t>
            </a:r>
            <a:r>
              <a:rPr lang="en-US" altLang="ja-JP" dirty="0" smtClean="0">
                <a:latin typeface="Symbol" pitchFamily="18" charset="2"/>
              </a:rPr>
              <a:t>L</a:t>
            </a:r>
            <a:r>
              <a:rPr lang="en-US" altLang="ja-JP" dirty="0" smtClean="0"/>
              <a:t> single particle energy</a:t>
            </a:r>
            <a:endParaRPr kumimoji="1" lang="ja-JP" altLang="en-US" dirty="0">
              <a:latin typeface="Symbol" panose="05050102010706020507" pitchFamily="18" charset="2"/>
            </a:endParaRPr>
          </a:p>
        </p:txBody>
      </p:sp>
      <p:sp>
        <p:nvSpPr>
          <p:cNvPr id="30" name="テキスト ボックス 29"/>
          <p:cNvSpPr txBox="1"/>
          <p:nvPr/>
        </p:nvSpPr>
        <p:spPr>
          <a:xfrm>
            <a:off x="5520273" y="2638073"/>
            <a:ext cx="3228191" cy="430887"/>
          </a:xfrm>
          <a:prstGeom prst="rect">
            <a:avLst/>
          </a:prstGeom>
          <a:noFill/>
        </p:spPr>
        <p:txBody>
          <a:bodyPr wrap="square" rtlCol="0">
            <a:spAutoFit/>
          </a:bodyPr>
          <a:lstStyle/>
          <a:p>
            <a:pPr algn="ctr"/>
            <a:r>
              <a:rPr kumimoji="1" lang="en-US" altLang="ja-JP" sz="2200" dirty="0" smtClean="0">
                <a:latin typeface="Symbol" panose="05050102010706020507" pitchFamily="18" charset="2"/>
              </a:rPr>
              <a:t>L</a:t>
            </a:r>
            <a:r>
              <a:rPr kumimoji="1" lang="en-US" altLang="ja-JP" sz="2200" dirty="0" smtClean="0"/>
              <a:t> single particle energy</a:t>
            </a:r>
            <a:endParaRPr kumimoji="1" lang="ja-JP" altLang="en-US" sz="2200" dirty="0"/>
          </a:p>
        </p:txBody>
      </p:sp>
      <p:grpSp>
        <p:nvGrpSpPr>
          <p:cNvPr id="8" name="グループ化 7"/>
          <p:cNvGrpSpPr/>
          <p:nvPr/>
        </p:nvGrpSpPr>
        <p:grpSpPr>
          <a:xfrm>
            <a:off x="71974" y="2276872"/>
            <a:ext cx="4411316" cy="4140899"/>
            <a:chOff x="71974" y="2528461"/>
            <a:chExt cx="4411316" cy="4140899"/>
          </a:xfrm>
        </p:grpSpPr>
        <p:sp>
          <p:nvSpPr>
            <p:cNvPr id="4" name="角丸四角形 3"/>
            <p:cNvSpPr/>
            <p:nvPr/>
          </p:nvSpPr>
          <p:spPr>
            <a:xfrm>
              <a:off x="77524" y="2528461"/>
              <a:ext cx="4405766" cy="4140899"/>
            </a:xfrm>
            <a:prstGeom prst="roundRect">
              <a:avLst>
                <a:gd name="adj" fmla="val 7990"/>
              </a:avLst>
            </a:prstGeom>
            <a:solidFill>
              <a:schemeClr val="accent5">
                <a:lumMod val="20000"/>
                <a:lumOff val="8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02638" y="3125211"/>
              <a:ext cx="3472902" cy="283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782039" y="2528462"/>
              <a:ext cx="3228191" cy="461665"/>
            </a:xfrm>
            <a:prstGeom prst="rect">
              <a:avLst/>
            </a:prstGeom>
            <a:noFill/>
          </p:spPr>
          <p:txBody>
            <a:bodyPr wrap="square" rtlCol="0">
              <a:spAutoFit/>
            </a:bodyPr>
            <a:lstStyle/>
            <a:p>
              <a:pPr algn="ctr"/>
              <a:r>
                <a:rPr kumimoji="1" lang="en-US" altLang="ja-JP" sz="2400" b="1" dirty="0" smtClean="0">
                  <a:solidFill>
                    <a:schemeClr val="tx2"/>
                  </a:solidFill>
                </a:rPr>
                <a:t>Energy surface</a:t>
              </a:r>
              <a:endParaRPr kumimoji="1" lang="ja-JP" altLang="en-US" sz="2400" b="1" dirty="0">
                <a:solidFill>
                  <a:schemeClr val="tx2"/>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4" y="2981712"/>
              <a:ext cx="4284002" cy="3548533"/>
            </a:xfrm>
            <a:prstGeom prst="rect">
              <a:avLst/>
            </a:prstGeom>
          </p:spPr>
        </p:pic>
        <p:sp>
          <p:nvSpPr>
            <p:cNvPr id="60" name="テキスト ボックス 59"/>
            <p:cNvSpPr txBox="1"/>
            <p:nvPr/>
          </p:nvSpPr>
          <p:spPr>
            <a:xfrm>
              <a:off x="2339752" y="5261138"/>
              <a:ext cx="1979712" cy="400110"/>
            </a:xfrm>
            <a:prstGeom prst="rect">
              <a:avLst/>
            </a:prstGeom>
            <a:noFill/>
          </p:spPr>
          <p:txBody>
            <a:bodyPr wrap="square" rtlCol="0">
              <a:spAutoFit/>
            </a:bodyPr>
            <a:lstStyle/>
            <a:p>
              <a:pPr algn="ctr"/>
              <a:r>
                <a:rPr lang="en-US" altLang="ja-JP" sz="2000" b="1" baseline="30000" dirty="0" smtClean="0">
                  <a:solidFill>
                    <a:srgbClr val="C00000"/>
                  </a:solidFill>
                  <a:latin typeface="Cambria Math"/>
                  <a:ea typeface="Cambria Math"/>
                </a:rPr>
                <a:t>38</a:t>
              </a:r>
              <a:r>
                <a:rPr lang="en-US" altLang="ja-JP" sz="2000" b="1" dirty="0" smtClean="0">
                  <a:solidFill>
                    <a:srgbClr val="C00000"/>
                  </a:solidFill>
                  <a:latin typeface="Cambria Math"/>
                  <a:ea typeface="Cambria Math"/>
                </a:rPr>
                <a:t>Ar(</a:t>
              </a:r>
              <a:r>
                <a:rPr lang="en-US" altLang="ja-JP" sz="2000" b="1" dirty="0" err="1" smtClean="0">
                  <a:solidFill>
                    <a:srgbClr val="C00000"/>
                  </a:solidFill>
                  <a:latin typeface="Cambria Math"/>
                  <a:ea typeface="Cambria Math"/>
                </a:rPr>
                <a:t>Pos</a:t>
              </a:r>
              <a:r>
                <a:rPr lang="en-US" altLang="ja-JP" sz="2000" b="1" dirty="0" smtClean="0">
                  <a:solidFill>
                    <a:srgbClr val="C00000"/>
                  </a:solidFill>
                  <a:latin typeface="Cambria Math"/>
                  <a:ea typeface="Cambria Math"/>
                </a:rPr>
                <a:t>)⊗</a:t>
              </a:r>
              <a:r>
                <a:rPr lang="en-US" altLang="ja-JP" sz="2000" b="1" dirty="0" smtClean="0">
                  <a:solidFill>
                    <a:srgbClr val="C00000"/>
                  </a:solidFill>
                  <a:latin typeface="Symbol" pitchFamily="18" charset="2"/>
                </a:rPr>
                <a:t>L</a:t>
              </a:r>
              <a:r>
                <a:rPr lang="en-US" altLang="ja-JP" sz="2000" b="1" dirty="0" smtClean="0">
                  <a:solidFill>
                    <a:srgbClr val="C00000"/>
                  </a:solidFill>
                </a:rPr>
                <a:t>(s)</a:t>
              </a:r>
              <a:endParaRPr kumimoji="1" lang="ja-JP" altLang="en-US" sz="2000" b="1" dirty="0">
                <a:solidFill>
                  <a:srgbClr val="C00000"/>
                </a:solidFill>
              </a:endParaRPr>
            </a:p>
          </p:txBody>
        </p:sp>
        <p:sp>
          <p:nvSpPr>
            <p:cNvPr id="61" name="テキスト ボックス 60"/>
            <p:cNvSpPr txBox="1"/>
            <p:nvPr/>
          </p:nvSpPr>
          <p:spPr>
            <a:xfrm>
              <a:off x="1691680" y="3212976"/>
              <a:ext cx="1445710" cy="430887"/>
            </a:xfrm>
            <a:prstGeom prst="rect">
              <a:avLst/>
            </a:prstGeom>
            <a:noFill/>
          </p:spPr>
          <p:txBody>
            <a:bodyPr wrap="square" rtlCol="0">
              <a:spAutoFit/>
            </a:bodyPr>
            <a:lstStyle/>
            <a:p>
              <a:pPr algn="ctr"/>
              <a:r>
                <a:rPr lang="en-US" altLang="ja-JP" sz="2200" b="1" baseline="30000" dirty="0" smtClean="0">
                  <a:solidFill>
                    <a:srgbClr val="C00000"/>
                  </a:solidFill>
                  <a:latin typeface="Cambria Math"/>
                  <a:ea typeface="Cambria Math"/>
                </a:rPr>
                <a:t>38</a:t>
              </a:r>
              <a:r>
                <a:rPr lang="en-US" altLang="ja-JP" sz="2200" b="1" dirty="0" smtClean="0">
                  <a:solidFill>
                    <a:srgbClr val="C00000"/>
                  </a:solidFill>
                  <a:latin typeface="Cambria Math"/>
                  <a:ea typeface="Cambria Math"/>
                </a:rPr>
                <a:t>Ar(</a:t>
              </a:r>
              <a:r>
                <a:rPr lang="en-US" altLang="ja-JP" sz="2200" b="1" dirty="0" err="1" smtClean="0">
                  <a:solidFill>
                    <a:srgbClr val="C00000"/>
                  </a:solidFill>
                  <a:latin typeface="Cambria Math"/>
                  <a:ea typeface="Cambria Math"/>
                </a:rPr>
                <a:t>Pos</a:t>
              </a:r>
              <a:r>
                <a:rPr lang="en-US" altLang="ja-JP" sz="2200" b="1" dirty="0" smtClean="0">
                  <a:solidFill>
                    <a:srgbClr val="C00000"/>
                  </a:solidFill>
                  <a:latin typeface="Cambria Math"/>
                  <a:ea typeface="Cambria Math"/>
                </a:rPr>
                <a:t>)</a:t>
              </a:r>
              <a:endParaRPr kumimoji="1" lang="ja-JP" altLang="en-US" sz="2200" b="1" dirty="0">
                <a:solidFill>
                  <a:srgbClr val="C00000"/>
                </a:solidFill>
              </a:endParaRPr>
            </a:p>
          </p:txBody>
        </p:sp>
        <p:cxnSp>
          <p:nvCxnSpPr>
            <p:cNvPr id="76" name="直線矢印コネクタ 75"/>
            <p:cNvCxnSpPr/>
            <p:nvPr/>
          </p:nvCxnSpPr>
          <p:spPr>
            <a:xfrm>
              <a:off x="3014038" y="3891528"/>
              <a:ext cx="0" cy="1068835"/>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915816" y="3978770"/>
              <a:ext cx="576064" cy="523220"/>
            </a:xfrm>
            <a:prstGeom prst="rect">
              <a:avLst/>
            </a:prstGeom>
            <a:noFill/>
          </p:spPr>
          <p:txBody>
            <a:bodyPr wrap="square" rtlCol="0">
              <a:spAutoFit/>
            </a:bodyPr>
            <a:lstStyle/>
            <a:p>
              <a:pPr algn="ctr"/>
              <a:r>
                <a:rPr kumimoji="1" lang="en-US" altLang="ja-JP" sz="2800" dirty="0" smtClean="0">
                  <a:latin typeface="Symbol" panose="05050102010706020507" pitchFamily="18" charset="2"/>
                </a:rPr>
                <a:t>e</a:t>
              </a:r>
              <a:r>
                <a:rPr kumimoji="1" lang="en-US" altLang="ja-JP" sz="2800" baseline="-25000" dirty="0" smtClean="0">
                  <a:latin typeface="Symbol" panose="05050102010706020507" pitchFamily="18" charset="2"/>
                </a:rPr>
                <a:t>L</a:t>
              </a:r>
              <a:endParaRPr kumimoji="1" lang="ja-JP" altLang="en-US" sz="2800" baseline="-25000" dirty="0">
                <a:latin typeface="Symbol" panose="05050102010706020507" pitchFamily="18" charset="2"/>
              </a:endParaRPr>
            </a:p>
          </p:txBody>
        </p:sp>
      </p:grpSp>
      <p:pic>
        <p:nvPicPr>
          <p:cNvPr id="71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844861"/>
            <a:ext cx="4032448" cy="36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952157"/>
            <a:ext cx="4660956" cy="2781099"/>
          </a:xfrm>
          <a:prstGeom prst="rect">
            <a:avLst/>
          </a:prstGeom>
        </p:spPr>
      </p:pic>
    </p:spTree>
    <p:extLst>
      <p:ext uri="{BB962C8B-B14F-4D97-AF65-F5344CB8AC3E}">
        <p14:creationId xmlns:p14="http://schemas.microsoft.com/office/powerpoint/2010/main" val="12871122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Results: </a:t>
            </a:r>
            <a:r>
              <a:rPr lang="en-US" altLang="ja-JP" dirty="0" smtClean="0">
                <a:latin typeface="Symbol" pitchFamily="18" charset="2"/>
              </a:rPr>
              <a:t>L</a:t>
            </a:r>
            <a:r>
              <a:rPr lang="en-US" altLang="ja-JP" dirty="0" smtClean="0"/>
              <a:t> </a:t>
            </a:r>
            <a:r>
              <a:rPr lang="en-US" altLang="ja-JP" dirty="0"/>
              <a:t>single particle energy</a:t>
            </a:r>
            <a:endParaRPr kumimoji="1" lang="ja-JP" altLang="en-US" dirty="0"/>
          </a:p>
        </p:txBody>
      </p:sp>
      <p:sp>
        <p:nvSpPr>
          <p:cNvPr id="3" name="コンテンツ プレースホルダー 2"/>
          <p:cNvSpPr>
            <a:spLocks noGrp="1"/>
          </p:cNvSpPr>
          <p:nvPr>
            <p:ph idx="1"/>
          </p:nvPr>
        </p:nvSpPr>
        <p:spPr/>
        <p:txBody>
          <a:bodyPr/>
          <a:lstStyle/>
          <a:p>
            <a:pPr marL="288000" lvl="1">
              <a:lnSpc>
                <a:spcPts val="2400"/>
              </a:lnSpc>
            </a:pPr>
            <a:r>
              <a:rPr kumimoji="1" lang="en-US" altLang="ja-JP" sz="2400" dirty="0" smtClean="0">
                <a:latin typeface="Symbol" panose="05050102010706020507" pitchFamily="18" charset="2"/>
              </a:rPr>
              <a:t>e</a:t>
            </a:r>
            <a:r>
              <a:rPr kumimoji="1" lang="en-US" altLang="ja-JP" sz="2400" baseline="-25000" dirty="0" smtClean="0">
                <a:latin typeface="Symbol" panose="05050102010706020507" pitchFamily="18" charset="2"/>
              </a:rPr>
              <a:t>L</a:t>
            </a:r>
            <a:r>
              <a:rPr kumimoji="1" lang="en-US" altLang="ja-JP" sz="2400" dirty="0" smtClean="0"/>
              <a:t> varies due to changes of spatial overlap </a:t>
            </a:r>
          </a:p>
          <a:p>
            <a:pPr marL="146250" lvl="1" indent="0">
              <a:lnSpc>
                <a:spcPts val="2400"/>
              </a:lnSpc>
              <a:buNone/>
            </a:pPr>
            <a:r>
              <a:rPr lang="en-US" altLang="ja-JP" sz="2400" dirty="0"/>
              <a:t> </a:t>
            </a:r>
            <a:r>
              <a:rPr lang="en-US" altLang="ja-JP" sz="2400" dirty="0" smtClean="0"/>
              <a:t>   </a:t>
            </a:r>
            <a:r>
              <a:rPr kumimoji="1" lang="en-US" altLang="ja-JP" sz="2400" dirty="0" smtClean="0"/>
              <a:t>between </a:t>
            </a:r>
            <a:r>
              <a:rPr kumimoji="1" lang="en-US" altLang="ja-JP" sz="2400" dirty="0" smtClean="0">
                <a:latin typeface="Symbol" panose="05050102010706020507" pitchFamily="18" charset="2"/>
              </a:rPr>
              <a:t>L</a:t>
            </a:r>
            <a:r>
              <a:rPr kumimoji="1" lang="en-US" altLang="ja-JP" sz="2400" dirty="0" smtClean="0"/>
              <a:t> and N</a:t>
            </a:r>
          </a:p>
          <a:p>
            <a:pPr marL="146250" lvl="1" indent="0">
              <a:lnSpc>
                <a:spcPts val="800"/>
              </a:lnSpc>
              <a:buNone/>
            </a:pPr>
            <a:endParaRPr kumimoji="1" lang="en-US" altLang="ja-JP" sz="500" dirty="0" smtClean="0"/>
          </a:p>
          <a:p>
            <a:pPr marL="396000" lvl="2">
              <a:lnSpc>
                <a:spcPts val="2200"/>
              </a:lnSpc>
            </a:pPr>
            <a:r>
              <a:rPr lang="en-US" altLang="ja-JP" sz="2200" dirty="0" smtClean="0"/>
              <a:t>Deformation of </a:t>
            </a:r>
            <a:r>
              <a:rPr lang="en-US" altLang="ja-JP" sz="2200" dirty="0" smtClean="0">
                <a:latin typeface="Symbol" panose="05050102010706020507" pitchFamily="18" charset="2"/>
              </a:rPr>
              <a:t>L</a:t>
            </a:r>
            <a:r>
              <a:rPr lang="en-US" altLang="ja-JP" sz="2200" dirty="0" smtClean="0"/>
              <a:t> distribution is small, </a:t>
            </a:r>
          </a:p>
          <a:p>
            <a:pPr marL="311400" lvl="2" indent="0">
              <a:lnSpc>
                <a:spcPts val="2200"/>
              </a:lnSpc>
              <a:buNone/>
            </a:pPr>
            <a:r>
              <a:rPr lang="en-US" altLang="ja-JP" sz="2200" dirty="0" smtClean="0"/>
              <a:t>  while nuclear part is deformed</a:t>
            </a:r>
            <a:endParaRPr lang="en-US" altLang="ja-JP" sz="2200" dirty="0"/>
          </a:p>
          <a:p>
            <a:endParaRPr kumimoji="1" lang="ja-JP" altLang="en-US" dirty="0"/>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8674" r="53125" b="61248"/>
          <a:stretch/>
        </p:blipFill>
        <p:spPr>
          <a:xfrm>
            <a:off x="6336992" y="919537"/>
            <a:ext cx="2831057" cy="1433061"/>
          </a:xfrm>
          <a:prstGeom prst="rect">
            <a:avLst/>
          </a:prstGeom>
        </p:spPr>
      </p:pic>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52427" t="8571" r="657" b="60668"/>
          <a:stretch/>
        </p:blipFill>
        <p:spPr>
          <a:xfrm>
            <a:off x="6336190" y="2392317"/>
            <a:ext cx="2833552" cy="1465630"/>
          </a:xfrm>
          <a:prstGeom prst="rect">
            <a:avLst/>
          </a:prstGeom>
        </p:spPr>
      </p:pic>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t="62621" r="52788" b="7472"/>
          <a:stretch/>
        </p:blipFill>
        <p:spPr>
          <a:xfrm>
            <a:off x="6316818" y="3893691"/>
            <a:ext cx="2851371" cy="1424883"/>
          </a:xfrm>
          <a:prstGeom prst="rect">
            <a:avLst/>
          </a:prstGeom>
        </p:spPr>
      </p:pic>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53945" t="62365" b="7215"/>
          <a:stretch/>
        </p:blipFill>
        <p:spPr>
          <a:xfrm>
            <a:off x="6352912" y="5385163"/>
            <a:ext cx="2781500" cy="1449347"/>
          </a:xfrm>
          <a:prstGeom prst="rect">
            <a:avLst/>
          </a:prstGeom>
        </p:spPr>
      </p:pic>
      <p:sp>
        <p:nvSpPr>
          <p:cNvPr id="11" name="テキスト ボックス 10"/>
          <p:cNvSpPr txBox="1"/>
          <p:nvPr/>
        </p:nvSpPr>
        <p:spPr>
          <a:xfrm>
            <a:off x="5364088" y="1451401"/>
            <a:ext cx="1008112" cy="369332"/>
          </a:xfrm>
          <a:prstGeom prst="rect">
            <a:avLst/>
          </a:prstGeom>
          <a:noFill/>
        </p:spPr>
        <p:txBody>
          <a:bodyPr wrap="square" rtlCol="0">
            <a:spAutoFit/>
          </a:bodyPr>
          <a:lstStyle/>
          <a:p>
            <a:pPr algn="r"/>
            <a:r>
              <a:rPr lang="en-US" altLang="ja-JP" b="1" dirty="0" smtClean="0">
                <a:latin typeface="Symbol" panose="05050102010706020507" pitchFamily="18" charset="2"/>
              </a:rPr>
              <a:t>b = 0.13</a:t>
            </a:r>
            <a:endParaRPr kumimoji="1" lang="ja-JP" altLang="en-US" b="1" dirty="0">
              <a:latin typeface="Symbol" panose="05050102010706020507" pitchFamily="18" charset="2"/>
            </a:endParaRPr>
          </a:p>
        </p:txBody>
      </p:sp>
      <p:sp>
        <p:nvSpPr>
          <p:cNvPr id="12" name="テキスト ボックス 11"/>
          <p:cNvSpPr txBox="1"/>
          <p:nvPr/>
        </p:nvSpPr>
        <p:spPr>
          <a:xfrm>
            <a:off x="5364088" y="2978368"/>
            <a:ext cx="1008112" cy="369332"/>
          </a:xfrm>
          <a:prstGeom prst="rect">
            <a:avLst/>
          </a:prstGeom>
          <a:noFill/>
        </p:spPr>
        <p:txBody>
          <a:bodyPr wrap="square" rtlCol="0">
            <a:spAutoFit/>
          </a:bodyPr>
          <a:lstStyle/>
          <a:p>
            <a:pPr algn="r"/>
            <a:r>
              <a:rPr lang="en-US" altLang="ja-JP" b="1" dirty="0" smtClean="0">
                <a:latin typeface="Symbol" panose="05050102010706020507" pitchFamily="18" charset="2"/>
              </a:rPr>
              <a:t>b = 0.30</a:t>
            </a:r>
            <a:endParaRPr kumimoji="1" lang="ja-JP" altLang="en-US" b="1" dirty="0">
              <a:latin typeface="Symbol" panose="05050102010706020507" pitchFamily="18" charset="2"/>
            </a:endParaRPr>
          </a:p>
        </p:txBody>
      </p:sp>
      <p:sp>
        <p:nvSpPr>
          <p:cNvPr id="13" name="テキスト ボックス 12"/>
          <p:cNvSpPr txBox="1"/>
          <p:nvPr/>
        </p:nvSpPr>
        <p:spPr>
          <a:xfrm>
            <a:off x="5364088" y="4427820"/>
            <a:ext cx="1008112" cy="369332"/>
          </a:xfrm>
          <a:prstGeom prst="rect">
            <a:avLst/>
          </a:prstGeom>
          <a:noFill/>
        </p:spPr>
        <p:txBody>
          <a:bodyPr wrap="square" rtlCol="0">
            <a:spAutoFit/>
          </a:bodyPr>
          <a:lstStyle/>
          <a:p>
            <a:pPr algn="r"/>
            <a:r>
              <a:rPr lang="en-US" altLang="ja-JP" b="1" dirty="0" smtClean="0">
                <a:latin typeface="Symbol" panose="05050102010706020507" pitchFamily="18" charset="2"/>
              </a:rPr>
              <a:t>b = 0.45</a:t>
            </a:r>
            <a:endParaRPr kumimoji="1" lang="ja-JP" altLang="en-US" b="1" dirty="0">
              <a:latin typeface="Symbol" panose="05050102010706020507" pitchFamily="18" charset="2"/>
            </a:endParaRPr>
          </a:p>
        </p:txBody>
      </p:sp>
      <p:sp>
        <p:nvSpPr>
          <p:cNvPr id="14" name="テキスト ボックス 13"/>
          <p:cNvSpPr txBox="1"/>
          <p:nvPr/>
        </p:nvSpPr>
        <p:spPr>
          <a:xfrm>
            <a:off x="5364088" y="5939988"/>
            <a:ext cx="1008112" cy="369332"/>
          </a:xfrm>
          <a:prstGeom prst="rect">
            <a:avLst/>
          </a:prstGeom>
          <a:noFill/>
        </p:spPr>
        <p:txBody>
          <a:bodyPr wrap="square" rtlCol="0">
            <a:spAutoFit/>
          </a:bodyPr>
          <a:lstStyle/>
          <a:p>
            <a:pPr algn="r"/>
            <a:r>
              <a:rPr lang="en-US" altLang="ja-JP" b="1" dirty="0" smtClean="0">
                <a:latin typeface="Symbol" panose="05050102010706020507" pitchFamily="18" charset="2"/>
              </a:rPr>
              <a:t>b = 0.58</a:t>
            </a:r>
            <a:endParaRPr kumimoji="1" lang="ja-JP" altLang="en-US" b="1" dirty="0">
              <a:latin typeface="Symbol" panose="05050102010706020507" pitchFamily="18" charset="2"/>
            </a:endParaRPr>
          </a:p>
        </p:txBody>
      </p:sp>
      <p:grpSp>
        <p:nvGrpSpPr>
          <p:cNvPr id="19" name="グループ化 18"/>
          <p:cNvGrpSpPr/>
          <p:nvPr/>
        </p:nvGrpSpPr>
        <p:grpSpPr>
          <a:xfrm>
            <a:off x="-36512" y="2924944"/>
            <a:ext cx="5309061" cy="3167809"/>
            <a:chOff x="-36512" y="2924944"/>
            <a:chExt cx="5309061" cy="3167809"/>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924944"/>
              <a:ext cx="5309061" cy="3167809"/>
            </a:xfrm>
            <a:prstGeom prst="rect">
              <a:avLst/>
            </a:prstGeom>
          </p:spPr>
        </p:pic>
        <p:sp>
          <p:nvSpPr>
            <p:cNvPr id="15" name="円/楕円 14"/>
            <p:cNvSpPr/>
            <p:nvPr/>
          </p:nvSpPr>
          <p:spPr>
            <a:xfrm>
              <a:off x="1664384" y="4616532"/>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699792" y="429309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635896" y="4018712"/>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355976" y="364502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31786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Difference of B</a:t>
            </a:r>
            <a:r>
              <a:rPr lang="en-US" altLang="ja-JP" baseline="-25000" dirty="0" smtClean="0">
                <a:latin typeface="Symbol" panose="05050102010706020507" pitchFamily="18" charset="2"/>
              </a:rPr>
              <a:t>L</a:t>
            </a:r>
            <a:endParaRPr kumimoji="1" lang="ja-JP" altLang="en-US" baseline="-25000" dirty="0">
              <a:latin typeface="Symbol" panose="05050102010706020507" pitchFamily="18" charset="2"/>
            </a:endParaRPr>
          </a:p>
        </p:txBody>
      </p:sp>
      <p:sp>
        <p:nvSpPr>
          <p:cNvPr id="3" name="コンテンツ プレースホルダー 2"/>
          <p:cNvSpPr>
            <a:spLocks noGrp="1"/>
          </p:cNvSpPr>
          <p:nvPr>
            <p:ph idx="1"/>
          </p:nvPr>
        </p:nvSpPr>
        <p:spPr/>
        <p:txBody>
          <a:bodyPr/>
          <a:lstStyle/>
          <a:p>
            <a:pPr marL="288000" lvl="1"/>
            <a:r>
              <a:rPr lang="en-US" altLang="ja-JP" sz="2400" dirty="0" smtClean="0"/>
              <a:t>Excited </a:t>
            </a:r>
            <a:r>
              <a:rPr lang="en-US" altLang="ja-JP" sz="2400" dirty="0" err="1" smtClean="0"/>
              <a:t>staes</a:t>
            </a:r>
            <a:r>
              <a:rPr lang="en-US" altLang="ja-JP" sz="2400" dirty="0" smtClean="0"/>
              <a:t> with different deformations are predicted in </a:t>
            </a:r>
            <a:r>
              <a:rPr lang="en-US" altLang="ja-JP" sz="2400" baseline="30000" dirty="0" smtClean="0"/>
              <a:t>39</a:t>
            </a:r>
            <a:r>
              <a:rPr lang="en-US" altLang="ja-JP" sz="2400" baseline="-25000" dirty="0" smtClean="0">
                <a:latin typeface="Symbol" panose="05050102010706020507" pitchFamily="18" charset="2"/>
              </a:rPr>
              <a:t>L</a:t>
            </a:r>
            <a:r>
              <a:rPr lang="en-US" altLang="ja-JP" sz="2400" dirty="0" smtClean="0"/>
              <a:t>Ar</a:t>
            </a:r>
            <a:endParaRPr lang="en-US" altLang="ja-JP" sz="2400" dirty="0"/>
          </a:p>
          <a:p>
            <a:pPr marL="288000" lvl="1"/>
            <a:r>
              <a:rPr lang="en-US" altLang="ja-JP" sz="2400" dirty="0"/>
              <a:t>B</a:t>
            </a:r>
            <a:r>
              <a:rPr lang="en-US" altLang="ja-JP" sz="2400" baseline="-25000" dirty="0">
                <a:latin typeface="Symbol" panose="05050102010706020507" pitchFamily="18" charset="2"/>
              </a:rPr>
              <a:t>L</a:t>
            </a:r>
            <a:r>
              <a:rPr lang="en-US" altLang="ja-JP" sz="2400" dirty="0"/>
              <a:t> is different </a:t>
            </a:r>
            <a:r>
              <a:rPr lang="en-US" altLang="ja-JP" sz="2400" dirty="0" smtClean="0"/>
              <a:t>depending on deformations and consistent with </a:t>
            </a:r>
            <a:r>
              <a:rPr lang="en-US" altLang="ja-JP" sz="2400" dirty="0" smtClean="0">
                <a:latin typeface="Symbol" panose="05050102010706020507" pitchFamily="18" charset="2"/>
              </a:rPr>
              <a:t>e</a:t>
            </a:r>
            <a:r>
              <a:rPr lang="en-US" altLang="ja-JP" sz="2400" baseline="-25000" dirty="0" smtClean="0">
                <a:latin typeface="Symbol" panose="05050102010706020507" pitchFamily="18" charset="2"/>
              </a:rPr>
              <a:t>L</a:t>
            </a:r>
            <a:r>
              <a:rPr lang="en-US" altLang="ja-JP" sz="2400" dirty="0" smtClean="0">
                <a:latin typeface="Symbol" panose="05050102010706020507" pitchFamily="18" charset="2"/>
              </a:rPr>
              <a:t>(b)</a:t>
            </a:r>
            <a:r>
              <a:rPr lang="en-US" altLang="ja-JP" sz="2400" dirty="0" smtClean="0"/>
              <a:t> </a:t>
            </a:r>
            <a:endParaRPr kumimoji="1" lang="en-US" altLang="ja-JP" sz="2400" dirty="0" smtClean="0"/>
          </a:p>
          <a:p>
            <a:endParaRPr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72816"/>
            <a:ext cx="7916101" cy="5008835"/>
          </a:xfrm>
          <a:prstGeom prst="rect">
            <a:avLst/>
          </a:prstGeom>
        </p:spPr>
      </p:pic>
    </p:spTree>
    <p:extLst>
      <p:ext uri="{BB962C8B-B14F-4D97-AF65-F5344CB8AC3E}">
        <p14:creationId xmlns:p14="http://schemas.microsoft.com/office/powerpoint/2010/main" val="32524299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Other predictions of B</a:t>
            </a:r>
            <a:r>
              <a:rPr lang="en-US" altLang="ja-JP" baseline="-25000" dirty="0" smtClean="0">
                <a:latin typeface="Symbol" panose="05050102010706020507" pitchFamily="18" charset="2"/>
              </a:rPr>
              <a:t>L</a:t>
            </a:r>
            <a:endParaRPr kumimoji="1" lang="ja-JP" altLang="en-US" dirty="0">
              <a:latin typeface="+mn-lt"/>
            </a:endParaRPr>
          </a:p>
        </p:txBody>
      </p:sp>
      <p:sp>
        <p:nvSpPr>
          <p:cNvPr id="3" name="コンテンツ プレースホルダー 2"/>
          <p:cNvSpPr>
            <a:spLocks noGrp="1"/>
          </p:cNvSpPr>
          <p:nvPr>
            <p:ph idx="1"/>
          </p:nvPr>
        </p:nvSpPr>
        <p:spPr>
          <a:xfrm>
            <a:off x="36512" y="809164"/>
            <a:ext cx="9144000" cy="5572164"/>
          </a:xfrm>
        </p:spPr>
        <p:txBody>
          <a:bodyPr/>
          <a:lstStyle/>
          <a:p>
            <a:pPr marL="146250" lvl="1" indent="0">
              <a:buNone/>
            </a:pPr>
            <a:r>
              <a:rPr lang="en-US" altLang="ja-JP" sz="2400" dirty="0" smtClean="0">
                <a:solidFill>
                  <a:srgbClr val="FF0000"/>
                </a:solidFill>
              </a:rPr>
              <a:t>B</a:t>
            </a:r>
            <a:r>
              <a:rPr lang="en-US" altLang="ja-JP" sz="2400" baseline="-25000" dirty="0" smtClean="0">
                <a:solidFill>
                  <a:srgbClr val="FF0000"/>
                </a:solidFill>
                <a:latin typeface="Symbol" panose="05050102010706020507" pitchFamily="18" charset="2"/>
              </a:rPr>
              <a:t>L</a:t>
            </a:r>
            <a:r>
              <a:rPr lang="en-US" altLang="ja-JP" sz="2400" dirty="0" smtClean="0">
                <a:solidFill>
                  <a:srgbClr val="FF0000"/>
                </a:solidFill>
              </a:rPr>
              <a:t> is larger in the SD state in </a:t>
            </a:r>
            <a:r>
              <a:rPr lang="en-US" altLang="ja-JP" sz="2400" baseline="30000" dirty="0" smtClean="0">
                <a:solidFill>
                  <a:srgbClr val="FF0000"/>
                </a:solidFill>
              </a:rPr>
              <a:t>37</a:t>
            </a:r>
            <a:r>
              <a:rPr lang="en-US" altLang="ja-JP" sz="2400" baseline="-25000" dirty="0" smtClean="0">
                <a:solidFill>
                  <a:srgbClr val="FF0000"/>
                </a:solidFill>
                <a:latin typeface="Symbol" panose="05050102010706020507" pitchFamily="18" charset="2"/>
              </a:rPr>
              <a:t>L</a:t>
            </a:r>
            <a:r>
              <a:rPr lang="en-US" altLang="ja-JP" sz="2400" dirty="0" smtClean="0">
                <a:solidFill>
                  <a:srgbClr val="FF0000"/>
                </a:solidFill>
              </a:rPr>
              <a:t>Ar, etc.</a:t>
            </a:r>
            <a:endParaRPr kumimoji="1" lang="en-US" altLang="ja-JP" sz="2400" dirty="0" smtClean="0">
              <a:solidFill>
                <a:srgbClr val="FF0000"/>
              </a:solidFill>
            </a:endParaRPr>
          </a:p>
          <a:p>
            <a:pPr lvl="2"/>
            <a:endParaRPr lang="en-US" altLang="ja-JP" dirty="0"/>
          </a:p>
          <a:p>
            <a:endParaRPr kumimoji="1" lang="en-US" altLang="ja-JP" dirty="0" smtClean="0"/>
          </a:p>
          <a:p>
            <a:endParaRPr kumimoji="1" lang="ja-JP" altLang="en-US" dirty="0"/>
          </a:p>
        </p:txBody>
      </p:sp>
      <p:sp>
        <p:nvSpPr>
          <p:cNvPr id="4" name="正方形/長方形 3"/>
          <p:cNvSpPr/>
          <p:nvPr/>
        </p:nvSpPr>
        <p:spPr>
          <a:xfrm>
            <a:off x="485800" y="1196752"/>
            <a:ext cx="8172400" cy="369332"/>
          </a:xfrm>
          <a:prstGeom prst="rect">
            <a:avLst/>
          </a:prstGeom>
        </p:spPr>
        <p:txBody>
          <a:bodyPr wrap="square">
            <a:spAutoFit/>
          </a:bodyPr>
          <a:lstStyle/>
          <a:p>
            <a:pPr algn="ctr"/>
            <a:r>
              <a:rPr lang="en-US" altLang="ja-JP" dirty="0"/>
              <a:t>Bing-Nan Lu, Emiko </a:t>
            </a:r>
            <a:r>
              <a:rPr lang="en-US" altLang="ja-JP" dirty="0" err="1"/>
              <a:t>Hiyama</a:t>
            </a:r>
            <a:r>
              <a:rPr lang="en-US" altLang="ja-JP" dirty="0"/>
              <a:t>, Hiroyuki Sagawa and Shan-</a:t>
            </a:r>
            <a:r>
              <a:rPr lang="en-US" altLang="ja-JP" dirty="0" err="1"/>
              <a:t>Gui</a:t>
            </a:r>
            <a:r>
              <a:rPr lang="en-US" altLang="ja-JP" dirty="0"/>
              <a:t> Zhou, </a:t>
            </a:r>
            <a:r>
              <a:rPr lang="en-US" altLang="ja-JP" dirty="0" smtClean="0"/>
              <a:t>arXiv:1403.5866v1</a:t>
            </a:r>
            <a:endParaRPr lang="ja-JP" altLang="en-US" dirty="0"/>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883"/>
          <a:stretch/>
        </p:blipFill>
        <p:spPr bwMode="auto">
          <a:xfrm>
            <a:off x="4283969" y="2852936"/>
            <a:ext cx="4860032" cy="169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107504" y="1640848"/>
            <a:ext cx="5433359" cy="375552"/>
          </a:xfrm>
          <a:prstGeom prst="rect">
            <a:avLst/>
          </a:prstGeom>
          <a:noFill/>
        </p:spPr>
        <p:txBody>
          <a:bodyPr wrap="square" rtlCol="0">
            <a:spAutoFit/>
          </a:bodyPr>
          <a:lstStyle/>
          <a:p>
            <a:pPr marL="216000" indent="-216000">
              <a:lnSpc>
                <a:spcPts val="2200"/>
              </a:lnSpc>
              <a:buFont typeface="Arial" panose="020B0604020202020204" pitchFamily="34" charset="0"/>
              <a:buChar char="•"/>
            </a:pPr>
            <a:r>
              <a:rPr lang="en-US" altLang="ja-JP" sz="2200" dirty="0"/>
              <a:t>L</a:t>
            </a:r>
            <a:r>
              <a:rPr kumimoji="1" lang="en-US" altLang="ja-JP" sz="2200" dirty="0" smtClean="0"/>
              <a:t>ocalization of nucleons makes </a:t>
            </a:r>
            <a:r>
              <a:rPr kumimoji="1" lang="en-US" altLang="ja-JP" sz="2200" dirty="0" smtClean="0">
                <a:latin typeface="Symbol" panose="05050102010706020507" pitchFamily="18" charset="2"/>
              </a:rPr>
              <a:t>L</a:t>
            </a:r>
            <a:r>
              <a:rPr kumimoji="1" lang="en-US" altLang="ja-JP" sz="2200" dirty="0" smtClean="0"/>
              <a:t> deformed</a:t>
            </a:r>
            <a:endParaRPr kumimoji="1" lang="en-US" altLang="ja-JP" sz="1400" dirty="0" smtClean="0"/>
          </a:p>
        </p:txBody>
      </p:sp>
      <p:grpSp>
        <p:nvGrpSpPr>
          <p:cNvPr id="27" name="グループ化 26"/>
          <p:cNvGrpSpPr/>
          <p:nvPr/>
        </p:nvGrpSpPr>
        <p:grpSpPr>
          <a:xfrm>
            <a:off x="6477000" y="4598194"/>
            <a:ext cx="2667000" cy="2189857"/>
            <a:chOff x="6441504" y="4119463"/>
            <a:chExt cx="2667000" cy="2189857"/>
          </a:xfrm>
        </p:grpSpPr>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1504" y="4856757"/>
              <a:ext cx="2667000"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6588224" y="4119463"/>
              <a:ext cx="2448272" cy="430887"/>
            </a:xfrm>
            <a:prstGeom prst="rect">
              <a:avLst/>
            </a:prstGeom>
            <a:noFill/>
          </p:spPr>
          <p:txBody>
            <a:bodyPr wrap="square" rtlCol="0">
              <a:spAutoFit/>
            </a:bodyPr>
            <a:lstStyle/>
            <a:p>
              <a:pPr algn="ctr"/>
              <a:r>
                <a:rPr kumimoji="1" lang="en-US" altLang="ja-JP" sz="2200" b="1" dirty="0" smtClean="0"/>
                <a:t>Distributions of </a:t>
              </a:r>
              <a:r>
                <a:rPr kumimoji="1" lang="en-US" altLang="ja-JP" sz="2200" b="1" dirty="0" smtClean="0">
                  <a:latin typeface="Symbol" panose="05050102010706020507" pitchFamily="18" charset="2"/>
                </a:rPr>
                <a:t>L</a:t>
              </a:r>
              <a:endParaRPr kumimoji="1" lang="ja-JP" altLang="en-US" sz="2200" b="1" dirty="0">
                <a:latin typeface="Symbol" panose="05050102010706020507" pitchFamily="18" charset="2"/>
              </a:endParaRPr>
            </a:p>
          </p:txBody>
        </p:sp>
        <p:sp>
          <p:nvSpPr>
            <p:cNvPr id="33" name="テキスト ボックス 32"/>
            <p:cNvSpPr txBox="1"/>
            <p:nvPr/>
          </p:nvSpPr>
          <p:spPr>
            <a:xfrm>
              <a:off x="8244408" y="4437112"/>
              <a:ext cx="576064" cy="461665"/>
            </a:xfrm>
            <a:prstGeom prst="rect">
              <a:avLst/>
            </a:prstGeom>
            <a:noFill/>
          </p:spPr>
          <p:txBody>
            <a:bodyPr wrap="square" rtlCol="0">
              <a:spAutoFit/>
            </a:bodyPr>
            <a:lstStyle/>
            <a:p>
              <a:pPr algn="ctr"/>
              <a:r>
                <a:rPr kumimoji="1" lang="en-US" altLang="ja-JP" sz="2400" dirty="0" smtClean="0"/>
                <a:t>SD</a:t>
              </a:r>
              <a:endParaRPr kumimoji="1" lang="ja-JP" altLang="en-US" sz="2400" dirty="0"/>
            </a:p>
          </p:txBody>
        </p:sp>
        <p:sp>
          <p:nvSpPr>
            <p:cNvPr id="34" name="テキスト ボックス 33"/>
            <p:cNvSpPr txBox="1"/>
            <p:nvPr/>
          </p:nvSpPr>
          <p:spPr>
            <a:xfrm>
              <a:off x="6703323" y="4452501"/>
              <a:ext cx="1276466" cy="430887"/>
            </a:xfrm>
            <a:prstGeom prst="rect">
              <a:avLst/>
            </a:prstGeom>
            <a:noFill/>
          </p:spPr>
          <p:txBody>
            <a:bodyPr wrap="square" rtlCol="0">
              <a:spAutoFit/>
            </a:bodyPr>
            <a:lstStyle/>
            <a:p>
              <a:pPr algn="ctr"/>
              <a:r>
                <a:rPr kumimoji="1" lang="en-US" altLang="ja-JP" sz="2200" dirty="0" smtClean="0"/>
                <a:t>ground</a:t>
              </a:r>
              <a:endParaRPr kumimoji="1" lang="ja-JP" altLang="en-US" sz="2200" dirty="0"/>
            </a:p>
          </p:txBody>
        </p:sp>
      </p:grpSp>
      <p:grpSp>
        <p:nvGrpSpPr>
          <p:cNvPr id="23552" name="グループ化 23551"/>
          <p:cNvGrpSpPr/>
          <p:nvPr/>
        </p:nvGrpSpPr>
        <p:grpSpPr>
          <a:xfrm>
            <a:off x="3707904" y="4581128"/>
            <a:ext cx="2824174" cy="2276634"/>
            <a:chOff x="3914645" y="4581128"/>
            <a:chExt cx="2824174" cy="2276634"/>
          </a:xfrm>
        </p:grpSpPr>
        <p:pic>
          <p:nvPicPr>
            <p:cNvPr id="3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3876" r="15839"/>
            <a:stretch/>
          </p:blipFill>
          <p:spPr bwMode="auto">
            <a:xfrm>
              <a:off x="3914645" y="5320697"/>
              <a:ext cx="2817595" cy="153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テキスト ボックス 38"/>
            <p:cNvSpPr txBox="1"/>
            <p:nvPr/>
          </p:nvSpPr>
          <p:spPr>
            <a:xfrm>
              <a:off x="3914645" y="4581128"/>
              <a:ext cx="2824174" cy="430887"/>
            </a:xfrm>
            <a:prstGeom prst="rect">
              <a:avLst/>
            </a:prstGeom>
            <a:noFill/>
          </p:spPr>
          <p:txBody>
            <a:bodyPr wrap="square" rtlCol="0">
              <a:spAutoFit/>
            </a:bodyPr>
            <a:lstStyle/>
            <a:p>
              <a:pPr algn="ctr"/>
              <a:r>
                <a:rPr lang="en-US" altLang="ja-JP" sz="2200" b="1" dirty="0" smtClean="0">
                  <a:cs typeface="Times New Roman" panose="02020603050405020304" pitchFamily="18" charset="0"/>
                </a:rPr>
                <a:t>Matter density of </a:t>
              </a:r>
              <a:r>
                <a:rPr lang="en-US" altLang="ja-JP" sz="2200" b="1" baseline="30000" dirty="0" smtClean="0">
                  <a:cs typeface="Times New Roman" panose="02020603050405020304" pitchFamily="18" charset="0"/>
                </a:rPr>
                <a:t>37</a:t>
              </a:r>
              <a:r>
                <a:rPr lang="en-US" altLang="ja-JP" sz="2200" b="1" dirty="0" smtClean="0">
                  <a:cs typeface="Times New Roman" panose="02020603050405020304" pitchFamily="18" charset="0"/>
                </a:rPr>
                <a:t>Ar</a:t>
              </a:r>
              <a:endParaRPr kumimoji="1" lang="ja-JP" altLang="en-US" sz="2200" b="1" dirty="0">
                <a:cs typeface="Times New Roman" panose="02020603050405020304" pitchFamily="18" charset="0"/>
              </a:endParaRPr>
            </a:p>
          </p:txBody>
        </p:sp>
        <p:sp>
          <p:nvSpPr>
            <p:cNvPr id="40" name="テキスト ボックス 39"/>
            <p:cNvSpPr txBox="1"/>
            <p:nvPr/>
          </p:nvSpPr>
          <p:spPr>
            <a:xfrm>
              <a:off x="5747604" y="4894439"/>
              <a:ext cx="576064" cy="461665"/>
            </a:xfrm>
            <a:prstGeom prst="rect">
              <a:avLst/>
            </a:prstGeom>
            <a:noFill/>
          </p:spPr>
          <p:txBody>
            <a:bodyPr wrap="square" rtlCol="0">
              <a:spAutoFit/>
            </a:bodyPr>
            <a:lstStyle/>
            <a:p>
              <a:pPr algn="ctr"/>
              <a:r>
                <a:rPr kumimoji="1" lang="en-US" altLang="ja-JP" sz="2400" dirty="0" smtClean="0"/>
                <a:t>SD</a:t>
              </a:r>
              <a:endParaRPr kumimoji="1" lang="ja-JP" altLang="en-US" sz="2400" dirty="0"/>
            </a:p>
          </p:txBody>
        </p:sp>
        <p:sp>
          <p:nvSpPr>
            <p:cNvPr id="41" name="テキスト ボックス 40"/>
            <p:cNvSpPr txBox="1"/>
            <p:nvPr/>
          </p:nvSpPr>
          <p:spPr>
            <a:xfrm>
              <a:off x="4195617" y="4909828"/>
              <a:ext cx="1276466" cy="430887"/>
            </a:xfrm>
            <a:prstGeom prst="rect">
              <a:avLst/>
            </a:prstGeom>
            <a:noFill/>
          </p:spPr>
          <p:txBody>
            <a:bodyPr wrap="square" rtlCol="0">
              <a:spAutoFit/>
            </a:bodyPr>
            <a:lstStyle/>
            <a:p>
              <a:pPr algn="ctr"/>
              <a:r>
                <a:rPr kumimoji="1" lang="en-US" altLang="ja-JP" sz="2200" dirty="0" smtClean="0"/>
                <a:t>ground</a:t>
              </a:r>
              <a:endParaRPr kumimoji="1" lang="ja-JP" altLang="en-US" sz="2200" dirty="0"/>
            </a:p>
          </p:txBody>
        </p:sp>
        <p:sp>
          <p:nvSpPr>
            <p:cNvPr id="29" name="正方形/長方形 28"/>
            <p:cNvSpPr/>
            <p:nvPr/>
          </p:nvSpPr>
          <p:spPr>
            <a:xfrm>
              <a:off x="6054188" y="4689612"/>
              <a:ext cx="325730" cy="338554"/>
            </a:xfrm>
            <a:prstGeom prst="rect">
              <a:avLst/>
            </a:prstGeom>
          </p:spPr>
          <p:txBody>
            <a:bodyPr wrap="none">
              <a:spAutoFit/>
            </a:bodyPr>
            <a:lstStyle/>
            <a:p>
              <a:r>
                <a:rPr lang="en-US" altLang="ja-JP" sz="1600" b="1" dirty="0" smtClean="0">
                  <a:latin typeface="Symbol" panose="05050102010706020507" pitchFamily="18" charset="2"/>
                  <a:cs typeface="Times New Roman" panose="02020603050405020304" pitchFamily="18" charset="0"/>
                </a:rPr>
                <a:t>L</a:t>
              </a:r>
              <a:endParaRPr lang="ja-JP" altLang="en-US" sz="1600" dirty="0">
                <a:latin typeface="Symbol" panose="05050102010706020507" pitchFamily="18" charset="2"/>
              </a:endParaRPr>
            </a:p>
          </p:txBody>
        </p:sp>
      </p:grpSp>
      <p:grpSp>
        <p:nvGrpSpPr>
          <p:cNvPr id="44" name="グループ化 43"/>
          <p:cNvGrpSpPr/>
          <p:nvPr/>
        </p:nvGrpSpPr>
        <p:grpSpPr>
          <a:xfrm>
            <a:off x="323528" y="2916233"/>
            <a:ext cx="3181898" cy="3466844"/>
            <a:chOff x="323528" y="2916233"/>
            <a:chExt cx="3181898" cy="3466844"/>
          </a:xfrm>
        </p:grpSpPr>
        <p:cxnSp>
          <p:nvCxnSpPr>
            <p:cNvPr id="45" name="直線コネクタ 44"/>
            <p:cNvCxnSpPr/>
            <p:nvPr/>
          </p:nvCxnSpPr>
          <p:spPr>
            <a:xfrm>
              <a:off x="1914477" y="3674641"/>
              <a:ext cx="857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914477" y="5416196"/>
              <a:ext cx="857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390102" y="4207725"/>
              <a:ext cx="0" cy="14535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339752" y="3674641"/>
              <a:ext cx="0" cy="17415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59632" y="2916233"/>
              <a:ext cx="1008112" cy="584775"/>
            </a:xfrm>
            <a:prstGeom prst="rect">
              <a:avLst/>
            </a:prstGeom>
            <a:noFill/>
          </p:spPr>
          <p:txBody>
            <a:bodyPr wrap="square" rtlCol="0">
              <a:spAutoFit/>
            </a:bodyPr>
            <a:lstStyle/>
            <a:p>
              <a:pPr algn="ctr"/>
              <a:r>
                <a:rPr kumimoji="1" lang="en-US" altLang="ja-JP" sz="3200" baseline="30000" dirty="0" smtClean="0"/>
                <a:t>36</a:t>
              </a:r>
              <a:r>
                <a:rPr kumimoji="1" lang="en-US" altLang="ja-JP" sz="3200" dirty="0" smtClean="0"/>
                <a:t>Ar</a:t>
              </a:r>
              <a:endParaRPr kumimoji="1" lang="ja-JP" altLang="en-US" sz="3200" dirty="0"/>
            </a:p>
          </p:txBody>
        </p:sp>
        <p:sp>
          <p:nvSpPr>
            <p:cNvPr id="50" name="テキスト ボックス 49"/>
            <p:cNvSpPr txBox="1"/>
            <p:nvPr/>
          </p:nvSpPr>
          <p:spPr>
            <a:xfrm>
              <a:off x="1959447" y="3212976"/>
              <a:ext cx="576064" cy="461665"/>
            </a:xfrm>
            <a:prstGeom prst="rect">
              <a:avLst/>
            </a:prstGeom>
            <a:noFill/>
          </p:spPr>
          <p:txBody>
            <a:bodyPr wrap="square" rtlCol="0">
              <a:spAutoFit/>
            </a:bodyPr>
            <a:lstStyle/>
            <a:p>
              <a:pPr algn="ctr"/>
              <a:r>
                <a:rPr kumimoji="1" lang="en-US" altLang="ja-JP" sz="2400" b="1" dirty="0" smtClean="0"/>
                <a:t>SD</a:t>
              </a:r>
              <a:endParaRPr kumimoji="1" lang="ja-JP" altLang="en-US" sz="2400" b="1" dirty="0"/>
            </a:p>
          </p:txBody>
        </p:sp>
        <p:sp>
          <p:nvSpPr>
            <p:cNvPr id="51" name="テキスト ボックス 50"/>
            <p:cNvSpPr txBox="1"/>
            <p:nvPr/>
          </p:nvSpPr>
          <p:spPr>
            <a:xfrm>
              <a:off x="971600" y="3779748"/>
              <a:ext cx="864096" cy="369332"/>
            </a:xfrm>
            <a:prstGeom prst="rect">
              <a:avLst/>
            </a:prstGeom>
            <a:noFill/>
          </p:spPr>
          <p:txBody>
            <a:bodyPr wrap="square" rtlCol="0">
              <a:spAutoFit/>
            </a:bodyPr>
            <a:lstStyle/>
            <a:p>
              <a:pPr algn="ctr"/>
              <a:r>
                <a:rPr kumimoji="1" lang="en-US" altLang="ja-JP" b="1" dirty="0" smtClean="0"/>
                <a:t>ground</a:t>
              </a:r>
              <a:endParaRPr kumimoji="1" lang="ja-JP" altLang="en-US" b="1" dirty="0"/>
            </a:p>
          </p:txBody>
        </p:sp>
        <p:sp>
          <p:nvSpPr>
            <p:cNvPr id="52" name="テキスト ボックス 51"/>
            <p:cNvSpPr txBox="1"/>
            <p:nvPr/>
          </p:nvSpPr>
          <p:spPr>
            <a:xfrm>
              <a:off x="323528" y="4613066"/>
              <a:ext cx="1584176" cy="430887"/>
            </a:xfrm>
            <a:prstGeom prst="rect">
              <a:avLst/>
            </a:prstGeom>
            <a:solidFill>
              <a:schemeClr val="bg1"/>
            </a:solidFill>
          </p:spPr>
          <p:txBody>
            <a:bodyPr wrap="square" rtlCol="0">
              <a:spAutoFit/>
            </a:bodyPr>
            <a:lstStyle/>
            <a:p>
              <a:pPr algn="ctr"/>
              <a:r>
                <a:rPr kumimoji="1" lang="en-US" altLang="ja-JP" sz="2200" b="1" dirty="0" smtClean="0"/>
                <a:t>18.177 MeV</a:t>
              </a:r>
              <a:endParaRPr kumimoji="1" lang="ja-JP" altLang="en-US" sz="2200" b="1" dirty="0"/>
            </a:p>
          </p:txBody>
        </p:sp>
        <p:sp>
          <p:nvSpPr>
            <p:cNvPr id="53" name="テキスト ボックス 52"/>
            <p:cNvSpPr txBox="1"/>
            <p:nvPr/>
          </p:nvSpPr>
          <p:spPr>
            <a:xfrm>
              <a:off x="1763688" y="4293096"/>
              <a:ext cx="1741738" cy="430887"/>
            </a:xfrm>
            <a:prstGeom prst="rect">
              <a:avLst/>
            </a:prstGeom>
            <a:solidFill>
              <a:schemeClr val="bg1"/>
            </a:solidFill>
          </p:spPr>
          <p:txBody>
            <a:bodyPr wrap="square" rtlCol="0">
              <a:spAutoFit/>
            </a:bodyPr>
            <a:lstStyle/>
            <a:p>
              <a:pPr algn="ctr"/>
              <a:r>
                <a:rPr kumimoji="1" lang="en-US" altLang="ja-JP" sz="2200" b="1" dirty="0" smtClean="0"/>
                <a:t>18.524 MeV</a:t>
              </a:r>
              <a:endParaRPr kumimoji="1" lang="ja-JP" altLang="en-US" sz="2200" b="1" dirty="0"/>
            </a:p>
          </p:txBody>
        </p:sp>
        <p:grpSp>
          <p:nvGrpSpPr>
            <p:cNvPr id="54" name="グループ化 53"/>
            <p:cNvGrpSpPr/>
            <p:nvPr/>
          </p:nvGrpSpPr>
          <p:grpSpPr>
            <a:xfrm>
              <a:off x="1259632" y="5798302"/>
              <a:ext cx="1008112" cy="584775"/>
              <a:chOff x="-1404664" y="4502158"/>
              <a:chExt cx="1008112" cy="584775"/>
            </a:xfrm>
          </p:grpSpPr>
          <p:sp>
            <p:nvSpPr>
              <p:cNvPr id="57" name="テキスト ボックス 56"/>
              <p:cNvSpPr txBox="1"/>
              <p:nvPr/>
            </p:nvSpPr>
            <p:spPr>
              <a:xfrm>
                <a:off x="-1404664" y="4502158"/>
                <a:ext cx="1008112" cy="584775"/>
              </a:xfrm>
              <a:prstGeom prst="rect">
                <a:avLst/>
              </a:prstGeom>
              <a:noFill/>
            </p:spPr>
            <p:txBody>
              <a:bodyPr wrap="square" rtlCol="0">
                <a:spAutoFit/>
              </a:bodyPr>
              <a:lstStyle/>
              <a:p>
                <a:pPr algn="ctr"/>
                <a:r>
                  <a:rPr kumimoji="1" lang="en-US" altLang="ja-JP" sz="3200" baseline="30000" dirty="0" smtClean="0"/>
                  <a:t>37</a:t>
                </a:r>
                <a:r>
                  <a:rPr kumimoji="1" lang="en-US" altLang="ja-JP" sz="3200" dirty="0" smtClean="0"/>
                  <a:t>Ar</a:t>
                </a:r>
                <a:endParaRPr kumimoji="1" lang="ja-JP" altLang="en-US" sz="3200" dirty="0"/>
              </a:p>
            </p:txBody>
          </p:sp>
          <p:sp>
            <p:nvSpPr>
              <p:cNvPr id="58" name="テキスト ボックス 57"/>
              <p:cNvSpPr txBox="1"/>
              <p:nvPr/>
            </p:nvSpPr>
            <p:spPr>
              <a:xfrm>
                <a:off x="-1274194" y="4715852"/>
                <a:ext cx="432048" cy="369332"/>
              </a:xfrm>
              <a:prstGeom prst="rect">
                <a:avLst/>
              </a:prstGeom>
              <a:noFill/>
            </p:spPr>
            <p:txBody>
              <a:bodyPr wrap="square" rtlCol="0">
                <a:spAutoFit/>
              </a:bodyPr>
              <a:lstStyle/>
              <a:p>
                <a:pPr algn="ctr"/>
                <a:r>
                  <a:rPr kumimoji="1" lang="en-US" altLang="ja-JP" dirty="0" smtClean="0">
                    <a:latin typeface="Symbol" panose="05050102010706020507" pitchFamily="18" charset="2"/>
                  </a:rPr>
                  <a:t>L</a:t>
                </a:r>
                <a:endParaRPr kumimoji="1" lang="ja-JP" altLang="en-US" dirty="0">
                  <a:latin typeface="Symbol" panose="05050102010706020507" pitchFamily="18" charset="2"/>
                </a:endParaRPr>
              </a:p>
            </p:txBody>
          </p:sp>
        </p:grpSp>
        <p:cxnSp>
          <p:nvCxnSpPr>
            <p:cNvPr id="55" name="直線コネクタ 54"/>
            <p:cNvCxnSpPr/>
            <p:nvPr/>
          </p:nvCxnSpPr>
          <p:spPr>
            <a:xfrm>
              <a:off x="978373" y="4207725"/>
              <a:ext cx="857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978373" y="5661248"/>
              <a:ext cx="8573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445920" y="1901842"/>
            <a:ext cx="6718368" cy="460576"/>
            <a:chOff x="-2751413" y="2435402"/>
            <a:chExt cx="6718368" cy="460576"/>
          </a:xfrm>
        </p:grpSpPr>
        <p:sp>
          <p:nvSpPr>
            <p:cNvPr id="6" name="テキスト ボックス 5"/>
            <p:cNvSpPr txBox="1"/>
            <p:nvPr/>
          </p:nvSpPr>
          <p:spPr>
            <a:xfrm>
              <a:off x="-2319366" y="2465091"/>
              <a:ext cx="4662895" cy="430887"/>
            </a:xfrm>
            <a:prstGeom prst="rect">
              <a:avLst/>
            </a:prstGeom>
            <a:noFill/>
          </p:spPr>
          <p:txBody>
            <a:bodyPr wrap="square" rtlCol="0">
              <a:spAutoFit/>
            </a:bodyPr>
            <a:lstStyle/>
            <a:p>
              <a:r>
                <a:rPr lang="en-US" altLang="ja-JP" sz="2200" dirty="0" smtClean="0">
                  <a:solidFill>
                    <a:srgbClr val="FF0000"/>
                  </a:solidFill>
                </a:rPr>
                <a:t>Large spatial overlap between N and </a:t>
              </a:r>
              <a:r>
                <a:rPr lang="en-US" altLang="ja-JP" sz="2200" dirty="0" smtClean="0">
                  <a:solidFill>
                    <a:srgbClr val="FF0000"/>
                  </a:solidFill>
                  <a:latin typeface="Symbol" panose="05050102010706020507" pitchFamily="18" charset="2"/>
                </a:rPr>
                <a:t>L</a:t>
              </a:r>
              <a:endParaRPr kumimoji="1" lang="ja-JP" altLang="en-US" sz="2200" dirty="0">
                <a:solidFill>
                  <a:srgbClr val="FF0000"/>
                </a:solidFill>
                <a:latin typeface="Symbol" panose="05050102010706020507" pitchFamily="18" charset="2"/>
              </a:endParaRPr>
            </a:p>
          </p:txBody>
        </p:sp>
        <p:sp>
          <p:nvSpPr>
            <p:cNvPr id="35" name="テキスト ボックス 34"/>
            <p:cNvSpPr txBox="1"/>
            <p:nvPr/>
          </p:nvSpPr>
          <p:spPr>
            <a:xfrm>
              <a:off x="2742819" y="2435402"/>
              <a:ext cx="1224136" cy="430887"/>
            </a:xfrm>
            <a:prstGeom prst="rect">
              <a:avLst/>
            </a:prstGeom>
            <a:noFill/>
          </p:spPr>
          <p:txBody>
            <a:bodyPr wrap="square" rtlCol="0">
              <a:spAutoFit/>
            </a:bodyPr>
            <a:lstStyle/>
            <a:p>
              <a:r>
                <a:rPr lang="en-US" altLang="ja-JP" sz="2200" dirty="0" smtClean="0">
                  <a:solidFill>
                    <a:srgbClr val="FF0000"/>
                  </a:solidFill>
                </a:rPr>
                <a:t>Large B</a:t>
              </a:r>
              <a:r>
                <a:rPr lang="en-US" altLang="ja-JP" sz="2200" baseline="-25000" dirty="0" smtClean="0">
                  <a:solidFill>
                    <a:srgbClr val="FF0000"/>
                  </a:solidFill>
                  <a:latin typeface="Symbol" panose="05050102010706020507" pitchFamily="18" charset="2"/>
                </a:rPr>
                <a:t>L</a:t>
              </a:r>
              <a:endParaRPr kumimoji="1" lang="ja-JP" altLang="en-US" sz="2200" baseline="-25000" dirty="0">
                <a:solidFill>
                  <a:srgbClr val="FF0000"/>
                </a:solidFill>
                <a:latin typeface="Symbol" panose="05050102010706020507" pitchFamily="18" charset="2"/>
              </a:endParaRPr>
            </a:p>
          </p:txBody>
        </p:sp>
        <p:cxnSp>
          <p:nvCxnSpPr>
            <p:cNvPr id="9" name="直線矢印コネクタ 8"/>
            <p:cNvCxnSpPr/>
            <p:nvPr/>
          </p:nvCxnSpPr>
          <p:spPr>
            <a:xfrm>
              <a:off x="2238763" y="2666020"/>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2751413" y="2680454"/>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107504" y="2334459"/>
            <a:ext cx="8855969" cy="374461"/>
          </a:xfrm>
          <a:prstGeom prst="rect">
            <a:avLst/>
          </a:prstGeom>
        </p:spPr>
        <p:txBody>
          <a:bodyPr wrap="square">
            <a:spAutoFit/>
          </a:bodyPr>
          <a:lstStyle/>
          <a:p>
            <a:pPr marL="216000" indent="-216000">
              <a:lnSpc>
                <a:spcPts val="2200"/>
              </a:lnSpc>
              <a:buFont typeface="Arial" panose="020B0604020202020204" pitchFamily="34" charset="0"/>
              <a:buChar char="•"/>
            </a:pPr>
            <a:r>
              <a:rPr lang="en-US" altLang="ja-JP" sz="2200" dirty="0"/>
              <a:t>Large B</a:t>
            </a:r>
            <a:r>
              <a:rPr lang="en-US" altLang="ja-JP" sz="2200" baseline="-25000" dirty="0">
                <a:latin typeface="Symbol" panose="05050102010706020507" pitchFamily="18" charset="2"/>
              </a:rPr>
              <a:t>L</a:t>
            </a:r>
            <a:r>
              <a:rPr lang="en-US" altLang="ja-JP" sz="2200" dirty="0"/>
              <a:t> in the SD state will give important information about localization</a:t>
            </a:r>
            <a:endParaRPr lang="ja-JP" altLang="en-US" sz="2200" dirty="0">
              <a:latin typeface="Symbol" panose="05050102010706020507" pitchFamily="18" charset="2"/>
            </a:endParaRPr>
          </a:p>
        </p:txBody>
      </p:sp>
    </p:spTree>
    <p:extLst>
      <p:ext uri="{BB962C8B-B14F-4D97-AF65-F5344CB8AC3E}">
        <p14:creationId xmlns:p14="http://schemas.microsoft.com/office/powerpoint/2010/main" val="1686057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Topic </a:t>
            </a:r>
            <a:r>
              <a:rPr lang="en-US" altLang="ja-JP" dirty="0" smtClean="0"/>
              <a:t>2: Triaxial deformation of nuclei</a:t>
            </a:r>
            <a:endParaRPr kumimoji="1" lang="ja-JP" altLang="en-US" dirty="0"/>
          </a:p>
        </p:txBody>
      </p:sp>
      <p:sp>
        <p:nvSpPr>
          <p:cNvPr id="3" name="コンテンツ プレースホルダ 2"/>
          <p:cNvSpPr>
            <a:spLocks noGrp="1"/>
          </p:cNvSpPr>
          <p:nvPr>
            <p:ph idx="1"/>
          </p:nvPr>
        </p:nvSpPr>
        <p:spPr/>
        <p:txBody>
          <a:bodyPr/>
          <a:lstStyle/>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pPr lvl="1"/>
            <a:endParaRPr kumimoji="1" lang="en-US" altLang="ja-JP" dirty="0" smtClean="0"/>
          </a:p>
        </p:txBody>
      </p:sp>
      <p:sp>
        <p:nvSpPr>
          <p:cNvPr id="8" name="正方形/長方形 7"/>
          <p:cNvSpPr/>
          <p:nvPr/>
        </p:nvSpPr>
        <p:spPr>
          <a:xfrm>
            <a:off x="1475532" y="1412776"/>
            <a:ext cx="7848996" cy="830997"/>
          </a:xfrm>
          <a:prstGeom prst="rect">
            <a:avLst/>
          </a:prstGeom>
        </p:spPr>
        <p:txBody>
          <a:bodyPr wrap="square">
            <a:spAutoFit/>
          </a:bodyPr>
          <a:lstStyle/>
          <a:p>
            <a:pPr>
              <a:buSzPct val="80000"/>
              <a:buFont typeface="Wingdings" pitchFamily="2" charset="2"/>
              <a:buChar char="l"/>
            </a:pPr>
            <a:r>
              <a:rPr lang="ja-JP" altLang="en-US" sz="2400" dirty="0" smtClean="0"/>
              <a:t>  </a:t>
            </a:r>
            <a:r>
              <a:rPr lang="en-US" altLang="ja-JP" sz="2400" dirty="0" smtClean="0"/>
              <a:t>Largely deformed</a:t>
            </a:r>
            <a:endParaRPr lang="en-US" altLang="ja-JP" sz="2400" dirty="0" smtClean="0">
              <a:solidFill>
                <a:srgbClr val="FF0000"/>
              </a:solidFill>
            </a:endParaRPr>
          </a:p>
          <a:p>
            <a:pPr>
              <a:buSzPct val="85000"/>
              <a:buFont typeface="Wingdings" pitchFamily="2" charset="2"/>
              <a:buChar char="l"/>
            </a:pPr>
            <a:r>
              <a:rPr lang="en-US" altLang="ja-JP" sz="2400" dirty="0" smtClean="0"/>
              <a:t>  Low-lying 2nd 2</a:t>
            </a:r>
            <a:r>
              <a:rPr lang="en-US" altLang="ja-JP" sz="2400" baseline="30000" dirty="0" smtClean="0"/>
              <a:t>+</a:t>
            </a:r>
            <a:r>
              <a:rPr lang="en-US" altLang="ja-JP" sz="2400" dirty="0" smtClean="0"/>
              <a:t>  indicates having the triaxial deformation</a:t>
            </a:r>
            <a:endParaRPr lang="en-US" altLang="ja-JP" sz="2400" baseline="30000" dirty="0" smtClean="0"/>
          </a:p>
        </p:txBody>
      </p:sp>
      <p:grpSp>
        <p:nvGrpSpPr>
          <p:cNvPr id="17" name="グループ化 16"/>
          <p:cNvGrpSpPr/>
          <p:nvPr/>
        </p:nvGrpSpPr>
        <p:grpSpPr>
          <a:xfrm>
            <a:off x="0" y="1598042"/>
            <a:ext cx="1475656" cy="492443"/>
            <a:chOff x="619022" y="1698252"/>
            <a:chExt cx="1475656" cy="492443"/>
          </a:xfrm>
        </p:grpSpPr>
        <p:sp>
          <p:nvSpPr>
            <p:cNvPr id="19" name="テキスト ボックス 18"/>
            <p:cNvSpPr txBox="1"/>
            <p:nvPr/>
          </p:nvSpPr>
          <p:spPr>
            <a:xfrm>
              <a:off x="619022" y="1698252"/>
              <a:ext cx="1475656" cy="492443"/>
            </a:xfrm>
            <a:prstGeom prst="rect">
              <a:avLst/>
            </a:prstGeom>
            <a:noFill/>
          </p:spPr>
          <p:txBody>
            <a:bodyPr wrap="square" rtlCol="0">
              <a:spAutoFit/>
            </a:bodyPr>
            <a:lstStyle/>
            <a:p>
              <a:pPr algn="ctr"/>
              <a:r>
                <a:rPr lang="en-US" altLang="ja-JP" sz="2600" dirty="0" smtClean="0"/>
                <a:t>Ex.) </a:t>
              </a:r>
              <a:r>
                <a:rPr lang="en-US" altLang="ja-JP" sz="2600" baseline="30000" dirty="0" smtClean="0"/>
                <a:t>24</a:t>
              </a:r>
              <a:r>
                <a:rPr lang="en-US" altLang="ja-JP" sz="2600" dirty="0" smtClean="0"/>
                <a:t>Mg</a:t>
              </a:r>
              <a:endParaRPr kumimoji="1" lang="ja-JP" altLang="en-US" sz="2600" dirty="0"/>
            </a:p>
          </p:txBody>
        </p:sp>
        <p:sp>
          <p:nvSpPr>
            <p:cNvPr id="20" name="正方形/長方形 19"/>
            <p:cNvSpPr/>
            <p:nvPr/>
          </p:nvSpPr>
          <p:spPr>
            <a:xfrm>
              <a:off x="657182" y="1725750"/>
              <a:ext cx="1422256" cy="4118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p:cNvSpPr txBox="1"/>
          <p:nvPr/>
        </p:nvSpPr>
        <p:spPr>
          <a:xfrm>
            <a:off x="377788" y="6408624"/>
            <a:ext cx="8388424" cy="492443"/>
          </a:xfrm>
          <a:prstGeom prst="rect">
            <a:avLst/>
          </a:prstGeom>
          <a:noFill/>
        </p:spPr>
        <p:txBody>
          <a:bodyPr wrap="square" rtlCol="0">
            <a:spAutoFit/>
          </a:bodyPr>
          <a:lstStyle/>
          <a:p>
            <a:pPr algn="ctr"/>
            <a:r>
              <a:rPr kumimoji="1" lang="en-US" altLang="ja-JP" sz="2600" b="1" dirty="0" smtClean="0">
                <a:solidFill>
                  <a:srgbClr val="FF0000"/>
                </a:solidFill>
              </a:rPr>
              <a:t>Our task: to identify triaxial deformation of </a:t>
            </a:r>
            <a:r>
              <a:rPr kumimoji="1" lang="en-US" altLang="ja-JP" sz="2600" b="1" baseline="30000" dirty="0" smtClean="0">
                <a:solidFill>
                  <a:srgbClr val="FF0000"/>
                </a:solidFill>
              </a:rPr>
              <a:t>24</a:t>
            </a:r>
            <a:r>
              <a:rPr kumimoji="1" lang="en-US" altLang="ja-JP" sz="2600" b="1" dirty="0" smtClean="0">
                <a:solidFill>
                  <a:srgbClr val="FF0000"/>
                </a:solidFill>
              </a:rPr>
              <a:t>Mg by using </a:t>
            </a:r>
            <a:r>
              <a:rPr kumimoji="1" lang="en-US" altLang="ja-JP" sz="2600" b="1" dirty="0" smtClean="0">
                <a:solidFill>
                  <a:srgbClr val="FF0000"/>
                </a:solidFill>
                <a:latin typeface="Symbol" panose="05050102010706020507" pitchFamily="18" charset="2"/>
              </a:rPr>
              <a:t>L</a:t>
            </a:r>
            <a:endParaRPr kumimoji="1" lang="ja-JP" altLang="en-US" sz="2600" b="1" dirty="0">
              <a:solidFill>
                <a:srgbClr val="FF0000"/>
              </a:solidFill>
              <a:latin typeface="Symbol" panose="05050102010706020507" pitchFamily="18" charset="2"/>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t="7855"/>
          <a:stretch/>
        </p:blipFill>
        <p:spPr>
          <a:xfrm>
            <a:off x="4700226" y="2227311"/>
            <a:ext cx="4552294" cy="3721969"/>
          </a:xfrm>
          <a:prstGeom prst="rect">
            <a:avLst/>
          </a:prstGeom>
        </p:spPr>
      </p:pic>
      <p:sp>
        <p:nvSpPr>
          <p:cNvPr id="18" name="正方形/長方形 17"/>
          <p:cNvSpPr/>
          <p:nvPr/>
        </p:nvSpPr>
        <p:spPr>
          <a:xfrm>
            <a:off x="16587" y="836712"/>
            <a:ext cx="9110826" cy="461665"/>
          </a:xfrm>
          <a:prstGeom prst="rect">
            <a:avLst/>
          </a:prstGeom>
        </p:spPr>
        <p:txBody>
          <a:bodyPr wrap="square">
            <a:spAutoFit/>
          </a:bodyPr>
          <a:lstStyle/>
          <a:p>
            <a:pPr algn="ctr">
              <a:buSzPct val="85000"/>
            </a:pPr>
            <a:r>
              <a:rPr lang="en-US" altLang="ja-JP" sz="2400" b="1" dirty="0" smtClean="0">
                <a:solidFill>
                  <a:srgbClr val="FF0000"/>
                </a:solidFill>
              </a:rPr>
              <a:t>Triaxial deformed nuclei are not many, Mg isotopes are the candidates</a:t>
            </a:r>
          </a:p>
        </p:txBody>
      </p:sp>
      <p:sp>
        <p:nvSpPr>
          <p:cNvPr id="21" name="正方形/長方形 20"/>
          <p:cNvSpPr/>
          <p:nvPr/>
        </p:nvSpPr>
        <p:spPr>
          <a:xfrm>
            <a:off x="-1182" y="6021288"/>
            <a:ext cx="9145182" cy="492443"/>
          </a:xfrm>
          <a:prstGeom prst="rect">
            <a:avLst/>
          </a:prstGeom>
        </p:spPr>
        <p:txBody>
          <a:bodyPr wrap="square">
            <a:spAutoFit/>
          </a:bodyPr>
          <a:lstStyle/>
          <a:p>
            <a:pPr algn="ctr">
              <a:buSzPct val="85000"/>
            </a:pPr>
            <a:r>
              <a:rPr lang="en-US" altLang="ja-JP" sz="2600" b="1" dirty="0" smtClean="0">
                <a:solidFill>
                  <a:srgbClr val="FF0000"/>
                </a:solidFill>
              </a:rPr>
              <a:t>Identification of triaxial deformation is </a:t>
            </a:r>
            <a:r>
              <a:rPr lang="en-US" altLang="ja-JP" sz="2600" b="1" dirty="0">
                <a:solidFill>
                  <a:srgbClr val="FF0000"/>
                </a:solidFill>
              </a:rPr>
              <a:t>not </a:t>
            </a:r>
            <a:r>
              <a:rPr lang="en-US" altLang="ja-JP" sz="2600" b="1" dirty="0" smtClean="0">
                <a:solidFill>
                  <a:srgbClr val="FF0000"/>
                </a:solidFill>
              </a:rPr>
              <a:t>easy</a:t>
            </a:r>
            <a:endParaRPr lang="en-US" altLang="ja-JP" sz="2600" b="1" baseline="30000" dirty="0">
              <a:solidFill>
                <a:srgbClr val="FF0000"/>
              </a:solidFill>
            </a:endParaRPr>
          </a:p>
        </p:txBody>
      </p:sp>
      <p:grpSp>
        <p:nvGrpSpPr>
          <p:cNvPr id="22" name="グループ化 21"/>
          <p:cNvGrpSpPr/>
          <p:nvPr/>
        </p:nvGrpSpPr>
        <p:grpSpPr>
          <a:xfrm>
            <a:off x="72911" y="2512193"/>
            <a:ext cx="6083265" cy="2717007"/>
            <a:chOff x="-240114" y="2174384"/>
            <a:chExt cx="6083265" cy="2717007"/>
          </a:xfrm>
        </p:grpSpPr>
        <p:cxnSp>
          <p:nvCxnSpPr>
            <p:cNvPr id="23" name="直線矢印コネクタ 22"/>
            <p:cNvCxnSpPr>
              <a:stCxn id="36" idx="2"/>
            </p:cNvCxnSpPr>
            <p:nvPr/>
          </p:nvCxnSpPr>
          <p:spPr>
            <a:xfrm>
              <a:off x="1910964" y="3622793"/>
              <a:ext cx="3185203" cy="126859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36" idx="2"/>
            </p:cNvCxnSpPr>
            <p:nvPr/>
          </p:nvCxnSpPr>
          <p:spPr>
            <a:xfrm>
              <a:off x="1910964" y="3622793"/>
              <a:ext cx="3932187" cy="15990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32" name="グループ化 11"/>
            <p:cNvGrpSpPr/>
            <p:nvPr/>
          </p:nvGrpSpPr>
          <p:grpSpPr>
            <a:xfrm>
              <a:off x="-240114" y="2174384"/>
              <a:ext cx="4302155" cy="1448409"/>
              <a:chOff x="726057" y="1550574"/>
              <a:chExt cx="3881901" cy="1306922"/>
            </a:xfrm>
          </p:grpSpPr>
          <p:sp>
            <p:nvSpPr>
              <p:cNvPr id="33" name="正方形/長方形 32"/>
              <p:cNvSpPr/>
              <p:nvPr/>
            </p:nvSpPr>
            <p:spPr>
              <a:xfrm>
                <a:off x="928662" y="1643050"/>
                <a:ext cx="3571900"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26"/>
              <p:cNvGrpSpPr/>
              <p:nvPr/>
            </p:nvGrpSpPr>
            <p:grpSpPr>
              <a:xfrm>
                <a:off x="726057" y="1550574"/>
                <a:ext cx="3881901" cy="1306922"/>
                <a:chOff x="5817047" y="1550574"/>
                <a:chExt cx="3881901" cy="1306922"/>
              </a:xfrm>
            </p:grpSpPr>
            <p:sp>
              <p:nvSpPr>
                <p:cNvPr id="35" name="正方形/長方形 34"/>
                <p:cNvSpPr/>
                <p:nvPr/>
              </p:nvSpPr>
              <p:spPr>
                <a:xfrm>
                  <a:off x="6000760" y="1643050"/>
                  <a:ext cx="3571900"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Mg24_dens.png"/>
                <p:cNvPicPr>
                  <a:picLocks noChangeAspect="1"/>
                </p:cNvPicPr>
                <p:nvPr/>
              </p:nvPicPr>
              <p:blipFill>
                <a:blip r:embed="rId4"/>
                <a:stretch>
                  <a:fillRect/>
                </a:stretch>
              </p:blipFill>
              <p:spPr>
                <a:xfrm>
                  <a:off x="5817047" y="1550574"/>
                  <a:ext cx="3881901" cy="1306922"/>
                </a:xfrm>
                <a:prstGeom prst="rect">
                  <a:avLst/>
                </a:prstGeom>
              </p:spPr>
            </p:pic>
          </p:grpSp>
        </p:grpSp>
      </p:grpSp>
    </p:spTree>
    <p:extLst>
      <p:ext uri="{BB962C8B-B14F-4D97-AF65-F5344CB8AC3E}">
        <p14:creationId xmlns:p14="http://schemas.microsoft.com/office/powerpoint/2010/main" val="184406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Theoretical Framework: HyperAMD</a:t>
            </a:r>
            <a:endParaRPr kumimoji="1" lang="ja-JP" altLang="en-US" dirty="0"/>
          </a:p>
        </p:txBody>
      </p:sp>
      <p:sp>
        <p:nvSpPr>
          <p:cNvPr id="3" name="コンテンツ プレースホルダ 2"/>
          <p:cNvSpPr>
            <a:spLocks noGrp="1"/>
          </p:cNvSpPr>
          <p:nvPr>
            <p:ph idx="1"/>
          </p:nvPr>
        </p:nvSpPr>
        <p:spPr/>
        <p:txBody>
          <a:bodyPr/>
          <a:lstStyle/>
          <a:p>
            <a:pPr lvl="1" algn="ctr">
              <a:buNone/>
            </a:pPr>
            <a:r>
              <a:rPr lang="en-US" altLang="ja-JP" dirty="0" smtClean="0"/>
              <a:t>We extended the AMD to hypernuclei </a:t>
            </a:r>
          </a:p>
          <a:p>
            <a:endParaRPr kumimoji="1" lang="en-US" altLang="ja-JP" dirty="0" smtClean="0"/>
          </a:p>
          <a:p>
            <a:endParaRPr kumimoji="1" lang="en-US" altLang="ja-JP" dirty="0" smtClean="0"/>
          </a:p>
          <a:p>
            <a:endParaRPr kumimoji="1" lang="en-US" altLang="ja-JP" dirty="0" smtClean="0"/>
          </a:p>
          <a:p>
            <a:endParaRPr kumimoji="1" lang="ja-JP" altLang="en-US" dirty="0"/>
          </a:p>
        </p:txBody>
      </p:sp>
      <p:graphicFrame>
        <p:nvGraphicFramePr>
          <p:cNvPr id="323586" name="Object 2"/>
          <p:cNvGraphicFramePr>
            <a:graphicFrameLocks noChangeAspect="1"/>
          </p:cNvGraphicFramePr>
          <p:nvPr>
            <p:extLst>
              <p:ext uri="{D42A27DB-BD31-4B8C-83A1-F6EECF244321}">
                <p14:modId xmlns:p14="http://schemas.microsoft.com/office/powerpoint/2010/main" val="823394720"/>
              </p:ext>
            </p:extLst>
          </p:nvPr>
        </p:nvGraphicFramePr>
        <p:xfrm>
          <a:off x="251520" y="2038350"/>
          <a:ext cx="4073525" cy="546100"/>
        </p:xfrm>
        <a:graphic>
          <a:graphicData uri="http://schemas.openxmlformats.org/presentationml/2006/ole">
            <mc:AlternateContent xmlns:mc="http://schemas.openxmlformats.org/markup-compatibility/2006">
              <mc:Choice xmlns:v="urn:schemas-microsoft-com:vml" Requires="v">
                <p:oleObj spid="_x0000_s77642" name="数式" r:id="rId4" imgW="1765080" imgH="266400" progId="Equation.3">
                  <p:embed/>
                </p:oleObj>
              </mc:Choice>
              <mc:Fallback>
                <p:oleObj name="数式" r:id="rId4" imgW="1765080" imgH="266400" progId="Equation.3">
                  <p:embed/>
                  <p:pic>
                    <p:nvPicPr>
                      <p:cNvPr id="0" name=""/>
                      <p:cNvPicPr>
                        <a:picLocks noChangeAspect="1" noChangeArrowheads="1"/>
                      </p:cNvPicPr>
                      <p:nvPr/>
                    </p:nvPicPr>
                    <p:blipFill>
                      <a:blip r:embed="rId5"/>
                      <a:srcRect/>
                      <a:stretch>
                        <a:fillRect/>
                      </a:stretch>
                    </p:blipFill>
                    <p:spPr bwMode="auto">
                      <a:xfrm>
                        <a:off x="251520" y="2038350"/>
                        <a:ext cx="40735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正方形/長方形 9"/>
          <p:cNvSpPr/>
          <p:nvPr/>
        </p:nvSpPr>
        <p:spPr>
          <a:xfrm>
            <a:off x="-32" y="2810450"/>
            <a:ext cx="4714908" cy="2923877"/>
          </a:xfrm>
          <a:prstGeom prst="rect">
            <a:avLst/>
          </a:prstGeom>
        </p:spPr>
        <p:txBody>
          <a:bodyPr wrap="square">
            <a:spAutoFit/>
          </a:bodyPr>
          <a:lstStyle/>
          <a:p>
            <a:pPr>
              <a:buSzPct val="80000"/>
              <a:buFont typeface="Wingdings" pitchFamily="2" charset="2"/>
              <a:buChar char="u"/>
            </a:pPr>
            <a:r>
              <a:rPr lang="en-US" altLang="ja-JP" sz="2400" b="1" dirty="0" smtClean="0">
                <a:solidFill>
                  <a:schemeClr val="tx2"/>
                </a:solidFill>
              </a:rPr>
              <a:t>Wave function</a:t>
            </a:r>
          </a:p>
          <a:p>
            <a:pPr marL="180000">
              <a:buSzPct val="100000"/>
              <a:buFont typeface="Wingdings" pitchFamily="2" charset="2"/>
              <a:buChar char="l"/>
            </a:pPr>
            <a:r>
              <a:rPr lang="ja-JP" altLang="en-US" sz="2200" b="1" dirty="0" smtClean="0"/>
              <a:t> </a:t>
            </a:r>
            <a:r>
              <a:rPr lang="en-US" altLang="ja-JP" sz="2200" b="1" dirty="0" smtClean="0"/>
              <a:t>Nucleon part</a:t>
            </a:r>
            <a:r>
              <a:rPr lang="ja-JP" altLang="en-US" sz="2200" b="1" dirty="0" smtClean="0"/>
              <a:t>：</a:t>
            </a:r>
            <a:r>
              <a:rPr lang="en-US" altLang="ja-JP" sz="2200" b="1" dirty="0" smtClean="0"/>
              <a:t>Slater determinant</a:t>
            </a:r>
          </a:p>
          <a:p>
            <a:pPr marL="360000">
              <a:buSzPct val="100000"/>
            </a:pPr>
            <a:r>
              <a:rPr lang="en-US" altLang="ja-JP" sz="2000" dirty="0" smtClean="0"/>
              <a:t>Spatial part  of single particle w.f. is </a:t>
            </a:r>
          </a:p>
          <a:p>
            <a:pPr marL="360000">
              <a:buSzPct val="100000"/>
            </a:pPr>
            <a:r>
              <a:rPr lang="en-US" altLang="ja-JP" sz="2000" dirty="0" smtClean="0"/>
              <a:t>described as Gaussian packet</a:t>
            </a:r>
          </a:p>
          <a:p>
            <a:pPr marL="180000">
              <a:buSzPct val="100000"/>
            </a:pPr>
            <a:endParaRPr lang="en-US" altLang="ja-JP" sz="1600" dirty="0" smtClean="0"/>
          </a:p>
          <a:p>
            <a:pPr marL="180000">
              <a:buSzPct val="100000"/>
              <a:buFont typeface="Wingdings" pitchFamily="2" charset="2"/>
              <a:buChar char="l"/>
            </a:pPr>
            <a:r>
              <a:rPr lang="en-US" altLang="ja-JP" sz="2200" b="1" dirty="0" smtClean="0"/>
              <a:t> Single-particle w.f. of </a:t>
            </a:r>
            <a:r>
              <a:rPr lang="en-US" altLang="ja-JP" sz="2200" b="1" dirty="0" smtClean="0">
                <a:latin typeface="Symbol" pitchFamily="18" charset="2"/>
              </a:rPr>
              <a:t>L</a:t>
            </a:r>
            <a:r>
              <a:rPr lang="ja-JP" altLang="en-US" sz="2200" b="1" dirty="0" smtClean="0"/>
              <a:t> </a:t>
            </a:r>
            <a:r>
              <a:rPr lang="en-US" altLang="ja-JP" sz="2200" b="1" dirty="0" smtClean="0"/>
              <a:t>hyperon: </a:t>
            </a:r>
          </a:p>
          <a:p>
            <a:pPr marL="180000">
              <a:buSzPct val="100000"/>
            </a:pPr>
            <a:r>
              <a:rPr lang="en-US" altLang="ja-JP" sz="2200" dirty="0" smtClean="0"/>
              <a:t>    </a:t>
            </a:r>
            <a:r>
              <a:rPr lang="en-US" altLang="ja-JP" sz="2000" dirty="0" smtClean="0"/>
              <a:t>Superposition of Gaussian packets</a:t>
            </a:r>
          </a:p>
          <a:p>
            <a:pPr marL="180000">
              <a:buSzPct val="100000"/>
            </a:pPr>
            <a:endParaRPr lang="en-US" altLang="ja-JP" sz="1600" dirty="0" smtClean="0"/>
          </a:p>
          <a:p>
            <a:pPr marL="180000">
              <a:buSzPct val="100000"/>
              <a:buFont typeface="Wingdings" pitchFamily="2" charset="2"/>
              <a:buChar char="l"/>
            </a:pPr>
            <a:r>
              <a:rPr lang="en-US" altLang="ja-JP" sz="2200" b="1" dirty="0" smtClean="0"/>
              <a:t> Total w.f.</a:t>
            </a:r>
            <a:r>
              <a:rPr lang="ja-JP" altLang="en-US" sz="2200" b="1" dirty="0" smtClean="0"/>
              <a:t>：</a:t>
            </a:r>
            <a:endParaRPr lang="en-US" altLang="ja-JP" sz="2200" b="1" dirty="0" smtClean="0"/>
          </a:p>
        </p:txBody>
      </p:sp>
      <p:grpSp>
        <p:nvGrpSpPr>
          <p:cNvPr id="13" name="グループ化 12"/>
          <p:cNvGrpSpPr/>
          <p:nvPr/>
        </p:nvGrpSpPr>
        <p:grpSpPr>
          <a:xfrm>
            <a:off x="4427984" y="1926874"/>
            <a:ext cx="4833512" cy="748180"/>
            <a:chOff x="541976" y="2143116"/>
            <a:chExt cx="4833512" cy="748180"/>
          </a:xfrm>
        </p:grpSpPr>
        <p:sp>
          <p:nvSpPr>
            <p:cNvPr id="9" name="正方形/長方形 8"/>
            <p:cNvSpPr/>
            <p:nvPr/>
          </p:nvSpPr>
          <p:spPr>
            <a:xfrm>
              <a:off x="541976" y="2491186"/>
              <a:ext cx="4833512" cy="400110"/>
            </a:xfrm>
            <a:prstGeom prst="rect">
              <a:avLst/>
            </a:prstGeom>
          </p:spPr>
          <p:txBody>
            <a:bodyPr wrap="square">
              <a:spAutoFit/>
            </a:bodyPr>
            <a:lstStyle/>
            <a:p>
              <a:pPr marL="0" lvl="2">
                <a:buNone/>
              </a:pPr>
              <a:r>
                <a:rPr lang="en-US" altLang="ja-JP" sz="2000" b="1" dirty="0" smtClean="0">
                  <a:latin typeface="Symbol" pitchFamily="18" charset="2"/>
                </a:rPr>
                <a:t>L</a:t>
              </a:r>
              <a:r>
                <a:rPr lang="en-US" altLang="ja-JP" sz="2000" b="1" dirty="0" smtClean="0"/>
                <a:t>N</a:t>
              </a:r>
              <a:r>
                <a:rPr lang="ja-JP" altLang="en-US" sz="2000" b="1" dirty="0" smtClean="0"/>
                <a:t>：</a:t>
              </a:r>
              <a:r>
                <a:rPr lang="en-US" altLang="ja-JP" sz="2000" b="1" dirty="0" smtClean="0"/>
                <a:t>YNG interactions (NF, NSC97f)</a:t>
              </a:r>
            </a:p>
          </p:txBody>
        </p:sp>
        <p:sp>
          <p:nvSpPr>
            <p:cNvPr id="12" name="正方形/長方形 11"/>
            <p:cNvSpPr/>
            <p:nvPr/>
          </p:nvSpPr>
          <p:spPr>
            <a:xfrm>
              <a:off x="571472" y="2143116"/>
              <a:ext cx="2571768" cy="400110"/>
            </a:xfrm>
            <a:prstGeom prst="rect">
              <a:avLst/>
            </a:prstGeom>
          </p:spPr>
          <p:txBody>
            <a:bodyPr wrap="square">
              <a:spAutoFit/>
            </a:bodyPr>
            <a:lstStyle/>
            <a:p>
              <a:pPr marL="0" lvl="2">
                <a:buNone/>
              </a:pPr>
              <a:r>
                <a:rPr lang="en-US" altLang="ja-JP" sz="2000" b="1" dirty="0" smtClean="0"/>
                <a:t>NN</a:t>
              </a:r>
              <a:r>
                <a:rPr lang="ja-JP" altLang="en-US" sz="2000" b="1" dirty="0" smtClean="0"/>
                <a:t>：</a:t>
              </a:r>
              <a:r>
                <a:rPr lang="en-US" altLang="ja-JP" sz="2000" b="1" dirty="0" err="1" smtClean="0"/>
                <a:t>Gogny</a:t>
              </a:r>
              <a:r>
                <a:rPr lang="en-US" altLang="ja-JP" sz="2000" b="1" dirty="0" smtClean="0"/>
                <a:t> D1S</a:t>
              </a:r>
              <a:endParaRPr lang="en-US" altLang="ja-JP" sz="2000" b="1" baseline="30000" dirty="0" smtClean="0"/>
            </a:p>
          </p:txBody>
        </p:sp>
      </p:grpSp>
      <p:sp>
        <p:nvSpPr>
          <p:cNvPr id="14" name="正方形/長方形 13"/>
          <p:cNvSpPr/>
          <p:nvPr/>
        </p:nvSpPr>
        <p:spPr>
          <a:xfrm>
            <a:off x="0" y="1500174"/>
            <a:ext cx="2214546" cy="461665"/>
          </a:xfrm>
          <a:prstGeom prst="rect">
            <a:avLst/>
          </a:prstGeom>
        </p:spPr>
        <p:txBody>
          <a:bodyPr wrap="square">
            <a:spAutoFit/>
          </a:bodyPr>
          <a:lstStyle/>
          <a:p>
            <a:pPr>
              <a:buSzPct val="80000"/>
              <a:buFont typeface="Wingdings" pitchFamily="2" charset="2"/>
              <a:buChar char="u"/>
            </a:pPr>
            <a:r>
              <a:rPr lang="en-US" altLang="ja-JP" sz="2400" b="1" dirty="0" smtClean="0">
                <a:solidFill>
                  <a:schemeClr val="tx2"/>
                </a:solidFill>
              </a:rPr>
              <a:t>Hamiltonian</a:t>
            </a:r>
          </a:p>
        </p:txBody>
      </p:sp>
      <p:sp>
        <p:nvSpPr>
          <p:cNvPr id="20" name="正方形/長方形 19"/>
          <p:cNvSpPr/>
          <p:nvPr/>
        </p:nvSpPr>
        <p:spPr>
          <a:xfrm>
            <a:off x="1071538" y="1142984"/>
            <a:ext cx="7000924" cy="369332"/>
          </a:xfrm>
          <a:prstGeom prst="rect">
            <a:avLst/>
          </a:prstGeom>
        </p:spPr>
        <p:txBody>
          <a:bodyPr wrap="square">
            <a:spAutoFit/>
          </a:bodyPr>
          <a:lstStyle/>
          <a:p>
            <a:pPr lvl="1" algn="ctr">
              <a:buNone/>
            </a:pPr>
            <a:r>
              <a:rPr lang="en-US" altLang="ja-JP" b="1" dirty="0" smtClean="0">
                <a:solidFill>
                  <a:schemeClr val="tx2"/>
                </a:solidFill>
              </a:rPr>
              <a:t>HyperAMD (Antisymmetrized Molecular Dynamics for hypernuclei)</a:t>
            </a:r>
            <a:endParaRPr lang="en-US" altLang="ja-JP" b="1" baseline="30000" dirty="0" smtClean="0">
              <a:solidFill>
                <a:schemeClr val="tx2"/>
              </a:solidFill>
            </a:endParaRPr>
          </a:p>
        </p:txBody>
      </p:sp>
      <p:graphicFrame>
        <p:nvGraphicFramePr>
          <p:cNvPr id="1030" name="Object 6"/>
          <p:cNvGraphicFramePr>
            <a:graphicFrameLocks noChangeAspect="1"/>
          </p:cNvGraphicFramePr>
          <p:nvPr>
            <p:extLst>
              <p:ext uri="{D42A27DB-BD31-4B8C-83A1-F6EECF244321}">
                <p14:modId xmlns:p14="http://schemas.microsoft.com/office/powerpoint/2010/main" val="1778407747"/>
              </p:ext>
            </p:extLst>
          </p:nvPr>
        </p:nvGraphicFramePr>
        <p:xfrm>
          <a:off x="4518832" y="4437112"/>
          <a:ext cx="1709352" cy="496264"/>
        </p:xfrm>
        <a:graphic>
          <a:graphicData uri="http://schemas.openxmlformats.org/presentationml/2006/ole">
            <mc:AlternateContent xmlns:mc="http://schemas.openxmlformats.org/markup-compatibility/2006">
              <mc:Choice xmlns:v="urn:schemas-microsoft-com:vml" Requires="v">
                <p:oleObj spid="_x0000_s77643" name="数式" r:id="rId6" imgW="1180800" imgH="342720" progId="Equation.3">
                  <p:embed/>
                </p:oleObj>
              </mc:Choice>
              <mc:Fallback>
                <p:oleObj name="数式" r:id="rId6" imgW="118080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8832" y="4437112"/>
                        <a:ext cx="1709352" cy="496264"/>
                      </a:xfrm>
                      <a:prstGeom prst="rect">
                        <a:avLst/>
                      </a:prstGeom>
                      <a:noFill/>
                      <a:extLst/>
                    </p:spPr>
                  </p:pic>
                </p:oleObj>
              </mc:Fallback>
            </mc:AlternateContent>
          </a:graphicData>
        </a:graphic>
      </p:graphicFrame>
      <p:graphicFrame>
        <p:nvGraphicFramePr>
          <p:cNvPr id="1031" name="Object 7"/>
          <p:cNvGraphicFramePr>
            <a:graphicFrameLocks noChangeAspect="1"/>
          </p:cNvGraphicFramePr>
          <p:nvPr>
            <p:extLst>
              <p:ext uri="{D42A27DB-BD31-4B8C-83A1-F6EECF244321}">
                <p14:modId xmlns:p14="http://schemas.microsoft.com/office/powerpoint/2010/main" val="2628571440"/>
              </p:ext>
            </p:extLst>
          </p:nvPr>
        </p:nvGraphicFramePr>
        <p:xfrm>
          <a:off x="4590270" y="4937748"/>
          <a:ext cx="2350676" cy="507476"/>
        </p:xfrm>
        <a:graphic>
          <a:graphicData uri="http://schemas.openxmlformats.org/presentationml/2006/ole">
            <mc:AlternateContent xmlns:mc="http://schemas.openxmlformats.org/markup-compatibility/2006">
              <mc:Choice xmlns:v="urn:schemas-microsoft-com:vml" Requires="v">
                <p:oleObj spid="_x0000_s77644" name="数式" r:id="rId8" imgW="2234880" imgH="482400" progId="Equation.3">
                  <p:embed/>
                </p:oleObj>
              </mc:Choice>
              <mc:Fallback>
                <p:oleObj name="数式" r:id="rId8" imgW="223488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0270" y="4937748"/>
                        <a:ext cx="2350676" cy="507476"/>
                      </a:xfrm>
                      <a:prstGeom prst="rect">
                        <a:avLst/>
                      </a:prstGeom>
                      <a:noFill/>
                      <a:extLst/>
                    </p:spPr>
                  </p:pic>
                </p:oleObj>
              </mc:Fallback>
            </mc:AlternateContent>
          </a:graphicData>
        </a:graphic>
      </p:graphicFrame>
      <p:graphicFrame>
        <p:nvGraphicFramePr>
          <p:cNvPr id="1032" name="Object 8"/>
          <p:cNvGraphicFramePr>
            <a:graphicFrameLocks noChangeAspect="1"/>
          </p:cNvGraphicFramePr>
          <p:nvPr>
            <p:extLst>
              <p:ext uri="{D42A27DB-BD31-4B8C-83A1-F6EECF244321}">
                <p14:modId xmlns:p14="http://schemas.microsoft.com/office/powerpoint/2010/main" val="4172392823"/>
              </p:ext>
            </p:extLst>
          </p:nvPr>
        </p:nvGraphicFramePr>
        <p:xfrm>
          <a:off x="7267106" y="5009186"/>
          <a:ext cx="1553366" cy="314164"/>
        </p:xfrm>
        <a:graphic>
          <a:graphicData uri="http://schemas.openxmlformats.org/presentationml/2006/ole">
            <mc:AlternateContent xmlns:mc="http://schemas.openxmlformats.org/markup-compatibility/2006">
              <mc:Choice xmlns:v="urn:schemas-microsoft-com:vml" Requires="v">
                <p:oleObj spid="_x0000_s77645" name="数式" r:id="rId10" imgW="1130040" imgH="228600" progId="Equation.3">
                  <p:embed/>
                </p:oleObj>
              </mc:Choice>
              <mc:Fallback>
                <p:oleObj name="数式" r:id="rId10" imgW="11300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7106" y="5009186"/>
                        <a:ext cx="1553366" cy="314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extLst>
              <p:ext uri="{D42A27DB-BD31-4B8C-83A1-F6EECF244321}">
                <p14:modId xmlns:p14="http://schemas.microsoft.com/office/powerpoint/2010/main" val="3092954053"/>
              </p:ext>
            </p:extLst>
          </p:nvPr>
        </p:nvGraphicFramePr>
        <p:xfrm>
          <a:off x="7405569" y="3822607"/>
          <a:ext cx="1558919" cy="338079"/>
        </p:xfrm>
        <a:graphic>
          <a:graphicData uri="http://schemas.openxmlformats.org/presentationml/2006/ole">
            <mc:AlternateContent xmlns:mc="http://schemas.openxmlformats.org/markup-compatibility/2006">
              <mc:Choice xmlns:v="urn:schemas-microsoft-com:vml" Requires="v">
                <p:oleObj spid="_x0000_s77646" name="数式" r:id="rId12" imgW="1054080" imgH="228600" progId="Equation.3">
                  <p:embed/>
                </p:oleObj>
              </mc:Choice>
              <mc:Fallback>
                <p:oleObj name="数式" r:id="rId12" imgW="105408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5569" y="3822607"/>
                        <a:ext cx="1558919" cy="338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extLst>
              <p:ext uri="{D42A27DB-BD31-4B8C-83A1-F6EECF244321}">
                <p14:modId xmlns:p14="http://schemas.microsoft.com/office/powerpoint/2010/main" val="2718456588"/>
              </p:ext>
            </p:extLst>
          </p:nvPr>
        </p:nvGraphicFramePr>
        <p:xfrm>
          <a:off x="4588161" y="3690847"/>
          <a:ext cx="2638690" cy="593046"/>
        </p:xfrm>
        <a:graphic>
          <a:graphicData uri="http://schemas.openxmlformats.org/presentationml/2006/ole">
            <mc:AlternateContent xmlns:mc="http://schemas.openxmlformats.org/markup-compatibility/2006">
              <mc:Choice xmlns:v="urn:schemas-microsoft-com:vml" Requires="v">
                <p:oleObj spid="_x0000_s77647" name="数式" r:id="rId14" imgW="2145960" imgH="482400" progId="Equation.3">
                  <p:embed/>
                </p:oleObj>
              </mc:Choice>
              <mc:Fallback>
                <p:oleObj name="数式" r:id="rId14" imgW="2145960" imgH="482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8161" y="3690847"/>
                        <a:ext cx="2638690" cy="593046"/>
                      </a:xfrm>
                      <a:prstGeom prst="rect">
                        <a:avLst/>
                      </a:prstGeom>
                      <a:noFill/>
                      <a:extLst/>
                    </p:spPr>
                  </p:pic>
                </p:oleObj>
              </mc:Fallback>
            </mc:AlternateContent>
          </a:graphicData>
        </a:graphic>
      </p:graphicFrame>
      <p:graphicFrame>
        <p:nvGraphicFramePr>
          <p:cNvPr id="1035" name="Object 11"/>
          <p:cNvGraphicFramePr>
            <a:graphicFrameLocks noChangeAspect="1"/>
          </p:cNvGraphicFramePr>
          <p:nvPr>
            <p:extLst>
              <p:ext uri="{D42A27DB-BD31-4B8C-83A1-F6EECF244321}">
                <p14:modId xmlns:p14="http://schemas.microsoft.com/office/powerpoint/2010/main" val="504323739"/>
              </p:ext>
            </p:extLst>
          </p:nvPr>
        </p:nvGraphicFramePr>
        <p:xfrm>
          <a:off x="4572000" y="3140968"/>
          <a:ext cx="1974849" cy="587717"/>
        </p:xfrm>
        <a:graphic>
          <a:graphicData uri="http://schemas.openxmlformats.org/presentationml/2006/ole">
            <mc:AlternateContent xmlns:mc="http://schemas.openxmlformats.org/markup-compatibility/2006">
              <mc:Choice xmlns:v="urn:schemas-microsoft-com:vml" Requires="v">
                <p:oleObj spid="_x0000_s77648" name="数式" r:id="rId16" imgW="1409400" imgH="419040" progId="Equation.3">
                  <p:embed/>
                </p:oleObj>
              </mc:Choice>
              <mc:Fallback>
                <p:oleObj name="数式" r:id="rId16" imgW="140940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3140968"/>
                        <a:ext cx="1974849" cy="5877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extLst>
              <p:ext uri="{D42A27DB-BD31-4B8C-83A1-F6EECF244321}">
                <p14:modId xmlns:p14="http://schemas.microsoft.com/office/powerpoint/2010/main" val="1952688140"/>
              </p:ext>
            </p:extLst>
          </p:nvPr>
        </p:nvGraphicFramePr>
        <p:xfrm>
          <a:off x="642910" y="5667970"/>
          <a:ext cx="3319462" cy="641350"/>
        </p:xfrm>
        <a:graphic>
          <a:graphicData uri="http://schemas.openxmlformats.org/presentationml/2006/ole">
            <mc:AlternateContent xmlns:mc="http://schemas.openxmlformats.org/markup-compatibility/2006">
              <mc:Choice xmlns:v="urn:schemas-microsoft-com:vml" Requires="v">
                <p:oleObj spid="_x0000_s77649" name="数式" r:id="rId18" imgW="2209680" imgH="419040" progId="Equation.3">
                  <p:embed/>
                </p:oleObj>
              </mc:Choice>
              <mc:Fallback>
                <p:oleObj name="数式" r:id="rId18" imgW="2209680" imgH="4190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2910" y="5667970"/>
                        <a:ext cx="3319462"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テキスト ボックス 17"/>
          <p:cNvSpPr txBox="1"/>
          <p:nvPr/>
        </p:nvSpPr>
        <p:spPr>
          <a:xfrm>
            <a:off x="5760640" y="188640"/>
            <a:ext cx="3419872" cy="584775"/>
          </a:xfrm>
          <a:prstGeom prst="rect">
            <a:avLst/>
          </a:prstGeom>
          <a:noFill/>
        </p:spPr>
        <p:txBody>
          <a:bodyPr wrap="square" rtlCol="0">
            <a:spAutoFit/>
          </a:bodyPr>
          <a:lstStyle/>
          <a:p>
            <a:pPr algn="r"/>
            <a:r>
              <a:rPr lang="en-US" altLang="ja-JP" sz="1600" dirty="0" err="1"/>
              <a:t>M.Isaka</a:t>
            </a:r>
            <a:r>
              <a:rPr lang="en-US" altLang="ja-JP" sz="1600" dirty="0"/>
              <a:t>, </a:t>
            </a:r>
            <a:r>
              <a:rPr lang="en-US" altLang="ja-JP" sz="1600" i="1" dirty="0"/>
              <a:t>et al</a:t>
            </a:r>
            <a:r>
              <a:rPr lang="en-US" altLang="ja-JP" sz="1600" dirty="0"/>
              <a:t>., PRC</a:t>
            </a:r>
            <a:r>
              <a:rPr lang="en-US" altLang="ja-JP" sz="1600" b="1" dirty="0"/>
              <a:t>83</a:t>
            </a:r>
            <a:r>
              <a:rPr lang="en-US" altLang="ja-JP" sz="1600" dirty="0"/>
              <a:t>(2011</a:t>
            </a:r>
            <a:r>
              <a:rPr lang="en-US" altLang="ja-JP" sz="1600" dirty="0" smtClean="0"/>
              <a:t>) 044323</a:t>
            </a:r>
            <a:endParaRPr lang="ja-JP" altLang="en-US" sz="1600" dirty="0"/>
          </a:p>
          <a:p>
            <a:pPr algn="r"/>
            <a:r>
              <a:rPr lang="en-US" altLang="ja-JP" sz="1600" dirty="0" smtClean="0"/>
              <a:t>M. Isaka, </a:t>
            </a:r>
            <a:r>
              <a:rPr lang="en-US" altLang="ja-JP" sz="1600" i="1" dirty="0" smtClean="0"/>
              <a:t>et al</a:t>
            </a:r>
            <a:r>
              <a:rPr lang="en-US" altLang="ja-JP" sz="1600" dirty="0" smtClean="0"/>
              <a:t>., PRC</a:t>
            </a:r>
            <a:r>
              <a:rPr lang="en-US" altLang="ja-JP" sz="1600" b="1" dirty="0" smtClean="0"/>
              <a:t>83</a:t>
            </a:r>
            <a:r>
              <a:rPr lang="en-US" altLang="ja-JP" sz="1600" dirty="0" smtClean="0"/>
              <a:t>(2011</a:t>
            </a:r>
            <a:r>
              <a:rPr lang="en-US" altLang="ja-JP" sz="1600" dirty="0"/>
              <a:t>) 054304</a:t>
            </a:r>
            <a:endParaRPr kumimoji="1" lang="en-US" altLang="ja-JP" sz="1600" dirty="0" smtClean="0"/>
          </a:p>
        </p:txBody>
      </p:sp>
    </p:spTree>
    <p:extLst>
      <p:ext uri="{BB962C8B-B14F-4D97-AF65-F5344CB8AC3E}">
        <p14:creationId xmlns:p14="http://schemas.microsoft.com/office/powerpoint/2010/main" val="331070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Theoretical Framework: HyperAMD</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sz="2400" dirty="0" smtClean="0"/>
              <a:t>Procedure of the calculation</a:t>
            </a:r>
            <a:endParaRPr kumimoji="1" lang="ja-JP" altLang="en-US" sz="2400" dirty="0"/>
          </a:p>
        </p:txBody>
      </p:sp>
      <p:sp>
        <p:nvSpPr>
          <p:cNvPr id="6" name="角丸四角形 5"/>
          <p:cNvSpPr/>
          <p:nvPr/>
        </p:nvSpPr>
        <p:spPr>
          <a:xfrm>
            <a:off x="857224" y="1357298"/>
            <a:ext cx="7572428" cy="92869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2"/>
                </a:solidFill>
              </a:rPr>
              <a:t>Variational Calculation </a:t>
            </a:r>
            <a:endParaRPr kumimoji="1" lang="en-US" altLang="ja-JP" sz="2000" b="1" dirty="0" smtClean="0">
              <a:solidFill>
                <a:schemeClr val="tx2"/>
              </a:solidFill>
            </a:endParaRPr>
          </a:p>
          <a:p>
            <a:pPr>
              <a:buFont typeface="Arial" pitchFamily="34" charset="0"/>
              <a:buChar char="•"/>
            </a:pPr>
            <a:r>
              <a:rPr lang="en-US" altLang="ja-JP" dirty="0" smtClean="0">
                <a:solidFill>
                  <a:schemeClr val="tx2"/>
                </a:solidFill>
              </a:rPr>
              <a:t> Imaginary time development method</a:t>
            </a:r>
          </a:p>
          <a:p>
            <a:pPr>
              <a:buFont typeface="Arial" pitchFamily="34" charset="0"/>
              <a:buChar char="•"/>
            </a:pPr>
            <a:r>
              <a:rPr kumimoji="1" lang="en-US" altLang="ja-JP" dirty="0" smtClean="0">
                <a:solidFill>
                  <a:schemeClr val="tx2"/>
                </a:solidFill>
              </a:rPr>
              <a:t> Variational parameters:</a:t>
            </a:r>
            <a:endParaRPr kumimoji="1" lang="ja-JP" altLang="en-US" dirty="0">
              <a:solidFill>
                <a:schemeClr val="tx2"/>
              </a:solidFill>
            </a:endParaRPr>
          </a:p>
        </p:txBody>
      </p:sp>
      <p:graphicFrame>
        <p:nvGraphicFramePr>
          <p:cNvPr id="9" name="オブジェクト 8"/>
          <p:cNvGraphicFramePr>
            <a:graphicFrameLocks noChangeAspect="1"/>
          </p:cNvGraphicFramePr>
          <p:nvPr/>
        </p:nvGraphicFramePr>
        <p:xfrm>
          <a:off x="4786314" y="1425953"/>
          <a:ext cx="1204908" cy="620320"/>
        </p:xfrm>
        <a:graphic>
          <a:graphicData uri="http://schemas.openxmlformats.org/presentationml/2006/ole">
            <mc:AlternateContent xmlns:mc="http://schemas.openxmlformats.org/markup-compatibility/2006">
              <mc:Choice xmlns:v="urn:schemas-microsoft-com:vml" Requires="v">
                <p:oleObj spid="_x0000_s78141" name="数式" r:id="rId3" imgW="888840" imgH="457200" progId="Equation.3">
                  <p:embed/>
                </p:oleObj>
              </mc:Choice>
              <mc:Fallback>
                <p:oleObj name="数式" r:id="rId3" imgW="8888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1425953"/>
                        <a:ext cx="1204908" cy="620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2" name="Object 4"/>
          <p:cNvGraphicFramePr>
            <a:graphicFrameLocks noChangeAspect="1"/>
          </p:cNvGraphicFramePr>
          <p:nvPr/>
        </p:nvGraphicFramePr>
        <p:xfrm>
          <a:off x="6269053" y="1589073"/>
          <a:ext cx="517525" cy="249238"/>
        </p:xfrm>
        <a:graphic>
          <a:graphicData uri="http://schemas.openxmlformats.org/presentationml/2006/ole">
            <mc:AlternateContent xmlns:mc="http://schemas.openxmlformats.org/markup-compatibility/2006">
              <mc:Choice xmlns:v="urn:schemas-microsoft-com:vml" Requires="v">
                <p:oleObj spid="_x0000_s78142" name="数式" r:id="rId5" imgW="368280" imgH="177480" progId="Equation.3">
                  <p:embed/>
                </p:oleObj>
              </mc:Choice>
              <mc:Fallback>
                <p:oleObj name="数式" r:id="rId5" imgW="3682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053" y="1589073"/>
                        <a:ext cx="517525" cy="24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オブジェクト 18"/>
          <p:cNvGraphicFramePr>
            <a:graphicFrameLocks noChangeAspect="1"/>
          </p:cNvGraphicFramePr>
          <p:nvPr/>
        </p:nvGraphicFramePr>
        <p:xfrm>
          <a:off x="3332171" y="2000250"/>
          <a:ext cx="2382837" cy="317500"/>
        </p:xfrm>
        <a:graphic>
          <a:graphicData uri="http://schemas.openxmlformats.org/presentationml/2006/ole">
            <mc:AlternateContent xmlns:mc="http://schemas.openxmlformats.org/markup-compatibility/2006">
              <mc:Choice xmlns:v="urn:schemas-microsoft-com:vml" Requires="v">
                <p:oleObj spid="_x0000_s78143" name="数式" r:id="rId7" imgW="1714320" imgH="228600" progId="Equation.3">
                  <p:embed/>
                </p:oleObj>
              </mc:Choice>
              <mc:Fallback>
                <p:oleObj name="数式" r:id="rId7" imgW="17143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71" y="2000250"/>
                        <a:ext cx="238283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テキスト ボックス 19"/>
          <p:cNvSpPr txBox="1"/>
          <p:nvPr/>
        </p:nvSpPr>
        <p:spPr>
          <a:xfrm>
            <a:off x="5760640" y="188640"/>
            <a:ext cx="3419872" cy="584775"/>
          </a:xfrm>
          <a:prstGeom prst="rect">
            <a:avLst/>
          </a:prstGeom>
          <a:noFill/>
        </p:spPr>
        <p:txBody>
          <a:bodyPr wrap="square" rtlCol="0">
            <a:spAutoFit/>
          </a:bodyPr>
          <a:lstStyle/>
          <a:p>
            <a:pPr algn="r"/>
            <a:r>
              <a:rPr lang="en-US" altLang="ja-JP" sz="1600" dirty="0" err="1"/>
              <a:t>M.Isaka</a:t>
            </a:r>
            <a:r>
              <a:rPr lang="en-US" altLang="ja-JP" sz="1600" dirty="0"/>
              <a:t>, </a:t>
            </a:r>
            <a:r>
              <a:rPr lang="en-US" altLang="ja-JP" sz="1600" i="1" dirty="0"/>
              <a:t>et al</a:t>
            </a:r>
            <a:r>
              <a:rPr lang="en-US" altLang="ja-JP" sz="1600" dirty="0"/>
              <a:t>., PRC</a:t>
            </a:r>
            <a:r>
              <a:rPr lang="en-US" altLang="ja-JP" sz="1600" b="1" dirty="0"/>
              <a:t>83</a:t>
            </a:r>
            <a:r>
              <a:rPr lang="en-US" altLang="ja-JP" sz="1600" dirty="0"/>
              <a:t>(2011</a:t>
            </a:r>
            <a:r>
              <a:rPr lang="en-US" altLang="ja-JP" sz="1600" dirty="0" smtClean="0"/>
              <a:t>) 044323</a:t>
            </a:r>
            <a:endParaRPr lang="ja-JP" altLang="en-US" sz="1600" dirty="0"/>
          </a:p>
          <a:p>
            <a:pPr algn="r"/>
            <a:r>
              <a:rPr lang="en-US" altLang="ja-JP" sz="1600" dirty="0" smtClean="0"/>
              <a:t>M. Isaka, </a:t>
            </a:r>
            <a:r>
              <a:rPr lang="en-US" altLang="ja-JP" sz="1600" i="1" dirty="0" smtClean="0"/>
              <a:t>et al</a:t>
            </a:r>
            <a:r>
              <a:rPr lang="en-US" altLang="ja-JP" sz="1600" dirty="0" smtClean="0"/>
              <a:t>., PRC</a:t>
            </a:r>
            <a:r>
              <a:rPr lang="en-US" altLang="ja-JP" sz="1600" b="1" dirty="0" smtClean="0"/>
              <a:t>83</a:t>
            </a:r>
            <a:r>
              <a:rPr lang="en-US" altLang="ja-JP" sz="1600" dirty="0" smtClean="0"/>
              <a:t>(2011</a:t>
            </a:r>
            <a:r>
              <a:rPr lang="en-US" altLang="ja-JP" sz="1600" dirty="0"/>
              <a:t>) 054304</a:t>
            </a:r>
            <a:endParaRPr kumimoji="1" lang="en-US" altLang="ja-JP" sz="1600" dirty="0" smtClean="0"/>
          </a:p>
        </p:txBody>
      </p:sp>
      <p:sp>
        <p:nvSpPr>
          <p:cNvPr id="21" name="正方形/長方形 20"/>
          <p:cNvSpPr/>
          <p:nvPr/>
        </p:nvSpPr>
        <p:spPr>
          <a:xfrm>
            <a:off x="4007535" y="4093337"/>
            <a:ext cx="2088585" cy="430887"/>
          </a:xfrm>
          <a:prstGeom prst="rect">
            <a:avLst/>
          </a:prstGeom>
        </p:spPr>
        <p:txBody>
          <a:bodyPr wrap="none">
            <a:spAutoFit/>
          </a:bodyPr>
          <a:lstStyle/>
          <a:p>
            <a:r>
              <a:rPr lang="en-US" altLang="ja-JP" sz="2200" b="1" dirty="0" smtClean="0">
                <a:solidFill>
                  <a:schemeClr val="tx2"/>
                </a:solidFill>
              </a:rPr>
              <a:t>Energy variation</a:t>
            </a:r>
          </a:p>
        </p:txBody>
      </p:sp>
      <p:sp>
        <p:nvSpPr>
          <p:cNvPr id="22" name="正方形/長方形 21"/>
          <p:cNvSpPr/>
          <p:nvPr/>
        </p:nvSpPr>
        <p:spPr>
          <a:xfrm>
            <a:off x="4367575" y="3085225"/>
            <a:ext cx="3732817" cy="430887"/>
          </a:xfrm>
          <a:prstGeom prst="rect">
            <a:avLst/>
          </a:prstGeom>
        </p:spPr>
        <p:txBody>
          <a:bodyPr wrap="none">
            <a:spAutoFit/>
          </a:bodyPr>
          <a:lstStyle/>
          <a:p>
            <a:r>
              <a:rPr lang="en-US" altLang="ja-JP" sz="2200" dirty="0"/>
              <a:t>Initial w.f.: randomly </a:t>
            </a:r>
            <a:r>
              <a:rPr lang="en-US" altLang="ja-JP" sz="2200" dirty="0" smtClean="0"/>
              <a:t>generated</a:t>
            </a:r>
            <a:endParaRPr lang="en-US" altLang="ja-JP" sz="2200" dirty="0"/>
          </a:p>
        </p:txBody>
      </p:sp>
      <p:grpSp>
        <p:nvGrpSpPr>
          <p:cNvPr id="23" name="グループ化 22"/>
          <p:cNvGrpSpPr/>
          <p:nvPr/>
        </p:nvGrpSpPr>
        <p:grpSpPr>
          <a:xfrm>
            <a:off x="2017474" y="2589564"/>
            <a:ext cx="2904770" cy="3791764"/>
            <a:chOff x="4886195" y="3005347"/>
            <a:chExt cx="2904770" cy="3791764"/>
          </a:xfrm>
        </p:grpSpPr>
        <p:sp>
          <p:nvSpPr>
            <p:cNvPr id="24" name="正方形/長方形 23"/>
            <p:cNvSpPr/>
            <p:nvPr/>
          </p:nvSpPr>
          <p:spPr>
            <a:xfrm>
              <a:off x="4886195" y="6181430"/>
              <a:ext cx="2904770" cy="615681"/>
            </a:xfrm>
            <a:prstGeom prst="rect">
              <a:avLst/>
            </a:prstGeom>
          </p:spPr>
          <p:txBody>
            <a:bodyPr wrap="none">
              <a:spAutoFit/>
            </a:bodyPr>
            <a:lstStyle/>
            <a:p>
              <a:pPr algn="ctr">
                <a:lnSpc>
                  <a:spcPts val="2000"/>
                </a:lnSpc>
              </a:pPr>
              <a:r>
                <a:rPr lang="en-US" altLang="ja-JP" sz="2200" dirty="0" smtClean="0">
                  <a:solidFill>
                    <a:srgbClr val="FF0000"/>
                  </a:solidFill>
                </a:rPr>
                <a:t>Various deformations</a:t>
              </a:r>
            </a:p>
            <a:p>
              <a:pPr algn="ctr">
                <a:lnSpc>
                  <a:spcPts val="2000"/>
                </a:lnSpc>
              </a:pPr>
              <a:r>
                <a:rPr lang="en-US" altLang="ja-JP" sz="2200" dirty="0" smtClean="0">
                  <a:solidFill>
                    <a:srgbClr val="FF0000"/>
                  </a:solidFill>
                </a:rPr>
                <a:t>and/or cluster structure</a:t>
              </a:r>
            </a:p>
          </p:txBody>
        </p:sp>
        <p:grpSp>
          <p:nvGrpSpPr>
            <p:cNvPr id="25" name="グループ化 24"/>
            <p:cNvGrpSpPr/>
            <p:nvPr/>
          </p:nvGrpSpPr>
          <p:grpSpPr>
            <a:xfrm>
              <a:off x="5210541" y="3005347"/>
              <a:ext cx="2256078" cy="3071834"/>
              <a:chOff x="2841708" y="1306196"/>
              <a:chExt cx="2256078" cy="3071834"/>
            </a:xfrm>
          </p:grpSpPr>
          <p:pic>
            <p:nvPicPr>
              <p:cNvPr id="26" name="図 25" descr="cooling.png"/>
              <p:cNvPicPr>
                <a:picLocks noChangeAspect="1"/>
              </p:cNvPicPr>
              <p:nvPr/>
            </p:nvPicPr>
            <p:blipFill>
              <a:blip r:embed="rId9" cstate="print"/>
              <a:stretch>
                <a:fillRect/>
              </a:stretch>
            </p:blipFill>
            <p:spPr>
              <a:xfrm>
                <a:off x="2841708" y="1306196"/>
                <a:ext cx="2256078" cy="3071834"/>
              </a:xfrm>
              <a:prstGeom prst="rect">
                <a:avLst/>
              </a:prstGeom>
            </p:spPr>
          </p:pic>
          <p:sp>
            <p:nvSpPr>
              <p:cNvPr id="27" name="正方形/長方形 26"/>
              <p:cNvSpPr/>
              <p:nvPr/>
            </p:nvSpPr>
            <p:spPr>
              <a:xfrm>
                <a:off x="3652572" y="1844824"/>
                <a:ext cx="343364" cy="369332"/>
              </a:xfrm>
              <a:prstGeom prst="rect">
                <a:avLst/>
              </a:prstGeom>
            </p:spPr>
            <p:txBody>
              <a:bodyPr wrap="none">
                <a:spAutoFit/>
              </a:bodyPr>
              <a:lstStyle/>
              <a:p>
                <a:r>
                  <a:rPr lang="en-US" altLang="ja-JP" b="1" dirty="0">
                    <a:solidFill>
                      <a:srgbClr val="FF0000"/>
                    </a:solidFill>
                    <a:latin typeface="Symbol" pitchFamily="18" charset="2"/>
                  </a:rPr>
                  <a:t>L</a:t>
                </a:r>
                <a:endParaRPr lang="ja-JP" altLang="en-US" dirty="0">
                  <a:solidFill>
                    <a:srgbClr val="FF0000"/>
                  </a:solidFill>
                </a:endParaRPr>
              </a:p>
            </p:txBody>
          </p:sp>
          <p:sp>
            <p:nvSpPr>
              <p:cNvPr id="28" name="正方形/長方形 27"/>
              <p:cNvSpPr/>
              <p:nvPr/>
            </p:nvSpPr>
            <p:spPr>
              <a:xfrm>
                <a:off x="3074120" y="3808324"/>
                <a:ext cx="343364" cy="369332"/>
              </a:xfrm>
              <a:prstGeom prst="rect">
                <a:avLst/>
              </a:prstGeom>
            </p:spPr>
            <p:txBody>
              <a:bodyPr wrap="none">
                <a:spAutoFit/>
              </a:bodyPr>
              <a:lstStyle/>
              <a:p>
                <a:r>
                  <a:rPr lang="en-US" altLang="ja-JP" b="1" dirty="0">
                    <a:solidFill>
                      <a:srgbClr val="FF0000"/>
                    </a:solidFill>
                    <a:latin typeface="Symbol" pitchFamily="18" charset="2"/>
                  </a:rPr>
                  <a:t>L</a:t>
                </a:r>
                <a:endParaRPr lang="ja-JP" altLang="en-US" dirty="0">
                  <a:solidFill>
                    <a:srgbClr val="FF0000"/>
                  </a:solidFill>
                </a:endParaRPr>
              </a:p>
            </p:txBody>
          </p:sp>
          <p:sp>
            <p:nvSpPr>
              <p:cNvPr id="29" name="正方形/長方形 28"/>
              <p:cNvSpPr/>
              <p:nvPr/>
            </p:nvSpPr>
            <p:spPr>
              <a:xfrm>
                <a:off x="4545244" y="3806052"/>
                <a:ext cx="343364" cy="369332"/>
              </a:xfrm>
              <a:prstGeom prst="rect">
                <a:avLst/>
              </a:prstGeom>
            </p:spPr>
            <p:txBody>
              <a:bodyPr wrap="none">
                <a:spAutoFit/>
              </a:bodyPr>
              <a:lstStyle/>
              <a:p>
                <a:r>
                  <a:rPr lang="en-US" altLang="ja-JP" b="1" dirty="0">
                    <a:solidFill>
                      <a:srgbClr val="FF0000"/>
                    </a:solidFill>
                    <a:latin typeface="Symbol" pitchFamily="18" charset="2"/>
                  </a:rPr>
                  <a:t>L</a:t>
                </a:r>
                <a:endParaRPr lang="ja-JP" altLang="en-US" dirty="0">
                  <a:solidFill>
                    <a:srgbClr val="FF0000"/>
                  </a:solidFill>
                </a:endParaRPr>
              </a:p>
            </p:txBody>
          </p:sp>
        </p:grpSp>
      </p:grpSp>
    </p:spTree>
    <p:extLst>
      <p:ext uri="{BB962C8B-B14F-4D97-AF65-F5344CB8AC3E}">
        <p14:creationId xmlns:p14="http://schemas.microsoft.com/office/powerpoint/2010/main" val="530655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10930</TotalTime>
  <Words>5173</Words>
  <Application>Microsoft Office PowerPoint</Application>
  <PresentationFormat>画面に合わせる (4:3)</PresentationFormat>
  <Paragraphs>1092</Paragraphs>
  <Slides>65</Slides>
  <Notes>43</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65</vt:i4>
      </vt:variant>
    </vt:vector>
  </HeadingPairs>
  <TitlesOfParts>
    <vt:vector size="68" baseType="lpstr">
      <vt:lpstr>Office テーマ</vt:lpstr>
      <vt:lpstr>1_Office テーマ</vt:lpstr>
      <vt:lpstr>数式</vt:lpstr>
      <vt:lpstr>Deformations of  sd and pf shell L hypernuclei with antisymmetrized molecular dynamics</vt:lpstr>
      <vt:lpstr>Grand challenges of hypernuclear physics</vt:lpstr>
      <vt:lpstr>Recent achievements in (hyper)nuclear physics</vt:lpstr>
      <vt:lpstr>Toward heavier and exotic L hypernuclei</vt:lpstr>
      <vt:lpstr>Deformation of nuclei</vt:lpstr>
      <vt:lpstr>Topic 1: Coexistence of deformations in A≃40 nuclei</vt:lpstr>
      <vt:lpstr>Topic 2: Triaxial deformation of nuclei</vt:lpstr>
      <vt:lpstr>Theoretical Framework: HyperAMD</vt:lpstr>
      <vt:lpstr>Theoretical Framework: HyperAMD</vt:lpstr>
      <vt:lpstr>Theoretical Framework: HyperAMD</vt:lpstr>
      <vt:lpstr>1. Coexistence of deformations</vt:lpstr>
      <vt:lpstr>Topic 1: Coexistence of deformations in A≃40 nuclei</vt:lpstr>
      <vt:lpstr>BL with different deformations(structures)</vt:lpstr>
      <vt:lpstr>Expected difference of BL</vt:lpstr>
      <vt:lpstr>ND and SD states of 40Ca</vt:lpstr>
      <vt:lpstr>Results: Energy curves of 41LCa as a function of b</vt:lpstr>
      <vt:lpstr>Results: L single particle energy</vt:lpstr>
      <vt:lpstr>Results: L single particle energy</vt:lpstr>
      <vt:lpstr>Results: Difference of L binding energy BL</vt:lpstr>
      <vt:lpstr>Many kinds of deformed states in 38Ar</vt:lpstr>
      <vt:lpstr>Results: Energy curve and L single particle energy</vt:lpstr>
      <vt:lpstr>Results: Difference of BL</vt:lpstr>
      <vt:lpstr>Other predictions of BL</vt:lpstr>
      <vt:lpstr>2. Triaxial deformation</vt:lpstr>
      <vt:lpstr>Deformation of nuclei</vt:lpstr>
      <vt:lpstr>Triaxial deformation</vt:lpstr>
      <vt:lpstr>Triaxial deformation</vt:lpstr>
      <vt:lpstr>Results： Single particle energy of L hyperon</vt:lpstr>
      <vt:lpstr>Results： Single particle energy of L hyperon eL</vt:lpstr>
      <vt:lpstr>Results: Excitation spectra</vt:lpstr>
      <vt:lpstr>Triaxial deformation of 26Mg: 27LMg</vt:lpstr>
      <vt:lpstr>Summary</vt:lpstr>
      <vt:lpstr>PowerPoint プレゼンテーション</vt:lpstr>
      <vt:lpstr>Backup</vt:lpstr>
      <vt:lpstr>Structure of 24Mg</vt:lpstr>
      <vt:lpstr>Structure of 24Mg</vt:lpstr>
      <vt:lpstr>Results: Excitation spectra of 25LMg</vt:lpstr>
      <vt:lpstr>Back up: Superdeformation</vt:lpstr>
      <vt:lpstr>ND and SD states of 40Ca</vt:lpstr>
      <vt:lpstr>Energy curves of 41LCa as a function of b</vt:lpstr>
      <vt:lpstr>L single particle energy</vt:lpstr>
      <vt:lpstr>L single particle energy</vt:lpstr>
      <vt:lpstr>Difference of L binding energy BL</vt:lpstr>
      <vt:lpstr>Superdeformed states in Sc hypernuclei</vt:lpstr>
      <vt:lpstr>Excitation spectra of 46LSc and 48LSc</vt:lpstr>
      <vt:lpstr>Changes of the excitation spectrum in 48LSc</vt:lpstr>
      <vt:lpstr>Energy surface as a function of b</vt:lpstr>
      <vt:lpstr>Backup:  Structure of the core nuclei</vt:lpstr>
      <vt:lpstr>ND and SD states of 40Ca</vt:lpstr>
      <vt:lpstr>Configurations of nucleons</vt:lpstr>
      <vt:lpstr>Configurations of nucleons</vt:lpstr>
      <vt:lpstr>45Sc: Configurations of nucleons</vt:lpstr>
      <vt:lpstr>45Sc: Configurations of nucleons</vt:lpstr>
      <vt:lpstr>47Sc: Configurations of nucleons</vt:lpstr>
      <vt:lpstr>Excitation spectrum of 45Sc</vt:lpstr>
      <vt:lpstr>Excitation spectrum of 47Sc</vt:lpstr>
      <vt:lpstr>Short summary</vt:lpstr>
      <vt:lpstr>Backup: Configurations of nucleons</vt:lpstr>
      <vt:lpstr>Backup: Configurations of nucleons</vt:lpstr>
      <vt:lpstr>Results: Energy curve</vt:lpstr>
      <vt:lpstr>Results: Energy curve</vt:lpstr>
      <vt:lpstr>Results: L single particle energy</vt:lpstr>
      <vt:lpstr>Results: L single particle energy</vt:lpstr>
      <vt:lpstr>Results: Difference of BL</vt:lpstr>
      <vt:lpstr>Other predictions of BL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Be hyper isotopes</dc:title>
  <dc:creator>Masahiro</dc:creator>
  <cp:lastModifiedBy>Masahiro</cp:lastModifiedBy>
  <cp:revision>1670</cp:revision>
  <cp:lastPrinted>2013-11-27T05:43:10Z</cp:lastPrinted>
  <dcterms:created xsi:type="dcterms:W3CDTF">2012-08-15T07:53:35Z</dcterms:created>
  <dcterms:modified xsi:type="dcterms:W3CDTF">2014-05-27T17:32:02Z</dcterms:modified>
</cp:coreProperties>
</file>