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301" r:id="rId3"/>
    <p:sldId id="262" r:id="rId4"/>
    <p:sldId id="263" r:id="rId5"/>
    <p:sldId id="265" r:id="rId6"/>
    <p:sldId id="266" r:id="rId7"/>
    <p:sldId id="269" r:id="rId8"/>
    <p:sldId id="259" r:id="rId9"/>
    <p:sldId id="257" r:id="rId10"/>
    <p:sldId id="297" r:id="rId11"/>
    <p:sldId id="292" r:id="rId12"/>
    <p:sldId id="271" r:id="rId13"/>
    <p:sldId id="272" r:id="rId14"/>
    <p:sldId id="273" r:id="rId15"/>
    <p:sldId id="274" r:id="rId16"/>
    <p:sldId id="304" r:id="rId17"/>
    <p:sldId id="305" r:id="rId18"/>
    <p:sldId id="307" r:id="rId19"/>
    <p:sldId id="313" r:id="rId20"/>
    <p:sldId id="310" r:id="rId21"/>
    <p:sldId id="308" r:id="rId22"/>
    <p:sldId id="309" r:id="rId23"/>
    <p:sldId id="311" r:id="rId24"/>
    <p:sldId id="312"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39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5D978-7081-4A0B-83F2-9D8AFA5F3B39}" type="datetimeFigureOut">
              <a:rPr lang="it-IT" smtClean="0"/>
              <a:t>27/05/2014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79463-006B-49ED-B03A-619DC5479B01}" type="slidenum">
              <a:rPr lang="it-IT" smtClean="0"/>
              <a:t>‹#›</a:t>
            </a:fld>
            <a:endParaRPr lang="it-IT"/>
          </a:p>
        </p:txBody>
      </p:sp>
    </p:spTree>
    <p:extLst>
      <p:ext uri="{BB962C8B-B14F-4D97-AF65-F5344CB8AC3E}">
        <p14:creationId xmlns:p14="http://schemas.microsoft.com/office/powerpoint/2010/main" val="2356964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fld id="{AF9AB650-2B63-4641-9CE9-55C77B4F1425}" type="slidenum">
              <a:rPr lang="en-US" sz="1200" b="0">
                <a:latin typeface="Arial" charset="0"/>
              </a:rPr>
              <a:pPr/>
              <a:t>1</a:t>
            </a:fld>
            <a:endParaRPr lang="en-US" sz="1200" b="0">
              <a:latin typeface="Arial" charset="0"/>
            </a:endParaRPr>
          </a:p>
        </p:txBody>
      </p:sp>
      <p:sp>
        <p:nvSpPr>
          <p:cNvPr id="15363" name="Rectangle 2"/>
          <p:cNvSpPr>
            <a:spLocks noGrp="1" noRot="1" noChangeAspect="1" noChangeArrowheads="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it-IT">
              <a:ea typeface="ＭＳ Ｐゴシック" charset="0"/>
              <a:cs typeface="ＭＳ Ｐゴシック" charset="0"/>
            </a:endParaRPr>
          </a:p>
        </p:txBody>
      </p:sp>
    </p:spTree>
    <p:extLst>
      <p:ext uri="{BB962C8B-B14F-4D97-AF65-F5344CB8AC3E}">
        <p14:creationId xmlns:p14="http://schemas.microsoft.com/office/powerpoint/2010/main" val="315869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fld id="{6A889798-930C-A846-B7E1-79C915645996}" type="slidenum">
              <a:rPr lang="en-US" sz="1200" b="0">
                <a:latin typeface="Arial" charset="0"/>
              </a:rPr>
              <a:pPr/>
              <a:t>3</a:t>
            </a:fld>
            <a:endParaRPr lang="en-US" sz="1200" b="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it-IT">
              <a:ea typeface="ＭＳ Ｐゴシック" charset="0"/>
              <a:cs typeface="ＭＳ Ｐゴシック" charset="0"/>
            </a:endParaRPr>
          </a:p>
        </p:txBody>
      </p:sp>
    </p:spTree>
    <p:extLst>
      <p:ext uri="{BB962C8B-B14F-4D97-AF65-F5344CB8AC3E}">
        <p14:creationId xmlns:p14="http://schemas.microsoft.com/office/powerpoint/2010/main" val="31427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fld id="{28AC646F-5ADE-044C-96F0-64AEF8042217}" type="slidenum">
              <a:rPr lang="it-IT" sz="1200" b="0">
                <a:latin typeface="Arial" charset="0"/>
              </a:rPr>
              <a:pPr/>
              <a:t>4</a:t>
            </a:fld>
            <a:endParaRPr lang="it-IT" sz="1200" b="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spcBef>
                <a:spcPct val="0"/>
              </a:spcBef>
            </a:pPr>
            <a:endParaRPr lang="it-IT">
              <a:ea typeface="ＭＳ Ｐゴシック" charset="0"/>
              <a:cs typeface="ＭＳ Ｐゴシック" charset="0"/>
            </a:endParaRPr>
          </a:p>
        </p:txBody>
      </p:sp>
    </p:spTree>
    <p:extLst>
      <p:ext uri="{BB962C8B-B14F-4D97-AF65-F5344CB8AC3E}">
        <p14:creationId xmlns:p14="http://schemas.microsoft.com/office/powerpoint/2010/main" val="343837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fld id="{A057A209-F834-1441-9C43-FFDEE71C3110}" type="slidenum">
              <a:rPr lang="en-US" sz="1200" b="0">
                <a:latin typeface="Arial" charset="0"/>
              </a:rPr>
              <a:pPr/>
              <a:t>5</a:t>
            </a:fld>
            <a:endParaRPr lang="en-US" sz="1200" b="0">
              <a:latin typeface="Arial" charset="0"/>
            </a:endParaRPr>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it-IT">
              <a:ea typeface="ＭＳ Ｐゴシック" charset="0"/>
              <a:cs typeface="ＭＳ Ｐゴシック" charset="0"/>
            </a:endParaRPr>
          </a:p>
        </p:txBody>
      </p:sp>
    </p:spTree>
    <p:extLst>
      <p:ext uri="{BB962C8B-B14F-4D97-AF65-F5344CB8AC3E}">
        <p14:creationId xmlns:p14="http://schemas.microsoft.com/office/powerpoint/2010/main" val="45050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fld id="{51E30A1F-A97D-9A4A-9CED-B5316763A7E6}" type="slidenum">
              <a:rPr lang="en-US" sz="1200" b="0">
                <a:latin typeface="Arial" charset="0"/>
              </a:rPr>
              <a:pPr/>
              <a:t>7</a:t>
            </a:fld>
            <a:endParaRPr lang="en-US" sz="1200" b="0">
              <a:latin typeface="Arial" charset="0"/>
            </a:endParaRPr>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it-IT">
              <a:ea typeface="ＭＳ Ｐゴシック" charset="0"/>
              <a:cs typeface="ＭＳ Ｐゴシック" charset="0"/>
            </a:endParaRPr>
          </a:p>
        </p:txBody>
      </p:sp>
    </p:spTree>
    <p:extLst>
      <p:ext uri="{BB962C8B-B14F-4D97-AF65-F5344CB8AC3E}">
        <p14:creationId xmlns:p14="http://schemas.microsoft.com/office/powerpoint/2010/main" val="190283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fld id="{41930772-3763-EF49-8208-BE74AB631AAE}" type="slidenum">
              <a:rPr lang="it-IT" sz="1200" b="0">
                <a:latin typeface="Arial" charset="0"/>
              </a:rPr>
              <a:pPr/>
              <a:t>12</a:t>
            </a:fld>
            <a:endParaRPr lang="it-IT" sz="1200" b="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endParaRPr lang="it-IT">
              <a:ea typeface="ＭＳ Ｐゴシック" charset="0"/>
              <a:cs typeface="ＭＳ Ｐゴシック" charset="0"/>
            </a:endParaRPr>
          </a:p>
        </p:txBody>
      </p:sp>
    </p:spTree>
    <p:extLst>
      <p:ext uri="{BB962C8B-B14F-4D97-AF65-F5344CB8AC3E}">
        <p14:creationId xmlns:p14="http://schemas.microsoft.com/office/powerpoint/2010/main" val="99961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fld id="{7DB7D2BE-58D0-324D-B0C0-3B06037C3ED9}" type="slidenum">
              <a:rPr lang="it-IT" sz="1200" b="0">
                <a:latin typeface="Arial" charset="0"/>
              </a:rPr>
              <a:pPr/>
              <a:t>13</a:t>
            </a:fld>
            <a:endParaRPr lang="it-IT" sz="1200" b="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endParaRPr lang="it-IT">
              <a:ea typeface="ＭＳ Ｐゴシック" charset="0"/>
              <a:cs typeface="ＭＳ Ｐゴシック" charset="0"/>
            </a:endParaRPr>
          </a:p>
        </p:txBody>
      </p:sp>
    </p:spTree>
    <p:extLst>
      <p:ext uri="{BB962C8B-B14F-4D97-AF65-F5344CB8AC3E}">
        <p14:creationId xmlns:p14="http://schemas.microsoft.com/office/powerpoint/2010/main" val="104448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fld id="{D0D52711-E71B-9142-A7F3-EAA695E82035}" type="slidenum">
              <a:rPr lang="it-IT" sz="1200" b="0">
                <a:latin typeface="Arial" charset="0"/>
              </a:rPr>
              <a:pPr/>
              <a:t>14</a:t>
            </a:fld>
            <a:endParaRPr lang="it-IT" sz="1200" b="0">
              <a:latin typeface="Arial" charset="0"/>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spcBef>
                <a:spcPct val="0"/>
              </a:spcBef>
            </a:pPr>
            <a:endParaRPr lang="it-IT">
              <a:ea typeface="ＭＳ Ｐゴシック" charset="0"/>
              <a:cs typeface="ＭＳ Ｐゴシック" charset="0"/>
            </a:endParaRPr>
          </a:p>
        </p:txBody>
      </p:sp>
    </p:spTree>
    <p:extLst>
      <p:ext uri="{BB962C8B-B14F-4D97-AF65-F5344CB8AC3E}">
        <p14:creationId xmlns:p14="http://schemas.microsoft.com/office/powerpoint/2010/main" val="103294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fld id="{76DA89DA-CB41-6246-A315-A429FB2C72A6}" type="slidenum">
              <a:rPr lang="it-IT" sz="1200" b="0">
                <a:latin typeface="Arial" charset="0"/>
              </a:rPr>
              <a:pPr/>
              <a:t>15</a:t>
            </a:fld>
            <a:endParaRPr lang="it-IT" sz="1200" b="0">
              <a:latin typeface="Arial" charset="0"/>
            </a:endParaRPr>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spcBef>
                <a:spcPct val="0"/>
              </a:spcBef>
            </a:pPr>
            <a:endParaRPr lang="it-IT">
              <a:ea typeface="ＭＳ Ｐゴシック" charset="0"/>
              <a:cs typeface="ＭＳ Ｐゴシック" charset="0"/>
            </a:endParaRPr>
          </a:p>
        </p:txBody>
      </p:sp>
    </p:spTree>
    <p:extLst>
      <p:ext uri="{BB962C8B-B14F-4D97-AF65-F5344CB8AC3E}">
        <p14:creationId xmlns:p14="http://schemas.microsoft.com/office/powerpoint/2010/main" val="187105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D5F3FA1-7723-4E09-B83F-0DC4632103BB}" type="datetimeFigureOut">
              <a:rPr lang="it-IT" smtClean="0"/>
              <a:t>27/05/2014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94904D-11CF-498A-973B-F5DCFD4CA979}" type="slidenum">
              <a:rPr lang="it-IT" smtClean="0"/>
              <a:t>‹#›</a:t>
            </a:fld>
            <a:endParaRPr lang="it-IT"/>
          </a:p>
        </p:txBody>
      </p:sp>
    </p:spTree>
    <p:extLst>
      <p:ext uri="{BB962C8B-B14F-4D97-AF65-F5344CB8AC3E}">
        <p14:creationId xmlns:p14="http://schemas.microsoft.com/office/powerpoint/2010/main" val="83742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5F3FA1-7723-4E09-B83F-0DC4632103BB}" type="datetimeFigureOut">
              <a:rPr lang="it-IT" smtClean="0"/>
              <a:t>27/05/2014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94904D-11CF-498A-973B-F5DCFD4CA979}" type="slidenum">
              <a:rPr lang="it-IT" smtClean="0"/>
              <a:t>‹#›</a:t>
            </a:fld>
            <a:endParaRPr lang="it-IT"/>
          </a:p>
        </p:txBody>
      </p:sp>
    </p:spTree>
    <p:extLst>
      <p:ext uri="{BB962C8B-B14F-4D97-AF65-F5344CB8AC3E}">
        <p14:creationId xmlns:p14="http://schemas.microsoft.com/office/powerpoint/2010/main" val="379594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5F3FA1-7723-4E09-B83F-0DC4632103BB}" type="datetimeFigureOut">
              <a:rPr lang="it-IT" smtClean="0"/>
              <a:t>27/05/2014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94904D-11CF-498A-973B-F5DCFD4CA979}" type="slidenum">
              <a:rPr lang="it-IT" smtClean="0"/>
              <a:t>‹#›</a:t>
            </a:fld>
            <a:endParaRPr lang="it-IT"/>
          </a:p>
        </p:txBody>
      </p:sp>
    </p:spTree>
    <p:extLst>
      <p:ext uri="{BB962C8B-B14F-4D97-AF65-F5344CB8AC3E}">
        <p14:creationId xmlns:p14="http://schemas.microsoft.com/office/powerpoint/2010/main" val="187466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D5F3FA1-7723-4E09-B83F-0DC4632103BB}" type="datetimeFigureOut">
              <a:rPr lang="it-IT" smtClean="0"/>
              <a:t>27/05/2014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94904D-11CF-498A-973B-F5DCFD4CA979}" type="slidenum">
              <a:rPr lang="it-IT" smtClean="0"/>
              <a:t>‹#›</a:t>
            </a:fld>
            <a:endParaRPr lang="it-IT"/>
          </a:p>
        </p:txBody>
      </p:sp>
    </p:spTree>
    <p:extLst>
      <p:ext uri="{BB962C8B-B14F-4D97-AF65-F5344CB8AC3E}">
        <p14:creationId xmlns:p14="http://schemas.microsoft.com/office/powerpoint/2010/main" val="225046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D5F3FA1-7723-4E09-B83F-0DC4632103BB}" type="datetimeFigureOut">
              <a:rPr lang="it-IT" smtClean="0"/>
              <a:t>27/05/2014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94904D-11CF-498A-973B-F5DCFD4CA979}" type="slidenum">
              <a:rPr lang="it-IT" smtClean="0"/>
              <a:t>‹#›</a:t>
            </a:fld>
            <a:endParaRPr lang="it-IT"/>
          </a:p>
        </p:txBody>
      </p:sp>
    </p:spTree>
    <p:extLst>
      <p:ext uri="{BB962C8B-B14F-4D97-AF65-F5344CB8AC3E}">
        <p14:creationId xmlns:p14="http://schemas.microsoft.com/office/powerpoint/2010/main" val="241330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D5F3FA1-7723-4E09-B83F-0DC4632103BB}" type="datetimeFigureOut">
              <a:rPr lang="it-IT" smtClean="0"/>
              <a:t>27/05/2014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94904D-11CF-498A-973B-F5DCFD4CA979}" type="slidenum">
              <a:rPr lang="it-IT" smtClean="0"/>
              <a:t>‹#›</a:t>
            </a:fld>
            <a:endParaRPr lang="it-IT"/>
          </a:p>
        </p:txBody>
      </p:sp>
    </p:spTree>
    <p:extLst>
      <p:ext uri="{BB962C8B-B14F-4D97-AF65-F5344CB8AC3E}">
        <p14:creationId xmlns:p14="http://schemas.microsoft.com/office/powerpoint/2010/main" val="400146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D5F3FA1-7723-4E09-B83F-0DC4632103BB}" type="datetimeFigureOut">
              <a:rPr lang="it-IT" smtClean="0"/>
              <a:t>27/05/2014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594904D-11CF-498A-973B-F5DCFD4CA979}" type="slidenum">
              <a:rPr lang="it-IT" smtClean="0"/>
              <a:t>‹#›</a:t>
            </a:fld>
            <a:endParaRPr lang="it-IT"/>
          </a:p>
        </p:txBody>
      </p:sp>
    </p:spTree>
    <p:extLst>
      <p:ext uri="{BB962C8B-B14F-4D97-AF65-F5344CB8AC3E}">
        <p14:creationId xmlns:p14="http://schemas.microsoft.com/office/powerpoint/2010/main" val="1953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D5F3FA1-7723-4E09-B83F-0DC4632103BB}" type="datetimeFigureOut">
              <a:rPr lang="it-IT" smtClean="0"/>
              <a:t>27/05/2014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594904D-11CF-498A-973B-F5DCFD4CA979}" type="slidenum">
              <a:rPr lang="it-IT" smtClean="0"/>
              <a:t>‹#›</a:t>
            </a:fld>
            <a:endParaRPr lang="it-IT"/>
          </a:p>
        </p:txBody>
      </p:sp>
    </p:spTree>
    <p:extLst>
      <p:ext uri="{BB962C8B-B14F-4D97-AF65-F5344CB8AC3E}">
        <p14:creationId xmlns:p14="http://schemas.microsoft.com/office/powerpoint/2010/main" val="3052038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D5F3FA1-7723-4E09-B83F-0DC4632103BB}" type="datetimeFigureOut">
              <a:rPr lang="it-IT" smtClean="0"/>
              <a:t>27/05/2014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594904D-11CF-498A-973B-F5DCFD4CA979}" type="slidenum">
              <a:rPr lang="it-IT" smtClean="0"/>
              <a:t>‹#›</a:t>
            </a:fld>
            <a:endParaRPr lang="it-IT"/>
          </a:p>
        </p:txBody>
      </p:sp>
    </p:spTree>
    <p:extLst>
      <p:ext uri="{BB962C8B-B14F-4D97-AF65-F5344CB8AC3E}">
        <p14:creationId xmlns:p14="http://schemas.microsoft.com/office/powerpoint/2010/main" val="6572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5F3FA1-7723-4E09-B83F-0DC4632103BB}" type="datetimeFigureOut">
              <a:rPr lang="it-IT" smtClean="0"/>
              <a:t>27/05/2014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94904D-11CF-498A-973B-F5DCFD4CA979}" type="slidenum">
              <a:rPr lang="it-IT" smtClean="0"/>
              <a:t>‹#›</a:t>
            </a:fld>
            <a:endParaRPr lang="it-IT"/>
          </a:p>
        </p:txBody>
      </p:sp>
    </p:spTree>
    <p:extLst>
      <p:ext uri="{BB962C8B-B14F-4D97-AF65-F5344CB8AC3E}">
        <p14:creationId xmlns:p14="http://schemas.microsoft.com/office/powerpoint/2010/main" val="152843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D5F3FA1-7723-4E09-B83F-0DC4632103BB}" type="datetimeFigureOut">
              <a:rPr lang="it-IT" smtClean="0"/>
              <a:t>27/05/2014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94904D-11CF-498A-973B-F5DCFD4CA979}" type="slidenum">
              <a:rPr lang="it-IT" smtClean="0"/>
              <a:t>‹#›</a:t>
            </a:fld>
            <a:endParaRPr lang="it-IT"/>
          </a:p>
        </p:txBody>
      </p:sp>
    </p:spTree>
    <p:extLst>
      <p:ext uri="{BB962C8B-B14F-4D97-AF65-F5344CB8AC3E}">
        <p14:creationId xmlns:p14="http://schemas.microsoft.com/office/powerpoint/2010/main" val="285451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F3FA1-7723-4E09-B83F-0DC4632103BB}" type="datetimeFigureOut">
              <a:rPr lang="it-IT" smtClean="0"/>
              <a:t>27/05/2014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4904D-11CF-498A-973B-F5DCFD4CA979}" type="slidenum">
              <a:rPr lang="it-IT" smtClean="0"/>
              <a:t>‹#›</a:t>
            </a:fld>
            <a:endParaRPr lang="it-IT"/>
          </a:p>
        </p:txBody>
      </p:sp>
    </p:spTree>
    <p:extLst>
      <p:ext uri="{BB962C8B-B14F-4D97-AF65-F5344CB8AC3E}">
        <p14:creationId xmlns:p14="http://schemas.microsoft.com/office/powerpoint/2010/main" val="3512981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emf"/><Relationship Id="rId3" Type="http://schemas.openxmlformats.org/officeDocument/2006/relationships/image" Target="../media/image51.emf"/><Relationship Id="rId7" Type="http://schemas.openxmlformats.org/officeDocument/2006/relationships/image" Target="../media/image55.emf"/><Relationship Id="rId12" Type="http://schemas.openxmlformats.org/officeDocument/2006/relationships/image" Target="../media/image60.emf"/><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54.emf"/><Relationship Id="rId11" Type="http://schemas.openxmlformats.org/officeDocument/2006/relationships/image" Target="../media/image59.e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emf"/><Relationship Id="rId9" Type="http://schemas.openxmlformats.org/officeDocument/2006/relationships/image" Target="../media/image57.emf"/></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emf"/><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image" Target="../media/image21.emf"/><Relationship Id="rId4" Type="http://schemas.openxmlformats.org/officeDocument/2006/relationships/image" Target="../media/image69.emf"/></Relationships>
</file>

<file path=ppt/slides/_rels/slide2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 Id="rId5" Type="http://schemas.openxmlformats.org/officeDocument/2006/relationships/image" Target="../media/image75.emf"/><Relationship Id="rId4" Type="http://schemas.openxmlformats.org/officeDocument/2006/relationships/image" Target="../media/image74.em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1.emf"/><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6.bin"/><Relationship Id="rId18" Type="http://schemas.openxmlformats.org/officeDocument/2006/relationships/image" Target="../media/image3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7.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9.wmf"/><Relationship Id="rId1" Type="http://schemas.openxmlformats.org/officeDocument/2006/relationships/vmlDrawing" Target="../drawings/vmlDrawing1.vml"/><Relationship Id="rId6" Type="http://schemas.openxmlformats.org/officeDocument/2006/relationships/image" Target="../media/image2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4.bin"/><Relationship Id="rId14" Type="http://schemas.openxmlformats.org/officeDocument/2006/relationships/image" Target="../media/image28.wmf"/></Relationships>
</file>

<file path=ppt/slides/_rels/slide9.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14.bin"/><Relationship Id="rId18" Type="http://schemas.openxmlformats.org/officeDocument/2006/relationships/image" Target="../media/image38.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5.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37.wmf"/><Relationship Id="rId1" Type="http://schemas.openxmlformats.org/officeDocument/2006/relationships/vmlDrawing" Target="../drawings/vmlDrawing2.vml"/><Relationship Id="rId6" Type="http://schemas.openxmlformats.org/officeDocument/2006/relationships/image" Target="../media/image32.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2.bin"/><Relationship Id="rId14" Type="http://schemas.openxmlformats.org/officeDocument/2006/relationships/image" Target="../media/image3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524000" y="1071563"/>
            <a:ext cx="9144000" cy="5558445"/>
          </a:xfrm>
          <a:prstGeom prst="rect">
            <a:avLst/>
          </a:prstGeom>
          <a:solidFill>
            <a:srgbClr val="3DFDEE"/>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eaLnBrk="1" hangingPunct="1">
              <a:lnSpc>
                <a:spcPct val="70000"/>
              </a:lnSpc>
              <a:spcBef>
                <a:spcPct val="50000"/>
              </a:spcBef>
              <a:buFontTx/>
              <a:buBlip>
                <a:blip r:embed="rId3"/>
              </a:buBlip>
            </a:pPr>
            <a:endParaRPr lang="en-US" sz="2400" dirty="0">
              <a:solidFill>
                <a:srgbClr val="901832"/>
              </a:solidFill>
              <a:latin typeface="Comic Sans MS" charset="0"/>
            </a:endParaRPr>
          </a:p>
          <a:p>
            <a:pPr algn="l" eaLnBrk="1" hangingPunct="1">
              <a:lnSpc>
                <a:spcPct val="70000"/>
              </a:lnSpc>
              <a:spcBef>
                <a:spcPct val="50000"/>
              </a:spcBef>
              <a:buFontTx/>
              <a:buBlip>
                <a:blip r:embed="rId3"/>
              </a:buBlip>
            </a:pPr>
            <a:r>
              <a:rPr lang="en-US" sz="2400" dirty="0">
                <a:solidFill>
                  <a:srgbClr val="901832"/>
                </a:solidFill>
                <a:latin typeface="Comic Sans MS" charset="0"/>
              </a:rPr>
              <a:t> </a:t>
            </a:r>
            <a:r>
              <a:rPr lang="en-US" sz="2400" dirty="0" err="1">
                <a:solidFill>
                  <a:srgbClr val="FF0000"/>
                </a:solidFill>
                <a:latin typeface="Comic Sans MS" charset="0"/>
              </a:rPr>
              <a:t>Hypernuclear</a:t>
            </a:r>
            <a:r>
              <a:rPr lang="en-US" sz="2400" dirty="0">
                <a:solidFill>
                  <a:srgbClr val="FF0000"/>
                </a:solidFill>
                <a:latin typeface="Comic Sans MS" charset="0"/>
              </a:rPr>
              <a:t> spectroscopy in Hall A</a:t>
            </a:r>
            <a:endParaRPr lang="en-US" sz="2400" i="1" dirty="0">
              <a:solidFill>
                <a:srgbClr val="FF0000"/>
              </a:solidFill>
              <a:latin typeface="Comic Sans MS" charset="0"/>
            </a:endParaRPr>
          </a:p>
          <a:p>
            <a:pPr lvl="1" algn="l" eaLnBrk="1" hangingPunct="1">
              <a:lnSpc>
                <a:spcPct val="70000"/>
              </a:lnSpc>
              <a:spcBef>
                <a:spcPct val="50000"/>
              </a:spcBef>
              <a:buFontTx/>
              <a:buBlip>
                <a:blip r:embed="rId3"/>
              </a:buBlip>
            </a:pPr>
            <a:r>
              <a:rPr lang="en-US" sz="2000" baseline="30000" dirty="0">
                <a:solidFill>
                  <a:srgbClr val="FF0000"/>
                </a:solidFill>
                <a:latin typeface="Comic Sans MS" charset="0"/>
              </a:rPr>
              <a:t>12</a:t>
            </a:r>
            <a:r>
              <a:rPr lang="en-US" sz="2000" dirty="0">
                <a:solidFill>
                  <a:srgbClr val="FF0000"/>
                </a:solidFill>
                <a:latin typeface="Comic Sans MS" charset="0"/>
              </a:rPr>
              <a:t>C, </a:t>
            </a:r>
            <a:r>
              <a:rPr lang="en-US" sz="2000" baseline="30000" dirty="0">
                <a:solidFill>
                  <a:srgbClr val="FF0000"/>
                </a:solidFill>
                <a:latin typeface="Comic Sans MS" charset="0"/>
              </a:rPr>
              <a:t>16</a:t>
            </a:r>
            <a:r>
              <a:rPr lang="en-US" sz="2000" dirty="0">
                <a:solidFill>
                  <a:srgbClr val="FF0000"/>
                </a:solidFill>
                <a:latin typeface="Comic Sans MS" charset="0"/>
              </a:rPr>
              <a:t>O, </a:t>
            </a:r>
            <a:r>
              <a:rPr lang="en-US" sz="2000" baseline="30000" dirty="0">
                <a:solidFill>
                  <a:srgbClr val="0000FF"/>
                </a:solidFill>
                <a:latin typeface="Comic Sans MS" charset="0"/>
              </a:rPr>
              <a:t>9</a:t>
            </a:r>
            <a:r>
              <a:rPr lang="en-US" sz="2000" dirty="0">
                <a:solidFill>
                  <a:srgbClr val="0000FF"/>
                </a:solidFill>
                <a:latin typeface="Comic Sans MS" charset="0"/>
              </a:rPr>
              <a:t>Be, H</a:t>
            </a:r>
          </a:p>
          <a:p>
            <a:pPr lvl="1" algn="l" eaLnBrk="1" hangingPunct="1">
              <a:lnSpc>
                <a:spcPct val="70000"/>
              </a:lnSpc>
              <a:spcBef>
                <a:spcPct val="50000"/>
              </a:spcBef>
              <a:buFontTx/>
              <a:buBlip>
                <a:blip r:embed="rId3"/>
              </a:buBlip>
            </a:pPr>
            <a:r>
              <a:rPr lang="en-US" sz="2000" dirty="0">
                <a:solidFill>
                  <a:srgbClr val="215511"/>
                </a:solidFill>
                <a:latin typeface="Comic Sans MS" charset="0"/>
              </a:rPr>
              <a:t> </a:t>
            </a:r>
            <a:r>
              <a:rPr lang="en-US" sz="2000" dirty="0">
                <a:solidFill>
                  <a:srgbClr val="008000"/>
                </a:solidFill>
                <a:latin typeface="Comic Sans MS" charset="0"/>
                <a:cs typeface="Comic Sans MS" charset="0"/>
              </a:rPr>
              <a:t>E-07-012</a:t>
            </a:r>
          </a:p>
          <a:p>
            <a:pPr lvl="1" algn="l" eaLnBrk="1" hangingPunct="1">
              <a:lnSpc>
                <a:spcPct val="70000"/>
              </a:lnSpc>
              <a:spcBef>
                <a:spcPct val="50000"/>
              </a:spcBef>
              <a:buFontTx/>
              <a:buBlip>
                <a:blip r:embed="rId3"/>
              </a:buBlip>
            </a:pPr>
            <a:endParaRPr lang="en-US" sz="2000" dirty="0">
              <a:solidFill>
                <a:srgbClr val="008000"/>
              </a:solidFill>
              <a:latin typeface="Comic Sans MS" charset="0"/>
              <a:cs typeface="Comic Sans MS" charset="0"/>
            </a:endParaRPr>
          </a:p>
          <a:p>
            <a:pPr lvl="1" algn="l" eaLnBrk="1" hangingPunct="1">
              <a:lnSpc>
                <a:spcPct val="70000"/>
              </a:lnSpc>
              <a:spcBef>
                <a:spcPct val="50000"/>
              </a:spcBef>
            </a:pPr>
            <a:endParaRPr lang="en-US" sz="2000" dirty="0">
              <a:solidFill>
                <a:srgbClr val="008000"/>
              </a:solidFill>
              <a:latin typeface="Comic Sans MS" charset="0"/>
              <a:cs typeface="Comic Sans MS" charset="0"/>
            </a:endParaRPr>
          </a:p>
          <a:p>
            <a:pPr lvl="1" algn="l" eaLnBrk="1" hangingPunct="1">
              <a:lnSpc>
                <a:spcPct val="70000"/>
              </a:lnSpc>
              <a:spcBef>
                <a:spcPct val="50000"/>
              </a:spcBef>
            </a:pPr>
            <a:endParaRPr lang="en-US" sz="2000" dirty="0">
              <a:solidFill>
                <a:srgbClr val="008000"/>
              </a:solidFill>
              <a:latin typeface="Comic Sans MS" charset="0"/>
            </a:endParaRPr>
          </a:p>
          <a:p>
            <a:pPr algn="l" eaLnBrk="1" hangingPunct="1">
              <a:lnSpc>
                <a:spcPct val="70000"/>
              </a:lnSpc>
              <a:spcBef>
                <a:spcPct val="50000"/>
              </a:spcBef>
              <a:buFontTx/>
              <a:buBlip>
                <a:blip r:embed="rId3"/>
              </a:buBlip>
            </a:pPr>
            <a:r>
              <a:rPr lang="en-US" sz="2400" b="0" dirty="0">
                <a:solidFill>
                  <a:srgbClr val="0000FF"/>
                </a:solidFill>
                <a:latin typeface="Comic Sans MS" charset="0"/>
              </a:rPr>
              <a:t> </a:t>
            </a:r>
            <a:r>
              <a:rPr lang="en-US" sz="2400" dirty="0">
                <a:solidFill>
                  <a:srgbClr val="FF0000"/>
                </a:solidFill>
                <a:latin typeface="Comic Sans MS" charset="0"/>
              </a:rPr>
              <a:t>Experimental issues</a:t>
            </a:r>
          </a:p>
          <a:p>
            <a:pPr lvl="2" algn="l" eaLnBrk="1" hangingPunct="1">
              <a:lnSpc>
                <a:spcPct val="70000"/>
              </a:lnSpc>
              <a:spcBef>
                <a:spcPct val="50000"/>
              </a:spcBef>
            </a:pPr>
            <a:endParaRPr lang="en-US" sz="2400" dirty="0">
              <a:solidFill>
                <a:srgbClr val="901832"/>
              </a:solidFill>
              <a:latin typeface="Comic Sans MS" charset="0"/>
            </a:endParaRPr>
          </a:p>
          <a:p>
            <a:pPr lvl="2" algn="l" eaLnBrk="1" hangingPunct="1">
              <a:lnSpc>
                <a:spcPct val="70000"/>
              </a:lnSpc>
              <a:spcBef>
                <a:spcPct val="50000"/>
              </a:spcBef>
            </a:pPr>
            <a:endParaRPr lang="en-US" sz="2400" dirty="0">
              <a:solidFill>
                <a:srgbClr val="901832"/>
              </a:solidFill>
              <a:latin typeface="Comic Sans MS" charset="0"/>
            </a:endParaRPr>
          </a:p>
          <a:p>
            <a:pPr lvl="2" algn="l" eaLnBrk="1" hangingPunct="1">
              <a:lnSpc>
                <a:spcPct val="70000"/>
              </a:lnSpc>
              <a:spcBef>
                <a:spcPct val="50000"/>
              </a:spcBef>
            </a:pPr>
            <a:endParaRPr lang="en-US" sz="2400" dirty="0">
              <a:solidFill>
                <a:srgbClr val="901832"/>
              </a:solidFill>
              <a:latin typeface="Comic Sans MS" charset="0"/>
            </a:endParaRPr>
          </a:p>
          <a:p>
            <a:pPr algn="l" eaLnBrk="1" hangingPunct="1">
              <a:lnSpc>
                <a:spcPct val="70000"/>
              </a:lnSpc>
              <a:spcBef>
                <a:spcPct val="50000"/>
              </a:spcBef>
              <a:buFontTx/>
              <a:buBlip>
                <a:blip r:embed="rId3"/>
              </a:buBlip>
            </a:pPr>
            <a:r>
              <a:rPr lang="en-US" sz="2400" dirty="0">
                <a:solidFill>
                  <a:srgbClr val="901832"/>
                </a:solidFill>
                <a:latin typeface="Comic Sans MS" charset="0"/>
              </a:rPr>
              <a:t> </a:t>
            </a:r>
            <a:r>
              <a:rPr lang="en-US" sz="2400" dirty="0" smtClean="0">
                <a:solidFill>
                  <a:srgbClr val="39961C"/>
                </a:solidFill>
                <a:latin typeface="Comic Sans MS" charset="0"/>
              </a:rPr>
              <a:t>Results</a:t>
            </a:r>
            <a:endParaRPr lang="en-US" sz="1600" dirty="0">
              <a:solidFill>
                <a:srgbClr val="39961C"/>
              </a:solidFill>
              <a:latin typeface="Comic Sans MS" charset="0"/>
            </a:endParaRPr>
          </a:p>
          <a:p>
            <a:pPr lvl="1" algn="l" eaLnBrk="1" hangingPunct="1">
              <a:lnSpc>
                <a:spcPct val="70000"/>
              </a:lnSpc>
              <a:spcBef>
                <a:spcPct val="50000"/>
              </a:spcBef>
            </a:pPr>
            <a:endParaRPr lang="it-IT" sz="800" dirty="0">
              <a:solidFill>
                <a:srgbClr val="800000"/>
              </a:solidFill>
              <a:latin typeface="Comic Sans MS" charset="0"/>
            </a:endParaRPr>
          </a:p>
          <a:p>
            <a:pPr algn="just">
              <a:spcBef>
                <a:spcPct val="50000"/>
              </a:spcBef>
            </a:pPr>
            <a:endParaRPr lang="en-US" sz="2400" b="0" dirty="0">
              <a:latin typeface="Arial" charset="0"/>
            </a:endParaRPr>
          </a:p>
        </p:txBody>
      </p:sp>
      <p:sp>
        <p:nvSpPr>
          <p:cNvPr id="14339" name="Text Box 2"/>
          <p:cNvSpPr txBox="1">
            <a:spLocks noChangeArrowheads="1"/>
          </p:cNvSpPr>
          <p:nvPr/>
        </p:nvSpPr>
        <p:spPr bwMode="auto">
          <a:xfrm>
            <a:off x="1524000" y="1"/>
            <a:ext cx="9144000" cy="1015663"/>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it-IT" sz="2000" dirty="0" smtClean="0">
                <a:solidFill>
                  <a:srgbClr val="FFFF00"/>
                </a:solidFill>
                <a:latin typeface="Comic Sans MS" charset="0"/>
                <a:cs typeface="Comic Sans MS" charset="0"/>
              </a:rPr>
              <a:t>		High-</a:t>
            </a:r>
            <a:r>
              <a:rPr lang="it-IT" sz="2000" dirty="0" err="1" smtClean="0">
                <a:solidFill>
                  <a:srgbClr val="FFFF00"/>
                </a:solidFill>
                <a:latin typeface="Comic Sans MS" charset="0"/>
                <a:cs typeface="Comic Sans MS" charset="0"/>
              </a:rPr>
              <a:t>Resolution</a:t>
            </a:r>
            <a:r>
              <a:rPr lang="it-IT" sz="2000" dirty="0" smtClean="0">
                <a:solidFill>
                  <a:srgbClr val="FFFF00"/>
                </a:solidFill>
                <a:latin typeface="Comic Sans MS" charset="0"/>
                <a:cs typeface="Comic Sans MS" charset="0"/>
              </a:rPr>
              <a:t> </a:t>
            </a:r>
            <a:r>
              <a:rPr lang="it-IT" sz="2000" dirty="0" err="1">
                <a:solidFill>
                  <a:srgbClr val="FFFF00"/>
                </a:solidFill>
                <a:latin typeface="Comic Sans MS" charset="0"/>
                <a:cs typeface="Comic Sans MS" charset="0"/>
              </a:rPr>
              <a:t>Hypernuclear</a:t>
            </a:r>
            <a:r>
              <a:rPr lang="it-IT" sz="2000" dirty="0">
                <a:solidFill>
                  <a:srgbClr val="FFFF00"/>
                </a:solidFill>
                <a:latin typeface="Comic Sans MS" charset="0"/>
                <a:cs typeface="Comic Sans MS" charset="0"/>
              </a:rPr>
              <a:t> </a:t>
            </a:r>
            <a:r>
              <a:rPr lang="it-IT" sz="2000" dirty="0" err="1">
                <a:solidFill>
                  <a:srgbClr val="FFFF00"/>
                </a:solidFill>
                <a:latin typeface="Comic Sans MS" charset="0"/>
                <a:cs typeface="Comic Sans MS" charset="0"/>
              </a:rPr>
              <a:t>Spectroscopy</a:t>
            </a:r>
            <a:r>
              <a:rPr lang="it-IT" sz="2000" dirty="0">
                <a:solidFill>
                  <a:srgbClr val="FFFF00"/>
                </a:solidFill>
                <a:latin typeface="Comic Sans MS" charset="0"/>
                <a:cs typeface="Comic Sans MS" charset="0"/>
              </a:rPr>
              <a:t> </a:t>
            </a:r>
          </a:p>
          <a:p>
            <a:r>
              <a:rPr lang="it-IT" sz="2000" dirty="0">
                <a:solidFill>
                  <a:srgbClr val="FFFF00"/>
                </a:solidFill>
                <a:latin typeface="Comic Sans MS" charset="0"/>
                <a:cs typeface="Comic Sans MS" charset="0"/>
              </a:rPr>
              <a:t> </a:t>
            </a:r>
            <a:r>
              <a:rPr lang="it-IT" sz="2000" dirty="0" smtClean="0">
                <a:solidFill>
                  <a:srgbClr val="FFFF00"/>
                </a:solidFill>
                <a:latin typeface="Comic Sans MS" charset="0"/>
                <a:cs typeface="Comic Sans MS" charset="0"/>
              </a:rPr>
              <a:t>                	  </a:t>
            </a:r>
            <a:r>
              <a:rPr lang="it-IT" sz="2000" dirty="0" err="1">
                <a:solidFill>
                  <a:srgbClr val="FFFF00"/>
                </a:solidFill>
                <a:latin typeface="Comic Sans MS" charset="0"/>
                <a:cs typeface="Comic Sans MS" charset="0"/>
              </a:rPr>
              <a:t>JLab</a:t>
            </a:r>
            <a:r>
              <a:rPr lang="it-IT" sz="2000" dirty="0">
                <a:solidFill>
                  <a:srgbClr val="FFFF00"/>
                </a:solidFill>
                <a:latin typeface="Comic Sans MS" charset="0"/>
                <a:cs typeface="Comic Sans MS" charset="0"/>
              </a:rPr>
              <a:t>, Hall </a:t>
            </a:r>
            <a:r>
              <a:rPr lang="it-IT" sz="2000" dirty="0" smtClean="0">
                <a:solidFill>
                  <a:srgbClr val="FFFF00"/>
                </a:solidFill>
                <a:latin typeface="Comic Sans MS" charset="0"/>
                <a:cs typeface="Comic Sans MS" charset="0"/>
              </a:rPr>
              <a:t>A </a:t>
            </a:r>
            <a:r>
              <a:rPr lang="it-IT" sz="2000" dirty="0" err="1" smtClean="0">
                <a:solidFill>
                  <a:srgbClr val="FFFF00"/>
                </a:solidFill>
                <a:latin typeface="Comic Sans MS" charset="0"/>
                <a:cs typeface="Comic Sans MS" charset="0"/>
              </a:rPr>
              <a:t>Result</a:t>
            </a:r>
            <a:endParaRPr lang="it-IT" sz="2000" dirty="0" smtClean="0">
              <a:solidFill>
                <a:srgbClr val="FFFF00"/>
              </a:solidFill>
              <a:latin typeface="Comic Sans MS" charset="0"/>
              <a:cs typeface="Comic Sans MS" charset="0"/>
            </a:endParaRPr>
          </a:p>
          <a:p>
            <a:r>
              <a:rPr lang="it-IT" sz="2000" dirty="0">
                <a:solidFill>
                  <a:srgbClr val="FFFF00"/>
                </a:solidFill>
                <a:latin typeface="Comic Sans MS" charset="0"/>
                <a:cs typeface="Comic Sans MS" charset="0"/>
              </a:rPr>
              <a:t>	</a:t>
            </a:r>
            <a:r>
              <a:rPr lang="it-IT" sz="2000" dirty="0" smtClean="0">
                <a:solidFill>
                  <a:srgbClr val="FFFF00"/>
                </a:solidFill>
                <a:latin typeface="Comic Sans MS" charset="0"/>
                <a:cs typeface="Comic Sans MS" charset="0"/>
              </a:rPr>
              <a:t>	  	     G. M. Urciuoli</a:t>
            </a:r>
            <a:endParaRPr lang="it-IT" sz="2000" dirty="0">
              <a:solidFill>
                <a:srgbClr val="FFFF00"/>
              </a:solidFill>
              <a:latin typeface="Comic Sans MS" charset="0"/>
              <a:cs typeface="Comic Sans MS" charset="0"/>
            </a:endParaRPr>
          </a:p>
        </p:txBody>
      </p:sp>
      <p:pic>
        <p:nvPicPr>
          <p:cNvPr id="143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581400"/>
            <a:ext cx="914400" cy="749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434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1" y="3657600"/>
            <a:ext cx="987425" cy="7635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4342" name="Picture 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1295401"/>
            <a:ext cx="1524000" cy="9255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4343" name="Picture 3" descr="kaon_logo copia"/>
          <p:cNvPicPr>
            <a:picLocks noChangeAspect="1" noChangeArrowheads="1"/>
          </p:cNvPicPr>
          <p:nvPr/>
        </p:nvPicPr>
        <p:blipFill>
          <a:blip r:embed="rId7" cstate="print">
            <a:extLst>
              <a:ext uri="{28A0092B-C50C-407E-A947-70E740481C1C}">
                <a14:useLocalDpi xmlns:a14="http://schemas.microsoft.com/office/drawing/2010/main" val="0"/>
              </a:ext>
            </a:extLst>
          </a:blip>
          <a:srcRect l="15160" t="13396" r="16483" b="16483"/>
          <a:stretch>
            <a:fillRect/>
          </a:stretch>
        </p:blipFill>
        <p:spPr bwMode="auto">
          <a:xfrm>
            <a:off x="10039350" y="332657"/>
            <a:ext cx="628650" cy="5032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0" name="Picture 15" descr="FigSpectrum_Oxy_paper"/>
          <p:cNvPicPr>
            <a:picLocks noChangeAspect="1" noChangeArrowheads="1"/>
          </p:cNvPicPr>
          <p:nvPr/>
        </p:nvPicPr>
        <p:blipFill>
          <a:blip r:embed="rId8"/>
          <a:srcRect l="1570" t="3638" r="2618" b="6419"/>
          <a:stretch>
            <a:fillRect/>
          </a:stretch>
        </p:blipFill>
        <p:spPr bwMode="auto">
          <a:xfrm>
            <a:off x="5181601" y="5130915"/>
            <a:ext cx="1219199" cy="892515"/>
          </a:xfrm>
          <a:prstGeom prst="rect">
            <a:avLst/>
          </a:prstGeom>
          <a:noFill/>
          <a:effectLst>
            <a:outerShdw blurRad="127000" dist="38099" dir="2700000" algn="ctr" rotWithShape="0">
              <a:srgbClr val="000000">
                <a:alpha val="75000"/>
              </a:srgbClr>
            </a:outerShdw>
          </a:effectLst>
        </p:spPr>
      </p:pic>
      <p:pic>
        <p:nvPicPr>
          <p:cNvPr id="2" name="Immagine 1"/>
          <p:cNvPicPr>
            <a:picLocks noChangeAspect="1"/>
          </p:cNvPicPr>
          <p:nvPr/>
        </p:nvPicPr>
        <p:blipFill>
          <a:blip r:embed="rId9"/>
          <a:stretch>
            <a:fillRect/>
          </a:stretch>
        </p:blipFill>
        <p:spPr>
          <a:xfrm>
            <a:off x="3394305" y="5117468"/>
            <a:ext cx="1460083" cy="948484"/>
          </a:xfrm>
          <a:prstGeom prst="rect">
            <a:avLst/>
          </a:prstGeom>
        </p:spPr>
      </p:pic>
      <p:pic>
        <p:nvPicPr>
          <p:cNvPr id="11" name="Immagine 5"/>
          <p:cNvPicPr>
            <a:picLocks noChangeAspect="1"/>
          </p:cNvPicPr>
          <p:nvPr/>
        </p:nvPicPr>
        <p:blipFill>
          <a:blip r:embed="rId10"/>
          <a:stretch>
            <a:fillRect/>
          </a:stretch>
        </p:blipFill>
        <p:spPr>
          <a:xfrm>
            <a:off x="7157268" y="5042900"/>
            <a:ext cx="1535063" cy="1023052"/>
          </a:xfrm>
          <a:prstGeom prst="rect">
            <a:avLst/>
          </a:prstGeom>
        </p:spPr>
      </p:pic>
    </p:spTree>
    <p:extLst>
      <p:ext uri="{BB962C8B-B14F-4D97-AF65-F5344CB8AC3E}">
        <p14:creationId xmlns:p14="http://schemas.microsoft.com/office/powerpoint/2010/main" val="1246896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41231" y="653648"/>
            <a:ext cx="10515600" cy="4351338"/>
          </a:xfrm>
        </p:spPr>
        <p:txBody>
          <a:bodyPr/>
          <a:lstStyle/>
          <a:p>
            <a:r>
              <a:rPr lang="it-IT" dirty="0" smtClean="0"/>
              <a:t>A Data base </a:t>
            </a:r>
            <a:r>
              <a:rPr lang="it-IT" dirty="0" err="1" smtClean="0"/>
              <a:t>cannot</a:t>
            </a:r>
            <a:r>
              <a:rPr lang="it-IT" dirty="0" smtClean="0"/>
              <a:t> be </a:t>
            </a:r>
            <a:r>
              <a:rPr lang="it-IT" dirty="0" err="1" smtClean="0"/>
              <a:t>improved</a:t>
            </a:r>
            <a:r>
              <a:rPr lang="it-IT" dirty="0" smtClean="0"/>
              <a:t> </a:t>
            </a:r>
            <a:r>
              <a:rPr lang="it-IT" dirty="0" err="1" smtClean="0"/>
              <a:t>if</a:t>
            </a:r>
            <a:r>
              <a:rPr lang="it-IT" dirty="0" smtClean="0"/>
              <a:t> the </a:t>
            </a:r>
            <a:r>
              <a:rPr lang="it-IT" dirty="0" err="1" smtClean="0"/>
              <a:t>missing</a:t>
            </a:r>
            <a:r>
              <a:rPr lang="it-IT" dirty="0" smtClean="0"/>
              <a:t> </a:t>
            </a:r>
            <a:r>
              <a:rPr lang="it-IT" dirty="0" err="1" smtClean="0"/>
              <a:t>energy</a:t>
            </a:r>
            <a:r>
              <a:rPr lang="it-IT" dirty="0" smtClean="0"/>
              <a:t> </a:t>
            </a:r>
            <a:r>
              <a:rPr lang="it-IT" dirty="0" err="1" smtClean="0"/>
              <a:t>does</a:t>
            </a:r>
            <a:r>
              <a:rPr lang="it-IT" dirty="0" smtClean="0"/>
              <a:t> </a:t>
            </a:r>
            <a:r>
              <a:rPr lang="it-IT" dirty="0" err="1" smtClean="0"/>
              <a:t>not</a:t>
            </a:r>
            <a:r>
              <a:rPr lang="it-IT" dirty="0" smtClean="0"/>
              <a:t> show </a:t>
            </a:r>
            <a:r>
              <a:rPr lang="it-IT" dirty="0" err="1" smtClean="0"/>
              <a:t>any</a:t>
            </a:r>
            <a:r>
              <a:rPr lang="it-IT" dirty="0" smtClean="0"/>
              <a:t> </a:t>
            </a:r>
            <a:r>
              <a:rPr lang="it-IT" dirty="0" err="1" smtClean="0"/>
              <a:t>unphysical</a:t>
            </a:r>
            <a:r>
              <a:rPr lang="it-IT" dirty="0" smtClean="0"/>
              <a:t> </a:t>
            </a:r>
            <a:r>
              <a:rPr lang="it-IT" dirty="0" err="1" smtClean="0"/>
              <a:t>dependence</a:t>
            </a:r>
            <a:r>
              <a:rPr lang="it-IT" dirty="0" smtClean="0"/>
              <a:t> on </a:t>
            </a:r>
            <a:r>
              <a:rPr lang="it-IT" dirty="0" err="1" smtClean="0"/>
              <a:t>scattering</a:t>
            </a:r>
            <a:r>
              <a:rPr lang="it-IT" dirty="0" smtClean="0"/>
              <a:t> </a:t>
            </a:r>
            <a:r>
              <a:rPr lang="it-IT" dirty="0" err="1" smtClean="0"/>
              <a:t>coordinates</a:t>
            </a:r>
            <a:r>
              <a:rPr lang="it-IT" dirty="0" smtClean="0"/>
              <a:t>. In </a:t>
            </a:r>
            <a:r>
              <a:rPr lang="it-IT" dirty="0" err="1" smtClean="0"/>
              <a:t>fact</a:t>
            </a:r>
            <a:r>
              <a:rPr lang="it-IT" dirty="0" smtClean="0"/>
              <a:t>, in </a:t>
            </a:r>
            <a:r>
              <a:rPr lang="it-IT" dirty="0" err="1" smtClean="0"/>
              <a:t>this</a:t>
            </a:r>
            <a:r>
              <a:rPr lang="it-IT" dirty="0" smtClean="0"/>
              <a:t> case </a:t>
            </a:r>
            <a:r>
              <a:rPr lang="it-IT" dirty="0" err="1" smtClean="0"/>
              <a:t>any</a:t>
            </a:r>
            <a:r>
              <a:rPr lang="it-IT" dirty="0" smtClean="0"/>
              <a:t> </a:t>
            </a:r>
            <a:r>
              <a:rPr lang="it-IT" dirty="0" err="1" smtClean="0"/>
              <a:t>change</a:t>
            </a:r>
            <a:r>
              <a:rPr lang="it-IT" dirty="0" smtClean="0"/>
              <a:t> in the data base </a:t>
            </a:r>
            <a:r>
              <a:rPr lang="it-IT" dirty="0" err="1" smtClean="0"/>
              <a:t>will</a:t>
            </a:r>
            <a:r>
              <a:rPr lang="it-IT" dirty="0" smtClean="0"/>
              <a:t> be </a:t>
            </a:r>
            <a:r>
              <a:rPr lang="it-IT" dirty="0" err="1" smtClean="0"/>
              <a:t>equivalent</a:t>
            </a:r>
            <a:r>
              <a:rPr lang="it-IT" dirty="0" smtClean="0"/>
              <a:t> to an </a:t>
            </a:r>
            <a:r>
              <a:rPr lang="it-IT" dirty="0" err="1" smtClean="0"/>
              <a:t>addition</a:t>
            </a:r>
            <a:r>
              <a:rPr lang="it-IT" dirty="0" smtClean="0"/>
              <a:t> of a </a:t>
            </a:r>
            <a:r>
              <a:rPr lang="it-IT" dirty="0" err="1" smtClean="0"/>
              <a:t>polynomial</a:t>
            </a:r>
            <a:r>
              <a:rPr lang="it-IT" dirty="0" smtClean="0"/>
              <a:t> in the </a:t>
            </a:r>
            <a:r>
              <a:rPr lang="it-IT" dirty="0" err="1" smtClean="0"/>
              <a:t>scattering</a:t>
            </a:r>
            <a:r>
              <a:rPr lang="it-IT" dirty="0" smtClean="0"/>
              <a:t> </a:t>
            </a:r>
            <a:r>
              <a:rPr lang="it-IT" dirty="0" err="1" smtClean="0"/>
              <a:t>coordinates</a:t>
            </a:r>
            <a:r>
              <a:rPr lang="it-IT" dirty="0" smtClean="0"/>
              <a:t> to the </a:t>
            </a:r>
            <a:r>
              <a:rPr lang="it-IT" dirty="0" err="1" smtClean="0"/>
              <a:t>missing</a:t>
            </a:r>
            <a:r>
              <a:rPr lang="it-IT" dirty="0" smtClean="0"/>
              <a:t> mass </a:t>
            </a:r>
            <a:r>
              <a:rPr lang="it-IT" dirty="0" err="1" smtClean="0"/>
              <a:t>value</a:t>
            </a:r>
            <a:r>
              <a:rPr lang="it-IT" dirty="0"/>
              <a:t> </a:t>
            </a:r>
            <a:r>
              <a:rPr lang="it-IT" dirty="0" smtClean="0"/>
              <a:t>and </a:t>
            </a:r>
            <a:r>
              <a:rPr lang="it-IT" dirty="0" err="1" smtClean="0"/>
              <a:t>will</a:t>
            </a:r>
            <a:r>
              <a:rPr lang="it-IT" dirty="0" smtClean="0"/>
              <a:t> cause an </a:t>
            </a:r>
            <a:r>
              <a:rPr lang="it-IT" dirty="0" err="1" smtClean="0"/>
              <a:t>unphysical</a:t>
            </a:r>
            <a:r>
              <a:rPr lang="it-IT" dirty="0" smtClean="0"/>
              <a:t> </a:t>
            </a:r>
            <a:r>
              <a:rPr lang="it-IT" dirty="0" err="1" smtClean="0"/>
              <a:t>dependence</a:t>
            </a:r>
            <a:r>
              <a:rPr lang="it-IT" dirty="0" smtClean="0"/>
              <a:t> on </a:t>
            </a:r>
            <a:r>
              <a:rPr lang="it-IT" dirty="0" err="1" smtClean="0"/>
              <a:t>scattering</a:t>
            </a:r>
            <a:r>
              <a:rPr lang="it-IT" dirty="0" smtClean="0"/>
              <a:t> </a:t>
            </a:r>
            <a:r>
              <a:rPr lang="it-IT" dirty="0" err="1" smtClean="0"/>
              <a:t>coordinates</a:t>
            </a:r>
            <a:r>
              <a:rPr lang="it-IT" dirty="0" smtClean="0"/>
              <a:t>.</a:t>
            </a:r>
          </a:p>
          <a:p>
            <a:r>
              <a:rPr lang="it-IT" dirty="0" smtClean="0"/>
              <a:t>Vice versa, to </a:t>
            </a:r>
            <a:r>
              <a:rPr lang="it-IT" dirty="0" err="1" smtClean="0"/>
              <a:t>check</a:t>
            </a:r>
            <a:r>
              <a:rPr lang="it-IT" dirty="0" smtClean="0"/>
              <a:t> </a:t>
            </a:r>
            <a:r>
              <a:rPr lang="it-IT" dirty="0" err="1" smtClean="0"/>
              <a:t>if</a:t>
            </a:r>
            <a:r>
              <a:rPr lang="it-IT" dirty="0" smtClean="0"/>
              <a:t> the data base </a:t>
            </a:r>
            <a:r>
              <a:rPr lang="it-IT" dirty="0" err="1" smtClean="0"/>
              <a:t>is</a:t>
            </a:r>
            <a:r>
              <a:rPr lang="it-IT" dirty="0" smtClean="0"/>
              <a:t> the «best» </a:t>
            </a:r>
            <a:r>
              <a:rPr lang="it-IT" dirty="0" err="1" smtClean="0"/>
              <a:t>one</a:t>
            </a:r>
            <a:r>
              <a:rPr lang="it-IT" dirty="0" smtClean="0"/>
              <a:t>, a test </a:t>
            </a:r>
            <a:r>
              <a:rPr lang="it-IT" dirty="0" err="1" smtClean="0"/>
              <a:t>has</a:t>
            </a:r>
            <a:r>
              <a:rPr lang="it-IT" dirty="0" smtClean="0"/>
              <a:t> to be </a:t>
            </a:r>
            <a:r>
              <a:rPr lang="it-IT" dirty="0" err="1" smtClean="0"/>
              <a:t>performed</a:t>
            </a:r>
            <a:r>
              <a:rPr lang="it-IT" dirty="0" smtClean="0"/>
              <a:t> </a:t>
            </a:r>
            <a:r>
              <a:rPr lang="it-IT" dirty="0" smtClean="0"/>
              <a:t>(for </a:t>
            </a:r>
            <a:r>
              <a:rPr lang="it-IT" dirty="0" err="1" smtClean="0"/>
              <a:t>example</a:t>
            </a:r>
            <a:r>
              <a:rPr lang="it-IT" dirty="0" smtClean="0"/>
              <a:t> with a «ROOT» </a:t>
            </a:r>
            <a:r>
              <a:rPr lang="it-IT" dirty="0" err="1" smtClean="0"/>
              <a:t>profile</a:t>
            </a:r>
            <a:r>
              <a:rPr lang="it-IT" dirty="0" smtClean="0"/>
              <a:t>) to investigate </a:t>
            </a:r>
            <a:r>
              <a:rPr lang="it-IT" dirty="0" err="1" smtClean="0"/>
              <a:t>about</a:t>
            </a:r>
            <a:r>
              <a:rPr lang="it-IT" dirty="0" smtClean="0"/>
              <a:t> </a:t>
            </a:r>
            <a:r>
              <a:rPr lang="it-IT" dirty="0" err="1" smtClean="0"/>
              <a:t>unphysical</a:t>
            </a:r>
            <a:r>
              <a:rPr lang="it-IT" dirty="0" smtClean="0"/>
              <a:t> </a:t>
            </a:r>
            <a:r>
              <a:rPr lang="it-IT" dirty="0" err="1" smtClean="0"/>
              <a:t>dependence</a:t>
            </a:r>
            <a:r>
              <a:rPr lang="it-IT" dirty="0" smtClean="0"/>
              <a:t> on </a:t>
            </a:r>
            <a:r>
              <a:rPr lang="it-IT" dirty="0" err="1" smtClean="0"/>
              <a:t>scattering</a:t>
            </a:r>
            <a:r>
              <a:rPr lang="it-IT" dirty="0" smtClean="0"/>
              <a:t> </a:t>
            </a:r>
            <a:r>
              <a:rPr lang="it-IT" dirty="0" err="1" smtClean="0"/>
              <a:t>coordinates</a:t>
            </a:r>
            <a:r>
              <a:rPr lang="it-IT" dirty="0" smtClean="0"/>
              <a:t> of the </a:t>
            </a:r>
            <a:r>
              <a:rPr lang="it-IT" dirty="0" err="1" smtClean="0"/>
              <a:t>missing</a:t>
            </a:r>
            <a:r>
              <a:rPr lang="it-IT" dirty="0" smtClean="0"/>
              <a:t> </a:t>
            </a:r>
            <a:r>
              <a:rPr lang="it-IT" dirty="0" err="1" smtClean="0"/>
              <a:t>energy</a:t>
            </a:r>
            <a:r>
              <a:rPr lang="it-IT" dirty="0" smtClean="0"/>
              <a:t>. </a:t>
            </a:r>
            <a:endParaRPr lang="it-IT" dirty="0"/>
          </a:p>
        </p:txBody>
      </p:sp>
    </p:spTree>
    <p:extLst>
      <p:ext uri="{BB962C8B-B14F-4D97-AF65-F5344CB8AC3E}">
        <p14:creationId xmlns:p14="http://schemas.microsoft.com/office/powerpoint/2010/main" val="3422215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2329" y="0"/>
            <a:ext cx="8686800" cy="65103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90390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5"/>
          <p:cNvSpPr>
            <a:spLocks noChangeArrowheads="1"/>
          </p:cNvSpPr>
          <p:nvPr/>
        </p:nvSpPr>
        <p:spPr bwMode="auto">
          <a:xfrm>
            <a:off x="1524000" y="0"/>
            <a:ext cx="9144000" cy="762000"/>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p>
            <a:endParaRPr lang="it-IT"/>
          </a:p>
        </p:txBody>
      </p:sp>
      <p:pic>
        <p:nvPicPr>
          <p:cNvPr id="3789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4287838" cy="47513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7892" name="Text Box 8"/>
          <p:cNvSpPr txBox="1">
            <a:spLocks noChangeArrowheads="1"/>
          </p:cNvSpPr>
          <p:nvPr/>
        </p:nvSpPr>
        <p:spPr bwMode="auto">
          <a:xfrm>
            <a:off x="6729414" y="1981200"/>
            <a:ext cx="1430337" cy="369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it-IT" sz="1800">
                <a:latin typeface="Comic Sans MS" charset="0"/>
                <a:cs typeface="Comic Sans MS" charset="0"/>
              </a:rPr>
              <a:t>Be windows</a:t>
            </a:r>
          </a:p>
        </p:txBody>
      </p:sp>
      <p:sp>
        <p:nvSpPr>
          <p:cNvPr id="37893" name="Line 20"/>
          <p:cNvSpPr>
            <a:spLocks noChangeShapeType="1"/>
          </p:cNvSpPr>
          <p:nvPr/>
        </p:nvSpPr>
        <p:spPr bwMode="auto">
          <a:xfrm>
            <a:off x="7010400" y="2362200"/>
            <a:ext cx="211138" cy="381000"/>
          </a:xfrm>
          <a:prstGeom prst="line">
            <a:avLst/>
          </a:prstGeom>
          <a:noFill/>
          <a:ln w="9525">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37894" name="Line 21"/>
          <p:cNvSpPr>
            <a:spLocks noChangeShapeType="1"/>
          </p:cNvSpPr>
          <p:nvPr/>
        </p:nvSpPr>
        <p:spPr bwMode="auto">
          <a:xfrm>
            <a:off x="8628064" y="2895600"/>
            <a:ext cx="492125" cy="152400"/>
          </a:xfrm>
          <a:prstGeom prst="line">
            <a:avLst/>
          </a:prstGeom>
          <a:noFill/>
          <a:ln w="9525">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37895" name="Line 22"/>
          <p:cNvSpPr>
            <a:spLocks noChangeShapeType="1"/>
          </p:cNvSpPr>
          <p:nvPr/>
        </p:nvSpPr>
        <p:spPr bwMode="auto">
          <a:xfrm>
            <a:off x="7010400" y="2362200"/>
            <a:ext cx="1195388" cy="38100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37896" name="Line 23"/>
          <p:cNvSpPr>
            <a:spLocks noChangeShapeType="1"/>
          </p:cNvSpPr>
          <p:nvPr/>
        </p:nvSpPr>
        <p:spPr bwMode="auto">
          <a:xfrm>
            <a:off x="8218489" y="2755900"/>
            <a:ext cx="420687" cy="127000"/>
          </a:xfrm>
          <a:prstGeom prst="line">
            <a:avLst/>
          </a:prstGeom>
          <a:noFill/>
          <a:ln w="3175">
            <a:solidFill>
              <a:schemeClr val="tx1"/>
            </a:solidFill>
            <a:prstDash val="dash"/>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37897" name="Rectangle 24"/>
          <p:cNvSpPr>
            <a:spLocks noChangeArrowheads="1"/>
          </p:cNvSpPr>
          <p:nvPr/>
        </p:nvSpPr>
        <p:spPr bwMode="auto">
          <a:xfrm>
            <a:off x="8415338" y="1879600"/>
            <a:ext cx="1258678"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r>
              <a:rPr lang="it-IT">
                <a:latin typeface="Comic Sans MS" charset="0"/>
                <a:cs typeface="Comic Sans MS" charset="0"/>
              </a:rPr>
              <a:t>H</a:t>
            </a:r>
            <a:r>
              <a:rPr lang="it-IT" baseline="-25000">
                <a:latin typeface="Comic Sans MS" charset="0"/>
                <a:cs typeface="Comic Sans MS" charset="0"/>
              </a:rPr>
              <a:t>2</a:t>
            </a:r>
            <a:r>
              <a:rPr lang="it-IT">
                <a:latin typeface="Comic Sans MS" charset="0"/>
                <a:cs typeface="Comic Sans MS" charset="0"/>
              </a:rPr>
              <a:t>O “foil”</a:t>
            </a:r>
          </a:p>
        </p:txBody>
      </p:sp>
      <p:sp>
        <p:nvSpPr>
          <p:cNvPr id="37898" name="Rectangle 25"/>
          <p:cNvSpPr>
            <a:spLocks noChangeArrowheads="1"/>
          </p:cNvSpPr>
          <p:nvPr/>
        </p:nvSpPr>
        <p:spPr bwMode="auto">
          <a:xfrm>
            <a:off x="7924801" y="4267200"/>
            <a:ext cx="1170513"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r>
              <a:rPr lang="it-IT"/>
              <a:t>H</a:t>
            </a:r>
            <a:r>
              <a:rPr lang="it-IT" baseline="-25000"/>
              <a:t>2</a:t>
            </a:r>
            <a:r>
              <a:rPr lang="it-IT"/>
              <a:t>O “</a:t>
            </a:r>
            <a:r>
              <a:rPr lang="it-IT">
                <a:latin typeface="Comic Sans MS" charset="0"/>
                <a:cs typeface="Comic Sans MS" charset="0"/>
              </a:rPr>
              <a:t>foil</a:t>
            </a:r>
            <a:r>
              <a:rPr lang="it-IT"/>
              <a:t>”</a:t>
            </a:r>
          </a:p>
        </p:txBody>
      </p:sp>
      <p:pic>
        <p:nvPicPr>
          <p:cNvPr id="37899"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26" y="1447801"/>
            <a:ext cx="3287713" cy="48037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81950" name="Text Box 30"/>
          <p:cNvSpPr txBox="1">
            <a:spLocks noChangeArrowheads="1"/>
          </p:cNvSpPr>
          <p:nvPr/>
        </p:nvSpPr>
        <p:spPr bwMode="auto">
          <a:xfrm>
            <a:off x="1746250" y="127001"/>
            <a:ext cx="8229600" cy="461963"/>
          </a:xfrm>
          <a:prstGeom prst="rect">
            <a:avLst/>
          </a:prstGeom>
          <a:solidFill>
            <a:schemeClr val="bg1"/>
          </a:solidFill>
          <a:ln w="9525">
            <a:noFill/>
            <a:miter lim="800000"/>
            <a:headEnd/>
            <a:tailEnd/>
          </a:ln>
          <a:effec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en-US" sz="2400">
                <a:solidFill>
                  <a:srgbClr val="3366FF"/>
                </a:solidFill>
                <a:latin typeface="Comic Sans MS" charset="0"/>
                <a:cs typeface="Comic Sans MS" charset="0"/>
              </a:rPr>
              <a:t>The</a:t>
            </a:r>
            <a:r>
              <a:rPr lang="en-US" sz="2400">
                <a:latin typeface="Comic Sans MS" charset="0"/>
                <a:cs typeface="Comic Sans MS" charset="0"/>
              </a:rPr>
              <a:t> </a:t>
            </a:r>
            <a:r>
              <a:rPr lang="en-US" sz="2400">
                <a:solidFill>
                  <a:srgbClr val="991F24"/>
                </a:solidFill>
                <a:effectLst>
                  <a:outerShdw blurRad="38100" dist="38100" dir="2700000" algn="tl">
                    <a:srgbClr val="DDDDDD"/>
                  </a:outerShdw>
                </a:effectLst>
                <a:latin typeface="Comic Sans MS" charset="0"/>
                <a:cs typeface="Comic Sans MS" charset="0"/>
              </a:rPr>
              <a:t>WATERFALL</a:t>
            </a:r>
            <a:r>
              <a:rPr lang="en-US" sz="2400">
                <a:latin typeface="Comic Sans MS" charset="0"/>
                <a:cs typeface="Comic Sans MS" charset="0"/>
              </a:rPr>
              <a:t> </a:t>
            </a:r>
            <a:r>
              <a:rPr lang="en-US" sz="2400">
                <a:solidFill>
                  <a:srgbClr val="3366FF"/>
                </a:solidFill>
                <a:latin typeface="Comic Sans MS" charset="0"/>
                <a:cs typeface="Comic Sans MS" charset="0"/>
              </a:rPr>
              <a:t>target: reactions on </a:t>
            </a:r>
            <a:r>
              <a:rPr lang="en-US" sz="2000" baseline="30000">
                <a:solidFill>
                  <a:srgbClr val="3366FF"/>
                </a:solidFill>
                <a:latin typeface="Comic Sans MS" charset="0"/>
                <a:cs typeface="Comic Sans MS" charset="0"/>
              </a:rPr>
              <a:t>16</a:t>
            </a:r>
            <a:r>
              <a:rPr lang="en-US" sz="2000">
                <a:solidFill>
                  <a:srgbClr val="3366FF"/>
                </a:solidFill>
                <a:latin typeface="Comic Sans MS" charset="0"/>
                <a:cs typeface="Comic Sans MS" charset="0"/>
              </a:rPr>
              <a:t>O and </a:t>
            </a:r>
            <a:r>
              <a:rPr lang="en-US" sz="2000" baseline="30000">
                <a:solidFill>
                  <a:srgbClr val="3366FF"/>
                </a:solidFill>
                <a:latin typeface="Comic Sans MS" charset="0"/>
                <a:cs typeface="Comic Sans MS" charset="0"/>
              </a:rPr>
              <a:t>1</a:t>
            </a:r>
            <a:r>
              <a:rPr lang="en-US" sz="2000">
                <a:solidFill>
                  <a:srgbClr val="3366FF"/>
                </a:solidFill>
                <a:latin typeface="Comic Sans MS" charset="0"/>
                <a:cs typeface="Comic Sans MS" charset="0"/>
              </a:rPr>
              <a:t>H nuclei</a:t>
            </a:r>
            <a:endParaRPr lang="it-IT" sz="2000">
              <a:solidFill>
                <a:srgbClr val="3366FF"/>
              </a:solidFill>
              <a:latin typeface="Comic Sans MS" charset="0"/>
              <a:cs typeface="Comic Sans MS" charset="0"/>
            </a:endParaRPr>
          </a:p>
        </p:txBody>
      </p:sp>
    </p:spTree>
    <p:extLst>
      <p:ext uri="{BB962C8B-B14F-4D97-AF65-F5344CB8AC3E}">
        <p14:creationId xmlns:p14="http://schemas.microsoft.com/office/powerpoint/2010/main" val="2933745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3"/>
          <p:cNvSpPr>
            <a:spLocks noChangeArrowheads="1"/>
          </p:cNvSpPr>
          <p:nvPr/>
        </p:nvSpPr>
        <p:spPr bwMode="auto">
          <a:xfrm>
            <a:off x="1524000" y="0"/>
            <a:ext cx="9144000" cy="762000"/>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p>
            <a:endParaRPr lang="it-IT"/>
          </a:p>
        </p:txBody>
      </p:sp>
      <p:pic>
        <p:nvPicPr>
          <p:cNvPr id="39939"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89" y="3276600"/>
            <a:ext cx="4149725" cy="2432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994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426" y="838200"/>
            <a:ext cx="4143375" cy="4876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99347" name="Text Box 19"/>
          <p:cNvSpPr txBox="1">
            <a:spLocks noChangeArrowheads="1"/>
          </p:cNvSpPr>
          <p:nvPr/>
        </p:nvSpPr>
        <p:spPr bwMode="auto">
          <a:xfrm>
            <a:off x="2368550" y="1143000"/>
            <a:ext cx="1620838" cy="400050"/>
          </a:xfrm>
          <a:prstGeom prst="rect">
            <a:avLst/>
          </a:prstGeom>
          <a:solidFill>
            <a:srgbClr val="99FFCC"/>
          </a:solidFill>
          <a:ln w="9525">
            <a:solidFill>
              <a:srgbClr val="008000"/>
            </a:solidFill>
            <a:miter lim="800000"/>
            <a:headEnd/>
            <a:tailEnd/>
          </a:ln>
          <a:effectLst>
            <a:outerShdw blurRad="63500" dist="107763" dir="2700000" algn="ctr" rotWithShape="0">
              <a:schemeClr val="bg2">
                <a:alpha val="74998"/>
              </a:schemeClr>
            </a:outerShdw>
          </a:effec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en-US" sz="1800" baseline="30000">
                <a:solidFill>
                  <a:srgbClr val="000000"/>
                </a:solidFill>
                <a:latin typeface="Verdana" charset="0"/>
              </a:rPr>
              <a:t>1</a:t>
            </a:r>
            <a:r>
              <a:rPr lang="it-IT" sz="1800">
                <a:solidFill>
                  <a:srgbClr val="000000"/>
                </a:solidFill>
                <a:latin typeface="Verdana" charset="0"/>
              </a:rPr>
              <a:t>H</a:t>
            </a:r>
            <a:r>
              <a:rPr lang="en-US" sz="1800" baseline="30000">
                <a:solidFill>
                  <a:srgbClr val="000000"/>
                </a:solidFill>
                <a:latin typeface="Verdana" charset="0"/>
              </a:rPr>
              <a:t> </a:t>
            </a:r>
            <a:r>
              <a:rPr lang="it-IT" sz="1800">
                <a:solidFill>
                  <a:srgbClr val="000000"/>
                </a:solidFill>
                <a:latin typeface="Verdana" charset="0"/>
              </a:rPr>
              <a:t>(e,e’K)</a:t>
            </a:r>
            <a:r>
              <a:rPr lang="it-IT" sz="2000">
                <a:solidFill>
                  <a:srgbClr val="000000"/>
                </a:solidFill>
              </a:rPr>
              <a:t>L</a:t>
            </a:r>
            <a:endParaRPr lang="it-IT" sz="1800">
              <a:solidFill>
                <a:srgbClr val="000000"/>
              </a:solidFill>
              <a:latin typeface="Verdana" charset="0"/>
            </a:endParaRPr>
          </a:p>
        </p:txBody>
      </p:sp>
      <p:sp>
        <p:nvSpPr>
          <p:cNvPr id="99348" name="Text Box 20"/>
          <p:cNvSpPr txBox="1">
            <a:spLocks noChangeArrowheads="1"/>
          </p:cNvSpPr>
          <p:nvPr/>
        </p:nvSpPr>
        <p:spPr bwMode="auto">
          <a:xfrm>
            <a:off x="2368550" y="3657600"/>
            <a:ext cx="2025650" cy="369888"/>
          </a:xfrm>
          <a:prstGeom prst="rect">
            <a:avLst/>
          </a:prstGeom>
          <a:solidFill>
            <a:srgbClr val="99FFCC"/>
          </a:solidFill>
          <a:ln w="9525">
            <a:solidFill>
              <a:srgbClr val="008000"/>
            </a:solidFill>
            <a:miter lim="800000"/>
            <a:headEnd/>
            <a:tailEnd/>
          </a:ln>
          <a:effectLst>
            <a:outerShdw blurRad="63500" dist="107763" dir="2700000" algn="ctr" rotWithShape="0">
              <a:schemeClr val="bg2">
                <a:alpha val="74998"/>
              </a:schemeClr>
            </a:outerShdw>
          </a:effec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en-US" sz="1800" baseline="30000">
                <a:solidFill>
                  <a:srgbClr val="000000"/>
                </a:solidFill>
                <a:latin typeface="Verdana" charset="0"/>
              </a:rPr>
              <a:t>16</a:t>
            </a:r>
            <a:r>
              <a:rPr lang="en-US" sz="1800">
                <a:solidFill>
                  <a:srgbClr val="000000"/>
                </a:solidFill>
                <a:latin typeface="Verdana" charset="0"/>
              </a:rPr>
              <a:t>O</a:t>
            </a:r>
            <a:r>
              <a:rPr lang="it-IT" sz="1800">
                <a:solidFill>
                  <a:srgbClr val="000000"/>
                </a:solidFill>
                <a:latin typeface="Verdana" charset="0"/>
              </a:rPr>
              <a:t>(e,e’K)</a:t>
            </a:r>
            <a:r>
              <a:rPr lang="en-US" sz="1800" baseline="30000">
                <a:solidFill>
                  <a:srgbClr val="000000"/>
                </a:solidFill>
                <a:latin typeface="Verdana" charset="0"/>
              </a:rPr>
              <a:t>16</a:t>
            </a:r>
            <a:r>
              <a:rPr lang="en-US" sz="1800">
                <a:solidFill>
                  <a:srgbClr val="000000"/>
                </a:solidFill>
                <a:latin typeface="Verdana" charset="0"/>
              </a:rPr>
              <a:t>N</a:t>
            </a:r>
            <a:r>
              <a:rPr lang="it-IT" sz="2000" baseline="-25000">
                <a:solidFill>
                  <a:srgbClr val="000000"/>
                </a:solidFill>
              </a:rPr>
              <a:t>L</a:t>
            </a:r>
          </a:p>
        </p:txBody>
      </p:sp>
      <p:pic>
        <p:nvPicPr>
          <p:cNvPr id="39943"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139" y="762000"/>
            <a:ext cx="4219575" cy="2438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99359" name="Text Box 31"/>
          <p:cNvSpPr txBox="1">
            <a:spLocks noChangeArrowheads="1"/>
          </p:cNvSpPr>
          <p:nvPr/>
        </p:nvSpPr>
        <p:spPr bwMode="auto">
          <a:xfrm>
            <a:off x="6718301" y="1143000"/>
            <a:ext cx="1827213" cy="400050"/>
          </a:xfrm>
          <a:prstGeom prst="rect">
            <a:avLst/>
          </a:prstGeom>
          <a:solidFill>
            <a:srgbClr val="99FFCC"/>
          </a:solidFill>
          <a:ln w="9525">
            <a:solidFill>
              <a:srgbClr val="008000"/>
            </a:solidFill>
            <a:miter lim="800000"/>
            <a:headEnd/>
            <a:tailEnd/>
          </a:ln>
          <a:effectLst>
            <a:outerShdw blurRad="63500" dist="107763" dir="2700000" algn="ctr" rotWithShape="0">
              <a:schemeClr val="bg2">
                <a:alpha val="74998"/>
              </a:schemeClr>
            </a:outerShdw>
          </a:effec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en-US" sz="1800" baseline="30000">
                <a:solidFill>
                  <a:srgbClr val="000000"/>
                </a:solidFill>
                <a:latin typeface="Verdana" charset="0"/>
              </a:rPr>
              <a:t>1</a:t>
            </a:r>
            <a:r>
              <a:rPr lang="it-IT" sz="1800">
                <a:solidFill>
                  <a:srgbClr val="000000"/>
                </a:solidFill>
                <a:latin typeface="Verdana" charset="0"/>
              </a:rPr>
              <a:t>H</a:t>
            </a:r>
            <a:r>
              <a:rPr lang="en-US" sz="1800" baseline="30000">
                <a:solidFill>
                  <a:srgbClr val="000000"/>
                </a:solidFill>
                <a:latin typeface="Verdana" charset="0"/>
              </a:rPr>
              <a:t> </a:t>
            </a:r>
            <a:r>
              <a:rPr lang="it-IT" sz="1800">
                <a:solidFill>
                  <a:srgbClr val="000000"/>
                </a:solidFill>
                <a:latin typeface="Verdana" charset="0"/>
              </a:rPr>
              <a:t>(e,e’K)</a:t>
            </a:r>
            <a:r>
              <a:rPr lang="it-IT" sz="2000">
                <a:solidFill>
                  <a:srgbClr val="000000"/>
                </a:solidFill>
              </a:rPr>
              <a:t>L,S</a:t>
            </a:r>
            <a:endParaRPr lang="it-IT" sz="1800">
              <a:solidFill>
                <a:srgbClr val="000000"/>
              </a:solidFill>
              <a:latin typeface="Verdana" charset="0"/>
            </a:endParaRPr>
          </a:p>
        </p:txBody>
      </p:sp>
      <p:sp>
        <p:nvSpPr>
          <p:cNvPr id="39945" name="Rectangle 32"/>
          <p:cNvSpPr>
            <a:spLocks noChangeArrowheads="1"/>
          </p:cNvSpPr>
          <p:nvPr/>
        </p:nvSpPr>
        <p:spPr bwMode="auto">
          <a:xfrm>
            <a:off x="8347075" y="1676400"/>
            <a:ext cx="292068" cy="4001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r>
              <a:rPr lang="it-IT" sz="2000">
                <a:solidFill>
                  <a:srgbClr val="000000"/>
                </a:solidFill>
              </a:rPr>
              <a:t>L</a:t>
            </a:r>
          </a:p>
        </p:txBody>
      </p:sp>
      <p:sp>
        <p:nvSpPr>
          <p:cNvPr id="39946" name="Rectangle 33"/>
          <p:cNvSpPr>
            <a:spLocks noChangeArrowheads="1"/>
          </p:cNvSpPr>
          <p:nvPr/>
        </p:nvSpPr>
        <p:spPr bwMode="auto">
          <a:xfrm>
            <a:off x="9424988" y="2235200"/>
            <a:ext cx="303288" cy="40011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r>
              <a:rPr lang="it-IT" sz="2000">
                <a:solidFill>
                  <a:srgbClr val="000000"/>
                </a:solidFill>
              </a:rPr>
              <a:t>S</a:t>
            </a:r>
          </a:p>
        </p:txBody>
      </p:sp>
      <p:sp>
        <p:nvSpPr>
          <p:cNvPr id="39947" name="Text Box 34"/>
          <p:cNvSpPr txBox="1">
            <a:spLocks noChangeArrowheads="1"/>
          </p:cNvSpPr>
          <p:nvPr/>
        </p:nvSpPr>
        <p:spPr bwMode="auto">
          <a:xfrm rot="-1327319">
            <a:off x="6281739" y="2206626"/>
            <a:ext cx="2198687"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it-IT">
                <a:latin typeface="Comic Sans MS" charset="0"/>
                <a:cs typeface="Comic Sans MS" charset="0"/>
              </a:rPr>
              <a:t>Energy Calibration Run</a:t>
            </a:r>
            <a:endParaRPr lang="it-IT" sz="1800">
              <a:latin typeface="Comic Sans MS" charset="0"/>
              <a:cs typeface="Comic Sans MS" charset="0"/>
            </a:endParaRPr>
          </a:p>
        </p:txBody>
      </p:sp>
      <p:sp>
        <p:nvSpPr>
          <p:cNvPr id="39948" name="Line 35"/>
          <p:cNvSpPr>
            <a:spLocks noChangeShapeType="1"/>
          </p:cNvSpPr>
          <p:nvPr/>
        </p:nvSpPr>
        <p:spPr bwMode="auto">
          <a:xfrm flipV="1">
            <a:off x="4337050" y="4572000"/>
            <a:ext cx="2743200" cy="533400"/>
          </a:xfrm>
          <a:prstGeom prst="line">
            <a:avLst/>
          </a:prstGeom>
          <a:noFill/>
          <a:ln w="9525">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39949" name="Text Box 37"/>
          <p:cNvSpPr txBox="1">
            <a:spLocks noChangeArrowheads="1"/>
          </p:cNvSpPr>
          <p:nvPr/>
        </p:nvSpPr>
        <p:spPr bwMode="auto">
          <a:xfrm>
            <a:off x="1828800" y="152400"/>
            <a:ext cx="6305550" cy="40005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en-US" sz="2000">
                <a:solidFill>
                  <a:srgbClr val="3366FF"/>
                </a:solidFill>
                <a:latin typeface="Comic Sans MS" charset="0"/>
                <a:cs typeface="Comic Sans MS" charset="0"/>
              </a:rPr>
              <a:t>Results on the </a:t>
            </a:r>
            <a:r>
              <a:rPr lang="en-US" sz="2000">
                <a:solidFill>
                  <a:srgbClr val="991F24"/>
                </a:solidFill>
                <a:latin typeface="Comic Sans MS" charset="0"/>
                <a:cs typeface="Comic Sans MS" charset="0"/>
              </a:rPr>
              <a:t>WATERFALL</a:t>
            </a:r>
            <a:r>
              <a:rPr lang="en-US" sz="2000">
                <a:latin typeface="Comic Sans MS" charset="0"/>
                <a:cs typeface="Comic Sans MS" charset="0"/>
              </a:rPr>
              <a:t> </a:t>
            </a:r>
            <a:r>
              <a:rPr lang="en-US" sz="2000">
                <a:solidFill>
                  <a:srgbClr val="0000FF"/>
                </a:solidFill>
                <a:latin typeface="Comic Sans MS" charset="0"/>
                <a:cs typeface="Comic Sans MS" charset="0"/>
              </a:rPr>
              <a:t>target</a:t>
            </a:r>
            <a:r>
              <a:rPr lang="en-US" sz="2000">
                <a:latin typeface="Comic Sans MS" charset="0"/>
                <a:cs typeface="Comic Sans MS" charset="0"/>
              </a:rPr>
              <a:t> - </a:t>
            </a:r>
            <a:r>
              <a:rPr lang="en-US" sz="2000" baseline="30000">
                <a:solidFill>
                  <a:srgbClr val="FF0000"/>
                </a:solidFill>
                <a:latin typeface="Comic Sans MS" charset="0"/>
                <a:cs typeface="Comic Sans MS" charset="0"/>
              </a:rPr>
              <a:t>16</a:t>
            </a:r>
            <a:r>
              <a:rPr lang="en-US" sz="2000">
                <a:solidFill>
                  <a:srgbClr val="FF0000"/>
                </a:solidFill>
                <a:latin typeface="Comic Sans MS" charset="0"/>
                <a:cs typeface="Comic Sans MS" charset="0"/>
              </a:rPr>
              <a:t>O</a:t>
            </a:r>
            <a:r>
              <a:rPr lang="en-US" sz="2000">
                <a:latin typeface="Comic Sans MS" charset="0"/>
                <a:cs typeface="Comic Sans MS" charset="0"/>
              </a:rPr>
              <a:t> and </a:t>
            </a:r>
            <a:r>
              <a:rPr lang="en-US" sz="2000" baseline="30000">
                <a:solidFill>
                  <a:srgbClr val="FF0000"/>
                </a:solidFill>
                <a:latin typeface="Comic Sans MS" charset="0"/>
                <a:cs typeface="Comic Sans MS" charset="0"/>
              </a:rPr>
              <a:t>1</a:t>
            </a:r>
            <a:r>
              <a:rPr lang="en-US" sz="2000">
                <a:solidFill>
                  <a:srgbClr val="FF0000"/>
                </a:solidFill>
                <a:latin typeface="Comic Sans MS" charset="0"/>
                <a:cs typeface="Comic Sans MS" charset="0"/>
              </a:rPr>
              <a:t>H</a:t>
            </a:r>
            <a:endParaRPr lang="it-IT" sz="2000">
              <a:solidFill>
                <a:srgbClr val="FF0000"/>
              </a:solidFill>
              <a:latin typeface="Comic Sans MS" charset="0"/>
              <a:cs typeface="Comic Sans MS" charset="0"/>
            </a:endParaRPr>
          </a:p>
        </p:txBody>
      </p:sp>
      <p:sp>
        <p:nvSpPr>
          <p:cNvPr id="39950" name="Rectangle 16"/>
          <p:cNvSpPr>
            <a:spLocks noChangeArrowheads="1"/>
          </p:cNvSpPr>
          <p:nvPr/>
        </p:nvSpPr>
        <p:spPr bwMode="auto">
          <a:xfrm>
            <a:off x="1665288" y="5867401"/>
            <a:ext cx="9002712" cy="900113"/>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p>
            <a:pPr marL="371475" indent="-371475" algn="just">
              <a:lnSpc>
                <a:spcPct val="110000"/>
              </a:lnSpc>
              <a:buFont typeface="Wingdings" charset="0"/>
              <a:buChar char="Ø"/>
            </a:pPr>
            <a:r>
              <a:rPr lang="en-US" sz="1600">
                <a:solidFill>
                  <a:schemeClr val="accent2"/>
                </a:solidFill>
                <a:latin typeface="Comic Sans MS" charset="0"/>
                <a:cs typeface="Comic Sans MS" charset="0"/>
              </a:rPr>
              <a:t>Water </a:t>
            </a:r>
            <a:r>
              <a:rPr lang="en-US" sz="1600">
                <a:solidFill>
                  <a:srgbClr val="B21D1C"/>
                </a:solidFill>
                <a:latin typeface="Comic Sans MS" charset="0"/>
                <a:cs typeface="Comic Sans MS" charset="0"/>
              </a:rPr>
              <a:t>thickness</a:t>
            </a:r>
            <a:r>
              <a:rPr lang="en-US" sz="1600">
                <a:solidFill>
                  <a:schemeClr val="accent2"/>
                </a:solidFill>
                <a:latin typeface="Comic Sans MS" charset="0"/>
                <a:cs typeface="Comic Sans MS" charset="0"/>
              </a:rPr>
              <a:t> from elastic </a:t>
            </a:r>
            <a:r>
              <a:rPr lang="en-US" sz="1600">
                <a:solidFill>
                  <a:srgbClr val="B21D1C"/>
                </a:solidFill>
                <a:latin typeface="Comic Sans MS" charset="0"/>
                <a:cs typeface="Comic Sans MS" charset="0"/>
              </a:rPr>
              <a:t>cross section on H</a:t>
            </a:r>
            <a:endParaRPr lang="en-US" sz="1600">
              <a:solidFill>
                <a:schemeClr val="accent2"/>
              </a:solidFill>
              <a:latin typeface="Comic Sans MS" charset="0"/>
              <a:cs typeface="Comic Sans MS" charset="0"/>
            </a:endParaRPr>
          </a:p>
          <a:p>
            <a:pPr marL="371475" indent="-371475" algn="just">
              <a:lnSpc>
                <a:spcPct val="110000"/>
              </a:lnSpc>
              <a:buFont typeface="Wingdings" charset="0"/>
              <a:buChar char="Ø"/>
            </a:pPr>
            <a:r>
              <a:rPr lang="en-US" sz="1600">
                <a:solidFill>
                  <a:srgbClr val="B21D1C"/>
                </a:solidFill>
                <a:latin typeface="Comic Sans MS" charset="0"/>
                <a:cs typeface="Comic Sans MS" charset="0"/>
              </a:rPr>
              <a:t>Precise determination</a:t>
            </a:r>
            <a:r>
              <a:rPr lang="en-US" sz="1600">
                <a:solidFill>
                  <a:schemeClr val="accent2"/>
                </a:solidFill>
                <a:latin typeface="Comic Sans MS" charset="0"/>
                <a:cs typeface="Comic Sans MS" charset="0"/>
              </a:rPr>
              <a:t> of the </a:t>
            </a:r>
            <a:r>
              <a:rPr lang="en-US" sz="1600">
                <a:solidFill>
                  <a:srgbClr val="B21D1C"/>
                </a:solidFill>
                <a:latin typeface="Comic Sans MS" charset="0"/>
                <a:cs typeface="Comic Sans MS" charset="0"/>
              </a:rPr>
              <a:t>particle momenta</a:t>
            </a:r>
            <a:r>
              <a:rPr lang="en-US" sz="1600">
                <a:solidFill>
                  <a:schemeClr val="accent2"/>
                </a:solidFill>
                <a:latin typeface="Comic Sans MS" charset="0"/>
                <a:cs typeface="Comic Sans MS" charset="0"/>
              </a:rPr>
              <a:t> and </a:t>
            </a:r>
            <a:r>
              <a:rPr lang="en-US" sz="1600">
                <a:solidFill>
                  <a:srgbClr val="B21D1C"/>
                </a:solidFill>
                <a:latin typeface="Comic Sans MS" charset="0"/>
                <a:cs typeface="Comic Sans MS" charset="0"/>
              </a:rPr>
              <a:t>beam energy</a:t>
            </a:r>
          </a:p>
          <a:p>
            <a:pPr marL="371475" indent="-371475" algn="just">
              <a:lnSpc>
                <a:spcPct val="110000"/>
              </a:lnSpc>
            </a:pPr>
            <a:r>
              <a:rPr lang="en-US" sz="1600">
                <a:solidFill>
                  <a:schemeClr val="accent2"/>
                </a:solidFill>
                <a:latin typeface="Comic Sans MS" charset="0"/>
                <a:cs typeface="Comic Sans MS" charset="0"/>
              </a:rPr>
              <a:t>    </a:t>
            </a:r>
            <a:r>
              <a:rPr lang="it-IT" sz="1600">
                <a:solidFill>
                  <a:schemeClr val="accent2"/>
                </a:solidFill>
                <a:latin typeface="Comic Sans MS" charset="0"/>
                <a:cs typeface="Comic Sans MS" charset="0"/>
              </a:rPr>
              <a:t>using the </a:t>
            </a:r>
            <a:r>
              <a:rPr lang="it-IT" sz="1600">
                <a:solidFill>
                  <a:srgbClr val="B21D1C"/>
                </a:solidFill>
                <a:latin typeface="Comic Sans MS" charset="0"/>
                <a:cs typeface="Comic Sans MS" charset="0"/>
              </a:rPr>
              <a:t>Lambda and Sigma peak reconstruction</a:t>
            </a:r>
            <a:r>
              <a:rPr lang="it-IT" sz="1600">
                <a:solidFill>
                  <a:schemeClr val="accent2"/>
                </a:solidFill>
                <a:latin typeface="Comic Sans MS" charset="0"/>
                <a:cs typeface="Comic Sans MS" charset="0"/>
              </a:rPr>
              <a:t> (energy scale calibration</a:t>
            </a:r>
            <a:r>
              <a:rPr lang="it-IT" sz="1600">
                <a:latin typeface="Comic Sans MS" charset="0"/>
                <a:cs typeface="Comic Sans MS" charset="0"/>
              </a:rPr>
              <a:t>)</a:t>
            </a:r>
          </a:p>
        </p:txBody>
      </p:sp>
    </p:spTree>
    <p:extLst>
      <p:ext uri="{BB962C8B-B14F-4D97-AF65-F5344CB8AC3E}">
        <p14:creationId xmlns:p14="http://schemas.microsoft.com/office/powerpoint/2010/main" val="1092149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71" name="Picture 15" descr="FigSpectrum_Oxy_paper"/>
          <p:cNvPicPr>
            <a:picLocks noChangeAspect="1" noChangeArrowheads="1"/>
          </p:cNvPicPr>
          <p:nvPr/>
        </p:nvPicPr>
        <p:blipFill>
          <a:blip r:embed="rId3"/>
          <a:srcRect l="1570" t="3638" r="2618" b="6419"/>
          <a:stretch>
            <a:fillRect/>
          </a:stretch>
        </p:blipFill>
        <p:spPr bwMode="auto">
          <a:xfrm>
            <a:off x="1665289" y="838201"/>
            <a:ext cx="4289425" cy="3140075"/>
          </a:xfrm>
          <a:prstGeom prst="rect">
            <a:avLst/>
          </a:prstGeom>
          <a:noFill/>
          <a:effectLst>
            <a:outerShdw blurRad="127000" dist="38099" dir="2700000" algn="ctr" rotWithShape="0">
              <a:srgbClr val="000000">
                <a:alpha val="75000"/>
              </a:srgbClr>
            </a:outerShdw>
          </a:effectLst>
        </p:spPr>
      </p:pic>
      <p:pic>
        <p:nvPicPr>
          <p:cNvPr id="41987" name="Picture 16" descr="Table1_Oxy_Paper"/>
          <p:cNvPicPr>
            <a:picLocks noChangeAspect="1" noChangeArrowheads="1"/>
          </p:cNvPicPr>
          <p:nvPr/>
        </p:nvPicPr>
        <p:blipFill>
          <a:blip r:embed="rId4">
            <a:extLst>
              <a:ext uri="{28A0092B-C50C-407E-A947-70E740481C1C}">
                <a14:useLocalDpi xmlns:a14="http://schemas.microsoft.com/office/drawing/2010/main" val="0"/>
              </a:ext>
            </a:extLst>
          </a:blip>
          <a:srcRect t="21274"/>
          <a:stretch>
            <a:fillRect/>
          </a:stretch>
        </p:blipFill>
        <p:spPr bwMode="auto">
          <a:xfrm>
            <a:off x="1876425" y="4051300"/>
            <a:ext cx="8439150" cy="27305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41988" name="Rectangle 19"/>
          <p:cNvSpPr>
            <a:spLocks noChangeArrowheads="1"/>
          </p:cNvSpPr>
          <p:nvPr/>
        </p:nvSpPr>
        <p:spPr bwMode="auto">
          <a:xfrm>
            <a:off x="2379663" y="914400"/>
            <a:ext cx="3306762" cy="92333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p>
            <a:r>
              <a:rPr lang="en-US">
                <a:latin typeface="Comic Sans MS" charset="0"/>
                <a:cs typeface="Comic Sans MS" charset="0"/>
              </a:rPr>
              <a:t>Fit 4 regions with 4 Voigt functions</a:t>
            </a:r>
          </a:p>
          <a:p>
            <a:r>
              <a:rPr lang="en-US">
                <a:solidFill>
                  <a:srgbClr val="FF0000"/>
                </a:solidFill>
                <a:cs typeface="Symbol" charset="0"/>
              </a:rPr>
              <a:t>c</a:t>
            </a:r>
            <a:r>
              <a:rPr lang="en-US" baseline="30000">
                <a:solidFill>
                  <a:srgbClr val="FF0000"/>
                </a:solidFill>
                <a:latin typeface="Comic Sans MS" charset="0"/>
                <a:cs typeface="Comic Sans MS" charset="0"/>
              </a:rPr>
              <a:t>2</a:t>
            </a:r>
            <a:r>
              <a:rPr lang="en-US" baseline="-25000">
                <a:solidFill>
                  <a:srgbClr val="FF0000"/>
                </a:solidFill>
                <a:latin typeface="Comic Sans MS" charset="0"/>
                <a:cs typeface="Comic Sans MS" charset="0"/>
              </a:rPr>
              <a:t>/ndf</a:t>
            </a:r>
            <a:r>
              <a:rPr lang="en-US">
                <a:solidFill>
                  <a:srgbClr val="FF0000"/>
                </a:solidFill>
                <a:latin typeface="Comic Sans MS" charset="0"/>
                <a:cs typeface="Comic Sans MS" charset="0"/>
              </a:rPr>
              <a:t> = 1.19</a:t>
            </a:r>
          </a:p>
        </p:txBody>
      </p:sp>
      <p:sp>
        <p:nvSpPr>
          <p:cNvPr id="41989" name="Rectangle 21"/>
          <p:cNvSpPr>
            <a:spLocks noChangeArrowheads="1"/>
          </p:cNvSpPr>
          <p:nvPr/>
        </p:nvSpPr>
        <p:spPr bwMode="auto">
          <a:xfrm>
            <a:off x="1992314" y="4546600"/>
            <a:ext cx="587375" cy="190500"/>
          </a:xfrm>
          <a:prstGeom prst="rect">
            <a:avLst/>
          </a:prstGeom>
          <a:solidFill>
            <a:schemeClr val="bg1"/>
          </a:solidFill>
          <a:ln w="9525">
            <a:solidFill>
              <a:schemeClr val="bg1"/>
            </a:solidFill>
            <a:miter lim="800000"/>
            <a:headEnd/>
            <a:tailEnd/>
          </a:ln>
        </p:spPr>
        <p:txBody>
          <a:bodyPr wrap="none" anchor="ctr"/>
          <a:lstStyle/>
          <a:p>
            <a:endParaRPr lang="it-IT"/>
          </a:p>
        </p:txBody>
      </p:sp>
      <p:sp>
        <p:nvSpPr>
          <p:cNvPr id="41990" name="Text Box 20"/>
          <p:cNvSpPr txBox="1">
            <a:spLocks noChangeArrowheads="1"/>
          </p:cNvSpPr>
          <p:nvPr/>
        </p:nvSpPr>
        <p:spPr bwMode="auto">
          <a:xfrm>
            <a:off x="1946276" y="4495801"/>
            <a:ext cx="1276311" cy="30777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en-US"/>
              <a:t>0.0/13.760.16</a:t>
            </a:r>
          </a:p>
        </p:txBody>
      </p:sp>
      <p:sp>
        <p:nvSpPr>
          <p:cNvPr id="41991" name="Oval 22"/>
          <p:cNvSpPr>
            <a:spLocks noChangeArrowheads="1"/>
          </p:cNvSpPr>
          <p:nvPr/>
        </p:nvSpPr>
        <p:spPr bwMode="auto">
          <a:xfrm>
            <a:off x="1876425" y="4432300"/>
            <a:ext cx="1335088" cy="457200"/>
          </a:xfrm>
          <a:prstGeom prst="ellipse">
            <a:avLst/>
          </a:prstGeom>
          <a:noFill/>
          <a:ln w="28575">
            <a:solidFill>
              <a:srgbClr val="991F24"/>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p>
            <a:endParaRPr lang="it-IT"/>
          </a:p>
        </p:txBody>
      </p:sp>
      <p:sp>
        <p:nvSpPr>
          <p:cNvPr id="41992" name="Rectangle 25"/>
          <p:cNvSpPr>
            <a:spLocks noChangeArrowheads="1"/>
          </p:cNvSpPr>
          <p:nvPr/>
        </p:nvSpPr>
        <p:spPr bwMode="auto">
          <a:xfrm>
            <a:off x="1524000" y="0"/>
            <a:ext cx="9144000" cy="762000"/>
          </a:xfrm>
          <a:prstGeom prst="rect">
            <a:avLst/>
          </a:prstGeom>
          <a:solidFill>
            <a:srgbClr val="3366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41993" name="Text Box 17"/>
          <p:cNvSpPr txBox="1">
            <a:spLocks noChangeArrowheads="1"/>
          </p:cNvSpPr>
          <p:nvPr/>
        </p:nvSpPr>
        <p:spPr bwMode="auto">
          <a:xfrm>
            <a:off x="1608138" y="0"/>
            <a:ext cx="9068508" cy="52322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en-US" sz="2800">
                <a:latin typeface="Verdana" charset="0"/>
              </a:rPr>
              <a:t>   </a:t>
            </a:r>
            <a:r>
              <a:rPr lang="en-US" sz="2800">
                <a:solidFill>
                  <a:srgbClr val="0000FF"/>
                </a:solidFill>
                <a:latin typeface="Comic Sans MS" charset="0"/>
                <a:cs typeface="Comic Sans MS" charset="0"/>
              </a:rPr>
              <a:t>R</a:t>
            </a:r>
            <a:r>
              <a:rPr lang="en-US" sz="2400">
                <a:solidFill>
                  <a:srgbClr val="0000FF"/>
                </a:solidFill>
                <a:latin typeface="Comic Sans MS" charset="0"/>
                <a:cs typeface="Comic Sans MS" charset="0"/>
              </a:rPr>
              <a:t>esults on </a:t>
            </a:r>
            <a:r>
              <a:rPr lang="en-US" sz="2400" baseline="30000">
                <a:solidFill>
                  <a:srgbClr val="FF0000"/>
                </a:solidFill>
                <a:latin typeface="Comic Sans MS" charset="0"/>
                <a:cs typeface="Comic Sans MS" charset="0"/>
              </a:rPr>
              <a:t>16</a:t>
            </a:r>
            <a:r>
              <a:rPr lang="en-US" sz="2400">
                <a:solidFill>
                  <a:srgbClr val="FF0000"/>
                </a:solidFill>
                <a:latin typeface="Comic Sans MS" charset="0"/>
                <a:cs typeface="Comic Sans MS" charset="0"/>
              </a:rPr>
              <a:t>O</a:t>
            </a:r>
            <a:r>
              <a:rPr lang="en-US" sz="2400">
                <a:solidFill>
                  <a:srgbClr val="990000"/>
                </a:solidFill>
                <a:latin typeface="Comic Sans MS" charset="0"/>
                <a:cs typeface="Comic Sans MS" charset="0"/>
              </a:rPr>
              <a:t> </a:t>
            </a:r>
            <a:r>
              <a:rPr lang="en-US" sz="2400">
                <a:solidFill>
                  <a:srgbClr val="0000FF"/>
                </a:solidFill>
                <a:latin typeface="Comic Sans MS" charset="0"/>
                <a:cs typeface="Comic Sans MS" charset="0"/>
              </a:rPr>
              <a:t>target – Hypernuclear Spectrum </a:t>
            </a:r>
            <a:r>
              <a:rPr lang="it-IT" sz="2400">
                <a:solidFill>
                  <a:srgbClr val="0000FF"/>
                </a:solidFill>
                <a:latin typeface="Comic Sans MS" charset="0"/>
                <a:cs typeface="Comic Sans MS" charset="0"/>
              </a:rPr>
              <a:t>of </a:t>
            </a:r>
            <a:r>
              <a:rPr lang="it-IT" sz="2400" baseline="30000">
                <a:solidFill>
                  <a:srgbClr val="FF0000"/>
                </a:solidFill>
                <a:latin typeface="Comic Sans MS" charset="0"/>
                <a:cs typeface="Comic Sans MS" charset="0"/>
              </a:rPr>
              <a:t>16</a:t>
            </a:r>
            <a:r>
              <a:rPr lang="it-IT" sz="2400">
                <a:solidFill>
                  <a:srgbClr val="FF0000"/>
                </a:solidFill>
                <a:latin typeface="Comic Sans MS" charset="0"/>
                <a:cs typeface="Comic Sans MS" charset="0"/>
              </a:rPr>
              <a:t>N</a:t>
            </a:r>
            <a:r>
              <a:rPr lang="it-IT" sz="2800" baseline="-25000">
                <a:solidFill>
                  <a:srgbClr val="FF0000"/>
                </a:solidFill>
                <a:cs typeface="Symbol" charset="0"/>
              </a:rPr>
              <a:t>L</a:t>
            </a:r>
            <a:r>
              <a:rPr lang="it-IT" sz="2400">
                <a:latin typeface="Comic Sans MS" charset="0"/>
                <a:cs typeface="Comic Sans MS" charset="0"/>
              </a:rPr>
              <a:t> </a:t>
            </a:r>
          </a:p>
        </p:txBody>
      </p:sp>
      <p:sp>
        <p:nvSpPr>
          <p:cNvPr id="41994" name="Rectangle 14"/>
          <p:cNvSpPr>
            <a:spLocks noChangeArrowheads="1"/>
          </p:cNvSpPr>
          <p:nvPr/>
        </p:nvSpPr>
        <p:spPr bwMode="auto">
          <a:xfrm>
            <a:off x="6096000" y="838200"/>
            <a:ext cx="4495800" cy="3416320"/>
          </a:xfrm>
          <a:prstGeom prst="rect">
            <a:avLst/>
          </a:prstGeom>
          <a:solidFill>
            <a:srgbClr val="FFFF00"/>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p>
            <a:pPr marL="371475" indent="-371475" algn="just"/>
            <a:r>
              <a:rPr lang="en-US" dirty="0">
                <a:solidFill>
                  <a:srgbClr val="0000FF"/>
                </a:solidFill>
                <a:latin typeface="Comic Sans MS" charset="0"/>
                <a:cs typeface="Comic Sans MS" charset="0"/>
              </a:rPr>
              <a:t>Theoretical model based on :</a:t>
            </a:r>
          </a:p>
          <a:p>
            <a:pPr marL="371475" indent="-371475" algn="just"/>
            <a:r>
              <a:rPr lang="en-US" dirty="0">
                <a:solidFill>
                  <a:srgbClr val="0000FF"/>
                </a:solidFill>
                <a:latin typeface="Comic Sans MS" charset="0"/>
                <a:cs typeface="Comic Sans MS" charset="0"/>
              </a:rPr>
              <a:t>SLA p(</a:t>
            </a:r>
            <a:r>
              <a:rPr lang="en-US" dirty="0" err="1">
                <a:solidFill>
                  <a:srgbClr val="0000FF"/>
                </a:solidFill>
                <a:latin typeface="Comic Sans MS" charset="0"/>
                <a:cs typeface="Comic Sans MS" charset="0"/>
              </a:rPr>
              <a:t>e,e</a:t>
            </a:r>
            <a:r>
              <a:rPr lang="ja-JP" altLang="en-US" dirty="0">
                <a:solidFill>
                  <a:srgbClr val="0000FF"/>
                </a:solidFill>
                <a:latin typeface="Comic Sans MS" charset="0"/>
                <a:cs typeface="Comic Sans MS" charset="0"/>
              </a:rPr>
              <a:t>’</a:t>
            </a:r>
            <a:r>
              <a:rPr lang="en-US" dirty="0">
                <a:solidFill>
                  <a:srgbClr val="0000FF"/>
                </a:solidFill>
                <a:latin typeface="Comic Sans MS" charset="0"/>
                <a:cs typeface="Comic Sans MS" charset="0"/>
              </a:rPr>
              <a:t>K</a:t>
            </a:r>
            <a:r>
              <a:rPr lang="en-US" baseline="30000" dirty="0" smtClean="0">
                <a:solidFill>
                  <a:srgbClr val="0000FF"/>
                </a:solidFill>
                <a:latin typeface="Comic Sans MS" charset="0"/>
                <a:cs typeface="Comic Sans MS" charset="0"/>
              </a:rPr>
              <a:t>+</a:t>
            </a:r>
            <a:r>
              <a:rPr lang="en-US" dirty="0" smtClean="0">
                <a:solidFill>
                  <a:srgbClr val="0000FF"/>
                </a:solidFill>
                <a:latin typeface="Comic Sans MS" charset="0"/>
                <a:cs typeface="Comic Sans MS" charset="0"/>
              </a:rPr>
              <a:t>)</a:t>
            </a:r>
            <a:r>
              <a:rPr lang="en-US" dirty="0">
                <a:solidFill>
                  <a:srgbClr val="0000FF"/>
                </a:solidFill>
                <a:latin typeface="Comic Sans MS" charset="0"/>
                <a:cs typeface="Comic Sans MS" charset="0"/>
              </a:rPr>
              <a:t>Λ</a:t>
            </a:r>
            <a:r>
              <a:rPr lang="en-US" dirty="0" smtClean="0">
                <a:solidFill>
                  <a:srgbClr val="0000FF"/>
                </a:solidFill>
                <a:latin typeface="Comic Sans MS" charset="0"/>
                <a:cs typeface="Comic Sans MS" charset="0"/>
              </a:rPr>
              <a:t>(elementary </a:t>
            </a:r>
            <a:r>
              <a:rPr lang="en-US" dirty="0">
                <a:solidFill>
                  <a:srgbClr val="0000FF"/>
                </a:solidFill>
                <a:latin typeface="Comic Sans MS" charset="0"/>
                <a:cs typeface="Comic Sans MS" charset="0"/>
              </a:rPr>
              <a:t>process)</a:t>
            </a:r>
          </a:p>
          <a:p>
            <a:pPr marL="371475" indent="-371475" algn="just"/>
            <a:r>
              <a:rPr lang="en-US" baseline="30000" dirty="0" smtClean="0">
                <a:solidFill>
                  <a:srgbClr val="0000FF"/>
                </a:solidFill>
                <a:latin typeface="Comic Sans MS" charset="0"/>
                <a:cs typeface="Comic Sans MS" charset="0"/>
              </a:rPr>
              <a:t>16</a:t>
            </a:r>
            <a:r>
              <a:rPr lang="en-US" dirty="0" smtClean="0">
                <a:solidFill>
                  <a:srgbClr val="0000FF"/>
                </a:solidFill>
                <a:latin typeface="Comic Sans MS" charset="0"/>
                <a:cs typeface="Comic Sans MS" charset="0"/>
              </a:rPr>
              <a:t>N </a:t>
            </a:r>
            <a:r>
              <a:rPr lang="en-US" dirty="0">
                <a:solidFill>
                  <a:srgbClr val="0000FF"/>
                </a:solidFill>
                <a:latin typeface="Comic Sans MS" charset="0"/>
                <a:cs typeface="Comic Sans MS" charset="0"/>
              </a:rPr>
              <a:t>interaction fixed parameters from KEK and BNL </a:t>
            </a:r>
            <a:r>
              <a:rPr lang="en-US" baseline="30000" dirty="0" smtClean="0">
                <a:solidFill>
                  <a:srgbClr val="0000FF"/>
                </a:solidFill>
                <a:latin typeface="Comic Sans MS" charset="0"/>
                <a:cs typeface="Comic Sans MS" charset="0"/>
              </a:rPr>
              <a:t>16</a:t>
            </a:r>
            <a:r>
              <a:rPr lang="en-US" baseline="-25000" dirty="0">
                <a:solidFill>
                  <a:srgbClr val="0000FF"/>
                </a:solidFill>
                <a:latin typeface="Comic Sans MS" charset="0"/>
                <a:cs typeface="Comic Sans MS" charset="0"/>
              </a:rPr>
              <a:t>Λ</a:t>
            </a:r>
            <a:r>
              <a:rPr lang="en-US" dirty="0" smtClean="0">
                <a:solidFill>
                  <a:srgbClr val="0000FF"/>
                </a:solidFill>
                <a:latin typeface="Comic Sans MS" charset="0"/>
                <a:cs typeface="Comic Sans MS" charset="0"/>
              </a:rPr>
              <a:t>O </a:t>
            </a:r>
            <a:r>
              <a:rPr lang="en-US" dirty="0">
                <a:solidFill>
                  <a:srgbClr val="0000FF"/>
                </a:solidFill>
                <a:latin typeface="Comic Sans MS" charset="0"/>
                <a:cs typeface="Comic Sans MS" charset="0"/>
              </a:rPr>
              <a:t>spectra</a:t>
            </a:r>
          </a:p>
          <a:p>
            <a:pPr marL="371475" indent="-371475">
              <a:lnSpc>
                <a:spcPct val="120000"/>
              </a:lnSpc>
              <a:buFont typeface="Times" charset="0"/>
              <a:buChar char="•"/>
            </a:pPr>
            <a:r>
              <a:rPr lang="en-US" dirty="0">
                <a:solidFill>
                  <a:srgbClr val="FF6600"/>
                </a:solidFill>
                <a:latin typeface="Comic Sans MS" charset="0"/>
                <a:cs typeface="Comic Sans MS" charset="0"/>
              </a:rPr>
              <a:t>Four peaks reproduced by theory</a:t>
            </a:r>
          </a:p>
          <a:p>
            <a:pPr marL="371475" indent="-371475">
              <a:lnSpc>
                <a:spcPct val="120000"/>
              </a:lnSpc>
              <a:buFont typeface="Times" charset="0"/>
              <a:buChar char="•"/>
            </a:pPr>
            <a:r>
              <a:rPr lang="en-US" dirty="0">
                <a:solidFill>
                  <a:srgbClr val="0000FF"/>
                </a:solidFill>
                <a:latin typeface="Comic Sans MS" charset="0"/>
                <a:cs typeface="Comic Sans MS" charset="0"/>
              </a:rPr>
              <a:t>The </a:t>
            </a:r>
            <a:r>
              <a:rPr lang="en-US" dirty="0">
                <a:solidFill>
                  <a:srgbClr val="008000"/>
                </a:solidFill>
                <a:latin typeface="Comic Sans MS" charset="0"/>
                <a:cs typeface="Comic Sans MS" charset="0"/>
              </a:rPr>
              <a:t>fourth peak </a:t>
            </a:r>
            <a:r>
              <a:rPr lang="en-US" dirty="0" smtClean="0">
                <a:solidFill>
                  <a:srgbClr val="0000FF"/>
                </a:solidFill>
                <a:latin typeface="Comic Sans MS" charset="0"/>
                <a:cs typeface="Comic Sans MS" charset="0"/>
              </a:rPr>
              <a:t>(</a:t>
            </a:r>
            <a:r>
              <a:rPr lang="el-GR" dirty="0" smtClean="0">
                <a:solidFill>
                  <a:srgbClr val="0000FF"/>
                </a:solidFill>
                <a:latin typeface="Comic Sans MS" charset="0"/>
                <a:cs typeface="Comic Sans MS" charset="0"/>
              </a:rPr>
              <a:t>Λ</a:t>
            </a:r>
            <a:r>
              <a:rPr lang="en-US" dirty="0" smtClean="0">
                <a:solidFill>
                  <a:srgbClr val="0000FF"/>
                </a:solidFill>
                <a:latin typeface="Comic Sans MS" charset="0"/>
                <a:cs typeface="Comic Sans MS" charset="0"/>
              </a:rPr>
              <a:t> </a:t>
            </a:r>
            <a:r>
              <a:rPr lang="en-US" dirty="0">
                <a:solidFill>
                  <a:srgbClr val="0000FF"/>
                </a:solidFill>
                <a:latin typeface="Comic Sans MS" charset="0"/>
                <a:cs typeface="Comic Sans MS" charset="0"/>
              </a:rPr>
              <a:t>in p state) </a:t>
            </a:r>
            <a:r>
              <a:rPr lang="en-US" dirty="0">
                <a:solidFill>
                  <a:srgbClr val="215511"/>
                </a:solidFill>
                <a:latin typeface="Comic Sans MS" charset="0"/>
                <a:cs typeface="Comic Sans MS" charset="0"/>
              </a:rPr>
              <a:t>position disagrees </a:t>
            </a:r>
            <a:r>
              <a:rPr lang="en-US" dirty="0">
                <a:solidFill>
                  <a:srgbClr val="0000FF"/>
                </a:solidFill>
                <a:latin typeface="Comic Sans MS" charset="0"/>
                <a:cs typeface="Comic Sans MS" charset="0"/>
              </a:rPr>
              <a:t>with theory. </a:t>
            </a:r>
            <a:r>
              <a:rPr lang="en-US" dirty="0">
                <a:solidFill>
                  <a:srgbClr val="FF0000"/>
                </a:solidFill>
                <a:latin typeface="Comic Sans MS" charset="0"/>
                <a:cs typeface="Comic Sans MS" charset="0"/>
              </a:rPr>
              <a:t>This </a:t>
            </a:r>
            <a:r>
              <a:rPr lang="en-US" dirty="0">
                <a:solidFill>
                  <a:srgbClr val="215511"/>
                </a:solidFill>
                <a:latin typeface="Comic Sans MS" charset="0"/>
                <a:cs typeface="Comic Sans MS" charset="0"/>
              </a:rPr>
              <a:t>might</a:t>
            </a:r>
            <a:r>
              <a:rPr lang="en-US" dirty="0">
                <a:solidFill>
                  <a:srgbClr val="FF0000"/>
                </a:solidFill>
                <a:latin typeface="Comic Sans MS" charset="0"/>
                <a:cs typeface="Comic Sans MS" charset="0"/>
              </a:rPr>
              <a:t> be an </a:t>
            </a:r>
            <a:r>
              <a:rPr lang="en-US" dirty="0">
                <a:solidFill>
                  <a:srgbClr val="215511"/>
                </a:solidFill>
                <a:latin typeface="Comic Sans MS" charset="0"/>
                <a:cs typeface="Comic Sans MS" charset="0"/>
              </a:rPr>
              <a:t>indication</a:t>
            </a:r>
            <a:r>
              <a:rPr lang="en-US" dirty="0">
                <a:solidFill>
                  <a:srgbClr val="FF0000"/>
                </a:solidFill>
                <a:latin typeface="Comic Sans MS" charset="0"/>
                <a:cs typeface="Comic Sans MS" charset="0"/>
              </a:rPr>
              <a:t> of a </a:t>
            </a:r>
            <a:r>
              <a:rPr lang="en-US" dirty="0">
                <a:solidFill>
                  <a:srgbClr val="800000"/>
                </a:solidFill>
                <a:latin typeface="Comic Sans MS" charset="0"/>
                <a:cs typeface="Comic Sans MS" charset="0"/>
              </a:rPr>
              <a:t>large spin-orbit term </a:t>
            </a:r>
            <a:r>
              <a:rPr lang="en-US" dirty="0" smtClean="0">
                <a:solidFill>
                  <a:srgbClr val="800000"/>
                </a:solidFill>
                <a:latin typeface="Comic Sans MS" charset="0"/>
                <a:cs typeface="Comic Sans MS" charset="0"/>
              </a:rPr>
              <a:t>S</a:t>
            </a:r>
            <a:r>
              <a:rPr lang="en-US" baseline="-25000" dirty="0">
                <a:solidFill>
                  <a:srgbClr val="FF0000"/>
                </a:solidFill>
                <a:latin typeface="Comic Sans MS" charset="0"/>
                <a:cs typeface="Comic Sans MS" charset="0"/>
              </a:rPr>
              <a:t>Λ</a:t>
            </a:r>
            <a:endParaRPr lang="en-US" baseline="-25000" dirty="0">
              <a:solidFill>
                <a:srgbClr val="FF0000"/>
              </a:solidFill>
              <a:latin typeface="Comic Sans MS" charset="0"/>
              <a:cs typeface="Comic Sans MS" charset="0"/>
            </a:endParaRPr>
          </a:p>
          <a:p>
            <a:pPr marL="371475" indent="-371475">
              <a:lnSpc>
                <a:spcPct val="120000"/>
              </a:lnSpc>
            </a:pPr>
            <a:endParaRPr lang="en-US" baseline="-25000" dirty="0">
              <a:solidFill>
                <a:srgbClr val="FF0000"/>
              </a:solidFill>
              <a:latin typeface="Comic Sans MS" charset="0"/>
              <a:cs typeface="Comic Sans MS" charset="0"/>
            </a:endParaRPr>
          </a:p>
          <a:p>
            <a:pPr marL="371475" indent="-371475">
              <a:lnSpc>
                <a:spcPct val="120000"/>
              </a:lnSpc>
            </a:pPr>
            <a:endParaRPr lang="it-IT" dirty="0">
              <a:solidFill>
                <a:srgbClr val="FF0000"/>
              </a:solidFill>
              <a:latin typeface="Verdana" charset="0"/>
            </a:endParaRPr>
          </a:p>
        </p:txBody>
      </p:sp>
      <p:cxnSp>
        <p:nvCxnSpPr>
          <p:cNvPr id="12" name="Connettore 2 11"/>
          <p:cNvCxnSpPr>
            <a:cxnSpLocks noChangeShapeType="1"/>
          </p:cNvCxnSpPr>
          <p:nvPr/>
        </p:nvCxnSpPr>
        <p:spPr bwMode="auto">
          <a:xfrm>
            <a:off x="5943600" y="3200400"/>
            <a:ext cx="609600" cy="1588"/>
          </a:xfrm>
          <a:prstGeom prst="straightConnector1">
            <a:avLst/>
          </a:prstGeom>
          <a:noFill/>
          <a:ln w="88900">
            <a:solidFill>
              <a:srgbClr val="000090"/>
            </a:solidFill>
            <a:round/>
            <a:headEnd/>
            <a:tailEnd type="arrow" w="med" len="med"/>
          </a:ln>
          <a:extLst>
            <a:ext uri="{909E8E84-426E-40dd-AFC4-6F175D3DCCD1}">
              <a14:hiddenFill xmlns:mc="http://schemas.openxmlformats.org/markup-compatibility/2006" xmlns:mv="urn:schemas-microsoft-com:mac:vml" xmlns:a14="http://schemas.microsoft.com/office/drawing/2010/main" xmlns="">
                <a:noFill/>
              </a14:hiddenFill>
            </a:ext>
          </a:extLst>
        </p:spPr>
      </p:cxnSp>
    </p:spTree>
    <p:extLst>
      <p:ext uri="{BB962C8B-B14F-4D97-AF65-F5344CB8AC3E}">
        <p14:creationId xmlns:p14="http://schemas.microsoft.com/office/powerpoint/2010/main" val="2212853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71" name="Picture 15" descr="FigSpectrum_Oxy_paper"/>
          <p:cNvPicPr>
            <a:picLocks noChangeAspect="1" noChangeArrowheads="1"/>
          </p:cNvPicPr>
          <p:nvPr/>
        </p:nvPicPr>
        <p:blipFill>
          <a:blip r:embed="rId3"/>
          <a:srcRect l="1570" t="3638" r="2618" b="6419"/>
          <a:stretch>
            <a:fillRect/>
          </a:stretch>
        </p:blipFill>
        <p:spPr bwMode="auto">
          <a:xfrm>
            <a:off x="1665289" y="838201"/>
            <a:ext cx="4289425" cy="3140075"/>
          </a:xfrm>
          <a:prstGeom prst="rect">
            <a:avLst/>
          </a:prstGeom>
          <a:noFill/>
          <a:effectLst>
            <a:outerShdw blurRad="127000" dist="38099" dir="2700000" algn="ctr" rotWithShape="0">
              <a:srgbClr val="000000">
                <a:alpha val="75000"/>
              </a:srgbClr>
            </a:outerShdw>
          </a:effectLst>
        </p:spPr>
      </p:pic>
      <p:pic>
        <p:nvPicPr>
          <p:cNvPr id="44035" name="Picture 16" descr="Table1_Oxy_Paper"/>
          <p:cNvPicPr>
            <a:picLocks noChangeAspect="1" noChangeArrowheads="1"/>
          </p:cNvPicPr>
          <p:nvPr/>
        </p:nvPicPr>
        <p:blipFill>
          <a:blip r:embed="rId4">
            <a:extLst>
              <a:ext uri="{28A0092B-C50C-407E-A947-70E740481C1C}">
                <a14:useLocalDpi xmlns:a14="http://schemas.microsoft.com/office/drawing/2010/main" val="0"/>
              </a:ext>
            </a:extLst>
          </a:blip>
          <a:srcRect t="21274"/>
          <a:stretch>
            <a:fillRect/>
          </a:stretch>
        </p:blipFill>
        <p:spPr bwMode="auto">
          <a:xfrm>
            <a:off x="1876425" y="4051300"/>
            <a:ext cx="8439150" cy="27305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44036" name="Rectangle 19"/>
          <p:cNvSpPr>
            <a:spLocks noChangeArrowheads="1"/>
          </p:cNvSpPr>
          <p:nvPr/>
        </p:nvSpPr>
        <p:spPr bwMode="auto">
          <a:xfrm>
            <a:off x="2379663" y="914400"/>
            <a:ext cx="3306762" cy="92333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p>
            <a:r>
              <a:rPr lang="en-US">
                <a:latin typeface="Comic Sans MS" charset="0"/>
                <a:cs typeface="Comic Sans MS" charset="0"/>
              </a:rPr>
              <a:t>Fit 4 regions with 4 Voigt functions</a:t>
            </a:r>
          </a:p>
          <a:p>
            <a:r>
              <a:rPr lang="en-US">
                <a:solidFill>
                  <a:srgbClr val="FF0000"/>
                </a:solidFill>
                <a:cs typeface="Symbol" charset="0"/>
              </a:rPr>
              <a:t>c</a:t>
            </a:r>
            <a:r>
              <a:rPr lang="en-US" baseline="30000">
                <a:solidFill>
                  <a:srgbClr val="FF0000"/>
                </a:solidFill>
                <a:latin typeface="Comic Sans MS" charset="0"/>
                <a:cs typeface="Comic Sans MS" charset="0"/>
              </a:rPr>
              <a:t>2</a:t>
            </a:r>
            <a:r>
              <a:rPr lang="en-US" baseline="-25000">
                <a:solidFill>
                  <a:srgbClr val="FF0000"/>
                </a:solidFill>
                <a:latin typeface="Comic Sans MS" charset="0"/>
                <a:cs typeface="Comic Sans MS" charset="0"/>
              </a:rPr>
              <a:t>/ndf</a:t>
            </a:r>
            <a:r>
              <a:rPr lang="en-US">
                <a:solidFill>
                  <a:srgbClr val="FF0000"/>
                </a:solidFill>
                <a:latin typeface="Comic Sans MS" charset="0"/>
                <a:cs typeface="Comic Sans MS" charset="0"/>
              </a:rPr>
              <a:t> = 1.19</a:t>
            </a:r>
          </a:p>
        </p:txBody>
      </p:sp>
      <p:sp>
        <p:nvSpPr>
          <p:cNvPr id="44037" name="Rectangle 21"/>
          <p:cNvSpPr>
            <a:spLocks noChangeArrowheads="1"/>
          </p:cNvSpPr>
          <p:nvPr/>
        </p:nvSpPr>
        <p:spPr bwMode="auto">
          <a:xfrm>
            <a:off x="1992314" y="4546600"/>
            <a:ext cx="587375" cy="190500"/>
          </a:xfrm>
          <a:prstGeom prst="rect">
            <a:avLst/>
          </a:prstGeom>
          <a:solidFill>
            <a:schemeClr val="bg1"/>
          </a:solidFill>
          <a:ln w="9525">
            <a:solidFill>
              <a:schemeClr val="bg1"/>
            </a:solidFill>
            <a:miter lim="800000"/>
            <a:headEnd/>
            <a:tailEnd/>
          </a:ln>
        </p:spPr>
        <p:txBody>
          <a:bodyPr wrap="none" anchor="ctr"/>
          <a:lstStyle/>
          <a:p>
            <a:endParaRPr lang="it-IT"/>
          </a:p>
        </p:txBody>
      </p:sp>
      <p:sp>
        <p:nvSpPr>
          <p:cNvPr id="44038" name="Text Box 20"/>
          <p:cNvSpPr txBox="1">
            <a:spLocks noChangeArrowheads="1"/>
          </p:cNvSpPr>
          <p:nvPr/>
        </p:nvSpPr>
        <p:spPr bwMode="auto">
          <a:xfrm>
            <a:off x="1946276" y="4495801"/>
            <a:ext cx="1276311" cy="30777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en-US"/>
              <a:t>0.0/13.760.16</a:t>
            </a:r>
          </a:p>
        </p:txBody>
      </p:sp>
      <p:sp>
        <p:nvSpPr>
          <p:cNvPr id="44039" name="Oval 22"/>
          <p:cNvSpPr>
            <a:spLocks noChangeArrowheads="1"/>
          </p:cNvSpPr>
          <p:nvPr/>
        </p:nvSpPr>
        <p:spPr bwMode="auto">
          <a:xfrm>
            <a:off x="1876425" y="4432300"/>
            <a:ext cx="1335088" cy="457200"/>
          </a:xfrm>
          <a:prstGeom prst="ellipse">
            <a:avLst/>
          </a:prstGeom>
          <a:noFill/>
          <a:ln w="28575">
            <a:solidFill>
              <a:srgbClr val="991F24"/>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p>
            <a:endParaRPr lang="it-IT"/>
          </a:p>
        </p:txBody>
      </p:sp>
      <p:sp>
        <p:nvSpPr>
          <p:cNvPr id="41993" name="Rectangle 23"/>
          <p:cNvSpPr>
            <a:spLocks noChangeArrowheads="1"/>
          </p:cNvSpPr>
          <p:nvPr/>
        </p:nvSpPr>
        <p:spPr bwMode="auto">
          <a:xfrm>
            <a:off x="6248400" y="914401"/>
            <a:ext cx="3727450" cy="1846659"/>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p>
            <a:r>
              <a:rPr lang="en-US" sz="1600" dirty="0">
                <a:solidFill>
                  <a:srgbClr val="991F24"/>
                </a:solidFill>
                <a:latin typeface="Comic Sans MS" charset="0"/>
                <a:cs typeface="Comic Sans MS" charset="0"/>
              </a:rPr>
              <a:t>Binding Energy B</a:t>
            </a:r>
            <a:r>
              <a:rPr lang="en-US" sz="1600" baseline="-25000" dirty="0">
                <a:solidFill>
                  <a:srgbClr val="991F24"/>
                </a:solidFill>
                <a:latin typeface="Comic Sans MS" charset="0"/>
                <a:cs typeface="Comic Sans MS" charset="0"/>
              </a:rPr>
              <a:t>L</a:t>
            </a:r>
            <a:r>
              <a:rPr lang="en-US" sz="1600" dirty="0">
                <a:solidFill>
                  <a:srgbClr val="991F24"/>
                </a:solidFill>
                <a:latin typeface="Comic Sans MS" charset="0"/>
                <a:cs typeface="Comic Sans MS" charset="0"/>
              </a:rPr>
              <a:t>=13.76±0.16 MeV</a:t>
            </a:r>
          </a:p>
          <a:p>
            <a:r>
              <a:rPr lang="en-US" sz="1600" dirty="0">
                <a:solidFill>
                  <a:srgbClr val="991F24"/>
                </a:solidFill>
                <a:latin typeface="Comic Sans MS" charset="0"/>
                <a:cs typeface="Comic Sans MS" charset="0"/>
              </a:rPr>
              <a:t>Measured for the first time with this level of accuracy</a:t>
            </a:r>
            <a:r>
              <a:rPr lang="en-US" sz="1600" dirty="0">
                <a:solidFill>
                  <a:schemeClr val="accent2"/>
                </a:solidFill>
                <a:latin typeface="Comic Sans MS" charset="0"/>
                <a:cs typeface="Comic Sans MS" charset="0"/>
              </a:rPr>
              <a:t> </a:t>
            </a:r>
          </a:p>
          <a:p>
            <a:r>
              <a:rPr lang="en-US" sz="1600" dirty="0">
                <a:solidFill>
                  <a:schemeClr val="accent2"/>
                </a:solidFill>
                <a:latin typeface="Comic Sans MS" charset="0"/>
                <a:cs typeface="Comic Sans MS" charset="0"/>
              </a:rPr>
              <a:t>(ambiguous interpretation from emulsion data; interaction involving </a:t>
            </a:r>
            <a:r>
              <a:rPr lang="en-US" sz="1600" dirty="0">
                <a:solidFill>
                  <a:schemeClr val="accent2"/>
                </a:solidFill>
                <a:cs typeface="Comic Sans MS" charset="0"/>
              </a:rPr>
              <a:t>L</a:t>
            </a:r>
            <a:r>
              <a:rPr lang="en-US" sz="1600" dirty="0">
                <a:solidFill>
                  <a:schemeClr val="accent2"/>
                </a:solidFill>
                <a:latin typeface="Comic Sans MS" charset="0"/>
                <a:cs typeface="Comic Sans MS" charset="0"/>
              </a:rPr>
              <a:t> production on </a:t>
            </a:r>
            <a:r>
              <a:rPr lang="en-US" sz="1600" i="1" dirty="0">
                <a:solidFill>
                  <a:schemeClr val="accent2"/>
                </a:solidFill>
                <a:latin typeface="Comic Sans MS" charset="0"/>
                <a:cs typeface="Comic Sans MS" charset="0"/>
              </a:rPr>
              <a:t>n</a:t>
            </a:r>
            <a:r>
              <a:rPr lang="en-US" sz="1600" dirty="0">
                <a:solidFill>
                  <a:schemeClr val="accent2"/>
                </a:solidFill>
                <a:latin typeface="Comic Sans MS" charset="0"/>
                <a:cs typeface="Comic Sans MS" charset="0"/>
              </a:rPr>
              <a:t> more difficult to normalize</a:t>
            </a:r>
            <a:r>
              <a:rPr lang="en-US" dirty="0">
                <a:solidFill>
                  <a:schemeClr val="accent2"/>
                </a:solidFill>
              </a:rPr>
              <a:t>) </a:t>
            </a:r>
            <a:endParaRPr lang="it-IT" dirty="0">
              <a:solidFill>
                <a:schemeClr val="accent2"/>
              </a:solidFill>
            </a:endParaRPr>
          </a:p>
        </p:txBody>
      </p:sp>
      <p:sp>
        <p:nvSpPr>
          <p:cNvPr id="249880" name="CasellaDiTesto 7"/>
          <p:cNvSpPr txBox="1">
            <a:spLocks noChangeArrowheads="1"/>
          </p:cNvSpPr>
          <p:nvPr/>
        </p:nvSpPr>
        <p:spPr bwMode="auto">
          <a:xfrm>
            <a:off x="6165851" y="2743201"/>
            <a:ext cx="4149725" cy="1323975"/>
          </a:xfrm>
          <a:prstGeom prst="rect">
            <a:avLst/>
          </a:prstGeom>
          <a:solidFill>
            <a:srgbClr val="CCFFC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just"/>
            <a:r>
              <a:rPr lang="it-IT" sz="1600" u="sng" dirty="0" err="1">
                <a:solidFill>
                  <a:srgbClr val="800000"/>
                </a:solidFill>
                <a:latin typeface="Comic Sans MS" charset="0"/>
                <a:cs typeface="Comic Sans MS" charset="0"/>
              </a:rPr>
              <a:t>Within</a:t>
            </a:r>
            <a:r>
              <a:rPr lang="it-IT" sz="1600" u="sng" dirty="0">
                <a:solidFill>
                  <a:srgbClr val="800000"/>
                </a:solidFill>
                <a:latin typeface="Comic Sans MS" charset="0"/>
                <a:cs typeface="Comic Sans MS" charset="0"/>
              </a:rPr>
              <a:t> </a:t>
            </a:r>
            <a:r>
              <a:rPr lang="it-IT" sz="1600" u="sng" dirty="0" err="1">
                <a:solidFill>
                  <a:srgbClr val="800000"/>
                </a:solidFill>
                <a:latin typeface="Comic Sans MS" charset="0"/>
                <a:cs typeface="Comic Sans MS" charset="0"/>
              </a:rPr>
              <a:t>errors</a:t>
            </a:r>
            <a:r>
              <a:rPr lang="it-IT" dirty="0">
                <a:solidFill>
                  <a:srgbClr val="0000FF"/>
                </a:solidFill>
                <a:latin typeface="Comic Sans MS" charset="0"/>
                <a:cs typeface="Comic Sans MS" charset="0"/>
              </a:rPr>
              <a:t>, the </a:t>
            </a:r>
            <a:r>
              <a:rPr lang="it-IT" dirty="0" err="1">
                <a:solidFill>
                  <a:srgbClr val="FF0000"/>
                </a:solidFill>
                <a:latin typeface="Comic Sans MS" charset="0"/>
                <a:cs typeface="Comic Sans MS" charset="0"/>
              </a:rPr>
              <a:t>binding</a:t>
            </a:r>
            <a:r>
              <a:rPr lang="it-IT" dirty="0">
                <a:solidFill>
                  <a:srgbClr val="FF0000"/>
                </a:solidFill>
                <a:latin typeface="Comic Sans MS" charset="0"/>
                <a:cs typeface="Comic Sans MS" charset="0"/>
              </a:rPr>
              <a:t> </a:t>
            </a:r>
            <a:r>
              <a:rPr lang="it-IT" dirty="0" err="1">
                <a:solidFill>
                  <a:srgbClr val="FF0000"/>
                </a:solidFill>
                <a:latin typeface="Comic Sans MS" charset="0"/>
                <a:cs typeface="Comic Sans MS" charset="0"/>
              </a:rPr>
              <a:t>energy</a:t>
            </a:r>
            <a:r>
              <a:rPr lang="it-IT" dirty="0">
                <a:solidFill>
                  <a:srgbClr val="FF0000"/>
                </a:solidFill>
                <a:latin typeface="Comic Sans MS" charset="0"/>
                <a:cs typeface="Comic Sans MS" charset="0"/>
              </a:rPr>
              <a:t> </a:t>
            </a:r>
            <a:r>
              <a:rPr lang="it-IT" dirty="0">
                <a:solidFill>
                  <a:srgbClr val="0000FF"/>
                </a:solidFill>
                <a:latin typeface="Comic Sans MS" charset="0"/>
                <a:cs typeface="Comic Sans MS" charset="0"/>
              </a:rPr>
              <a:t>and the </a:t>
            </a:r>
            <a:r>
              <a:rPr lang="it-IT" dirty="0" err="1">
                <a:solidFill>
                  <a:srgbClr val="FF0000"/>
                </a:solidFill>
                <a:latin typeface="Comic Sans MS" charset="0"/>
                <a:cs typeface="Comic Sans MS" charset="0"/>
              </a:rPr>
              <a:t>excited</a:t>
            </a:r>
            <a:r>
              <a:rPr lang="it-IT" dirty="0">
                <a:solidFill>
                  <a:srgbClr val="FF0000"/>
                </a:solidFill>
                <a:latin typeface="Comic Sans MS" charset="0"/>
                <a:cs typeface="Comic Sans MS" charset="0"/>
              </a:rPr>
              <a:t> </a:t>
            </a:r>
            <a:r>
              <a:rPr lang="it-IT" dirty="0" err="1">
                <a:solidFill>
                  <a:srgbClr val="FF0000"/>
                </a:solidFill>
                <a:latin typeface="Comic Sans MS" charset="0"/>
                <a:cs typeface="Comic Sans MS" charset="0"/>
              </a:rPr>
              <a:t>levels</a:t>
            </a:r>
            <a:r>
              <a:rPr lang="it-IT" dirty="0">
                <a:solidFill>
                  <a:srgbClr val="0000FF"/>
                </a:solidFill>
                <a:latin typeface="Comic Sans MS" charset="0"/>
                <a:cs typeface="Comic Sans MS" charset="0"/>
              </a:rPr>
              <a:t> of the </a:t>
            </a:r>
            <a:r>
              <a:rPr lang="it-IT" sz="1600" dirty="0" err="1">
                <a:solidFill>
                  <a:srgbClr val="800000"/>
                </a:solidFill>
                <a:latin typeface="Comic Sans MS" charset="0"/>
                <a:cs typeface="Comic Sans MS" charset="0"/>
              </a:rPr>
              <a:t>mirror</a:t>
            </a:r>
            <a:r>
              <a:rPr lang="it-IT" sz="1600" dirty="0">
                <a:solidFill>
                  <a:srgbClr val="800000"/>
                </a:solidFill>
                <a:latin typeface="Comic Sans MS" charset="0"/>
                <a:cs typeface="Comic Sans MS" charset="0"/>
              </a:rPr>
              <a:t> </a:t>
            </a:r>
            <a:r>
              <a:rPr lang="it-IT" sz="1600" dirty="0" err="1">
                <a:solidFill>
                  <a:srgbClr val="800000"/>
                </a:solidFill>
                <a:latin typeface="Comic Sans MS" charset="0"/>
                <a:cs typeface="Comic Sans MS" charset="0"/>
              </a:rPr>
              <a:t>hypernuclei</a:t>
            </a:r>
            <a:r>
              <a:rPr lang="it-IT" sz="1600" dirty="0">
                <a:solidFill>
                  <a:srgbClr val="800000"/>
                </a:solidFill>
                <a:latin typeface="Comic Sans MS" charset="0"/>
                <a:cs typeface="Comic Sans MS" charset="0"/>
              </a:rPr>
              <a:t> </a:t>
            </a:r>
            <a:r>
              <a:rPr lang="it-IT" sz="1600" baseline="30000" dirty="0">
                <a:solidFill>
                  <a:srgbClr val="800000"/>
                </a:solidFill>
                <a:latin typeface="Comic Sans MS" charset="0"/>
                <a:cs typeface="Comic Sans MS" charset="0"/>
              </a:rPr>
              <a:t>16</a:t>
            </a:r>
            <a:r>
              <a:rPr lang="it-IT" sz="1600" dirty="0">
                <a:solidFill>
                  <a:srgbClr val="800000"/>
                </a:solidFill>
                <a:latin typeface="Comic Sans MS" charset="0"/>
                <a:cs typeface="Comic Sans MS" charset="0"/>
              </a:rPr>
              <a:t>O</a:t>
            </a:r>
            <a:r>
              <a:rPr lang="it-IT" sz="1600" baseline="-25000" dirty="0">
                <a:solidFill>
                  <a:srgbClr val="800000"/>
                </a:solidFill>
                <a:latin typeface="Comic Sans MS" charset="0"/>
                <a:cs typeface="Comic Sans MS" charset="0"/>
              </a:rPr>
              <a:t></a:t>
            </a:r>
            <a:r>
              <a:rPr lang="it-IT" dirty="0">
                <a:solidFill>
                  <a:srgbClr val="0000FF"/>
                </a:solidFill>
                <a:latin typeface="Comic Sans MS" charset="0"/>
                <a:cs typeface="Comic Sans MS" charset="0"/>
              </a:rPr>
              <a:t> and </a:t>
            </a:r>
            <a:r>
              <a:rPr lang="it-IT" sz="1600" baseline="30000" dirty="0">
                <a:solidFill>
                  <a:srgbClr val="800000"/>
                </a:solidFill>
                <a:latin typeface="Comic Sans MS" charset="0"/>
                <a:cs typeface="Comic Sans MS" charset="0"/>
              </a:rPr>
              <a:t>16</a:t>
            </a:r>
            <a:r>
              <a:rPr lang="it-IT" sz="1600" dirty="0">
                <a:solidFill>
                  <a:srgbClr val="800000"/>
                </a:solidFill>
                <a:latin typeface="Comic Sans MS" charset="0"/>
                <a:cs typeface="Comic Sans MS" charset="0"/>
              </a:rPr>
              <a:t>N</a:t>
            </a:r>
            <a:r>
              <a:rPr lang="it-IT" sz="1600" baseline="-25000" dirty="0">
                <a:solidFill>
                  <a:srgbClr val="800000"/>
                </a:solidFill>
                <a:latin typeface="Comic Sans MS" charset="0"/>
                <a:cs typeface="Comic Sans MS" charset="0"/>
              </a:rPr>
              <a:t></a:t>
            </a:r>
            <a:r>
              <a:rPr lang="it-IT" dirty="0">
                <a:solidFill>
                  <a:srgbClr val="0000FF"/>
                </a:solidFill>
                <a:latin typeface="Comic Sans MS" charset="0"/>
                <a:cs typeface="Comic Sans MS" charset="0"/>
              </a:rPr>
              <a:t> (</a:t>
            </a:r>
            <a:r>
              <a:rPr lang="it-IT" dirty="0" err="1">
                <a:solidFill>
                  <a:srgbClr val="0000FF"/>
                </a:solidFill>
                <a:latin typeface="Comic Sans MS" charset="0"/>
                <a:cs typeface="Comic Sans MS" charset="0"/>
              </a:rPr>
              <a:t>this</a:t>
            </a:r>
            <a:r>
              <a:rPr lang="it-IT" dirty="0">
                <a:solidFill>
                  <a:srgbClr val="0000FF"/>
                </a:solidFill>
                <a:latin typeface="Comic Sans MS" charset="0"/>
                <a:cs typeface="Comic Sans MS" charset="0"/>
              </a:rPr>
              <a:t> </a:t>
            </a:r>
            <a:r>
              <a:rPr lang="it-IT" dirty="0" err="1">
                <a:solidFill>
                  <a:srgbClr val="0000FF"/>
                </a:solidFill>
                <a:latin typeface="Comic Sans MS" charset="0"/>
                <a:cs typeface="Comic Sans MS" charset="0"/>
              </a:rPr>
              <a:t>experiment</a:t>
            </a:r>
            <a:r>
              <a:rPr lang="it-IT" dirty="0">
                <a:solidFill>
                  <a:srgbClr val="0000FF"/>
                </a:solidFill>
                <a:latin typeface="Comic Sans MS" charset="0"/>
                <a:cs typeface="Comic Sans MS" charset="0"/>
              </a:rPr>
              <a:t>) are in </a:t>
            </a:r>
            <a:r>
              <a:rPr lang="it-IT" dirty="0" err="1">
                <a:solidFill>
                  <a:srgbClr val="0000FF"/>
                </a:solidFill>
                <a:latin typeface="Comic Sans MS" charset="0"/>
                <a:cs typeface="Comic Sans MS" charset="0"/>
              </a:rPr>
              <a:t>agreement</a:t>
            </a:r>
            <a:r>
              <a:rPr lang="it-IT" dirty="0">
                <a:solidFill>
                  <a:srgbClr val="0000FF"/>
                </a:solidFill>
                <a:latin typeface="Comic Sans MS" charset="0"/>
                <a:cs typeface="Comic Sans MS" charset="0"/>
              </a:rPr>
              <a:t>, </a:t>
            </a:r>
            <a:r>
              <a:rPr lang="it-IT" dirty="0" err="1">
                <a:solidFill>
                  <a:srgbClr val="0000FF"/>
                </a:solidFill>
                <a:latin typeface="Comic Sans MS" charset="0"/>
                <a:cs typeface="Comic Sans MS" charset="0"/>
              </a:rPr>
              <a:t>giving</a:t>
            </a:r>
            <a:r>
              <a:rPr lang="it-IT" dirty="0">
                <a:solidFill>
                  <a:srgbClr val="0000FF"/>
                </a:solidFill>
                <a:latin typeface="Comic Sans MS" charset="0"/>
                <a:cs typeface="Comic Sans MS" charset="0"/>
              </a:rPr>
              <a:t> </a:t>
            </a:r>
            <a:r>
              <a:rPr lang="it-IT" sz="1600" u="sng" dirty="0">
                <a:solidFill>
                  <a:srgbClr val="800000"/>
                </a:solidFill>
                <a:latin typeface="Comic Sans MS" charset="0"/>
                <a:cs typeface="Comic Sans MS" charset="0"/>
              </a:rPr>
              <a:t>no strong </a:t>
            </a:r>
            <a:r>
              <a:rPr lang="it-IT" sz="1600" u="sng" dirty="0" err="1">
                <a:solidFill>
                  <a:srgbClr val="800000"/>
                </a:solidFill>
                <a:latin typeface="Comic Sans MS" charset="0"/>
                <a:cs typeface="Comic Sans MS" charset="0"/>
              </a:rPr>
              <a:t>evidence</a:t>
            </a:r>
            <a:r>
              <a:rPr lang="it-IT" sz="1600" u="sng" dirty="0">
                <a:solidFill>
                  <a:srgbClr val="800000"/>
                </a:solidFill>
                <a:latin typeface="Comic Sans MS" charset="0"/>
                <a:cs typeface="Comic Sans MS" charset="0"/>
              </a:rPr>
              <a:t> of </a:t>
            </a:r>
            <a:r>
              <a:rPr lang="it-IT" sz="1600" u="sng" dirty="0" err="1">
                <a:solidFill>
                  <a:srgbClr val="800000"/>
                </a:solidFill>
                <a:latin typeface="Comic Sans MS" charset="0"/>
                <a:cs typeface="Comic Sans MS" charset="0"/>
              </a:rPr>
              <a:t>charge-dependent</a:t>
            </a:r>
            <a:r>
              <a:rPr lang="it-IT" sz="1600" u="sng" dirty="0">
                <a:solidFill>
                  <a:srgbClr val="800000"/>
                </a:solidFill>
                <a:latin typeface="Comic Sans MS" charset="0"/>
                <a:cs typeface="Comic Sans MS" charset="0"/>
              </a:rPr>
              <a:t> </a:t>
            </a:r>
            <a:r>
              <a:rPr lang="it-IT" sz="1600" u="sng" dirty="0" err="1">
                <a:solidFill>
                  <a:srgbClr val="800000"/>
                </a:solidFill>
                <a:latin typeface="Comic Sans MS" charset="0"/>
                <a:cs typeface="Comic Sans MS" charset="0"/>
              </a:rPr>
              <a:t>effects</a:t>
            </a:r>
            <a:endParaRPr lang="it-IT" sz="1600" u="sng" dirty="0">
              <a:solidFill>
                <a:srgbClr val="800000"/>
              </a:solidFill>
              <a:latin typeface="Comic Sans MS" charset="0"/>
              <a:cs typeface="Comic Sans MS" charset="0"/>
            </a:endParaRPr>
          </a:p>
        </p:txBody>
      </p:sp>
      <p:sp>
        <p:nvSpPr>
          <p:cNvPr id="44042" name="Rectangle 25"/>
          <p:cNvSpPr>
            <a:spLocks noChangeArrowheads="1"/>
          </p:cNvSpPr>
          <p:nvPr/>
        </p:nvSpPr>
        <p:spPr bwMode="auto">
          <a:xfrm>
            <a:off x="1524000" y="0"/>
            <a:ext cx="9144000" cy="762000"/>
          </a:xfrm>
          <a:prstGeom prst="rect">
            <a:avLst/>
          </a:prstGeom>
          <a:solidFill>
            <a:srgbClr val="3366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44043" name="Text Box 17"/>
          <p:cNvSpPr txBox="1">
            <a:spLocks noChangeArrowheads="1"/>
          </p:cNvSpPr>
          <p:nvPr/>
        </p:nvSpPr>
        <p:spPr bwMode="auto">
          <a:xfrm>
            <a:off x="1608138" y="0"/>
            <a:ext cx="9068508" cy="52322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en-US" sz="2800">
                <a:latin typeface="Verdana" charset="0"/>
              </a:rPr>
              <a:t>   </a:t>
            </a:r>
            <a:r>
              <a:rPr lang="en-US" sz="2800">
                <a:solidFill>
                  <a:srgbClr val="0000FF"/>
                </a:solidFill>
                <a:latin typeface="Comic Sans MS" charset="0"/>
                <a:cs typeface="Comic Sans MS" charset="0"/>
              </a:rPr>
              <a:t>R</a:t>
            </a:r>
            <a:r>
              <a:rPr lang="en-US" sz="2400">
                <a:solidFill>
                  <a:srgbClr val="0000FF"/>
                </a:solidFill>
                <a:latin typeface="Comic Sans MS" charset="0"/>
                <a:cs typeface="Comic Sans MS" charset="0"/>
              </a:rPr>
              <a:t>esults on </a:t>
            </a:r>
            <a:r>
              <a:rPr lang="en-US" sz="2400" baseline="30000">
                <a:solidFill>
                  <a:srgbClr val="FF0000"/>
                </a:solidFill>
                <a:latin typeface="Comic Sans MS" charset="0"/>
                <a:cs typeface="Comic Sans MS" charset="0"/>
              </a:rPr>
              <a:t>16</a:t>
            </a:r>
            <a:r>
              <a:rPr lang="en-US" sz="2400">
                <a:solidFill>
                  <a:srgbClr val="FF0000"/>
                </a:solidFill>
                <a:latin typeface="Comic Sans MS" charset="0"/>
                <a:cs typeface="Comic Sans MS" charset="0"/>
              </a:rPr>
              <a:t>O</a:t>
            </a:r>
            <a:r>
              <a:rPr lang="en-US" sz="2400">
                <a:solidFill>
                  <a:srgbClr val="990000"/>
                </a:solidFill>
                <a:latin typeface="Comic Sans MS" charset="0"/>
                <a:cs typeface="Comic Sans MS" charset="0"/>
              </a:rPr>
              <a:t> </a:t>
            </a:r>
            <a:r>
              <a:rPr lang="en-US" sz="2400">
                <a:solidFill>
                  <a:srgbClr val="0000FF"/>
                </a:solidFill>
                <a:latin typeface="Comic Sans MS" charset="0"/>
                <a:cs typeface="Comic Sans MS" charset="0"/>
              </a:rPr>
              <a:t>target – Hypernuclear Spectrum </a:t>
            </a:r>
            <a:r>
              <a:rPr lang="it-IT" sz="2400">
                <a:solidFill>
                  <a:srgbClr val="0000FF"/>
                </a:solidFill>
                <a:latin typeface="Comic Sans MS" charset="0"/>
                <a:cs typeface="Comic Sans MS" charset="0"/>
              </a:rPr>
              <a:t>of </a:t>
            </a:r>
            <a:r>
              <a:rPr lang="it-IT" sz="2400" baseline="30000">
                <a:solidFill>
                  <a:srgbClr val="FF0000"/>
                </a:solidFill>
                <a:latin typeface="Comic Sans MS" charset="0"/>
                <a:cs typeface="Comic Sans MS" charset="0"/>
              </a:rPr>
              <a:t>16</a:t>
            </a:r>
            <a:r>
              <a:rPr lang="it-IT" sz="2400">
                <a:solidFill>
                  <a:srgbClr val="FF0000"/>
                </a:solidFill>
                <a:latin typeface="Comic Sans MS" charset="0"/>
                <a:cs typeface="Comic Sans MS" charset="0"/>
              </a:rPr>
              <a:t>N</a:t>
            </a:r>
            <a:r>
              <a:rPr lang="it-IT" sz="2800" baseline="-25000">
                <a:solidFill>
                  <a:srgbClr val="FF0000"/>
                </a:solidFill>
                <a:cs typeface="Symbol" charset="0"/>
              </a:rPr>
              <a:t>L</a:t>
            </a:r>
            <a:r>
              <a:rPr lang="it-IT" sz="2400">
                <a:latin typeface="Comic Sans MS" charset="0"/>
                <a:cs typeface="Comic Sans MS" charset="0"/>
              </a:rPr>
              <a:t> </a:t>
            </a:r>
          </a:p>
        </p:txBody>
      </p:sp>
    </p:spTree>
    <p:extLst>
      <p:ext uri="{BB962C8B-B14F-4D97-AF65-F5344CB8AC3E}">
        <p14:creationId xmlns:p14="http://schemas.microsoft.com/office/powerpoint/2010/main" val="2065987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animBg="1"/>
      <p:bldP spid="2498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605202" y="3135335"/>
            <a:ext cx="4312746" cy="2808266"/>
          </a:xfrm>
          <a:prstGeom prst="rect">
            <a:avLst/>
          </a:prstGeom>
        </p:spPr>
      </p:pic>
      <p:pic>
        <p:nvPicPr>
          <p:cNvPr id="5" name="Immagine 4"/>
          <p:cNvPicPr>
            <a:picLocks noChangeAspect="1"/>
          </p:cNvPicPr>
          <p:nvPr/>
        </p:nvPicPr>
        <p:blipFill>
          <a:blip r:embed="rId3"/>
          <a:stretch>
            <a:fillRect/>
          </a:stretch>
        </p:blipFill>
        <p:spPr>
          <a:xfrm>
            <a:off x="3618583" y="352378"/>
            <a:ext cx="5102533" cy="2793312"/>
          </a:xfrm>
          <a:prstGeom prst="rect">
            <a:avLst/>
          </a:prstGeom>
        </p:spPr>
      </p:pic>
      <p:pic>
        <p:nvPicPr>
          <p:cNvPr id="6" name="Immagine 5"/>
          <p:cNvPicPr>
            <a:picLocks noChangeAspect="1"/>
          </p:cNvPicPr>
          <p:nvPr/>
        </p:nvPicPr>
        <p:blipFill>
          <a:blip r:embed="rId4"/>
          <a:stretch>
            <a:fillRect/>
          </a:stretch>
        </p:blipFill>
        <p:spPr>
          <a:xfrm>
            <a:off x="6169850" y="3135335"/>
            <a:ext cx="4025254" cy="2682656"/>
          </a:xfrm>
          <a:prstGeom prst="rect">
            <a:avLst/>
          </a:prstGeom>
        </p:spPr>
      </p:pic>
      <p:sp>
        <p:nvSpPr>
          <p:cNvPr id="7" name="CasellaDiTesto 10"/>
          <p:cNvSpPr txBox="1">
            <a:spLocks noChangeArrowheads="1"/>
          </p:cNvSpPr>
          <p:nvPr/>
        </p:nvSpPr>
        <p:spPr bwMode="auto">
          <a:xfrm>
            <a:off x="1597849" y="-124140"/>
            <a:ext cx="9144000" cy="523220"/>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it-IT" sz="2800" baseline="30000" dirty="0" smtClean="0">
                <a:solidFill>
                  <a:srgbClr val="D3FCFF"/>
                </a:solidFill>
                <a:latin typeface="Comic Sans MS" charset="0"/>
                <a:cs typeface="Comic Sans MS" charset="0"/>
              </a:rPr>
              <a:t>9</a:t>
            </a:r>
            <a:r>
              <a:rPr lang="it-IT" sz="2800" dirty="0" smtClean="0">
                <a:solidFill>
                  <a:srgbClr val="D3FCFF"/>
                </a:solidFill>
                <a:latin typeface="Comic Sans MS" charset="0"/>
                <a:cs typeface="Comic Sans MS" charset="0"/>
              </a:rPr>
              <a:t>Be(</a:t>
            </a:r>
            <a:r>
              <a:rPr lang="it-IT" sz="2800" dirty="0" err="1" smtClean="0">
                <a:solidFill>
                  <a:srgbClr val="D3FCFF"/>
                </a:solidFill>
                <a:latin typeface="Comic Sans MS" charset="0"/>
                <a:cs typeface="Comic Sans MS" charset="0"/>
              </a:rPr>
              <a:t>e,e’K</a:t>
            </a:r>
            <a:r>
              <a:rPr lang="it-IT" sz="2800" dirty="0" smtClean="0">
                <a:solidFill>
                  <a:srgbClr val="D3FCFF"/>
                </a:solidFill>
                <a:latin typeface="Comic Sans MS" charset="0"/>
                <a:cs typeface="Comic Sans MS" charset="0"/>
              </a:rPr>
              <a:t>)</a:t>
            </a:r>
            <a:r>
              <a:rPr lang="it-IT" sz="2800" baseline="30000" dirty="0" smtClean="0">
                <a:solidFill>
                  <a:srgbClr val="3DFDEE"/>
                </a:solidFill>
                <a:latin typeface="Comic Sans MS" charset="0"/>
                <a:cs typeface="Comic Sans MS" charset="0"/>
              </a:rPr>
              <a:t>9</a:t>
            </a:r>
            <a:r>
              <a:rPr lang="it-IT" sz="2800" dirty="0" smtClean="0">
                <a:solidFill>
                  <a:srgbClr val="3DFDEE"/>
                </a:solidFill>
                <a:latin typeface="Comic Sans MS" charset="0"/>
                <a:cs typeface="Comic Sans MS" charset="0"/>
              </a:rPr>
              <a:t>Li</a:t>
            </a:r>
            <a:r>
              <a:rPr lang="it-IT" sz="2800" baseline="-25000" dirty="0" smtClean="0">
                <a:solidFill>
                  <a:srgbClr val="3DFDEE"/>
                </a:solidFill>
                <a:cs typeface="Symbol" charset="0"/>
              </a:rPr>
              <a:t>L      </a:t>
            </a:r>
            <a:r>
              <a:rPr lang="it-IT" dirty="0" smtClean="0">
                <a:solidFill>
                  <a:srgbClr val="D3FCFF"/>
                </a:solidFill>
                <a:latin typeface="Comic Sans MS" charset="0"/>
                <a:cs typeface="Symbol" charset="0"/>
              </a:rPr>
              <a:t>(G.M. Urciuoli et al. </a:t>
            </a:r>
            <a:r>
              <a:rPr lang="it-IT" dirty="0" err="1" smtClean="0">
                <a:solidFill>
                  <a:srgbClr val="D3FCFF"/>
                </a:solidFill>
                <a:latin typeface="Comic Sans MS" charset="0"/>
                <a:cs typeface="Symbol" charset="0"/>
              </a:rPr>
              <a:t>Submitted</a:t>
            </a:r>
            <a:r>
              <a:rPr lang="it-IT" dirty="0" smtClean="0">
                <a:solidFill>
                  <a:srgbClr val="D3FCFF"/>
                </a:solidFill>
                <a:latin typeface="Comic Sans MS" charset="0"/>
                <a:cs typeface="Symbol" charset="0"/>
              </a:rPr>
              <a:t> to PHYS REV C)</a:t>
            </a:r>
            <a:r>
              <a:rPr lang="it-IT" baseline="-25000" dirty="0" smtClean="0">
                <a:solidFill>
                  <a:srgbClr val="3DFDEE"/>
                </a:solidFill>
                <a:cs typeface="Symbol" charset="0"/>
              </a:rPr>
              <a:t> </a:t>
            </a:r>
            <a:endParaRPr lang="it-IT" dirty="0"/>
          </a:p>
        </p:txBody>
      </p:sp>
      <p:sp>
        <p:nvSpPr>
          <p:cNvPr id="8" name="Rettangolo 7"/>
          <p:cNvSpPr>
            <a:spLocks noChangeArrowheads="1"/>
          </p:cNvSpPr>
          <p:nvPr/>
        </p:nvSpPr>
        <p:spPr bwMode="auto">
          <a:xfrm>
            <a:off x="0" y="5928647"/>
            <a:ext cx="6169850" cy="92333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p>
            <a:pPr algn="l"/>
            <a:r>
              <a:rPr lang="it-IT" dirty="0" err="1">
                <a:solidFill>
                  <a:srgbClr val="3366FF"/>
                </a:solidFill>
                <a:latin typeface="Comic Sans MS" charset="0"/>
                <a:cs typeface="Comic Sans MS" charset="0"/>
              </a:rPr>
              <a:t>Experimental</a:t>
            </a:r>
            <a:r>
              <a:rPr lang="it-IT" dirty="0">
                <a:solidFill>
                  <a:srgbClr val="3366FF"/>
                </a:solidFill>
                <a:latin typeface="Comic Sans MS" charset="0"/>
                <a:cs typeface="Comic Sans MS" charset="0"/>
              </a:rPr>
              <a:t> </a:t>
            </a:r>
            <a:r>
              <a:rPr lang="it-IT" dirty="0" err="1">
                <a:solidFill>
                  <a:srgbClr val="3366FF"/>
                </a:solidFill>
                <a:latin typeface="Comic Sans MS" charset="0"/>
                <a:cs typeface="Comic Sans MS" charset="0"/>
              </a:rPr>
              <a:t>excitation</a:t>
            </a:r>
            <a:r>
              <a:rPr lang="it-IT" dirty="0">
                <a:solidFill>
                  <a:srgbClr val="3366FF"/>
                </a:solidFill>
                <a:latin typeface="Comic Sans MS" charset="0"/>
                <a:cs typeface="Comic Sans MS" charset="0"/>
              </a:rPr>
              <a:t> </a:t>
            </a:r>
            <a:r>
              <a:rPr lang="it-IT" dirty="0" err="1">
                <a:solidFill>
                  <a:srgbClr val="3366FF"/>
                </a:solidFill>
                <a:latin typeface="Comic Sans MS" charset="0"/>
                <a:cs typeface="Comic Sans MS" charset="0"/>
              </a:rPr>
              <a:t>energy</a:t>
            </a:r>
            <a:r>
              <a:rPr lang="it-IT" dirty="0">
                <a:solidFill>
                  <a:srgbClr val="3366FF"/>
                </a:solidFill>
                <a:latin typeface="Comic Sans MS" charset="0"/>
                <a:cs typeface="Comic Sans MS" charset="0"/>
              </a:rPr>
              <a:t> vs Monte Carlo Data  </a:t>
            </a:r>
          </a:p>
          <a:p>
            <a:pPr algn="l"/>
            <a:r>
              <a:rPr lang="it-IT" dirty="0">
                <a:solidFill>
                  <a:srgbClr val="3366FF"/>
                </a:solidFill>
                <a:latin typeface="Comic Sans MS" charset="0"/>
                <a:cs typeface="Comic Sans MS" charset="0"/>
              </a:rPr>
              <a:t>(</a:t>
            </a:r>
            <a:r>
              <a:rPr lang="it-IT" dirty="0" err="1">
                <a:solidFill>
                  <a:srgbClr val="3366FF"/>
                </a:solidFill>
                <a:latin typeface="Comic Sans MS" charset="0"/>
                <a:cs typeface="Comic Sans MS" charset="0"/>
              </a:rPr>
              <a:t>red</a:t>
            </a:r>
            <a:r>
              <a:rPr lang="it-IT" dirty="0">
                <a:solidFill>
                  <a:srgbClr val="3366FF"/>
                </a:solidFill>
                <a:latin typeface="Comic Sans MS" charset="0"/>
                <a:cs typeface="Comic Sans MS" charset="0"/>
              </a:rPr>
              <a:t> curve) and vs Monte Carlo data with radiative </a:t>
            </a:r>
          </a:p>
          <a:p>
            <a:pPr algn="l"/>
            <a:r>
              <a:rPr lang="it-IT" dirty="0" err="1">
                <a:solidFill>
                  <a:srgbClr val="3366FF"/>
                </a:solidFill>
                <a:latin typeface="Comic Sans MS" charset="0"/>
                <a:cs typeface="Comic Sans MS" charset="0"/>
              </a:rPr>
              <a:t>Effects</a:t>
            </a:r>
            <a:r>
              <a:rPr lang="it-IT" dirty="0">
                <a:solidFill>
                  <a:srgbClr val="3366FF"/>
                </a:solidFill>
                <a:latin typeface="Comic Sans MS" charset="0"/>
                <a:cs typeface="Comic Sans MS" charset="0"/>
              </a:rPr>
              <a:t> </a:t>
            </a:r>
            <a:r>
              <a:rPr lang="ja-JP" altLang="it-IT" dirty="0">
                <a:solidFill>
                  <a:srgbClr val="3366FF"/>
                </a:solidFill>
                <a:latin typeface="Comic Sans MS" charset="0"/>
                <a:cs typeface="Comic Sans MS" charset="0"/>
              </a:rPr>
              <a:t>“</a:t>
            </a:r>
            <a:r>
              <a:rPr lang="it-IT" dirty="0" err="1">
                <a:solidFill>
                  <a:srgbClr val="3366FF"/>
                </a:solidFill>
                <a:latin typeface="Comic Sans MS" charset="0"/>
                <a:cs typeface="Comic Sans MS" charset="0"/>
              </a:rPr>
              <a:t>turned</a:t>
            </a:r>
            <a:r>
              <a:rPr lang="it-IT" dirty="0">
                <a:solidFill>
                  <a:srgbClr val="3366FF"/>
                </a:solidFill>
                <a:latin typeface="Comic Sans MS" charset="0"/>
                <a:cs typeface="Comic Sans MS" charset="0"/>
              </a:rPr>
              <a:t> off</a:t>
            </a:r>
            <a:r>
              <a:rPr lang="ja-JP" altLang="it-IT" dirty="0">
                <a:solidFill>
                  <a:srgbClr val="3366FF"/>
                </a:solidFill>
                <a:latin typeface="Comic Sans MS" charset="0"/>
                <a:cs typeface="Comic Sans MS" charset="0"/>
              </a:rPr>
              <a:t>”</a:t>
            </a:r>
            <a:r>
              <a:rPr lang="it-IT" dirty="0">
                <a:solidFill>
                  <a:srgbClr val="3366FF"/>
                </a:solidFill>
                <a:latin typeface="Comic Sans MS" charset="0"/>
                <a:cs typeface="Comic Sans MS" charset="0"/>
              </a:rPr>
              <a:t> (blue curve) </a:t>
            </a:r>
          </a:p>
        </p:txBody>
      </p:sp>
      <p:sp>
        <p:nvSpPr>
          <p:cNvPr id="9" name="Rettangolo 6"/>
          <p:cNvSpPr>
            <a:spLocks noChangeArrowheads="1"/>
          </p:cNvSpPr>
          <p:nvPr/>
        </p:nvSpPr>
        <p:spPr bwMode="auto">
          <a:xfrm>
            <a:off x="6169850" y="5817991"/>
            <a:ext cx="5766542" cy="92333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p>
            <a:pPr algn="l"/>
            <a:r>
              <a:rPr lang="it-IT" dirty="0">
                <a:solidFill>
                  <a:srgbClr val="0000FF"/>
                </a:solidFill>
                <a:latin typeface="Comic Sans MS" charset="0"/>
                <a:cs typeface="Comic Sans MS" charset="0"/>
              </a:rPr>
              <a:t>Radiative </a:t>
            </a:r>
            <a:r>
              <a:rPr lang="it-IT" dirty="0" err="1">
                <a:solidFill>
                  <a:srgbClr val="0000FF"/>
                </a:solidFill>
                <a:latin typeface="Comic Sans MS" charset="0"/>
                <a:cs typeface="Comic Sans MS" charset="0"/>
              </a:rPr>
              <a:t>corrected</a:t>
            </a:r>
            <a:r>
              <a:rPr lang="it-IT" dirty="0">
                <a:solidFill>
                  <a:srgbClr val="0000FF"/>
                </a:solidFill>
                <a:latin typeface="Comic Sans MS" charset="0"/>
                <a:cs typeface="Comic Sans MS" charset="0"/>
              </a:rPr>
              <a:t> </a:t>
            </a:r>
            <a:r>
              <a:rPr lang="it-IT" dirty="0" err="1">
                <a:solidFill>
                  <a:srgbClr val="0000FF"/>
                </a:solidFill>
                <a:latin typeface="Comic Sans MS" charset="0"/>
                <a:cs typeface="Comic Sans MS" charset="0"/>
              </a:rPr>
              <a:t>experimental</a:t>
            </a:r>
            <a:r>
              <a:rPr lang="it-IT" dirty="0">
                <a:solidFill>
                  <a:srgbClr val="0000FF"/>
                </a:solidFill>
                <a:latin typeface="Comic Sans MS" charset="0"/>
                <a:cs typeface="Comic Sans MS" charset="0"/>
              </a:rPr>
              <a:t> </a:t>
            </a:r>
            <a:r>
              <a:rPr lang="it-IT" dirty="0" err="1">
                <a:solidFill>
                  <a:srgbClr val="0000FF"/>
                </a:solidFill>
                <a:latin typeface="Comic Sans MS" charset="0"/>
                <a:cs typeface="Comic Sans MS" charset="0"/>
              </a:rPr>
              <a:t>excitation</a:t>
            </a:r>
            <a:r>
              <a:rPr lang="it-IT" dirty="0">
                <a:solidFill>
                  <a:srgbClr val="0000FF"/>
                </a:solidFill>
                <a:latin typeface="Comic Sans MS" charset="0"/>
                <a:cs typeface="Comic Sans MS" charset="0"/>
              </a:rPr>
              <a:t> </a:t>
            </a:r>
            <a:r>
              <a:rPr lang="it-IT" dirty="0" err="1">
                <a:solidFill>
                  <a:srgbClr val="0000FF"/>
                </a:solidFill>
                <a:latin typeface="Comic Sans MS" charset="0"/>
                <a:cs typeface="Comic Sans MS" charset="0"/>
              </a:rPr>
              <a:t>energy</a:t>
            </a:r>
            <a:r>
              <a:rPr lang="it-IT" dirty="0">
                <a:solidFill>
                  <a:srgbClr val="0000FF"/>
                </a:solidFill>
                <a:latin typeface="Comic Sans MS" charset="0"/>
                <a:cs typeface="Comic Sans MS" charset="0"/>
              </a:rPr>
              <a:t> vs </a:t>
            </a:r>
            <a:r>
              <a:rPr lang="it-IT" dirty="0" err="1">
                <a:solidFill>
                  <a:srgbClr val="0000FF"/>
                </a:solidFill>
                <a:latin typeface="Comic Sans MS" charset="0"/>
                <a:cs typeface="Comic Sans MS" charset="0"/>
              </a:rPr>
              <a:t>theoretical</a:t>
            </a:r>
            <a:r>
              <a:rPr lang="it-IT" dirty="0">
                <a:solidFill>
                  <a:srgbClr val="0000FF"/>
                </a:solidFill>
                <a:latin typeface="Comic Sans MS" charset="0"/>
                <a:cs typeface="Comic Sans MS" charset="0"/>
              </a:rPr>
              <a:t> data (</a:t>
            </a:r>
            <a:r>
              <a:rPr lang="it-IT" dirty="0" err="1" smtClean="0">
                <a:solidFill>
                  <a:srgbClr val="0000FF"/>
                </a:solidFill>
                <a:latin typeface="Comic Sans MS" charset="0"/>
                <a:cs typeface="Comic Sans MS" charset="0"/>
              </a:rPr>
              <a:t>thin</a:t>
            </a:r>
            <a:r>
              <a:rPr lang="it-IT" dirty="0" smtClean="0">
                <a:solidFill>
                  <a:srgbClr val="0000FF"/>
                </a:solidFill>
                <a:latin typeface="Comic Sans MS" charset="0"/>
                <a:cs typeface="Comic Sans MS" charset="0"/>
              </a:rPr>
              <a:t> green </a:t>
            </a:r>
            <a:r>
              <a:rPr lang="it-IT" dirty="0">
                <a:solidFill>
                  <a:srgbClr val="0000FF"/>
                </a:solidFill>
                <a:latin typeface="Comic Sans MS" charset="0"/>
                <a:cs typeface="Comic Sans MS" charset="0"/>
              </a:rPr>
              <a:t>curve). </a:t>
            </a:r>
            <a:r>
              <a:rPr lang="it-IT" dirty="0" err="1">
                <a:solidFill>
                  <a:srgbClr val="0000FF"/>
                </a:solidFill>
                <a:latin typeface="Comic Sans MS" charset="0"/>
                <a:cs typeface="Comic Sans MS" charset="0"/>
              </a:rPr>
              <a:t>Thick</a:t>
            </a:r>
            <a:r>
              <a:rPr lang="it-IT" dirty="0">
                <a:solidFill>
                  <a:srgbClr val="0000FF"/>
                </a:solidFill>
                <a:latin typeface="Comic Sans MS" charset="0"/>
                <a:cs typeface="Comic Sans MS" charset="0"/>
              </a:rPr>
              <a:t> curve: </a:t>
            </a:r>
            <a:r>
              <a:rPr lang="it-IT" dirty="0" err="1" smtClean="0">
                <a:solidFill>
                  <a:srgbClr val="0000FF"/>
                </a:solidFill>
                <a:latin typeface="Comic Sans MS" charset="0"/>
                <a:cs typeface="Comic Sans MS" charset="0"/>
              </a:rPr>
              <a:t>four</a:t>
            </a:r>
            <a:r>
              <a:rPr lang="it-IT" dirty="0" smtClean="0">
                <a:solidFill>
                  <a:srgbClr val="0000FF"/>
                </a:solidFill>
                <a:latin typeface="Comic Sans MS" charset="0"/>
                <a:cs typeface="Comic Sans MS" charset="0"/>
              </a:rPr>
              <a:t> </a:t>
            </a:r>
            <a:r>
              <a:rPr lang="it-IT" dirty="0" err="1">
                <a:solidFill>
                  <a:srgbClr val="0000FF"/>
                </a:solidFill>
                <a:latin typeface="Comic Sans MS" charset="0"/>
                <a:cs typeface="Comic Sans MS" charset="0"/>
              </a:rPr>
              <a:t>gaussian</a:t>
            </a:r>
            <a:r>
              <a:rPr lang="it-IT" dirty="0">
                <a:solidFill>
                  <a:srgbClr val="0000FF"/>
                </a:solidFill>
                <a:latin typeface="Comic Sans MS" charset="0"/>
                <a:cs typeface="Comic Sans MS" charset="0"/>
              </a:rPr>
              <a:t> </a:t>
            </a:r>
            <a:r>
              <a:rPr lang="it-IT" dirty="0" err="1">
                <a:solidFill>
                  <a:srgbClr val="0000FF"/>
                </a:solidFill>
                <a:latin typeface="Comic Sans MS" charset="0"/>
                <a:cs typeface="Comic Sans MS" charset="0"/>
              </a:rPr>
              <a:t>fits</a:t>
            </a:r>
            <a:r>
              <a:rPr lang="it-IT" dirty="0">
                <a:solidFill>
                  <a:srgbClr val="0000FF"/>
                </a:solidFill>
                <a:latin typeface="Comic Sans MS" charset="0"/>
                <a:cs typeface="Comic Sans MS" charset="0"/>
              </a:rPr>
              <a:t> of the radiative </a:t>
            </a:r>
            <a:r>
              <a:rPr lang="it-IT" dirty="0" err="1">
                <a:solidFill>
                  <a:srgbClr val="0000FF"/>
                </a:solidFill>
                <a:latin typeface="Comic Sans MS" charset="0"/>
                <a:cs typeface="Comic Sans MS" charset="0"/>
              </a:rPr>
              <a:t>corrected</a:t>
            </a:r>
            <a:r>
              <a:rPr lang="it-IT" dirty="0">
                <a:solidFill>
                  <a:srgbClr val="0000FF"/>
                </a:solidFill>
                <a:latin typeface="Comic Sans MS" charset="0"/>
                <a:cs typeface="Comic Sans MS" charset="0"/>
              </a:rPr>
              <a:t> data</a:t>
            </a:r>
          </a:p>
        </p:txBody>
      </p:sp>
    </p:spTree>
    <p:extLst>
      <p:ext uri="{BB962C8B-B14F-4D97-AF65-F5344CB8AC3E}">
        <p14:creationId xmlns:p14="http://schemas.microsoft.com/office/powerpoint/2010/main" val="1990501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1296333" y="3547535"/>
            <a:ext cx="8814345" cy="1399823"/>
          </a:xfrm>
          <a:prstGeom prst="rect">
            <a:avLst/>
          </a:prstGeom>
        </p:spPr>
      </p:pic>
      <p:pic>
        <p:nvPicPr>
          <p:cNvPr id="4" name="Immagine 3"/>
          <p:cNvPicPr>
            <a:picLocks noChangeAspect="1"/>
          </p:cNvPicPr>
          <p:nvPr/>
        </p:nvPicPr>
        <p:blipFill>
          <a:blip r:embed="rId3"/>
          <a:stretch>
            <a:fillRect/>
          </a:stretch>
        </p:blipFill>
        <p:spPr>
          <a:xfrm>
            <a:off x="1133341" y="824248"/>
            <a:ext cx="8977337" cy="2409844"/>
          </a:xfrm>
          <a:prstGeom prst="rect">
            <a:avLst/>
          </a:prstGeom>
        </p:spPr>
      </p:pic>
      <p:sp>
        <p:nvSpPr>
          <p:cNvPr id="2" name="Rectangle 1"/>
          <p:cNvSpPr/>
          <p:nvPr/>
        </p:nvSpPr>
        <p:spPr>
          <a:xfrm>
            <a:off x="1514474" y="4725085"/>
            <a:ext cx="8596203" cy="923330"/>
          </a:xfrm>
          <a:prstGeom prst="rect">
            <a:avLst/>
          </a:prstGeom>
        </p:spPr>
        <p:txBody>
          <a:bodyPr wrap="square">
            <a:spAutoFit/>
          </a:bodyPr>
          <a:lstStyle/>
          <a:p>
            <a:r>
              <a:rPr lang="it-IT" dirty="0"/>
              <a:t> </a:t>
            </a:r>
            <a:r>
              <a:rPr lang="it-IT" dirty="0" smtClean="0"/>
              <a:t>An </a:t>
            </a:r>
            <a:r>
              <a:rPr lang="it-IT" dirty="0" err="1"/>
              <a:t>elementary</a:t>
            </a:r>
            <a:r>
              <a:rPr lang="it-IT" dirty="0"/>
              <a:t> model for the (</a:t>
            </a:r>
            <a:r>
              <a:rPr lang="it-IT" dirty="0" err="1"/>
              <a:t>e,e′K</a:t>
            </a:r>
            <a:r>
              <a:rPr lang="it-IT" dirty="0"/>
              <a:t>+) </a:t>
            </a:r>
            <a:r>
              <a:rPr lang="it-IT" dirty="0" err="1"/>
              <a:t>reaction</a:t>
            </a:r>
            <a:r>
              <a:rPr lang="it-IT" dirty="0"/>
              <a:t> </a:t>
            </a:r>
            <a:r>
              <a:rPr lang="it-IT" dirty="0" smtClean="0"/>
              <a:t>with a </a:t>
            </a:r>
            <a:r>
              <a:rPr lang="it-IT" dirty="0" err="1" smtClean="0"/>
              <a:t>diﬀerent</a:t>
            </a:r>
            <a:r>
              <a:rPr lang="it-IT" dirty="0" smtClean="0"/>
              <a:t> balance of spin-</a:t>
            </a:r>
            <a:r>
              <a:rPr lang="it-IT" dirty="0" err="1" smtClean="0"/>
              <a:t>ﬂip</a:t>
            </a:r>
            <a:r>
              <a:rPr lang="it-IT" dirty="0" smtClean="0"/>
              <a:t> and non-spin-</a:t>
            </a:r>
            <a:r>
              <a:rPr lang="it-IT" dirty="0" err="1" smtClean="0"/>
              <a:t>ﬂip</a:t>
            </a:r>
            <a:r>
              <a:rPr lang="it-IT" dirty="0" smtClean="0"/>
              <a:t> </a:t>
            </a:r>
            <a:r>
              <a:rPr lang="it-IT" dirty="0" err="1" smtClean="0"/>
              <a:t>amplitudes</a:t>
            </a:r>
            <a:r>
              <a:rPr lang="it-IT" dirty="0" smtClean="0"/>
              <a:t> </a:t>
            </a:r>
            <a:r>
              <a:rPr lang="it-IT" dirty="0" err="1" smtClean="0"/>
              <a:t>might</a:t>
            </a:r>
            <a:r>
              <a:rPr lang="it-IT" dirty="0" smtClean="0"/>
              <a:t> </a:t>
            </a:r>
            <a:r>
              <a:rPr lang="it-IT" dirty="0"/>
              <a:t>help </a:t>
            </a:r>
            <a:r>
              <a:rPr lang="it-IT" dirty="0" smtClean="0"/>
              <a:t>to </a:t>
            </a:r>
            <a:r>
              <a:rPr lang="it-IT" dirty="0" err="1" smtClean="0"/>
              <a:t>resolve</a:t>
            </a:r>
            <a:r>
              <a:rPr lang="it-IT" dirty="0" smtClean="0"/>
              <a:t> the </a:t>
            </a:r>
            <a:r>
              <a:rPr lang="it-IT" dirty="0" err="1" smtClean="0"/>
              <a:t>disagreement</a:t>
            </a:r>
            <a:r>
              <a:rPr lang="it-IT" dirty="0" smtClean="0"/>
              <a:t> with </a:t>
            </a:r>
            <a:r>
              <a:rPr lang="it-IT" dirty="0" err="1" smtClean="0"/>
              <a:t>theory</a:t>
            </a:r>
            <a:r>
              <a:rPr lang="it-IT" dirty="0" smtClean="0"/>
              <a:t> of the relative </a:t>
            </a:r>
            <a:r>
              <a:rPr lang="it-IT" dirty="0" err="1" smtClean="0"/>
              <a:t>strenght</a:t>
            </a:r>
            <a:r>
              <a:rPr lang="it-IT" dirty="0" smtClean="0"/>
              <a:t> of the </a:t>
            </a:r>
            <a:r>
              <a:rPr lang="it-IT" dirty="0" err="1" smtClean="0"/>
              <a:t>peaks</a:t>
            </a:r>
            <a:r>
              <a:rPr lang="it-IT" dirty="0" smtClean="0"/>
              <a:t> </a:t>
            </a:r>
            <a:r>
              <a:rPr lang="it-IT" smtClean="0"/>
              <a:t>in the </a:t>
            </a:r>
            <a:r>
              <a:rPr lang="it-IT" dirty="0" err="1" smtClean="0"/>
              <a:t>doublets</a:t>
            </a:r>
            <a:r>
              <a:rPr lang="it-IT" dirty="0" smtClean="0"/>
              <a:t> </a:t>
            </a:r>
            <a:endParaRPr lang="it-IT" dirty="0"/>
          </a:p>
        </p:txBody>
      </p:sp>
    </p:spTree>
    <p:extLst>
      <p:ext uri="{BB962C8B-B14F-4D97-AF65-F5344CB8AC3E}">
        <p14:creationId xmlns:p14="http://schemas.microsoft.com/office/powerpoint/2010/main" val="1671530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p:cNvSpPr>
                <a:spLocks noGrp="1"/>
              </p:cNvSpPr>
              <p:nvPr>
                <p:ph type="title"/>
              </p:nvPr>
            </p:nvSpPr>
            <p:spPr>
              <a:xfrm>
                <a:off x="725374" y="309093"/>
                <a:ext cx="10515600" cy="2426797"/>
              </a:xfrm>
            </p:spPr>
            <p:txBody>
              <a:bodyPr>
                <a:normAutofit/>
              </a:bodyPr>
              <a:lstStyle/>
              <a:p>
                <a:r>
                  <a:rPr lang="it-IT" sz="1400" dirty="0" err="1" smtClean="0"/>
                  <a:t>Binding</a:t>
                </a:r>
                <a:r>
                  <a:rPr lang="it-IT" sz="1400" dirty="0" smtClean="0"/>
                  <a:t> </a:t>
                </a:r>
                <a:r>
                  <a:rPr lang="it-IT" sz="1400" dirty="0" err="1" smtClean="0"/>
                  <a:t>energy</a:t>
                </a:r>
                <a:r>
                  <a:rPr lang="it-IT" sz="1400" dirty="0" smtClean="0"/>
                  <a:t> </a:t>
                </a:r>
                <a:r>
                  <a:rPr lang="it-IT" sz="1400" dirty="0" err="1" smtClean="0"/>
                  <a:t>difficult</a:t>
                </a:r>
                <a:r>
                  <a:rPr lang="it-IT" sz="1400" dirty="0" smtClean="0"/>
                  <a:t> to </a:t>
                </a:r>
                <a:r>
                  <a:rPr lang="it-IT" sz="1400" dirty="0" err="1" smtClean="0"/>
                  <a:t>determine</a:t>
                </a:r>
                <a:r>
                  <a:rPr lang="it-IT" sz="1400" dirty="0" smtClean="0"/>
                  <a:t> </a:t>
                </a:r>
                <a:r>
                  <a:rPr lang="it-IT" sz="1400" dirty="0" err="1" smtClean="0"/>
                  <a:t>because</a:t>
                </a:r>
                <a:r>
                  <a:rPr lang="it-IT" sz="1400" dirty="0" smtClean="0"/>
                  <a:t> of the </a:t>
                </a:r>
                <a:r>
                  <a:rPr lang="it-IT" sz="1400" dirty="0" err="1" smtClean="0"/>
                  <a:t>uncertanties</a:t>
                </a:r>
                <a:r>
                  <a:rPr lang="it-IT" sz="1400" dirty="0" smtClean="0"/>
                  <a:t> on the </a:t>
                </a:r>
                <a:r>
                  <a:rPr lang="it-IT" sz="1400" dirty="0" err="1" smtClean="0"/>
                  <a:t>values</a:t>
                </a:r>
                <a:r>
                  <a:rPr lang="it-IT" sz="1400" dirty="0" smtClean="0"/>
                  <a:t> of the </a:t>
                </a:r>
                <a:r>
                  <a:rPr lang="it-IT" sz="1400" dirty="0" err="1" smtClean="0"/>
                  <a:t>incident</a:t>
                </a:r>
                <a:r>
                  <a:rPr lang="it-IT" sz="1400" dirty="0" smtClean="0"/>
                  <a:t> </a:t>
                </a:r>
                <a:r>
                  <a:rPr lang="it-IT" sz="1400" dirty="0" err="1" smtClean="0"/>
                  <a:t>beam</a:t>
                </a:r>
                <a:r>
                  <a:rPr lang="it-IT" sz="1400" dirty="0" smtClean="0"/>
                  <a:t> </a:t>
                </a:r>
                <a:r>
                  <a:rPr lang="it-IT" sz="1400" dirty="0" err="1" smtClean="0"/>
                  <a:t>energy</a:t>
                </a:r>
                <a:r>
                  <a:rPr lang="it-IT" sz="1400" dirty="0" smtClean="0"/>
                  <a:t> and of the </a:t>
                </a:r>
                <a:r>
                  <a:rPr lang="it-IT" sz="1400" dirty="0" err="1" smtClean="0"/>
                  <a:t>central</a:t>
                </a:r>
                <a:r>
                  <a:rPr lang="it-IT" sz="1400" dirty="0" smtClean="0"/>
                  <a:t> </a:t>
                </a:r>
                <a:r>
                  <a:rPr lang="it-IT" sz="1400" dirty="0" err="1" smtClean="0"/>
                  <a:t>momenta</a:t>
                </a:r>
                <a:r>
                  <a:rPr lang="it-IT" sz="1400" dirty="0" smtClean="0"/>
                  <a:t> and </a:t>
                </a:r>
                <a:r>
                  <a:rPr lang="it-IT" sz="1400" dirty="0" err="1" smtClean="0"/>
                  <a:t>angles</a:t>
                </a:r>
                <a:r>
                  <a:rPr lang="it-IT" sz="1400" dirty="0" smtClean="0"/>
                  <a:t> of HRS </a:t>
                </a:r>
                <a:r>
                  <a:rPr lang="it-IT" sz="1400" dirty="0" err="1" smtClean="0"/>
                  <a:t>spectrometer</a:t>
                </a:r>
                <a:r>
                  <a:rPr lang="it-IT" sz="1400" dirty="0" smtClean="0"/>
                  <a:t/>
                </a:r>
                <a:br>
                  <a:rPr lang="it-IT" sz="1400" dirty="0" smtClean="0"/>
                </a:br>
                <a:r>
                  <a:rPr lang="it-IT" dirty="0" smtClean="0">
                    <a:solidFill>
                      <a:srgbClr val="FF0000"/>
                    </a:solidFill>
                  </a:rPr>
                  <a:t/>
                </a:r>
                <a:br>
                  <a:rPr lang="it-IT" dirty="0" smtClean="0">
                    <a:solidFill>
                      <a:srgbClr val="FF0000"/>
                    </a:solidFill>
                  </a:rPr>
                </a:br>
                <a:r>
                  <a:rPr lang="it-IT" dirty="0" err="1" smtClean="0">
                    <a:solidFill>
                      <a:srgbClr val="FF0000"/>
                    </a:solidFill>
                  </a:rPr>
                  <a:t>Binding</a:t>
                </a:r>
                <a:r>
                  <a:rPr lang="it-IT" dirty="0" smtClean="0">
                    <a:solidFill>
                      <a:srgbClr val="FF0000"/>
                    </a:solidFill>
                  </a:rPr>
                  <a:t> </a:t>
                </a:r>
                <a:r>
                  <a:rPr lang="it-IT" dirty="0" err="1" smtClean="0">
                    <a:solidFill>
                      <a:srgbClr val="FF0000"/>
                    </a:solidFill>
                  </a:rPr>
                  <a:t>energy</a:t>
                </a:r>
                <a:r>
                  <a:rPr lang="it-IT" dirty="0" smtClean="0">
                    <a:solidFill>
                      <a:srgbClr val="FF0000"/>
                    </a:solidFill>
                  </a:rPr>
                  <a:t> </a:t>
                </a:r>
                <a:r>
                  <a:rPr lang="it-IT" dirty="0" err="1" smtClean="0">
                    <a:solidFill>
                      <a:srgbClr val="FF0000"/>
                    </a:solidFill>
                  </a:rPr>
                  <a:t>determined</a:t>
                </a:r>
                <a:r>
                  <a:rPr lang="it-IT" dirty="0" smtClean="0">
                    <a:solidFill>
                      <a:srgbClr val="FF0000"/>
                    </a:solidFill>
                  </a:rPr>
                  <a:t> </a:t>
                </a:r>
                <a:r>
                  <a:rPr lang="it-IT" dirty="0" err="1" smtClean="0">
                    <a:solidFill>
                      <a:srgbClr val="FF0000"/>
                    </a:solidFill>
                  </a:rPr>
                  <a:t>calibrating</a:t>
                </a:r>
                <a:r>
                  <a:rPr lang="it-IT" dirty="0" smtClean="0">
                    <a:solidFill>
                      <a:srgbClr val="FF0000"/>
                    </a:solidFill>
                  </a:rPr>
                  <a:t> the </a:t>
                </a:r>
                <a:r>
                  <a:rPr lang="it-IT" dirty="0" err="1" smtClean="0">
                    <a:solidFill>
                      <a:srgbClr val="FF0000"/>
                    </a:solidFill>
                  </a:rPr>
                  <a:t>spectrum</a:t>
                </a:r>
                <a:r>
                  <a:rPr lang="it-IT" dirty="0" smtClean="0">
                    <a:solidFill>
                      <a:srgbClr val="FF0000"/>
                    </a:solidFill>
                  </a:rPr>
                  <a:t> with </a:t>
                </a:r>
                <a14:m>
                  <m:oMath xmlns:m="http://schemas.openxmlformats.org/officeDocument/2006/math">
                    <m:sPre>
                      <m:sPrePr>
                        <m:ctrlPr>
                          <a:rPr lang="it-IT" i="1" smtClean="0">
                            <a:solidFill>
                              <a:srgbClr val="FF0000"/>
                            </a:solidFill>
                            <a:latin typeface="Cambria Math" panose="02040503050406030204" pitchFamily="18" charset="0"/>
                          </a:rPr>
                        </m:ctrlPr>
                      </m:sPrePr>
                      <m:sub>
                        <m:r>
                          <m:rPr>
                            <m:sty m:val="p"/>
                          </m:rPr>
                          <a:rPr lang="el-GR" i="1" smtClean="0">
                            <a:solidFill>
                              <a:srgbClr val="FF0000"/>
                            </a:solidFill>
                            <a:latin typeface="Cambria Math" panose="02040503050406030204" pitchFamily="18" charset="0"/>
                            <a:ea typeface="Cambria Math" panose="02040503050406030204" pitchFamily="18" charset="0"/>
                          </a:rPr>
                          <m:t>Λ</m:t>
                        </m:r>
                      </m:sub>
                      <m:sup>
                        <m:r>
                          <a:rPr lang="it-IT" b="0" i="1" smtClean="0">
                            <a:solidFill>
                              <a:srgbClr val="FF0000"/>
                            </a:solidFill>
                            <a:latin typeface="Cambria Math" panose="02040503050406030204" pitchFamily="18" charset="0"/>
                          </a:rPr>
                          <m:t>12</m:t>
                        </m:r>
                      </m:sup>
                      <m:e>
                        <m:r>
                          <a:rPr lang="it-IT" b="0" i="1" smtClean="0">
                            <a:solidFill>
                              <a:srgbClr val="FF0000"/>
                            </a:solidFill>
                            <a:latin typeface="Cambria Math" panose="02040503050406030204" pitchFamily="18" charset="0"/>
                          </a:rPr>
                          <m:t>𝐵</m:t>
                        </m:r>
                      </m:e>
                    </m:sPre>
                  </m:oMath>
                </a14:m>
                <a:r>
                  <a:rPr lang="it-IT" dirty="0" smtClean="0"/>
                  <a:t> </a:t>
                </a:r>
                <a:endParaRPr lang="it-IT" dirty="0"/>
              </a:p>
            </p:txBody>
          </p:sp>
        </mc:Choice>
        <mc:Fallback xmlns="">
          <p:sp>
            <p:nvSpPr>
              <p:cNvPr id="2" name="Titolo 1"/>
              <p:cNvSpPr>
                <a:spLocks noGrp="1" noRot="1" noChangeAspect="1" noMove="1" noResize="1" noEditPoints="1" noAdjustHandles="1" noChangeArrowheads="1" noChangeShapeType="1" noTextEdit="1"/>
              </p:cNvSpPr>
              <p:nvPr>
                <p:ph type="title"/>
              </p:nvPr>
            </p:nvSpPr>
            <p:spPr>
              <a:xfrm>
                <a:off x="725374" y="309093"/>
                <a:ext cx="10515600" cy="2426797"/>
              </a:xfrm>
              <a:blipFill rotWithShape="0">
                <a:blip r:embed="rId2"/>
                <a:stretch>
                  <a:fillRect l="-2377" b="-9548"/>
                </a:stretch>
              </a:blipFill>
            </p:spPr>
            <p:txBody>
              <a:bodyPr/>
              <a:lstStyle/>
              <a:p>
                <a:r>
                  <a:rPr lang="it-IT">
                    <a:noFill/>
                  </a:rPr>
                  <a:t> </a:t>
                </a:r>
              </a:p>
            </p:txBody>
          </p:sp>
        </mc:Fallback>
      </mc:AlternateContent>
      <p:pic>
        <p:nvPicPr>
          <p:cNvPr id="6" name="Segnaposto contenuto 5"/>
          <p:cNvPicPr>
            <a:picLocks noGrp="1" noChangeAspect="1"/>
          </p:cNvPicPr>
          <p:nvPr>
            <p:ph idx="1"/>
          </p:nvPr>
        </p:nvPicPr>
        <p:blipFill>
          <a:blip r:embed="rId3"/>
          <a:stretch>
            <a:fillRect/>
          </a:stretch>
        </p:blipFill>
        <p:spPr>
          <a:xfrm>
            <a:off x="2734615" y="3165131"/>
            <a:ext cx="4877398" cy="551066"/>
          </a:xfrm>
          <a:prstGeom prst="rect">
            <a:avLst/>
          </a:prstGeom>
        </p:spPr>
      </p:pic>
      <p:pic>
        <p:nvPicPr>
          <p:cNvPr id="8" name="Immagine 7"/>
          <p:cNvPicPr>
            <a:picLocks noChangeAspect="1"/>
          </p:cNvPicPr>
          <p:nvPr/>
        </p:nvPicPr>
        <p:blipFill>
          <a:blip r:embed="rId4"/>
          <a:stretch>
            <a:fillRect/>
          </a:stretch>
        </p:blipFill>
        <p:spPr>
          <a:xfrm>
            <a:off x="725374" y="3965966"/>
            <a:ext cx="3227456" cy="371986"/>
          </a:xfrm>
          <a:prstGeom prst="rect">
            <a:avLst/>
          </a:prstGeom>
        </p:spPr>
      </p:pic>
      <p:pic>
        <p:nvPicPr>
          <p:cNvPr id="9" name="Immagine 8"/>
          <p:cNvPicPr>
            <a:picLocks noChangeAspect="1"/>
          </p:cNvPicPr>
          <p:nvPr/>
        </p:nvPicPr>
        <p:blipFill>
          <a:blip r:embed="rId5"/>
          <a:stretch>
            <a:fillRect/>
          </a:stretch>
        </p:blipFill>
        <p:spPr>
          <a:xfrm>
            <a:off x="3952830" y="3983296"/>
            <a:ext cx="3082401" cy="354656"/>
          </a:xfrm>
          <a:prstGeom prst="rect">
            <a:avLst/>
          </a:prstGeom>
        </p:spPr>
      </p:pic>
      <p:pic>
        <p:nvPicPr>
          <p:cNvPr id="10" name="Immagine 9"/>
          <p:cNvPicPr>
            <a:picLocks noChangeAspect="1"/>
          </p:cNvPicPr>
          <p:nvPr/>
        </p:nvPicPr>
        <p:blipFill>
          <a:blip r:embed="rId6"/>
          <a:stretch>
            <a:fillRect/>
          </a:stretch>
        </p:blipFill>
        <p:spPr>
          <a:xfrm>
            <a:off x="7035231" y="3996797"/>
            <a:ext cx="1559333" cy="381938"/>
          </a:xfrm>
          <a:prstGeom prst="rect">
            <a:avLst/>
          </a:prstGeom>
        </p:spPr>
      </p:pic>
      <p:pic>
        <p:nvPicPr>
          <p:cNvPr id="11" name="Immagine 10"/>
          <p:cNvPicPr>
            <a:picLocks noChangeAspect="1"/>
          </p:cNvPicPr>
          <p:nvPr/>
        </p:nvPicPr>
        <p:blipFill>
          <a:blip r:embed="rId7"/>
          <a:stretch>
            <a:fillRect/>
          </a:stretch>
        </p:blipFill>
        <p:spPr>
          <a:xfrm>
            <a:off x="725374" y="4519299"/>
            <a:ext cx="2937347" cy="300094"/>
          </a:xfrm>
          <a:prstGeom prst="rect">
            <a:avLst/>
          </a:prstGeom>
        </p:spPr>
      </p:pic>
      <p:pic>
        <p:nvPicPr>
          <p:cNvPr id="12" name="Immagine 11"/>
          <p:cNvPicPr>
            <a:picLocks noChangeAspect="1"/>
          </p:cNvPicPr>
          <p:nvPr/>
        </p:nvPicPr>
        <p:blipFill>
          <a:blip r:embed="rId8"/>
          <a:stretch>
            <a:fillRect/>
          </a:stretch>
        </p:blipFill>
        <p:spPr>
          <a:xfrm>
            <a:off x="3662721" y="4494821"/>
            <a:ext cx="3626355" cy="572906"/>
          </a:xfrm>
          <a:prstGeom prst="rect">
            <a:avLst/>
          </a:prstGeom>
        </p:spPr>
      </p:pic>
      <p:pic>
        <p:nvPicPr>
          <p:cNvPr id="13" name="Immagine 12"/>
          <p:cNvPicPr>
            <a:picLocks noChangeAspect="1"/>
          </p:cNvPicPr>
          <p:nvPr/>
        </p:nvPicPr>
        <p:blipFill>
          <a:blip r:embed="rId9"/>
          <a:stretch>
            <a:fillRect/>
          </a:stretch>
        </p:blipFill>
        <p:spPr>
          <a:xfrm>
            <a:off x="7244128" y="4519299"/>
            <a:ext cx="3771409" cy="527438"/>
          </a:xfrm>
          <a:prstGeom prst="rect">
            <a:avLst/>
          </a:prstGeom>
        </p:spPr>
      </p:pic>
      <p:pic>
        <p:nvPicPr>
          <p:cNvPr id="14" name="Immagine 13"/>
          <p:cNvPicPr>
            <a:picLocks noChangeAspect="1"/>
          </p:cNvPicPr>
          <p:nvPr/>
        </p:nvPicPr>
        <p:blipFill>
          <a:blip r:embed="rId10"/>
          <a:stretch>
            <a:fillRect/>
          </a:stretch>
        </p:blipFill>
        <p:spPr>
          <a:xfrm>
            <a:off x="671139" y="5248634"/>
            <a:ext cx="2864820" cy="481969"/>
          </a:xfrm>
          <a:prstGeom prst="rect">
            <a:avLst/>
          </a:prstGeom>
        </p:spPr>
      </p:pic>
      <p:pic>
        <p:nvPicPr>
          <p:cNvPr id="15" name="Immagine 14"/>
          <p:cNvPicPr>
            <a:picLocks noChangeAspect="1"/>
          </p:cNvPicPr>
          <p:nvPr/>
        </p:nvPicPr>
        <p:blipFill>
          <a:blip r:embed="rId11"/>
          <a:stretch>
            <a:fillRect/>
          </a:stretch>
        </p:blipFill>
        <p:spPr>
          <a:xfrm>
            <a:off x="3535959" y="5255983"/>
            <a:ext cx="3118665" cy="481969"/>
          </a:xfrm>
          <a:prstGeom prst="rect">
            <a:avLst/>
          </a:prstGeom>
        </p:spPr>
      </p:pic>
      <p:pic>
        <p:nvPicPr>
          <p:cNvPr id="16" name="Immagine 15"/>
          <p:cNvPicPr>
            <a:picLocks noChangeAspect="1"/>
          </p:cNvPicPr>
          <p:nvPr/>
        </p:nvPicPr>
        <p:blipFill>
          <a:blip r:embed="rId12"/>
          <a:stretch>
            <a:fillRect/>
          </a:stretch>
        </p:blipFill>
        <p:spPr>
          <a:xfrm>
            <a:off x="6654624" y="5310817"/>
            <a:ext cx="1523069" cy="400125"/>
          </a:xfrm>
          <a:prstGeom prst="rect">
            <a:avLst/>
          </a:prstGeom>
        </p:spPr>
      </p:pic>
      <p:sp>
        <p:nvSpPr>
          <p:cNvPr id="20" name="Doppia parentesi quadra 19"/>
          <p:cNvSpPr/>
          <p:nvPr/>
        </p:nvSpPr>
        <p:spPr>
          <a:xfrm>
            <a:off x="671138" y="5092204"/>
            <a:ext cx="8107875" cy="85461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4" name="Immagine 23"/>
          <p:cNvPicPr>
            <a:picLocks noChangeAspect="1"/>
          </p:cNvPicPr>
          <p:nvPr/>
        </p:nvPicPr>
        <p:blipFill>
          <a:blip r:embed="rId13"/>
          <a:stretch>
            <a:fillRect/>
          </a:stretch>
        </p:blipFill>
        <p:spPr>
          <a:xfrm>
            <a:off x="14315" y="6187215"/>
            <a:ext cx="916880" cy="387997"/>
          </a:xfrm>
          <a:prstGeom prst="rect">
            <a:avLst/>
          </a:prstGeom>
        </p:spPr>
      </p:pic>
      <p:sp>
        <p:nvSpPr>
          <p:cNvPr id="25" name="Rettangolo 24"/>
          <p:cNvSpPr/>
          <p:nvPr/>
        </p:nvSpPr>
        <p:spPr>
          <a:xfrm>
            <a:off x="824717" y="6218763"/>
            <a:ext cx="10668305" cy="338554"/>
          </a:xfrm>
          <a:prstGeom prst="rect">
            <a:avLst/>
          </a:prstGeom>
        </p:spPr>
        <p:txBody>
          <a:bodyPr wrap="none">
            <a:spAutoFit/>
          </a:bodyPr>
          <a:lstStyle/>
          <a:p>
            <a:r>
              <a:rPr lang="it-IT" sz="1600" dirty="0" err="1" smtClean="0">
                <a:solidFill>
                  <a:srgbClr val="C00000"/>
                </a:solidFill>
                <a:latin typeface="Arial" charset="0"/>
                <a:ea typeface="ＭＳ Ｐゴシック" charset="0"/>
                <a:cs typeface="ＭＳ Ｐゴシック" charset="0"/>
              </a:rPr>
              <a:t>Is</a:t>
            </a:r>
            <a:r>
              <a:rPr lang="it-IT" sz="1600" dirty="0" smtClean="0">
                <a:solidFill>
                  <a:srgbClr val="C00000"/>
                </a:solidFill>
                <a:latin typeface="Arial" charset="0"/>
                <a:ea typeface="ＭＳ Ｐゴシック" charset="0"/>
                <a:cs typeface="ＭＳ Ｐゴシック" charset="0"/>
              </a:rPr>
              <a:t> </a:t>
            </a:r>
            <a:r>
              <a:rPr lang="it-IT" sz="1600" dirty="0" err="1" smtClean="0">
                <a:solidFill>
                  <a:srgbClr val="C00000"/>
                </a:solidFill>
                <a:latin typeface="Arial" charset="0"/>
                <a:ea typeface="ＭＳ Ｐゴシック" charset="0"/>
                <a:cs typeface="ＭＳ Ｐゴシック" charset="0"/>
              </a:rPr>
              <a:t>equal</a:t>
            </a:r>
            <a:r>
              <a:rPr lang="it-IT" sz="1600" dirty="0" smtClean="0">
                <a:solidFill>
                  <a:srgbClr val="C00000"/>
                </a:solidFill>
                <a:latin typeface="Arial" charset="0"/>
                <a:ea typeface="ＭＳ Ｐゴシック" charset="0"/>
                <a:cs typeface="ＭＳ Ｐゴシック" charset="0"/>
              </a:rPr>
              <a:t> to a </a:t>
            </a:r>
            <a:r>
              <a:rPr lang="it-IT" sz="1600" dirty="0" err="1" smtClean="0">
                <a:solidFill>
                  <a:srgbClr val="C00000"/>
                </a:solidFill>
                <a:latin typeface="Arial" charset="0"/>
                <a:ea typeface="ＭＳ Ｐゴシック" charset="0"/>
                <a:cs typeface="ＭＳ Ｐゴシック" charset="0"/>
              </a:rPr>
              <a:t>shift</a:t>
            </a:r>
            <a:r>
              <a:rPr lang="it-IT" sz="1600" dirty="0" smtClean="0">
                <a:solidFill>
                  <a:srgbClr val="C00000"/>
                </a:solidFill>
                <a:latin typeface="Arial" charset="0"/>
                <a:ea typeface="ＭＳ Ｐゴシック" charset="0"/>
                <a:cs typeface="ＭＳ Ｐゴシック" charset="0"/>
              </a:rPr>
              <a:t> </a:t>
            </a:r>
            <a:r>
              <a:rPr lang="it-IT" sz="1600" dirty="0" err="1" smtClean="0">
                <a:solidFill>
                  <a:srgbClr val="C00000"/>
                </a:solidFill>
                <a:latin typeface="Arial" charset="0"/>
                <a:ea typeface="ＭＳ Ｐゴシック" charset="0"/>
                <a:cs typeface="ＭＳ Ｐゴシック" charset="0"/>
              </a:rPr>
              <a:t>that</a:t>
            </a:r>
            <a:r>
              <a:rPr lang="it-IT" sz="1600" dirty="0" smtClean="0">
                <a:solidFill>
                  <a:srgbClr val="C00000"/>
                </a:solidFill>
                <a:latin typeface="Arial" charset="0"/>
                <a:ea typeface="ＭＳ Ｐゴシック" charset="0"/>
                <a:cs typeface="ＭＳ Ｐゴシック" charset="0"/>
              </a:rPr>
              <a:t> </a:t>
            </a:r>
            <a:r>
              <a:rPr lang="it-IT" sz="1600" dirty="0" err="1" smtClean="0">
                <a:solidFill>
                  <a:srgbClr val="C00000"/>
                </a:solidFill>
                <a:latin typeface="Arial" charset="0"/>
                <a:ea typeface="ＭＳ Ｐゴシック" charset="0"/>
                <a:cs typeface="ＭＳ Ｐゴシック" charset="0"/>
              </a:rPr>
              <a:t>is</a:t>
            </a:r>
            <a:r>
              <a:rPr lang="it-IT" sz="1600" dirty="0" smtClean="0">
                <a:solidFill>
                  <a:srgbClr val="C00000"/>
                </a:solidFill>
                <a:latin typeface="Arial" charset="0"/>
                <a:ea typeface="ＭＳ Ｐゴシック" charset="0"/>
                <a:cs typeface="ＭＳ Ｐゴシック" charset="0"/>
              </a:rPr>
              <a:t> </a:t>
            </a:r>
            <a:r>
              <a:rPr lang="it-IT" sz="1600" dirty="0" err="1" smtClean="0">
                <a:solidFill>
                  <a:srgbClr val="C00000"/>
                </a:solidFill>
                <a:latin typeface="Arial" charset="0"/>
                <a:ea typeface="ＭＳ Ｐゴシック" charset="0"/>
                <a:cs typeface="ＭＳ Ｐゴシック" charset="0"/>
              </a:rPr>
              <a:t>equal</a:t>
            </a:r>
            <a:r>
              <a:rPr lang="it-IT" sz="1600" dirty="0" smtClean="0">
                <a:solidFill>
                  <a:srgbClr val="C00000"/>
                </a:solidFill>
                <a:latin typeface="Arial" charset="0"/>
                <a:ea typeface="ＭＳ Ｐゴシック" charset="0"/>
                <a:cs typeface="ＭＳ Ｐゴシック" charset="0"/>
              </a:rPr>
              <a:t> for </a:t>
            </a:r>
            <a:r>
              <a:rPr lang="it-IT" sz="1600" dirty="0" err="1" smtClean="0">
                <a:solidFill>
                  <a:srgbClr val="C00000"/>
                </a:solidFill>
                <a:latin typeface="Arial" charset="0"/>
                <a:ea typeface="ＭＳ Ｐゴシック" charset="0"/>
                <a:cs typeface="ＭＳ Ｐゴシック" charset="0"/>
              </a:rPr>
              <a:t>all</a:t>
            </a:r>
            <a:r>
              <a:rPr lang="it-IT" sz="1600" dirty="0" smtClean="0">
                <a:solidFill>
                  <a:srgbClr val="C00000"/>
                </a:solidFill>
                <a:latin typeface="Arial" charset="0"/>
                <a:ea typeface="ＭＳ Ｐゴシック" charset="0"/>
                <a:cs typeface="ＭＳ Ｐゴシック" charset="0"/>
              </a:rPr>
              <a:t> the targets + a small </a:t>
            </a:r>
            <a:r>
              <a:rPr lang="it-IT" sz="1600" dirty="0" err="1" smtClean="0">
                <a:solidFill>
                  <a:srgbClr val="C00000"/>
                </a:solidFill>
                <a:latin typeface="Arial" charset="0"/>
                <a:ea typeface="ＭＳ Ｐゴシック" charset="0"/>
                <a:cs typeface="ＭＳ Ｐゴシック" charset="0"/>
              </a:rPr>
              <a:t>term</a:t>
            </a:r>
            <a:r>
              <a:rPr lang="it-IT" sz="1600" dirty="0" smtClean="0">
                <a:solidFill>
                  <a:srgbClr val="C00000"/>
                </a:solidFill>
                <a:latin typeface="Arial" charset="0"/>
                <a:ea typeface="ＭＳ Ｐゴシック" charset="0"/>
                <a:cs typeface="ＭＳ Ｐゴシック" charset="0"/>
              </a:rPr>
              <a:t> </a:t>
            </a:r>
            <a:r>
              <a:rPr lang="it-IT" sz="1600" dirty="0" err="1" smtClean="0">
                <a:solidFill>
                  <a:srgbClr val="C00000"/>
                </a:solidFill>
                <a:latin typeface="Arial" charset="0"/>
                <a:ea typeface="ＭＳ Ｐゴシック" charset="0"/>
                <a:cs typeface="ＭＳ Ｐゴシック" charset="0"/>
              </a:rPr>
              <a:t>that</a:t>
            </a:r>
            <a:r>
              <a:rPr lang="it-IT" sz="1600" dirty="0" smtClean="0">
                <a:solidFill>
                  <a:srgbClr val="C00000"/>
                </a:solidFill>
                <a:latin typeface="Arial" charset="0"/>
                <a:ea typeface="ＭＳ Ｐゴシック" charset="0"/>
                <a:cs typeface="ＭＳ Ｐゴシック" charset="0"/>
              </a:rPr>
              <a:t> </a:t>
            </a:r>
            <a:r>
              <a:rPr lang="it-IT" sz="1600" dirty="0" err="1" smtClean="0">
                <a:solidFill>
                  <a:srgbClr val="C00000"/>
                </a:solidFill>
                <a:latin typeface="Arial" charset="0"/>
                <a:ea typeface="ＭＳ Ｐゴシック" charset="0"/>
                <a:cs typeface="ＭＳ Ｐゴシック" charset="0"/>
              </a:rPr>
              <a:t>depends</a:t>
            </a:r>
            <a:r>
              <a:rPr lang="it-IT" sz="1600" dirty="0" smtClean="0">
                <a:solidFill>
                  <a:srgbClr val="C00000"/>
                </a:solidFill>
                <a:latin typeface="Arial" charset="0"/>
                <a:ea typeface="ＭＳ Ｐゴシック" charset="0"/>
                <a:cs typeface="ＭＳ Ｐゴシック" charset="0"/>
              </a:rPr>
              <a:t> </a:t>
            </a:r>
            <a:r>
              <a:rPr lang="it-IT" sz="1600" dirty="0" err="1" smtClean="0">
                <a:solidFill>
                  <a:srgbClr val="C00000"/>
                </a:solidFill>
                <a:latin typeface="Arial" charset="0"/>
                <a:ea typeface="ＭＳ Ｐゴシック" charset="0"/>
                <a:cs typeface="ＭＳ Ｐゴシック" charset="0"/>
              </a:rPr>
              <a:t>unphysically</a:t>
            </a:r>
            <a:r>
              <a:rPr lang="it-IT" sz="1600" dirty="0" smtClean="0">
                <a:solidFill>
                  <a:srgbClr val="C00000"/>
                </a:solidFill>
                <a:latin typeface="Arial" charset="0"/>
                <a:ea typeface="ＭＳ Ｐゴシック" charset="0"/>
                <a:cs typeface="ＭＳ Ｐゴシック" charset="0"/>
              </a:rPr>
              <a:t> on </a:t>
            </a:r>
            <a:r>
              <a:rPr lang="it-IT" sz="1600" dirty="0" err="1" smtClean="0">
                <a:solidFill>
                  <a:srgbClr val="C00000"/>
                </a:solidFill>
                <a:latin typeface="Arial" charset="0"/>
                <a:ea typeface="ＭＳ Ｐゴシック" charset="0"/>
                <a:cs typeface="ＭＳ Ｐゴシック" charset="0"/>
              </a:rPr>
              <a:t>scattering</a:t>
            </a:r>
            <a:r>
              <a:rPr lang="it-IT" sz="1600" dirty="0" smtClean="0">
                <a:solidFill>
                  <a:srgbClr val="C00000"/>
                </a:solidFill>
                <a:latin typeface="Arial" charset="0"/>
                <a:ea typeface="ＭＳ Ｐゴシック" charset="0"/>
                <a:cs typeface="ＭＳ Ｐゴシック" charset="0"/>
              </a:rPr>
              <a:t> </a:t>
            </a:r>
            <a:r>
              <a:rPr lang="it-IT" sz="1600" dirty="0" err="1" smtClean="0">
                <a:solidFill>
                  <a:srgbClr val="C00000"/>
                </a:solidFill>
                <a:latin typeface="Arial" charset="0"/>
                <a:ea typeface="ＭＳ Ｐゴシック" charset="0"/>
                <a:cs typeface="ＭＳ Ｐゴシック" charset="0"/>
              </a:rPr>
              <a:t>coordinates</a:t>
            </a:r>
            <a:r>
              <a:rPr lang="it-IT" sz="1600" dirty="0" smtClean="0">
                <a:solidFill>
                  <a:srgbClr val="C00000"/>
                </a:solidFill>
                <a:latin typeface="Arial" charset="0"/>
                <a:ea typeface="ＭＳ Ｐゴシック" charset="0"/>
                <a:cs typeface="ＭＳ Ｐゴシック" charset="0"/>
              </a:rPr>
              <a:t> </a:t>
            </a:r>
            <a:endParaRPr lang="it-IT" sz="1600" dirty="0">
              <a:solidFill>
                <a:srgbClr val="C00000"/>
              </a:solidFill>
            </a:endParaRPr>
          </a:p>
        </p:txBody>
      </p:sp>
    </p:spTree>
    <p:extLst>
      <p:ext uri="{BB962C8B-B14F-4D97-AF65-F5344CB8AC3E}">
        <p14:creationId xmlns:p14="http://schemas.microsoft.com/office/powerpoint/2010/main" val="236575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0"/>
            <a:ext cx="7848600" cy="847725"/>
          </a:xfrm>
        </p:spPr>
        <p:txBody>
          <a:bodyPr>
            <a:normAutofit/>
          </a:bodyPr>
          <a:lstStyle/>
          <a:p>
            <a:r>
              <a:rPr lang="it-IT" sz="3600" dirty="0" err="1" smtClean="0">
                <a:solidFill>
                  <a:srgbClr val="FF0000"/>
                </a:solidFill>
              </a:rPr>
              <a:t>Conclusion</a:t>
            </a:r>
            <a:endParaRPr lang="it-IT" sz="3600" dirty="0">
              <a:solidFill>
                <a:srgbClr val="FF0000"/>
              </a:solidFill>
            </a:endParaRPr>
          </a:p>
        </p:txBody>
      </p:sp>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1143000" y="1549399"/>
                <a:ext cx="9839325" cy="4746625"/>
              </a:xfrm>
            </p:spPr>
            <p:txBody>
              <a:bodyPr>
                <a:normAutofit fontScale="62500" lnSpcReduction="20000"/>
              </a:bodyPr>
              <a:lstStyle/>
              <a:p>
                <a:pPr algn="l"/>
                <a:r>
                  <a:rPr lang="it-IT" sz="4000" dirty="0" smtClean="0"/>
                  <a:t>An </a:t>
                </a:r>
                <a:r>
                  <a:rPr lang="it-IT" sz="4000" dirty="0" err="1" smtClean="0"/>
                  <a:t>exciting</a:t>
                </a:r>
                <a:r>
                  <a:rPr lang="it-IT" sz="4000" dirty="0" smtClean="0"/>
                  <a:t> </a:t>
                </a:r>
                <a:r>
                  <a:rPr lang="it-IT" sz="4000" dirty="0" err="1" smtClean="0"/>
                  <a:t>hypernuclear</a:t>
                </a:r>
                <a:r>
                  <a:rPr lang="it-IT" sz="4000" dirty="0" smtClean="0"/>
                  <a:t> </a:t>
                </a:r>
                <a:r>
                  <a:rPr lang="it-IT" sz="4000" dirty="0" err="1" smtClean="0"/>
                  <a:t>physics</a:t>
                </a:r>
                <a:r>
                  <a:rPr lang="it-IT" sz="4000" dirty="0" smtClean="0"/>
                  <a:t> </a:t>
                </a:r>
                <a:r>
                  <a:rPr lang="it-IT" sz="4000" dirty="0" err="1" smtClean="0"/>
                  <a:t>program</a:t>
                </a:r>
                <a:r>
                  <a:rPr lang="it-IT" sz="4000" dirty="0" smtClean="0"/>
                  <a:t> </a:t>
                </a:r>
                <a:r>
                  <a:rPr lang="it-IT" sz="4000" dirty="0" err="1" smtClean="0"/>
                  <a:t>was</a:t>
                </a:r>
                <a:r>
                  <a:rPr lang="it-IT" sz="4000" dirty="0" smtClean="0"/>
                  <a:t> </a:t>
                </a:r>
                <a:r>
                  <a:rPr lang="it-IT" sz="4000" dirty="0" err="1" smtClean="0"/>
                  <a:t>carried</a:t>
                </a:r>
                <a:r>
                  <a:rPr lang="it-IT" sz="4000" dirty="0" smtClean="0"/>
                  <a:t> out in Hall A </a:t>
                </a:r>
                <a:r>
                  <a:rPr lang="it-IT" sz="4000" dirty="0" err="1" smtClean="0"/>
                  <a:t>at</a:t>
                </a:r>
                <a:r>
                  <a:rPr lang="it-IT" sz="4000" dirty="0" smtClean="0"/>
                  <a:t> </a:t>
                </a:r>
                <a:r>
                  <a:rPr lang="it-IT" sz="4000" dirty="0" err="1" smtClean="0"/>
                  <a:t>Jlab</a:t>
                </a:r>
                <a:r>
                  <a:rPr lang="it-IT" sz="4000" dirty="0" smtClean="0"/>
                  <a:t> </a:t>
                </a:r>
              </a:p>
              <a:p>
                <a:pPr algn="l"/>
                <a:r>
                  <a:rPr lang="it-IT" sz="4000" dirty="0" err="1" smtClean="0"/>
                  <a:t>Among</a:t>
                </a:r>
                <a:r>
                  <a:rPr lang="it-IT" sz="4000" dirty="0" smtClean="0"/>
                  <a:t> the </a:t>
                </a:r>
                <a:r>
                  <a:rPr lang="it-IT" sz="4000" dirty="0" err="1" smtClean="0"/>
                  <a:t>several</a:t>
                </a:r>
                <a:r>
                  <a:rPr lang="it-IT" sz="4000" dirty="0" smtClean="0"/>
                  <a:t> </a:t>
                </a:r>
                <a:r>
                  <a:rPr lang="it-IT" sz="4000" dirty="0" err="1" smtClean="0"/>
                  <a:t>results</a:t>
                </a:r>
                <a:r>
                  <a:rPr lang="it-IT" sz="4000" dirty="0" smtClean="0"/>
                  <a:t> </a:t>
                </a:r>
                <a:r>
                  <a:rPr lang="it-IT" sz="4000" dirty="0" err="1" smtClean="0"/>
                  <a:t>obtained</a:t>
                </a:r>
                <a:r>
                  <a:rPr lang="it-IT" sz="4000" dirty="0" smtClean="0"/>
                  <a:t> </a:t>
                </a:r>
                <a:r>
                  <a:rPr lang="it-IT" sz="4000" dirty="0" err="1" smtClean="0"/>
                  <a:t>we</a:t>
                </a:r>
                <a:r>
                  <a:rPr lang="it-IT" sz="4000" dirty="0" smtClean="0"/>
                  <a:t> can </a:t>
                </a:r>
                <a:r>
                  <a:rPr lang="it-IT" sz="4000" dirty="0" err="1" smtClean="0"/>
                  <a:t>mention</a:t>
                </a:r>
                <a:r>
                  <a:rPr lang="it-IT" sz="4000" dirty="0" smtClean="0"/>
                  <a:t>: </a:t>
                </a:r>
              </a:p>
              <a:p>
                <a:pPr algn="l"/>
                <a:endParaRPr lang="it-IT" sz="4000" dirty="0" smtClean="0"/>
              </a:p>
              <a:p>
                <a:pPr marL="342900" indent="-342900" algn="l">
                  <a:buFontTx/>
                  <a:buChar char="-"/>
                </a:pPr>
                <a:r>
                  <a:rPr lang="it-IT" sz="4000" dirty="0" smtClean="0">
                    <a:solidFill>
                      <a:schemeClr val="tx1"/>
                    </a:solidFill>
                  </a:rPr>
                  <a:t>First </a:t>
                </a:r>
                <a:r>
                  <a:rPr lang="it-IT" sz="4000" dirty="0" err="1" smtClean="0">
                    <a:solidFill>
                      <a:schemeClr val="tx1"/>
                    </a:solidFill>
                  </a:rPr>
                  <a:t>evidence</a:t>
                </a:r>
                <a:r>
                  <a:rPr lang="it-IT" sz="4000" dirty="0" smtClean="0">
                    <a:solidFill>
                      <a:schemeClr val="tx1"/>
                    </a:solidFill>
                  </a:rPr>
                  <a:t> of </a:t>
                </a:r>
                <a:r>
                  <a:rPr lang="it-IT" sz="4000" dirty="0" err="1" smtClean="0">
                    <a:solidFill>
                      <a:schemeClr val="tx1"/>
                    </a:solidFill>
                  </a:rPr>
                  <a:t>excited</a:t>
                </a:r>
                <a:r>
                  <a:rPr lang="it-IT" sz="4000" dirty="0" smtClean="0">
                    <a:solidFill>
                      <a:schemeClr val="tx1"/>
                    </a:solidFill>
                  </a:rPr>
                  <a:t> core </a:t>
                </a:r>
                <a:r>
                  <a:rPr lang="it-IT" sz="4000" dirty="0" err="1" smtClean="0">
                    <a:solidFill>
                      <a:schemeClr val="tx1"/>
                    </a:solidFill>
                  </a:rPr>
                  <a:t>states</a:t>
                </a:r>
                <a:r>
                  <a:rPr lang="it-IT" sz="4000" dirty="0" smtClean="0">
                    <a:solidFill>
                      <a:schemeClr val="tx1"/>
                    </a:solidFill>
                  </a:rPr>
                  <a:t> in</a:t>
                </a:r>
                <a14:m>
                  <m:oMath xmlns:m="http://schemas.openxmlformats.org/officeDocument/2006/math">
                    <m:sPre>
                      <m:sPrePr>
                        <m:ctrlPr>
                          <a:rPr lang="it-IT" sz="4000" i="1" smtClean="0">
                            <a:solidFill>
                              <a:schemeClr val="tx1"/>
                            </a:solidFill>
                            <a:latin typeface="Cambria Math" panose="02040503050406030204" pitchFamily="18" charset="0"/>
                          </a:rPr>
                        </m:ctrlPr>
                      </m:sPrePr>
                      <m:sub>
                        <m:r>
                          <m:rPr>
                            <m:sty m:val="p"/>
                          </m:rPr>
                          <a:rPr lang="el-GR" sz="4000" i="1" smtClean="0">
                            <a:solidFill>
                              <a:schemeClr val="tx1"/>
                            </a:solidFill>
                            <a:latin typeface="Cambria Math" panose="02040503050406030204" pitchFamily="18" charset="0"/>
                            <a:ea typeface="Cambria Math" panose="02040503050406030204" pitchFamily="18" charset="0"/>
                          </a:rPr>
                          <m:t>Λ</m:t>
                        </m:r>
                      </m:sub>
                      <m:sup>
                        <m:r>
                          <a:rPr lang="it-IT" sz="4000" b="0" i="1" smtClean="0">
                            <a:solidFill>
                              <a:schemeClr val="tx1"/>
                            </a:solidFill>
                            <a:latin typeface="Cambria Math" panose="02040503050406030204" pitchFamily="18" charset="0"/>
                          </a:rPr>
                          <m:t>12</m:t>
                        </m:r>
                      </m:sup>
                      <m:e>
                        <m:r>
                          <a:rPr lang="it-IT" sz="4000" b="0" i="1" smtClean="0">
                            <a:solidFill>
                              <a:schemeClr val="tx1"/>
                            </a:solidFill>
                            <a:latin typeface="Cambria Math" panose="02040503050406030204" pitchFamily="18" charset="0"/>
                          </a:rPr>
                          <m:t>𝐵</m:t>
                        </m:r>
                      </m:e>
                    </m:sPre>
                  </m:oMath>
                </a14:m>
                <a:endParaRPr lang="it-IT" sz="4000" dirty="0" smtClean="0"/>
              </a:p>
              <a:p>
                <a:pPr marL="342900" indent="-342900" algn="l">
                  <a:buFontTx/>
                  <a:buChar char="-"/>
                </a:pPr>
                <a:r>
                  <a:rPr lang="en-US" sz="4000" dirty="0" smtClean="0">
                    <a:latin typeface="Comic Sans MS" charset="0"/>
                    <a:cs typeface="Comic Sans MS" charset="0"/>
                  </a:rPr>
                  <a:t>Possible indication </a:t>
                </a:r>
                <a:r>
                  <a:rPr lang="en-US" sz="4000" dirty="0">
                    <a:latin typeface="Comic Sans MS" charset="0"/>
                    <a:cs typeface="Comic Sans MS" charset="0"/>
                  </a:rPr>
                  <a:t>of a large spin-orbit term </a:t>
                </a:r>
                <a:r>
                  <a:rPr lang="en-US" sz="4000" dirty="0" smtClean="0">
                    <a:latin typeface="Comic Sans MS" charset="0"/>
                    <a:cs typeface="Comic Sans MS" charset="0"/>
                  </a:rPr>
                  <a:t>S</a:t>
                </a:r>
                <a:r>
                  <a:rPr lang="en-US" sz="4000" baseline="-25000" dirty="0" smtClean="0">
                    <a:latin typeface="Comic Sans MS" charset="0"/>
                    <a:cs typeface="Comic Sans MS" charset="0"/>
                  </a:rPr>
                  <a:t>Λ</a:t>
                </a:r>
              </a:p>
              <a:p>
                <a:pPr marL="342900" indent="-342900" algn="l">
                  <a:buFontTx/>
                  <a:buChar char="-"/>
                </a:pPr>
                <a:r>
                  <a:rPr lang="en-US" sz="4000" dirty="0" smtClean="0">
                    <a:solidFill>
                      <a:schemeClr val="tx1"/>
                    </a:solidFill>
                    <a:latin typeface="Comic Sans MS" charset="0"/>
                    <a:cs typeface="Comic Sans MS" charset="0"/>
                  </a:rPr>
                  <a:t>Binding </a:t>
                </a:r>
                <a:r>
                  <a:rPr lang="en-US" sz="4000" dirty="0">
                    <a:solidFill>
                      <a:schemeClr val="tx1"/>
                    </a:solidFill>
                    <a:latin typeface="Comic Sans MS" charset="0"/>
                    <a:cs typeface="Comic Sans MS" charset="0"/>
                  </a:rPr>
                  <a:t>Energy B</a:t>
                </a:r>
                <a:r>
                  <a:rPr lang="en-US" sz="4000" baseline="-25000" dirty="0">
                    <a:solidFill>
                      <a:schemeClr val="tx1"/>
                    </a:solidFill>
                    <a:latin typeface="Comic Sans MS" charset="0"/>
                    <a:cs typeface="Comic Sans MS" charset="0"/>
                  </a:rPr>
                  <a:t>L</a:t>
                </a:r>
                <a:r>
                  <a:rPr lang="en-US" sz="4000" dirty="0">
                    <a:solidFill>
                      <a:schemeClr val="tx1"/>
                    </a:solidFill>
                    <a:latin typeface="Comic Sans MS" charset="0"/>
                    <a:cs typeface="Comic Sans MS" charset="0"/>
                  </a:rPr>
                  <a:t>=13.76±0.16 </a:t>
                </a:r>
                <a:r>
                  <a:rPr lang="en-US" sz="4000" dirty="0" smtClean="0">
                    <a:solidFill>
                      <a:schemeClr val="tx1"/>
                    </a:solidFill>
                    <a:latin typeface="Comic Sans MS" charset="0"/>
                    <a:cs typeface="Comic Sans MS" charset="0"/>
                  </a:rPr>
                  <a:t>MeV </a:t>
                </a:r>
                <a:r>
                  <a:rPr lang="it-IT" sz="4000" dirty="0">
                    <a:solidFill>
                      <a:schemeClr val="tx1"/>
                    </a:solidFill>
                  </a:rPr>
                  <a:t>in</a:t>
                </a:r>
                <a14:m>
                  <m:oMath xmlns:m="http://schemas.openxmlformats.org/officeDocument/2006/math">
                    <m:sPre>
                      <m:sPrePr>
                        <m:ctrlPr>
                          <a:rPr lang="it-IT" sz="4000" i="1">
                            <a:solidFill>
                              <a:schemeClr val="tx1"/>
                            </a:solidFill>
                            <a:latin typeface="Cambria Math" panose="02040503050406030204" pitchFamily="18" charset="0"/>
                          </a:rPr>
                        </m:ctrlPr>
                      </m:sPrePr>
                      <m:sub>
                        <m:r>
                          <m:rPr>
                            <m:sty m:val="p"/>
                          </m:rPr>
                          <a:rPr lang="el-GR" sz="4000" i="1">
                            <a:solidFill>
                              <a:schemeClr val="tx1"/>
                            </a:solidFill>
                            <a:latin typeface="Cambria Math" panose="02040503050406030204" pitchFamily="18" charset="0"/>
                            <a:ea typeface="Cambria Math" panose="02040503050406030204" pitchFamily="18" charset="0"/>
                          </a:rPr>
                          <m:t>Λ</m:t>
                        </m:r>
                      </m:sub>
                      <m:sup>
                        <m:r>
                          <a:rPr lang="it-IT" sz="4000" i="1">
                            <a:solidFill>
                              <a:schemeClr val="tx1"/>
                            </a:solidFill>
                            <a:latin typeface="Cambria Math" panose="02040503050406030204" pitchFamily="18" charset="0"/>
                          </a:rPr>
                          <m:t>1</m:t>
                        </m:r>
                        <m:r>
                          <a:rPr lang="it-IT" sz="4000" b="0" i="1" smtClean="0">
                            <a:solidFill>
                              <a:schemeClr val="tx1"/>
                            </a:solidFill>
                            <a:latin typeface="Cambria Math" panose="02040503050406030204" pitchFamily="18" charset="0"/>
                          </a:rPr>
                          <m:t>6</m:t>
                        </m:r>
                      </m:sup>
                      <m:e>
                        <m:r>
                          <a:rPr lang="it-IT" sz="4000" b="0" i="1" smtClean="0">
                            <a:solidFill>
                              <a:schemeClr val="tx1"/>
                            </a:solidFill>
                            <a:latin typeface="Cambria Math" panose="02040503050406030204" pitchFamily="18" charset="0"/>
                          </a:rPr>
                          <m:t>𝑁</m:t>
                        </m:r>
                      </m:e>
                    </m:sPre>
                  </m:oMath>
                </a14:m>
                <a:r>
                  <a:rPr lang="en-US" sz="4000" dirty="0" smtClean="0">
                    <a:solidFill>
                      <a:schemeClr val="tx1"/>
                    </a:solidFill>
                    <a:latin typeface="Comic Sans MS" charset="0"/>
                    <a:cs typeface="Comic Sans MS" charset="0"/>
                  </a:rPr>
                  <a:t>measured </a:t>
                </a:r>
                <a:r>
                  <a:rPr lang="en-US" sz="4000" dirty="0">
                    <a:solidFill>
                      <a:schemeClr val="tx1"/>
                    </a:solidFill>
                    <a:latin typeface="Comic Sans MS" charset="0"/>
                    <a:cs typeface="Comic Sans MS" charset="0"/>
                  </a:rPr>
                  <a:t>for the first time with </a:t>
                </a:r>
                <a:r>
                  <a:rPr lang="en-US" sz="4000" dirty="0" smtClean="0">
                    <a:latin typeface="Comic Sans MS" charset="0"/>
                    <a:cs typeface="Comic Sans MS" charset="0"/>
                  </a:rPr>
                  <a:t>high</a:t>
                </a:r>
                <a:r>
                  <a:rPr lang="en-US" sz="4000" dirty="0" smtClean="0">
                    <a:solidFill>
                      <a:schemeClr val="tx1"/>
                    </a:solidFill>
                    <a:latin typeface="Comic Sans MS" charset="0"/>
                    <a:cs typeface="Comic Sans MS" charset="0"/>
                  </a:rPr>
                  <a:t> </a:t>
                </a:r>
                <a:r>
                  <a:rPr lang="en-US" sz="4000" dirty="0">
                    <a:solidFill>
                      <a:schemeClr val="tx1"/>
                    </a:solidFill>
                    <a:latin typeface="Comic Sans MS" charset="0"/>
                    <a:cs typeface="Comic Sans MS" charset="0"/>
                  </a:rPr>
                  <a:t>level of </a:t>
                </a:r>
                <a:r>
                  <a:rPr lang="en-US" sz="4000" dirty="0" smtClean="0">
                    <a:solidFill>
                      <a:schemeClr val="tx1"/>
                    </a:solidFill>
                    <a:latin typeface="Comic Sans MS" charset="0"/>
                    <a:cs typeface="Comic Sans MS" charset="0"/>
                  </a:rPr>
                  <a:t>accuracy</a:t>
                </a:r>
              </a:p>
              <a:p>
                <a:pPr marL="342900" indent="-342900" algn="l">
                  <a:buFontTx/>
                  <a:buChar char="-"/>
                </a:pPr>
                <a:r>
                  <a:rPr lang="it-IT" sz="4000" dirty="0">
                    <a:latin typeface="Comic Sans MS" charset="0"/>
                    <a:cs typeface="Comic Sans MS" charset="0"/>
                  </a:rPr>
                  <a:t>N</a:t>
                </a:r>
                <a:r>
                  <a:rPr lang="it-IT" sz="4000" dirty="0" smtClean="0">
                    <a:latin typeface="Comic Sans MS" charset="0"/>
                    <a:cs typeface="Comic Sans MS" charset="0"/>
                  </a:rPr>
                  <a:t>o </a:t>
                </a:r>
                <a:r>
                  <a:rPr lang="it-IT" sz="4000" dirty="0">
                    <a:latin typeface="Comic Sans MS" charset="0"/>
                    <a:cs typeface="Comic Sans MS" charset="0"/>
                  </a:rPr>
                  <a:t>strong </a:t>
                </a:r>
                <a:r>
                  <a:rPr lang="it-IT" sz="4000" dirty="0" err="1">
                    <a:latin typeface="Comic Sans MS" charset="0"/>
                    <a:cs typeface="Comic Sans MS" charset="0"/>
                  </a:rPr>
                  <a:t>evidence</a:t>
                </a:r>
                <a:r>
                  <a:rPr lang="it-IT" sz="4000" dirty="0">
                    <a:latin typeface="Comic Sans MS" charset="0"/>
                    <a:cs typeface="Comic Sans MS" charset="0"/>
                  </a:rPr>
                  <a:t> of </a:t>
                </a:r>
                <a:r>
                  <a:rPr lang="it-IT" sz="4000" dirty="0" err="1">
                    <a:latin typeface="Comic Sans MS" charset="0"/>
                    <a:cs typeface="Comic Sans MS" charset="0"/>
                  </a:rPr>
                  <a:t>charge-dependent</a:t>
                </a:r>
                <a:r>
                  <a:rPr lang="it-IT" sz="4000" dirty="0">
                    <a:latin typeface="Comic Sans MS" charset="0"/>
                    <a:cs typeface="Comic Sans MS" charset="0"/>
                  </a:rPr>
                  <a:t> </a:t>
                </a:r>
                <a:r>
                  <a:rPr lang="it-IT" sz="4000" dirty="0" err="1">
                    <a:latin typeface="Comic Sans MS" charset="0"/>
                    <a:cs typeface="Comic Sans MS" charset="0"/>
                  </a:rPr>
                  <a:t>effects</a:t>
                </a:r>
                <a:r>
                  <a:rPr lang="en-US" sz="4000" dirty="0" smtClean="0">
                    <a:latin typeface="Comic Sans MS" charset="0"/>
                    <a:cs typeface="Comic Sans MS" charset="0"/>
                  </a:rPr>
                  <a:t> </a:t>
                </a:r>
              </a:p>
              <a:p>
                <a:pPr marL="342900" indent="-342900" algn="l">
                  <a:buFontTx/>
                  <a:buChar char="-"/>
                </a:pPr>
                <a:r>
                  <a:rPr lang="it-IT" sz="4000" dirty="0" err="1" smtClean="0"/>
                  <a:t>Possible</a:t>
                </a:r>
                <a:r>
                  <a:rPr lang="it-IT" sz="4000" dirty="0" smtClean="0"/>
                  <a:t> </a:t>
                </a:r>
                <a:r>
                  <a:rPr lang="it-IT" sz="4000" dirty="0" err="1" smtClean="0"/>
                  <a:t>diﬀerent</a:t>
                </a:r>
                <a:r>
                  <a:rPr lang="it-IT" sz="4000" dirty="0" smtClean="0"/>
                  <a:t> </a:t>
                </a:r>
                <a:r>
                  <a:rPr lang="it-IT" sz="4000" dirty="0"/>
                  <a:t>balance of spin-</a:t>
                </a:r>
                <a:r>
                  <a:rPr lang="it-IT" sz="4000" dirty="0" err="1"/>
                  <a:t>ﬂip</a:t>
                </a:r>
                <a:r>
                  <a:rPr lang="it-IT" sz="4000" dirty="0"/>
                  <a:t> and non-spin-</a:t>
                </a:r>
                <a:r>
                  <a:rPr lang="it-IT" sz="4000" dirty="0" err="1"/>
                  <a:t>ﬂip</a:t>
                </a:r>
                <a:r>
                  <a:rPr lang="it-IT" sz="4000" dirty="0"/>
                  <a:t> </a:t>
                </a:r>
                <a:r>
                  <a:rPr lang="it-IT" sz="4000" dirty="0" err="1" smtClean="0"/>
                  <a:t>amplitudes</a:t>
                </a:r>
                <a:r>
                  <a:rPr lang="it-IT" sz="4000" dirty="0" smtClean="0"/>
                  <a:t> in the </a:t>
                </a:r>
                <a:r>
                  <a:rPr lang="it-IT" sz="4000" dirty="0" err="1" smtClean="0"/>
                  <a:t>elementary</a:t>
                </a:r>
                <a:r>
                  <a:rPr lang="it-IT" sz="4000" dirty="0" smtClean="0"/>
                  <a:t> </a:t>
                </a:r>
                <a:r>
                  <a:rPr lang="it-IT" sz="4000" dirty="0"/>
                  <a:t>model for the (</a:t>
                </a:r>
                <a:r>
                  <a:rPr lang="it-IT" sz="4000" dirty="0" err="1"/>
                  <a:t>e,e′K</a:t>
                </a:r>
                <a:r>
                  <a:rPr lang="it-IT" sz="4000" dirty="0"/>
                  <a:t>+) </a:t>
                </a:r>
                <a:r>
                  <a:rPr lang="it-IT" sz="4000" dirty="0" err="1" smtClean="0"/>
                  <a:t>reaction</a:t>
                </a:r>
                <a:r>
                  <a:rPr lang="it-IT" dirty="0" smtClean="0"/>
                  <a:t>.</a:t>
                </a:r>
              </a:p>
              <a:p>
                <a:pPr marL="342900" indent="-342900" algn="l">
                  <a:buFontTx/>
                  <a:buChar char="-"/>
                </a:pPr>
                <a:endParaRPr lang="it-IT" dirty="0">
                  <a:latin typeface="Comic Sans MS" charset="0"/>
                  <a:cs typeface="Comic Sans MS" charset="0"/>
                </a:endParaRPr>
              </a:p>
              <a:p>
                <a:pPr algn="l"/>
                <a:r>
                  <a:rPr lang="it-IT" sz="2900" dirty="0" err="1" smtClean="0">
                    <a:latin typeface="Comic Sans MS" charset="0"/>
                    <a:cs typeface="Comic Sans MS" charset="0"/>
                  </a:rPr>
                  <a:t>Different</a:t>
                </a:r>
                <a:r>
                  <a:rPr lang="it-IT" sz="2900" dirty="0" smtClean="0">
                    <a:latin typeface="Comic Sans MS" charset="0"/>
                    <a:cs typeface="Comic Sans MS" charset="0"/>
                  </a:rPr>
                  <a:t> </a:t>
                </a:r>
                <a:r>
                  <a:rPr lang="it-IT" sz="2900" dirty="0" err="1" smtClean="0">
                    <a:latin typeface="Comic Sans MS" charset="0"/>
                    <a:cs typeface="Comic Sans MS" charset="0"/>
                  </a:rPr>
                  <a:t>technical</a:t>
                </a:r>
                <a:r>
                  <a:rPr lang="it-IT" sz="2900" dirty="0" smtClean="0">
                    <a:latin typeface="Comic Sans MS" charset="0"/>
                    <a:cs typeface="Comic Sans MS" charset="0"/>
                  </a:rPr>
                  <a:t> </a:t>
                </a:r>
                <a:r>
                  <a:rPr lang="it-IT" sz="2900" dirty="0" err="1" smtClean="0">
                    <a:latin typeface="Comic Sans MS" charset="0"/>
                    <a:cs typeface="Comic Sans MS" charset="0"/>
                  </a:rPr>
                  <a:t>issues</a:t>
                </a:r>
                <a:r>
                  <a:rPr lang="it-IT" sz="2900" dirty="0" smtClean="0">
                    <a:latin typeface="Comic Sans MS" charset="0"/>
                    <a:cs typeface="Comic Sans MS" charset="0"/>
                  </a:rPr>
                  <a:t> </a:t>
                </a:r>
                <a:r>
                  <a:rPr lang="it-IT" sz="2900" dirty="0" err="1" smtClean="0">
                    <a:latin typeface="Comic Sans MS" charset="0"/>
                    <a:cs typeface="Comic Sans MS" charset="0"/>
                  </a:rPr>
                  <a:t>solved</a:t>
                </a:r>
                <a:r>
                  <a:rPr lang="it-IT" sz="2900" dirty="0" smtClean="0">
                    <a:latin typeface="Comic Sans MS" charset="0"/>
                    <a:cs typeface="Comic Sans MS" charset="0"/>
                  </a:rPr>
                  <a:t>. </a:t>
                </a:r>
                <a:r>
                  <a:rPr lang="it-IT" sz="2900" dirty="0" err="1" smtClean="0">
                    <a:latin typeface="Comic Sans MS" charset="0"/>
                    <a:cs typeface="Comic Sans MS" charset="0"/>
                  </a:rPr>
                  <a:t>This</a:t>
                </a:r>
                <a:r>
                  <a:rPr lang="it-IT" sz="2900" dirty="0" smtClean="0">
                    <a:latin typeface="Comic Sans MS" charset="0"/>
                    <a:cs typeface="Comic Sans MS" charset="0"/>
                  </a:rPr>
                  <a:t> </a:t>
                </a:r>
                <a:r>
                  <a:rPr lang="it-IT" sz="2900" dirty="0" err="1" smtClean="0">
                    <a:latin typeface="Comic Sans MS" charset="0"/>
                    <a:cs typeface="Comic Sans MS" charset="0"/>
                  </a:rPr>
                  <a:t>could</a:t>
                </a:r>
                <a:r>
                  <a:rPr lang="it-IT" sz="2900" dirty="0" smtClean="0">
                    <a:latin typeface="Comic Sans MS" charset="0"/>
                    <a:cs typeface="Comic Sans MS" charset="0"/>
                  </a:rPr>
                  <a:t> be of </a:t>
                </a:r>
                <a:r>
                  <a:rPr lang="it-IT" sz="2900" dirty="0" err="1" smtClean="0">
                    <a:latin typeface="Comic Sans MS" charset="0"/>
                    <a:cs typeface="Comic Sans MS" charset="0"/>
                  </a:rPr>
                  <a:t>great</a:t>
                </a:r>
                <a:r>
                  <a:rPr lang="it-IT" sz="2900" dirty="0" smtClean="0">
                    <a:latin typeface="Comic Sans MS" charset="0"/>
                    <a:cs typeface="Comic Sans MS" charset="0"/>
                  </a:rPr>
                  <a:t> </a:t>
                </a:r>
                <a:r>
                  <a:rPr lang="it-IT" sz="2900" dirty="0" err="1" smtClean="0">
                    <a:latin typeface="Comic Sans MS" charset="0"/>
                    <a:cs typeface="Comic Sans MS" charset="0"/>
                  </a:rPr>
                  <a:t>importance</a:t>
                </a:r>
                <a:r>
                  <a:rPr lang="it-IT" sz="2900" dirty="0" smtClean="0">
                    <a:latin typeface="Comic Sans MS" charset="0"/>
                    <a:cs typeface="Comic Sans MS" charset="0"/>
                  </a:rPr>
                  <a:t> for future </a:t>
                </a:r>
                <a:r>
                  <a:rPr lang="it-IT" sz="2900" dirty="0" err="1" smtClean="0">
                    <a:latin typeface="Comic Sans MS" charset="0"/>
                    <a:cs typeface="Comic Sans MS" charset="0"/>
                  </a:rPr>
                  <a:t>expements</a:t>
                </a:r>
                <a:r>
                  <a:rPr lang="it-IT" sz="2900" dirty="0" smtClean="0">
                    <a:latin typeface="Comic Sans MS" charset="0"/>
                    <a:cs typeface="Comic Sans MS" charset="0"/>
                  </a:rPr>
                  <a:t> (</a:t>
                </a:r>
                <a:r>
                  <a:rPr lang="it-IT" sz="2900" dirty="0" err="1" smtClean="0">
                    <a:latin typeface="Comic Sans MS" charset="0"/>
                    <a:cs typeface="Comic Sans MS" charset="0"/>
                  </a:rPr>
                  <a:t>not</a:t>
                </a:r>
                <a:r>
                  <a:rPr lang="it-IT" sz="2900" dirty="0" smtClean="0">
                    <a:latin typeface="Comic Sans MS" charset="0"/>
                    <a:cs typeface="Comic Sans MS" charset="0"/>
                  </a:rPr>
                  <a:t> </a:t>
                </a:r>
                <a:r>
                  <a:rPr lang="it-IT" sz="2900" dirty="0" err="1" smtClean="0">
                    <a:latin typeface="Comic Sans MS" charset="0"/>
                    <a:cs typeface="Comic Sans MS" charset="0"/>
                  </a:rPr>
                  <a:t>only</a:t>
                </a:r>
                <a:r>
                  <a:rPr lang="it-IT" sz="2900" dirty="0" smtClean="0">
                    <a:latin typeface="Comic Sans MS" charset="0"/>
                    <a:cs typeface="Comic Sans MS" charset="0"/>
                  </a:rPr>
                  <a:t> in the </a:t>
                </a:r>
                <a:r>
                  <a:rPr lang="it-IT" sz="2900" dirty="0" err="1" smtClean="0">
                    <a:latin typeface="Comic Sans MS" charset="0"/>
                    <a:cs typeface="Comic Sans MS" charset="0"/>
                  </a:rPr>
                  <a:t>hypernuclear</a:t>
                </a:r>
                <a:r>
                  <a:rPr lang="it-IT" sz="2900" dirty="0" smtClean="0">
                    <a:latin typeface="Comic Sans MS" charset="0"/>
                    <a:cs typeface="Comic Sans MS" charset="0"/>
                  </a:rPr>
                  <a:t> </a:t>
                </a:r>
                <a:r>
                  <a:rPr lang="it-IT" sz="2900" dirty="0" err="1" smtClean="0">
                    <a:latin typeface="Comic Sans MS" charset="0"/>
                    <a:cs typeface="Comic Sans MS" charset="0"/>
                  </a:rPr>
                  <a:t>field</a:t>
                </a:r>
                <a:r>
                  <a:rPr lang="it-IT" sz="2900" dirty="0" smtClean="0">
                    <a:latin typeface="Comic Sans MS" charset="0"/>
                    <a:cs typeface="Comic Sans MS" charset="0"/>
                  </a:rPr>
                  <a:t>).</a:t>
                </a:r>
                <a:endParaRPr lang="en-US" sz="2900" dirty="0" smtClean="0">
                  <a:latin typeface="Comic Sans MS" charset="0"/>
                  <a:cs typeface="Comic Sans MS" charset="0"/>
                </a:endParaRPr>
              </a:p>
              <a:p>
                <a:pPr marL="342900" indent="-342900" algn="l">
                  <a:buFontTx/>
                  <a:buChar char="-"/>
                </a:pPr>
                <a:endParaRPr lang="en-US" sz="2900" dirty="0">
                  <a:solidFill>
                    <a:schemeClr val="tx1"/>
                  </a:solidFill>
                  <a:latin typeface="Comic Sans MS" charset="0"/>
                  <a:cs typeface="Comic Sans MS" charset="0"/>
                </a:endParaRPr>
              </a:p>
              <a:p>
                <a:pPr marL="342900" indent="-342900" algn="l">
                  <a:buFontTx/>
                  <a:buChar char="-"/>
                </a:pPr>
                <a:endParaRPr lang="en-US" baseline="-25000" dirty="0" smtClean="0">
                  <a:latin typeface="Comic Sans MS" charset="0"/>
                  <a:cs typeface="Comic Sans MS" charset="0"/>
                </a:endParaRPr>
              </a:p>
              <a:p>
                <a:pPr marL="342900" indent="-342900" algn="l">
                  <a:buFontTx/>
                  <a:buChar char="-"/>
                </a:pPr>
                <a:endParaRPr lang="en-US" baseline="-25000" dirty="0">
                  <a:latin typeface="Comic Sans MS" charset="0"/>
                  <a:cs typeface="Comic Sans MS" charset="0"/>
                </a:endParaRPr>
              </a:p>
              <a:p>
                <a:pPr marL="342900" indent="-342900" algn="l">
                  <a:buFontTx/>
                  <a:buChar char="-"/>
                </a:pPr>
                <a:endParaRPr lang="it-IT" dirty="0" smtClean="0"/>
              </a:p>
              <a:p>
                <a:pPr marL="342900" indent="-342900" algn="l">
                  <a:buFontTx/>
                  <a:buChar char="-"/>
                </a:pPr>
                <a:endParaRPr lang="it-IT" dirty="0" smtClean="0"/>
              </a:p>
              <a:p>
                <a:endParaRPr lang="it-IT"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143000" y="1549399"/>
                <a:ext cx="9839325" cy="4746625"/>
              </a:xfrm>
              <a:blipFill rotWithShape="0">
                <a:blip r:embed="rId2"/>
                <a:stretch>
                  <a:fillRect l="-1363" t="-2953"/>
                </a:stretch>
              </a:blipFill>
            </p:spPr>
            <p:txBody>
              <a:bodyPr/>
              <a:lstStyle/>
              <a:p>
                <a:r>
                  <a:rPr lang="it-IT">
                    <a:noFill/>
                  </a:rPr>
                  <a:t> </a:t>
                </a:r>
              </a:p>
            </p:txBody>
          </p:sp>
        </mc:Fallback>
      </mc:AlternateContent>
    </p:spTree>
    <p:extLst>
      <p:ext uri="{BB962C8B-B14F-4D97-AF65-F5344CB8AC3E}">
        <p14:creationId xmlns:p14="http://schemas.microsoft.com/office/powerpoint/2010/main" val="3780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1919289" y="6381750"/>
            <a:ext cx="8459787" cy="0"/>
          </a:xfrm>
          <a:prstGeom prst="line">
            <a:avLst/>
          </a:prstGeom>
          <a:noFill/>
          <a:ln w="38100">
            <a:solidFill>
              <a:srgbClr val="99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3075" name="Rectangle 3"/>
          <p:cNvSpPr>
            <a:spLocks noChangeArrowheads="1"/>
          </p:cNvSpPr>
          <p:nvPr/>
        </p:nvSpPr>
        <p:spPr bwMode="auto">
          <a:xfrm>
            <a:off x="1735139" y="2781578"/>
            <a:ext cx="4783137" cy="36933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3076" name="Line 4"/>
          <p:cNvSpPr>
            <a:spLocks noChangeShapeType="1"/>
          </p:cNvSpPr>
          <p:nvPr/>
        </p:nvSpPr>
        <p:spPr bwMode="auto">
          <a:xfrm>
            <a:off x="1919289" y="6381750"/>
            <a:ext cx="8459787" cy="0"/>
          </a:xfrm>
          <a:prstGeom prst="line">
            <a:avLst/>
          </a:prstGeom>
          <a:noFill/>
          <a:ln w="38100">
            <a:solidFill>
              <a:srgbClr val="99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t-IT"/>
          </a:p>
        </p:txBody>
      </p:sp>
      <p:sp>
        <p:nvSpPr>
          <p:cNvPr id="3077" name="Text Box 5"/>
          <p:cNvSpPr txBox="1">
            <a:spLocks noChangeArrowheads="1"/>
          </p:cNvSpPr>
          <p:nvPr/>
        </p:nvSpPr>
        <p:spPr bwMode="auto">
          <a:xfrm>
            <a:off x="1924051" y="220663"/>
            <a:ext cx="51667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accent2"/>
                </a:solidFill>
                <a:latin typeface="Verdana" panose="020B0604030504040204" pitchFamily="34" charset="0"/>
              </a:rPr>
              <a:t>J</a:t>
            </a:r>
            <a:r>
              <a:rPr lang="it-IT" altLang="it-IT" sz="2400">
                <a:solidFill>
                  <a:schemeClr val="accent2"/>
                </a:solidFill>
                <a:latin typeface="Verdana" panose="020B0604030504040204" pitchFamily="34" charset="0"/>
              </a:rPr>
              <a:t>LAB</a:t>
            </a:r>
            <a:r>
              <a:rPr lang="it-IT" altLang="it-IT" sz="2400">
                <a:latin typeface="Verdana" panose="020B0604030504040204" pitchFamily="34" charset="0"/>
              </a:rPr>
              <a:t> Hall </a:t>
            </a:r>
            <a:r>
              <a:rPr lang="it-IT" altLang="it-IT" sz="2800" b="1">
                <a:solidFill>
                  <a:schemeClr val="accent2"/>
                </a:solidFill>
                <a:latin typeface="Verdana" panose="020B0604030504040204" pitchFamily="34" charset="0"/>
              </a:rPr>
              <a:t>A</a:t>
            </a:r>
            <a:r>
              <a:rPr lang="it-IT" altLang="it-IT" sz="2400">
                <a:latin typeface="Verdana" panose="020B0604030504040204" pitchFamily="34" charset="0"/>
              </a:rPr>
              <a:t> </a:t>
            </a:r>
            <a:r>
              <a:rPr lang="en-US" altLang="it-IT" sz="2400">
                <a:latin typeface="Verdana" panose="020B0604030504040204" pitchFamily="34" charset="0"/>
              </a:rPr>
              <a:t>Experimental setup</a:t>
            </a:r>
            <a:endParaRPr lang="it-IT" altLang="it-IT">
              <a:latin typeface="Verdana" panose="020B0604030504040204" pitchFamily="34" charset="0"/>
            </a:endParaRPr>
          </a:p>
        </p:txBody>
      </p:sp>
      <p:pic>
        <p:nvPicPr>
          <p:cNvPr id="3078" name="Picture 6" descr="halla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1322388"/>
            <a:ext cx="4641850" cy="3282950"/>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Box 7"/>
          <p:cNvSpPr txBox="1">
            <a:spLocks noChangeArrowheads="1"/>
          </p:cNvSpPr>
          <p:nvPr/>
        </p:nvSpPr>
        <p:spPr bwMode="auto">
          <a:xfrm>
            <a:off x="1665289" y="762001"/>
            <a:ext cx="774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sz="2000">
                <a:solidFill>
                  <a:srgbClr val="CC3300"/>
                </a:solidFill>
                <a:latin typeface="Comic Sans MS" panose="030F0702030302020204" pitchFamily="66" charset="0"/>
              </a:rPr>
              <a:t>The two </a:t>
            </a:r>
            <a:r>
              <a:rPr lang="en-US" altLang="it-IT" sz="2000" b="1">
                <a:solidFill>
                  <a:srgbClr val="CC3300"/>
                </a:solidFill>
                <a:latin typeface="Comic Sans MS" panose="030F0702030302020204" pitchFamily="66" charset="0"/>
              </a:rPr>
              <a:t>H</a:t>
            </a:r>
            <a:r>
              <a:rPr lang="en-US" altLang="it-IT" sz="2000">
                <a:solidFill>
                  <a:srgbClr val="CC3300"/>
                </a:solidFill>
                <a:latin typeface="Comic Sans MS" panose="030F0702030302020204" pitchFamily="66" charset="0"/>
              </a:rPr>
              <a:t>igh </a:t>
            </a:r>
            <a:r>
              <a:rPr lang="en-US" altLang="it-IT" sz="2000" b="1">
                <a:solidFill>
                  <a:srgbClr val="CC3300"/>
                </a:solidFill>
                <a:latin typeface="Comic Sans MS" panose="030F0702030302020204" pitchFamily="66" charset="0"/>
              </a:rPr>
              <a:t>R</a:t>
            </a:r>
            <a:r>
              <a:rPr lang="en-US" altLang="it-IT" sz="2000">
                <a:solidFill>
                  <a:srgbClr val="CC3300"/>
                </a:solidFill>
                <a:latin typeface="Comic Sans MS" panose="030F0702030302020204" pitchFamily="66" charset="0"/>
              </a:rPr>
              <a:t>esolution </a:t>
            </a:r>
            <a:r>
              <a:rPr lang="en-US" altLang="it-IT" sz="2000" b="1">
                <a:solidFill>
                  <a:srgbClr val="CC3300"/>
                </a:solidFill>
                <a:latin typeface="Comic Sans MS" panose="030F0702030302020204" pitchFamily="66" charset="0"/>
              </a:rPr>
              <a:t>S</a:t>
            </a:r>
            <a:r>
              <a:rPr lang="en-US" altLang="it-IT" sz="2000">
                <a:solidFill>
                  <a:srgbClr val="CC3300"/>
                </a:solidFill>
                <a:latin typeface="Comic Sans MS" panose="030F0702030302020204" pitchFamily="66" charset="0"/>
              </a:rPr>
              <a:t>pectrometer (HRS) in Hall </a:t>
            </a:r>
            <a:r>
              <a:rPr lang="en-US" altLang="it-IT" sz="2000" b="1">
                <a:solidFill>
                  <a:srgbClr val="CC3300"/>
                </a:solidFill>
                <a:latin typeface="Comic Sans MS" panose="030F0702030302020204" pitchFamily="66" charset="0"/>
              </a:rPr>
              <a:t>A</a:t>
            </a:r>
            <a:r>
              <a:rPr lang="en-US" altLang="it-IT" sz="2000">
                <a:solidFill>
                  <a:srgbClr val="CC3300"/>
                </a:solidFill>
                <a:latin typeface="Comic Sans MS" panose="030F0702030302020204" pitchFamily="66" charset="0"/>
              </a:rPr>
              <a:t> @ JLab</a:t>
            </a:r>
            <a:endParaRPr lang="en-US" altLang="it-IT" sz="2000">
              <a:latin typeface="Comic Sans MS" panose="030F0702030302020204" pitchFamily="66" charset="0"/>
            </a:endParaRPr>
          </a:p>
        </p:txBody>
      </p:sp>
      <p:sp>
        <p:nvSpPr>
          <p:cNvPr id="3080" name="Rectangle 8"/>
          <p:cNvSpPr>
            <a:spLocks noChangeArrowheads="1"/>
          </p:cNvSpPr>
          <p:nvPr/>
        </p:nvSpPr>
        <p:spPr bwMode="auto">
          <a:xfrm>
            <a:off x="6051551" y="4463534"/>
            <a:ext cx="4405313" cy="36933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pic>
        <p:nvPicPr>
          <p:cNvPr id="3081" name="Picture 9" descr="hallacomb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3087688"/>
            <a:ext cx="4341813" cy="3136900"/>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10"/>
          <p:cNvSpPr>
            <a:spLocks noChangeArrowheads="1"/>
          </p:cNvSpPr>
          <p:nvPr/>
        </p:nvSpPr>
        <p:spPr bwMode="auto">
          <a:xfrm>
            <a:off x="7010400" y="1662639"/>
            <a:ext cx="3155031" cy="11387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t-IT" altLang="it-IT" sz="1600" b="1" dirty="0" err="1">
                <a:latin typeface="Verdana" panose="020B0604030504040204" pitchFamily="34" charset="0"/>
              </a:rPr>
              <a:t>Beam</a:t>
            </a:r>
            <a:r>
              <a:rPr lang="it-IT" altLang="it-IT" sz="1600" b="1" dirty="0">
                <a:latin typeface="Verdana" panose="020B0604030504040204" pitchFamily="34" charset="0"/>
              </a:rPr>
              <a:t> </a:t>
            </a:r>
            <a:r>
              <a:rPr lang="it-IT" altLang="it-IT" sz="1600" b="1" dirty="0" err="1">
                <a:latin typeface="Verdana" panose="020B0604030504040204" pitchFamily="34" charset="0"/>
              </a:rPr>
              <a:t>energy</a:t>
            </a:r>
            <a:r>
              <a:rPr lang="it-IT" altLang="it-IT" sz="1600" dirty="0">
                <a:latin typeface="Verdana" panose="020B0604030504040204" pitchFamily="34" charset="0"/>
              </a:rPr>
              <a:t>: </a:t>
            </a:r>
            <a:r>
              <a:rPr lang="it-IT" altLang="it-IT" sz="1600" dirty="0" smtClean="0">
                <a:latin typeface="Verdana" panose="020B0604030504040204" pitchFamily="34" charset="0"/>
              </a:rPr>
              <a:t>3.</a:t>
            </a:r>
            <a:r>
              <a:rPr lang="en-US" altLang="it-IT" sz="1600" dirty="0">
                <a:latin typeface="Verdana" panose="020B0604030504040204" pitchFamily="34" charset="0"/>
              </a:rPr>
              <a:t>7</a:t>
            </a:r>
            <a:r>
              <a:rPr lang="it-IT" altLang="it-IT" sz="1600" dirty="0">
                <a:latin typeface="Verdana" panose="020B0604030504040204" pitchFamily="34" charset="0"/>
              </a:rPr>
              <a:t> </a:t>
            </a:r>
            <a:r>
              <a:rPr lang="it-IT" altLang="it-IT" sz="1600" dirty="0" err="1">
                <a:latin typeface="Verdana" panose="020B0604030504040204" pitchFamily="34" charset="0"/>
              </a:rPr>
              <a:t>GeV</a:t>
            </a:r>
            <a:endParaRPr lang="en-US" altLang="it-IT" sz="1600" dirty="0">
              <a:latin typeface="Verdana" panose="020B0604030504040204" pitchFamily="34" charset="0"/>
            </a:endParaRPr>
          </a:p>
          <a:p>
            <a:r>
              <a:rPr lang="en-US" altLang="it-IT" b="1" dirty="0" err="1">
                <a:solidFill>
                  <a:schemeClr val="accent2"/>
                </a:solidFill>
                <a:latin typeface="Symbol" panose="05050102010706020507" pitchFamily="18" charset="2"/>
              </a:rPr>
              <a:t>s</a:t>
            </a:r>
            <a:r>
              <a:rPr lang="en-US" altLang="it-IT" sz="1600" b="1" dirty="0" err="1">
                <a:solidFill>
                  <a:schemeClr val="accent2"/>
                </a:solidFill>
                <a:latin typeface="Verdana" panose="020B0604030504040204" pitchFamily="34" charset="0"/>
              </a:rPr>
              <a:t>E</a:t>
            </a:r>
            <a:r>
              <a:rPr lang="en-US" altLang="it-IT" sz="1600" b="1" dirty="0">
                <a:solidFill>
                  <a:schemeClr val="accent2"/>
                </a:solidFill>
                <a:latin typeface="Verdana" panose="020B0604030504040204" pitchFamily="34" charset="0"/>
              </a:rPr>
              <a:t>/E :              2.5 10</a:t>
            </a:r>
            <a:r>
              <a:rPr lang="en-US" altLang="it-IT" sz="1600" b="1" baseline="30000" dirty="0">
                <a:solidFill>
                  <a:schemeClr val="accent2"/>
                </a:solidFill>
                <a:latin typeface="Verdana" panose="020B0604030504040204" pitchFamily="34" charset="0"/>
              </a:rPr>
              <a:t>-5</a:t>
            </a:r>
            <a:endParaRPr lang="it-IT" altLang="it-IT" sz="1600" b="1" baseline="30000" dirty="0">
              <a:solidFill>
                <a:schemeClr val="accent2"/>
              </a:solidFill>
              <a:latin typeface="Verdana" panose="020B0604030504040204" pitchFamily="34" charset="0"/>
            </a:endParaRPr>
          </a:p>
          <a:p>
            <a:r>
              <a:rPr lang="it-IT" altLang="it-IT" sz="1600" b="1" dirty="0" err="1">
                <a:latin typeface="Verdana" panose="020B0604030504040204" pitchFamily="34" charset="0"/>
              </a:rPr>
              <a:t>Beam</a:t>
            </a:r>
            <a:r>
              <a:rPr lang="it-IT" altLang="it-IT" sz="1600" b="1" dirty="0">
                <a:latin typeface="Verdana" panose="020B0604030504040204" pitchFamily="34" charset="0"/>
              </a:rPr>
              <a:t> </a:t>
            </a:r>
            <a:r>
              <a:rPr lang="it-IT" altLang="it-IT" sz="1600" b="1" dirty="0" err="1">
                <a:latin typeface="Verdana" panose="020B0604030504040204" pitchFamily="34" charset="0"/>
              </a:rPr>
              <a:t>current</a:t>
            </a:r>
            <a:r>
              <a:rPr lang="it-IT" altLang="it-IT" sz="1600" dirty="0">
                <a:latin typeface="Verdana" panose="020B0604030504040204" pitchFamily="34" charset="0"/>
              </a:rPr>
              <a:t>: </a:t>
            </a:r>
            <a:r>
              <a:rPr lang="it-IT" altLang="it-IT" sz="1600" dirty="0" smtClean="0">
                <a:latin typeface="Verdana" panose="020B0604030504040204" pitchFamily="34" charset="0"/>
              </a:rPr>
              <a:t>100 </a:t>
            </a:r>
            <a:r>
              <a:rPr lang="it-IT" altLang="it-IT" dirty="0" err="1">
                <a:latin typeface="Symbol" panose="05050102010706020507" pitchFamily="18" charset="2"/>
              </a:rPr>
              <a:t>m</a:t>
            </a:r>
            <a:r>
              <a:rPr lang="it-IT" altLang="it-IT" sz="1600" dirty="0" err="1">
                <a:latin typeface="Verdana" panose="020B0604030504040204" pitchFamily="34" charset="0"/>
              </a:rPr>
              <a:t>A</a:t>
            </a:r>
            <a:endParaRPr lang="it-IT" altLang="it-IT" sz="1600" dirty="0">
              <a:latin typeface="Verdana" panose="020B0604030504040204" pitchFamily="34" charset="0"/>
            </a:endParaRPr>
          </a:p>
          <a:p>
            <a:r>
              <a:rPr lang="it-IT" altLang="it-IT" sz="1600" b="1" dirty="0">
                <a:latin typeface="Verdana" panose="020B0604030504040204" pitchFamily="34" charset="0"/>
              </a:rPr>
              <a:t>Targets</a:t>
            </a:r>
            <a:r>
              <a:rPr lang="it-IT" altLang="it-IT" sz="1600" dirty="0">
                <a:latin typeface="Verdana" panose="020B0604030504040204" pitchFamily="34" charset="0"/>
              </a:rPr>
              <a:t> :</a:t>
            </a:r>
            <a:r>
              <a:rPr lang="en-US" altLang="it-IT" sz="1600" b="1" dirty="0">
                <a:latin typeface="Verdana" panose="020B0604030504040204" pitchFamily="34" charset="0"/>
              </a:rPr>
              <a:t> </a:t>
            </a:r>
            <a:r>
              <a:rPr lang="en-US" altLang="it-IT" sz="1600" b="1" baseline="30000" dirty="0">
                <a:latin typeface="Verdana" panose="020B0604030504040204" pitchFamily="34" charset="0"/>
              </a:rPr>
              <a:t>12</a:t>
            </a:r>
            <a:r>
              <a:rPr lang="en-US" altLang="it-IT" sz="1600" b="1" dirty="0">
                <a:latin typeface="Verdana" panose="020B0604030504040204" pitchFamily="34" charset="0"/>
              </a:rPr>
              <a:t>C</a:t>
            </a:r>
            <a:r>
              <a:rPr lang="en-US" altLang="it-IT" sz="1600" dirty="0">
                <a:latin typeface="Verdana" panose="020B0604030504040204" pitchFamily="34" charset="0"/>
              </a:rPr>
              <a:t>,</a:t>
            </a:r>
            <a:r>
              <a:rPr lang="en-US" altLang="it-IT" sz="1600" b="1" dirty="0">
                <a:latin typeface="Verdana" panose="020B0604030504040204" pitchFamily="34" charset="0"/>
              </a:rPr>
              <a:t> </a:t>
            </a:r>
            <a:r>
              <a:rPr lang="en-US" altLang="it-IT" sz="1600" b="1" dirty="0" smtClean="0">
                <a:latin typeface="Verdana" panose="020B0604030504040204" pitchFamily="34" charset="0"/>
              </a:rPr>
              <a:t>H</a:t>
            </a:r>
            <a:r>
              <a:rPr lang="en-US" altLang="it-IT" sz="1600" b="1" baseline="-25000" dirty="0" smtClean="0">
                <a:latin typeface="Verdana" panose="020B0604030504040204" pitchFamily="34" charset="0"/>
              </a:rPr>
              <a:t>2</a:t>
            </a:r>
            <a:r>
              <a:rPr lang="en-US" altLang="it-IT" sz="1600" b="1" dirty="0" smtClean="0">
                <a:latin typeface="Verdana" panose="020B0604030504040204" pitchFamily="34" charset="0"/>
              </a:rPr>
              <a:t>O</a:t>
            </a:r>
            <a:r>
              <a:rPr lang="en-US" altLang="it-IT" sz="1600" dirty="0" smtClean="0">
                <a:latin typeface="Verdana" panose="020B0604030504040204" pitchFamily="34" charset="0"/>
              </a:rPr>
              <a:t>, </a:t>
            </a:r>
            <a:r>
              <a:rPr lang="en-US" altLang="it-IT" sz="1600" b="1" baseline="30000" dirty="0" smtClean="0">
                <a:latin typeface="Verdana" panose="020B0604030504040204" pitchFamily="34" charset="0"/>
              </a:rPr>
              <a:t>9</a:t>
            </a:r>
            <a:r>
              <a:rPr lang="en-US" altLang="it-IT" sz="1600" b="1" dirty="0" smtClean="0">
                <a:latin typeface="Verdana" panose="020B0604030504040204" pitchFamily="34" charset="0"/>
              </a:rPr>
              <a:t>Be, H</a:t>
            </a:r>
            <a:r>
              <a:rPr lang="en-US" altLang="it-IT" sz="1600" b="1" dirty="0" smtClean="0">
                <a:latin typeface="Verdana" panose="020B0604030504040204" pitchFamily="34" charset="0"/>
              </a:rPr>
              <a:t> </a:t>
            </a:r>
            <a:endParaRPr lang="it-IT" altLang="it-IT" sz="1600" dirty="0">
              <a:latin typeface="Verdana" panose="020B0604030504040204" pitchFamily="34" charset="0"/>
            </a:endParaRPr>
          </a:p>
        </p:txBody>
      </p:sp>
      <p:sp>
        <p:nvSpPr>
          <p:cNvPr id="3083" name="Rectangle 11"/>
          <p:cNvSpPr>
            <a:spLocks noChangeArrowheads="1"/>
          </p:cNvSpPr>
          <p:nvPr/>
        </p:nvSpPr>
        <p:spPr bwMode="auto">
          <a:xfrm>
            <a:off x="1804989" y="4729163"/>
            <a:ext cx="4103687" cy="1598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it-IT" sz="1600" b="1">
                <a:latin typeface="Verdana" panose="020B0604030504040204" pitchFamily="34" charset="0"/>
              </a:rPr>
              <a:t>HRS – QQDQ main characteristics:</a:t>
            </a:r>
          </a:p>
          <a:p>
            <a:r>
              <a:rPr lang="en-US" altLang="it-IT" sz="1600">
                <a:latin typeface="Verdana" panose="020B0604030504040204" pitchFamily="34" charset="0"/>
              </a:rPr>
              <a:t>Momentum range</a:t>
            </a:r>
            <a:r>
              <a:rPr lang="it-IT" altLang="it-IT" sz="1600">
                <a:latin typeface="Verdana" panose="020B0604030504040204" pitchFamily="34" charset="0"/>
              </a:rPr>
              <a:t>:</a:t>
            </a:r>
            <a:r>
              <a:rPr lang="en-US" altLang="it-IT" sz="1600">
                <a:latin typeface="Verdana" panose="020B0604030504040204" pitchFamily="34" charset="0"/>
              </a:rPr>
              <a:t>   0.3</a:t>
            </a:r>
            <a:r>
              <a:rPr lang="it-IT" altLang="it-IT" sz="1600">
                <a:latin typeface="Verdana" panose="020B0604030504040204" pitchFamily="34" charset="0"/>
              </a:rPr>
              <a:t>, </a:t>
            </a:r>
            <a:r>
              <a:rPr lang="en-US" altLang="it-IT" sz="1600">
                <a:latin typeface="Verdana" panose="020B0604030504040204" pitchFamily="34" charset="0"/>
              </a:rPr>
              <a:t>4.0</a:t>
            </a:r>
            <a:r>
              <a:rPr lang="it-IT" altLang="it-IT" sz="1600">
                <a:latin typeface="Verdana" panose="020B0604030504040204" pitchFamily="34" charset="0"/>
              </a:rPr>
              <a:t> GeV</a:t>
            </a:r>
            <a:r>
              <a:rPr lang="en-US" altLang="it-IT" sz="1600">
                <a:latin typeface="Verdana" panose="020B0604030504040204" pitchFamily="34" charset="0"/>
              </a:rPr>
              <a:t>/c</a:t>
            </a:r>
            <a:endParaRPr lang="it-IT" altLang="it-IT" sz="1600">
              <a:latin typeface="Verdana" panose="020B0604030504040204" pitchFamily="34" charset="0"/>
            </a:endParaRPr>
          </a:p>
          <a:p>
            <a:r>
              <a:rPr lang="en-US" altLang="it-IT" b="1">
                <a:solidFill>
                  <a:schemeClr val="accent2"/>
                </a:solidFill>
                <a:latin typeface="Symbol" panose="05050102010706020507" pitchFamily="18" charset="2"/>
              </a:rPr>
              <a:t>D</a:t>
            </a:r>
            <a:r>
              <a:rPr lang="en-US" altLang="it-IT" sz="1600" b="1">
                <a:solidFill>
                  <a:schemeClr val="accent2"/>
                </a:solidFill>
                <a:latin typeface="Verdana" panose="020B0604030504040204" pitchFamily="34" charset="0"/>
              </a:rPr>
              <a:t>p/p (FWHM):	    10</a:t>
            </a:r>
            <a:r>
              <a:rPr lang="en-US" altLang="it-IT" sz="1600" b="1" baseline="30000">
                <a:solidFill>
                  <a:schemeClr val="accent2"/>
                </a:solidFill>
                <a:latin typeface="Verdana" panose="020B0604030504040204" pitchFamily="34" charset="0"/>
              </a:rPr>
              <a:t>-4</a:t>
            </a:r>
            <a:endParaRPr lang="it-IT" altLang="it-IT" sz="1600" b="1" baseline="30000">
              <a:solidFill>
                <a:schemeClr val="accent2"/>
              </a:solidFill>
              <a:latin typeface="Verdana" panose="020B0604030504040204" pitchFamily="34" charset="0"/>
            </a:endParaRPr>
          </a:p>
          <a:p>
            <a:r>
              <a:rPr lang="en-US" altLang="it-IT" sz="1600">
                <a:latin typeface="Verdana" panose="020B0604030504040204" pitchFamily="34" charset="0"/>
              </a:rPr>
              <a:t>Momentum accept.: ± 5 % </a:t>
            </a:r>
            <a:endParaRPr lang="it-IT" altLang="it-IT" sz="1600">
              <a:latin typeface="Verdana" panose="020B0604030504040204" pitchFamily="34" charset="0"/>
            </a:endParaRPr>
          </a:p>
          <a:p>
            <a:r>
              <a:rPr lang="en-US" altLang="it-IT" sz="1600">
                <a:latin typeface="Verdana" panose="020B0604030504040204" pitchFamily="34" charset="0"/>
              </a:rPr>
              <a:t>Solid angle: 	    5 – 6 msr</a:t>
            </a:r>
          </a:p>
          <a:p>
            <a:r>
              <a:rPr lang="en-US" altLang="it-IT" sz="1600" b="1">
                <a:latin typeface="Verdana" panose="020B0604030504040204" pitchFamily="34" charset="0"/>
              </a:rPr>
              <a:t>Minimum Angle :   12.5°</a:t>
            </a:r>
            <a:endParaRPr lang="it-IT" altLang="it-IT" sz="1600" b="1">
              <a:latin typeface="Verdana" panose="020B0604030504040204" pitchFamily="34" charset="0"/>
            </a:endParaRPr>
          </a:p>
        </p:txBody>
      </p:sp>
    </p:spTree>
    <p:extLst>
      <p:ext uri="{BB962C8B-B14F-4D97-AF65-F5344CB8AC3E}">
        <p14:creationId xmlns:p14="http://schemas.microsoft.com/office/powerpoint/2010/main" val="3202157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2665" y="3263384"/>
            <a:ext cx="1604927" cy="707886"/>
          </a:xfrm>
          <a:prstGeom prst="rect">
            <a:avLst/>
          </a:prstGeom>
        </p:spPr>
        <p:txBody>
          <a:bodyPr wrap="none">
            <a:spAutoFit/>
          </a:bodyPr>
          <a:lstStyle/>
          <a:p>
            <a:r>
              <a:rPr lang="it-IT" sz="4000" dirty="0" err="1" smtClean="0">
                <a:solidFill>
                  <a:schemeClr val="accent2"/>
                </a:solidFill>
                <a:latin typeface="Comic Sans MS" charset="0"/>
              </a:rPr>
              <a:t>Spare</a:t>
            </a:r>
            <a:endParaRPr lang="it-IT" sz="4000" dirty="0">
              <a:solidFill>
                <a:schemeClr val="tx2"/>
              </a:solidFill>
              <a:latin typeface="Verdana" charset="0"/>
            </a:endParaRPr>
          </a:p>
        </p:txBody>
      </p:sp>
    </p:spTree>
    <p:extLst>
      <p:ext uri="{BB962C8B-B14F-4D97-AF65-F5344CB8AC3E}">
        <p14:creationId xmlns:p14="http://schemas.microsoft.com/office/powerpoint/2010/main" val="3209526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07565" y="150068"/>
            <a:ext cx="7776864" cy="2802260"/>
          </a:xfrm>
          <a:prstGeom prst="rect">
            <a:avLst/>
          </a:prstGeom>
        </p:spPr>
      </p:pic>
      <p:pic>
        <p:nvPicPr>
          <p:cNvPr id="2" name="Immagine 1"/>
          <p:cNvPicPr>
            <a:picLocks noChangeAspect="1"/>
          </p:cNvPicPr>
          <p:nvPr/>
        </p:nvPicPr>
        <p:blipFill>
          <a:blip r:embed="rId3"/>
          <a:stretch>
            <a:fillRect/>
          </a:stretch>
        </p:blipFill>
        <p:spPr>
          <a:xfrm>
            <a:off x="2063551" y="3457825"/>
            <a:ext cx="7920879" cy="2808312"/>
          </a:xfrm>
          <a:prstGeom prst="rect">
            <a:avLst/>
          </a:prstGeom>
        </p:spPr>
      </p:pic>
      <mc:AlternateContent xmlns:mc="http://schemas.openxmlformats.org/markup-compatibility/2006">
        <mc:Choice xmlns:a14="http://schemas.microsoft.com/office/drawing/2010/main" Requires="a14">
          <p:sp>
            <p:nvSpPr>
              <p:cNvPr id="9" name="Rettangolo 8"/>
              <p:cNvSpPr/>
              <p:nvPr/>
            </p:nvSpPr>
            <p:spPr>
              <a:xfrm>
                <a:off x="5649816" y="6615341"/>
                <a:ext cx="904350" cy="375552"/>
              </a:xfrm>
              <a:prstGeom prst="rect">
                <a:avLst/>
              </a:prstGeom>
            </p:spPr>
            <p:txBody>
              <a:bodyPr wrap="none">
                <a:spAutoFit/>
              </a:bodyPr>
              <a:lstStyle/>
              <a:p>
                <a14:m>
                  <m:oMath xmlns:m="http://schemas.openxmlformats.org/officeDocument/2006/math">
                    <m:sSup>
                      <m:sSupPr>
                        <m:ctrlPr>
                          <a:rPr lang="it-IT" i="1" kern="0">
                            <a:solidFill>
                              <a:srgbClr val="0070C0"/>
                            </a:solidFill>
                            <a:latin typeface="Cambria Math" panose="02040503050406030204" pitchFamily="18" charset="0"/>
                          </a:rPr>
                        </m:ctrlPr>
                      </m:sSupPr>
                      <m:e>
                        <m:r>
                          <a:rPr lang="it-IT" b="1" i="1" kern="0">
                            <a:solidFill>
                              <a:srgbClr val="0070C0"/>
                            </a:solidFill>
                            <a:latin typeface="Cambria Math" panose="02040503050406030204" pitchFamily="18" charset="0"/>
                            <a:ea typeface="Cambria Math" panose="02040503050406030204" pitchFamily="18" charset="0"/>
                          </a:rPr>
                          <m:t>𝝌</m:t>
                        </m:r>
                      </m:e>
                      <m:sup>
                        <m:r>
                          <a:rPr lang="it-IT" b="1" i="1" kern="0">
                            <a:solidFill>
                              <a:srgbClr val="0070C0"/>
                            </a:solidFill>
                            <a:latin typeface="Cambria Math" panose="02040503050406030204" pitchFamily="18" charset="0"/>
                          </a:rPr>
                          <m:t>𝟐</m:t>
                        </m:r>
                      </m:sup>
                    </m:sSup>
                  </m:oMath>
                </a14:m>
                <a:r>
                  <a:rPr lang="en-US" dirty="0">
                    <a:solidFill>
                      <a:srgbClr val="0070C0"/>
                    </a:solidFill>
                    <a:latin typeface="Comic Sans MS" charset="0"/>
                  </a:rPr>
                  <a:t>test</a:t>
                </a:r>
                <a:endParaRPr lang="it-IT" dirty="0">
                  <a:solidFill>
                    <a:srgbClr val="0070C0"/>
                  </a:solidFill>
                </a:endParaRPr>
              </a:p>
            </p:txBody>
          </p:sp>
        </mc:Choice>
        <mc:Fallback>
          <p:sp>
            <p:nvSpPr>
              <p:cNvPr id="9" name="Rettangolo 8"/>
              <p:cNvSpPr>
                <a:spLocks noRot="1" noChangeAspect="1" noMove="1" noResize="1" noEditPoints="1" noAdjustHandles="1" noChangeArrowheads="1" noChangeShapeType="1" noTextEdit="1"/>
              </p:cNvSpPr>
              <p:nvPr/>
            </p:nvSpPr>
            <p:spPr>
              <a:xfrm>
                <a:off x="5649816" y="6615341"/>
                <a:ext cx="904350" cy="375552"/>
              </a:xfrm>
              <a:prstGeom prst="rect">
                <a:avLst/>
              </a:prstGeom>
              <a:blipFill rotWithShape="0">
                <a:blip r:embed="rId4"/>
                <a:stretch>
                  <a:fillRect t="-6452" r="-6081" b="-24194"/>
                </a:stretch>
              </a:blipFill>
            </p:spPr>
            <p:txBody>
              <a:bodyPr/>
              <a:lstStyle/>
              <a:p>
                <a:r>
                  <a:rPr lang="it-IT">
                    <a:noFill/>
                  </a:rPr>
                  <a:t> </a:t>
                </a:r>
              </a:p>
            </p:txBody>
          </p:sp>
        </mc:Fallback>
      </mc:AlternateContent>
      <p:sp>
        <p:nvSpPr>
          <p:cNvPr id="13" name="Rettangolo 12"/>
          <p:cNvSpPr/>
          <p:nvPr/>
        </p:nvSpPr>
        <p:spPr>
          <a:xfrm>
            <a:off x="7536160" y="3035377"/>
            <a:ext cx="1069524" cy="369332"/>
          </a:xfrm>
          <a:prstGeom prst="rect">
            <a:avLst/>
          </a:prstGeom>
        </p:spPr>
        <p:txBody>
          <a:bodyPr wrap="none">
            <a:spAutoFit/>
          </a:bodyPr>
          <a:lstStyle/>
          <a:p>
            <a:pPr algn="l" eaLnBrk="1" hangingPunct="1"/>
            <a:r>
              <a:rPr lang="it-IT" dirty="0" err="1">
                <a:solidFill>
                  <a:schemeClr val="accent2"/>
                </a:solidFill>
                <a:latin typeface="Comic Sans MS" charset="0"/>
              </a:rPr>
              <a:t>Average</a:t>
            </a:r>
            <a:endParaRPr lang="it-IT" dirty="0">
              <a:solidFill>
                <a:schemeClr val="tx2"/>
              </a:solidFill>
              <a:latin typeface="Verdana" charset="0"/>
            </a:endParaRPr>
          </a:p>
        </p:txBody>
      </p:sp>
      <p:sp>
        <p:nvSpPr>
          <p:cNvPr id="14" name="Rettangolo 13"/>
          <p:cNvSpPr/>
          <p:nvPr/>
        </p:nvSpPr>
        <p:spPr>
          <a:xfrm>
            <a:off x="3647729" y="3089125"/>
            <a:ext cx="1707519" cy="369332"/>
          </a:xfrm>
          <a:prstGeom prst="rect">
            <a:avLst/>
          </a:prstGeom>
        </p:spPr>
        <p:txBody>
          <a:bodyPr wrap="none">
            <a:spAutoFit/>
          </a:bodyPr>
          <a:lstStyle/>
          <a:p>
            <a:pPr algn="l" eaLnBrk="1" hangingPunct="1"/>
            <a:r>
              <a:rPr lang="it-IT" dirty="0">
                <a:solidFill>
                  <a:schemeClr val="accent2"/>
                </a:solidFill>
                <a:latin typeface="Comic Sans MS" charset="0"/>
              </a:rPr>
              <a:t>Single </a:t>
            </a:r>
            <a:r>
              <a:rPr lang="it-IT" dirty="0" err="1">
                <a:solidFill>
                  <a:schemeClr val="accent2"/>
                </a:solidFill>
                <a:latin typeface="Comic Sans MS" charset="0"/>
              </a:rPr>
              <a:t>photon</a:t>
            </a:r>
            <a:r>
              <a:rPr lang="it-IT" dirty="0">
                <a:solidFill>
                  <a:schemeClr val="accent2"/>
                </a:solidFill>
                <a:latin typeface="Comic Sans MS" charset="0"/>
              </a:rPr>
              <a:t> </a:t>
            </a:r>
            <a:endParaRPr lang="it-IT" dirty="0">
              <a:solidFill>
                <a:schemeClr val="tx2"/>
              </a:solidFill>
              <a:latin typeface="Verdana" charset="0"/>
            </a:endParaRPr>
          </a:p>
        </p:txBody>
      </p:sp>
      <p:sp>
        <p:nvSpPr>
          <p:cNvPr id="17" name="Parentesi graffa aperta 16"/>
          <p:cNvSpPr/>
          <p:nvPr/>
        </p:nvSpPr>
        <p:spPr bwMode="auto">
          <a:xfrm rot="16200000">
            <a:off x="5765721" y="2396633"/>
            <a:ext cx="300510" cy="8136907"/>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it-IT" sz="1400" b="1">
              <a:latin typeface="Symbol" charset="2"/>
              <a:ea typeface="ＭＳ Ｐゴシック" charset="-128"/>
              <a:cs typeface="ＭＳ Ｐゴシック" charset="-128"/>
              <a:sym typeface="Symbol" charset="2"/>
            </a:endParaRPr>
          </a:p>
        </p:txBody>
      </p:sp>
    </p:spTree>
    <p:extLst>
      <p:ext uri="{BB962C8B-B14F-4D97-AF65-F5344CB8AC3E}">
        <p14:creationId xmlns:p14="http://schemas.microsoft.com/office/powerpoint/2010/main" val="1231917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524000" y="0"/>
            <a:ext cx="9144000" cy="369332"/>
          </a:xfrm>
          <a:prstGeom prst="rect">
            <a:avLst/>
          </a:prstGeom>
          <a:solidFill>
            <a:schemeClr val="bg1"/>
          </a:solidFill>
        </p:spPr>
        <p:txBody>
          <a:bodyPr>
            <a:spAutoFit/>
          </a:bodyPr>
          <a:lstStyle/>
          <a:p>
            <a:r>
              <a:rPr lang="it-IT" sz="1600" baseline="30000">
                <a:solidFill>
                  <a:srgbClr val="0000FF"/>
                </a:solidFill>
                <a:latin typeface="Comic Sans MS" charset="0"/>
                <a:cs typeface="Comic Sans MS" charset="0"/>
              </a:rPr>
              <a:t>12</a:t>
            </a:r>
            <a:r>
              <a:rPr lang="it-IT" sz="1600">
                <a:solidFill>
                  <a:srgbClr val="0000FF"/>
                </a:solidFill>
                <a:latin typeface="Comic Sans MS" charset="0"/>
                <a:cs typeface="Comic Sans MS" charset="0"/>
              </a:rPr>
              <a:t>C</a:t>
            </a:r>
            <a:r>
              <a:rPr lang="it-IT" sz="1600">
                <a:solidFill>
                  <a:srgbClr val="0000FF"/>
                </a:solidFill>
                <a:latin typeface="Verdana" charset="0"/>
              </a:rPr>
              <a:t>(</a:t>
            </a:r>
            <a:r>
              <a:rPr lang="it-IT" sz="1600">
                <a:solidFill>
                  <a:srgbClr val="0000FF"/>
                </a:solidFill>
                <a:latin typeface="Comic Sans MS" charset="0"/>
                <a:cs typeface="Comic Sans MS" charset="0"/>
              </a:rPr>
              <a:t>e,e’K</a:t>
            </a:r>
            <a:r>
              <a:rPr lang="it-IT" sz="1600">
                <a:solidFill>
                  <a:srgbClr val="0000FF"/>
                </a:solidFill>
                <a:latin typeface="Verdana" charset="0"/>
              </a:rPr>
              <a:t>)</a:t>
            </a:r>
            <a:r>
              <a:rPr lang="it-IT" sz="1600" baseline="30000">
                <a:solidFill>
                  <a:srgbClr val="800000"/>
                </a:solidFill>
                <a:latin typeface="Comic Sans MS" charset="0"/>
                <a:cs typeface="Comic Sans MS" charset="0"/>
              </a:rPr>
              <a:t>12</a:t>
            </a:r>
            <a:r>
              <a:rPr lang="it-IT" sz="1600">
                <a:solidFill>
                  <a:srgbClr val="800000"/>
                </a:solidFill>
                <a:latin typeface="Comic Sans MS" charset="0"/>
                <a:cs typeface="Comic Sans MS" charset="0"/>
              </a:rPr>
              <a:t>B</a:t>
            </a:r>
            <a:r>
              <a:rPr lang="it-IT" sz="1600" baseline="-25000">
                <a:solidFill>
                  <a:srgbClr val="800000"/>
                </a:solidFill>
              </a:rPr>
              <a:t>L            </a:t>
            </a:r>
            <a:r>
              <a:rPr lang="en-US">
                <a:solidFill>
                  <a:srgbClr val="FF0000"/>
                </a:solidFill>
                <a:effectLst>
                  <a:outerShdw blurRad="38100" dist="38100" dir="2700000" algn="tl">
                    <a:srgbClr val="DDDDDD"/>
                  </a:outerShdw>
                </a:effectLst>
                <a:latin typeface="Comic Sans MS" charset="0"/>
                <a:cs typeface="Comic Sans MS" charset="0"/>
              </a:rPr>
              <a:t>M.Iodice et al., Phys. Rev. Lett. E052501, 99 (2007)</a:t>
            </a:r>
            <a:endParaRPr lang="en-US" sz="1200">
              <a:solidFill>
                <a:srgbClr val="FF0000"/>
              </a:solidFill>
              <a:effectLst>
                <a:outerShdw blurRad="38100" dist="38100" dir="2700000" algn="tl">
                  <a:srgbClr val="DDDDDD"/>
                </a:outerShdw>
              </a:effectLst>
              <a:latin typeface="Comic Sans MS" charset="0"/>
              <a:cs typeface="Comic Sans MS" charset="0"/>
            </a:endParaRPr>
          </a:p>
        </p:txBody>
      </p:sp>
      <p:pic>
        <p:nvPicPr>
          <p:cNvPr id="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4527" y="525462"/>
            <a:ext cx="8255000" cy="63325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44890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olo 1"/>
              <p:cNvSpPr>
                <a:spLocks noGrp="1"/>
              </p:cNvSpPr>
              <p:nvPr>
                <p:ph type="title"/>
              </p:nvPr>
            </p:nvSpPr>
            <p:spPr>
              <a:xfrm>
                <a:off x="2292152" y="0"/>
                <a:ext cx="7772400" cy="764704"/>
              </a:xfrm>
            </p:spPr>
            <p:txBody>
              <a:bodyPr/>
              <a:lstStyle/>
              <a:p>
                <a:r>
                  <a:rPr lang="it-IT" sz="2000" dirty="0"/>
                  <a:t>The </a:t>
                </a:r>
                <a14:m>
                  <m:oMath xmlns:m="http://schemas.openxmlformats.org/officeDocument/2006/math">
                    <m:sSup>
                      <m:sSupPr>
                        <m:ctrlPr>
                          <a:rPr lang="it-IT" sz="2000" i="1">
                            <a:latin typeface="Cambria Math" panose="02040503050406030204" pitchFamily="18" charset="0"/>
                          </a:rPr>
                        </m:ctrlPr>
                      </m:sSupPr>
                      <m:e>
                        <m:r>
                          <a:rPr lang="it-IT" sz="2000" i="1">
                            <a:latin typeface="Cambria Math" panose="02040503050406030204" pitchFamily="18" charset="0"/>
                            <a:ea typeface="Cambria Math" panose="02040503050406030204" pitchFamily="18" charset="0"/>
                          </a:rPr>
                          <m:t>𝜒</m:t>
                        </m:r>
                      </m:e>
                      <m:sup>
                        <m:r>
                          <a:rPr lang="it-IT" sz="2000" i="1">
                            <a:latin typeface="Cambria Math" panose="02040503050406030204" pitchFamily="18" charset="0"/>
                          </a:rPr>
                          <m:t>2</m:t>
                        </m:r>
                      </m:sup>
                    </m:sSup>
                  </m:oMath>
                </a14:m>
                <a:r>
                  <a:rPr lang="it-IT" sz="2000" dirty="0"/>
                  <a:t> test </a:t>
                </a:r>
                <a:r>
                  <a:rPr lang="it-IT" sz="2000" dirty="0" err="1"/>
                  <a:t>is</a:t>
                </a:r>
                <a:r>
                  <a:rPr lang="it-IT" sz="2000" dirty="0"/>
                  <a:t> </a:t>
                </a:r>
                <a:r>
                  <a:rPr lang="it-IT" sz="2000" dirty="0" err="1"/>
                  <a:t>completely</a:t>
                </a:r>
                <a:r>
                  <a:rPr lang="it-IT" sz="2000" dirty="0"/>
                  <a:t> </a:t>
                </a:r>
                <a:r>
                  <a:rPr lang="it-IT" sz="2000" dirty="0" err="1"/>
                  <a:t>independent</a:t>
                </a:r>
                <a:r>
                  <a:rPr lang="it-IT" sz="2000" dirty="0"/>
                  <a:t> of the test on the </a:t>
                </a:r>
                <a:r>
                  <a:rPr lang="it-IT" sz="2000" dirty="0" err="1"/>
                  <a:t>mean</a:t>
                </a:r>
                <a:r>
                  <a:rPr lang="it-IT" sz="2000" dirty="0"/>
                  <a:t/>
                </a:r>
                <a:br>
                  <a:rPr lang="it-IT" sz="2000" dirty="0"/>
                </a:br>
                <a:r>
                  <a:rPr lang="it-IT" sz="2000" dirty="0"/>
                  <a:t>and can be </a:t>
                </a:r>
                <a:r>
                  <a:rPr lang="it-IT" sz="2000" dirty="0" err="1"/>
                  <a:t>used</a:t>
                </a:r>
                <a:r>
                  <a:rPr lang="it-IT" sz="2000" dirty="0"/>
                  <a:t> </a:t>
                </a:r>
                <a:r>
                  <a:rPr lang="it-IT" sz="2000" dirty="0" err="1"/>
                  <a:t>hence</a:t>
                </a:r>
                <a:r>
                  <a:rPr lang="it-IT" sz="2000" dirty="0"/>
                  <a:t> </a:t>
                </a:r>
                <a:r>
                  <a:rPr lang="it-IT" sz="2000" dirty="0" err="1"/>
                  <a:t>together</a:t>
                </a:r>
                <a:r>
                  <a:rPr lang="it-IT" sz="2000" dirty="0"/>
                  <a:t> with </a:t>
                </a:r>
                <a:r>
                  <a:rPr lang="it-IT" sz="2000" dirty="0" err="1"/>
                  <a:t>it</a:t>
                </a:r>
                <a:r>
                  <a:rPr lang="it-IT" sz="2000" dirty="0"/>
                  <a:t>. </a:t>
                </a:r>
              </a:p>
            </p:txBody>
          </p:sp>
        </mc:Choice>
        <mc:Fallback>
          <p:sp>
            <p:nvSpPr>
              <p:cNvPr id="2" name="Titolo 1"/>
              <p:cNvSpPr>
                <a:spLocks noGrp="1" noRot="1" noChangeAspect="1" noMove="1" noResize="1" noEditPoints="1" noAdjustHandles="1" noChangeArrowheads="1" noChangeShapeType="1" noTextEdit="1"/>
              </p:cNvSpPr>
              <p:nvPr>
                <p:ph type="title"/>
              </p:nvPr>
            </p:nvSpPr>
            <p:spPr>
              <a:xfrm>
                <a:off x="2292152" y="0"/>
                <a:ext cx="7772400" cy="764704"/>
              </a:xfrm>
              <a:blipFill rotWithShape="0">
                <a:blip r:embed="rId2"/>
                <a:stretch>
                  <a:fillRect l="-784" b="-6400"/>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 name="Segnaposto contenuto 3"/>
              <p:cNvSpPr>
                <a:spLocks noGrp="1"/>
              </p:cNvSpPr>
              <p:nvPr>
                <p:ph idx="1"/>
              </p:nvPr>
            </p:nvSpPr>
            <p:spPr>
              <a:xfrm>
                <a:off x="1631504" y="836712"/>
                <a:ext cx="8856984" cy="4114800"/>
              </a:xfrm>
            </p:spPr>
            <p:txBody>
              <a:bodyPr/>
              <a:lstStyle/>
              <a:p>
                <a14:m>
                  <m:oMath xmlns:m="http://schemas.openxmlformats.org/officeDocument/2006/math">
                    <m:sSup>
                      <m:sSupPr>
                        <m:ctrlPr>
                          <a:rPr lang="it-IT" sz="1800" i="1">
                            <a:latin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𝜒</m:t>
                        </m:r>
                      </m:e>
                      <m:sup>
                        <m:r>
                          <a:rPr lang="it-IT" sz="1800" i="1">
                            <a:latin typeface="Cambria Math" panose="02040503050406030204" pitchFamily="18" charset="0"/>
                          </a:rPr>
                          <m:t>2</m:t>
                        </m:r>
                      </m:sup>
                    </m:sSup>
                  </m:oMath>
                </a14:m>
                <a:r>
                  <a:rPr lang="it-IT" sz="1800" dirty="0"/>
                  <a:t> test           </a:t>
                </a:r>
                <a:r>
                  <a:rPr lang="it-IT" sz="1800" dirty="0" err="1"/>
                  <a:t>test</a:t>
                </a:r>
                <a:r>
                  <a:rPr lang="it-IT" sz="1800" dirty="0"/>
                  <a:t> on the </a:t>
                </a:r>
                <a:r>
                  <a:rPr lang="it-IT" sz="1800" dirty="0" err="1"/>
                  <a:t>variance</a:t>
                </a:r>
                <a:r>
                  <a:rPr lang="it-IT" sz="1800" dirty="0"/>
                  <a:t> of the </a:t>
                </a:r>
                <a:r>
                  <a:rPr lang="it-IT" sz="1800" dirty="0" err="1"/>
                  <a:t>distribution</a:t>
                </a:r>
                <a:endParaRPr lang="it-IT" sz="1800" dirty="0"/>
              </a:p>
              <a:p>
                <a:r>
                  <a:rPr lang="it-IT" sz="1800" dirty="0" err="1"/>
                  <a:t>Calculation</a:t>
                </a:r>
                <a:r>
                  <a:rPr lang="it-IT" sz="1800" dirty="0"/>
                  <a:t> of the </a:t>
                </a:r>
                <a:r>
                  <a:rPr lang="it-IT" sz="1800" dirty="0" err="1"/>
                  <a:t>average</a:t>
                </a:r>
                <a:r>
                  <a:rPr lang="it-IT" sz="1800" dirty="0"/>
                  <a:t> of the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𝜃</m:t>
                        </m:r>
                      </m:e>
                      <m:sub>
                        <m:r>
                          <a:rPr lang="it-IT" sz="1800" i="1">
                            <a:latin typeface="Cambria Math" panose="02040503050406030204" pitchFamily="18" charset="0"/>
                          </a:rPr>
                          <m:t>𝑖</m:t>
                        </m:r>
                      </m:sub>
                    </m:sSub>
                  </m:oMath>
                </a14:m>
                <a:r>
                  <a:rPr lang="it-IT" sz="1800" dirty="0"/>
                  <a:t>          </a:t>
                </a:r>
                <a:r>
                  <a:rPr lang="it-IT" sz="1800" dirty="0" smtClean="0"/>
                  <a:t>test </a:t>
                </a:r>
                <a:r>
                  <a:rPr lang="it-IT" sz="1800" dirty="0"/>
                  <a:t>on the </a:t>
                </a:r>
                <a:r>
                  <a:rPr lang="it-IT" sz="1800" dirty="0" err="1"/>
                  <a:t>mean</a:t>
                </a:r>
                <a:r>
                  <a:rPr lang="it-IT" sz="1800" dirty="0"/>
                  <a:t> of the </a:t>
                </a:r>
                <a:r>
                  <a:rPr lang="it-IT" sz="1800" dirty="0" err="1"/>
                  <a:t>distribution</a:t>
                </a:r>
                <a:endParaRPr lang="it-IT" sz="1800" dirty="0"/>
              </a:p>
              <a:p>
                <a:pPr marL="0" indent="0">
                  <a:buNone/>
                </a:pPr>
                <a:endParaRPr lang="it-IT" sz="1800" dirty="0"/>
              </a:p>
              <a:p>
                <a:pPr marL="0" indent="0">
                  <a:buNone/>
                </a:pPr>
                <a:r>
                  <a:rPr lang="it-IT" sz="1800" dirty="0"/>
                  <a:t>                                                         </a:t>
                </a:r>
                <a:r>
                  <a:rPr lang="it-IT" sz="4400" dirty="0"/>
                  <a:t>=</a:t>
                </a:r>
              </a:p>
              <a:p>
                <a:pPr marL="0" indent="0">
                  <a:buNone/>
                </a:pPr>
                <a:endParaRPr lang="it-IT" sz="4400" dirty="0"/>
              </a:p>
              <a:p>
                <a:pPr marL="0" indent="0">
                  <a:buNone/>
                </a:pPr>
                <a:r>
                  <a:rPr lang="it-IT" sz="1800" dirty="0"/>
                  <a:t>The </a:t>
                </a:r>
                <a14:m>
                  <m:oMath xmlns:m="http://schemas.openxmlformats.org/officeDocument/2006/math">
                    <m:sSup>
                      <m:sSupPr>
                        <m:ctrlPr>
                          <a:rPr lang="it-IT" sz="1800" i="1">
                            <a:latin typeface="Cambria Math" panose="02040503050406030204" pitchFamily="18" charset="0"/>
                          </a:rPr>
                        </m:ctrlPr>
                      </m:sSupPr>
                      <m:e>
                        <m:r>
                          <a:rPr lang="it-IT" sz="1800" i="1">
                            <a:latin typeface="Cambria Math" panose="02040503050406030204" pitchFamily="18" charset="0"/>
                            <a:ea typeface="Cambria Math" panose="02040503050406030204" pitchFamily="18" charset="0"/>
                          </a:rPr>
                          <m:t>𝜒</m:t>
                        </m:r>
                      </m:e>
                      <m:sup>
                        <m:r>
                          <a:rPr lang="it-IT" sz="1800" i="1">
                            <a:latin typeface="Cambria Math" panose="02040503050406030204" pitchFamily="18" charset="0"/>
                          </a:rPr>
                          <m:t>2</m:t>
                        </m:r>
                      </m:sup>
                    </m:sSup>
                  </m:oMath>
                </a14:m>
                <a:r>
                  <a:rPr lang="it-IT" sz="1800" dirty="0"/>
                  <a:t> test </a:t>
                </a:r>
                <a:r>
                  <a:rPr lang="it-IT" sz="1800" dirty="0" err="1"/>
                  <a:t>always</a:t>
                </a:r>
                <a:r>
                  <a:rPr lang="it-IT" sz="1800" dirty="0"/>
                  <a:t> </a:t>
                </a:r>
                <a:r>
                  <a:rPr lang="it-IT" sz="1800" dirty="0" err="1"/>
                  <a:t>gives</a:t>
                </a:r>
                <a:r>
                  <a:rPr lang="it-IT" sz="1800" dirty="0"/>
                  <a:t> </a:t>
                </a:r>
                <a:r>
                  <a:rPr lang="it-IT" sz="1800" dirty="0" err="1"/>
                  <a:t>better</a:t>
                </a:r>
                <a:r>
                  <a:rPr lang="it-IT" sz="1800" dirty="0"/>
                  <a:t> </a:t>
                </a:r>
                <a:r>
                  <a:rPr lang="it-IT" sz="1800" dirty="0" err="1"/>
                  <a:t>rejection</a:t>
                </a:r>
                <a:r>
                  <a:rPr lang="it-IT" sz="1800" dirty="0"/>
                  <a:t> </a:t>
                </a:r>
                <a:r>
                  <a:rPr lang="it-IT" sz="1800" dirty="0" err="1"/>
                  <a:t>ratios</a:t>
                </a:r>
                <a:r>
                  <a:rPr lang="it-IT" sz="1800" dirty="0"/>
                  <a:t> </a:t>
                </a:r>
                <a:r>
                  <a:rPr lang="it-IT" sz="1800" dirty="0" err="1"/>
                  <a:t>than</a:t>
                </a:r>
                <a:r>
                  <a:rPr lang="it-IT" sz="1800" dirty="0"/>
                  <a:t> Maximum </a:t>
                </a:r>
                <a:r>
                  <a:rPr lang="it-IT" sz="1800" dirty="0" err="1"/>
                  <a:t>likelihood</a:t>
                </a:r>
                <a:r>
                  <a:rPr lang="it-IT" sz="1800" dirty="0"/>
                  <a:t> </a:t>
                </a:r>
                <a:r>
                  <a:rPr lang="it-IT" sz="1800" dirty="0" err="1"/>
                  <a:t>method</a:t>
                </a:r>
                <a:endParaRPr lang="it-IT" sz="1800" dirty="0"/>
              </a:p>
            </p:txBody>
          </p:sp>
        </mc:Choice>
        <mc:Fallback>
          <p:sp>
            <p:nvSpPr>
              <p:cNvPr id="4" name="Segnaposto contenuto 3"/>
              <p:cNvSpPr>
                <a:spLocks noGrp="1" noRot="1" noChangeAspect="1" noMove="1" noResize="1" noEditPoints="1" noAdjustHandles="1" noChangeArrowheads="1" noChangeShapeType="1" noTextEdit="1"/>
              </p:cNvSpPr>
              <p:nvPr>
                <p:ph idx="1"/>
              </p:nvPr>
            </p:nvSpPr>
            <p:spPr>
              <a:xfrm>
                <a:off x="1631504" y="836712"/>
                <a:ext cx="8856984" cy="4114800"/>
              </a:xfrm>
              <a:blipFill rotWithShape="0">
                <a:blip r:embed="rId3"/>
                <a:stretch>
                  <a:fillRect l="-619" t="-1333"/>
                </a:stretch>
              </a:blipFill>
            </p:spPr>
            <p:txBody>
              <a:bodyPr/>
              <a:lstStyle/>
              <a:p>
                <a:r>
                  <a:rPr lang="it-IT">
                    <a:noFill/>
                  </a:rPr>
                  <a:t> </a:t>
                </a:r>
              </a:p>
            </p:txBody>
          </p:sp>
        </mc:Fallback>
      </mc:AlternateContent>
      <p:sp>
        <p:nvSpPr>
          <p:cNvPr id="5" name="Freccia a destra 4"/>
          <p:cNvSpPr/>
          <p:nvPr/>
        </p:nvSpPr>
        <p:spPr bwMode="auto">
          <a:xfrm>
            <a:off x="2636699" y="824915"/>
            <a:ext cx="504056" cy="40498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it-IT" sz="1400" b="1">
              <a:latin typeface="Symbol" charset="2"/>
              <a:ea typeface="ＭＳ Ｐゴシック" charset="-128"/>
              <a:cs typeface="ＭＳ Ｐゴシック" charset="-128"/>
              <a:sym typeface="Symbol" charset="2"/>
            </a:endParaRPr>
          </a:p>
        </p:txBody>
      </p:sp>
      <p:sp>
        <p:nvSpPr>
          <p:cNvPr id="6" name="Freccia a destra 5"/>
          <p:cNvSpPr/>
          <p:nvPr/>
        </p:nvSpPr>
        <p:spPr bwMode="auto">
          <a:xfrm>
            <a:off x="5251881" y="1204770"/>
            <a:ext cx="421704" cy="40498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it-IT" sz="1400" b="1">
              <a:latin typeface="Symbol" charset="2"/>
              <a:ea typeface="ＭＳ Ｐゴシック" charset="-128"/>
              <a:cs typeface="ＭＳ Ｐゴシック" charset="-128"/>
              <a:sym typeface="Symbol" charset="2"/>
            </a:endParaRPr>
          </a:p>
        </p:txBody>
      </p:sp>
      <p:pic>
        <p:nvPicPr>
          <p:cNvPr id="8" name="Immagine 7"/>
          <p:cNvPicPr>
            <a:picLocks noChangeAspect="1"/>
          </p:cNvPicPr>
          <p:nvPr/>
        </p:nvPicPr>
        <p:blipFill>
          <a:blip r:embed="rId4"/>
          <a:stretch>
            <a:fillRect/>
          </a:stretch>
        </p:blipFill>
        <p:spPr>
          <a:xfrm>
            <a:off x="6190904" y="1934880"/>
            <a:ext cx="4183497" cy="953718"/>
          </a:xfrm>
          <a:prstGeom prst="rect">
            <a:avLst/>
          </a:prstGeom>
        </p:spPr>
      </p:pic>
      <p:pic>
        <p:nvPicPr>
          <p:cNvPr id="9" name="Immagine 8"/>
          <p:cNvPicPr>
            <a:picLocks noChangeAspect="1"/>
          </p:cNvPicPr>
          <p:nvPr/>
        </p:nvPicPr>
        <p:blipFill>
          <a:blip r:embed="rId5"/>
          <a:stretch>
            <a:fillRect/>
          </a:stretch>
        </p:blipFill>
        <p:spPr>
          <a:xfrm>
            <a:off x="2135560" y="1882270"/>
            <a:ext cx="2645936" cy="1009035"/>
          </a:xfrm>
          <a:prstGeom prst="rect">
            <a:avLst/>
          </a:prstGeom>
        </p:spPr>
      </p:pic>
      <p:pic>
        <p:nvPicPr>
          <p:cNvPr id="10" name="Immagine 9"/>
          <p:cNvPicPr>
            <a:picLocks noChangeAspect="1"/>
          </p:cNvPicPr>
          <p:nvPr/>
        </p:nvPicPr>
        <p:blipFill>
          <a:blip r:embed="rId6"/>
          <a:stretch>
            <a:fillRect/>
          </a:stretch>
        </p:blipFill>
        <p:spPr>
          <a:xfrm>
            <a:off x="1541748" y="3986767"/>
            <a:ext cx="9036496" cy="1490151"/>
          </a:xfrm>
          <a:prstGeom prst="rect">
            <a:avLst/>
          </a:prstGeom>
        </p:spPr>
      </p:pic>
      <p:pic>
        <p:nvPicPr>
          <p:cNvPr id="11" name="Immagine 10"/>
          <p:cNvPicPr>
            <a:picLocks noChangeAspect="1"/>
          </p:cNvPicPr>
          <p:nvPr/>
        </p:nvPicPr>
        <p:blipFill>
          <a:blip r:embed="rId7"/>
          <a:stretch>
            <a:fillRect/>
          </a:stretch>
        </p:blipFill>
        <p:spPr>
          <a:xfrm>
            <a:off x="1602688" y="5625687"/>
            <a:ext cx="8975557" cy="611626"/>
          </a:xfrm>
          <a:prstGeom prst="rect">
            <a:avLst/>
          </a:prstGeom>
        </p:spPr>
      </p:pic>
    </p:spTree>
    <p:extLst>
      <p:ext uri="{BB962C8B-B14F-4D97-AF65-F5344CB8AC3E}">
        <p14:creationId xmlns:p14="http://schemas.microsoft.com/office/powerpoint/2010/main" val="4217612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838199" y="4611330"/>
            <a:ext cx="3154252" cy="2243146"/>
          </a:xfrm>
          <a:prstGeom prst="rect">
            <a:avLst/>
          </a:prstGeom>
        </p:spPr>
      </p:pic>
      <p:sp>
        <p:nvSpPr>
          <p:cNvPr id="4" name="Rettangolo 8"/>
          <p:cNvSpPr>
            <a:spLocks noChangeArrowheads="1"/>
          </p:cNvSpPr>
          <p:nvPr/>
        </p:nvSpPr>
        <p:spPr bwMode="auto">
          <a:xfrm>
            <a:off x="838199" y="88138"/>
            <a:ext cx="10636877" cy="1077218"/>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p>
            <a:pPr algn="l"/>
            <a:r>
              <a:rPr lang="it-IT" sz="3200" dirty="0">
                <a:solidFill>
                  <a:srgbClr val="FF0000"/>
                </a:solidFill>
                <a:latin typeface="Comic Sans MS" charset="0"/>
                <a:cs typeface="Comic Sans MS" charset="0"/>
              </a:rPr>
              <a:t>Radiative </a:t>
            </a:r>
            <a:r>
              <a:rPr lang="it-IT" sz="3200" dirty="0" err="1">
                <a:solidFill>
                  <a:srgbClr val="FF0000"/>
                </a:solidFill>
                <a:latin typeface="Comic Sans MS" charset="0"/>
                <a:cs typeface="Comic Sans MS" charset="0"/>
              </a:rPr>
              <a:t>corrections</a:t>
            </a:r>
            <a:r>
              <a:rPr lang="it-IT" sz="3200" dirty="0">
                <a:solidFill>
                  <a:srgbClr val="FF0000"/>
                </a:solidFill>
                <a:latin typeface="Comic Sans MS" charset="0"/>
                <a:cs typeface="Comic Sans MS" charset="0"/>
              </a:rPr>
              <a:t> do </a:t>
            </a:r>
            <a:r>
              <a:rPr lang="it-IT" sz="3200" dirty="0" err="1">
                <a:solidFill>
                  <a:srgbClr val="FF0000"/>
                </a:solidFill>
                <a:latin typeface="Comic Sans MS" charset="0"/>
                <a:cs typeface="Comic Sans MS" charset="0"/>
              </a:rPr>
              <a:t>not</a:t>
            </a:r>
            <a:r>
              <a:rPr lang="it-IT" sz="3200" dirty="0">
                <a:solidFill>
                  <a:srgbClr val="FF0000"/>
                </a:solidFill>
                <a:latin typeface="Comic Sans MS" charset="0"/>
                <a:cs typeface="Comic Sans MS" charset="0"/>
              </a:rPr>
              <a:t> </a:t>
            </a:r>
            <a:r>
              <a:rPr lang="it-IT" sz="3200" dirty="0" err="1">
                <a:solidFill>
                  <a:srgbClr val="FF0000"/>
                </a:solidFill>
                <a:latin typeface="Comic Sans MS" charset="0"/>
                <a:cs typeface="Comic Sans MS" charset="0"/>
              </a:rPr>
              <a:t>depend</a:t>
            </a:r>
            <a:r>
              <a:rPr lang="it-IT" sz="3200" dirty="0">
                <a:solidFill>
                  <a:srgbClr val="FF0000"/>
                </a:solidFill>
                <a:latin typeface="Comic Sans MS" charset="0"/>
                <a:cs typeface="Comic Sans MS" charset="0"/>
              </a:rPr>
              <a:t> on the </a:t>
            </a:r>
            <a:r>
              <a:rPr lang="it-IT" sz="3200" dirty="0" err="1">
                <a:solidFill>
                  <a:srgbClr val="FF0000"/>
                </a:solidFill>
                <a:latin typeface="Comic Sans MS" charset="0"/>
                <a:cs typeface="Comic Sans MS" charset="0"/>
              </a:rPr>
              <a:t>hypothesis</a:t>
            </a:r>
            <a:r>
              <a:rPr lang="it-IT" sz="3200" dirty="0">
                <a:solidFill>
                  <a:srgbClr val="FF0000"/>
                </a:solidFill>
                <a:latin typeface="Comic Sans MS" charset="0"/>
                <a:cs typeface="Comic Sans MS" charset="0"/>
              </a:rPr>
              <a:t> on the </a:t>
            </a:r>
            <a:r>
              <a:rPr lang="it-IT" sz="3200" dirty="0" err="1">
                <a:solidFill>
                  <a:srgbClr val="FF0000"/>
                </a:solidFill>
                <a:latin typeface="Comic Sans MS" charset="0"/>
                <a:cs typeface="Comic Sans MS" charset="0"/>
              </a:rPr>
              <a:t>peak</a:t>
            </a:r>
            <a:r>
              <a:rPr lang="it-IT" sz="3200" dirty="0">
                <a:solidFill>
                  <a:srgbClr val="FF0000"/>
                </a:solidFill>
                <a:latin typeface="Comic Sans MS" charset="0"/>
                <a:cs typeface="Comic Sans MS" charset="0"/>
              </a:rPr>
              <a:t> </a:t>
            </a:r>
            <a:r>
              <a:rPr lang="it-IT" sz="3200" dirty="0" err="1">
                <a:solidFill>
                  <a:srgbClr val="FF0000"/>
                </a:solidFill>
                <a:latin typeface="Comic Sans MS" charset="0"/>
                <a:cs typeface="Comic Sans MS" charset="0"/>
              </a:rPr>
              <a:t>structure</a:t>
            </a:r>
            <a:r>
              <a:rPr lang="it-IT" sz="3200" dirty="0">
                <a:solidFill>
                  <a:srgbClr val="FF0000"/>
                </a:solidFill>
                <a:latin typeface="Comic Sans MS" charset="0"/>
                <a:cs typeface="Comic Sans MS" charset="0"/>
              </a:rPr>
              <a:t> </a:t>
            </a:r>
            <a:r>
              <a:rPr lang="it-IT" sz="3200" dirty="0" err="1">
                <a:solidFill>
                  <a:srgbClr val="FF0000"/>
                </a:solidFill>
                <a:latin typeface="Comic Sans MS" charset="0"/>
                <a:cs typeface="Comic Sans MS" charset="0"/>
              </a:rPr>
              <a:t>producing</a:t>
            </a:r>
            <a:r>
              <a:rPr lang="it-IT" sz="3200" dirty="0">
                <a:solidFill>
                  <a:srgbClr val="FF0000"/>
                </a:solidFill>
                <a:latin typeface="Comic Sans MS" charset="0"/>
                <a:cs typeface="Comic Sans MS" charset="0"/>
              </a:rPr>
              <a:t> the </a:t>
            </a:r>
            <a:r>
              <a:rPr lang="it-IT" sz="3200" dirty="0" err="1">
                <a:solidFill>
                  <a:srgbClr val="FF0000"/>
                </a:solidFill>
                <a:latin typeface="Comic Sans MS" charset="0"/>
                <a:cs typeface="Comic Sans MS" charset="0"/>
              </a:rPr>
              <a:t>experimental</a:t>
            </a:r>
            <a:r>
              <a:rPr lang="it-IT" sz="3200" dirty="0">
                <a:solidFill>
                  <a:srgbClr val="FF0000"/>
                </a:solidFill>
                <a:latin typeface="Comic Sans MS" charset="0"/>
                <a:cs typeface="Comic Sans MS" charset="0"/>
              </a:rPr>
              <a:t> data </a:t>
            </a:r>
          </a:p>
        </p:txBody>
      </p:sp>
      <p:pic>
        <p:nvPicPr>
          <p:cNvPr id="6" name="Immagine 5"/>
          <p:cNvPicPr>
            <a:picLocks noChangeAspect="1"/>
          </p:cNvPicPr>
          <p:nvPr/>
        </p:nvPicPr>
        <p:blipFill>
          <a:blip r:embed="rId3"/>
          <a:stretch>
            <a:fillRect/>
          </a:stretch>
        </p:blipFill>
        <p:spPr>
          <a:xfrm>
            <a:off x="0" y="1365697"/>
            <a:ext cx="5408054" cy="2794180"/>
          </a:xfrm>
          <a:prstGeom prst="rect">
            <a:avLst/>
          </a:prstGeom>
        </p:spPr>
      </p:pic>
      <p:pic>
        <p:nvPicPr>
          <p:cNvPr id="7" name="Immagine 6"/>
          <p:cNvPicPr>
            <a:picLocks noChangeAspect="1"/>
          </p:cNvPicPr>
          <p:nvPr/>
        </p:nvPicPr>
        <p:blipFill>
          <a:blip r:embed="rId4"/>
          <a:stretch>
            <a:fillRect/>
          </a:stretch>
        </p:blipFill>
        <p:spPr>
          <a:xfrm>
            <a:off x="5934987" y="1381370"/>
            <a:ext cx="5540089" cy="2794181"/>
          </a:xfrm>
          <a:prstGeom prst="rect">
            <a:avLst/>
          </a:prstGeom>
        </p:spPr>
      </p:pic>
      <p:sp>
        <p:nvSpPr>
          <p:cNvPr id="8" name="Rettangolo 7"/>
          <p:cNvSpPr/>
          <p:nvPr/>
        </p:nvSpPr>
        <p:spPr>
          <a:xfrm>
            <a:off x="736862" y="4156549"/>
            <a:ext cx="3140155" cy="369332"/>
          </a:xfrm>
          <a:prstGeom prst="rect">
            <a:avLst/>
          </a:prstGeom>
        </p:spPr>
        <p:txBody>
          <a:bodyPr wrap="none">
            <a:spAutoFit/>
          </a:bodyPr>
          <a:lstStyle/>
          <a:p>
            <a:r>
              <a:rPr lang="it-IT" dirty="0"/>
              <a:t>Non radiative </a:t>
            </a:r>
            <a:r>
              <a:rPr lang="it-IT" dirty="0" err="1"/>
              <a:t>corrected</a:t>
            </a:r>
            <a:r>
              <a:rPr lang="it-IT" dirty="0"/>
              <a:t> </a:t>
            </a:r>
            <a:r>
              <a:rPr lang="it-IT" dirty="0" err="1"/>
              <a:t>spectra</a:t>
            </a:r>
            <a:endParaRPr lang="it-IT" dirty="0"/>
          </a:p>
        </p:txBody>
      </p:sp>
      <p:sp>
        <p:nvSpPr>
          <p:cNvPr id="9" name="Rettangolo 8"/>
          <p:cNvSpPr/>
          <p:nvPr/>
        </p:nvSpPr>
        <p:spPr>
          <a:xfrm>
            <a:off x="7658090" y="4175551"/>
            <a:ext cx="2744149" cy="369332"/>
          </a:xfrm>
          <a:prstGeom prst="rect">
            <a:avLst/>
          </a:prstGeom>
        </p:spPr>
        <p:txBody>
          <a:bodyPr wrap="none">
            <a:spAutoFit/>
          </a:bodyPr>
          <a:lstStyle/>
          <a:p>
            <a:r>
              <a:rPr lang="it-IT" dirty="0"/>
              <a:t>R</a:t>
            </a:r>
            <a:r>
              <a:rPr lang="it-IT" dirty="0" smtClean="0"/>
              <a:t>adiative </a:t>
            </a:r>
            <a:r>
              <a:rPr lang="it-IT" dirty="0" err="1"/>
              <a:t>corrected</a:t>
            </a:r>
            <a:r>
              <a:rPr lang="it-IT" dirty="0"/>
              <a:t> </a:t>
            </a:r>
            <a:r>
              <a:rPr lang="it-IT" dirty="0" err="1"/>
              <a:t>spectra</a:t>
            </a:r>
            <a:endParaRPr lang="it-IT" dirty="0"/>
          </a:p>
        </p:txBody>
      </p:sp>
      <p:pic>
        <p:nvPicPr>
          <p:cNvPr id="10" name="Segnaposto contenuto 3"/>
          <p:cNvPicPr>
            <a:picLocks noChangeAspect="1"/>
          </p:cNvPicPr>
          <p:nvPr/>
        </p:nvPicPr>
        <p:blipFill>
          <a:blip r:embed="rId5"/>
          <a:stretch>
            <a:fillRect/>
          </a:stretch>
        </p:blipFill>
        <p:spPr>
          <a:xfrm>
            <a:off x="5178403" y="4560557"/>
            <a:ext cx="6502735" cy="2023125"/>
          </a:xfrm>
          <a:prstGeom prst="rect">
            <a:avLst/>
          </a:prstGeom>
        </p:spPr>
      </p:pic>
    </p:spTree>
    <p:extLst>
      <p:ext uri="{BB962C8B-B14F-4D97-AF65-F5344CB8AC3E}">
        <p14:creationId xmlns:p14="http://schemas.microsoft.com/office/powerpoint/2010/main" val="589964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ross_section_vs_angles"/>
          <p:cNvPicPr>
            <a:picLocks noChangeAspect="1" noChangeArrowheads="1"/>
          </p:cNvPicPr>
          <p:nvPr/>
        </p:nvPicPr>
        <p:blipFill>
          <a:blip r:embed="rId3">
            <a:extLst>
              <a:ext uri="{28A0092B-C50C-407E-A947-70E740481C1C}">
                <a14:useLocalDpi xmlns:a14="http://schemas.microsoft.com/office/drawing/2010/main" val="0"/>
              </a:ext>
            </a:extLst>
          </a:blip>
          <a:srcRect l="27785" r="24300"/>
          <a:stretch>
            <a:fillRect/>
          </a:stretch>
        </p:blipFill>
        <p:spPr bwMode="auto">
          <a:xfrm>
            <a:off x="1714500" y="1676400"/>
            <a:ext cx="2770188" cy="3657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7651" name="Picture 5"/>
          <p:cNvPicPr>
            <a:picLocks noChangeAspect="1" noChangeArrowheads="1"/>
          </p:cNvPicPr>
          <p:nvPr/>
        </p:nvPicPr>
        <p:blipFill>
          <a:blip r:embed="rId4">
            <a:extLst>
              <a:ext uri="{28A0092B-C50C-407E-A947-70E740481C1C}">
                <a14:useLocalDpi xmlns:a14="http://schemas.microsoft.com/office/drawing/2010/main" val="0"/>
              </a:ext>
            </a:extLst>
          </a:blip>
          <a:srcRect l="23529" t="39316" r="25565" b="46223"/>
          <a:stretch>
            <a:fillRect/>
          </a:stretch>
        </p:blipFill>
        <p:spPr bwMode="auto">
          <a:xfrm>
            <a:off x="1524000" y="5503864"/>
            <a:ext cx="3200400" cy="13541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7652" name="Text Box 7"/>
          <p:cNvSpPr txBox="1">
            <a:spLocks noChangeArrowheads="1"/>
          </p:cNvSpPr>
          <p:nvPr/>
        </p:nvSpPr>
        <p:spPr bwMode="auto">
          <a:xfrm>
            <a:off x="7086600" y="2362201"/>
            <a:ext cx="3581400" cy="461963"/>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a:spcBef>
                <a:spcPct val="50000"/>
              </a:spcBef>
            </a:pPr>
            <a:r>
              <a:rPr lang="en-US" sz="2400">
                <a:solidFill>
                  <a:srgbClr val="FEF849"/>
                </a:solidFill>
                <a:latin typeface="Comic Sans MS" charset="0"/>
              </a:rPr>
              <a:t>good energy resolution</a:t>
            </a:r>
          </a:p>
        </p:txBody>
      </p:sp>
      <p:sp>
        <p:nvSpPr>
          <p:cNvPr id="27653" name="Text Box 8"/>
          <p:cNvSpPr txBox="1">
            <a:spLocks noChangeArrowheads="1"/>
          </p:cNvSpPr>
          <p:nvPr/>
        </p:nvSpPr>
        <p:spPr bwMode="auto">
          <a:xfrm>
            <a:off x="5638800" y="152401"/>
            <a:ext cx="5029200" cy="461963"/>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spcBef>
                <a:spcPct val="50000"/>
              </a:spcBef>
            </a:pPr>
            <a:r>
              <a:rPr lang="en-US" sz="2400">
                <a:solidFill>
                  <a:srgbClr val="F2F2F2"/>
                </a:solidFill>
                <a:latin typeface="Comic Sans MS" charset="0"/>
              </a:rPr>
              <a:t>reasonable counting rates</a:t>
            </a:r>
          </a:p>
        </p:txBody>
      </p:sp>
      <p:sp>
        <p:nvSpPr>
          <p:cNvPr id="27654" name="Text Box 9"/>
          <p:cNvSpPr txBox="1">
            <a:spLocks noChangeArrowheads="1"/>
          </p:cNvSpPr>
          <p:nvPr/>
        </p:nvSpPr>
        <p:spPr bwMode="auto">
          <a:xfrm>
            <a:off x="6553200" y="777876"/>
            <a:ext cx="4038600" cy="461665"/>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spcBef>
                <a:spcPct val="50000"/>
              </a:spcBef>
            </a:pPr>
            <a:r>
              <a:rPr lang="en-US" sz="2400">
                <a:solidFill>
                  <a:schemeClr val="bg1"/>
                </a:solidFill>
                <a:latin typeface="Comic Sans MS" charset="0"/>
              </a:rPr>
              <a:t>forward angle</a:t>
            </a:r>
          </a:p>
        </p:txBody>
      </p:sp>
      <p:sp>
        <p:nvSpPr>
          <p:cNvPr id="498698" name="Text Box 10"/>
          <p:cNvSpPr txBox="1">
            <a:spLocks noChangeArrowheads="1"/>
          </p:cNvSpPr>
          <p:nvPr/>
        </p:nvSpPr>
        <p:spPr bwMode="auto">
          <a:xfrm>
            <a:off x="6324600" y="1600201"/>
            <a:ext cx="3276600" cy="523875"/>
          </a:xfrm>
          <a:prstGeom prst="rect">
            <a:avLst/>
          </a:prstGeom>
          <a:solidFill>
            <a:srgbClr val="FFC5FF"/>
          </a:solidFill>
          <a:ln w="57150" cmpd="sng">
            <a:solidFill>
              <a:srgbClr val="FF0000"/>
            </a:solidFill>
            <a:miter lim="800000"/>
            <a:headEnd/>
            <a:tailEnd/>
          </a:ln>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spcBef>
                <a:spcPct val="50000"/>
              </a:spcBef>
            </a:pPr>
            <a:r>
              <a:rPr lang="en-US" sz="2800">
                <a:solidFill>
                  <a:srgbClr val="0000FF"/>
                </a:solidFill>
                <a:effectLst>
                  <a:outerShdw blurRad="38100" dist="38100" dir="2700000" algn="tl">
                    <a:srgbClr val="000000"/>
                  </a:outerShdw>
                </a:effectLst>
                <a:latin typeface="Comic Sans MS" charset="0"/>
              </a:rPr>
              <a:t>septum magnets</a:t>
            </a:r>
            <a:endParaRPr lang="en-US" sz="2800">
              <a:solidFill>
                <a:srgbClr val="0000FF"/>
              </a:solidFill>
              <a:latin typeface="Comic Sans MS" charset="0"/>
            </a:endParaRPr>
          </a:p>
        </p:txBody>
      </p:sp>
      <p:sp>
        <p:nvSpPr>
          <p:cNvPr id="27656" name="Text Box 11"/>
          <p:cNvSpPr txBox="1">
            <a:spLocks noChangeArrowheads="1"/>
          </p:cNvSpPr>
          <p:nvPr/>
        </p:nvSpPr>
        <p:spPr bwMode="auto">
          <a:xfrm>
            <a:off x="6248400" y="3048001"/>
            <a:ext cx="4343400" cy="461963"/>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a:spcBef>
                <a:spcPct val="50000"/>
              </a:spcBef>
            </a:pPr>
            <a:r>
              <a:rPr lang="en-US" sz="2400">
                <a:solidFill>
                  <a:schemeClr val="bg1"/>
                </a:solidFill>
                <a:latin typeface="Comic Sans MS" charset="0"/>
              </a:rPr>
              <a:t>     </a:t>
            </a:r>
            <a:r>
              <a:rPr lang="en-US" sz="2400">
                <a:solidFill>
                  <a:srgbClr val="FFFF00"/>
                </a:solidFill>
                <a:latin typeface="Comic Sans MS" charset="0"/>
              </a:rPr>
              <a:t>do not degrade HRS   </a:t>
            </a:r>
          </a:p>
        </p:txBody>
      </p:sp>
      <p:sp>
        <p:nvSpPr>
          <p:cNvPr id="27657" name="Text Box 12"/>
          <p:cNvSpPr txBox="1">
            <a:spLocks noChangeArrowheads="1"/>
          </p:cNvSpPr>
          <p:nvPr/>
        </p:nvSpPr>
        <p:spPr bwMode="auto">
          <a:xfrm>
            <a:off x="5486400" y="3695701"/>
            <a:ext cx="5105400" cy="461963"/>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a:spcBef>
                <a:spcPct val="50000"/>
              </a:spcBef>
            </a:pPr>
            <a:r>
              <a:rPr lang="en-US" sz="2400" dirty="0">
                <a:solidFill>
                  <a:srgbClr val="FFFF00"/>
                </a:solidFill>
                <a:latin typeface="Comic Sans MS" charset="0"/>
              </a:rPr>
              <a:t>minimize beam energy instability</a:t>
            </a:r>
          </a:p>
        </p:txBody>
      </p:sp>
      <p:sp>
        <p:nvSpPr>
          <p:cNvPr id="27658" name="Text Box 13"/>
          <p:cNvSpPr txBox="1">
            <a:spLocks noChangeArrowheads="1"/>
          </p:cNvSpPr>
          <p:nvPr/>
        </p:nvSpPr>
        <p:spPr bwMode="auto">
          <a:xfrm>
            <a:off x="5562600" y="4419601"/>
            <a:ext cx="5105400" cy="461963"/>
          </a:xfrm>
          <a:prstGeom prst="rect">
            <a:avLst/>
          </a:prstGeom>
          <a:solidFill>
            <a:srgbClr val="B7FFC5"/>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a:spcBef>
                <a:spcPct val="50000"/>
              </a:spcBef>
            </a:pPr>
            <a:r>
              <a:rPr lang="en-US" sz="2400">
                <a:solidFill>
                  <a:srgbClr val="FF0000"/>
                </a:solidFill>
                <a:latin typeface="Comic Sans MS" charset="0"/>
              </a:rPr>
              <a:t>  </a:t>
            </a:r>
            <a:r>
              <a:rPr lang="ja-JP" altLang="en-US" sz="2400">
                <a:solidFill>
                  <a:srgbClr val="FF0000"/>
                </a:solidFill>
                <a:latin typeface="Comic Sans MS" charset="0"/>
              </a:rPr>
              <a:t>“</a:t>
            </a:r>
            <a:r>
              <a:rPr lang="en-US" sz="2400">
                <a:solidFill>
                  <a:srgbClr val="FF0000"/>
                </a:solidFill>
                <a:latin typeface="Comic Sans MS" charset="0"/>
              </a:rPr>
              <a:t>background free</a:t>
            </a:r>
            <a:r>
              <a:rPr lang="ja-JP" altLang="en-US" sz="2400">
                <a:solidFill>
                  <a:srgbClr val="FF0000"/>
                </a:solidFill>
                <a:latin typeface="Comic Sans MS" charset="0"/>
              </a:rPr>
              <a:t>”</a:t>
            </a:r>
            <a:r>
              <a:rPr lang="en-US" sz="2400">
                <a:solidFill>
                  <a:srgbClr val="FF0000"/>
                </a:solidFill>
                <a:latin typeface="Comic Sans MS" charset="0"/>
              </a:rPr>
              <a:t> spectrum</a:t>
            </a:r>
          </a:p>
        </p:txBody>
      </p:sp>
      <p:sp>
        <p:nvSpPr>
          <p:cNvPr id="27659" name="Text Box 14"/>
          <p:cNvSpPr txBox="1">
            <a:spLocks noChangeArrowheads="1"/>
          </p:cNvSpPr>
          <p:nvPr/>
        </p:nvSpPr>
        <p:spPr bwMode="auto">
          <a:xfrm>
            <a:off x="5575300" y="5105401"/>
            <a:ext cx="4800600" cy="461963"/>
          </a:xfrm>
          <a:prstGeom prst="rect">
            <a:avLst/>
          </a:prstGeom>
          <a:solidFill>
            <a:srgbClr val="B7FFC5"/>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a:spcBef>
                <a:spcPct val="50000"/>
              </a:spcBef>
            </a:pPr>
            <a:r>
              <a:rPr lang="en-US" sz="2400">
                <a:solidFill>
                  <a:schemeClr val="bg1"/>
                </a:solidFill>
                <a:latin typeface="Comic Sans MS" charset="0"/>
              </a:rPr>
              <a:t>  </a:t>
            </a:r>
            <a:r>
              <a:rPr lang="en-US" sz="2400">
                <a:solidFill>
                  <a:srgbClr val="FF0000"/>
                </a:solidFill>
                <a:latin typeface="Comic Sans MS" charset="0"/>
              </a:rPr>
              <a:t>unambiguous K identification</a:t>
            </a:r>
          </a:p>
        </p:txBody>
      </p:sp>
      <p:sp>
        <p:nvSpPr>
          <p:cNvPr id="498704" name="Text Box 16"/>
          <p:cNvSpPr txBox="1">
            <a:spLocks noChangeArrowheads="1"/>
          </p:cNvSpPr>
          <p:nvPr/>
        </p:nvSpPr>
        <p:spPr bwMode="auto">
          <a:xfrm>
            <a:off x="6248400" y="6270625"/>
            <a:ext cx="3276600" cy="523220"/>
          </a:xfrm>
          <a:prstGeom prst="rect">
            <a:avLst/>
          </a:prstGeom>
          <a:solidFill>
            <a:srgbClr val="FFD7BE"/>
          </a:solidFill>
          <a:ln w="57150" cmpd="sng">
            <a:solidFill>
              <a:srgbClr val="FF0000"/>
            </a:solidFill>
            <a:miter lim="800000"/>
            <a:headEnd/>
            <a:tailEnd/>
          </a:ln>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spcBef>
                <a:spcPct val="50000"/>
              </a:spcBef>
            </a:pPr>
            <a:r>
              <a:rPr lang="en-US" sz="2800">
                <a:solidFill>
                  <a:srgbClr val="B21D1C"/>
                </a:solidFill>
                <a:effectLst>
                  <a:outerShdw blurRad="38100" dist="38100" dir="2700000" algn="tl">
                    <a:srgbClr val="000000"/>
                  </a:outerShdw>
                </a:effectLst>
                <a:latin typeface="Comic Sans MS" charset="0"/>
              </a:rPr>
              <a:t>RICH detector</a:t>
            </a:r>
            <a:endParaRPr lang="en-US" sz="2400">
              <a:latin typeface="Comic Sans MS" charset="0"/>
            </a:endParaRPr>
          </a:p>
        </p:txBody>
      </p:sp>
      <p:sp>
        <p:nvSpPr>
          <p:cNvPr id="27661" name="Text Box 20"/>
          <p:cNvSpPr txBox="1">
            <a:spLocks noChangeArrowheads="1"/>
          </p:cNvSpPr>
          <p:nvPr/>
        </p:nvSpPr>
        <p:spPr bwMode="auto">
          <a:xfrm>
            <a:off x="5562600" y="5715001"/>
            <a:ext cx="4800600" cy="461963"/>
          </a:xfrm>
          <a:prstGeom prst="rect">
            <a:avLst/>
          </a:prstGeom>
          <a:solidFill>
            <a:srgbClr val="B7FFC5"/>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a:spcBef>
                <a:spcPct val="50000"/>
              </a:spcBef>
            </a:pPr>
            <a:r>
              <a:rPr lang="en-US" sz="2400">
                <a:solidFill>
                  <a:srgbClr val="FF0000"/>
                </a:solidFill>
                <a:latin typeface="Comic Sans MS" charset="0"/>
              </a:rPr>
              <a:t>High P</a:t>
            </a:r>
            <a:r>
              <a:rPr lang="en-US" sz="2400" baseline="-25000">
                <a:solidFill>
                  <a:srgbClr val="FF0000"/>
                </a:solidFill>
                <a:latin typeface="Comic Sans MS" charset="0"/>
              </a:rPr>
              <a:t>k</a:t>
            </a:r>
            <a:r>
              <a:rPr lang="en-US" sz="2400">
                <a:solidFill>
                  <a:srgbClr val="FF0000"/>
                </a:solidFill>
                <a:latin typeface="Comic Sans MS" charset="0"/>
              </a:rPr>
              <a:t>/high E</a:t>
            </a:r>
            <a:r>
              <a:rPr lang="en-US" sz="2400" baseline="-25000">
                <a:solidFill>
                  <a:srgbClr val="FF0000"/>
                </a:solidFill>
                <a:latin typeface="Comic Sans MS" charset="0"/>
              </a:rPr>
              <a:t>in</a:t>
            </a:r>
            <a:r>
              <a:rPr lang="en-US" sz="2400">
                <a:solidFill>
                  <a:srgbClr val="FF0000"/>
                </a:solidFill>
                <a:latin typeface="Comic Sans MS" charset="0"/>
              </a:rPr>
              <a:t> (Kaon survival)</a:t>
            </a:r>
          </a:p>
        </p:txBody>
      </p:sp>
      <p:pic>
        <p:nvPicPr>
          <p:cNvPr id="27662"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
            <a:ext cx="2819400" cy="1711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7663" name="Text Box 5"/>
          <p:cNvSpPr txBox="1">
            <a:spLocks noChangeArrowheads="1"/>
          </p:cNvSpPr>
          <p:nvPr/>
        </p:nvSpPr>
        <p:spPr bwMode="auto">
          <a:xfrm>
            <a:off x="3962400" y="1447801"/>
            <a:ext cx="2209800" cy="1015663"/>
          </a:xfrm>
          <a:prstGeom prst="rect">
            <a:avLst/>
          </a:prstGeom>
          <a:solidFill>
            <a:srgbClr val="CCFFC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marL="228600" indent="-228600">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a:spcBef>
                <a:spcPct val="50000"/>
              </a:spcBef>
              <a:buFontTx/>
              <a:buAutoNum type="arabicPeriod"/>
            </a:pPr>
            <a:r>
              <a:rPr lang="en-US" sz="1200">
                <a:solidFill>
                  <a:srgbClr val="0000FF"/>
                </a:solidFill>
              </a:rPr>
              <a:t>D</a:t>
            </a:r>
            <a:r>
              <a:rPr lang="en-US" sz="1200">
                <a:solidFill>
                  <a:srgbClr val="0000FF"/>
                </a:solidFill>
                <a:latin typeface="Comic Sans MS" charset="0"/>
              </a:rPr>
              <a:t>E</a:t>
            </a:r>
            <a:r>
              <a:rPr lang="en-US" sz="1200" baseline="-25000">
                <a:solidFill>
                  <a:srgbClr val="0000FF"/>
                </a:solidFill>
                <a:latin typeface="Comic Sans MS" charset="0"/>
              </a:rPr>
              <a:t>beam</a:t>
            </a:r>
            <a:r>
              <a:rPr lang="en-US" sz="1200">
                <a:solidFill>
                  <a:srgbClr val="0000FF"/>
                </a:solidFill>
                <a:latin typeface="Comic Sans MS" charset="0"/>
              </a:rPr>
              <a:t>/E</a:t>
            </a:r>
            <a:r>
              <a:rPr lang="en-US" sz="1200">
                <a:solidFill>
                  <a:srgbClr val="FF0000"/>
                </a:solidFill>
                <a:latin typeface="Comic Sans MS" charset="0"/>
              </a:rPr>
              <a:t> : 2.5 x </a:t>
            </a:r>
            <a:r>
              <a:rPr lang="en-US" sz="1200">
                <a:solidFill>
                  <a:srgbClr val="0000FF"/>
                </a:solidFill>
                <a:latin typeface="Comic Sans MS" charset="0"/>
              </a:rPr>
              <a:t>10</a:t>
            </a:r>
            <a:r>
              <a:rPr lang="en-US" sz="1200" baseline="30000">
                <a:solidFill>
                  <a:srgbClr val="0000FF"/>
                </a:solidFill>
                <a:latin typeface="Comic Sans MS" charset="0"/>
              </a:rPr>
              <a:t>-5</a:t>
            </a:r>
            <a:r>
              <a:rPr lang="en-US" sz="1200">
                <a:solidFill>
                  <a:srgbClr val="FF0000"/>
                </a:solidFill>
                <a:latin typeface="Comic Sans MS" charset="0"/>
              </a:rPr>
              <a:t> </a:t>
            </a:r>
          </a:p>
          <a:p>
            <a:pPr algn="l">
              <a:spcBef>
                <a:spcPct val="50000"/>
              </a:spcBef>
            </a:pPr>
            <a:r>
              <a:rPr lang="en-US" sz="1200">
                <a:solidFill>
                  <a:srgbClr val="FF0000"/>
                </a:solidFill>
                <a:latin typeface="Comic Sans MS" charset="0"/>
              </a:rPr>
              <a:t>2. </a:t>
            </a:r>
            <a:r>
              <a:rPr lang="en-US" sz="1200">
                <a:solidFill>
                  <a:srgbClr val="0000FF"/>
                </a:solidFill>
              </a:rPr>
              <a:t>D</a:t>
            </a:r>
            <a:r>
              <a:rPr lang="en-US" sz="1200">
                <a:solidFill>
                  <a:srgbClr val="0000FF"/>
                </a:solidFill>
                <a:latin typeface="Comic Sans MS" charset="0"/>
              </a:rPr>
              <a:t>P/P</a:t>
            </a:r>
            <a:r>
              <a:rPr lang="en-US" sz="1200">
                <a:solidFill>
                  <a:srgbClr val="FF0000"/>
                </a:solidFill>
                <a:latin typeface="Comic Sans MS" charset="0"/>
              </a:rPr>
              <a:t>     :  ~ </a:t>
            </a:r>
            <a:r>
              <a:rPr lang="en-US" sz="1200">
                <a:solidFill>
                  <a:srgbClr val="0000FF"/>
                </a:solidFill>
                <a:latin typeface="Comic Sans MS" charset="0"/>
              </a:rPr>
              <a:t>10</a:t>
            </a:r>
            <a:r>
              <a:rPr lang="en-US" sz="1200" baseline="30000">
                <a:solidFill>
                  <a:srgbClr val="0000FF"/>
                </a:solidFill>
                <a:latin typeface="Comic Sans MS" charset="0"/>
              </a:rPr>
              <a:t>-4</a:t>
            </a:r>
          </a:p>
          <a:p>
            <a:pPr algn="l">
              <a:spcBef>
                <a:spcPct val="50000"/>
              </a:spcBef>
              <a:buFont typeface="Times" charset="0"/>
              <a:buNone/>
            </a:pPr>
            <a:r>
              <a:rPr lang="en-US" sz="1200">
                <a:solidFill>
                  <a:srgbClr val="FF0000"/>
                </a:solidFill>
                <a:latin typeface="Comic Sans MS" charset="0"/>
              </a:rPr>
              <a:t>3. Straggling, energy loss…</a:t>
            </a:r>
          </a:p>
        </p:txBody>
      </p:sp>
      <p:sp>
        <p:nvSpPr>
          <p:cNvPr id="27664" name="Rectangle 9"/>
          <p:cNvSpPr>
            <a:spLocks noChangeArrowheads="1"/>
          </p:cNvSpPr>
          <p:nvPr/>
        </p:nvSpPr>
        <p:spPr bwMode="auto">
          <a:xfrm>
            <a:off x="4495801" y="2286000"/>
            <a:ext cx="1285929" cy="369332"/>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r>
              <a:rPr lang="en-US">
                <a:solidFill>
                  <a:schemeClr val="bg1"/>
                </a:solidFill>
                <a:latin typeface="Comic Sans MS" charset="0"/>
                <a:cs typeface="Comic Sans MS" charset="0"/>
              </a:rPr>
              <a:t>~ 600 keV</a:t>
            </a:r>
            <a:endParaRPr lang="it-IT">
              <a:solidFill>
                <a:schemeClr val="bg1"/>
              </a:solidFill>
              <a:latin typeface="Comic Sans MS" charset="0"/>
              <a:cs typeface="Comic Sans MS" charset="0"/>
            </a:endParaRPr>
          </a:p>
        </p:txBody>
      </p:sp>
      <p:cxnSp>
        <p:nvCxnSpPr>
          <p:cNvPr id="27665" name="Connettore 2 21"/>
          <p:cNvCxnSpPr>
            <a:cxnSpLocks noChangeShapeType="1"/>
          </p:cNvCxnSpPr>
          <p:nvPr/>
        </p:nvCxnSpPr>
        <p:spPr bwMode="auto">
          <a:xfrm rot="10800000">
            <a:off x="9715500" y="1862138"/>
            <a:ext cx="952500" cy="4762"/>
          </a:xfrm>
          <a:prstGeom prst="straightConnector1">
            <a:avLst/>
          </a:prstGeom>
          <a:noFill/>
          <a:ln w="114300">
            <a:solidFill>
              <a:srgbClr val="FF0000"/>
            </a:solidFill>
            <a:round/>
            <a:headEnd/>
            <a:tailEnd type="arrow" w="med" len="med"/>
          </a:ln>
          <a:extLst>
            <a:ext uri="{909E8E84-426E-40dd-AFC4-6F175D3DCCD1}">
              <a14:hiddenFill xmlns:mc="http://schemas.openxmlformats.org/markup-compatibility/2006" xmlns:mv="urn:schemas-microsoft-com:mac:vml" xmlns:a14="http://schemas.microsoft.com/office/drawing/2010/main" xmlns="">
                <a:noFill/>
              </a14:hiddenFill>
            </a:ext>
          </a:extLst>
        </p:spPr>
      </p:cxnSp>
      <p:cxnSp>
        <p:nvCxnSpPr>
          <p:cNvPr id="27666" name="Connettore 2 27"/>
          <p:cNvCxnSpPr>
            <a:cxnSpLocks noChangeShapeType="1"/>
          </p:cNvCxnSpPr>
          <p:nvPr/>
        </p:nvCxnSpPr>
        <p:spPr bwMode="auto">
          <a:xfrm rot="10800000">
            <a:off x="9677400" y="6472238"/>
            <a:ext cx="952500" cy="4762"/>
          </a:xfrm>
          <a:prstGeom prst="straightConnector1">
            <a:avLst/>
          </a:prstGeom>
          <a:noFill/>
          <a:ln w="114300">
            <a:solidFill>
              <a:srgbClr val="FF0000"/>
            </a:solidFill>
            <a:round/>
            <a:headEnd/>
            <a:tailEnd type="arrow" w="med" len="med"/>
          </a:ln>
          <a:extLst>
            <a:ext uri="{909E8E84-426E-40dd-AFC4-6F175D3DCCD1}">
              <a14:hiddenFill xmlns:mc="http://schemas.openxmlformats.org/markup-compatibility/2006" xmlns:mv="urn:schemas-microsoft-com:mac:vml" xmlns:a14="http://schemas.microsoft.com/office/drawing/2010/main" xmlns="">
                <a:noFill/>
              </a14:hiddenFill>
            </a:ext>
          </a:extLst>
        </p:spPr>
      </p:cxnSp>
    </p:spTree>
    <p:extLst>
      <p:ext uri="{BB962C8B-B14F-4D97-AF65-F5344CB8AC3E}">
        <p14:creationId xmlns:p14="http://schemas.microsoft.com/office/powerpoint/2010/main" val="1813298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8"/>
          <p:cNvSpPr>
            <a:spLocks noChangeArrowheads="1"/>
          </p:cNvSpPr>
          <p:nvPr/>
        </p:nvSpPr>
        <p:spPr bwMode="auto">
          <a:xfrm>
            <a:off x="1524000" y="1"/>
            <a:ext cx="9144000" cy="904875"/>
          </a:xfrm>
          <a:prstGeom prst="rect">
            <a:avLst/>
          </a:prstGeom>
          <a:solidFill>
            <a:srgbClr val="ADFFF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29699" name="Text Box 20"/>
          <p:cNvSpPr txBox="1">
            <a:spLocks noChangeArrowheads="1"/>
          </p:cNvSpPr>
          <p:nvPr/>
        </p:nvSpPr>
        <p:spPr bwMode="auto">
          <a:xfrm>
            <a:off x="3071814" y="381000"/>
            <a:ext cx="5362365" cy="5232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it-IT" sz="2800">
                <a:solidFill>
                  <a:schemeClr val="accent2"/>
                </a:solidFill>
                <a:latin typeface="Comic Sans MS" charset="0"/>
                <a:cs typeface="Comic Sans MS" charset="0"/>
              </a:rPr>
              <a:t>J</a:t>
            </a:r>
            <a:r>
              <a:rPr lang="it-IT" sz="2400">
                <a:solidFill>
                  <a:schemeClr val="accent2"/>
                </a:solidFill>
                <a:latin typeface="Comic Sans MS" charset="0"/>
                <a:cs typeface="Comic Sans MS" charset="0"/>
              </a:rPr>
              <a:t>LAB</a:t>
            </a:r>
            <a:r>
              <a:rPr lang="it-IT" sz="2400">
                <a:latin typeface="Comic Sans MS" charset="0"/>
                <a:cs typeface="Comic Sans MS" charset="0"/>
              </a:rPr>
              <a:t> Hall </a:t>
            </a:r>
            <a:r>
              <a:rPr lang="it-IT" sz="2800">
                <a:solidFill>
                  <a:schemeClr val="accent2"/>
                </a:solidFill>
                <a:latin typeface="Comic Sans MS" charset="0"/>
                <a:cs typeface="Comic Sans MS" charset="0"/>
              </a:rPr>
              <a:t>A</a:t>
            </a:r>
            <a:r>
              <a:rPr lang="it-IT" sz="2400">
                <a:latin typeface="Comic Sans MS" charset="0"/>
                <a:cs typeface="Comic Sans MS" charset="0"/>
              </a:rPr>
              <a:t> </a:t>
            </a:r>
            <a:r>
              <a:rPr lang="en-US" sz="2400">
                <a:latin typeface="Comic Sans MS" charset="0"/>
                <a:cs typeface="Comic Sans MS" charset="0"/>
              </a:rPr>
              <a:t>Experiment E94-107</a:t>
            </a:r>
            <a:endParaRPr lang="it-IT">
              <a:latin typeface="Comic Sans MS" charset="0"/>
              <a:cs typeface="Comic Sans MS" charset="0"/>
            </a:endParaRPr>
          </a:p>
        </p:txBody>
      </p:sp>
      <p:sp>
        <p:nvSpPr>
          <p:cNvPr id="29700" name="Rectangle 31"/>
          <p:cNvSpPr>
            <a:spLocks noChangeArrowheads="1"/>
          </p:cNvSpPr>
          <p:nvPr/>
        </p:nvSpPr>
        <p:spPr bwMode="auto">
          <a:xfrm>
            <a:off x="2066925" y="701675"/>
            <a:ext cx="8351838" cy="7762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100266" tIns="52139" rIns="100266" bIns="52139" anchor="b" anchorCtr="1"/>
          <a:lstStyle/>
          <a:p>
            <a:pPr defTabSz="509588">
              <a:buSzPct val="63000"/>
              <a:tabLst>
                <a:tab pos="0" algn="l"/>
                <a:tab pos="509588" algn="l"/>
                <a:tab pos="1019175" algn="l"/>
                <a:tab pos="1528763" algn="l"/>
                <a:tab pos="2038350" algn="l"/>
                <a:tab pos="2544763" algn="l"/>
                <a:tab pos="3054350" algn="l"/>
                <a:tab pos="3565525" algn="l"/>
                <a:tab pos="4075113" algn="l"/>
                <a:tab pos="4584700" algn="l"/>
                <a:tab pos="5094288" algn="l"/>
                <a:tab pos="5603875" algn="l"/>
                <a:tab pos="6113463" algn="l"/>
                <a:tab pos="6623050" algn="l"/>
                <a:tab pos="7129463" algn="l"/>
                <a:tab pos="7639050" algn="l"/>
                <a:tab pos="8148638" algn="l"/>
                <a:tab pos="8658225" algn="l"/>
                <a:tab pos="9167813" algn="l"/>
                <a:tab pos="9677400" algn="l"/>
                <a:tab pos="10188575" algn="l"/>
              </a:tabLst>
            </a:pPr>
            <a:endParaRPr lang="it-IT" sz="1900" i="1">
              <a:solidFill>
                <a:schemeClr val="tx2"/>
              </a:solidFill>
            </a:endParaRPr>
          </a:p>
        </p:txBody>
      </p:sp>
      <p:pic>
        <p:nvPicPr>
          <p:cNvPr id="29701"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9" y="6056314"/>
            <a:ext cx="2301875" cy="8016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9702"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88"/>
            <a:ext cx="1455738" cy="11414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9703"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292850"/>
            <a:ext cx="2940050" cy="5651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9704"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9114" y="1"/>
            <a:ext cx="2649537" cy="390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9705"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4838" y="6065838"/>
            <a:ext cx="3713162" cy="7921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68999" name="Rectangle 39"/>
              <p:cNvSpPr>
                <a:spLocks noChangeArrowheads="1"/>
              </p:cNvSpPr>
              <p:nvPr/>
            </p:nvSpPr>
            <p:spPr bwMode="auto">
              <a:xfrm>
                <a:off x="2546350" y="2325688"/>
                <a:ext cx="2101849" cy="2033586"/>
              </a:xfrm>
              <a:prstGeom prst="rect">
                <a:avLst/>
              </a:prstGeom>
              <a:solidFill>
                <a:schemeClr val="bg1"/>
              </a:solidFill>
              <a:ln w="9525">
                <a:noFill/>
                <a:miter lim="800000"/>
                <a:headEnd/>
                <a:tailEnd/>
              </a:ln>
              <a:effectLst/>
            </p:spPr>
            <p:txBody>
              <a:bodyPr wrap="square" lIns="101870" tIns="50935" rIns="101870" bIns="50935">
                <a:spAutoFit/>
              </a:bodyPr>
              <a:lstStyle/>
              <a:p>
                <a:pPr defTabSz="1019175">
                  <a:lnSpc>
                    <a:spcPts val="2738"/>
                  </a:lnSpc>
                  <a:spcBef>
                    <a:spcPts val="475"/>
                  </a:spcBef>
                  <a:buClr>
                    <a:srgbClr val="A3C145"/>
                  </a:buClr>
                  <a:buSzPct val="45000"/>
                </a:pPr>
                <a:r>
                  <a:rPr lang="en-GB" baseline="30000" dirty="0" smtClean="0">
                    <a:solidFill>
                      <a:srgbClr val="FF0000"/>
                    </a:solidFill>
                    <a:effectLst>
                      <a:outerShdw blurRad="38100" dist="38100" dir="2700000" algn="tl">
                        <a:srgbClr val="DDDDDD"/>
                      </a:outerShdw>
                    </a:effectLst>
                    <a:latin typeface="Comic Sans MS" charset="0"/>
                    <a:cs typeface="Gothic" charset="0"/>
                  </a:rPr>
                  <a:t>16</a:t>
                </a:r>
                <a:r>
                  <a:rPr lang="en-GB" dirty="0">
                    <a:solidFill>
                      <a:srgbClr val="FF0000"/>
                    </a:solidFill>
                    <a:effectLst>
                      <a:outerShdw blurRad="38100" dist="38100" dir="2700000" algn="tl">
                        <a:srgbClr val="DDDDDD"/>
                      </a:outerShdw>
                    </a:effectLst>
                    <a:latin typeface="Comic Sans MS" charset="0"/>
                    <a:cs typeface="Gothic" charset="0"/>
                  </a:rPr>
                  <a:t>O(</a:t>
                </a:r>
                <a:r>
                  <a:rPr lang="en-GB" dirty="0" err="1">
                    <a:solidFill>
                      <a:srgbClr val="FF0000"/>
                    </a:solidFill>
                    <a:effectLst>
                      <a:outerShdw blurRad="38100" dist="38100" dir="2700000" algn="tl">
                        <a:srgbClr val="DDDDDD"/>
                      </a:outerShdw>
                    </a:effectLst>
                    <a:latin typeface="Comic Sans MS" charset="0"/>
                    <a:cs typeface="Gothic" charset="0"/>
                  </a:rPr>
                  <a:t>e,e’K</a:t>
                </a:r>
                <a:r>
                  <a:rPr lang="en-GB" baseline="30000" dirty="0">
                    <a:solidFill>
                      <a:srgbClr val="FF0000"/>
                    </a:solidFill>
                    <a:effectLst>
                      <a:outerShdw blurRad="38100" dist="38100" dir="2700000" algn="tl">
                        <a:srgbClr val="DDDDDD"/>
                      </a:outerShdw>
                    </a:effectLst>
                    <a:latin typeface="Comic Sans MS" charset="0"/>
                    <a:cs typeface="Gothic" charset="0"/>
                  </a:rPr>
                  <a:t>+</a:t>
                </a:r>
                <a:r>
                  <a:rPr lang="en-GB" dirty="0">
                    <a:solidFill>
                      <a:srgbClr val="FF0000"/>
                    </a:solidFill>
                    <a:effectLst>
                      <a:outerShdw blurRad="38100" dist="38100" dir="2700000" algn="tl">
                        <a:srgbClr val="DDDDDD"/>
                      </a:outerShdw>
                    </a:effectLst>
                    <a:latin typeface="Comic Sans MS" charset="0"/>
                    <a:cs typeface="Gothic" charset="0"/>
                  </a:rPr>
                  <a:t>)</a:t>
                </a:r>
                <a:r>
                  <a:rPr lang="en-GB" baseline="30000" dirty="0">
                    <a:solidFill>
                      <a:srgbClr val="FF0000"/>
                    </a:solidFill>
                    <a:effectLst>
                      <a:outerShdw blurRad="38100" dist="38100" dir="2700000" algn="tl">
                        <a:srgbClr val="DDDDDD"/>
                      </a:outerShdw>
                    </a:effectLst>
                    <a:latin typeface="Comic Sans MS" charset="0"/>
                    <a:cs typeface="Gothic" charset="0"/>
                  </a:rPr>
                  <a:t>16</a:t>
                </a:r>
                <a:r>
                  <a:rPr lang="en-GB" baseline="-25000" dirty="0">
                    <a:solidFill>
                      <a:srgbClr val="FF0000"/>
                    </a:solidFill>
                    <a:effectLst>
                      <a:outerShdw blurRad="38100" dist="38100" dir="2700000" algn="tl">
                        <a:srgbClr val="DDDDDD"/>
                      </a:outerShdw>
                    </a:effectLst>
                    <a:latin typeface="Comic Sans MS" charset="0"/>
                    <a:cs typeface="Gothic" charset="0"/>
                  </a:rPr>
                  <a:t></a:t>
                </a:r>
                <a:r>
                  <a:rPr lang="en-GB" dirty="0">
                    <a:solidFill>
                      <a:srgbClr val="FF0000"/>
                    </a:solidFill>
                    <a:effectLst>
                      <a:outerShdw blurRad="38100" dist="38100" dir="2700000" algn="tl">
                        <a:srgbClr val="DDDDDD"/>
                      </a:outerShdw>
                    </a:effectLst>
                    <a:latin typeface="Comic Sans MS" charset="0"/>
                    <a:cs typeface="Gothic" charset="0"/>
                  </a:rPr>
                  <a:t>N</a:t>
                </a:r>
              </a:p>
              <a:p>
                <a:pPr defTabSz="1019175">
                  <a:lnSpc>
                    <a:spcPts val="2738"/>
                  </a:lnSpc>
                  <a:spcBef>
                    <a:spcPts val="475"/>
                  </a:spcBef>
                  <a:buClr>
                    <a:srgbClr val="A3C145"/>
                  </a:buClr>
                  <a:buSzPct val="45000"/>
                </a:pPr>
                <a:r>
                  <a:rPr lang="en-GB" baseline="30000" dirty="0">
                    <a:solidFill>
                      <a:srgbClr val="FF0000"/>
                    </a:solidFill>
                    <a:effectLst>
                      <a:outerShdw blurRad="38100" dist="38100" dir="2700000" algn="tl">
                        <a:srgbClr val="DDDDDD"/>
                      </a:outerShdw>
                    </a:effectLst>
                    <a:latin typeface="Comic Sans MS" charset="0"/>
                    <a:cs typeface="Gothic" charset="0"/>
                  </a:rPr>
                  <a:t>12</a:t>
                </a:r>
                <a:r>
                  <a:rPr lang="en-GB" dirty="0">
                    <a:solidFill>
                      <a:srgbClr val="FF0000"/>
                    </a:solidFill>
                    <a:effectLst>
                      <a:outerShdw blurRad="38100" dist="38100" dir="2700000" algn="tl">
                        <a:srgbClr val="DDDDDD"/>
                      </a:outerShdw>
                    </a:effectLst>
                    <a:latin typeface="Comic Sans MS" charset="0"/>
                    <a:cs typeface="Gothic" charset="0"/>
                  </a:rPr>
                  <a:t>C(</a:t>
                </a:r>
                <a:r>
                  <a:rPr lang="en-GB" dirty="0" err="1">
                    <a:solidFill>
                      <a:srgbClr val="FF0000"/>
                    </a:solidFill>
                    <a:effectLst>
                      <a:outerShdw blurRad="38100" dist="38100" dir="2700000" algn="tl">
                        <a:srgbClr val="DDDDDD"/>
                      </a:outerShdw>
                    </a:effectLst>
                    <a:latin typeface="Comic Sans MS" charset="0"/>
                    <a:cs typeface="Gothic" charset="0"/>
                  </a:rPr>
                  <a:t>e,e’K</a:t>
                </a:r>
                <a:r>
                  <a:rPr lang="en-GB" baseline="30000" dirty="0" smtClean="0">
                    <a:solidFill>
                      <a:srgbClr val="FF0000"/>
                    </a:solidFill>
                    <a:effectLst>
                      <a:outerShdw blurRad="38100" dist="38100" dir="2700000" algn="tl">
                        <a:srgbClr val="DDDDDD"/>
                      </a:outerShdw>
                    </a:effectLst>
                    <a:latin typeface="Comic Sans MS" charset="0"/>
                    <a:cs typeface="Gothic" charset="0"/>
                  </a:rPr>
                  <a:t>+</a:t>
                </a:r>
                <a:r>
                  <a:rPr lang="en-GB" dirty="0" smtClean="0">
                    <a:solidFill>
                      <a:srgbClr val="FF0000"/>
                    </a:solidFill>
                    <a:effectLst>
                      <a:outerShdw blurRad="38100" dist="38100" dir="2700000" algn="tl">
                        <a:srgbClr val="DDDDDD"/>
                      </a:outerShdw>
                    </a:effectLst>
                    <a:latin typeface="Comic Sans MS" charset="0"/>
                    <a:cs typeface="Gothic" charset="0"/>
                  </a:rPr>
                  <a:t>)</a:t>
                </a:r>
                <a14:m>
                  <m:oMath xmlns:m="http://schemas.openxmlformats.org/officeDocument/2006/math">
                    <m:sPre>
                      <m:sPrePr>
                        <m:ctrlPr>
                          <a:rPr lang="en-GB" i="1" smtClean="0">
                            <a:solidFill>
                              <a:srgbClr val="FF0000"/>
                            </a:solidFill>
                            <a:effectLst>
                              <a:outerShdw blurRad="38100" dist="38100" dir="2700000" algn="tl">
                                <a:srgbClr val="DDDDDD"/>
                              </a:outerShdw>
                            </a:effectLst>
                            <a:latin typeface="Cambria Math" panose="02040503050406030204" pitchFamily="18" charset="0"/>
                          </a:rPr>
                        </m:ctrlPr>
                      </m:sPrePr>
                      <m:sub>
                        <m:r>
                          <m:rPr>
                            <m:sty m:val="p"/>
                          </m:rPr>
                          <a:rPr lang="el-GR" i="1" smtClean="0">
                            <a:solidFill>
                              <a:srgbClr val="FF0000"/>
                            </a:solidFill>
                            <a:effectLst>
                              <a:outerShdw blurRad="38100" dist="38100" dir="2700000" algn="tl">
                                <a:srgbClr val="DDDDDD"/>
                              </a:outerShdw>
                            </a:effectLst>
                            <a:latin typeface="Cambria Math" panose="02040503050406030204" pitchFamily="18" charset="0"/>
                            <a:ea typeface="Cambria Math" panose="02040503050406030204" pitchFamily="18" charset="0"/>
                          </a:rPr>
                          <m:t>Λ</m:t>
                        </m:r>
                      </m:sub>
                      <m:sup>
                        <m:r>
                          <a:rPr lang="it-IT" b="0" i="1" smtClean="0">
                            <a:solidFill>
                              <a:srgbClr val="FF0000"/>
                            </a:solidFill>
                            <a:latin typeface="Cambria Math" panose="02040503050406030204" pitchFamily="18" charset="0"/>
                          </a:rPr>
                          <m:t>12</m:t>
                        </m:r>
                      </m:sup>
                      <m:e>
                        <m:r>
                          <a:rPr lang="it-IT" b="0" i="1" smtClean="0">
                            <a:solidFill>
                              <a:srgbClr val="FF0000"/>
                            </a:solidFill>
                            <a:latin typeface="Cambria Math" panose="02040503050406030204" pitchFamily="18" charset="0"/>
                          </a:rPr>
                          <m:t>𝐵</m:t>
                        </m:r>
                      </m:e>
                    </m:sPre>
                  </m:oMath>
                </a14:m>
                <a:endParaRPr lang="en-GB" dirty="0" smtClean="0">
                  <a:solidFill>
                    <a:srgbClr val="FF0000"/>
                  </a:solidFill>
                  <a:effectLst>
                    <a:outerShdw blurRad="38100" dist="38100" dir="2700000" algn="tl">
                      <a:srgbClr val="DDDDDD"/>
                    </a:outerShdw>
                  </a:effectLst>
                  <a:latin typeface="Comic Sans MS" charset="0"/>
                  <a:cs typeface="Gothic" charset="0"/>
                </a:endParaRPr>
              </a:p>
              <a:p>
                <a:pPr defTabSz="1019175">
                  <a:lnSpc>
                    <a:spcPts val="2738"/>
                  </a:lnSpc>
                  <a:spcBef>
                    <a:spcPts val="475"/>
                  </a:spcBef>
                  <a:buClr>
                    <a:srgbClr val="A3C145"/>
                  </a:buClr>
                  <a:buSzPct val="45000"/>
                </a:pPr>
                <a:r>
                  <a:rPr lang="en-GB" baseline="30000" dirty="0">
                    <a:solidFill>
                      <a:srgbClr val="FF0000"/>
                    </a:solidFill>
                    <a:effectLst>
                      <a:outerShdw blurRad="38100" dist="38100" dir="2700000" algn="tl">
                        <a:srgbClr val="DDDDDD"/>
                      </a:outerShdw>
                    </a:effectLst>
                    <a:latin typeface="Comic Sans MS" charset="0"/>
                    <a:cs typeface="Gothic" charset="0"/>
                  </a:rPr>
                  <a:t>16</a:t>
                </a:r>
                <a:r>
                  <a:rPr lang="en-GB" dirty="0">
                    <a:solidFill>
                      <a:srgbClr val="FF0000"/>
                    </a:solidFill>
                    <a:effectLst>
                      <a:outerShdw blurRad="38100" dist="38100" dir="2700000" algn="tl">
                        <a:srgbClr val="DDDDDD"/>
                      </a:outerShdw>
                    </a:effectLst>
                    <a:latin typeface="Comic Sans MS" charset="0"/>
                    <a:cs typeface="Gothic" charset="0"/>
                  </a:rPr>
                  <a:t>O</a:t>
                </a:r>
                <a:r>
                  <a:rPr lang="en-GB" dirty="0">
                    <a:solidFill>
                      <a:srgbClr val="FF0000"/>
                    </a:solidFill>
                    <a:effectLst>
                      <a:outerShdw blurRad="38100" dist="38100" dir="2700000" algn="tl">
                        <a:srgbClr val="DDDDDD"/>
                      </a:outerShdw>
                    </a:effectLst>
                    <a:latin typeface="Comic Sans MS" charset="0"/>
                    <a:cs typeface="Gothic" charset="0"/>
                  </a:rPr>
                  <a:t>(</a:t>
                </a:r>
                <a:r>
                  <a:rPr lang="en-GB" dirty="0" err="1">
                    <a:solidFill>
                      <a:srgbClr val="FF0000"/>
                    </a:solidFill>
                    <a:effectLst>
                      <a:outerShdw blurRad="38100" dist="38100" dir="2700000" algn="tl">
                        <a:srgbClr val="DDDDDD"/>
                      </a:outerShdw>
                    </a:effectLst>
                    <a:latin typeface="Comic Sans MS" charset="0"/>
                    <a:cs typeface="Gothic" charset="0"/>
                  </a:rPr>
                  <a:t>e,e’K</a:t>
                </a:r>
                <a:r>
                  <a:rPr lang="en-GB" baseline="30000" dirty="0">
                    <a:solidFill>
                      <a:srgbClr val="FF0000"/>
                    </a:solidFill>
                    <a:effectLst>
                      <a:outerShdw blurRad="38100" dist="38100" dir="2700000" algn="tl">
                        <a:srgbClr val="DDDDDD"/>
                      </a:outerShdw>
                    </a:effectLst>
                    <a:latin typeface="Comic Sans MS" charset="0"/>
                    <a:cs typeface="Gothic" charset="0"/>
                  </a:rPr>
                  <a:t>+</a:t>
                </a:r>
                <a:r>
                  <a:rPr lang="en-GB" dirty="0">
                    <a:solidFill>
                      <a:srgbClr val="FF0000"/>
                    </a:solidFill>
                    <a:effectLst>
                      <a:outerShdw blurRad="38100" dist="38100" dir="2700000" algn="tl">
                        <a:srgbClr val="DDDDDD"/>
                      </a:outerShdw>
                    </a:effectLst>
                    <a:latin typeface="Comic Sans MS" charset="0"/>
                    <a:cs typeface="Gothic" charset="0"/>
                  </a:rPr>
                  <a:t>)</a:t>
                </a:r>
                <a14:m>
                  <m:oMath xmlns:m="http://schemas.openxmlformats.org/officeDocument/2006/math">
                    <m:sPre>
                      <m:sPrePr>
                        <m:ctrlPr>
                          <a:rPr lang="en-GB" i="1">
                            <a:solidFill>
                              <a:srgbClr val="FF0000"/>
                            </a:solidFill>
                            <a:effectLst>
                              <a:outerShdw blurRad="38100" dist="38100" dir="2700000" algn="tl">
                                <a:srgbClr val="DDDDDD"/>
                              </a:outerShdw>
                            </a:effectLst>
                            <a:latin typeface="Cambria Math" panose="02040503050406030204" pitchFamily="18" charset="0"/>
                          </a:rPr>
                        </m:ctrlPr>
                      </m:sPrePr>
                      <m:sub>
                        <m:r>
                          <m:rPr>
                            <m:sty m:val="p"/>
                          </m:rPr>
                          <a:rPr lang="el-GR" i="1">
                            <a:solidFill>
                              <a:srgbClr val="FF0000"/>
                            </a:solidFill>
                            <a:effectLst>
                              <a:outerShdw blurRad="38100" dist="38100" dir="2700000" algn="tl">
                                <a:srgbClr val="DDDDDD"/>
                              </a:outerShdw>
                            </a:effectLst>
                            <a:latin typeface="Cambria Math" panose="02040503050406030204" pitchFamily="18" charset="0"/>
                            <a:ea typeface="Cambria Math" panose="02040503050406030204" pitchFamily="18" charset="0"/>
                          </a:rPr>
                          <m:t>Λ</m:t>
                        </m:r>
                      </m:sub>
                      <m:sup>
                        <m:r>
                          <a:rPr lang="it-IT" i="1" smtClean="0">
                            <a:solidFill>
                              <a:srgbClr val="FF0000"/>
                            </a:solidFill>
                            <a:latin typeface="Cambria Math" panose="02040503050406030204" pitchFamily="18" charset="0"/>
                          </a:rPr>
                          <m:t>1</m:t>
                        </m:r>
                        <m:r>
                          <a:rPr lang="it-IT" i="1">
                            <a:solidFill>
                              <a:srgbClr val="FF0000"/>
                            </a:solidFill>
                            <a:latin typeface="Cambria Math" panose="02040503050406030204" pitchFamily="18" charset="0"/>
                          </a:rPr>
                          <m:t>6</m:t>
                        </m:r>
                      </m:sup>
                      <m:e>
                        <m:r>
                          <a:rPr lang="it-IT" i="1" smtClean="0">
                            <a:solidFill>
                              <a:srgbClr val="FF0000"/>
                            </a:solidFill>
                            <a:latin typeface="Cambria Math" panose="02040503050406030204" pitchFamily="18" charset="0"/>
                          </a:rPr>
                          <m:t>𝑁</m:t>
                        </m:r>
                      </m:e>
                    </m:sPre>
                  </m:oMath>
                </a14:m>
                <a:endParaRPr lang="en-GB" dirty="0">
                  <a:solidFill>
                    <a:srgbClr val="FF0000"/>
                  </a:solidFill>
                  <a:effectLst>
                    <a:outerShdw blurRad="38100" dist="38100" dir="2700000" algn="tl">
                      <a:srgbClr val="DDDDDD"/>
                    </a:outerShdw>
                  </a:effectLst>
                  <a:latin typeface="Comic Sans MS" charset="0"/>
                  <a:cs typeface="Gothic" charset="0"/>
                </a:endParaRPr>
              </a:p>
              <a:p>
                <a:pPr defTabSz="1019175">
                  <a:spcBef>
                    <a:spcPts val="475"/>
                  </a:spcBef>
                  <a:buClr>
                    <a:srgbClr val="A3C145"/>
                  </a:buClr>
                  <a:buSzPct val="45000"/>
                </a:pPr>
                <a:r>
                  <a:rPr lang="en-GB" baseline="30000" dirty="0" smtClean="0">
                    <a:solidFill>
                      <a:srgbClr val="00B050"/>
                    </a:solidFill>
                    <a:effectLst>
                      <a:outerShdw blurRad="38100" dist="38100" dir="2700000" algn="tl">
                        <a:srgbClr val="DDDDDD"/>
                      </a:outerShdw>
                    </a:effectLst>
                    <a:latin typeface="Comic Sans MS" charset="0"/>
                    <a:cs typeface="Gothic" charset="0"/>
                  </a:rPr>
                  <a:t>9</a:t>
                </a:r>
                <a:r>
                  <a:rPr lang="en-GB" dirty="0" smtClean="0">
                    <a:solidFill>
                      <a:srgbClr val="00B050"/>
                    </a:solidFill>
                    <a:effectLst>
                      <a:outerShdw blurRad="38100" dist="38100" dir="2700000" algn="tl">
                        <a:srgbClr val="DDDDDD"/>
                      </a:outerShdw>
                    </a:effectLst>
                    <a:latin typeface="Comic Sans MS" charset="0"/>
                    <a:cs typeface="Gothic" charset="0"/>
                  </a:rPr>
                  <a:t>Be(</a:t>
                </a:r>
                <a:r>
                  <a:rPr lang="en-GB" dirty="0" err="1" smtClean="0">
                    <a:solidFill>
                      <a:srgbClr val="00B050"/>
                    </a:solidFill>
                    <a:effectLst>
                      <a:outerShdw blurRad="38100" dist="38100" dir="2700000" algn="tl">
                        <a:srgbClr val="DDDDDD"/>
                      </a:outerShdw>
                    </a:effectLst>
                    <a:latin typeface="Comic Sans MS" charset="0"/>
                    <a:cs typeface="Gothic" charset="0"/>
                  </a:rPr>
                  <a:t>e,e’K</a:t>
                </a:r>
                <a:r>
                  <a:rPr lang="en-GB" baseline="30000" dirty="0" smtClean="0">
                    <a:solidFill>
                      <a:srgbClr val="00B050"/>
                    </a:solidFill>
                    <a:effectLst>
                      <a:outerShdw blurRad="38100" dist="38100" dir="2700000" algn="tl">
                        <a:srgbClr val="DDDDDD"/>
                      </a:outerShdw>
                    </a:effectLst>
                    <a:latin typeface="Comic Sans MS" charset="0"/>
                    <a:cs typeface="Gothic" charset="0"/>
                  </a:rPr>
                  <a:t>+</a:t>
                </a:r>
                <a:r>
                  <a:rPr lang="en-GB" dirty="0" smtClean="0">
                    <a:solidFill>
                      <a:srgbClr val="00B050"/>
                    </a:solidFill>
                    <a:effectLst>
                      <a:outerShdw blurRad="38100" dist="38100" dir="2700000" algn="tl">
                        <a:srgbClr val="DDDDDD"/>
                      </a:outerShdw>
                    </a:effectLst>
                    <a:latin typeface="Comic Sans MS" charset="0"/>
                    <a:cs typeface="Gothic" charset="0"/>
                  </a:rPr>
                  <a:t>)</a:t>
                </a:r>
                <a14:m>
                  <m:oMath xmlns:m="http://schemas.openxmlformats.org/officeDocument/2006/math">
                    <m:sPre>
                      <m:sPrePr>
                        <m:ctrlPr>
                          <a:rPr lang="en-GB" i="1" smtClean="0">
                            <a:solidFill>
                              <a:srgbClr val="00B050"/>
                            </a:solidFill>
                            <a:effectLst>
                              <a:outerShdw blurRad="38100" dist="38100" dir="2700000" algn="tl">
                                <a:srgbClr val="DDDDDD"/>
                              </a:outerShdw>
                            </a:effectLst>
                            <a:latin typeface="Cambria Math" panose="02040503050406030204" pitchFamily="18" charset="0"/>
                          </a:rPr>
                        </m:ctrlPr>
                      </m:sPrePr>
                      <m:sub>
                        <m:r>
                          <m:rPr>
                            <m:sty m:val="p"/>
                          </m:rPr>
                          <a:rPr lang="el-GR" i="1">
                            <a:solidFill>
                              <a:srgbClr val="00B050"/>
                            </a:solidFill>
                            <a:effectLst>
                              <a:outerShdw blurRad="38100" dist="38100" dir="2700000" algn="tl">
                                <a:srgbClr val="DDDDDD"/>
                              </a:outerShdw>
                            </a:effectLst>
                            <a:latin typeface="Cambria Math" panose="02040503050406030204" pitchFamily="18" charset="0"/>
                            <a:ea typeface="Cambria Math" panose="02040503050406030204" pitchFamily="18" charset="0"/>
                          </a:rPr>
                          <m:t>Λ</m:t>
                        </m:r>
                      </m:sub>
                      <m:sup>
                        <m:r>
                          <a:rPr lang="it-IT" b="0" i="1" smtClean="0">
                            <a:solidFill>
                              <a:srgbClr val="00B050"/>
                            </a:solidFill>
                            <a:effectLst>
                              <a:outerShdw blurRad="38100" dist="38100" dir="2700000" algn="tl">
                                <a:srgbClr val="DDDDDD"/>
                              </a:outerShdw>
                            </a:effectLst>
                            <a:latin typeface="Cambria Math" panose="02040503050406030204" pitchFamily="18" charset="0"/>
                            <a:ea typeface="Cambria Math" panose="02040503050406030204" pitchFamily="18" charset="0"/>
                          </a:rPr>
                          <m:t>9</m:t>
                        </m:r>
                      </m:sup>
                      <m:e>
                        <m:r>
                          <a:rPr lang="it-IT" b="0" i="1" smtClean="0">
                            <a:solidFill>
                              <a:srgbClr val="00B050"/>
                            </a:solidFill>
                            <a:latin typeface="Cambria Math" panose="02040503050406030204" pitchFamily="18" charset="0"/>
                          </a:rPr>
                          <m:t>𝐿𝑖</m:t>
                        </m:r>
                      </m:e>
                    </m:sPre>
                  </m:oMath>
                </a14:m>
                <a:endParaRPr lang="en-GB" dirty="0">
                  <a:solidFill>
                    <a:srgbClr val="215511"/>
                  </a:solidFill>
                  <a:effectLst>
                    <a:outerShdw blurRad="38100" dist="38100" dir="2700000" algn="tl">
                      <a:srgbClr val="DDDDDD"/>
                    </a:outerShdw>
                  </a:effectLst>
                  <a:latin typeface="Comic Sans MS" charset="0"/>
                  <a:cs typeface="Gothic" charset="0"/>
                </a:endParaRPr>
              </a:p>
              <a:p>
                <a:pPr defTabSz="1019175">
                  <a:lnSpc>
                    <a:spcPts val="2738"/>
                  </a:lnSpc>
                  <a:spcBef>
                    <a:spcPts val="475"/>
                  </a:spcBef>
                  <a:buClr>
                    <a:srgbClr val="A3C145"/>
                  </a:buClr>
                  <a:buSzPct val="45000"/>
                </a:pPr>
                <a:r>
                  <a:rPr lang="en-GB" dirty="0">
                    <a:solidFill>
                      <a:srgbClr val="215511"/>
                    </a:solidFill>
                    <a:effectLst>
                      <a:outerShdw blurRad="38100" dist="38100" dir="2700000" algn="tl">
                        <a:srgbClr val="DDDDDD"/>
                      </a:outerShdw>
                    </a:effectLst>
                    <a:latin typeface="Comic Sans MS" charset="0"/>
                    <a:cs typeface="Gothic" charset="0"/>
                  </a:rPr>
                  <a:t>H(</a:t>
                </a:r>
                <a:r>
                  <a:rPr lang="en-GB" dirty="0" err="1">
                    <a:solidFill>
                      <a:srgbClr val="215511"/>
                    </a:solidFill>
                    <a:effectLst>
                      <a:outerShdw blurRad="38100" dist="38100" dir="2700000" algn="tl">
                        <a:srgbClr val="DDDDDD"/>
                      </a:outerShdw>
                    </a:effectLst>
                    <a:latin typeface="Comic Sans MS" charset="0"/>
                    <a:cs typeface="Gothic" charset="0"/>
                  </a:rPr>
                  <a:t>e,e’K</a:t>
                </a:r>
                <a:r>
                  <a:rPr lang="en-GB" baseline="30000" dirty="0" smtClean="0">
                    <a:solidFill>
                      <a:srgbClr val="215511"/>
                    </a:solidFill>
                    <a:effectLst>
                      <a:outerShdw blurRad="38100" dist="38100" dir="2700000" algn="tl">
                        <a:srgbClr val="DDDDDD"/>
                      </a:outerShdw>
                    </a:effectLst>
                    <a:latin typeface="Comic Sans MS" charset="0"/>
                    <a:cs typeface="Gothic" charset="0"/>
                  </a:rPr>
                  <a:t>+</a:t>
                </a:r>
                <a:r>
                  <a:rPr lang="en-GB" dirty="0" smtClean="0">
                    <a:solidFill>
                      <a:srgbClr val="215511"/>
                    </a:solidFill>
                    <a:effectLst>
                      <a:outerShdw blurRad="38100" dist="38100" dir="2700000" algn="tl">
                        <a:srgbClr val="DDDDDD"/>
                      </a:outerShdw>
                    </a:effectLst>
                    <a:latin typeface="Comic Sans MS" charset="0"/>
                    <a:cs typeface="Gothic" charset="0"/>
                  </a:rPr>
                  <a:t>)</a:t>
                </a:r>
                <a:r>
                  <a:rPr lang="el-GR" dirty="0" smtClean="0">
                    <a:solidFill>
                      <a:srgbClr val="215511"/>
                    </a:solidFill>
                    <a:effectLst>
                      <a:outerShdw blurRad="38100" dist="38100" dir="2700000" algn="tl">
                        <a:srgbClr val="DDDDDD"/>
                      </a:outerShdw>
                    </a:effectLst>
                    <a:latin typeface="Comic Sans MS" charset="0"/>
                    <a:cs typeface="Gothic" charset="0"/>
                  </a:rPr>
                  <a:t>Λ</a:t>
                </a:r>
                <a:endParaRPr lang="en-US" dirty="0">
                  <a:solidFill>
                    <a:srgbClr val="215511"/>
                  </a:solidFill>
                  <a:latin typeface="Comic Sans MS" charset="0"/>
                  <a:cs typeface="Comic Sans MS" charset="0"/>
                </a:endParaRPr>
              </a:p>
            </p:txBody>
          </p:sp>
        </mc:Choice>
        <mc:Fallback>
          <p:sp>
            <p:nvSpPr>
              <p:cNvPr id="168999" name="Rectangle 39"/>
              <p:cNvSpPr>
                <a:spLocks noRot="1" noChangeAspect="1" noMove="1" noResize="1" noEditPoints="1" noAdjustHandles="1" noChangeArrowheads="1" noChangeShapeType="1" noTextEdit="1"/>
              </p:cNvSpPr>
              <p:nvPr/>
            </p:nvSpPr>
            <p:spPr bwMode="auto">
              <a:xfrm>
                <a:off x="2546350" y="2325688"/>
                <a:ext cx="2101849" cy="2033586"/>
              </a:xfrm>
              <a:prstGeom prst="rect">
                <a:avLst/>
              </a:prstGeom>
              <a:blipFill rotWithShape="0">
                <a:blip r:embed="rId8"/>
                <a:stretch>
                  <a:fillRect l="-2326" b="-3904"/>
                </a:stretch>
              </a:blipFill>
              <a:ln w="9525">
                <a:noFill/>
                <a:miter lim="800000"/>
                <a:headEnd/>
                <a:tailEnd/>
              </a:ln>
              <a:effectLst/>
            </p:spPr>
            <p:txBody>
              <a:bodyPr/>
              <a:lstStyle/>
              <a:p>
                <a:r>
                  <a:rPr lang="it-IT">
                    <a:noFill/>
                  </a:rPr>
                  <a:t> </a:t>
                </a:r>
              </a:p>
            </p:txBody>
          </p:sp>
        </mc:Fallback>
      </mc:AlternateContent>
      <p:sp>
        <p:nvSpPr>
          <p:cNvPr id="29707" name="Rectangle 40"/>
          <p:cNvSpPr>
            <a:spLocks noChangeArrowheads="1"/>
          </p:cNvSpPr>
          <p:nvPr/>
        </p:nvSpPr>
        <p:spPr bwMode="auto">
          <a:xfrm>
            <a:off x="9623425" y="6194426"/>
            <a:ext cx="204788" cy="4111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lIns="101870" tIns="50935" rIns="101870" bIns="50935">
            <a:spAutoFit/>
          </a:bodyPr>
          <a:lstStyle/>
          <a:p>
            <a:pPr defTabSz="1019175"/>
            <a:endParaRPr lang="it-IT" sz="2000">
              <a:solidFill>
                <a:srgbClr val="FFFFFF"/>
              </a:solidFill>
              <a:latin typeface="Times New Roman" charset="0"/>
            </a:endParaRPr>
          </a:p>
        </p:txBody>
      </p:sp>
      <p:pic>
        <p:nvPicPr>
          <p:cNvPr id="29708"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7064" y="0"/>
            <a:ext cx="1150937" cy="1295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9709" name="Text Box 42"/>
          <p:cNvSpPr txBox="1">
            <a:spLocks noChangeArrowheads="1"/>
          </p:cNvSpPr>
          <p:nvPr/>
        </p:nvSpPr>
        <p:spPr bwMode="auto">
          <a:xfrm>
            <a:off x="4567239" y="2325688"/>
            <a:ext cx="5767387" cy="1492250"/>
          </a:xfrm>
          <a:prstGeom prst="rect">
            <a:avLst/>
          </a:prstGeom>
          <a:solidFill>
            <a:srgbClr val="ADFFFC"/>
          </a:solidFill>
          <a:ln w="9525">
            <a:solidFill>
              <a:schemeClr val="accent2"/>
            </a:solidFill>
            <a:miter lim="800000"/>
            <a:headEnd/>
            <a:tailEnd/>
          </a:ln>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nSpc>
                <a:spcPct val="125000"/>
              </a:lnSpc>
            </a:pPr>
            <a:r>
              <a:rPr lang="it-IT" sz="1200">
                <a:solidFill>
                  <a:srgbClr val="FF0000"/>
                </a:solidFill>
                <a:latin typeface="Verdana" charset="0"/>
              </a:rPr>
              <a:t>E</a:t>
            </a:r>
            <a:r>
              <a:rPr lang="en-US" sz="1200" baseline="-25000">
                <a:solidFill>
                  <a:srgbClr val="FF0000"/>
                </a:solidFill>
                <a:latin typeface="Verdana" charset="0"/>
              </a:rPr>
              <a:t>beam</a:t>
            </a:r>
            <a:r>
              <a:rPr lang="it-IT" sz="1200">
                <a:solidFill>
                  <a:srgbClr val="FF0000"/>
                </a:solidFill>
                <a:latin typeface="Verdana" charset="0"/>
              </a:rPr>
              <a:t> = 4.016</a:t>
            </a:r>
            <a:r>
              <a:rPr lang="en-US" sz="1200">
                <a:solidFill>
                  <a:srgbClr val="FF0000"/>
                </a:solidFill>
                <a:latin typeface="Verdana" charset="0"/>
              </a:rPr>
              <a:t>,</a:t>
            </a:r>
            <a:r>
              <a:rPr lang="en-US" sz="1200">
                <a:solidFill>
                  <a:srgbClr val="0000FF"/>
                </a:solidFill>
                <a:latin typeface="Verdana" charset="0"/>
              </a:rPr>
              <a:t> </a:t>
            </a:r>
            <a:r>
              <a:rPr lang="it-IT" sz="1200">
                <a:solidFill>
                  <a:srgbClr val="0000FF"/>
                </a:solidFill>
                <a:latin typeface="Verdana" charset="0"/>
              </a:rPr>
              <a:t>3.777,</a:t>
            </a:r>
            <a:r>
              <a:rPr lang="en-US" sz="1200">
                <a:solidFill>
                  <a:srgbClr val="0000FF"/>
                </a:solidFill>
                <a:latin typeface="Verdana" charset="0"/>
              </a:rPr>
              <a:t> 3.656</a:t>
            </a:r>
            <a:r>
              <a:rPr lang="it-IT" sz="1200">
                <a:solidFill>
                  <a:srgbClr val="0000FF"/>
                </a:solidFill>
                <a:latin typeface="Verdana" charset="0"/>
              </a:rPr>
              <a:t> GeV</a:t>
            </a:r>
          </a:p>
          <a:p>
            <a:pPr>
              <a:lnSpc>
                <a:spcPct val="125000"/>
              </a:lnSpc>
            </a:pPr>
            <a:r>
              <a:rPr lang="it-IT" sz="1200">
                <a:latin typeface="Verdana" charset="0"/>
              </a:rPr>
              <a:t>P</a:t>
            </a:r>
            <a:r>
              <a:rPr lang="it-IT" sz="1200" baseline="-25000">
                <a:latin typeface="Verdana" charset="0"/>
              </a:rPr>
              <a:t>e</a:t>
            </a:r>
            <a:r>
              <a:rPr lang="it-IT" sz="1200">
                <a:latin typeface="Verdana" charset="0"/>
              </a:rPr>
              <a:t>= 1.80,</a:t>
            </a:r>
            <a:r>
              <a:rPr lang="en-US" sz="1200">
                <a:latin typeface="Verdana" charset="0"/>
              </a:rPr>
              <a:t> </a:t>
            </a:r>
            <a:r>
              <a:rPr lang="it-IT" sz="1200">
                <a:latin typeface="Verdana" charset="0"/>
              </a:rPr>
              <a:t>1.57</a:t>
            </a:r>
            <a:r>
              <a:rPr lang="en-US" sz="1200">
                <a:latin typeface="Verdana" charset="0"/>
              </a:rPr>
              <a:t>, 1.44</a:t>
            </a:r>
            <a:r>
              <a:rPr lang="it-IT" sz="1200">
                <a:latin typeface="Verdana" charset="0"/>
              </a:rPr>
              <a:t> GeV/c           </a:t>
            </a:r>
            <a:r>
              <a:rPr lang="it-IT" sz="1200">
                <a:solidFill>
                  <a:srgbClr val="FF0000"/>
                </a:solidFill>
                <a:latin typeface="Verdana" charset="0"/>
              </a:rPr>
              <a:t>P</a:t>
            </a:r>
            <a:r>
              <a:rPr lang="it-IT" sz="1200" baseline="-25000">
                <a:solidFill>
                  <a:srgbClr val="FF0000"/>
                </a:solidFill>
                <a:latin typeface="Verdana" charset="0"/>
              </a:rPr>
              <a:t>k</a:t>
            </a:r>
            <a:r>
              <a:rPr lang="it-IT" sz="1200">
                <a:solidFill>
                  <a:srgbClr val="FF0000"/>
                </a:solidFill>
                <a:latin typeface="Verdana" charset="0"/>
              </a:rPr>
              <a:t>= 1.96</a:t>
            </a:r>
            <a:r>
              <a:rPr lang="en-US" sz="1200">
                <a:solidFill>
                  <a:srgbClr val="FF0000"/>
                </a:solidFill>
                <a:latin typeface="Verdana" charset="0"/>
              </a:rPr>
              <a:t>  </a:t>
            </a:r>
            <a:r>
              <a:rPr lang="it-IT" sz="1200">
                <a:solidFill>
                  <a:srgbClr val="FF0000"/>
                </a:solidFill>
                <a:latin typeface="Verdana" charset="0"/>
              </a:rPr>
              <a:t> GeV/c</a:t>
            </a:r>
            <a:endParaRPr lang="en-US" sz="1200">
              <a:solidFill>
                <a:srgbClr val="FF0000"/>
              </a:solidFill>
              <a:latin typeface="Verdana" charset="0"/>
            </a:endParaRPr>
          </a:p>
          <a:p>
            <a:pPr>
              <a:lnSpc>
                <a:spcPct val="125000"/>
              </a:lnSpc>
            </a:pPr>
            <a:r>
              <a:rPr lang="en-US" sz="1200">
                <a:solidFill>
                  <a:srgbClr val="FF0000"/>
                </a:solidFill>
              </a:rPr>
              <a:t>q</a:t>
            </a:r>
            <a:r>
              <a:rPr lang="en-US" sz="1200" baseline="-25000">
                <a:solidFill>
                  <a:srgbClr val="FF0000"/>
                </a:solidFill>
                <a:latin typeface="Verdana" charset="0"/>
              </a:rPr>
              <a:t>e</a:t>
            </a:r>
            <a:r>
              <a:rPr lang="en-US" sz="1200">
                <a:solidFill>
                  <a:srgbClr val="FF0000"/>
                </a:solidFill>
                <a:latin typeface="Verdana" charset="0"/>
              </a:rPr>
              <a:t> = </a:t>
            </a:r>
            <a:r>
              <a:rPr lang="en-US" sz="1200">
                <a:solidFill>
                  <a:srgbClr val="FF0000"/>
                </a:solidFill>
              </a:rPr>
              <a:t>q</a:t>
            </a:r>
            <a:r>
              <a:rPr lang="en-US" sz="1200" baseline="-25000">
                <a:solidFill>
                  <a:srgbClr val="FF0000"/>
                </a:solidFill>
                <a:latin typeface="Verdana" charset="0"/>
              </a:rPr>
              <a:t>K</a:t>
            </a:r>
            <a:r>
              <a:rPr lang="en-US" sz="1200">
                <a:solidFill>
                  <a:srgbClr val="FF0000"/>
                </a:solidFill>
                <a:latin typeface="Verdana" charset="0"/>
              </a:rPr>
              <a:t> = 6</a:t>
            </a:r>
            <a:r>
              <a:rPr lang="en-US" sz="1200">
                <a:solidFill>
                  <a:srgbClr val="FF0000"/>
                </a:solidFill>
                <a:latin typeface="Verdana" charset="0"/>
                <a:cs typeface="Times New Roman" charset="0"/>
              </a:rPr>
              <a:t>°</a:t>
            </a:r>
          </a:p>
          <a:p>
            <a:pPr>
              <a:lnSpc>
                <a:spcPct val="125000"/>
              </a:lnSpc>
              <a:buFont typeface="Symbol" charset="0"/>
              <a:buNone/>
            </a:pPr>
            <a:r>
              <a:rPr lang="en-US" sz="1200" i="1">
                <a:latin typeface="Verdana" charset="0"/>
                <a:cs typeface="Times New Roman" charset="0"/>
              </a:rPr>
              <a:t>W</a:t>
            </a:r>
            <a:r>
              <a:rPr lang="en-US" sz="1200">
                <a:latin typeface="Verdana" charset="0"/>
                <a:cs typeface="Times New Roman" charset="0"/>
              </a:rPr>
              <a:t>  2.2 GeV   </a:t>
            </a:r>
            <a:r>
              <a:rPr lang="en-US" sz="1200" i="1">
                <a:latin typeface="Verdana" charset="0"/>
                <a:cs typeface="Times New Roman" charset="0"/>
              </a:rPr>
              <a:t>Q</a:t>
            </a:r>
            <a:r>
              <a:rPr lang="en-US" sz="1200" i="1" baseline="30000">
                <a:latin typeface="Verdana" charset="0"/>
                <a:cs typeface="Times New Roman" charset="0"/>
              </a:rPr>
              <a:t>2</a:t>
            </a:r>
            <a:r>
              <a:rPr lang="en-US" sz="1200">
                <a:latin typeface="Verdana" charset="0"/>
                <a:cs typeface="Times New Roman" charset="0"/>
              </a:rPr>
              <a:t> ~ 0.07 (GeV/c)</a:t>
            </a:r>
            <a:r>
              <a:rPr lang="en-US" sz="1200" baseline="30000">
                <a:latin typeface="Verdana" charset="0"/>
                <a:cs typeface="Times New Roman" charset="0"/>
              </a:rPr>
              <a:t>2</a:t>
            </a:r>
          </a:p>
          <a:p>
            <a:pPr>
              <a:lnSpc>
                <a:spcPct val="125000"/>
              </a:lnSpc>
              <a:buFont typeface="Symbol" charset="0"/>
              <a:buNone/>
            </a:pPr>
            <a:r>
              <a:rPr lang="en-US" sz="1200">
                <a:latin typeface="Verdana" charset="0"/>
              </a:rPr>
              <a:t>Beam current : &lt;100 </a:t>
            </a:r>
            <a:r>
              <a:rPr lang="en-US" sz="1200"/>
              <a:t>m</a:t>
            </a:r>
            <a:r>
              <a:rPr lang="en-US" sz="1200">
                <a:latin typeface="Verdana" charset="0"/>
              </a:rPr>
              <a:t>A  Target thickness : ~100 mg/cm</a:t>
            </a:r>
            <a:r>
              <a:rPr lang="en-US" sz="1200" baseline="30000">
                <a:latin typeface="Verdana" charset="0"/>
              </a:rPr>
              <a:t>2</a:t>
            </a:r>
          </a:p>
          <a:p>
            <a:pPr>
              <a:lnSpc>
                <a:spcPct val="140000"/>
              </a:lnSpc>
              <a:buFont typeface="Symbol" charset="0"/>
              <a:buNone/>
            </a:pPr>
            <a:r>
              <a:rPr lang="en-US" sz="1200">
                <a:solidFill>
                  <a:srgbClr val="FF0000"/>
                </a:solidFill>
                <a:latin typeface="Verdana" charset="0"/>
              </a:rPr>
              <a:t>Counting Rates ~</a:t>
            </a:r>
            <a:r>
              <a:rPr lang="en-US" sz="1200">
                <a:solidFill>
                  <a:srgbClr val="FF0000"/>
                </a:solidFill>
                <a:latin typeface="Verdana" charset="0"/>
                <a:cs typeface="Times New Roman" charset="0"/>
              </a:rPr>
              <a:t> 0.1 – 10 counts/peak/hour</a:t>
            </a:r>
            <a:endParaRPr lang="it-IT" sz="1200">
              <a:solidFill>
                <a:srgbClr val="FF0000"/>
              </a:solidFill>
              <a:latin typeface="Verdana" charset="0"/>
              <a:cs typeface="Times New Roman" charset="0"/>
            </a:endParaRPr>
          </a:p>
        </p:txBody>
      </p:sp>
      <p:sp>
        <p:nvSpPr>
          <p:cNvPr id="29710" name="Rectangle 46"/>
          <p:cNvSpPr>
            <a:spLocks noChangeArrowheads="1"/>
          </p:cNvSpPr>
          <p:nvPr/>
        </p:nvSpPr>
        <p:spPr bwMode="auto">
          <a:xfrm>
            <a:off x="1524000" y="1295400"/>
            <a:ext cx="9144000" cy="1477328"/>
          </a:xfrm>
          <a:prstGeom prst="rect">
            <a:avLst/>
          </a:prstGeom>
          <a:solidFill>
            <a:srgbClr val="ECFFF9"/>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p>
            <a:pPr marL="0" lvl="1" algn="just"/>
            <a:r>
              <a:rPr lang="it-IT" dirty="0" err="1">
                <a:solidFill>
                  <a:srgbClr val="FF0000"/>
                </a:solidFill>
                <a:latin typeface="Comic Sans MS" charset="0"/>
              </a:rPr>
              <a:t>A.Acha</a:t>
            </a:r>
            <a:r>
              <a:rPr lang="it-IT" dirty="0">
                <a:latin typeface="Comic Sans MS" charset="0"/>
              </a:rPr>
              <a:t>, </a:t>
            </a:r>
            <a:r>
              <a:rPr lang="it-IT" dirty="0" err="1">
                <a:latin typeface="Comic Sans MS" charset="0"/>
              </a:rPr>
              <a:t>H.Breuer</a:t>
            </a:r>
            <a:r>
              <a:rPr lang="it-IT" dirty="0">
                <a:latin typeface="Comic Sans MS" charset="0"/>
              </a:rPr>
              <a:t>, </a:t>
            </a:r>
            <a:r>
              <a:rPr lang="it-IT" dirty="0" err="1">
                <a:latin typeface="Comic Sans MS" charset="0"/>
              </a:rPr>
              <a:t>C.C.Chang</a:t>
            </a:r>
            <a:r>
              <a:rPr lang="it-IT" dirty="0">
                <a:latin typeface="Comic Sans MS" charset="0"/>
              </a:rPr>
              <a:t>, </a:t>
            </a:r>
            <a:r>
              <a:rPr lang="it-IT" dirty="0" err="1">
                <a:latin typeface="Comic Sans MS" charset="0"/>
              </a:rPr>
              <a:t>E.Cisbani</a:t>
            </a:r>
            <a:r>
              <a:rPr lang="it-IT" dirty="0">
                <a:latin typeface="Comic Sans MS" charset="0"/>
              </a:rPr>
              <a:t>, </a:t>
            </a:r>
            <a:r>
              <a:rPr lang="it-IT" dirty="0" err="1">
                <a:solidFill>
                  <a:srgbClr val="FF0000"/>
                </a:solidFill>
                <a:latin typeface="Comic Sans MS" charset="0"/>
              </a:rPr>
              <a:t>F.Cusanno</a:t>
            </a:r>
            <a:r>
              <a:rPr lang="it-IT" dirty="0">
                <a:latin typeface="Comic Sans MS" charset="0"/>
              </a:rPr>
              <a:t>, </a:t>
            </a:r>
            <a:r>
              <a:rPr lang="it-IT" dirty="0" err="1">
                <a:latin typeface="Comic Sans MS" charset="0"/>
              </a:rPr>
              <a:t>C.J.DeJager</a:t>
            </a:r>
            <a:r>
              <a:rPr lang="it-IT" dirty="0">
                <a:latin typeface="Comic Sans MS" charset="0"/>
              </a:rPr>
              <a:t>, R. De Leo, </a:t>
            </a:r>
            <a:r>
              <a:rPr lang="it-IT" dirty="0" err="1">
                <a:latin typeface="Comic Sans MS" charset="0"/>
              </a:rPr>
              <a:t>R.Feuerbach</a:t>
            </a:r>
            <a:r>
              <a:rPr lang="it-IT" dirty="0">
                <a:latin typeface="Comic Sans MS" charset="0"/>
              </a:rPr>
              <a:t>, </a:t>
            </a:r>
            <a:r>
              <a:rPr lang="it-IT" dirty="0" err="1">
                <a:solidFill>
                  <a:srgbClr val="3333CC"/>
                </a:solidFill>
                <a:latin typeface="Comic Sans MS" charset="0"/>
              </a:rPr>
              <a:t>S.Frullani</a:t>
            </a:r>
            <a:r>
              <a:rPr lang="it-IT" dirty="0">
                <a:latin typeface="Comic Sans MS" charset="0"/>
              </a:rPr>
              <a:t>, </a:t>
            </a:r>
            <a:r>
              <a:rPr lang="it-IT" dirty="0" err="1">
                <a:solidFill>
                  <a:srgbClr val="3333CC"/>
                </a:solidFill>
                <a:latin typeface="Comic Sans MS" charset="0"/>
              </a:rPr>
              <a:t>F.Garibaldi</a:t>
            </a:r>
            <a:r>
              <a:rPr lang="it-IT" dirty="0">
                <a:solidFill>
                  <a:srgbClr val="3333CC"/>
                </a:solidFill>
                <a:latin typeface="Comic Sans MS" charset="0"/>
              </a:rPr>
              <a:t>*</a:t>
            </a:r>
            <a:r>
              <a:rPr lang="it-IT" dirty="0">
                <a:latin typeface="Comic Sans MS" charset="0"/>
              </a:rPr>
              <a:t>, </a:t>
            </a:r>
            <a:r>
              <a:rPr lang="it-IT" dirty="0" err="1">
                <a:latin typeface="Comic Sans MS" charset="0"/>
              </a:rPr>
              <a:t>D.Higinbotham</a:t>
            </a:r>
            <a:r>
              <a:rPr lang="it-IT" dirty="0">
                <a:latin typeface="Comic Sans MS" charset="0"/>
              </a:rPr>
              <a:t>, </a:t>
            </a:r>
            <a:r>
              <a:rPr lang="it-IT" dirty="0" err="1">
                <a:solidFill>
                  <a:srgbClr val="800000"/>
                </a:solidFill>
                <a:latin typeface="Comic Sans MS" charset="0"/>
              </a:rPr>
              <a:t>M.Iodice</a:t>
            </a:r>
            <a:r>
              <a:rPr lang="it-IT" dirty="0">
                <a:latin typeface="Comic Sans MS" charset="0"/>
              </a:rPr>
              <a:t>, </a:t>
            </a:r>
            <a:r>
              <a:rPr lang="it-IT" dirty="0" err="1">
                <a:latin typeface="Comic Sans MS" charset="0"/>
              </a:rPr>
              <a:t>L.Lagamba</a:t>
            </a:r>
            <a:r>
              <a:rPr lang="it-IT" dirty="0">
                <a:latin typeface="Comic Sans MS" charset="0"/>
              </a:rPr>
              <a:t>, </a:t>
            </a:r>
            <a:r>
              <a:rPr lang="it-IT" dirty="0" err="1">
                <a:solidFill>
                  <a:srgbClr val="3333CC"/>
                </a:solidFill>
                <a:latin typeface="Comic Sans MS" charset="0"/>
              </a:rPr>
              <a:t>J.LeRose</a:t>
            </a:r>
            <a:r>
              <a:rPr lang="it-IT" dirty="0">
                <a:latin typeface="Comic Sans MS" charset="0"/>
              </a:rPr>
              <a:t>, </a:t>
            </a:r>
            <a:r>
              <a:rPr lang="it-IT" dirty="0" err="1">
                <a:solidFill>
                  <a:srgbClr val="3333CC"/>
                </a:solidFill>
                <a:latin typeface="Comic Sans MS" charset="0"/>
              </a:rPr>
              <a:t>P.Markowitz</a:t>
            </a:r>
            <a:r>
              <a:rPr lang="it-IT" dirty="0">
                <a:latin typeface="Comic Sans MS" charset="0"/>
              </a:rPr>
              <a:t>, </a:t>
            </a:r>
            <a:r>
              <a:rPr lang="it-IT" dirty="0" err="1">
                <a:solidFill>
                  <a:srgbClr val="800000"/>
                </a:solidFill>
                <a:latin typeface="Comic Sans MS" charset="0"/>
              </a:rPr>
              <a:t>S.Marrone</a:t>
            </a:r>
            <a:r>
              <a:rPr lang="it-IT" dirty="0">
                <a:solidFill>
                  <a:srgbClr val="215511"/>
                </a:solidFill>
                <a:latin typeface="Comic Sans MS" charset="0"/>
              </a:rPr>
              <a:t>, </a:t>
            </a:r>
            <a:r>
              <a:rPr lang="it-IT" dirty="0" err="1">
                <a:latin typeface="Comic Sans MS" charset="0"/>
              </a:rPr>
              <a:t>R.Michaels</a:t>
            </a:r>
            <a:r>
              <a:rPr lang="it-IT" dirty="0">
                <a:latin typeface="Comic Sans MS" charset="0"/>
              </a:rPr>
              <a:t>, </a:t>
            </a:r>
            <a:r>
              <a:rPr lang="it-IT" dirty="0" err="1">
                <a:latin typeface="Comic Sans MS" charset="0"/>
              </a:rPr>
              <a:t>Y.Qiang</a:t>
            </a:r>
            <a:r>
              <a:rPr lang="it-IT" dirty="0">
                <a:latin typeface="Comic Sans MS" charset="0"/>
              </a:rPr>
              <a:t>, </a:t>
            </a:r>
            <a:r>
              <a:rPr lang="it-IT" dirty="0" err="1">
                <a:latin typeface="Comic Sans MS" charset="0"/>
              </a:rPr>
              <a:t>B.Reitz</a:t>
            </a:r>
            <a:r>
              <a:rPr lang="it-IT" dirty="0">
                <a:latin typeface="Comic Sans MS" charset="0"/>
              </a:rPr>
              <a:t>, </a:t>
            </a:r>
            <a:r>
              <a:rPr lang="it-IT" dirty="0" err="1">
                <a:solidFill>
                  <a:srgbClr val="800000"/>
                </a:solidFill>
                <a:latin typeface="Comic Sans MS" charset="0"/>
              </a:rPr>
              <a:t>G.M.Urciuol</a:t>
            </a:r>
            <a:r>
              <a:rPr lang="it-IT" dirty="0" err="1">
                <a:latin typeface="Comic Sans MS" charset="0"/>
              </a:rPr>
              <a:t>i</a:t>
            </a:r>
            <a:r>
              <a:rPr lang="it-IT" dirty="0">
                <a:latin typeface="Comic Sans MS" charset="0"/>
              </a:rPr>
              <a:t>, </a:t>
            </a:r>
            <a:r>
              <a:rPr lang="it-IT" dirty="0" err="1">
                <a:latin typeface="Comic Sans MS" charset="0"/>
              </a:rPr>
              <a:t>B.Wojtsekhowski</a:t>
            </a:r>
            <a:r>
              <a:rPr lang="it-IT" dirty="0">
                <a:latin typeface="Comic Sans MS" charset="0"/>
              </a:rPr>
              <a:t>, and the Hall A Collaboration</a:t>
            </a:r>
          </a:p>
          <a:p>
            <a:pPr marL="0" lvl="1" algn="just"/>
            <a:r>
              <a:rPr lang="it-IT" dirty="0">
                <a:latin typeface="Comic Sans MS" charset="0"/>
              </a:rPr>
              <a:t>and </a:t>
            </a:r>
            <a:r>
              <a:rPr lang="it-IT" dirty="0" err="1">
                <a:latin typeface="Comic Sans MS" charset="0"/>
              </a:rPr>
              <a:t>Theorists</a:t>
            </a:r>
            <a:r>
              <a:rPr lang="it-IT" dirty="0">
                <a:latin typeface="Comic Sans MS" charset="0"/>
              </a:rPr>
              <a:t>: </a:t>
            </a:r>
            <a:r>
              <a:rPr lang="it-IT" dirty="0" err="1">
                <a:latin typeface="Comic Sans MS" charset="0"/>
              </a:rPr>
              <a:t>Petr</a:t>
            </a:r>
            <a:r>
              <a:rPr lang="it-IT" dirty="0">
                <a:latin typeface="Comic Sans MS" charset="0"/>
              </a:rPr>
              <a:t> </a:t>
            </a:r>
            <a:r>
              <a:rPr lang="it-IT" dirty="0" err="1">
                <a:latin typeface="Comic Sans MS" charset="0"/>
              </a:rPr>
              <a:t>Bydzovsky</a:t>
            </a:r>
            <a:r>
              <a:rPr lang="it-IT" dirty="0">
                <a:latin typeface="Comic Sans MS" charset="0"/>
              </a:rPr>
              <a:t>, John </a:t>
            </a:r>
            <a:r>
              <a:rPr lang="it-IT" dirty="0" err="1">
                <a:latin typeface="Comic Sans MS" charset="0"/>
              </a:rPr>
              <a:t>Millener</a:t>
            </a:r>
            <a:r>
              <a:rPr lang="it-IT" dirty="0">
                <a:latin typeface="Comic Sans MS" charset="0"/>
              </a:rPr>
              <a:t>, </a:t>
            </a:r>
            <a:r>
              <a:rPr lang="it-IT" dirty="0" err="1">
                <a:latin typeface="Comic Sans MS" charset="0"/>
              </a:rPr>
              <a:t>Miloslav</a:t>
            </a:r>
            <a:r>
              <a:rPr lang="it-IT" dirty="0">
                <a:latin typeface="Comic Sans MS" charset="0"/>
              </a:rPr>
              <a:t> </a:t>
            </a:r>
            <a:r>
              <a:rPr lang="it-IT" dirty="0" err="1">
                <a:latin typeface="Comic Sans MS" charset="0"/>
              </a:rPr>
              <a:t>Sotona</a:t>
            </a:r>
            <a:endParaRPr lang="it-IT" dirty="0">
              <a:solidFill>
                <a:srgbClr val="990000"/>
              </a:solidFill>
              <a:latin typeface="Comic Sans MS" charset="0"/>
            </a:endParaRPr>
          </a:p>
        </p:txBody>
      </p:sp>
      <p:sp>
        <p:nvSpPr>
          <p:cNvPr id="29711" name="Text Box 47"/>
          <p:cNvSpPr txBox="1">
            <a:spLocks noChangeArrowheads="1"/>
          </p:cNvSpPr>
          <p:nvPr/>
        </p:nvSpPr>
        <p:spPr bwMode="auto">
          <a:xfrm>
            <a:off x="3257550" y="838200"/>
            <a:ext cx="56769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it-IT" sz="2400">
                <a:latin typeface="Comic Sans MS" charset="0"/>
                <a:cs typeface="Comic Sans MS" charset="0"/>
              </a:rPr>
              <a:t>E</a:t>
            </a:r>
            <a:r>
              <a:rPr lang="it-IT">
                <a:latin typeface="Comic Sans MS" charset="0"/>
                <a:cs typeface="Comic Sans MS" charset="0"/>
              </a:rPr>
              <a:t>94107 </a:t>
            </a:r>
            <a:r>
              <a:rPr lang="it-IT" sz="2400">
                <a:solidFill>
                  <a:srgbClr val="990000"/>
                </a:solidFill>
                <a:latin typeface="Comic Sans MS" charset="0"/>
                <a:cs typeface="Comic Sans MS" charset="0"/>
              </a:rPr>
              <a:t>C</a:t>
            </a:r>
            <a:r>
              <a:rPr lang="it-IT">
                <a:latin typeface="Comic Sans MS" charset="0"/>
                <a:cs typeface="Comic Sans MS" charset="0"/>
              </a:rPr>
              <a:t>OLLABORATION</a:t>
            </a:r>
          </a:p>
        </p:txBody>
      </p:sp>
      <p:sp>
        <p:nvSpPr>
          <p:cNvPr id="29712" name="CasellaDiTesto 16"/>
          <p:cNvSpPr txBox="1">
            <a:spLocks noChangeArrowheads="1"/>
          </p:cNvSpPr>
          <p:nvPr/>
        </p:nvSpPr>
        <p:spPr bwMode="auto">
          <a:xfrm>
            <a:off x="1524000" y="4276726"/>
            <a:ext cx="9144000" cy="523875"/>
          </a:xfrm>
          <a:prstGeom prst="rect">
            <a:avLst/>
          </a:prstGeom>
          <a:solidFill>
            <a:srgbClr val="ADFFF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just"/>
            <a:r>
              <a:rPr lang="it-IT" sz="1200">
                <a:solidFill>
                  <a:srgbClr val="0000FF"/>
                </a:solidFill>
              </a:rPr>
              <a:t>E</a:t>
            </a:r>
            <a:r>
              <a:rPr lang="it-IT">
                <a:solidFill>
                  <a:srgbClr val="0000FF"/>
                </a:solidFill>
                <a:latin typeface="Comic Sans MS" charset="0"/>
                <a:cs typeface="Comic Sans MS" charset="0"/>
              </a:rPr>
              <a:t>-98-108. Electroproduction of Kaons up to Q2=3(GeV/c)2 (</a:t>
            </a:r>
            <a:r>
              <a:rPr lang="it-IT">
                <a:solidFill>
                  <a:srgbClr val="FF0000"/>
                </a:solidFill>
                <a:latin typeface="Comic Sans MS" charset="0"/>
                <a:cs typeface="Comic Sans MS" charset="0"/>
              </a:rPr>
              <a:t>P. Markowitz, M. Iodice, S. Frullani, G. Chang spokespersons</a:t>
            </a:r>
            <a:r>
              <a:rPr lang="it-IT">
                <a:solidFill>
                  <a:srgbClr val="0000FF"/>
                </a:solidFill>
                <a:latin typeface="Comic Sans MS" charset="0"/>
                <a:cs typeface="Comic Sans MS" charset="0"/>
              </a:rPr>
              <a:t>)</a:t>
            </a:r>
          </a:p>
        </p:txBody>
      </p:sp>
      <p:sp>
        <p:nvSpPr>
          <p:cNvPr id="29713" name="CasellaDiTesto 17"/>
          <p:cNvSpPr txBox="1">
            <a:spLocks noChangeArrowheads="1"/>
          </p:cNvSpPr>
          <p:nvPr/>
        </p:nvSpPr>
        <p:spPr bwMode="auto">
          <a:xfrm>
            <a:off x="1524000" y="5054600"/>
            <a:ext cx="9144000" cy="523220"/>
          </a:xfrm>
          <a:prstGeom prst="rect">
            <a:avLst/>
          </a:prstGeom>
          <a:solidFill>
            <a:srgbClr val="9EFFC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just"/>
            <a:r>
              <a:rPr lang="it-IT">
                <a:solidFill>
                  <a:srgbClr val="0000FF"/>
                </a:solidFill>
                <a:latin typeface="Comic Sans MS" charset="0"/>
                <a:cs typeface="Comic Sans MS" charset="0"/>
              </a:rPr>
              <a:t>E-07-012. The angular dependence of </a:t>
            </a:r>
            <a:r>
              <a:rPr lang="it-IT" baseline="30000">
                <a:solidFill>
                  <a:srgbClr val="0000FF"/>
                </a:solidFill>
                <a:latin typeface="Comic Sans MS" charset="0"/>
                <a:cs typeface="Comic Sans MS" charset="0"/>
              </a:rPr>
              <a:t>16</a:t>
            </a:r>
            <a:r>
              <a:rPr lang="it-IT">
                <a:solidFill>
                  <a:srgbClr val="0000FF"/>
                </a:solidFill>
                <a:latin typeface="Comic Sans MS" charset="0"/>
                <a:cs typeface="Comic Sans MS" charset="0"/>
              </a:rPr>
              <a:t>O(e,e’K</a:t>
            </a:r>
            <a:r>
              <a:rPr lang="it-IT" baseline="30000">
                <a:solidFill>
                  <a:srgbClr val="0000FF"/>
                </a:solidFill>
                <a:latin typeface="Comic Sans MS" charset="0"/>
                <a:cs typeface="Comic Sans MS" charset="0"/>
              </a:rPr>
              <a:t>+</a:t>
            </a:r>
            <a:r>
              <a:rPr lang="it-IT">
                <a:solidFill>
                  <a:srgbClr val="0000FF"/>
                </a:solidFill>
                <a:latin typeface="Comic Sans MS" charset="0"/>
                <a:cs typeface="Comic Sans MS" charset="0"/>
              </a:rPr>
              <a:t>)</a:t>
            </a:r>
            <a:r>
              <a:rPr lang="it-IT" baseline="30000">
                <a:solidFill>
                  <a:srgbClr val="0000FF"/>
                </a:solidFill>
                <a:latin typeface="Comic Sans MS" charset="0"/>
                <a:cs typeface="Comic Sans MS" charset="0"/>
              </a:rPr>
              <a:t>16</a:t>
            </a:r>
            <a:r>
              <a:rPr lang="it-IT">
                <a:solidFill>
                  <a:srgbClr val="0000FF"/>
                </a:solidFill>
                <a:latin typeface="Comic Sans MS" charset="0"/>
                <a:cs typeface="Comic Sans MS" charset="0"/>
              </a:rPr>
              <a:t>N and H(e,e’K</a:t>
            </a:r>
            <a:r>
              <a:rPr lang="it-IT" baseline="30000">
                <a:solidFill>
                  <a:srgbClr val="0000FF"/>
                </a:solidFill>
                <a:latin typeface="Comic Sans MS" charset="0"/>
                <a:cs typeface="Comic Sans MS" charset="0"/>
              </a:rPr>
              <a:t>+</a:t>
            </a:r>
            <a:r>
              <a:rPr lang="it-IT">
                <a:solidFill>
                  <a:srgbClr val="0000FF"/>
                </a:solidFill>
                <a:latin typeface="Comic Sans MS" charset="0"/>
                <a:cs typeface="Comic Sans MS" charset="0"/>
              </a:rPr>
              <a:t>)</a:t>
            </a:r>
            <a:r>
              <a:rPr lang="it-IT">
                <a:solidFill>
                  <a:srgbClr val="0000FF"/>
                </a:solidFill>
                <a:cs typeface="Symbol" charset="0"/>
              </a:rPr>
              <a:t>L </a:t>
            </a:r>
            <a:r>
              <a:rPr lang="it-IT">
                <a:solidFill>
                  <a:srgbClr val="FF0000"/>
                </a:solidFill>
                <a:latin typeface="Comic Sans MS" charset="0"/>
                <a:cs typeface="Symbol" charset="0"/>
              </a:rPr>
              <a:t>(</a:t>
            </a:r>
            <a:r>
              <a:rPr lang="it-IT">
                <a:solidFill>
                  <a:srgbClr val="FF0000"/>
                </a:solidFill>
                <a:latin typeface="Comic Sans MS" charset="0"/>
                <a:cs typeface="Comic Sans MS" charset="0"/>
              </a:rPr>
              <a:t>F. Garibaldi, M.Iodice, J. LeRose, P. Markowitz spokespersons)  </a:t>
            </a:r>
            <a:r>
              <a:rPr lang="it-IT" u="sng">
                <a:solidFill>
                  <a:srgbClr val="000090"/>
                </a:solidFill>
                <a:latin typeface="Comic Sans MS" charset="0"/>
                <a:cs typeface="Comic Sans MS" charset="0"/>
              </a:rPr>
              <a:t>(run : April-May 2012)</a:t>
            </a:r>
          </a:p>
        </p:txBody>
      </p:sp>
      <p:sp>
        <p:nvSpPr>
          <p:cNvPr id="29714" name="CasellaDiTesto 18"/>
          <p:cNvSpPr txBox="1">
            <a:spLocks noChangeArrowheads="1"/>
          </p:cNvSpPr>
          <p:nvPr/>
        </p:nvSpPr>
        <p:spPr bwMode="auto">
          <a:xfrm>
            <a:off x="3878264" y="1588"/>
            <a:ext cx="2979737" cy="400050"/>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r>
              <a:rPr lang="it-IT"/>
              <a:t> </a:t>
            </a:r>
            <a:r>
              <a:rPr lang="it-IT" sz="2000">
                <a:solidFill>
                  <a:srgbClr val="FFFF00"/>
                </a:solidFill>
                <a:latin typeface="Comic Sans MS" charset="0"/>
                <a:cs typeface="Comic Sans MS" charset="0"/>
              </a:rPr>
              <a:t>Kaon collaboration</a:t>
            </a:r>
          </a:p>
        </p:txBody>
      </p:sp>
      <p:cxnSp>
        <p:nvCxnSpPr>
          <p:cNvPr id="29715" name="Connettore 2 20"/>
          <p:cNvCxnSpPr>
            <a:cxnSpLocks noChangeShapeType="1"/>
          </p:cNvCxnSpPr>
          <p:nvPr/>
        </p:nvCxnSpPr>
        <p:spPr bwMode="auto">
          <a:xfrm>
            <a:off x="2033521" y="3034710"/>
            <a:ext cx="457200" cy="1588"/>
          </a:xfrm>
          <a:prstGeom prst="straightConnector1">
            <a:avLst/>
          </a:prstGeom>
          <a:noFill/>
          <a:ln w="41275">
            <a:solidFill>
              <a:srgbClr val="FF0000"/>
            </a:solidFill>
            <a:round/>
            <a:headEnd/>
            <a:tailEnd type="arrow" w="med" len="med"/>
          </a:ln>
          <a:extLst>
            <a:ext uri="{909E8E84-426E-40dd-AFC4-6F175D3DCCD1}">
              <a14:hiddenFill xmlns:mc="http://schemas.openxmlformats.org/markup-compatibility/2006" xmlns:mv="urn:schemas-microsoft-com:mac:vml" xmlns:a14="http://schemas.microsoft.com/office/drawing/2010/main" xmlns="">
                <a:noFill/>
              </a14:hiddenFill>
            </a:ext>
          </a:extLst>
        </p:spPr>
      </p:cxnSp>
      <p:cxnSp>
        <p:nvCxnSpPr>
          <p:cNvPr id="29716" name="Connettore 2 21"/>
          <p:cNvCxnSpPr>
            <a:cxnSpLocks noChangeShapeType="1"/>
          </p:cNvCxnSpPr>
          <p:nvPr/>
        </p:nvCxnSpPr>
        <p:spPr bwMode="auto">
          <a:xfrm>
            <a:off x="2023269" y="3409327"/>
            <a:ext cx="457200" cy="1588"/>
          </a:xfrm>
          <a:prstGeom prst="straightConnector1">
            <a:avLst/>
          </a:prstGeom>
          <a:noFill/>
          <a:ln w="41275">
            <a:solidFill>
              <a:srgbClr val="FF0000"/>
            </a:solidFill>
            <a:round/>
            <a:headEnd/>
            <a:tailEnd type="arrow" w="med" len="med"/>
          </a:ln>
          <a:extLst>
            <a:ext uri="{909E8E84-426E-40dd-AFC4-6F175D3DCCD1}">
              <a14:hiddenFill xmlns:mc="http://schemas.openxmlformats.org/markup-compatibility/2006" xmlns:mv="urn:schemas-microsoft-com:mac:vml" xmlns:a14="http://schemas.microsoft.com/office/drawing/2010/main" xmlns="">
                <a:noFill/>
              </a14:hiddenFill>
            </a:ext>
          </a:extLst>
        </p:spPr>
      </p:cxnSp>
      <p:cxnSp>
        <p:nvCxnSpPr>
          <p:cNvPr id="29717" name="Connettore 2 22"/>
          <p:cNvCxnSpPr>
            <a:cxnSpLocks noChangeShapeType="1"/>
          </p:cNvCxnSpPr>
          <p:nvPr/>
        </p:nvCxnSpPr>
        <p:spPr bwMode="auto">
          <a:xfrm>
            <a:off x="2033521" y="3720182"/>
            <a:ext cx="457200" cy="1587"/>
          </a:xfrm>
          <a:prstGeom prst="straightConnector1">
            <a:avLst/>
          </a:prstGeom>
          <a:noFill/>
          <a:ln w="41275">
            <a:solidFill>
              <a:srgbClr val="008000"/>
            </a:solidFill>
            <a:round/>
            <a:headEnd/>
            <a:tailEnd type="arrow" w="med" len="med"/>
          </a:ln>
          <a:extLst>
            <a:ext uri="{909E8E84-426E-40dd-AFC4-6F175D3DCCD1}">
              <a14:hiddenFill xmlns:mc="http://schemas.openxmlformats.org/markup-compatibility/2006" xmlns:mv="urn:schemas-microsoft-com:mac:vml" xmlns:a14="http://schemas.microsoft.com/office/drawing/2010/main" xmlns="">
                <a:noFill/>
              </a14:hiddenFill>
            </a:ext>
          </a:extLst>
        </p:spPr>
      </p:cxnSp>
      <p:cxnSp>
        <p:nvCxnSpPr>
          <p:cNvPr id="29718" name="Connettore 2 23"/>
          <p:cNvCxnSpPr>
            <a:cxnSpLocks noChangeShapeType="1"/>
          </p:cNvCxnSpPr>
          <p:nvPr/>
        </p:nvCxnSpPr>
        <p:spPr bwMode="auto">
          <a:xfrm>
            <a:off x="1997075" y="4094799"/>
            <a:ext cx="457200" cy="1587"/>
          </a:xfrm>
          <a:prstGeom prst="straightConnector1">
            <a:avLst/>
          </a:prstGeom>
          <a:noFill/>
          <a:ln w="41275">
            <a:solidFill>
              <a:srgbClr val="008000"/>
            </a:solidFill>
            <a:round/>
            <a:headEnd/>
            <a:tailEnd type="arrow" w="med" len="med"/>
          </a:ln>
          <a:extLst>
            <a:ext uri="{909E8E84-426E-40dd-AFC4-6F175D3DCCD1}">
              <a14:hiddenFill xmlns:mc="http://schemas.openxmlformats.org/markup-compatibility/2006" xmlns:mv="urn:schemas-microsoft-com:mac:vml" xmlns:a14="http://schemas.microsoft.com/office/drawing/2010/main" xmlns="">
                <a:noFill/>
              </a14:hiddenFill>
            </a:ext>
          </a:extLst>
        </p:spPr>
      </p:cxnSp>
      <p:cxnSp>
        <p:nvCxnSpPr>
          <p:cNvPr id="29719" name="Connettore 2 24"/>
          <p:cNvCxnSpPr>
            <a:cxnSpLocks noChangeShapeType="1"/>
          </p:cNvCxnSpPr>
          <p:nvPr/>
        </p:nvCxnSpPr>
        <p:spPr bwMode="auto">
          <a:xfrm>
            <a:off x="1524000" y="3962400"/>
            <a:ext cx="381000" cy="304800"/>
          </a:xfrm>
          <a:prstGeom prst="straightConnector1">
            <a:avLst/>
          </a:prstGeom>
          <a:noFill/>
          <a:ln w="41275">
            <a:solidFill>
              <a:srgbClr val="FF0000"/>
            </a:solidFill>
            <a:round/>
            <a:headEnd/>
            <a:tailEnd type="arrow" w="med" len="med"/>
          </a:ln>
          <a:extLst>
            <a:ext uri="{909E8E84-426E-40dd-AFC4-6F175D3DCCD1}">
              <a14:hiddenFill xmlns:mc="http://schemas.openxmlformats.org/markup-compatibility/2006" xmlns:mv="urn:schemas-microsoft-com:mac:vml" xmlns:a14="http://schemas.microsoft.com/office/drawing/2010/main" xmlns="">
                <a:noFill/>
              </a14:hiddenFill>
            </a:ext>
          </a:extLst>
        </p:spPr>
      </p:cxnSp>
      <p:cxnSp>
        <p:nvCxnSpPr>
          <p:cNvPr id="29720" name="Connettore 1 23"/>
          <p:cNvCxnSpPr>
            <a:cxnSpLocks noChangeShapeType="1"/>
          </p:cNvCxnSpPr>
          <p:nvPr/>
        </p:nvCxnSpPr>
        <p:spPr bwMode="auto">
          <a:xfrm>
            <a:off x="4648200" y="5027613"/>
            <a:ext cx="2514600" cy="838200"/>
          </a:xfrm>
          <a:prstGeom prst="line">
            <a:avLst/>
          </a:prstGeom>
          <a:noFill/>
          <a:ln w="34925">
            <a:solidFill>
              <a:schemeClr val="bg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cxnSp>
      <p:cxnSp>
        <p:nvCxnSpPr>
          <p:cNvPr id="29721" name="Connettore 1 24"/>
          <p:cNvCxnSpPr>
            <a:cxnSpLocks noChangeShapeType="1"/>
          </p:cNvCxnSpPr>
          <p:nvPr/>
        </p:nvCxnSpPr>
        <p:spPr bwMode="auto">
          <a:xfrm flipV="1">
            <a:off x="4648200" y="5181601"/>
            <a:ext cx="2743200" cy="608013"/>
          </a:xfrm>
          <a:prstGeom prst="line">
            <a:avLst/>
          </a:prstGeom>
          <a:noFill/>
          <a:ln w="34925">
            <a:solidFill>
              <a:schemeClr val="bg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cxnSp>
    </p:spTree>
    <p:extLst>
      <p:ext uri="{BB962C8B-B14F-4D97-AF65-F5344CB8AC3E}">
        <p14:creationId xmlns:p14="http://schemas.microsoft.com/office/powerpoint/2010/main" val="1908084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9017000" y="1722716"/>
            <a:ext cx="304800" cy="369332"/>
          </a:xfrm>
          <a:prstGeom prst="rect">
            <a:avLst/>
          </a:prstGeom>
          <a:solidFill>
            <a:schemeClr val="bg1"/>
          </a:solidFill>
          <a:ln w="9525">
            <a:solidFill>
              <a:schemeClr val="bg1"/>
            </a:solidFill>
            <a:miter lim="800000"/>
            <a:headEnd/>
            <a:tailEnd/>
          </a:ln>
        </p:spPr>
        <p:txBody>
          <a:bodyPr anchor="ctr">
            <a:spAutoFit/>
          </a:bodyPr>
          <a:lstStyle/>
          <a:p>
            <a:endParaRPr lang="it-IT"/>
          </a:p>
        </p:txBody>
      </p:sp>
      <p:sp>
        <p:nvSpPr>
          <p:cNvPr id="32771" name="Rectangle 3"/>
          <p:cNvSpPr>
            <a:spLocks noChangeArrowheads="1"/>
          </p:cNvSpPr>
          <p:nvPr/>
        </p:nvSpPr>
        <p:spPr bwMode="auto">
          <a:xfrm>
            <a:off x="8628064" y="1713191"/>
            <a:ext cx="184731" cy="369332"/>
          </a:xfrm>
          <a:prstGeom prst="rect">
            <a:avLst/>
          </a:prstGeom>
          <a:solidFill>
            <a:schemeClr val="bg1"/>
          </a:solidFill>
          <a:ln w="9525">
            <a:solidFill>
              <a:schemeClr val="bg1"/>
            </a:solidFill>
            <a:miter lim="800000"/>
            <a:headEnd/>
            <a:tailEnd/>
          </a:ln>
        </p:spPr>
        <p:txBody>
          <a:bodyPr wrap="none" anchor="ctr">
            <a:spAutoFit/>
          </a:bodyPr>
          <a:lstStyle/>
          <a:p>
            <a:endParaRPr lang="it-IT"/>
          </a:p>
        </p:txBody>
      </p:sp>
      <p:sp>
        <p:nvSpPr>
          <p:cNvPr id="202756" name="Text Box 4"/>
          <p:cNvSpPr txBox="1">
            <a:spLocks noChangeArrowheads="1"/>
          </p:cNvSpPr>
          <p:nvPr/>
        </p:nvSpPr>
        <p:spPr bwMode="auto">
          <a:xfrm>
            <a:off x="3124200" y="1371600"/>
            <a:ext cx="5105400" cy="400110"/>
          </a:xfrm>
          <a:prstGeom prst="rect">
            <a:avLst/>
          </a:prstGeom>
          <a:solidFill>
            <a:srgbClr val="00FF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a:r>
              <a:rPr lang="en-US" sz="2000">
                <a:solidFill>
                  <a:schemeClr val="accent2"/>
                </a:solidFill>
                <a:latin typeface="Comic Sans MS" charset="0"/>
              </a:rPr>
              <a:t>Kaon Identification through Aerogels</a:t>
            </a:r>
            <a:endParaRPr lang="en-US" sz="2000" b="0">
              <a:latin typeface="Comic Sans MS" charset="0"/>
            </a:endParaRPr>
          </a:p>
        </p:txBody>
      </p:sp>
      <p:sp>
        <p:nvSpPr>
          <p:cNvPr id="32773" name="Text Box 5"/>
          <p:cNvSpPr txBox="1">
            <a:spLocks noChangeArrowheads="1"/>
          </p:cNvSpPr>
          <p:nvPr/>
        </p:nvSpPr>
        <p:spPr bwMode="auto">
          <a:xfrm>
            <a:off x="1524000" y="1"/>
            <a:ext cx="9144000" cy="461665"/>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spcBef>
                <a:spcPct val="50000"/>
              </a:spcBef>
            </a:pPr>
            <a:r>
              <a:rPr lang="en-US" sz="2400">
                <a:solidFill>
                  <a:srgbClr val="FFFF00"/>
                </a:solidFill>
                <a:latin typeface="Comic Sans MS" charset="0"/>
              </a:rPr>
              <a:t>The PID Challenge</a:t>
            </a:r>
            <a:endParaRPr lang="en-US" sz="2400">
              <a:solidFill>
                <a:srgbClr val="FF0000"/>
              </a:solidFill>
              <a:latin typeface="Comic Sans MS" charset="0"/>
            </a:endParaRPr>
          </a:p>
        </p:txBody>
      </p:sp>
      <p:sp>
        <p:nvSpPr>
          <p:cNvPr id="32774" name="Text Box 6"/>
          <p:cNvSpPr txBox="1">
            <a:spLocks noChangeArrowheads="1"/>
          </p:cNvSpPr>
          <p:nvPr/>
        </p:nvSpPr>
        <p:spPr bwMode="auto">
          <a:xfrm>
            <a:off x="1524000" y="609601"/>
            <a:ext cx="9144000" cy="5355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a:lnSpc>
                <a:spcPct val="55000"/>
              </a:lnSpc>
              <a:spcBef>
                <a:spcPct val="50000"/>
              </a:spcBef>
            </a:pPr>
            <a:r>
              <a:rPr lang="en-US" sz="1800">
                <a:solidFill>
                  <a:srgbClr val="0000FF"/>
                </a:solidFill>
                <a:latin typeface="Comic Sans MS" charset="0"/>
              </a:rPr>
              <a:t> Very forward  angle  ---&gt;  </a:t>
            </a:r>
            <a:r>
              <a:rPr lang="en-US" sz="1800">
                <a:solidFill>
                  <a:srgbClr val="FF0000"/>
                </a:solidFill>
                <a:latin typeface="Comic Sans MS" charset="0"/>
              </a:rPr>
              <a:t>high</a:t>
            </a:r>
            <a:r>
              <a:rPr lang="en-US" sz="1800">
                <a:solidFill>
                  <a:srgbClr val="0000FF"/>
                </a:solidFill>
                <a:latin typeface="Comic Sans MS" charset="0"/>
              </a:rPr>
              <a:t> background of </a:t>
            </a:r>
            <a:r>
              <a:rPr lang="en-US" sz="1800">
                <a:solidFill>
                  <a:srgbClr val="FF0000"/>
                </a:solidFill>
              </a:rPr>
              <a:t>p</a:t>
            </a:r>
            <a:r>
              <a:rPr lang="en-US" sz="1800">
                <a:solidFill>
                  <a:srgbClr val="0000FF"/>
                </a:solidFill>
                <a:latin typeface="Comic Sans MS" charset="0"/>
              </a:rPr>
              <a:t> and </a:t>
            </a:r>
            <a:r>
              <a:rPr lang="en-US" sz="1800">
                <a:solidFill>
                  <a:srgbClr val="FF0000"/>
                </a:solidFill>
                <a:latin typeface="Comic Sans MS" charset="0"/>
              </a:rPr>
              <a:t>p</a:t>
            </a:r>
          </a:p>
          <a:p>
            <a:pPr algn="l">
              <a:lnSpc>
                <a:spcPct val="55000"/>
              </a:lnSpc>
              <a:spcBef>
                <a:spcPct val="50000"/>
              </a:spcBef>
              <a:buFontTx/>
              <a:buChar char="-"/>
            </a:pPr>
            <a:r>
              <a:rPr lang="en-US" sz="1800" u="sng">
                <a:solidFill>
                  <a:srgbClr val="FF0000"/>
                </a:solidFill>
                <a:latin typeface="Comic Sans MS" charset="0"/>
              </a:rPr>
              <a:t>TOF and 2 aerogel</a:t>
            </a:r>
            <a:r>
              <a:rPr lang="en-US" sz="1800">
                <a:solidFill>
                  <a:srgbClr val="FF0000"/>
                </a:solidFill>
                <a:latin typeface="Comic Sans MS" charset="0"/>
              </a:rPr>
              <a:t> in </a:t>
            </a:r>
            <a:r>
              <a:rPr lang="en-US" sz="1800" u="sng">
                <a:solidFill>
                  <a:srgbClr val="FF0000"/>
                </a:solidFill>
                <a:latin typeface="Comic Sans MS" charset="0"/>
              </a:rPr>
              <a:t>not sufficient</a:t>
            </a:r>
            <a:r>
              <a:rPr lang="en-US" sz="1800">
                <a:solidFill>
                  <a:srgbClr val="FF0000"/>
                </a:solidFill>
                <a:latin typeface="Comic Sans MS" charset="0"/>
              </a:rPr>
              <a:t> for </a:t>
            </a:r>
            <a:r>
              <a:rPr lang="en-US" sz="1800" u="sng">
                <a:solidFill>
                  <a:srgbClr val="FF0000"/>
                </a:solidFill>
                <a:latin typeface="Comic Sans MS" charset="0"/>
              </a:rPr>
              <a:t>unambiguous K identification</a:t>
            </a:r>
            <a:r>
              <a:rPr lang="en-US" sz="1800">
                <a:solidFill>
                  <a:srgbClr val="FF0000"/>
                </a:solidFill>
                <a:latin typeface="Comic Sans MS" charset="0"/>
              </a:rPr>
              <a:t> !</a:t>
            </a:r>
            <a:endParaRPr lang="en-US" sz="1800">
              <a:solidFill>
                <a:srgbClr val="0000FF"/>
              </a:solidFill>
              <a:latin typeface="Times" charset="0"/>
            </a:endParaRPr>
          </a:p>
        </p:txBody>
      </p:sp>
      <p:grpSp>
        <p:nvGrpSpPr>
          <p:cNvPr id="2" name="Group 7"/>
          <p:cNvGrpSpPr>
            <a:grpSpLocks/>
          </p:cNvGrpSpPr>
          <p:nvPr/>
        </p:nvGrpSpPr>
        <p:grpSpPr bwMode="auto">
          <a:xfrm>
            <a:off x="1524000" y="2133601"/>
            <a:ext cx="3938588" cy="4433888"/>
            <a:chOff x="0" y="925"/>
            <a:chExt cx="2481" cy="2793"/>
          </a:xfrm>
        </p:grpSpPr>
        <p:sp>
          <p:nvSpPr>
            <p:cNvPr id="32787" name="Rectangle 8"/>
            <p:cNvSpPr>
              <a:spLocks noChangeArrowheads="1"/>
            </p:cNvSpPr>
            <p:nvPr/>
          </p:nvSpPr>
          <p:spPr bwMode="auto">
            <a:xfrm>
              <a:off x="133" y="2758"/>
              <a:ext cx="1374" cy="96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32788" name="Rectangle 9"/>
            <p:cNvSpPr>
              <a:spLocks noChangeArrowheads="1"/>
            </p:cNvSpPr>
            <p:nvPr/>
          </p:nvSpPr>
          <p:spPr bwMode="auto">
            <a:xfrm>
              <a:off x="459" y="2208"/>
              <a:ext cx="655" cy="40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US">
                  <a:solidFill>
                    <a:srgbClr val="00FFFF"/>
                  </a:solidFill>
                  <a:latin typeface="Comic Sans MS" charset="0"/>
                </a:rPr>
                <a:t>AERO1</a:t>
              </a:r>
            </a:p>
            <a:p>
              <a:pPr eaLnBrk="1" hangingPunct="1"/>
              <a:r>
                <a:rPr lang="en-US">
                  <a:solidFill>
                    <a:srgbClr val="00FFFF"/>
                  </a:solidFill>
                  <a:latin typeface="Comic Sans MS" charset="0"/>
                </a:rPr>
                <a:t> n=1.015</a:t>
              </a:r>
              <a:endParaRPr lang="it-IT" sz="2400">
                <a:solidFill>
                  <a:srgbClr val="00FFFF"/>
                </a:solidFill>
                <a:latin typeface="Comic Sans MS" charset="0"/>
              </a:endParaRPr>
            </a:p>
          </p:txBody>
        </p:sp>
        <p:sp>
          <p:nvSpPr>
            <p:cNvPr id="32789" name="Rectangle 10"/>
            <p:cNvSpPr>
              <a:spLocks noChangeArrowheads="1"/>
            </p:cNvSpPr>
            <p:nvPr/>
          </p:nvSpPr>
          <p:spPr bwMode="auto">
            <a:xfrm>
              <a:off x="1241" y="2208"/>
              <a:ext cx="678" cy="40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US">
                  <a:solidFill>
                    <a:schemeClr val="accent2"/>
                  </a:solidFill>
                  <a:latin typeface="Comic Sans MS" charset="0"/>
                </a:rPr>
                <a:t>AERO2</a:t>
              </a:r>
            </a:p>
            <a:p>
              <a:pPr eaLnBrk="1" hangingPunct="1"/>
              <a:r>
                <a:rPr lang="en-US">
                  <a:solidFill>
                    <a:schemeClr val="accent2"/>
                  </a:solidFill>
                  <a:latin typeface="Comic Sans MS" charset="0"/>
                </a:rPr>
                <a:t> n=1.055</a:t>
              </a:r>
              <a:endParaRPr lang="it-IT" sz="2400">
                <a:solidFill>
                  <a:schemeClr val="accent2"/>
                </a:solidFill>
                <a:latin typeface="Comic Sans MS" charset="0"/>
              </a:endParaRPr>
            </a:p>
          </p:txBody>
        </p:sp>
        <p:sp>
          <p:nvSpPr>
            <p:cNvPr id="32790" name="Rectangle 11"/>
            <p:cNvSpPr>
              <a:spLocks noChangeArrowheads="1"/>
            </p:cNvSpPr>
            <p:nvPr/>
          </p:nvSpPr>
          <p:spPr bwMode="auto">
            <a:xfrm>
              <a:off x="709" y="1518"/>
              <a:ext cx="116" cy="233"/>
            </a:xfrm>
            <a:prstGeom prst="rect">
              <a:avLst/>
            </a:prstGeom>
            <a:gradFill rotWithShape="0">
              <a:gsLst>
                <a:gs pos="0">
                  <a:srgbClr val="EFFFFF"/>
                </a:gs>
                <a:gs pos="50000">
                  <a:srgbClr val="CCFFFF"/>
                </a:gs>
                <a:gs pos="100000">
                  <a:srgbClr val="EFFFFF"/>
                </a:gs>
              </a:gsLst>
              <a:lin ang="0" scaled="1"/>
            </a:gradFill>
            <a:ln w="9525">
              <a:solidFill>
                <a:srgbClr val="EFFFFF"/>
              </a:solidFill>
              <a:miter lim="800000"/>
              <a:headEnd/>
              <a:tailEnd/>
            </a:ln>
          </p:spPr>
          <p:txBody>
            <a:bodyPr wrap="none" anchor="ctr">
              <a:spAutoFit/>
            </a:bodyPr>
            <a:lstStyle/>
            <a:p>
              <a:endParaRPr lang="it-IT"/>
            </a:p>
          </p:txBody>
        </p:sp>
        <p:sp>
          <p:nvSpPr>
            <p:cNvPr id="32791" name="Rectangle 12"/>
            <p:cNvSpPr>
              <a:spLocks noChangeArrowheads="1"/>
            </p:cNvSpPr>
            <p:nvPr/>
          </p:nvSpPr>
          <p:spPr bwMode="auto">
            <a:xfrm>
              <a:off x="1440" y="1518"/>
              <a:ext cx="116" cy="233"/>
            </a:xfrm>
            <a:prstGeom prst="rect">
              <a:avLst/>
            </a:prstGeom>
            <a:gradFill rotWithShape="0">
              <a:gsLst>
                <a:gs pos="0">
                  <a:srgbClr val="DDFFFF"/>
                </a:gs>
                <a:gs pos="50000">
                  <a:srgbClr val="00FFFF"/>
                </a:gs>
                <a:gs pos="100000">
                  <a:srgbClr val="DDFFFF"/>
                </a:gs>
              </a:gsLst>
              <a:lin ang="0" scaled="1"/>
            </a:gradFill>
            <a:ln w="9525">
              <a:solidFill>
                <a:srgbClr val="EFFFFF"/>
              </a:solidFill>
              <a:miter lim="800000"/>
              <a:headEnd/>
              <a:tailEnd/>
            </a:ln>
          </p:spPr>
          <p:txBody>
            <a:bodyPr wrap="none" anchor="ctr">
              <a:spAutoFit/>
            </a:bodyPr>
            <a:lstStyle/>
            <a:p>
              <a:endParaRPr lang="it-IT"/>
            </a:p>
          </p:txBody>
        </p:sp>
        <p:sp>
          <p:nvSpPr>
            <p:cNvPr id="32792" name="Line 13"/>
            <p:cNvSpPr>
              <a:spLocks noChangeShapeType="1"/>
            </p:cNvSpPr>
            <p:nvPr/>
          </p:nvSpPr>
          <p:spPr bwMode="auto">
            <a:xfrm>
              <a:off x="487" y="1311"/>
              <a:ext cx="1566" cy="1"/>
            </a:xfrm>
            <a:prstGeom prst="line">
              <a:avLst/>
            </a:prstGeom>
            <a:noFill/>
            <a:ln w="38100">
              <a:solidFill>
                <a:srgbClr val="FF0000"/>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nchor="ctr">
              <a:spAutoFit/>
            </a:bodyPr>
            <a:lstStyle/>
            <a:p>
              <a:endParaRPr lang="en-US"/>
            </a:p>
          </p:txBody>
        </p:sp>
        <p:sp>
          <p:nvSpPr>
            <p:cNvPr id="32793" name="Line 14"/>
            <p:cNvSpPr>
              <a:spLocks noChangeShapeType="1"/>
            </p:cNvSpPr>
            <p:nvPr/>
          </p:nvSpPr>
          <p:spPr bwMode="auto">
            <a:xfrm>
              <a:off x="494" y="1582"/>
              <a:ext cx="1567" cy="1"/>
            </a:xfrm>
            <a:prstGeom prst="line">
              <a:avLst/>
            </a:prstGeom>
            <a:noFill/>
            <a:ln w="38100">
              <a:solidFill>
                <a:srgbClr val="0000FF"/>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nchor="ctr">
              <a:spAutoFit/>
            </a:bodyPr>
            <a:lstStyle/>
            <a:p>
              <a:endParaRPr lang="en-US"/>
            </a:p>
          </p:txBody>
        </p:sp>
        <p:sp>
          <p:nvSpPr>
            <p:cNvPr id="32794" name="Line 15"/>
            <p:cNvSpPr>
              <a:spLocks noChangeShapeType="1"/>
            </p:cNvSpPr>
            <p:nvPr/>
          </p:nvSpPr>
          <p:spPr bwMode="auto">
            <a:xfrm>
              <a:off x="487" y="1861"/>
              <a:ext cx="1566" cy="0"/>
            </a:xfrm>
            <a:prstGeom prst="line">
              <a:avLst/>
            </a:prstGeom>
            <a:noFill/>
            <a:ln w="38100">
              <a:solidFill>
                <a:srgbClr val="00FF00"/>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nchor="ctr">
              <a:spAutoFit/>
            </a:bodyPr>
            <a:lstStyle/>
            <a:p>
              <a:endParaRPr lang="en-US"/>
            </a:p>
          </p:txBody>
        </p:sp>
        <p:sp>
          <p:nvSpPr>
            <p:cNvPr id="32795" name="Rectangle 16"/>
            <p:cNvSpPr>
              <a:spLocks noChangeArrowheads="1"/>
            </p:cNvSpPr>
            <p:nvPr/>
          </p:nvSpPr>
          <p:spPr bwMode="auto">
            <a:xfrm>
              <a:off x="277" y="1144"/>
              <a:ext cx="239" cy="29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US" sz="2400" dirty="0">
                  <a:solidFill>
                    <a:srgbClr val="FF0000"/>
                  </a:solidFill>
                  <a:latin typeface="Comic Sans MS" charset="0"/>
                </a:rPr>
                <a:t>π</a:t>
              </a:r>
              <a:endParaRPr lang="it-IT" sz="2400" dirty="0">
                <a:solidFill>
                  <a:srgbClr val="66FF66"/>
                </a:solidFill>
                <a:latin typeface="Comic Sans MS" charset="0"/>
              </a:endParaRPr>
            </a:p>
          </p:txBody>
        </p:sp>
        <p:sp>
          <p:nvSpPr>
            <p:cNvPr id="32796" name="Rectangle 17"/>
            <p:cNvSpPr>
              <a:spLocks noChangeArrowheads="1"/>
            </p:cNvSpPr>
            <p:nvPr/>
          </p:nvSpPr>
          <p:spPr bwMode="auto">
            <a:xfrm>
              <a:off x="277" y="1452"/>
              <a:ext cx="221" cy="29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US" sz="2400">
                  <a:solidFill>
                    <a:srgbClr val="0000FF"/>
                  </a:solidFill>
                  <a:latin typeface="Comic Sans MS" charset="0"/>
                </a:rPr>
                <a:t>k</a:t>
              </a:r>
              <a:endParaRPr lang="it-IT" sz="2400">
                <a:solidFill>
                  <a:srgbClr val="FF66CC"/>
                </a:solidFill>
                <a:latin typeface="Comic Sans MS" charset="0"/>
              </a:endParaRPr>
            </a:p>
          </p:txBody>
        </p:sp>
        <p:sp>
          <p:nvSpPr>
            <p:cNvPr id="32797" name="Rectangle 18"/>
            <p:cNvSpPr>
              <a:spLocks noChangeArrowheads="1"/>
            </p:cNvSpPr>
            <p:nvPr/>
          </p:nvSpPr>
          <p:spPr bwMode="auto">
            <a:xfrm>
              <a:off x="265" y="1683"/>
              <a:ext cx="239" cy="32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US" sz="2800">
                  <a:solidFill>
                    <a:srgbClr val="00FF00"/>
                  </a:solidFill>
                </a:rPr>
                <a:t>p</a:t>
              </a:r>
              <a:endParaRPr lang="it-IT" sz="2400">
                <a:solidFill>
                  <a:schemeClr val="accent2"/>
                </a:solidFill>
                <a:latin typeface="Comic Sans MS" charset="0"/>
              </a:endParaRPr>
            </a:p>
          </p:txBody>
        </p:sp>
        <p:sp>
          <p:nvSpPr>
            <p:cNvPr id="32798" name="Freeform 19"/>
            <p:cNvSpPr>
              <a:spLocks/>
            </p:cNvSpPr>
            <p:nvPr/>
          </p:nvSpPr>
          <p:spPr bwMode="auto">
            <a:xfrm rot="20873113">
              <a:off x="1588" y="1691"/>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799" name="Freeform 20"/>
            <p:cNvSpPr>
              <a:spLocks/>
            </p:cNvSpPr>
            <p:nvPr/>
          </p:nvSpPr>
          <p:spPr bwMode="auto">
            <a:xfrm rot="625817">
              <a:off x="1575" y="1488"/>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00" name="Freeform 21"/>
            <p:cNvSpPr>
              <a:spLocks/>
            </p:cNvSpPr>
            <p:nvPr/>
          </p:nvSpPr>
          <p:spPr bwMode="auto">
            <a:xfrm rot="585623">
              <a:off x="1588" y="1804"/>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01" name="Freeform 22"/>
            <p:cNvSpPr>
              <a:spLocks/>
            </p:cNvSpPr>
            <p:nvPr/>
          </p:nvSpPr>
          <p:spPr bwMode="auto">
            <a:xfrm rot="20530057">
              <a:off x="1499" y="1368"/>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02" name="Freeform 23"/>
            <p:cNvSpPr>
              <a:spLocks/>
            </p:cNvSpPr>
            <p:nvPr/>
          </p:nvSpPr>
          <p:spPr bwMode="auto">
            <a:xfrm rot="21072815">
              <a:off x="1499" y="1428"/>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03" name="Freeform 24"/>
            <p:cNvSpPr>
              <a:spLocks/>
            </p:cNvSpPr>
            <p:nvPr/>
          </p:nvSpPr>
          <p:spPr bwMode="auto">
            <a:xfrm rot="1659467">
              <a:off x="1499" y="1553"/>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04" name="Freeform 25"/>
            <p:cNvSpPr>
              <a:spLocks/>
            </p:cNvSpPr>
            <p:nvPr/>
          </p:nvSpPr>
          <p:spPr bwMode="auto">
            <a:xfrm>
              <a:off x="1440" y="1443"/>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05" name="Freeform 26"/>
            <p:cNvSpPr>
              <a:spLocks/>
            </p:cNvSpPr>
            <p:nvPr/>
          </p:nvSpPr>
          <p:spPr bwMode="auto">
            <a:xfrm rot="2263499">
              <a:off x="1453" y="1838"/>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06" name="Freeform 27"/>
            <p:cNvSpPr>
              <a:spLocks/>
            </p:cNvSpPr>
            <p:nvPr/>
          </p:nvSpPr>
          <p:spPr bwMode="auto">
            <a:xfrm rot="625817">
              <a:off x="844" y="1759"/>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07" name="Freeform 28"/>
            <p:cNvSpPr>
              <a:spLocks/>
            </p:cNvSpPr>
            <p:nvPr/>
          </p:nvSpPr>
          <p:spPr bwMode="auto">
            <a:xfrm rot="20530057">
              <a:off x="768" y="1639"/>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08" name="Freeform 29"/>
            <p:cNvSpPr>
              <a:spLocks/>
            </p:cNvSpPr>
            <p:nvPr/>
          </p:nvSpPr>
          <p:spPr bwMode="auto">
            <a:xfrm rot="20530057">
              <a:off x="768" y="1669"/>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09" name="Freeform 30"/>
            <p:cNvSpPr>
              <a:spLocks/>
            </p:cNvSpPr>
            <p:nvPr/>
          </p:nvSpPr>
          <p:spPr bwMode="auto">
            <a:xfrm rot="1659467">
              <a:off x="768" y="1824"/>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10" name="Freeform 31"/>
            <p:cNvSpPr>
              <a:spLocks/>
            </p:cNvSpPr>
            <p:nvPr/>
          </p:nvSpPr>
          <p:spPr bwMode="auto">
            <a:xfrm>
              <a:off x="709" y="1714"/>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11" name="Freeform 32"/>
            <p:cNvSpPr>
              <a:spLocks/>
            </p:cNvSpPr>
            <p:nvPr/>
          </p:nvSpPr>
          <p:spPr bwMode="auto">
            <a:xfrm rot="625817">
              <a:off x="1588" y="1767"/>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12" name="Freeform 33"/>
            <p:cNvSpPr>
              <a:spLocks/>
            </p:cNvSpPr>
            <p:nvPr/>
          </p:nvSpPr>
          <p:spPr bwMode="auto">
            <a:xfrm rot="20530057">
              <a:off x="1512" y="1646"/>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13" name="Freeform 34"/>
            <p:cNvSpPr>
              <a:spLocks/>
            </p:cNvSpPr>
            <p:nvPr/>
          </p:nvSpPr>
          <p:spPr bwMode="auto">
            <a:xfrm rot="20530057">
              <a:off x="1512" y="1676"/>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14" name="Freeform 35"/>
            <p:cNvSpPr>
              <a:spLocks/>
            </p:cNvSpPr>
            <p:nvPr/>
          </p:nvSpPr>
          <p:spPr bwMode="auto">
            <a:xfrm rot="1659467">
              <a:off x="1512" y="1832"/>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15" name="Freeform 36"/>
            <p:cNvSpPr>
              <a:spLocks/>
            </p:cNvSpPr>
            <p:nvPr/>
          </p:nvSpPr>
          <p:spPr bwMode="auto">
            <a:xfrm>
              <a:off x="1453" y="1722"/>
              <a:ext cx="347" cy="233"/>
            </a:xfrm>
            <a:custGeom>
              <a:avLst/>
              <a:gdLst>
                <a:gd name="T0" fmla="*/ 0 w 534"/>
                <a:gd name="T1" fmla="*/ 1 h 72"/>
                <a:gd name="T2" fmla="*/ 1 w 534"/>
                <a:gd name="T3" fmla="*/ 1 h 72"/>
                <a:gd name="T4" fmla="*/ 1 w 534"/>
                <a:gd name="T5" fmla="*/ 1 h 72"/>
                <a:gd name="T6" fmla="*/ 1 w 534"/>
                <a:gd name="T7" fmla="*/ 0 h 72"/>
                <a:gd name="T8" fmla="*/ 1 w 534"/>
                <a:gd name="T9" fmla="*/ 1 h 72"/>
                <a:gd name="T10" fmla="*/ 1 w 534"/>
                <a:gd name="T11" fmla="*/ 0 h 72"/>
                <a:gd name="T12" fmla="*/ 1 w 534"/>
                <a:gd name="T13" fmla="*/ 1 h 72"/>
                <a:gd name="T14" fmla="*/ 1 w 534"/>
                <a:gd name="T15" fmla="*/ 1 h 72"/>
                <a:gd name="T16" fmla="*/ 1 w 534"/>
                <a:gd name="T17" fmla="*/ 1 h 72"/>
                <a:gd name="T18" fmla="*/ 1 w 534"/>
                <a:gd name="T19" fmla="*/ 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4"/>
                <a:gd name="T31" fmla="*/ 0 h 72"/>
                <a:gd name="T32" fmla="*/ 534 w 534"/>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4" h="72">
                  <a:moveTo>
                    <a:pt x="0" y="72"/>
                  </a:moveTo>
                  <a:cubicBezTo>
                    <a:pt x="21" y="41"/>
                    <a:pt x="42" y="10"/>
                    <a:pt x="63" y="9"/>
                  </a:cubicBezTo>
                  <a:cubicBezTo>
                    <a:pt x="84" y="8"/>
                    <a:pt x="104" y="64"/>
                    <a:pt x="125" y="63"/>
                  </a:cubicBezTo>
                  <a:cubicBezTo>
                    <a:pt x="146" y="62"/>
                    <a:pt x="167" y="0"/>
                    <a:pt x="188" y="0"/>
                  </a:cubicBezTo>
                  <a:cubicBezTo>
                    <a:pt x="209" y="0"/>
                    <a:pt x="230" y="63"/>
                    <a:pt x="251" y="63"/>
                  </a:cubicBezTo>
                  <a:cubicBezTo>
                    <a:pt x="272" y="63"/>
                    <a:pt x="294" y="0"/>
                    <a:pt x="314" y="0"/>
                  </a:cubicBezTo>
                  <a:cubicBezTo>
                    <a:pt x="334" y="0"/>
                    <a:pt x="355" y="60"/>
                    <a:pt x="374" y="60"/>
                  </a:cubicBezTo>
                  <a:cubicBezTo>
                    <a:pt x="393" y="60"/>
                    <a:pt x="412" y="3"/>
                    <a:pt x="431" y="3"/>
                  </a:cubicBezTo>
                  <a:cubicBezTo>
                    <a:pt x="450" y="3"/>
                    <a:pt x="474" y="57"/>
                    <a:pt x="491" y="63"/>
                  </a:cubicBezTo>
                  <a:cubicBezTo>
                    <a:pt x="508" y="69"/>
                    <a:pt x="521" y="53"/>
                    <a:pt x="534" y="38"/>
                  </a:cubicBezTo>
                </a:path>
              </a:pathLst>
            </a:custGeom>
            <a:noFill/>
            <a:ln w="952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16" name="Rectangle 37"/>
            <p:cNvSpPr>
              <a:spLocks noChangeArrowheads="1"/>
            </p:cNvSpPr>
            <p:nvPr/>
          </p:nvSpPr>
          <p:spPr bwMode="auto">
            <a:xfrm>
              <a:off x="0" y="2218"/>
              <a:ext cx="2481" cy="233"/>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817" name="Rectangle 38"/>
            <p:cNvSpPr>
              <a:spLocks noChangeArrowheads="1"/>
            </p:cNvSpPr>
            <p:nvPr/>
          </p:nvSpPr>
          <p:spPr bwMode="auto">
            <a:xfrm>
              <a:off x="432" y="925"/>
              <a:ext cx="1412" cy="23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US">
                  <a:latin typeface="Comic Sans MS" charset="0"/>
                </a:rPr>
                <a:t>p</a:t>
              </a:r>
              <a:r>
                <a:rPr lang="en-US" baseline="-25000">
                  <a:latin typeface="Comic Sans MS" charset="0"/>
                </a:rPr>
                <a:t>h</a:t>
              </a:r>
              <a:r>
                <a:rPr lang="en-US">
                  <a:latin typeface="Comic Sans MS" charset="0"/>
                </a:rPr>
                <a:t> = 1.7 : 2.5 GeV/c</a:t>
              </a:r>
              <a:endParaRPr lang="it-IT">
                <a:solidFill>
                  <a:schemeClr val="accent2"/>
                </a:solidFill>
                <a:latin typeface="Comic Sans MS" charset="0"/>
              </a:endParaRPr>
            </a:p>
          </p:txBody>
        </p:sp>
        <p:sp>
          <p:nvSpPr>
            <p:cNvPr id="32818" name="Rectangle 39"/>
            <p:cNvSpPr>
              <a:spLocks noChangeArrowheads="1"/>
            </p:cNvSpPr>
            <p:nvPr/>
          </p:nvSpPr>
          <p:spPr bwMode="auto">
            <a:xfrm>
              <a:off x="137" y="3382"/>
              <a:ext cx="1340" cy="23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solidFill>
                    <a:srgbClr val="FF0000"/>
                  </a:solidFill>
                  <a:latin typeface="Verdana" charset="0"/>
                </a:rPr>
                <a:t>Protons = A1•A2</a:t>
              </a:r>
              <a:endParaRPr lang="it-IT" sz="2400">
                <a:latin typeface="Verdana" charset="0"/>
              </a:endParaRPr>
            </a:p>
          </p:txBody>
        </p:sp>
        <p:sp>
          <p:nvSpPr>
            <p:cNvPr id="32819" name="Line 40"/>
            <p:cNvSpPr>
              <a:spLocks noChangeShapeType="1"/>
            </p:cNvSpPr>
            <p:nvPr/>
          </p:nvSpPr>
          <p:spPr bwMode="auto">
            <a:xfrm>
              <a:off x="901" y="3398"/>
              <a:ext cx="133" cy="0"/>
            </a:xfrm>
            <a:prstGeom prst="line">
              <a:avLst/>
            </a:prstGeom>
            <a:noFill/>
            <a:ln w="2857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32820" name="Line 41"/>
            <p:cNvSpPr>
              <a:spLocks noChangeShapeType="1"/>
            </p:cNvSpPr>
            <p:nvPr/>
          </p:nvSpPr>
          <p:spPr bwMode="auto">
            <a:xfrm>
              <a:off x="1152" y="3398"/>
              <a:ext cx="133" cy="0"/>
            </a:xfrm>
            <a:prstGeom prst="line">
              <a:avLst/>
            </a:prstGeom>
            <a:noFill/>
            <a:ln w="28575">
              <a:solidFill>
                <a:srgbClr val="FF0000"/>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32821" name="Rectangle 42"/>
            <p:cNvSpPr>
              <a:spLocks noChangeArrowheads="1"/>
            </p:cNvSpPr>
            <p:nvPr/>
          </p:nvSpPr>
          <p:spPr bwMode="auto">
            <a:xfrm>
              <a:off x="148" y="2765"/>
              <a:ext cx="1328" cy="23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solidFill>
                    <a:srgbClr val="11E644"/>
                  </a:solidFill>
                  <a:latin typeface="Verdana" charset="0"/>
                </a:rPr>
                <a:t>Pions    = A1•A2</a:t>
              </a:r>
              <a:endParaRPr lang="it-IT" sz="2400">
                <a:latin typeface="Verdana" charset="0"/>
              </a:endParaRPr>
            </a:p>
          </p:txBody>
        </p:sp>
        <p:sp>
          <p:nvSpPr>
            <p:cNvPr id="32822" name="Rectangle 43"/>
            <p:cNvSpPr>
              <a:spLocks noChangeArrowheads="1"/>
            </p:cNvSpPr>
            <p:nvPr/>
          </p:nvSpPr>
          <p:spPr bwMode="auto">
            <a:xfrm>
              <a:off x="148" y="3062"/>
              <a:ext cx="1336" cy="23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pPr algn="l" eaLnBrk="1" hangingPunct="1"/>
              <a:r>
                <a:rPr lang="en-US">
                  <a:solidFill>
                    <a:srgbClr val="0000FF"/>
                  </a:solidFill>
                  <a:latin typeface="Verdana" charset="0"/>
                </a:rPr>
                <a:t>Kaons   = A1•A2</a:t>
              </a:r>
              <a:endParaRPr lang="it-IT" sz="2400">
                <a:latin typeface="Verdana" charset="0"/>
              </a:endParaRPr>
            </a:p>
          </p:txBody>
        </p:sp>
        <p:sp>
          <p:nvSpPr>
            <p:cNvPr id="32823" name="Line 44"/>
            <p:cNvSpPr>
              <a:spLocks noChangeShapeType="1"/>
            </p:cNvSpPr>
            <p:nvPr/>
          </p:nvSpPr>
          <p:spPr bwMode="auto">
            <a:xfrm>
              <a:off x="945" y="3102"/>
              <a:ext cx="133" cy="0"/>
            </a:xfrm>
            <a:prstGeom prst="line">
              <a:avLst/>
            </a:prstGeom>
            <a:noFill/>
            <a:ln w="28575">
              <a:solidFill>
                <a:srgbClr val="0000FF"/>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grpSp>
      <p:grpSp>
        <p:nvGrpSpPr>
          <p:cNvPr id="3" name="Group 45"/>
          <p:cNvGrpSpPr>
            <a:grpSpLocks/>
          </p:cNvGrpSpPr>
          <p:nvPr/>
        </p:nvGrpSpPr>
        <p:grpSpPr bwMode="auto">
          <a:xfrm>
            <a:off x="6002338" y="1981200"/>
            <a:ext cx="4430712" cy="4800600"/>
            <a:chOff x="2821" y="816"/>
            <a:chExt cx="2791" cy="3024"/>
          </a:xfrm>
        </p:grpSpPr>
        <p:pic>
          <p:nvPicPr>
            <p:cNvPr id="32777"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816"/>
              <a:ext cx="2725" cy="302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2778" name="Rectangle 47"/>
            <p:cNvSpPr>
              <a:spLocks noChangeArrowheads="1"/>
            </p:cNvSpPr>
            <p:nvPr/>
          </p:nvSpPr>
          <p:spPr bwMode="auto">
            <a:xfrm>
              <a:off x="2821" y="2183"/>
              <a:ext cx="2791" cy="233"/>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nchor="ctr">
              <a:spAutoFit/>
            </a:bodyPr>
            <a:lstStyle/>
            <a:p>
              <a:endParaRPr lang="it-IT"/>
            </a:p>
          </p:txBody>
        </p:sp>
        <p:sp>
          <p:nvSpPr>
            <p:cNvPr id="32779" name="Rectangle 48"/>
            <p:cNvSpPr>
              <a:spLocks noChangeArrowheads="1"/>
            </p:cNvSpPr>
            <p:nvPr/>
          </p:nvSpPr>
          <p:spPr bwMode="auto">
            <a:xfrm>
              <a:off x="4664" y="1506"/>
              <a:ext cx="220" cy="29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US" sz="2400">
                  <a:solidFill>
                    <a:srgbClr val="FF0000"/>
                  </a:solidFill>
                  <a:latin typeface="Comic Sans MS" charset="0"/>
                </a:rPr>
                <a:t>p</a:t>
              </a:r>
              <a:endParaRPr lang="it-IT" sz="2400">
                <a:solidFill>
                  <a:srgbClr val="66FF66"/>
                </a:solidFill>
                <a:latin typeface="Comic Sans MS" charset="0"/>
              </a:endParaRPr>
            </a:p>
          </p:txBody>
        </p:sp>
        <p:sp>
          <p:nvSpPr>
            <p:cNvPr id="32780" name="Rectangle 49"/>
            <p:cNvSpPr>
              <a:spLocks noChangeArrowheads="1"/>
            </p:cNvSpPr>
            <p:nvPr/>
          </p:nvSpPr>
          <p:spPr bwMode="auto">
            <a:xfrm>
              <a:off x="4290" y="1266"/>
              <a:ext cx="221" cy="29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US" sz="2400">
                  <a:solidFill>
                    <a:srgbClr val="0000FF"/>
                  </a:solidFill>
                  <a:latin typeface="Comic Sans MS" charset="0"/>
                </a:rPr>
                <a:t>k</a:t>
              </a:r>
              <a:endParaRPr lang="it-IT" sz="2400">
                <a:solidFill>
                  <a:srgbClr val="FF66CC"/>
                </a:solidFill>
                <a:latin typeface="Comic Sans MS" charset="0"/>
              </a:endParaRPr>
            </a:p>
          </p:txBody>
        </p:sp>
        <p:sp>
          <p:nvSpPr>
            <p:cNvPr id="32781" name="AutoShape 50"/>
            <p:cNvSpPr>
              <a:spLocks noChangeArrowheads="1"/>
            </p:cNvSpPr>
            <p:nvPr/>
          </p:nvSpPr>
          <p:spPr bwMode="auto">
            <a:xfrm rot="1304804" flipH="1">
              <a:off x="3589" y="1583"/>
              <a:ext cx="99" cy="280"/>
            </a:xfrm>
            <a:prstGeom prst="downArrow">
              <a:avLst>
                <a:gd name="adj1" fmla="val 50000"/>
                <a:gd name="adj2" fmla="val 99747"/>
              </a:avLst>
            </a:prstGeom>
            <a:solidFill>
              <a:srgbClr val="FF0000"/>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nchor="ctr">
              <a:spAutoFit/>
            </a:bodyPr>
            <a:lstStyle/>
            <a:p>
              <a:endParaRPr lang="it-IT"/>
            </a:p>
          </p:txBody>
        </p:sp>
        <p:sp>
          <p:nvSpPr>
            <p:cNvPr id="32782" name="Rectangle 51"/>
            <p:cNvSpPr>
              <a:spLocks noChangeArrowheads="1"/>
            </p:cNvSpPr>
            <p:nvPr/>
          </p:nvSpPr>
          <p:spPr bwMode="auto">
            <a:xfrm>
              <a:off x="3202" y="1310"/>
              <a:ext cx="868" cy="25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US" sz="2000">
                  <a:solidFill>
                    <a:srgbClr val="FF0000"/>
                  </a:solidFill>
                  <a:latin typeface="Comic Sans MS" charset="0"/>
                </a:rPr>
                <a:t>All events</a:t>
              </a:r>
              <a:endParaRPr lang="it-IT" sz="2400">
                <a:solidFill>
                  <a:srgbClr val="FF5050"/>
                </a:solidFill>
                <a:latin typeface="Comic Sans MS" charset="0"/>
              </a:endParaRPr>
            </a:p>
          </p:txBody>
        </p:sp>
        <p:sp>
          <p:nvSpPr>
            <p:cNvPr id="32783" name="AutoShape 52"/>
            <p:cNvSpPr>
              <a:spLocks noChangeArrowheads="1"/>
            </p:cNvSpPr>
            <p:nvPr/>
          </p:nvSpPr>
          <p:spPr bwMode="auto">
            <a:xfrm>
              <a:off x="4298" y="1617"/>
              <a:ext cx="88" cy="287"/>
            </a:xfrm>
            <a:prstGeom prst="downArrow">
              <a:avLst>
                <a:gd name="adj1" fmla="val 50000"/>
                <a:gd name="adj2" fmla="val 127557"/>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nchor="ctr">
              <a:spAutoFit/>
            </a:bodyPr>
            <a:lstStyle/>
            <a:p>
              <a:endParaRPr lang="it-IT"/>
            </a:p>
          </p:txBody>
        </p:sp>
        <p:sp>
          <p:nvSpPr>
            <p:cNvPr id="32784" name="Rectangle 53"/>
            <p:cNvSpPr>
              <a:spLocks noChangeArrowheads="1"/>
            </p:cNvSpPr>
            <p:nvPr/>
          </p:nvSpPr>
          <p:spPr bwMode="auto">
            <a:xfrm>
              <a:off x="3934" y="1007"/>
              <a:ext cx="242" cy="33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US" sz="2800" dirty="0">
                  <a:solidFill>
                    <a:srgbClr val="00FF00"/>
                  </a:solidFill>
                </a:rPr>
                <a:t>π</a:t>
              </a:r>
              <a:endParaRPr lang="it-IT" sz="2400" dirty="0">
                <a:solidFill>
                  <a:srgbClr val="333399"/>
                </a:solidFill>
                <a:latin typeface="Comic Sans MS" charset="0"/>
              </a:endParaRPr>
            </a:p>
          </p:txBody>
        </p:sp>
        <p:sp>
          <p:nvSpPr>
            <p:cNvPr id="32785" name="AutoShape 54"/>
            <p:cNvSpPr>
              <a:spLocks noChangeArrowheads="1"/>
            </p:cNvSpPr>
            <p:nvPr/>
          </p:nvSpPr>
          <p:spPr bwMode="auto">
            <a:xfrm>
              <a:off x="4298" y="2656"/>
              <a:ext cx="88" cy="287"/>
            </a:xfrm>
            <a:prstGeom prst="downArrow">
              <a:avLst>
                <a:gd name="adj1" fmla="val 50000"/>
                <a:gd name="adj2" fmla="val 127557"/>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nchor="ctr">
              <a:spAutoFit/>
            </a:bodyPr>
            <a:lstStyle/>
            <a:p>
              <a:endParaRPr lang="it-IT"/>
            </a:p>
          </p:txBody>
        </p:sp>
        <p:sp>
          <p:nvSpPr>
            <p:cNvPr id="32786" name="Rectangle 55"/>
            <p:cNvSpPr>
              <a:spLocks noChangeArrowheads="1"/>
            </p:cNvSpPr>
            <p:nvPr/>
          </p:nvSpPr>
          <p:spPr bwMode="auto">
            <a:xfrm>
              <a:off x="4334" y="2476"/>
              <a:ext cx="221" cy="29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en-US" sz="2400">
                  <a:solidFill>
                    <a:srgbClr val="0000FF"/>
                  </a:solidFill>
                  <a:latin typeface="Comic Sans MS" charset="0"/>
                </a:rPr>
                <a:t>k</a:t>
              </a:r>
              <a:endParaRPr lang="it-IT" sz="2400">
                <a:solidFill>
                  <a:srgbClr val="FF66CC"/>
                </a:solidFill>
                <a:latin typeface="Comic Sans MS" charset="0"/>
              </a:endParaRPr>
            </a:p>
          </p:txBody>
        </p:sp>
      </p:grpSp>
    </p:spTree>
    <p:extLst>
      <p:ext uri="{BB962C8B-B14F-4D97-AF65-F5344CB8AC3E}">
        <p14:creationId xmlns:p14="http://schemas.microsoft.com/office/powerpoint/2010/main" val="1179256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4518620" y="2876899"/>
            <a:ext cx="2376264" cy="906195"/>
          </a:xfrm>
          <a:prstGeom prst="rect">
            <a:avLst/>
          </a:prstGeom>
        </p:spPr>
      </p:pic>
      <p:sp>
        <p:nvSpPr>
          <p:cNvPr id="6" name="Titolo 5"/>
          <p:cNvSpPr>
            <a:spLocks noGrp="1"/>
          </p:cNvSpPr>
          <p:nvPr>
            <p:ph type="ctrTitle"/>
          </p:nvPr>
        </p:nvSpPr>
        <p:spPr>
          <a:xfrm>
            <a:off x="1848036" y="90520"/>
            <a:ext cx="7776864" cy="1054968"/>
          </a:xfrm>
        </p:spPr>
        <p:txBody>
          <a:bodyPr>
            <a:normAutofit fontScale="90000"/>
          </a:bodyPr>
          <a:lstStyle/>
          <a:p>
            <a:r>
              <a:rPr lang="it-IT" dirty="0" smtClean="0"/>
              <a:t>RICH </a:t>
            </a:r>
            <a:r>
              <a:rPr lang="it-IT" dirty="0" err="1" smtClean="0"/>
              <a:t>Algorithm</a:t>
            </a:r>
            <a:r>
              <a:rPr lang="it-IT" dirty="0" smtClean="0"/>
              <a:t/>
            </a:r>
            <a:br>
              <a:rPr lang="it-IT" dirty="0" smtClean="0"/>
            </a:br>
            <a:r>
              <a:rPr lang="it-IT" sz="1600" dirty="0" smtClean="0"/>
              <a:t>(G.M. Urciuoli et al. NIMA 612, 56 (2009)</a:t>
            </a:r>
            <a:endParaRPr lang="it-IT" sz="1600" dirty="0"/>
          </a:p>
        </p:txBody>
      </p:sp>
      <mc:AlternateContent xmlns:mc="http://schemas.openxmlformats.org/markup-compatibility/2006" xmlns:a14="http://schemas.microsoft.com/office/drawing/2010/main">
        <mc:Choice Requires="a14">
          <p:sp>
            <p:nvSpPr>
              <p:cNvPr id="7" name="Sottotitolo 6"/>
              <p:cNvSpPr>
                <a:spLocks noGrp="1"/>
              </p:cNvSpPr>
              <p:nvPr>
                <p:ph type="subTitle" idx="1"/>
              </p:nvPr>
            </p:nvSpPr>
            <p:spPr>
              <a:xfrm>
                <a:off x="1100812" y="1537695"/>
                <a:ext cx="8287887" cy="2245399"/>
              </a:xfrm>
            </p:spPr>
            <p:txBody>
              <a:bodyPr>
                <a:normAutofit fontScale="92500" lnSpcReduction="20000"/>
              </a:bodyPr>
              <a:lstStyle/>
              <a:p>
                <a:r>
                  <a:rPr lang="it-IT" sz="1400" dirty="0"/>
                  <a:t>When a </a:t>
                </a:r>
                <a:r>
                  <a:rPr lang="it-IT" sz="1400" dirty="0" err="1"/>
                  <a:t>charged</a:t>
                </a:r>
                <a:r>
                  <a:rPr lang="it-IT" sz="1400" dirty="0"/>
                  <a:t> </a:t>
                </a:r>
                <a:r>
                  <a:rPr lang="it-IT" sz="1400" dirty="0" err="1"/>
                  <a:t>particle</a:t>
                </a:r>
                <a:r>
                  <a:rPr lang="it-IT" sz="1400" dirty="0"/>
                  <a:t> </a:t>
                </a:r>
                <a:r>
                  <a:rPr lang="it-IT" sz="1400" dirty="0" err="1"/>
                  <a:t>crosses</a:t>
                </a:r>
                <a:r>
                  <a:rPr lang="it-IT" sz="1400" dirty="0"/>
                  <a:t> the RICH detector, N </a:t>
                </a:r>
                <a:r>
                  <a:rPr lang="it-IT" sz="1400" dirty="0" err="1"/>
                  <a:t>Cherenkov</a:t>
                </a:r>
                <a:r>
                  <a:rPr lang="it-IT" sz="1400" dirty="0"/>
                  <a:t> </a:t>
                </a:r>
                <a:r>
                  <a:rPr lang="it-IT" sz="1400" dirty="0" err="1"/>
                  <a:t>photons</a:t>
                </a:r>
                <a:r>
                  <a:rPr lang="it-IT" sz="1400" dirty="0"/>
                  <a:t> hit the sensitive RICH</a:t>
                </a:r>
              </a:p>
              <a:p>
                <a:r>
                  <a:rPr lang="it-IT" sz="1400" dirty="0" err="1"/>
                  <a:t>surface</a:t>
                </a:r>
                <a:r>
                  <a:rPr lang="it-IT" sz="1400" dirty="0"/>
                  <a:t> and </a:t>
                </a:r>
                <a:r>
                  <a:rPr lang="it-IT" sz="1400" dirty="0" err="1"/>
                  <a:t>consequently</a:t>
                </a:r>
                <a:r>
                  <a:rPr lang="it-IT" sz="1400" dirty="0"/>
                  <a:t> N </a:t>
                </a:r>
                <a:r>
                  <a:rPr lang="it-IT" sz="1400" dirty="0" err="1"/>
                  <a:t>measurments</a:t>
                </a:r>
                <a:r>
                  <a:rPr lang="it-IT" sz="1400" dirty="0"/>
                  <a:t> </a:t>
                </a:r>
                <a14:m>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𝜃</m:t>
                        </m:r>
                      </m:e>
                      <m:sub>
                        <m:r>
                          <a:rPr lang="it-IT" sz="1400" i="1">
                            <a:latin typeface="Cambria Math" panose="02040503050406030204" pitchFamily="18" charset="0"/>
                          </a:rPr>
                          <m:t>𝑖</m:t>
                        </m:r>
                      </m:sub>
                    </m:sSub>
                  </m:oMath>
                </a14:m>
                <a:r>
                  <a:rPr lang="it-IT" sz="1400" dirty="0"/>
                  <a:t> of the angle </a:t>
                </a:r>
                <a14:m>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𝜃</m:t>
                        </m:r>
                      </m:e>
                      <m:sub>
                        <m:r>
                          <a:rPr lang="it-IT" sz="1400" i="1">
                            <a:latin typeface="Cambria Math" panose="02040503050406030204" pitchFamily="18" charset="0"/>
                            <a:ea typeface="Cambria Math" panose="02040503050406030204" pitchFamily="18" charset="0"/>
                          </a:rPr>
                          <m:t>𝑒𝑥𝑝𝑒𝑐𝑡𝑒𝑑</m:t>
                        </m:r>
                      </m:sub>
                    </m:sSub>
                  </m:oMath>
                </a14:m>
                <a:r>
                  <a:rPr lang="it-IT" sz="1400" dirty="0"/>
                  <a:t>, corresponding to the </a:t>
                </a:r>
                <a:r>
                  <a:rPr lang="it-IT" sz="1400" dirty="0" err="1"/>
                  <a:t>speed</a:t>
                </a:r>
                <a:r>
                  <a:rPr lang="it-IT" sz="1400" dirty="0"/>
                  <a:t> of the </a:t>
                </a:r>
              </a:p>
              <a:p>
                <a:pPr algn="l"/>
                <a:r>
                  <a:rPr lang="it-IT" sz="1400" dirty="0" err="1"/>
                  <a:t>particle</a:t>
                </a:r>
                <a:r>
                  <a:rPr lang="it-IT" sz="1400" dirty="0"/>
                  <a:t>, are </a:t>
                </a:r>
                <a:r>
                  <a:rPr lang="it-IT" sz="1400" dirty="0" err="1"/>
                  <a:t>obtained</a:t>
                </a:r>
                <a:r>
                  <a:rPr lang="it-IT" sz="1400" dirty="0"/>
                  <a:t>. </a:t>
                </a:r>
                <a:r>
                  <a:rPr lang="it-IT" sz="1400" dirty="0" err="1"/>
                  <a:t>These</a:t>
                </a:r>
                <a:r>
                  <a:rPr lang="it-IT" sz="1400" dirty="0"/>
                  <a:t> N </a:t>
                </a:r>
                <a:r>
                  <a:rPr lang="it-IT" sz="1400" dirty="0" err="1"/>
                  <a:t>measurments</a:t>
                </a:r>
                <a:r>
                  <a:rPr lang="it-IT" sz="1400" dirty="0"/>
                  <a:t> are, with </a:t>
                </a:r>
                <a:r>
                  <a:rPr lang="it-IT" sz="1400" dirty="0" err="1"/>
                  <a:t>good</a:t>
                </a:r>
                <a:r>
                  <a:rPr lang="it-IT" sz="1400" dirty="0"/>
                  <a:t> </a:t>
                </a:r>
                <a:r>
                  <a:rPr lang="it-IT" sz="1400" dirty="0" err="1"/>
                  <a:t>approximation</a:t>
                </a:r>
                <a:r>
                  <a:rPr lang="it-IT" sz="1400" dirty="0"/>
                  <a:t>, </a:t>
                </a:r>
                <a:r>
                  <a:rPr lang="it-IT" sz="1400" dirty="0" err="1"/>
                  <a:t>Gaussian</a:t>
                </a:r>
                <a:r>
                  <a:rPr lang="it-IT" sz="1400" dirty="0"/>
                  <a:t> </a:t>
                </a:r>
                <a:r>
                  <a:rPr lang="it-IT" sz="1400" dirty="0" err="1"/>
                  <a:t>distributed</a:t>
                </a:r>
                <a:r>
                  <a:rPr lang="it-IT" sz="1400" dirty="0"/>
                  <a:t> </a:t>
                </a:r>
                <a:r>
                  <a:rPr lang="it-IT" sz="1400" dirty="0" err="1"/>
                  <a:t>around</a:t>
                </a:r>
                <a:r>
                  <a:rPr lang="it-IT" sz="1400" dirty="0"/>
                  <a:t> </a:t>
                </a:r>
                <a14:m>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𝜃</m:t>
                        </m:r>
                      </m:e>
                      <m:sub>
                        <m:r>
                          <a:rPr lang="it-IT" sz="1400" i="1">
                            <a:latin typeface="Cambria Math" panose="02040503050406030204" pitchFamily="18" charset="0"/>
                            <a:ea typeface="Cambria Math" panose="02040503050406030204" pitchFamily="18" charset="0"/>
                          </a:rPr>
                          <m:t>𝑒𝑥𝑝𝑒𝑐𝑡𝑒𝑑</m:t>
                        </m:r>
                      </m:sub>
                    </m:sSub>
                  </m:oMath>
                </a14:m>
                <a:r>
                  <a:rPr lang="it-IT" sz="1400" dirty="0"/>
                  <a:t>, with a </a:t>
                </a:r>
                <a:r>
                  <a:rPr lang="it-IT" sz="1400" dirty="0" err="1"/>
                  <a:t>variance</a:t>
                </a:r>
                <a:r>
                  <a:rPr lang="it-IT" sz="1400" dirty="0"/>
                  <a:t> </a:t>
                </a:r>
                <a14:m>
                  <m:oMath xmlns:m="http://schemas.openxmlformats.org/officeDocument/2006/math">
                    <m:sSup>
                      <m:sSupPr>
                        <m:ctrlPr>
                          <a:rPr lang="it-IT" sz="1400" i="1">
                            <a:latin typeface="Cambria Math" panose="02040503050406030204" pitchFamily="18" charset="0"/>
                          </a:rPr>
                        </m:ctrlPr>
                      </m:sSupPr>
                      <m:e>
                        <m:r>
                          <a:rPr lang="it-IT" sz="1400" i="1">
                            <a:latin typeface="Cambria Math" panose="02040503050406030204" pitchFamily="18" charset="0"/>
                            <a:ea typeface="Cambria Math" panose="02040503050406030204" pitchFamily="18" charset="0"/>
                          </a:rPr>
                          <m:t>𝜎</m:t>
                        </m:r>
                      </m:e>
                      <m:sup>
                        <m:r>
                          <a:rPr lang="it-IT" sz="1400" i="1">
                            <a:latin typeface="Cambria Math" panose="02040503050406030204" pitchFamily="18" charset="0"/>
                          </a:rPr>
                          <m:t>2</m:t>
                        </m:r>
                      </m:sup>
                    </m:sSup>
                  </m:oMath>
                </a14:m>
                <a:r>
                  <a:rPr lang="it-IT" sz="1400" dirty="0"/>
                  <a:t> that </a:t>
                </a:r>
                <a:r>
                  <a:rPr lang="it-IT" sz="1400" dirty="0" err="1"/>
                  <a:t>is</a:t>
                </a:r>
                <a:r>
                  <a:rPr lang="it-IT" sz="1400" dirty="0"/>
                  <a:t> </a:t>
                </a:r>
                <a:r>
                  <a:rPr lang="it-IT" sz="1400" dirty="0" err="1"/>
                  <a:t>dependent</a:t>
                </a:r>
                <a:r>
                  <a:rPr lang="it-IT" sz="1400" dirty="0"/>
                  <a:t> on the RICH and can be </a:t>
                </a:r>
                <a:r>
                  <a:rPr lang="it-IT" sz="1400" dirty="0" err="1"/>
                  <a:t>determined</a:t>
                </a:r>
                <a:r>
                  <a:rPr lang="it-IT" sz="1400" dirty="0"/>
                  <a:t> </a:t>
                </a:r>
                <a:r>
                  <a:rPr lang="it-IT" sz="1400" dirty="0" err="1"/>
                  <a:t>experimentally</a:t>
                </a:r>
                <a:r>
                  <a:rPr lang="it-IT" sz="1400" dirty="0"/>
                  <a:t> and </a:t>
                </a:r>
                <a:r>
                  <a:rPr lang="it-IT" sz="1400" dirty="0" err="1"/>
                  <a:t>indipendently</a:t>
                </a:r>
                <a:r>
                  <a:rPr lang="it-IT" sz="1400" dirty="0"/>
                  <a:t> from the N </a:t>
                </a:r>
                <a14:m>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𝜃</m:t>
                        </m:r>
                      </m:e>
                      <m:sub>
                        <m:r>
                          <a:rPr lang="it-IT" sz="1400" i="1">
                            <a:latin typeface="Cambria Math" panose="02040503050406030204" pitchFamily="18" charset="0"/>
                          </a:rPr>
                          <m:t>𝑖</m:t>
                        </m:r>
                      </m:sub>
                    </m:sSub>
                  </m:oMath>
                </a14:m>
                <a:r>
                  <a:rPr lang="it-IT" sz="1400" dirty="0"/>
                  <a:t> </a:t>
                </a:r>
                <a:r>
                  <a:rPr lang="it-IT" sz="1400" dirty="0" err="1"/>
                  <a:t>measurments</a:t>
                </a:r>
                <a:r>
                  <a:rPr lang="it-IT" sz="1400" dirty="0"/>
                  <a:t>. </a:t>
                </a:r>
                <a:r>
                  <a:rPr lang="it-IT" sz="1400" dirty="0" err="1"/>
                  <a:t>Consequently</a:t>
                </a:r>
                <a:r>
                  <a:rPr lang="it-IT" sz="1400" dirty="0"/>
                  <a:t>, the sum: </a:t>
                </a:r>
              </a:p>
              <a:p>
                <a:pPr algn="l"/>
                <a:r>
                  <a:rPr lang="it-IT" sz="1400" dirty="0"/>
                  <a:t>                        </a:t>
                </a:r>
              </a:p>
              <a:p>
                <a:pPr algn="l"/>
                <a:r>
                  <a:rPr lang="it-IT" sz="1400" dirty="0"/>
                  <a:t>                            </a:t>
                </a:r>
                <a:r>
                  <a:rPr lang="it-IT" sz="4000" dirty="0"/>
                  <a:t>  </a:t>
                </a:r>
              </a:p>
              <a:p>
                <a:pPr algn="l"/>
                <a:r>
                  <a:rPr lang="it-IT" sz="1200" dirty="0"/>
                  <a:t> </a:t>
                </a:r>
              </a:p>
            </p:txBody>
          </p:sp>
        </mc:Choice>
        <mc:Fallback xmlns="">
          <p:sp>
            <p:nvSpPr>
              <p:cNvPr id="7" name="Sottotitolo 6"/>
              <p:cNvSpPr>
                <a:spLocks noGrp="1" noRot="1" noChangeAspect="1" noMove="1" noResize="1" noEditPoints="1" noAdjustHandles="1" noChangeArrowheads="1" noChangeShapeType="1" noTextEdit="1"/>
              </p:cNvSpPr>
              <p:nvPr>
                <p:ph type="subTitle" idx="1"/>
              </p:nvPr>
            </p:nvSpPr>
            <p:spPr>
              <a:xfrm>
                <a:off x="1100812" y="1537695"/>
                <a:ext cx="8287887" cy="2245399"/>
              </a:xfrm>
              <a:blipFill rotWithShape="0">
                <a:blip r:embed="rId3"/>
                <a:stretch>
                  <a:fillRect l="-147" t="-2439" r="-36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Segnaposto contenuto 2"/>
              <p:cNvSpPr txBox="1">
                <a:spLocks/>
              </p:cNvSpPr>
              <p:nvPr/>
            </p:nvSpPr>
            <p:spPr bwMode="auto">
              <a:xfrm>
                <a:off x="1524000" y="3945342"/>
                <a:ext cx="8424936" cy="2912658"/>
              </a:xfrm>
              <a:prstGeom prst="rect">
                <a:avLst/>
              </a:prstGeom>
              <a:noFill/>
              <a:ln>
                <a:noFill/>
              </a:ln>
              <a:extLst>
                <a:ext uri="{909E8E84-426E-40dd-AFC4-6F175D3DCCD1}">
                  <a14:hiddenFill xmlns:mv="urn:schemas-microsoft-com:mac:vml" xmlns="">
                    <a:solidFill>
                      <a:srgbClr val="FFFFFF"/>
                    </a:solidFill>
                  </a14:hiddenFill>
                </a:ext>
                <a:ext uri="{91240B29-F687-4f45-9708-019B960494DF}">
                  <a14:hiddenLine xmlns:mv="urn:schemas-microsoft-com:mac:vml" xmlns="" w="9525">
                    <a:solidFill>
                      <a:srgbClr val="000000"/>
                    </a:solidFill>
                    <a:miter lim="800000"/>
                    <a:headEnd/>
                    <a:tailEnd/>
                  </a14:hiddenLine>
                </a:ext>
                <a:ext uri="{FAA26D3D-D897-4be2-8F04-BA451C77F1D7}">
                  <ma14:placeholderFlag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ヒラギノ角ゴ Pro W3" charset="-128"/>
                    <a:cs typeface="ヒラギノ角ゴ Pro W3" charset="-128"/>
                  </a:defRPr>
                </a:lvl3pPr>
                <a:lvl4pPr marL="1371600" indent="0" algn="ctr" rtl="0" eaLnBrk="0" fontAlgn="base" hangingPunct="0">
                  <a:spcBef>
                    <a:spcPct val="20000"/>
                  </a:spcBef>
                  <a:spcAft>
                    <a:spcPct val="0"/>
                  </a:spcAft>
                  <a:buNone/>
                  <a:defRPr sz="2000">
                    <a:solidFill>
                      <a:schemeClr val="tx1"/>
                    </a:solidFill>
                    <a:latin typeface="+mn-lt"/>
                    <a:ea typeface="ヒラギノ角ゴ Pro W3" charset="-128"/>
                    <a:cs typeface="ヒラギノ角ゴ Pro W3"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pitchFamily="-65" charset="-128"/>
                    <a:cs typeface="ＭＳ Ｐゴシック" pitchFamily="-65" charset="-128"/>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lgn="l"/>
                <a:r>
                  <a:rPr lang="it-IT" sz="1400" kern="0" dirty="0"/>
                  <a:t>Follows the </a:t>
                </a:r>
                <a14:m>
                  <m:oMath xmlns:m="http://schemas.openxmlformats.org/officeDocument/2006/math">
                    <m:sSup>
                      <m:sSupPr>
                        <m:ctrlPr>
                          <a:rPr lang="it-IT" sz="1400" i="1" kern="0">
                            <a:latin typeface="Cambria Math" panose="02040503050406030204" pitchFamily="18" charset="0"/>
                          </a:rPr>
                        </m:ctrlPr>
                      </m:sSupPr>
                      <m:e>
                        <m:r>
                          <a:rPr lang="it-IT" sz="1400" i="1" kern="0">
                            <a:latin typeface="Cambria Math" panose="02040503050406030204" pitchFamily="18" charset="0"/>
                            <a:ea typeface="Cambria Math" panose="02040503050406030204" pitchFamily="18" charset="0"/>
                          </a:rPr>
                          <m:t>𝜒</m:t>
                        </m:r>
                      </m:e>
                      <m:sup>
                        <m:r>
                          <a:rPr lang="it-IT" sz="1400" i="1" kern="0">
                            <a:latin typeface="Cambria Math" panose="02040503050406030204" pitchFamily="18" charset="0"/>
                          </a:rPr>
                          <m:t>2</m:t>
                        </m:r>
                      </m:sup>
                    </m:sSup>
                  </m:oMath>
                </a14:m>
                <a:r>
                  <a:rPr lang="it-IT" sz="1400" kern="0" dirty="0"/>
                  <a:t> </a:t>
                </a:r>
                <a:r>
                  <a:rPr lang="it-IT" sz="1400" kern="0" dirty="0" err="1"/>
                  <a:t>distribution</a:t>
                </a:r>
                <a:r>
                  <a:rPr lang="it-IT" sz="1400" kern="0" dirty="0"/>
                  <a:t> with N </a:t>
                </a:r>
                <a:r>
                  <a:rPr lang="it-IT" sz="1400" kern="0" dirty="0" err="1"/>
                  <a:t>degree</a:t>
                </a:r>
                <a:r>
                  <a:rPr lang="it-IT" sz="1400" kern="0" dirty="0"/>
                  <a:t> of </a:t>
                </a:r>
                <a:r>
                  <a:rPr lang="it-IT" sz="1400" kern="0" dirty="0" err="1"/>
                  <a:t>freedom</a:t>
                </a:r>
                <a:r>
                  <a:rPr lang="it-IT" sz="1400" kern="0" dirty="0"/>
                  <a:t>.</a:t>
                </a:r>
              </a:p>
              <a:p>
                <a:pPr algn="l"/>
                <a:endParaRPr lang="it-IT" sz="1400" kern="0" dirty="0"/>
              </a:p>
              <a:p>
                <a:pPr algn="l"/>
                <a:r>
                  <a:rPr lang="it-IT" sz="1400" kern="0" dirty="0"/>
                  <a:t>Three </a:t>
                </a:r>
                <a:r>
                  <a:rPr lang="it-IT" sz="1400" kern="0" dirty="0" err="1"/>
                  <a:t>particle</a:t>
                </a:r>
                <a:r>
                  <a:rPr lang="it-IT" sz="1400" kern="0" dirty="0"/>
                  <a:t> </a:t>
                </a:r>
                <a:r>
                  <a:rPr lang="it-IT" sz="1400" kern="0" dirty="0" err="1"/>
                  <a:t>hypotheses</a:t>
                </a:r>
                <a:r>
                  <a:rPr lang="it-IT" sz="1400" kern="0" dirty="0"/>
                  <a:t> :                       Three </a:t>
                </a:r>
                <a:r>
                  <a:rPr lang="it-IT" sz="1400" kern="0" dirty="0" err="1"/>
                  <a:t>possible</a:t>
                </a:r>
                <a:r>
                  <a:rPr lang="it-IT" sz="1400" kern="0" dirty="0"/>
                  <a:t> </a:t>
                </a:r>
                <a14:m>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𝜃</m:t>
                        </m:r>
                      </m:e>
                      <m:sub>
                        <m:r>
                          <a:rPr lang="it-IT" sz="1400" i="1">
                            <a:latin typeface="Cambria Math" panose="02040503050406030204" pitchFamily="18" charset="0"/>
                            <a:ea typeface="Cambria Math" panose="02040503050406030204" pitchFamily="18" charset="0"/>
                          </a:rPr>
                          <m:t>𝑒𝑥𝑝𝑒𝑐𝑡𝑒𝑑</m:t>
                        </m:r>
                      </m:sub>
                    </m:sSub>
                  </m:oMath>
                </a14:m>
                <a:r>
                  <a:rPr lang="it-IT" sz="1400" kern="0" dirty="0"/>
                  <a:t> </a:t>
                </a:r>
                <a:r>
                  <a:rPr lang="it-IT" sz="1400" kern="0" dirty="0" err="1"/>
                  <a:t>values</a:t>
                </a:r>
                <a:r>
                  <a:rPr lang="it-IT" sz="1400" kern="0" dirty="0"/>
                  <a:t> 	Three </a:t>
                </a:r>
                <a14:m>
                  <m:oMath xmlns:m="http://schemas.openxmlformats.org/officeDocument/2006/math">
                    <m:sSup>
                      <m:sSupPr>
                        <m:ctrlPr>
                          <a:rPr lang="it-IT" sz="1400" i="1" kern="0">
                            <a:latin typeface="Cambria Math" panose="02040503050406030204" pitchFamily="18" charset="0"/>
                          </a:rPr>
                        </m:ctrlPr>
                      </m:sSupPr>
                      <m:e>
                        <m:r>
                          <a:rPr lang="it-IT" sz="1400" i="1" kern="0">
                            <a:latin typeface="Cambria Math" panose="02040503050406030204" pitchFamily="18" charset="0"/>
                            <a:ea typeface="Cambria Math" panose="02040503050406030204" pitchFamily="18" charset="0"/>
                          </a:rPr>
                          <m:t>𝜒</m:t>
                        </m:r>
                      </m:e>
                      <m:sup>
                        <m:r>
                          <a:rPr lang="it-IT" sz="1400" i="1" kern="0">
                            <a:latin typeface="Cambria Math" panose="02040503050406030204" pitchFamily="18" charset="0"/>
                          </a:rPr>
                          <m:t>2</m:t>
                        </m:r>
                      </m:sup>
                    </m:sSup>
                  </m:oMath>
                </a14:m>
                <a:r>
                  <a:rPr lang="it-IT" sz="1400" kern="0" dirty="0"/>
                  <a:t> tests</a:t>
                </a:r>
              </a:p>
              <a:p>
                <a:pPr algn="l"/>
                <a:endParaRPr lang="it-IT" sz="1400" kern="0" dirty="0"/>
              </a:p>
              <a:p>
                <a:pPr algn="l"/>
                <a:r>
                  <a:rPr lang="it-IT" sz="1400" kern="0" dirty="0"/>
                  <a:t>              </a:t>
                </a:r>
                <a:r>
                  <a:rPr lang="el-GR" sz="1400" kern="0" dirty="0"/>
                  <a:t>π</a:t>
                </a:r>
                <a:r>
                  <a:rPr lang="it-IT" sz="1400" kern="0" dirty="0"/>
                  <a:t>				</a:t>
                </a:r>
                <a14:m>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𝜃</m:t>
                        </m:r>
                      </m:e>
                      <m:sub>
                        <m:r>
                          <a:rPr lang="it-IT" sz="1400" i="1">
                            <a:latin typeface="Cambria Math" panose="02040503050406030204" pitchFamily="18" charset="0"/>
                            <a:ea typeface="Cambria Math" panose="02040503050406030204" pitchFamily="18" charset="0"/>
                          </a:rPr>
                          <m:t>𝑒𝑥𝑝𝑒𝑐𝑡𝑒𝑑</m:t>
                        </m:r>
                        <m:r>
                          <a:rPr lang="it-IT" sz="1400" i="1">
                            <a:latin typeface="Cambria Math" panose="02040503050406030204" pitchFamily="18" charset="0"/>
                            <a:ea typeface="Cambria Math" panose="02040503050406030204" pitchFamily="18" charset="0"/>
                          </a:rPr>
                          <m:t>_</m:t>
                        </m:r>
                        <m:r>
                          <m:rPr>
                            <m:sty m:val="p"/>
                          </m:rPr>
                          <a:rPr lang="el-GR" sz="1400" i="1">
                            <a:latin typeface="Cambria Math" panose="02040503050406030204" pitchFamily="18" charset="0"/>
                            <a:ea typeface="Cambria Math" panose="02040503050406030204" pitchFamily="18" charset="0"/>
                          </a:rPr>
                          <m:t>π</m:t>
                        </m:r>
                      </m:sub>
                    </m:sSub>
                  </m:oMath>
                </a14:m>
                <a:r>
                  <a:rPr lang="it-IT" sz="1400" kern="0" dirty="0"/>
                  <a:t>			          </a:t>
                </a:r>
                <a14:m>
                  <m:oMath xmlns:m="http://schemas.openxmlformats.org/officeDocument/2006/math">
                    <m:sSubSup>
                      <m:sSubSupPr>
                        <m:ctrlPr>
                          <a:rPr lang="it-IT" sz="1400" i="1" kern="0">
                            <a:latin typeface="Cambria Math" panose="02040503050406030204" pitchFamily="18" charset="0"/>
                          </a:rPr>
                        </m:ctrlPr>
                      </m:sSubSupPr>
                      <m:e>
                        <m:r>
                          <a:rPr lang="it-IT" sz="1400" i="1" kern="0">
                            <a:latin typeface="Cambria Math" panose="02040503050406030204" pitchFamily="18" charset="0"/>
                            <a:ea typeface="Cambria Math" panose="02040503050406030204" pitchFamily="18" charset="0"/>
                          </a:rPr>
                          <m:t>𝜒</m:t>
                        </m:r>
                      </m:e>
                      <m:sub>
                        <m:r>
                          <m:rPr>
                            <m:sty m:val="p"/>
                          </m:rPr>
                          <a:rPr lang="el-GR" sz="1400" i="1" kern="0">
                            <a:latin typeface="Cambria Math" panose="02040503050406030204" pitchFamily="18" charset="0"/>
                          </a:rPr>
                          <m:t>π</m:t>
                        </m:r>
                      </m:sub>
                      <m:sup>
                        <m:r>
                          <a:rPr lang="it-IT" sz="1400" i="1" kern="0">
                            <a:latin typeface="Cambria Math" panose="02040503050406030204" pitchFamily="18" charset="0"/>
                          </a:rPr>
                          <m:t>2</m:t>
                        </m:r>
                      </m:sup>
                    </m:sSubSup>
                  </m:oMath>
                </a14:m>
                <a:r>
                  <a:rPr lang="it-IT" sz="1400" kern="0" dirty="0"/>
                  <a:t>		</a:t>
                </a:r>
              </a:p>
              <a:p>
                <a:pPr algn="l"/>
                <a:r>
                  <a:rPr lang="it-IT" sz="1400" kern="0" dirty="0"/>
                  <a:t>              k				</a:t>
                </a:r>
                <a14:m>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𝜃</m:t>
                        </m:r>
                      </m:e>
                      <m:sub>
                        <m:r>
                          <a:rPr lang="it-IT" sz="1400" i="1">
                            <a:latin typeface="Cambria Math" panose="02040503050406030204" pitchFamily="18" charset="0"/>
                            <a:ea typeface="Cambria Math" panose="02040503050406030204" pitchFamily="18" charset="0"/>
                          </a:rPr>
                          <m:t>𝑒𝑥𝑝𝑒𝑐𝑡𝑒𝑑</m:t>
                        </m:r>
                        <m:r>
                          <a:rPr lang="it-IT" sz="1400" i="1">
                            <a:latin typeface="Cambria Math" panose="02040503050406030204" pitchFamily="18" charset="0"/>
                            <a:ea typeface="Cambria Math" panose="02040503050406030204" pitchFamily="18" charset="0"/>
                          </a:rPr>
                          <m:t>_</m:t>
                        </m:r>
                        <m:r>
                          <a:rPr lang="it-IT" sz="1400" i="1">
                            <a:latin typeface="Cambria Math" panose="02040503050406030204" pitchFamily="18" charset="0"/>
                            <a:ea typeface="Cambria Math" panose="02040503050406030204" pitchFamily="18" charset="0"/>
                          </a:rPr>
                          <m:t>𝑘</m:t>
                        </m:r>
                      </m:sub>
                    </m:sSub>
                  </m:oMath>
                </a14:m>
                <a:r>
                  <a:rPr lang="it-IT" sz="1400" kern="0" dirty="0"/>
                  <a:t>			          </a:t>
                </a:r>
                <a14:m>
                  <m:oMath xmlns:m="http://schemas.openxmlformats.org/officeDocument/2006/math">
                    <m:sSubSup>
                      <m:sSubSupPr>
                        <m:ctrlPr>
                          <a:rPr lang="it-IT" sz="1400" i="1" kern="0">
                            <a:latin typeface="Cambria Math" panose="02040503050406030204" pitchFamily="18" charset="0"/>
                          </a:rPr>
                        </m:ctrlPr>
                      </m:sSubSupPr>
                      <m:e>
                        <m:r>
                          <a:rPr lang="it-IT" sz="1400" i="1" kern="0">
                            <a:latin typeface="Cambria Math" panose="02040503050406030204" pitchFamily="18" charset="0"/>
                            <a:ea typeface="Cambria Math" panose="02040503050406030204" pitchFamily="18" charset="0"/>
                          </a:rPr>
                          <m:t>𝜒</m:t>
                        </m:r>
                      </m:e>
                      <m:sub>
                        <m:r>
                          <a:rPr lang="it-IT" sz="1400" i="1" kern="0">
                            <a:latin typeface="Cambria Math" panose="02040503050406030204" pitchFamily="18" charset="0"/>
                            <a:ea typeface="Cambria Math" panose="02040503050406030204" pitchFamily="18" charset="0"/>
                          </a:rPr>
                          <m:t>𝑘</m:t>
                        </m:r>
                      </m:sub>
                      <m:sup>
                        <m:r>
                          <a:rPr lang="it-IT" sz="1400" i="1" kern="0">
                            <a:latin typeface="Cambria Math" panose="02040503050406030204" pitchFamily="18" charset="0"/>
                          </a:rPr>
                          <m:t>2</m:t>
                        </m:r>
                      </m:sup>
                    </m:sSubSup>
                  </m:oMath>
                </a14:m>
                <a:endParaRPr lang="it-IT" sz="1400" kern="0" dirty="0"/>
              </a:p>
              <a:p>
                <a:pPr algn="l"/>
                <a:r>
                  <a:rPr lang="it-IT" sz="1400" kern="0" dirty="0"/>
                  <a:t>              P 				</a:t>
                </a:r>
                <a14:m>
                  <m:oMath xmlns:m="http://schemas.openxmlformats.org/officeDocument/2006/math">
                    <m:sSub>
                      <m:sSubPr>
                        <m:ctrlPr>
                          <a:rPr lang="it-IT" sz="1400" i="1">
                            <a:latin typeface="Cambria Math" panose="02040503050406030204" pitchFamily="18" charset="0"/>
                          </a:rPr>
                        </m:ctrlPr>
                      </m:sSubPr>
                      <m:e>
                        <m:r>
                          <a:rPr lang="it-IT" sz="1400" i="1">
                            <a:latin typeface="Cambria Math" panose="02040503050406030204" pitchFamily="18" charset="0"/>
                            <a:ea typeface="Cambria Math" panose="02040503050406030204" pitchFamily="18" charset="0"/>
                          </a:rPr>
                          <m:t>𝜃</m:t>
                        </m:r>
                      </m:e>
                      <m:sub>
                        <m:r>
                          <a:rPr lang="it-IT" sz="1400" i="1">
                            <a:latin typeface="Cambria Math" panose="02040503050406030204" pitchFamily="18" charset="0"/>
                            <a:ea typeface="Cambria Math" panose="02040503050406030204" pitchFamily="18" charset="0"/>
                          </a:rPr>
                          <m:t>𝑒𝑥𝑝𝑒𝑐𝑡𝑒𝑑</m:t>
                        </m:r>
                        <m:r>
                          <a:rPr lang="it-IT" sz="1400" i="1">
                            <a:latin typeface="Cambria Math" panose="02040503050406030204" pitchFamily="18" charset="0"/>
                            <a:ea typeface="Cambria Math" panose="02040503050406030204" pitchFamily="18" charset="0"/>
                          </a:rPr>
                          <m:t>_</m:t>
                        </m:r>
                        <m:r>
                          <a:rPr lang="it-IT" sz="1400" i="1">
                            <a:latin typeface="Cambria Math" panose="02040503050406030204" pitchFamily="18" charset="0"/>
                            <a:ea typeface="Cambria Math" panose="02040503050406030204" pitchFamily="18" charset="0"/>
                          </a:rPr>
                          <m:t>𝑝</m:t>
                        </m:r>
                      </m:sub>
                    </m:sSub>
                  </m:oMath>
                </a14:m>
                <a:r>
                  <a:rPr lang="it-IT" sz="1400" kern="0" dirty="0"/>
                  <a:t>			          </a:t>
                </a:r>
                <a14:m>
                  <m:oMath xmlns:m="http://schemas.openxmlformats.org/officeDocument/2006/math">
                    <m:sSubSup>
                      <m:sSubSupPr>
                        <m:ctrlPr>
                          <a:rPr lang="it-IT" sz="1400" i="1" kern="0">
                            <a:latin typeface="Cambria Math" panose="02040503050406030204" pitchFamily="18" charset="0"/>
                          </a:rPr>
                        </m:ctrlPr>
                      </m:sSubSupPr>
                      <m:e>
                        <m:r>
                          <a:rPr lang="it-IT" sz="1400" i="1" kern="0">
                            <a:latin typeface="Cambria Math" panose="02040503050406030204" pitchFamily="18" charset="0"/>
                            <a:ea typeface="Cambria Math" panose="02040503050406030204" pitchFamily="18" charset="0"/>
                          </a:rPr>
                          <m:t>𝜒</m:t>
                        </m:r>
                      </m:e>
                      <m:sub>
                        <m:r>
                          <a:rPr lang="it-IT" sz="1400" i="1" kern="0">
                            <a:latin typeface="Cambria Math" panose="02040503050406030204" pitchFamily="18" charset="0"/>
                            <a:ea typeface="Cambria Math" panose="02040503050406030204" pitchFamily="18" charset="0"/>
                          </a:rPr>
                          <m:t>𝑝</m:t>
                        </m:r>
                      </m:sub>
                      <m:sup>
                        <m:r>
                          <a:rPr lang="it-IT" sz="1400" i="1" kern="0">
                            <a:latin typeface="Cambria Math" panose="02040503050406030204" pitchFamily="18" charset="0"/>
                          </a:rPr>
                          <m:t>2</m:t>
                        </m:r>
                      </m:sup>
                    </m:sSubSup>
                  </m:oMath>
                </a14:m>
                <a:endParaRPr lang="it-IT" sz="1400" kern="0" dirty="0"/>
              </a:p>
              <a:p>
                <a:pPr algn="l"/>
                <a:endParaRPr lang="it-IT" sz="1400" kern="0" dirty="0"/>
              </a:p>
              <a:p>
                <a:pPr algn="l"/>
                <a:r>
                  <a:rPr lang="it-IT" sz="1400" kern="0" dirty="0" err="1"/>
                  <a:t>Usually</a:t>
                </a:r>
                <a:r>
                  <a:rPr lang="it-IT" sz="1400" kern="0" dirty="0"/>
                  <a:t> </a:t>
                </a:r>
                <a:r>
                  <a:rPr lang="it-IT" sz="1400" kern="0" dirty="0" err="1"/>
                  <a:t>only</a:t>
                </a:r>
                <a:r>
                  <a:rPr lang="it-IT" sz="1400" kern="0" dirty="0"/>
                  <a:t> </a:t>
                </a:r>
                <a:r>
                  <a:rPr lang="it-IT" sz="1400" kern="0" dirty="0" err="1"/>
                  <a:t>one</a:t>
                </a:r>
                <a:r>
                  <a:rPr lang="it-IT" sz="1400" kern="0" dirty="0"/>
                  <a:t> of the </a:t>
                </a:r>
                <a:r>
                  <a:rPr lang="it-IT" sz="1400" kern="0" dirty="0" err="1"/>
                  <a:t>three</a:t>
                </a:r>
                <a:r>
                  <a:rPr lang="it-IT" sz="1400" kern="0" dirty="0"/>
                  <a:t> </a:t>
                </a:r>
                <a14:m>
                  <m:oMath xmlns:m="http://schemas.openxmlformats.org/officeDocument/2006/math">
                    <m:sSup>
                      <m:sSupPr>
                        <m:ctrlPr>
                          <a:rPr lang="it-IT" sz="1400" i="1" kern="0">
                            <a:latin typeface="Cambria Math" panose="02040503050406030204" pitchFamily="18" charset="0"/>
                          </a:rPr>
                        </m:ctrlPr>
                      </m:sSupPr>
                      <m:e>
                        <m:r>
                          <a:rPr lang="it-IT" sz="1400" i="1" kern="0">
                            <a:latin typeface="Cambria Math" panose="02040503050406030204" pitchFamily="18" charset="0"/>
                            <a:ea typeface="Cambria Math" panose="02040503050406030204" pitchFamily="18" charset="0"/>
                          </a:rPr>
                          <m:t>𝜒</m:t>
                        </m:r>
                      </m:e>
                      <m:sup>
                        <m:r>
                          <a:rPr lang="it-IT" sz="1400" i="1" kern="0">
                            <a:latin typeface="Cambria Math" panose="02040503050406030204" pitchFamily="18" charset="0"/>
                          </a:rPr>
                          <m:t>2</m:t>
                        </m:r>
                      </m:sup>
                    </m:sSup>
                    <m:r>
                      <a:rPr lang="it-IT" sz="1400" i="1" kern="0">
                        <a:latin typeface="Cambria Math" panose="02040503050406030204" pitchFamily="18" charset="0"/>
                      </a:rPr>
                      <m:t> </m:t>
                    </m:r>
                  </m:oMath>
                </a14:m>
                <a:r>
                  <a:rPr lang="it-IT" sz="1400" kern="0" dirty="0" err="1"/>
                  <a:t>values</a:t>
                </a:r>
                <a:r>
                  <a:rPr lang="it-IT" sz="1400" kern="0" dirty="0"/>
                  <a:t> </a:t>
                </a:r>
                <a:r>
                  <a:rPr lang="it-IT" sz="1400" kern="0" dirty="0" err="1"/>
                  <a:t>acceptablle</a:t>
                </a:r>
                <a:r>
                  <a:rPr lang="it-IT" sz="1400" kern="0" dirty="0"/>
                  <a:t>               </a:t>
                </a:r>
                <a:r>
                  <a:rPr lang="it-IT" sz="1400" kern="0" dirty="0" smtClean="0"/>
                  <a:t>    </a:t>
                </a:r>
                <a:r>
                  <a:rPr lang="it-IT" sz="1400" kern="0" dirty="0" err="1" smtClean="0"/>
                  <a:t>only</a:t>
                </a:r>
                <a:r>
                  <a:rPr lang="it-IT" sz="1400" kern="0" dirty="0" smtClean="0"/>
                  <a:t> </a:t>
                </a:r>
                <a:r>
                  <a:rPr lang="it-IT" sz="1400" kern="0" dirty="0" err="1"/>
                  <a:t>one</a:t>
                </a:r>
                <a:r>
                  <a:rPr lang="it-IT" sz="1400" kern="0" dirty="0"/>
                  <a:t> </a:t>
                </a:r>
                <a:r>
                  <a:rPr lang="it-IT" sz="1400" kern="0" dirty="0" err="1"/>
                  <a:t>particle</a:t>
                </a:r>
                <a:r>
                  <a:rPr lang="it-IT" sz="1400" kern="0" dirty="0"/>
                  <a:t> </a:t>
                </a:r>
                <a:r>
                  <a:rPr lang="it-IT" sz="1400" kern="0" dirty="0" err="1"/>
                  <a:t>hypothesis</a:t>
                </a:r>
                <a:r>
                  <a:rPr lang="it-IT" sz="1400" kern="0" dirty="0"/>
                  <a:t> </a:t>
                </a:r>
                <a:r>
                  <a:rPr lang="it-IT" sz="1400" kern="0" dirty="0" err="1"/>
                  <a:t>valid</a:t>
                </a:r>
                <a:r>
                  <a:rPr lang="it-IT" sz="1400" kern="0" dirty="0"/>
                  <a:t>  </a:t>
                </a:r>
              </a:p>
              <a:p>
                <a:pPr algn="l"/>
                <a:endParaRPr lang="it-IT" sz="1400" kern="0" dirty="0"/>
              </a:p>
            </p:txBody>
          </p:sp>
        </mc:Choice>
        <mc:Fallback xmlns="">
          <p:sp>
            <p:nvSpPr>
              <p:cNvPr id="12" name="Segnaposto contenuto 2"/>
              <p:cNvSpPr txBox="1">
                <a:spLocks noRot="1" noChangeAspect="1" noMove="1" noResize="1" noEditPoints="1" noAdjustHandles="1" noChangeArrowheads="1" noChangeShapeType="1" noTextEdit="1"/>
              </p:cNvSpPr>
              <p:nvPr/>
            </p:nvSpPr>
            <p:spPr bwMode="auto">
              <a:xfrm>
                <a:off x="1524000" y="3945342"/>
                <a:ext cx="8424936" cy="2912658"/>
              </a:xfrm>
              <a:prstGeom prst="rect">
                <a:avLst/>
              </a:prstGeom>
              <a:blipFill rotWithShape="0">
                <a:blip r:embed="rId4"/>
                <a:stretch>
                  <a:fillRect l="-217" t="-209"/>
                </a:stretch>
              </a:blipFill>
              <a:ln>
                <a:noFill/>
              </a:ln>
              <a:extLst>
                <a:ext uri="{909E8E84-426E-40dd-AFC4-6F175D3DCCD1}">
                  <a14:hiddenFill xmlns="" xmlns:a14="http://schemas.microsoft.com/office/drawing/2010/main" xmlns:mv="urn:schemas-microsoft-com:mac:vml">
                    <a:solidFill>
                      <a:srgbClr val="FFFFFF"/>
                    </a:solidFill>
                  </a14:hiddenFill>
                </a:ext>
                <a:ext uri="{91240B29-F687-4f45-9708-019B960494DF}">
                  <a14:hiddenLine xmlns="" xmlns:a14="http://schemas.microsoft.com/office/drawing/2010/main" xmlns:mv="urn:schemas-microsoft-com:mac:vml" w="9525">
                    <a:solidFill>
                      <a:srgbClr val="000000"/>
                    </a:solidFill>
                    <a:miter lim="800000"/>
                    <a:headEnd/>
                    <a:tailEnd/>
                  </a14:hiddenLine>
                </a:ext>
                <a:ext uri="{FAA26D3D-D897-4be2-8F04-BA451C77F1D7}">
                  <ma14:placeholderFlag xmlns="" xmlns:ma14="http://schemas.microsoft.com/office/mac/drawingml/2011/main" xmlns:mv="urn:schemas-microsoft-com:mac:vml" val="1"/>
                </a:ext>
              </a:extLst>
            </p:spPr>
            <p:txBody>
              <a:bodyPr/>
              <a:lstStyle/>
              <a:p>
                <a:r>
                  <a:rPr lang="it-IT">
                    <a:noFill/>
                  </a:rPr>
                  <a:t> </a:t>
                </a:r>
              </a:p>
            </p:txBody>
          </p:sp>
        </mc:Fallback>
      </mc:AlternateContent>
      <p:cxnSp>
        <p:nvCxnSpPr>
          <p:cNvPr id="14" name="Connettore 2 13"/>
          <p:cNvCxnSpPr/>
          <p:nvPr/>
        </p:nvCxnSpPr>
        <p:spPr bwMode="auto">
          <a:xfrm>
            <a:off x="3143672" y="5148411"/>
            <a:ext cx="122413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Connettore 2 14"/>
          <p:cNvCxnSpPr/>
          <p:nvPr/>
        </p:nvCxnSpPr>
        <p:spPr bwMode="auto">
          <a:xfrm>
            <a:off x="3143672" y="5438750"/>
            <a:ext cx="122413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Connettore 2 15"/>
          <p:cNvCxnSpPr/>
          <p:nvPr/>
        </p:nvCxnSpPr>
        <p:spPr bwMode="auto">
          <a:xfrm>
            <a:off x="3143672" y="5719514"/>
            <a:ext cx="122413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Connettore 2 16"/>
          <p:cNvCxnSpPr/>
          <p:nvPr/>
        </p:nvCxnSpPr>
        <p:spPr bwMode="auto">
          <a:xfrm>
            <a:off x="6513115" y="5224611"/>
            <a:ext cx="122413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Connettore 2 17"/>
          <p:cNvCxnSpPr/>
          <p:nvPr/>
        </p:nvCxnSpPr>
        <p:spPr bwMode="auto">
          <a:xfrm>
            <a:off x="6513115" y="5512643"/>
            <a:ext cx="122413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Connettore 2 18"/>
          <p:cNvCxnSpPr/>
          <p:nvPr/>
        </p:nvCxnSpPr>
        <p:spPr bwMode="auto">
          <a:xfrm>
            <a:off x="6513115" y="5802982"/>
            <a:ext cx="122413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Freccia a destra 19"/>
          <p:cNvSpPr/>
          <p:nvPr/>
        </p:nvSpPr>
        <p:spPr bwMode="auto">
          <a:xfrm>
            <a:off x="5418720" y="6070455"/>
            <a:ext cx="576064" cy="33023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it-IT" sz="1400" b="1">
              <a:latin typeface="Symbol" charset="2"/>
              <a:ea typeface="ＭＳ Ｐゴシック" charset="-128"/>
              <a:cs typeface="ＭＳ Ｐゴシック" charset="-128"/>
              <a:sym typeface="Symbol" charset="2"/>
            </a:endParaRPr>
          </a:p>
        </p:txBody>
      </p:sp>
    </p:spTree>
    <p:extLst>
      <p:ext uri="{BB962C8B-B14F-4D97-AF65-F5344CB8AC3E}">
        <p14:creationId xmlns:p14="http://schemas.microsoft.com/office/powerpoint/2010/main" val="1278835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time_kaon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1" y="1524000"/>
            <a:ext cx="6118225" cy="4495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4819" name="Text Box 3"/>
          <p:cNvSpPr txBox="1">
            <a:spLocks noChangeArrowheads="1"/>
          </p:cNvSpPr>
          <p:nvPr/>
        </p:nvSpPr>
        <p:spPr bwMode="auto">
          <a:xfrm>
            <a:off x="1981200" y="1"/>
            <a:ext cx="8223726" cy="584775"/>
          </a:xfrm>
          <a:prstGeom prst="rect">
            <a:avLst/>
          </a:prstGeom>
          <a:solidFill>
            <a:srgbClr val="0000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eaLnBrk="1" hangingPunct="1"/>
            <a:r>
              <a:rPr lang="it-IT" sz="3200">
                <a:solidFill>
                  <a:srgbClr val="E0FB42"/>
                </a:solidFill>
                <a:latin typeface="Comic Sans MS" charset="0"/>
              </a:rPr>
              <a:t>RICH – PID – Effect of ‘Kaon selection </a:t>
            </a:r>
            <a:endParaRPr lang="it-IT" sz="2400" b="0">
              <a:solidFill>
                <a:schemeClr val="tx2"/>
              </a:solidFill>
              <a:latin typeface="Verdana" charset="0"/>
            </a:endParaRPr>
          </a:p>
        </p:txBody>
      </p:sp>
      <p:sp>
        <p:nvSpPr>
          <p:cNvPr id="34820" name="Text Box 4"/>
          <p:cNvSpPr txBox="1">
            <a:spLocks noChangeArrowheads="1"/>
          </p:cNvSpPr>
          <p:nvPr/>
        </p:nvSpPr>
        <p:spPr bwMode="auto">
          <a:xfrm>
            <a:off x="3714750" y="2139951"/>
            <a:ext cx="323850" cy="396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eaLnBrk="1" hangingPunct="1"/>
            <a:r>
              <a:rPr lang="it-IT" sz="2000" b="0">
                <a:solidFill>
                  <a:schemeClr val="accent2"/>
                </a:solidFill>
              </a:rPr>
              <a:t>p</a:t>
            </a:r>
          </a:p>
        </p:txBody>
      </p:sp>
      <p:sp>
        <p:nvSpPr>
          <p:cNvPr id="34821" name="Text Box 5"/>
          <p:cNvSpPr txBox="1">
            <a:spLocks noChangeArrowheads="1"/>
          </p:cNvSpPr>
          <p:nvPr/>
        </p:nvSpPr>
        <p:spPr bwMode="auto">
          <a:xfrm>
            <a:off x="4479926" y="2212976"/>
            <a:ext cx="333375" cy="3397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eaLnBrk="1" hangingPunct="1"/>
            <a:r>
              <a:rPr lang="it-IT" sz="1600">
                <a:solidFill>
                  <a:schemeClr val="accent2"/>
                </a:solidFill>
                <a:latin typeface="Verdana" charset="0"/>
              </a:rPr>
              <a:t>P</a:t>
            </a:r>
          </a:p>
        </p:txBody>
      </p:sp>
      <p:sp>
        <p:nvSpPr>
          <p:cNvPr id="34822" name="Line 6"/>
          <p:cNvSpPr>
            <a:spLocks noChangeShapeType="1"/>
          </p:cNvSpPr>
          <p:nvPr/>
        </p:nvSpPr>
        <p:spPr bwMode="auto">
          <a:xfrm>
            <a:off x="4146550" y="3268664"/>
            <a:ext cx="0" cy="574675"/>
          </a:xfrm>
          <a:prstGeom prst="line">
            <a:avLst/>
          </a:prstGeom>
          <a:noFill/>
          <a:ln w="28575">
            <a:solidFill>
              <a:srgbClr val="FF0000"/>
            </a:solidFill>
            <a:round/>
            <a:headEnd/>
            <a:tailEnd type="triangle" w="lg" len="lg"/>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34823" name="Text Box 7"/>
          <p:cNvSpPr txBox="1">
            <a:spLocks noChangeArrowheads="1"/>
          </p:cNvSpPr>
          <p:nvPr/>
        </p:nvSpPr>
        <p:spPr bwMode="auto">
          <a:xfrm>
            <a:off x="4013201" y="2860676"/>
            <a:ext cx="341313" cy="3397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eaLnBrk="1" hangingPunct="1"/>
            <a:r>
              <a:rPr lang="it-IT" sz="1600">
                <a:solidFill>
                  <a:srgbClr val="FF0000"/>
                </a:solidFill>
                <a:latin typeface="Verdana" charset="0"/>
              </a:rPr>
              <a:t>K</a:t>
            </a:r>
          </a:p>
        </p:txBody>
      </p:sp>
      <p:sp>
        <p:nvSpPr>
          <p:cNvPr id="34824" name="Rectangle 8"/>
          <p:cNvSpPr>
            <a:spLocks noChangeArrowheads="1"/>
          </p:cNvSpPr>
          <p:nvPr/>
        </p:nvSpPr>
        <p:spPr bwMode="auto">
          <a:xfrm>
            <a:off x="2406651" y="609600"/>
            <a:ext cx="6478055" cy="369332"/>
          </a:xfrm>
          <a:prstGeom prst="rect">
            <a:avLst/>
          </a:prstGeom>
          <a:solidFill>
            <a:srgbClr val="00FFFF"/>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p>
            <a:pPr algn="l" eaLnBrk="1" hangingPunct="1"/>
            <a:r>
              <a:rPr lang="it-IT" dirty="0" err="1">
                <a:solidFill>
                  <a:schemeClr val="accent2"/>
                </a:solidFill>
                <a:latin typeface="Comic Sans MS" charset="0"/>
              </a:rPr>
              <a:t>Coincidence</a:t>
            </a:r>
            <a:r>
              <a:rPr lang="it-IT" dirty="0">
                <a:solidFill>
                  <a:schemeClr val="accent2"/>
                </a:solidFill>
                <a:latin typeface="Comic Sans MS" charset="0"/>
              </a:rPr>
              <a:t> Time </a:t>
            </a:r>
            <a:r>
              <a:rPr lang="it-IT" dirty="0" err="1">
                <a:solidFill>
                  <a:schemeClr val="accent2"/>
                </a:solidFill>
                <a:latin typeface="Comic Sans MS" charset="0"/>
              </a:rPr>
              <a:t>selecting</a:t>
            </a:r>
            <a:r>
              <a:rPr lang="it-IT" dirty="0">
                <a:solidFill>
                  <a:schemeClr val="accent2"/>
                </a:solidFill>
                <a:latin typeface="Comic Sans MS" charset="0"/>
              </a:rPr>
              <a:t> </a:t>
            </a:r>
            <a:r>
              <a:rPr lang="it-IT" dirty="0" err="1">
                <a:solidFill>
                  <a:schemeClr val="accent2"/>
                </a:solidFill>
                <a:latin typeface="Comic Sans MS" charset="0"/>
              </a:rPr>
              <a:t>kaons</a:t>
            </a:r>
            <a:r>
              <a:rPr lang="it-IT" dirty="0">
                <a:solidFill>
                  <a:schemeClr val="accent2"/>
                </a:solidFill>
                <a:latin typeface="Comic Sans MS" charset="0"/>
              </a:rPr>
              <a:t> on </a:t>
            </a:r>
            <a:r>
              <a:rPr lang="it-IT" dirty="0" err="1">
                <a:solidFill>
                  <a:schemeClr val="accent2"/>
                </a:solidFill>
                <a:latin typeface="Comic Sans MS" charset="0"/>
              </a:rPr>
              <a:t>Aerogels</a:t>
            </a:r>
            <a:r>
              <a:rPr lang="it-IT" dirty="0">
                <a:solidFill>
                  <a:schemeClr val="accent2"/>
                </a:solidFill>
                <a:latin typeface="Comic Sans MS" charset="0"/>
              </a:rPr>
              <a:t> and on RICH</a:t>
            </a:r>
            <a:endParaRPr lang="it-IT" dirty="0">
              <a:solidFill>
                <a:schemeClr val="tx2"/>
              </a:solidFill>
              <a:latin typeface="Verdana" charset="0"/>
            </a:endParaRPr>
          </a:p>
        </p:txBody>
      </p:sp>
      <p:sp>
        <p:nvSpPr>
          <p:cNvPr id="34825" name="Text Box 9"/>
          <p:cNvSpPr txBox="1">
            <a:spLocks noChangeArrowheads="1"/>
          </p:cNvSpPr>
          <p:nvPr/>
        </p:nvSpPr>
        <p:spPr bwMode="auto">
          <a:xfrm>
            <a:off x="2886076" y="1700214"/>
            <a:ext cx="1038225" cy="3397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eaLnBrk="1" hangingPunct="1"/>
            <a:r>
              <a:rPr lang="it-IT" sz="1600">
                <a:solidFill>
                  <a:srgbClr val="FF0000"/>
                </a:solidFill>
                <a:latin typeface="Verdana" charset="0"/>
              </a:rPr>
              <a:t>AERO K</a:t>
            </a:r>
          </a:p>
        </p:txBody>
      </p:sp>
      <p:sp>
        <p:nvSpPr>
          <p:cNvPr id="34826" name="Text Box 10"/>
          <p:cNvSpPr txBox="1">
            <a:spLocks noChangeArrowheads="1"/>
          </p:cNvSpPr>
          <p:nvPr/>
        </p:nvSpPr>
        <p:spPr bwMode="auto">
          <a:xfrm>
            <a:off x="5943601" y="1700214"/>
            <a:ext cx="2341563" cy="3397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1400" b="1">
                <a:solidFill>
                  <a:schemeClr val="tx1"/>
                </a:solidFill>
                <a:latin typeface="Symbol" charset="0"/>
                <a:ea typeface="ＭＳ Ｐゴシック" charset="0"/>
                <a:cs typeface="ＭＳ Ｐゴシック" charset="0"/>
                <a:sym typeface="Symbol" charset="0"/>
              </a:defRPr>
            </a:lvl1pPr>
            <a:lvl2pPr marL="37931725" indent="-37474525">
              <a:defRPr sz="1400" b="1">
                <a:solidFill>
                  <a:schemeClr val="tx1"/>
                </a:solidFill>
                <a:latin typeface="Symbol" charset="0"/>
                <a:ea typeface="ＭＳ Ｐゴシック" charset="0"/>
                <a:sym typeface="Symbol" charset="0"/>
              </a:defRPr>
            </a:lvl2pPr>
            <a:lvl3pPr>
              <a:defRPr sz="1400" b="1">
                <a:solidFill>
                  <a:schemeClr val="tx1"/>
                </a:solidFill>
                <a:latin typeface="Symbol" charset="0"/>
                <a:ea typeface="ＭＳ Ｐゴシック" charset="0"/>
                <a:sym typeface="Symbol" charset="0"/>
              </a:defRPr>
            </a:lvl3pPr>
            <a:lvl4pPr>
              <a:defRPr sz="1400" b="1">
                <a:solidFill>
                  <a:schemeClr val="tx1"/>
                </a:solidFill>
                <a:latin typeface="Symbol" charset="0"/>
                <a:ea typeface="ＭＳ Ｐゴシック" charset="0"/>
                <a:sym typeface="Symbol" charset="0"/>
              </a:defRPr>
            </a:lvl4pPr>
            <a:lvl5pPr>
              <a:defRPr sz="1400" b="1">
                <a:solidFill>
                  <a:schemeClr val="tx1"/>
                </a:solidFill>
                <a:latin typeface="Symbol" charset="0"/>
                <a:ea typeface="ＭＳ Ｐゴシック" charset="0"/>
                <a:sym typeface="Symbol" charset="0"/>
              </a:defRPr>
            </a:lvl5pPr>
            <a:lvl6pPr marL="457200" eaLnBrk="0" fontAlgn="base" hangingPunct="0">
              <a:spcBef>
                <a:spcPct val="0"/>
              </a:spcBef>
              <a:spcAft>
                <a:spcPct val="0"/>
              </a:spcAft>
              <a:defRPr sz="1400" b="1">
                <a:solidFill>
                  <a:schemeClr val="tx1"/>
                </a:solidFill>
                <a:latin typeface="Symbol" charset="0"/>
                <a:ea typeface="ＭＳ Ｐゴシック" charset="0"/>
                <a:sym typeface="Symbol" charset="0"/>
              </a:defRPr>
            </a:lvl6pPr>
            <a:lvl7pPr marL="914400" eaLnBrk="0" fontAlgn="base" hangingPunct="0">
              <a:spcBef>
                <a:spcPct val="0"/>
              </a:spcBef>
              <a:spcAft>
                <a:spcPct val="0"/>
              </a:spcAft>
              <a:defRPr sz="1400" b="1">
                <a:solidFill>
                  <a:schemeClr val="tx1"/>
                </a:solidFill>
                <a:latin typeface="Symbol" charset="0"/>
                <a:ea typeface="ＭＳ Ｐゴシック" charset="0"/>
                <a:sym typeface="Symbol" charset="0"/>
              </a:defRPr>
            </a:lvl7pPr>
            <a:lvl8pPr marL="1371600" eaLnBrk="0" fontAlgn="base" hangingPunct="0">
              <a:spcBef>
                <a:spcPct val="0"/>
              </a:spcBef>
              <a:spcAft>
                <a:spcPct val="0"/>
              </a:spcAft>
              <a:defRPr sz="1400" b="1">
                <a:solidFill>
                  <a:schemeClr val="tx1"/>
                </a:solidFill>
                <a:latin typeface="Symbol" charset="0"/>
                <a:ea typeface="ＭＳ Ｐゴシック" charset="0"/>
                <a:sym typeface="Symbol" charset="0"/>
              </a:defRPr>
            </a:lvl8pPr>
            <a:lvl9pPr marL="1828800" eaLnBrk="0" fontAlgn="base" hangingPunct="0">
              <a:spcBef>
                <a:spcPct val="0"/>
              </a:spcBef>
              <a:spcAft>
                <a:spcPct val="0"/>
              </a:spcAft>
              <a:defRPr sz="1400" b="1">
                <a:solidFill>
                  <a:schemeClr val="tx1"/>
                </a:solidFill>
                <a:latin typeface="Symbol" charset="0"/>
                <a:ea typeface="ＭＳ Ｐゴシック" charset="0"/>
                <a:sym typeface="Symbol" charset="0"/>
              </a:defRPr>
            </a:lvl9pPr>
          </a:lstStyle>
          <a:p>
            <a:pPr algn="l" eaLnBrk="1" hangingPunct="1"/>
            <a:r>
              <a:rPr lang="it-IT" sz="1600">
                <a:solidFill>
                  <a:srgbClr val="FF0000"/>
                </a:solidFill>
                <a:latin typeface="Verdana" charset="0"/>
              </a:rPr>
              <a:t>AERO K &amp;&amp; RICH K</a:t>
            </a:r>
          </a:p>
        </p:txBody>
      </p:sp>
      <p:sp>
        <p:nvSpPr>
          <p:cNvPr id="34827" name="Rectangle 12"/>
          <p:cNvSpPr>
            <a:spLocks noChangeArrowheads="1"/>
          </p:cNvSpPr>
          <p:nvPr/>
        </p:nvSpPr>
        <p:spPr bwMode="auto">
          <a:xfrm>
            <a:off x="8769350" y="3276600"/>
            <a:ext cx="1898650" cy="1569660"/>
          </a:xfrm>
          <a:prstGeom prst="rect">
            <a:avLst/>
          </a:prstGeom>
          <a:solidFill>
            <a:srgbClr val="FF0000"/>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p>
            <a:pPr eaLnBrk="1" hangingPunct="1"/>
            <a:r>
              <a:rPr lang="it-IT" sz="2400">
                <a:solidFill>
                  <a:schemeClr val="bg1"/>
                </a:solidFill>
                <a:latin typeface="Comic Sans MS" charset="0"/>
              </a:rPr>
              <a:t>Pion rejection factor ~ 1000</a:t>
            </a:r>
            <a:endParaRPr lang="it-IT">
              <a:solidFill>
                <a:schemeClr val="tx2"/>
              </a:solidFill>
              <a:latin typeface="Verdana" charset="0"/>
            </a:endParaRPr>
          </a:p>
        </p:txBody>
      </p:sp>
    </p:spTree>
    <p:extLst>
      <p:ext uri="{BB962C8B-B14F-4D97-AF65-F5344CB8AC3E}">
        <p14:creationId xmlns:p14="http://schemas.microsoft.com/office/powerpoint/2010/main" val="3653267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19288" y="836613"/>
            <a:ext cx="8208962" cy="882650"/>
          </a:xfrm>
        </p:spPr>
        <p:txBody>
          <a:bodyPr>
            <a:normAutofit fontScale="90000"/>
          </a:bodyPr>
          <a:lstStyle/>
          <a:p>
            <a:r>
              <a:rPr lang="en-GB" altLang="it-IT" sz="1800" dirty="0"/>
              <a:t/>
            </a:r>
            <a:br>
              <a:rPr lang="en-GB" altLang="it-IT" sz="1800" dirty="0"/>
            </a:br>
            <a:r>
              <a:rPr lang="en-GB" altLang="it-IT" sz="1800" dirty="0"/>
              <a:t/>
            </a:r>
            <a:br>
              <a:rPr lang="en-GB" altLang="it-IT" sz="1800" dirty="0"/>
            </a:br>
            <a:r>
              <a:rPr lang="en-GB" altLang="it-IT" sz="1800" dirty="0">
                <a:solidFill>
                  <a:srgbClr val="FF3300"/>
                </a:solidFill>
              </a:rPr>
              <a:t>METHOD TO IMPROVE THE OPTIC DATA BASE:</a:t>
            </a:r>
            <a:br>
              <a:rPr lang="en-GB" altLang="it-IT" sz="1800" dirty="0">
                <a:solidFill>
                  <a:srgbClr val="FF3300"/>
                </a:solidFill>
              </a:rPr>
            </a:br>
            <a:r>
              <a:rPr lang="en-GB" altLang="it-IT" sz="1800" dirty="0">
                <a:solidFill>
                  <a:srgbClr val="FF3300"/>
                </a:solidFill>
              </a:rPr>
              <a:t/>
            </a:r>
            <a:br>
              <a:rPr lang="en-GB" altLang="it-IT" sz="1800" dirty="0">
                <a:solidFill>
                  <a:srgbClr val="FF3300"/>
                </a:solidFill>
              </a:rPr>
            </a:br>
            <a:r>
              <a:rPr lang="en-GB" altLang="it-IT" sz="1600" dirty="0"/>
              <a:t>An optical data base means a matrix T that transforms the focal plane coordinates in</a:t>
            </a:r>
            <a:br>
              <a:rPr lang="en-GB" altLang="it-IT" sz="1600" dirty="0"/>
            </a:br>
            <a:r>
              <a:rPr lang="en-GB" altLang="it-IT" sz="1600" dirty="0"/>
              <a:t>scattering coordinates:</a:t>
            </a:r>
            <a:br>
              <a:rPr lang="en-GB" altLang="it-IT" sz="1600" dirty="0"/>
            </a:br>
            <a:r>
              <a:rPr lang="en-GB" altLang="it-IT" sz="1600" dirty="0"/>
              <a:t/>
            </a:r>
            <a:br>
              <a:rPr lang="en-GB" altLang="it-IT" sz="1600" dirty="0"/>
            </a:br>
            <a:r>
              <a:rPr lang="en-GB" altLang="it-IT" sz="2000" dirty="0"/>
              <a:t/>
            </a:r>
            <a:br>
              <a:rPr lang="en-GB" altLang="it-IT" sz="2000" dirty="0"/>
            </a:br>
            <a:endParaRPr lang="it-IT" altLang="it-IT" sz="2000" dirty="0"/>
          </a:p>
        </p:txBody>
      </p:sp>
      <p:sp>
        <p:nvSpPr>
          <p:cNvPr id="24581"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4580" name="Object 4"/>
          <p:cNvGraphicFramePr>
            <a:graphicFrameLocks noChangeAspect="1"/>
          </p:cNvGraphicFramePr>
          <p:nvPr/>
        </p:nvGraphicFramePr>
        <p:xfrm>
          <a:off x="6527800" y="1628776"/>
          <a:ext cx="630238" cy="1008063"/>
        </p:xfrm>
        <a:graphic>
          <a:graphicData uri="http://schemas.openxmlformats.org/presentationml/2006/ole">
            <mc:AlternateContent xmlns:mc="http://schemas.openxmlformats.org/markup-compatibility/2006">
              <mc:Choice xmlns:v="urn:schemas-microsoft-com:vml" Requires="v">
                <p:oleObj spid="_x0000_s2338" name="Equation" r:id="rId3" imgW="571500" imgH="914400" progId="Equation.3">
                  <p:embed/>
                </p:oleObj>
              </mc:Choice>
              <mc:Fallback>
                <p:oleObj name="Equation" r:id="rId3" imgW="5715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1628776"/>
                        <a:ext cx="630238"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2" name="Object 6"/>
          <p:cNvGraphicFramePr>
            <a:graphicFrameLocks noChangeAspect="1"/>
          </p:cNvGraphicFramePr>
          <p:nvPr/>
        </p:nvGraphicFramePr>
        <p:xfrm>
          <a:off x="5087939" y="1700214"/>
          <a:ext cx="657225" cy="987425"/>
        </p:xfrm>
        <a:graphic>
          <a:graphicData uri="http://schemas.openxmlformats.org/presentationml/2006/ole">
            <mc:AlternateContent xmlns:mc="http://schemas.openxmlformats.org/markup-compatibility/2006">
              <mc:Choice xmlns:v="urn:schemas-microsoft-com:vml" Requires="v">
                <p:oleObj spid="_x0000_s2339" name="Equation" r:id="rId5" imgW="660400" imgH="914400" progId="Equation.3">
                  <p:embed/>
                </p:oleObj>
              </mc:Choice>
              <mc:Fallback>
                <p:oleObj name="Equation" r:id="rId5" imgW="66040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939" y="1700214"/>
                        <a:ext cx="657225"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4" name="Rectangle 8"/>
          <p:cNvSpPr>
            <a:spLocks noChangeArrowheads="1"/>
          </p:cNvSpPr>
          <p:nvPr/>
        </p:nvSpPr>
        <p:spPr bwMode="auto">
          <a:xfrm>
            <a:off x="1524001" y="3823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ltLang="it-IT"/>
          </a:p>
        </p:txBody>
      </p:sp>
      <p:sp>
        <p:nvSpPr>
          <p:cNvPr id="24587" name="Rectangle 11"/>
          <p:cNvSpPr>
            <a:spLocks noChangeArrowheads="1"/>
          </p:cNvSpPr>
          <p:nvPr/>
        </p:nvSpPr>
        <p:spPr bwMode="auto">
          <a:xfrm flipV="1">
            <a:off x="1524000" y="-53697"/>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graphicFrame>
        <p:nvGraphicFramePr>
          <p:cNvPr id="24586" name="Object 10"/>
          <p:cNvGraphicFramePr>
            <a:graphicFrameLocks noChangeAspect="1"/>
          </p:cNvGraphicFramePr>
          <p:nvPr/>
        </p:nvGraphicFramePr>
        <p:xfrm>
          <a:off x="2640013" y="1938338"/>
          <a:ext cx="1439862" cy="438150"/>
        </p:xfrm>
        <a:graphic>
          <a:graphicData uri="http://schemas.openxmlformats.org/presentationml/2006/ole">
            <mc:AlternateContent xmlns:mc="http://schemas.openxmlformats.org/markup-compatibility/2006">
              <mc:Choice xmlns:v="urn:schemas-microsoft-com:vml" Requires="v">
                <p:oleObj spid="_x0000_s2340" name="Equation" r:id="rId7" imgW="660113" imgH="203112" progId="Equation.3">
                  <p:embed/>
                </p:oleObj>
              </mc:Choice>
              <mc:Fallback>
                <p:oleObj name="Equation" r:id="rId7" imgW="660113"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0013" y="1938338"/>
                        <a:ext cx="1439862"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8" name="Rectangle 12"/>
          <p:cNvSpPr>
            <a:spLocks noChangeArrowheads="1"/>
          </p:cNvSpPr>
          <p:nvPr/>
        </p:nvSpPr>
        <p:spPr bwMode="auto">
          <a:xfrm>
            <a:off x="1524001" y="153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ltLang="it-IT"/>
          </a:p>
        </p:txBody>
      </p:sp>
      <p:sp>
        <p:nvSpPr>
          <p:cNvPr id="24590" name="Rectangle 14"/>
          <p:cNvSpPr>
            <a:spLocks noChangeArrowheads="1"/>
          </p:cNvSpPr>
          <p:nvPr/>
        </p:nvSpPr>
        <p:spPr bwMode="auto">
          <a:xfrm>
            <a:off x="1524000" y="2708276"/>
            <a:ext cx="7200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it-IT" sz="1600">
                <a:latin typeface="Courier New" panose="02070309020205020404" pitchFamily="49" charset="0"/>
                <a:ea typeface="Times New Roman" panose="02020603050405020304" pitchFamily="18" charset="0"/>
                <a:cs typeface="Courier New" panose="02070309020205020404" pitchFamily="49" charset="0"/>
              </a:rPr>
              <a:t>To change a data base means to find a new matrix T’ that gives a new set of values:</a:t>
            </a:r>
            <a:endParaRPr lang="en-GB" altLang="it-IT" sz="1600">
              <a:ea typeface="Times New Roman" panose="02020603050405020304" pitchFamily="18" charset="0"/>
              <a:cs typeface="Courier New" panose="02070309020205020404" pitchFamily="49" charset="0"/>
            </a:endParaRPr>
          </a:p>
        </p:txBody>
      </p:sp>
      <p:sp>
        <p:nvSpPr>
          <p:cNvPr id="24591" name="Rectangle 15"/>
          <p:cNvSpPr>
            <a:spLocks noChangeArrowheads="1"/>
          </p:cNvSpPr>
          <p:nvPr/>
        </p:nvSpPr>
        <p:spPr bwMode="auto">
          <a:xfrm>
            <a:off x="2879725" y="3529014"/>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000">
                <a:latin typeface="Courier New" panose="02070309020205020404" pitchFamily="49" charset="0"/>
                <a:ea typeface="Times New Roman" panose="02020603050405020304" pitchFamily="18" charset="0"/>
                <a:cs typeface="Courier New" panose="02070309020205020404" pitchFamily="49" charset="0"/>
              </a:rPr>
              <a:t>:</a:t>
            </a:r>
            <a:endParaRPr lang="en-GB" altLang="it-IT">
              <a:ea typeface="Times New Roman" panose="02020603050405020304" pitchFamily="18" charset="0"/>
              <a:cs typeface="Courier New" panose="02070309020205020404" pitchFamily="49" charset="0"/>
            </a:endParaRPr>
          </a:p>
        </p:txBody>
      </p:sp>
      <p:sp>
        <p:nvSpPr>
          <p:cNvPr id="24593" name="Rectangle 17"/>
          <p:cNvSpPr>
            <a:spLocks noChangeArrowheads="1"/>
          </p:cNvSpPr>
          <p:nvPr/>
        </p:nvSpPr>
        <p:spPr bwMode="auto">
          <a:xfrm>
            <a:off x="1524001" y="3144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4592" name="Object 16"/>
          <p:cNvGraphicFramePr>
            <a:graphicFrameLocks noChangeAspect="1"/>
          </p:cNvGraphicFramePr>
          <p:nvPr/>
        </p:nvGraphicFramePr>
        <p:xfrm>
          <a:off x="4008439" y="3316289"/>
          <a:ext cx="3024187" cy="581025"/>
        </p:xfrm>
        <a:graphic>
          <a:graphicData uri="http://schemas.openxmlformats.org/presentationml/2006/ole">
            <mc:AlternateContent xmlns:mc="http://schemas.openxmlformats.org/markup-compatibility/2006">
              <mc:Choice xmlns:v="urn:schemas-microsoft-com:vml" Requires="v">
                <p:oleObj spid="_x0000_s2341" name="Equation" r:id="rId9" imgW="647419" imgH="203112" progId="Equation.3">
                  <p:embed/>
                </p:oleObj>
              </mc:Choice>
              <mc:Fallback>
                <p:oleObj name="Equation" r:id="rId9" imgW="647419"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8439" y="3316289"/>
                        <a:ext cx="302418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4" name="Rectangle 18"/>
          <p:cNvSpPr>
            <a:spLocks noChangeArrowheads="1"/>
          </p:cNvSpPr>
          <p:nvPr/>
        </p:nvSpPr>
        <p:spPr bwMode="auto">
          <a:xfrm>
            <a:off x="1524001" y="3344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ltLang="it-IT"/>
          </a:p>
        </p:txBody>
      </p:sp>
      <p:sp>
        <p:nvSpPr>
          <p:cNvPr id="24596" name="Rectangle 20"/>
          <p:cNvSpPr>
            <a:spLocks noChangeArrowheads="1"/>
          </p:cNvSpPr>
          <p:nvPr/>
        </p:nvSpPr>
        <p:spPr bwMode="auto">
          <a:xfrm>
            <a:off x="-684213" y="31728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4595" name="Object 19"/>
          <p:cNvGraphicFramePr>
            <a:graphicFrameLocks noChangeAspect="1"/>
          </p:cNvGraphicFramePr>
          <p:nvPr/>
        </p:nvGraphicFramePr>
        <p:xfrm>
          <a:off x="2566989" y="4149725"/>
          <a:ext cx="1152525" cy="369888"/>
        </p:xfrm>
        <a:graphic>
          <a:graphicData uri="http://schemas.openxmlformats.org/presentationml/2006/ole">
            <mc:AlternateContent xmlns:mc="http://schemas.openxmlformats.org/markup-compatibility/2006">
              <mc:Choice xmlns:v="urn:schemas-microsoft-com:vml" Requires="v">
                <p:oleObj spid="_x0000_s2342" name="Equation" r:id="rId11" imgW="774364" imgH="203112" progId="Equation.3">
                  <p:embed/>
                </p:oleObj>
              </mc:Choice>
              <mc:Fallback>
                <p:oleObj name="Equation" r:id="rId11" imgW="774364"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66989" y="4149725"/>
                        <a:ext cx="1152525"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7" name="Rectangle 21"/>
          <p:cNvSpPr>
            <a:spLocks noChangeArrowheads="1"/>
          </p:cNvSpPr>
          <p:nvPr/>
        </p:nvSpPr>
        <p:spPr bwMode="auto">
          <a:xfrm>
            <a:off x="2198689" y="3344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ltLang="it-IT"/>
          </a:p>
        </p:txBody>
      </p:sp>
      <p:sp>
        <p:nvSpPr>
          <p:cNvPr id="24598" name="Rectangle 22"/>
          <p:cNvSpPr>
            <a:spLocks noChangeArrowheads="1"/>
          </p:cNvSpPr>
          <p:nvPr/>
        </p:nvSpPr>
        <p:spPr bwMode="auto">
          <a:xfrm rot="10800000" flipV="1">
            <a:off x="1524000" y="4149725"/>
            <a:ext cx="151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t>Because:</a:t>
            </a:r>
          </a:p>
        </p:txBody>
      </p:sp>
      <p:sp>
        <p:nvSpPr>
          <p:cNvPr id="24600" name="Rectangle 24"/>
          <p:cNvSpPr>
            <a:spLocks noChangeArrowheads="1"/>
          </p:cNvSpPr>
          <p:nvPr/>
        </p:nvSpPr>
        <p:spPr bwMode="auto">
          <a:xfrm>
            <a:off x="3792539" y="4221163"/>
            <a:ext cx="5883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it-IT" sz="1600">
                <a:latin typeface="Courier New" panose="02070309020205020404" pitchFamily="49" charset="0"/>
                <a:ea typeface="Times New Roman" panose="02020603050405020304" pitchFamily="18" charset="0"/>
                <a:cs typeface="Courier New" panose="02070309020205020404" pitchFamily="49" charset="0"/>
              </a:rPr>
              <a:t>this is perfectly equivalent to find a matrix</a:t>
            </a:r>
            <a:r>
              <a:rPr lang="en-GB" altLang="it-IT" sz="1000">
                <a:latin typeface="Courier New" panose="02070309020205020404" pitchFamily="49" charset="0"/>
                <a:ea typeface="Times New Roman" panose="02020603050405020304" pitchFamily="18" charset="0"/>
                <a:cs typeface="Courier New" panose="02070309020205020404" pitchFamily="49" charset="0"/>
              </a:rPr>
              <a:t> </a:t>
            </a:r>
            <a:endParaRPr lang="en-GB" altLang="it-IT">
              <a:ea typeface="Times New Roman" panose="02020603050405020304" pitchFamily="18" charset="0"/>
              <a:cs typeface="Courier New" panose="02070309020205020404" pitchFamily="49" charset="0"/>
            </a:endParaRPr>
          </a:p>
        </p:txBody>
      </p:sp>
      <p:graphicFrame>
        <p:nvGraphicFramePr>
          <p:cNvPr id="24599" name="Object 23"/>
          <p:cNvGraphicFramePr>
            <a:graphicFrameLocks noChangeAspect="1"/>
          </p:cNvGraphicFramePr>
          <p:nvPr/>
        </p:nvGraphicFramePr>
        <p:xfrm>
          <a:off x="9444038" y="4221163"/>
          <a:ext cx="1223962" cy="322262"/>
        </p:xfrm>
        <a:graphic>
          <a:graphicData uri="http://schemas.openxmlformats.org/presentationml/2006/ole">
            <mc:AlternateContent xmlns:mc="http://schemas.openxmlformats.org/markup-compatibility/2006">
              <mc:Choice xmlns:v="urn:schemas-microsoft-com:vml" Requires="v">
                <p:oleObj spid="_x0000_s2343" name="Equation" r:id="rId13" imgW="723586" imgH="190417" progId="Equation.3">
                  <p:embed/>
                </p:oleObj>
              </mc:Choice>
              <mc:Fallback>
                <p:oleObj name="Equation" r:id="rId13" imgW="723586" imgH="19041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44038" y="4221163"/>
                        <a:ext cx="1223962"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01" name="Rectangle 25"/>
          <p:cNvSpPr>
            <a:spLocks noChangeArrowheads="1"/>
          </p:cNvSpPr>
          <p:nvPr/>
        </p:nvSpPr>
        <p:spPr bwMode="auto">
          <a:xfrm>
            <a:off x="4251325" y="3524251"/>
            <a:ext cx="260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000">
                <a:latin typeface="Courier New" panose="02070309020205020404" pitchFamily="49" charset="0"/>
                <a:ea typeface="Times New Roman" panose="02020603050405020304" pitchFamily="18" charset="0"/>
                <a:cs typeface="Courier New" panose="02070309020205020404" pitchFamily="49" charset="0"/>
              </a:rPr>
              <a:t> </a:t>
            </a:r>
            <a:endParaRPr lang="en-GB" altLang="it-IT">
              <a:ea typeface="Times New Roman" panose="02020603050405020304" pitchFamily="18" charset="0"/>
              <a:cs typeface="Courier New" panose="02070309020205020404" pitchFamily="49" charset="0"/>
            </a:endParaRPr>
          </a:p>
        </p:txBody>
      </p:sp>
      <p:sp>
        <p:nvSpPr>
          <p:cNvPr id="24603" name="Rectangle 27"/>
          <p:cNvSpPr>
            <a:spLocks noChangeArrowheads="1"/>
          </p:cNvSpPr>
          <p:nvPr/>
        </p:nvSpPr>
        <p:spPr bwMode="auto">
          <a:xfrm>
            <a:off x="1524001" y="3007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24604" name="Rectangle 28"/>
          <p:cNvSpPr>
            <a:spLocks noChangeArrowheads="1"/>
          </p:cNvSpPr>
          <p:nvPr/>
        </p:nvSpPr>
        <p:spPr bwMode="auto">
          <a:xfrm>
            <a:off x="1524000" y="3392489"/>
            <a:ext cx="1130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200">
                <a:cs typeface="Times New Roman" panose="02020603050405020304" pitchFamily="18" charset="0"/>
              </a:rPr>
              <a:t>	</a:t>
            </a:r>
            <a:r>
              <a:rPr lang="it-IT" altLang="it-IT" sz="900"/>
              <a:t> </a:t>
            </a:r>
            <a:endParaRPr lang="it-IT" altLang="it-IT"/>
          </a:p>
        </p:txBody>
      </p:sp>
      <p:sp>
        <p:nvSpPr>
          <p:cNvPr id="24606" name="Rectangle 30"/>
          <p:cNvSpPr>
            <a:spLocks noChangeArrowheads="1"/>
          </p:cNvSpPr>
          <p:nvPr/>
        </p:nvSpPr>
        <p:spPr bwMode="auto">
          <a:xfrm>
            <a:off x="1524001" y="3007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24607" name="Rectangle 31"/>
          <p:cNvSpPr>
            <a:spLocks noChangeArrowheads="1"/>
          </p:cNvSpPr>
          <p:nvPr/>
        </p:nvSpPr>
        <p:spPr bwMode="auto">
          <a:xfrm>
            <a:off x="1524000" y="3392489"/>
            <a:ext cx="1130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200">
                <a:cs typeface="Times New Roman" panose="02020603050405020304" pitchFamily="18" charset="0"/>
              </a:rPr>
              <a:t>	</a:t>
            </a:r>
            <a:r>
              <a:rPr lang="it-IT" altLang="it-IT" sz="900"/>
              <a:t> </a:t>
            </a:r>
            <a:endParaRPr lang="it-IT" altLang="it-IT"/>
          </a:p>
        </p:txBody>
      </p:sp>
      <p:sp>
        <p:nvSpPr>
          <p:cNvPr id="24609" name="Rectangle 33"/>
          <p:cNvSpPr>
            <a:spLocks noChangeArrowheads="1"/>
          </p:cNvSpPr>
          <p:nvPr/>
        </p:nvSpPr>
        <p:spPr bwMode="auto">
          <a:xfrm>
            <a:off x="1524001" y="3007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24610" name="Rectangle 34"/>
          <p:cNvSpPr>
            <a:spLocks noChangeArrowheads="1"/>
          </p:cNvSpPr>
          <p:nvPr/>
        </p:nvSpPr>
        <p:spPr bwMode="auto">
          <a:xfrm>
            <a:off x="1524000" y="3392489"/>
            <a:ext cx="1130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200">
                <a:cs typeface="Times New Roman" panose="02020603050405020304" pitchFamily="18" charset="0"/>
              </a:rPr>
              <a:t>	</a:t>
            </a:r>
            <a:r>
              <a:rPr lang="it-IT" altLang="it-IT" sz="900"/>
              <a:t> </a:t>
            </a:r>
            <a:endParaRPr lang="it-IT" altLang="it-IT"/>
          </a:p>
        </p:txBody>
      </p:sp>
      <p:graphicFrame>
        <p:nvGraphicFramePr>
          <p:cNvPr id="24611" name="Object 35"/>
          <p:cNvGraphicFramePr>
            <a:graphicFrameLocks noChangeAspect="1"/>
          </p:cNvGraphicFramePr>
          <p:nvPr/>
        </p:nvGraphicFramePr>
        <p:xfrm>
          <a:off x="4008438" y="4508501"/>
          <a:ext cx="2519362" cy="676275"/>
        </p:xfrm>
        <a:graphic>
          <a:graphicData uri="http://schemas.openxmlformats.org/presentationml/2006/ole">
            <mc:AlternateContent xmlns:mc="http://schemas.openxmlformats.org/markup-compatibility/2006">
              <mc:Choice xmlns:v="urn:schemas-microsoft-com:vml" Requires="v">
                <p:oleObj spid="_x0000_s2344" name="Equation" r:id="rId15" imgW="647419" imgH="203112" progId="Equation.3">
                  <p:embed/>
                </p:oleObj>
              </mc:Choice>
              <mc:Fallback>
                <p:oleObj name="Equation" r:id="rId15" imgW="647419" imgH="20311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08438" y="4508501"/>
                        <a:ext cx="2519362"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14" name="Rectangle 38"/>
          <p:cNvSpPr>
            <a:spLocks noChangeArrowheads="1"/>
          </p:cNvSpPr>
          <p:nvPr/>
        </p:nvSpPr>
        <p:spPr bwMode="auto">
          <a:xfrm>
            <a:off x="1524001" y="3144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24615" name="Rectangle 39"/>
          <p:cNvSpPr>
            <a:spLocks noChangeArrowheads="1"/>
          </p:cNvSpPr>
          <p:nvPr/>
        </p:nvSpPr>
        <p:spPr bwMode="auto">
          <a:xfrm>
            <a:off x="3359151" y="5372378"/>
            <a:ext cx="42143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a:t>you work only with scattering coordinates.</a:t>
            </a:r>
            <a:r>
              <a:rPr lang="it-IT" altLang="it-IT"/>
              <a:t> </a:t>
            </a:r>
          </a:p>
        </p:txBody>
      </p:sp>
      <p:sp>
        <p:nvSpPr>
          <p:cNvPr id="24616" name="Rectangle 40"/>
          <p:cNvSpPr>
            <a:spLocks noChangeArrowheads="1"/>
          </p:cNvSpPr>
          <p:nvPr/>
        </p:nvSpPr>
        <p:spPr bwMode="auto">
          <a:xfrm rot="16200000">
            <a:off x="4998245" y="4958557"/>
            <a:ext cx="3889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it-IT">
                <a:sym typeface="Wingdings" panose="05000000000000000000" pitchFamily="2" charset="2"/>
              </a:rPr>
              <a:t></a:t>
            </a:r>
            <a:r>
              <a:rPr lang="en-GB" altLang="it-IT"/>
              <a:t>.</a:t>
            </a:r>
            <a:r>
              <a:rPr lang="it-IT" altLang="it-IT"/>
              <a:t> </a:t>
            </a:r>
          </a:p>
        </p:txBody>
      </p:sp>
      <p:sp>
        <p:nvSpPr>
          <p:cNvPr id="24617" name="Rectangle 41"/>
          <p:cNvSpPr>
            <a:spLocks noChangeArrowheads="1"/>
          </p:cNvSpPr>
          <p:nvPr/>
        </p:nvSpPr>
        <p:spPr bwMode="auto">
          <a:xfrm>
            <a:off x="1524000" y="5948641"/>
            <a:ext cx="28771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a:t>From F you simply</a:t>
            </a:r>
            <a:r>
              <a:rPr lang="it-IT" altLang="it-IT"/>
              <a:t> find T’ by:</a:t>
            </a:r>
          </a:p>
        </p:txBody>
      </p:sp>
      <p:sp>
        <p:nvSpPr>
          <p:cNvPr id="24619" name="Rectangle 43"/>
          <p:cNvSpPr>
            <a:spLocks noChangeArrowheads="1"/>
          </p:cNvSpPr>
          <p:nvPr/>
        </p:nvSpPr>
        <p:spPr bwMode="auto">
          <a:xfrm>
            <a:off x="1524001" y="31633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4618" name="Object 42"/>
          <p:cNvGraphicFramePr>
            <a:graphicFrameLocks noChangeAspect="1"/>
          </p:cNvGraphicFramePr>
          <p:nvPr/>
        </p:nvGraphicFramePr>
        <p:xfrm>
          <a:off x="5232401" y="6165850"/>
          <a:ext cx="1584325" cy="477838"/>
        </p:xfrm>
        <a:graphic>
          <a:graphicData uri="http://schemas.openxmlformats.org/presentationml/2006/ole">
            <mc:AlternateContent xmlns:mc="http://schemas.openxmlformats.org/markup-compatibility/2006">
              <mc:Choice xmlns:v="urn:schemas-microsoft-com:vml" Requires="v">
                <p:oleObj spid="_x0000_s2345" name="Equation" r:id="rId17" imgW="660113" imgH="165028" progId="Equation.3">
                  <p:embed/>
                </p:oleObj>
              </mc:Choice>
              <mc:Fallback>
                <p:oleObj name="Equation" r:id="rId17" imgW="660113" imgH="165028"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32401" y="6165850"/>
                        <a:ext cx="1584325"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20" name="Rectangle 44"/>
          <p:cNvSpPr>
            <a:spLocks noChangeArrowheads="1"/>
          </p:cNvSpPr>
          <p:nvPr/>
        </p:nvSpPr>
        <p:spPr bwMode="auto">
          <a:xfrm>
            <a:off x="1524000" y="33909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ltLang="it-IT"/>
          </a:p>
        </p:txBody>
      </p:sp>
    </p:spTree>
    <p:extLst>
      <p:ext uri="{BB962C8B-B14F-4D97-AF65-F5344CB8AC3E}">
        <p14:creationId xmlns:p14="http://schemas.microsoft.com/office/powerpoint/2010/main" val="3506183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92313" y="0"/>
            <a:ext cx="8229600" cy="1143000"/>
          </a:xfrm>
        </p:spPr>
        <p:txBody>
          <a:bodyPr/>
          <a:lstStyle/>
          <a:p>
            <a:r>
              <a:rPr lang="en-GB" altLang="it-IT" sz="2000">
                <a:solidFill>
                  <a:srgbClr val="FF3300"/>
                </a:solidFill>
              </a:rPr>
              <a:t>METHOD TO IMPROVE THE OPTIC DATA BASE (II)</a:t>
            </a:r>
            <a:endParaRPr lang="it-IT" altLang="it-IT" sz="2000">
              <a:solidFill>
                <a:srgbClr val="FF3300"/>
              </a:solidFill>
            </a:endParaRPr>
          </a:p>
        </p:txBody>
      </p:sp>
      <p:sp>
        <p:nvSpPr>
          <p:cNvPr id="25603" name="Rectangle 3"/>
          <p:cNvSpPr>
            <a:spLocks noGrp="1" noChangeArrowheads="1"/>
          </p:cNvSpPr>
          <p:nvPr>
            <p:ph type="body" idx="1"/>
          </p:nvPr>
        </p:nvSpPr>
        <p:spPr>
          <a:xfrm>
            <a:off x="1774825" y="692151"/>
            <a:ext cx="8229600" cy="4525963"/>
          </a:xfrm>
        </p:spPr>
        <p:txBody>
          <a:bodyPr/>
          <a:lstStyle/>
          <a:p>
            <a:r>
              <a:rPr lang="it-IT" altLang="it-IT" sz="1600"/>
              <a:t>Expressing:</a:t>
            </a:r>
            <a:r>
              <a:rPr lang="it-IT" altLang="it-IT"/>
              <a:t> </a:t>
            </a:r>
          </a:p>
        </p:txBody>
      </p:sp>
      <p:sp>
        <p:nvSpPr>
          <p:cNvPr id="25605"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5604" name="Object 4"/>
          <p:cNvGraphicFramePr>
            <a:graphicFrameLocks noChangeAspect="1"/>
          </p:cNvGraphicFramePr>
          <p:nvPr/>
        </p:nvGraphicFramePr>
        <p:xfrm>
          <a:off x="4583113" y="908050"/>
          <a:ext cx="1439862" cy="374650"/>
        </p:xfrm>
        <a:graphic>
          <a:graphicData uri="http://schemas.openxmlformats.org/presentationml/2006/ole">
            <mc:AlternateContent xmlns:mc="http://schemas.openxmlformats.org/markup-compatibility/2006">
              <mc:Choice xmlns:v="urn:schemas-microsoft-com:vml" Requires="v">
                <p:oleObj spid="_x0000_s3386" name="Equation" r:id="rId3" imgW="698197" imgH="177723" progId="Equation.3">
                  <p:embed/>
                </p:oleObj>
              </mc:Choice>
              <mc:Fallback>
                <p:oleObj name="Equation" r:id="rId3" imgW="698197"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3" y="908050"/>
                        <a:ext cx="143986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6" name="Rectangle 6"/>
          <p:cNvSpPr>
            <a:spLocks noChangeArrowheads="1"/>
          </p:cNvSpPr>
          <p:nvPr/>
        </p:nvSpPr>
        <p:spPr bwMode="auto">
          <a:xfrm>
            <a:off x="2873376" y="-36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ltLang="it-IT"/>
          </a:p>
        </p:txBody>
      </p:sp>
      <p:sp>
        <p:nvSpPr>
          <p:cNvPr id="25608" name="Rectangle 8"/>
          <p:cNvSpPr>
            <a:spLocks noChangeArrowheads="1"/>
          </p:cNvSpPr>
          <p:nvPr/>
        </p:nvSpPr>
        <p:spPr bwMode="auto">
          <a:xfrm>
            <a:off x="1524001" y="31252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5607" name="Object 7"/>
          <p:cNvGraphicFramePr>
            <a:graphicFrameLocks noChangeAspect="1"/>
          </p:cNvGraphicFramePr>
          <p:nvPr/>
        </p:nvGraphicFramePr>
        <p:xfrm>
          <a:off x="4079876" y="1390650"/>
          <a:ext cx="2303463" cy="528638"/>
        </p:xfrm>
        <a:graphic>
          <a:graphicData uri="http://schemas.openxmlformats.org/presentationml/2006/ole">
            <mc:AlternateContent xmlns:mc="http://schemas.openxmlformats.org/markup-compatibility/2006">
              <mc:Choice xmlns:v="urn:schemas-microsoft-com:vml" Requires="v">
                <p:oleObj spid="_x0000_s3387" name="Equation" r:id="rId5" imgW="1663700" imgH="241300" progId="Equation.3">
                  <p:embed/>
                </p:oleObj>
              </mc:Choice>
              <mc:Fallback>
                <p:oleObj name="Equation" r:id="rId5" imgW="16637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76" y="1390650"/>
                        <a:ext cx="2303463"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9" name="Rectangle 9"/>
          <p:cNvSpPr>
            <a:spLocks noChangeArrowheads="1"/>
          </p:cNvSpPr>
          <p:nvPr/>
        </p:nvSpPr>
        <p:spPr bwMode="auto">
          <a:xfrm>
            <a:off x="2063750" y="1412875"/>
            <a:ext cx="1098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t>You have:</a:t>
            </a:r>
          </a:p>
        </p:txBody>
      </p:sp>
      <p:sp>
        <p:nvSpPr>
          <p:cNvPr id="25610" name="Rectangle 10"/>
          <p:cNvSpPr>
            <a:spLocks noChangeArrowheads="1"/>
          </p:cNvSpPr>
          <p:nvPr/>
        </p:nvSpPr>
        <p:spPr bwMode="auto">
          <a:xfrm>
            <a:off x="1774825" y="1989139"/>
            <a:ext cx="8496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it-IT" sz="1600" dirty="0"/>
              <a:t>just consider as an </a:t>
            </a:r>
            <a:r>
              <a:rPr lang="en-GB" altLang="it-IT" sz="1600" dirty="0">
                <a:solidFill>
                  <a:srgbClr val="FF0000"/>
                </a:solidFill>
              </a:rPr>
              <a:t>example</a:t>
            </a:r>
            <a:r>
              <a:rPr lang="en-GB" altLang="it-IT" sz="1600" dirty="0"/>
              <a:t> the change in the momentum DP because of the change in the data base:</a:t>
            </a:r>
            <a:r>
              <a:rPr lang="it-IT" altLang="it-IT" sz="1600" dirty="0"/>
              <a:t> </a:t>
            </a:r>
          </a:p>
        </p:txBody>
      </p:sp>
      <p:sp>
        <p:nvSpPr>
          <p:cNvPr id="25612" name="Rectangle 12"/>
          <p:cNvSpPr>
            <a:spLocks noChangeArrowheads="1"/>
          </p:cNvSpPr>
          <p:nvPr/>
        </p:nvSpPr>
        <p:spPr bwMode="auto">
          <a:xfrm>
            <a:off x="1524001" y="2988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5611" name="Object 11"/>
          <p:cNvGraphicFramePr>
            <a:graphicFrameLocks noChangeAspect="1"/>
          </p:cNvGraphicFramePr>
          <p:nvPr/>
        </p:nvGraphicFramePr>
        <p:xfrm>
          <a:off x="1919288" y="2606675"/>
          <a:ext cx="7345362" cy="592138"/>
        </p:xfrm>
        <a:graphic>
          <a:graphicData uri="http://schemas.openxmlformats.org/presentationml/2006/ole">
            <mc:AlternateContent xmlns:mc="http://schemas.openxmlformats.org/markup-compatibility/2006">
              <mc:Choice xmlns:v="urn:schemas-microsoft-com:vml" Requires="v">
                <p:oleObj spid="_x0000_s3388" name="Equation" r:id="rId7" imgW="3556000" imgH="241300" progId="Equation.3">
                  <p:embed/>
                </p:oleObj>
              </mc:Choice>
              <mc:Fallback>
                <p:oleObj name="Equation" r:id="rId7" imgW="35560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288" y="2606675"/>
                        <a:ext cx="7345362"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Rectangle 13"/>
          <p:cNvSpPr>
            <a:spLocks noChangeArrowheads="1"/>
          </p:cNvSpPr>
          <p:nvPr/>
        </p:nvSpPr>
        <p:spPr bwMode="auto">
          <a:xfrm>
            <a:off x="1524000" y="3411539"/>
            <a:ext cx="1130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200">
                <a:cs typeface="Times New Roman" panose="02020603050405020304" pitchFamily="18" charset="0"/>
              </a:rPr>
              <a:t>	</a:t>
            </a:r>
            <a:r>
              <a:rPr lang="it-IT" altLang="it-IT" sz="900"/>
              <a:t> </a:t>
            </a:r>
            <a:endParaRPr lang="it-IT" altLang="it-IT"/>
          </a:p>
        </p:txBody>
      </p:sp>
      <p:sp>
        <p:nvSpPr>
          <p:cNvPr id="25615" name="Rectangle 15"/>
          <p:cNvSpPr>
            <a:spLocks noChangeArrowheads="1"/>
          </p:cNvSpPr>
          <p:nvPr/>
        </p:nvSpPr>
        <p:spPr bwMode="auto">
          <a:xfrm>
            <a:off x="1524001" y="3284538"/>
            <a:ext cx="1655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it-IT" sz="1600">
                <a:cs typeface="Times New Roman" panose="02020603050405020304" pitchFamily="18" charset="0"/>
              </a:rPr>
              <a:t>with </a:t>
            </a:r>
            <a:endParaRPr lang="en-GB" altLang="it-IT" sz="1600"/>
          </a:p>
        </p:txBody>
      </p:sp>
      <p:sp>
        <p:nvSpPr>
          <p:cNvPr id="25616" name="Rectangle 16"/>
          <p:cNvSpPr>
            <a:spLocks noChangeArrowheads="1"/>
          </p:cNvSpPr>
          <p:nvPr/>
        </p:nvSpPr>
        <p:spPr bwMode="auto">
          <a:xfrm>
            <a:off x="3719514" y="3283051"/>
            <a:ext cx="19733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400">
                <a:cs typeface="Times New Roman" panose="02020603050405020304" pitchFamily="18" charset="0"/>
              </a:rPr>
              <a:t>a polynomial expression</a:t>
            </a:r>
            <a:r>
              <a:rPr lang="it-IT" altLang="it-IT" sz="900"/>
              <a:t> </a:t>
            </a:r>
            <a:endParaRPr lang="it-IT" altLang="it-IT"/>
          </a:p>
        </p:txBody>
      </p:sp>
      <p:sp>
        <p:nvSpPr>
          <p:cNvPr id="25618" name="Rectangle 18"/>
          <p:cNvSpPr>
            <a:spLocks noChangeArrowheads="1"/>
          </p:cNvSpPr>
          <p:nvPr/>
        </p:nvSpPr>
        <p:spPr bwMode="auto">
          <a:xfrm>
            <a:off x="1524001" y="3716338"/>
            <a:ext cx="7451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it-IT" sz="1600">
                <a:ea typeface="Times New Roman" panose="02020603050405020304" pitchFamily="18" charset="0"/>
                <a:cs typeface="Courier New" panose="02070309020205020404" pitchFamily="49" charset="0"/>
              </a:rPr>
              <a:t>Because of the change DP</a:t>
            </a:r>
            <a:r>
              <a:rPr lang="en-GB" altLang="it-IT" sz="1600">
                <a:ea typeface="Times New Roman" panose="02020603050405020304" pitchFamily="18" charset="0"/>
                <a:cs typeface="Courier New" panose="02070309020205020404" pitchFamily="49" charset="0"/>
                <a:sym typeface="Wingdings" panose="05000000000000000000" pitchFamily="2" charset="2"/>
              </a:rPr>
              <a:t></a:t>
            </a:r>
            <a:r>
              <a:rPr lang="en-GB" altLang="it-IT" sz="1600">
                <a:ea typeface="Times New Roman" panose="02020603050405020304" pitchFamily="18" charset="0"/>
                <a:cs typeface="Courier New" panose="02070309020205020404" pitchFamily="49" charset="0"/>
              </a:rPr>
              <a:t>DP’ also the missing energy</a:t>
            </a:r>
            <a:endParaRPr lang="en-GB" altLang="it-IT" sz="1600">
              <a:ea typeface="Times New Roman" panose="02020603050405020304" pitchFamily="18" charset="0"/>
              <a:cs typeface="Courier New" panose="02070309020205020404" pitchFamily="49" charset="0"/>
              <a:sym typeface="Wingdings" panose="05000000000000000000" pitchFamily="2" charset="2"/>
            </a:endParaRPr>
          </a:p>
        </p:txBody>
      </p:sp>
      <p:sp>
        <p:nvSpPr>
          <p:cNvPr id="25620" name="Rectangle 20"/>
          <p:cNvSpPr>
            <a:spLocks noChangeArrowheads="1"/>
          </p:cNvSpPr>
          <p:nvPr/>
        </p:nvSpPr>
        <p:spPr bwMode="auto">
          <a:xfrm>
            <a:off x="7824788" y="3716338"/>
            <a:ext cx="137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it-IT" sz="1600"/>
              <a:t>will change:</a:t>
            </a:r>
            <a:r>
              <a:rPr lang="it-IT" altLang="it-IT"/>
              <a:t> </a:t>
            </a:r>
          </a:p>
        </p:txBody>
      </p:sp>
      <p:sp>
        <p:nvSpPr>
          <p:cNvPr id="25622" name="Rectangle 22"/>
          <p:cNvSpPr>
            <a:spLocks noChangeArrowheads="1"/>
          </p:cNvSpPr>
          <p:nvPr/>
        </p:nvSpPr>
        <p:spPr bwMode="auto">
          <a:xfrm>
            <a:off x="2135189" y="2380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5621" name="Object 21"/>
          <p:cNvGraphicFramePr>
            <a:graphicFrameLocks noChangeAspect="1"/>
          </p:cNvGraphicFramePr>
          <p:nvPr>
            <p:extLst>
              <p:ext uri="{D42A27DB-BD31-4B8C-83A1-F6EECF244321}">
                <p14:modId xmlns:p14="http://schemas.microsoft.com/office/powerpoint/2010/main" val="1007277001"/>
              </p:ext>
            </p:extLst>
          </p:nvPr>
        </p:nvGraphicFramePr>
        <p:xfrm>
          <a:off x="1646238" y="4281488"/>
          <a:ext cx="8920162" cy="604837"/>
        </p:xfrm>
        <a:graphic>
          <a:graphicData uri="http://schemas.openxmlformats.org/presentationml/2006/ole">
            <mc:AlternateContent xmlns:mc="http://schemas.openxmlformats.org/markup-compatibility/2006">
              <mc:Choice xmlns:v="urn:schemas-microsoft-com:vml" Requires="v">
                <p:oleObj spid="_x0000_s3389" name="Equation" r:id="rId9" imgW="6006960" imgH="419040" progId="Equation.3">
                  <p:embed/>
                </p:oleObj>
              </mc:Choice>
              <mc:Fallback>
                <p:oleObj name="Equation" r:id="rId9" imgW="6006960" imgH="419040" progId="Equation.3">
                  <p:embed/>
                  <p:pic>
                    <p:nvPicPr>
                      <p:cNvPr id="0" name=""/>
                      <p:cNvPicPr>
                        <a:picLocks noChangeAspect="1" noChangeArrowheads="1"/>
                      </p:cNvPicPr>
                      <p:nvPr/>
                    </p:nvPicPr>
                    <p:blipFill>
                      <a:blip r:embed="rId10"/>
                      <a:srcRect/>
                      <a:stretch>
                        <a:fillRect/>
                      </a:stretch>
                    </p:blipFill>
                    <p:spPr bwMode="auto">
                      <a:xfrm>
                        <a:off x="1646238" y="4281488"/>
                        <a:ext cx="8920162"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4" name="Rectangle 24"/>
          <p:cNvSpPr>
            <a:spLocks noChangeArrowheads="1"/>
          </p:cNvSpPr>
          <p:nvPr/>
        </p:nvSpPr>
        <p:spPr bwMode="auto">
          <a:xfrm>
            <a:off x="1524000" y="5083761"/>
            <a:ext cx="69094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600">
                <a:cs typeface="Times New Roman" panose="02020603050405020304" pitchFamily="18" charset="0"/>
              </a:rPr>
              <a:t>In this way to optimize a data base you have just to find empirically a polynomial </a:t>
            </a:r>
            <a:endParaRPr lang="en-GB" altLang="it-IT" sz="1600"/>
          </a:p>
        </p:txBody>
      </p:sp>
      <p:graphicFrame>
        <p:nvGraphicFramePr>
          <p:cNvPr id="25623" name="Object 23"/>
          <p:cNvGraphicFramePr>
            <a:graphicFrameLocks noChangeAspect="1"/>
          </p:cNvGraphicFramePr>
          <p:nvPr>
            <p:extLst>
              <p:ext uri="{D42A27DB-BD31-4B8C-83A1-F6EECF244321}">
                <p14:modId xmlns:p14="http://schemas.microsoft.com/office/powerpoint/2010/main" val="2561154393"/>
              </p:ext>
            </p:extLst>
          </p:nvPr>
        </p:nvGraphicFramePr>
        <p:xfrm>
          <a:off x="8474805" y="5069831"/>
          <a:ext cx="1295400" cy="358775"/>
        </p:xfrm>
        <a:graphic>
          <a:graphicData uri="http://schemas.openxmlformats.org/presentationml/2006/ole">
            <mc:AlternateContent xmlns:mc="http://schemas.openxmlformats.org/markup-compatibility/2006">
              <mc:Choice xmlns:v="urn:schemas-microsoft-com:vml" Requires="v">
                <p:oleObj spid="_x0000_s3390" name="Equation" r:id="rId11" imgW="977476" imgH="203112" progId="Equation.3">
                  <p:embed/>
                </p:oleObj>
              </mc:Choice>
              <mc:Fallback>
                <p:oleObj name="Equation" r:id="rId11" imgW="977476"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74805" y="5069831"/>
                        <a:ext cx="129540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5" name="Rectangle 25"/>
          <p:cNvSpPr>
            <a:spLocks noChangeArrowheads="1"/>
          </p:cNvSpPr>
          <p:nvPr/>
        </p:nvSpPr>
        <p:spPr bwMode="auto">
          <a:xfrm>
            <a:off x="1271587" y="5371814"/>
            <a:ext cx="72930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600">
                <a:cs typeface="Times New Roman" panose="02020603050405020304" pitchFamily="18" charset="0"/>
              </a:rPr>
              <a:t>in the scattering coordinates that added to the missing energy improves its resolution</a:t>
            </a:r>
          </a:p>
          <a:p>
            <a:r>
              <a:rPr lang="en-GB" altLang="it-IT" sz="1600">
                <a:cs typeface="Times New Roman" panose="02020603050405020304" pitchFamily="18" charset="0"/>
              </a:rPr>
              <a:t>: </a:t>
            </a:r>
            <a:r>
              <a:rPr lang="en-GB" altLang="it-IT" sz="1200">
                <a:cs typeface="Times New Roman" panose="02020603050405020304" pitchFamily="18" charset="0"/>
              </a:rPr>
              <a:t> </a:t>
            </a:r>
            <a:endParaRPr lang="en-GB" altLang="it-IT"/>
          </a:p>
        </p:txBody>
      </p:sp>
      <p:sp>
        <p:nvSpPr>
          <p:cNvPr id="25627" name="Rectangle 27"/>
          <p:cNvSpPr>
            <a:spLocks noChangeArrowheads="1"/>
          </p:cNvSpPr>
          <p:nvPr/>
        </p:nvSpPr>
        <p:spPr bwMode="auto">
          <a:xfrm>
            <a:off x="1847851" y="245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5626" name="Object 26"/>
          <p:cNvGraphicFramePr>
            <a:graphicFrameLocks noChangeAspect="1"/>
          </p:cNvGraphicFramePr>
          <p:nvPr/>
        </p:nvGraphicFramePr>
        <p:xfrm>
          <a:off x="4008438" y="5734050"/>
          <a:ext cx="2303462" cy="941388"/>
        </p:xfrm>
        <a:graphic>
          <a:graphicData uri="http://schemas.openxmlformats.org/presentationml/2006/ole">
            <mc:AlternateContent xmlns:mc="http://schemas.openxmlformats.org/markup-compatibility/2006">
              <mc:Choice xmlns:v="urn:schemas-microsoft-com:vml" Requires="v">
                <p:oleObj spid="_x0000_s3391" name="Equation" r:id="rId13" imgW="1511300" imgH="622300" progId="Equation.3">
                  <p:embed/>
                </p:oleObj>
              </mc:Choice>
              <mc:Fallback>
                <p:oleObj name="Equation" r:id="rId13" imgW="1511300" imgH="622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08438" y="5734050"/>
                        <a:ext cx="2303462"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28" name="Rectangle 28"/>
          <p:cNvSpPr>
            <a:spLocks noChangeArrowheads="1"/>
          </p:cNvSpPr>
          <p:nvPr/>
        </p:nvSpPr>
        <p:spPr bwMode="auto">
          <a:xfrm>
            <a:off x="1524000" y="3600858"/>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200">
                <a:cs typeface="Times New Roman" panose="02020603050405020304" pitchFamily="18" charset="0"/>
              </a:rPr>
              <a:t> </a:t>
            </a:r>
            <a:r>
              <a:rPr lang="it-IT" altLang="it-IT" sz="900"/>
              <a:t> </a:t>
            </a:r>
            <a:endParaRPr lang="it-IT" altLang="it-IT"/>
          </a:p>
        </p:txBody>
      </p:sp>
      <p:sp>
        <p:nvSpPr>
          <p:cNvPr id="25629" name="Rectangle 29"/>
          <p:cNvSpPr>
            <a:spLocks noChangeArrowheads="1"/>
          </p:cNvSpPr>
          <p:nvPr/>
        </p:nvSpPr>
        <p:spPr bwMode="auto">
          <a:xfrm>
            <a:off x="1524000" y="5949950"/>
            <a:ext cx="20475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1600"/>
              <a:t>and finally to calculate</a:t>
            </a:r>
            <a:endParaRPr lang="it-IT" altLang="it-IT" sz="1600"/>
          </a:p>
        </p:txBody>
      </p:sp>
      <p:sp>
        <p:nvSpPr>
          <p:cNvPr id="25631" name="Rectangle 31"/>
          <p:cNvSpPr>
            <a:spLocks noChangeArrowheads="1"/>
          </p:cNvSpPr>
          <p:nvPr/>
        </p:nvSpPr>
        <p:spPr bwMode="auto">
          <a:xfrm>
            <a:off x="1524001" y="3026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5630" name="Object 30"/>
          <p:cNvGraphicFramePr>
            <a:graphicFrameLocks noChangeAspect="1"/>
          </p:cNvGraphicFramePr>
          <p:nvPr/>
        </p:nvGraphicFramePr>
        <p:xfrm>
          <a:off x="6888163" y="3716339"/>
          <a:ext cx="863600" cy="333375"/>
        </p:xfrm>
        <a:graphic>
          <a:graphicData uri="http://schemas.openxmlformats.org/presentationml/2006/ole">
            <mc:AlternateContent xmlns:mc="http://schemas.openxmlformats.org/markup-compatibility/2006">
              <mc:Choice xmlns:v="urn:schemas-microsoft-com:vml" Requires="v">
                <p:oleObj spid="_x0000_s3392" name="Equation" r:id="rId15" imgW="418918" imgH="165028" progId="Equation.3">
                  <p:embed/>
                </p:oleObj>
              </mc:Choice>
              <mc:Fallback>
                <p:oleObj name="Equation" r:id="rId15" imgW="418918" imgH="165028"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88163" y="3716339"/>
                        <a:ext cx="8636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32" name="Rectangle 32"/>
          <p:cNvSpPr>
            <a:spLocks noChangeArrowheads="1"/>
          </p:cNvSpPr>
          <p:nvPr/>
        </p:nvSpPr>
        <p:spPr bwMode="auto">
          <a:xfrm>
            <a:off x="1524000" y="3372258"/>
            <a:ext cx="2455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it-IT" sz="1200">
                <a:cs typeface="Times New Roman" panose="02020603050405020304" pitchFamily="18" charset="0"/>
              </a:rPr>
              <a:t> </a:t>
            </a:r>
            <a:r>
              <a:rPr lang="it-IT" altLang="it-IT" sz="900"/>
              <a:t> </a:t>
            </a:r>
            <a:endParaRPr lang="it-IT" altLang="it-IT"/>
          </a:p>
        </p:txBody>
      </p:sp>
      <p:sp>
        <p:nvSpPr>
          <p:cNvPr id="25634" name="Rectangle 34"/>
          <p:cNvSpPr>
            <a:spLocks noChangeArrowheads="1"/>
          </p:cNvSpPr>
          <p:nvPr/>
        </p:nvSpPr>
        <p:spPr bwMode="auto">
          <a:xfrm>
            <a:off x="1524001" y="3144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5633" name="Object 33"/>
          <p:cNvGraphicFramePr>
            <a:graphicFrameLocks noChangeAspect="1"/>
          </p:cNvGraphicFramePr>
          <p:nvPr/>
        </p:nvGraphicFramePr>
        <p:xfrm>
          <a:off x="2135188" y="3284539"/>
          <a:ext cx="1439862" cy="300037"/>
        </p:xfrm>
        <a:graphic>
          <a:graphicData uri="http://schemas.openxmlformats.org/presentationml/2006/ole">
            <mc:AlternateContent xmlns:mc="http://schemas.openxmlformats.org/markup-compatibility/2006">
              <mc:Choice xmlns:v="urn:schemas-microsoft-com:vml" Requires="v">
                <p:oleObj spid="_x0000_s3393" name="Equation" r:id="rId17" imgW="965200" imgH="203200" progId="Equation.3">
                  <p:embed/>
                </p:oleObj>
              </mc:Choice>
              <mc:Fallback>
                <p:oleObj name="Equation" r:id="rId17" imgW="965200" imgH="203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5188" y="3284539"/>
                        <a:ext cx="1439862"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flipH="1">
            <a:off x="9770205" y="3524639"/>
            <a:ext cx="945420" cy="805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05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1175</Words>
  <Application>Microsoft Office PowerPoint</Application>
  <PresentationFormat>Widescreen</PresentationFormat>
  <Paragraphs>210</Paragraphs>
  <Slides>24</Slides>
  <Notes>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40" baseType="lpstr">
      <vt:lpstr>ＭＳ Ｐゴシック</vt:lpstr>
      <vt:lpstr>Arial</vt:lpstr>
      <vt:lpstr>Calibri</vt:lpstr>
      <vt:lpstr>Calibri Light</vt:lpstr>
      <vt:lpstr>Cambria Math</vt:lpstr>
      <vt:lpstr>Comic Sans MS</vt:lpstr>
      <vt:lpstr>Courier New</vt:lpstr>
      <vt:lpstr>Gothic</vt:lpstr>
      <vt:lpstr>Symbol</vt:lpstr>
      <vt:lpstr>Times</vt:lpstr>
      <vt:lpstr>Times New Roman</vt:lpstr>
      <vt:lpstr>Verdana</vt:lpstr>
      <vt:lpstr>Wingdings</vt:lpstr>
      <vt:lpstr>Tema di Office</vt:lpstr>
      <vt:lpstr>Equation</vt:lpstr>
      <vt:lpstr>Microsoft Equation 3.0</vt:lpstr>
      <vt:lpstr>PowerPoint Presentation</vt:lpstr>
      <vt:lpstr>PowerPoint Presentation</vt:lpstr>
      <vt:lpstr>PowerPoint Presentation</vt:lpstr>
      <vt:lpstr>PowerPoint Presentation</vt:lpstr>
      <vt:lpstr>PowerPoint Presentation</vt:lpstr>
      <vt:lpstr>RICH Algorithm (G.M. Urciuoli et al. NIMA 612, 56 (2009)</vt:lpstr>
      <vt:lpstr>PowerPoint Presentation</vt:lpstr>
      <vt:lpstr>  METHOD TO IMPROVE THE OPTIC DATA BASE:  An optical data base means a matrix T that transforms the focal plane coordinates in scattering coordinates:   </vt:lpstr>
      <vt:lpstr>METHOD TO IMPROVE THE OPTIC DATA BASE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Binding energy difficult to determine because of the uncertanties on the values of the incident beam energy and of the central momenta and angles of HRS spectrometer  Binding energy determined calibrating the spectrum with (_Λ^12)B </vt:lpstr>
      <vt:lpstr>Conclusion</vt:lpstr>
      <vt:lpstr>PowerPoint Presentation</vt:lpstr>
      <vt:lpstr>PowerPoint Presentation</vt:lpstr>
      <vt:lpstr>PowerPoint Presentation</vt:lpstr>
      <vt:lpstr>The χ^2 test is completely independent of the test on the mean and can be used hence together with it.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Maria Urciuoli</dc:creator>
  <cp:lastModifiedBy>Guido Maria Urciuoli</cp:lastModifiedBy>
  <cp:revision>49</cp:revision>
  <dcterms:created xsi:type="dcterms:W3CDTF">2014-05-26T00:45:38Z</dcterms:created>
  <dcterms:modified xsi:type="dcterms:W3CDTF">2014-05-27T17:38:13Z</dcterms:modified>
</cp:coreProperties>
</file>