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73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8" r:id="rId3"/>
    <p:sldId id="301" r:id="rId4"/>
    <p:sldId id="288" r:id="rId5"/>
    <p:sldId id="294" r:id="rId6"/>
    <p:sldId id="295" r:id="rId7"/>
    <p:sldId id="297" r:id="rId8"/>
    <p:sldId id="298" r:id="rId9"/>
    <p:sldId id="299" r:id="rId10"/>
    <p:sldId id="300" r:id="rId11"/>
    <p:sldId id="292" r:id="rId12"/>
    <p:sldId id="285" r:id="rId13"/>
    <p:sldId id="304" r:id="rId14"/>
    <p:sldId id="306" r:id="rId15"/>
    <p:sldId id="275" r:id="rId16"/>
    <p:sldId id="277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 horzBarState="maximized">
    <p:restoredLeft sz="12600" autoAdjust="0"/>
    <p:restoredTop sz="94660" autoAdjust="0"/>
  </p:normalViewPr>
  <p:slideViewPr>
    <p:cSldViewPr snapToGrid="0" snapToObjects="1">
      <p:cViewPr>
        <p:scale>
          <a:sx n="120" d="100"/>
          <a:sy n="120" d="100"/>
        </p:scale>
        <p:origin x="-880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E06BA4-4451-A64B-92CE-45A95C077C90}" type="datetime1">
              <a:rPr lang="en-US" smtClean="0"/>
              <a:t>5/27/14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FDEC9B-B016-BD49-93B0-2909A5147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739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EF4ED1-FF63-A943-8867-C4F9AE171746}" type="datetime1">
              <a:rPr lang="en-US" smtClean="0"/>
              <a:t>5/27/14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2093A8-D924-604B-BA14-6F53B9A10C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8506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738" y="4155141"/>
            <a:ext cx="7542212" cy="1013012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38" y="5230906"/>
            <a:ext cx="7542212" cy="1030942"/>
          </a:xfrm>
        </p:spPr>
        <p:txBody>
          <a:bodyPr/>
          <a:lstStyle>
            <a:lvl1pPr marL="0" indent="0" algn="ctr">
              <a:spcBef>
                <a:spcPct val="30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09/05/2012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b="1" dirty="0" err="1" smtClean="0"/>
              <a:t>Jlab</a:t>
            </a:r>
            <a:r>
              <a:rPr lang="en-US" b="1" dirty="0" smtClean="0"/>
              <a:t> </a:t>
            </a:r>
            <a:r>
              <a:rPr lang="en-US" b="1" dirty="0" err="1" smtClean="0"/>
              <a:t>Hypernuclear</a:t>
            </a:r>
            <a:r>
              <a:rPr lang="en-US" b="1" dirty="0" smtClean="0"/>
              <a:t> Meeting &amp; JSPS Core-to-Core Seminar</a:t>
            </a:r>
          </a:p>
        </p:txBody>
      </p:sp>
      <p:pic>
        <p:nvPicPr>
          <p:cNvPr id="7" name="Picture 6" descr="MoleculeTrac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19" y="224679"/>
            <a:ext cx="5795963" cy="39433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962399"/>
            <a:ext cx="7585710" cy="672353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1957" y="457200"/>
            <a:ext cx="2940087" cy="2940087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FontTx/>
              <a:buNone/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4639235"/>
            <a:ext cx="7585710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09/05/2012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09/05/2012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5" y="416859"/>
            <a:ext cx="1940859" cy="5607424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0737" y="414015"/>
            <a:ext cx="6144839" cy="561026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09/05/2012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10/13/09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b="1" dirty="0" smtClean="0"/>
              <a:t>Structure of Hadrons and </a:t>
            </a:r>
            <a:r>
              <a:rPr lang="en-US" b="1" dirty="0" err="1" smtClean="0"/>
              <a:t>Hypernuclei</a:t>
            </a:r>
            <a:r>
              <a:rPr lang="en-US" b="1" dirty="0" smtClean="0"/>
              <a:t>, DNP09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37" y="1219013"/>
            <a:ext cx="7542213" cy="19589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737" y="3224213"/>
            <a:ext cx="7542213" cy="15001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09/05/2012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b="1" dirty="0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09/05/2012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b="1" dirty="0" smtClean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2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3763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3763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09/05/2012</a:t>
            </a:r>
          </a:p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b="1" dirty="0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09/05/2012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b="1" dirty="0" smtClean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09/05/2012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b="1" dirty="0" smtClean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29" y="457201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393" y="457201"/>
            <a:ext cx="3566160" cy="5410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929" y="1828801"/>
            <a:ext cx="3566160" cy="365760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09/05/2012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b="1" dirty="0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57200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66765" y="1676400"/>
            <a:ext cx="2975610" cy="2975610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1828800"/>
            <a:ext cx="356616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en-US" b="1" dirty="0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openxmlformats.org/officeDocument/2006/relationships/image" Target="../media/image3.jpe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idOverla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107577"/>
            <a:ext cx="9144000" cy="6858000"/>
          </a:xfrm>
          <a:prstGeom prst="rect">
            <a:avLst/>
          </a:prstGeom>
          <a:solidFill>
            <a:schemeClr val="bg2">
              <a:lumMod val="60000"/>
              <a:lumOff val="40000"/>
              <a:alpha val="10000"/>
            </a:schemeClr>
          </a:soli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882588"/>
            <a:ext cx="7581901" cy="3953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/>
                  </a:outerShdw>
                </a:effectLst>
              </a:defRPr>
            </a:lvl1pPr>
          </a:lstStyle>
          <a:p>
            <a:r>
              <a:rPr lang="en-US" dirty="0" smtClean="0"/>
              <a:t>09/05/2012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91268" y="6356350"/>
            <a:ext cx="485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r>
              <a:rPr lang="en-US" b="1" dirty="0" err="1" smtClean="0"/>
              <a:t>Jlab</a:t>
            </a:r>
            <a:r>
              <a:rPr lang="en-US" b="1" dirty="0" smtClean="0"/>
              <a:t> </a:t>
            </a:r>
            <a:r>
              <a:rPr lang="en-US" b="1" dirty="0" err="1" smtClean="0"/>
              <a:t>Hypernuclear</a:t>
            </a:r>
            <a:r>
              <a:rPr lang="en-US" b="1" dirty="0" smtClean="0"/>
              <a:t> Collaboration Meeting &amp; JSPS Core-to-Core Seminar</a:t>
            </a:r>
          </a:p>
        </p:txBody>
      </p:sp>
      <p:pic>
        <p:nvPicPr>
          <p:cNvPr id="8" name="Picture 156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8077200" y="5791200"/>
            <a:ext cx="1066800" cy="10668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56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03225" indent="-403225" algn="l" defTabSz="914400" rtl="0" eaLnBrk="1" latinLnBrk="0" hangingPunct="1">
        <a:spcBef>
          <a:spcPts val="2000"/>
        </a:spcBef>
        <a:buFontTx/>
        <a:buBlip>
          <a:blip r:embed="rId16"/>
        </a:buBlip>
        <a:defRPr sz="24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1pPr>
      <a:lvl2pPr marL="806450" indent="-403225" algn="l" defTabSz="914400" rtl="0" eaLnBrk="1" latinLnBrk="0" hangingPunct="1">
        <a:spcBef>
          <a:spcPts val="600"/>
        </a:spcBef>
        <a:buFontTx/>
        <a:buBlip>
          <a:blip r:embed="rId16"/>
        </a:buBlip>
        <a:defRPr sz="22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2pPr>
      <a:lvl3pPr marL="11430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3pPr>
      <a:lvl4pPr marL="14922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4pPr>
      <a:lvl5pPr marL="1828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733" y="3544047"/>
            <a:ext cx="8216900" cy="1013012"/>
          </a:xfrm>
          <a:effectLst>
            <a:outerShdw blurRad="50800" dist="88900" dir="18780000" algn="br">
              <a:srgbClr val="000000">
                <a:alpha val="47000"/>
              </a:srgbClr>
            </a:outerShdw>
          </a:effectLst>
        </p:spPr>
        <p:txBody>
          <a:bodyPr/>
          <a:lstStyle/>
          <a:p>
            <a:r>
              <a:rPr lang="en-US" sz="2800" dirty="0"/>
              <a:t>Study of </a:t>
            </a:r>
            <a:r>
              <a:rPr lang="en-US" sz="2800" dirty="0" smtClean="0"/>
              <a:t>the E</a:t>
            </a:r>
            <a:r>
              <a:rPr lang="en-US" sz="2800" dirty="0" smtClean="0"/>
              <a:t>lementary </a:t>
            </a:r>
            <a:r>
              <a:rPr lang="en-US" sz="2800" dirty="0" smtClean="0"/>
              <a:t>Reaction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>
              <a:effectLst>
                <a:outerShdw blurRad="50800" dist="38100" dir="18900000">
                  <a:srgbClr val="000000">
                    <a:alpha val="43000"/>
                  </a:srgbClr>
                </a:outerShdw>
              </a:effectLst>
              <a:latin typeface="Verdana"/>
              <a:cs typeface="Verdan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38" y="4715435"/>
            <a:ext cx="7542212" cy="1185832"/>
          </a:xfrm>
        </p:spPr>
        <p:txBody>
          <a:bodyPr/>
          <a:lstStyle/>
          <a:p>
            <a:pPr marL="342900" indent="-342900">
              <a:lnSpc>
                <a:spcPts val="2463"/>
              </a:lnSpc>
              <a:spcBef>
                <a:spcPts val="425"/>
              </a:spcBef>
              <a:buSzPct val="45000"/>
            </a:pPr>
            <a:r>
              <a:rPr lang="en-GB" i="1" dirty="0" smtClean="0">
                <a:solidFill>
                  <a:srgbClr val="000090"/>
                </a:solidFill>
              </a:rPr>
              <a:t>Pete Markowitz</a:t>
            </a:r>
          </a:p>
          <a:p>
            <a:pPr marL="342900" indent="-342900">
              <a:lnSpc>
                <a:spcPts val="2463"/>
              </a:lnSpc>
              <a:spcBef>
                <a:spcPts val="425"/>
              </a:spcBef>
              <a:buSzPct val="45000"/>
            </a:pPr>
            <a:r>
              <a:rPr lang="en-GB" i="1" dirty="0" smtClean="0">
                <a:solidFill>
                  <a:srgbClr val="000090"/>
                </a:solidFill>
              </a:rPr>
              <a:t>Florida International University</a:t>
            </a:r>
          </a:p>
          <a:p>
            <a:pPr marL="342900" indent="-342900">
              <a:lnSpc>
                <a:spcPts val="2463"/>
              </a:lnSpc>
              <a:spcBef>
                <a:spcPts val="425"/>
              </a:spcBef>
              <a:buSzPct val="45000"/>
            </a:pPr>
            <a:endParaRPr lang="en-GB" i="1" dirty="0" smtClean="0">
              <a:solidFill>
                <a:srgbClr val="000090"/>
              </a:solidFill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0"/>
            <a:ext cx="6832600" cy="895350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28</a:t>
            </a:r>
            <a:r>
              <a:rPr lang="en-US" dirty="0" smtClean="0"/>
              <a:t>/</a:t>
            </a:r>
            <a:r>
              <a:rPr lang="en-US" dirty="0" smtClean="0"/>
              <a:t>05/</a:t>
            </a:r>
            <a:r>
              <a:rPr lang="en-US" dirty="0" smtClean="0"/>
              <a:t>2014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10/13/09</a:t>
            </a:r>
            <a:endParaRPr lang="en-US" dirty="0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5004380" y="1189167"/>
            <a:ext cx="57277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 err="1"/>
              <a:t>Λ</a:t>
            </a:r>
            <a:r>
              <a:rPr lang="en-US" sz="2400" dirty="0"/>
              <a:t> drops with increasing </a:t>
            </a:r>
            <a:r>
              <a:rPr lang="en-US" sz="2400" i="1" dirty="0"/>
              <a:t>Q</a:t>
            </a:r>
            <a:r>
              <a:rPr lang="en-US" sz="2400" i="1" baseline="30000" dirty="0"/>
              <a:t>2</a:t>
            </a:r>
            <a:endParaRPr lang="en-US" sz="2400" dirty="0"/>
          </a:p>
          <a:p>
            <a:r>
              <a:rPr lang="en-US" sz="2400" dirty="0"/>
              <a:t>Σ</a:t>
            </a:r>
            <a:r>
              <a:rPr lang="en-US" sz="2400" baseline="30000" dirty="0"/>
              <a:t>0</a:t>
            </a:r>
            <a:r>
              <a:rPr lang="en-US" sz="2400" dirty="0"/>
              <a:t> essentially flat with </a:t>
            </a:r>
            <a:r>
              <a:rPr lang="en-US" sz="2400" i="1" dirty="0" smtClean="0"/>
              <a:t>Q</a:t>
            </a:r>
            <a:r>
              <a:rPr lang="en-US" sz="2400" i="1" baseline="30000" dirty="0" smtClean="0"/>
              <a:t>2</a:t>
            </a:r>
            <a:endParaRPr lang="en-US" sz="2400" i="1" baseline="30000" dirty="0"/>
          </a:p>
        </p:txBody>
      </p:sp>
      <p:pic>
        <p:nvPicPr>
          <p:cNvPr id="10" name="Picture 4" descr="LQ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878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066800" y="358170"/>
            <a:ext cx="8953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 err="1">
                <a:solidFill>
                  <a:schemeClr val="bg2"/>
                </a:solidFill>
                <a:sym typeface="Symbol" charset="2"/>
              </a:rPr>
              <a:t>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sz="6600" dirty="0">
                <a:solidFill>
                  <a:schemeClr val="bg2"/>
                </a:solidFill>
              </a:rPr>
              <a:t>{</a:t>
            </a:r>
            <a:endParaRPr lang="en-US" dirty="0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066800" y="1625600"/>
            <a:ext cx="8969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sym typeface="Symbol" charset="2"/>
              </a:rPr>
              <a:t></a:t>
            </a:r>
            <a:r>
              <a:rPr lang="en-US" sz="2400" baseline="30000" dirty="0">
                <a:solidFill>
                  <a:schemeClr val="bg2"/>
                </a:solidFill>
                <a:sym typeface="Symbol" charset="2"/>
              </a:rPr>
              <a:t>0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sz="6000" dirty="0">
                <a:solidFill>
                  <a:schemeClr val="bg2"/>
                </a:solidFill>
              </a:rPr>
              <a:t>{</a:t>
            </a:r>
            <a:endParaRPr lang="en-US" sz="6600" dirty="0">
              <a:solidFill>
                <a:schemeClr val="bg2"/>
              </a:solidFill>
            </a:endParaRPr>
          </a:p>
        </p:txBody>
      </p:sp>
      <p:pic>
        <p:nvPicPr>
          <p:cNvPr id="13" name="Picture 8" descr="LTheta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7920" y="0"/>
            <a:ext cx="464878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5194300" y="358170"/>
            <a:ext cx="36316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dirty="0" err="1"/>
              <a:t>Λ</a:t>
            </a:r>
            <a:r>
              <a:rPr lang="en-US" sz="1400" dirty="0"/>
              <a:t> slight rise with increasing </a:t>
            </a:r>
            <a:r>
              <a:rPr lang="en-US" sz="1400" i="1" dirty="0"/>
              <a:t>Θ</a:t>
            </a:r>
            <a:r>
              <a:rPr lang="en-US" sz="1400" i="1" baseline="-25000" dirty="0"/>
              <a:t>CM </a:t>
            </a:r>
            <a:r>
              <a:rPr lang="en-US" sz="1400" i="1" dirty="0"/>
              <a:t>?</a:t>
            </a:r>
            <a:endParaRPr lang="en-US" sz="1400" dirty="0"/>
          </a:p>
          <a:p>
            <a:r>
              <a:rPr lang="en-US" sz="1400" dirty="0"/>
              <a:t>Σ</a:t>
            </a:r>
            <a:r>
              <a:rPr lang="en-US" sz="1400" baseline="30000" dirty="0"/>
              <a:t>0</a:t>
            </a:r>
            <a:r>
              <a:rPr lang="en-US" sz="1400" dirty="0"/>
              <a:t> essentially flat with </a:t>
            </a:r>
            <a:r>
              <a:rPr lang="en-US" sz="1400" i="1" dirty="0" smtClean="0"/>
              <a:t>Θ</a:t>
            </a:r>
            <a:r>
              <a:rPr lang="en-US" sz="1400" i="1" baseline="-25000" dirty="0" smtClean="0"/>
              <a:t>CM</a:t>
            </a:r>
            <a:endParaRPr lang="en-US" sz="1400" i="1" baseline="-25000" dirty="0"/>
          </a:p>
        </p:txBody>
      </p:sp>
      <p:pic>
        <p:nvPicPr>
          <p:cNvPr id="15" name="Picture 8" descr="LW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76600"/>
            <a:ext cx="5081224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759926" y="3581400"/>
            <a:ext cx="37479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/>
              <a:t>Λ</a:t>
            </a:r>
            <a:r>
              <a:rPr lang="en-US" sz="1400" dirty="0" smtClean="0"/>
              <a:t>, Σ</a:t>
            </a:r>
            <a:r>
              <a:rPr lang="en-US" sz="1400" baseline="30000" dirty="0" smtClean="0"/>
              <a:t>0</a:t>
            </a:r>
            <a:r>
              <a:rPr lang="en-US" sz="1400" dirty="0" smtClean="0"/>
              <a:t> essentially flat with </a:t>
            </a:r>
            <a:r>
              <a:rPr lang="en-US" sz="1400" i="1" dirty="0" smtClean="0"/>
              <a:t>W</a:t>
            </a:r>
            <a:r>
              <a:rPr lang="en-US" sz="1400" dirty="0" smtClean="0"/>
              <a:t>, </a:t>
            </a:r>
          </a:p>
          <a:p>
            <a:r>
              <a:rPr lang="en-US" sz="1400" dirty="0" smtClean="0"/>
              <a:t>as expected from </a:t>
            </a:r>
            <a:r>
              <a:rPr lang="en-US" sz="1400" dirty="0" err="1" smtClean="0"/>
              <a:t>photoproduction</a:t>
            </a:r>
            <a:endParaRPr lang="en-US" sz="1400" dirty="0"/>
          </a:p>
        </p:txBody>
      </p:sp>
      <p:pic>
        <p:nvPicPr>
          <p:cNvPr id="17" name="Picture 10" descr="RatioQ2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7920" y="3276600"/>
            <a:ext cx="4648779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5004380" y="5894387"/>
            <a:ext cx="39872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/>
              <a:t>Σ</a:t>
            </a:r>
            <a:r>
              <a:rPr lang="en-US" baseline="30000" dirty="0"/>
              <a:t>0/</a:t>
            </a:r>
            <a:r>
              <a:rPr lang="en-US" dirty="0"/>
              <a:t>Λ ratio essentially flat with </a:t>
            </a:r>
            <a:r>
              <a:rPr lang="en-US" i="1" dirty="0" smtClean="0"/>
              <a:t>Q</a:t>
            </a:r>
            <a:r>
              <a:rPr lang="en-US" i="1" baseline="30000" dirty="0" smtClean="0"/>
              <a:t>2</a:t>
            </a:r>
            <a:r>
              <a:rPr lang="en-US" dirty="0" smtClean="0"/>
              <a:t>, </a:t>
            </a:r>
            <a:r>
              <a:rPr lang="en-US" dirty="0"/>
              <a:t>~0.5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model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1195581"/>
            <a:ext cx="4958862" cy="309523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10/13/09</a:t>
            </a:r>
            <a:endParaRPr lang="en-US" dirty="0"/>
          </a:p>
        </p:txBody>
      </p:sp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gradFill rotWithShape="0">
            <a:gsLst>
              <a:gs pos="0">
                <a:srgbClr val="C0C0C0">
                  <a:gamma/>
                  <a:shade val="77255"/>
                  <a:invGamma/>
                </a:srgbClr>
              </a:gs>
              <a:gs pos="100000">
                <a:srgbClr val="C0C0C0">
                  <a:alpha val="22000"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 t="6136" r="7672"/>
          <a:stretch>
            <a:fillRect/>
          </a:stretch>
        </p:blipFill>
        <p:spPr bwMode="auto">
          <a:xfrm>
            <a:off x="533400" y="914400"/>
            <a:ext cx="3657600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07763" dir="13500000" algn="ctr" rotWithShape="0">
              <a:schemeClr val="bg2">
                <a:alpha val="74998"/>
              </a:schemeClr>
            </a:outerShdw>
          </a:effec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90600" y="990600"/>
            <a:ext cx="29542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it-IT" b="1">
                <a:solidFill>
                  <a:srgbClr val="991F24"/>
                </a:solidFill>
              </a:rPr>
              <a:t>p(e,e'K</a:t>
            </a:r>
            <a:r>
              <a:rPr lang="it-IT" b="1" baseline="30000">
                <a:solidFill>
                  <a:srgbClr val="991F24"/>
                </a:solidFill>
              </a:rPr>
              <a:t>+</a:t>
            </a:r>
            <a:r>
              <a:rPr lang="it-IT" b="1">
                <a:solidFill>
                  <a:srgbClr val="991F24"/>
                </a:solidFill>
              </a:rPr>
              <a:t>)</a:t>
            </a:r>
            <a:r>
              <a:rPr lang="it-IT" b="1">
                <a:solidFill>
                  <a:srgbClr val="991F24"/>
                </a:solidFill>
                <a:latin typeface="Symbol" charset="2"/>
              </a:rPr>
              <a:t>L</a:t>
            </a:r>
            <a:r>
              <a:rPr lang="it-IT" b="1">
                <a:solidFill>
                  <a:srgbClr val="991F24"/>
                </a:solidFill>
              </a:rPr>
              <a:t> on Waterfall</a:t>
            </a:r>
          </a:p>
          <a:p>
            <a:r>
              <a:rPr lang="it-IT" b="1">
                <a:solidFill>
                  <a:srgbClr val="991F24"/>
                </a:solidFill>
              </a:rPr>
              <a:t>Production run</a:t>
            </a:r>
            <a:endParaRPr lang="it-IT" sz="180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733800"/>
            <a:ext cx="3727938" cy="2947988"/>
          </a:xfrm>
          <a:prstGeom prst="rect">
            <a:avLst/>
          </a:prstGeom>
          <a:noFill/>
        </p:spPr>
      </p:pic>
      <p:sp>
        <p:nvSpPr>
          <p:cNvPr id="10" name="Line 11"/>
          <p:cNvSpPr>
            <a:spLocks noChangeShapeType="1"/>
          </p:cNvSpPr>
          <p:nvPr/>
        </p:nvSpPr>
        <p:spPr bwMode="auto">
          <a:xfrm flipH="1" flipV="1">
            <a:off x="5029199" y="2971800"/>
            <a:ext cx="1312985" cy="21336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4404784" y="5038130"/>
            <a:ext cx="436098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it-IT" sz="1800" b="1" dirty="0" err="1">
                <a:solidFill>
                  <a:schemeClr val="hlink"/>
                </a:solidFill>
                <a:latin typeface="Verdana" charset="0"/>
              </a:rPr>
              <a:t>Expected</a:t>
            </a:r>
            <a:r>
              <a:rPr lang="it-IT" sz="1800" b="1" dirty="0">
                <a:solidFill>
                  <a:schemeClr val="hlink"/>
                </a:solidFill>
                <a:latin typeface="Verdana" charset="0"/>
              </a:rPr>
              <a:t> data </a:t>
            </a:r>
            <a:r>
              <a:rPr lang="it-IT" sz="1800" b="1" dirty="0" err="1" smtClean="0">
                <a:solidFill>
                  <a:schemeClr val="hlink"/>
                </a:solidFill>
                <a:latin typeface="Verdana" charset="0"/>
              </a:rPr>
              <a:t>from</a:t>
            </a:r>
            <a:r>
              <a:rPr lang="it-IT" b="1" dirty="0" smtClean="0">
                <a:solidFill>
                  <a:schemeClr val="hlink"/>
                </a:solidFill>
                <a:latin typeface="Verdana" charset="0"/>
              </a:rPr>
              <a:t> </a:t>
            </a:r>
            <a:r>
              <a:rPr lang="en-US" sz="1800" b="1" dirty="0" smtClean="0">
                <a:solidFill>
                  <a:schemeClr val="hlink"/>
                </a:solidFill>
                <a:latin typeface="Verdana" charset="0"/>
              </a:rPr>
              <a:t>E07</a:t>
            </a:r>
            <a:r>
              <a:rPr lang="en-US" sz="1800" b="1" dirty="0">
                <a:solidFill>
                  <a:schemeClr val="hlink"/>
                </a:solidFill>
                <a:latin typeface="Verdana" charset="0"/>
              </a:rPr>
              <a:t>-</a:t>
            </a:r>
            <a:r>
              <a:rPr lang="en-US" sz="1800" b="1" dirty="0" smtClean="0">
                <a:solidFill>
                  <a:schemeClr val="hlink"/>
                </a:solidFill>
                <a:latin typeface="Verdana" charset="0"/>
              </a:rPr>
              <a:t>012</a:t>
            </a:r>
            <a:r>
              <a:rPr lang="en-US" b="1" dirty="0" smtClean="0">
                <a:solidFill>
                  <a:schemeClr val="hlink"/>
                </a:solidFill>
                <a:latin typeface="Verdana" charset="0"/>
              </a:rPr>
              <a:t>,</a:t>
            </a:r>
            <a:r>
              <a:rPr lang="en-US" sz="1800" dirty="0" smtClean="0">
                <a:solidFill>
                  <a:schemeClr val="hlink"/>
                </a:solidFill>
                <a:latin typeface="Verdana" charset="0"/>
              </a:rPr>
              <a:t> </a:t>
            </a:r>
            <a:endParaRPr lang="en-US" sz="1800" dirty="0" smtClean="0">
              <a:solidFill>
                <a:schemeClr val="hlink"/>
              </a:solidFill>
              <a:latin typeface="Verdana" charset="0"/>
            </a:endParaRPr>
          </a:p>
          <a:p>
            <a:r>
              <a:rPr lang="en-US" dirty="0" smtClean="0">
                <a:solidFill>
                  <a:schemeClr val="hlink"/>
                </a:solidFill>
                <a:latin typeface="Verdana" charset="0"/>
              </a:rPr>
              <a:t>Never ran </a:t>
            </a:r>
          </a:p>
          <a:p>
            <a:r>
              <a:rPr lang="en-US" dirty="0">
                <a:solidFill>
                  <a:schemeClr val="hlink"/>
                </a:solidFill>
                <a:latin typeface="Verdana" charset="0"/>
              </a:rPr>
              <a:t> </a:t>
            </a:r>
            <a:r>
              <a:rPr lang="en-US" dirty="0" smtClean="0">
                <a:solidFill>
                  <a:schemeClr val="hlink"/>
                </a:solidFill>
                <a:latin typeface="Verdana" charset="0"/>
              </a:rPr>
              <a:t>  (</a:t>
            </a:r>
            <a:r>
              <a:rPr lang="en-US" dirty="0" smtClean="0">
                <a:solidFill>
                  <a:schemeClr val="hlink"/>
                </a:solidFill>
                <a:latin typeface="Verdana" charset="0"/>
              </a:rPr>
              <a:t>but we could get similar data)</a:t>
            </a:r>
            <a:endParaRPr lang="en-US" sz="1800" b="1" dirty="0">
              <a:solidFill>
                <a:schemeClr val="hlink"/>
              </a:solidFill>
              <a:latin typeface="Verdana" charset="0"/>
            </a:endParaRPr>
          </a:p>
          <a:p>
            <a:pPr eaLnBrk="0" hangingPunct="0"/>
            <a:r>
              <a:rPr lang="en-US" b="1" dirty="0">
                <a:solidFill>
                  <a:schemeClr val="hlink"/>
                </a:solidFill>
                <a:latin typeface="Verdana" charset="0"/>
              </a:rPr>
              <a:t>	</a:t>
            </a:r>
            <a:endParaRPr lang="it-IT" sz="1800" dirty="0">
              <a:solidFill>
                <a:srgbClr val="00A901"/>
              </a:solidFill>
            </a:endParaRPr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4617427" y="2743200"/>
            <a:ext cx="773723" cy="2286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304799" y="76200"/>
            <a:ext cx="857738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latin typeface="Verdana" charset="0"/>
              </a:rPr>
              <a:t>R</a:t>
            </a:r>
            <a:r>
              <a:rPr lang="en-US" sz="2400" dirty="0">
                <a:latin typeface="Verdana" charset="0"/>
              </a:rPr>
              <a:t>esults on </a:t>
            </a:r>
            <a:r>
              <a:rPr lang="en-US" sz="2400" b="1" dirty="0">
                <a:solidFill>
                  <a:srgbClr val="990000"/>
                </a:solidFill>
                <a:latin typeface="Verdana" charset="0"/>
              </a:rPr>
              <a:t>H </a:t>
            </a:r>
            <a:r>
              <a:rPr lang="en-US" sz="2400" dirty="0">
                <a:latin typeface="Verdana" charset="0"/>
              </a:rPr>
              <a:t>target – The </a:t>
            </a:r>
            <a:r>
              <a:rPr lang="it-IT" sz="2400" b="1" dirty="0" err="1">
                <a:solidFill>
                  <a:srgbClr val="0000FF"/>
                </a:solidFill>
                <a:latin typeface="Verdana" charset="0"/>
              </a:rPr>
              <a:t>p</a:t>
            </a:r>
            <a:r>
              <a:rPr lang="it-IT" sz="2400" dirty="0">
                <a:solidFill>
                  <a:srgbClr val="0000FF"/>
                </a:solidFill>
                <a:latin typeface="Verdana" charset="0"/>
              </a:rPr>
              <a:t>(e,e’</a:t>
            </a:r>
            <a:r>
              <a:rPr lang="it-IT" sz="2400" dirty="0" err="1">
                <a:solidFill>
                  <a:srgbClr val="0000FF"/>
                </a:solidFill>
                <a:latin typeface="Verdana" charset="0"/>
              </a:rPr>
              <a:t>K</a:t>
            </a:r>
            <a:r>
              <a:rPr lang="it-IT" sz="2400" dirty="0">
                <a:solidFill>
                  <a:srgbClr val="0000FF"/>
                </a:solidFill>
                <a:latin typeface="Verdana" charset="0"/>
              </a:rPr>
              <a:t>)</a:t>
            </a:r>
            <a:r>
              <a:rPr lang="it-IT" sz="2400" b="1" dirty="0" err="1">
                <a:solidFill>
                  <a:srgbClr val="800000"/>
                </a:solidFill>
                <a:latin typeface="Symbol" charset="2"/>
              </a:rPr>
              <a:t>L</a:t>
            </a:r>
            <a:r>
              <a:rPr lang="it-IT" sz="3600" b="1" dirty="0">
                <a:solidFill>
                  <a:srgbClr val="800000"/>
                </a:solidFill>
                <a:latin typeface="Symbol" charset="2"/>
              </a:rPr>
              <a:t>  </a:t>
            </a:r>
            <a:r>
              <a:rPr lang="en-US" sz="3200" dirty="0">
                <a:latin typeface="Verdana" charset="0"/>
              </a:rPr>
              <a:t>C</a:t>
            </a:r>
            <a:r>
              <a:rPr lang="en-US" sz="2400" dirty="0">
                <a:latin typeface="Verdana" charset="0"/>
              </a:rPr>
              <a:t>ross </a:t>
            </a:r>
            <a:r>
              <a:rPr lang="en-US" sz="3200" dirty="0">
                <a:latin typeface="Verdana" charset="0"/>
              </a:rPr>
              <a:t>S</a:t>
            </a:r>
            <a:r>
              <a:rPr lang="en-US" sz="2400" dirty="0">
                <a:latin typeface="Verdana" charset="0"/>
              </a:rPr>
              <a:t>ection</a:t>
            </a:r>
            <a:endParaRPr lang="it-IT" sz="2400" dirty="0">
              <a:latin typeface="Verdana" charset="0"/>
            </a:endParaRP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838200" y="4114800"/>
            <a:ext cx="295421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it-IT" b="1">
                <a:solidFill>
                  <a:srgbClr val="991F24"/>
                </a:solidFill>
              </a:rPr>
              <a:t>p(e,e'K</a:t>
            </a:r>
            <a:r>
              <a:rPr lang="it-IT" b="1" baseline="30000">
                <a:solidFill>
                  <a:srgbClr val="991F24"/>
                </a:solidFill>
              </a:rPr>
              <a:t>+</a:t>
            </a:r>
            <a:r>
              <a:rPr lang="it-IT" b="1">
                <a:solidFill>
                  <a:srgbClr val="991F24"/>
                </a:solidFill>
              </a:rPr>
              <a:t>)</a:t>
            </a:r>
            <a:r>
              <a:rPr lang="it-IT" b="1">
                <a:solidFill>
                  <a:srgbClr val="991F24"/>
                </a:solidFill>
                <a:latin typeface="Symbol" charset="2"/>
              </a:rPr>
              <a:t>L</a:t>
            </a:r>
            <a:r>
              <a:rPr lang="it-IT" b="1">
                <a:solidFill>
                  <a:srgbClr val="991F24"/>
                </a:solidFill>
              </a:rPr>
              <a:t> on LH</a:t>
            </a:r>
            <a:r>
              <a:rPr lang="it-IT" b="1" baseline="-25000">
                <a:solidFill>
                  <a:srgbClr val="991F24"/>
                </a:solidFill>
              </a:rPr>
              <a:t>2</a:t>
            </a:r>
            <a:r>
              <a:rPr lang="it-IT" b="1">
                <a:solidFill>
                  <a:srgbClr val="991F24"/>
                </a:solidFill>
              </a:rPr>
              <a:t> Cryo Target</a:t>
            </a:r>
          </a:p>
          <a:p>
            <a:r>
              <a:rPr lang="it-IT" b="1">
                <a:solidFill>
                  <a:srgbClr val="991F24"/>
                </a:solidFill>
              </a:rPr>
              <a:t>Calibration run</a:t>
            </a:r>
            <a:endParaRPr lang="it-IT" sz="1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28</a:t>
            </a:r>
            <a:r>
              <a:rPr lang="en-US" dirty="0" smtClean="0"/>
              <a:t>/</a:t>
            </a:r>
            <a:r>
              <a:rPr lang="en-US" dirty="0" smtClean="0"/>
              <a:t>05</a:t>
            </a:r>
            <a:r>
              <a:rPr lang="en-US" dirty="0" smtClean="0"/>
              <a:t>/</a:t>
            </a:r>
            <a:r>
              <a:rPr lang="en-US" dirty="0" smtClean="0"/>
              <a:t>14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801112"/>
              </p:ext>
            </p:extLst>
          </p:nvPr>
        </p:nvGraphicFramePr>
        <p:xfrm>
          <a:off x="1195917" y="285750"/>
          <a:ext cx="6096000" cy="3427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461010">
                <a:tc>
                  <a:txBody>
                    <a:bodyPr/>
                    <a:lstStyle/>
                    <a:p>
                      <a:r>
                        <a:rPr lang="en-US" dirty="0" smtClean="0"/>
                        <a:t>Proposed Kinematics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4.5328 </a:t>
                      </a:r>
                      <a:r>
                        <a:rPr lang="en-US" dirty="0" err="1" smtClean="0"/>
                        <a:t>GeV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.218 (</a:t>
                      </a:r>
                      <a:r>
                        <a:rPr lang="en-US" dirty="0" err="1" smtClean="0"/>
                        <a:t>GeV</a:t>
                      </a:r>
                      <a:r>
                        <a:rPr lang="en-US" dirty="0" smtClean="0"/>
                        <a:t>/c)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1.89 </a:t>
                      </a:r>
                      <a:r>
                        <a:rPr lang="en-US" dirty="0" err="1" smtClean="0"/>
                        <a:t>GeV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φ</a:t>
                      </a:r>
                      <a:r>
                        <a:rPr lang="en-US" baseline="0" dirty="0" smtClean="0"/>
                        <a:t>=π)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-.113</a:t>
                      </a:r>
                      <a:r>
                        <a:rPr lang="en-US" baseline="0" dirty="0" smtClean="0"/>
                        <a:t> GeV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e’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7° (±1.5° H, 2.5° V)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3.0296 </a:t>
                      </a:r>
                      <a:r>
                        <a:rPr lang="en-US" dirty="0" err="1" smtClean="0"/>
                        <a:t>GeV</a:t>
                      </a:r>
                      <a:r>
                        <a:rPr lang="en-US" dirty="0" smtClean="0"/>
                        <a:t> (±4.5%)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</a:t>
                      </a:r>
                      <a:r>
                        <a:rPr lang="en-US" baseline="-25000" dirty="0" err="1" smtClean="0"/>
                        <a:t>k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 </a:t>
                      </a:r>
                      <a:r>
                        <a:rPr lang="en-US" dirty="0" err="1" smtClean="0"/>
                        <a:t>GeV</a:t>
                      </a:r>
                      <a:r>
                        <a:rPr lang="en-US" dirty="0" smtClean="0"/>
                        <a:t>/c (±12.5%)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16° (±12.5°)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806823"/>
          </a:xfrm>
        </p:spPr>
        <p:txBody>
          <a:bodyPr/>
          <a:lstStyle/>
          <a:p>
            <a:r>
              <a:rPr lang="en-US" sz="3200" dirty="0" smtClean="0"/>
              <a:t>Summary Thoughts</a:t>
            </a:r>
            <a:endParaRPr lang="en-US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28</a:t>
            </a:r>
            <a:r>
              <a:rPr lang="en-US" dirty="0" smtClean="0"/>
              <a:t>/</a:t>
            </a:r>
            <a:r>
              <a:rPr lang="en-US" dirty="0" smtClean="0"/>
              <a:t>05/</a:t>
            </a:r>
            <a:r>
              <a:rPr lang="en-US" dirty="0" smtClean="0"/>
              <a:t>2014</a:t>
            </a:r>
            <a:endParaRPr lang="en-US" dirty="0"/>
          </a:p>
        </p:txBody>
      </p:sp>
      <p:sp>
        <p:nvSpPr>
          <p:cNvPr id="4" name="角丸四角形 6"/>
          <p:cNvSpPr/>
          <p:nvPr/>
        </p:nvSpPr>
        <p:spPr>
          <a:xfrm>
            <a:off x="0" y="1090083"/>
            <a:ext cx="9144000" cy="4720167"/>
          </a:xfrm>
          <a:prstGeom prst="roundRect">
            <a:avLst/>
          </a:prstGeom>
          <a:solidFill>
            <a:schemeClr val="accent2">
              <a:lumMod val="40000"/>
              <a:lumOff val="60000"/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/>
          </a:p>
        </p:txBody>
      </p:sp>
      <p:sp>
        <p:nvSpPr>
          <p:cNvPr id="7" name="テキスト ボックス 2"/>
          <p:cNvSpPr txBox="1"/>
          <p:nvPr/>
        </p:nvSpPr>
        <p:spPr>
          <a:xfrm>
            <a:off x="354105" y="1123254"/>
            <a:ext cx="8710083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 smtClean="0">
                <a:solidFill>
                  <a:schemeClr val="accent6"/>
                </a:solidFill>
              </a:rPr>
              <a:t>Low hanging fruit</a:t>
            </a:r>
            <a:r>
              <a:rPr kumimoji="1" lang="en-US" altLang="ja-JP" sz="2000" b="1" dirty="0" smtClean="0">
                <a:solidFill>
                  <a:schemeClr val="accent6"/>
                </a:solidFill>
              </a:rPr>
              <a:t>:</a:t>
            </a:r>
            <a:endParaRPr kumimoji="1" lang="en-US" altLang="ja-JP" sz="2000" b="1" dirty="0" smtClean="0">
              <a:solidFill>
                <a:schemeClr val="accent6"/>
              </a:solidFill>
            </a:endParaRPr>
          </a:p>
          <a:p>
            <a:r>
              <a:rPr lang="en-US" altLang="ja-JP" dirty="0" smtClean="0"/>
              <a:t>                  </a:t>
            </a:r>
            <a:r>
              <a:rPr lang="en-US" altLang="ja-JP" dirty="0" smtClean="0"/>
              <a:t>Important to make sense of </a:t>
            </a:r>
            <a:r>
              <a:rPr lang="en-US" altLang="ja-JP" dirty="0" err="1" smtClean="0"/>
              <a:t>hypernuclear</a:t>
            </a:r>
            <a:r>
              <a:rPr lang="en-US" altLang="ja-JP" dirty="0" smtClean="0"/>
              <a:t> data</a:t>
            </a:r>
          </a:p>
          <a:p>
            <a:r>
              <a:rPr lang="en-US" altLang="ja-JP" dirty="0" smtClean="0"/>
              <a:t>		Funny corner of phase space</a:t>
            </a:r>
          </a:p>
          <a:p>
            <a:r>
              <a:rPr lang="en-US" altLang="ja-JP" dirty="0"/>
              <a:t>	</a:t>
            </a:r>
            <a:r>
              <a:rPr lang="en-US" altLang="ja-JP" dirty="0" smtClean="0"/>
              <a:t>				Extremely forward </a:t>
            </a:r>
            <a:r>
              <a:rPr lang="en-US" altLang="ja-JP" dirty="0" err="1" smtClean="0"/>
              <a:t>kaon</a:t>
            </a:r>
            <a:r>
              <a:rPr lang="en-US" altLang="ja-JP" dirty="0" smtClean="0"/>
              <a:t> angle</a:t>
            </a:r>
            <a:endParaRPr lang="en-US" altLang="ja-JP" dirty="0" smtClean="0"/>
          </a:p>
          <a:p>
            <a:r>
              <a:rPr lang="en-US" altLang="ja-JP" dirty="0"/>
              <a:t>	</a:t>
            </a:r>
            <a:r>
              <a:rPr lang="en-US" altLang="ja-JP" dirty="0" smtClean="0"/>
              <a:t>				Possible W-dependence (~1.7 – 2.2 </a:t>
            </a:r>
            <a:r>
              <a:rPr lang="en-US" altLang="ja-JP" dirty="0" err="1" smtClean="0"/>
              <a:t>GeV</a:t>
            </a:r>
            <a:r>
              <a:rPr lang="en-US" altLang="ja-JP" dirty="0" smtClean="0"/>
              <a:t>)?</a:t>
            </a:r>
          </a:p>
          <a:p>
            <a:r>
              <a:rPr lang="en-US" altLang="ja-JP" dirty="0"/>
              <a:t>	</a:t>
            </a:r>
            <a:r>
              <a:rPr lang="en-US" altLang="ja-JP" dirty="0" smtClean="0"/>
              <a:t>	</a:t>
            </a:r>
            <a:r>
              <a:rPr lang="en-US" altLang="ja-JP" dirty="0" smtClean="0"/>
              <a:t>Minimal amount of beam time (few days total)</a:t>
            </a:r>
          </a:p>
          <a:p>
            <a:r>
              <a:rPr lang="en-US" altLang="ja-JP" dirty="0"/>
              <a:t>	</a:t>
            </a:r>
            <a:r>
              <a:rPr lang="en-US" altLang="ja-JP" dirty="0" smtClean="0"/>
              <a:t>	May not be strong enough motivation to sell the entire program</a:t>
            </a:r>
          </a:p>
          <a:p>
            <a:r>
              <a:rPr lang="en-US" altLang="ja-JP" dirty="0"/>
              <a:t>	</a:t>
            </a:r>
            <a:r>
              <a:rPr lang="en-US" altLang="ja-JP" dirty="0" smtClean="0"/>
              <a:t>	Complementary to other measurements</a:t>
            </a:r>
          </a:p>
          <a:p>
            <a:r>
              <a:rPr lang="en-US" altLang="ja-JP" dirty="0"/>
              <a:t>	</a:t>
            </a:r>
            <a:r>
              <a:rPr lang="en-US" altLang="ja-JP" dirty="0" smtClean="0"/>
              <a:t>	Could use H2O target instead of LH2</a:t>
            </a:r>
            <a:endParaRPr lang="en-US" altLang="ja-JP" dirty="0" smtClean="0"/>
          </a:p>
          <a:p>
            <a:pPr lvl="1"/>
            <a:r>
              <a:rPr lang="en-US" altLang="ja-JP" dirty="0"/>
              <a:t>	</a:t>
            </a:r>
            <a:r>
              <a:rPr lang="en-US" altLang="ja-JP" baseline="30000" dirty="0" smtClean="0"/>
              <a:t>	</a:t>
            </a:r>
          </a:p>
          <a:p>
            <a:pPr>
              <a:buFont typeface="Wingdings" charset="2"/>
              <a:buChar char="§"/>
            </a:pPr>
            <a:r>
              <a:rPr kumimoji="1" lang="en-US" altLang="ja-JP" sz="2000" b="1" dirty="0" smtClean="0">
                <a:solidFill>
                  <a:schemeClr val="accent6"/>
                </a:solidFill>
              </a:rPr>
              <a:t> What might be unique to </a:t>
            </a:r>
            <a:r>
              <a:rPr kumimoji="1" lang="en-US" altLang="ja-JP" sz="2000" b="1" dirty="0" err="1" smtClean="0">
                <a:solidFill>
                  <a:schemeClr val="accent6"/>
                </a:solidFill>
              </a:rPr>
              <a:t>Jlab</a:t>
            </a:r>
            <a:r>
              <a:rPr kumimoji="1" lang="en-US" altLang="ja-JP" sz="2000" b="1" dirty="0" smtClean="0">
                <a:solidFill>
                  <a:schemeClr val="accent6"/>
                </a:solidFill>
              </a:rPr>
              <a:t>? </a:t>
            </a:r>
          </a:p>
          <a:p>
            <a:pPr lvl="1"/>
            <a:r>
              <a:rPr lang="en-US" altLang="ja-JP" dirty="0" smtClean="0"/>
              <a:t>	Energy allows W-scan</a:t>
            </a:r>
          </a:p>
          <a:p>
            <a:pPr lvl="1"/>
            <a:r>
              <a:rPr lang="en-US" altLang="ja-JP" dirty="0"/>
              <a:t>	</a:t>
            </a:r>
            <a:r>
              <a:rPr lang="en-US" altLang="ja-JP" dirty="0" smtClean="0"/>
              <a:t>Independent </a:t>
            </a:r>
            <a:r>
              <a:rPr lang="en-US" altLang="ja-JP" dirty="0" smtClean="0"/>
              <a:t>septa/HKS could </a:t>
            </a:r>
            <a:r>
              <a:rPr lang="en-US" altLang="ja-JP" dirty="0" smtClean="0"/>
              <a:t>allow angular scan</a:t>
            </a:r>
          </a:p>
          <a:p>
            <a:pPr lvl="1"/>
            <a:r>
              <a:rPr lang="en-US" altLang="ja-JP" dirty="0">
                <a:sym typeface="Wingdings"/>
              </a:rPr>
              <a:t>	</a:t>
            </a:r>
            <a:endParaRPr lang="en-US" altLang="ja-JP" i="1" dirty="0" smtClean="0">
              <a:sym typeface="Wingdings"/>
            </a:endParaRPr>
          </a:p>
          <a:p>
            <a:endParaRPr kumimoji="1" lang="ja-JP" altLang="en-US" dirty="0"/>
          </a:p>
        </p:txBody>
      </p:sp>
      <p:sp>
        <p:nvSpPr>
          <p:cNvPr id="11" name="テキスト ボックス 8"/>
          <p:cNvSpPr txBox="1"/>
          <p:nvPr/>
        </p:nvSpPr>
        <p:spPr>
          <a:xfrm>
            <a:off x="2714612" y="785794"/>
            <a:ext cx="1846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17" y="678391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418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806823"/>
          </a:xfrm>
        </p:spPr>
        <p:txBody>
          <a:bodyPr/>
          <a:lstStyle/>
          <a:p>
            <a:r>
              <a:rPr lang="en-US" sz="3200" dirty="0" smtClean="0"/>
              <a:t>Not Discussed</a:t>
            </a:r>
            <a:endParaRPr lang="en-US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28</a:t>
            </a:r>
            <a:r>
              <a:rPr lang="en-US" dirty="0" smtClean="0"/>
              <a:t>/</a:t>
            </a:r>
            <a:r>
              <a:rPr lang="en-US" dirty="0" smtClean="0"/>
              <a:t>05/</a:t>
            </a:r>
            <a:r>
              <a:rPr lang="en-US" dirty="0" smtClean="0"/>
              <a:t>2014</a:t>
            </a:r>
            <a:endParaRPr lang="en-US" dirty="0"/>
          </a:p>
        </p:txBody>
      </p:sp>
      <p:sp>
        <p:nvSpPr>
          <p:cNvPr id="4" name="角丸四角形 6"/>
          <p:cNvSpPr/>
          <p:nvPr/>
        </p:nvSpPr>
        <p:spPr>
          <a:xfrm>
            <a:off x="0" y="1090083"/>
            <a:ext cx="9144000" cy="4720167"/>
          </a:xfrm>
          <a:prstGeom prst="roundRect">
            <a:avLst/>
          </a:prstGeom>
          <a:solidFill>
            <a:schemeClr val="accent2">
              <a:lumMod val="40000"/>
              <a:lumOff val="60000"/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/>
          </a:p>
        </p:txBody>
      </p:sp>
      <p:sp>
        <p:nvSpPr>
          <p:cNvPr id="7" name="テキスト ボックス 2"/>
          <p:cNvSpPr txBox="1"/>
          <p:nvPr/>
        </p:nvSpPr>
        <p:spPr>
          <a:xfrm>
            <a:off x="354105" y="1123254"/>
            <a:ext cx="87100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2000" b="1" dirty="0" smtClean="0">
              <a:solidFill>
                <a:schemeClr val="accent6"/>
              </a:solidFill>
            </a:endParaRPr>
          </a:p>
          <a:p>
            <a:r>
              <a:rPr kumimoji="1" lang="en-US" altLang="ja-JP" sz="2000" b="1" dirty="0" smtClean="0">
                <a:solidFill>
                  <a:schemeClr val="accent6"/>
                </a:solidFill>
              </a:rPr>
              <a:t>			Existence of </a:t>
            </a:r>
            <a:r>
              <a:rPr kumimoji="1" lang="en-US" altLang="ja-JP" sz="2000" b="1" dirty="0" err="1" smtClean="0">
                <a:solidFill>
                  <a:schemeClr val="accent6"/>
                </a:solidFill>
              </a:rPr>
              <a:t>Σ</a:t>
            </a:r>
            <a:r>
              <a:rPr kumimoji="1" lang="en-US" altLang="ja-JP" sz="2000" b="1" dirty="0" smtClean="0">
                <a:solidFill>
                  <a:schemeClr val="accent6"/>
                </a:solidFill>
              </a:rPr>
              <a:t> </a:t>
            </a:r>
            <a:r>
              <a:rPr kumimoji="1" lang="en-US" altLang="ja-JP" sz="2000" b="1" dirty="0" err="1" smtClean="0">
                <a:solidFill>
                  <a:schemeClr val="accent6"/>
                </a:solidFill>
              </a:rPr>
              <a:t>hypernuclei</a:t>
            </a:r>
            <a:r>
              <a:rPr kumimoji="1" lang="en-US" altLang="ja-JP" sz="2000" b="1" dirty="0" smtClean="0">
                <a:solidFill>
                  <a:schemeClr val="accent6"/>
                </a:solidFill>
              </a:rPr>
              <a:t>: </a:t>
            </a:r>
            <a:r>
              <a:rPr kumimoji="1" lang="en-US" altLang="ja-JP" sz="2000" b="1" baseline="30000" dirty="0" smtClean="0">
                <a:solidFill>
                  <a:srgbClr val="000000"/>
                </a:solidFill>
              </a:rPr>
              <a:t>4</a:t>
            </a:r>
            <a:r>
              <a:rPr kumimoji="1" lang="en-US" altLang="ja-JP" sz="2000" b="1" baseline="-25000" dirty="0" smtClean="0">
                <a:solidFill>
                  <a:srgbClr val="000000"/>
                </a:solidFill>
              </a:rPr>
              <a:t>Σ-</a:t>
            </a:r>
            <a:r>
              <a:rPr kumimoji="1" lang="en-US" altLang="ja-JP" sz="2000" b="1" dirty="0" smtClean="0">
                <a:solidFill>
                  <a:srgbClr val="000000"/>
                </a:solidFill>
              </a:rPr>
              <a:t>He (Tamura yesterday)</a:t>
            </a:r>
            <a:endParaRPr kumimoji="1" lang="en-US" altLang="ja-JP" sz="2000" b="1" dirty="0">
              <a:solidFill>
                <a:srgbClr val="000000"/>
              </a:solidFill>
            </a:endParaRPr>
          </a:p>
          <a:p>
            <a:endParaRPr kumimoji="1" lang="en-US" altLang="ja-JP" sz="2000" b="1" dirty="0" smtClean="0">
              <a:solidFill>
                <a:schemeClr val="accent6"/>
              </a:solidFill>
            </a:endParaRPr>
          </a:p>
          <a:p>
            <a:r>
              <a:rPr kumimoji="1" lang="en-US" altLang="ja-JP" sz="2000" b="1" dirty="0" smtClean="0">
                <a:solidFill>
                  <a:schemeClr val="accent6"/>
                </a:solidFill>
              </a:rPr>
              <a:t>			CSB: </a:t>
            </a:r>
            <a:r>
              <a:rPr kumimoji="1" lang="en-US" altLang="ja-JP" sz="2000" b="1" baseline="30000" dirty="0" smtClean="0">
                <a:solidFill>
                  <a:srgbClr val="000000"/>
                </a:solidFill>
              </a:rPr>
              <a:t>4</a:t>
            </a:r>
            <a:r>
              <a:rPr kumimoji="1" lang="en-US" altLang="ja-JP" sz="2000" b="1" baseline="-25000" dirty="0" smtClean="0">
                <a:solidFill>
                  <a:srgbClr val="000000"/>
                </a:solidFill>
              </a:rPr>
              <a:t>Λ</a:t>
            </a:r>
            <a:r>
              <a:rPr kumimoji="1" lang="en-US" altLang="ja-JP" sz="2000" b="1" dirty="0" smtClean="0">
                <a:solidFill>
                  <a:srgbClr val="000000"/>
                </a:solidFill>
              </a:rPr>
              <a:t>H (Achenbach &amp; Nakamura yesterday)</a:t>
            </a:r>
            <a:endParaRPr kumimoji="1" lang="en-US" altLang="ja-JP" sz="2000" b="1" dirty="0">
              <a:solidFill>
                <a:srgbClr val="000000"/>
              </a:solidFill>
            </a:endParaRPr>
          </a:p>
          <a:p>
            <a:endParaRPr kumimoji="1" lang="en-US" altLang="ja-JP" sz="2000" b="1" dirty="0" smtClean="0">
              <a:solidFill>
                <a:schemeClr val="accent6"/>
              </a:solidFill>
            </a:endParaRPr>
          </a:p>
          <a:p>
            <a:r>
              <a:rPr kumimoji="1" lang="en-US" altLang="ja-JP" sz="2000" b="1" dirty="0" smtClean="0">
                <a:solidFill>
                  <a:schemeClr val="accent6"/>
                </a:solidFill>
              </a:rPr>
              <a:t>			Sign of spin-spin term: </a:t>
            </a:r>
            <a:r>
              <a:rPr kumimoji="1" lang="en-US" altLang="ja-JP" sz="2000" dirty="0" smtClean="0">
                <a:solidFill>
                  <a:srgbClr val="000000"/>
                </a:solidFill>
              </a:rPr>
              <a:t>polarized target, polarized beam</a:t>
            </a:r>
          </a:p>
          <a:p>
            <a:endParaRPr kumimoji="1" lang="en-US" altLang="ja-JP" sz="2000" dirty="0">
              <a:solidFill>
                <a:srgbClr val="000000"/>
              </a:solidFill>
            </a:endParaRPr>
          </a:p>
          <a:p>
            <a:r>
              <a:rPr kumimoji="1" lang="en-US" altLang="ja-JP" sz="2000" dirty="0" smtClean="0">
                <a:solidFill>
                  <a:srgbClr val="000000"/>
                </a:solidFill>
              </a:rPr>
              <a:t>			</a:t>
            </a:r>
            <a:r>
              <a:rPr kumimoji="1" lang="en-US" altLang="ja-JP" sz="2000" b="1" dirty="0" smtClean="0">
                <a:solidFill>
                  <a:schemeClr val="accent6"/>
                </a:solidFill>
              </a:rPr>
              <a:t>Lifetimes: </a:t>
            </a:r>
            <a:r>
              <a:rPr kumimoji="1" lang="en-US" altLang="ja-JP" b="1" baseline="30000" dirty="0" smtClean="0">
                <a:solidFill>
                  <a:srgbClr val="000000"/>
                </a:solidFill>
              </a:rPr>
              <a:t>3</a:t>
            </a:r>
            <a:r>
              <a:rPr kumimoji="1" lang="en-US" altLang="ja-JP" b="1" baseline="-25000" dirty="0" smtClean="0">
                <a:solidFill>
                  <a:srgbClr val="000000"/>
                </a:solidFill>
              </a:rPr>
              <a:t>Λ</a:t>
            </a:r>
            <a:r>
              <a:rPr kumimoji="1" lang="en-US" altLang="ja-JP" b="1" dirty="0" smtClean="0">
                <a:solidFill>
                  <a:srgbClr val="000000"/>
                </a:solidFill>
              </a:rPr>
              <a:t>H</a:t>
            </a:r>
            <a:r>
              <a:rPr lang="en-US" altLang="ja-JP" dirty="0" smtClean="0"/>
              <a:t>	</a:t>
            </a:r>
            <a:endParaRPr kumimoji="1" lang="ja-JP" altLang="en-US" dirty="0"/>
          </a:p>
        </p:txBody>
      </p:sp>
      <p:sp>
        <p:nvSpPr>
          <p:cNvPr id="11" name="テキスト ボックス 8"/>
          <p:cNvSpPr txBox="1"/>
          <p:nvPr/>
        </p:nvSpPr>
        <p:spPr>
          <a:xfrm>
            <a:off x="2714612" y="785794"/>
            <a:ext cx="1846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17" y="678391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752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10/13/09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10/13/09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806823"/>
          </a:xfrm>
        </p:spPr>
        <p:txBody>
          <a:bodyPr/>
          <a:lstStyle/>
          <a:p>
            <a:r>
              <a:rPr lang="en-US" sz="3200" dirty="0" smtClean="0"/>
              <a:t>The Program in </a:t>
            </a:r>
            <a:r>
              <a:rPr lang="en-US" sz="3200" dirty="0" smtClean="0"/>
              <a:t>Halls </a:t>
            </a:r>
            <a:r>
              <a:rPr lang="en-US" sz="3200" dirty="0" smtClean="0"/>
              <a:t>A </a:t>
            </a:r>
            <a:r>
              <a:rPr lang="en-US" sz="3200" dirty="0" smtClean="0"/>
              <a:t>&amp; C to </a:t>
            </a:r>
            <a:r>
              <a:rPr lang="en-US" sz="3200" dirty="0" smtClean="0"/>
              <a:t>date:</a:t>
            </a:r>
            <a:endParaRPr lang="en-US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28</a:t>
            </a:r>
            <a:r>
              <a:rPr lang="en-US" dirty="0" smtClean="0"/>
              <a:t>/</a:t>
            </a:r>
            <a:r>
              <a:rPr lang="en-US" dirty="0" smtClean="0"/>
              <a:t>05/</a:t>
            </a:r>
            <a:r>
              <a:rPr lang="en-US" dirty="0" smtClean="0"/>
              <a:t>2014</a:t>
            </a:r>
            <a:endParaRPr lang="en-US" dirty="0"/>
          </a:p>
        </p:txBody>
      </p:sp>
      <p:sp>
        <p:nvSpPr>
          <p:cNvPr id="5" name="角丸四角形 7"/>
          <p:cNvSpPr/>
          <p:nvPr/>
        </p:nvSpPr>
        <p:spPr>
          <a:xfrm>
            <a:off x="0" y="914400"/>
            <a:ext cx="9144000" cy="2214314"/>
          </a:xfrm>
          <a:prstGeom prst="roundRect">
            <a:avLst/>
          </a:prstGeom>
          <a:solidFill>
            <a:schemeClr val="accent2">
              <a:lumMod val="40000"/>
              <a:lumOff val="60000"/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4"/>
          <p:cNvSpPr txBox="1"/>
          <p:nvPr/>
        </p:nvSpPr>
        <p:spPr>
          <a:xfrm>
            <a:off x="0" y="1339509"/>
            <a:ext cx="91440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§"/>
            </a:pPr>
            <a:r>
              <a:rPr kumimoji="1" lang="en-US" altLang="ja-JP" sz="2000" b="1" dirty="0" smtClean="0">
                <a:solidFill>
                  <a:schemeClr val="accent6"/>
                </a:solidFill>
              </a:rPr>
              <a:t> Longitudinal and Transverse Structure Function </a:t>
            </a:r>
            <a:r>
              <a:rPr kumimoji="1" lang="en-US" altLang="ja-JP" sz="2000" b="1" dirty="0" smtClean="0">
                <a:solidFill>
                  <a:schemeClr val="accent6"/>
                </a:solidFill>
              </a:rPr>
              <a:t>Separation</a:t>
            </a:r>
            <a:r>
              <a:rPr kumimoji="1" lang="en-US" altLang="ja-JP" b="1" dirty="0" smtClean="0">
                <a:solidFill>
                  <a:schemeClr val="accent6"/>
                </a:solidFill>
              </a:rPr>
              <a:t> </a:t>
            </a:r>
          </a:p>
          <a:p>
            <a:pPr lvl="1"/>
            <a:r>
              <a:rPr lang="en-US" altLang="ja-JP" dirty="0"/>
              <a:t>Utilized standard </a:t>
            </a:r>
            <a:r>
              <a:rPr lang="en-US" altLang="ja-JP" dirty="0" err="1"/>
              <a:t>cryotargets</a:t>
            </a:r>
            <a:r>
              <a:rPr lang="en-US" altLang="ja-JP" dirty="0"/>
              <a:t>, </a:t>
            </a:r>
            <a:r>
              <a:rPr lang="en-US" altLang="ja-JP" dirty="0" smtClean="0"/>
              <a:t>spectrometers (HRS, HMS, SOS)</a:t>
            </a:r>
            <a:endParaRPr lang="en-US" altLang="ja-JP" dirty="0"/>
          </a:p>
          <a:p>
            <a:pPr lvl="1"/>
            <a:r>
              <a:rPr kumimoji="1" lang="en-US" altLang="ja-JP" dirty="0" smtClean="0"/>
              <a:t>Required </a:t>
            </a:r>
            <a:r>
              <a:rPr kumimoji="1" lang="en-US" altLang="ja-JP" dirty="0"/>
              <a:t>addition of </a:t>
            </a:r>
            <a:r>
              <a:rPr kumimoji="1" lang="en-US" altLang="ja-JP" dirty="0" err="1"/>
              <a:t>Kaon</a:t>
            </a:r>
            <a:r>
              <a:rPr kumimoji="1" lang="en-US" altLang="ja-JP" dirty="0"/>
              <a:t> PID (aerogel counters)</a:t>
            </a:r>
          </a:p>
          <a:p>
            <a:pPr marL="457200" lvl="3"/>
            <a:r>
              <a:rPr lang="en-US" altLang="ja-JP" dirty="0" smtClean="0"/>
              <a:t>Showed </a:t>
            </a:r>
            <a:r>
              <a:rPr lang="en-US" altLang="ja-JP" dirty="0"/>
              <a:t>sizable longitudinal </a:t>
            </a:r>
            <a:r>
              <a:rPr lang="en-US" altLang="ja-JP" dirty="0" smtClean="0"/>
              <a:t>response</a:t>
            </a:r>
            <a:endParaRPr kumimoji="1" lang="en-US" altLang="ja-JP" b="1" dirty="0" smtClean="0">
              <a:solidFill>
                <a:schemeClr val="accent6"/>
              </a:solidFill>
            </a:endParaRPr>
          </a:p>
          <a:p>
            <a:pPr>
              <a:buFont typeface="Wingdings" charset="2"/>
              <a:buChar char="§"/>
            </a:pPr>
            <a:r>
              <a:rPr kumimoji="1" lang="en-US" altLang="ja-JP" b="1" dirty="0" smtClean="0">
                <a:solidFill>
                  <a:schemeClr val="accent6"/>
                </a:solidFill>
              </a:rPr>
              <a:t>Aimed at form factors, reaction mechanism, appropriate degrees of freedom (</a:t>
            </a:r>
            <a:r>
              <a:rPr kumimoji="1" lang="en-US" altLang="ja-JP" b="1" dirty="0" err="1" smtClean="0">
                <a:solidFill>
                  <a:schemeClr val="accent6"/>
                </a:solidFill>
              </a:rPr>
              <a:t>Regge</a:t>
            </a:r>
            <a:r>
              <a:rPr kumimoji="1" lang="en-US" altLang="ja-JP" b="1" dirty="0" smtClean="0">
                <a:solidFill>
                  <a:schemeClr val="accent6"/>
                </a:solidFill>
              </a:rPr>
              <a:t> models, isobar models, </a:t>
            </a:r>
            <a:endParaRPr kumimoji="1" lang="en-US" altLang="ja-JP" b="1" dirty="0">
              <a:solidFill>
                <a:schemeClr val="accent6"/>
              </a:solidFill>
            </a:endParaRPr>
          </a:p>
          <a:p>
            <a:pPr marL="457200" lvl="3"/>
            <a:r>
              <a:rPr lang="en-US" altLang="ja-JP" dirty="0" smtClean="0"/>
              <a:t>To </a:t>
            </a:r>
            <a:r>
              <a:rPr lang="en-US" altLang="ja-JP" dirty="0" smtClean="0"/>
              <a:t>be continued in Hall C at 12 </a:t>
            </a:r>
            <a:r>
              <a:rPr lang="en-US" altLang="ja-JP" dirty="0" err="1" smtClean="0"/>
              <a:t>GeV</a:t>
            </a:r>
            <a:r>
              <a:rPr lang="en-US" altLang="ja-JP" dirty="0"/>
              <a:t> (E12-09-</a:t>
            </a:r>
            <a:r>
              <a:rPr lang="en-US" altLang="ja-JP" dirty="0" smtClean="0"/>
              <a:t>011)</a:t>
            </a:r>
          </a:p>
          <a:p>
            <a:endParaRPr kumimoji="1" lang="ja-JP" altLang="en-US" sz="2000" dirty="0"/>
          </a:p>
        </p:txBody>
      </p:sp>
      <p:sp>
        <p:nvSpPr>
          <p:cNvPr id="11" name="テキスト ボックス 8"/>
          <p:cNvSpPr txBox="1"/>
          <p:nvPr/>
        </p:nvSpPr>
        <p:spPr>
          <a:xfrm>
            <a:off x="2714612" y="785794"/>
            <a:ext cx="1846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テキスト ボックス 9"/>
          <p:cNvSpPr txBox="1"/>
          <p:nvPr/>
        </p:nvSpPr>
        <p:spPr>
          <a:xfrm>
            <a:off x="2179622" y="816288"/>
            <a:ext cx="5529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solidFill>
                  <a:schemeClr val="accent6">
                    <a:lumMod val="75000"/>
                  </a:schemeClr>
                </a:solidFill>
              </a:rPr>
              <a:t>High Q</a:t>
            </a:r>
            <a:r>
              <a:rPr lang="en-US" altLang="ja-JP" sz="2800" b="1" baseline="30000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altLang="ja-JP" sz="2800" b="1" dirty="0" smtClean="0">
                <a:solidFill>
                  <a:schemeClr val="accent6">
                    <a:lumMod val="75000"/>
                  </a:schemeClr>
                </a:solidFill>
              </a:rPr>
              <a:t> at large (“normal”) angles</a:t>
            </a:r>
            <a:endParaRPr kumimoji="1" lang="ja-JP" alt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500" y="3374159"/>
            <a:ext cx="4508500" cy="34838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806823"/>
          </a:xfrm>
        </p:spPr>
        <p:txBody>
          <a:bodyPr/>
          <a:lstStyle/>
          <a:p>
            <a:r>
              <a:rPr lang="en-US" sz="3200" dirty="0" smtClean="0"/>
              <a:t>The </a:t>
            </a:r>
            <a:r>
              <a:rPr lang="en-US" sz="3200" dirty="0" err="1" smtClean="0"/>
              <a:t>Hypernuclear</a:t>
            </a:r>
            <a:r>
              <a:rPr lang="en-US" sz="3200" dirty="0" smtClean="0"/>
              <a:t> Program to </a:t>
            </a:r>
            <a:r>
              <a:rPr lang="en-US" sz="3200" dirty="0" smtClean="0"/>
              <a:t>date:</a:t>
            </a:r>
            <a:endParaRPr lang="en-US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28</a:t>
            </a:r>
            <a:r>
              <a:rPr lang="en-US" dirty="0" smtClean="0"/>
              <a:t>/</a:t>
            </a:r>
            <a:r>
              <a:rPr lang="en-US" dirty="0" smtClean="0"/>
              <a:t>05/</a:t>
            </a:r>
            <a:r>
              <a:rPr lang="en-US" dirty="0" smtClean="0"/>
              <a:t>2014</a:t>
            </a:r>
          </a:p>
        </p:txBody>
      </p:sp>
      <p:sp>
        <p:nvSpPr>
          <p:cNvPr id="4" name="角丸四角形 6"/>
          <p:cNvSpPr/>
          <p:nvPr/>
        </p:nvSpPr>
        <p:spPr>
          <a:xfrm>
            <a:off x="0" y="1090082"/>
            <a:ext cx="9144000" cy="5266267"/>
          </a:xfrm>
          <a:prstGeom prst="roundRect">
            <a:avLst/>
          </a:prstGeom>
          <a:solidFill>
            <a:schemeClr val="accent2">
              <a:lumMod val="40000"/>
              <a:lumOff val="60000"/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/>
          </a:p>
        </p:txBody>
      </p:sp>
      <p:sp>
        <p:nvSpPr>
          <p:cNvPr id="7" name="テキスト ボックス 2"/>
          <p:cNvSpPr txBox="1"/>
          <p:nvPr/>
        </p:nvSpPr>
        <p:spPr>
          <a:xfrm>
            <a:off x="354105" y="1045370"/>
            <a:ext cx="8710083" cy="5786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 smtClean="0">
                <a:solidFill>
                  <a:schemeClr val="accent6">
                    <a:lumMod val="75000"/>
                  </a:schemeClr>
                </a:solidFill>
              </a:rPr>
              <a:t>Low Q</a:t>
            </a:r>
            <a:r>
              <a:rPr kumimoji="1" lang="en-US" altLang="ja-JP" sz="2400" b="1" baseline="30000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kumimoji="1" lang="en-US" altLang="ja-JP" sz="2400" b="1" dirty="0" smtClean="0">
                <a:solidFill>
                  <a:schemeClr val="accent6">
                    <a:lumMod val="75000"/>
                  </a:schemeClr>
                </a:solidFill>
              </a:rPr>
              <a:t> at small angles</a:t>
            </a:r>
            <a:endParaRPr kumimoji="1" lang="ja-JP" alt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Wingdings" charset="2"/>
              <a:buChar char="§"/>
            </a:pPr>
            <a:r>
              <a:rPr kumimoji="1" lang="en-US" altLang="ja-JP" sz="2000" b="1" dirty="0" smtClean="0">
                <a:solidFill>
                  <a:schemeClr val="accent6"/>
                </a:solidFill>
              </a:rPr>
              <a:t> Same kinematics as </a:t>
            </a:r>
            <a:r>
              <a:rPr kumimoji="1" lang="en-US" altLang="ja-JP" sz="2000" b="1" dirty="0" err="1" smtClean="0">
                <a:solidFill>
                  <a:schemeClr val="accent6"/>
                </a:solidFill>
              </a:rPr>
              <a:t>hypernuclear</a:t>
            </a:r>
            <a:r>
              <a:rPr kumimoji="1" lang="en-US" altLang="ja-JP" sz="2000" b="1" dirty="0" smtClean="0">
                <a:solidFill>
                  <a:schemeClr val="accent6"/>
                </a:solidFill>
              </a:rPr>
              <a:t> spectroscopy </a:t>
            </a:r>
          </a:p>
          <a:p>
            <a:r>
              <a:rPr lang="en-US" altLang="ja-JP" dirty="0" smtClean="0"/>
              <a:t>                  Elementary reaction is an ingredient of </a:t>
            </a:r>
            <a:r>
              <a:rPr lang="en-US" altLang="ja-JP" dirty="0" err="1" smtClean="0"/>
              <a:t>hypernuclear</a:t>
            </a:r>
            <a:r>
              <a:rPr lang="en-US" altLang="ja-JP" dirty="0" smtClean="0"/>
              <a:t> calculation</a:t>
            </a:r>
          </a:p>
          <a:p>
            <a:r>
              <a:rPr kumimoji="1" lang="en-US" altLang="ja-JP" dirty="0" smtClean="0"/>
              <a:t>		Typically start w/ </a:t>
            </a:r>
            <a:r>
              <a:rPr kumimoji="1" lang="en-US" altLang="ja-JP" dirty="0" err="1" smtClean="0"/>
              <a:t>photoproduction</a:t>
            </a:r>
            <a:r>
              <a:rPr kumimoji="1" lang="en-US" altLang="ja-JP" dirty="0" smtClean="0"/>
              <a:t> and extend to </a:t>
            </a:r>
            <a:r>
              <a:rPr kumimoji="1" lang="en-US" altLang="ja-JP" dirty="0" err="1" smtClean="0"/>
              <a:t>electroproduction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	Intrinsically interesting however: </a:t>
            </a:r>
          </a:p>
          <a:p>
            <a:pPr lvl="1"/>
            <a:r>
              <a:rPr lang="en-US" altLang="ja-JP" dirty="0"/>
              <a:t>	</a:t>
            </a:r>
            <a:r>
              <a:rPr lang="en-US" altLang="ja-JP" dirty="0" smtClean="0"/>
              <a:t>	</a:t>
            </a:r>
            <a:r>
              <a:rPr lang="en-US" altLang="ja-JP" dirty="0" err="1" smtClean="0">
                <a:solidFill>
                  <a:srgbClr val="FF0000"/>
                </a:solidFill>
              </a:rPr>
              <a:t>θ</a:t>
            </a:r>
            <a:r>
              <a:rPr lang="en-US" altLang="ja-JP" dirty="0" smtClean="0">
                <a:solidFill>
                  <a:srgbClr val="FF0000"/>
                </a:solidFill>
              </a:rPr>
              <a:t> dependence at small angles not previously measured </a:t>
            </a:r>
          </a:p>
          <a:p>
            <a:pPr lvl="1"/>
            <a:r>
              <a:rPr lang="en-US" altLang="ja-JP" dirty="0">
                <a:solidFill>
                  <a:srgbClr val="FF0000"/>
                </a:solidFill>
              </a:rPr>
              <a:t>	</a:t>
            </a:r>
            <a:r>
              <a:rPr lang="en-US" altLang="ja-JP" dirty="0" smtClean="0">
                <a:solidFill>
                  <a:srgbClr val="FF0000"/>
                </a:solidFill>
              </a:rPr>
              <a:t>	W dependence still open</a:t>
            </a:r>
          </a:p>
          <a:p>
            <a:pPr lvl="1"/>
            <a:r>
              <a:rPr lang="en-US" altLang="ja-JP" dirty="0">
                <a:solidFill>
                  <a:srgbClr val="FF0000"/>
                </a:solidFill>
              </a:rPr>
              <a:t>	</a:t>
            </a:r>
            <a:r>
              <a:rPr lang="en-US" altLang="ja-JP" dirty="0" smtClean="0">
                <a:solidFill>
                  <a:srgbClr val="FF0000"/>
                </a:solidFill>
              </a:rPr>
              <a:t>	Ratio of Λ:Σ</a:t>
            </a:r>
            <a:r>
              <a:rPr lang="en-US" altLang="ja-JP" baseline="30000" dirty="0" smtClean="0">
                <a:solidFill>
                  <a:srgbClr val="FF0000"/>
                </a:solidFill>
              </a:rPr>
              <a:t>0 </a:t>
            </a:r>
            <a:r>
              <a:rPr lang="en-US" altLang="ja-JP" dirty="0" smtClean="0">
                <a:solidFill>
                  <a:srgbClr val="FF0000"/>
                </a:solidFill>
              </a:rPr>
              <a:t>could reveal </a:t>
            </a:r>
            <a:r>
              <a:rPr lang="en-US" altLang="ja-JP" dirty="0" err="1" smtClean="0">
                <a:solidFill>
                  <a:srgbClr val="FF0000"/>
                </a:solidFill>
              </a:rPr>
              <a:t>isospin</a:t>
            </a:r>
            <a:r>
              <a:rPr lang="en-US" altLang="ja-JP" dirty="0" smtClean="0">
                <a:solidFill>
                  <a:srgbClr val="FF0000"/>
                </a:solidFill>
              </a:rPr>
              <a:t> of </a:t>
            </a:r>
            <a:r>
              <a:rPr lang="en-US" altLang="ja-JP" dirty="0" err="1" smtClean="0">
                <a:solidFill>
                  <a:srgbClr val="FF0000"/>
                </a:solidFill>
              </a:rPr>
              <a:t>diquarks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lvl="1"/>
            <a:r>
              <a:rPr lang="en-US" altLang="ja-JP" baseline="30000" dirty="0"/>
              <a:t>	</a:t>
            </a:r>
            <a:r>
              <a:rPr lang="en-US" altLang="ja-JP" baseline="30000" dirty="0" smtClean="0"/>
              <a:t>	</a:t>
            </a:r>
          </a:p>
          <a:p>
            <a:pPr>
              <a:buFont typeface="Wingdings" charset="2"/>
              <a:buChar char="§"/>
            </a:pPr>
            <a:r>
              <a:rPr kumimoji="1" lang="en-US" altLang="ja-JP" sz="2000" b="1" dirty="0" smtClean="0">
                <a:solidFill>
                  <a:schemeClr val="accent6"/>
                </a:solidFill>
              </a:rPr>
              <a:t> </a:t>
            </a:r>
            <a:r>
              <a:rPr kumimoji="1" lang="en-US" altLang="ja-JP" sz="2000" b="1" dirty="0" err="1">
                <a:solidFill>
                  <a:schemeClr val="accent6"/>
                </a:solidFill>
              </a:rPr>
              <a:t>Hypernuclear</a:t>
            </a:r>
            <a:r>
              <a:rPr kumimoji="1" lang="en-US" altLang="ja-JP" sz="2000" b="1" dirty="0">
                <a:solidFill>
                  <a:schemeClr val="accent6"/>
                </a:solidFill>
              </a:rPr>
              <a:t> setup </a:t>
            </a:r>
            <a:endParaRPr kumimoji="1" lang="en-US" altLang="ja-JP" sz="2000" b="1" dirty="0" smtClean="0">
              <a:solidFill>
                <a:schemeClr val="accent6"/>
              </a:solidFill>
            </a:endParaRPr>
          </a:p>
          <a:p>
            <a:pPr lvl="1"/>
            <a:r>
              <a:rPr lang="en-US" altLang="ja-JP" dirty="0" smtClean="0"/>
              <a:t>	Utilized </a:t>
            </a:r>
            <a:r>
              <a:rPr lang="en-US" altLang="ja-JP" dirty="0"/>
              <a:t>cryogenic, waterfall or CH2 targets  </a:t>
            </a:r>
          </a:p>
          <a:p>
            <a:pPr lvl="1"/>
            <a:r>
              <a:rPr lang="en-US" altLang="ja-JP" dirty="0"/>
              <a:t>	Very clean spectra with low backgrounds</a:t>
            </a:r>
          </a:p>
          <a:p>
            <a:pPr lvl="1"/>
            <a:r>
              <a:rPr lang="en-US" altLang="ja-JP" dirty="0" smtClean="0">
                <a:sym typeface="Wingdings"/>
              </a:rPr>
              <a:t>    </a:t>
            </a:r>
            <a:r>
              <a:rPr lang="en-US" altLang="ja-JP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altLang="ja-JP" dirty="0" smtClean="0">
                <a:sym typeface="Wingdings"/>
              </a:rPr>
              <a:t> </a:t>
            </a:r>
            <a:r>
              <a:rPr lang="en-US" altLang="ja-JP" dirty="0">
                <a:sym typeface="Wingdings"/>
              </a:rPr>
              <a:t>Luminosity well understood but acceptances take work</a:t>
            </a:r>
          </a:p>
          <a:p>
            <a:pPr lvl="1"/>
            <a:r>
              <a:rPr lang="en-US" altLang="ja-JP" dirty="0" smtClean="0">
                <a:sym typeface="Wingdings"/>
              </a:rPr>
              <a:t>          Precise </a:t>
            </a:r>
            <a:r>
              <a:rPr lang="en-US" altLang="ja-JP" dirty="0">
                <a:sym typeface="Wingdings"/>
              </a:rPr>
              <a:t>cross sections </a:t>
            </a:r>
            <a:r>
              <a:rPr lang="en-US" altLang="ja-JP" dirty="0" smtClean="0">
                <a:sym typeface="Wingdings"/>
              </a:rPr>
              <a:t>obtained</a:t>
            </a:r>
            <a:endParaRPr kumimoji="1" lang="en-US" altLang="ja-JP" sz="2000" b="1" dirty="0" smtClean="0">
              <a:solidFill>
                <a:schemeClr val="accent6"/>
              </a:solidFill>
            </a:endParaRPr>
          </a:p>
          <a:p>
            <a:pPr>
              <a:buFont typeface="Wingdings" charset="2"/>
              <a:buChar char="§"/>
            </a:pPr>
            <a:r>
              <a:rPr kumimoji="1" lang="en-US" altLang="ja-JP" sz="2000" b="1" dirty="0" smtClean="0">
                <a:solidFill>
                  <a:schemeClr val="accent6"/>
                </a:solidFill>
              </a:rPr>
              <a:t>Odd piece of phase space</a:t>
            </a:r>
          </a:p>
          <a:p>
            <a:pPr lvl="1"/>
            <a:r>
              <a:rPr kumimoji="1" lang="en-US" altLang="ja-JP" sz="2000" b="1" dirty="0"/>
              <a:t>	</a:t>
            </a:r>
            <a:r>
              <a:rPr kumimoji="1" lang="en-US" altLang="ja-JP" dirty="0" smtClean="0"/>
              <a:t>Critical for interpreting </a:t>
            </a:r>
            <a:r>
              <a:rPr kumimoji="1" lang="en-US" altLang="ja-JP" dirty="0" err="1" smtClean="0"/>
              <a:t>hypernuclear</a:t>
            </a:r>
            <a:r>
              <a:rPr kumimoji="1" lang="en-US" altLang="ja-JP" dirty="0" smtClean="0"/>
              <a:t> measurements</a:t>
            </a:r>
          </a:p>
          <a:p>
            <a:pPr lvl="1"/>
            <a:r>
              <a:rPr kumimoji="1" lang="en-US" altLang="ja-JP" dirty="0">
                <a:solidFill>
                  <a:schemeClr val="accent6"/>
                </a:solidFill>
              </a:rPr>
              <a:t>	</a:t>
            </a:r>
            <a:r>
              <a:rPr kumimoji="1" lang="en-US" altLang="ja-JP" dirty="0" smtClean="0">
                <a:solidFill>
                  <a:srgbClr val="000000"/>
                </a:solidFill>
              </a:rPr>
              <a:t>Almost real photons but …</a:t>
            </a:r>
          </a:p>
          <a:p>
            <a:pPr lvl="1"/>
            <a:r>
              <a:rPr kumimoji="1" lang="en-US" altLang="ja-JP" dirty="0">
                <a:solidFill>
                  <a:srgbClr val="000000"/>
                </a:solidFill>
              </a:rPr>
              <a:t>	</a:t>
            </a:r>
            <a:r>
              <a:rPr kumimoji="1" lang="en-US" altLang="ja-JP" dirty="0" smtClean="0">
                <a:solidFill>
                  <a:srgbClr val="000000"/>
                </a:solidFill>
              </a:rPr>
              <a:t>Possible to do very limited Q</a:t>
            </a:r>
            <a:r>
              <a:rPr kumimoji="1" lang="en-US" altLang="ja-JP" baseline="30000" dirty="0" smtClean="0">
                <a:solidFill>
                  <a:srgbClr val="000000"/>
                </a:solidFill>
              </a:rPr>
              <a:t>2</a:t>
            </a:r>
            <a:r>
              <a:rPr kumimoji="1" lang="en-US" altLang="ja-JP" dirty="0" smtClean="0">
                <a:solidFill>
                  <a:srgbClr val="000000"/>
                </a:solidFill>
              </a:rPr>
              <a:t> (slope?)</a:t>
            </a:r>
            <a:r>
              <a:rPr kumimoji="1" lang="en-US" altLang="ja-JP" dirty="0" smtClean="0">
                <a:solidFill>
                  <a:schemeClr val="accent6"/>
                </a:solidFill>
              </a:rPr>
              <a:t> </a:t>
            </a:r>
            <a:endParaRPr kumimoji="1" lang="en-US" altLang="ja-JP" dirty="0">
              <a:solidFill>
                <a:schemeClr val="accent6"/>
              </a:solidFill>
            </a:endParaRPr>
          </a:p>
          <a:p>
            <a:pPr>
              <a:buFont typeface="Wingdings" charset="2"/>
              <a:buChar char="§"/>
            </a:pPr>
            <a:endParaRPr kumimoji="1" lang="en-US" altLang="ja-JP" sz="2000" b="1" dirty="0">
              <a:solidFill>
                <a:schemeClr val="accent6"/>
              </a:solidFill>
            </a:endParaRPr>
          </a:p>
          <a:p>
            <a:pPr lvl="1"/>
            <a:r>
              <a:rPr lang="en-US" altLang="ja-JP" dirty="0" smtClean="0"/>
              <a:t>	</a:t>
            </a:r>
            <a:endParaRPr kumimoji="1" lang="ja-JP" altLang="en-US" dirty="0"/>
          </a:p>
        </p:txBody>
      </p:sp>
      <p:sp>
        <p:nvSpPr>
          <p:cNvPr id="11" name="テキスト ボックス 8"/>
          <p:cNvSpPr txBox="1"/>
          <p:nvPr/>
        </p:nvSpPr>
        <p:spPr>
          <a:xfrm>
            <a:off x="2714612" y="785794"/>
            <a:ext cx="1846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17" y="678391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598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models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543091"/>
            <a:ext cx="7035800" cy="3823691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28/</a:t>
            </a:r>
            <a:r>
              <a:rPr lang="en-US" dirty="0" smtClean="0"/>
              <a:t>05</a:t>
            </a:r>
            <a:r>
              <a:rPr lang="en-US" dirty="0"/>
              <a:t>/</a:t>
            </a:r>
            <a:r>
              <a:rPr lang="en-US" dirty="0" smtClean="0"/>
              <a:t>2014</a:t>
            </a:r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gradFill rotWithShape="0">
            <a:gsLst>
              <a:gs pos="0">
                <a:srgbClr val="C0C0C0">
                  <a:gamma/>
                  <a:shade val="77255"/>
                  <a:invGamma/>
                </a:srgbClr>
              </a:gs>
              <a:gs pos="100000">
                <a:srgbClr val="C0C0C0">
                  <a:alpha val="22000"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762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solidFill>
                  <a:srgbClr val="990000"/>
                </a:solidFill>
                <a:latin typeface="Verdana" charset="0"/>
              </a:rPr>
              <a:t>H </a:t>
            </a:r>
            <a:r>
              <a:rPr lang="en-US" sz="2400" dirty="0">
                <a:latin typeface="Verdana" charset="0"/>
              </a:rPr>
              <a:t>target – The elementary process </a:t>
            </a:r>
            <a:r>
              <a:rPr lang="it-IT" sz="2400" b="1" baseline="30000" dirty="0">
                <a:solidFill>
                  <a:srgbClr val="0000FF"/>
                </a:solidFill>
                <a:latin typeface="Verdana" charset="0"/>
              </a:rPr>
              <a:t>1</a:t>
            </a:r>
            <a:r>
              <a:rPr lang="it-IT" sz="2400" b="1" dirty="0">
                <a:solidFill>
                  <a:srgbClr val="0000FF"/>
                </a:solidFill>
                <a:latin typeface="Verdana" charset="0"/>
              </a:rPr>
              <a:t>H</a:t>
            </a:r>
            <a:r>
              <a:rPr lang="it-IT" sz="2400" dirty="0">
                <a:solidFill>
                  <a:srgbClr val="0000FF"/>
                </a:solidFill>
                <a:latin typeface="Verdana" charset="0"/>
              </a:rPr>
              <a:t>(e,e’</a:t>
            </a:r>
            <a:r>
              <a:rPr lang="it-IT" sz="2400" dirty="0" err="1">
                <a:solidFill>
                  <a:srgbClr val="0000FF"/>
                </a:solidFill>
                <a:latin typeface="Verdana" charset="0"/>
              </a:rPr>
              <a:t>K</a:t>
            </a:r>
            <a:r>
              <a:rPr lang="it-IT" sz="2400" dirty="0">
                <a:solidFill>
                  <a:srgbClr val="0000FF"/>
                </a:solidFill>
                <a:latin typeface="Verdana" charset="0"/>
              </a:rPr>
              <a:t>)</a:t>
            </a:r>
            <a:r>
              <a:rPr lang="it-IT" sz="2400" b="1" dirty="0" err="1">
                <a:solidFill>
                  <a:srgbClr val="800000"/>
                </a:solidFill>
                <a:latin typeface="Symbol" charset="2"/>
              </a:rPr>
              <a:t>L</a:t>
            </a:r>
            <a:r>
              <a:rPr lang="it-IT" sz="2400" b="1" dirty="0">
                <a:solidFill>
                  <a:srgbClr val="800000"/>
                </a:solidFill>
                <a:latin typeface="Symbol" charset="2"/>
              </a:rPr>
              <a:t> 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28600" y="762000"/>
            <a:ext cx="8915400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it-IT" sz="1800" dirty="0" err="1" smtClean="0">
                <a:solidFill>
                  <a:srgbClr val="0000FF"/>
                </a:solidFill>
              </a:rPr>
              <a:t>JLab</a:t>
            </a:r>
            <a:r>
              <a:rPr lang="it-IT" sz="1800" dirty="0" smtClean="0">
                <a:solidFill>
                  <a:srgbClr val="0000FF"/>
                </a:solidFill>
              </a:rPr>
              <a:t> </a:t>
            </a:r>
            <a:r>
              <a:rPr lang="it-IT" sz="1800" dirty="0" err="1" smtClean="0">
                <a:solidFill>
                  <a:srgbClr val="0000FF"/>
                </a:solidFill>
              </a:rPr>
              <a:t>hypernuclear</a:t>
            </a:r>
            <a:r>
              <a:rPr lang="it-IT" sz="1800" dirty="0" smtClean="0">
                <a:solidFill>
                  <a:srgbClr val="0000FF"/>
                </a:solidFill>
              </a:rPr>
              <a:t> </a:t>
            </a:r>
            <a:r>
              <a:rPr lang="it-IT" sz="1800" dirty="0" err="1">
                <a:solidFill>
                  <a:srgbClr val="0000FF"/>
                </a:solidFill>
              </a:rPr>
              <a:t>experiments</a:t>
            </a:r>
            <a:r>
              <a:rPr lang="it-IT" sz="1800" dirty="0" smtClean="0">
                <a:solidFill>
                  <a:srgbClr val="0000FF"/>
                </a:solidFill>
              </a:rPr>
              <a:t> </a:t>
            </a:r>
            <a:r>
              <a:rPr lang="it-IT" sz="1800" dirty="0" err="1" smtClean="0">
                <a:solidFill>
                  <a:srgbClr val="0000FF"/>
                </a:solidFill>
              </a:rPr>
              <a:t>detect</a:t>
            </a:r>
            <a:r>
              <a:rPr lang="it-IT" sz="1800" dirty="0" smtClean="0">
                <a:solidFill>
                  <a:srgbClr val="0000FF"/>
                </a:solidFill>
              </a:rPr>
              <a:t> </a:t>
            </a:r>
            <a:r>
              <a:rPr lang="it-IT" dirty="0" err="1" smtClean="0">
                <a:solidFill>
                  <a:srgbClr val="0000FF"/>
                </a:solidFill>
              </a:rPr>
              <a:t>K</a:t>
            </a:r>
            <a:r>
              <a:rPr lang="it-IT" baseline="30000" dirty="0" err="1" smtClean="0">
                <a:solidFill>
                  <a:srgbClr val="0000FF"/>
                </a:solidFill>
              </a:rPr>
              <a:t>+</a:t>
            </a:r>
            <a:r>
              <a:rPr lang="it-IT" dirty="0" smtClean="0">
                <a:solidFill>
                  <a:srgbClr val="0000FF"/>
                </a:solidFill>
              </a:rPr>
              <a:t> </a:t>
            </a:r>
            <a:r>
              <a:rPr lang="it-IT" sz="1800" dirty="0" smtClean="0">
                <a:solidFill>
                  <a:srgbClr val="0000FF"/>
                </a:solidFill>
              </a:rPr>
              <a:t>at </a:t>
            </a:r>
            <a:r>
              <a:rPr lang="it-IT" sz="1800" dirty="0" err="1" smtClean="0">
                <a:solidFill>
                  <a:srgbClr val="0000FF"/>
                </a:solidFill>
              </a:rPr>
              <a:t>small</a:t>
            </a:r>
            <a:r>
              <a:rPr lang="it-IT" sz="1800" dirty="0" smtClean="0">
                <a:solidFill>
                  <a:srgbClr val="0000FF"/>
                </a:solidFill>
              </a:rPr>
              <a:t> </a:t>
            </a:r>
            <a:r>
              <a:rPr lang="it-IT" sz="1800" dirty="0" err="1" smtClean="0">
                <a:solidFill>
                  <a:srgbClr val="0000FF"/>
                </a:solidFill>
              </a:rPr>
              <a:t>angles</a:t>
            </a:r>
            <a:r>
              <a:rPr lang="it-IT" sz="1800" dirty="0" smtClean="0">
                <a:solidFill>
                  <a:srgbClr val="0000FF"/>
                </a:solidFill>
              </a:rPr>
              <a:t> &amp; low </a:t>
            </a:r>
            <a:r>
              <a:rPr lang="it-IT" sz="1800" dirty="0">
                <a:solidFill>
                  <a:srgbClr val="0000FF"/>
                </a:solidFill>
              </a:rPr>
              <a:t>Q</a:t>
            </a:r>
            <a:r>
              <a:rPr lang="it-IT" sz="1800" baseline="30000" dirty="0">
                <a:solidFill>
                  <a:srgbClr val="0000FF"/>
                </a:solidFill>
              </a:rPr>
              <a:t>2 </a:t>
            </a:r>
            <a:r>
              <a:rPr lang="it-IT" sz="1800" dirty="0">
                <a:solidFill>
                  <a:srgbClr val="0000FF"/>
                </a:solidFill>
              </a:rPr>
              <a:t>(</a:t>
            </a:r>
            <a:r>
              <a:rPr lang="it-IT" sz="1800" b="1" dirty="0" err="1">
                <a:solidFill>
                  <a:srgbClr val="0000FF"/>
                </a:solidFill>
              </a:rPr>
              <a:t>close</a:t>
            </a:r>
            <a:r>
              <a:rPr lang="it-IT" sz="1800" b="1" dirty="0">
                <a:solidFill>
                  <a:srgbClr val="0000FF"/>
                </a:solidFill>
              </a:rPr>
              <a:t> </a:t>
            </a:r>
            <a:r>
              <a:rPr lang="it-IT" sz="1800" b="1" dirty="0" err="1" smtClean="0">
                <a:solidFill>
                  <a:srgbClr val="0000FF"/>
                </a:solidFill>
              </a:rPr>
              <a:t>to</a:t>
            </a:r>
            <a:r>
              <a:rPr lang="it-IT" sz="1800" b="1" dirty="0" smtClean="0">
                <a:solidFill>
                  <a:srgbClr val="0000FF"/>
                </a:solidFill>
              </a:rPr>
              <a:t> </a:t>
            </a:r>
            <a:r>
              <a:rPr lang="it-IT" sz="1800" b="1" dirty="0" err="1">
                <a:solidFill>
                  <a:srgbClr val="0000FF"/>
                </a:solidFill>
              </a:rPr>
              <a:t>photon-point</a:t>
            </a:r>
            <a:r>
              <a:rPr lang="it-IT" sz="1800" b="1" dirty="0">
                <a:solidFill>
                  <a:srgbClr val="0000FF"/>
                </a:solidFill>
              </a:rPr>
              <a:t>)</a:t>
            </a:r>
            <a:r>
              <a:rPr lang="it-IT" sz="1800" b="1" dirty="0" smtClean="0">
                <a:solidFill>
                  <a:srgbClr val="0000FF"/>
                </a:solidFill>
              </a:rPr>
              <a:t>.</a:t>
            </a:r>
            <a:endParaRPr lang="it-IT" sz="1800" dirty="0" smtClean="0">
              <a:solidFill>
                <a:srgbClr val="0000FF"/>
              </a:solidFill>
            </a:endParaRPr>
          </a:p>
          <a:p>
            <a:r>
              <a:rPr lang="it-IT" sz="1800" dirty="0" err="1" smtClean="0">
                <a:solidFill>
                  <a:srgbClr val="AA222A"/>
                </a:solidFill>
              </a:rPr>
              <a:t>Region</a:t>
            </a:r>
            <a:r>
              <a:rPr lang="it-IT" sz="1800" dirty="0" smtClean="0">
                <a:solidFill>
                  <a:srgbClr val="AA222A"/>
                </a:solidFill>
              </a:rPr>
              <a:t> </a:t>
            </a:r>
            <a:r>
              <a:rPr lang="it-IT" sz="1800" dirty="0" err="1" smtClean="0">
                <a:solidFill>
                  <a:srgbClr val="AA222A"/>
                </a:solidFill>
              </a:rPr>
              <a:t>not</a:t>
            </a:r>
            <a:r>
              <a:rPr lang="it-IT" sz="1800" dirty="0" smtClean="0">
                <a:solidFill>
                  <a:srgbClr val="AA222A"/>
                </a:solidFill>
              </a:rPr>
              <a:t> </a:t>
            </a:r>
            <a:r>
              <a:rPr lang="it-IT" sz="1800" dirty="0" err="1" smtClean="0">
                <a:solidFill>
                  <a:srgbClr val="AA222A"/>
                </a:solidFill>
              </a:rPr>
              <a:t>covered</a:t>
            </a:r>
            <a:r>
              <a:rPr lang="it-IT" sz="1800" dirty="0" smtClean="0">
                <a:solidFill>
                  <a:srgbClr val="AA222A"/>
                </a:solidFill>
              </a:rPr>
              <a:t> </a:t>
            </a:r>
            <a:r>
              <a:rPr lang="it-IT" sz="1800" dirty="0" err="1" smtClean="0">
                <a:solidFill>
                  <a:srgbClr val="AA222A"/>
                </a:solidFill>
              </a:rPr>
              <a:t>existing</a:t>
            </a:r>
            <a:r>
              <a:rPr lang="it-IT" sz="1800" dirty="0" smtClean="0">
                <a:solidFill>
                  <a:srgbClr val="AA222A"/>
                </a:solidFill>
              </a:rPr>
              <a:t> </a:t>
            </a:r>
            <a:r>
              <a:rPr lang="it-IT" sz="1800" dirty="0" err="1" smtClean="0">
                <a:solidFill>
                  <a:srgbClr val="AA222A"/>
                </a:solidFill>
              </a:rPr>
              <a:t>photo</a:t>
            </a:r>
            <a:r>
              <a:rPr lang="it-IT" sz="1800" dirty="0" err="1">
                <a:solidFill>
                  <a:srgbClr val="AA222A"/>
                </a:solidFill>
              </a:rPr>
              <a:t>-</a:t>
            </a:r>
            <a:r>
              <a:rPr lang="it-IT" sz="1800" dirty="0">
                <a:solidFill>
                  <a:srgbClr val="AA222A"/>
                </a:solidFill>
              </a:rPr>
              <a:t> and </a:t>
            </a:r>
            <a:r>
              <a:rPr lang="it-IT" sz="1800" dirty="0" err="1">
                <a:solidFill>
                  <a:srgbClr val="AA222A"/>
                </a:solidFill>
              </a:rPr>
              <a:t>electroproduction</a:t>
            </a:r>
            <a:r>
              <a:rPr lang="it-IT" sz="1800" dirty="0">
                <a:solidFill>
                  <a:srgbClr val="AA222A"/>
                </a:solidFill>
              </a:rPr>
              <a:t> data</a:t>
            </a:r>
            <a:r>
              <a:rPr lang="it-IT" sz="1800" dirty="0" smtClean="0">
                <a:solidFill>
                  <a:srgbClr val="AA222A"/>
                </a:solidFill>
              </a:rPr>
              <a:t> CLAS</a:t>
            </a:r>
            <a:r>
              <a:rPr lang="it-IT" sz="1800" dirty="0">
                <a:solidFill>
                  <a:srgbClr val="AA222A"/>
                </a:solidFill>
              </a:rPr>
              <a:t>, SAPHIR, and </a:t>
            </a:r>
            <a:r>
              <a:rPr lang="it-IT" sz="1800" dirty="0" smtClean="0">
                <a:solidFill>
                  <a:srgbClr val="AA222A"/>
                </a:solidFill>
              </a:rPr>
              <a:t>LEPS.</a:t>
            </a:r>
            <a:endParaRPr lang="it-IT" sz="1800" dirty="0">
              <a:solidFill>
                <a:srgbClr val="AA222A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143000" y="5875182"/>
            <a:ext cx="6819900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it-IT" sz="1800" dirty="0" err="1" smtClean="0"/>
              <a:t>Models</a:t>
            </a:r>
            <a:r>
              <a:rPr lang="it-IT" sz="1800" dirty="0" smtClean="0"/>
              <a:t> </a:t>
            </a:r>
            <a:r>
              <a:rPr lang="it-IT" sz="1800" dirty="0" err="1" smtClean="0"/>
              <a:t>differ</a:t>
            </a:r>
            <a:r>
              <a:rPr lang="it-IT" sz="1800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</a:t>
            </a:r>
            <a:r>
              <a:rPr lang="it-IT" dirty="0" err="1" smtClean="0"/>
              <a:t>very</a:t>
            </a:r>
            <a:r>
              <a:rPr lang="it-IT" dirty="0" smtClean="0"/>
              <a:t> </a:t>
            </a:r>
            <a:r>
              <a:rPr lang="it-IT" dirty="0" err="1" smtClean="0"/>
              <a:t>forward</a:t>
            </a:r>
            <a:r>
              <a:rPr lang="it-IT" sz="1800" dirty="0" smtClean="0"/>
              <a:t> </a:t>
            </a:r>
            <a:r>
              <a:rPr lang="it-IT" dirty="0" err="1" smtClean="0"/>
              <a:t>angles</a:t>
            </a:r>
            <a:r>
              <a:rPr lang="it-IT" sz="1800" dirty="0" smtClean="0"/>
              <a:t>. </a:t>
            </a:r>
            <a:endParaRPr lang="it-IT" sz="1800" dirty="0" smtClean="0"/>
          </a:p>
          <a:p>
            <a:r>
              <a:rPr lang="it-IT" sz="1800" dirty="0" err="1" smtClean="0"/>
              <a:t>Also</a:t>
            </a:r>
            <a:r>
              <a:rPr lang="it-IT" sz="1800" dirty="0" smtClean="0"/>
              <a:t> </a:t>
            </a:r>
            <a:r>
              <a:rPr lang="it-IT" dirty="0" err="1" smtClean="0"/>
              <a:t>m</a:t>
            </a:r>
            <a:r>
              <a:rPr lang="it-IT" sz="1800" dirty="0" err="1" smtClean="0"/>
              <a:t>akes</a:t>
            </a:r>
            <a:r>
              <a:rPr lang="it-IT" sz="1800" dirty="0" smtClean="0"/>
              <a:t> </a:t>
            </a:r>
            <a:r>
              <a:rPr lang="it-IT" sz="1800" dirty="0" err="1"/>
              <a:t>interpretation</a:t>
            </a:r>
            <a:r>
              <a:rPr lang="it-IT" sz="1800" dirty="0"/>
              <a:t> </a:t>
            </a:r>
            <a:r>
              <a:rPr lang="it-IT" sz="1800" dirty="0" err="1"/>
              <a:t>of</a:t>
            </a:r>
            <a:r>
              <a:rPr lang="it-IT" sz="1800" dirty="0"/>
              <a:t> </a:t>
            </a:r>
            <a:r>
              <a:rPr lang="it-IT" sz="1800" dirty="0" err="1"/>
              <a:t>obtained</a:t>
            </a:r>
            <a:r>
              <a:rPr lang="it-IT" sz="1800" dirty="0"/>
              <a:t> </a:t>
            </a:r>
            <a:r>
              <a:rPr lang="it-IT" sz="1800" dirty="0" err="1"/>
              <a:t>hypernuclear</a:t>
            </a:r>
            <a:r>
              <a:rPr lang="it-IT" sz="1800" dirty="0"/>
              <a:t> </a:t>
            </a:r>
            <a:r>
              <a:rPr lang="it-IT" sz="1800" dirty="0" err="1"/>
              <a:t>spectra</a:t>
            </a:r>
            <a:r>
              <a:rPr lang="it-IT" sz="1800" dirty="0"/>
              <a:t> </a:t>
            </a:r>
            <a:r>
              <a:rPr lang="it-IT" sz="1800" dirty="0" err="1"/>
              <a:t>difficult</a:t>
            </a:r>
            <a:r>
              <a:rPr lang="it-IT" sz="1800" dirty="0"/>
              <a:t>.</a:t>
            </a:r>
          </a:p>
        </p:txBody>
      </p:sp>
      <p:sp>
        <p:nvSpPr>
          <p:cNvPr id="8" name="AutoShape 12"/>
          <p:cNvSpPr>
            <a:spLocks/>
          </p:cNvSpPr>
          <p:nvPr/>
        </p:nvSpPr>
        <p:spPr bwMode="auto">
          <a:xfrm rot="5400000">
            <a:off x="2044700" y="3740150"/>
            <a:ext cx="304800" cy="685800"/>
          </a:xfrm>
          <a:prstGeom prst="rightBrace">
            <a:avLst>
              <a:gd name="adj1" fmla="val 18750"/>
              <a:gd name="adj2" fmla="val 50000"/>
            </a:avLst>
          </a:prstGeom>
          <a:noFill/>
          <a:ln w="25400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 flipH="1" flipV="1">
            <a:off x="2222500" y="4235450"/>
            <a:ext cx="850900" cy="1131332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3073400" y="5207000"/>
            <a:ext cx="1574800" cy="646331"/>
          </a:xfrm>
          <a:prstGeom prst="rect">
            <a:avLst/>
          </a:prstGeom>
          <a:solidFill>
            <a:schemeClr val="bg1"/>
          </a:solidFill>
          <a:ln w="25400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it-IT" sz="1800" dirty="0" err="1"/>
              <a:t>Lack</a:t>
            </a:r>
            <a:r>
              <a:rPr lang="it-IT" sz="1800" dirty="0" smtClean="0"/>
              <a:t> </a:t>
            </a:r>
            <a:r>
              <a:rPr lang="it-IT" sz="1800" dirty="0" err="1" smtClean="0"/>
              <a:t>forward</a:t>
            </a:r>
            <a:r>
              <a:rPr lang="it-IT" sz="1800" dirty="0" smtClean="0"/>
              <a:t> angle data</a:t>
            </a:r>
            <a:endParaRPr lang="it-IT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gradFill rotWithShape="0">
            <a:gsLst>
              <a:gs pos="0">
                <a:srgbClr val="C0C0C0">
                  <a:gamma/>
                  <a:shade val="77255"/>
                  <a:invGamma/>
                </a:srgbClr>
              </a:gs>
              <a:gs pos="100000">
                <a:srgbClr val="C0C0C0">
                  <a:alpha val="22000"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28</a:t>
            </a:r>
            <a:r>
              <a:rPr lang="en-US" dirty="0" smtClean="0"/>
              <a:t>/</a:t>
            </a:r>
            <a:r>
              <a:rPr lang="en-US" dirty="0"/>
              <a:t>05/</a:t>
            </a:r>
            <a:r>
              <a:rPr lang="en-US" dirty="0" smtClean="0"/>
              <a:t>2014</a:t>
            </a:r>
            <a:endParaRPr lang="en-US" dirty="0"/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685800" y="5771574"/>
            <a:ext cx="67818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 typeface="Arial"/>
              <a:buChar char="•"/>
            </a:pPr>
            <a:r>
              <a:rPr lang="en-US" sz="1600" dirty="0"/>
              <a:t>None of the models is able to describe the data over the entire range</a:t>
            </a:r>
          </a:p>
          <a:p>
            <a:r>
              <a:rPr lang="en-US" sz="1600" dirty="0" smtClean="0"/>
              <a:t>E94-107</a:t>
            </a:r>
            <a:r>
              <a:rPr lang="en-US" sz="1600" dirty="0" smtClean="0"/>
              <a:t> </a:t>
            </a:r>
            <a:r>
              <a:rPr lang="en-US" sz="1600" dirty="0"/>
              <a:t>data is </a:t>
            </a:r>
            <a:r>
              <a:rPr lang="en-US" sz="1600" dirty="0" err="1"/>
              <a:t>electroproduction</a:t>
            </a:r>
            <a:r>
              <a:rPr lang="en-US" sz="1600" dirty="0"/>
              <a:t> – could longitudinal amplitudes </a:t>
            </a:r>
            <a:r>
              <a:rPr lang="en-US" sz="1600" dirty="0" smtClean="0"/>
              <a:t>play a role</a:t>
            </a:r>
            <a:r>
              <a:rPr lang="en-US" sz="1600" dirty="0" smtClean="0"/>
              <a:t>?</a:t>
            </a:r>
            <a:endParaRPr lang="en-US" sz="1600" dirty="0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762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latin typeface="Verdana" charset="0"/>
              </a:rPr>
              <a:t>R</a:t>
            </a:r>
            <a:r>
              <a:rPr lang="en-US" sz="2400" dirty="0">
                <a:latin typeface="Verdana" charset="0"/>
              </a:rPr>
              <a:t>esults on </a:t>
            </a:r>
            <a:r>
              <a:rPr lang="en-US" sz="2400" b="1" dirty="0">
                <a:solidFill>
                  <a:srgbClr val="990000"/>
                </a:solidFill>
                <a:latin typeface="Verdana" charset="0"/>
              </a:rPr>
              <a:t>H </a:t>
            </a:r>
            <a:r>
              <a:rPr lang="en-US" sz="2400" dirty="0">
                <a:latin typeface="Verdana" charset="0"/>
              </a:rPr>
              <a:t>target –</a:t>
            </a:r>
            <a:r>
              <a:rPr lang="en-US" sz="2400" dirty="0" smtClean="0">
                <a:latin typeface="Verdana" charset="0"/>
              </a:rPr>
              <a:t> Angular distribution</a:t>
            </a:r>
            <a:endParaRPr lang="it-IT" sz="2400" b="1" dirty="0">
              <a:solidFill>
                <a:srgbClr val="800000"/>
              </a:solidFill>
              <a:latin typeface="Symbol" charset="2"/>
            </a:endParaRPr>
          </a:p>
        </p:txBody>
      </p:sp>
      <p:pic>
        <p:nvPicPr>
          <p:cNvPr id="8" name="Picture 7" descr="models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003300"/>
            <a:ext cx="7416800" cy="46294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gradFill rotWithShape="0">
            <a:gsLst>
              <a:gs pos="0">
                <a:srgbClr val="C0C0C0">
                  <a:gamma/>
                  <a:shade val="77255"/>
                  <a:invGamma/>
                </a:srgbClr>
              </a:gs>
              <a:gs pos="100000">
                <a:srgbClr val="C0C0C0">
                  <a:alpha val="22000"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28</a:t>
            </a:r>
            <a:r>
              <a:rPr lang="en-US" dirty="0" smtClean="0"/>
              <a:t>/</a:t>
            </a:r>
            <a:r>
              <a:rPr lang="en-US" dirty="0"/>
              <a:t>05/</a:t>
            </a:r>
            <a:r>
              <a:rPr lang="en-US" dirty="0" smtClean="0"/>
              <a:t>2014</a:t>
            </a:r>
            <a:endParaRPr lang="en-US" dirty="0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762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latin typeface="Verdana" charset="0"/>
              </a:rPr>
              <a:t>R</a:t>
            </a:r>
            <a:r>
              <a:rPr lang="en-US" sz="2400" dirty="0">
                <a:latin typeface="Verdana" charset="0"/>
              </a:rPr>
              <a:t>esults on </a:t>
            </a:r>
            <a:r>
              <a:rPr lang="en-US" sz="2400" b="1" dirty="0">
                <a:solidFill>
                  <a:srgbClr val="990000"/>
                </a:solidFill>
                <a:latin typeface="Verdana" charset="0"/>
              </a:rPr>
              <a:t>H </a:t>
            </a:r>
            <a:r>
              <a:rPr lang="en-US" sz="2400" dirty="0">
                <a:latin typeface="Verdana" charset="0"/>
              </a:rPr>
              <a:t>target –</a:t>
            </a:r>
            <a:r>
              <a:rPr lang="en-US" sz="2400" dirty="0" smtClean="0">
                <a:latin typeface="Verdana" charset="0"/>
              </a:rPr>
              <a:t> Transverse estimate</a:t>
            </a:r>
            <a:endParaRPr lang="it-IT" sz="2400" b="1" dirty="0">
              <a:solidFill>
                <a:srgbClr val="800000"/>
              </a:solidFill>
              <a:latin typeface="Symbol" charset="2"/>
            </a:endParaRPr>
          </a:p>
        </p:txBody>
      </p:sp>
      <p:pic>
        <p:nvPicPr>
          <p:cNvPr id="5" name="Picture 4" descr="models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003300"/>
            <a:ext cx="7772400" cy="4851400"/>
          </a:xfrm>
          <a:prstGeom prst="rect">
            <a:avLst/>
          </a:prstGeom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354106" y="5854700"/>
            <a:ext cx="56656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2">
              <a:buFont typeface="Courier New"/>
              <a:buChar char="o"/>
            </a:pPr>
            <a:r>
              <a:rPr lang="en-US" dirty="0" smtClean="0"/>
              <a:t> Estimate </a:t>
            </a:r>
            <a:r>
              <a:rPr lang="en-US" dirty="0"/>
              <a:t>of purely transverse amplitudes</a:t>
            </a:r>
            <a:endParaRPr lang="en-US" dirty="0" smtClean="0"/>
          </a:p>
          <a:p>
            <a:pPr lvl="2">
              <a:buFont typeface="Courier New"/>
              <a:buChar char="o"/>
            </a:pPr>
            <a:r>
              <a:rPr lang="en-US" dirty="0" smtClean="0"/>
              <a:t> Still </a:t>
            </a:r>
            <a:r>
              <a:rPr lang="en-US" dirty="0"/>
              <a:t>greater than</a:t>
            </a:r>
            <a:r>
              <a:rPr lang="en-US" dirty="0" smtClean="0"/>
              <a:t> most models </a:t>
            </a:r>
            <a:r>
              <a:rPr lang="en-US" dirty="0"/>
              <a:t>predict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28</a:t>
            </a:r>
            <a:r>
              <a:rPr lang="en-US" dirty="0" smtClean="0"/>
              <a:t>/</a:t>
            </a:r>
            <a:r>
              <a:rPr lang="en-US" dirty="0"/>
              <a:t>05/</a:t>
            </a:r>
            <a:r>
              <a:rPr lang="en-US" dirty="0" smtClean="0"/>
              <a:t>2014</a:t>
            </a:r>
            <a:endParaRPr lang="en-US" dirty="0" smtClean="0"/>
          </a:p>
        </p:txBody>
      </p:sp>
      <p:pic>
        <p:nvPicPr>
          <p:cNvPr id="10" name="Picture 4" descr="LQ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878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066800" y="358170"/>
            <a:ext cx="8953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 err="1">
                <a:solidFill>
                  <a:schemeClr val="bg2"/>
                </a:solidFill>
                <a:sym typeface="Symbol" charset="2"/>
              </a:rPr>
              <a:t>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sz="6600" dirty="0">
                <a:solidFill>
                  <a:schemeClr val="bg2"/>
                </a:solidFill>
              </a:rPr>
              <a:t>{</a:t>
            </a:r>
            <a:endParaRPr lang="en-US" dirty="0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066800" y="1625600"/>
            <a:ext cx="8969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sym typeface="Symbol" charset="2"/>
              </a:rPr>
              <a:t></a:t>
            </a:r>
            <a:r>
              <a:rPr lang="en-US" sz="2400" baseline="30000" dirty="0">
                <a:solidFill>
                  <a:schemeClr val="bg2"/>
                </a:solidFill>
                <a:sym typeface="Symbol" charset="2"/>
              </a:rPr>
              <a:t>0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sz="6000" dirty="0">
                <a:solidFill>
                  <a:schemeClr val="bg2"/>
                </a:solidFill>
              </a:rPr>
              <a:t>{</a:t>
            </a:r>
            <a:endParaRPr lang="en-US" sz="6600" dirty="0">
              <a:solidFill>
                <a:schemeClr val="bg2"/>
              </a:solidFill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4953580" y="794603"/>
            <a:ext cx="38856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 err="1"/>
              <a:t>Λ</a:t>
            </a:r>
            <a:r>
              <a:rPr lang="en-US" sz="2400" dirty="0"/>
              <a:t> drops with increasing </a:t>
            </a:r>
            <a:r>
              <a:rPr lang="en-US" sz="2400" i="1" dirty="0"/>
              <a:t>Q</a:t>
            </a:r>
            <a:r>
              <a:rPr lang="en-US" sz="2400" i="1" baseline="30000" dirty="0"/>
              <a:t>2</a:t>
            </a:r>
            <a:endParaRPr lang="en-US" sz="2400" dirty="0"/>
          </a:p>
          <a:p>
            <a:r>
              <a:rPr lang="en-US" sz="2400" dirty="0"/>
              <a:t>Σ</a:t>
            </a:r>
            <a:r>
              <a:rPr lang="en-US" sz="2400" baseline="30000" dirty="0"/>
              <a:t>0</a:t>
            </a:r>
            <a:r>
              <a:rPr lang="en-US" sz="2400" dirty="0"/>
              <a:t> essentially flat with </a:t>
            </a:r>
            <a:r>
              <a:rPr lang="en-US" sz="2400" i="1" dirty="0" smtClean="0"/>
              <a:t>Q</a:t>
            </a:r>
            <a:r>
              <a:rPr lang="en-US" sz="2400" i="1" baseline="30000" dirty="0" smtClean="0"/>
              <a:t>2</a:t>
            </a:r>
            <a:endParaRPr lang="en-US" sz="2400" i="1" baseline="30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28</a:t>
            </a:r>
            <a:r>
              <a:rPr lang="en-US" dirty="0" smtClean="0"/>
              <a:t>/</a:t>
            </a:r>
            <a:r>
              <a:rPr lang="en-US" dirty="0"/>
              <a:t>05/</a:t>
            </a:r>
            <a:r>
              <a:rPr lang="en-US" dirty="0" smtClean="0"/>
              <a:t>2014</a:t>
            </a:r>
            <a:endParaRPr lang="en-US" dirty="0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5004380" y="1189167"/>
            <a:ext cx="57277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 err="1"/>
              <a:t>Λ</a:t>
            </a:r>
            <a:r>
              <a:rPr lang="en-US" sz="2400" dirty="0"/>
              <a:t> drops with increasing </a:t>
            </a:r>
            <a:r>
              <a:rPr lang="en-US" sz="2400" i="1" dirty="0"/>
              <a:t>Q</a:t>
            </a:r>
            <a:r>
              <a:rPr lang="en-US" sz="2400" i="1" baseline="30000" dirty="0"/>
              <a:t>2</a:t>
            </a:r>
            <a:endParaRPr lang="en-US" sz="2400" dirty="0"/>
          </a:p>
          <a:p>
            <a:r>
              <a:rPr lang="en-US" sz="2400" dirty="0"/>
              <a:t>Σ</a:t>
            </a:r>
            <a:r>
              <a:rPr lang="en-US" sz="2400" baseline="30000" dirty="0"/>
              <a:t>0</a:t>
            </a:r>
            <a:r>
              <a:rPr lang="en-US" sz="2400" dirty="0"/>
              <a:t> essentially flat with </a:t>
            </a:r>
            <a:r>
              <a:rPr lang="en-US" sz="2400" i="1" dirty="0" smtClean="0"/>
              <a:t>Q</a:t>
            </a:r>
            <a:r>
              <a:rPr lang="en-US" sz="2400" i="1" baseline="30000" dirty="0" smtClean="0"/>
              <a:t>2</a:t>
            </a:r>
            <a:endParaRPr lang="en-US" sz="2400" i="1" baseline="30000" dirty="0"/>
          </a:p>
        </p:txBody>
      </p:sp>
      <p:pic>
        <p:nvPicPr>
          <p:cNvPr id="10" name="Picture 4" descr="LQ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878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066800" y="517525"/>
            <a:ext cx="8953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 err="1">
                <a:solidFill>
                  <a:schemeClr val="bg2"/>
                </a:solidFill>
                <a:sym typeface="Symbol" charset="2"/>
              </a:rPr>
              <a:t>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sz="6600" dirty="0">
                <a:solidFill>
                  <a:schemeClr val="bg2"/>
                </a:solidFill>
              </a:rPr>
              <a:t>{</a:t>
            </a:r>
            <a:endParaRPr lang="en-US" dirty="0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066800" y="1625600"/>
            <a:ext cx="8969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sym typeface="Symbol" charset="2"/>
              </a:rPr>
              <a:t></a:t>
            </a:r>
            <a:r>
              <a:rPr lang="en-US" sz="2400" baseline="30000" dirty="0">
                <a:solidFill>
                  <a:schemeClr val="bg2"/>
                </a:solidFill>
                <a:sym typeface="Symbol" charset="2"/>
              </a:rPr>
              <a:t>0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sz="6000" dirty="0">
                <a:solidFill>
                  <a:schemeClr val="bg2"/>
                </a:solidFill>
              </a:rPr>
              <a:t>{</a:t>
            </a:r>
            <a:endParaRPr lang="en-US" sz="6600" dirty="0">
              <a:solidFill>
                <a:schemeClr val="bg2"/>
              </a:solidFill>
            </a:endParaRPr>
          </a:p>
        </p:txBody>
      </p:sp>
      <p:pic>
        <p:nvPicPr>
          <p:cNvPr id="13" name="Picture 8" descr="LTheta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7920" y="0"/>
            <a:ext cx="464878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5194300" y="358170"/>
            <a:ext cx="36316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dirty="0" err="1"/>
              <a:t>Λ</a:t>
            </a:r>
            <a:r>
              <a:rPr lang="en-US" sz="1400" dirty="0"/>
              <a:t> slight rise with increasing </a:t>
            </a:r>
            <a:r>
              <a:rPr lang="en-US" sz="1400" i="1" dirty="0"/>
              <a:t>Θ</a:t>
            </a:r>
            <a:r>
              <a:rPr lang="en-US" sz="1400" i="1" baseline="-25000" dirty="0"/>
              <a:t>CM </a:t>
            </a:r>
            <a:r>
              <a:rPr lang="en-US" sz="1400" i="1" dirty="0"/>
              <a:t>?</a:t>
            </a:r>
            <a:endParaRPr lang="en-US" sz="1400" dirty="0"/>
          </a:p>
          <a:p>
            <a:r>
              <a:rPr lang="en-US" sz="1400" dirty="0"/>
              <a:t>Σ</a:t>
            </a:r>
            <a:r>
              <a:rPr lang="en-US" sz="1400" baseline="30000" dirty="0"/>
              <a:t>0</a:t>
            </a:r>
            <a:r>
              <a:rPr lang="en-US" sz="1400" dirty="0"/>
              <a:t> essentially flat with </a:t>
            </a:r>
            <a:r>
              <a:rPr lang="en-US" sz="1400" i="1" dirty="0" smtClean="0"/>
              <a:t>Θ</a:t>
            </a:r>
            <a:r>
              <a:rPr lang="en-US" sz="1400" i="1" baseline="-25000" dirty="0" smtClean="0"/>
              <a:t>CM</a:t>
            </a:r>
            <a:endParaRPr lang="en-US" sz="1400" i="1" baseline="-25000" dirty="0"/>
          </a:p>
        </p:txBody>
      </p:sp>
      <p:sp>
        <p:nvSpPr>
          <p:cNvPr id="15" name="Rectangle 14"/>
          <p:cNvSpPr/>
          <p:nvPr/>
        </p:nvSpPr>
        <p:spPr>
          <a:xfrm>
            <a:off x="2130779" y="358170"/>
            <a:ext cx="22378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/>
              <a:t>Λ</a:t>
            </a:r>
            <a:r>
              <a:rPr lang="en-US" sz="1400" dirty="0" smtClean="0"/>
              <a:t> drops with increasing </a:t>
            </a:r>
            <a:r>
              <a:rPr lang="en-US" sz="1400" i="1" dirty="0" smtClean="0"/>
              <a:t>Q</a:t>
            </a:r>
            <a:r>
              <a:rPr lang="en-US" sz="1400" i="1" baseline="30000" dirty="0" smtClean="0"/>
              <a:t>2</a:t>
            </a:r>
            <a:endParaRPr lang="en-US" sz="1400" dirty="0" smtClean="0"/>
          </a:p>
          <a:p>
            <a:r>
              <a:rPr lang="en-US" sz="1400" dirty="0" smtClean="0"/>
              <a:t>Σ</a:t>
            </a:r>
            <a:r>
              <a:rPr lang="en-US" sz="1400" baseline="30000" dirty="0" smtClean="0"/>
              <a:t>0</a:t>
            </a:r>
            <a:r>
              <a:rPr lang="en-US" sz="1400" dirty="0" smtClean="0"/>
              <a:t> essentially flat with </a:t>
            </a:r>
            <a:r>
              <a:rPr lang="en-US" sz="1400" i="1" dirty="0" smtClean="0"/>
              <a:t>Q</a:t>
            </a:r>
            <a:r>
              <a:rPr lang="en-US" sz="1400" i="1" baseline="30000" dirty="0" smtClean="0"/>
              <a:t>2</a:t>
            </a:r>
            <a:endParaRPr lang="en-US" sz="1400" i="1" baseline="30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10/13/09</a:t>
            </a:r>
            <a:endParaRPr lang="en-US" dirty="0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5004380" y="1189167"/>
            <a:ext cx="57277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 err="1"/>
              <a:t>Λ</a:t>
            </a:r>
            <a:r>
              <a:rPr lang="en-US" sz="2400" dirty="0"/>
              <a:t> drops with increasing </a:t>
            </a:r>
            <a:r>
              <a:rPr lang="en-US" sz="2400" i="1" dirty="0"/>
              <a:t>Q</a:t>
            </a:r>
            <a:r>
              <a:rPr lang="en-US" sz="2400" i="1" baseline="30000" dirty="0"/>
              <a:t>2</a:t>
            </a:r>
            <a:endParaRPr lang="en-US" sz="2400" dirty="0"/>
          </a:p>
          <a:p>
            <a:r>
              <a:rPr lang="en-US" sz="2400" dirty="0"/>
              <a:t>Σ</a:t>
            </a:r>
            <a:r>
              <a:rPr lang="en-US" sz="2400" baseline="30000" dirty="0"/>
              <a:t>0</a:t>
            </a:r>
            <a:r>
              <a:rPr lang="en-US" sz="2400" dirty="0"/>
              <a:t> essentially flat with </a:t>
            </a:r>
            <a:r>
              <a:rPr lang="en-US" sz="2400" i="1" dirty="0" smtClean="0"/>
              <a:t>Q</a:t>
            </a:r>
            <a:r>
              <a:rPr lang="en-US" sz="2400" i="1" baseline="30000" dirty="0" smtClean="0"/>
              <a:t>2</a:t>
            </a:r>
            <a:endParaRPr lang="en-US" sz="2400" i="1" baseline="30000" dirty="0"/>
          </a:p>
        </p:txBody>
      </p:sp>
      <p:pic>
        <p:nvPicPr>
          <p:cNvPr id="10" name="Picture 4" descr="LQ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878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066800" y="358170"/>
            <a:ext cx="8953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 err="1">
                <a:solidFill>
                  <a:schemeClr val="bg2"/>
                </a:solidFill>
                <a:sym typeface="Symbol" charset="2"/>
              </a:rPr>
              <a:t>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sz="6600" dirty="0">
                <a:solidFill>
                  <a:schemeClr val="bg2"/>
                </a:solidFill>
              </a:rPr>
              <a:t>{</a:t>
            </a:r>
            <a:endParaRPr lang="en-US" dirty="0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066800" y="1625600"/>
            <a:ext cx="8969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sym typeface="Symbol" charset="2"/>
              </a:rPr>
              <a:t></a:t>
            </a:r>
            <a:r>
              <a:rPr lang="en-US" sz="2400" baseline="30000" dirty="0">
                <a:solidFill>
                  <a:schemeClr val="bg2"/>
                </a:solidFill>
                <a:sym typeface="Symbol" charset="2"/>
              </a:rPr>
              <a:t>0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sz="6000" dirty="0">
                <a:solidFill>
                  <a:schemeClr val="bg2"/>
                </a:solidFill>
              </a:rPr>
              <a:t>{</a:t>
            </a:r>
            <a:endParaRPr lang="en-US" sz="6600" dirty="0">
              <a:solidFill>
                <a:schemeClr val="bg2"/>
              </a:solidFill>
            </a:endParaRPr>
          </a:p>
        </p:txBody>
      </p:sp>
      <p:pic>
        <p:nvPicPr>
          <p:cNvPr id="13" name="Picture 8" descr="LTheta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7920" y="0"/>
            <a:ext cx="464878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5194300" y="358170"/>
            <a:ext cx="36316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dirty="0" err="1"/>
              <a:t>Λ</a:t>
            </a:r>
            <a:r>
              <a:rPr lang="en-US" sz="1400" dirty="0"/>
              <a:t> slight rise with increasing </a:t>
            </a:r>
            <a:r>
              <a:rPr lang="en-US" sz="1400" i="1" dirty="0"/>
              <a:t>Θ</a:t>
            </a:r>
            <a:r>
              <a:rPr lang="en-US" sz="1400" i="1" baseline="-25000" dirty="0"/>
              <a:t>CM </a:t>
            </a:r>
            <a:r>
              <a:rPr lang="en-US" sz="1400" i="1" dirty="0"/>
              <a:t>?</a:t>
            </a:r>
            <a:endParaRPr lang="en-US" sz="1400" dirty="0"/>
          </a:p>
          <a:p>
            <a:r>
              <a:rPr lang="en-US" sz="1400" dirty="0"/>
              <a:t>Σ</a:t>
            </a:r>
            <a:r>
              <a:rPr lang="en-US" sz="1400" baseline="30000" dirty="0"/>
              <a:t>0</a:t>
            </a:r>
            <a:r>
              <a:rPr lang="en-US" sz="1400" dirty="0"/>
              <a:t> essentially flat with </a:t>
            </a:r>
            <a:r>
              <a:rPr lang="en-US" sz="1400" i="1" dirty="0" smtClean="0"/>
              <a:t>Θ</a:t>
            </a:r>
            <a:r>
              <a:rPr lang="en-US" sz="1400" i="1" baseline="-25000" dirty="0" smtClean="0"/>
              <a:t>CM</a:t>
            </a:r>
            <a:endParaRPr lang="en-US" sz="1400" i="1" baseline="-25000" dirty="0"/>
          </a:p>
        </p:txBody>
      </p:sp>
      <p:pic>
        <p:nvPicPr>
          <p:cNvPr id="15" name="Picture 8" descr="LW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76600"/>
            <a:ext cx="5081224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759926" y="3581400"/>
            <a:ext cx="37479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Λ</a:t>
            </a:r>
            <a:r>
              <a:rPr lang="en-US" dirty="0" smtClean="0"/>
              <a:t>, Σ</a:t>
            </a:r>
            <a:r>
              <a:rPr lang="en-US" baseline="30000" dirty="0" smtClean="0"/>
              <a:t>0</a:t>
            </a:r>
            <a:r>
              <a:rPr lang="en-US" dirty="0" smtClean="0"/>
              <a:t> essentially flat with </a:t>
            </a:r>
            <a:r>
              <a:rPr lang="en-US" i="1" dirty="0" smtClean="0"/>
              <a:t>W</a:t>
            </a:r>
            <a:r>
              <a:rPr lang="en-US" dirty="0" smtClean="0"/>
              <a:t>, </a:t>
            </a:r>
          </a:p>
          <a:p>
            <a:r>
              <a:rPr lang="en-US" dirty="0" smtClean="0"/>
              <a:t>as expected from </a:t>
            </a:r>
            <a:r>
              <a:rPr lang="en-US" dirty="0" err="1" smtClean="0"/>
              <a:t>photoproduction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bit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rbit">
      <a:majorFont>
        <a:latin typeface="Candara"/>
        <a:ea typeface=""/>
        <a:cs typeface=""/>
        <a:font script="Jpan" typeface="ＭＳ Ｐゴシック"/>
      </a:majorFont>
      <a:minorFont>
        <a:latin typeface="Candara"/>
        <a:ea typeface=""/>
        <a:cs typeface=""/>
        <a:font script="Jpan" typeface="ＭＳ Ｐゴシック"/>
      </a:minorFont>
    </a:fontScheme>
    <a:fmtScheme name="Orbit">
      <a:fillStyleLst>
        <a:solidFill>
          <a:schemeClr val="phClr"/>
        </a:solidFill>
        <a:solidFill>
          <a:schemeClr val="phClr">
            <a:shade val="80000"/>
          </a:schemeClr>
        </a:solidFill>
        <a:gradFill rotWithShape="1">
          <a:gsLst>
            <a:gs pos="0">
              <a:schemeClr val="phClr">
                <a:shade val="30000"/>
                <a:satMod val="100000"/>
              </a:schemeClr>
            </a:gs>
            <a:gs pos="80000">
              <a:schemeClr val="phClr">
                <a:shade val="90000"/>
                <a:satMod val="100000"/>
              </a:schemeClr>
            </a:gs>
            <a:gs pos="100000">
              <a:schemeClr val="phClr">
                <a:tint val="9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762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317500" dist="381000" dir="5400000" sx="90000" sy="2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lumMod val="80000"/>
              </a:schemeClr>
              <a:schemeClr val="phClr">
                <a:satMod val="360000"/>
                <a:lumMod val="14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Orbit.thmx</Template>
  <TotalTime>9312</TotalTime>
  <Words>610</Words>
  <Application>Microsoft Macintosh PowerPoint</Application>
  <PresentationFormat>On-screen Show (4:3)</PresentationFormat>
  <Paragraphs>138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Orbit</vt:lpstr>
      <vt:lpstr>Study of the Elementary Reaction </vt:lpstr>
      <vt:lpstr>The Program in Halls A &amp; C to date:</vt:lpstr>
      <vt:lpstr>The Hypernuclear Program to date: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Thoughts</vt:lpstr>
      <vt:lpstr>Not Discussed</vt:lpstr>
      <vt:lpstr>Backup Slides</vt:lpstr>
      <vt:lpstr>PowerPoint Presentation</vt:lpstr>
    </vt:vector>
  </TitlesOfParts>
  <Manager/>
  <Company>Florida International University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Hypernuclear and Strange Quark Programs in Jefferson Lab Halls A and C</dc:title>
  <dc:subject/>
  <dc:creator>Pete E.C. Markowitz</dc:creator>
  <cp:keywords/>
  <dc:description/>
  <cp:lastModifiedBy>Pete E.C. Markowitz</cp:lastModifiedBy>
  <cp:revision>56</cp:revision>
  <dcterms:created xsi:type="dcterms:W3CDTF">2009-10-09T16:24:52Z</dcterms:created>
  <dcterms:modified xsi:type="dcterms:W3CDTF">2014-05-28T12:17:50Z</dcterms:modified>
  <cp:category/>
</cp:coreProperties>
</file>