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51" r:id="rId2"/>
    <p:sldId id="259" r:id="rId3"/>
    <p:sldId id="392" r:id="rId4"/>
    <p:sldId id="317" r:id="rId5"/>
    <p:sldId id="375" r:id="rId6"/>
    <p:sldId id="376" r:id="rId7"/>
    <p:sldId id="268" r:id="rId8"/>
    <p:sldId id="395" r:id="rId9"/>
    <p:sldId id="377" r:id="rId10"/>
    <p:sldId id="308" r:id="rId11"/>
    <p:sldId id="281" r:id="rId12"/>
    <p:sldId id="328" r:id="rId13"/>
    <p:sldId id="340" r:id="rId14"/>
    <p:sldId id="284" r:id="rId15"/>
    <p:sldId id="384" r:id="rId16"/>
    <p:sldId id="330" r:id="rId17"/>
    <p:sldId id="297" r:id="rId18"/>
    <p:sldId id="385" r:id="rId19"/>
    <p:sldId id="382" r:id="rId20"/>
    <p:sldId id="380" r:id="rId21"/>
    <p:sldId id="381" r:id="rId22"/>
    <p:sldId id="296" r:id="rId23"/>
    <p:sldId id="396" r:id="rId24"/>
    <p:sldId id="331" r:id="rId25"/>
    <p:sldId id="366" r:id="rId26"/>
    <p:sldId id="367" r:id="rId27"/>
    <p:sldId id="371" r:id="rId28"/>
    <p:sldId id="370" r:id="rId29"/>
    <p:sldId id="388" r:id="rId30"/>
    <p:sldId id="345" r:id="rId31"/>
    <p:sldId id="357" r:id="rId32"/>
    <p:sldId id="387" r:id="rId33"/>
    <p:sldId id="386" r:id="rId34"/>
    <p:sldId id="359" r:id="rId35"/>
    <p:sldId id="352" r:id="rId36"/>
    <p:sldId id="394" r:id="rId37"/>
    <p:sldId id="353" r:id="rId38"/>
    <p:sldId id="355" r:id="rId39"/>
    <p:sldId id="354" r:id="rId40"/>
    <p:sldId id="364" r:id="rId41"/>
    <p:sldId id="390" r:id="rId42"/>
    <p:sldId id="378" r:id="rId43"/>
    <p:sldId id="391" r:id="rId44"/>
    <p:sldId id="383" r:id="rId45"/>
  </p:sldIdLst>
  <p:sldSz cx="9144000" cy="6858000" type="screen4x3"/>
  <p:notesSz cx="674211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884"/>
    <a:srgbClr val="CC0099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5" autoAdjust="0"/>
    <p:restoredTop sz="94679" autoAdjust="0"/>
  </p:normalViewPr>
  <p:slideViewPr>
    <p:cSldViewPr>
      <p:cViewPr varScale="1">
        <p:scale>
          <a:sx n="45" d="100"/>
          <a:sy n="45" d="100"/>
        </p:scale>
        <p:origin x="-110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27" tIns="47465" rIns="94927" bIns="47465" numCol="1" anchor="t" anchorCtr="0" compatLnSpc="1">
            <a:prstTxWarp prst="textNoShape">
              <a:avLst/>
            </a:prstTxWarp>
          </a:bodyPr>
          <a:lstStyle>
            <a:lvl1pPr defTabSz="948287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27" tIns="47465" rIns="94927" bIns="47465" numCol="1" anchor="t" anchorCtr="0" compatLnSpc="1">
            <a:prstTxWarp prst="textNoShape">
              <a:avLst/>
            </a:prstTxWarp>
          </a:bodyPr>
          <a:lstStyle>
            <a:lvl1pPr algn="r" defTabSz="948287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27" tIns="47465" rIns="94927" bIns="47465" numCol="1" anchor="b" anchorCtr="0" compatLnSpc="1">
            <a:prstTxWarp prst="textNoShape">
              <a:avLst/>
            </a:prstTxWarp>
          </a:bodyPr>
          <a:lstStyle>
            <a:lvl1pPr defTabSz="948287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5775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27" tIns="47465" rIns="94927" bIns="47465" numCol="1" anchor="b" anchorCtr="0" compatLnSpc="1">
            <a:prstTxWarp prst="textNoShape">
              <a:avLst/>
            </a:prstTxWarp>
          </a:bodyPr>
          <a:lstStyle>
            <a:lvl1pPr algn="r" defTabSz="948287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55BF3C44-06AC-4916-805A-1E5B82D47F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0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defTabSz="915317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17938" y="0"/>
            <a:ext cx="29225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algn="r" defTabSz="915317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5535A93-7892-42F6-8DC7-DC2ED501F29D}" type="datetimeFigureOut">
              <a:rPr lang="ja-JP" altLang="en-US"/>
              <a:pPr>
                <a:defRPr/>
              </a:pPr>
              <a:t>2014/5/29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2" tIns="45217" rIns="90432" bIns="45217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689475"/>
            <a:ext cx="539591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375775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defTabSz="915317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17938" y="9375775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algn="r" defTabSz="915317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D2D92A8-6699-4F07-BE8D-90D99C4DA16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8183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EB296-9341-4C1B-814C-3D030A0E56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60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0AC6-D775-4655-A230-6C54AACB11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538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5DF10-C572-4002-9087-81A456A670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60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65D49-42EE-4933-92E1-A6CBDB1DFD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187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30942-00DE-48DA-932E-13AAAB8C55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350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CE1D-EB84-49B7-BBB3-26CD81482E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522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66A5-9833-41D2-9C00-64029BAAEC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055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E61F-E3DA-477E-9697-C6EAE24C34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600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D7B4A-5DFB-4C39-9ECB-04CDD45AFF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216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66E22-0672-457C-B78E-02963C5460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559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345E-CC76-4841-95FE-CEC39816D1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5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79347B62-9CED-4D92-B061-B2607BEB32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836613"/>
            <a:ext cx="8424936" cy="266439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ja-JP" sz="4800" b="1" dirty="0" smtClean="0"/>
              <a:t>Hypernuclear photoproduction</a:t>
            </a:r>
            <a:r>
              <a:rPr lang="en-US" altLang="ja-JP" b="1" dirty="0" smtClean="0"/>
              <a:t> and </a:t>
            </a:r>
            <a:br>
              <a:rPr lang="en-US" altLang="ja-JP" b="1" dirty="0" smtClean="0"/>
            </a:br>
            <a:r>
              <a:rPr lang="en-US" altLang="ja-JP" b="1" dirty="0" smtClean="0"/>
              <a:t>test of elementary amplitudes </a:t>
            </a:r>
            <a:endParaRPr lang="en-US" altLang="ja-JP" sz="4800" b="1" dirty="0" smtClean="0">
              <a:latin typeface="Symbol" pitchFamily="18" charset="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933057"/>
            <a:ext cx="5761038" cy="201689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000" b="1" dirty="0" smtClean="0"/>
              <a:t>Toshio MOTOBA</a:t>
            </a:r>
            <a:r>
              <a:rPr lang="ja-JP" altLang="en-US" sz="2000" dirty="0" smtClean="0"/>
              <a:t> （</a:t>
            </a:r>
            <a:r>
              <a:rPr lang="en-US" altLang="ja-JP" sz="2000" dirty="0" smtClean="0"/>
              <a:t>Osaka E-C)</a:t>
            </a:r>
          </a:p>
          <a:p>
            <a:pPr eaLnBrk="1" hangingPunct="1">
              <a:lnSpc>
                <a:spcPct val="90000"/>
              </a:lnSpc>
            </a:pPr>
            <a:endParaRPr lang="en-US" altLang="ja-JP" sz="2000" dirty="0"/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solidFill>
                  <a:srgbClr val="0070C0"/>
                </a:solidFill>
              </a:rPr>
              <a:t>Hypernuclear Workshop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/>
              <a:t>May 27 - 29, 2014 Jefferson Lab </a:t>
            </a:r>
          </a:p>
        </p:txBody>
      </p:sp>
      <p:sp>
        <p:nvSpPr>
          <p:cNvPr id="307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70E917-D71C-4C22-A1FF-D0632F3035F4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211254"/>
            <a:ext cx="8858250" cy="436099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dirty="0" smtClean="0"/>
              <a:t>  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3600" dirty="0" smtClean="0"/>
              <a:t>A typical example of medium-heavy target :</a:t>
            </a:r>
            <a:r>
              <a:rPr lang="en-US" altLang="ja-JP" b="1" baseline="30000" dirty="0" smtClean="0">
                <a:solidFill>
                  <a:srgbClr val="0070C0"/>
                </a:solidFill>
              </a:rPr>
              <a:t>28</a:t>
            </a:r>
            <a:r>
              <a:rPr lang="en-US" altLang="ja-JP" b="1" dirty="0" smtClean="0">
                <a:solidFill>
                  <a:srgbClr val="0070C0"/>
                </a:solidFill>
              </a:rPr>
              <a:t>Si:</a:t>
            </a:r>
            <a:r>
              <a:rPr lang="en-US" altLang="ja-JP" dirty="0" smtClean="0"/>
              <a:t> (</a:t>
            </a:r>
            <a:r>
              <a:rPr lang="en-US" altLang="ja-JP" i="1" dirty="0" smtClean="0"/>
              <a:t>d</a:t>
            </a:r>
            <a:r>
              <a:rPr lang="en-US" altLang="ja-JP" sz="3600" baseline="-25000" dirty="0" smtClean="0"/>
              <a:t>5/2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and (</a:t>
            </a:r>
            <a:r>
              <a:rPr lang="en-US" altLang="ja-JP" i="1" dirty="0" err="1" smtClean="0"/>
              <a:t>sd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6P</a:t>
            </a:r>
            <a:r>
              <a:rPr lang="en-US" altLang="ja-JP" dirty="0" smtClean="0"/>
              <a:t>(</a:t>
            </a:r>
            <a:r>
              <a:rPr lang="en-US" altLang="ja-JP" i="1" dirty="0" err="1" smtClean="0"/>
              <a:t>sd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6N </a:t>
            </a:r>
            <a:br>
              <a:rPr lang="en-US" altLang="ja-JP" baseline="30000" dirty="0" smtClean="0"/>
            </a:br>
            <a:r>
              <a:rPr lang="en-US" altLang="ja-JP" sz="4800" baseline="300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ja-JP" sz="4800" baseline="30000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ja-JP" sz="3200" dirty="0" smtClean="0">
                <a:solidFill>
                  <a:srgbClr val="0070C0"/>
                </a:solidFill>
                <a:latin typeface="+mn-lt"/>
              </a:rPr>
              <a:t>to show characteristics of </a:t>
            </a:r>
            <a:br>
              <a:rPr lang="en-US" altLang="ja-JP" sz="3200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ja-JP" sz="3200" dirty="0" smtClean="0">
                <a:solidFill>
                  <a:srgbClr val="0070C0"/>
                </a:solidFill>
                <a:latin typeface="+mn-lt"/>
              </a:rPr>
              <a:t>the (</a:t>
            </a:r>
            <a:r>
              <a:rPr lang="en-US" altLang="ja-JP" sz="3200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altLang="ja-JP" sz="3200" dirty="0" err="1" smtClean="0">
                <a:solidFill>
                  <a:srgbClr val="0070C0"/>
                </a:solidFill>
                <a:latin typeface="+mn-lt"/>
              </a:rPr>
              <a:t>,K</a:t>
            </a:r>
            <a:r>
              <a:rPr lang="en-US" altLang="ja-JP" sz="4800" baseline="30000" dirty="0" smtClean="0">
                <a:solidFill>
                  <a:srgbClr val="0070C0"/>
                </a:solidFill>
                <a:latin typeface="+mn-lt"/>
              </a:rPr>
              <a:t>+</a:t>
            </a:r>
            <a:r>
              <a:rPr lang="en-US" altLang="ja-JP" sz="3200" dirty="0" smtClean="0">
                <a:solidFill>
                  <a:srgbClr val="0070C0"/>
                </a:solidFill>
                <a:latin typeface="+mn-lt"/>
              </a:rPr>
              <a:t>) reaction  with DDHF w.f. </a:t>
            </a:r>
            <a:br>
              <a:rPr lang="en-US" altLang="ja-JP" sz="3200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ja-JP" sz="3200" baseline="30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Spin-orbit splitting: </a:t>
            </a:r>
            <a:br>
              <a:rPr lang="en-US" altLang="ja-JP" sz="3200" dirty="0" smtClean="0"/>
            </a:br>
            <a:r>
              <a:rPr lang="en-US" altLang="ja-JP" sz="3200" dirty="0" smtClean="0"/>
              <a:t>consistent with  </a:t>
            </a:r>
            <a:r>
              <a:rPr lang="en-US" altLang="ja-JP" sz="3200" b="1" baseline="-25000" dirty="0" smtClean="0">
                <a:latin typeface="Symbol" pitchFamily="18" charset="2"/>
              </a:rPr>
              <a:t>L</a:t>
            </a:r>
            <a:r>
              <a:rPr lang="en-US" altLang="ja-JP" sz="3200" baseline="30000" dirty="0" smtClean="0"/>
              <a:t>7</a:t>
            </a:r>
            <a:r>
              <a:rPr lang="en-US" altLang="ja-JP" sz="3200" dirty="0" smtClean="0"/>
              <a:t>Li, </a:t>
            </a:r>
            <a:r>
              <a:rPr lang="en-US" altLang="ja-JP" sz="3200" baseline="30000" dirty="0" smtClean="0"/>
              <a:t>9</a:t>
            </a:r>
            <a:r>
              <a:rPr lang="en-US" altLang="ja-JP" sz="3200" dirty="0" smtClean="0"/>
              <a:t>Be,</a:t>
            </a:r>
            <a:r>
              <a:rPr lang="en-US" altLang="ja-JP" sz="3200" baseline="30000" dirty="0" smtClean="0"/>
              <a:t>13</a:t>
            </a:r>
            <a:r>
              <a:rPr lang="en-US" altLang="ja-JP" sz="3200" dirty="0" smtClean="0"/>
              <a:t>C, </a:t>
            </a:r>
            <a:r>
              <a:rPr lang="en-US" altLang="ja-JP" sz="3200" baseline="30000" dirty="0" smtClean="0"/>
              <a:t>89</a:t>
            </a:r>
            <a:r>
              <a:rPr lang="en-US" altLang="ja-JP" sz="3200" dirty="0" smtClean="0"/>
              <a:t>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1285875" y="6429375"/>
            <a:ext cx="6500813" cy="142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mtClean="0"/>
              <a:t>     </a:t>
            </a:r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34E103-F874-4CF4-8CAE-FB8F5C8B91F4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504" y="404664"/>
            <a:ext cx="8424936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</a:rPr>
              <a:t>2. Medium-heavy 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nuclear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    targets 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(1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) Summary of A=28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8675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err="1" smtClean="0">
                <a:latin typeface="+mn-lt"/>
              </a:rPr>
              <a:t>Theor</a:t>
            </a:r>
            <a:r>
              <a:rPr lang="en-US" altLang="ja-JP" sz="3600" dirty="0" smtClean="0">
                <a:latin typeface="+mn-lt"/>
              </a:rPr>
              <a:t>. x-section for (d</a:t>
            </a:r>
            <a:r>
              <a:rPr lang="en-US" altLang="ja-JP" sz="3600" baseline="-25000" dirty="0" smtClean="0">
                <a:latin typeface="+mn-lt"/>
              </a:rPr>
              <a:t>5/2</a:t>
            </a:r>
            <a:r>
              <a:rPr lang="en-US" altLang="ja-JP" sz="3600" dirty="0" smtClean="0">
                <a:latin typeface="+mn-lt"/>
              </a:rPr>
              <a:t>)</a:t>
            </a:r>
            <a:r>
              <a:rPr lang="en-US" altLang="ja-JP" sz="3600" baseline="30000" dirty="0" smtClean="0">
                <a:latin typeface="+mn-lt"/>
              </a:rPr>
              <a:t>6</a:t>
            </a:r>
            <a:r>
              <a:rPr lang="en-US" altLang="ja-JP" sz="3600" dirty="0" smtClean="0">
                <a:latin typeface="+mn-lt"/>
              </a:rPr>
              <a:t> (</a:t>
            </a:r>
            <a:r>
              <a:rPr lang="en-US" altLang="ja-JP" sz="3600" dirty="0" err="1" smtClean="0">
                <a:latin typeface="Symbol" pitchFamily="18" charset="2"/>
              </a:rPr>
              <a:t>g</a:t>
            </a:r>
            <a:r>
              <a:rPr lang="en-US" altLang="ja-JP" sz="3600" dirty="0" err="1" smtClean="0">
                <a:latin typeface="+mn-lt"/>
              </a:rPr>
              <a:t>,K</a:t>
            </a:r>
            <a:r>
              <a:rPr lang="en-US" altLang="ja-JP" sz="3600" baseline="30000" dirty="0" smtClean="0">
                <a:latin typeface="+mn-lt"/>
              </a:rPr>
              <a:t>+</a:t>
            </a:r>
            <a:r>
              <a:rPr lang="en-US" altLang="ja-JP" sz="3600" dirty="0" smtClean="0">
                <a:latin typeface="+mn-lt"/>
              </a:rPr>
              <a:t>)[</a:t>
            </a:r>
            <a:r>
              <a:rPr lang="ja-JP" altLang="en-US" sz="3600" dirty="0" err="1" smtClean="0">
                <a:latin typeface="+mn-lt"/>
              </a:rPr>
              <a:t>ｊ</a:t>
            </a:r>
            <a:r>
              <a:rPr lang="en-US" altLang="ja-JP" sz="3600" baseline="-25000" dirty="0" smtClean="0">
                <a:latin typeface="+mn-lt"/>
              </a:rPr>
              <a:t>h</a:t>
            </a:r>
            <a:r>
              <a:rPr lang="en-US" altLang="ja-JP" sz="3600" dirty="0" smtClean="0">
                <a:latin typeface="+mn-lt"/>
              </a:rPr>
              <a:t>-</a:t>
            </a:r>
            <a:r>
              <a:rPr lang="ja-JP" altLang="en-US" sz="3600" dirty="0" err="1" smtClean="0">
                <a:latin typeface="+mn-lt"/>
              </a:rPr>
              <a:t>ｊ</a:t>
            </a:r>
            <a:r>
              <a:rPr lang="en-US" altLang="ja-JP" sz="3600" baseline="-25000" dirty="0" smtClean="0">
                <a:latin typeface="Symbol" pitchFamily="18" charset="2"/>
              </a:rPr>
              <a:t>L</a:t>
            </a:r>
            <a:r>
              <a:rPr lang="en-US" altLang="ja-JP" sz="3600" dirty="0" smtClean="0">
                <a:latin typeface="+mn-lt"/>
              </a:rPr>
              <a:t>]J </a:t>
            </a:r>
            <a:endParaRPr lang="ja-JP" altLang="ja-JP" sz="3600" dirty="0" smtClean="0">
              <a:latin typeface="+mn-lt"/>
            </a:endParaRPr>
          </a:p>
        </p:txBody>
      </p:sp>
      <p:sp>
        <p:nvSpPr>
          <p:cNvPr id="122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C75963-031C-4A6C-B6D2-12A30971524B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 smtClean="0"/>
          </a:p>
        </p:txBody>
      </p:sp>
      <p:pic>
        <p:nvPicPr>
          <p:cNvPr id="12292" name="コンテンツ プレースホルダ 6" descr="gK_phJ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071563"/>
            <a:ext cx="7283450" cy="5786437"/>
          </a:xfrm>
        </p:spPr>
      </p:pic>
      <p:sp>
        <p:nvSpPr>
          <p:cNvPr id="8" name="円/楕円 7"/>
          <p:cNvSpPr/>
          <p:nvPr/>
        </p:nvSpPr>
        <p:spPr>
          <a:xfrm>
            <a:off x="5572125" y="1785938"/>
            <a:ext cx="1285875" cy="1643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500313" y="2000250"/>
            <a:ext cx="1071562" cy="1357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pPr algn="l">
              <a:defRPr/>
            </a:pPr>
            <a:r>
              <a:rPr lang="en-US" altLang="ja-JP" sz="4000" dirty="0" smtClean="0">
                <a:solidFill>
                  <a:srgbClr val="0070C0"/>
                </a:solidFill>
                <a:latin typeface="+mn-lt"/>
              </a:rPr>
              <a:t>proton-state </a:t>
            </a:r>
            <a:r>
              <a:rPr lang="en-US" altLang="ja-JP" sz="4000" b="1" dirty="0" smtClean="0">
                <a:solidFill>
                  <a:srgbClr val="0070C0"/>
                </a:solidFill>
                <a:latin typeface="+mn-lt"/>
              </a:rPr>
              <a:t>fragmentations</a:t>
            </a:r>
            <a:r>
              <a:rPr lang="en-US" altLang="ja-JP" sz="4000" dirty="0" smtClean="0">
                <a:solidFill>
                  <a:srgbClr val="0070C0"/>
                </a:solidFill>
                <a:latin typeface="+mn-lt"/>
              </a:rPr>
              <a:t> should be taken into account</a:t>
            </a:r>
            <a:r>
              <a:rPr lang="en-US" altLang="ja-JP" sz="4000" dirty="0" smtClean="0">
                <a:latin typeface="+mn-lt"/>
              </a:rPr>
              <a:t> </a:t>
            </a:r>
            <a:r>
              <a:rPr lang="en-US" altLang="ja-JP" sz="4000" i="1" dirty="0" smtClean="0">
                <a:solidFill>
                  <a:srgbClr val="FF0000"/>
                </a:solidFill>
                <a:latin typeface="+mn-lt"/>
              </a:rPr>
              <a:t>to be realistic </a:t>
            </a:r>
            <a:endParaRPr lang="ja-JP" altLang="en-US" sz="40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7" name="コンテンツ プレースホルダ 4" descr="C2S_fact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357313"/>
            <a:ext cx="7235825" cy="5099050"/>
          </a:xfrm>
        </p:spPr>
      </p:pic>
      <p:sp>
        <p:nvSpPr>
          <p:cNvPr id="1638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0CE7C6-F6AA-41FE-8DCC-E3BC48E49C66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D7A5AE-34FB-4785-B3CD-FEE59E4517F1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 smtClean="0"/>
          </a:p>
        </p:txBody>
      </p:sp>
      <p:sp>
        <p:nvSpPr>
          <p:cNvPr id="5" name="スライド番号プレースホル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506DD6-F707-47E0-BD72-377566026770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ja-JP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12" name="Rectangle 2"/>
          <p:cNvSpPr>
            <a:spLocks noGrp="1"/>
          </p:cNvSpPr>
          <p:nvPr>
            <p:ph type="title" idx="4294967295"/>
          </p:nvPr>
        </p:nvSpPr>
        <p:spPr>
          <a:xfrm>
            <a:off x="142875" y="188913"/>
            <a:ext cx="8821738" cy="647700"/>
          </a:xfrm>
        </p:spPr>
        <p:txBody>
          <a:bodyPr/>
          <a:lstStyle/>
          <a:p>
            <a:pPr algn="l"/>
            <a:r>
              <a:rPr lang="en-US" altLang="ja-JP" sz="2800" smtClean="0"/>
              <a:t>Proton pickup </a:t>
            </a:r>
            <a:r>
              <a:rPr lang="en-US" altLang="ja-JP" sz="2400" smtClean="0"/>
              <a:t>from</a:t>
            </a:r>
            <a:r>
              <a:rPr lang="en-US" altLang="ja-JP" sz="2800" smtClean="0"/>
              <a:t> </a:t>
            </a:r>
            <a:r>
              <a:rPr lang="en-US" altLang="ja-JP" sz="2800" b="1" baseline="30000" smtClean="0"/>
              <a:t>28</a:t>
            </a:r>
            <a:r>
              <a:rPr lang="en-US" altLang="ja-JP" sz="2800" smtClean="0"/>
              <a:t>Si(0</a:t>
            </a:r>
            <a:r>
              <a:rPr lang="en-US" altLang="ja-JP" sz="2800" baseline="30000" smtClean="0"/>
              <a:t>+</a:t>
            </a:r>
            <a:r>
              <a:rPr lang="en-US" altLang="ja-JP" sz="2800" smtClean="0"/>
              <a:t>):(</a:t>
            </a:r>
            <a:r>
              <a:rPr lang="en-US" altLang="ja-JP" sz="2800" i="1" smtClean="0"/>
              <a:t>sd</a:t>
            </a:r>
            <a:r>
              <a:rPr lang="en-US" altLang="ja-JP" sz="2800" smtClean="0"/>
              <a:t>)</a:t>
            </a:r>
            <a:r>
              <a:rPr lang="en-US" altLang="ja-JP" sz="2800" b="1" i="1" baseline="30000" smtClean="0"/>
              <a:t>6 </a:t>
            </a:r>
            <a:r>
              <a:rPr lang="en-US" altLang="ja-JP" sz="2800" smtClean="0"/>
              <a:t>=(</a:t>
            </a:r>
            <a:r>
              <a:rPr lang="en-US" altLang="ja-JP" sz="2800" i="1" smtClean="0"/>
              <a:t>d</a:t>
            </a:r>
            <a:r>
              <a:rPr lang="en-US" altLang="ja-JP" sz="2400" b="1" baseline="-25000" smtClean="0"/>
              <a:t>5/2</a:t>
            </a:r>
            <a:r>
              <a:rPr lang="en-US" altLang="ja-JP" sz="2800" smtClean="0"/>
              <a:t>)</a:t>
            </a:r>
            <a:r>
              <a:rPr lang="en-US" altLang="ja-JP" sz="2800" b="1" i="1" baseline="30000" smtClean="0"/>
              <a:t>4.1</a:t>
            </a:r>
            <a:r>
              <a:rPr lang="en-US" altLang="ja-JP" sz="2800" smtClean="0"/>
              <a:t>(</a:t>
            </a:r>
            <a:r>
              <a:rPr lang="en-US" altLang="ja-JP" sz="2400" smtClean="0"/>
              <a:t>1</a:t>
            </a:r>
            <a:r>
              <a:rPr lang="en-US" altLang="ja-JP" sz="2800" i="1" smtClean="0"/>
              <a:t>s</a:t>
            </a:r>
            <a:r>
              <a:rPr lang="en-US" altLang="ja-JP" sz="2400" b="1" baseline="-25000" smtClean="0"/>
              <a:t>1/2</a:t>
            </a:r>
            <a:r>
              <a:rPr lang="en-US" altLang="ja-JP" sz="2800" smtClean="0"/>
              <a:t>)</a:t>
            </a:r>
            <a:r>
              <a:rPr lang="en-US" altLang="ja-JP" sz="2800" b="1" i="1" baseline="30000" smtClean="0">
                <a:solidFill>
                  <a:srgbClr val="FF0000"/>
                </a:solidFill>
              </a:rPr>
              <a:t>0.9</a:t>
            </a:r>
            <a:r>
              <a:rPr lang="en-US" altLang="ja-JP" sz="2800" smtClean="0"/>
              <a:t>(</a:t>
            </a:r>
            <a:r>
              <a:rPr lang="en-US" altLang="ja-JP" sz="2800" i="1" smtClean="0"/>
              <a:t>d</a:t>
            </a:r>
            <a:r>
              <a:rPr lang="en-US" altLang="ja-JP" sz="2400" b="1" baseline="-25000" smtClean="0"/>
              <a:t>3/2</a:t>
            </a:r>
            <a:r>
              <a:rPr lang="en-US" altLang="ja-JP" sz="2800" smtClean="0"/>
              <a:t>)</a:t>
            </a:r>
            <a:r>
              <a:rPr lang="en-US" altLang="ja-JP" sz="2800" b="1" i="1" baseline="30000" smtClean="0">
                <a:solidFill>
                  <a:srgbClr val="0070C0"/>
                </a:solidFill>
              </a:rPr>
              <a:t>1.0</a:t>
            </a:r>
          </a:p>
        </p:txBody>
      </p:sp>
      <p:sp>
        <p:nvSpPr>
          <p:cNvPr id="1741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08050"/>
            <a:ext cx="8177213" cy="5500688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mtClean="0"/>
              <a:t> </a:t>
            </a:r>
            <a:endParaRPr lang="ja-JP" altLang="en-US" smtClean="0">
              <a:latin typeface="Arial Unicode MS" pitchFamily="50" charset="-128"/>
            </a:endParaRPr>
          </a:p>
        </p:txBody>
      </p:sp>
      <p:pic>
        <p:nvPicPr>
          <p:cNvPr id="17414" name="図 5" descr="27Al_Level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7500937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2786062" cy="142875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   </a:t>
            </a:r>
            <a:endParaRPr lang="ja-JP" altLang="ja-JP" sz="4000" smtClean="0"/>
          </a:p>
        </p:txBody>
      </p:sp>
      <p:pic>
        <p:nvPicPr>
          <p:cNvPr id="18435" name="コンテンツ プレースホルダ 4" descr="28Si_gK08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127" y="1071562"/>
            <a:ext cx="8270911" cy="5525789"/>
          </a:xfrm>
        </p:spPr>
      </p:pic>
      <p:sp>
        <p:nvSpPr>
          <p:cNvPr id="1843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236823-50AD-4F96-B238-CDCE52B49C8B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 smtClean="0"/>
          </a:p>
        </p:txBody>
      </p:sp>
      <p:sp>
        <p:nvSpPr>
          <p:cNvPr id="18437" name="テキスト ボックス 4"/>
          <p:cNvSpPr txBox="1">
            <a:spLocks noChangeArrowheads="1"/>
          </p:cNvSpPr>
          <p:nvPr/>
        </p:nvSpPr>
        <p:spPr bwMode="auto">
          <a:xfrm>
            <a:off x="214313" y="214313"/>
            <a:ext cx="871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/>
              <a:t>Peaks can be classified by the characters </a:t>
            </a:r>
            <a:endParaRPr lang="ja-JP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  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010E78-36D1-436D-9D5A-4FEE20DFCED1}" type="slidenum">
              <a:rPr lang="en-US" altLang="ja-JP" smtClean="0">
                <a:latin typeface="Arial" pitchFamily="34" charset="0"/>
              </a:rPr>
              <a:pPr/>
              <a:t>15</a:t>
            </a:fld>
            <a:endParaRPr lang="en-US" altLang="ja-JP" smtClean="0">
              <a:latin typeface="Arial" pitchFamily="34" charset="0"/>
            </a:endParaRPr>
          </a:p>
        </p:txBody>
      </p:sp>
      <p:pic>
        <p:nvPicPr>
          <p:cNvPr id="7" name="図 6" descr="28Al_expHashim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260648"/>
            <a:ext cx="8106707" cy="7200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197538" y="4725144"/>
            <a:ext cx="4482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Exp. data: </a:t>
            </a:r>
            <a:r>
              <a:rPr kumimoji="1" lang="en-US" altLang="ja-JP" sz="2400" dirty="0" err="1" smtClean="0"/>
              <a:t>Fujii</a:t>
            </a:r>
            <a:r>
              <a:rPr kumimoji="1" lang="en-US" altLang="ja-JP" sz="2400" dirty="0" smtClean="0"/>
              <a:t> et al, Proc. SNP12 workshop</a:t>
            </a:r>
            <a:r>
              <a:rPr lang="en-US" altLang="ja-JP" sz="2400" dirty="0" smtClean="0"/>
              <a:t> (2012) </a:t>
            </a:r>
          </a:p>
          <a:p>
            <a:r>
              <a:rPr kumimoji="1" lang="en-US" altLang="ja-JP" sz="1600" dirty="0" smtClean="0"/>
              <a:t> 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Seems promising, </a:t>
            </a:r>
            <a:r>
              <a:rPr lang="en-US" altLang="ja-JP" sz="2400" dirty="0" smtClean="0"/>
              <a:t>(waiting for the finalization of analysis)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11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9" y="1046422"/>
            <a:ext cx="3184035" cy="331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otoba\Pictures\図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91" y="1046422"/>
            <a:ext cx="4925390" cy="367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toba\Pictures\図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48996"/>
            <a:ext cx="4090034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411760" y="3645024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C0099"/>
                </a:solidFill>
              </a:rPr>
              <a:t>Preliminary</a:t>
            </a:r>
            <a:endParaRPr kumimoji="1" lang="ja-JP" altLang="en-US" sz="2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633220" cy="1943497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ja-JP" sz="6000" b="1" dirty="0" smtClean="0"/>
              <a:t>  </a:t>
            </a:r>
            <a:r>
              <a:rPr lang="en-US" altLang="ja-JP" sz="5400" b="1" dirty="0" smtClean="0">
                <a:solidFill>
                  <a:srgbClr val="FF0000"/>
                </a:solidFill>
              </a:rPr>
              <a:t>3. Extend to heavier</a:t>
            </a:r>
            <a:br>
              <a:rPr lang="en-US" altLang="ja-JP" sz="5400" b="1" dirty="0" smtClean="0">
                <a:solidFill>
                  <a:srgbClr val="FF0000"/>
                </a:solidFill>
              </a:rPr>
            </a:br>
            <a:r>
              <a:rPr lang="en-US" altLang="ja-JP" sz="5400" b="1" dirty="0" smtClean="0">
                <a:solidFill>
                  <a:srgbClr val="FF0000"/>
                </a:solidFill>
              </a:rPr>
              <a:t>     nuclear Targets </a:t>
            </a:r>
            <a:r>
              <a:rPr lang="en-US" altLang="ja-JP" sz="4800" dirty="0" smtClean="0">
                <a:solidFill>
                  <a:srgbClr val="FF0000"/>
                </a:solidFill>
              </a:rPr>
              <a:t>(2)</a:t>
            </a:r>
            <a:endParaRPr lang="en-US" altLang="ja-JP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929313"/>
            <a:ext cx="7286625" cy="500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mtClean="0"/>
              <a:t> </a:t>
            </a:r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A3CD54-2B3C-4741-BF8F-14BB5AAD916B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400" smtClean="0"/>
          </a:p>
        </p:txBody>
      </p:sp>
      <p:sp>
        <p:nvSpPr>
          <p:cNvPr id="2" name="正方形/長方形 1"/>
          <p:cNvSpPr/>
          <p:nvPr/>
        </p:nvSpPr>
        <p:spPr>
          <a:xfrm>
            <a:off x="1115616" y="3105835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aseline="30000" dirty="0"/>
              <a:t>52</a:t>
            </a:r>
            <a:r>
              <a:rPr lang="en-US" altLang="ja-JP" sz="4000" dirty="0"/>
              <a:t>Cr: (</a:t>
            </a:r>
            <a:r>
              <a:rPr lang="en-US" altLang="ja-JP" sz="4000" i="1" dirty="0"/>
              <a:t>f</a:t>
            </a:r>
            <a:r>
              <a:rPr lang="en-US" altLang="ja-JP" sz="4000" baseline="-25000" dirty="0"/>
              <a:t>7/2</a:t>
            </a:r>
            <a:r>
              <a:rPr lang="en-US" altLang="ja-JP" sz="4000" dirty="0"/>
              <a:t>)</a:t>
            </a:r>
            <a:r>
              <a:rPr lang="en-US" altLang="ja-JP" sz="4000" baseline="30000" dirty="0"/>
              <a:t>4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assumed</a:t>
            </a:r>
          </a:p>
          <a:p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baseline="30000" dirty="0" smtClean="0"/>
              <a:t>40</a:t>
            </a:r>
            <a:r>
              <a:rPr lang="en-US" altLang="ja-JP" sz="4000" dirty="0" smtClean="0"/>
              <a:t>Ca</a:t>
            </a:r>
            <a:r>
              <a:rPr lang="en-US" altLang="ja-JP" sz="4000" dirty="0"/>
              <a:t>: (</a:t>
            </a:r>
            <a:r>
              <a:rPr lang="en-US" altLang="ja-JP" sz="4000" i="1" dirty="0" err="1"/>
              <a:t>sd</a:t>
            </a:r>
            <a:r>
              <a:rPr lang="en-US" altLang="ja-JP" sz="4000" dirty="0"/>
              <a:t>-shell LS-closed)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072437" cy="1082675"/>
          </a:xfrm>
        </p:spPr>
        <p:txBody>
          <a:bodyPr/>
          <a:lstStyle/>
          <a:p>
            <a:pPr algn="l" eaLnBrk="1" hangingPunct="1"/>
            <a:r>
              <a:rPr lang="en-US" altLang="ja-JP" sz="4000" baseline="30000" smtClean="0"/>
              <a:t>52</a:t>
            </a:r>
            <a:r>
              <a:rPr lang="en-US" altLang="ja-JP" sz="4000" smtClean="0"/>
              <a:t>Cr ( </a:t>
            </a:r>
            <a:r>
              <a:rPr lang="en-US" altLang="ja-JP" sz="4000" i="1" smtClean="0"/>
              <a:t>j</a:t>
            </a:r>
            <a:r>
              <a:rPr lang="en-US" altLang="ja-JP" sz="4000" b="1" baseline="-25000" smtClean="0"/>
              <a:t>&gt;</a:t>
            </a:r>
            <a:r>
              <a:rPr lang="en-US" altLang="ja-JP" sz="4000" smtClean="0"/>
              <a:t> dominant target case)</a:t>
            </a:r>
            <a:br>
              <a:rPr lang="en-US" altLang="ja-JP" sz="4000" smtClean="0"/>
            </a:br>
            <a:r>
              <a:rPr lang="en-US" altLang="ja-JP" sz="4000" smtClean="0"/>
              <a:t>    </a:t>
            </a:r>
            <a:r>
              <a:rPr lang="en-US" altLang="ja-JP" sz="3200" smtClean="0">
                <a:solidFill>
                  <a:srgbClr val="FF0000"/>
                </a:solidFill>
              </a:rPr>
              <a:t>typical unnatural-parity high-spin states </a:t>
            </a:r>
            <a:endParaRPr lang="ja-JP" altLang="ja-JP" sz="3200" smtClean="0">
              <a:solidFill>
                <a:srgbClr val="FF0000"/>
              </a:solidFill>
            </a:endParaRPr>
          </a:p>
        </p:txBody>
      </p:sp>
      <p:pic>
        <p:nvPicPr>
          <p:cNvPr id="20483" name="コンテンツ プレースホルダ 4" descr="52Cr_gK08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7739062" cy="4935538"/>
          </a:xfrm>
        </p:spPr>
      </p:pic>
      <p:sp>
        <p:nvSpPr>
          <p:cNvPr id="2048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CF166B-2034-43C5-8C0E-1ED9CF1D7DC9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6756818" cy="501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 smtClean="0"/>
              <a:t>JLab</a:t>
            </a:r>
            <a:r>
              <a:rPr kumimoji="1" lang="en-US" altLang="ja-JP" b="1" dirty="0" smtClean="0"/>
              <a:t> E05-115 data is coming</a:t>
            </a:r>
            <a:r>
              <a:rPr kumimoji="1" lang="en-US" altLang="ja-JP" dirty="0" smtClean="0"/>
              <a:t>, </a:t>
            </a:r>
            <a:r>
              <a:rPr kumimoji="1" lang="en-US" altLang="ja-JP" sz="3600" dirty="0" smtClean="0"/>
              <a:t>but </a:t>
            </a:r>
            <a:r>
              <a:rPr lang="en-US" altLang="ja-JP" sz="3600" dirty="0" smtClean="0"/>
              <a:t>not finalized yet (Nakamura)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65D49-42EE-4933-92E1-A6CBDB1DFD68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581" y="2492896"/>
            <a:ext cx="26821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-B</a:t>
            </a:r>
            <a:r>
              <a:rPr kumimoji="1" lang="en-US" altLang="ja-JP" sz="2800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smtClean="0"/>
              <a:t>=-21.8 MeV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B.E. should be</a:t>
            </a:r>
          </a:p>
          <a:p>
            <a:r>
              <a:rPr lang="en-US" altLang="ja-JP" sz="2800" dirty="0" smtClean="0">
                <a:solidFill>
                  <a:srgbClr val="00B0F0"/>
                </a:solidFill>
              </a:rPr>
              <a:t>extracted from </a:t>
            </a:r>
          </a:p>
          <a:p>
            <a:r>
              <a:rPr lang="en-US" altLang="ja-JP" sz="2800" dirty="0" smtClean="0">
                <a:solidFill>
                  <a:srgbClr val="00B0F0"/>
                </a:solidFill>
              </a:rPr>
              <a:t>Experiment.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64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4"/>
          <p:cNvSpPr>
            <a:spLocks noGrp="1"/>
          </p:cNvSpPr>
          <p:nvPr>
            <p:ph type="title"/>
          </p:nvPr>
        </p:nvSpPr>
        <p:spPr>
          <a:xfrm>
            <a:off x="428625" y="4365104"/>
            <a:ext cx="1983135" cy="42120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2400" dirty="0">
                <a:latin typeface="+mj-ea"/>
              </a:rPr>
              <a:t> </a:t>
            </a:r>
            <a:endParaRPr lang="ja-JP" altLang="en-US" sz="2400" dirty="0" smtClean="0">
              <a:latin typeface="+mj-ea"/>
            </a:endParaRPr>
          </a:p>
        </p:txBody>
      </p:sp>
      <p:sp>
        <p:nvSpPr>
          <p:cNvPr id="3075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2952328" cy="6336704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ja-JP" sz="3200" dirty="0" smtClean="0">
                <a:latin typeface="+mj-ea"/>
                <a:ea typeface="+mj-ea"/>
              </a:rPr>
              <a:t>Theory side has a “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  <a:ea typeface="+mj-ea"/>
              </a:rPr>
              <a:t>flexibility</a:t>
            </a:r>
            <a:r>
              <a:rPr lang="en-US" altLang="ja-JP" sz="3200" dirty="0" smtClean="0">
                <a:latin typeface="+mj-ea"/>
                <a:ea typeface="+mj-ea"/>
              </a:rPr>
              <a:t>”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3200" dirty="0" smtClean="0">
                <a:latin typeface="+mj-ea"/>
                <a:ea typeface="+mj-ea"/>
              </a:rPr>
              <a:t>(uncertainty)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3200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en-US" altLang="ja-JP" sz="3600" dirty="0" smtClean="0">
                <a:solidFill>
                  <a:srgbClr val="0070C0"/>
                </a:solidFill>
                <a:latin typeface="+mj-ea"/>
                <a:ea typeface="+mj-ea"/>
              </a:rPr>
              <a:t>Density dependence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3600" dirty="0" smtClean="0">
                <a:solidFill>
                  <a:srgbClr val="0070C0"/>
                </a:solidFill>
                <a:latin typeface="+mj-ea"/>
                <a:ea typeface="+mj-ea"/>
              </a:rPr>
              <a:t>of Nijmegen  NSC97f  model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3200" b="0" dirty="0" smtClean="0">
                <a:solidFill>
                  <a:srgbClr val="0070C0"/>
                </a:solidFill>
                <a:latin typeface="+mj-ea"/>
                <a:ea typeface="+mj-ea"/>
              </a:rPr>
              <a:t>(YNG-type eff.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3200" b="0" dirty="0" smtClean="0">
                <a:solidFill>
                  <a:srgbClr val="0070C0"/>
                </a:solidFill>
                <a:latin typeface="+mj-ea"/>
                <a:ea typeface="+mj-ea"/>
              </a:rPr>
              <a:t>interaction at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3600" b="0" baseline="30000" dirty="0" smtClean="0">
                <a:solidFill>
                  <a:srgbClr val="0070C0"/>
                </a:solidFill>
                <a:latin typeface="+mj-ea"/>
                <a:ea typeface="+mj-ea"/>
              </a:rPr>
              <a:t>89</a:t>
            </a:r>
            <a:r>
              <a:rPr lang="en-US" altLang="ja-JP" sz="3600" b="0" dirty="0" smtClean="0">
                <a:solidFill>
                  <a:srgbClr val="0070C0"/>
                </a:solidFill>
                <a:latin typeface="+mj-ea"/>
                <a:ea typeface="+mj-ea"/>
              </a:rPr>
              <a:t>Y</a:t>
            </a:r>
            <a:r>
              <a:rPr lang="en-US" altLang="ja-JP" sz="3200" b="0" dirty="0" smtClean="0">
                <a:solidFill>
                  <a:srgbClr val="0070C0"/>
                </a:solidFill>
                <a:latin typeface="+mj-ea"/>
                <a:ea typeface="+mj-ea"/>
              </a:rPr>
              <a:t> region.)</a:t>
            </a:r>
            <a:endParaRPr lang="ja-JP" altLang="en-US" sz="3200" b="0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3076" name="コンテンツ プレースホルダ 3" descr="Y89kF_0d0f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5700" y="188640"/>
            <a:ext cx="5092175" cy="3224485"/>
          </a:xfrm>
        </p:spPr>
      </p:pic>
      <p:sp>
        <p:nvSpPr>
          <p:cNvPr id="3077" name="テキスト プレースホルダ 6"/>
          <p:cNvSpPr>
            <a:spLocks noGrp="1"/>
          </p:cNvSpPr>
          <p:nvPr>
            <p:ph type="body" sz="quarter" idx="3"/>
          </p:nvPr>
        </p:nvSpPr>
        <p:spPr>
          <a:xfrm>
            <a:off x="6357938" y="1535113"/>
            <a:ext cx="2328862" cy="465137"/>
          </a:xfrm>
        </p:spPr>
        <p:txBody>
          <a:bodyPr/>
          <a:lstStyle/>
          <a:p>
            <a:pPr eaLnBrk="1" hangingPunct="1"/>
            <a:r>
              <a:rPr lang="en-US" altLang="ja-JP" smtClean="0"/>
              <a:t> </a:t>
            </a:r>
            <a:endParaRPr lang="ja-JP" altLang="en-US" smtClean="0"/>
          </a:p>
        </p:txBody>
      </p:sp>
      <p:pic>
        <p:nvPicPr>
          <p:cNvPr id="3078" name="コンテンツ プレースホルダ 8" descr="Y89kF_0s0p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3500437"/>
            <a:ext cx="4993878" cy="3175429"/>
          </a:xfrm>
        </p:spPr>
      </p:pic>
    </p:spTree>
    <p:extLst>
      <p:ext uri="{BB962C8B-B14F-4D97-AF65-F5344CB8AC3E}">
        <p14:creationId xmlns:p14="http://schemas.microsoft.com/office/powerpoint/2010/main" val="23595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3363" cy="511175"/>
          </a:xfrm>
        </p:spPr>
        <p:txBody>
          <a:bodyPr/>
          <a:lstStyle/>
          <a:p>
            <a:pPr eaLnBrk="1" hangingPunct="1"/>
            <a:r>
              <a:rPr lang="en-US" altLang="ja-JP" sz="4000" dirty="0" smtClean="0">
                <a:solidFill>
                  <a:srgbClr val="0070C0"/>
                </a:solidFill>
              </a:rPr>
              <a:t>CONTENTS</a:t>
            </a:r>
            <a:endParaRPr lang="ja-JP" altLang="ja-JP" sz="4000" dirty="0" smtClean="0">
              <a:solidFill>
                <a:srgbClr val="0070C0"/>
              </a:solidFill>
            </a:endParaRP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42925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altLang="ja-JP" dirty="0" smtClean="0"/>
              <a:t>1. Introduction / Basic Motivation</a:t>
            </a:r>
          </a:p>
          <a:p>
            <a:pPr marL="514350" indent="-514350">
              <a:buFontTx/>
              <a:buNone/>
              <a:defRPr/>
            </a:pPr>
            <a:r>
              <a:rPr lang="en-US" altLang="ja-JP" dirty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. Characteristics utilized for electro/photo-production with a typical target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</a:p>
          <a:p>
            <a:pPr marL="514350" indent="-514350">
              <a:buFontTx/>
              <a:buNone/>
              <a:defRPr/>
            </a:pPr>
            <a:r>
              <a:rPr lang="ja-JP" altLang="en-US" baseline="30000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ja-JP" altLang="en-US" baseline="30000" dirty="0" smtClean="0">
                <a:solidFill>
                  <a:srgbClr val="0070C0"/>
                </a:solidFill>
                <a:sym typeface="Wingdings" pitchFamily="2" charset="2"/>
              </a:rPr>
              <a:t>　　</a:t>
            </a:r>
            <a:r>
              <a:rPr lang="en-US" altLang="ja-JP" baseline="30000" dirty="0" smtClean="0">
                <a:solidFill>
                  <a:srgbClr val="0070C0"/>
                </a:solidFill>
                <a:sym typeface="Wingdings" pitchFamily="2" charset="2"/>
              </a:rPr>
              <a:t>28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Si (</a:t>
            </a:r>
            <a:r>
              <a:rPr lang="en-US" altLang="ja-JP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, K</a:t>
            </a:r>
            <a:r>
              <a:rPr lang="en-US" altLang="ja-JP" baseline="30000" dirty="0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  <a:r>
              <a:rPr lang="en-US" altLang="ja-JP" baseline="-25000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cap="small" baseline="30000" dirty="0" smtClean="0">
                <a:solidFill>
                  <a:srgbClr val="0070C0"/>
                </a:solidFill>
                <a:sym typeface="Wingdings" pitchFamily="2" charset="2"/>
              </a:rPr>
              <a:t>28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Al     cf. new exp. report</a:t>
            </a:r>
          </a:p>
          <a:p>
            <a:pPr marL="514350" indent="-514350">
              <a:buFontTx/>
              <a:buNone/>
              <a:defRPr/>
            </a:pPr>
            <a:r>
              <a:rPr lang="en-US" altLang="ja-JP" dirty="0" smtClean="0">
                <a:sym typeface="Wingdings" pitchFamily="2" charset="2"/>
              </a:rPr>
              <a:t>3. Extend the approach to produce heavier hypernuclei  around  A=40-52 </a:t>
            </a:r>
          </a:p>
          <a:p>
            <a:pPr marL="514350" indent="-514350">
              <a:buFontTx/>
              <a:buNone/>
              <a:defRPr/>
            </a:pPr>
            <a:r>
              <a:rPr lang="en-US" altLang="ja-JP" dirty="0" smtClean="0">
                <a:sym typeface="Wingdings" pitchFamily="2" charset="2"/>
              </a:rPr>
              <a:t>4. Hyperon </a:t>
            </a:r>
            <a:r>
              <a:rPr lang="en-US" altLang="ja-JP" dirty="0" err="1" smtClean="0">
                <a:sym typeface="Wingdings" pitchFamily="2" charset="2"/>
              </a:rPr>
              <a:t>s.p.e</a:t>
            </a:r>
            <a:r>
              <a:rPr lang="en-US" altLang="ja-JP" dirty="0" smtClean="0">
                <a:sym typeface="Wingdings" pitchFamily="2" charset="2"/>
              </a:rPr>
              <a:t>  (</a:t>
            </a:r>
            <a:r>
              <a:rPr lang="en-US" altLang="ja-JP" baseline="30000" dirty="0" smtClean="0">
                <a:solidFill>
                  <a:srgbClr val="0070C0"/>
                </a:solidFill>
                <a:sym typeface="Wingdings" pitchFamily="2" charset="2"/>
              </a:rPr>
              <a:t>208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Pb(</a:t>
            </a:r>
            <a:r>
              <a:rPr lang="en-US" altLang="ja-JP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, K</a:t>
            </a:r>
            <a:r>
              <a:rPr lang="en-US" altLang="ja-JP" baseline="30000" dirty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)</a:t>
            </a:r>
            <a:r>
              <a:rPr lang="en-US" altLang="ja-JP" baseline="-25000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cap="small" baseline="30000" dirty="0" smtClean="0">
                <a:solidFill>
                  <a:srgbClr val="0070C0"/>
                </a:solidFill>
                <a:sym typeface="Wingdings" pitchFamily="2" charset="2"/>
              </a:rPr>
              <a:t>208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Al</a:t>
            </a:r>
            <a:r>
              <a:rPr lang="en-US" altLang="ja-JP" dirty="0" smtClean="0">
                <a:sym typeface="Wingdings" pitchFamily="2" charset="2"/>
              </a:rPr>
              <a:t>)</a:t>
            </a:r>
          </a:p>
          <a:p>
            <a:pPr marL="514350" indent="-514350">
              <a:buFontTx/>
              <a:buNone/>
              <a:defRPr/>
            </a:pPr>
            <a:r>
              <a:rPr lang="en-US" altLang="ja-JP" dirty="0" smtClean="0">
                <a:sym typeface="Wingdings" pitchFamily="2" charset="2"/>
              </a:rPr>
              <a:t>5. Two suggestions :</a:t>
            </a:r>
            <a:r>
              <a:rPr lang="ja-JP" altLang="en-US" dirty="0" smtClean="0">
                <a:sym typeface="Wingdings" pitchFamily="2" charset="2"/>
              </a:rPr>
              <a:t>　</a:t>
            </a:r>
            <a:r>
              <a:rPr lang="en-US" altLang="ja-JP" dirty="0" smtClean="0">
                <a:sym typeface="Wingdings" pitchFamily="2" charset="2"/>
              </a:rPr>
              <a:t>(a) hyperon-rotation coupling ,</a:t>
            </a:r>
            <a:r>
              <a:rPr lang="ja-JP" altLang="en-US" dirty="0" smtClean="0">
                <a:sym typeface="Wingdings" pitchFamily="2" charset="2"/>
              </a:rPr>
              <a:t>　</a:t>
            </a:r>
            <a:r>
              <a:rPr lang="en-US" altLang="ja-JP" dirty="0" smtClean="0">
                <a:sym typeface="Wingdings" pitchFamily="2" charset="2"/>
              </a:rPr>
              <a:t> (b) 4He(</a:t>
            </a:r>
            <a:r>
              <a:rPr lang="en-US" altLang="ja-JP" dirty="0" err="1" smtClean="0"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US" altLang="ja-JP" dirty="0" err="1" smtClean="0">
                <a:sym typeface="Wingdings" pitchFamily="2" charset="2"/>
              </a:rPr>
              <a:t>,K</a:t>
            </a:r>
            <a:r>
              <a:rPr lang="en-US" altLang="ja-JP" dirty="0" smtClean="0">
                <a:sym typeface="Wingdings" pitchFamily="2" charset="2"/>
              </a:rPr>
              <a:t>+)  </a:t>
            </a:r>
          </a:p>
          <a:p>
            <a:pPr marL="514350" indent="-514350">
              <a:buFontTx/>
              <a:buNone/>
              <a:defRPr/>
            </a:pPr>
            <a:r>
              <a:rPr lang="en-US" altLang="ja-JP" dirty="0" smtClean="0">
                <a:sym typeface="Wingdings" pitchFamily="2" charset="2"/>
              </a:rPr>
              <a:t>6. Summary</a:t>
            </a:r>
            <a:endParaRPr lang="ja-JP" altLang="en-US" dirty="0"/>
          </a:p>
        </p:txBody>
      </p:sp>
      <p:sp>
        <p:nvSpPr>
          <p:cNvPr id="410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4922B4-093D-4174-A224-E3E62FB15B4D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57188" y="260648"/>
            <a:ext cx="7671196" cy="10801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3200" dirty="0" smtClean="0">
                <a:solidFill>
                  <a:srgbClr val="0070C0"/>
                </a:solidFill>
                <a:latin typeface="+mj-ea"/>
              </a:rPr>
              <a:t>Nijmegen B-B interaction model improved by taking account of hypernuclear data</a:t>
            </a:r>
            <a:endParaRPr lang="ja-JP" altLang="en-US" sz="3200" dirty="0" smtClean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 </a:t>
            </a:r>
            <a:endParaRPr lang="ja-JP" altLang="en-US" smtClean="0"/>
          </a:p>
        </p:txBody>
      </p:sp>
      <p:pic>
        <p:nvPicPr>
          <p:cNvPr id="5124" name="コンテンツ プレースホルダ 6" descr="B11L_af_ESC0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25" y="1428750"/>
            <a:ext cx="8705832" cy="4952578"/>
          </a:xfrm>
        </p:spPr>
      </p:pic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572125" y="1535113"/>
            <a:ext cx="3114675" cy="3222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 </a:t>
            </a:r>
            <a:endParaRPr lang="ja-JP" altLang="en-US" dirty="0" smtClean="0"/>
          </a:p>
        </p:txBody>
      </p:sp>
      <p:sp>
        <p:nvSpPr>
          <p:cNvPr id="512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858000" y="5572125"/>
            <a:ext cx="1828800" cy="6651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ja-JP" altLang="en-US" smtClean="0"/>
              <a:t> 　</a:t>
            </a:r>
          </a:p>
        </p:txBody>
      </p:sp>
    </p:spTree>
    <p:extLst>
      <p:ext uri="{BB962C8B-B14F-4D97-AF65-F5344CB8AC3E}">
        <p14:creationId xmlns:p14="http://schemas.microsoft.com/office/powerpoint/2010/main" val="8675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043612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 </a:t>
            </a:r>
            <a:endParaRPr lang="ja-JP" altLang="en-US" dirty="0" smtClean="0"/>
          </a:p>
        </p:txBody>
      </p:sp>
      <p:sp>
        <p:nvSpPr>
          <p:cNvPr id="4099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1043608" y="1412776"/>
            <a:ext cx="1584176" cy="108012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ja-JP" sz="3200" dirty="0" smtClean="0">
                <a:latin typeface="+mj-ea"/>
              </a:rPr>
              <a:t> </a:t>
            </a:r>
          </a:p>
        </p:txBody>
      </p:sp>
      <p:sp>
        <p:nvSpPr>
          <p:cNvPr id="4101" name="テキスト プレースホルダ 6"/>
          <p:cNvSpPr>
            <a:spLocks noGrp="1"/>
          </p:cNvSpPr>
          <p:nvPr>
            <p:ph type="body" sz="quarter" idx="3"/>
          </p:nvPr>
        </p:nvSpPr>
        <p:spPr>
          <a:xfrm>
            <a:off x="214313" y="5286375"/>
            <a:ext cx="757287" cy="75088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ja-JP" b="0" dirty="0" smtClean="0">
                <a:latin typeface="+mj-ea"/>
              </a:rPr>
              <a:t> </a:t>
            </a:r>
            <a:endParaRPr lang="ja-JP" altLang="en-US" b="0" dirty="0" smtClean="0">
              <a:latin typeface="+mj-ea"/>
            </a:endParaRPr>
          </a:p>
        </p:txBody>
      </p:sp>
      <p:pic>
        <p:nvPicPr>
          <p:cNvPr id="4102" name="コンテンツ プレースホルダ 9" descr="C12L_af_ESC08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692696"/>
            <a:ext cx="8463322" cy="5791101"/>
          </a:xfrm>
        </p:spPr>
      </p:pic>
      <p:sp>
        <p:nvSpPr>
          <p:cNvPr id="2" name="コンテンツ プレースホルダー 1"/>
          <p:cNvSpPr>
            <a:spLocks noGrp="1"/>
          </p:cNvSpPr>
          <p:nvPr>
            <p:ph sz="half" idx="2"/>
          </p:nvPr>
        </p:nvSpPr>
        <p:spPr>
          <a:xfrm>
            <a:off x="6516216" y="404664"/>
            <a:ext cx="861492" cy="100811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12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715375" cy="1154112"/>
          </a:xfrm>
        </p:spPr>
        <p:txBody>
          <a:bodyPr/>
          <a:lstStyle/>
          <a:p>
            <a:pPr algn="l" eaLnBrk="1" hangingPunct="1"/>
            <a:r>
              <a:rPr lang="en-US" altLang="ja-JP" sz="4000" dirty="0" smtClean="0"/>
              <a:t> </a:t>
            </a:r>
            <a:r>
              <a:rPr lang="en-US" altLang="ja-JP" sz="4000" baseline="30000" dirty="0" smtClean="0"/>
              <a:t>40</a:t>
            </a:r>
            <a:r>
              <a:rPr lang="en-US" altLang="ja-JP" sz="4000" dirty="0" smtClean="0"/>
              <a:t>Ca </a:t>
            </a:r>
            <a:r>
              <a:rPr lang="en-US" altLang="ja-JP" sz="3600" dirty="0" smtClean="0"/>
              <a:t>( LS-closed shell case): </a:t>
            </a:r>
            <a:br>
              <a:rPr lang="en-US" altLang="ja-JP" sz="3600" dirty="0" smtClean="0"/>
            </a:br>
            <a:r>
              <a:rPr lang="en-US" altLang="ja-JP" sz="3600" dirty="0" smtClean="0"/>
              <a:t>     </a:t>
            </a:r>
            <a:r>
              <a:rPr lang="en-US" altLang="ja-JP" sz="3200" dirty="0" smtClean="0">
                <a:solidFill>
                  <a:srgbClr val="FF0000"/>
                </a:solidFill>
              </a:rPr>
              <a:t>high-spin states with natural-parity </a:t>
            </a:r>
            <a:r>
              <a:rPr lang="en-US" altLang="ja-JP" sz="2800" dirty="0" smtClean="0">
                <a:solidFill>
                  <a:schemeClr val="tx1"/>
                </a:solidFill>
              </a:rPr>
              <a:t>(2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+</a:t>
            </a:r>
            <a:r>
              <a:rPr lang="en-US" altLang="ja-JP" sz="2800" dirty="0" smtClean="0">
                <a:solidFill>
                  <a:schemeClr val="tx1"/>
                </a:solidFill>
              </a:rPr>
              <a:t>,3</a:t>
            </a:r>
            <a:r>
              <a:rPr lang="en-US" altLang="ja-JP" sz="2800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800" dirty="0" smtClean="0">
                <a:solidFill>
                  <a:schemeClr val="tx1"/>
                </a:solidFill>
              </a:rPr>
              <a:t>,4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+</a:t>
            </a:r>
            <a:r>
              <a:rPr lang="en-US" altLang="ja-JP" sz="2800" dirty="0" smtClean="0">
                <a:solidFill>
                  <a:schemeClr val="tx1"/>
                </a:solidFill>
              </a:rPr>
              <a:t>)</a:t>
            </a:r>
            <a:endParaRPr lang="ja-JP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21507" name="コンテンツ プレースホルダ 4" descr="40Ca_gK08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1600200"/>
            <a:ext cx="7745413" cy="4979988"/>
          </a:xfrm>
        </p:spPr>
      </p:pic>
      <p:sp>
        <p:nvSpPr>
          <p:cNvPr id="2150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F6AD41-73BD-498A-B6B7-026E9F4E03D2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706090"/>
          </a:xfrm>
        </p:spPr>
        <p:txBody>
          <a:bodyPr/>
          <a:lstStyle/>
          <a:p>
            <a:r>
              <a:rPr kumimoji="1" lang="en-US" altLang="ja-JP" dirty="0" smtClean="0"/>
              <a:t>Proton pickup reaction on </a:t>
            </a:r>
            <a:r>
              <a:rPr kumimoji="1" lang="en-US" altLang="ja-JP" baseline="30000" dirty="0" smtClean="0"/>
              <a:t>40</a:t>
            </a:r>
            <a:r>
              <a:rPr kumimoji="1" lang="en-US" altLang="ja-JP" dirty="0" smtClean="0"/>
              <a:t>Ca 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96432" cy="5256584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65D49-42EE-4933-92E1-A6CBDB1DFD68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36296" y="2188895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3/2-hole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9067" y="1428745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1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</a:rPr>
              <a:t>1/2-hol</a:t>
            </a:r>
            <a:r>
              <a:rPr lang="en-US" altLang="ja-JP" dirty="0" smtClean="0">
                <a:solidFill>
                  <a:srgbClr val="FF0000"/>
                </a:solidFill>
              </a:rPr>
              <a:t>e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16632"/>
            <a:ext cx="8472487" cy="2016223"/>
          </a:xfrm>
        </p:spPr>
        <p:txBody>
          <a:bodyPr/>
          <a:lstStyle/>
          <a:p>
            <a:pPr algn="l">
              <a:defRPr/>
            </a:pPr>
            <a:r>
              <a:rPr lang="en-US" altLang="ja-JP" dirty="0" smtClean="0">
                <a:solidFill>
                  <a:srgbClr val="00B0F0"/>
                </a:solidFill>
              </a:rPr>
              <a:t>Well-separated series of peaks</a:t>
            </a:r>
            <a:br>
              <a:rPr lang="en-US" altLang="ja-JP" dirty="0" smtClean="0">
                <a:solidFill>
                  <a:srgbClr val="00B0F0"/>
                </a:solidFill>
              </a:rPr>
            </a:br>
            <a:r>
              <a:rPr lang="en-US" altLang="ja-JP" sz="3600" dirty="0" smtClean="0">
                <a:solidFill>
                  <a:srgbClr val="00B0F0"/>
                </a:solidFill>
                <a:latin typeface="+mn-lt"/>
              </a:rPr>
              <a:t>due to </a:t>
            </a:r>
            <a:r>
              <a:rPr lang="en-US" altLang="ja-JP" sz="3600" dirty="0" smtClean="0">
                <a:solidFill>
                  <a:srgbClr val="FF0000"/>
                </a:solidFill>
                <a:latin typeface="+mn-lt"/>
              </a:rPr>
              <a:t>large </a:t>
            </a:r>
            <a:r>
              <a:rPr lang="en-US" altLang="ja-JP" sz="3600" i="1" dirty="0" smtClean="0">
                <a:solidFill>
                  <a:srgbClr val="FF0000"/>
                </a:solidFill>
                <a:latin typeface="+mn-lt"/>
              </a:rPr>
              <a:t>q</a:t>
            </a:r>
            <a:r>
              <a:rPr lang="en-US" altLang="ja-JP" sz="3600" dirty="0" smtClean="0">
                <a:latin typeface="+mn-lt"/>
              </a:rPr>
              <a:t> </a:t>
            </a:r>
            <a:r>
              <a:rPr lang="en-US" altLang="ja-JP" sz="3600" dirty="0" smtClean="0">
                <a:solidFill>
                  <a:srgbClr val="00B0F0"/>
                </a:solidFill>
                <a:latin typeface="+mn-lt"/>
              </a:rPr>
              <a:t>and</a:t>
            </a:r>
            <a:r>
              <a:rPr lang="en-US" altLang="ja-JP" sz="3600" dirty="0" smtClean="0">
                <a:latin typeface="+mn-lt"/>
              </a:rPr>
              <a:t> </a:t>
            </a:r>
            <a:r>
              <a:rPr lang="en-US" altLang="ja-JP" sz="3600" dirty="0" smtClean="0">
                <a:solidFill>
                  <a:srgbClr val="FF0000"/>
                </a:solidFill>
                <a:latin typeface="+mn-lt"/>
              </a:rPr>
              <a:t>spin-flip dominance</a:t>
            </a:r>
            <a:r>
              <a:rPr lang="en-US" altLang="ja-JP" sz="3600" dirty="0" smtClean="0">
                <a:latin typeface="+mn-lt"/>
              </a:rPr>
              <a:t>:</a:t>
            </a:r>
            <a:br>
              <a:rPr lang="en-US" altLang="ja-JP" sz="3600" dirty="0" smtClean="0">
                <a:latin typeface="+mn-lt"/>
              </a:rPr>
            </a:br>
            <a:r>
              <a:rPr lang="en-US" altLang="ja-JP" sz="2800" i="1" dirty="0" smtClean="0">
                <a:latin typeface="+mn-lt"/>
              </a:rPr>
              <a:t>j</a:t>
            </a:r>
            <a:r>
              <a:rPr lang="en-US" altLang="ja-JP" sz="2800" baseline="-25000" dirty="0" smtClean="0">
                <a:latin typeface="+mn-lt"/>
              </a:rPr>
              <a:t>&gt;</a:t>
            </a:r>
            <a:r>
              <a:rPr lang="en-US" altLang="ja-JP" sz="2800" dirty="0" smtClean="0">
                <a:latin typeface="+mn-lt"/>
              </a:rPr>
              <a:t>=</a:t>
            </a:r>
            <a:r>
              <a:rPr lang="en-US" altLang="ja-JP" sz="2800" i="1" dirty="0" smtClean="0">
                <a:latin typeface="+mn-lt"/>
              </a:rPr>
              <a:t>l</a:t>
            </a:r>
            <a:r>
              <a:rPr lang="en-US" altLang="ja-JP" sz="2800" dirty="0" smtClean="0">
                <a:latin typeface="+mn-lt"/>
              </a:rPr>
              <a:t>+1/2,  </a:t>
            </a:r>
            <a:r>
              <a:rPr lang="en-US" altLang="ja-JP" sz="2800" i="1" dirty="0" smtClean="0">
                <a:latin typeface="+mn-lt"/>
              </a:rPr>
              <a:t>j</a:t>
            </a:r>
            <a:r>
              <a:rPr lang="en-US" altLang="ja-JP" sz="2800" baseline="-25000" dirty="0" smtClean="0">
                <a:latin typeface="+mn-lt"/>
              </a:rPr>
              <a:t>&lt;</a:t>
            </a:r>
            <a:r>
              <a:rPr lang="en-US" altLang="ja-JP" sz="2800" dirty="0" smtClean="0">
                <a:latin typeface="+mn-lt"/>
              </a:rPr>
              <a:t>=</a:t>
            </a:r>
            <a:r>
              <a:rPr lang="en-US" altLang="ja-JP" sz="2800" i="1" dirty="0" smtClean="0">
                <a:latin typeface="+mn-lt"/>
              </a:rPr>
              <a:t>l</a:t>
            </a:r>
            <a:r>
              <a:rPr lang="en-US" altLang="ja-JP" sz="2800" dirty="0" smtClean="0">
                <a:latin typeface="+mn-lt"/>
              </a:rPr>
              <a:t>-1/2   </a:t>
            </a: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  <p:pic>
        <p:nvPicPr>
          <p:cNvPr id="22531" name="コンテンツ プレースホルダ 4" descr="jjLS_clos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060848"/>
            <a:ext cx="8534722" cy="4297660"/>
          </a:xfrm>
        </p:spPr>
      </p:pic>
      <p:sp>
        <p:nvSpPr>
          <p:cNvPr id="2253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3500CB-D182-48C7-8B6B-266DA2DAF0E4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850106"/>
          </a:xfrm>
          <a:solidFill>
            <a:srgbClr val="FFFF00"/>
          </a:solidFill>
        </p:spPr>
        <p:txBody>
          <a:bodyPr/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4. Systematics of </a:t>
            </a:r>
            <a:r>
              <a:rPr kumimoji="1"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s.p.e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.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EF74C-E310-4F15-A196-8FAF5B6048A4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" y="2132856"/>
            <a:ext cx="461973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99" y="2132856"/>
            <a:ext cx="4424689" cy="381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dirty="0" smtClean="0"/>
              <a:t>Taken from:  </a:t>
            </a:r>
            <a:r>
              <a:rPr kumimoji="1" lang="en-US" altLang="ja-JP" sz="2800" dirty="0" err="1" smtClean="0"/>
              <a:t>Millener</a:t>
            </a:r>
            <a:r>
              <a:rPr kumimoji="1" lang="en-US" altLang="ja-JP" sz="2800" dirty="0" smtClean="0"/>
              <a:t>-Dover-Gal, PRC18 (1988)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498" y="5858371"/>
            <a:ext cx="4260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Woods-Saxon pot.  D=28MeV</a:t>
            </a:r>
          </a:p>
          <a:p>
            <a:r>
              <a:rPr lang="en-US" altLang="ja-JP" sz="2400" dirty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     r_0= 1.128+0.439A^(-2/3)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6056" y="5936812"/>
            <a:ext cx="3557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70C0"/>
                </a:solidFill>
              </a:rPr>
              <a:t>Skyrme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HF  with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^(4/3) 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Density </a:t>
            </a:r>
            <a:r>
              <a:rPr lang="en-US" altLang="ja-JP" sz="2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dependent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en-US" altLang="ja-JP" dirty="0" smtClean="0"/>
              <a:t>Single-particle energies of</a:t>
            </a:r>
            <a:r>
              <a:rPr lang="ja-JP" altLang="en-US" dirty="0" smtClean="0"/>
              <a:t>　</a:t>
            </a:r>
            <a:r>
              <a:rPr lang="en-US" altLang="ja-JP" b="1" dirty="0" smtClean="0">
                <a:latin typeface="Symbol" pitchFamily="18" charset="2"/>
              </a:rPr>
              <a:t>L</a:t>
            </a:r>
            <a:br>
              <a:rPr lang="en-US" altLang="ja-JP" b="1" dirty="0" smtClean="0">
                <a:latin typeface="Symbol" pitchFamily="18" charset="2"/>
              </a:rPr>
            </a:br>
            <a:r>
              <a:rPr lang="en-US" altLang="ja-JP" sz="3200" dirty="0" smtClean="0">
                <a:latin typeface="+mn-lt"/>
              </a:rPr>
              <a:t>G-matrix</a:t>
            </a:r>
            <a:r>
              <a:rPr lang="ja-JP" altLang="en-US" sz="3200" dirty="0" smtClean="0">
                <a:latin typeface="+mn-lt"/>
              </a:rPr>
              <a:t>（</a:t>
            </a:r>
            <a:r>
              <a:rPr lang="en-US" altLang="ja-JP" sz="3200" dirty="0" smtClean="0">
                <a:latin typeface="+mn-lt"/>
              </a:rPr>
              <a:t>ESC08</a:t>
            </a:r>
            <a:r>
              <a:rPr lang="ja-JP" altLang="en-US" sz="3200" dirty="0" smtClean="0">
                <a:latin typeface="+mn-lt"/>
              </a:rPr>
              <a:t>ｃ）</a:t>
            </a:r>
            <a:r>
              <a:rPr lang="en-US" altLang="ja-JP" sz="3200" dirty="0" smtClean="0"/>
              <a:t> results vs. experiments</a:t>
            </a:r>
            <a:br>
              <a:rPr lang="en-US" altLang="ja-JP" sz="3200" dirty="0" smtClean="0"/>
            </a:br>
            <a:r>
              <a:rPr lang="en-US" altLang="ja-JP" sz="2000" dirty="0" smtClean="0"/>
              <a:t>(Y. Yamamoto et al.: PTP. S.185 (2010) 72 and priv. </a:t>
            </a:r>
            <a:r>
              <a:rPr lang="en-US" altLang="ja-JP" sz="2000" dirty="0" err="1" smtClean="0"/>
              <a:t>commun</a:t>
            </a:r>
            <a:r>
              <a:rPr lang="en-US" altLang="ja-JP" sz="2000" dirty="0" smtClean="0"/>
              <a:t>. ) </a:t>
            </a:r>
            <a:endParaRPr lang="ja-JP" altLang="en-US" sz="2000" dirty="0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9DFA5-52F2-49C3-8622-7DB9EE5F1DBD}" type="slidenum">
              <a:rPr lang="en-US" altLang="ja-JP" smtClean="0">
                <a:latin typeface="Arial" pitchFamily="34" charset="0"/>
              </a:rPr>
              <a:pPr/>
              <a:t>26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33876" y="2055908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0070C0"/>
                </a:solidFill>
              </a:rPr>
              <a:t>High resolution </a:t>
            </a:r>
          </a:p>
          <a:p>
            <a:r>
              <a:rPr lang="en-US" altLang="ja-JP" sz="2800" i="1" dirty="0" smtClean="0">
                <a:solidFill>
                  <a:srgbClr val="0070C0"/>
                </a:solidFill>
              </a:rPr>
              <a:t>exp. data over wide A are n</a:t>
            </a:r>
            <a:r>
              <a:rPr kumimoji="1" lang="en-US" altLang="ja-JP" sz="2800" i="1" dirty="0" smtClean="0">
                <a:solidFill>
                  <a:srgbClr val="0070C0"/>
                </a:solidFill>
              </a:rPr>
              <a:t>ecessary.</a:t>
            </a:r>
          </a:p>
          <a:p>
            <a:endParaRPr lang="en-US" altLang="ja-JP" sz="2400" i="1" dirty="0">
              <a:solidFill>
                <a:srgbClr val="FF0000"/>
              </a:solidFill>
            </a:endParaRPr>
          </a:p>
          <a:p>
            <a:r>
              <a:rPr kumimoji="1" lang="en-US" altLang="ja-JP" sz="2400" i="1" dirty="0" err="1" smtClean="0">
                <a:solidFill>
                  <a:srgbClr val="FF0000"/>
                </a:solidFill>
              </a:rPr>
              <a:t>sd</a:t>
            </a:r>
            <a:r>
              <a:rPr kumimoji="1" lang="en-US" altLang="ja-JP" sz="2400" i="1" dirty="0" smtClean="0">
                <a:solidFill>
                  <a:srgbClr val="FF0000"/>
                </a:solidFill>
              </a:rPr>
              <a:t>,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 </a:t>
            </a:r>
            <a:r>
              <a:rPr kumimoji="1" lang="en-US" altLang="ja-JP" sz="2400" i="1" dirty="0" err="1" smtClean="0">
                <a:solidFill>
                  <a:srgbClr val="FF0000"/>
                </a:solidFill>
              </a:rPr>
              <a:t>fp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-shell and 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heavier data are quite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Important  to extract the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b</a:t>
            </a:r>
            <a:r>
              <a:rPr lang="en-US" altLang="ja-JP" sz="2400" dirty="0" smtClean="0">
                <a:solidFill>
                  <a:srgbClr val="FF0000"/>
                </a:solidFill>
              </a:rPr>
              <a:t>ehavior in nuclear matter.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3" y="1556792"/>
            <a:ext cx="584779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3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07709"/>
            <a:ext cx="4824536" cy="922114"/>
          </a:xfrm>
        </p:spPr>
        <p:txBody>
          <a:bodyPr/>
          <a:lstStyle/>
          <a:p>
            <a:r>
              <a:rPr kumimoji="1" lang="en-US" altLang="ja-JP" baseline="30000" dirty="0" smtClean="0"/>
              <a:t>208</a:t>
            </a:r>
            <a:r>
              <a:rPr kumimoji="1" lang="en-US" altLang="ja-JP" dirty="0" smtClean="0"/>
              <a:t>Pb(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err="1" smtClean="0"/>
              <a:t>,K</a:t>
            </a:r>
            <a:r>
              <a:rPr kumimoji="1" lang="en-US" altLang="ja-JP" dirty="0" smtClean="0"/>
              <a:t>+) </a:t>
            </a:r>
            <a:r>
              <a:rPr kumimoji="1" lang="en-US" altLang="ja-JP" baseline="30000" dirty="0" smtClean="0"/>
              <a:t>208</a:t>
            </a:r>
            <a:r>
              <a:rPr kumimoji="1"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Tl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41077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6 proton-hole states</a:t>
            </a:r>
          </a:p>
          <a:p>
            <a:r>
              <a:rPr kumimoji="1" lang="en-US" altLang="ja-JP" dirty="0" smtClean="0"/>
              <a:t>2s</a:t>
            </a:r>
            <a:r>
              <a:rPr kumimoji="1" lang="en-US" altLang="ja-JP" baseline="-25000" dirty="0" smtClean="0"/>
              <a:t>1/2</a:t>
            </a:r>
          </a:p>
          <a:p>
            <a:r>
              <a:rPr lang="en-US" altLang="ja-JP" dirty="0" smtClean="0"/>
              <a:t>1d</a:t>
            </a:r>
            <a:r>
              <a:rPr lang="en-US" altLang="ja-JP" baseline="-25000" dirty="0" smtClean="0"/>
              <a:t>3/2</a:t>
            </a:r>
          </a:p>
          <a:p>
            <a:r>
              <a:rPr kumimoji="1" lang="en-US" altLang="ja-JP" dirty="0" smtClean="0"/>
              <a:t>0h</a:t>
            </a:r>
            <a:r>
              <a:rPr kumimoji="1" lang="en-US" altLang="ja-JP" baseline="-25000" dirty="0" smtClean="0"/>
              <a:t>11/2</a:t>
            </a:r>
          </a:p>
          <a:p>
            <a:r>
              <a:rPr lang="en-US" altLang="ja-JP" dirty="0" smtClean="0"/>
              <a:t>0d</a:t>
            </a:r>
            <a:r>
              <a:rPr lang="en-US" altLang="ja-JP" baseline="-25000" dirty="0" smtClean="0"/>
              <a:t>5/2</a:t>
            </a:r>
          </a:p>
          <a:p>
            <a:r>
              <a:rPr lang="en-US" altLang="ja-JP" dirty="0" smtClean="0"/>
              <a:t>0g</a:t>
            </a:r>
            <a:r>
              <a:rPr lang="en-US" altLang="ja-JP" baseline="-25000" dirty="0" smtClean="0"/>
              <a:t>7/2</a:t>
            </a:r>
          </a:p>
          <a:p>
            <a:r>
              <a:rPr lang="en-US" altLang="ja-JP" dirty="0" smtClean="0"/>
              <a:t>0g</a:t>
            </a:r>
            <a:r>
              <a:rPr lang="en-US" altLang="ja-JP" baseline="-25000" dirty="0" smtClean="0"/>
              <a:t>9/2</a:t>
            </a:r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en-US" altLang="ja-JP" sz="3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L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(s, p,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sd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,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fp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,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sdg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, 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fph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 shells) 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endParaRPr lang="en-US" altLang="ja-JP" baseline="-25000" dirty="0" smtClean="0"/>
          </a:p>
          <a:p>
            <a:endParaRPr lang="en-US" altLang="ja-JP" baseline="-25000" dirty="0"/>
          </a:p>
          <a:p>
            <a:endParaRPr lang="en-US" altLang="ja-JP" baseline="-25000" dirty="0" smtClean="0"/>
          </a:p>
          <a:p>
            <a:endParaRPr lang="en-US" altLang="ja-JP" baseline="-250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EF74C-E310-4F15-A196-8FAF5B6048A4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7"/>
            <a:ext cx="7992888" cy="52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61" y="711547"/>
            <a:ext cx="3446855" cy="21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03244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41733" y="453554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s</a:t>
            </a:r>
            <a:endParaRPr kumimoji="1" lang="ja-JP" altLang="en-US" sz="28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91247" y="34867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p</a:t>
            </a:r>
            <a:endParaRPr kumimoji="1" lang="ja-JP" altLang="en-US" sz="2800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35753" y="22484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d</a:t>
            </a:r>
            <a:endParaRPr kumimoji="1" lang="ja-JP" altLang="en-US" sz="2800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92511" y="201526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f</a:t>
            </a:r>
            <a:endParaRPr kumimoji="1" lang="ja-JP" altLang="en-US" sz="3200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136" y="29403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g</a:t>
            </a:r>
            <a:endParaRPr kumimoji="1" lang="ja-JP" altLang="en-US" sz="2800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3133" y="6340678"/>
            <a:ext cx="7311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We have an opportunity to observe a series of Lambda orbits ?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Candidate targets in medium and heavy regions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8568952" cy="427707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600" dirty="0" smtClean="0">
                <a:solidFill>
                  <a:srgbClr val="FF0000"/>
                </a:solidFill>
              </a:rPr>
              <a:t>Odd-Z and even-N cases (100%) chosen</a:t>
            </a:r>
          </a:p>
          <a:p>
            <a:pPr marL="0" indent="0">
              <a:buNone/>
            </a:pPr>
            <a:endParaRPr lang="en-US" altLang="ja-JP" sz="3200" baseline="30000" dirty="0" smtClean="0"/>
          </a:p>
          <a:p>
            <a:pPr marL="0" indent="0">
              <a:buNone/>
            </a:pPr>
            <a:r>
              <a:rPr lang="en-US" altLang="ja-JP" sz="3200" baseline="30000" dirty="0" smtClean="0"/>
              <a:t>23</a:t>
            </a:r>
            <a:r>
              <a:rPr lang="en-US" altLang="ja-JP" sz="3200" baseline="-25000" dirty="0" smtClean="0"/>
              <a:t>11</a:t>
            </a:r>
            <a:r>
              <a:rPr lang="en-US" altLang="ja-JP" sz="3200" dirty="0" smtClean="0"/>
              <a:t>Na,   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baseline="30000" dirty="0" smtClean="0">
                <a:solidFill>
                  <a:srgbClr val="FF0000"/>
                </a:solidFill>
              </a:rPr>
              <a:t>27</a:t>
            </a:r>
            <a:r>
              <a:rPr lang="en-US" altLang="ja-JP" sz="3200" baseline="-25000" dirty="0" smtClean="0">
                <a:solidFill>
                  <a:srgbClr val="FF0000"/>
                </a:solidFill>
              </a:rPr>
              <a:t>13</a:t>
            </a:r>
            <a:r>
              <a:rPr lang="en-US" altLang="ja-JP" sz="3200" dirty="0" smtClean="0">
                <a:solidFill>
                  <a:srgbClr val="FF0000"/>
                </a:solidFill>
              </a:rPr>
              <a:t>Al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3200" dirty="0" smtClean="0"/>
              <a:t>,    </a:t>
            </a:r>
            <a:r>
              <a:rPr lang="en-US" altLang="ja-JP" sz="3200" baseline="30000" dirty="0" smtClean="0"/>
              <a:t>39</a:t>
            </a:r>
            <a:r>
              <a:rPr lang="en-US" altLang="ja-JP" sz="3200" baseline="-25000" dirty="0" smtClean="0"/>
              <a:t>19</a:t>
            </a:r>
            <a:r>
              <a:rPr lang="en-US" altLang="ja-JP" sz="3200" dirty="0" smtClean="0"/>
              <a:t>K</a:t>
            </a:r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/>
              <a:t>,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en-US" altLang="ja-JP" sz="3200" baseline="30000" dirty="0" smtClean="0"/>
          </a:p>
          <a:p>
            <a:pPr marL="0" indent="0">
              <a:buNone/>
            </a:pPr>
            <a:r>
              <a:rPr lang="en-US" altLang="ja-JP" sz="3200" baseline="30000" dirty="0" smtClean="0"/>
              <a:t>45</a:t>
            </a:r>
            <a:r>
              <a:rPr lang="en-US" altLang="ja-JP" sz="3200" baseline="-25000" dirty="0" smtClean="0"/>
              <a:t>21</a:t>
            </a:r>
            <a:r>
              <a:rPr lang="en-US" altLang="ja-JP" sz="3200" dirty="0" smtClean="0"/>
              <a:t>Sc</a:t>
            </a:r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/>
              <a:t>,    </a:t>
            </a:r>
            <a:r>
              <a:rPr lang="en-US" altLang="ja-JP" sz="3200" baseline="30000" dirty="0" smtClean="0"/>
              <a:t>51</a:t>
            </a:r>
            <a:r>
              <a:rPr lang="en-US" altLang="ja-JP" sz="3200" baseline="-25000" dirty="0" smtClean="0"/>
              <a:t>23</a:t>
            </a:r>
            <a:r>
              <a:rPr lang="en-US" altLang="ja-JP" sz="3200" dirty="0" smtClean="0"/>
              <a:t>V</a:t>
            </a:r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/>
              <a:t>,   ( </a:t>
            </a:r>
            <a:r>
              <a:rPr lang="en-US" altLang="ja-JP" sz="3200" baseline="30000" dirty="0" smtClean="0"/>
              <a:t>52</a:t>
            </a:r>
            <a:r>
              <a:rPr lang="en-US" altLang="ja-JP" sz="3200" baseline="-25000" dirty="0" smtClean="0"/>
              <a:t>24</a:t>
            </a:r>
            <a:r>
              <a:rPr lang="en-US" altLang="ja-JP" sz="3200" dirty="0" smtClean="0"/>
              <a:t>Cr  83.8%),   </a:t>
            </a:r>
            <a:r>
              <a:rPr lang="en-US" altLang="ja-JP" sz="3200" baseline="30000" dirty="0" smtClean="0">
                <a:solidFill>
                  <a:srgbClr val="FF0000"/>
                </a:solidFill>
              </a:rPr>
              <a:t>59</a:t>
            </a:r>
            <a:r>
              <a:rPr lang="en-US" altLang="ja-JP" sz="3200" baseline="-25000" dirty="0" smtClean="0">
                <a:solidFill>
                  <a:srgbClr val="FF0000"/>
                </a:solidFill>
              </a:rPr>
              <a:t>27</a:t>
            </a:r>
            <a:r>
              <a:rPr lang="en-US" altLang="ja-JP" sz="3200" dirty="0" smtClean="0">
                <a:solidFill>
                  <a:srgbClr val="FF0000"/>
                </a:solidFill>
              </a:rPr>
              <a:t>Co</a:t>
            </a:r>
            <a:r>
              <a:rPr lang="en-US" altLang="ja-JP" sz="3200" dirty="0" smtClean="0"/>
              <a:t>, </a:t>
            </a:r>
          </a:p>
          <a:p>
            <a:pPr marL="0" indent="0">
              <a:buNone/>
            </a:pPr>
            <a:endParaRPr kumimoji="1" lang="en-US" altLang="ja-JP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3200" baseline="30000" dirty="0" smtClean="0"/>
              <a:t>75</a:t>
            </a:r>
            <a:r>
              <a:rPr lang="en-US" altLang="ja-JP" sz="3200" baseline="-25000" dirty="0" smtClean="0"/>
              <a:t>33</a:t>
            </a:r>
            <a:r>
              <a:rPr lang="en-US" altLang="ja-JP" sz="3200" dirty="0" smtClean="0"/>
              <a:t>As</a:t>
            </a:r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/>
              <a:t>,    </a:t>
            </a:r>
            <a:r>
              <a:rPr lang="en-US" altLang="ja-JP" sz="3200" baseline="30000" dirty="0" smtClean="0"/>
              <a:t>89</a:t>
            </a:r>
            <a:r>
              <a:rPr lang="en-US" altLang="ja-JP" sz="3200" baseline="-25000" dirty="0" smtClean="0"/>
              <a:t>39</a:t>
            </a:r>
            <a:r>
              <a:rPr lang="en-US" altLang="ja-JP" sz="3200" dirty="0" smtClean="0"/>
              <a:t>Y</a:t>
            </a:r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/>
              <a:t>,   </a:t>
            </a:r>
            <a:r>
              <a:rPr lang="en-US" altLang="ja-JP" sz="3200" baseline="30000" dirty="0" smtClean="0"/>
              <a:t>93</a:t>
            </a:r>
            <a:r>
              <a:rPr lang="en-US" altLang="ja-JP" sz="3200" baseline="-25000" dirty="0" smtClean="0"/>
              <a:t>41</a:t>
            </a:r>
            <a:r>
              <a:rPr lang="en-US" altLang="ja-JP" sz="3200" dirty="0" smtClean="0"/>
              <a:t>Nb</a:t>
            </a:r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/>
              <a:t>, </a:t>
            </a:r>
            <a:r>
              <a:rPr lang="en-US" altLang="ja-JP" sz="3200" dirty="0" smtClean="0"/>
              <a:t>  </a:t>
            </a:r>
            <a:r>
              <a:rPr lang="en-US" altLang="ja-JP" sz="3200" baseline="30000" dirty="0" smtClean="0">
                <a:solidFill>
                  <a:srgbClr val="00B0F0"/>
                </a:solidFill>
              </a:rPr>
              <a:t>103</a:t>
            </a:r>
            <a:r>
              <a:rPr lang="en-US" altLang="ja-JP" sz="3200" baseline="-25000" dirty="0" smtClean="0">
                <a:solidFill>
                  <a:srgbClr val="00B0F0"/>
                </a:solidFill>
              </a:rPr>
              <a:t>45</a:t>
            </a:r>
            <a:r>
              <a:rPr lang="en-US" altLang="ja-JP" sz="3200" dirty="0" smtClean="0">
                <a:solidFill>
                  <a:srgbClr val="00B0F0"/>
                </a:solidFill>
              </a:rPr>
              <a:t>Rh</a:t>
            </a:r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/>
              <a:t>  </a:t>
            </a:r>
            <a:endParaRPr lang="ja-JP" alt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ja-JP" alt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 flipH="1">
            <a:off x="8028383" y="4149080"/>
            <a:ext cx="45719" cy="28803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FA84E-513E-4E44-AB26-08E345D06506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8739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35144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5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. Two interesting subjects by making use of (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e,e’K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+) reaction 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smtClean="0">
                <a:solidFill>
                  <a:srgbClr val="FF0000"/>
                </a:solidFill>
              </a:rPr>
              <a:t/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lang="en-US" altLang="ja-JP" sz="4000" b="1" dirty="0" smtClean="0">
                <a:solidFill>
                  <a:srgbClr val="0070C0"/>
                </a:solidFill>
              </a:rPr>
              <a:t>(A) Study of coupling scheme of </a:t>
            </a:r>
            <a:r>
              <a:rPr lang="en-US" altLang="ja-JP" sz="40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L </a:t>
            </a:r>
            <a:r>
              <a:rPr lang="en-US" altLang="ja-JP" sz="4000" b="1" dirty="0" smtClean="0">
                <a:solidFill>
                  <a:srgbClr val="0070C0"/>
                </a:solidFill>
              </a:rPr>
              <a:t>with nuclear collective motions 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2160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3600" b="1" dirty="0" smtClean="0">
                <a:latin typeface="Century" pitchFamily="18" charset="0"/>
              </a:rPr>
              <a:t>As a promising candidate to </a:t>
            </a:r>
            <a:r>
              <a:rPr lang="en-US" altLang="ja-JP" sz="3600" b="1" dirty="0">
                <a:latin typeface="Century" pitchFamily="18" charset="0"/>
              </a:rPr>
              <a:t>observe it </a:t>
            </a:r>
            <a:r>
              <a:rPr lang="en-US" altLang="ja-JP" sz="3600" b="1" dirty="0" smtClean="0">
                <a:latin typeface="Century" pitchFamily="18" charset="0"/>
              </a:rPr>
              <a:t>in</a:t>
            </a:r>
            <a:endParaRPr lang="en-US" altLang="ja-JP" sz="3600" b="1" dirty="0">
              <a:latin typeface="Century" pitchFamily="18" charset="0"/>
            </a:endParaRPr>
          </a:p>
          <a:p>
            <a:pPr marL="0" indent="0">
              <a:buNone/>
            </a:pPr>
            <a:r>
              <a:rPr lang="en-US" altLang="ja-JP" sz="3600" b="1" dirty="0" smtClean="0">
                <a:latin typeface="Century" pitchFamily="18" charset="0"/>
              </a:rPr>
              <a:t>the </a:t>
            </a:r>
            <a:r>
              <a:rPr lang="en-US" altLang="ja-JP" sz="3600" b="1" i="1" dirty="0" err="1">
                <a:latin typeface="Century" pitchFamily="18" charset="0"/>
              </a:rPr>
              <a:t>fp</a:t>
            </a:r>
            <a:r>
              <a:rPr lang="en-US" altLang="ja-JP" sz="3600" b="1" dirty="0">
                <a:latin typeface="Century" pitchFamily="18" charset="0"/>
              </a:rPr>
              <a:t>-shell </a:t>
            </a:r>
            <a:r>
              <a:rPr lang="en-US" altLang="ja-JP" sz="3600" b="1" dirty="0" smtClean="0">
                <a:latin typeface="Century" pitchFamily="18" charset="0"/>
              </a:rPr>
              <a:t>region, we propose to use </a:t>
            </a:r>
            <a:r>
              <a:rPr lang="en-US" altLang="ja-JP" sz="3600" b="1" baseline="30000" dirty="0" smtClean="0">
                <a:latin typeface="Century" pitchFamily="18" charset="0"/>
              </a:rPr>
              <a:t>59</a:t>
            </a:r>
            <a:r>
              <a:rPr lang="en-US" altLang="ja-JP" sz="3600" b="1" dirty="0" smtClean="0">
                <a:latin typeface="Century" pitchFamily="18" charset="0"/>
              </a:rPr>
              <a:t>Co(</a:t>
            </a:r>
            <a:r>
              <a:rPr lang="en-US" altLang="ja-JP" sz="3600" b="1" dirty="0" smtClean="0">
                <a:latin typeface="Symbol" pitchFamily="18" charset="2"/>
              </a:rPr>
              <a:t>g</a:t>
            </a:r>
            <a:r>
              <a:rPr lang="en-US" altLang="ja-JP" sz="3600" b="1" dirty="0">
                <a:latin typeface="Century" pitchFamily="18" charset="0"/>
              </a:rPr>
              <a:t>, K</a:t>
            </a:r>
            <a:r>
              <a:rPr lang="en-US" altLang="ja-JP" sz="3600" b="1" baseline="30000" dirty="0">
                <a:latin typeface="Century" pitchFamily="18" charset="0"/>
              </a:rPr>
              <a:t>+</a:t>
            </a:r>
            <a:r>
              <a:rPr lang="en-US" altLang="ja-JP" sz="3600" b="1" dirty="0">
                <a:latin typeface="Century" pitchFamily="18" charset="0"/>
              </a:rPr>
              <a:t>) </a:t>
            </a:r>
            <a:r>
              <a:rPr lang="en-US" altLang="ja-JP" sz="3600" b="1" baseline="30000" dirty="0" smtClean="0">
                <a:latin typeface="Century" pitchFamily="18" charset="0"/>
              </a:rPr>
              <a:t>59</a:t>
            </a:r>
            <a:r>
              <a:rPr lang="en-US" altLang="ja-JP" sz="3600" b="1" baseline="-25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3600" b="1" dirty="0" smtClean="0">
                <a:latin typeface="Century" pitchFamily="18" charset="0"/>
              </a:rPr>
              <a:t>Fe      (speculation)</a:t>
            </a:r>
            <a:endParaRPr lang="ja-JP" altLang="en-US" sz="3600" b="1" dirty="0">
              <a:latin typeface="Century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127776" y="6237312"/>
            <a:ext cx="1548680" cy="476672"/>
          </a:xfrm>
        </p:spPr>
        <p:txBody>
          <a:bodyPr/>
          <a:lstStyle/>
          <a:p>
            <a:fld id="{A9F459BE-BD69-4391-9C06-C5E6C8C243C3}" type="slidenum">
              <a:rPr kumimoji="1" lang="ja-JP" altLang="en-US" sz="2400" smtClean="0"/>
              <a:t>29</a:t>
            </a:fld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92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584176"/>
          </a:xfrm>
          <a:solidFill>
            <a:srgbClr val="FFFF00"/>
          </a:solidFill>
        </p:spPr>
        <p:txBody>
          <a:bodyPr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1. Basic motivations to go to  medium-heavy hypernuclei 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r>
              <a:rPr kumimoji="1" lang="en-US" altLang="ja-JP" dirty="0" smtClean="0"/>
              <a:t>Success of </a:t>
            </a:r>
            <a:r>
              <a:rPr kumimoji="1" lang="en-US" altLang="ja-JP" dirty="0" err="1" smtClean="0"/>
              <a:t>JLab</a:t>
            </a:r>
            <a:r>
              <a:rPr kumimoji="1" lang="en-US" altLang="ja-JP" dirty="0" smtClean="0"/>
              <a:t> experiments (Hall A &amp; C)</a:t>
            </a:r>
          </a:p>
          <a:p>
            <a:pPr marL="0" indent="0">
              <a:buNone/>
            </a:pPr>
            <a:r>
              <a:rPr lang="en-US" altLang="ja-JP" dirty="0" smtClean="0"/>
              <a:t>  on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-shell targets with high resolution</a:t>
            </a:r>
            <a:endParaRPr kumimoji="1" lang="en-US" altLang="ja-JP" dirty="0" smtClean="0"/>
          </a:p>
          <a:p>
            <a:r>
              <a:rPr lang="en-US" altLang="ja-JP" dirty="0" smtClean="0"/>
              <a:t>Theoretical framework confirmed: </a:t>
            </a:r>
          </a:p>
          <a:p>
            <a:pPr marL="0" indent="0">
              <a:buNone/>
            </a:pPr>
            <a:r>
              <a:rPr lang="en-US" altLang="ja-JP" sz="2800" dirty="0" smtClean="0"/>
              <a:t>     (DWIA,  elementary amplitudes, microscopic, )    </a:t>
            </a:r>
            <a:endParaRPr lang="en-US" altLang="ja-JP" sz="2800" dirty="0"/>
          </a:p>
          <a:p>
            <a:r>
              <a:rPr lang="en-US" altLang="ja-JP" dirty="0" smtClean="0"/>
              <a:t>Unique properties of the reaction process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65D49-42EE-4933-92E1-A6CBDB1DFD68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2994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332657"/>
            <a:ext cx="8856984" cy="1800199"/>
          </a:xfrm>
        </p:spPr>
        <p:txBody>
          <a:bodyPr/>
          <a:lstStyle/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</a:rPr>
              <a:t>One suggestion </a:t>
            </a:r>
            <a:r>
              <a:rPr lang="en-US" altLang="ja-JP" dirty="0" smtClean="0">
                <a:solidFill>
                  <a:srgbClr val="FF0000"/>
                </a:solidFill>
              </a:rPr>
              <a:t>(personal view)</a:t>
            </a:r>
            <a:r>
              <a:rPr lang="en-US" altLang="ja-JP" b="1" dirty="0" smtClean="0">
                <a:solidFill>
                  <a:srgbClr val="FF0000"/>
                </a:solidFill>
              </a:rPr>
              <a:t>:</a:t>
            </a:r>
            <a:br>
              <a:rPr lang="en-US" altLang="ja-JP" b="1" dirty="0" smtClean="0">
                <a:solidFill>
                  <a:srgbClr val="FF0000"/>
                </a:solidFill>
              </a:rPr>
            </a:b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sz="4000" b="1" dirty="0" smtClean="0">
                <a:solidFill>
                  <a:srgbClr val="0070C0"/>
                </a:solidFill>
              </a:rPr>
              <a:t>Use </a:t>
            </a:r>
            <a:r>
              <a:rPr lang="en-US" altLang="ja-JP" sz="4000" b="1" baseline="30000" dirty="0" smtClean="0">
                <a:solidFill>
                  <a:srgbClr val="0070C0"/>
                </a:solidFill>
              </a:rPr>
              <a:t>59</a:t>
            </a:r>
            <a:r>
              <a:rPr lang="en-US" altLang="ja-JP" sz="4000" b="1" dirty="0" smtClean="0">
                <a:solidFill>
                  <a:srgbClr val="0070C0"/>
                </a:solidFill>
              </a:rPr>
              <a:t>Co as a typical target in this mass region </a:t>
            </a:r>
            <a:endParaRPr lang="ja-JP" altLang="en-US" sz="4000" dirty="0">
              <a:solidFill>
                <a:srgbClr val="0070C0"/>
              </a:solidFill>
            </a:endParaRPr>
          </a:p>
        </p:txBody>
      </p:sp>
      <p:sp>
        <p:nvSpPr>
          <p:cNvPr id="23555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76464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 smtClean="0"/>
              <a:t> Reasons are rather simple:</a:t>
            </a:r>
          </a:p>
          <a:p>
            <a:pPr marL="514350" indent="-514350">
              <a:buFontTx/>
              <a:buAutoNum type="arabicParenR"/>
            </a:pPr>
            <a:r>
              <a:rPr lang="en-US" altLang="ja-JP" dirty="0" smtClean="0"/>
              <a:t>It has many protons in </a:t>
            </a:r>
            <a:r>
              <a:rPr lang="en-US" altLang="ja-JP" b="1" i="1" dirty="0" smtClean="0"/>
              <a:t>f</a:t>
            </a:r>
            <a:r>
              <a:rPr lang="en-US" altLang="ja-JP" baseline="-25000" dirty="0" smtClean="0"/>
              <a:t>7/2</a:t>
            </a:r>
            <a:r>
              <a:rPr lang="en-US" altLang="ja-JP" dirty="0" smtClean="0"/>
              <a:t> orbit.</a:t>
            </a:r>
          </a:p>
          <a:p>
            <a:pPr marL="0" indent="0">
              <a:buNone/>
            </a:pPr>
            <a:r>
              <a:rPr lang="en-US" altLang="ja-JP" dirty="0" smtClean="0"/>
              <a:t>     Cross sections are comparable to </a:t>
            </a:r>
            <a:r>
              <a:rPr lang="en-US" altLang="ja-JP" baseline="30000" dirty="0" smtClean="0"/>
              <a:t>52</a:t>
            </a:r>
            <a:r>
              <a:rPr lang="en-US" altLang="ja-JP" dirty="0" smtClean="0"/>
              <a:t>Cr</a:t>
            </a:r>
          </a:p>
          <a:p>
            <a:pPr marL="0" indent="0">
              <a:buNone/>
            </a:pPr>
            <a:r>
              <a:rPr lang="en-US" altLang="ja-JP" dirty="0" smtClean="0"/>
              <a:t>2) Proton pickup S-factors look promising .</a:t>
            </a:r>
          </a:p>
          <a:p>
            <a:pPr marL="0" indent="0">
              <a:buNone/>
            </a:pPr>
            <a:r>
              <a:rPr lang="en-US" altLang="ja-JP" dirty="0" smtClean="0"/>
              <a:t>3) Study coupling features between p- &amp;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d-state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 and the </a:t>
            </a:r>
            <a:r>
              <a:rPr lang="en-US" altLang="ja-JP" dirty="0" smtClean="0">
                <a:solidFill>
                  <a:srgbClr val="FF0000"/>
                </a:solidFill>
              </a:rPr>
              <a:t>ground</a:t>
            </a:r>
            <a:r>
              <a:rPr lang="en-US" altLang="ja-JP" dirty="0" smtClean="0"/>
              <a:t> rotational motion,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as in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Be,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baseline="30000" dirty="0" smtClean="0"/>
              <a:t>13</a:t>
            </a:r>
            <a:r>
              <a:rPr lang="en-US" altLang="ja-JP" dirty="0" smtClean="0"/>
              <a:t>C,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baseline="30000" dirty="0" smtClean="0"/>
              <a:t>21</a:t>
            </a:r>
            <a:r>
              <a:rPr lang="en-US" altLang="ja-JP" dirty="0" smtClean="0"/>
              <a:t>Ne,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baseline="30000" dirty="0" smtClean="0"/>
              <a:t>27</a:t>
            </a:r>
            <a:r>
              <a:rPr lang="en-US" altLang="ja-JP" dirty="0" smtClean="0"/>
              <a:t>Mg.   </a:t>
            </a:r>
            <a:endParaRPr lang="ja-JP" altLang="en-US" dirty="0" smtClean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EF3AC5-9EC5-46C9-8DB2-04B0E4216ECE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ja-JP" sz="14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baseline="30000" smtClean="0">
                <a:latin typeface="Century" pitchFamily="18" charset="0"/>
              </a:rPr>
              <a:t>59</a:t>
            </a:r>
            <a:r>
              <a:rPr lang="en-US" altLang="ja-JP" b="1" smtClean="0">
                <a:latin typeface="Century" pitchFamily="18" charset="0"/>
              </a:rPr>
              <a:t>Co</a:t>
            </a:r>
            <a:r>
              <a:rPr lang="en-US" altLang="ja-JP" smtClean="0">
                <a:latin typeface="Century" pitchFamily="18" charset="0"/>
              </a:rPr>
              <a:t> (</a:t>
            </a:r>
            <a:r>
              <a:rPr lang="en-US" altLang="ja-JP" smtClean="0">
                <a:latin typeface="Symbol" pitchFamily="18" charset="2"/>
              </a:rPr>
              <a:t>g</a:t>
            </a:r>
            <a:r>
              <a:rPr lang="en-US" altLang="ja-JP" smtClean="0">
                <a:latin typeface="Century" pitchFamily="18" charset="0"/>
              </a:rPr>
              <a:t>,K</a:t>
            </a:r>
            <a:r>
              <a:rPr lang="en-US" altLang="ja-JP" baseline="30000" smtClean="0">
                <a:latin typeface="Century" pitchFamily="18" charset="0"/>
              </a:rPr>
              <a:t>+</a:t>
            </a:r>
            <a:r>
              <a:rPr lang="en-US" altLang="ja-JP" smtClean="0">
                <a:latin typeface="Century" pitchFamily="18" charset="0"/>
              </a:rPr>
              <a:t>) </a:t>
            </a:r>
            <a:r>
              <a:rPr lang="en-US" altLang="ja-JP" b="1" baseline="30000" smtClean="0">
                <a:latin typeface="Century" pitchFamily="18" charset="0"/>
              </a:rPr>
              <a:t>59</a:t>
            </a:r>
            <a:r>
              <a:rPr lang="en-US" altLang="ja-JP" b="1" baseline="-2500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smtClean="0">
                <a:latin typeface="Century" pitchFamily="18" charset="0"/>
              </a:rPr>
              <a:t>Fe</a:t>
            </a:r>
            <a:endParaRPr lang="ja-JP" altLang="en-US" b="1" smtClean="0">
              <a:latin typeface="Century" pitchFamily="18" charset="0"/>
            </a:endParaRPr>
          </a:p>
        </p:txBody>
      </p:sp>
      <p:pic>
        <p:nvPicPr>
          <p:cNvPr id="36867" name="コンテンツ プレースホルダ 4" descr="Lam59Fe_Arrow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44824"/>
            <a:ext cx="7315200" cy="4491038"/>
          </a:xfrm>
        </p:spPr>
      </p:pic>
      <p:sp>
        <p:nvSpPr>
          <p:cNvPr id="3686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28D6FDFD-97B2-48E0-972A-13F8E0A7A629}" type="slidenum">
              <a:rPr lang="ja-JP" altLang="en-US" sz="1800" b="1" smtClean="0"/>
              <a:pPr eaLnBrk="1" hangingPunct="1"/>
              <a:t>31</a:t>
            </a:fld>
            <a:endParaRPr lang="ja-JP" altLang="en-US" sz="1800" b="1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884368" y="447925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s</a:t>
            </a:r>
            <a:endParaRPr kumimoji="1" lang="ja-JP" altLang="en-US" sz="3200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20490" y="39560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p</a:t>
            </a:r>
            <a:endParaRPr kumimoji="1" lang="ja-JP" altLang="en-US" sz="28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20490" y="350100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2924944"/>
            <a:ext cx="26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/>
              <a:t>f</a:t>
            </a:r>
            <a:endParaRPr kumimoji="1" lang="ja-JP" altLang="en-US" sz="3200" b="1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4211960" cy="706090"/>
          </a:xfrm>
        </p:spPr>
        <p:txBody>
          <a:bodyPr>
            <a:normAutofit fontScale="90000"/>
          </a:bodyPr>
          <a:lstStyle/>
          <a:p>
            <a:r>
              <a:rPr lang="en-US" altLang="ja-JP" b="1" baseline="30000" dirty="0" smtClean="0">
                <a:latin typeface="Century" pitchFamily="18" charset="0"/>
              </a:rPr>
              <a:t>59</a:t>
            </a:r>
            <a:r>
              <a:rPr lang="en-US" altLang="ja-JP" b="1" dirty="0" smtClean="0">
                <a:latin typeface="Century" pitchFamily="18" charset="0"/>
              </a:rPr>
              <a:t>Co</a:t>
            </a:r>
            <a:r>
              <a:rPr lang="en-US" altLang="ja-JP" dirty="0" smtClean="0">
                <a:latin typeface="Century" pitchFamily="18" charset="0"/>
              </a:rPr>
              <a:t>(</a:t>
            </a:r>
            <a:r>
              <a:rPr lang="en-US" altLang="ja-JP" dirty="0" err="1" smtClean="0">
                <a:latin typeface="Symbol" pitchFamily="18" charset="2"/>
              </a:rPr>
              <a:t>g</a:t>
            </a:r>
            <a:r>
              <a:rPr lang="en-US" altLang="ja-JP" dirty="0" err="1" smtClean="0">
                <a:latin typeface="Century" pitchFamily="18" charset="0"/>
              </a:rPr>
              <a:t>,K</a:t>
            </a:r>
            <a:r>
              <a:rPr lang="en-US" altLang="ja-JP" baseline="30000" dirty="0" smtClean="0">
                <a:latin typeface="Century" pitchFamily="18" charset="0"/>
              </a:rPr>
              <a:t>+</a:t>
            </a:r>
            <a:r>
              <a:rPr lang="en-US" altLang="ja-JP" dirty="0" smtClean="0">
                <a:latin typeface="Century" pitchFamily="18" charset="0"/>
              </a:rPr>
              <a:t>)</a:t>
            </a:r>
            <a:r>
              <a:rPr lang="en-US" altLang="ja-JP" b="1" baseline="30000" dirty="0" smtClean="0">
                <a:latin typeface="Century" pitchFamily="18" charset="0"/>
              </a:rPr>
              <a:t>59</a:t>
            </a:r>
            <a:r>
              <a:rPr lang="en-US" altLang="ja-JP" b="1" baseline="-25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latin typeface="Century" pitchFamily="18" charset="0"/>
              </a:rPr>
              <a:t>Fe</a:t>
            </a:r>
            <a:endParaRPr lang="ja-JP" altLang="en-US" b="1" dirty="0">
              <a:latin typeface="Century" pitchFamily="18" charset="0"/>
            </a:endParaRPr>
          </a:p>
        </p:txBody>
      </p:sp>
      <p:pic>
        <p:nvPicPr>
          <p:cNvPr id="5" name="コンテンツ プレースホルダ 4" descr="Lam59Fe_Arr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4827135" cy="3182257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406A-5C45-4BA5-9116-5D052DBFB158}" type="slidenum">
              <a:rPr kumimoji="1" lang="ja-JP" altLang="en-US" sz="1800" b="1" smtClean="0">
                <a:solidFill>
                  <a:schemeClr val="tx1"/>
                </a:solidFill>
              </a:rPr>
              <a:pPr/>
              <a:t>32</a:t>
            </a:fld>
            <a:endParaRPr kumimoji="1" lang="ja-JP" altLang="en-US" sz="1800" b="1" dirty="0">
              <a:solidFill>
                <a:schemeClr val="tx1"/>
              </a:solidFill>
            </a:endParaRPr>
          </a:p>
        </p:txBody>
      </p:sp>
      <p:pic>
        <p:nvPicPr>
          <p:cNvPr id="6" name="コンテンツ プレースホルダ 4" descr="58Fe_rot_b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4896544" cy="339346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508104" y="3755403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Interesting to see </a:t>
            </a:r>
          </a:p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dynamical coupling of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in  p-/d-state with 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Gnd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lang="en-US" altLang="ja-JP" sz="2800" b="1" dirty="0">
                <a:solidFill>
                  <a:srgbClr val="FF0000"/>
                </a:solidFill>
              </a:rPr>
              <a:t>r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otation 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(free from 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the Pauli 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principle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)  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3442" y="2048780"/>
            <a:ext cx="35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( just preparing </a:t>
            </a:r>
            <a:r>
              <a:rPr lang="en-US" altLang="ja-JP" sz="2800" dirty="0">
                <a:solidFill>
                  <a:srgbClr val="0070C0"/>
                </a:solidFill>
              </a:rPr>
              <a:t>CAL 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)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2760" y="214040"/>
            <a:ext cx="8784976" cy="91070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Proton-pickup experiment</a:t>
            </a:r>
            <a:br>
              <a:rPr kumimoji="1" lang="en-US" altLang="ja-JP" dirty="0" smtClean="0"/>
            </a:br>
            <a:r>
              <a:rPr lang="en-US" altLang="ja-JP" sz="2700" dirty="0" err="1"/>
              <a:t>N.Miwano</a:t>
            </a:r>
            <a:r>
              <a:rPr lang="en-US" altLang="ja-JP" sz="2200" dirty="0" smtClean="0"/>
              <a:t>,</a:t>
            </a:r>
            <a:r>
              <a:rPr lang="ja-JP" altLang="en-US" sz="2200" dirty="0"/>
              <a:t> </a:t>
            </a:r>
            <a:r>
              <a:rPr lang="en-US" altLang="ja-JP" sz="2200" dirty="0" err="1" smtClean="0"/>
              <a:t>T.Ishimatsu</a:t>
            </a:r>
            <a:r>
              <a:rPr lang="en-US" altLang="ja-JP" sz="2200" dirty="0" smtClean="0"/>
              <a:t>, R. Asano, </a:t>
            </a:r>
            <a:r>
              <a:rPr lang="en-US" altLang="ja-JP" sz="2200" dirty="0" err="1" smtClean="0"/>
              <a:t>T.Suehiro</a:t>
            </a:r>
            <a:r>
              <a:rPr lang="en-US" altLang="ja-JP" sz="2200" dirty="0" smtClean="0"/>
              <a:t>, </a:t>
            </a:r>
            <a:r>
              <a:rPr lang="en-US" altLang="ja-JP" sz="2200" dirty="0" err="1" smtClean="0"/>
              <a:t>M.Tanaka</a:t>
            </a:r>
            <a:r>
              <a:rPr lang="en-US" altLang="ja-JP" sz="2200" dirty="0" smtClean="0"/>
              <a:t>, N.P.A377 (1982) 148.</a:t>
            </a:r>
            <a:endParaRPr kumimoji="1" lang="ja-JP" altLang="en-US" sz="22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8" y="1287043"/>
            <a:ext cx="8111648" cy="5456928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406A-5C45-4BA5-9116-5D052DBFB158}" type="slidenum">
              <a:rPr kumimoji="1" lang="ja-JP" altLang="en-US" sz="1800" b="1" smtClean="0">
                <a:solidFill>
                  <a:schemeClr val="tx1"/>
                </a:solidFill>
              </a:rPr>
              <a:pPr/>
              <a:t>33</a:t>
            </a:fld>
            <a:endParaRPr kumimoji="1"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83116" y="330417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baseline="-25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83505" y="1507608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B0F0"/>
                </a:solidFill>
              </a:rPr>
              <a:t>6</a:t>
            </a:r>
            <a:r>
              <a:rPr lang="en-US" altLang="ja-JP" sz="2400" baseline="-25000" dirty="0" smtClean="0">
                <a:solidFill>
                  <a:srgbClr val="00B0F0"/>
                </a:solidFill>
              </a:rPr>
              <a:t>2</a:t>
            </a:r>
            <a:r>
              <a:rPr lang="en-US" altLang="ja-JP" sz="2000" baseline="30000" dirty="0" smtClean="0">
                <a:solidFill>
                  <a:srgbClr val="00B0F0"/>
                </a:solidFill>
              </a:rPr>
              <a:t>+</a:t>
            </a:r>
            <a:endParaRPr lang="ja-JP" altLang="en-US" sz="2000" baseline="30000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9148" y="2200106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92353" y="3073337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6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4079675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F0"/>
                </a:solidFill>
              </a:rPr>
              <a:t>2</a:t>
            </a:r>
            <a:r>
              <a:rPr lang="en-US" altLang="ja-JP" sz="2000" baseline="-25000" dirty="0" smtClean="0">
                <a:solidFill>
                  <a:srgbClr val="00B0F0"/>
                </a:solidFill>
              </a:rPr>
              <a:t>2</a:t>
            </a:r>
            <a:r>
              <a:rPr lang="en-US" altLang="ja-JP" sz="2400" baseline="30000" dirty="0" smtClean="0">
                <a:solidFill>
                  <a:srgbClr val="00B0F0"/>
                </a:solidFill>
              </a:rPr>
              <a:t>+</a:t>
            </a:r>
            <a:endParaRPr lang="ja-JP" altLang="en-US" sz="2400" baseline="30000" dirty="0">
              <a:solidFill>
                <a:srgbClr val="00B0F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10000" y="374117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F0"/>
                </a:solidFill>
              </a:rPr>
              <a:t>4</a:t>
            </a:r>
            <a:r>
              <a:rPr lang="en-US" altLang="ja-JP" sz="2400" baseline="-25000" dirty="0" smtClean="0">
                <a:solidFill>
                  <a:srgbClr val="00B0F0"/>
                </a:solidFill>
              </a:rPr>
              <a:t>2</a:t>
            </a:r>
            <a:r>
              <a:rPr lang="en-US" altLang="ja-JP" sz="2400" baseline="30000" dirty="0" smtClean="0">
                <a:solidFill>
                  <a:srgbClr val="00B0F0"/>
                </a:solidFill>
              </a:rPr>
              <a:t>+</a:t>
            </a:r>
            <a:endParaRPr lang="ja-JP" altLang="en-US" sz="2400" baseline="30000" dirty="0">
              <a:solidFill>
                <a:srgbClr val="00B0F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961261" y="3097565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7744" y="211108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8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000" baseline="30000" dirty="0">
                <a:solidFill>
                  <a:srgbClr val="FF0000"/>
                </a:solidFill>
              </a:rPr>
              <a:t>+</a:t>
            </a:r>
            <a:endParaRPr lang="ja-JP" alt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49162" y="2572745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F0"/>
                </a:solidFill>
              </a:rPr>
              <a:t>8</a:t>
            </a:r>
            <a:r>
              <a:rPr lang="en-US" altLang="ja-JP" sz="2400" baseline="-25000" dirty="0" smtClean="0">
                <a:solidFill>
                  <a:srgbClr val="00B0F0"/>
                </a:solidFill>
              </a:rPr>
              <a:t>2</a:t>
            </a:r>
            <a:r>
              <a:rPr lang="en-US" altLang="ja-JP" sz="2400" baseline="30000" dirty="0" smtClean="0">
                <a:solidFill>
                  <a:srgbClr val="00B0F0"/>
                </a:solidFill>
              </a:rPr>
              <a:t>+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9188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 smtClean="0"/>
              <a:t>　</a:t>
            </a:r>
            <a:endParaRPr lang="ja-JP" altLang="en-US" dirty="0"/>
          </a:p>
        </p:txBody>
      </p:sp>
      <p:sp>
        <p:nvSpPr>
          <p:cNvPr id="3891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1B0FB37-A0AE-4C33-9091-9EE7A0DF64FB}" type="slidenum">
              <a:rPr lang="ja-JP" altLang="en-US" sz="1800" b="1" smtClean="0"/>
              <a:pPr eaLnBrk="1" hangingPunct="1"/>
              <a:t>34</a:t>
            </a:fld>
            <a:endParaRPr lang="ja-JP" altLang="en-US" sz="1800" b="1" smtClean="0"/>
          </a:p>
        </p:txBody>
      </p:sp>
      <p:pic>
        <p:nvPicPr>
          <p:cNvPr id="38916" name="コンテンツ プレースホルダ 6" descr="58Fe_rot_band2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60648"/>
            <a:ext cx="8378825" cy="5834063"/>
          </a:xfrm>
        </p:spPr>
      </p:pic>
      <p:sp>
        <p:nvSpPr>
          <p:cNvPr id="3" name="円/楕円 2"/>
          <p:cNvSpPr/>
          <p:nvPr/>
        </p:nvSpPr>
        <p:spPr>
          <a:xfrm>
            <a:off x="1331640" y="2708920"/>
            <a:ext cx="2592288" cy="3240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778098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 smtClean="0"/>
              <a:t> </a:t>
            </a:r>
            <a:r>
              <a:rPr lang="en-US" altLang="ja-JP" sz="4000" dirty="0" smtClean="0">
                <a:solidFill>
                  <a:srgbClr val="FF0000"/>
                </a:solidFill>
              </a:rPr>
              <a:t>Natural extension from </a:t>
            </a:r>
            <a:r>
              <a:rPr lang="en-US" altLang="ja-JP" sz="4000" dirty="0" err="1" smtClean="0">
                <a:solidFill>
                  <a:srgbClr val="FF0000"/>
                </a:solidFill>
                <a:latin typeface="Symbol" pitchFamily="18" charset="2"/>
              </a:rPr>
              <a:t>a+a+L</a:t>
            </a:r>
            <a:r>
              <a:rPr lang="en-US" altLang="ja-JP" sz="4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  <a:latin typeface="+mn-lt"/>
              </a:rPr>
              <a:t>case</a:t>
            </a:r>
          </a:p>
        </p:txBody>
      </p:sp>
      <p:pic>
        <p:nvPicPr>
          <p:cNvPr id="32771" name="Picture 6" descr="axy_Cluster0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760"/>
            <a:ext cx="8353425" cy="53749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axyCluster001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96752"/>
            <a:ext cx="7704138" cy="5328369"/>
          </a:xfrm>
          <a:noFill/>
        </p:spPr>
      </p:pic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4835525" cy="994345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 </a:t>
            </a:r>
            <a:r>
              <a:rPr lang="en-US" altLang="ja-JP" sz="2800" dirty="0" smtClean="0"/>
              <a:t>weak coupling with Λ(s), </a:t>
            </a:r>
            <a:br>
              <a:rPr lang="en-US" altLang="ja-JP" sz="2800" dirty="0" smtClean="0"/>
            </a:br>
            <a:r>
              <a:rPr lang="en-US" altLang="ja-JP" sz="2800" dirty="0" smtClean="0"/>
              <a:t>strong coupling with Λ(p), </a:t>
            </a:r>
          </a:p>
        </p:txBody>
      </p:sp>
    </p:spTree>
    <p:extLst>
      <p:ext uri="{BB962C8B-B14F-4D97-AF65-F5344CB8AC3E}">
        <p14:creationId xmlns:p14="http://schemas.microsoft.com/office/powerpoint/2010/main" val="7084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 </a:t>
            </a:r>
          </a:p>
        </p:txBody>
      </p:sp>
      <p:pic>
        <p:nvPicPr>
          <p:cNvPr id="31747" name="Picture 6" descr="axy_Cluster00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424862" cy="6365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715375" cy="622300"/>
          </a:xfrm>
        </p:spPr>
        <p:txBody>
          <a:bodyPr/>
          <a:lstStyle/>
          <a:p>
            <a:pPr algn="l" eaLnBrk="1" hangingPunct="1"/>
            <a:r>
              <a:rPr lang="en-US" altLang="ja-JP" sz="2400" smtClean="0"/>
              <a:t>T.Yamada, K. Ikeda, H. Bando, and T.Motoba, PRC38 (1988)</a:t>
            </a:r>
          </a:p>
        </p:txBody>
      </p:sp>
      <p:pic>
        <p:nvPicPr>
          <p:cNvPr id="34819" name="Picture 6" descr="axy_Cluster0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6092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dirty="0" smtClean="0"/>
              <a:t>All the existing </a:t>
            </a:r>
            <a:r>
              <a:rPr lang="en-US" altLang="ja-JP" sz="3200" dirty="0" err="1" smtClean="0"/>
              <a:t>exp.data</a:t>
            </a:r>
            <a:r>
              <a:rPr lang="en-US" altLang="ja-JP" sz="3200" dirty="0" smtClean="0"/>
              <a:t> can be explained.</a:t>
            </a:r>
            <a:br>
              <a:rPr lang="en-US" altLang="ja-JP" sz="3200" dirty="0" smtClean="0"/>
            </a:br>
            <a:r>
              <a:rPr lang="en-US" altLang="ja-JP" sz="3200" i="1" dirty="0" smtClean="0">
                <a:solidFill>
                  <a:srgbClr val="FF0000"/>
                </a:solidFill>
              </a:rPr>
              <a:t>Genuine </a:t>
            </a:r>
            <a:r>
              <a:rPr lang="en-US" altLang="ja-JP" sz="3200" i="1" dirty="0" err="1" smtClean="0">
                <a:solidFill>
                  <a:srgbClr val="FF0000"/>
                </a:solidFill>
              </a:rPr>
              <a:t>hypernucear</a:t>
            </a:r>
            <a:r>
              <a:rPr lang="en-US" altLang="ja-JP" sz="3200" i="1" dirty="0" smtClean="0">
                <a:solidFill>
                  <a:srgbClr val="FF0000"/>
                </a:solidFill>
              </a:rPr>
              <a:t> states</a:t>
            </a:r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>
                <a:solidFill>
                  <a:srgbClr val="FF5050"/>
                </a:solidFill>
              </a:rPr>
              <a:t>confirmed !</a:t>
            </a:r>
            <a:r>
              <a:rPr lang="en-US" altLang="ja-JP" sz="3200" dirty="0" smtClean="0"/>
              <a:t>  </a:t>
            </a:r>
            <a:r>
              <a:rPr lang="en-US" altLang="ja-JP" sz="4000" dirty="0" smtClean="0"/>
              <a:t> 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024336" cy="2627465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97152"/>
            <a:ext cx="2664296" cy="1884641"/>
          </a:xfrm>
        </p:spPr>
      </p:pic>
      <p:pic>
        <p:nvPicPr>
          <p:cNvPr id="3074" name="Picture 2" descr="C:\Users\motoba\Pictures\図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3469987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toba\Pictures\図2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87" y="4581128"/>
            <a:ext cx="329876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899592" y="1556792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(K-,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3200" dirty="0" smtClean="0"/>
              <a:t>-) recoilless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1407771"/>
            <a:ext cx="3934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(</a:t>
            </a:r>
            <a:r>
              <a:rPr kumimoji="1" lang="en-US" altLang="ja-JP" sz="32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3200" dirty="0" err="1" smtClean="0"/>
              <a:t>+,K</a:t>
            </a:r>
            <a:r>
              <a:rPr kumimoji="1" lang="en-US" altLang="ja-JP" sz="3200" dirty="0" smtClean="0"/>
              <a:t>+) </a:t>
            </a:r>
            <a:r>
              <a:rPr kumimoji="1" lang="en-US" altLang="ja-JP" sz="2400" dirty="0" smtClean="0"/>
              <a:t>@</a:t>
            </a:r>
            <a:r>
              <a:rPr kumimoji="1" lang="en-US" altLang="ja-JP" sz="3200" dirty="0" smtClean="0"/>
              <a:t> </a:t>
            </a:r>
            <a:r>
              <a:rPr kumimoji="1" lang="en-US" altLang="ja-JP" sz="2400" dirty="0" smtClean="0"/>
              <a:t>q=350MeV/c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43937" cy="500062"/>
          </a:xfrm>
        </p:spPr>
        <p:txBody>
          <a:bodyPr/>
          <a:lstStyle/>
          <a:p>
            <a:pPr algn="l"/>
            <a:r>
              <a:rPr lang="en-US" altLang="ja-JP" sz="3600" smtClean="0">
                <a:solidFill>
                  <a:srgbClr val="0070C0"/>
                </a:solidFill>
              </a:rPr>
              <a:t>Theor. prediction </a:t>
            </a:r>
            <a:r>
              <a:rPr lang="en-US" altLang="ja-JP" sz="3600" smtClean="0"/>
              <a:t>vs. (e,e’K</a:t>
            </a:r>
            <a:r>
              <a:rPr lang="en-US" altLang="ja-JP" sz="3600" baseline="30000" smtClean="0"/>
              <a:t>+</a:t>
            </a:r>
            <a:r>
              <a:rPr lang="en-US" altLang="ja-JP" sz="3600" smtClean="0"/>
              <a:t>) experiments</a:t>
            </a:r>
            <a:endParaRPr lang="ja-JP" altLang="en-US" sz="3600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857250"/>
            <a:ext cx="3786188" cy="3071813"/>
          </a:xfrm>
          <a:noFill/>
        </p:spPr>
      </p:pic>
      <p:sp>
        <p:nvSpPr>
          <p:cNvPr id="7172" name="テキスト ボックス 5"/>
          <p:cNvSpPr txBox="1">
            <a:spLocks noChangeArrowheads="1"/>
          </p:cNvSpPr>
          <p:nvPr/>
        </p:nvSpPr>
        <p:spPr bwMode="auto">
          <a:xfrm>
            <a:off x="3571875" y="4857750"/>
            <a:ext cx="292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  </a:t>
            </a:r>
            <a:endParaRPr lang="ja-JP" altLang="en-US" sz="180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786188"/>
            <a:ext cx="4714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テキスト ボックス 7"/>
          <p:cNvSpPr txBox="1">
            <a:spLocks noChangeArrowheads="1"/>
          </p:cNvSpPr>
          <p:nvPr/>
        </p:nvSpPr>
        <p:spPr bwMode="auto">
          <a:xfrm>
            <a:off x="642938" y="278606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</a:t>
            </a:r>
            <a:endParaRPr lang="ja-JP" altLang="en-US" sz="1800"/>
          </a:p>
        </p:txBody>
      </p:sp>
      <p:sp>
        <p:nvSpPr>
          <p:cNvPr id="7175" name="テキスト ボックス 9"/>
          <p:cNvSpPr txBox="1">
            <a:spLocks noChangeArrowheads="1"/>
          </p:cNvSpPr>
          <p:nvPr/>
        </p:nvSpPr>
        <p:spPr bwMode="auto">
          <a:xfrm>
            <a:off x="571500" y="2357438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 Theory  </a:t>
            </a:r>
            <a:endParaRPr lang="ja-JP" altLang="en-US" sz="1800"/>
          </a:p>
        </p:txBody>
      </p:sp>
      <p:pic>
        <p:nvPicPr>
          <p:cNvPr id="7176" name="Picture 3" descr="C:\5_OHPほかPPT_Presen研究\OHP_gamK\OHP_gK02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435768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テキスト ボックス 11"/>
          <p:cNvSpPr txBox="1">
            <a:spLocks noChangeArrowheads="1"/>
          </p:cNvSpPr>
          <p:nvPr/>
        </p:nvSpPr>
        <p:spPr bwMode="auto">
          <a:xfrm>
            <a:off x="214313" y="3857625"/>
            <a:ext cx="42862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70C0"/>
                </a:solidFill>
              </a:rPr>
              <a:t> </a:t>
            </a:r>
            <a:r>
              <a:rPr lang="en-US" altLang="ja-JP" sz="2000">
                <a:solidFill>
                  <a:srgbClr val="0070C0"/>
                </a:solidFill>
              </a:rPr>
              <a:t>Motoba. Sotona, Itonaga,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70C0"/>
                </a:solidFill>
              </a:rPr>
              <a:t>  </a:t>
            </a:r>
            <a:r>
              <a:rPr lang="en-US" altLang="ja-JP" sz="2000" i="1">
                <a:solidFill>
                  <a:srgbClr val="0070C0"/>
                </a:solidFill>
              </a:rPr>
              <a:t>Prog.Theor.Phys</a:t>
            </a:r>
            <a:r>
              <a:rPr lang="en-US" altLang="ja-JP" sz="2000">
                <a:solidFill>
                  <a:srgbClr val="0070C0"/>
                </a:solidFill>
              </a:rPr>
              <a:t>.Sup.</a:t>
            </a:r>
            <a:r>
              <a:rPr lang="en-US" altLang="ja-JP" sz="2000" b="1" u="sng">
                <a:solidFill>
                  <a:srgbClr val="0070C0"/>
                </a:solidFill>
              </a:rPr>
              <a:t>117</a:t>
            </a:r>
            <a:r>
              <a:rPr lang="en-US" altLang="ja-JP" sz="2000">
                <a:solidFill>
                  <a:srgbClr val="0070C0"/>
                </a:solidFill>
              </a:rPr>
              <a:t> (</a:t>
            </a:r>
            <a:r>
              <a:rPr lang="en-US" altLang="ja-JP" sz="2000" b="1">
                <a:solidFill>
                  <a:srgbClr val="0070C0"/>
                </a:solidFill>
              </a:rPr>
              <a:t>1994</a:t>
            </a:r>
            <a:r>
              <a:rPr lang="en-US" altLang="ja-JP" sz="2000">
                <a:solidFill>
                  <a:srgbClr val="0070C0"/>
                </a:solidFill>
              </a:rPr>
              <a:t>)</a:t>
            </a:r>
            <a:br>
              <a:rPr lang="en-US" altLang="ja-JP" sz="2000">
                <a:solidFill>
                  <a:srgbClr val="0070C0"/>
                </a:solidFill>
              </a:rPr>
            </a:br>
            <a:r>
              <a:rPr lang="en-US" altLang="ja-JP" sz="2000">
                <a:solidFill>
                  <a:srgbClr val="0070C0"/>
                </a:solidFill>
              </a:rPr>
              <a:t>T.M. </a:t>
            </a:r>
            <a:r>
              <a:rPr lang="en-US" altLang="ja-JP" sz="2000" i="1">
                <a:solidFill>
                  <a:srgbClr val="0070C0"/>
                </a:solidFill>
              </a:rPr>
              <a:t>Mesons &amp; Light Nuclei </a:t>
            </a:r>
            <a:r>
              <a:rPr lang="en-US" altLang="ja-JP" sz="2000">
                <a:solidFill>
                  <a:srgbClr val="0070C0"/>
                </a:solidFill>
              </a:rPr>
              <a:t>(2000) updated w/NSC97f.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----------------------------------------------</a:t>
            </a:r>
            <a:r>
              <a:rPr lang="en-US" altLang="ja-JP" sz="1800">
                <a:sym typeface="Wingdings" pitchFamily="2" charset="2"/>
              </a:rPr>
              <a:t></a:t>
            </a: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Hall C (up) </a:t>
            </a:r>
            <a:r>
              <a:rPr lang="en-US" altLang="ja-JP" sz="2000"/>
              <a:t>T. Miyoshi et 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  </a:t>
            </a:r>
            <a:r>
              <a:rPr lang="en-US" altLang="ja-JP" sz="1800" i="1"/>
              <a:t>P.R.L.</a:t>
            </a:r>
            <a:r>
              <a:rPr lang="en-US" altLang="ja-JP" sz="1800" b="1"/>
              <a:t>90</a:t>
            </a:r>
            <a:r>
              <a:rPr lang="en-US" altLang="ja-JP" sz="1800"/>
              <a:t> (2003) 232502. </a:t>
            </a:r>
            <a:r>
              <a:rPr lang="en-US" altLang="ja-JP" sz="18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1800" b="1">
                <a:solidFill>
                  <a:srgbClr val="FF0000"/>
                </a:solidFill>
              </a:rPr>
              <a:t>=0.75keV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Hall A (bottom),</a:t>
            </a:r>
            <a:r>
              <a:rPr lang="en-US" altLang="ja-JP" sz="2000"/>
              <a:t> J.J. LeRose et al</a:t>
            </a:r>
            <a:r>
              <a:rPr lang="en-US" altLang="ja-JP" sz="1800"/>
              <a:t>.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    </a:t>
            </a:r>
            <a:r>
              <a:rPr lang="en-US" altLang="ja-JP" sz="1800" i="1"/>
              <a:t>N.P</a:t>
            </a:r>
            <a:r>
              <a:rPr lang="en-US" altLang="ja-JP" sz="1800"/>
              <a:t>. A</a:t>
            </a:r>
            <a:r>
              <a:rPr lang="en-US" altLang="ja-JP" sz="1800" b="1"/>
              <a:t>804</a:t>
            </a:r>
            <a:r>
              <a:rPr lang="en-US" altLang="ja-JP" sz="1800"/>
              <a:t> (2008) 116.   </a:t>
            </a:r>
            <a:r>
              <a:rPr lang="en-US" altLang="ja-JP" sz="18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1800" b="1">
                <a:solidFill>
                  <a:srgbClr val="FF0000"/>
                </a:solidFill>
              </a:rPr>
              <a:t>=0.67keV</a:t>
            </a:r>
            <a:endParaRPr lang="ja-JP" altLang="en-US" sz="1800" b="1">
              <a:solidFill>
                <a:srgbClr val="FF0000"/>
              </a:solidFill>
            </a:endParaRPr>
          </a:p>
        </p:txBody>
      </p:sp>
      <p:sp>
        <p:nvSpPr>
          <p:cNvPr id="7178" name="スライド番号プレースホルダ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7BFD41-394E-48F7-B3D6-98A8F0656181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36904" cy="5400600"/>
          </a:xfrm>
        </p:spPr>
        <p:txBody>
          <a:bodyPr/>
          <a:lstStyle/>
          <a:p>
            <a:r>
              <a:rPr lang="en-US" altLang="ja-JP" b="1" baseline="30000" dirty="0" smtClean="0">
                <a:latin typeface="Century" pitchFamily="18" charset="0"/>
              </a:rPr>
              <a:t>27</a:t>
            </a:r>
            <a:r>
              <a:rPr lang="en-US" altLang="ja-JP" b="1" dirty="0" smtClean="0">
                <a:latin typeface="Century" pitchFamily="18" charset="0"/>
              </a:rPr>
              <a:t>Al</a:t>
            </a:r>
            <a:r>
              <a:rPr lang="en-US" altLang="ja-JP" dirty="0" smtClean="0">
                <a:latin typeface="Century" pitchFamily="18" charset="0"/>
              </a:rPr>
              <a:t> (</a:t>
            </a:r>
            <a:r>
              <a:rPr lang="en-US" altLang="ja-JP" dirty="0" err="1" smtClean="0">
                <a:latin typeface="Symbol" pitchFamily="18" charset="2"/>
              </a:rPr>
              <a:t>g</a:t>
            </a:r>
            <a:r>
              <a:rPr lang="en-US" altLang="ja-JP" dirty="0" err="1" smtClean="0">
                <a:latin typeface="Century" pitchFamily="18" charset="0"/>
              </a:rPr>
              <a:t>,K</a:t>
            </a:r>
            <a:r>
              <a:rPr lang="en-US" altLang="ja-JP" baseline="30000" dirty="0" smtClean="0">
                <a:latin typeface="Century" pitchFamily="18" charset="0"/>
              </a:rPr>
              <a:t>+</a:t>
            </a:r>
            <a:r>
              <a:rPr lang="en-US" altLang="ja-JP" dirty="0" smtClean="0">
                <a:latin typeface="Century" pitchFamily="18" charset="0"/>
              </a:rPr>
              <a:t>) </a:t>
            </a:r>
            <a:r>
              <a:rPr lang="en-US" altLang="ja-JP" b="1" baseline="30000" dirty="0" smtClean="0">
                <a:latin typeface="Century" pitchFamily="18" charset="0"/>
              </a:rPr>
              <a:t>27</a:t>
            </a:r>
            <a:r>
              <a:rPr lang="en-US" altLang="ja-JP" b="1" baseline="-25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latin typeface="Century" pitchFamily="18" charset="0"/>
              </a:rPr>
              <a:t>Mg</a:t>
            </a:r>
            <a:br>
              <a:rPr lang="en-US" altLang="ja-JP" b="1" dirty="0" smtClean="0">
                <a:latin typeface="Century" pitchFamily="18" charset="0"/>
              </a:rPr>
            </a:br>
            <a:r>
              <a:rPr lang="en-US" altLang="ja-JP" b="1" dirty="0" smtClean="0">
                <a:latin typeface="Century" pitchFamily="18" charset="0"/>
              </a:rPr>
              <a:t>(</a:t>
            </a:r>
            <a:r>
              <a:rPr lang="en-US" altLang="ja-JP" sz="4000" b="1" dirty="0" smtClean="0">
                <a:latin typeface="Century" pitchFamily="18" charset="0"/>
              </a:rPr>
              <a:t>5 protons in </a:t>
            </a:r>
            <a:r>
              <a:rPr lang="en-US" altLang="ja-JP" sz="4000" b="1" i="1" dirty="0" smtClean="0">
                <a:latin typeface="Century" pitchFamily="18" charset="0"/>
              </a:rPr>
              <a:t>d</a:t>
            </a:r>
            <a:r>
              <a:rPr lang="en-US" altLang="ja-JP" sz="3960" b="1" dirty="0" smtClean="0">
                <a:latin typeface="Century" pitchFamily="18" charset="0"/>
              </a:rPr>
              <a:t>5/2</a:t>
            </a:r>
            <a:r>
              <a:rPr lang="en-US" altLang="ja-JP" sz="4000" b="1" dirty="0" smtClean="0">
                <a:latin typeface="Century" pitchFamily="18" charset="0"/>
              </a:rPr>
              <a:t> </a:t>
            </a:r>
            <a:r>
              <a:rPr lang="en-US" altLang="ja-JP" b="1" dirty="0" smtClean="0">
                <a:latin typeface="Century" pitchFamily="18" charset="0"/>
              </a:rPr>
              <a:t>)</a:t>
            </a:r>
            <a:br>
              <a:rPr lang="en-US" altLang="ja-JP" b="1" dirty="0" smtClean="0">
                <a:latin typeface="Century" pitchFamily="18" charset="0"/>
              </a:rPr>
            </a:br>
            <a:r>
              <a:rPr lang="en-US" altLang="ja-JP" b="1" dirty="0" smtClean="0">
                <a:latin typeface="Century" pitchFamily="18" charset="0"/>
              </a:rPr>
              <a:t> offers a similar opportunity</a:t>
            </a:r>
            <a:br>
              <a:rPr lang="en-US" altLang="ja-JP" b="1" dirty="0" smtClean="0">
                <a:latin typeface="Century" pitchFamily="18" charset="0"/>
              </a:rPr>
            </a:br>
            <a:r>
              <a:rPr lang="en-US" altLang="ja-JP" b="1" dirty="0" smtClean="0">
                <a:latin typeface="Century" pitchFamily="18" charset="0"/>
              </a:rPr>
              <a:t>to study coupling of </a:t>
            </a:r>
            <a:br>
              <a:rPr lang="en-US" altLang="ja-JP" b="1" dirty="0" smtClean="0">
                <a:latin typeface="Century" pitchFamily="18" charset="0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b="1" dirty="0" smtClean="0">
                <a:latin typeface="Century" pitchFamily="18" charset="0"/>
              </a:rPr>
              <a:t> hyperon (p- &amp; d-orbit) </a:t>
            </a:r>
            <a:br>
              <a:rPr lang="en-US" altLang="ja-JP" b="1" dirty="0" smtClean="0">
                <a:latin typeface="Century" pitchFamily="18" charset="0"/>
              </a:rPr>
            </a:br>
            <a:r>
              <a:rPr lang="en-US" altLang="ja-JP" b="1" dirty="0" smtClean="0">
                <a:latin typeface="Century" pitchFamily="18" charset="0"/>
              </a:rPr>
              <a:t>with </a:t>
            </a:r>
            <a:r>
              <a:rPr lang="en-US" altLang="ja-JP" b="1" dirty="0" smtClean="0">
                <a:solidFill>
                  <a:srgbClr val="FF0000"/>
                </a:solidFill>
                <a:latin typeface="Century" pitchFamily="18" charset="0"/>
              </a:rPr>
              <a:t>ground</a:t>
            </a:r>
            <a:r>
              <a:rPr lang="en-US" altLang="ja-JP" b="1" dirty="0" smtClean="0">
                <a:latin typeface="Century" pitchFamily="18" charset="0"/>
              </a:rPr>
              <a:t> rotational motion</a:t>
            </a:r>
            <a:br>
              <a:rPr lang="en-US" altLang="ja-JP" b="1" dirty="0" smtClean="0">
                <a:latin typeface="Century" pitchFamily="18" charset="0"/>
              </a:rPr>
            </a:br>
            <a:r>
              <a:rPr lang="en-US" altLang="ja-JP" b="1" dirty="0" smtClean="0">
                <a:latin typeface="Century" pitchFamily="18" charset="0"/>
              </a:rPr>
              <a:t/>
            </a:r>
            <a:br>
              <a:rPr lang="en-US" altLang="ja-JP" b="1" dirty="0" smtClean="0">
                <a:latin typeface="Century" pitchFamily="18" charset="0"/>
              </a:rPr>
            </a:br>
            <a:r>
              <a:rPr lang="en-US" altLang="ja-JP" sz="3200" b="1" dirty="0" smtClean="0">
                <a:latin typeface="Century" pitchFamily="18" charset="0"/>
              </a:rPr>
              <a:t>(SD states might be difficult to excite?)  </a:t>
            </a:r>
            <a:endParaRPr lang="ja-JP" altLang="en-US" sz="3200" b="1" dirty="0" smtClean="0">
              <a:latin typeface="Century" pitchFamily="18" charset="0"/>
            </a:endParaRPr>
          </a:p>
        </p:txBody>
      </p:sp>
      <p:sp>
        <p:nvSpPr>
          <p:cNvPr id="3686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28D6FDFD-97B2-48E0-972A-13F8E0A7A629}" type="slidenum">
              <a:rPr lang="ja-JP" altLang="en-US" sz="1800" b="1" smtClean="0"/>
              <a:pPr eaLnBrk="1" hangingPunct="1"/>
              <a:t>40</a:t>
            </a:fld>
            <a:endParaRPr lang="ja-JP" altLang="en-US" sz="1800" b="1" smtClean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5085184"/>
            <a:ext cx="7643192" cy="104097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1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FFFF00"/>
          </a:solidFill>
        </p:spPr>
        <p:txBody>
          <a:bodyPr/>
          <a:lstStyle/>
          <a:p>
            <a:r>
              <a:rPr lang="en-US" altLang="ja-JP" dirty="0" smtClean="0"/>
              <a:t>(B) Level energy measurement </a:t>
            </a:r>
            <a:br>
              <a:rPr lang="en-US" altLang="ja-JP" dirty="0" smtClean="0"/>
            </a:br>
            <a:r>
              <a:rPr lang="en-US" altLang="ja-JP" dirty="0" smtClean="0"/>
              <a:t>by 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4</a:t>
            </a:r>
            <a:r>
              <a:rPr lang="en-US" altLang="ja-JP" dirty="0" smtClean="0">
                <a:latin typeface="Symbol" panose="05050102010706020507" pitchFamily="18" charset="2"/>
              </a:rPr>
              <a:t>H(</a:t>
            </a:r>
            <a:r>
              <a:rPr lang="en-US" altLang="ja-JP" dirty="0" err="1" smtClean="0">
                <a:latin typeface="Symbol" panose="05050102010706020507" pitchFamily="18" charset="2"/>
              </a:rPr>
              <a:t>g,K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  <a:r>
              <a:rPr kumimoji="1" lang="en-US" altLang="ja-JP" dirty="0" smtClean="0"/>
              <a:t> + </a:t>
            </a:r>
            <a:r>
              <a:rPr kumimoji="1" lang="en-US" altLang="ja-JP" dirty="0" smtClean="0">
                <a:latin typeface="Symbol" panose="05050102010706020507" pitchFamily="18" charset="2"/>
              </a:rPr>
              <a:t>p-</a:t>
            </a:r>
            <a:r>
              <a:rPr kumimoji="1" lang="en-US" altLang="ja-JP" dirty="0" smtClean="0"/>
              <a:t>decay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686672" cy="2232248"/>
          </a:xfr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ECE1D-EB84-49B7-BBB3-26CD81482E83}" type="slidenum">
              <a:rPr lang="en-US" altLang="ja-JP" smtClean="0"/>
              <a:pPr>
                <a:defRPr/>
              </a:pPr>
              <a:t>41</a:t>
            </a:fld>
            <a:endParaRPr lang="en-US" altLang="ja-JP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36912"/>
            <a:ext cx="4875175" cy="4221088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179512" y="1700808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2800" dirty="0" smtClean="0"/>
              <a:t>Calculated X-S </a:t>
            </a:r>
          </a:p>
          <a:p>
            <a:r>
              <a:rPr kumimoji="1" lang="en-US" altLang="ja-JP" sz="2800" dirty="0" smtClean="0"/>
              <a:t>(</a:t>
            </a:r>
            <a:r>
              <a:rPr kumimoji="1" lang="en-US" altLang="ja-JP" sz="2800" dirty="0" err="1" smtClean="0"/>
              <a:t>nb</a:t>
            </a:r>
            <a:r>
              <a:rPr kumimoji="1" lang="en-US" altLang="ja-JP" sz="2800" dirty="0" smtClean="0"/>
              <a:t>/</a:t>
            </a:r>
            <a:r>
              <a:rPr kumimoji="1" lang="en-US" altLang="ja-JP" sz="2800" dirty="0" err="1" smtClean="0"/>
              <a:t>sr</a:t>
            </a:r>
            <a:r>
              <a:rPr kumimoji="1" lang="en-US" altLang="ja-JP" sz="2800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072" y="4509120"/>
            <a:ext cx="359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Excitation energy can be</a:t>
            </a:r>
          </a:p>
          <a:p>
            <a:r>
              <a:rPr lang="en-US" altLang="ja-JP" sz="2400" dirty="0" smtClean="0"/>
              <a:t> reliably deduced by the modern technique. 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6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51838" cy="811213"/>
          </a:xfrm>
          <a:solidFill>
            <a:srgbClr val="FFFF00"/>
          </a:solidFill>
        </p:spPr>
        <p:txBody>
          <a:bodyPr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SUMMARY </a:t>
            </a:r>
            <a:endParaRPr lang="ja-JP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5222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B801C7-7677-4553-8A5E-7C06C2837313}" type="slidenum">
              <a:rPr lang="en-US" altLang="ja-JP" smtClean="0">
                <a:latin typeface="Arial" pitchFamily="34" charset="0"/>
              </a:rPr>
              <a:pPr/>
              <a:t>42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79512" y="1341438"/>
            <a:ext cx="8964488" cy="4784725"/>
          </a:xfrm>
        </p:spPr>
        <p:txBody>
          <a:bodyPr/>
          <a:lstStyle/>
          <a:p>
            <a:pPr marL="514350" indent="-514350">
              <a:buFontTx/>
              <a:buAutoNum type="arabicParenR"/>
              <a:defRPr/>
            </a:pPr>
            <a:r>
              <a:rPr lang="en-US" altLang="ja-JP" dirty="0" smtClean="0"/>
              <a:t>Based on the elementary amplitudes, the microscopic theoretical framework for several hypernuclear production XS are discussed.</a:t>
            </a:r>
          </a:p>
          <a:p>
            <a:pPr marL="514350" indent="-514350">
              <a:buFontTx/>
              <a:buNone/>
              <a:defRPr/>
            </a:pPr>
            <a:r>
              <a:rPr lang="en-US" altLang="ja-JP" dirty="0" smtClean="0"/>
              <a:t>2) Among others the predictions for  </a:t>
            </a:r>
            <a:r>
              <a:rPr lang="en-US" altLang="ja-JP" baseline="30000" dirty="0" smtClean="0"/>
              <a:t>28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Al and </a:t>
            </a:r>
          </a:p>
          <a:p>
            <a:pPr marL="514350" indent="-514350">
              <a:buFontTx/>
              <a:buNone/>
              <a:defRPr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en-US" altLang="ja-JP" baseline="30000" dirty="0" smtClean="0"/>
              <a:t>52</a:t>
            </a:r>
            <a:r>
              <a:rPr lang="en-US" altLang="ja-JP" dirty="0" smtClean="0"/>
              <a:t>Cr are well compared with the recent expt. </a:t>
            </a:r>
            <a:r>
              <a:rPr lang="en-US" altLang="ja-JP" baseline="30000" dirty="0"/>
              <a:t>40</a:t>
            </a:r>
            <a:r>
              <a:rPr lang="en-US" altLang="ja-JP" dirty="0"/>
              <a:t>Ca </a:t>
            </a:r>
            <a:r>
              <a:rPr lang="en-US" altLang="ja-JP" dirty="0" smtClean="0"/>
              <a:t>and </a:t>
            </a:r>
            <a:r>
              <a:rPr lang="en-US" altLang="ja-JP" baseline="30000" dirty="0" smtClean="0"/>
              <a:t>208</a:t>
            </a:r>
            <a:r>
              <a:rPr lang="en-US" altLang="ja-JP" dirty="0" smtClean="0"/>
              <a:t>Pb also demonstrated  </a:t>
            </a:r>
          </a:p>
          <a:p>
            <a:pPr marL="514350" indent="-514350">
              <a:buFontTx/>
              <a:buAutoNum type="arabicParenR" startAt="3"/>
              <a:defRPr/>
            </a:pPr>
            <a:r>
              <a:rPr lang="en-US" altLang="ja-JP" dirty="0" smtClean="0"/>
              <a:t>In addition to the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s.p.e</a:t>
            </a:r>
            <a:r>
              <a:rPr lang="en-US" altLang="ja-JP" dirty="0" smtClean="0"/>
              <a:t>., dynamical coupling </a:t>
            </a:r>
          </a:p>
          <a:p>
            <a:pPr marL="0" indent="0">
              <a:buNone/>
              <a:defRPr/>
            </a:pPr>
            <a:r>
              <a:rPr lang="en-US" altLang="ja-JP" dirty="0"/>
              <a:t> </a:t>
            </a:r>
            <a:r>
              <a:rPr lang="en-US" altLang="ja-JP" dirty="0" smtClean="0"/>
              <a:t> of </a:t>
            </a:r>
            <a:r>
              <a:rPr lang="en-US" altLang="ja-JP" dirty="0">
                <a:latin typeface="Symbol" panose="05050102010706020507" pitchFamily="18" charset="2"/>
              </a:rPr>
              <a:t>L </a:t>
            </a:r>
            <a:r>
              <a:rPr lang="en-US" altLang="ja-JP" dirty="0" smtClean="0"/>
              <a:t>with collective nuclear motion is  emphasized.    </a:t>
            </a:r>
          </a:p>
          <a:p>
            <a:pPr>
              <a:buFontTx/>
              <a:buNone/>
              <a:defRPr/>
            </a:pPr>
            <a:r>
              <a:rPr lang="en-US" altLang="ja-JP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7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ECE1D-EB84-49B7-BBB3-26CD81482E83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3136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Possible test of 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err="1" smtClean="0">
                <a:latin typeface="+mn-lt"/>
              </a:rPr>
              <a:t>p</a:t>
            </a:r>
            <a:r>
              <a:rPr kumimoji="1" lang="en-US" altLang="ja-JP" dirty="0" smtClean="0">
                <a:latin typeface="+mn-lt"/>
              </a:rPr>
              <a:t>-&gt;</a:t>
            </a:r>
            <a:r>
              <a:rPr kumimoji="1" lang="en-US" altLang="ja-JP" dirty="0" smtClean="0">
                <a:latin typeface="Symbol" panose="05050102010706020507" pitchFamily="18" charset="2"/>
              </a:rPr>
              <a:t>LK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ampl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11717" y="6397337"/>
            <a:ext cx="2133600" cy="365125"/>
          </a:xfrm>
        </p:spPr>
        <p:txBody>
          <a:bodyPr/>
          <a:lstStyle/>
          <a:p>
            <a:fld id="{A9F459BE-BD69-4391-9C06-C5E6C8C243C3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80728"/>
            <a:ext cx="8096250" cy="54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19672" y="6397337"/>
            <a:ext cx="212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(From P. </a:t>
            </a:r>
            <a:r>
              <a:rPr kumimoji="1" lang="en-US" altLang="ja-JP" dirty="0" err="1" smtClean="0"/>
              <a:t>Bydzovsky</a:t>
            </a:r>
            <a:r>
              <a:rPr lang="en-US" altLang="ja-JP" dirty="0"/>
              <a:t> </a:t>
            </a:r>
            <a:r>
              <a:rPr lang="en-US" altLang="ja-JP" dirty="0" smtClean="0"/>
              <a:t>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7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188913"/>
            <a:ext cx="8605838" cy="1439887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Hyperon 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recoil momentum </a:t>
            </a:r>
            <a:r>
              <a:rPr lang="en-US" altLang="ja-JP" sz="4000" dirty="0" smtClean="0"/>
              <a:t>and the 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transition operator</a:t>
            </a:r>
            <a:r>
              <a:rPr lang="en-US" altLang="ja-JP" sz="4000" dirty="0" smtClean="0"/>
              <a:t> determine </a:t>
            </a:r>
            <a:br>
              <a:rPr lang="en-US" altLang="ja-JP" sz="4000" dirty="0" smtClean="0"/>
            </a:br>
            <a:r>
              <a:rPr lang="en-US" altLang="ja-JP" sz="4000" dirty="0" smtClean="0"/>
              <a:t>the reaction characteristics</a:t>
            </a:r>
          </a:p>
        </p:txBody>
      </p:sp>
      <p:pic>
        <p:nvPicPr>
          <p:cNvPr id="21508" name="Picture 9" descr="OHP_gK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988840"/>
            <a:ext cx="5904656" cy="4665985"/>
          </a:xfrm>
          <a:noFill/>
        </p:spPr>
      </p:pic>
      <p:sp>
        <p:nvSpPr>
          <p:cNvPr id="21509" name="テキスト ボックス 4"/>
          <p:cNvSpPr txBox="1">
            <a:spLocks noChangeArrowheads="1"/>
          </p:cNvSpPr>
          <p:nvPr/>
        </p:nvSpPr>
        <p:spPr bwMode="auto">
          <a:xfrm>
            <a:off x="2411760" y="6165304"/>
            <a:ext cx="504056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i="1" dirty="0">
                <a:solidFill>
                  <a:srgbClr val="B80000"/>
                </a:solidFill>
              </a:rPr>
              <a:t> </a:t>
            </a:r>
            <a:r>
              <a:rPr lang="en-US" altLang="ja-JP" sz="2400" b="1" i="1" dirty="0" err="1">
                <a:solidFill>
                  <a:srgbClr val="B80000"/>
                </a:solidFill>
              </a:rPr>
              <a:t>q</a:t>
            </a:r>
            <a:r>
              <a:rPr lang="en-US" altLang="ja-JP" sz="2400" b="1" baseline="-25000" dirty="0" err="1">
                <a:solidFill>
                  <a:srgbClr val="B80000"/>
                </a:solidFill>
                <a:latin typeface="Symbol" pitchFamily="18" charset="2"/>
              </a:rPr>
              <a:t>L</a:t>
            </a:r>
            <a:r>
              <a:rPr lang="en-US" altLang="ja-JP" sz="2400" b="1" dirty="0">
                <a:solidFill>
                  <a:srgbClr val="B80000"/>
                </a:solidFill>
              </a:rPr>
              <a:t>=350-420</a:t>
            </a:r>
            <a:r>
              <a:rPr lang="en-US" altLang="ja-JP" sz="2400" dirty="0">
                <a:solidFill>
                  <a:srgbClr val="B80000"/>
                </a:solidFill>
              </a:rPr>
              <a:t> MeV/c  at  </a:t>
            </a:r>
            <a:r>
              <a:rPr lang="en-US" altLang="ja-JP" sz="2400" dirty="0" err="1">
                <a:solidFill>
                  <a:srgbClr val="B80000"/>
                </a:solidFill>
              </a:rPr>
              <a:t>E</a:t>
            </a:r>
            <a:r>
              <a:rPr lang="en-US" altLang="ja-JP" sz="2400" dirty="0" err="1">
                <a:solidFill>
                  <a:srgbClr val="B80000"/>
                </a:solidFill>
                <a:latin typeface="Symbol" pitchFamily="18" charset="2"/>
              </a:rPr>
              <a:t>g</a:t>
            </a:r>
            <a:r>
              <a:rPr lang="en-US" altLang="ja-JP" sz="2400" dirty="0">
                <a:solidFill>
                  <a:srgbClr val="B80000"/>
                </a:solidFill>
              </a:rPr>
              <a:t>=1.3 </a:t>
            </a:r>
            <a:r>
              <a:rPr lang="en-US" altLang="ja-JP" sz="2400" dirty="0" err="1">
                <a:solidFill>
                  <a:srgbClr val="B80000"/>
                </a:solidFill>
              </a:rPr>
              <a:t>GeV</a:t>
            </a:r>
            <a:endParaRPr lang="ja-JP" altLang="en-US" sz="2400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>
          <a:xfrm>
            <a:off x="457200" y="3717032"/>
            <a:ext cx="3322712" cy="2409131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4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7308850" y="6245225"/>
            <a:ext cx="1377950" cy="476250"/>
          </a:xfrm>
          <a:noFill/>
        </p:spPr>
        <p:txBody>
          <a:bodyPr/>
          <a:lstStyle/>
          <a:p>
            <a:fld id="{C84623E2-98C9-4BA7-BF8E-827E1431557F}" type="slidenum">
              <a:rPr lang="en-US" altLang="ja-JP" smtClean="0">
                <a:latin typeface="Arial" pitchFamily="34" charset="0"/>
              </a:rPr>
              <a:pPr/>
              <a:t>6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7411" name="テキスト ボックス 6"/>
          <p:cNvSpPr txBox="1">
            <a:spLocks noChangeArrowheads="1"/>
          </p:cNvSpPr>
          <p:nvPr/>
        </p:nvSpPr>
        <p:spPr bwMode="auto">
          <a:xfrm>
            <a:off x="250825" y="188913"/>
            <a:ext cx="87136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</a:rPr>
              <a:t>Microscopic treatment </a:t>
            </a:r>
            <a:r>
              <a:rPr lang="en-US" altLang="ja-JP" sz="3200" b="1" dirty="0"/>
              <a:t>based on the</a:t>
            </a:r>
          </a:p>
          <a:p>
            <a:r>
              <a:rPr lang="en-US" altLang="ja-JP" sz="3200" b="1" dirty="0"/>
              <a:t> </a:t>
            </a:r>
            <a:r>
              <a:rPr lang="en-US" altLang="ja-JP" sz="3200" b="1" dirty="0" smtClean="0"/>
              <a:t>elementary </a:t>
            </a:r>
            <a:r>
              <a:rPr lang="en-US" altLang="ja-JP" sz="3200" b="1" dirty="0"/>
              <a:t>transition amplitudes </a:t>
            </a:r>
            <a:r>
              <a:rPr lang="en-US" altLang="ja-JP" sz="3200" b="1" dirty="0" smtClean="0"/>
              <a:t> 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(</a:t>
            </a:r>
            <a:r>
              <a:rPr lang="en-US" altLang="ja-JP" sz="2800" b="1" dirty="0" err="1" smtClean="0">
                <a:solidFill>
                  <a:srgbClr val="00B0F0"/>
                </a:solidFill>
                <a:latin typeface="Symbol" pitchFamily="18" charset="2"/>
              </a:rPr>
              <a:t>p,</a:t>
            </a:r>
            <a:r>
              <a:rPr lang="en-US" altLang="ja-JP" sz="2800" b="1" dirty="0" err="1" smtClean="0">
                <a:solidFill>
                  <a:srgbClr val="00B0F0"/>
                </a:solidFill>
              </a:rPr>
              <a:t>K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) case</a:t>
            </a:r>
            <a:endParaRPr lang="ja-JP" altLang="en-US" sz="2800" b="1" dirty="0">
              <a:solidFill>
                <a:srgbClr val="00B0F0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8456613" cy="100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08" y="2420888"/>
            <a:ext cx="8496300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テキスト ボックス 11"/>
          <p:cNvSpPr txBox="1">
            <a:spLocks noChangeArrowheads="1"/>
          </p:cNvSpPr>
          <p:nvPr/>
        </p:nvSpPr>
        <p:spPr bwMode="auto">
          <a:xfrm>
            <a:off x="395288" y="5661025"/>
            <a:ext cx="7921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/>
              <a:t>Elementary amplitude  N </a:t>
            </a:r>
            <a:r>
              <a:rPr lang="en-US" altLang="ja-JP" sz="2800" dirty="0">
                <a:sym typeface="Wingdings" pitchFamily="2" charset="2"/>
              </a:rPr>
              <a:t> Y</a:t>
            </a:r>
            <a:endParaRPr lang="en-US" altLang="ja-JP" sz="2800" dirty="0"/>
          </a:p>
          <a:p>
            <a:r>
              <a:rPr lang="en-US" altLang="ja-JP" dirty="0"/>
              <a:t>        </a:t>
            </a:r>
            <a:r>
              <a:rPr lang="en-US" altLang="ja-JP" sz="2800" i="1" dirty="0"/>
              <a:t>f </a:t>
            </a:r>
            <a:r>
              <a:rPr lang="en-US" altLang="ja-JP" sz="2800" dirty="0"/>
              <a:t>= </a:t>
            </a:r>
            <a:r>
              <a:rPr lang="en-US" altLang="ja-JP" sz="2800" dirty="0">
                <a:solidFill>
                  <a:srgbClr val="FF0000"/>
                </a:solidFill>
              </a:rPr>
              <a:t>spin-</a:t>
            </a:r>
            <a:r>
              <a:rPr lang="en-US" altLang="ja-JP" sz="2800" dirty="0" err="1">
                <a:solidFill>
                  <a:srgbClr val="FF0000"/>
                </a:solidFill>
              </a:rPr>
              <a:t>nonflip</a:t>
            </a:r>
            <a:r>
              <a:rPr lang="en-US" altLang="ja-JP" sz="2800" dirty="0"/>
              <a:t>,  </a:t>
            </a:r>
            <a:r>
              <a:rPr lang="en-US" altLang="ja-JP" sz="2800" i="1" dirty="0"/>
              <a:t>g</a:t>
            </a:r>
            <a:r>
              <a:rPr lang="en-US" altLang="ja-JP" sz="2800" dirty="0"/>
              <a:t>= </a:t>
            </a:r>
            <a:r>
              <a:rPr lang="en-US" altLang="ja-JP" sz="2800" dirty="0">
                <a:solidFill>
                  <a:srgbClr val="FF0000"/>
                </a:solidFill>
              </a:rPr>
              <a:t>spin-flip </a:t>
            </a:r>
            <a:r>
              <a:rPr lang="en-US" altLang="ja-JP" sz="2800" dirty="0"/>
              <a:t>, σ=</a:t>
            </a:r>
            <a:r>
              <a:rPr lang="en-US" altLang="ja-JP" sz="2800" dirty="0">
                <a:solidFill>
                  <a:srgbClr val="FF0000"/>
                </a:solidFill>
              </a:rPr>
              <a:t> baryon spin 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652120" y="4206379"/>
            <a:ext cx="2088232" cy="12241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84168" y="5400069"/>
            <a:ext cx="247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B0F0"/>
                </a:solidFill>
              </a:rPr>
              <a:t>(</a:t>
            </a:r>
            <a:r>
              <a:rPr lang="en-US" altLang="ja-JP" sz="3600" b="1" dirty="0" err="1">
                <a:solidFill>
                  <a:srgbClr val="00B0F0"/>
                </a:solidFill>
                <a:latin typeface="Symbol" pitchFamily="18" charset="2"/>
              </a:rPr>
              <a:t>p,</a:t>
            </a:r>
            <a:r>
              <a:rPr lang="en-US" altLang="ja-JP" sz="3600" b="1" dirty="0" err="1">
                <a:solidFill>
                  <a:srgbClr val="00B0F0"/>
                </a:solidFill>
              </a:rPr>
              <a:t>K</a:t>
            </a:r>
            <a:r>
              <a:rPr lang="en-US" altLang="ja-JP" sz="3600" b="1" dirty="0">
                <a:solidFill>
                  <a:srgbClr val="00B0F0"/>
                </a:solidFill>
              </a:rPr>
              <a:t>) case</a:t>
            </a:r>
            <a:r>
              <a:rPr kumimoji="1" lang="en-US" altLang="ja-JP" sz="3600" dirty="0" smtClean="0">
                <a:solidFill>
                  <a:srgbClr val="00B0F0"/>
                </a:solidFill>
              </a:rPr>
              <a:t> 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14313"/>
            <a:ext cx="8856983" cy="500062"/>
          </a:xfrm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70C0"/>
                </a:solidFill>
              </a:rPr>
              <a:t>Lab d</a:t>
            </a:r>
            <a:r>
              <a:rPr lang="en-US" altLang="ja-JP" sz="3600" b="1" dirty="0" smtClean="0">
                <a:solidFill>
                  <a:srgbClr val="0070C0"/>
                </a:solidFill>
                <a:latin typeface="Symbol" pitchFamily="18" charset="2"/>
              </a:rPr>
              <a:t>s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/</a:t>
            </a:r>
            <a:r>
              <a:rPr lang="en-US" altLang="ja-JP" sz="3600" b="1" dirty="0" err="1" smtClean="0">
                <a:solidFill>
                  <a:srgbClr val="0070C0"/>
                </a:solidFill>
              </a:rPr>
              <a:t>d</a:t>
            </a:r>
            <a:r>
              <a:rPr lang="en-US" altLang="ja-JP" sz="3600" b="1" dirty="0" err="1" smtClean="0">
                <a:solidFill>
                  <a:srgbClr val="0070C0"/>
                </a:solidFill>
                <a:latin typeface="Symbol" pitchFamily="18" charset="2"/>
              </a:rPr>
              <a:t>W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 </a:t>
            </a:r>
            <a:r>
              <a:rPr lang="en-US" altLang="ja-JP" sz="3600" dirty="0" smtClean="0">
                <a:solidFill>
                  <a:srgbClr val="0070C0"/>
                </a:solidFill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photoproduction case </a:t>
            </a:r>
            <a:r>
              <a:rPr lang="en-US" altLang="ja-JP" sz="2800" dirty="0" smtClean="0"/>
              <a:t>(2Lab) </a:t>
            </a:r>
            <a:endParaRPr lang="ja-JP" altLang="ja-JP" sz="2800" dirty="0" smtClean="0"/>
          </a:p>
        </p:txBody>
      </p:sp>
      <p:pic>
        <p:nvPicPr>
          <p:cNvPr id="55299" name="コンテンツ プレースホルダ 4" descr="OHP_gK012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463" y="1124744"/>
            <a:ext cx="8401050" cy="5357812"/>
          </a:xfrm>
        </p:spPr>
      </p:pic>
      <p:sp>
        <p:nvSpPr>
          <p:cNvPr id="5530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86CCDD-6386-4675-BF9B-67F9B0DA73AE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 smtClean="0"/>
          </a:p>
        </p:txBody>
      </p:sp>
      <p:sp>
        <p:nvSpPr>
          <p:cNvPr id="2" name="円/楕円 1"/>
          <p:cNvSpPr/>
          <p:nvPr/>
        </p:nvSpPr>
        <p:spPr>
          <a:xfrm>
            <a:off x="2843808" y="2668238"/>
            <a:ext cx="3240360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0112" y="4941168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(</a:t>
            </a:r>
            <a:r>
              <a:rPr lang="en-US" altLang="ja-JP" sz="3600" b="1" dirty="0" err="1" smtClean="0">
                <a:solidFill>
                  <a:srgbClr val="FF0000"/>
                </a:solidFill>
                <a:latin typeface="Symbol" pitchFamily="18" charset="2"/>
              </a:rPr>
              <a:t>g,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+) </a:t>
            </a:r>
            <a:r>
              <a:rPr lang="en-US" altLang="ja-JP" sz="3600" b="1" dirty="0">
                <a:solidFill>
                  <a:srgbClr val="FF0000"/>
                </a:solidFill>
              </a:rPr>
              <a:t>case</a:t>
            </a:r>
            <a:r>
              <a:rPr lang="en-US" altLang="ja-JP" sz="3600" dirty="0">
                <a:solidFill>
                  <a:srgbClr val="FF0000"/>
                </a:solidFill>
              </a:rPr>
              <a:t> 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kumimoji="1" lang="en-US" altLang="ja-JP" dirty="0" smtClean="0"/>
              <a:t>Elementary amplitudes (complex and momentum dependent)  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336704" cy="5176767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65D49-42EE-4933-92E1-A6CBDB1DFD68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833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643937" cy="3571875"/>
          </a:xfrm>
        </p:spPr>
        <p:txBody>
          <a:bodyPr/>
          <a:lstStyle/>
          <a:p>
            <a:r>
              <a:rPr lang="en-US" altLang="ja-JP" i="1" smtClean="0">
                <a:solidFill>
                  <a:schemeClr val="accent2"/>
                </a:solidFill>
              </a:rPr>
              <a:t>These </a:t>
            </a:r>
            <a:r>
              <a:rPr lang="en-US" altLang="ja-JP" b="1" i="1" smtClean="0">
                <a:solidFill>
                  <a:schemeClr val="accent2"/>
                </a:solidFill>
              </a:rPr>
              <a:t>characteristic merits </a:t>
            </a:r>
            <a:r>
              <a:rPr lang="en-US" altLang="ja-JP" i="1" smtClean="0">
                <a:solidFill>
                  <a:schemeClr val="accent2"/>
                </a:solidFill>
              </a:rPr>
              <a:t>of  the </a:t>
            </a:r>
            <a:r>
              <a:rPr lang="en-US" altLang="ja-JP" b="1" smtClean="0">
                <a:latin typeface="Symbol" pitchFamily="18" charset="2"/>
              </a:rPr>
              <a:t>g</a:t>
            </a:r>
            <a:r>
              <a:rPr lang="en-US" altLang="ja-JP" smtClean="0"/>
              <a:t>p → </a:t>
            </a:r>
            <a:r>
              <a:rPr lang="en-US" altLang="ja-JP" smtClean="0">
                <a:latin typeface="Symbol" pitchFamily="18" charset="2"/>
              </a:rPr>
              <a:t>L</a:t>
            </a:r>
            <a:r>
              <a:rPr lang="en-US" altLang="ja-JP" smtClean="0"/>
              <a:t> K</a:t>
            </a:r>
            <a:r>
              <a:rPr lang="en-US" altLang="ja-JP" baseline="30000" smtClean="0"/>
              <a:t>+ </a:t>
            </a:r>
            <a:r>
              <a:rPr lang="en-US" altLang="ja-JP" sz="4000" i="1" smtClean="0">
                <a:solidFill>
                  <a:srgbClr val="0070C0"/>
                </a:solidFill>
              </a:rPr>
              <a:t>process</a:t>
            </a:r>
            <a:r>
              <a:rPr lang="en-US" altLang="ja-JP" sz="4000" i="1" smtClean="0">
                <a:solidFill>
                  <a:srgbClr val="820000"/>
                </a:solidFill>
              </a:rPr>
              <a:t>(ability to excite high-spin unnatural-parity states</a:t>
            </a:r>
            <a:r>
              <a:rPr lang="en-US" altLang="ja-JP" i="1" smtClean="0">
                <a:solidFill>
                  <a:schemeClr val="accent2"/>
                </a:solidFill>
              </a:rPr>
              <a:t>) should be realized </a:t>
            </a:r>
            <a:r>
              <a:rPr lang="en-US" altLang="ja-JP" b="1" i="1" smtClean="0">
                <a:solidFill>
                  <a:schemeClr val="accent2"/>
                </a:solidFill>
              </a:rPr>
              <a:t>better in heavier systems </a:t>
            </a:r>
            <a:r>
              <a:rPr lang="en-US" altLang="ja-JP" i="1" smtClean="0">
                <a:solidFill>
                  <a:schemeClr val="accent2"/>
                </a:solidFill>
              </a:rPr>
              <a:t>involving </a:t>
            </a:r>
            <a:br>
              <a:rPr lang="en-US" altLang="ja-JP" i="1" smtClean="0">
                <a:solidFill>
                  <a:schemeClr val="accent2"/>
                </a:solidFill>
              </a:rPr>
            </a:br>
            <a:r>
              <a:rPr lang="en-US" altLang="ja-JP" i="1" smtClean="0">
                <a:solidFill>
                  <a:schemeClr val="accent2"/>
                </a:solidFill>
              </a:rPr>
              <a:t>large j</a:t>
            </a:r>
            <a:r>
              <a:rPr lang="en-US" altLang="ja-JP" baseline="-25000" smtClean="0">
                <a:solidFill>
                  <a:schemeClr val="accent2"/>
                </a:solidFill>
              </a:rPr>
              <a:t>p</a:t>
            </a:r>
            <a:r>
              <a:rPr lang="en-US" altLang="ja-JP" i="1" smtClean="0">
                <a:solidFill>
                  <a:schemeClr val="accent2"/>
                </a:solidFill>
              </a:rPr>
              <a:t> and large  j</a:t>
            </a:r>
            <a:r>
              <a:rPr lang="en-US" altLang="ja-JP" baseline="-25000" smtClean="0">
                <a:solidFill>
                  <a:schemeClr val="accent2"/>
                </a:solidFill>
                <a:latin typeface="Symbol" pitchFamily="18" charset="2"/>
              </a:rPr>
              <a:t>L </a:t>
            </a:r>
            <a:endParaRPr lang="en-US" altLang="ja-JP" sz="4000" baseline="30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4286250"/>
            <a:ext cx="8286750" cy="214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e,e’K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    d</a:t>
            </a:r>
            <a:r>
              <a:rPr lang="en-US" altLang="ja-JP" baseline="30000" dirty="0" smtClean="0"/>
              <a:t>3</a:t>
            </a:r>
            <a:r>
              <a:rPr lang="en-US" altLang="ja-JP" b="1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dE</a:t>
            </a:r>
            <a:r>
              <a:rPr lang="en-US" altLang="ja-JP" baseline="-25000" dirty="0" err="1" smtClean="0"/>
              <a:t>e</a:t>
            </a:r>
            <a:r>
              <a:rPr lang="en-US" altLang="ja-JP" baseline="-25000" dirty="0" smtClean="0"/>
              <a:t> </a:t>
            </a:r>
            <a:r>
              <a:rPr lang="en-US" altLang="ja-JP" dirty="0" err="1" smtClean="0"/>
              <a:t>d</a:t>
            </a:r>
            <a:r>
              <a:rPr lang="en-US" altLang="ja-JP" dirty="0" err="1" smtClean="0">
                <a:latin typeface="Symbol" pitchFamily="18" charset="2"/>
              </a:rPr>
              <a:t>W</a:t>
            </a:r>
            <a:r>
              <a:rPr lang="en-US" altLang="ja-JP" baseline="-25000" dirty="0" err="1" smtClean="0"/>
              <a:t>e</a:t>
            </a:r>
            <a:r>
              <a:rPr lang="en-US" altLang="ja-JP" baseline="-25000" dirty="0" smtClean="0"/>
              <a:t> </a:t>
            </a:r>
            <a:r>
              <a:rPr lang="en-US" altLang="ja-JP" dirty="0" err="1" smtClean="0"/>
              <a:t>d</a:t>
            </a:r>
            <a:r>
              <a:rPr lang="en-US" altLang="ja-JP" dirty="0" err="1" smtClean="0">
                <a:latin typeface="Symbol" pitchFamily="18" charset="2"/>
              </a:rPr>
              <a:t>W</a:t>
            </a:r>
            <a:r>
              <a:rPr lang="en-US" altLang="ja-JP" baseline="-25000" dirty="0" err="1" smtClean="0"/>
              <a:t>K</a:t>
            </a:r>
            <a:r>
              <a:rPr lang="en-US" altLang="ja-JP" dirty="0" smtClean="0"/>
              <a:t> = </a:t>
            </a:r>
            <a:r>
              <a:rPr lang="en-US" altLang="ja-JP" i="1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x</a:t>
            </a:r>
            <a:r>
              <a:rPr lang="en-US" altLang="ja-JP" dirty="0" smtClean="0"/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d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b="1" dirty="0" smtClean="0">
                <a:solidFill>
                  <a:srgbClr val="FF0000"/>
                </a:solidFill>
              </a:rPr>
              <a:t>/</a:t>
            </a:r>
            <a:r>
              <a:rPr lang="en-US" altLang="ja-JP" b="1" dirty="0" err="1" smtClean="0">
                <a:solidFill>
                  <a:srgbClr val="FF0000"/>
                </a:solidFill>
              </a:rPr>
              <a:t>d</a:t>
            </a:r>
            <a:r>
              <a:rPr lang="en-US" altLang="ja-JP" b="1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ja-JP" dirty="0" smtClean="0"/>
              <a:t>             </a:t>
            </a:r>
            <a:r>
              <a:rPr lang="en-US" altLang="ja-JP" i="1" dirty="0" smtClean="0">
                <a:latin typeface="Symbol" pitchFamily="18" charset="2"/>
              </a:rPr>
              <a:t>G</a:t>
            </a:r>
            <a:r>
              <a:rPr lang="ja-JP" altLang="en-US" i="1" dirty="0" smtClean="0">
                <a:latin typeface="Symbol" pitchFamily="18" charset="2"/>
              </a:rPr>
              <a:t>　</a:t>
            </a:r>
            <a:r>
              <a:rPr lang="en-US" altLang="ja-JP" dirty="0" smtClean="0"/>
              <a:t>: virtual photon flux (kinematics) </a:t>
            </a:r>
          </a:p>
          <a:p>
            <a:pPr eaLnBrk="1" hangingPunct="1">
              <a:buFontTx/>
              <a:buNone/>
            </a:pPr>
            <a:r>
              <a:rPr lang="en-US" altLang="ja-JP" sz="2000" dirty="0" smtClean="0"/>
              <a:t>  </a:t>
            </a:r>
          </a:p>
          <a:p>
            <a:pPr eaLnBrk="1" hangingPunct="1">
              <a:buFontTx/>
              <a:buNone/>
            </a:pPr>
            <a:r>
              <a:rPr lang="en-US" altLang="ja-JP" b="1" dirty="0" smtClean="0"/>
              <a:t> </a:t>
            </a:r>
            <a:r>
              <a:rPr lang="en-US" altLang="ja-JP" sz="2800" b="1" dirty="0" smtClean="0"/>
              <a:t>Hereafter  we discuss</a:t>
            </a:r>
            <a:r>
              <a:rPr lang="en-US" altLang="ja-JP" sz="2800" dirty="0" smtClean="0"/>
              <a:t> 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d</a:t>
            </a:r>
            <a:r>
              <a:rPr lang="en-US" altLang="ja-JP" sz="28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/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d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ja-JP" sz="2800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800" dirty="0" smtClean="0"/>
              <a:t>  for  </a:t>
            </a:r>
            <a:r>
              <a:rPr lang="en-US" altLang="ja-JP" sz="2800" baseline="30000" dirty="0" smtClean="0"/>
              <a:t>A</a:t>
            </a:r>
            <a:r>
              <a:rPr lang="en-US" altLang="ja-JP" sz="2800" dirty="0" smtClean="0"/>
              <a:t>Z (</a:t>
            </a:r>
            <a:r>
              <a:rPr lang="en-US" altLang="ja-JP" sz="2800" b="1" dirty="0" err="1" smtClean="0">
                <a:latin typeface="Symbol" pitchFamily="18" charset="2"/>
              </a:rPr>
              <a:t>g</a:t>
            </a:r>
            <a:r>
              <a:rPr lang="en-US" altLang="ja-JP" sz="2800" dirty="0" err="1" smtClean="0"/>
              <a:t>,K</a:t>
            </a:r>
            <a:r>
              <a:rPr lang="en-US" altLang="ja-JP" sz="2800" dirty="0" smtClean="0"/>
              <a:t>+)</a:t>
            </a:r>
            <a:r>
              <a:rPr lang="en-US" altLang="ja-JP" sz="2800" b="1" baseline="-25000" dirty="0" smtClean="0">
                <a:latin typeface="Symbol" pitchFamily="18" charset="2"/>
              </a:rPr>
              <a:t>L</a:t>
            </a:r>
            <a:r>
              <a:rPr lang="en-US" altLang="ja-JP" sz="2800" baseline="30000" dirty="0" smtClean="0"/>
              <a:t>A</a:t>
            </a:r>
            <a:r>
              <a:rPr lang="en-US" altLang="ja-JP" sz="2800" dirty="0" smtClean="0"/>
              <a:t>Z’ </a:t>
            </a:r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A2F14-3024-415A-9578-82AE85813CA1}" type="slidenum">
              <a:rPr lang="en-US" altLang="ja-JP" smtClean="0">
                <a:latin typeface="Arial" pitchFamily="34" charset="0"/>
              </a:rPr>
              <a:pPr/>
              <a:t>9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916</Words>
  <Application>Microsoft Office PowerPoint</Application>
  <PresentationFormat>画面に合わせる (4:3)</PresentationFormat>
  <Paragraphs>227</Paragraphs>
  <Slides>44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標準デザイン</vt:lpstr>
      <vt:lpstr>Hypernuclear photoproduction and  test of elementary amplitudes </vt:lpstr>
      <vt:lpstr>CONTENTS</vt:lpstr>
      <vt:lpstr>1. Basic motivations to go to  medium-heavy hypernuclei  </vt:lpstr>
      <vt:lpstr>Theor. prediction vs. (e,e’K+) experiments</vt:lpstr>
      <vt:lpstr>Hyperon recoil momentum and the transition operator determine  the reaction characteristics</vt:lpstr>
      <vt:lpstr>PowerPoint プレゼンテーション</vt:lpstr>
      <vt:lpstr>Lab ds/dW  photoproduction case (2Lab) </vt:lpstr>
      <vt:lpstr>Elementary amplitudes (complex and momentum dependent)  </vt:lpstr>
      <vt:lpstr>These characteristic merits of  the gp → L K+ process(ability to excite high-spin unnatural-parity states) should be realized better in heavier systems involving  large jp and large  jL </vt:lpstr>
      <vt:lpstr>   A typical example of medium-heavy target :28Si: (d5/2)6 and (sd)6P(sd)6N   to show characteristics of  the (g,K+) reaction  with DDHF w.f.    Spin-orbit splitting:  consistent with  L7Li, 9Be,13C, 89Y </vt:lpstr>
      <vt:lpstr>Theor. x-section for (d5/2)6 (g,K+)[ｊh-ｊL]J </vt:lpstr>
      <vt:lpstr>proton-state fragmentations should be taken into account to be realistic </vt:lpstr>
      <vt:lpstr>Proton pickup from 28Si(0+):(sd)6 =(d5/2)4.1(1s1/2)0.9(d3/2)1.0</vt:lpstr>
      <vt:lpstr>   </vt:lpstr>
      <vt:lpstr>  </vt:lpstr>
      <vt:lpstr>  3. Extend to heavier      nuclear Targets (2)</vt:lpstr>
      <vt:lpstr>52Cr ( j&gt; dominant target case)     typical unnatural-parity high-spin states </vt:lpstr>
      <vt:lpstr>JLab E05-115 data is coming, but not finalized yet (Nakamura)</vt:lpstr>
      <vt:lpstr> </vt:lpstr>
      <vt:lpstr>Nijmegen B-B interaction model improved by taking account of hypernuclear data</vt:lpstr>
      <vt:lpstr> </vt:lpstr>
      <vt:lpstr> 40Ca ( LS-closed shell case):       high-spin states with natural-parity (2+,3-,4+)</vt:lpstr>
      <vt:lpstr>Proton pickup reaction on 40Ca </vt:lpstr>
      <vt:lpstr>Well-separated series of peaks due to large q and spin-flip dominance: j&gt;=l+1/2,  j&lt;=l-1/2    </vt:lpstr>
      <vt:lpstr>4. Systematics of L s.p.e. </vt:lpstr>
      <vt:lpstr>Single-particle energies of　L G-matrix（ESC08ｃ） results vs. experiments (Y. Yamamoto et al.: PTP. S.185 (2010) 72 and priv. commun. ) </vt:lpstr>
      <vt:lpstr>208Pb(g,K+) 208LTl</vt:lpstr>
      <vt:lpstr>Candidate targets in medium and heavy regions</vt:lpstr>
      <vt:lpstr>5. Two interesting subjects by making use of (e,e’K+) reaction   (A) Study of coupling scheme of L with nuclear collective motions </vt:lpstr>
      <vt:lpstr>One suggestion (personal view):  Use 59Co as a typical target in this mass region </vt:lpstr>
      <vt:lpstr>59Co (g,K+) 59LFe</vt:lpstr>
      <vt:lpstr>59Co(g,K+)59LFe</vt:lpstr>
      <vt:lpstr>Proton-pickup experiment N.Miwano, T.Ishimatsu, R. Asano, T.Suehiro, M.Tanaka, N.P.A377 (1982) 148.</vt:lpstr>
      <vt:lpstr>　</vt:lpstr>
      <vt:lpstr> Natural extension from a+a+L case</vt:lpstr>
      <vt:lpstr> weak coupling with Λ(s),  strong coupling with Λ(p), </vt:lpstr>
      <vt:lpstr> </vt:lpstr>
      <vt:lpstr>T.Yamada, K. Ikeda, H. Bando, and T.Motoba, PRC38 (1988)</vt:lpstr>
      <vt:lpstr>All the existing exp.data can be explained. Genuine hypernucear states confirmed !   </vt:lpstr>
      <vt:lpstr>27Al (g,K+) 27LMg (5 protons in d5/2 )  offers a similar opportunity to study coupling of  L hyperon (p- &amp; d-orbit)  with ground rotational motion  (SD states might be difficult to excite?)  </vt:lpstr>
      <vt:lpstr>(B) Level energy measurement  by 4H(g,K+) + p-decay</vt:lpstr>
      <vt:lpstr>SUMMARY </vt:lpstr>
      <vt:lpstr> </vt:lpstr>
      <vt:lpstr> Possible test of  gp-&gt;LK ampl.</vt:lpstr>
    </vt:vector>
  </TitlesOfParts>
  <Company>Osaka E-C 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Rome09Motoba_PDFforTohoku</dc:title>
  <dc:creator>T_Motoba</dc:creator>
  <cp:lastModifiedBy>motoba</cp:lastModifiedBy>
  <cp:revision>276</cp:revision>
  <dcterms:created xsi:type="dcterms:W3CDTF">2006-09-03T12:53:33Z</dcterms:created>
  <dcterms:modified xsi:type="dcterms:W3CDTF">2014-05-28T18:00:18Z</dcterms:modified>
</cp:coreProperties>
</file>