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25"/>
  </p:notesMasterIdLst>
  <p:handoutMasterIdLst>
    <p:handoutMasterId r:id="rId26"/>
  </p:handoutMasterIdLst>
  <p:sldIdLst>
    <p:sldId id="256" r:id="rId2"/>
    <p:sldId id="667" r:id="rId3"/>
    <p:sldId id="679" r:id="rId4"/>
    <p:sldId id="659" r:id="rId5"/>
    <p:sldId id="680" r:id="rId6"/>
    <p:sldId id="681" r:id="rId7"/>
    <p:sldId id="660" r:id="rId8"/>
    <p:sldId id="661" r:id="rId9"/>
    <p:sldId id="649" r:id="rId10"/>
    <p:sldId id="650" r:id="rId11"/>
    <p:sldId id="674" r:id="rId12"/>
    <p:sldId id="668" r:id="rId13"/>
    <p:sldId id="677" r:id="rId14"/>
    <p:sldId id="662" r:id="rId15"/>
    <p:sldId id="673" r:id="rId16"/>
    <p:sldId id="672" r:id="rId17"/>
    <p:sldId id="671" r:id="rId18"/>
    <p:sldId id="663" r:id="rId19"/>
    <p:sldId id="651" r:id="rId20"/>
    <p:sldId id="670" r:id="rId21"/>
    <p:sldId id="675" r:id="rId22"/>
    <p:sldId id="665" r:id="rId23"/>
    <p:sldId id="666" r:id="rId24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21F563"/>
    <a:srgbClr val="FF6600"/>
    <a:srgbClr val="FF99FF"/>
    <a:srgbClr val="FF6699"/>
    <a:srgbClr val="959285"/>
    <a:srgbClr val="A88000"/>
    <a:srgbClr val="E7F1C1"/>
    <a:srgbClr val="D8DAD9"/>
    <a:srgbClr val="D7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8" autoAdjust="0"/>
    <p:restoredTop sz="94660"/>
  </p:normalViewPr>
  <p:slideViewPr>
    <p:cSldViewPr>
      <p:cViewPr varScale="1"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68"/>
    </p:cViewPr>
  </p:sorterViewPr>
  <p:notesViewPr>
    <p:cSldViewPr>
      <p:cViewPr varScale="1">
        <p:scale>
          <a:sx n="58" d="100"/>
          <a:sy n="58" d="100"/>
        </p:scale>
        <p:origin x="-1758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EECEE38-D7A2-4CEA-A35C-5C6F265712A1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427AFF7-FC3B-4EAB-B8BA-24171EE2E9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137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FDE5F58-E699-4A86-9284-FAC0D4C96DC2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5A23ECA-2526-4FC0-A29F-1AA0AC2637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22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mtClean="0"/>
              <a:t>Including</a:t>
            </a:r>
            <a:r>
              <a:rPr kumimoji="1" lang="en-US" altLang="ja-JP" baseline="0" smtClean="0"/>
              <a:t> discussion 30min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3ECA-2526-4FC0-A29F-1AA0AC2637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smtClean="0"/>
          </a:p>
          <a:p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196752" y="476672"/>
            <a:ext cx="6039544" cy="357190"/>
          </a:xfrm>
        </p:spPr>
        <p:txBody>
          <a:bodyPr>
            <a:normAutofit fontScale="90000"/>
          </a:bodyPr>
          <a:lstStyle/>
          <a:p>
            <a:r>
              <a:rPr lang="en-US" altLang="ja-JP" sz="1800" b="1" dirty="0" smtClean="0"/>
              <a:t>JLab </a:t>
            </a:r>
            <a:r>
              <a:rPr lang="en-US" altLang="ja-JP" sz="1800" b="1" dirty="0" err="1" smtClean="0"/>
              <a:t>Hypernuclear</a:t>
            </a:r>
            <a:r>
              <a:rPr lang="en-US" altLang="ja-JP" sz="1800" b="1" dirty="0" smtClean="0"/>
              <a:t> Workshop</a:t>
            </a:r>
            <a:br>
              <a:rPr lang="en-US" altLang="ja-JP" sz="1800" b="1" dirty="0" smtClean="0"/>
            </a:br>
            <a:r>
              <a:rPr lang="en-US" altLang="ja-JP" sz="1800" b="1" dirty="0" smtClean="0"/>
              <a:t>27</a:t>
            </a:r>
            <a:r>
              <a:rPr lang="en-US" altLang="ja-JP" sz="1800" b="1" baseline="30000" dirty="0" smtClean="0"/>
              <a:t>th</a:t>
            </a:r>
            <a:r>
              <a:rPr lang="en-US" altLang="ja-JP" sz="1800" b="1" dirty="0" smtClean="0"/>
              <a:t> May 2014</a:t>
            </a:r>
            <a:endParaRPr lang="ja-JP" altLang="en-US" sz="2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959269"/>
            <a:ext cx="7236296" cy="136879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600" dirty="0" smtClean="0">
                <a:solidFill>
                  <a:schemeClr val="tx1"/>
                </a:solidFill>
              </a:rPr>
              <a:t>Satoshi N Nakamura, </a:t>
            </a:r>
            <a:r>
              <a:rPr lang="en-US" altLang="ja-JP" dirty="0" smtClean="0">
                <a:solidFill>
                  <a:schemeClr val="tx1"/>
                </a:solidFill>
              </a:rPr>
              <a:t>Tohoku University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608124" y="1559694"/>
            <a:ext cx="55745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 smtClean="0"/>
              <a:t>Perspectives at Jefferson Lab</a:t>
            </a:r>
          </a:p>
          <a:p>
            <a:pPr algn="ctr"/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 mass </a:t>
            </a:r>
            <a:r>
              <a:rPr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5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9675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グループ化 6"/>
          <p:cNvGrpSpPr/>
          <p:nvPr/>
        </p:nvGrpSpPr>
        <p:grpSpPr>
          <a:xfrm>
            <a:off x="2526126" y="2924944"/>
            <a:ext cx="3591802" cy="3566060"/>
            <a:chOff x="539552" y="1662055"/>
            <a:chExt cx="3591802" cy="3566060"/>
          </a:xfrm>
        </p:grpSpPr>
        <p:pic>
          <p:nvPicPr>
            <p:cNvPr id="8" name="Picture 4" descr="C:\Users\nue\Pictures\HKS-HES pic\img_3583.jpg"/>
            <p:cNvPicPr>
              <a:picLocks noChangeAspect="1" noChangeArrowheads="1"/>
            </p:cNvPicPr>
            <p:nvPr/>
          </p:nvPicPr>
          <p:blipFill>
            <a:blip r:embed="rId4" cstate="print"/>
            <a:srcRect t="27128" b="6644"/>
            <a:stretch>
              <a:fillRect/>
            </a:stretch>
          </p:blipFill>
          <p:spPr bwMode="auto">
            <a:xfrm>
              <a:off x="539552" y="1662055"/>
              <a:ext cx="3591802" cy="3566060"/>
            </a:xfrm>
            <a:prstGeom prst="rect">
              <a:avLst/>
            </a:prstGeom>
            <a:noFill/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555776" y="175977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HKS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379741" y="176352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70C0"/>
                  </a:solidFill>
                </a:rPr>
                <a:t>HES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2.  </a:t>
            </a:r>
            <a:r>
              <a:rPr lang="en-US" altLang="ja-JP" baseline="30000" dirty="0" smtClean="0"/>
              <a:t>27</a:t>
            </a:r>
            <a:r>
              <a:rPr lang="en-US" altLang="ja-JP" dirty="0" smtClean="0"/>
              <a:t>Al </a:t>
            </a:r>
            <a:r>
              <a:rPr lang="en-US" altLang="ja-JP" dirty="0"/>
              <a:t>(</a:t>
            </a:r>
            <a:r>
              <a:rPr lang="en-US" altLang="ja-JP" dirty="0" err="1"/>
              <a:t>e,e’K</a:t>
            </a:r>
            <a:r>
              <a:rPr lang="en-US" altLang="ja-JP" baseline="30000" dirty="0"/>
              <a:t>+</a:t>
            </a:r>
            <a:r>
              <a:rPr lang="en-US" altLang="ja-JP" dirty="0"/>
              <a:t>) </a:t>
            </a:r>
            <a:r>
              <a:rPr lang="en-US" altLang="ja-JP" baseline="30000" dirty="0" smtClean="0"/>
              <a:t>27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Mg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4518"/>
            <a:ext cx="4106688" cy="436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5" r="1753"/>
          <a:stretch/>
        </p:blipFill>
        <p:spPr bwMode="auto">
          <a:xfrm>
            <a:off x="6247219" y="2996952"/>
            <a:ext cx="27720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157261" y="5574058"/>
            <a:ext cx="6151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Tri-axially deformed </a:t>
            </a:r>
            <a:r>
              <a:rPr lang="en-US" altLang="ja-JP" sz="2400" baseline="30000" dirty="0" smtClean="0"/>
              <a:t>26</a:t>
            </a:r>
            <a:r>
              <a:rPr lang="en-US" altLang="ja-JP" sz="2400" dirty="0" smtClean="0"/>
              <a:t>Mg core </a:t>
            </a:r>
            <a:r>
              <a:rPr lang="en-US" altLang="ja-JP" sz="2400" dirty="0" smtClean="0">
                <a:latin typeface="Symbol" pitchFamily="18" charset="2"/>
              </a:rPr>
              <a:t>+ L </a:t>
            </a:r>
            <a:r>
              <a:rPr lang="en-US" altLang="ja-JP" sz="2400" dirty="0" smtClean="0">
                <a:latin typeface="+mj-lt"/>
              </a:rPr>
              <a:t>in p-shell</a:t>
            </a:r>
            <a:endParaRPr kumimoji="1" lang="ja-JP" altLang="en-US" sz="2400" dirty="0">
              <a:latin typeface="+mj-lt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6012160" y="116632"/>
            <a:ext cx="3384376" cy="2936205"/>
            <a:chOff x="6012160" y="116632"/>
            <a:chExt cx="3384376" cy="293620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56437"/>
            <a:stretch/>
          </p:blipFill>
          <p:spPr bwMode="auto">
            <a:xfrm>
              <a:off x="6012160" y="172517"/>
              <a:ext cx="3007059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正方形/長方形 12"/>
            <p:cNvSpPr/>
            <p:nvPr/>
          </p:nvSpPr>
          <p:spPr>
            <a:xfrm>
              <a:off x="6444208" y="116632"/>
              <a:ext cx="295232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aseline="30000" dirty="0" smtClean="0">
                  <a:solidFill>
                    <a:srgbClr val="FF0000"/>
                  </a:solidFill>
                </a:rPr>
                <a:t>9</a:t>
              </a:r>
              <a:r>
                <a:rPr lang="en-US" altLang="ja-JP" sz="2000" baseline="-25000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Be =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Symbol" pitchFamily="18" charset="2"/>
                </a:rPr>
                <a:t>a + a + L</a:t>
              </a:r>
              <a:r>
                <a:rPr lang="ja-JP" altLang="en-US" sz="2000" dirty="0">
                  <a:solidFill>
                    <a:srgbClr val="FF0000"/>
                  </a:solidFill>
                </a:rPr>
                <a:t/>
              </a:r>
              <a:br>
                <a:rPr lang="ja-JP" altLang="en-US" sz="2000" dirty="0">
                  <a:solidFill>
                    <a:srgbClr val="FF0000"/>
                  </a:solidFill>
                </a:rPr>
              </a:b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7380312" y="692696"/>
              <a:ext cx="720080" cy="1728192"/>
            </a:xfrm>
            <a:prstGeom prst="round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角丸四角形 21"/>
          <p:cNvSpPr/>
          <p:nvPr/>
        </p:nvSpPr>
        <p:spPr>
          <a:xfrm>
            <a:off x="7342963" y="4508730"/>
            <a:ext cx="416312" cy="61895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7567449" y="2420888"/>
            <a:ext cx="172903" cy="194421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56176" y="2699628"/>
            <a:ext cx="3018775" cy="369332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Genuine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hypernuclear</a:t>
            </a:r>
            <a:r>
              <a:rPr kumimoji="1" lang="en-US" altLang="ja-JP" dirty="0" smtClean="0">
                <a:solidFill>
                  <a:srgbClr val="FF0000"/>
                </a:solidFill>
              </a:rPr>
              <a:t> state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3635896" y="1124744"/>
            <a:ext cx="5341949" cy="3515201"/>
            <a:chOff x="3635896" y="1124744"/>
            <a:chExt cx="5341949" cy="351520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570" y="1190357"/>
              <a:ext cx="5067275" cy="344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直線矢印コネクタ 19"/>
            <p:cNvCxnSpPr/>
            <p:nvPr/>
          </p:nvCxnSpPr>
          <p:spPr>
            <a:xfrm>
              <a:off x="3635896" y="1612677"/>
              <a:ext cx="2556284" cy="1240259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角丸四角形 20"/>
            <p:cNvSpPr/>
            <p:nvPr/>
          </p:nvSpPr>
          <p:spPr>
            <a:xfrm>
              <a:off x="5724128" y="1916832"/>
              <a:ext cx="936104" cy="12961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6720594" y="1556792"/>
              <a:ext cx="936104" cy="129614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V="1">
              <a:off x="3707904" y="2384884"/>
              <a:ext cx="3480742" cy="468052"/>
            </a:xfrm>
            <a:prstGeom prst="straightConnector1">
              <a:avLst/>
            </a:prstGeom>
            <a:ln w="666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flipV="1">
              <a:off x="3754499" y="1612677"/>
              <a:ext cx="4525913" cy="2896053"/>
            </a:xfrm>
            <a:prstGeom prst="straightConnector1">
              <a:avLst/>
            </a:prstGeom>
            <a:ln w="666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角丸四角形 34"/>
            <p:cNvSpPr/>
            <p:nvPr/>
          </p:nvSpPr>
          <p:spPr>
            <a:xfrm>
              <a:off x="7812360" y="1124744"/>
              <a:ext cx="936104" cy="1296144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623145" y="6165304"/>
            <a:ext cx="827643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Totally new method to search shape of nucleus with</a:t>
            </a:r>
            <a:r>
              <a:rPr lang="en-US" altLang="ja-JP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L!</a:t>
            </a:r>
            <a:endParaRPr kumimoji="1" lang="ja-JP" alt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図 38" descr="deformation.png"/>
          <p:cNvPicPr>
            <a:picLocks noChangeAspect="1"/>
          </p:cNvPicPr>
          <p:nvPr/>
        </p:nvPicPr>
        <p:blipFill>
          <a:blip r:embed="rId5"/>
          <a:srcRect t="55152"/>
          <a:stretch>
            <a:fillRect/>
          </a:stretch>
        </p:blipFill>
        <p:spPr>
          <a:xfrm>
            <a:off x="1416562" y="2384885"/>
            <a:ext cx="1592257" cy="9784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16873" y="5211104"/>
            <a:ext cx="265585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M.Isaka</a:t>
            </a:r>
            <a:r>
              <a:rPr lang="en-US" altLang="ja-JP" dirty="0" smtClean="0"/>
              <a:t> Yesterday’s talk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54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3. </a:t>
            </a:r>
            <a:r>
              <a:rPr kumimoji="1" lang="en-US" altLang="ja-JP" baseline="30000" dirty="0" smtClean="0"/>
              <a:t>19</a:t>
            </a:r>
            <a:r>
              <a:rPr kumimoji="1" lang="en-US" altLang="ja-JP" dirty="0" smtClean="0"/>
              <a:t>F target : simplest </a:t>
            </a:r>
            <a:r>
              <a:rPr kumimoji="1" lang="en-US" altLang="ja-JP" dirty="0" err="1" smtClean="0"/>
              <a:t>sd</a:t>
            </a:r>
            <a:r>
              <a:rPr kumimoji="1" lang="en-US" altLang="ja-JP" dirty="0" smtClean="0"/>
              <a:t>-shell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423323" y="2170049"/>
            <a:ext cx="4644813" cy="3327150"/>
            <a:chOff x="1187624" y="1484784"/>
            <a:chExt cx="6592256" cy="4722133"/>
          </a:xfrm>
        </p:grpSpPr>
        <p:pic>
          <p:nvPicPr>
            <p:cNvPr id="3" name="コンテンツ プレースホルダ 4" descr="F19gK13GeV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187624" y="1484784"/>
              <a:ext cx="6518498" cy="3900580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375939" y="5682734"/>
              <a:ext cx="6403941" cy="52418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A’s: p</a:t>
              </a:r>
              <a:r>
                <a:rPr lang="en-US" altLang="ja-JP" sz="1200" dirty="0">
                  <a:solidFill>
                    <a:srgbClr val="FF0000"/>
                  </a:solidFill>
                </a:rPr>
                <a:t>1/2</a:t>
              </a:r>
              <a:r>
                <a:rPr lang="en-US" altLang="ja-JP" dirty="0">
                  <a:solidFill>
                    <a:srgbClr val="FF0000"/>
                  </a:solidFill>
                </a:rPr>
                <a:t>-hole series</a:t>
              </a:r>
              <a:r>
                <a:rPr lang="en-US" altLang="ja-JP" dirty="0"/>
                <a:t>, </a:t>
              </a:r>
              <a:r>
                <a:rPr lang="en-US" altLang="ja-JP" dirty="0">
                  <a:solidFill>
                    <a:srgbClr val="0070C0"/>
                  </a:solidFill>
                </a:rPr>
                <a:t>B’s: p</a:t>
              </a:r>
              <a:r>
                <a:rPr lang="en-US" altLang="ja-JP" sz="1200" dirty="0">
                  <a:solidFill>
                    <a:srgbClr val="0070C0"/>
                  </a:solidFill>
                </a:rPr>
                <a:t>3/2</a:t>
              </a:r>
              <a:r>
                <a:rPr lang="en-US" altLang="ja-JP" dirty="0">
                  <a:solidFill>
                    <a:srgbClr val="0070C0"/>
                  </a:solidFill>
                </a:rPr>
                <a:t>-hole series</a:t>
              </a:r>
              <a:endParaRPr kumimoji="1" lang="ja-JP" altLang="en-US" dirty="0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4860032" y="1691516"/>
            <a:ext cx="418582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T. </a:t>
            </a:r>
            <a:r>
              <a:rPr kumimoji="1" lang="en-US" altLang="ja-JP" dirty="0" err="1" smtClean="0"/>
              <a:t>Motoba</a:t>
            </a:r>
            <a:r>
              <a:rPr kumimoji="1" lang="en-US" altLang="ja-JP" dirty="0" smtClean="0"/>
              <a:t>, C2C WS Barcelona (2012)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203680" cy="311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107504" y="580526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Study of core-dynamics</a:t>
            </a:r>
            <a:endParaRPr kumimoji="1" lang="ja-JP" altLang="en-US" dirty="0"/>
          </a:p>
        </p:txBody>
      </p:sp>
      <p:pic>
        <p:nvPicPr>
          <p:cNvPr id="21" name="コンテンツ プレースホルダ 9" descr="odd_Z_Targe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41761" y="5598932"/>
            <a:ext cx="2262287" cy="1259068"/>
          </a:xfrm>
          <a:prstGeom prst="rect">
            <a:avLst/>
          </a:prstGeom>
        </p:spPr>
      </p:pic>
      <p:pic>
        <p:nvPicPr>
          <p:cNvPr id="22" name="コンテンツ プレースホルダ 10" descr="odd_Z_Target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08104" y="5635660"/>
            <a:ext cx="958128" cy="889684"/>
          </a:xfrm>
          <a:prstGeom prst="rect">
            <a:avLst/>
          </a:prstGeom>
        </p:spPr>
      </p:pic>
      <p:sp>
        <p:nvSpPr>
          <p:cNvPr id="20" name="左右矢印 19"/>
          <p:cNvSpPr/>
          <p:nvPr/>
        </p:nvSpPr>
        <p:spPr>
          <a:xfrm>
            <a:off x="5004048" y="6014901"/>
            <a:ext cx="504056" cy="31939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9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153914" y="941478"/>
            <a:ext cx="3713130" cy="3605758"/>
            <a:chOff x="210870" y="1395636"/>
            <a:chExt cx="3713130" cy="360575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48000" y="1395636"/>
              <a:ext cx="3276000" cy="3605758"/>
              <a:chOff x="648000" y="1395636"/>
              <a:chExt cx="3276000" cy="3605758"/>
            </a:xfrm>
          </p:grpSpPr>
          <p:pic>
            <p:nvPicPr>
              <p:cNvPr id="14" name="コンテンツ プレースホルダー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45" r="-242"/>
              <a:stretch/>
            </p:blipFill>
            <p:spPr>
              <a:xfrm>
                <a:off x="648000" y="1395636"/>
                <a:ext cx="3276000" cy="3605758"/>
              </a:xfrm>
              <a:prstGeom prst="rect">
                <a:avLst/>
              </a:prstGeom>
              <a:solidFill>
                <a:schemeClr val="tx1"/>
              </a:solidFill>
            </p:spPr>
          </p:pic>
          <p:sp>
            <p:nvSpPr>
              <p:cNvPr id="3" name="テキスト ボックス 2"/>
              <p:cNvSpPr txBox="1"/>
              <p:nvPr/>
            </p:nvSpPr>
            <p:spPr>
              <a:xfrm>
                <a:off x="2195736" y="1484784"/>
                <a:ext cx="1598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err="1" smtClean="0">
                    <a:solidFill>
                      <a:schemeClr val="bg1"/>
                    </a:solidFill>
                  </a:rPr>
                  <a:t>Isaka</a:t>
                </a:r>
                <a:r>
                  <a:rPr kumimoji="1" lang="en-US" altLang="ja-JP" sz="1400" dirty="0" smtClean="0">
                    <a:solidFill>
                      <a:schemeClr val="bg1"/>
                    </a:solidFill>
                  </a:rPr>
                  <a:t> Hyper-AMD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 rot="16200000">
              <a:off x="-472651" y="3013848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Energy surface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3. </a:t>
            </a:r>
            <a:r>
              <a:rPr lang="en-US" altLang="ja-JP" baseline="30000" dirty="0" smtClean="0"/>
              <a:t>48</a:t>
            </a:r>
            <a:r>
              <a:rPr lang="en-US" altLang="ja-JP" dirty="0" smtClean="0"/>
              <a:t>Ti </a:t>
            </a:r>
            <a:r>
              <a:rPr lang="en-US" altLang="ja-JP" dirty="0"/>
              <a:t>(</a:t>
            </a:r>
            <a:r>
              <a:rPr lang="en-US" altLang="ja-JP" dirty="0" err="1"/>
              <a:t>e,e’K</a:t>
            </a:r>
            <a:r>
              <a:rPr lang="en-US" altLang="ja-JP" baseline="30000" dirty="0"/>
              <a:t>+</a:t>
            </a:r>
            <a:r>
              <a:rPr lang="en-US" altLang="ja-JP" dirty="0"/>
              <a:t>) </a:t>
            </a:r>
            <a:r>
              <a:rPr lang="en-US" altLang="ja-JP" baseline="30000" dirty="0" smtClean="0"/>
              <a:t>48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Sc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82" y="958618"/>
            <a:ext cx="4871442" cy="49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7" descr="deformation.png"/>
          <p:cNvPicPr>
            <a:picLocks noChangeAspect="1"/>
          </p:cNvPicPr>
          <p:nvPr/>
        </p:nvPicPr>
        <p:blipFill>
          <a:blip r:embed="rId4"/>
          <a:srcRect t="33949" b="33578"/>
          <a:stretch>
            <a:fillRect/>
          </a:stretch>
        </p:blipFill>
        <p:spPr>
          <a:xfrm>
            <a:off x="338580" y="4662050"/>
            <a:ext cx="1386408" cy="150151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" name="図 19" descr="deformation.png"/>
          <p:cNvPicPr>
            <a:picLocks noChangeAspect="1"/>
          </p:cNvPicPr>
          <p:nvPr/>
        </p:nvPicPr>
        <p:blipFill>
          <a:blip r:embed="rId4"/>
          <a:srcRect t="33949" b="33578"/>
          <a:stretch>
            <a:fillRect/>
          </a:stretch>
        </p:blipFill>
        <p:spPr>
          <a:xfrm>
            <a:off x="1798059" y="4694023"/>
            <a:ext cx="1939236" cy="150151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上矢印 12"/>
          <p:cNvSpPr/>
          <p:nvPr/>
        </p:nvSpPr>
        <p:spPr>
          <a:xfrm>
            <a:off x="1028513" y="3949790"/>
            <a:ext cx="246171" cy="792088"/>
          </a:xfrm>
          <a:prstGeom prst="upArrow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上矢印 21"/>
          <p:cNvSpPr/>
          <p:nvPr/>
        </p:nvSpPr>
        <p:spPr>
          <a:xfrm rot="18756520">
            <a:off x="2103334" y="3386782"/>
            <a:ext cx="246171" cy="1577118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1151598" y="2830826"/>
            <a:ext cx="5811718" cy="100811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1575542" y="2038738"/>
            <a:ext cx="4824261" cy="156380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左中かっこ 25"/>
          <p:cNvSpPr/>
          <p:nvPr/>
        </p:nvSpPr>
        <p:spPr>
          <a:xfrm>
            <a:off x="6465535" y="1534682"/>
            <a:ext cx="275481" cy="864096"/>
          </a:xfrm>
          <a:prstGeom prst="lef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683395" y="1782064"/>
            <a:ext cx="992579" cy="369332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Positive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83396" y="2559691"/>
            <a:ext cx="1095172" cy="369332"/>
          </a:xfrm>
          <a:prstGeom prst="rect">
            <a:avLst/>
          </a:prstGeom>
          <a:solidFill>
            <a:schemeClr val="tx1">
              <a:alpha val="76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Negative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48123" y="5932731"/>
            <a:ext cx="642195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 </a:t>
            </a:r>
            <a:r>
              <a:rPr lang="en-US" altLang="ja-JP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impurity causes energy level inversion !</a:t>
            </a:r>
            <a:endParaRPr kumimoji="1" lang="ja-JP" alt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3106" y="6396335"/>
            <a:ext cx="831990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Feasibility should be re-checked with cross section est.</a:t>
            </a:r>
            <a:endParaRPr kumimoji="1" lang="ja-JP" alt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6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7396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Measured </a:t>
            </a:r>
            <a:r>
              <a:rPr lang="en-US" altLang="ja-JP" dirty="0" err="1" smtClean="0"/>
              <a:t>hypernuclei</a:t>
            </a:r>
            <a:r>
              <a:rPr lang="en-US" altLang="ja-JP" dirty="0" smtClean="0"/>
              <a:t> &amp; </a:t>
            </a:r>
            <a:br>
              <a:rPr lang="en-US" altLang="ja-JP" dirty="0" smtClean="0"/>
            </a:br>
            <a:r>
              <a:rPr lang="en-US" altLang="ja-JP" dirty="0" smtClean="0"/>
              <a:t>expected A dependence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518892" y="2060848"/>
            <a:ext cx="0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6975276" y="3573016"/>
            <a:ext cx="0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5607124" y="2780928"/>
            <a:ext cx="0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6255196" y="2996952"/>
            <a:ext cx="0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6039172" y="3068960"/>
            <a:ext cx="0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454996" y="1778792"/>
            <a:ext cx="85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E05-115</a:t>
            </a:r>
            <a:endParaRPr kumimoji="1" lang="ja-JP" altLang="en-US" sz="1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708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>
          <a:xfrm flipV="1">
            <a:off x="3059832" y="1370912"/>
            <a:ext cx="36004" cy="465037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2667976" y="1370912"/>
            <a:ext cx="36004" cy="465037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987824" y="159462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40</a:t>
            </a:r>
            <a:r>
              <a:rPr lang="en-US" altLang="ja-JP" dirty="0" smtClean="0">
                <a:solidFill>
                  <a:schemeClr val="bg1"/>
                </a:solidFill>
              </a:rPr>
              <a:t>K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492993" y="2411596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27</a:t>
            </a:r>
            <a:r>
              <a:rPr lang="en-US" altLang="ja-JP" dirty="0" smtClean="0">
                <a:solidFill>
                  <a:schemeClr val="bg1"/>
                </a:solidFill>
              </a:rPr>
              <a:t>Mg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707904" y="1370912"/>
            <a:ext cx="4320480" cy="450636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16442" y="16102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89</a:t>
            </a:r>
            <a:r>
              <a:rPr lang="en-US" altLang="ja-JP" dirty="0" smtClean="0">
                <a:solidFill>
                  <a:schemeClr val="bg1"/>
                </a:solidFill>
              </a:rPr>
              <a:t>Y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220072" y="1428844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139</a:t>
            </a:r>
            <a:r>
              <a:rPr lang="en-US" altLang="ja-JP" dirty="0" smtClean="0">
                <a:solidFill>
                  <a:schemeClr val="bg1"/>
                </a:solidFill>
              </a:rPr>
              <a:t>La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658640" y="141277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208</a:t>
            </a:r>
            <a:r>
              <a:rPr lang="en-US" altLang="ja-JP" dirty="0" smtClean="0">
                <a:solidFill>
                  <a:schemeClr val="bg1"/>
                </a:solidFill>
              </a:rPr>
              <a:t>Pb</a:t>
            </a:r>
            <a:endParaRPr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2501089" y="1370912"/>
            <a:ext cx="32731" cy="46617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1931887" y="1691516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19</a:t>
            </a:r>
            <a:r>
              <a:rPr lang="en-US" altLang="ja-JP" dirty="0" smtClean="0">
                <a:solidFill>
                  <a:schemeClr val="bg1"/>
                </a:solidFill>
              </a:rPr>
              <a:t>O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3" y="5517232"/>
            <a:ext cx="2723823" cy="646331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Interaction</a:t>
            </a:r>
          </a:p>
          <a:p>
            <a:r>
              <a:rPr lang="en-US" altLang="ja-JP" b="1" dirty="0" smtClean="0">
                <a:solidFill>
                  <a:schemeClr val="bg1"/>
                </a:solidFill>
              </a:rPr>
              <a:t>Characteristics of Core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35273" y="5332566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in medium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992888" cy="11540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Few-body physics with strangeness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1012086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1.  </a:t>
            </a:r>
            <a:r>
              <a:rPr kumimoji="1" lang="en-US" altLang="ja-JP" sz="2400" baseline="30000" dirty="0" smtClean="0"/>
              <a:t>6</a:t>
            </a:r>
            <a:r>
              <a:rPr kumimoji="1" lang="en-US" altLang="ja-JP" sz="2400" dirty="0" smtClean="0"/>
              <a:t>Li (</a:t>
            </a:r>
            <a:r>
              <a:rPr kumimoji="1" lang="en-US" altLang="ja-JP" sz="2400" dirty="0" err="1" smtClean="0"/>
              <a:t>e,e’K</a:t>
            </a:r>
            <a:r>
              <a:rPr kumimoji="1" lang="en-US" altLang="ja-JP" sz="2400" baseline="30000" dirty="0" smtClean="0">
                <a:latin typeface="Symbol" panose="05050102010706020507" pitchFamily="18" charset="2"/>
              </a:rPr>
              <a:t>+</a:t>
            </a:r>
            <a:r>
              <a:rPr kumimoji="1" lang="en-US" altLang="ja-JP" sz="2400" dirty="0" smtClean="0"/>
              <a:t>) </a:t>
            </a:r>
            <a:r>
              <a:rPr kumimoji="1" lang="en-US" altLang="ja-JP" sz="2400" baseline="30000" dirty="0" smtClean="0"/>
              <a:t>6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He </a:t>
            </a:r>
            <a:endParaRPr kumimoji="1" lang="ja-JP" altLang="en-US" sz="2400" dirty="0">
              <a:latin typeface="+mj-lt"/>
            </a:endParaRPr>
          </a:p>
        </p:txBody>
      </p:sp>
      <p:pic>
        <p:nvPicPr>
          <p:cNvPr id="18" name="Picture 2" descr="halo"/>
          <p:cNvPicPr>
            <a:picLocks noChangeAspect="1" noChangeArrowheads="1"/>
          </p:cNvPicPr>
          <p:nvPr/>
        </p:nvPicPr>
        <p:blipFill rotWithShape="1">
          <a:blip r:embed="rId2" cstate="print"/>
          <a:srcRect l="4129" t="23194" r="10595" b="19098"/>
          <a:stretch/>
        </p:blipFill>
        <p:spPr bwMode="auto">
          <a:xfrm>
            <a:off x="323528" y="1844824"/>
            <a:ext cx="5220000" cy="4392000"/>
          </a:xfrm>
          <a:prstGeom prst="rect">
            <a:avLst/>
          </a:prstGeom>
          <a:noFill/>
        </p:spPr>
      </p:pic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696076" y="1714658"/>
            <a:ext cx="1619250" cy="16192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6983413" y="1930558"/>
            <a:ext cx="1079500" cy="1079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272338" y="2146458"/>
            <a:ext cx="539750" cy="53975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α</a:t>
            </a: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7920038" y="1930558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8618538" y="1643221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Λ</a:t>
            </a: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V="1">
            <a:off x="6551613" y="3083083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6243638" y="302910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n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542833" y="4210258"/>
            <a:ext cx="278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r.m.s   α-Λ 2.8 fm</a:t>
            </a:r>
          </a:p>
          <a:p>
            <a:r>
              <a:rPr lang="en-US" altLang="ja-JP"/>
              <a:t>            α-n 5.0 fm 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169896" y="4877008"/>
            <a:ext cx="2332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Larger than </a:t>
            </a:r>
            <a:r>
              <a:rPr lang="en-US" altLang="ja-JP" baseline="30000"/>
              <a:t>6</a:t>
            </a:r>
            <a:r>
              <a:rPr lang="en-US" altLang="ja-JP"/>
              <a:t>He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61631" y="3486308"/>
            <a:ext cx="2821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Three-layer structure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86557" y="6052158"/>
            <a:ext cx="2976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E.Hiyama</a:t>
            </a:r>
            <a:r>
              <a:rPr kumimoji="1" lang="en-US" altLang="ja-JP" dirty="0" smtClean="0"/>
              <a:t> : Yesterday’s talk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69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512" y="188640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2.  </a:t>
            </a:r>
            <a:r>
              <a:rPr kumimoji="1" lang="en-US" altLang="ja-JP" sz="2400" baseline="30000" dirty="0" smtClean="0"/>
              <a:t>7</a:t>
            </a:r>
            <a:r>
              <a:rPr kumimoji="1" lang="en-US" altLang="ja-JP" sz="2400" dirty="0" smtClean="0"/>
              <a:t>Li (</a:t>
            </a:r>
            <a:r>
              <a:rPr kumimoji="1" lang="en-US" altLang="ja-JP" sz="2400" dirty="0" err="1" smtClean="0"/>
              <a:t>e,e’K</a:t>
            </a:r>
            <a:r>
              <a:rPr kumimoji="1" lang="en-US" altLang="ja-JP" sz="2400" baseline="30000" dirty="0" smtClean="0">
                <a:latin typeface="Symbol" panose="05050102010706020507" pitchFamily="18" charset="2"/>
              </a:rPr>
              <a:t>+</a:t>
            </a:r>
            <a:r>
              <a:rPr kumimoji="1" lang="en-US" altLang="ja-JP" sz="2400" dirty="0" smtClean="0"/>
              <a:t>) </a:t>
            </a:r>
            <a:r>
              <a:rPr kumimoji="1" lang="en-US" altLang="ja-JP" sz="2400" baseline="30000" dirty="0" smtClean="0"/>
              <a:t>7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He </a:t>
            </a:r>
            <a:endParaRPr kumimoji="1" lang="ja-JP" altLang="en-US" sz="2400" dirty="0">
              <a:latin typeface="+mj-lt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-36512" y="863948"/>
            <a:ext cx="9180512" cy="6021436"/>
            <a:chOff x="-36512" y="586825"/>
            <a:chExt cx="9180512" cy="6021436"/>
          </a:xfrm>
        </p:grpSpPr>
        <p:sp>
          <p:nvSpPr>
            <p:cNvPr id="52" name="正方形/長方形 51"/>
            <p:cNvSpPr/>
            <p:nvPr/>
          </p:nvSpPr>
          <p:spPr>
            <a:xfrm>
              <a:off x="0" y="650305"/>
              <a:ext cx="9144000" cy="59470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1247522" y="3446517"/>
              <a:ext cx="23749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679322" y="2509892"/>
              <a:ext cx="1368425" cy="0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750760" y="4022779"/>
              <a:ext cx="1296987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1318960" y="3806879"/>
              <a:ext cx="3952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0" baseline="0">
                  <a:latin typeface="Calibri" pitchFamily="34" charset="0"/>
                </a:rPr>
                <a:t>0</a:t>
              </a:r>
              <a:r>
                <a:rPr lang="en-US" altLang="ja-JP" sz="20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1298322" y="2289229"/>
              <a:ext cx="395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0" baseline="0">
                  <a:latin typeface="Calibri" pitchFamily="34" charset="0"/>
                </a:rPr>
                <a:t>2</a:t>
              </a:r>
              <a:r>
                <a:rPr lang="en-US" altLang="ja-JP" sz="20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2471485" y="3087742"/>
              <a:ext cx="958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0" baseline="0">
                  <a:latin typeface="Calibri" pitchFamily="34" charset="0"/>
                </a:rPr>
                <a:t>α+n+n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815722" y="3087742"/>
              <a:ext cx="8588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0" baseline="0">
                  <a:latin typeface="Calibri" pitchFamily="34" charset="0"/>
                </a:rPr>
                <a:t>0 MeV</a:t>
              </a: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2119060" y="4472374"/>
              <a:ext cx="7048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 b="0" baseline="30000" dirty="0">
                  <a:latin typeface="Calibri" pitchFamily="34" charset="0"/>
                </a:rPr>
                <a:t>6</a:t>
              </a:r>
              <a:r>
                <a:rPr lang="en-US" altLang="ja-JP" sz="2800" b="0" baseline="0" dirty="0">
                  <a:latin typeface="Calibri" pitchFamily="34" charset="0"/>
                </a:rPr>
                <a:t>He</a:t>
              </a:r>
            </a:p>
          </p:txBody>
        </p:sp>
        <p:sp>
          <p:nvSpPr>
            <p:cNvPr id="12" name="Rectangle 17" descr="右上がり対角線 (太)"/>
            <p:cNvSpPr>
              <a:spLocks noChangeArrowheads="1"/>
            </p:cNvSpPr>
            <p:nvPr/>
          </p:nvSpPr>
          <p:spPr bwMode="auto">
            <a:xfrm>
              <a:off x="1679322" y="2438454"/>
              <a:ext cx="1368425" cy="144463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 b="0" baseline="0">
                <a:latin typeface="Calibri" pitchFamily="34" charset="0"/>
              </a:endParaRPr>
            </a:p>
          </p:txBody>
        </p:sp>
        <p:sp>
          <p:nvSpPr>
            <p:cNvPr id="13" name="Rectangle 47"/>
            <p:cNvSpPr>
              <a:spLocks noChangeArrowheads="1"/>
            </p:cNvSpPr>
            <p:nvPr/>
          </p:nvSpPr>
          <p:spPr bwMode="auto">
            <a:xfrm>
              <a:off x="2471485" y="3629037"/>
              <a:ext cx="7681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0" baseline="0" dirty="0" smtClean="0">
                  <a:solidFill>
                    <a:srgbClr val="CC0000"/>
                  </a:solidFill>
                </a:rPr>
                <a:t>-0.98</a:t>
              </a:r>
              <a:endParaRPr lang="en-US" altLang="ja-JP" sz="2000" b="0" baseline="0" dirty="0">
                <a:solidFill>
                  <a:srgbClr val="CC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075109" y="2285310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1.797 MeV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96382" y="2650376"/>
              <a:ext cx="1822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Γ=113 ±20 </a:t>
              </a:r>
              <a:r>
                <a:rPr lang="en-US" altLang="ja-JP" sz="2000" dirty="0" err="1" smtClean="0"/>
                <a:t>keV</a:t>
              </a:r>
              <a:endParaRPr kumimoji="1" lang="ja-JP" altLang="en-US" sz="2000" dirty="0"/>
            </a:p>
          </p:txBody>
        </p:sp>
        <p:sp>
          <p:nvSpPr>
            <p:cNvPr id="16" name="Rectangle 17" descr="右上がり対角線 (太)"/>
            <p:cNvSpPr>
              <a:spLocks noChangeArrowheads="1"/>
            </p:cNvSpPr>
            <p:nvPr/>
          </p:nvSpPr>
          <p:spPr bwMode="auto">
            <a:xfrm>
              <a:off x="1691407" y="1029961"/>
              <a:ext cx="1368425" cy="576511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 b="0" baseline="0">
                <a:latin typeface="Calibri" pitchFamily="34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-36512" y="1055176"/>
              <a:ext cx="1452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(2</a:t>
              </a:r>
              <a:r>
                <a:rPr kumimoji="1" lang="en-US" altLang="ja-JP" sz="2400" baseline="30000" dirty="0" smtClean="0"/>
                <a:t>+</a:t>
              </a:r>
              <a:r>
                <a:rPr kumimoji="1" lang="en-US" altLang="ja-JP" sz="2400" dirty="0" smtClean="0"/>
                <a:t>,1</a:t>
              </a:r>
              <a:r>
                <a:rPr kumimoji="1" lang="en-US" altLang="ja-JP" sz="2400" baseline="30000" dirty="0" smtClean="0"/>
                <a:t>-</a:t>
              </a:r>
              <a:r>
                <a:rPr kumimoji="1" lang="en-US" altLang="ja-JP" sz="2400" dirty="0" smtClean="0"/>
                <a:t>,0</a:t>
              </a:r>
              <a:r>
                <a:rPr kumimoji="1" lang="en-US" altLang="ja-JP" sz="2400" baseline="30000" dirty="0" smtClean="0"/>
                <a:t>+</a:t>
              </a:r>
              <a:r>
                <a:rPr kumimoji="1" lang="en-US" altLang="ja-JP" sz="2400" dirty="0" smtClean="0"/>
                <a:t>)?</a:t>
              </a:r>
              <a:endParaRPr kumimoji="1" lang="ja-JP" altLang="en-US" sz="24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245141" y="58682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Γ</a:t>
              </a:r>
              <a:r>
                <a:rPr kumimoji="1" lang="ja-JP" altLang="en-US" dirty="0" smtClean="0"/>
                <a:t>＝</a:t>
              </a:r>
              <a:r>
                <a:rPr kumimoji="1" lang="en-US" altLang="ja-JP" dirty="0" smtClean="0"/>
                <a:t>12.1 ±1.1 MeV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993184" y="5163979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Exp.</a:t>
              </a:r>
              <a:endParaRPr kumimoji="1" lang="ja-JP" altLang="en-US" sz="3200" dirty="0"/>
            </a:p>
          </p:txBody>
        </p:sp>
        <p:sp>
          <p:nvSpPr>
            <p:cNvPr id="20" name="Rectangle 17" descr="右上がり対角線 (太)"/>
            <p:cNvSpPr>
              <a:spLocks noChangeArrowheads="1"/>
            </p:cNvSpPr>
            <p:nvPr/>
          </p:nvSpPr>
          <p:spPr bwMode="auto">
            <a:xfrm>
              <a:off x="1674560" y="1991523"/>
              <a:ext cx="1368425" cy="1444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 b="0" baseline="0">
                <a:latin typeface="Calibri" pitchFamily="34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4810611" y="3292529"/>
              <a:ext cx="24479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4882049" y="4156129"/>
              <a:ext cx="237648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5242411" y="4443467"/>
              <a:ext cx="15128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5242411" y="4803829"/>
              <a:ext cx="15128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5315436" y="6027792"/>
              <a:ext cx="1439863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6755299" y="5811892"/>
              <a:ext cx="6699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200" b="0" baseline="0">
                  <a:latin typeface="Calibri" pitchFamily="34" charset="0"/>
                </a:rPr>
                <a:t>1/2</a:t>
              </a:r>
              <a:r>
                <a:rPr lang="en-US" altLang="ja-JP" sz="22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6755299" y="4587929"/>
              <a:ext cx="669925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200" b="0" baseline="0">
                  <a:latin typeface="Calibri" pitchFamily="34" charset="0"/>
                </a:rPr>
                <a:t>3/2</a:t>
              </a:r>
              <a:r>
                <a:rPr lang="en-US" altLang="ja-JP" sz="22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6755299" y="4227567"/>
              <a:ext cx="6699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200" b="0" baseline="0">
                  <a:latin typeface="Calibri" pitchFamily="34" charset="0"/>
                </a:rPr>
                <a:t>5/2</a:t>
              </a:r>
              <a:r>
                <a:rPr lang="en-US" altLang="ja-JP" sz="22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3578978" y="3922766"/>
              <a:ext cx="116681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200" b="0" baseline="30000" dirty="0">
                  <a:latin typeface="Calibri" pitchFamily="34" charset="0"/>
                </a:rPr>
                <a:t>5</a:t>
              </a:r>
              <a:r>
                <a:rPr lang="en-US" altLang="ja-JP" sz="2200" b="0" baseline="0" dirty="0">
                  <a:latin typeface="Calibri" pitchFamily="34" charset="0"/>
                </a:rPr>
                <a:t>He+n+n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507541" y="4116441"/>
              <a:ext cx="3873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aseline="0">
                  <a:latin typeface="Calibri" pitchFamily="34" charset="0"/>
                </a:rPr>
                <a:t>Λ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6107599" y="2859142"/>
              <a:ext cx="145573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200" b="0" baseline="0">
                  <a:latin typeface="Calibri" pitchFamily="34" charset="0"/>
                </a:rPr>
                <a:t>α+</a:t>
              </a:r>
              <a:r>
                <a:rPr lang="en-US" altLang="ja-JP" sz="2200" baseline="0">
                  <a:latin typeface="Calibri" pitchFamily="34" charset="0"/>
                </a:rPr>
                <a:t>Λ</a:t>
              </a:r>
              <a:r>
                <a:rPr lang="en-US" altLang="ja-JP" sz="2200" b="0" baseline="0">
                  <a:latin typeface="Calibri" pitchFamily="34" charset="0"/>
                </a:rPr>
                <a:t>+n+n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4810611" y="2932167"/>
              <a:ext cx="8588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0" baseline="0">
                  <a:latin typeface="Calibri" pitchFamily="34" charset="0"/>
                </a:rPr>
                <a:t>0 MeV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5223361" y="6023029"/>
              <a:ext cx="12080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0" baseline="0">
                  <a:latin typeface="Calibri" pitchFamily="34" charset="0"/>
                </a:rPr>
                <a:t>-6.19 </a:t>
              </a:r>
              <a:r>
                <a:rPr lang="en-US" altLang="ja-JP" sz="1800" b="0" baseline="0">
                  <a:latin typeface="Calibri" pitchFamily="34" charset="0"/>
                </a:rPr>
                <a:t>MeV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6036161" y="4733979"/>
              <a:ext cx="7270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0" baseline="0">
                  <a:latin typeface="Calibri" pitchFamily="34" charset="0"/>
                </a:rPr>
                <a:t>-</a:t>
              </a:r>
              <a:r>
                <a:rPr lang="en-US" altLang="ja-JP" sz="2000" b="0" baseline="0">
                  <a:latin typeface="Calibri" pitchFamily="34" charset="0"/>
                </a:rPr>
                <a:t>4.57</a:t>
              </a:r>
            </a:p>
          </p:txBody>
        </p:sp>
        <p:sp>
          <p:nvSpPr>
            <p:cNvPr id="35" name="AutoShape 36"/>
            <p:cNvSpPr>
              <a:spLocks/>
            </p:cNvSpPr>
            <p:nvPr/>
          </p:nvSpPr>
          <p:spPr bwMode="auto">
            <a:xfrm>
              <a:off x="7476024" y="4300592"/>
              <a:ext cx="73025" cy="577850"/>
            </a:xfrm>
            <a:prstGeom prst="rightBrace">
              <a:avLst>
                <a:gd name="adj1" fmla="val 65942"/>
                <a:gd name="adj2" fmla="val 50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3600" b="0" baseline="0">
                <a:latin typeface="Calibri" pitchFamily="34" charset="0"/>
              </a:endParaRP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7654449" y="4172183"/>
              <a:ext cx="131003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solidFill>
                    <a:schemeClr val="tx1">
                      <a:lumMod val="95000"/>
                    </a:schemeClr>
                  </a:solidFill>
                  <a:latin typeface="Calibri" pitchFamily="34" charset="0"/>
                </a:rPr>
                <a:t>n</a:t>
              </a:r>
              <a:r>
                <a:rPr lang="en-US" altLang="ja-JP" sz="2000" b="0" baseline="0" dirty="0" smtClean="0">
                  <a:solidFill>
                    <a:schemeClr val="tx1">
                      <a:lumMod val="95000"/>
                    </a:schemeClr>
                  </a:solidFill>
                  <a:latin typeface="Calibri" pitchFamily="34" charset="0"/>
                </a:rPr>
                <a:t>eutron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 smtClean="0">
                  <a:solidFill>
                    <a:schemeClr val="tx1">
                      <a:lumMod val="95000"/>
                    </a:schemeClr>
                  </a:solidFill>
                  <a:latin typeface="Calibri" pitchFamily="34" charset="0"/>
                </a:rPr>
                <a:t>h</a:t>
              </a:r>
              <a:r>
                <a:rPr lang="en-US" altLang="ja-JP" sz="2000" b="0" baseline="0" dirty="0" smtClean="0">
                  <a:solidFill>
                    <a:schemeClr val="tx1">
                      <a:lumMod val="95000"/>
                    </a:schemeClr>
                  </a:solidFill>
                  <a:latin typeface="Calibri" pitchFamily="34" charset="0"/>
                </a:rPr>
                <a:t>alo </a:t>
              </a:r>
              <a:r>
                <a:rPr lang="en-US" altLang="ja-JP" sz="2000" b="0" baseline="0" dirty="0">
                  <a:solidFill>
                    <a:schemeClr val="tx1">
                      <a:lumMod val="95000"/>
                    </a:schemeClr>
                  </a:solidFill>
                  <a:latin typeface="Calibri" pitchFamily="34" charset="0"/>
                </a:rPr>
                <a:t>states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478629" y="4220185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-3.12</a:t>
              </a:r>
              <a:endParaRPr kumimoji="1" lang="ja-JP" altLang="en-US" dirty="0"/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5437699" y="3692973"/>
              <a:ext cx="9144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6399697" y="3449941"/>
              <a:ext cx="1717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-1.88 Γ=0.7 MeV</a:t>
              </a:r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839557" y="3502326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5/2</a:t>
              </a:r>
              <a:r>
                <a:rPr kumimoji="1" lang="en-US" altLang="ja-JP" baseline="30000" dirty="0" smtClean="0"/>
                <a:t>+</a:t>
              </a:r>
              <a:endParaRPr kumimoji="1" lang="ja-JP" altLang="en-US" baseline="30000" dirty="0"/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5443255" y="3944458"/>
              <a:ext cx="9144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4839557" y="3776884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3/2</a:t>
              </a:r>
              <a:r>
                <a:rPr kumimoji="1" lang="en-US" altLang="ja-JP" baseline="30000" dirty="0" smtClean="0"/>
                <a:t>+</a:t>
              </a:r>
              <a:endParaRPr kumimoji="1" lang="ja-JP" altLang="en-US" baseline="300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339968" y="3738100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-2.04, Γ=0.5 MeV</a:t>
              </a:r>
              <a:endParaRPr kumimoji="1" lang="ja-JP" altLang="en-US" dirty="0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4882049" y="3329043"/>
              <a:ext cx="3232764" cy="817174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Text Box 40"/>
            <p:cNvSpPr txBox="1">
              <a:spLocks noChangeArrowheads="1"/>
            </p:cNvSpPr>
            <p:nvPr/>
          </p:nvSpPr>
          <p:spPr bwMode="auto">
            <a:xfrm>
              <a:off x="4790168" y="1472410"/>
              <a:ext cx="7048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 b="0" baseline="30000" dirty="0">
                  <a:latin typeface="Calibri" pitchFamily="34" charset="0"/>
                </a:rPr>
                <a:t>7</a:t>
              </a:r>
              <a:r>
                <a:rPr lang="en-US" altLang="ja-JP" sz="2800" b="0" baseline="0" dirty="0">
                  <a:latin typeface="Calibri" pitchFamily="34" charset="0"/>
                </a:rPr>
                <a:t>He</a:t>
              </a:r>
            </a:p>
          </p:txBody>
        </p:sp>
        <p:sp>
          <p:nvSpPr>
            <p:cNvPr id="46" name="Text Box 41"/>
            <p:cNvSpPr txBox="1">
              <a:spLocks noChangeArrowheads="1"/>
            </p:cNvSpPr>
            <p:nvPr/>
          </p:nvSpPr>
          <p:spPr bwMode="auto">
            <a:xfrm>
              <a:off x="4365625" y="1025957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0" baseline="0" dirty="0">
                  <a:latin typeface="Calibri" pitchFamily="34" charset="0"/>
                </a:rPr>
                <a:t>Λ</a:t>
              </a:r>
            </a:p>
          </p:txBody>
        </p:sp>
        <p:cxnSp>
          <p:nvCxnSpPr>
            <p:cNvPr id="47" name="直線矢印コネクタ 46"/>
            <p:cNvCxnSpPr>
              <a:stCxn id="44" idx="2"/>
            </p:cNvCxnSpPr>
            <p:nvPr/>
          </p:nvCxnSpPr>
          <p:spPr>
            <a:xfrm flipH="1" flipV="1">
              <a:off x="2958592" y="2106850"/>
              <a:ext cx="1923457" cy="1630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1181516" y="1879088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r>
                <a:rPr kumimoji="1" lang="en-US" altLang="ja-JP" baseline="30000" dirty="0" smtClean="0"/>
                <a:t>+</a:t>
              </a:r>
              <a:endParaRPr kumimoji="1" lang="ja-JP" altLang="en-US" baseline="300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157280" y="2398251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Λ</a:t>
              </a:r>
              <a:endParaRPr kumimoji="1" lang="ja-JP" altLang="en-US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16910" y="6238929"/>
              <a:ext cx="2976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E.Hiyama</a:t>
              </a:r>
              <a:r>
                <a:rPr kumimoji="1" lang="en-US" altLang="ja-JP" dirty="0" smtClean="0"/>
                <a:t> : Yesterday’s talk</a:t>
              </a:r>
              <a:endParaRPr kumimoji="1" lang="ja-JP" altLang="en-US" dirty="0"/>
            </a:p>
          </p:txBody>
        </p:sp>
      </p:grpSp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23"/>
          <a:stretch/>
        </p:blipFill>
        <p:spPr>
          <a:xfrm>
            <a:off x="6090820" y="-105039"/>
            <a:ext cx="3019735" cy="30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992888" cy="11540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Few-body physics with strangeness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1628800"/>
            <a:ext cx="627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Established lightest </a:t>
            </a:r>
            <a:r>
              <a:rPr kumimoji="1" lang="en-US" altLang="ja-JP" sz="2800" dirty="0" err="1" smtClean="0"/>
              <a:t>hypernyclei</a:t>
            </a:r>
            <a:r>
              <a:rPr kumimoji="1" lang="en-US" altLang="ja-JP" sz="2800" dirty="0" smtClean="0"/>
              <a:t> = 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baseline="-25000" dirty="0" smtClean="0">
                <a:latin typeface="Symbol" pitchFamily="18" charset="2"/>
              </a:rPr>
              <a:t>L</a:t>
            </a:r>
            <a:r>
              <a:rPr kumimoji="1" lang="en-US" altLang="ja-JP" sz="2800" dirty="0" smtClean="0"/>
              <a:t>H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2132856"/>
            <a:ext cx="749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Hyp</a:t>
            </a:r>
            <a:r>
              <a:rPr kumimoji="1" lang="en-US" altLang="ja-JP" dirty="0" smtClean="0"/>
              <a:t>-HI experiment at GSI       a structure in d + </a:t>
            </a:r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 , </a:t>
            </a:r>
            <a:r>
              <a:rPr lang="en-US" altLang="ja-JP" dirty="0"/>
              <a:t>t + </a:t>
            </a:r>
            <a:r>
              <a:rPr lang="en-US" altLang="ja-JP" dirty="0">
                <a:latin typeface="Symbol" pitchFamily="18" charset="2"/>
              </a:rPr>
              <a:t>p</a:t>
            </a:r>
            <a:r>
              <a:rPr lang="en-US" altLang="ja-JP" baseline="30000" dirty="0"/>
              <a:t>-</a:t>
            </a:r>
            <a:r>
              <a:rPr kumimoji="1" lang="en-US" altLang="ja-JP" dirty="0" smtClean="0"/>
              <a:t> invariant mass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982065" y="2541077"/>
            <a:ext cx="3855659" cy="2471871"/>
            <a:chOff x="435627" y="2718212"/>
            <a:chExt cx="4248472" cy="27237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7" y="2718212"/>
              <a:ext cx="4248472" cy="2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3038040" y="5195696"/>
              <a:ext cx="1511952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i="1" dirty="0" err="1" smtClean="0"/>
                <a:t>T.R.Saito</a:t>
              </a:r>
              <a:r>
                <a:rPr kumimoji="1" lang="en-US" altLang="ja-JP" sz="1000" i="1" dirty="0" smtClean="0"/>
                <a:t>, NUFRA2011</a:t>
              </a:r>
              <a:endParaRPr kumimoji="1" lang="ja-JP" altLang="en-US" sz="1000" i="1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437692" y="5518073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aseline="30000" dirty="0" smtClean="0"/>
              <a:t>2</a:t>
            </a:r>
            <a:r>
              <a:rPr kumimoji="1" lang="en-US" altLang="ja-JP" sz="3200" dirty="0" smtClean="0"/>
              <a:t>d(</a:t>
            </a:r>
            <a:r>
              <a:rPr kumimoji="1" lang="en-US" altLang="ja-JP" sz="3200" dirty="0" err="1" smtClean="0"/>
              <a:t>e,e’K</a:t>
            </a:r>
            <a:r>
              <a:rPr kumimoji="1" lang="en-US" altLang="ja-JP" sz="3200" baseline="30000" dirty="0" smtClean="0"/>
              <a:t>+</a:t>
            </a:r>
            <a:r>
              <a:rPr kumimoji="1" lang="en-US" altLang="ja-JP" sz="3200" dirty="0" smtClean="0"/>
              <a:t>)[</a:t>
            </a:r>
            <a:r>
              <a:rPr kumimoji="1" lang="en-US" altLang="ja-JP" sz="3200" dirty="0" err="1" smtClean="0"/>
              <a:t>n</a:t>
            </a:r>
            <a:r>
              <a:rPr kumimoji="1" lang="en-US" altLang="ja-JP" sz="3200" dirty="0" err="1" smtClean="0">
                <a:latin typeface="Symbol" pitchFamily="18" charset="2"/>
              </a:rPr>
              <a:t>L</a:t>
            </a:r>
            <a:r>
              <a:rPr kumimoji="1" lang="en-US" altLang="ja-JP" sz="3200" dirty="0" smtClean="0"/>
              <a:t>]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179955" y="5246502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Indication of a </a:t>
            </a:r>
            <a:r>
              <a:rPr lang="en-US" altLang="ja-JP" dirty="0" err="1" smtClean="0"/>
              <a:t>n</a:t>
            </a:r>
            <a:r>
              <a:rPr lang="en-US" altLang="ja-JP" dirty="0" err="1" smtClean="0">
                <a:latin typeface="Symbol" pitchFamily="18" charset="2"/>
              </a:rPr>
              <a:t>L</a:t>
            </a:r>
            <a:r>
              <a:rPr lang="en-US" altLang="ja-JP" dirty="0" smtClean="0"/>
              <a:t> , </a:t>
            </a:r>
            <a:r>
              <a:rPr lang="en-US" altLang="ja-JP" dirty="0" err="1" smtClean="0"/>
              <a:t>nn</a:t>
            </a:r>
            <a:r>
              <a:rPr lang="en-US" altLang="ja-JP" dirty="0" err="1" smtClean="0">
                <a:latin typeface="Symbol" pitchFamily="18" charset="2"/>
              </a:rPr>
              <a:t>L</a:t>
            </a:r>
            <a:r>
              <a:rPr lang="en-US" altLang="ja-JP" dirty="0" smtClean="0">
                <a:latin typeface="Symbol" pitchFamily="18" charset="2"/>
              </a:rPr>
              <a:t> </a:t>
            </a:r>
            <a:r>
              <a:rPr lang="en-US" altLang="ja-JP" dirty="0" smtClean="0"/>
              <a:t>bound state ?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1012086"/>
            <a:ext cx="739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3. Search of [</a:t>
            </a:r>
            <a:r>
              <a:rPr lang="en-US" altLang="ja-JP" dirty="0" err="1" smtClean="0"/>
              <a:t>n</a:t>
            </a:r>
            <a:r>
              <a:rPr lang="en-US" altLang="ja-JP" dirty="0" err="1" smtClean="0">
                <a:latin typeface="Symbol" pitchFamily="18" charset="2"/>
              </a:rPr>
              <a:t>L</a:t>
            </a:r>
            <a:r>
              <a:rPr lang="en-US" altLang="ja-JP" dirty="0" smtClean="0">
                <a:latin typeface="Symbol" pitchFamily="18" charset="2"/>
              </a:rPr>
              <a:t>] </a:t>
            </a:r>
            <a:r>
              <a:rPr lang="en-US" altLang="ja-JP" dirty="0" smtClean="0">
                <a:latin typeface="+mj-lt"/>
              </a:rPr>
              <a:t>bound state and study of n-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>
                <a:latin typeface="+mj-lt"/>
              </a:rPr>
              <a:t> interaction through FSI.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75439" y="6516052"/>
            <a:ext cx="702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Direct method to search or set upper limit on this exotic system.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7157" y="6010023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aseline="30000" dirty="0"/>
              <a:t>3</a:t>
            </a:r>
            <a:r>
              <a:rPr lang="en-US" altLang="ja-JP" sz="3200" dirty="0" smtClean="0"/>
              <a:t>t</a:t>
            </a:r>
            <a:r>
              <a:rPr kumimoji="1" lang="en-US" altLang="ja-JP" sz="3200" dirty="0" smtClean="0"/>
              <a:t>(</a:t>
            </a:r>
            <a:r>
              <a:rPr kumimoji="1" lang="en-US" altLang="ja-JP" sz="3200" dirty="0" err="1" smtClean="0"/>
              <a:t>e,e’K</a:t>
            </a:r>
            <a:r>
              <a:rPr kumimoji="1" lang="en-US" altLang="ja-JP" sz="3200" baseline="30000" dirty="0" smtClean="0"/>
              <a:t>+</a:t>
            </a:r>
            <a:r>
              <a:rPr kumimoji="1" lang="en-US" altLang="ja-JP" sz="3200" dirty="0" smtClean="0"/>
              <a:t>)[</a:t>
            </a:r>
            <a:r>
              <a:rPr kumimoji="1" lang="en-US" altLang="ja-JP" sz="3200" dirty="0" err="1" smtClean="0"/>
              <a:t>nn</a:t>
            </a:r>
            <a:r>
              <a:rPr kumimoji="1" lang="en-US" altLang="ja-JP" sz="3200" dirty="0" err="1" smtClean="0">
                <a:latin typeface="Symbol" pitchFamily="18" charset="2"/>
              </a:rPr>
              <a:t>L</a:t>
            </a:r>
            <a:r>
              <a:rPr kumimoji="1" lang="en-US" altLang="ja-JP" sz="3200" dirty="0" smtClean="0"/>
              <a:t>]</a:t>
            </a:r>
            <a:endParaRPr kumimoji="1" lang="ja-JP" alt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98" y="2496207"/>
            <a:ext cx="2296062" cy="387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 rot="16200000">
            <a:off x="6970965" y="4296392"/>
            <a:ext cx="3116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C.Rappold</a:t>
            </a:r>
            <a:r>
              <a:rPr kumimoji="1" lang="en-US" altLang="ja-JP" sz="1200" dirty="0" smtClean="0"/>
              <a:t> et al. PRC88, 041001(R) (2013)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276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992888" cy="11540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Few-body physics with strangeness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1628800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aseline="30000" dirty="0" smtClean="0"/>
              <a:t>2</a:t>
            </a:r>
            <a:r>
              <a:rPr kumimoji="1" lang="en-US" altLang="ja-JP" sz="3200" dirty="0" smtClean="0"/>
              <a:t>d(</a:t>
            </a:r>
            <a:r>
              <a:rPr kumimoji="1" lang="en-US" altLang="ja-JP" sz="3200" dirty="0" err="1" smtClean="0"/>
              <a:t>e,e’K</a:t>
            </a:r>
            <a:r>
              <a:rPr kumimoji="1" lang="en-US" altLang="ja-JP" sz="3200" baseline="30000" dirty="0" smtClean="0"/>
              <a:t>+</a:t>
            </a:r>
            <a:r>
              <a:rPr kumimoji="1" lang="en-US" altLang="ja-JP" sz="3200" dirty="0" smtClean="0"/>
              <a:t>) </a:t>
            </a:r>
            <a:r>
              <a:rPr kumimoji="1" lang="en-US" altLang="ja-JP" sz="3200" dirty="0" err="1" smtClean="0"/>
              <a:t>n</a:t>
            </a:r>
            <a:r>
              <a:rPr kumimoji="1" lang="en-US" altLang="ja-JP" sz="3200" dirty="0" err="1" smtClean="0">
                <a:latin typeface="Symbol" pitchFamily="18" charset="2"/>
              </a:rPr>
              <a:t>L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1012086"/>
            <a:ext cx="429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2. </a:t>
            </a:r>
            <a:r>
              <a:rPr kumimoji="1" lang="en-US" altLang="ja-JP" dirty="0" smtClean="0"/>
              <a:t>S</a:t>
            </a:r>
            <a:r>
              <a:rPr lang="en-US" altLang="ja-JP" dirty="0" smtClean="0">
                <a:latin typeface="+mj-lt"/>
              </a:rPr>
              <a:t>tudy </a:t>
            </a:r>
            <a:r>
              <a:rPr lang="en-US" altLang="ja-JP" dirty="0" smtClean="0">
                <a:latin typeface="+mj-lt"/>
              </a:rPr>
              <a:t>of n-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>
                <a:latin typeface="+mj-lt"/>
              </a:rPr>
              <a:t> interaction through FSI.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15616" y="2348880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2</a:t>
            </a:r>
            <a:r>
              <a:rPr lang="en-US" altLang="ja-JP" dirty="0" smtClean="0"/>
              <a:t>d(</a:t>
            </a:r>
            <a:r>
              <a:rPr lang="en-US" altLang="ja-JP" dirty="0" err="1" smtClean="0"/>
              <a:t>e,e’K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 provides also information of n-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interaction through FSI.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69328" y="3041377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R.A.Adelseck</a:t>
            </a:r>
            <a:r>
              <a:rPr kumimoji="1" lang="en-US" altLang="ja-JP" sz="1200" dirty="0" smtClean="0"/>
              <a:t> &amp; </a:t>
            </a:r>
            <a:r>
              <a:rPr kumimoji="1" lang="en-US" altLang="ja-JP" sz="1200" dirty="0" err="1" smtClean="0"/>
              <a:t>L.E.wright</a:t>
            </a:r>
            <a:endParaRPr kumimoji="1" lang="en-US" altLang="ja-JP" sz="1200" dirty="0" smtClean="0"/>
          </a:p>
          <a:p>
            <a:r>
              <a:rPr lang="en-US" altLang="ja-JP" sz="1200" dirty="0" smtClean="0"/>
              <a:t>PRC 39(1989) 580.</a:t>
            </a:r>
            <a:endParaRPr kumimoji="1" lang="ja-JP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79" y="2852121"/>
            <a:ext cx="4701909" cy="397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6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992888" cy="11540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Few-body physics with strangeness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1012086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</a:t>
            </a:r>
            <a:r>
              <a:rPr kumimoji="1" lang="en-US" altLang="ja-JP" dirty="0" smtClean="0"/>
              <a:t>. Charge Symmetry Breaking of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N interaction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607468"/>
            <a:ext cx="447669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532214" y="1655723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A=4,iso-doublet </a:t>
            </a:r>
            <a:r>
              <a:rPr kumimoji="1" lang="en-US" altLang="ja-JP" dirty="0" err="1" smtClean="0"/>
              <a:t>hypernuclei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69435" y="6304031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A=7,iso-triplet </a:t>
            </a:r>
            <a:r>
              <a:rPr kumimoji="1" lang="en-US" altLang="ja-JP" dirty="0" err="1" smtClean="0"/>
              <a:t>hypernuclei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185984" y="4169246"/>
            <a:ext cx="5132364" cy="2378263"/>
            <a:chOff x="185984" y="4169246"/>
            <a:chExt cx="5132364" cy="2378263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185984" y="4169246"/>
              <a:ext cx="5132364" cy="2378263"/>
              <a:chOff x="185984" y="4169246"/>
              <a:chExt cx="5132364" cy="237826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84" y="4169246"/>
                <a:ext cx="5132364" cy="237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539552" y="5506085"/>
                <a:ext cx="1391728" cy="24622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b="1" dirty="0" smtClean="0">
                    <a:solidFill>
                      <a:srgbClr val="FF0000"/>
                    </a:solidFill>
                  </a:rPr>
                  <a:t>JLab E01-011 (HKS)</a:t>
                </a:r>
                <a:endParaRPr kumimoji="1" lang="ja-JP" altLang="en-US" sz="1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左矢印 12"/>
            <p:cNvSpPr/>
            <p:nvPr/>
          </p:nvSpPr>
          <p:spPr>
            <a:xfrm>
              <a:off x="2051720" y="5661248"/>
              <a:ext cx="792088" cy="30999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843808" y="5661248"/>
              <a:ext cx="2236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Recently measured </a:t>
              </a:r>
            </a:p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at JLab Hall-C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5467767" y="3778204"/>
            <a:ext cx="355738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Phenomenological CSB potential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92586" y="2646938"/>
            <a:ext cx="285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Introduced to explain A=4.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12160" y="4809025"/>
            <a:ext cx="264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NOT </a:t>
            </a:r>
            <a:r>
              <a:rPr lang="en-US" altLang="ja-JP" dirty="0" err="1" smtClean="0"/>
              <a:t>becessary</a:t>
            </a:r>
            <a:r>
              <a:rPr lang="en-US" altLang="ja-JP" dirty="0" smtClean="0"/>
              <a:t> for A=7.</a:t>
            </a:r>
            <a:endParaRPr kumimoji="1" lang="ja-JP" altLang="en-US" dirty="0"/>
          </a:p>
        </p:txBody>
      </p:sp>
      <p:sp>
        <p:nvSpPr>
          <p:cNvPr id="21" name="下矢印 20"/>
          <p:cNvSpPr/>
          <p:nvPr/>
        </p:nvSpPr>
        <p:spPr>
          <a:xfrm>
            <a:off x="6868701" y="4365104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25"/>
          <p:cNvSpPr/>
          <p:nvPr/>
        </p:nvSpPr>
        <p:spPr>
          <a:xfrm rot="10800000">
            <a:off x="6804248" y="3167447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15616" y="3988979"/>
            <a:ext cx="517340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ja-JP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Re-check of A=4 system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3324" y="2771636"/>
            <a:ext cx="10310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Decay </a:t>
            </a:r>
            <a:r>
              <a:rPr kumimoji="1" lang="en-US" altLang="ja-JP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endParaRPr kumimoji="1" lang="ja-JP" altLang="en-US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5536" y="1691516"/>
            <a:ext cx="17604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 smtClean="0">
                <a:solidFill>
                  <a:schemeClr val="bg1"/>
                </a:solidFill>
              </a:rPr>
              <a:t>4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He(</a:t>
            </a:r>
            <a:r>
              <a:rPr kumimoji="1" lang="en-US" altLang="ja-JP" b="1" dirty="0" err="1" smtClean="0">
                <a:solidFill>
                  <a:schemeClr val="bg1"/>
                </a:solidFill>
              </a:rPr>
              <a:t>e,e’K</a:t>
            </a:r>
            <a:r>
              <a:rPr kumimoji="1" lang="en-US" altLang="ja-JP" b="1" baseline="30000" dirty="0" smtClean="0">
                <a:solidFill>
                  <a:schemeClr val="bg1"/>
                </a:solidFill>
              </a:rPr>
              <a:t>+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)</a:t>
            </a:r>
            <a:r>
              <a:rPr lang="en-US" altLang="ja-JP" b="1" baseline="30000" dirty="0">
                <a:solidFill>
                  <a:schemeClr val="bg1"/>
                </a:solidFill>
              </a:rPr>
              <a:t> </a:t>
            </a:r>
            <a:r>
              <a:rPr lang="en-US" altLang="ja-JP" b="1" baseline="30000" dirty="0" smtClean="0">
                <a:solidFill>
                  <a:schemeClr val="bg1"/>
                </a:solidFill>
              </a:rPr>
              <a:t>4</a:t>
            </a:r>
            <a:r>
              <a:rPr lang="en-US" altLang="ja-JP" b="1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chemeClr val="bg1"/>
                </a:solidFill>
              </a:rPr>
              <a:t>H</a:t>
            </a:r>
            <a:endParaRPr kumimoji="1" lang="ja-JP" altLang="en-US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03848" y="2574806"/>
            <a:ext cx="1253677" cy="369332"/>
          </a:xfrm>
          <a:prstGeom prst="rect">
            <a:avLst/>
          </a:prstGeom>
          <a:solidFill>
            <a:srgbClr val="FFC000">
              <a:alpha val="26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solidFill>
                  <a:schemeClr val="bg1"/>
                </a:solidFill>
              </a:rPr>
              <a:t>E13 @ J-PARC</a:t>
            </a:r>
            <a:endParaRPr kumimoji="1" lang="ja-JP" altLang="en-US" dirty="0">
              <a:solidFill>
                <a:schemeClr val="bg1"/>
              </a:solidFill>
              <a:latin typeface="Symbol" pitchFamily="18" charset="2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3131840" y="2276872"/>
            <a:ext cx="0" cy="1070595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8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101361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251520" y="692696"/>
            <a:ext cx="8568952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dirty="0" smtClean="0"/>
              <a:t>Medium heavy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study</a:t>
            </a:r>
            <a:endParaRPr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83568" y="1340768"/>
            <a:ext cx="9577064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200" dirty="0" smtClean="0"/>
              <a:t>Ca targets : </a:t>
            </a:r>
            <a:r>
              <a:rPr lang="en-US" altLang="ja-JP" sz="3200" baseline="30000" dirty="0" smtClean="0"/>
              <a:t>40</a:t>
            </a:r>
            <a:r>
              <a:rPr lang="en-US" altLang="ja-JP" sz="3200" dirty="0" smtClean="0"/>
              <a:t>Ca doubly closed, clean, </a:t>
            </a:r>
            <a:r>
              <a:rPr lang="en-US" altLang="ja-JP" sz="3200" baseline="30000" dirty="0" smtClean="0"/>
              <a:t>44</a:t>
            </a:r>
            <a:r>
              <a:rPr lang="en-US" altLang="ja-JP" sz="3200" dirty="0" smtClean="0"/>
              <a:t>Ca </a:t>
            </a:r>
            <a:endParaRPr lang="ja-JP" altLang="en-US" sz="32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09576" y="2422857"/>
            <a:ext cx="8568952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200" baseline="30000" dirty="0" smtClean="0"/>
              <a:t>27</a:t>
            </a:r>
            <a:r>
              <a:rPr lang="en-US" altLang="ja-JP" sz="3200" dirty="0" smtClean="0"/>
              <a:t>Al target : </a:t>
            </a:r>
            <a:r>
              <a:rPr lang="en-US" altLang="ja-JP" sz="3200" baseline="30000" dirty="0" smtClean="0"/>
              <a:t>27</a:t>
            </a:r>
            <a:r>
              <a:rPr lang="en-US" altLang="ja-JP" sz="32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3200" dirty="0" smtClean="0"/>
              <a:t>Mg tri-axial deformed</a:t>
            </a:r>
          </a:p>
          <a:p>
            <a:r>
              <a:rPr lang="en-US" altLang="ja-JP" sz="3200" baseline="30000" dirty="0" smtClean="0"/>
              <a:t>19</a:t>
            </a:r>
            <a:r>
              <a:rPr lang="en-US" altLang="ja-JP" sz="3200" dirty="0" smtClean="0"/>
              <a:t>F targets: simplest </a:t>
            </a:r>
            <a:r>
              <a:rPr lang="en-US" altLang="ja-JP" sz="3200" dirty="0" err="1" smtClean="0"/>
              <a:t>sd</a:t>
            </a:r>
            <a:r>
              <a:rPr lang="en-US" altLang="ja-JP" sz="3200" dirty="0" smtClean="0"/>
              <a:t>-target, excited-core</a:t>
            </a:r>
            <a:endParaRPr lang="ja-JP" altLang="en-US" sz="32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70712" y="3573016"/>
            <a:ext cx="8568952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9576" y="6237312"/>
            <a:ext cx="788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Other targets : SPE of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dirty="0" smtClean="0"/>
              <a:t> with &lt;100 </a:t>
            </a:r>
            <a:r>
              <a:rPr kumimoji="1" lang="en-US" altLang="ja-JP" sz="2800" dirty="0" err="1" smtClean="0"/>
              <a:t>keV</a:t>
            </a:r>
            <a:r>
              <a:rPr kumimoji="1" lang="en-US" altLang="ja-JP" sz="2800" dirty="0" smtClean="0"/>
              <a:t> accuracy</a:t>
            </a:r>
            <a:endParaRPr kumimoji="1" lang="ja-JP" altLang="en-US" sz="28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23528" y="3068960"/>
            <a:ext cx="8568952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dirty="0" smtClean="0"/>
              <a:t>Few-body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study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64851" y="4151049"/>
            <a:ext cx="7279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aseline="30000" dirty="0" smtClean="0"/>
              <a:t>6</a:t>
            </a:r>
            <a:r>
              <a:rPr kumimoji="1" lang="en-US" altLang="ja-JP" sz="3200" dirty="0" smtClean="0"/>
              <a:t>Li target : </a:t>
            </a:r>
            <a:r>
              <a:rPr kumimoji="1" lang="en-US" altLang="ja-JP" sz="3200" baseline="30000" dirty="0" smtClean="0"/>
              <a:t>6</a:t>
            </a:r>
            <a:r>
              <a:rPr kumimoji="1" lang="en-US" altLang="ja-JP" sz="3200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3200" dirty="0" smtClean="0"/>
              <a:t>He     n-halo </a:t>
            </a:r>
            <a:r>
              <a:rPr kumimoji="1" lang="en-US" altLang="ja-JP" sz="3200" dirty="0" err="1" smtClean="0"/>
              <a:t>hypernucleus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4655105"/>
            <a:ext cx="795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aseline="30000" dirty="0" smtClean="0"/>
              <a:t>7</a:t>
            </a:r>
            <a:r>
              <a:rPr kumimoji="1" lang="en-US" altLang="ja-JP" sz="3200" dirty="0" smtClean="0"/>
              <a:t>Li target : </a:t>
            </a:r>
            <a:r>
              <a:rPr kumimoji="1" lang="en-US" altLang="ja-JP" sz="3200" baseline="30000" dirty="0" smtClean="0"/>
              <a:t>7</a:t>
            </a:r>
            <a:r>
              <a:rPr kumimoji="1" lang="en-US" altLang="ja-JP" sz="3200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3200" dirty="0" smtClean="0"/>
              <a:t>He    unbound states of </a:t>
            </a:r>
            <a:r>
              <a:rPr kumimoji="1" lang="en-US" altLang="ja-JP" sz="3200" baseline="30000" dirty="0" smtClean="0"/>
              <a:t>6</a:t>
            </a:r>
            <a:r>
              <a:rPr kumimoji="1" lang="en-US" altLang="ja-JP" sz="3200" dirty="0" smtClean="0"/>
              <a:t>He  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8464" y="5222458"/>
            <a:ext cx="7555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d target : Exotic </a:t>
            </a:r>
            <a:r>
              <a:rPr kumimoji="1" lang="en-US" altLang="ja-JP" sz="3200" dirty="0" err="1" smtClean="0"/>
              <a:t>n</a:t>
            </a:r>
            <a:r>
              <a:rPr kumimoji="1" lang="en-US" altLang="ja-JP" sz="32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3200" dirty="0" smtClean="0"/>
              <a:t> </a:t>
            </a:r>
            <a:r>
              <a:rPr lang="en-US" altLang="ja-JP" sz="3200" dirty="0" smtClean="0"/>
              <a:t>state, FSI </a:t>
            </a:r>
            <a:r>
              <a:rPr lang="en-US" altLang="ja-JP" sz="3200" dirty="0" err="1" smtClean="0"/>
              <a:t>n</a:t>
            </a:r>
            <a:r>
              <a:rPr lang="en-US" altLang="ja-JP" sz="32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3200" dirty="0" smtClean="0"/>
              <a:t> study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1600" y="5654506"/>
            <a:ext cx="5355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 smtClean="0"/>
              <a:t>CT</a:t>
            </a:r>
            <a:r>
              <a:rPr lang="en-US" altLang="ja-JP" sz="3200" baseline="-25000" dirty="0" err="1" smtClean="0"/>
              <a:t>n</a:t>
            </a:r>
            <a:r>
              <a:rPr kumimoji="1" lang="en-US" altLang="ja-JP" sz="3200" dirty="0" smtClean="0"/>
              <a:t> target : Exotic </a:t>
            </a:r>
            <a:r>
              <a:rPr kumimoji="1" lang="en-US" altLang="ja-JP" sz="3200" dirty="0" err="1" smtClean="0"/>
              <a:t>nn</a:t>
            </a:r>
            <a:r>
              <a:rPr kumimoji="1" lang="en-US" altLang="ja-JP" sz="32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3200" dirty="0" smtClean="0"/>
              <a:t> </a:t>
            </a:r>
            <a:r>
              <a:rPr lang="en-US" altLang="ja-JP" sz="3200" dirty="0" smtClean="0"/>
              <a:t>state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19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555776" y="2708920"/>
            <a:ext cx="4227892" cy="2592288"/>
            <a:chOff x="2771800" y="2708920"/>
            <a:chExt cx="4227892" cy="2592288"/>
          </a:xfrm>
        </p:grpSpPr>
        <p:sp>
          <p:nvSpPr>
            <p:cNvPr id="14" name="円/楕円 13"/>
            <p:cNvSpPr/>
            <p:nvPr/>
          </p:nvSpPr>
          <p:spPr>
            <a:xfrm>
              <a:off x="2771800" y="2708920"/>
              <a:ext cx="4227892" cy="25922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125742" y="2935228"/>
              <a:ext cx="3520008" cy="2158256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5148064" y="4886215"/>
            <a:ext cx="3965040" cy="118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5496" y="4797152"/>
            <a:ext cx="4689303" cy="1273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763688" y="1656259"/>
            <a:ext cx="583264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5470" y="-315416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Study of </a:t>
            </a:r>
            <a:r>
              <a:rPr kumimoji="1" lang="en-US" altLang="ja-JP" dirty="0" err="1" smtClean="0"/>
              <a:t>hypernuclei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23103" y="3227492"/>
            <a:ext cx="24080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High quality </a:t>
            </a:r>
          </a:p>
          <a:p>
            <a:pPr algn="ctr"/>
            <a:r>
              <a:rPr kumimoji="1" lang="en-US" altLang="ja-JP" sz="2400" b="1" dirty="0" smtClean="0"/>
              <a:t>medium heavy </a:t>
            </a:r>
          </a:p>
          <a:p>
            <a:pPr algn="ctr"/>
            <a:r>
              <a:rPr kumimoji="1" lang="en-US" altLang="ja-JP" sz="2400" b="1" dirty="0" err="1" smtClean="0"/>
              <a:t>hypernuclear</a:t>
            </a:r>
            <a:r>
              <a:rPr kumimoji="1" lang="en-US" altLang="ja-JP" sz="2400" b="1" dirty="0" smtClean="0"/>
              <a:t> </a:t>
            </a:r>
          </a:p>
          <a:p>
            <a:pPr algn="ctr"/>
            <a:r>
              <a:rPr kumimoji="1" lang="en-US" altLang="ja-JP" sz="2400" b="1" dirty="0" smtClean="0"/>
              <a:t>spectroscopy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7704" y="1800275"/>
            <a:ext cx="568296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Single particle nature of </a:t>
            </a:r>
            <a:r>
              <a:rPr kumimoji="1" lang="en-US" altLang="ja-JP" sz="2000" b="1" dirty="0" smtClean="0">
                <a:latin typeface="Symbol" pitchFamily="18" charset="2"/>
              </a:rPr>
              <a:t>L</a:t>
            </a:r>
            <a:r>
              <a:rPr kumimoji="1" lang="en-US" altLang="ja-JP" sz="2000" b="1" dirty="0" smtClean="0"/>
              <a:t> in nuclear medium</a:t>
            </a:r>
          </a:p>
          <a:p>
            <a:pPr algn="ctr"/>
            <a:r>
              <a:rPr lang="en-US" altLang="ja-JP" sz="2000" dirty="0" smtClean="0"/>
              <a:t>A dependence of </a:t>
            </a:r>
            <a:r>
              <a:rPr lang="en-US" altLang="ja-JP" sz="2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 potential</a:t>
            </a:r>
          </a:p>
          <a:p>
            <a:pPr algn="ctr"/>
            <a:r>
              <a:rPr lang="en-US" altLang="ja-JP" sz="2000" dirty="0" err="1"/>
              <a:t>l</a:t>
            </a:r>
            <a:r>
              <a:rPr lang="en-US" altLang="ja-JP" sz="2000" dirty="0" err="1" smtClean="0"/>
              <a:t>s</a:t>
            </a:r>
            <a:r>
              <a:rPr lang="en-US" altLang="ja-JP" sz="2000" dirty="0" smtClean="0"/>
              <a:t> force vs. core-</a:t>
            </a:r>
            <a:r>
              <a:rPr lang="en-US" altLang="ja-JP" sz="2000" dirty="0" err="1" smtClean="0"/>
              <a:t>config</a:t>
            </a:r>
            <a:r>
              <a:rPr lang="en-US" altLang="ja-JP" sz="2000" dirty="0" smtClean="0"/>
              <a:t>. Mixing</a:t>
            </a:r>
          </a:p>
          <a:p>
            <a:pPr algn="ctr"/>
            <a:r>
              <a:rPr kumimoji="1" lang="en-US" altLang="ja-JP" sz="2000" dirty="0" smtClean="0"/>
              <a:t>Inputs for mean-field theories</a:t>
            </a:r>
          </a:p>
          <a:p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2661" y="4940061"/>
            <a:ext cx="4532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Collective motion of core nucleus</a:t>
            </a:r>
          </a:p>
          <a:p>
            <a:endParaRPr lang="en-US" altLang="ja-JP" sz="2000" b="1" dirty="0"/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</a:t>
            </a:r>
            <a:r>
              <a:rPr lang="en-US" altLang="ja-JP" sz="2000" dirty="0" smtClean="0"/>
              <a:t>Tri-axial deformation of core nucleus</a:t>
            </a:r>
          </a:p>
          <a:p>
            <a:endParaRPr kumimoji="1" lang="en-US" altLang="ja-JP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55039" y="4975302"/>
            <a:ext cx="2977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Modify nature of core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</a:t>
            </a:r>
            <a:r>
              <a:rPr lang="en-US" altLang="ja-JP" sz="2000" dirty="0" smtClean="0"/>
              <a:t>Energy level inversion</a:t>
            </a:r>
          </a:p>
          <a:p>
            <a:r>
              <a:rPr lang="en-US" altLang="ja-JP" sz="2000" dirty="0" smtClean="0"/>
              <a:t>    Glue like role of </a:t>
            </a:r>
            <a:r>
              <a:rPr lang="en-US" altLang="ja-JP" sz="2000" dirty="0" smtClean="0">
                <a:latin typeface="Symbol" panose="05050102010706020507" pitchFamily="18" charset="2"/>
              </a:rPr>
              <a:t>L </a:t>
            </a:r>
            <a:r>
              <a:rPr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59832" y="1194594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Symbol" pitchFamily="18" charset="2"/>
              </a:rPr>
              <a:t>L</a:t>
            </a:r>
            <a:r>
              <a:rPr kumimoji="1" lang="en-US" altLang="ja-JP" sz="2400" i="1" dirty="0" smtClean="0"/>
              <a:t> in nuclear medium</a:t>
            </a:r>
            <a:endParaRPr kumimoji="1" lang="ja-JP" altLang="en-US" sz="24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32240" y="4470181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Symbol" pitchFamily="18" charset="2"/>
              </a:rPr>
              <a:t>L</a:t>
            </a:r>
            <a:r>
              <a:rPr kumimoji="1" lang="en-US" altLang="ja-JP" sz="2400" i="1" dirty="0" smtClean="0">
                <a:latin typeface="+mj-lt"/>
              </a:rPr>
              <a:t> as an impurity</a:t>
            </a:r>
            <a:endParaRPr kumimoji="1" lang="ja-JP" altLang="en-US" sz="24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5932" y="4365104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Symbol" pitchFamily="18" charset="2"/>
              </a:rPr>
              <a:t>L</a:t>
            </a:r>
            <a:r>
              <a:rPr kumimoji="1" lang="en-US" altLang="ja-JP" sz="2400" i="1" dirty="0" smtClean="0">
                <a:latin typeface="+mj-lt"/>
              </a:rPr>
              <a:t> as a probe</a:t>
            </a:r>
            <a:endParaRPr kumimoji="1" lang="ja-JP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814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7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320480" cy="295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715777" cy="320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15928" y="6280248"/>
            <a:ext cx="471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Subtraction of </a:t>
            </a:r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C effects and Accidental BG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33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Expected Yields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50265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859880" y="5805264"/>
            <a:ext cx="55739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&gt;5 times more yield than E94-107</a:t>
            </a:r>
          </a:p>
          <a:p>
            <a:r>
              <a:rPr lang="en-US" altLang="ja-JP" sz="2800" dirty="0" smtClean="0"/>
              <a:t>Much better S/N than E05-115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126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Expected Mass Resolution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0" y="1700808"/>
            <a:ext cx="85344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42254" y="4869160"/>
            <a:ext cx="84497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Calibration for independent K, e’ spectrometers.</a:t>
            </a:r>
          </a:p>
          <a:p>
            <a:pPr algn="r"/>
            <a:r>
              <a:rPr lang="en-US" altLang="ja-JP" sz="2800" dirty="0"/>
              <a:t>	</a:t>
            </a:r>
            <a:r>
              <a:rPr lang="en-US" altLang="ja-JP" sz="2400" dirty="0" smtClean="0"/>
              <a:t>Established in E94-107.</a:t>
            </a:r>
            <a:endParaRPr kumimoji="1" lang="en-US" altLang="ja-JP" sz="2400" dirty="0" smtClean="0"/>
          </a:p>
          <a:p>
            <a:r>
              <a:rPr lang="en-US" altLang="ja-JP" sz="2800" dirty="0" smtClean="0"/>
              <a:t>Absolute missing mass calibration with </a:t>
            </a:r>
            <a:r>
              <a:rPr lang="en-US" altLang="ja-JP" sz="2800" dirty="0" smtClean="0">
                <a:latin typeface="Symbol" pitchFamily="18" charset="2"/>
              </a:rPr>
              <a:t>L,S</a:t>
            </a:r>
            <a:r>
              <a:rPr lang="en-US" altLang="ja-JP" sz="2800" baseline="30000" dirty="0" smtClean="0">
                <a:latin typeface="Symbol" pitchFamily="18" charset="2"/>
              </a:rPr>
              <a:t>0</a:t>
            </a:r>
            <a:r>
              <a:rPr lang="en-US" altLang="ja-JP" sz="2800" dirty="0" smtClean="0"/>
              <a:t> masses</a:t>
            </a:r>
          </a:p>
          <a:p>
            <a:pPr algn="r"/>
            <a:r>
              <a:rPr kumimoji="1" lang="en-US" altLang="ja-JP" sz="2800" dirty="0"/>
              <a:t>	</a:t>
            </a:r>
            <a:r>
              <a:rPr kumimoji="1" lang="en-US" altLang="ja-JP" sz="2400" dirty="0" smtClean="0"/>
              <a:t>Established in E05-115</a:t>
            </a:r>
            <a:r>
              <a:rPr kumimoji="1" lang="en-US" altLang="ja-JP" sz="2800" dirty="0" smtClean="0"/>
              <a:t>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151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4379557" y="4878597"/>
            <a:ext cx="4165131" cy="646331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439068" y="3263336"/>
            <a:ext cx="3420964" cy="646331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42875" y="214313"/>
            <a:ext cx="8675688" cy="850900"/>
          </a:xfrm>
        </p:spPr>
        <p:txBody>
          <a:bodyPr/>
          <a:lstStyle/>
          <a:p>
            <a:pPr marL="54864">
              <a:defRPr/>
            </a:pPr>
            <a:r>
              <a:rPr lang="en-US" altLang="ja-JP" sz="3600" dirty="0"/>
              <a:t>Objectives --- </a:t>
            </a:r>
            <a:r>
              <a:rPr lang="en-US" altLang="ja-JP" sz="3600" dirty="0" err="1"/>
              <a:t>Hypernuclear</a:t>
            </a:r>
            <a:r>
              <a:rPr lang="en-US" altLang="ja-JP" sz="3600" dirty="0"/>
              <a:t> Physics </a:t>
            </a:r>
            <a:endParaRPr lang="en-US" altLang="ja-JP" sz="36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4515" name="Text Box 8"/>
          <p:cNvSpPr txBox="1">
            <a:spLocks noChangeArrowheads="1"/>
          </p:cNvSpPr>
          <p:nvPr/>
        </p:nvSpPr>
        <p:spPr bwMode="auto">
          <a:xfrm>
            <a:off x="4716016" y="4149725"/>
            <a:ext cx="6840538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altLang="ja-JP" sz="1800" dirty="0"/>
          </a:p>
          <a:p>
            <a:pPr>
              <a:buNone/>
            </a:pPr>
            <a:r>
              <a:rPr lang="en-US" altLang="ja-JP" sz="1800" dirty="0" smtClean="0"/>
              <a:t>Medium </a:t>
            </a:r>
            <a:r>
              <a:rPr lang="en-US" altLang="ja-JP" sz="1800" dirty="0"/>
              <a:t>- Heavy </a:t>
            </a:r>
            <a:r>
              <a:rPr lang="en-US" altLang="ja-JP" sz="1800" dirty="0" err="1"/>
              <a:t>hypernuclei</a:t>
            </a:r>
            <a:r>
              <a:rPr lang="en-US" altLang="ja-JP" sz="1800" dirty="0"/>
              <a:t> </a:t>
            </a:r>
          </a:p>
          <a:p>
            <a:endParaRPr lang="en-US" altLang="ja-JP" sz="1800" dirty="0"/>
          </a:p>
        </p:txBody>
      </p:sp>
      <p:sp>
        <p:nvSpPr>
          <p:cNvPr id="64517" name="Text Box 12"/>
          <p:cNvSpPr txBox="1">
            <a:spLocks noChangeArrowheads="1"/>
          </p:cNvSpPr>
          <p:nvPr/>
        </p:nvSpPr>
        <p:spPr bwMode="auto">
          <a:xfrm>
            <a:off x="1042988" y="2781300"/>
            <a:ext cx="285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Light </a:t>
            </a:r>
            <a:r>
              <a:rPr lang="en-US" altLang="ja-JP" sz="1800" dirty="0" err="1"/>
              <a:t>Hypernuclei</a:t>
            </a:r>
            <a:r>
              <a:rPr lang="en-US" altLang="ja-JP" sz="1800" dirty="0"/>
              <a:t> (</a:t>
            </a:r>
            <a:r>
              <a:rPr lang="en-US" altLang="ja-JP" sz="1800" dirty="0" err="1"/>
              <a:t>s,p</a:t>
            </a:r>
            <a:r>
              <a:rPr lang="en-US" altLang="ja-JP" sz="1800" dirty="0"/>
              <a:t> shell)</a:t>
            </a:r>
          </a:p>
        </p:txBody>
      </p:sp>
      <p:sp>
        <p:nvSpPr>
          <p:cNvPr id="64518" name="Line 14"/>
          <p:cNvSpPr>
            <a:spLocks noChangeShapeType="1"/>
          </p:cNvSpPr>
          <p:nvPr/>
        </p:nvSpPr>
        <p:spPr bwMode="auto">
          <a:xfrm>
            <a:off x="1187450" y="1773238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19" name="Text Box 15"/>
          <p:cNvSpPr txBox="1">
            <a:spLocks noChangeArrowheads="1"/>
          </p:cNvSpPr>
          <p:nvPr/>
        </p:nvSpPr>
        <p:spPr bwMode="auto">
          <a:xfrm>
            <a:off x="539750" y="1341438"/>
            <a:ext cx="538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dirty="0"/>
              <a:t>A</a:t>
            </a:r>
            <a:r>
              <a:rPr lang="en-US" altLang="ja-JP" sz="1800" dirty="0"/>
              <a:t> </a:t>
            </a:r>
          </a:p>
        </p:txBody>
      </p:sp>
      <p:sp>
        <p:nvSpPr>
          <p:cNvPr id="64520" name="Line 16"/>
          <p:cNvSpPr>
            <a:spLocks noChangeShapeType="1"/>
          </p:cNvSpPr>
          <p:nvPr/>
        </p:nvSpPr>
        <p:spPr bwMode="auto">
          <a:xfrm>
            <a:off x="1187450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21" name="Text Box 17"/>
          <p:cNvSpPr txBox="1">
            <a:spLocks noChangeArrowheads="1"/>
          </p:cNvSpPr>
          <p:nvPr/>
        </p:nvSpPr>
        <p:spPr bwMode="auto">
          <a:xfrm>
            <a:off x="1042988" y="1196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1</a:t>
            </a:r>
          </a:p>
        </p:txBody>
      </p:sp>
      <p:sp>
        <p:nvSpPr>
          <p:cNvPr id="64522" name="Line 18"/>
          <p:cNvSpPr>
            <a:spLocks noChangeShapeType="1"/>
          </p:cNvSpPr>
          <p:nvPr/>
        </p:nvSpPr>
        <p:spPr bwMode="auto">
          <a:xfrm>
            <a:off x="4211638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23" name="Text Box 19"/>
          <p:cNvSpPr txBox="1">
            <a:spLocks noChangeArrowheads="1"/>
          </p:cNvSpPr>
          <p:nvPr/>
        </p:nvSpPr>
        <p:spPr bwMode="auto">
          <a:xfrm>
            <a:off x="3995738" y="11969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20</a:t>
            </a:r>
          </a:p>
        </p:txBody>
      </p:sp>
      <p:sp>
        <p:nvSpPr>
          <p:cNvPr id="64524" name="Text Box 20"/>
          <p:cNvSpPr txBox="1">
            <a:spLocks noChangeArrowheads="1"/>
          </p:cNvSpPr>
          <p:nvPr/>
        </p:nvSpPr>
        <p:spPr bwMode="auto">
          <a:xfrm>
            <a:off x="5076825" y="11969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50</a:t>
            </a:r>
          </a:p>
        </p:txBody>
      </p:sp>
      <p:sp>
        <p:nvSpPr>
          <p:cNvPr id="64525" name="Line 21"/>
          <p:cNvSpPr>
            <a:spLocks noChangeShapeType="1"/>
          </p:cNvSpPr>
          <p:nvPr/>
        </p:nvSpPr>
        <p:spPr bwMode="auto">
          <a:xfrm>
            <a:off x="5292725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26" name="Line 22"/>
          <p:cNvSpPr>
            <a:spLocks noChangeShapeType="1"/>
          </p:cNvSpPr>
          <p:nvPr/>
        </p:nvSpPr>
        <p:spPr bwMode="auto">
          <a:xfrm>
            <a:off x="6156325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4527" name="Text Box 23"/>
          <p:cNvSpPr txBox="1">
            <a:spLocks noChangeArrowheads="1"/>
          </p:cNvSpPr>
          <p:nvPr/>
        </p:nvSpPr>
        <p:spPr bwMode="auto">
          <a:xfrm>
            <a:off x="5867400" y="1196975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200</a:t>
            </a:r>
          </a:p>
        </p:txBody>
      </p:sp>
      <p:sp>
        <p:nvSpPr>
          <p:cNvPr id="64528" name="Rectangle 24"/>
          <p:cNvSpPr>
            <a:spLocks noChangeArrowheads="1"/>
          </p:cNvSpPr>
          <p:nvPr/>
        </p:nvSpPr>
        <p:spPr bwMode="auto">
          <a:xfrm>
            <a:off x="7380288" y="1196975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10</a:t>
            </a:r>
            <a:r>
              <a:rPr lang="en-US" altLang="ja-JP" sz="1800" baseline="30000" dirty="0"/>
              <a:t>57</a:t>
            </a:r>
          </a:p>
        </p:txBody>
      </p:sp>
      <p:sp>
        <p:nvSpPr>
          <p:cNvPr id="64529" name="Text Box 25"/>
          <p:cNvSpPr txBox="1">
            <a:spLocks noChangeArrowheads="1"/>
          </p:cNvSpPr>
          <p:nvPr/>
        </p:nvSpPr>
        <p:spPr bwMode="auto">
          <a:xfrm>
            <a:off x="323850" y="1989138"/>
            <a:ext cx="201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dirty="0"/>
              <a:t>Elementary Process</a:t>
            </a:r>
          </a:p>
        </p:txBody>
      </p:sp>
      <p:sp>
        <p:nvSpPr>
          <p:cNvPr id="64530" name="Text Box 26"/>
          <p:cNvSpPr txBox="1">
            <a:spLocks noChangeArrowheads="1"/>
          </p:cNvSpPr>
          <p:nvPr/>
        </p:nvSpPr>
        <p:spPr bwMode="auto">
          <a:xfrm>
            <a:off x="539750" y="2349500"/>
            <a:ext cx="3329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1800" b="1" dirty="0"/>
              <a:t>Strangeness electro-production</a:t>
            </a:r>
          </a:p>
        </p:txBody>
      </p:sp>
      <p:sp>
        <p:nvSpPr>
          <p:cNvPr id="64531" name="Rectangle 27"/>
          <p:cNvSpPr>
            <a:spLocks noChangeArrowheads="1"/>
          </p:cNvSpPr>
          <p:nvPr/>
        </p:nvSpPr>
        <p:spPr bwMode="auto">
          <a:xfrm>
            <a:off x="2204629" y="3909667"/>
            <a:ext cx="55812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altLang="ja-JP" sz="1800" dirty="0" smtClean="0">
                <a:latin typeface="+mj-lt"/>
              </a:rPr>
              <a:t>CSB,  </a:t>
            </a:r>
            <a:r>
              <a:rPr lang="en-US" altLang="ja-JP" sz="1800" dirty="0" smtClean="0">
                <a:latin typeface="Symbol" pitchFamily="18" charset="2"/>
              </a:rPr>
              <a:t>LS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coupling in large </a:t>
            </a:r>
            <a:r>
              <a:rPr lang="en-US" altLang="ja-JP" sz="1800" dirty="0" err="1"/>
              <a:t>isospin</a:t>
            </a:r>
            <a:r>
              <a:rPr lang="en-US" altLang="ja-JP" sz="1800" dirty="0"/>
              <a:t> </a:t>
            </a:r>
            <a:r>
              <a:rPr lang="en-US" altLang="ja-JP" sz="1800" dirty="0" err="1" smtClean="0"/>
              <a:t>hypernuclei</a:t>
            </a:r>
            <a:endParaRPr lang="en-US" altLang="ja-JP" sz="1800" dirty="0"/>
          </a:p>
        </p:txBody>
      </p:sp>
      <p:sp>
        <p:nvSpPr>
          <p:cNvPr id="64532" name="Text Box 28"/>
          <p:cNvSpPr txBox="1">
            <a:spLocks noChangeArrowheads="1"/>
          </p:cNvSpPr>
          <p:nvPr/>
        </p:nvSpPr>
        <p:spPr bwMode="auto">
          <a:xfrm>
            <a:off x="5357813" y="2852738"/>
            <a:ext cx="3743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None/>
            </a:pPr>
            <a:r>
              <a:rPr lang="en-US" altLang="ja-JP" sz="1800" dirty="0"/>
              <a:t> </a:t>
            </a:r>
            <a:r>
              <a:rPr lang="en-US" altLang="ja-JP" sz="1800" dirty="0" err="1"/>
              <a:t>Hyperonization</a:t>
            </a:r>
            <a:r>
              <a:rPr lang="en-US" altLang="ja-JP" sz="1800" dirty="0"/>
              <a:t> </a:t>
            </a:r>
            <a:r>
              <a:rPr lang="en-US" altLang="ja-JP" sz="1800" dirty="0">
                <a:sym typeface="Wingdings" pitchFamily="2" charset="2"/>
              </a:rPr>
              <a:t></a:t>
            </a:r>
            <a:r>
              <a:rPr lang="en-US" altLang="ja-JP" sz="1800" dirty="0"/>
              <a:t> </a:t>
            </a:r>
          </a:p>
          <a:p>
            <a:pPr>
              <a:buNone/>
            </a:pPr>
            <a:r>
              <a:rPr lang="en-US" altLang="ja-JP" sz="1800" dirty="0"/>
              <a:t>                       Softening of EOS </a:t>
            </a:r>
            <a:r>
              <a:rPr lang="en-US" altLang="ja-JP" sz="1800" dirty="0" smtClean="0"/>
              <a:t>?</a:t>
            </a:r>
            <a:endParaRPr lang="en-US" altLang="ja-JP" sz="1800" dirty="0"/>
          </a:p>
        </p:txBody>
      </p:sp>
      <p:sp>
        <p:nvSpPr>
          <p:cNvPr id="64533" name="Text Box 29"/>
          <p:cNvSpPr txBox="1">
            <a:spLocks noChangeArrowheads="1"/>
          </p:cNvSpPr>
          <p:nvPr/>
        </p:nvSpPr>
        <p:spPr bwMode="auto">
          <a:xfrm>
            <a:off x="4244712" y="5360392"/>
            <a:ext cx="6840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None/>
            </a:pPr>
            <a:endParaRPr lang="en-US" altLang="ja-JP" sz="1800" dirty="0"/>
          </a:p>
          <a:p>
            <a:pPr>
              <a:buNone/>
            </a:pPr>
            <a:r>
              <a:rPr lang="en-US" altLang="ja-JP" sz="1800" dirty="0">
                <a:solidFill>
                  <a:srgbClr val="00B050"/>
                </a:solidFill>
              </a:rPr>
              <a:t>       </a:t>
            </a:r>
            <a:r>
              <a:rPr lang="en-US" altLang="ja-JP" sz="1800" b="1" dirty="0"/>
              <a:t>Single-particle potential</a:t>
            </a:r>
          </a:p>
          <a:p>
            <a:pPr lvl="1">
              <a:buNone/>
            </a:pPr>
            <a:r>
              <a:rPr lang="en-US" altLang="ja-JP" sz="1800" dirty="0" err="1"/>
              <a:t>Distinguishability</a:t>
            </a:r>
            <a:r>
              <a:rPr lang="en-US" altLang="ja-JP" sz="1800" dirty="0"/>
              <a:t> of a </a:t>
            </a:r>
            <a:r>
              <a:rPr lang="en-US" altLang="ja-JP" sz="1800" dirty="0">
                <a:latin typeface="Symbol" pitchFamily="18" charset="2"/>
              </a:rPr>
              <a:t>L</a:t>
            </a:r>
            <a:r>
              <a:rPr lang="en-US" altLang="ja-JP" sz="1800" dirty="0"/>
              <a:t> </a:t>
            </a:r>
            <a:r>
              <a:rPr lang="en-US" altLang="ja-JP" sz="1800" dirty="0" err="1"/>
              <a:t>hyperon</a:t>
            </a:r>
            <a:endParaRPr lang="en-US" altLang="ja-JP" sz="1800" dirty="0"/>
          </a:p>
          <a:p>
            <a:pPr lvl="2">
              <a:buNone/>
            </a:pPr>
            <a:r>
              <a:rPr lang="en-US" altLang="ja-JP" sz="1800" dirty="0" smtClean="0"/>
              <a:t>U</a:t>
            </a:r>
            <a:r>
              <a:rPr lang="en-US" altLang="ja-JP" sz="1800" baseline="-25000" dirty="0" smtClean="0"/>
              <a:t>0</a:t>
            </a:r>
            <a:r>
              <a:rPr lang="en-US" altLang="ja-JP" sz="1800" dirty="0" smtClean="0"/>
              <a:t>(r</a:t>
            </a:r>
            <a:r>
              <a:rPr lang="en-US" altLang="ja-JP" sz="1800" dirty="0"/>
              <a:t>), </a:t>
            </a:r>
            <a:r>
              <a:rPr lang="en-US" altLang="ja-JP" sz="1800" dirty="0" err="1"/>
              <a:t>m</a:t>
            </a:r>
            <a:r>
              <a:rPr lang="en-US" altLang="ja-JP" sz="1800" baseline="-25000" dirty="0" err="1">
                <a:latin typeface="Symbol" pitchFamily="18" charset="2"/>
              </a:rPr>
              <a:t>L</a:t>
            </a:r>
            <a:r>
              <a:rPr lang="en-US" altLang="ja-JP" sz="1800" dirty="0"/>
              <a:t>*(r), V</a:t>
            </a:r>
            <a:r>
              <a:rPr lang="en-US" altLang="ja-JP" sz="1800" baseline="-25000" dirty="0">
                <a:latin typeface="Symbol" pitchFamily="18" charset="2"/>
              </a:rPr>
              <a:t>L</a:t>
            </a:r>
            <a:r>
              <a:rPr lang="en-US" altLang="ja-JP" sz="1800" baseline="-25000" dirty="0"/>
              <a:t>NN</a:t>
            </a:r>
            <a:r>
              <a:rPr lang="en-US" altLang="ja-JP" sz="1800" dirty="0"/>
              <a:t>, ...</a:t>
            </a:r>
          </a:p>
        </p:txBody>
      </p:sp>
      <p:sp>
        <p:nvSpPr>
          <p:cNvPr id="64535" name="Text Box 35"/>
          <p:cNvSpPr txBox="1">
            <a:spLocks noChangeArrowheads="1"/>
          </p:cNvSpPr>
          <p:nvPr/>
        </p:nvSpPr>
        <p:spPr bwMode="auto">
          <a:xfrm>
            <a:off x="5400675" y="2276475"/>
            <a:ext cx="374332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None/>
            </a:pPr>
            <a:r>
              <a:rPr lang="en-US" altLang="ja-JP" sz="1800" dirty="0"/>
              <a:t>Neutron/</a:t>
            </a:r>
            <a:r>
              <a:rPr lang="en-US" altLang="ja-JP" sz="1800" dirty="0" err="1"/>
              <a:t>Hyperon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star,</a:t>
            </a:r>
          </a:p>
          <a:p>
            <a:pPr lvl="1">
              <a:buNone/>
            </a:pPr>
            <a:r>
              <a:rPr lang="en-US" altLang="ja-JP" sz="1800" dirty="0" smtClean="0"/>
              <a:t>Strangeness </a:t>
            </a:r>
            <a:r>
              <a:rPr lang="en-US" altLang="ja-JP" sz="1800" dirty="0"/>
              <a:t>matter 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40760" y="3263336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Extend Nuclear Force to</a:t>
            </a:r>
          </a:p>
          <a:p>
            <a:r>
              <a:rPr lang="en-US" altLang="ja-JP" b="1" i="1" dirty="0"/>
              <a:t>	</a:t>
            </a:r>
            <a:r>
              <a:rPr kumimoji="1" lang="en-US" altLang="ja-JP" b="1" i="1" dirty="0" smtClean="0"/>
              <a:t> Bary</a:t>
            </a:r>
            <a:r>
              <a:rPr lang="en-US" altLang="ja-JP" b="1" i="1" dirty="0" smtClean="0"/>
              <a:t>on Interaction </a:t>
            </a:r>
            <a:endParaRPr kumimoji="1" lang="ja-JP" altLang="en-US" b="1" i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499992" y="4860688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Use </a:t>
            </a:r>
            <a:r>
              <a:rPr kumimoji="1" lang="en-US" altLang="ja-JP" b="1" i="1" dirty="0" smtClean="0">
                <a:latin typeface="Symbol" pitchFamily="18" charset="2"/>
              </a:rPr>
              <a:t>L</a:t>
            </a:r>
            <a:r>
              <a:rPr kumimoji="1" lang="en-US" altLang="ja-JP" b="1" i="1" dirty="0" smtClean="0"/>
              <a:t> as a probe to </a:t>
            </a:r>
          </a:p>
          <a:p>
            <a:r>
              <a:rPr lang="en-US" altLang="ja-JP" b="1" i="1" dirty="0"/>
              <a:t>	</a:t>
            </a:r>
            <a:r>
              <a:rPr kumimoji="1" lang="en-US" altLang="ja-JP" b="1" i="1" dirty="0" smtClean="0"/>
              <a:t>see deep inside of nucleus</a:t>
            </a:r>
            <a:endParaRPr kumimoji="1" lang="ja-JP" altLang="en-US" b="1" i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2000" y="1813636"/>
            <a:ext cx="1402948" cy="61863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kumimoji="1" lang="en-US" altLang="ja-JP" dirty="0" smtClean="0"/>
          </a:p>
          <a:p>
            <a:pPr algn="ctr"/>
            <a:endParaRPr lang="en-US" altLang="ja-JP" dirty="0" smtClean="0"/>
          </a:p>
          <a:p>
            <a:pPr algn="ctr"/>
            <a:endParaRPr lang="en-US" altLang="ja-JP" dirty="0"/>
          </a:p>
          <a:p>
            <a:pPr algn="ctr"/>
            <a:endParaRPr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r>
              <a:rPr kumimoji="1" lang="en-US" altLang="ja-JP" dirty="0" smtClean="0"/>
              <a:t>Medium </a:t>
            </a:r>
          </a:p>
          <a:p>
            <a:pPr algn="ctr"/>
            <a:r>
              <a:rPr kumimoji="1" lang="en-US" altLang="ja-JP" dirty="0" smtClean="0"/>
              <a:t>Heavy </a:t>
            </a:r>
          </a:p>
          <a:p>
            <a:pPr algn="ctr"/>
            <a:r>
              <a:rPr kumimoji="1" lang="en-US" altLang="ja-JP" dirty="0" err="1" smtClean="0"/>
              <a:t>Hypernuclei</a:t>
            </a:r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16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4866" y="-315416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Proposing Setup at JLab 12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16" y="908720"/>
            <a:ext cx="66675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979712" y="6453336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K(HKS) x HRS (e’) + K(HKS) x {ENGE (</a:t>
            </a:r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dirty="0" smtClean="0"/>
              <a:t>) + HRS (</a:t>
            </a:r>
            <a:r>
              <a:rPr lang="en-US" altLang="ja-JP" dirty="0">
                <a:latin typeface="Symbol" pitchFamily="18" charset="2"/>
              </a:rPr>
              <a:t>p</a:t>
            </a:r>
            <a:r>
              <a:rPr kumimoji="1" lang="en-US" altLang="ja-JP" dirty="0" smtClean="0"/>
              <a:t>)}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89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27482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Precise spectroscopy of HY</a:t>
            </a:r>
            <a:endParaRPr kumimoji="1" lang="ja-JP" altLang="en-US" dirty="0"/>
          </a:p>
        </p:txBody>
      </p:sp>
      <p:pic>
        <p:nvPicPr>
          <p:cNvPr id="3" name="Picture 15" descr="shell89Y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5" y="1539690"/>
            <a:ext cx="31734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239208" y="1390126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Single Particle Model is OK to some extent</a:t>
            </a:r>
            <a:endParaRPr kumimoji="1" lang="ja-JP" altLang="en-US" dirty="0"/>
          </a:p>
        </p:txBody>
      </p:sp>
      <p:grpSp>
        <p:nvGrpSpPr>
          <p:cNvPr id="69" name="グループ化 68"/>
          <p:cNvGrpSpPr/>
          <p:nvPr/>
        </p:nvGrpSpPr>
        <p:grpSpPr>
          <a:xfrm>
            <a:off x="539552" y="5789325"/>
            <a:ext cx="864539" cy="864539"/>
            <a:chOff x="5000115" y="5150546"/>
            <a:chExt cx="864539" cy="864539"/>
          </a:xfrm>
        </p:grpSpPr>
        <p:sp>
          <p:nvSpPr>
            <p:cNvPr id="57" name="円/楕円 56"/>
            <p:cNvSpPr/>
            <p:nvPr/>
          </p:nvSpPr>
          <p:spPr>
            <a:xfrm>
              <a:off x="5000115" y="5150546"/>
              <a:ext cx="864539" cy="864539"/>
            </a:xfrm>
            <a:prstGeom prst="ellipse">
              <a:avLst/>
            </a:prstGeom>
            <a:solidFill>
              <a:schemeClr val="bg2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5220072" y="5229200"/>
              <a:ext cx="144016" cy="14401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5220072" y="573325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5580112" y="5517232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コネクタ 61"/>
            <p:cNvCxnSpPr/>
            <p:nvPr/>
          </p:nvCxnSpPr>
          <p:spPr>
            <a:xfrm>
              <a:off x="5292080" y="5373216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>
              <a:stCxn id="60" idx="3"/>
              <a:endCxn id="59" idx="6"/>
            </p:cNvCxnSpPr>
            <p:nvPr/>
          </p:nvCxnSpPr>
          <p:spPr>
            <a:xfrm flipH="1">
              <a:off x="5364088" y="5640157"/>
              <a:ext cx="237115" cy="165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60" idx="0"/>
            </p:cNvCxnSpPr>
            <p:nvPr/>
          </p:nvCxnSpPr>
          <p:spPr>
            <a:xfrm flipH="1" flipV="1">
              <a:off x="5338061" y="5311361"/>
              <a:ext cx="314059" cy="2058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テキスト ボックス 71"/>
          <p:cNvSpPr txBox="1"/>
          <p:nvPr/>
        </p:nvSpPr>
        <p:spPr>
          <a:xfrm>
            <a:off x="4070184" y="4005064"/>
            <a:ext cx="4990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Hadron keeps its identities</a:t>
            </a:r>
            <a:endParaRPr kumimoji="1" lang="ja-JP" altLang="en-US" sz="32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390297" y="5884528"/>
            <a:ext cx="3504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Baryon </a:t>
            </a:r>
          </a:p>
          <a:p>
            <a:pPr algn="ctr"/>
            <a:r>
              <a:rPr kumimoji="1" lang="en-US" altLang="ja-JP" sz="2400" dirty="0" smtClean="0"/>
              <a:t>Constitute Quark Model </a:t>
            </a:r>
            <a:endParaRPr kumimoji="1" lang="ja-JP" altLang="en-US" sz="24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378639" y="4835218"/>
            <a:ext cx="3663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err="1" smtClean="0"/>
              <a:t>Hypernuclei</a:t>
            </a:r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Single Particle Model </a:t>
            </a:r>
            <a:endParaRPr kumimoji="1" lang="ja-JP" altLang="en-US" sz="2800" dirty="0"/>
          </a:p>
        </p:txBody>
      </p:sp>
      <p:grpSp>
        <p:nvGrpSpPr>
          <p:cNvPr id="68" name="グループ化 67"/>
          <p:cNvGrpSpPr/>
          <p:nvPr/>
        </p:nvGrpSpPr>
        <p:grpSpPr>
          <a:xfrm>
            <a:off x="5442079" y="1838854"/>
            <a:ext cx="2246677" cy="2254200"/>
            <a:chOff x="5555520" y="2577088"/>
            <a:chExt cx="2246677" cy="2254200"/>
          </a:xfrm>
        </p:grpSpPr>
        <p:sp>
          <p:nvSpPr>
            <p:cNvPr id="71" name="円/楕円 70"/>
            <p:cNvSpPr/>
            <p:nvPr/>
          </p:nvSpPr>
          <p:spPr>
            <a:xfrm>
              <a:off x="5555520" y="2583840"/>
              <a:ext cx="2246677" cy="22322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6373751" y="2876924"/>
              <a:ext cx="504056" cy="5040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6040362" y="2895860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5724128" y="3068113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6172792" y="3286852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5831963" y="3468845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6117504" y="3773356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6498677" y="3663960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6868706" y="3362044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6610456" y="3272446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5804914" y="3954259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6822757" y="2878648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6907247" y="3753036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6784338" y="4328160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7059647" y="4130144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6529009" y="4049452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7216386" y="3160686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7289679" y="3583268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6679404" y="2583840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6066629" y="4187351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5555520" y="3567233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6257476" y="2577088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7084730" y="2835021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7313719" y="3861048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6445759" y="4349904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5900696" y="4239540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6236962" y="4365104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5771544" y="2927594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7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27482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Precise spectroscopy of HY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90422" y="1489055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Nucleon</a:t>
            </a:r>
            <a:endParaRPr kumimoji="1" lang="ja-JP" altLang="en-US" sz="32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280219" y="2148641"/>
            <a:ext cx="17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Valence quarks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280219" y="505190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QCD vacuum</a:t>
            </a:r>
          </a:p>
          <a:p>
            <a:r>
              <a:rPr lang="en-US" altLang="ja-JP" dirty="0" smtClean="0"/>
              <a:t>Sea quarks, gluons</a:t>
            </a:r>
            <a:endParaRPr kumimoji="1" lang="ja-JP" altLang="en-US" dirty="0"/>
          </a:p>
        </p:txBody>
      </p:sp>
      <p:sp>
        <p:nvSpPr>
          <p:cNvPr id="61" name="円/楕円 60"/>
          <p:cNvSpPr/>
          <p:nvPr/>
        </p:nvSpPr>
        <p:spPr>
          <a:xfrm>
            <a:off x="1193108" y="2649919"/>
            <a:ext cx="2246677" cy="22322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174135" y="2937951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1524507" y="3766043"/>
            <a:ext cx="504056" cy="5040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2514348" y="3910059"/>
            <a:ext cx="504056" cy="5040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/>
          <p:cNvSpPr/>
          <p:nvPr/>
        </p:nvSpPr>
        <p:spPr>
          <a:xfrm>
            <a:off x="1560258" y="3141959"/>
            <a:ext cx="571357" cy="620088"/>
          </a:xfrm>
          <a:custGeom>
            <a:avLst/>
            <a:gdLst>
              <a:gd name="connsiteX0" fmla="*/ 246210 w 571357"/>
              <a:gd name="connsiteY0" fmla="*/ 620088 h 620088"/>
              <a:gd name="connsiteX1" fmla="*/ 195410 w 571357"/>
              <a:gd name="connsiteY1" fmla="*/ 589608 h 620088"/>
              <a:gd name="connsiteX2" fmla="*/ 134450 w 571357"/>
              <a:gd name="connsiteY2" fmla="*/ 569288 h 620088"/>
              <a:gd name="connsiteX3" fmla="*/ 103970 w 571357"/>
              <a:gd name="connsiteY3" fmla="*/ 538808 h 620088"/>
              <a:gd name="connsiteX4" fmla="*/ 73490 w 571357"/>
              <a:gd name="connsiteY4" fmla="*/ 528648 h 620088"/>
              <a:gd name="connsiteX5" fmla="*/ 12530 w 571357"/>
              <a:gd name="connsiteY5" fmla="*/ 427048 h 620088"/>
              <a:gd name="connsiteX6" fmla="*/ 2370 w 571357"/>
              <a:gd name="connsiteY6" fmla="*/ 396568 h 620088"/>
              <a:gd name="connsiteX7" fmla="*/ 12530 w 571357"/>
              <a:gd name="connsiteY7" fmla="*/ 325448 h 620088"/>
              <a:gd name="connsiteX8" fmla="*/ 205570 w 571357"/>
              <a:gd name="connsiteY8" fmla="*/ 366088 h 620088"/>
              <a:gd name="connsiteX9" fmla="*/ 236050 w 571357"/>
              <a:gd name="connsiteY9" fmla="*/ 376248 h 620088"/>
              <a:gd name="connsiteX10" fmla="*/ 286850 w 571357"/>
              <a:gd name="connsiteY10" fmla="*/ 437208 h 620088"/>
              <a:gd name="connsiteX11" fmla="*/ 266530 w 571357"/>
              <a:gd name="connsiteY11" fmla="*/ 477848 h 620088"/>
              <a:gd name="connsiteX12" fmla="*/ 246210 w 571357"/>
              <a:gd name="connsiteY12" fmla="*/ 437208 h 620088"/>
              <a:gd name="connsiteX13" fmla="*/ 215730 w 571357"/>
              <a:gd name="connsiteY13" fmla="*/ 406728 h 620088"/>
              <a:gd name="connsiteX14" fmla="*/ 225890 w 571357"/>
              <a:gd name="connsiteY14" fmla="*/ 284808 h 620088"/>
              <a:gd name="connsiteX15" fmla="*/ 246210 w 571357"/>
              <a:gd name="connsiteY15" fmla="*/ 244168 h 620088"/>
              <a:gd name="connsiteX16" fmla="*/ 307170 w 571357"/>
              <a:gd name="connsiteY16" fmla="*/ 183208 h 620088"/>
              <a:gd name="connsiteX17" fmla="*/ 429090 w 571357"/>
              <a:gd name="connsiteY17" fmla="*/ 193368 h 620088"/>
              <a:gd name="connsiteX18" fmla="*/ 459570 w 571357"/>
              <a:gd name="connsiteY18" fmla="*/ 203528 h 620088"/>
              <a:gd name="connsiteX19" fmla="*/ 490050 w 571357"/>
              <a:gd name="connsiteY19" fmla="*/ 244168 h 620088"/>
              <a:gd name="connsiteX20" fmla="*/ 510370 w 571357"/>
              <a:gd name="connsiteY20" fmla="*/ 274648 h 620088"/>
              <a:gd name="connsiteX21" fmla="*/ 500210 w 571357"/>
              <a:gd name="connsiteY21" fmla="*/ 305128 h 620088"/>
              <a:gd name="connsiteX22" fmla="*/ 439250 w 571357"/>
              <a:gd name="connsiteY22" fmla="*/ 203528 h 620088"/>
              <a:gd name="connsiteX23" fmla="*/ 418930 w 571357"/>
              <a:gd name="connsiteY23" fmla="*/ 132408 h 620088"/>
              <a:gd name="connsiteX24" fmla="*/ 408770 w 571357"/>
              <a:gd name="connsiteY24" fmla="*/ 91768 h 620088"/>
              <a:gd name="connsiteX25" fmla="*/ 449410 w 571357"/>
              <a:gd name="connsiteY25" fmla="*/ 328 h 620088"/>
              <a:gd name="connsiteX26" fmla="*/ 500210 w 571357"/>
              <a:gd name="connsiteY26" fmla="*/ 10488 h 620088"/>
              <a:gd name="connsiteX27" fmla="*/ 540850 w 571357"/>
              <a:gd name="connsiteY27" fmla="*/ 91768 h 620088"/>
              <a:gd name="connsiteX28" fmla="*/ 561170 w 571357"/>
              <a:gd name="connsiteY28" fmla="*/ 122248 h 620088"/>
              <a:gd name="connsiteX29" fmla="*/ 571330 w 571357"/>
              <a:gd name="connsiteY29" fmla="*/ 162888 h 62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1357" h="620088">
                <a:moveTo>
                  <a:pt x="246210" y="620088"/>
                </a:moveTo>
                <a:cubicBezTo>
                  <a:pt x="229277" y="609928"/>
                  <a:pt x="213387" y="597780"/>
                  <a:pt x="195410" y="589608"/>
                </a:cubicBezTo>
                <a:cubicBezTo>
                  <a:pt x="175911" y="580745"/>
                  <a:pt x="134450" y="569288"/>
                  <a:pt x="134450" y="569288"/>
                </a:cubicBezTo>
                <a:cubicBezTo>
                  <a:pt x="124290" y="559128"/>
                  <a:pt x="115925" y="546778"/>
                  <a:pt x="103970" y="538808"/>
                </a:cubicBezTo>
                <a:cubicBezTo>
                  <a:pt x="95059" y="532867"/>
                  <a:pt x="81063" y="536221"/>
                  <a:pt x="73490" y="528648"/>
                </a:cubicBezTo>
                <a:cubicBezTo>
                  <a:pt x="55433" y="510591"/>
                  <a:pt x="24556" y="455109"/>
                  <a:pt x="12530" y="427048"/>
                </a:cubicBezTo>
                <a:cubicBezTo>
                  <a:pt x="8311" y="417204"/>
                  <a:pt x="5757" y="406728"/>
                  <a:pt x="2370" y="396568"/>
                </a:cubicBezTo>
                <a:cubicBezTo>
                  <a:pt x="5757" y="372861"/>
                  <a:pt x="-10327" y="332591"/>
                  <a:pt x="12530" y="325448"/>
                </a:cubicBezTo>
                <a:cubicBezTo>
                  <a:pt x="107431" y="295791"/>
                  <a:pt x="140520" y="338209"/>
                  <a:pt x="205570" y="366088"/>
                </a:cubicBezTo>
                <a:cubicBezTo>
                  <a:pt x="215414" y="370307"/>
                  <a:pt x="225890" y="372861"/>
                  <a:pt x="236050" y="376248"/>
                </a:cubicBezTo>
                <a:cubicBezTo>
                  <a:pt x="241875" y="382073"/>
                  <a:pt x="286850" y="423063"/>
                  <a:pt x="286850" y="437208"/>
                </a:cubicBezTo>
                <a:cubicBezTo>
                  <a:pt x="286850" y="452354"/>
                  <a:pt x="273303" y="464301"/>
                  <a:pt x="266530" y="477848"/>
                </a:cubicBezTo>
                <a:cubicBezTo>
                  <a:pt x="259757" y="464301"/>
                  <a:pt x="255013" y="449533"/>
                  <a:pt x="246210" y="437208"/>
                </a:cubicBezTo>
                <a:cubicBezTo>
                  <a:pt x="237859" y="425516"/>
                  <a:pt x="217629" y="420970"/>
                  <a:pt x="215730" y="406728"/>
                </a:cubicBezTo>
                <a:cubicBezTo>
                  <a:pt x="210340" y="366305"/>
                  <a:pt x="218375" y="324890"/>
                  <a:pt x="225890" y="284808"/>
                </a:cubicBezTo>
                <a:cubicBezTo>
                  <a:pt x="228681" y="269922"/>
                  <a:pt x="236749" y="255995"/>
                  <a:pt x="246210" y="244168"/>
                </a:cubicBezTo>
                <a:cubicBezTo>
                  <a:pt x="264162" y="221728"/>
                  <a:pt x="307170" y="183208"/>
                  <a:pt x="307170" y="183208"/>
                </a:cubicBezTo>
                <a:cubicBezTo>
                  <a:pt x="347810" y="186595"/>
                  <a:pt x="388667" y="187978"/>
                  <a:pt x="429090" y="193368"/>
                </a:cubicBezTo>
                <a:cubicBezTo>
                  <a:pt x="439706" y="194783"/>
                  <a:pt x="451343" y="196672"/>
                  <a:pt x="459570" y="203528"/>
                </a:cubicBezTo>
                <a:cubicBezTo>
                  <a:pt x="472579" y="214368"/>
                  <a:pt x="480208" y="230389"/>
                  <a:pt x="490050" y="244168"/>
                </a:cubicBezTo>
                <a:cubicBezTo>
                  <a:pt x="497147" y="254104"/>
                  <a:pt x="503597" y="264488"/>
                  <a:pt x="510370" y="274648"/>
                </a:cubicBezTo>
                <a:cubicBezTo>
                  <a:pt x="506983" y="284808"/>
                  <a:pt x="509393" y="310638"/>
                  <a:pt x="500210" y="305128"/>
                </a:cubicBezTo>
                <a:cubicBezTo>
                  <a:pt x="489271" y="298564"/>
                  <a:pt x="446862" y="224461"/>
                  <a:pt x="439250" y="203528"/>
                </a:cubicBezTo>
                <a:cubicBezTo>
                  <a:pt x="430824" y="180357"/>
                  <a:pt x="425417" y="156195"/>
                  <a:pt x="418930" y="132408"/>
                </a:cubicBezTo>
                <a:cubicBezTo>
                  <a:pt x="415256" y="118936"/>
                  <a:pt x="412157" y="105315"/>
                  <a:pt x="408770" y="91768"/>
                </a:cubicBezTo>
                <a:cubicBezTo>
                  <a:pt x="412868" y="63079"/>
                  <a:pt x="402976" y="6132"/>
                  <a:pt x="449410" y="328"/>
                </a:cubicBezTo>
                <a:cubicBezTo>
                  <a:pt x="466545" y="-1814"/>
                  <a:pt x="483277" y="7101"/>
                  <a:pt x="500210" y="10488"/>
                </a:cubicBezTo>
                <a:cubicBezTo>
                  <a:pt x="558018" y="68296"/>
                  <a:pt x="509703" y="8710"/>
                  <a:pt x="540850" y="91768"/>
                </a:cubicBezTo>
                <a:cubicBezTo>
                  <a:pt x="545137" y="103201"/>
                  <a:pt x="555709" y="111326"/>
                  <a:pt x="561170" y="122248"/>
                </a:cubicBezTo>
                <a:cubicBezTo>
                  <a:pt x="572401" y="144710"/>
                  <a:pt x="571330" y="145570"/>
                  <a:pt x="571330" y="1628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2028563" y="4158287"/>
            <a:ext cx="491019" cy="365760"/>
          </a:xfrm>
          <a:custGeom>
            <a:avLst/>
            <a:gdLst>
              <a:gd name="connsiteX0" fmla="*/ 0 w 447040"/>
              <a:gd name="connsiteY0" fmla="*/ 40640 h 365760"/>
              <a:gd name="connsiteX1" fmla="*/ 10160 w 447040"/>
              <a:gd name="connsiteY1" fmla="*/ 101600 h 365760"/>
              <a:gd name="connsiteX2" fmla="*/ 30480 w 447040"/>
              <a:gd name="connsiteY2" fmla="*/ 355600 h 365760"/>
              <a:gd name="connsiteX3" fmla="*/ 71120 w 447040"/>
              <a:gd name="connsiteY3" fmla="*/ 365760 h 365760"/>
              <a:gd name="connsiteX4" fmla="*/ 172720 w 447040"/>
              <a:gd name="connsiteY4" fmla="*/ 355600 h 365760"/>
              <a:gd name="connsiteX5" fmla="*/ 213360 w 447040"/>
              <a:gd name="connsiteY5" fmla="*/ 294640 h 365760"/>
              <a:gd name="connsiteX6" fmla="*/ 254000 w 447040"/>
              <a:gd name="connsiteY6" fmla="*/ 254000 h 365760"/>
              <a:gd name="connsiteX7" fmla="*/ 294640 w 447040"/>
              <a:gd name="connsiteY7" fmla="*/ 182880 h 365760"/>
              <a:gd name="connsiteX8" fmla="*/ 314960 w 447040"/>
              <a:gd name="connsiteY8" fmla="*/ 121920 h 365760"/>
              <a:gd name="connsiteX9" fmla="*/ 243840 w 447040"/>
              <a:gd name="connsiteY9" fmla="*/ 40640 h 365760"/>
              <a:gd name="connsiteX10" fmla="*/ 223520 w 447040"/>
              <a:gd name="connsiteY10" fmla="*/ 10160 h 365760"/>
              <a:gd name="connsiteX11" fmla="*/ 172720 w 447040"/>
              <a:gd name="connsiteY11" fmla="*/ 20320 h 365760"/>
              <a:gd name="connsiteX12" fmla="*/ 121920 w 447040"/>
              <a:gd name="connsiteY12" fmla="*/ 101600 h 365760"/>
              <a:gd name="connsiteX13" fmla="*/ 152400 w 447040"/>
              <a:gd name="connsiteY13" fmla="*/ 274320 h 365760"/>
              <a:gd name="connsiteX14" fmla="*/ 182880 w 447040"/>
              <a:gd name="connsiteY14" fmla="*/ 294640 h 365760"/>
              <a:gd name="connsiteX15" fmla="*/ 223520 w 447040"/>
              <a:gd name="connsiteY15" fmla="*/ 304800 h 365760"/>
              <a:gd name="connsiteX16" fmla="*/ 406400 w 447040"/>
              <a:gd name="connsiteY16" fmla="*/ 264160 h 365760"/>
              <a:gd name="connsiteX17" fmla="*/ 447040 w 447040"/>
              <a:gd name="connsiteY17" fmla="*/ 182880 h 365760"/>
              <a:gd name="connsiteX18" fmla="*/ 436880 w 447040"/>
              <a:gd name="connsiteY18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7040" h="365760">
                <a:moveTo>
                  <a:pt x="0" y="40640"/>
                </a:moveTo>
                <a:cubicBezTo>
                  <a:pt x="3387" y="60960"/>
                  <a:pt x="8176" y="81096"/>
                  <a:pt x="10160" y="101600"/>
                </a:cubicBezTo>
                <a:cubicBezTo>
                  <a:pt x="18342" y="186142"/>
                  <a:pt x="11381" y="272838"/>
                  <a:pt x="30480" y="355600"/>
                </a:cubicBezTo>
                <a:cubicBezTo>
                  <a:pt x="33620" y="369206"/>
                  <a:pt x="57573" y="362373"/>
                  <a:pt x="71120" y="365760"/>
                </a:cubicBezTo>
                <a:cubicBezTo>
                  <a:pt x="104987" y="362373"/>
                  <a:pt x="142278" y="370821"/>
                  <a:pt x="172720" y="355600"/>
                </a:cubicBezTo>
                <a:cubicBezTo>
                  <a:pt x="194563" y="344678"/>
                  <a:pt x="198104" y="313710"/>
                  <a:pt x="213360" y="294640"/>
                </a:cubicBezTo>
                <a:cubicBezTo>
                  <a:pt x="225328" y="279680"/>
                  <a:pt x="240453" y="267547"/>
                  <a:pt x="254000" y="254000"/>
                </a:cubicBezTo>
                <a:cubicBezTo>
                  <a:pt x="285076" y="160773"/>
                  <a:pt x="233130" y="305899"/>
                  <a:pt x="294640" y="182880"/>
                </a:cubicBezTo>
                <a:cubicBezTo>
                  <a:pt x="304219" y="163722"/>
                  <a:pt x="314960" y="121920"/>
                  <a:pt x="314960" y="121920"/>
                </a:cubicBezTo>
                <a:cubicBezTo>
                  <a:pt x="269234" y="53331"/>
                  <a:pt x="327048" y="135735"/>
                  <a:pt x="243840" y="40640"/>
                </a:cubicBezTo>
                <a:cubicBezTo>
                  <a:pt x="235799" y="31450"/>
                  <a:pt x="230293" y="20320"/>
                  <a:pt x="223520" y="10160"/>
                </a:cubicBezTo>
                <a:cubicBezTo>
                  <a:pt x="206587" y="13547"/>
                  <a:pt x="187364" y="11168"/>
                  <a:pt x="172720" y="20320"/>
                </a:cubicBezTo>
                <a:cubicBezTo>
                  <a:pt x="153536" y="32310"/>
                  <a:pt x="131582" y="82277"/>
                  <a:pt x="121920" y="101600"/>
                </a:cubicBezTo>
                <a:cubicBezTo>
                  <a:pt x="125960" y="158158"/>
                  <a:pt x="107508" y="229428"/>
                  <a:pt x="152400" y="274320"/>
                </a:cubicBezTo>
                <a:cubicBezTo>
                  <a:pt x="161034" y="282954"/>
                  <a:pt x="171657" y="289830"/>
                  <a:pt x="182880" y="294640"/>
                </a:cubicBezTo>
                <a:cubicBezTo>
                  <a:pt x="195715" y="300141"/>
                  <a:pt x="209973" y="301413"/>
                  <a:pt x="223520" y="304800"/>
                </a:cubicBezTo>
                <a:cubicBezTo>
                  <a:pt x="283644" y="299790"/>
                  <a:pt x="356002" y="308958"/>
                  <a:pt x="406400" y="264160"/>
                </a:cubicBezTo>
                <a:cubicBezTo>
                  <a:pt x="429131" y="243955"/>
                  <a:pt x="437826" y="210521"/>
                  <a:pt x="447040" y="182880"/>
                </a:cubicBezTo>
                <a:lnTo>
                  <a:pt x="43688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/>
          <p:cNvSpPr/>
          <p:nvPr/>
        </p:nvSpPr>
        <p:spPr>
          <a:xfrm>
            <a:off x="2648950" y="3314212"/>
            <a:ext cx="376718" cy="651330"/>
          </a:xfrm>
          <a:custGeom>
            <a:avLst/>
            <a:gdLst>
              <a:gd name="connsiteX0" fmla="*/ 31278 w 376718"/>
              <a:gd name="connsiteY0" fmla="*/ 10955 h 651330"/>
              <a:gd name="connsiteX1" fmla="*/ 82078 w 376718"/>
              <a:gd name="connsiteY1" fmla="*/ 795 h 651330"/>
              <a:gd name="connsiteX2" fmla="*/ 214158 w 376718"/>
              <a:gd name="connsiteY2" fmla="*/ 51595 h 651330"/>
              <a:gd name="connsiteX3" fmla="*/ 244638 w 376718"/>
              <a:gd name="connsiteY3" fmla="*/ 71915 h 651330"/>
              <a:gd name="connsiteX4" fmla="*/ 275118 w 376718"/>
              <a:gd name="connsiteY4" fmla="*/ 112555 h 651330"/>
              <a:gd name="connsiteX5" fmla="*/ 336078 w 376718"/>
              <a:gd name="connsiteY5" fmla="*/ 183675 h 651330"/>
              <a:gd name="connsiteX6" fmla="*/ 346238 w 376718"/>
              <a:gd name="connsiteY6" fmla="*/ 214155 h 651330"/>
              <a:gd name="connsiteX7" fmla="*/ 336078 w 376718"/>
              <a:gd name="connsiteY7" fmla="*/ 254795 h 651330"/>
              <a:gd name="connsiteX8" fmla="*/ 285278 w 376718"/>
              <a:gd name="connsiteY8" fmla="*/ 264955 h 651330"/>
              <a:gd name="connsiteX9" fmla="*/ 183678 w 376718"/>
              <a:gd name="connsiteY9" fmla="*/ 295435 h 651330"/>
              <a:gd name="connsiteX10" fmla="*/ 31278 w 376718"/>
              <a:gd name="connsiteY10" fmla="*/ 285275 h 651330"/>
              <a:gd name="connsiteX11" fmla="*/ 798 w 376718"/>
              <a:gd name="connsiteY11" fmla="*/ 264955 h 651330"/>
              <a:gd name="connsiteX12" fmla="*/ 61758 w 376718"/>
              <a:gd name="connsiteY12" fmla="*/ 224315 h 651330"/>
              <a:gd name="connsiteX13" fmla="*/ 234478 w 376718"/>
              <a:gd name="connsiteY13" fmla="*/ 234475 h 651330"/>
              <a:gd name="connsiteX14" fmla="*/ 264958 w 376718"/>
              <a:gd name="connsiteY14" fmla="*/ 254795 h 651330"/>
              <a:gd name="connsiteX15" fmla="*/ 315758 w 376718"/>
              <a:gd name="connsiteY15" fmla="*/ 275115 h 651330"/>
              <a:gd name="connsiteX16" fmla="*/ 366558 w 376718"/>
              <a:gd name="connsiteY16" fmla="*/ 366555 h 651330"/>
              <a:gd name="connsiteX17" fmla="*/ 264958 w 376718"/>
              <a:gd name="connsiteY17" fmla="*/ 386875 h 651330"/>
              <a:gd name="connsiteX18" fmla="*/ 234478 w 376718"/>
              <a:gd name="connsiteY18" fmla="*/ 397035 h 651330"/>
              <a:gd name="connsiteX19" fmla="*/ 102398 w 376718"/>
              <a:gd name="connsiteY19" fmla="*/ 386875 h 651330"/>
              <a:gd name="connsiteX20" fmla="*/ 153198 w 376718"/>
              <a:gd name="connsiteY20" fmla="*/ 366555 h 651330"/>
              <a:gd name="connsiteX21" fmla="*/ 224318 w 376718"/>
              <a:gd name="connsiteY21" fmla="*/ 376715 h 651330"/>
              <a:gd name="connsiteX22" fmla="*/ 264958 w 376718"/>
              <a:gd name="connsiteY22" fmla="*/ 397035 h 651330"/>
              <a:gd name="connsiteX23" fmla="*/ 285278 w 376718"/>
              <a:gd name="connsiteY23" fmla="*/ 427515 h 651330"/>
              <a:gd name="connsiteX24" fmla="*/ 356398 w 376718"/>
              <a:gd name="connsiteY24" fmla="*/ 529115 h 651330"/>
              <a:gd name="connsiteX25" fmla="*/ 376718 w 376718"/>
              <a:gd name="connsiteY25" fmla="*/ 569755 h 651330"/>
              <a:gd name="connsiteX26" fmla="*/ 366558 w 376718"/>
              <a:gd name="connsiteY26" fmla="*/ 600235 h 651330"/>
              <a:gd name="connsiteX27" fmla="*/ 336078 w 376718"/>
              <a:gd name="connsiteY27" fmla="*/ 620555 h 651330"/>
              <a:gd name="connsiteX28" fmla="*/ 254798 w 376718"/>
              <a:gd name="connsiteY28" fmla="*/ 651035 h 651330"/>
              <a:gd name="connsiteX29" fmla="*/ 244638 w 376718"/>
              <a:gd name="connsiteY29" fmla="*/ 651035 h 6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6718" h="651330">
                <a:moveTo>
                  <a:pt x="31278" y="10955"/>
                </a:moveTo>
                <a:cubicBezTo>
                  <a:pt x="48211" y="7568"/>
                  <a:pt x="65221" y="-2951"/>
                  <a:pt x="82078" y="795"/>
                </a:cubicBezTo>
                <a:cubicBezTo>
                  <a:pt x="128126" y="11028"/>
                  <a:pt x="170942" y="32688"/>
                  <a:pt x="214158" y="51595"/>
                </a:cubicBezTo>
                <a:cubicBezTo>
                  <a:pt x="225345" y="56489"/>
                  <a:pt x="236004" y="63281"/>
                  <a:pt x="244638" y="71915"/>
                </a:cubicBezTo>
                <a:cubicBezTo>
                  <a:pt x="256612" y="83889"/>
                  <a:pt x="263967" y="99811"/>
                  <a:pt x="275118" y="112555"/>
                </a:cubicBezTo>
                <a:cubicBezTo>
                  <a:pt x="304282" y="145885"/>
                  <a:pt x="317949" y="147417"/>
                  <a:pt x="336078" y="183675"/>
                </a:cubicBezTo>
                <a:cubicBezTo>
                  <a:pt x="340867" y="193254"/>
                  <a:pt x="342851" y="203995"/>
                  <a:pt x="346238" y="214155"/>
                </a:cubicBezTo>
                <a:cubicBezTo>
                  <a:pt x="342851" y="227702"/>
                  <a:pt x="346805" y="245856"/>
                  <a:pt x="336078" y="254795"/>
                </a:cubicBezTo>
                <a:cubicBezTo>
                  <a:pt x="322812" y="265850"/>
                  <a:pt x="301818" y="259993"/>
                  <a:pt x="285278" y="264955"/>
                </a:cubicBezTo>
                <a:cubicBezTo>
                  <a:pt x="151611" y="305055"/>
                  <a:pt x="315644" y="269042"/>
                  <a:pt x="183678" y="295435"/>
                </a:cubicBezTo>
                <a:cubicBezTo>
                  <a:pt x="132878" y="292048"/>
                  <a:pt x="81498" y="293645"/>
                  <a:pt x="31278" y="285275"/>
                </a:cubicBezTo>
                <a:cubicBezTo>
                  <a:pt x="19233" y="283268"/>
                  <a:pt x="-4663" y="275877"/>
                  <a:pt x="798" y="264955"/>
                </a:cubicBezTo>
                <a:cubicBezTo>
                  <a:pt x="11720" y="243112"/>
                  <a:pt x="41438" y="237862"/>
                  <a:pt x="61758" y="224315"/>
                </a:cubicBezTo>
                <a:cubicBezTo>
                  <a:pt x="119331" y="227702"/>
                  <a:pt x="177443" y="225920"/>
                  <a:pt x="234478" y="234475"/>
                </a:cubicBezTo>
                <a:cubicBezTo>
                  <a:pt x="246554" y="236286"/>
                  <a:pt x="254036" y="249334"/>
                  <a:pt x="264958" y="254795"/>
                </a:cubicBezTo>
                <a:cubicBezTo>
                  <a:pt x="281270" y="262951"/>
                  <a:pt x="298825" y="268342"/>
                  <a:pt x="315758" y="275115"/>
                </a:cubicBezTo>
                <a:cubicBezTo>
                  <a:pt x="362339" y="344986"/>
                  <a:pt x="348675" y="312907"/>
                  <a:pt x="366558" y="366555"/>
                </a:cubicBezTo>
                <a:cubicBezTo>
                  <a:pt x="297696" y="389509"/>
                  <a:pt x="381704" y="363526"/>
                  <a:pt x="264958" y="386875"/>
                </a:cubicBezTo>
                <a:cubicBezTo>
                  <a:pt x="254456" y="388975"/>
                  <a:pt x="244638" y="393648"/>
                  <a:pt x="234478" y="397035"/>
                </a:cubicBezTo>
                <a:cubicBezTo>
                  <a:pt x="190451" y="393648"/>
                  <a:pt x="143743" y="402379"/>
                  <a:pt x="102398" y="386875"/>
                </a:cubicBezTo>
                <a:cubicBezTo>
                  <a:pt x="85321" y="380471"/>
                  <a:pt x="135023" y="368070"/>
                  <a:pt x="153198" y="366555"/>
                </a:cubicBezTo>
                <a:cubicBezTo>
                  <a:pt x="177063" y="364566"/>
                  <a:pt x="200611" y="373328"/>
                  <a:pt x="224318" y="376715"/>
                </a:cubicBezTo>
                <a:cubicBezTo>
                  <a:pt x="237865" y="383488"/>
                  <a:pt x="253323" y="387339"/>
                  <a:pt x="264958" y="397035"/>
                </a:cubicBezTo>
                <a:cubicBezTo>
                  <a:pt x="274339" y="404852"/>
                  <a:pt x="278181" y="417579"/>
                  <a:pt x="285278" y="427515"/>
                </a:cubicBezTo>
                <a:cubicBezTo>
                  <a:pt x="306516" y="457248"/>
                  <a:pt x="340827" y="497973"/>
                  <a:pt x="356398" y="529115"/>
                </a:cubicBezTo>
                <a:lnTo>
                  <a:pt x="376718" y="569755"/>
                </a:lnTo>
                <a:cubicBezTo>
                  <a:pt x="373331" y="579915"/>
                  <a:pt x="373248" y="591872"/>
                  <a:pt x="366558" y="600235"/>
                </a:cubicBezTo>
                <a:cubicBezTo>
                  <a:pt x="358930" y="609770"/>
                  <a:pt x="346680" y="614497"/>
                  <a:pt x="336078" y="620555"/>
                </a:cubicBezTo>
                <a:cubicBezTo>
                  <a:pt x="301245" y="640460"/>
                  <a:pt x="293263" y="643342"/>
                  <a:pt x="254798" y="651035"/>
                </a:cubicBezTo>
                <a:cubicBezTo>
                  <a:pt x="251477" y="651699"/>
                  <a:pt x="248025" y="651035"/>
                  <a:pt x="244638" y="6510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2854965" y="3141959"/>
            <a:ext cx="432048" cy="466184"/>
          </a:xfrm>
          <a:prstGeom prst="ellipse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2971929" y="3479879"/>
            <a:ext cx="432048" cy="466184"/>
          </a:xfrm>
          <a:prstGeom prst="ellipse">
            <a:avLst/>
          </a:prstGeom>
          <a:solidFill>
            <a:srgbClr val="33CCCC">
              <a:alpha val="3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415717" y="1489056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Hypernuclei</a:t>
            </a:r>
            <a:endParaRPr kumimoji="1" lang="ja-JP" altLang="en-US" sz="32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811584" y="21211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Lambda particle</a:t>
            </a:r>
            <a:endParaRPr kumimoji="1" lang="ja-JP" altLang="en-US" dirty="0"/>
          </a:p>
        </p:txBody>
      </p:sp>
      <p:grpSp>
        <p:nvGrpSpPr>
          <p:cNvPr id="113" name="グループ化 112"/>
          <p:cNvGrpSpPr/>
          <p:nvPr/>
        </p:nvGrpSpPr>
        <p:grpSpPr>
          <a:xfrm>
            <a:off x="5535141" y="2577088"/>
            <a:ext cx="2246677" cy="2254200"/>
            <a:chOff x="5555520" y="2577088"/>
            <a:chExt cx="2246677" cy="2254200"/>
          </a:xfrm>
        </p:grpSpPr>
        <p:sp>
          <p:nvSpPr>
            <p:cNvPr id="82" name="円/楕円 81"/>
            <p:cNvSpPr/>
            <p:nvPr/>
          </p:nvSpPr>
          <p:spPr>
            <a:xfrm>
              <a:off x="5555520" y="2583840"/>
              <a:ext cx="2246677" cy="22322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6373751" y="2876924"/>
              <a:ext cx="504056" cy="5040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6040362" y="2895860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5724128" y="3068113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6172792" y="3286852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5831963" y="3468845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6117504" y="3773356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6498677" y="3663960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6868706" y="3362044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6610456" y="3272446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5804914" y="3954259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6822757" y="2878648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6907247" y="3753036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6784338" y="4328160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7059647" y="4130144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6529009" y="4049452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7216386" y="3160686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7289679" y="3583268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6679404" y="2583840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6066629" y="4187351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5555520" y="3567233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6257476" y="2577088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7084730" y="2835021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7313719" y="3861048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6445759" y="4349904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5900696" y="4239540"/>
              <a:ext cx="432048" cy="466184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6236962" y="4365104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5771544" y="2927594"/>
              <a:ext cx="432048" cy="466184"/>
            </a:xfrm>
            <a:prstGeom prst="ellipse">
              <a:avLst/>
            </a:prstGeom>
            <a:solidFill>
              <a:srgbClr val="33CCCC">
                <a:alpha val="3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4" name="テキスト ボックス 113"/>
          <p:cNvSpPr txBox="1"/>
          <p:nvPr/>
        </p:nvSpPr>
        <p:spPr>
          <a:xfrm>
            <a:off x="5684176" y="4869160"/>
            <a:ext cx="279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Nuclear medium</a:t>
            </a:r>
          </a:p>
          <a:p>
            <a:r>
              <a:rPr lang="en-US" altLang="ja-JP" dirty="0" smtClean="0"/>
              <a:t>Core’s properties, density</a:t>
            </a:r>
            <a:endParaRPr kumimoji="1" lang="ja-JP" altLang="en-US" dirty="0"/>
          </a:p>
        </p:txBody>
      </p:sp>
      <p:cxnSp>
        <p:nvCxnSpPr>
          <p:cNvPr id="116" name="直線コネクタ 115"/>
          <p:cNvCxnSpPr>
            <a:stCxn id="61" idx="0"/>
          </p:cNvCxnSpPr>
          <p:nvPr/>
        </p:nvCxnSpPr>
        <p:spPr>
          <a:xfrm>
            <a:off x="2316447" y="2649919"/>
            <a:ext cx="4289426" cy="223482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>
            <a:endCxn id="93" idx="1"/>
          </p:cNvCxnSpPr>
          <p:nvPr/>
        </p:nvCxnSpPr>
        <p:spPr>
          <a:xfrm flipV="1">
            <a:off x="2854965" y="3340717"/>
            <a:ext cx="3798384" cy="1365007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>
            <a:off x="3736544" y="572333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Light </a:t>
            </a:r>
            <a:r>
              <a:rPr kumimoji="1" lang="en-US" altLang="ja-JP" dirty="0" err="1" smtClean="0"/>
              <a:t>Hypernuclei</a:t>
            </a:r>
            <a:endParaRPr kumimoji="1" lang="ja-JP" altLang="en-US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971411" y="5554232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Baryon Interaction</a:t>
            </a:r>
            <a:endParaRPr kumimoji="1" lang="ja-JP" altLang="en-US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965888" y="591248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Modification of core</a:t>
            </a: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3530252" y="629491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Heavy 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Hypernuclei</a:t>
            </a:r>
            <a:endParaRPr kumimoji="1" lang="ja-JP" altLang="en-US" dirty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5751165" y="6341432"/>
            <a:ext cx="32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Lambda’s behavior in nucleus</a:t>
            </a:r>
          </a:p>
        </p:txBody>
      </p:sp>
    </p:spTree>
    <p:extLst>
      <p:ext uri="{BB962C8B-B14F-4D97-AF65-F5344CB8AC3E}">
        <p14:creationId xmlns:p14="http://schemas.microsoft.com/office/powerpoint/2010/main" val="32849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62038" y="620688"/>
            <a:ext cx="8271816" cy="52536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11560" y="5805264"/>
            <a:ext cx="8222294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501297"/>
            <a:ext cx="7315200" cy="1154097"/>
          </a:xfrm>
        </p:spPr>
        <p:txBody>
          <a:bodyPr/>
          <a:lstStyle/>
          <a:p>
            <a:r>
              <a:rPr kumimoji="1" lang="en-US" altLang="ja-JP" dirty="0" smtClean="0"/>
              <a:t>Proposed Programs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3642" y="620688"/>
            <a:ext cx="72587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1. Elementary </a:t>
            </a:r>
            <a:r>
              <a:rPr kumimoji="1" lang="en-US" altLang="ja-JP" sz="3200" dirty="0" smtClean="0">
                <a:latin typeface="Symbol" pitchFamily="18" charset="2"/>
              </a:rPr>
              <a:t>L, S</a:t>
            </a:r>
            <a:r>
              <a:rPr kumimoji="1" lang="en-US" altLang="ja-JP" sz="3200" baseline="30000" dirty="0" smtClean="0">
                <a:latin typeface="Symbol" pitchFamily="18" charset="2"/>
              </a:rPr>
              <a:t>0</a:t>
            </a:r>
            <a:r>
              <a:rPr kumimoji="1" lang="en-US" altLang="ja-JP" sz="3200" dirty="0" smtClean="0"/>
              <a:t> </a:t>
            </a:r>
          </a:p>
          <a:p>
            <a:r>
              <a:rPr lang="en-US" altLang="ja-JP" sz="3200" dirty="0"/>
              <a:t>	</a:t>
            </a:r>
            <a:r>
              <a:rPr lang="en-US" altLang="ja-JP" sz="2800" dirty="0" smtClean="0"/>
              <a:t>Reliable data </a:t>
            </a:r>
            <a:r>
              <a:rPr lang="en-US" altLang="ja-JP" sz="2800" baseline="30000" dirty="0" smtClean="0"/>
              <a:t>1</a:t>
            </a:r>
            <a:r>
              <a:rPr lang="en-US" altLang="ja-JP" sz="2800" dirty="0" smtClean="0"/>
              <a:t>H(</a:t>
            </a:r>
            <a:r>
              <a:rPr lang="en-US" altLang="ja-JP" sz="2800" dirty="0" err="1" smtClean="0"/>
              <a:t>e,e’K</a:t>
            </a:r>
            <a:r>
              <a:rPr lang="en-US" altLang="ja-JP" sz="2800" baseline="30000" dirty="0" smtClean="0"/>
              <a:t>+</a:t>
            </a:r>
            <a:r>
              <a:rPr lang="en-US" altLang="ja-JP" sz="2800" dirty="0" smtClean="0"/>
              <a:t>)</a:t>
            </a:r>
            <a:r>
              <a:rPr lang="en-US" altLang="ja-JP" sz="2800" dirty="0" smtClean="0">
                <a:latin typeface="Symbol" pitchFamily="18" charset="2"/>
              </a:rPr>
              <a:t>L,</a:t>
            </a:r>
            <a:r>
              <a:rPr lang="en-US" altLang="ja-JP" sz="2800" dirty="0">
                <a:latin typeface="Symbol" pitchFamily="18" charset="2"/>
              </a:rPr>
              <a:t> S</a:t>
            </a:r>
            <a:r>
              <a:rPr lang="en-US" altLang="ja-JP" sz="2800" baseline="30000" dirty="0">
                <a:latin typeface="Symbol" pitchFamily="18" charset="2"/>
              </a:rPr>
              <a:t>0</a:t>
            </a:r>
            <a:r>
              <a:rPr lang="en-US" altLang="ja-JP" sz="2800" dirty="0" smtClean="0"/>
              <a:t> in low Q</a:t>
            </a:r>
            <a:r>
              <a:rPr lang="en-US" altLang="ja-JP" sz="2800" baseline="30000" dirty="0" smtClean="0"/>
              <a:t>2</a:t>
            </a:r>
            <a:endParaRPr kumimoji="1" lang="ja-JP" altLang="en-US" sz="2800" baseline="30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2038" y="1625898"/>
            <a:ext cx="827181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2. Few-body </a:t>
            </a:r>
          </a:p>
          <a:p>
            <a:r>
              <a:rPr lang="en-US" altLang="ja-JP" sz="3200" dirty="0" smtClean="0"/>
              <a:t>	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D(</a:t>
            </a:r>
            <a:r>
              <a:rPr lang="en-US" altLang="ja-JP" sz="2800" dirty="0" err="1" smtClean="0"/>
              <a:t>e,e’K</a:t>
            </a:r>
            <a:r>
              <a:rPr lang="en-US" altLang="ja-JP" sz="2800" baseline="30000" dirty="0" smtClean="0"/>
              <a:t>+</a:t>
            </a:r>
            <a:r>
              <a:rPr lang="en-US" altLang="ja-JP" sz="2800" dirty="0" smtClean="0"/>
              <a:t>)</a:t>
            </a:r>
            <a:r>
              <a:rPr lang="en-US" altLang="ja-JP" sz="2800" baseline="30000" dirty="0" smtClean="0"/>
              <a:t> </a:t>
            </a:r>
            <a:r>
              <a:rPr lang="en-US" altLang="ja-JP" sz="2800" dirty="0" smtClean="0"/>
              <a:t>[</a:t>
            </a:r>
            <a:r>
              <a:rPr lang="en-US" altLang="ja-JP" sz="28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N]</a:t>
            </a:r>
            <a:r>
              <a:rPr lang="en-US" altLang="ja-JP" sz="2800" dirty="0" smtClean="0">
                <a:latin typeface="Symbol" pitchFamily="18" charset="2"/>
              </a:rPr>
              <a:t>  	</a:t>
            </a:r>
            <a:r>
              <a:rPr lang="en-US" altLang="ja-JP" sz="2800" dirty="0" smtClean="0"/>
              <a:t>Exotic bound state, </a:t>
            </a:r>
            <a:r>
              <a:rPr lang="en-US" altLang="ja-JP" sz="28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N int.  </a:t>
            </a:r>
          </a:p>
          <a:p>
            <a:r>
              <a:rPr lang="en-US" altLang="ja-JP" sz="2800" baseline="30000" dirty="0">
                <a:latin typeface="Symbol" pitchFamily="18" charset="2"/>
              </a:rPr>
              <a:t>	</a:t>
            </a:r>
            <a:r>
              <a:rPr lang="en-US" altLang="ja-JP" sz="2800" baseline="30000" dirty="0" smtClean="0"/>
              <a:t>4</a:t>
            </a:r>
            <a:r>
              <a:rPr lang="en-US" altLang="ja-JP" sz="2800" dirty="0" smtClean="0"/>
              <a:t>He(</a:t>
            </a:r>
            <a:r>
              <a:rPr lang="en-US" altLang="ja-JP" sz="2800" dirty="0" err="1" smtClean="0"/>
              <a:t>e,e’K</a:t>
            </a:r>
            <a:r>
              <a:rPr lang="en-US" altLang="ja-JP" sz="2800" baseline="30000" dirty="0" smtClean="0"/>
              <a:t>+</a:t>
            </a:r>
            <a:r>
              <a:rPr lang="en-US" altLang="ja-JP" sz="2800" dirty="0" smtClean="0"/>
              <a:t>)</a:t>
            </a:r>
            <a:r>
              <a:rPr lang="en-US" altLang="ja-JP" sz="2800" baseline="30000" dirty="0" smtClean="0"/>
              <a:t>4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>
                <a:latin typeface="Symbol" pitchFamily="18" charset="2"/>
              </a:rPr>
              <a:t>H  	L</a:t>
            </a:r>
            <a:r>
              <a:rPr lang="en-US" altLang="ja-JP" sz="2800" dirty="0" smtClean="0">
                <a:latin typeface="+mj-lt"/>
              </a:rPr>
              <a:t>N CSB </a:t>
            </a:r>
            <a:endParaRPr kumimoji="1" lang="ja-JP" altLang="en-US" sz="2800" baseline="30000" dirty="0">
              <a:latin typeface="+mj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3068960"/>
            <a:ext cx="8261621" cy="2657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3. Medium-heavy</a:t>
            </a:r>
          </a:p>
          <a:p>
            <a:r>
              <a:rPr lang="en-US" altLang="ja-JP" sz="3200" dirty="0"/>
              <a:t>	</a:t>
            </a:r>
            <a:r>
              <a:rPr lang="en-US" altLang="ja-JP" sz="2800" baseline="30000" dirty="0" smtClean="0"/>
              <a:t>40,44,48</a:t>
            </a:r>
            <a:r>
              <a:rPr lang="en-US" altLang="ja-JP" sz="2800" dirty="0" smtClean="0"/>
              <a:t>Ca(</a:t>
            </a:r>
            <a:r>
              <a:rPr lang="en-US" altLang="ja-JP" sz="2800" dirty="0" err="1" smtClean="0"/>
              <a:t>e,e’K</a:t>
            </a:r>
            <a:r>
              <a:rPr lang="en-US" altLang="ja-JP" sz="2800" baseline="30000" dirty="0" smtClean="0"/>
              <a:t>+</a:t>
            </a:r>
            <a:r>
              <a:rPr lang="en-US" altLang="ja-JP" sz="2800" dirty="0" smtClean="0"/>
              <a:t>)</a:t>
            </a:r>
            <a:r>
              <a:rPr lang="en-US" altLang="ja-JP" sz="2800" baseline="30000" dirty="0"/>
              <a:t> </a:t>
            </a:r>
            <a:r>
              <a:rPr lang="en-US" altLang="ja-JP" sz="2800" baseline="30000" dirty="0" smtClean="0"/>
              <a:t>40,44,48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K    </a:t>
            </a:r>
            <a:r>
              <a:rPr lang="en-US" altLang="ja-JP" sz="28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’s S.E., </a:t>
            </a:r>
            <a:r>
              <a:rPr lang="en-US" altLang="ja-JP" sz="2800" dirty="0" err="1" smtClean="0"/>
              <a:t>iso</a:t>
            </a:r>
            <a:r>
              <a:rPr lang="en-US" altLang="ja-JP" sz="2800" dirty="0" smtClean="0"/>
              <a:t>-spin</a:t>
            </a:r>
          </a:p>
          <a:p>
            <a:r>
              <a:rPr lang="en-US" altLang="ja-JP" sz="2800" dirty="0"/>
              <a:t>	</a:t>
            </a:r>
            <a:r>
              <a:rPr lang="en-US" altLang="ja-JP" sz="2800" baseline="30000" dirty="0"/>
              <a:t> </a:t>
            </a:r>
            <a:r>
              <a:rPr lang="en-US" altLang="ja-JP" sz="2800" baseline="30000" dirty="0" smtClean="0"/>
              <a:t>27</a:t>
            </a:r>
            <a:r>
              <a:rPr lang="en-US" altLang="ja-JP" sz="2800" dirty="0" smtClean="0"/>
              <a:t>Al(</a:t>
            </a:r>
            <a:r>
              <a:rPr lang="en-US" altLang="ja-JP" sz="2800" dirty="0" err="1" smtClean="0"/>
              <a:t>e,e’K</a:t>
            </a:r>
            <a:r>
              <a:rPr lang="en-US" altLang="ja-JP" sz="2800" baseline="30000" dirty="0"/>
              <a:t>+</a:t>
            </a:r>
            <a:r>
              <a:rPr lang="en-US" altLang="ja-JP" sz="2800" dirty="0"/>
              <a:t>)</a:t>
            </a:r>
            <a:r>
              <a:rPr lang="en-US" altLang="ja-JP" sz="2800" baseline="30000" dirty="0"/>
              <a:t> </a:t>
            </a:r>
            <a:r>
              <a:rPr lang="en-US" altLang="ja-JP" sz="2800" baseline="30000" dirty="0" smtClean="0"/>
              <a:t>27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Mg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	  Tri-axial deformation</a:t>
            </a:r>
          </a:p>
          <a:p>
            <a:r>
              <a:rPr lang="en-US" altLang="ja-JP" sz="2800" baseline="30000" dirty="0" smtClean="0"/>
              <a:t>	48</a:t>
            </a:r>
            <a:r>
              <a:rPr lang="en-US" altLang="ja-JP" sz="2800" dirty="0" smtClean="0"/>
              <a:t>Ti(</a:t>
            </a:r>
            <a:r>
              <a:rPr lang="en-US" altLang="ja-JP" sz="2800" dirty="0" err="1" smtClean="0"/>
              <a:t>e,e’K</a:t>
            </a:r>
            <a:r>
              <a:rPr lang="en-US" altLang="ja-JP" sz="2800" baseline="30000" dirty="0"/>
              <a:t>+</a:t>
            </a:r>
            <a:r>
              <a:rPr lang="en-US" altLang="ja-JP" sz="2800" dirty="0"/>
              <a:t>)</a:t>
            </a:r>
            <a:r>
              <a:rPr lang="en-US" altLang="ja-JP" sz="2800" baseline="30000" dirty="0"/>
              <a:t> </a:t>
            </a:r>
            <a:r>
              <a:rPr lang="en-US" altLang="ja-JP" sz="2800" baseline="30000" dirty="0" smtClean="0"/>
              <a:t>48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Sc </a:t>
            </a:r>
            <a:r>
              <a:rPr lang="en-US" altLang="ja-JP" sz="2800" dirty="0"/>
              <a:t>	  </a:t>
            </a:r>
            <a:r>
              <a:rPr lang="en-US" altLang="ja-JP" sz="2800" dirty="0" smtClean="0"/>
              <a:t>	  Level inv. due to </a:t>
            </a:r>
            <a:r>
              <a:rPr lang="en-US" altLang="ja-JP" sz="2800" dirty="0" smtClean="0">
                <a:latin typeface="Symbol" pitchFamily="18" charset="2"/>
              </a:rPr>
              <a:t>L</a:t>
            </a:r>
            <a:endParaRPr lang="en-US" altLang="ja-JP" sz="2800" dirty="0">
              <a:latin typeface="Symbol" pitchFamily="18" charset="2"/>
            </a:endParaRPr>
          </a:p>
          <a:p>
            <a:r>
              <a:rPr lang="en-US" altLang="ja-JP" sz="2800" dirty="0" smtClean="0"/>
              <a:t> </a:t>
            </a:r>
          </a:p>
          <a:p>
            <a:endParaRPr kumimoji="1" lang="ja-JP" altLang="en-US" sz="2800" baseline="30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4794250"/>
            <a:ext cx="8198078" cy="1795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4. Heavy</a:t>
            </a:r>
          </a:p>
          <a:p>
            <a:r>
              <a:rPr lang="en-US" altLang="ja-JP" sz="3200" dirty="0"/>
              <a:t>	</a:t>
            </a:r>
            <a:r>
              <a:rPr lang="en-US" altLang="ja-JP" sz="2800" baseline="30000" dirty="0" smtClean="0"/>
              <a:t>208</a:t>
            </a:r>
            <a:r>
              <a:rPr lang="en-US" altLang="ja-JP" sz="2800" dirty="0" smtClean="0"/>
              <a:t>Pb(</a:t>
            </a:r>
            <a:r>
              <a:rPr lang="en-US" altLang="ja-JP" sz="2800" dirty="0" err="1" smtClean="0"/>
              <a:t>e,e’K</a:t>
            </a:r>
            <a:r>
              <a:rPr lang="en-US" altLang="ja-JP" sz="2800" baseline="30000" dirty="0"/>
              <a:t>+</a:t>
            </a:r>
            <a:r>
              <a:rPr lang="en-US" altLang="ja-JP" sz="2800" dirty="0"/>
              <a:t>)</a:t>
            </a:r>
            <a:r>
              <a:rPr lang="en-US" altLang="ja-JP" sz="2800" baseline="30000" dirty="0"/>
              <a:t> </a:t>
            </a:r>
            <a:r>
              <a:rPr lang="en-US" altLang="ja-JP" sz="2800" baseline="30000" dirty="0" smtClean="0"/>
              <a:t>208</a:t>
            </a:r>
            <a:r>
              <a:rPr lang="en-US" altLang="ja-JP" sz="2800" baseline="-250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Tl 	</a:t>
            </a:r>
            <a:r>
              <a:rPr lang="en-US" altLang="ja-JP" sz="2800" dirty="0" smtClean="0">
                <a:latin typeface="Symbol" pitchFamily="18" charset="2"/>
              </a:rPr>
              <a:t>L </a:t>
            </a:r>
            <a:r>
              <a:rPr lang="en-US" altLang="ja-JP" sz="2800" dirty="0" smtClean="0"/>
              <a:t>in heaviest nucleus</a:t>
            </a:r>
            <a:endParaRPr lang="en-US" altLang="ja-JP" sz="2800" dirty="0"/>
          </a:p>
          <a:p>
            <a:r>
              <a:rPr lang="en-US" altLang="ja-JP" sz="2800" dirty="0" smtClean="0"/>
              <a:t> </a:t>
            </a:r>
          </a:p>
          <a:p>
            <a:endParaRPr kumimoji="1" lang="ja-JP" altLang="en-US" sz="2800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038" y="5733256"/>
            <a:ext cx="8271816" cy="17953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5. Decay </a:t>
            </a:r>
            <a:r>
              <a:rPr kumimoji="1" lang="en-US" altLang="ja-JP" sz="3200" dirty="0" smtClean="0">
                <a:latin typeface="Symbol" pitchFamily="18" charset="2"/>
              </a:rPr>
              <a:t>p</a:t>
            </a:r>
          </a:p>
          <a:p>
            <a:r>
              <a:rPr lang="en-US" altLang="ja-JP" sz="3200" dirty="0"/>
              <a:t>	</a:t>
            </a:r>
            <a:r>
              <a:rPr lang="en-US" altLang="ja-JP" sz="2800" dirty="0" smtClean="0"/>
              <a:t>	Weak decay of light hyper-fragments</a:t>
            </a:r>
            <a:endParaRPr lang="en-US" altLang="ja-JP" sz="2800" dirty="0"/>
          </a:p>
          <a:p>
            <a:r>
              <a:rPr lang="en-US" altLang="ja-JP" sz="2800" dirty="0" smtClean="0"/>
              <a:t> </a:t>
            </a:r>
          </a:p>
          <a:p>
            <a:endParaRPr kumimoji="1" lang="ja-JP" altLang="en-US" sz="2800" baseline="30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92518" y="621224"/>
            <a:ext cx="8247600" cy="1076682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60864" y="4509120"/>
            <a:ext cx="8247600" cy="2348880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87824" y="1718866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rgbClr val="FFC000"/>
                </a:solidFill>
              </a:rPr>
              <a:t>6,7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Li(</a:t>
            </a:r>
            <a:r>
              <a:rPr kumimoji="1" lang="en-US" altLang="ja-JP" sz="2400" dirty="0" err="1" smtClean="0">
                <a:solidFill>
                  <a:srgbClr val="FFC000"/>
                </a:solidFill>
              </a:rPr>
              <a:t>e,e’K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)</a:t>
            </a:r>
            <a:r>
              <a:rPr kumimoji="1" lang="en-US" altLang="ja-JP" sz="2400" baseline="30000" dirty="0" smtClean="0">
                <a:solidFill>
                  <a:srgbClr val="FFC000"/>
                </a:solidFill>
              </a:rPr>
              <a:t>6</a:t>
            </a:r>
            <a:r>
              <a:rPr kumimoji="1" lang="en-US" altLang="ja-JP" sz="2400" baseline="-25000" dirty="0" smtClean="0">
                <a:solidFill>
                  <a:srgbClr val="FFC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He, </a:t>
            </a:r>
            <a:r>
              <a:rPr lang="en-US" altLang="ja-JP" sz="2400" baseline="30000" dirty="0" smtClean="0">
                <a:solidFill>
                  <a:srgbClr val="FFC000"/>
                </a:solidFill>
              </a:rPr>
              <a:t>7</a:t>
            </a:r>
            <a:r>
              <a:rPr lang="en-US" altLang="ja-JP" sz="2400" baseline="-25000" dirty="0" smtClean="0">
                <a:solidFill>
                  <a:srgbClr val="FFC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He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72200" y="2668727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rgbClr val="FFC000"/>
                </a:solidFill>
              </a:rPr>
              <a:t>3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t(</a:t>
            </a:r>
            <a:r>
              <a:rPr kumimoji="1" lang="en-US" altLang="ja-JP" sz="2400" dirty="0" err="1" smtClean="0">
                <a:solidFill>
                  <a:srgbClr val="FFC000"/>
                </a:solidFill>
              </a:rPr>
              <a:t>e,e’K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)[</a:t>
            </a:r>
            <a:r>
              <a:rPr kumimoji="1" lang="en-US" altLang="ja-JP" sz="2400" dirty="0" err="1" smtClean="0">
                <a:solidFill>
                  <a:srgbClr val="FFC000"/>
                </a:solidFill>
              </a:rPr>
              <a:t>nn</a:t>
            </a:r>
            <a:r>
              <a:rPr kumimoji="1" lang="en-US" altLang="ja-JP" sz="2400" dirty="0" err="1" smtClean="0">
                <a:solidFill>
                  <a:srgbClr val="FFC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]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97946" y="3247529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rgbClr val="FFC000"/>
                </a:solidFill>
              </a:rPr>
              <a:t>19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F(</a:t>
            </a:r>
            <a:r>
              <a:rPr kumimoji="1" lang="en-US" altLang="ja-JP" sz="2400" dirty="0" err="1" smtClean="0">
                <a:solidFill>
                  <a:srgbClr val="FFC000"/>
                </a:solidFill>
              </a:rPr>
              <a:t>e,e’K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)</a:t>
            </a:r>
            <a:r>
              <a:rPr kumimoji="1" lang="en-US" altLang="ja-JP" sz="2400" baseline="30000" dirty="0" smtClean="0">
                <a:solidFill>
                  <a:srgbClr val="FFC000"/>
                </a:solidFill>
              </a:rPr>
              <a:t>19</a:t>
            </a:r>
            <a:r>
              <a:rPr kumimoji="1" lang="en-US" altLang="ja-JP" sz="2400" baseline="-25000" dirty="0" smtClean="0">
                <a:solidFill>
                  <a:srgbClr val="FFC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O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15200" cy="1154097"/>
          </a:xfrm>
        </p:spPr>
        <p:txBody>
          <a:bodyPr/>
          <a:lstStyle/>
          <a:p>
            <a:r>
              <a:rPr kumimoji="1" lang="en-US" altLang="ja-JP" dirty="0" err="1" smtClean="0"/>
              <a:t>Hypernuclear</a:t>
            </a:r>
            <a:r>
              <a:rPr kumimoji="1" lang="en-US" altLang="ja-JP" dirty="0" smtClean="0"/>
              <a:t> Chart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520264" y="4590544"/>
            <a:ext cx="458233" cy="425972"/>
            <a:chOff x="2483768" y="6354121"/>
            <a:chExt cx="504056" cy="387247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40</a:t>
              </a:r>
              <a:endParaRPr lang="ja-JP" altLang="en-US" sz="1600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7938"/>
            <a:ext cx="8427486" cy="479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5382157" y="4610266"/>
            <a:ext cx="2520280" cy="1790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6084168" y="4568126"/>
            <a:ext cx="504056" cy="445050"/>
            <a:chOff x="2483768" y="6318855"/>
            <a:chExt cx="504056" cy="404591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555776" y="6415670"/>
              <a:ext cx="432048" cy="307776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44</a:t>
              </a:r>
              <a:endParaRPr lang="ja-JP" altLang="en-US" sz="16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535460" y="6318855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7812360" y="4624782"/>
            <a:ext cx="504056" cy="388394"/>
            <a:chOff x="2483768" y="6354121"/>
            <a:chExt cx="504056" cy="388394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48</a:t>
              </a:r>
              <a:endParaRPr lang="ja-JP" altLang="en-US" sz="16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510113" y="6373183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4572000" y="4569758"/>
            <a:ext cx="504056" cy="515426"/>
            <a:chOff x="2483768" y="6354121"/>
            <a:chExt cx="504056" cy="387247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2555776" y="6415676"/>
              <a:ext cx="432048" cy="23123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483768" y="6354121"/>
              <a:ext cx="322524" cy="254361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40</a:t>
              </a:r>
              <a:endParaRPr lang="ja-JP" altLang="en-US" sz="1600" dirty="0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88313" y="6176337"/>
            <a:ext cx="503664" cy="276999"/>
          </a:xfrm>
          <a:prstGeom prst="rect">
            <a:avLst/>
          </a:prstGeom>
          <a:solidFill>
            <a:srgbClr val="92D050"/>
          </a:solidFill>
          <a:ln w="539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  <a:latin typeface="Symbol" pitchFamily="18" charset="2"/>
              </a:rPr>
              <a:t>[LN]</a:t>
            </a:r>
            <a:endParaRPr kumimoji="1" lang="ja-JP" altLang="en-US" sz="12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6873" y="6453336"/>
            <a:ext cx="502718" cy="369332"/>
          </a:xfrm>
          <a:prstGeom prst="rect">
            <a:avLst/>
          </a:prstGeom>
          <a:solidFill>
            <a:srgbClr val="92D050"/>
          </a:solidFill>
          <a:ln w="539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endParaRPr kumimoji="1" lang="ja-JP" altLang="en-US" dirty="0">
              <a:solidFill>
                <a:schemeClr val="bg1"/>
              </a:solidFill>
              <a:latin typeface="Symbol" pitchFamily="18" charset="2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8448809" y="2583762"/>
            <a:ext cx="554462" cy="406265"/>
            <a:chOff x="2483768" y="6372036"/>
            <a:chExt cx="504056" cy="36933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err="1" smtClean="0">
                  <a:solidFill>
                    <a:schemeClr val="bg1"/>
                  </a:solidFill>
                  <a:latin typeface="+mj-lt"/>
                </a:rPr>
                <a:t>Tl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483768" y="6431639"/>
              <a:ext cx="362600" cy="23596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400" baseline="30000" dirty="0" smtClean="0">
                  <a:solidFill>
                    <a:schemeClr val="bg1"/>
                  </a:solidFill>
                  <a:latin typeface="Symbol" pitchFamily="18" charset="2"/>
                </a:rPr>
                <a:t>208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89224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115616" y="5805271"/>
            <a:ext cx="432048" cy="594813"/>
            <a:chOff x="2483768" y="6410799"/>
            <a:chExt cx="432048" cy="369332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2555776" y="6424136"/>
              <a:ext cx="360040" cy="210216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solidFill>
                    <a:schemeClr val="bg1"/>
                  </a:solidFill>
                  <a:latin typeface="+mj-lt"/>
                </a:rPr>
                <a:t>H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2483768" y="6424129"/>
              <a:ext cx="253596" cy="210215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</a:t>
              </a:r>
              <a:endParaRPr lang="ja-JP" altLang="en-US" sz="1600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490711" y="6410799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239953" y="2567898"/>
            <a:ext cx="504056" cy="479760"/>
            <a:chOff x="2483768" y="6344873"/>
            <a:chExt cx="504056" cy="39649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4762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Mg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483768" y="6344873"/>
              <a:ext cx="322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27</a:t>
              </a:r>
              <a:endParaRPr lang="ja-JP" altLang="en-US" sz="1600" dirty="0"/>
            </a:p>
          </p:txBody>
        </p:sp>
      </p:grpSp>
      <p:sp>
        <p:nvSpPr>
          <p:cNvPr id="41" name="角丸四角形 40"/>
          <p:cNvSpPr/>
          <p:nvPr/>
        </p:nvSpPr>
        <p:spPr>
          <a:xfrm rot="18914893">
            <a:off x="360281" y="4225757"/>
            <a:ext cx="3070554" cy="1982161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/>
          <p:cNvGrpSpPr/>
          <p:nvPr/>
        </p:nvGrpSpPr>
        <p:grpSpPr>
          <a:xfrm>
            <a:off x="2722836" y="4178351"/>
            <a:ext cx="465956" cy="515426"/>
            <a:chOff x="2483768" y="6354121"/>
            <a:chExt cx="465956" cy="387247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2517676" y="6380068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solidFill>
                    <a:schemeClr val="bg1"/>
                  </a:solidFill>
                  <a:latin typeface="+mj-lt"/>
                </a:rPr>
                <a:t>B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483768" y="6354121"/>
              <a:ext cx="322524" cy="254361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12</a:t>
              </a:r>
              <a:endParaRPr lang="ja-JP" altLang="en-US" sz="160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4253488" y="2919185"/>
            <a:ext cx="504056" cy="580510"/>
            <a:chOff x="2483768" y="6344873"/>
            <a:chExt cx="504056" cy="396495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2555776" y="6404384"/>
              <a:ext cx="432048" cy="254361"/>
            </a:xfrm>
            <a:prstGeom prst="rect">
              <a:avLst/>
            </a:prstGeom>
            <a:solidFill>
              <a:srgbClr val="92D050"/>
            </a:solidFill>
            <a:ln w="4762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solidFill>
                    <a:schemeClr val="bg1"/>
                  </a:solidFill>
                  <a:latin typeface="+mj-lt"/>
                </a:rPr>
                <a:t>O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2483768" y="6344873"/>
              <a:ext cx="322524" cy="279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19</a:t>
              </a:r>
              <a:endParaRPr lang="ja-JP" altLang="en-US" sz="1600" dirty="0"/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2368937" y="4607559"/>
            <a:ext cx="376402" cy="385297"/>
          </a:xfrm>
          <a:prstGeom prst="rect">
            <a:avLst/>
          </a:prstGeom>
          <a:solidFill>
            <a:srgbClr val="21F56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9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4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1.  </a:t>
            </a:r>
            <a:r>
              <a:rPr lang="en-US" altLang="ja-JP" dirty="0" err="1"/>
              <a:t>Ca</a:t>
            </a:r>
            <a:r>
              <a:rPr lang="en-US" altLang="ja-JP" dirty="0"/>
              <a:t> (</a:t>
            </a:r>
            <a:r>
              <a:rPr lang="en-US" altLang="ja-JP" dirty="0" err="1"/>
              <a:t>e,e’K</a:t>
            </a:r>
            <a:r>
              <a:rPr lang="en-US" altLang="ja-JP" baseline="30000" dirty="0"/>
              <a:t>+</a:t>
            </a:r>
            <a:r>
              <a:rPr lang="en-US" altLang="ja-JP" dirty="0"/>
              <a:t>) </a:t>
            </a:r>
            <a:r>
              <a:rPr lang="en-US" altLang="ja-JP" baseline="-25000" dirty="0">
                <a:latin typeface="Symbol" pitchFamily="18" charset="2"/>
              </a:rPr>
              <a:t>L</a:t>
            </a:r>
            <a:r>
              <a:rPr lang="en-US" altLang="ja-JP" dirty="0"/>
              <a:t>K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51520" y="836712"/>
            <a:ext cx="4567908" cy="3240360"/>
            <a:chOff x="611560" y="980728"/>
            <a:chExt cx="6096000" cy="43243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80728"/>
              <a:ext cx="609600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角丸四角形 3"/>
            <p:cNvSpPr/>
            <p:nvPr/>
          </p:nvSpPr>
          <p:spPr>
            <a:xfrm>
              <a:off x="4644008" y="1916832"/>
              <a:ext cx="504056" cy="2736304"/>
            </a:xfrm>
            <a:prstGeom prst="round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801"/>
          <a:stretch/>
        </p:blipFill>
        <p:spPr bwMode="auto">
          <a:xfrm>
            <a:off x="4819428" y="1004630"/>
            <a:ext cx="4327525" cy="307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36687" y="4571836"/>
            <a:ext cx="433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Missing in (</a:t>
            </a:r>
            <a:r>
              <a:rPr kumimoji="1" lang="en-US" altLang="ja-JP" dirty="0" err="1" smtClean="0"/>
              <a:t>e,e’K</a:t>
            </a:r>
            <a:r>
              <a:rPr kumimoji="1" lang="en-US" altLang="ja-JP" dirty="0" smtClean="0"/>
              <a:t>) data</a:t>
            </a:r>
          </a:p>
          <a:p>
            <a:r>
              <a:rPr lang="en-US" altLang="ja-JP" dirty="0" smtClean="0"/>
              <a:t>Complete A dependence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S.P.Energy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259632" y="2996952"/>
            <a:ext cx="2013517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760652" y="4509120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Doubly LS closed </a:t>
            </a:r>
            <a:r>
              <a:rPr kumimoji="1" lang="en-US" altLang="ja-JP" sz="2400" baseline="30000" dirty="0" smtClean="0"/>
              <a:t>40</a:t>
            </a:r>
            <a:r>
              <a:rPr kumimoji="1" lang="en-US" altLang="ja-JP" sz="2400" dirty="0" smtClean="0"/>
              <a:t>Ca target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4128" y="2530780"/>
            <a:ext cx="3122971" cy="58477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>
                <a:solidFill>
                  <a:srgbClr val="FF0000"/>
                </a:solidFill>
              </a:rPr>
              <a:t>Clean Spectrum</a:t>
            </a:r>
            <a:endParaRPr kumimoji="1" lang="ja-JP" altLang="en-US" sz="3200" i="1" dirty="0">
              <a:solidFill>
                <a:srgbClr val="FF0000"/>
              </a:solidFill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6957616" y="3212976"/>
            <a:ext cx="1174819" cy="1285850"/>
          </a:xfrm>
          <a:prstGeom prst="upArrow">
            <a:avLst/>
          </a:prstGeom>
          <a:solidFill>
            <a:schemeClr val="accent1">
              <a:alpha val="4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7684" y="5538539"/>
            <a:ext cx="7668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isotope effect of core nuclei:   </a:t>
            </a:r>
            <a:r>
              <a:rPr kumimoji="1" lang="en-US" altLang="ja-JP" sz="2400" baseline="30000" dirty="0" smtClean="0"/>
              <a:t>40</a:t>
            </a:r>
            <a:r>
              <a:rPr kumimoji="1" lang="en-US" altLang="ja-JP" sz="2400" dirty="0" smtClean="0"/>
              <a:t>Ca, </a:t>
            </a:r>
            <a:r>
              <a:rPr kumimoji="1" lang="en-US" altLang="ja-JP" sz="2400" baseline="30000" dirty="0" smtClean="0"/>
              <a:t>44</a:t>
            </a:r>
            <a:r>
              <a:rPr kumimoji="1" lang="en-US" altLang="ja-JP" sz="2400" dirty="0" smtClean="0"/>
              <a:t>Ca , </a:t>
            </a:r>
            <a:r>
              <a:rPr kumimoji="1" lang="en-US" altLang="ja-JP" sz="2400" baseline="30000" dirty="0" smtClean="0"/>
              <a:t>48</a:t>
            </a:r>
            <a:r>
              <a:rPr kumimoji="1" lang="en-US" altLang="ja-JP" sz="2400" dirty="0" smtClean="0"/>
              <a:t>Ca  targets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18918" y="702568"/>
            <a:ext cx="324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P.Bydzovsky</a:t>
            </a:r>
            <a:r>
              <a:rPr lang="en-US" altLang="ja-JP" sz="1400" dirty="0" smtClean="0"/>
              <a:t> et al. NPA881 (2012)199.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468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パースペクティブ">
  <a:themeElements>
    <a:clrScheme name="エコロジー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パースペ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18670</TotalTime>
  <Words>863</Words>
  <Application>Microsoft Office PowerPoint</Application>
  <PresentationFormat>画面に合わせる (4:3)</PresentationFormat>
  <Paragraphs>272</Paragraphs>
  <Slides>23</Slides>
  <Notes>1</Notes>
  <HiddenSlides>2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パースペクティブ</vt:lpstr>
      <vt:lpstr>JLab Hypernuclear Workshop 27th May 2014</vt:lpstr>
      <vt:lpstr>Study of hypernuclei</vt:lpstr>
      <vt:lpstr>Objectives --- Hypernuclear Physics </vt:lpstr>
      <vt:lpstr>Proposing Setup at JLab 12</vt:lpstr>
      <vt:lpstr>Precise spectroscopy of HY</vt:lpstr>
      <vt:lpstr>Precise spectroscopy of HY</vt:lpstr>
      <vt:lpstr>Proposed Programs</vt:lpstr>
      <vt:lpstr>Hypernuclear Chart</vt:lpstr>
      <vt:lpstr>1.  Ca (e,e’K+) LK </vt:lpstr>
      <vt:lpstr>2.  27Al (e,e’K+) 27LMg </vt:lpstr>
      <vt:lpstr>3. 19F target : simplest sd-shell</vt:lpstr>
      <vt:lpstr>3. 48Ti (e,e’K+) 48LSc </vt:lpstr>
      <vt:lpstr>Measured hypernuclei &amp;  expected A dependence</vt:lpstr>
      <vt:lpstr>Few-body physics with strangeness</vt:lpstr>
      <vt:lpstr>PowerPoint プレゼンテーション</vt:lpstr>
      <vt:lpstr>Few-body physics with strangeness</vt:lpstr>
      <vt:lpstr>Few-body physics with strangeness</vt:lpstr>
      <vt:lpstr>Few-body physics with strangeness</vt:lpstr>
      <vt:lpstr>Summary</vt:lpstr>
      <vt:lpstr>PowerPoint プレゼンテーション</vt:lpstr>
      <vt:lpstr>PowerPoint プレゼンテーション</vt:lpstr>
      <vt:lpstr>Expected Yields</vt:lpstr>
      <vt:lpstr>Expected Mass Resolution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Hypernuclear Physics</dc:title>
  <dc:creator>nue</dc:creator>
  <cp:lastModifiedBy>Satoshi N Nakamura</cp:lastModifiedBy>
  <cp:revision>1107</cp:revision>
  <cp:lastPrinted>2012-08-19T16:04:24Z</cp:lastPrinted>
  <dcterms:created xsi:type="dcterms:W3CDTF">2010-03-15T06:15:58Z</dcterms:created>
  <dcterms:modified xsi:type="dcterms:W3CDTF">2014-05-28T12:53:07Z</dcterms:modified>
</cp:coreProperties>
</file>