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14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embeddings/Microsoft_Equation3.bin" ContentType="application/vnd.openxmlformats-officedocument.oleObject"/>
  <Override PartName="/ppt/presProps.xml" ContentType="application/vnd.openxmlformats-officedocument.presentationml.presPro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oleObject5.bin" ContentType="application/vnd.openxmlformats-officedocument.oleObject"/>
  <Override PartName="/ppt/notesSlides/notesSlide5.xml" ContentType="application/vnd.openxmlformats-officedocument.presentationml.notesSlide+xml"/>
  <Override PartName="/ppt/embeddings/Microsoft_Equation2.bin" ContentType="application/vnd.openxmlformats-officedocument.oleObject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embeddings/oleObject4.bin" ContentType="application/vnd.openxmlformats-officedocument.oleObject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embeddings/oleObject3.bin" ContentType="application/vnd.openxmlformats-officedocument.oleObject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762" r:id="rId2"/>
    <p:sldId id="769" r:id="rId3"/>
    <p:sldId id="439" r:id="rId4"/>
    <p:sldId id="639" r:id="rId5"/>
    <p:sldId id="813" r:id="rId6"/>
    <p:sldId id="789" r:id="rId7"/>
    <p:sldId id="779" r:id="rId8"/>
    <p:sldId id="824" r:id="rId9"/>
    <p:sldId id="792" r:id="rId10"/>
    <p:sldId id="822" r:id="rId11"/>
    <p:sldId id="797" r:id="rId12"/>
    <p:sldId id="825" r:id="rId13"/>
    <p:sldId id="837" r:id="rId14"/>
    <p:sldId id="834" r:id="rId15"/>
    <p:sldId id="841" r:id="rId16"/>
    <p:sldId id="842" r:id="rId17"/>
    <p:sldId id="854" r:id="rId18"/>
    <p:sldId id="855" r:id="rId19"/>
    <p:sldId id="848" r:id="rId20"/>
    <p:sldId id="856" r:id="rId21"/>
    <p:sldId id="857" r:id="rId22"/>
    <p:sldId id="858" r:id="rId23"/>
    <p:sldId id="859" r:id="rId24"/>
    <p:sldId id="860" r:id="rId25"/>
    <p:sldId id="839" r:id="rId26"/>
    <p:sldId id="805" r:id="rId27"/>
    <p:sldId id="838" r:id="rId28"/>
    <p:sldId id="820" r:id="rId29"/>
    <p:sldId id="806" r:id="rId30"/>
    <p:sldId id="853" r:id="rId31"/>
    <p:sldId id="811" r:id="rId32"/>
    <p:sldId id="861" r:id="rId33"/>
    <p:sldId id="799" r:id="rId34"/>
    <p:sldId id="836" r:id="rId35"/>
    <p:sldId id="851" r:id="rId36"/>
    <p:sldId id="800" r:id="rId37"/>
    <p:sldId id="807" r:id="rId38"/>
    <p:sldId id="849" r:id="rId39"/>
    <p:sldId id="852" r:id="rId40"/>
    <p:sldId id="850" r:id="rId41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5pPr>
    <a:lvl6pPr marL="22860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6pPr>
    <a:lvl7pPr marL="27432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7pPr>
    <a:lvl8pPr marL="32004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8pPr>
    <a:lvl9pPr marL="3657600" algn="l" defTabSz="457200" rtl="0" eaLnBrk="1" latinLnBrk="0" hangingPunct="1">
      <a:defRPr sz="1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  <a:sym typeface="Symbo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EBFFE2"/>
    <a:srgbClr val="94F9FF"/>
    <a:srgbClr val="A4FF93"/>
    <a:srgbClr val="9EFFCC"/>
    <a:srgbClr val="215511"/>
    <a:srgbClr val="5FF4FD"/>
    <a:srgbClr val="EAFDE3"/>
    <a:srgbClr val="3DFDEE"/>
    <a:srgbClr val="DBFFF6"/>
    <a:srgbClr val="D3FCFF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8562" autoAdjust="0"/>
  </p:normalViewPr>
  <p:slideViewPr>
    <p:cSldViewPr>
      <p:cViewPr>
        <p:scale>
          <a:sx n="100" d="100"/>
          <a:sy n="100" d="100"/>
        </p:scale>
        <p:origin x="-1024" y="-528"/>
      </p:cViewPr>
      <p:guideLst>
        <p:guide orient="horz" pos="3024"/>
        <p:guide pos="54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15.png"/><Relationship Id="rId3" Type="http://schemas.openxmlformats.org/officeDocument/2006/relationships/image" Target="../media/image47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image" Target="../media/image54.emf"/><Relationship Id="rId2" Type="http://schemas.openxmlformats.org/officeDocument/2006/relationships/image" Target="../media/image5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5757F-6DE3-3346-9B66-E877C0CFA02F}" type="datetimeFigureOut">
              <a:rPr lang="it-IT" smtClean="0"/>
              <a:pPr/>
              <a:t>28-05-2014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BBDEAB-C32B-E24D-90F6-A640B7D6EA8F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</a:defRPr>
            </a:lvl1pPr>
          </a:lstStyle>
          <a:p>
            <a:fld id="{16C74ACB-3FCB-6340-8432-0A7F8BB70D9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43616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charset="-128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57B8EB94-9A2C-3E45-8A29-87066B1E9D9B}" type="slidenum">
              <a:rPr lang="en-US" sz="1200" b="0">
                <a:latin typeface="Arial" charset="0"/>
              </a:rPr>
              <a:pPr/>
              <a:t>1</a:t>
            </a:fld>
            <a:endParaRPr lang="en-US" sz="1200" b="0">
              <a:latin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B7EEA95D-CBA1-8943-A8E1-980100FFDDB3}" type="slidenum">
              <a:rPr lang="en-US" sz="1200" b="0">
                <a:latin typeface="Arial" charset="0"/>
              </a:rPr>
              <a:pPr/>
              <a:t>2</a:t>
            </a:fld>
            <a:endParaRPr lang="en-US" sz="1200" b="0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82BB472E-987A-4444-8B7D-9AE3BCD7C8EB}" type="slidenum">
              <a:rPr lang="en-US" sz="1200" b="0">
                <a:latin typeface="Arial" charset="0"/>
              </a:rPr>
              <a:pPr/>
              <a:t>3</a:t>
            </a:fld>
            <a:endParaRPr lang="en-US" sz="1200" b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A057A209-F834-1441-9C43-FFDEE71C3110}" type="slidenum">
              <a:rPr lang="en-US" sz="1200" b="0">
                <a:latin typeface="Arial" charset="0"/>
              </a:rPr>
              <a:pPr/>
              <a:t>17</a:t>
            </a:fld>
            <a:endParaRPr lang="en-US" sz="1200" b="0"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51E30A1F-A97D-9A4A-9CED-B5316763A7E6}" type="slidenum">
              <a:rPr lang="en-US" sz="1200" b="0">
                <a:latin typeface="Arial" charset="0"/>
              </a:rPr>
              <a:pPr/>
              <a:t>18</a:t>
            </a:fld>
            <a:endParaRPr lang="en-US" sz="1200" b="0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0538DE-443C-2B49-ABC2-25C26E0BA6A4}" type="slidenum">
              <a:rPr lang="en-US"/>
              <a:pPr/>
              <a:t>19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ED2C0B-71A2-C248-9361-193137352CDC}" type="slidenum">
              <a:rPr lang="en-US"/>
              <a:pPr/>
              <a:t>21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>
              <a:latin typeface="Arial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fld id="{B7EEA95D-CBA1-8943-A8E1-980100FFDDB3}" type="slidenum">
              <a:rPr lang="en-US" sz="1200" b="0">
                <a:latin typeface="Arial" charset="0"/>
              </a:rPr>
              <a:pPr/>
              <a:t>38</a:t>
            </a:fld>
            <a:endParaRPr lang="en-US" sz="1200" b="0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E56AF9-1A05-4D43-BBBD-6B963426B97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561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7A4BF-CFFC-BB4E-A704-8BA197755AC4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37425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9738A3-17CE-464C-BC13-D9A6D902F56D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20450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838200" y="1905000"/>
            <a:ext cx="8007350" cy="4191000"/>
          </a:xfrm>
        </p:spPr>
        <p:txBody>
          <a:bodyPr>
            <a:normAutofit/>
          </a:bodyPr>
          <a:lstStyle/>
          <a:p>
            <a:pPr lvl="0"/>
            <a:endParaRPr lang="ja-JP" altLang="en-US" noProof="0" smtClean="0"/>
          </a:p>
        </p:txBody>
      </p:sp>
      <p:sp>
        <p:nvSpPr>
          <p:cNvPr id="4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日付プレースホルダ 1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スライド番号プレースホルダ 22"/>
          <p:cNvSpPr>
            <a:spLocks noGrp="1"/>
          </p:cNvSpPr>
          <p:nvPr>
            <p:ph type="sldNum" sz="quarter" idx="12"/>
          </p:nvPr>
        </p:nvSpPr>
        <p:spPr>
          <a:xfrm>
            <a:off x="8153400" y="6421438"/>
            <a:ext cx="76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1DF53-9975-A347-94F4-2DED19231B1D}" type="slidenum">
              <a:rPr lang="en-US" altLang="ja-JP"/>
              <a:pPr>
                <a:defRPr/>
              </a:pPr>
              <a:t>‹n.›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D0209-3B37-344E-82CB-25240AFC26AB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7059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5368A-3A69-A240-986E-C943B9193E2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3080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49F6B-46F1-684A-A634-F3D99D1959B7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04901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268AA7-A217-9543-9F4F-962D4BE6E44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74526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A5EDD4-8D49-4140-93BC-ED96180122F9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531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0443A-11EF-314C-B6C3-65714721A361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5714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88758A-A576-AB4E-BB2C-00542BF1F96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192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2A677D-2A8C-7B4C-8748-18C89ABB42F0}" type="slidenum">
              <a:rPr lang="en-US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58464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5FF4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b="0">
                <a:latin typeface="Arial" pitchFamily="-65" charset="0"/>
                <a:ea typeface="ＭＳ Ｐゴシック" pitchFamily="-65" charset="-128"/>
                <a:cs typeface="ＭＳ Ｐゴシック" pitchFamily="-65" charset="-128"/>
                <a:sym typeface="Symbol" pitchFamily="-65" charset="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b="0">
                <a:latin typeface="Arial" charset="0"/>
              </a:defRPr>
            </a:lvl1pPr>
          </a:lstStyle>
          <a:p>
            <a:fld id="{4A29E7C4-16CE-D84E-9D6A-0A535F53AAA6}" type="slidenum">
              <a:rPr lang="en-US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48.jpeg"/><Relationship Id="rId6" Type="http://schemas.openxmlformats.org/officeDocument/2006/relationships/image" Target="../media/image49.png"/><Relationship Id="rId7" Type="http://schemas.openxmlformats.org/officeDocument/2006/relationships/image" Target="../media/image50.jpeg"/><Relationship Id="rId8" Type="http://schemas.openxmlformats.org/officeDocument/2006/relationships/oleObject" Target="../embeddings/oleObject3.bin"/><Relationship Id="rId9" Type="http://schemas.openxmlformats.org/officeDocument/2006/relationships/image" Target="../media/image51.png"/><Relationship Id="rId10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1.emf"/><Relationship Id="rId12" Type="http://schemas.openxmlformats.org/officeDocument/2006/relationships/image" Target="../media/image62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58.png"/><Relationship Id="rId5" Type="http://schemas.openxmlformats.org/officeDocument/2006/relationships/oleObject" Target="../embeddings/Microsoft_Equation1.bin"/><Relationship Id="rId6" Type="http://schemas.openxmlformats.org/officeDocument/2006/relationships/oleObject" Target="../embeddings/oleObject5.bin"/><Relationship Id="rId7" Type="http://schemas.openxmlformats.org/officeDocument/2006/relationships/image" Target="../media/image59.png"/><Relationship Id="rId8" Type="http://schemas.openxmlformats.org/officeDocument/2006/relationships/oleObject" Target="../embeddings/Microsoft_Equation2.bin"/><Relationship Id="rId9" Type="http://schemas.openxmlformats.org/officeDocument/2006/relationships/oleObject" Target="../embeddings/Microsoft_Equation3.bin"/><Relationship Id="rId10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20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1.png"/><Relationship Id="rId6" Type="http://schemas.openxmlformats.org/officeDocument/2006/relationships/image" Target="../media/image20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jpeg"/><Relationship Id="rId5" Type="http://schemas.openxmlformats.org/officeDocument/2006/relationships/image" Target="cid:9C475645-B164-43F9-93F3-72206669EDAD" TargetMode="External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oleObject" Target="../embeddings/oleObject1.bin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7" Type="http://schemas.openxmlformats.org/officeDocument/2006/relationships/image" Target="../media/image20.png"/><Relationship Id="rId8" Type="http://schemas.openxmlformats.org/officeDocument/2006/relationships/image" Target="../media/image21.emf"/><Relationship Id="rId9" Type="http://schemas.openxmlformats.org/officeDocument/2006/relationships/image" Target="../media/image22.png"/><Relationship Id="rId10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0" y="914401"/>
            <a:ext cx="9220200" cy="6518707"/>
          </a:xfrm>
          <a:prstGeom prst="rect">
            <a:avLst/>
          </a:prstGeom>
          <a:solidFill>
            <a:srgbClr val="3DFDEE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endParaRPr lang="en-US" sz="2400" dirty="0">
              <a:solidFill>
                <a:srgbClr val="901832"/>
              </a:solidFill>
              <a:latin typeface="Comic Sans MS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400" dirty="0">
                <a:solidFill>
                  <a:srgbClr val="901832"/>
                </a:solidFill>
                <a:latin typeface="Comic Sans MS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physics</a:t>
            </a: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2400" dirty="0" smtClean="0">
              <a:solidFill>
                <a:srgbClr val="FF0000"/>
              </a:solidFill>
              <a:latin typeface="Comic Sans MS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2400" dirty="0" smtClean="0">
              <a:solidFill>
                <a:srgbClr val="FF0000"/>
              </a:solidFill>
              <a:latin typeface="Comic Sans MS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 Experimental challenges</a:t>
            </a: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2400" dirty="0" smtClean="0">
              <a:solidFill>
                <a:srgbClr val="FF0000"/>
              </a:solidFill>
              <a:latin typeface="Comic Sans MS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2400" dirty="0" smtClean="0">
              <a:solidFill>
                <a:srgbClr val="FF0000"/>
              </a:solidFill>
              <a:latin typeface="Comic Sans MS" charset="0"/>
            </a:endParaRPr>
          </a:p>
          <a:p>
            <a:pPr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The proposal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: </a:t>
            </a:r>
            <a:r>
              <a:rPr lang="en-US" sz="2400" baseline="300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208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Pb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4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PID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4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Target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24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Counting rates</a:t>
            </a: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1600" i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</a:pPr>
            <a:endParaRPr lang="en-US" sz="1600" i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lvl="1" indent="-368300" algn="l" eaLnBrk="1" hangingPunct="1">
              <a:lnSpc>
                <a:spcPct val="70000"/>
              </a:lnSpc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sz="1600" i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Comic Sans MS" charset="0"/>
              </a:rPr>
              <a:t>Summary and conclusions</a:t>
            </a:r>
            <a:endParaRPr lang="en-US" sz="1600" dirty="0" smtClean="0">
              <a:solidFill>
                <a:srgbClr val="39961C"/>
              </a:solidFill>
              <a:latin typeface="Comic Sans MS" charset="0"/>
            </a:endParaRPr>
          </a:p>
          <a:p>
            <a:pPr lvl="1" algn="l" eaLnBrk="1" hangingPunct="1">
              <a:lnSpc>
                <a:spcPct val="70000"/>
              </a:lnSpc>
              <a:spcBef>
                <a:spcPct val="50000"/>
              </a:spcBef>
            </a:pPr>
            <a:endParaRPr lang="it-IT" sz="800" dirty="0">
              <a:solidFill>
                <a:srgbClr val="800000"/>
              </a:solidFill>
              <a:latin typeface="Comic Sans MS" charset="0"/>
            </a:endParaRPr>
          </a:p>
          <a:p>
            <a:pPr algn="just">
              <a:spcBef>
                <a:spcPct val="50000"/>
              </a:spcBef>
            </a:pPr>
            <a:endParaRPr lang="en-US" sz="2400" b="0" dirty="0">
              <a:latin typeface="Arial" charset="0"/>
            </a:endParaRPr>
          </a:p>
        </p:txBody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0" y="0"/>
            <a:ext cx="9296400" cy="1200329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000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208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Pb(e,e’K) </a:t>
            </a:r>
            <a:r>
              <a:rPr lang="en-US" sz="2000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208</a:t>
            </a:r>
            <a:r>
              <a:rPr lang="en-US" sz="2000" baseline="-25000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L</a:t>
            </a:r>
            <a:r>
              <a:rPr lang="en-US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Ti</a:t>
            </a:r>
          </a:p>
          <a:p>
            <a:endParaRPr lang="en-US" sz="20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endParaRPr lang="en-US" sz="2000" dirty="0" smtClean="0">
              <a:solidFill>
                <a:srgbClr val="FFFF00"/>
              </a:solidFill>
              <a:latin typeface="Comic Sans MS"/>
              <a:cs typeface="Comic Sans MS"/>
            </a:endParaRPr>
          </a:p>
          <a:p>
            <a:r>
              <a:rPr lang="en-US" sz="1200" dirty="0" smtClean="0">
                <a:solidFill>
                  <a:schemeClr val="bg1"/>
                </a:solidFill>
                <a:latin typeface="Comic Sans MS"/>
                <a:cs typeface="Comic Sans MS"/>
              </a:rPr>
              <a:t>Franco Garibaldi – Workshop on perspectives of the </a:t>
            </a:r>
            <a:r>
              <a:rPr lang="en-US" sz="12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hypernuclear</a:t>
            </a:r>
            <a:r>
              <a:rPr lang="en-US" sz="1200" dirty="0" smtClean="0">
                <a:solidFill>
                  <a:schemeClr val="bg1"/>
                </a:solidFill>
                <a:latin typeface="Comic Sans MS"/>
                <a:cs typeface="Comic Sans MS"/>
              </a:rPr>
              <a:t> Physics at Jefferson Lab – 27-29 May 2014</a:t>
            </a:r>
          </a:p>
        </p:txBody>
      </p:sp>
      <p:pic>
        <p:nvPicPr>
          <p:cNvPr id="14342" name="Picture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95400"/>
            <a:ext cx="1783576" cy="108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jlab.jpg                                                       00039ECCMacintosh HD                   BF68A04A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9800" y="0"/>
            <a:ext cx="226449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0"/>
            <a:ext cx="111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11303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2" descr="goldseal.jpg                                                   00039F3CMacintosh HD                   BF68A04A: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301587" y="0"/>
            <a:ext cx="770425" cy="778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4"/>
          <p:cNvSpPr txBox="1">
            <a:spLocks noChangeArrowheads="1"/>
          </p:cNvSpPr>
          <p:nvPr/>
        </p:nvSpPr>
        <p:spPr bwMode="auto">
          <a:xfrm>
            <a:off x="2362200" y="0"/>
            <a:ext cx="106680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Comic Sans MS" pitchFamily="-65" charset="0"/>
                <a:ea typeface="Comic Sans MS" pitchFamily="-65" charset="0"/>
                <a:cs typeface="Comic Sans MS" pitchFamily="-65" charset="0"/>
              </a:rPr>
              <a:t>Tohoku</a:t>
            </a:r>
            <a:endParaRPr lang="it-IT" dirty="0">
              <a:solidFill>
                <a:srgbClr val="FF0000"/>
              </a:solidFill>
              <a:latin typeface="Comic Sans MS" pitchFamily="-65" charset="0"/>
              <a:ea typeface="Comic Sans MS" pitchFamily="-65" charset="0"/>
              <a:cs typeface="Comic Sans MS" pitchFamily="-65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9"/>
          <a:srcRect l="19149" t="5243" r="10638" b="24740"/>
          <a:stretch>
            <a:fillRect/>
          </a:stretch>
        </p:blipFill>
        <p:spPr>
          <a:xfrm>
            <a:off x="4876800" y="2438400"/>
            <a:ext cx="2514600" cy="1905000"/>
          </a:xfrm>
          <a:prstGeom prst="rect">
            <a:avLst/>
          </a:prstGeom>
        </p:spPr>
      </p:pic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43A-11EF-314C-B6C3-65714721A36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0" y="1"/>
            <a:ext cx="9143999" cy="52322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</a:rPr>
              <a:t> </a:t>
            </a:r>
            <a:r>
              <a:rPr lang="en-US" altLang="ja-JP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altLang="ja-JP" sz="2800" dirty="0" err="1">
                <a:solidFill>
                  <a:srgbClr val="FFFF00"/>
                </a:solidFill>
                <a:latin typeface="Comic Sans MS"/>
                <a:cs typeface="Comic Sans MS"/>
              </a:rPr>
              <a:t>H</a:t>
            </a:r>
            <a:r>
              <a:rPr lang="en-US" altLang="ja-JP" sz="2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yperon</a:t>
            </a:r>
            <a:r>
              <a:rPr lang="en-US" altLang="ja-JP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altLang="ja-JP" sz="2800" dirty="0">
                <a:solidFill>
                  <a:srgbClr val="FFFF00"/>
                </a:solidFill>
                <a:latin typeface="Comic Sans MS"/>
                <a:cs typeface="Comic Sans MS"/>
              </a:rPr>
              <a:t>in heavier </a:t>
            </a:r>
            <a:r>
              <a:rPr lang="en-US" altLang="ja-JP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nuclei </a:t>
            </a:r>
            <a:r>
              <a:rPr lang="en-US" altLang="ja-JP" sz="2800" dirty="0" smtClean="0">
                <a:solidFill>
                  <a:schemeClr val="bg1"/>
                </a:solidFill>
                <a:latin typeface="Comic Sans MS"/>
                <a:cs typeface="Comic Sans MS"/>
              </a:rPr>
              <a:t>– </a:t>
            </a:r>
            <a:r>
              <a:rPr lang="en-US" altLang="ja-JP" sz="2800" baseline="30000" dirty="0" smtClean="0">
                <a:solidFill>
                  <a:srgbClr val="CCFFCC"/>
                </a:solidFill>
                <a:latin typeface="Comic Sans MS"/>
                <a:cs typeface="Comic Sans MS"/>
              </a:rPr>
              <a:t>208</a:t>
            </a:r>
            <a:r>
              <a:rPr lang="en-US" altLang="ja-JP" sz="2800" dirty="0" smtClean="0">
                <a:solidFill>
                  <a:srgbClr val="CCFFCC"/>
                </a:solidFill>
                <a:latin typeface="Comic Sans MS"/>
                <a:cs typeface="Comic Sans MS"/>
              </a:rPr>
              <a:t>(e,e’K+)</a:t>
            </a:r>
            <a:r>
              <a:rPr lang="en-US" altLang="ja-JP" sz="2800" baseline="30000" dirty="0" smtClean="0">
                <a:solidFill>
                  <a:srgbClr val="CCFFCC"/>
                </a:solidFill>
                <a:latin typeface="Comic Sans MS"/>
                <a:cs typeface="Comic Sans MS"/>
              </a:rPr>
              <a:t>208</a:t>
            </a:r>
            <a:r>
              <a:rPr lang="en-US" altLang="ja-JP" sz="2800" baseline="-250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sz="2800" dirty="0" smtClean="0">
                <a:solidFill>
                  <a:srgbClr val="CCFFCC"/>
                </a:solidFill>
                <a:latin typeface="Comic Sans MS"/>
                <a:cs typeface="Comic Sans MS"/>
              </a:rPr>
              <a:t>Ti</a:t>
            </a:r>
            <a:endParaRPr lang="en-US" sz="2800" dirty="0">
              <a:solidFill>
                <a:srgbClr val="CCFFCC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85800"/>
            <a:ext cx="91440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A range of the mass spectroscopy to its extreme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6320135"/>
            <a:ext cx="91440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distinguishability of the hyperon in the nuclear medium</a:t>
            </a:r>
            <a:endParaRPr lang="it-IT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1302603"/>
            <a:ext cx="914400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Studied with (</a:t>
            </a:r>
            <a:r>
              <a:rPr lang="it-IT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,k) reaction, levels barely visible (poor energy resolution) </a:t>
            </a:r>
            <a:endParaRPr lang="it-IT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2362200"/>
            <a:ext cx="9144000" cy="1200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(e,e’K)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reaction can do much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better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 Energy resolution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Much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 more precise </a:t>
            </a:r>
            <a:r>
              <a:rPr lang="it-IT" sz="2400" dirty="0" smtClean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L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single particle energies.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  <a:sym typeface="Wingdings"/>
              </a:rPr>
              <a:t>Complementarity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with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it-IT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,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reaction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</a:t>
            </a:r>
            <a:endParaRPr lang="it-IT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3733800"/>
            <a:ext cx="91440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mass dependence of the binding energy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for each shell model orbital will be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extended to A = 208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, where the ambiguity in the relativistic mean field theories become smaller.  </a:t>
            </a:r>
            <a:endParaRPr lang="it-IT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5558135"/>
            <a:ext cx="914400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rgbClr val="0000FF"/>
                </a:solidFill>
                <a:latin typeface="Zapf Dingbats"/>
                <a:ea typeface="Zapf Dingbats"/>
                <a:cs typeface="Zapf Dingbats"/>
              </a:rPr>
              <a:t>✔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neutron stars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structure and dynamics</a:t>
            </a:r>
            <a:endParaRPr lang="it-IT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/>
        </p:nvSpPr>
        <p:spPr>
          <a:xfrm>
            <a:off x="0" y="1"/>
            <a:ext cx="9143999" cy="52322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</a:rPr>
              <a:t> </a:t>
            </a:r>
            <a:r>
              <a:rPr lang="en-US" altLang="ja-JP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altLang="ja-JP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altLang="ja-JP" sz="2800" dirty="0" err="1">
                <a:solidFill>
                  <a:srgbClr val="FFFF00"/>
                </a:solidFill>
                <a:latin typeface="Comic Sans MS"/>
                <a:cs typeface="Comic Sans MS"/>
              </a:rPr>
              <a:t>H</a:t>
            </a:r>
            <a:r>
              <a:rPr lang="en-US" altLang="ja-JP" sz="2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yperon</a:t>
            </a:r>
            <a:r>
              <a:rPr lang="en-US" altLang="ja-JP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en-US" altLang="ja-JP" sz="2800" dirty="0">
                <a:solidFill>
                  <a:srgbClr val="FFFF00"/>
                </a:solidFill>
                <a:latin typeface="Comic Sans MS"/>
                <a:cs typeface="Comic Sans MS"/>
              </a:rPr>
              <a:t>in </a:t>
            </a:r>
            <a:r>
              <a:rPr lang="en-US" altLang="ja-JP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heavy nuclei (</a:t>
            </a:r>
            <a:r>
              <a:rPr lang="en-US" altLang="ja-JP" sz="2800" dirty="0" err="1" smtClean="0">
                <a:solidFill>
                  <a:srgbClr val="FFFF00"/>
                </a:solidFill>
                <a:latin typeface="Symbol" charset="2"/>
                <a:cs typeface="Symbol" charset="2"/>
              </a:rPr>
              <a:t>p</a:t>
            </a:r>
            <a:r>
              <a:rPr lang="en-US" altLang="ja-JP" sz="2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,K</a:t>
            </a:r>
            <a:r>
              <a:rPr lang="en-US" altLang="ja-JP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)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7" name="Picture 4" descr="shell89Yon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09600" y="524608"/>
            <a:ext cx="2301875" cy="25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E140pik_P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33400"/>
            <a:ext cx="2362200" cy="249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E140pik_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12871"/>
            <a:ext cx="2409825" cy="261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200400"/>
            <a:ext cx="3962400" cy="885105"/>
          </a:xfrm>
          <a:prstGeom prst="rect">
            <a:avLst/>
          </a:prstGeom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04800" y="762000"/>
            <a:ext cx="2133600" cy="21544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800" b="1" i="1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</a:rPr>
              <a:t>Hotchi</a:t>
            </a:r>
            <a:r>
              <a:rPr lang="en-US" altLang="ja-JP" sz="800" b="1" i="1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</a:rPr>
              <a:t> et al., PRC 64 (2001) 044302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4876800" y="762000"/>
            <a:ext cx="3024275" cy="276436"/>
          </a:xfrm>
          <a:prstGeom prst="rect">
            <a:avLst/>
          </a:prstGeom>
          <a:solidFill>
            <a:srgbClr val="D3FCFF"/>
          </a:solidFill>
          <a:ln>
            <a:noFill/>
          </a:ln>
          <a:effectLst/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1200" b="1" i="1" dirty="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rPr>
              <a:t>Hasegawa et. al., PRC 53 (1996)1210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24200"/>
            <a:ext cx="4567447" cy="373380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3302000"/>
            <a:ext cx="4013200" cy="2946400"/>
          </a:xfrm>
          <a:prstGeom prst="rect">
            <a:avLst/>
          </a:prstGeom>
        </p:spPr>
      </p:pic>
      <p:sp>
        <p:nvSpPr>
          <p:cNvPr id="20" name="CasellaDiTesto 19"/>
          <p:cNvSpPr txBox="1"/>
          <p:nvPr/>
        </p:nvSpPr>
        <p:spPr>
          <a:xfrm>
            <a:off x="4953000" y="6324600"/>
            <a:ext cx="3505200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Measured</a:t>
            </a:r>
            <a:r>
              <a:rPr lang="it-IT" dirty="0" smtClean="0">
                <a:solidFill>
                  <a:schemeClr val="bg1"/>
                </a:solidFill>
                <a:latin typeface="Comic Sans MS"/>
                <a:cs typeface="Comic Sans MS"/>
              </a:rPr>
              <a:t> (</a:t>
            </a:r>
            <a:r>
              <a:rPr lang="it-IT" sz="1600" dirty="0" err="1" smtClean="0">
                <a:solidFill>
                  <a:schemeClr val="bg1"/>
                </a:solidFill>
                <a:latin typeface="Symbol" charset="2"/>
                <a:cs typeface="Symbol" charset="2"/>
              </a:rPr>
              <a:t>p</a:t>
            </a:r>
            <a:r>
              <a:rPr lang="it-IT" dirty="0" smtClean="0">
                <a:solidFill>
                  <a:schemeClr val="bg1"/>
                </a:solidFill>
                <a:latin typeface="Comic Sans MS"/>
                <a:cs typeface="Comic Sans MS"/>
              </a:rPr>
              <a:t>,</a:t>
            </a:r>
            <a:r>
              <a:rPr lang="it-IT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K</a:t>
            </a:r>
            <a:r>
              <a:rPr lang="it-IT" dirty="0" smtClean="0">
                <a:solidFill>
                  <a:schemeClr val="bg1"/>
                </a:solidFill>
                <a:latin typeface="Comic Sans MS"/>
                <a:cs typeface="Comic Sans MS"/>
              </a:rPr>
              <a:t>)</a:t>
            </a:r>
            <a:endParaRPr lang="it-IT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52400"/>
            <a:ext cx="4876801" cy="336377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4365010"/>
            <a:ext cx="9144000" cy="2492990"/>
          </a:xfrm>
          <a:prstGeom prst="rect">
            <a:avLst/>
          </a:prstGeom>
          <a:solidFill>
            <a:srgbClr val="EBFFE2"/>
          </a:solidFill>
        </p:spPr>
        <p:txBody>
          <a:bodyPr wrap="square" rtlCol="0">
            <a:noAutofit/>
          </a:bodyPr>
          <a:lstStyle/>
          <a:p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Separation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energy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function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baryon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number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A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Plain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smtClean="0">
                <a:solidFill>
                  <a:srgbClr val="008000"/>
                </a:solidFill>
                <a:latin typeface="Comic Sans MS"/>
                <a:cs typeface="Comic Sans MS"/>
              </a:rPr>
              <a:t>green </a:t>
            </a:r>
            <a:r>
              <a:rPr lang="it-IT" sz="20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dots</a:t>
            </a:r>
            <a:r>
              <a:rPr lang="it-IT" sz="20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[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dashed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curve] are </a:t>
            </a:r>
            <a:r>
              <a:rPr lang="it-IT" sz="2000" dirty="0" smtClean="0">
                <a:solidFill>
                  <a:srgbClr val="008000"/>
                </a:solidFill>
                <a:latin typeface="Comic Sans MS"/>
                <a:cs typeface="Comic Sans MS"/>
              </a:rPr>
              <a:t>B</a:t>
            </a:r>
            <a:r>
              <a:rPr lang="it-IT" sz="20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L</a:t>
            </a:r>
            <a:r>
              <a:rPr lang="it-IT" sz="20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experimental</a:t>
            </a:r>
            <a:r>
              <a:rPr lang="it-IT" sz="20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values</a:t>
            </a:r>
            <a:r>
              <a:rPr lang="it-IT" sz="2000" dirty="0" smtClean="0">
                <a:solidFill>
                  <a:srgbClr val="008000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Empty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red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dots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[upper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banded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curve]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refer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AFDMC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results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nuclear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AV4'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potential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plus the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two-body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N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interaction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alone. </a:t>
            </a:r>
          </a:p>
          <a:p>
            <a:pPr algn="just"/>
            <a:endParaRPr lang="it-IT" sz="20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20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Empty</a:t>
            </a:r>
            <a:r>
              <a:rPr lang="it-IT" sz="2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blue</a:t>
            </a:r>
            <a:r>
              <a:rPr lang="it-IT" sz="2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diamonds</a:t>
            </a:r>
            <a:r>
              <a:rPr lang="it-IT" sz="2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[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lower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banded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curve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] </a:t>
            </a:r>
            <a:r>
              <a:rPr lang="it-IT" sz="2000" dirty="0" smtClean="0">
                <a:solidFill>
                  <a:srgbClr val="3366FF"/>
                </a:solidFill>
                <a:latin typeface="Comic Sans MS"/>
                <a:cs typeface="Comic Sans MS"/>
              </a:rPr>
              <a:t>are the </a:t>
            </a:r>
            <a:r>
              <a:rPr lang="it-IT" sz="200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results</a:t>
            </a:r>
            <a:r>
              <a:rPr lang="it-IT" sz="2000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with</a:t>
            </a:r>
            <a:r>
              <a:rPr lang="it-IT" sz="2000" dirty="0" smtClean="0">
                <a:solidFill>
                  <a:srgbClr val="3366FF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inclusion</a:t>
            </a:r>
            <a:r>
              <a:rPr lang="it-IT" sz="2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three-body</a:t>
            </a:r>
            <a:r>
              <a:rPr lang="it-IT" sz="20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hyperon-nucleon</a:t>
            </a:r>
            <a:r>
              <a:rPr lang="it-IT" sz="2000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force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endParaRPr lang="it-IT" sz="12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1447800" y="3657600"/>
            <a:ext cx="6324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800" dirty="0" smtClean="0">
                <a:solidFill>
                  <a:srgbClr val="3366FF"/>
                </a:solidFill>
                <a:latin typeface="Comic Sans MS"/>
                <a:cs typeface="Comic Sans MS"/>
              </a:rPr>
              <a:t>D. </a:t>
            </a:r>
            <a:r>
              <a:rPr lang="it-IT" sz="180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Lonardoni</a:t>
            </a:r>
            <a:r>
              <a:rPr lang="it-IT" sz="1800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et</a:t>
            </a:r>
            <a:r>
              <a:rPr lang="it-IT" sz="1800" dirty="0" smtClean="0">
                <a:solidFill>
                  <a:srgbClr val="3366FF"/>
                </a:solidFill>
                <a:latin typeface="Comic Sans MS"/>
                <a:cs typeface="Comic Sans MS"/>
              </a:rPr>
              <a:t> al.</a:t>
            </a:r>
            <a:endParaRPr lang="it-IT" sz="180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29"/>
            <a:ext cx="4334147" cy="674335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388698" y="0"/>
            <a:ext cx="4755302" cy="6832641"/>
          </a:xfrm>
          <a:prstGeom prst="rect">
            <a:avLst/>
          </a:prstGeom>
          <a:solidFill>
            <a:srgbClr val="C8FFF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Appearence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hyperons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brings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maximum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mass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stable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neutron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star down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values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incompatible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with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recent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observation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 star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about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two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solar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masses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endParaRPr lang="it-IT" sz="16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It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clearly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appears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that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inclusion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YNN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forces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smtClean="0">
                <a:solidFill>
                  <a:srgbClr val="39961C"/>
                </a:solidFill>
                <a:latin typeface="Comic Sans MS"/>
                <a:cs typeface="Comic Sans MS"/>
              </a:rPr>
              <a:t>(curve </a:t>
            </a:r>
            <a:r>
              <a:rPr lang="it-IT" sz="1600" b="1" dirty="0" err="1" smtClean="0">
                <a:solidFill>
                  <a:srgbClr val="39961C"/>
                </a:solidFill>
                <a:latin typeface="Comic Sans MS"/>
                <a:cs typeface="Comic Sans MS"/>
              </a:rPr>
              <a:t>3</a:t>
            </a:r>
            <a:r>
              <a:rPr lang="it-IT" sz="1600" b="1" dirty="0" smtClean="0">
                <a:solidFill>
                  <a:srgbClr val="39961C"/>
                </a:solidFill>
                <a:latin typeface="Comic Sans MS"/>
                <a:cs typeface="Comic Sans MS"/>
              </a:rPr>
              <a:t>)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leads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to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large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increase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maximum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mass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although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resulting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value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still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below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two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solar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mass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line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endParaRPr lang="it-IT" sz="16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A precise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knowledge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level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can,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constraining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hyperon-nucleon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potentials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contribute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more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reliable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predictions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regarding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internal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neutrons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stars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, and in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particular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their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maximum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mass</a:t>
            </a:r>
          </a:p>
          <a:p>
            <a:pPr algn="just"/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It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motivation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perform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more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realistic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and sophisticated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studies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hyperonic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TBF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and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their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effects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on 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neutron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star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and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dynamics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since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they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have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pivotal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role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in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this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issue</a:t>
            </a:r>
            <a:endParaRPr lang="it-IT" sz="16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endParaRPr lang="it-IT" sz="16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seems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that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only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simultaneous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strong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repulsion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in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relevant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channels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could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significantly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raise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maximum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mass</a:t>
            </a:r>
          </a:p>
          <a:p>
            <a:pPr algn="just"/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E140pik_P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343400" cy="4596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4343400" y="76200"/>
            <a:ext cx="4800600" cy="66479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Binding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energies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inferred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assuming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correspond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peak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centroids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bumps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altough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they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depend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on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detail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bump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Spectrum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smoother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than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expected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(DWA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calculation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) and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experimental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energy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resolution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”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Therefore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it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vital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importance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to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perform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precision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spectroscopy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medium -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heavy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hypernculei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with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mass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resolution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comparable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to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or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better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than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energy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differences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core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excitation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in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order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to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further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investigate the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hyperon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deeply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boud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states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in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heavier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nuclei. </a:t>
            </a:r>
          </a:p>
          <a:p>
            <a:pPr algn="just"/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800" u="sng" dirty="0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(e,e’</a:t>
            </a:r>
            <a:r>
              <a:rPr lang="it-IT" sz="1800" u="sng" dirty="0" err="1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K</a:t>
            </a:r>
            <a:r>
              <a:rPr lang="it-IT" sz="1800" u="sng" dirty="0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) </a:t>
            </a:r>
            <a:r>
              <a:rPr lang="it-IT" sz="1800" u="sng" dirty="0" err="1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spectroscopy</a:t>
            </a:r>
            <a:r>
              <a:rPr lang="it-IT" sz="1800" u="sng" dirty="0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u="sng" dirty="0" err="1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is</a:t>
            </a:r>
            <a:r>
              <a:rPr lang="it-IT" sz="1800" u="sng" dirty="0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a </a:t>
            </a:r>
            <a:r>
              <a:rPr lang="it-IT" sz="1800" u="sng" dirty="0" err="1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very</a:t>
            </a:r>
            <a:r>
              <a:rPr lang="it-IT" sz="1800" u="sng" dirty="0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u="sng" dirty="0" err="1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promising</a:t>
            </a:r>
            <a:r>
              <a:rPr lang="it-IT" sz="1800" u="sng" dirty="0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u="sng" dirty="0" err="1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approach</a:t>
            </a:r>
            <a:r>
              <a:rPr lang="it-IT" sz="1800" u="sng" dirty="0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u="sng" dirty="0" err="1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to</a:t>
            </a:r>
            <a:r>
              <a:rPr lang="it-IT" sz="1800" u="sng" dirty="0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u="sng" dirty="0" err="1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this</a:t>
            </a:r>
            <a:r>
              <a:rPr lang="it-IT" sz="1800" u="sng" dirty="0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800" u="sng" dirty="0" err="1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probem</a:t>
            </a:r>
            <a:r>
              <a:rPr lang="it-IT" sz="1800" u="sng" dirty="0" smtClean="0">
                <a:solidFill>
                  <a:srgbClr val="0000FF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”</a:t>
            </a:r>
            <a:r>
              <a:rPr lang="it-IT" sz="1800" u="sng" dirty="0" smtClean="0">
                <a:solidFill>
                  <a:srgbClr val="FF0000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</a:p>
          <a:p>
            <a:pPr algn="just"/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(O.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Hashimoto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and H.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Tamura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Progr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Part. and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Nucl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Physic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57 (2006)</a:t>
            </a:r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0" y="5334000"/>
            <a:ext cx="43434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“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Up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now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these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data are the best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proof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ever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quasi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particle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motion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in a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strongly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interacting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system</a:t>
            </a:r>
            <a:r>
              <a:rPr lang="it-IT" sz="1800" dirty="0" smtClean="0">
                <a:latin typeface="Comic Sans MS"/>
                <a:cs typeface="Comic Sans MS"/>
              </a:rPr>
              <a:t>”</a:t>
            </a:r>
            <a:endParaRPr lang="it-IT" sz="18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1"/>
            <a:ext cx="4572000" cy="331029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3175433"/>
            <a:ext cx="4572000" cy="3682567"/>
          </a:xfrm>
          <a:prstGeom prst="rect">
            <a:avLst/>
          </a:prstGeom>
        </p:spPr>
      </p:pic>
      <p:pic>
        <p:nvPicPr>
          <p:cNvPr id="5" name="Picture 7" descr="E140pik_P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191000" cy="443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7"/>
          <p:cNvSpPr/>
          <p:nvPr/>
        </p:nvSpPr>
        <p:spPr bwMode="auto">
          <a:xfrm>
            <a:off x="6629400" y="228600"/>
            <a:ext cx="381000" cy="228600"/>
          </a:xfrm>
          <a:prstGeom prst="ellipse">
            <a:avLst/>
          </a:prstGeom>
          <a:solidFill>
            <a:srgbClr val="FF0000">
              <a:alpha val="0"/>
            </a:srgbClr>
          </a:solidFill>
          <a:ln w="9525" cap="flat" cmpd="sng" algn="ctr">
            <a:solidFill>
              <a:srgbClr val="FF0000">
                <a:alpha val="98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7010400" y="3657600"/>
            <a:ext cx="381000" cy="228600"/>
          </a:xfrm>
          <a:prstGeom prst="ellipse">
            <a:avLst/>
          </a:prstGeom>
          <a:solidFill>
            <a:srgbClr val="FF0000">
              <a:alpha val="0"/>
            </a:srgbClr>
          </a:solidFill>
          <a:ln w="9525" cap="flat" cmpd="sng" algn="ctr">
            <a:solidFill>
              <a:srgbClr val="FF0000">
                <a:alpha val="98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152400"/>
            <a:ext cx="4495800" cy="6432531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Millener-Motoba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calculations</a:t>
            </a:r>
            <a:endParaRPr lang="it-IT" sz="16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Particle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hole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calulation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weak-coupling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hole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states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(i.e. no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residual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-N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interaction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r>
              <a:rPr lang="it-IT" sz="1600" dirty="0" smtClean="0"/>
              <a:t>.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 algn="just">
              <a:buFontTx/>
              <a:buChar char="-"/>
            </a:pPr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Each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peak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does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correspond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more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than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one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proton-hole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state</a:t>
            </a: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-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Interpretation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not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difficult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because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configuration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mixing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effects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should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small</a:t>
            </a:r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-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Comparison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made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also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with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many-body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calculations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using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Auxiliary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Field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Diffusion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Monte Carlo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(AFDMC)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that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include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explicitely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three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body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forces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- Once the </a:t>
            </a:r>
            <a:r>
              <a:rPr lang="it-IT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single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particle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energies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are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known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AFMDC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can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used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try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determine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balance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between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spin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independent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components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N and </a:t>
            </a:r>
            <a:r>
              <a:rPr lang="it-IT" sz="16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NN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interactions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required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fit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single-particle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energies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across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entire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periodic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table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96" y="1524000"/>
            <a:ext cx="9171596" cy="35814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371600" y="381000"/>
            <a:ext cx="6324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kinematics</a:t>
            </a:r>
            <a:endParaRPr lang="it-IT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7493000" y="1863725"/>
            <a:ext cx="304800" cy="873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it-IT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7104063" y="1854200"/>
            <a:ext cx="146050" cy="873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1600200" y="1371600"/>
            <a:ext cx="5105400" cy="44608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/>
            <a:r>
              <a:rPr lang="en-US" sz="2000">
                <a:solidFill>
                  <a:schemeClr val="accent2"/>
                </a:solidFill>
                <a:latin typeface="Comic Sans MS" charset="0"/>
              </a:rPr>
              <a:t>Kaon Identification through Aerogels</a:t>
            </a:r>
            <a:endParaRPr lang="en-US" sz="2000" b="0">
              <a:latin typeface="Comic Sans MS" charset="0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517525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Comic Sans MS" charset="0"/>
              </a:rPr>
              <a:t>The PID Challenge</a:t>
            </a:r>
            <a:endParaRPr lang="en-US" sz="240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0" y="609600"/>
            <a:ext cx="9144000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lnSpc>
                <a:spcPct val="55000"/>
              </a:lnSpc>
              <a:spcBef>
                <a:spcPct val="50000"/>
              </a:spcBef>
            </a:pPr>
            <a:r>
              <a:rPr lang="en-US" sz="1800">
                <a:solidFill>
                  <a:srgbClr val="0000FF"/>
                </a:solidFill>
                <a:latin typeface="Comic Sans MS" charset="0"/>
              </a:rPr>
              <a:t> Very forward  angle  ---&gt;  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high</a:t>
            </a:r>
            <a:r>
              <a:rPr lang="en-US" sz="1800">
                <a:solidFill>
                  <a:srgbClr val="0000FF"/>
                </a:solidFill>
                <a:latin typeface="Comic Sans MS" charset="0"/>
              </a:rPr>
              <a:t> background of </a:t>
            </a:r>
            <a:r>
              <a:rPr lang="en-US" sz="1800">
                <a:solidFill>
                  <a:srgbClr val="FF0000"/>
                </a:solidFill>
              </a:rPr>
              <a:t>p</a:t>
            </a:r>
            <a:r>
              <a:rPr lang="en-US" sz="1800">
                <a:solidFill>
                  <a:srgbClr val="0000FF"/>
                </a:solidFill>
                <a:latin typeface="Comic Sans MS" charset="0"/>
              </a:rPr>
              <a:t> and 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p</a:t>
            </a:r>
          </a:p>
          <a:p>
            <a:pPr algn="l">
              <a:lnSpc>
                <a:spcPct val="55000"/>
              </a:lnSpc>
              <a:spcBef>
                <a:spcPct val="50000"/>
              </a:spcBef>
              <a:buFontTx/>
              <a:buChar char="-"/>
            </a:pPr>
            <a:r>
              <a:rPr lang="en-US" sz="1800" u="sng">
                <a:solidFill>
                  <a:srgbClr val="FF0000"/>
                </a:solidFill>
                <a:latin typeface="Comic Sans MS" charset="0"/>
              </a:rPr>
              <a:t>TOF and 2 aerogel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 in </a:t>
            </a:r>
            <a:r>
              <a:rPr lang="en-US" sz="1800" u="sng">
                <a:solidFill>
                  <a:srgbClr val="FF0000"/>
                </a:solidFill>
                <a:latin typeface="Comic Sans MS" charset="0"/>
              </a:rPr>
              <a:t>not sufficient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 for </a:t>
            </a:r>
            <a:r>
              <a:rPr lang="en-US" sz="1800" u="sng">
                <a:solidFill>
                  <a:srgbClr val="FF0000"/>
                </a:solidFill>
                <a:latin typeface="Comic Sans MS" charset="0"/>
              </a:rPr>
              <a:t>unambiguous K identification</a:t>
            </a:r>
            <a:r>
              <a:rPr lang="en-US" sz="1800">
                <a:solidFill>
                  <a:srgbClr val="FF0000"/>
                </a:solidFill>
                <a:latin typeface="Comic Sans MS" charset="0"/>
              </a:rPr>
              <a:t> !</a:t>
            </a:r>
            <a:endParaRPr lang="en-US" sz="1800">
              <a:solidFill>
                <a:srgbClr val="0000FF"/>
              </a:solidFill>
              <a:latin typeface="Times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1960563"/>
            <a:ext cx="3938588" cy="4821237"/>
            <a:chOff x="0" y="816"/>
            <a:chExt cx="2481" cy="3037"/>
          </a:xfrm>
        </p:grpSpPr>
        <p:sp>
          <p:nvSpPr>
            <p:cNvPr id="32787" name="Rectangle 8"/>
            <p:cNvSpPr>
              <a:spLocks noChangeArrowheads="1"/>
            </p:cNvSpPr>
            <p:nvPr/>
          </p:nvSpPr>
          <p:spPr bwMode="auto">
            <a:xfrm>
              <a:off x="133" y="2758"/>
              <a:ext cx="1374" cy="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788" name="Rectangle 9"/>
            <p:cNvSpPr>
              <a:spLocks noChangeArrowheads="1"/>
            </p:cNvSpPr>
            <p:nvPr/>
          </p:nvSpPr>
          <p:spPr bwMode="auto">
            <a:xfrm>
              <a:off x="459" y="2182"/>
              <a:ext cx="755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FFFF"/>
                  </a:solidFill>
                  <a:latin typeface="Comic Sans MS" charset="0"/>
                </a:rPr>
                <a:t>AERO1</a:t>
              </a:r>
            </a:p>
            <a:p>
              <a:pPr eaLnBrk="1" hangingPunct="1"/>
              <a:r>
                <a:rPr lang="en-US" sz="1800">
                  <a:solidFill>
                    <a:srgbClr val="00FFFF"/>
                  </a:solidFill>
                  <a:latin typeface="Comic Sans MS" charset="0"/>
                </a:rPr>
                <a:t> n=1.015</a:t>
              </a:r>
              <a:endParaRPr lang="it-IT" sz="2400">
                <a:solidFill>
                  <a:srgbClr val="00FFFF"/>
                </a:solidFill>
                <a:latin typeface="Comic Sans MS" charset="0"/>
              </a:endParaRPr>
            </a:p>
          </p:txBody>
        </p:sp>
        <p:sp>
          <p:nvSpPr>
            <p:cNvPr id="32789" name="Rectangle 10"/>
            <p:cNvSpPr>
              <a:spLocks noChangeArrowheads="1"/>
            </p:cNvSpPr>
            <p:nvPr/>
          </p:nvSpPr>
          <p:spPr bwMode="auto">
            <a:xfrm>
              <a:off x="1241" y="2182"/>
              <a:ext cx="755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1800">
                  <a:solidFill>
                    <a:schemeClr val="accent2"/>
                  </a:solidFill>
                  <a:latin typeface="Comic Sans MS" charset="0"/>
                </a:rPr>
                <a:t>AERO2</a:t>
              </a:r>
            </a:p>
            <a:p>
              <a:pPr eaLnBrk="1" hangingPunct="1"/>
              <a:r>
                <a:rPr lang="en-US" sz="1800">
                  <a:solidFill>
                    <a:schemeClr val="accent2"/>
                  </a:solidFill>
                  <a:latin typeface="Comic Sans MS" charset="0"/>
                </a:rPr>
                <a:t> n=1.055</a:t>
              </a:r>
              <a:endParaRPr lang="it-IT" sz="2400">
                <a:solidFill>
                  <a:schemeClr val="accent2"/>
                </a:solidFill>
                <a:latin typeface="Comic Sans MS" charset="0"/>
              </a:endParaRPr>
            </a:p>
          </p:txBody>
        </p:sp>
        <p:sp>
          <p:nvSpPr>
            <p:cNvPr id="32790" name="Rectangle 11"/>
            <p:cNvSpPr>
              <a:spLocks noChangeArrowheads="1"/>
            </p:cNvSpPr>
            <p:nvPr/>
          </p:nvSpPr>
          <p:spPr bwMode="auto">
            <a:xfrm>
              <a:off x="709" y="1137"/>
              <a:ext cx="266" cy="995"/>
            </a:xfrm>
            <a:prstGeom prst="rect">
              <a:avLst/>
            </a:prstGeom>
            <a:gradFill rotWithShape="0">
              <a:gsLst>
                <a:gs pos="0">
                  <a:srgbClr val="EFFFFF"/>
                </a:gs>
                <a:gs pos="50000">
                  <a:srgbClr val="CCFFFF"/>
                </a:gs>
                <a:gs pos="100000">
                  <a:srgbClr val="EFFFFF"/>
                </a:gs>
              </a:gsLst>
              <a:lin ang="0" scaled="1"/>
            </a:gradFill>
            <a:ln w="9525">
              <a:solidFill>
                <a:srgbClr val="EFFFFF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32791" name="Rectangle 12"/>
            <p:cNvSpPr>
              <a:spLocks noChangeArrowheads="1"/>
            </p:cNvSpPr>
            <p:nvPr/>
          </p:nvSpPr>
          <p:spPr bwMode="auto">
            <a:xfrm>
              <a:off x="1440" y="1137"/>
              <a:ext cx="266" cy="995"/>
            </a:xfrm>
            <a:prstGeom prst="rect">
              <a:avLst/>
            </a:prstGeom>
            <a:gradFill rotWithShape="0">
              <a:gsLst>
                <a:gs pos="0">
                  <a:srgbClr val="DDFFFF"/>
                </a:gs>
                <a:gs pos="50000">
                  <a:srgbClr val="00FFFF"/>
                </a:gs>
                <a:gs pos="100000">
                  <a:srgbClr val="DDFFFF"/>
                </a:gs>
              </a:gsLst>
              <a:lin ang="0" scaled="1"/>
            </a:gradFill>
            <a:ln w="9525">
              <a:solidFill>
                <a:srgbClr val="EFFFFF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it-IT"/>
            </a:p>
          </p:txBody>
        </p:sp>
        <p:sp>
          <p:nvSpPr>
            <p:cNvPr id="32792" name="Line 13"/>
            <p:cNvSpPr>
              <a:spLocks noChangeShapeType="1"/>
            </p:cNvSpPr>
            <p:nvPr/>
          </p:nvSpPr>
          <p:spPr bwMode="auto">
            <a:xfrm>
              <a:off x="487" y="1311"/>
              <a:ext cx="1566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2793" name="Line 14"/>
            <p:cNvSpPr>
              <a:spLocks noChangeShapeType="1"/>
            </p:cNvSpPr>
            <p:nvPr/>
          </p:nvSpPr>
          <p:spPr bwMode="auto">
            <a:xfrm>
              <a:off x="494" y="1582"/>
              <a:ext cx="1567" cy="1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2794" name="Line 15"/>
            <p:cNvSpPr>
              <a:spLocks noChangeShapeType="1"/>
            </p:cNvSpPr>
            <p:nvPr/>
          </p:nvSpPr>
          <p:spPr bwMode="auto">
            <a:xfrm>
              <a:off x="487" y="1861"/>
              <a:ext cx="1566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2795" name="Rectangle 16"/>
            <p:cNvSpPr>
              <a:spLocks noChangeArrowheads="1"/>
            </p:cNvSpPr>
            <p:nvPr/>
          </p:nvSpPr>
          <p:spPr bwMode="auto">
            <a:xfrm>
              <a:off x="277" y="1126"/>
              <a:ext cx="219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Comic Sans MS" charset="0"/>
                </a:rPr>
                <a:t>p</a:t>
              </a:r>
              <a:endParaRPr lang="it-IT" sz="2400">
                <a:solidFill>
                  <a:srgbClr val="66FF66"/>
                </a:solidFill>
                <a:latin typeface="Comic Sans MS" charset="0"/>
              </a:endParaRPr>
            </a:p>
          </p:txBody>
        </p:sp>
        <p:sp>
          <p:nvSpPr>
            <p:cNvPr id="32796" name="Rectangle 17"/>
            <p:cNvSpPr>
              <a:spLocks noChangeArrowheads="1"/>
            </p:cNvSpPr>
            <p:nvPr/>
          </p:nvSpPr>
          <p:spPr bwMode="auto">
            <a:xfrm>
              <a:off x="277" y="1434"/>
              <a:ext cx="22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00FF"/>
                  </a:solidFill>
                  <a:latin typeface="Comic Sans MS" charset="0"/>
                </a:rPr>
                <a:t>k</a:t>
              </a:r>
              <a:endParaRPr lang="it-IT" sz="2400">
                <a:solidFill>
                  <a:srgbClr val="FF66CC"/>
                </a:solidFill>
                <a:latin typeface="Comic Sans MS" charset="0"/>
              </a:endParaRPr>
            </a:p>
          </p:txBody>
        </p:sp>
        <p:sp>
          <p:nvSpPr>
            <p:cNvPr id="32797" name="Rectangle 18"/>
            <p:cNvSpPr>
              <a:spLocks noChangeArrowheads="1"/>
            </p:cNvSpPr>
            <p:nvPr/>
          </p:nvSpPr>
          <p:spPr bwMode="auto">
            <a:xfrm>
              <a:off x="265" y="1683"/>
              <a:ext cx="23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2800">
                  <a:solidFill>
                    <a:srgbClr val="00FF00"/>
                  </a:solidFill>
                </a:rPr>
                <a:t>p</a:t>
              </a:r>
              <a:endParaRPr lang="it-IT" sz="2400">
                <a:solidFill>
                  <a:schemeClr val="accent2"/>
                </a:solidFill>
                <a:latin typeface="Comic Sans MS" charset="0"/>
              </a:endParaRPr>
            </a:p>
          </p:txBody>
        </p:sp>
        <p:sp>
          <p:nvSpPr>
            <p:cNvPr id="32798" name="Freeform 19"/>
            <p:cNvSpPr>
              <a:spLocks/>
            </p:cNvSpPr>
            <p:nvPr/>
          </p:nvSpPr>
          <p:spPr bwMode="auto">
            <a:xfrm rot="-726887">
              <a:off x="1588" y="1785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799" name="Freeform 20"/>
            <p:cNvSpPr>
              <a:spLocks/>
            </p:cNvSpPr>
            <p:nvPr/>
          </p:nvSpPr>
          <p:spPr bwMode="auto">
            <a:xfrm rot="625817">
              <a:off x="1575" y="1582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00" name="Freeform 21"/>
            <p:cNvSpPr>
              <a:spLocks/>
            </p:cNvSpPr>
            <p:nvPr/>
          </p:nvSpPr>
          <p:spPr bwMode="auto">
            <a:xfrm rot="585623">
              <a:off x="1588" y="1898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01" name="Freeform 22"/>
            <p:cNvSpPr>
              <a:spLocks/>
            </p:cNvSpPr>
            <p:nvPr/>
          </p:nvSpPr>
          <p:spPr bwMode="auto">
            <a:xfrm rot="-1069943">
              <a:off x="1499" y="1461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02" name="Freeform 23"/>
            <p:cNvSpPr>
              <a:spLocks/>
            </p:cNvSpPr>
            <p:nvPr/>
          </p:nvSpPr>
          <p:spPr bwMode="auto">
            <a:xfrm rot="-527185">
              <a:off x="1499" y="1522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03" name="Freeform 24"/>
            <p:cNvSpPr>
              <a:spLocks/>
            </p:cNvSpPr>
            <p:nvPr/>
          </p:nvSpPr>
          <p:spPr bwMode="auto">
            <a:xfrm rot="1659467">
              <a:off x="1499" y="1647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04" name="Freeform 25"/>
            <p:cNvSpPr>
              <a:spLocks/>
            </p:cNvSpPr>
            <p:nvPr/>
          </p:nvSpPr>
          <p:spPr bwMode="auto">
            <a:xfrm>
              <a:off x="1440" y="1537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05" name="Freeform 26"/>
            <p:cNvSpPr>
              <a:spLocks/>
            </p:cNvSpPr>
            <p:nvPr/>
          </p:nvSpPr>
          <p:spPr bwMode="auto">
            <a:xfrm rot="2263499">
              <a:off x="1453" y="1932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06" name="Freeform 27"/>
            <p:cNvSpPr>
              <a:spLocks/>
            </p:cNvSpPr>
            <p:nvPr/>
          </p:nvSpPr>
          <p:spPr bwMode="auto">
            <a:xfrm rot="625817">
              <a:off x="844" y="1853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07" name="Freeform 28"/>
            <p:cNvSpPr>
              <a:spLocks/>
            </p:cNvSpPr>
            <p:nvPr/>
          </p:nvSpPr>
          <p:spPr bwMode="auto">
            <a:xfrm rot="-1069943">
              <a:off x="768" y="1732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08" name="Freeform 29"/>
            <p:cNvSpPr>
              <a:spLocks/>
            </p:cNvSpPr>
            <p:nvPr/>
          </p:nvSpPr>
          <p:spPr bwMode="auto">
            <a:xfrm rot="-1069943">
              <a:off x="768" y="1763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09" name="Freeform 30"/>
            <p:cNvSpPr>
              <a:spLocks/>
            </p:cNvSpPr>
            <p:nvPr/>
          </p:nvSpPr>
          <p:spPr bwMode="auto">
            <a:xfrm rot="1659467">
              <a:off x="768" y="1918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10" name="Freeform 31"/>
            <p:cNvSpPr>
              <a:spLocks/>
            </p:cNvSpPr>
            <p:nvPr/>
          </p:nvSpPr>
          <p:spPr bwMode="auto">
            <a:xfrm>
              <a:off x="709" y="1808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11" name="Freeform 32"/>
            <p:cNvSpPr>
              <a:spLocks/>
            </p:cNvSpPr>
            <p:nvPr/>
          </p:nvSpPr>
          <p:spPr bwMode="auto">
            <a:xfrm rot="625817">
              <a:off x="1588" y="1861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12" name="Freeform 33"/>
            <p:cNvSpPr>
              <a:spLocks/>
            </p:cNvSpPr>
            <p:nvPr/>
          </p:nvSpPr>
          <p:spPr bwMode="auto">
            <a:xfrm rot="-1069943">
              <a:off x="1512" y="1740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13" name="Freeform 34"/>
            <p:cNvSpPr>
              <a:spLocks/>
            </p:cNvSpPr>
            <p:nvPr/>
          </p:nvSpPr>
          <p:spPr bwMode="auto">
            <a:xfrm rot="-1069943">
              <a:off x="1512" y="1770"/>
              <a:ext cx="347" cy="45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14" name="Freeform 35"/>
            <p:cNvSpPr>
              <a:spLocks/>
            </p:cNvSpPr>
            <p:nvPr/>
          </p:nvSpPr>
          <p:spPr bwMode="auto">
            <a:xfrm rot="1659467">
              <a:off x="1512" y="1925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15" name="Freeform 36"/>
            <p:cNvSpPr>
              <a:spLocks/>
            </p:cNvSpPr>
            <p:nvPr/>
          </p:nvSpPr>
          <p:spPr bwMode="auto">
            <a:xfrm>
              <a:off x="1453" y="1815"/>
              <a:ext cx="347" cy="46"/>
            </a:xfrm>
            <a:custGeom>
              <a:avLst/>
              <a:gdLst>
                <a:gd name="T0" fmla="*/ 0 w 534"/>
                <a:gd name="T1" fmla="*/ 1 h 72"/>
                <a:gd name="T2" fmla="*/ 1 w 534"/>
                <a:gd name="T3" fmla="*/ 1 h 72"/>
                <a:gd name="T4" fmla="*/ 1 w 534"/>
                <a:gd name="T5" fmla="*/ 1 h 72"/>
                <a:gd name="T6" fmla="*/ 1 w 534"/>
                <a:gd name="T7" fmla="*/ 0 h 72"/>
                <a:gd name="T8" fmla="*/ 1 w 534"/>
                <a:gd name="T9" fmla="*/ 1 h 72"/>
                <a:gd name="T10" fmla="*/ 1 w 534"/>
                <a:gd name="T11" fmla="*/ 0 h 72"/>
                <a:gd name="T12" fmla="*/ 1 w 534"/>
                <a:gd name="T13" fmla="*/ 1 h 72"/>
                <a:gd name="T14" fmla="*/ 1 w 534"/>
                <a:gd name="T15" fmla="*/ 1 h 72"/>
                <a:gd name="T16" fmla="*/ 1 w 534"/>
                <a:gd name="T17" fmla="*/ 1 h 72"/>
                <a:gd name="T18" fmla="*/ 1 w 534"/>
                <a:gd name="T19" fmla="*/ 1 h 7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72"/>
                <a:gd name="T32" fmla="*/ 534 w 534"/>
                <a:gd name="T33" fmla="*/ 72 h 7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72">
                  <a:moveTo>
                    <a:pt x="0" y="72"/>
                  </a:moveTo>
                  <a:cubicBezTo>
                    <a:pt x="21" y="41"/>
                    <a:pt x="42" y="10"/>
                    <a:pt x="63" y="9"/>
                  </a:cubicBezTo>
                  <a:cubicBezTo>
                    <a:pt x="84" y="8"/>
                    <a:pt x="104" y="64"/>
                    <a:pt x="125" y="63"/>
                  </a:cubicBezTo>
                  <a:cubicBezTo>
                    <a:pt x="146" y="62"/>
                    <a:pt x="167" y="0"/>
                    <a:pt x="188" y="0"/>
                  </a:cubicBezTo>
                  <a:cubicBezTo>
                    <a:pt x="209" y="0"/>
                    <a:pt x="230" y="63"/>
                    <a:pt x="251" y="63"/>
                  </a:cubicBezTo>
                  <a:cubicBezTo>
                    <a:pt x="272" y="63"/>
                    <a:pt x="294" y="0"/>
                    <a:pt x="314" y="0"/>
                  </a:cubicBezTo>
                  <a:cubicBezTo>
                    <a:pt x="334" y="0"/>
                    <a:pt x="355" y="60"/>
                    <a:pt x="374" y="60"/>
                  </a:cubicBezTo>
                  <a:cubicBezTo>
                    <a:pt x="393" y="60"/>
                    <a:pt x="412" y="3"/>
                    <a:pt x="431" y="3"/>
                  </a:cubicBezTo>
                  <a:cubicBezTo>
                    <a:pt x="450" y="3"/>
                    <a:pt x="474" y="57"/>
                    <a:pt x="491" y="63"/>
                  </a:cubicBezTo>
                  <a:cubicBezTo>
                    <a:pt x="508" y="69"/>
                    <a:pt x="521" y="53"/>
                    <a:pt x="534" y="38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16" name="Rectangle 37"/>
            <p:cNvSpPr>
              <a:spLocks noChangeArrowheads="1"/>
            </p:cNvSpPr>
            <p:nvPr/>
          </p:nvSpPr>
          <p:spPr bwMode="auto">
            <a:xfrm>
              <a:off x="0" y="816"/>
              <a:ext cx="2481" cy="30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817" name="Rectangle 38"/>
            <p:cNvSpPr>
              <a:spLocks noChangeArrowheads="1"/>
            </p:cNvSpPr>
            <p:nvPr/>
          </p:nvSpPr>
          <p:spPr bwMode="auto">
            <a:xfrm>
              <a:off x="432" y="912"/>
              <a:ext cx="1399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1800" b="0">
                  <a:latin typeface="Comic Sans MS" charset="0"/>
                </a:rPr>
                <a:t>p</a:t>
              </a:r>
              <a:r>
                <a:rPr lang="en-US" sz="1800" b="0" baseline="-25000">
                  <a:latin typeface="Comic Sans MS" charset="0"/>
                </a:rPr>
                <a:t>h</a:t>
              </a:r>
              <a:r>
                <a:rPr lang="en-US" sz="1800" b="0">
                  <a:latin typeface="Comic Sans MS" charset="0"/>
                </a:rPr>
                <a:t> = 1.7 : 2.5 GeV/c</a:t>
              </a:r>
              <a:endParaRPr lang="it-IT" sz="1800">
                <a:solidFill>
                  <a:schemeClr val="accent2"/>
                </a:solidFill>
                <a:latin typeface="Comic Sans MS" charset="0"/>
              </a:endParaRPr>
            </a:p>
          </p:txBody>
        </p:sp>
        <p:sp>
          <p:nvSpPr>
            <p:cNvPr id="32818" name="Rectangle 39"/>
            <p:cNvSpPr>
              <a:spLocks noChangeArrowheads="1"/>
            </p:cNvSpPr>
            <p:nvPr/>
          </p:nvSpPr>
          <p:spPr bwMode="auto">
            <a:xfrm>
              <a:off x="137" y="3382"/>
              <a:ext cx="134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FF0000"/>
                  </a:solidFill>
                  <a:latin typeface="Verdana" charset="0"/>
                </a:rPr>
                <a:t>Protons = A1•A2</a:t>
              </a:r>
              <a:endParaRPr lang="it-IT" sz="2400" b="0">
                <a:latin typeface="Verdana" charset="0"/>
              </a:endParaRPr>
            </a:p>
          </p:txBody>
        </p:sp>
        <p:sp>
          <p:nvSpPr>
            <p:cNvPr id="32819" name="Line 40"/>
            <p:cNvSpPr>
              <a:spLocks noChangeShapeType="1"/>
            </p:cNvSpPr>
            <p:nvPr/>
          </p:nvSpPr>
          <p:spPr bwMode="auto">
            <a:xfrm>
              <a:off x="901" y="3398"/>
              <a:ext cx="13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0" name="Line 41"/>
            <p:cNvSpPr>
              <a:spLocks noChangeShapeType="1"/>
            </p:cNvSpPr>
            <p:nvPr/>
          </p:nvSpPr>
          <p:spPr bwMode="auto">
            <a:xfrm>
              <a:off x="1152" y="3398"/>
              <a:ext cx="13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21" name="Rectangle 42"/>
            <p:cNvSpPr>
              <a:spLocks noChangeArrowheads="1"/>
            </p:cNvSpPr>
            <p:nvPr/>
          </p:nvSpPr>
          <p:spPr bwMode="auto">
            <a:xfrm>
              <a:off x="148" y="2765"/>
              <a:ext cx="132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11E644"/>
                  </a:solidFill>
                  <a:latin typeface="Verdana" charset="0"/>
                </a:rPr>
                <a:t>Pions    = A1•A2</a:t>
              </a:r>
              <a:endParaRPr lang="it-IT" sz="2400" b="0">
                <a:latin typeface="Verdana" charset="0"/>
              </a:endParaRPr>
            </a:p>
          </p:txBody>
        </p:sp>
        <p:sp>
          <p:nvSpPr>
            <p:cNvPr id="32822" name="Rectangle 43"/>
            <p:cNvSpPr>
              <a:spLocks noChangeArrowheads="1"/>
            </p:cNvSpPr>
            <p:nvPr/>
          </p:nvSpPr>
          <p:spPr bwMode="auto">
            <a:xfrm>
              <a:off x="148" y="3062"/>
              <a:ext cx="133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/>
              <a:r>
                <a:rPr lang="en-US" sz="1800" b="0">
                  <a:solidFill>
                    <a:srgbClr val="0000FF"/>
                  </a:solidFill>
                  <a:latin typeface="Verdana" charset="0"/>
                </a:rPr>
                <a:t>Kaons   = A1•A2</a:t>
              </a:r>
              <a:endParaRPr lang="it-IT" sz="2400" b="0">
                <a:latin typeface="Verdana" charset="0"/>
              </a:endParaRPr>
            </a:p>
          </p:txBody>
        </p:sp>
        <p:sp>
          <p:nvSpPr>
            <p:cNvPr id="32823" name="Line 44"/>
            <p:cNvSpPr>
              <a:spLocks noChangeShapeType="1"/>
            </p:cNvSpPr>
            <p:nvPr/>
          </p:nvSpPr>
          <p:spPr bwMode="auto">
            <a:xfrm>
              <a:off x="945" y="3102"/>
              <a:ext cx="133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4478338" y="1889125"/>
            <a:ext cx="4430712" cy="4892675"/>
            <a:chOff x="2821" y="758"/>
            <a:chExt cx="2791" cy="3082"/>
          </a:xfrm>
        </p:grpSpPr>
        <p:pic>
          <p:nvPicPr>
            <p:cNvPr id="32777" name="Picture 4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816"/>
              <a:ext cx="2725" cy="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8" name="Rectangle 47"/>
            <p:cNvSpPr>
              <a:spLocks noChangeArrowheads="1"/>
            </p:cNvSpPr>
            <p:nvPr/>
          </p:nvSpPr>
          <p:spPr bwMode="auto">
            <a:xfrm>
              <a:off x="2821" y="758"/>
              <a:ext cx="2791" cy="308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779" name="Rectangle 48"/>
            <p:cNvSpPr>
              <a:spLocks noChangeArrowheads="1"/>
            </p:cNvSpPr>
            <p:nvPr/>
          </p:nvSpPr>
          <p:spPr bwMode="auto">
            <a:xfrm>
              <a:off x="4664" y="1488"/>
              <a:ext cx="219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FF0000"/>
                  </a:solidFill>
                  <a:latin typeface="Comic Sans MS" charset="0"/>
                </a:rPr>
                <a:t>p</a:t>
              </a:r>
              <a:endParaRPr lang="it-IT" sz="2400">
                <a:solidFill>
                  <a:srgbClr val="66FF66"/>
                </a:solidFill>
                <a:latin typeface="Comic Sans MS" charset="0"/>
              </a:endParaRPr>
            </a:p>
          </p:txBody>
        </p:sp>
        <p:sp>
          <p:nvSpPr>
            <p:cNvPr id="32780" name="Rectangle 49"/>
            <p:cNvSpPr>
              <a:spLocks noChangeArrowheads="1"/>
            </p:cNvSpPr>
            <p:nvPr/>
          </p:nvSpPr>
          <p:spPr bwMode="auto">
            <a:xfrm>
              <a:off x="4290" y="1248"/>
              <a:ext cx="22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00FF"/>
                  </a:solidFill>
                  <a:latin typeface="Comic Sans MS" charset="0"/>
                </a:rPr>
                <a:t>k</a:t>
              </a:r>
              <a:endParaRPr lang="it-IT" sz="2400">
                <a:solidFill>
                  <a:srgbClr val="FF66CC"/>
                </a:solidFill>
                <a:latin typeface="Comic Sans MS" charset="0"/>
              </a:endParaRPr>
            </a:p>
          </p:txBody>
        </p:sp>
        <p:sp>
          <p:nvSpPr>
            <p:cNvPr id="32781" name="AutoShape 50"/>
            <p:cNvSpPr>
              <a:spLocks noChangeArrowheads="1"/>
            </p:cNvSpPr>
            <p:nvPr/>
          </p:nvSpPr>
          <p:spPr bwMode="auto">
            <a:xfrm rot="1304804" flipH="1">
              <a:off x="3589" y="1525"/>
              <a:ext cx="99" cy="395"/>
            </a:xfrm>
            <a:prstGeom prst="downArrow">
              <a:avLst>
                <a:gd name="adj1" fmla="val 50000"/>
                <a:gd name="adj2" fmla="val 99747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782" name="Rectangle 51"/>
            <p:cNvSpPr>
              <a:spLocks noChangeArrowheads="1"/>
            </p:cNvSpPr>
            <p:nvPr/>
          </p:nvSpPr>
          <p:spPr bwMode="auto">
            <a:xfrm>
              <a:off x="3202" y="1296"/>
              <a:ext cx="860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2000" b="0">
                  <a:solidFill>
                    <a:srgbClr val="FF0000"/>
                  </a:solidFill>
                  <a:latin typeface="Comic Sans MS" charset="0"/>
                </a:rPr>
                <a:t>All events</a:t>
              </a:r>
              <a:endParaRPr lang="it-IT" sz="2400">
                <a:solidFill>
                  <a:srgbClr val="FF5050"/>
                </a:solidFill>
                <a:latin typeface="Comic Sans MS" charset="0"/>
              </a:endParaRPr>
            </a:p>
          </p:txBody>
        </p:sp>
        <p:sp>
          <p:nvSpPr>
            <p:cNvPr id="32783" name="AutoShape 52"/>
            <p:cNvSpPr>
              <a:spLocks noChangeArrowheads="1"/>
            </p:cNvSpPr>
            <p:nvPr/>
          </p:nvSpPr>
          <p:spPr bwMode="auto">
            <a:xfrm>
              <a:off x="4298" y="1536"/>
              <a:ext cx="88" cy="449"/>
            </a:xfrm>
            <a:prstGeom prst="downArrow">
              <a:avLst>
                <a:gd name="adj1" fmla="val 50000"/>
                <a:gd name="adj2" fmla="val 127557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784" name="Rectangle 53"/>
            <p:cNvSpPr>
              <a:spLocks noChangeArrowheads="1"/>
            </p:cNvSpPr>
            <p:nvPr/>
          </p:nvSpPr>
          <p:spPr bwMode="auto">
            <a:xfrm>
              <a:off x="3934" y="1008"/>
              <a:ext cx="23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2800">
                  <a:solidFill>
                    <a:srgbClr val="00FF00"/>
                  </a:solidFill>
                </a:rPr>
                <a:t>p</a:t>
              </a:r>
              <a:endParaRPr lang="it-IT" sz="2400">
                <a:solidFill>
                  <a:srgbClr val="333399"/>
                </a:solidFill>
                <a:latin typeface="Comic Sans MS" charset="0"/>
              </a:endParaRPr>
            </a:p>
          </p:txBody>
        </p:sp>
        <p:sp>
          <p:nvSpPr>
            <p:cNvPr id="32785" name="AutoShape 54"/>
            <p:cNvSpPr>
              <a:spLocks noChangeArrowheads="1"/>
            </p:cNvSpPr>
            <p:nvPr/>
          </p:nvSpPr>
          <p:spPr bwMode="auto">
            <a:xfrm>
              <a:off x="4298" y="2575"/>
              <a:ext cx="88" cy="449"/>
            </a:xfrm>
            <a:prstGeom prst="downArrow">
              <a:avLst>
                <a:gd name="adj1" fmla="val 50000"/>
                <a:gd name="adj2" fmla="val 127557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it-IT"/>
            </a:p>
          </p:txBody>
        </p:sp>
        <p:sp>
          <p:nvSpPr>
            <p:cNvPr id="32786" name="Rectangle 55"/>
            <p:cNvSpPr>
              <a:spLocks noChangeArrowheads="1"/>
            </p:cNvSpPr>
            <p:nvPr/>
          </p:nvSpPr>
          <p:spPr bwMode="auto">
            <a:xfrm>
              <a:off x="4334" y="2458"/>
              <a:ext cx="22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eaLnBrk="1" hangingPunct="1"/>
              <a:r>
                <a:rPr lang="en-US" sz="2400">
                  <a:solidFill>
                    <a:srgbClr val="0000FF"/>
                  </a:solidFill>
                  <a:latin typeface="Comic Sans MS" charset="0"/>
                </a:rPr>
                <a:t>k</a:t>
              </a:r>
              <a:endParaRPr lang="it-IT" sz="2400">
                <a:solidFill>
                  <a:srgbClr val="FF66CC"/>
                </a:solidFill>
                <a:latin typeface="Comic Sans MS" charset="0"/>
              </a:endParaRPr>
            </a:p>
          </p:txBody>
        </p:sp>
      </p:grpSp>
      <p:sp>
        <p:nvSpPr>
          <p:cNvPr id="58" name="Segnaposto numero diapositiva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43A-11EF-314C-B6C3-65714721A36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275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time_kaon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524000"/>
            <a:ext cx="6118225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457200" y="0"/>
            <a:ext cx="8145463" cy="65881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/>
            <a:r>
              <a:rPr lang="it-IT" sz="3200">
                <a:solidFill>
                  <a:srgbClr val="E0FB42"/>
                </a:solidFill>
                <a:latin typeface="Comic Sans MS" charset="0"/>
              </a:rPr>
              <a:t>RICH – PID – Effect of ‘Kaon selection </a:t>
            </a:r>
            <a:endParaRPr lang="it-IT" sz="2400" b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190750" y="2139950"/>
            <a:ext cx="323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/>
            <a:r>
              <a:rPr lang="it-IT" sz="2000" b="0">
                <a:solidFill>
                  <a:schemeClr val="accent2"/>
                </a:solidFill>
              </a:rPr>
              <a:t>p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955925" y="2212975"/>
            <a:ext cx="3333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/>
            <a:r>
              <a:rPr lang="it-IT" sz="1600">
                <a:solidFill>
                  <a:schemeClr val="accent2"/>
                </a:solidFill>
                <a:latin typeface="Verdana" charset="0"/>
              </a:rPr>
              <a:t>P</a:t>
            </a:r>
          </a:p>
        </p:txBody>
      </p:sp>
      <p:sp>
        <p:nvSpPr>
          <p:cNvPr id="34822" name="Line 6"/>
          <p:cNvSpPr>
            <a:spLocks noChangeShapeType="1"/>
          </p:cNvSpPr>
          <p:nvPr/>
        </p:nvSpPr>
        <p:spPr bwMode="auto">
          <a:xfrm>
            <a:off x="2622550" y="3268663"/>
            <a:ext cx="0" cy="5746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2489200" y="2860675"/>
            <a:ext cx="341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/>
            <a:r>
              <a:rPr lang="it-IT" sz="1600">
                <a:solidFill>
                  <a:srgbClr val="FF0000"/>
                </a:solidFill>
                <a:latin typeface="Verdana" charset="0"/>
              </a:rPr>
              <a:t>K</a:t>
            </a: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882650" y="609600"/>
            <a:ext cx="6711950" cy="411163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it-IT" sz="1800">
                <a:solidFill>
                  <a:schemeClr val="accent2"/>
                </a:solidFill>
                <a:latin typeface="Comic Sans MS" charset="0"/>
              </a:rPr>
              <a:t>Coincidence Time selecting kaons on Aerogels and on RICH</a:t>
            </a:r>
            <a:endParaRPr lang="it-IT" sz="1800" b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1362075" y="1700213"/>
            <a:ext cx="1038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/>
            <a:r>
              <a:rPr lang="it-IT" sz="1600">
                <a:solidFill>
                  <a:srgbClr val="FF0000"/>
                </a:solidFill>
                <a:latin typeface="Verdana" charset="0"/>
              </a:rPr>
              <a:t>AERO K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4419600" y="1700213"/>
            <a:ext cx="23415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 eaLnBrk="1" hangingPunct="1"/>
            <a:r>
              <a:rPr lang="it-IT" sz="1600">
                <a:solidFill>
                  <a:srgbClr val="FF0000"/>
                </a:solidFill>
                <a:latin typeface="Verdana" charset="0"/>
              </a:rPr>
              <a:t>AERO K &amp;&amp; RICH K</a:t>
            </a:r>
          </a:p>
        </p:txBody>
      </p:sp>
      <p:sp>
        <p:nvSpPr>
          <p:cNvPr id="34827" name="Rectangle 12"/>
          <p:cNvSpPr>
            <a:spLocks noChangeArrowheads="1"/>
          </p:cNvSpPr>
          <p:nvPr/>
        </p:nvSpPr>
        <p:spPr bwMode="auto">
          <a:xfrm>
            <a:off x="7245350" y="3276600"/>
            <a:ext cx="1898650" cy="17938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it-IT" sz="2400">
                <a:solidFill>
                  <a:schemeClr val="bg1"/>
                </a:solidFill>
                <a:latin typeface="Comic Sans MS" charset="0"/>
              </a:rPr>
              <a:t>Pion rejection factor ~ 1000</a:t>
            </a:r>
            <a:endParaRPr lang="it-IT" sz="1800" b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6AF9-1A05-4D43-BBBD-6B963426B97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6" name="Object 2"/>
          <p:cNvGraphicFramePr>
            <a:graphicFrameLocks noChangeAspect="1"/>
          </p:cNvGraphicFramePr>
          <p:nvPr/>
        </p:nvGraphicFramePr>
        <p:xfrm>
          <a:off x="2895600" y="762000"/>
          <a:ext cx="2667000" cy="1881188"/>
        </p:xfrm>
        <a:graphic>
          <a:graphicData uri="http://schemas.openxmlformats.org/presentationml/2006/ole">
            <p:oleObj spid="_x0000_s65549" name="Photo Editor Photo" r:id="rId4" imgW="6095238" imgH="4571429" progId="">
              <p:embed/>
            </p:oleObj>
          </a:graphicData>
        </a:graphic>
      </p:graphicFrame>
      <p:pic>
        <p:nvPicPr>
          <p:cNvPr id="57349" name="Picture 3" descr="IMG_0453"/>
          <p:cNvPicPr>
            <a:picLocks noChangeAspect="1" noChangeArrowheads="1"/>
          </p:cNvPicPr>
          <p:nvPr/>
        </p:nvPicPr>
        <p:blipFill>
          <a:blip r:embed="rId5"/>
          <a:srcRect r="9238"/>
          <a:stretch>
            <a:fillRect/>
          </a:stretch>
        </p:blipFill>
        <p:spPr bwMode="auto">
          <a:xfrm>
            <a:off x="0" y="762000"/>
            <a:ext cx="2360613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 Box 5"/>
          <p:cNvSpPr txBox="1">
            <a:spLocks noChangeArrowheads="1"/>
          </p:cNvSpPr>
          <p:nvPr/>
        </p:nvSpPr>
        <p:spPr bwMode="auto">
          <a:xfrm>
            <a:off x="1371600" y="76200"/>
            <a:ext cx="6834188" cy="658813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it-IT" sz="3200">
                <a:solidFill>
                  <a:srgbClr val="FEF849"/>
                </a:solidFill>
                <a:latin typeface="Comic Sans MS" pitchFamily="-84" charset="0"/>
              </a:rPr>
              <a:t>The </a:t>
            </a:r>
            <a:r>
              <a:rPr lang="it-IT" sz="3200">
                <a:solidFill>
                  <a:schemeClr val="bg1"/>
                </a:solidFill>
                <a:latin typeface="Comic Sans MS" pitchFamily="-84" charset="0"/>
              </a:rPr>
              <a:t>R</a:t>
            </a:r>
            <a:r>
              <a:rPr lang="it-IT" sz="2800">
                <a:solidFill>
                  <a:schemeClr val="bg1"/>
                </a:solidFill>
                <a:latin typeface="Comic Sans MS" pitchFamily="-84" charset="0"/>
              </a:rPr>
              <a:t>ICH detector</a:t>
            </a:r>
            <a:r>
              <a:rPr lang="it-IT" sz="2800">
                <a:solidFill>
                  <a:srgbClr val="FEF849"/>
                </a:solidFill>
                <a:latin typeface="Comic Sans MS" pitchFamily="-84" charset="0"/>
              </a:rPr>
              <a:t> at Jefferson Lab</a:t>
            </a:r>
            <a:endParaRPr lang="it-IT" sz="1800" b="0">
              <a:solidFill>
                <a:srgbClr val="FEF849"/>
              </a:solidFill>
              <a:latin typeface="Verdana" pitchFamily="-8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2743200"/>
            <a:ext cx="5638800" cy="4114800"/>
            <a:chOff x="280" y="245"/>
            <a:chExt cx="5304" cy="3908"/>
          </a:xfrm>
        </p:grpSpPr>
        <p:pic>
          <p:nvPicPr>
            <p:cNvPr id="57355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6" y="245"/>
              <a:ext cx="5208" cy="3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6" name="Rectangle 8"/>
            <p:cNvSpPr>
              <a:spLocks noChangeArrowheads="1"/>
            </p:cNvSpPr>
            <p:nvPr/>
          </p:nvSpPr>
          <p:spPr bwMode="auto">
            <a:xfrm>
              <a:off x="2928" y="245"/>
              <a:ext cx="72" cy="39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  <p:sp>
          <p:nvSpPr>
            <p:cNvPr id="57357" name="Rectangle 9"/>
            <p:cNvSpPr>
              <a:spLocks noChangeArrowheads="1"/>
            </p:cNvSpPr>
            <p:nvPr/>
          </p:nvSpPr>
          <p:spPr bwMode="auto">
            <a:xfrm>
              <a:off x="280" y="1960"/>
              <a:ext cx="5304" cy="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it-IT"/>
            </a:p>
          </p:txBody>
        </p:sp>
      </p:grpSp>
      <p:pic>
        <p:nvPicPr>
          <p:cNvPr id="57352" name="Picture 10" descr="rich_halla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2200" y="3962400"/>
            <a:ext cx="240188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3" name="Text Box 11"/>
          <p:cNvSpPr txBox="1">
            <a:spLocks noChangeArrowheads="1"/>
          </p:cNvSpPr>
          <p:nvPr/>
        </p:nvSpPr>
        <p:spPr bwMode="auto">
          <a:xfrm>
            <a:off x="6248400" y="6019800"/>
            <a:ext cx="2590800" cy="5873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it-IT" b="0">
                <a:solidFill>
                  <a:srgbClr val="FEF849"/>
                </a:solidFill>
                <a:latin typeface="Comic Sans MS" pitchFamily="-84" charset="0"/>
              </a:rPr>
              <a:t>RICH flying to hunt kaons </a:t>
            </a:r>
          </a:p>
          <a:p>
            <a:pPr algn="l" eaLnBrk="1" hangingPunct="1"/>
            <a:r>
              <a:rPr lang="it-IT" b="0">
                <a:solidFill>
                  <a:srgbClr val="FEF849"/>
                </a:solidFill>
                <a:latin typeface="Comic Sans MS" pitchFamily="-84" charset="0"/>
              </a:rPr>
              <a:t>into the detector hut</a:t>
            </a:r>
            <a:r>
              <a:rPr lang="it-IT" sz="2400" b="0">
                <a:latin typeface="Verdana" pitchFamily="-84" charset="0"/>
              </a:rPr>
              <a:t> </a:t>
            </a:r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/>
        </p:nvGraphicFramePr>
        <p:xfrm>
          <a:off x="6096000" y="762000"/>
          <a:ext cx="2838450" cy="2138363"/>
        </p:xfrm>
        <a:graphic>
          <a:graphicData uri="http://schemas.openxmlformats.org/presentationml/2006/ole">
            <p:oleObj spid="_x0000_s65550" name="Bitmap Image" r:id="rId8" imgW="6276190" imgH="5229955" progId="">
              <p:embed/>
            </p:oleObj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9"/>
          <a:srcRect l="12698" t="15594" r="11111" b="1973"/>
          <a:stretch>
            <a:fillRect/>
          </a:stretch>
        </p:blipFill>
        <p:spPr bwMode="auto">
          <a:xfrm>
            <a:off x="685800" y="0"/>
            <a:ext cx="9144000" cy="673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7892" name="Object 4"/>
          <p:cNvGraphicFramePr>
            <a:graphicFrameLocks noChangeAspect="1"/>
          </p:cNvGraphicFramePr>
          <p:nvPr/>
        </p:nvGraphicFramePr>
        <p:xfrm>
          <a:off x="304800" y="762000"/>
          <a:ext cx="8534400" cy="5562600"/>
        </p:xfrm>
        <a:graphic>
          <a:graphicData uri="http://schemas.openxmlformats.org/presentationml/2006/ole">
            <p:oleObj spid="_x0000_s65551" name="Photo Editor Photo" r:id="rId10" imgW="15238095" imgH="11428571" progId="">
              <p:embed/>
            </p:oleObj>
          </a:graphicData>
        </a:graphic>
      </p:graphicFrame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6AF9-1A05-4D43-BBBD-6B963426B97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prob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r="1224" b="22223"/>
          <a:stretch>
            <a:fillRect/>
          </a:stretch>
        </p:blipFill>
        <p:spPr bwMode="auto">
          <a:xfrm>
            <a:off x="0" y="0"/>
            <a:ext cx="4724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3733800" y="24384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3505200" y="838200"/>
            <a:ext cx="6858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3505200" y="4267200"/>
            <a:ext cx="838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057400" y="6477000"/>
            <a:ext cx="914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3276600" y="6172200"/>
            <a:ext cx="9906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6477000" y="4800600"/>
            <a:ext cx="685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3" name="Text Box 13"/>
          <p:cNvSpPr txBox="1">
            <a:spLocks noChangeArrowheads="1"/>
          </p:cNvSpPr>
          <p:nvPr/>
        </p:nvSpPr>
        <p:spPr bwMode="auto">
          <a:xfrm>
            <a:off x="7239000" y="5622925"/>
            <a:ext cx="1905000" cy="1077913"/>
          </a:xfrm>
          <a:prstGeom prst="rect">
            <a:avLst/>
          </a:prstGeom>
          <a:solidFill>
            <a:schemeClr val="bg1"/>
          </a:solidFill>
          <a:ln w="12700">
            <a:solidFill>
              <a:srgbClr val="00CC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resolution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, 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yield,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and </a:t>
            </a:r>
            <a:r>
              <a:rPr kumimoji="1" lang="en-US" altLang="ja-JP" sz="1600" i="1">
                <a:solidFill>
                  <a:srgbClr val="FF0000"/>
                </a:solidFill>
                <a:latin typeface="Comic Sans MS" charset="0"/>
              </a:rPr>
              <a:t>systematic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 study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is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essential</a:t>
            </a:r>
            <a:endParaRPr kumimoji="1" lang="en-US" altLang="ja-JP" sz="1600" i="1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21514" name="Text Box 14"/>
          <p:cNvSpPr txBox="1">
            <a:spLocks noChangeArrowheads="1"/>
          </p:cNvSpPr>
          <p:nvPr/>
        </p:nvSpPr>
        <p:spPr bwMode="auto">
          <a:xfrm>
            <a:off x="7391400" y="4556125"/>
            <a:ext cx="1752600" cy="9398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DEF43"/>
                </a:solidFill>
                <a:latin typeface="Comic Sans MS" charset="0"/>
              </a:rPr>
              <a:t>using electromagnetic probe</a:t>
            </a:r>
          </a:p>
        </p:txBody>
      </p:sp>
      <p:sp>
        <p:nvSpPr>
          <p:cNvPr id="21515" name="Text Box 15"/>
          <p:cNvSpPr txBox="1">
            <a:spLocks noChangeArrowheads="1"/>
          </p:cNvSpPr>
          <p:nvPr/>
        </p:nvSpPr>
        <p:spPr bwMode="auto">
          <a:xfrm>
            <a:off x="8077200" y="3946525"/>
            <a:ext cx="685800" cy="427038"/>
          </a:xfrm>
          <a:prstGeom prst="rect">
            <a:avLst/>
          </a:prstGeom>
          <a:solidFill>
            <a:srgbClr val="00FFFF"/>
          </a:solidFill>
          <a:ln w="15875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rgbClr val="DA271A"/>
                </a:solidFill>
                <a:latin typeface="Comic Sans MS" charset="0"/>
              </a:rPr>
              <a:t>and</a:t>
            </a:r>
            <a:endParaRPr lang="en-US" sz="2400" b="0">
              <a:latin typeface="Arial" charset="0"/>
            </a:endParaRPr>
          </a:p>
        </p:txBody>
      </p:sp>
      <p:sp>
        <p:nvSpPr>
          <p:cNvPr id="21516" name="AutoShape 16"/>
          <p:cNvSpPr>
            <a:spLocks noChangeArrowheads="1"/>
          </p:cNvSpPr>
          <p:nvPr/>
        </p:nvSpPr>
        <p:spPr bwMode="auto">
          <a:xfrm flipH="1">
            <a:off x="7086600" y="4175125"/>
            <a:ext cx="228600" cy="1871663"/>
          </a:xfrm>
          <a:prstGeom prst="curvedRightArrow">
            <a:avLst>
              <a:gd name="adj1" fmla="val 163750"/>
              <a:gd name="adj2" fmla="val 327500"/>
              <a:gd name="adj3" fmla="val 33333"/>
            </a:avLst>
          </a:prstGeom>
          <a:solidFill>
            <a:srgbClr val="DA271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1517" name="Group 18"/>
          <p:cNvGrpSpPr>
            <a:grpSpLocks/>
          </p:cNvGrpSpPr>
          <p:nvPr/>
        </p:nvGrpSpPr>
        <p:grpSpPr bwMode="auto">
          <a:xfrm>
            <a:off x="4924425" y="0"/>
            <a:ext cx="3838575" cy="1538288"/>
            <a:chOff x="3102" y="0"/>
            <a:chExt cx="2418" cy="969"/>
          </a:xfrm>
        </p:grpSpPr>
        <p:pic>
          <p:nvPicPr>
            <p:cNvPr id="21549" name="Picture 19" descr="BNL12Cpik"/>
            <p:cNvPicPr>
              <a:picLocks noChangeAspect="1" noChangeArrowheads="1"/>
            </p:cNvPicPr>
            <p:nvPr/>
          </p:nvPicPr>
          <p:blipFill>
            <a:blip r:embed="rId4">
              <a:lum bright="-18000" contrast="3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" y="0"/>
              <a:ext cx="1248" cy="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50" name="Text Box 20"/>
            <p:cNvSpPr txBox="1">
              <a:spLocks noChangeArrowheads="1"/>
            </p:cNvSpPr>
            <p:nvPr/>
          </p:nvSpPr>
          <p:spPr bwMode="auto">
            <a:xfrm>
              <a:off x="4704" y="240"/>
              <a:ext cx="81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 eaLnBrk="1" hangingPunct="1"/>
              <a:r>
                <a:rPr kumimoji="1" lang="en-US" altLang="ja-JP" sz="1200">
                  <a:solidFill>
                    <a:schemeClr val="hlink"/>
                  </a:solidFill>
                  <a:latin typeface="Comic Sans MS" charset="0"/>
                </a:rPr>
                <a:t>BNL   </a:t>
              </a:r>
              <a:r>
                <a:rPr kumimoji="1" lang="en-US" altLang="ja-JP" sz="1200">
                  <a:solidFill>
                    <a:schemeClr val="hlink"/>
                  </a:solidFill>
                  <a:latin typeface="Arial" charset="0"/>
                </a:rPr>
                <a:t> </a:t>
              </a:r>
              <a:r>
                <a:rPr kumimoji="1" lang="en-US" altLang="ja-JP">
                  <a:solidFill>
                    <a:srgbClr val="DA271A"/>
                  </a:solidFill>
                  <a:latin typeface="Comic Sans MS" charset="0"/>
                </a:rPr>
                <a:t>3</a:t>
              </a:r>
              <a:r>
                <a:rPr kumimoji="1" lang="en-US" altLang="ja-JP">
                  <a:solidFill>
                    <a:schemeClr val="hlink"/>
                  </a:solidFill>
                  <a:latin typeface="Comic Sans MS" charset="0"/>
                </a:rPr>
                <a:t> MeV</a:t>
              </a:r>
            </a:p>
          </p:txBody>
        </p:sp>
      </p:grpSp>
      <p:grpSp>
        <p:nvGrpSpPr>
          <p:cNvPr id="21518" name="Group 21"/>
          <p:cNvGrpSpPr>
            <a:grpSpLocks/>
          </p:cNvGrpSpPr>
          <p:nvPr/>
        </p:nvGrpSpPr>
        <p:grpSpPr bwMode="auto">
          <a:xfrm>
            <a:off x="5029200" y="609600"/>
            <a:ext cx="4114800" cy="2332038"/>
            <a:chOff x="3168" y="384"/>
            <a:chExt cx="2592" cy="1469"/>
          </a:xfrm>
        </p:grpSpPr>
        <p:pic>
          <p:nvPicPr>
            <p:cNvPr id="21545" name="Picture 22" descr="c12csfit"/>
            <p:cNvPicPr>
              <a:picLocks noChangeAspect="1" noChangeArrowheads="1"/>
            </p:cNvPicPr>
            <p:nvPr/>
          </p:nvPicPr>
          <p:blipFill>
            <a:blip r:embed="rId5">
              <a:lum bright="-18000" contrast="2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912"/>
              <a:ext cx="1152" cy="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6" name="Text Box 23"/>
            <p:cNvSpPr txBox="1">
              <a:spLocks noChangeArrowheads="1"/>
            </p:cNvSpPr>
            <p:nvPr/>
          </p:nvSpPr>
          <p:spPr bwMode="auto">
            <a:xfrm>
              <a:off x="4512" y="1266"/>
              <a:ext cx="1248" cy="414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60F4FD"/>
                  </a:solidFill>
                  <a:latin typeface="Comic Sans MS" charset="0"/>
                </a:rPr>
                <a:t>Improving energy resolution</a:t>
              </a:r>
              <a:endParaRPr lang="en-US" sz="2400" b="0">
                <a:solidFill>
                  <a:srgbClr val="60F4FD"/>
                </a:solidFill>
                <a:latin typeface="Arial" charset="0"/>
              </a:endParaRPr>
            </a:p>
          </p:txBody>
        </p:sp>
        <p:sp>
          <p:nvSpPr>
            <p:cNvPr id="21547" name="AutoShape 24"/>
            <p:cNvSpPr>
              <a:spLocks noChangeArrowheads="1"/>
            </p:cNvSpPr>
            <p:nvPr/>
          </p:nvSpPr>
          <p:spPr bwMode="auto">
            <a:xfrm flipH="1">
              <a:off x="4368" y="3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48" name="Text Box 25"/>
            <p:cNvSpPr txBox="1">
              <a:spLocks noChangeArrowheads="1"/>
            </p:cNvSpPr>
            <p:nvPr/>
          </p:nvSpPr>
          <p:spPr bwMode="auto">
            <a:xfrm>
              <a:off x="4608" y="960"/>
              <a:ext cx="105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KEK336  </a:t>
              </a:r>
              <a:r>
                <a:rPr lang="en-US" sz="1000">
                  <a:solidFill>
                    <a:schemeClr val="accent2"/>
                  </a:solidFill>
                  <a:latin typeface="Comic Sans MS" charset="0"/>
                </a:rPr>
                <a:t>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2</a:t>
              </a:r>
              <a:r>
                <a:rPr lang="en-US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 sz="1200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21519" name="Rectangle 26"/>
          <p:cNvSpPr>
            <a:spLocks noChangeArrowheads="1"/>
          </p:cNvSpPr>
          <p:nvPr/>
        </p:nvSpPr>
        <p:spPr bwMode="auto">
          <a:xfrm>
            <a:off x="1524000" y="6172200"/>
            <a:ext cx="762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1520" name="Group 27"/>
          <p:cNvGrpSpPr>
            <a:grpSpLocks/>
          </p:cNvGrpSpPr>
          <p:nvPr/>
        </p:nvGrpSpPr>
        <p:grpSpPr bwMode="auto">
          <a:xfrm>
            <a:off x="4953000" y="2514600"/>
            <a:ext cx="4191000" cy="2093913"/>
            <a:chOff x="3120" y="1584"/>
            <a:chExt cx="2640" cy="1319"/>
          </a:xfrm>
        </p:grpSpPr>
        <p:pic>
          <p:nvPicPr>
            <p:cNvPr id="21542" name="Picture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10568" r="7564"/>
            <a:stretch>
              <a:fillRect/>
            </a:stretch>
          </p:blipFill>
          <p:spPr bwMode="auto">
            <a:xfrm>
              <a:off x="3120" y="1920"/>
              <a:ext cx="1247" cy="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3" name="AutoShape 29"/>
            <p:cNvSpPr>
              <a:spLocks noChangeArrowheads="1"/>
            </p:cNvSpPr>
            <p:nvPr/>
          </p:nvSpPr>
          <p:spPr bwMode="auto">
            <a:xfrm flipH="1">
              <a:off x="4368" y="15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44" name="Text Box 30"/>
            <p:cNvSpPr txBox="1">
              <a:spLocks noChangeArrowheads="1"/>
            </p:cNvSpPr>
            <p:nvPr/>
          </p:nvSpPr>
          <p:spPr bwMode="auto">
            <a:xfrm>
              <a:off x="4656" y="1920"/>
              <a:ext cx="1104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       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~ 1.5</a:t>
              </a:r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21521" name="Oval 31"/>
          <p:cNvSpPr>
            <a:spLocks noChangeArrowheads="1"/>
          </p:cNvSpPr>
          <p:nvPr/>
        </p:nvSpPr>
        <p:spPr bwMode="auto">
          <a:xfrm>
            <a:off x="228600" y="25146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00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2" name="Oval 32"/>
          <p:cNvSpPr>
            <a:spLocks noChangeArrowheads="1"/>
          </p:cNvSpPr>
          <p:nvPr/>
        </p:nvSpPr>
        <p:spPr bwMode="auto">
          <a:xfrm>
            <a:off x="228600" y="8382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3" name="Oval 33"/>
          <p:cNvSpPr>
            <a:spLocks noChangeArrowheads="1"/>
          </p:cNvSpPr>
          <p:nvPr/>
        </p:nvSpPr>
        <p:spPr bwMode="auto">
          <a:xfrm>
            <a:off x="241300" y="4267200"/>
            <a:ext cx="228600" cy="45720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1524" name="Group 34"/>
          <p:cNvGrpSpPr>
            <a:grpSpLocks/>
          </p:cNvGrpSpPr>
          <p:nvPr/>
        </p:nvGrpSpPr>
        <p:grpSpPr bwMode="auto">
          <a:xfrm>
            <a:off x="0" y="5410200"/>
            <a:ext cx="4419600" cy="1335088"/>
            <a:chOff x="0" y="3408"/>
            <a:chExt cx="2784" cy="841"/>
          </a:xfrm>
        </p:grpSpPr>
        <p:sp>
          <p:nvSpPr>
            <p:cNvPr id="21539" name="Text Box 35"/>
            <p:cNvSpPr txBox="1">
              <a:spLocks noChangeArrowheads="1"/>
            </p:cNvSpPr>
            <p:nvPr/>
          </p:nvSpPr>
          <p:spPr bwMode="auto">
            <a:xfrm>
              <a:off x="0" y="3408"/>
              <a:ext cx="2784" cy="25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800">
                  <a:solidFill>
                    <a:srgbClr val="FDEF43"/>
                  </a:solidFill>
                  <a:latin typeface="Comic Sans MS" charset="0"/>
                </a:rPr>
                <a:t>new aspects of hyernuclear structure</a:t>
              </a:r>
              <a:endParaRPr lang="it-IT" sz="2400" b="0">
                <a:latin typeface="Arial" charset="0"/>
              </a:endParaRPr>
            </a:p>
          </p:txBody>
        </p:sp>
        <p:sp>
          <p:nvSpPr>
            <p:cNvPr id="21540" name="Text Box 36"/>
            <p:cNvSpPr txBox="1">
              <a:spLocks noChangeArrowheads="1"/>
            </p:cNvSpPr>
            <p:nvPr/>
          </p:nvSpPr>
          <p:spPr bwMode="auto">
            <a:xfrm>
              <a:off x="0" y="3736"/>
              <a:ext cx="2784" cy="21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600">
                  <a:solidFill>
                    <a:srgbClr val="60F4FD"/>
                  </a:solidFill>
                  <a:latin typeface="Comic Sans MS" charset="0"/>
                </a:rPr>
                <a:t>production of </a:t>
              </a:r>
              <a:r>
                <a:rPr lang="it-IT" sz="1600">
                  <a:solidFill>
                    <a:srgbClr val="FF0000"/>
                  </a:solidFill>
                  <a:latin typeface="Comic Sans MS" charset="0"/>
                </a:rPr>
                <a:t>mirror</a:t>
              </a:r>
              <a:r>
                <a:rPr lang="it-IT" sz="1600">
                  <a:solidFill>
                    <a:srgbClr val="60F4FD"/>
                  </a:solidFill>
                  <a:latin typeface="Comic Sans MS" charset="0"/>
                </a:rPr>
                <a:t> hypernuclei</a:t>
              </a:r>
              <a:endParaRPr lang="it-IT" sz="2400" b="0">
                <a:latin typeface="Arial" charset="0"/>
              </a:endParaRPr>
            </a:p>
          </p:txBody>
        </p:sp>
        <p:sp>
          <p:nvSpPr>
            <p:cNvPr id="21541" name="Text Box 37"/>
            <p:cNvSpPr txBox="1">
              <a:spLocks noChangeArrowheads="1"/>
            </p:cNvSpPr>
            <p:nvPr/>
          </p:nvSpPr>
          <p:spPr bwMode="auto">
            <a:xfrm>
              <a:off x="0" y="4036"/>
              <a:ext cx="2784" cy="21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it-IT" sz="1600">
                  <a:solidFill>
                    <a:schemeClr val="bg1"/>
                  </a:solidFill>
                  <a:latin typeface="Comic Sans MS" charset="0"/>
                </a:rPr>
                <a:t>energy resolution </a:t>
              </a:r>
              <a:r>
                <a:rPr lang="it-IT" sz="1600">
                  <a:solidFill>
                    <a:schemeClr val="bg1"/>
                  </a:solidFill>
                  <a:latin typeface="Geneva CY" charset="0"/>
                </a:rPr>
                <a:t>~ </a:t>
              </a:r>
              <a:r>
                <a:rPr lang="it-IT" sz="1600">
                  <a:solidFill>
                    <a:schemeClr val="bg1"/>
                  </a:solidFill>
                  <a:latin typeface="Comic Sans MS" charset="0"/>
                </a:rPr>
                <a:t>500 KeV</a:t>
              </a:r>
              <a:endParaRPr lang="it-IT" sz="2400" b="0">
                <a:latin typeface="Arial" charset="0"/>
              </a:endParaRPr>
            </a:p>
          </p:txBody>
        </p:sp>
      </p:grpSp>
      <p:sp>
        <p:nvSpPr>
          <p:cNvPr id="21525" name="Oval 38"/>
          <p:cNvSpPr>
            <a:spLocks noChangeArrowheads="1"/>
          </p:cNvSpPr>
          <p:nvPr/>
        </p:nvSpPr>
        <p:spPr bwMode="auto">
          <a:xfrm>
            <a:off x="990600" y="3048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6" name="Oval 39"/>
          <p:cNvSpPr>
            <a:spLocks noChangeArrowheads="1"/>
          </p:cNvSpPr>
          <p:nvPr/>
        </p:nvSpPr>
        <p:spPr bwMode="auto">
          <a:xfrm>
            <a:off x="1460500" y="19431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27" name="Oval 40"/>
          <p:cNvSpPr>
            <a:spLocks noChangeArrowheads="1"/>
          </p:cNvSpPr>
          <p:nvPr/>
        </p:nvSpPr>
        <p:spPr bwMode="auto">
          <a:xfrm>
            <a:off x="1485900" y="3581400"/>
            <a:ext cx="152400" cy="152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158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1528" name="Group 44"/>
          <p:cNvGrpSpPr>
            <a:grpSpLocks/>
          </p:cNvGrpSpPr>
          <p:nvPr/>
        </p:nvGrpSpPr>
        <p:grpSpPr bwMode="auto">
          <a:xfrm>
            <a:off x="4343400" y="4648200"/>
            <a:ext cx="2592388" cy="2141538"/>
            <a:chOff x="2736" y="2928"/>
            <a:chExt cx="1633" cy="1349"/>
          </a:xfrm>
        </p:grpSpPr>
        <p:sp>
          <p:nvSpPr>
            <p:cNvPr id="21535" name="Rectangle 9"/>
            <p:cNvSpPr>
              <a:spLocks noChangeArrowheads="1"/>
            </p:cNvSpPr>
            <p:nvPr/>
          </p:nvSpPr>
          <p:spPr bwMode="auto">
            <a:xfrm>
              <a:off x="3648" y="2976"/>
              <a:ext cx="48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36" name="Text Box 17"/>
            <p:cNvSpPr txBox="1">
              <a:spLocks noChangeArrowheads="1"/>
            </p:cNvSpPr>
            <p:nvPr/>
          </p:nvSpPr>
          <p:spPr bwMode="auto">
            <a:xfrm>
              <a:off x="3552" y="3014"/>
              <a:ext cx="635" cy="21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635 KeV</a:t>
              </a:r>
            </a:p>
          </p:txBody>
        </p:sp>
        <p:pic>
          <p:nvPicPr>
            <p:cNvPr id="21537" name="Picture 42" descr="Presentation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4546" t="11766" r="30276" b="18591"/>
            <a:stretch>
              <a:fillRect/>
            </a:stretch>
          </p:blipFill>
          <p:spPr bwMode="auto">
            <a:xfrm>
              <a:off x="2736" y="2928"/>
              <a:ext cx="1633" cy="1349"/>
            </a:xfrm>
            <a:prstGeom prst="rect">
              <a:avLst/>
            </a:prstGeom>
            <a:noFill/>
            <a:ln w="9525">
              <a:solidFill>
                <a:schemeClr val="bg1">
                  <a:alpha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38" name="Text Box 43"/>
            <p:cNvSpPr txBox="1">
              <a:spLocks noChangeArrowheads="1"/>
            </p:cNvSpPr>
            <p:nvPr/>
          </p:nvSpPr>
          <p:spPr bwMode="auto">
            <a:xfrm>
              <a:off x="3589" y="2976"/>
              <a:ext cx="487" cy="158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900">
                  <a:solidFill>
                    <a:srgbClr val="DA271A"/>
                  </a:solidFill>
                  <a:latin typeface="Comic Sans MS" charset="0"/>
                </a:rPr>
                <a:t>635 KeV</a:t>
              </a:r>
              <a:endParaRPr lang="en-US" sz="1200">
                <a:solidFill>
                  <a:srgbClr val="DA271A"/>
                </a:solidFill>
                <a:latin typeface="Comic Sans MS" charset="0"/>
              </a:endParaRPr>
            </a:p>
          </p:txBody>
        </p:sp>
      </p:grpSp>
      <p:sp>
        <p:nvSpPr>
          <p:cNvPr id="21529" name="Oval 40"/>
          <p:cNvSpPr>
            <a:spLocks noChangeArrowheads="1"/>
          </p:cNvSpPr>
          <p:nvPr/>
        </p:nvSpPr>
        <p:spPr bwMode="auto">
          <a:xfrm>
            <a:off x="1803400" y="3670300"/>
            <a:ext cx="2921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30" name="Oval 40"/>
          <p:cNvSpPr>
            <a:spLocks noChangeArrowheads="1"/>
          </p:cNvSpPr>
          <p:nvPr/>
        </p:nvSpPr>
        <p:spPr bwMode="auto">
          <a:xfrm>
            <a:off x="1828800" y="2019300"/>
            <a:ext cx="304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cxnSp>
        <p:nvCxnSpPr>
          <p:cNvPr id="21531" name="Connettore 7 43"/>
          <p:cNvCxnSpPr>
            <a:cxnSpLocks noChangeShapeType="1"/>
          </p:cNvCxnSpPr>
          <p:nvPr/>
        </p:nvCxnSpPr>
        <p:spPr bwMode="auto">
          <a:xfrm rot="16200000" flipH="1">
            <a:off x="1314450" y="3022600"/>
            <a:ext cx="1530350" cy="44450"/>
          </a:xfrm>
          <a:prstGeom prst="curvedConnector3">
            <a:avLst>
              <a:gd name="adj1" fmla="val 50829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32" name="Connettore 1 45"/>
          <p:cNvCxnSpPr>
            <a:cxnSpLocks noChangeShapeType="1"/>
          </p:cNvCxnSpPr>
          <p:nvPr/>
        </p:nvCxnSpPr>
        <p:spPr bwMode="auto">
          <a:xfrm>
            <a:off x="3733800" y="677863"/>
            <a:ext cx="533400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33" name="Connettore 1 46"/>
          <p:cNvCxnSpPr>
            <a:cxnSpLocks noChangeShapeType="1"/>
          </p:cNvCxnSpPr>
          <p:nvPr/>
        </p:nvCxnSpPr>
        <p:spPr bwMode="auto">
          <a:xfrm>
            <a:off x="3868738" y="4095750"/>
            <a:ext cx="5334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21534" name="Connettore 1 47"/>
          <p:cNvCxnSpPr>
            <a:cxnSpLocks noChangeShapeType="1"/>
          </p:cNvCxnSpPr>
          <p:nvPr/>
        </p:nvCxnSpPr>
        <p:spPr bwMode="auto">
          <a:xfrm flipV="1">
            <a:off x="3040063" y="2252663"/>
            <a:ext cx="838200" cy="142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49" name="Segnaposto numero diapositiva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43A-11EF-314C-B6C3-65714721A36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0" y="0"/>
            <a:ext cx="9144000" cy="3381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it-IT" sz="1600" baseline="30000">
                <a:solidFill>
                  <a:srgbClr val="0000FF"/>
                </a:solidFill>
                <a:latin typeface="Comic Sans MS" charset="0"/>
                <a:cs typeface="Comic Sans MS" charset="0"/>
              </a:rPr>
              <a:t>12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C</a:t>
            </a:r>
            <a:r>
              <a:rPr lang="it-IT" sz="1600">
                <a:solidFill>
                  <a:srgbClr val="0000FF"/>
                </a:solidFill>
                <a:latin typeface="Verdana" charset="0"/>
              </a:rPr>
              <a:t>(</a:t>
            </a:r>
            <a:r>
              <a:rPr lang="it-IT" sz="1600">
                <a:solidFill>
                  <a:srgbClr val="0000FF"/>
                </a:solidFill>
                <a:latin typeface="Comic Sans MS" charset="0"/>
                <a:cs typeface="Comic Sans MS" charset="0"/>
              </a:rPr>
              <a:t>e,e’K</a:t>
            </a:r>
            <a:r>
              <a:rPr lang="it-IT" sz="1600">
                <a:solidFill>
                  <a:srgbClr val="0000FF"/>
                </a:solidFill>
                <a:latin typeface="Verdana" charset="0"/>
              </a:rPr>
              <a:t>)</a:t>
            </a:r>
            <a:r>
              <a:rPr lang="it-IT" sz="1600" baseline="30000">
                <a:solidFill>
                  <a:srgbClr val="800000"/>
                </a:solidFill>
                <a:latin typeface="Comic Sans MS" charset="0"/>
                <a:cs typeface="Comic Sans MS" charset="0"/>
              </a:rPr>
              <a:t>12</a:t>
            </a:r>
            <a:r>
              <a:rPr lang="it-IT" sz="1600">
                <a:solidFill>
                  <a:srgbClr val="800000"/>
                </a:solidFill>
                <a:latin typeface="Comic Sans MS" charset="0"/>
                <a:cs typeface="Comic Sans MS" charset="0"/>
              </a:rPr>
              <a:t>B</a:t>
            </a:r>
            <a:r>
              <a:rPr lang="it-IT" sz="1600" baseline="-25000">
                <a:solidFill>
                  <a:srgbClr val="800000"/>
                </a:solidFill>
              </a:rPr>
              <a:t>L            </a:t>
            </a:r>
            <a:r>
              <a:rPr lang="en-US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Comic Sans MS" charset="0"/>
              </a:rPr>
              <a:t>M.Iodice et al., Phys. Rev. Lett. E052501, 99 (2007)</a:t>
            </a:r>
            <a:endParaRPr lang="en-US" sz="120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cs typeface="Comic Sans MS" charset="0"/>
            </a:endParaRPr>
          </a:p>
        </p:txBody>
      </p:sp>
      <p:pic>
        <p:nvPicPr>
          <p:cNvPr id="36867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86800" cy="65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255000" cy="633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43A-11EF-314C-B6C3-65714721A36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 Box 2"/>
          <p:cNvSpPr txBox="1">
            <a:spLocks noChangeArrowheads="1"/>
          </p:cNvSpPr>
          <p:nvPr/>
        </p:nvSpPr>
        <p:spPr bwMode="auto">
          <a:xfrm>
            <a:off x="533400" y="228600"/>
            <a:ext cx="8281988" cy="52322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800" dirty="0">
                <a:solidFill>
                  <a:srgbClr val="E0FB42"/>
                </a:solidFill>
                <a:latin typeface="Comic Sans MS" pitchFamily="-84" charset="0"/>
              </a:rPr>
              <a:t>R</a:t>
            </a:r>
            <a:r>
              <a:rPr lang="it-IT" sz="2800" dirty="0">
                <a:solidFill>
                  <a:srgbClr val="E0FB42"/>
                </a:solidFill>
                <a:latin typeface="Comic Sans MS" pitchFamily="-84" charset="0"/>
              </a:rPr>
              <a:t>ICH</a:t>
            </a:r>
            <a:r>
              <a:rPr lang="it-IT" sz="2400" dirty="0">
                <a:solidFill>
                  <a:srgbClr val="E0FB42"/>
                </a:solidFill>
                <a:latin typeface="Comic Sans MS" pitchFamily="-84" charset="0"/>
              </a:rPr>
              <a:t> detector</a:t>
            </a:r>
            <a:r>
              <a:rPr lang="en-US" sz="2400" dirty="0">
                <a:solidFill>
                  <a:srgbClr val="E0FB42"/>
                </a:solidFill>
                <a:latin typeface="Comic Sans MS" pitchFamily="-84" charset="0"/>
              </a:rPr>
              <a:t>  </a:t>
            </a:r>
            <a:r>
              <a:rPr lang="en-US" sz="2400" dirty="0" smtClean="0">
                <a:solidFill>
                  <a:srgbClr val="E0FB42"/>
                </a:solidFill>
                <a:latin typeface="Comic Sans MS" pitchFamily="-84" charset="0"/>
              </a:rPr>
              <a:t>– C</a:t>
            </a:r>
            <a:r>
              <a:rPr lang="en-US" sz="2400" baseline="-25000" dirty="0" smtClean="0">
                <a:solidFill>
                  <a:srgbClr val="E0FB42"/>
                </a:solidFill>
                <a:latin typeface="Comic Sans MS" pitchFamily="-84" charset="0"/>
              </a:rPr>
              <a:t>6</a:t>
            </a:r>
            <a:r>
              <a:rPr lang="en-US" sz="2400" dirty="0" smtClean="0">
                <a:solidFill>
                  <a:srgbClr val="E0FB42"/>
                </a:solidFill>
                <a:latin typeface="Comic Sans MS" pitchFamily="-84" charset="0"/>
              </a:rPr>
              <a:t>F</a:t>
            </a:r>
            <a:r>
              <a:rPr lang="en-US" sz="2400" baseline="-25000" dirty="0" smtClean="0">
                <a:solidFill>
                  <a:srgbClr val="E0FB42"/>
                </a:solidFill>
                <a:latin typeface="Comic Sans MS" pitchFamily="-84" charset="0"/>
              </a:rPr>
              <a:t>14</a:t>
            </a:r>
            <a:r>
              <a:rPr lang="en-US" sz="2400" dirty="0">
                <a:solidFill>
                  <a:srgbClr val="E0FB42"/>
                </a:solidFill>
                <a:latin typeface="Comic Sans MS" pitchFamily="-84" charset="0"/>
              </a:rPr>
              <a:t>/CsI proximity focusing RICH</a:t>
            </a:r>
            <a:endParaRPr lang="it-IT" sz="1800" b="0" dirty="0">
              <a:latin typeface="Verdana" pitchFamily="-84" charset="0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52425" y="914400"/>
            <a:ext cx="3081338" cy="2376488"/>
            <a:chOff x="340" y="564"/>
            <a:chExt cx="2103" cy="1497"/>
          </a:xfrm>
        </p:grpSpPr>
        <p:pic>
          <p:nvPicPr>
            <p:cNvPr id="55323" name="Picture 4"/>
            <p:cNvPicPr>
              <a:picLocks noChangeAspect="1" noChangeArrowheads="1"/>
            </p:cNvPicPr>
            <p:nvPr/>
          </p:nvPicPr>
          <p:blipFill>
            <a:blip r:embed="rId4"/>
            <a:srcRect l="14087" t="11870" r="13435" b="48659"/>
            <a:stretch>
              <a:fillRect/>
            </a:stretch>
          </p:blipFill>
          <p:spPr bwMode="auto">
            <a:xfrm>
              <a:off x="348" y="564"/>
              <a:ext cx="2086" cy="1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24" name="Rectangle 5"/>
            <p:cNvSpPr>
              <a:spLocks noChangeArrowheads="1"/>
            </p:cNvSpPr>
            <p:nvPr/>
          </p:nvSpPr>
          <p:spPr bwMode="auto">
            <a:xfrm>
              <a:off x="340" y="572"/>
              <a:ext cx="2103" cy="148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5325" name="Oval 6"/>
            <p:cNvSpPr>
              <a:spLocks noChangeArrowheads="1"/>
            </p:cNvSpPr>
            <p:nvPr/>
          </p:nvSpPr>
          <p:spPr bwMode="auto">
            <a:xfrm>
              <a:off x="1029" y="1149"/>
              <a:ext cx="90" cy="91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graphicFrame>
          <p:nvGraphicFramePr>
            <p:cNvPr id="55301" name="Object 5"/>
            <p:cNvGraphicFramePr>
              <a:graphicFrameLocks noChangeAspect="1"/>
            </p:cNvGraphicFramePr>
            <p:nvPr/>
          </p:nvGraphicFramePr>
          <p:xfrm>
            <a:off x="834" y="1007"/>
            <a:ext cx="320" cy="238"/>
          </p:xfrm>
          <a:graphic>
            <a:graphicData uri="http://schemas.openxmlformats.org/presentationml/2006/ole">
              <p:oleObj spid="_x0000_s82946" name="Equation" r:id="rId5" imgW="228600" imgH="228600" progId="Equation.3">
                <p:embed/>
              </p:oleObj>
            </a:graphicData>
          </a:graphic>
        </p:graphicFrame>
      </p:grp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2878138" y="1431925"/>
            <a:ext cx="573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it-IT" b="0">
                <a:latin typeface="Arial" pitchFamily="-84" charset="0"/>
              </a:rPr>
              <a:t>“</a:t>
            </a:r>
            <a:r>
              <a:rPr lang="it-IT" sz="1200">
                <a:latin typeface="Arial" pitchFamily="-84" charset="0"/>
              </a:rPr>
              <a:t>MIP</a:t>
            </a:r>
            <a:r>
              <a:rPr lang="it-IT" b="0">
                <a:latin typeface="Arial" pitchFamily="-84" charset="0"/>
              </a:rPr>
              <a:t>”</a:t>
            </a:r>
          </a:p>
        </p:txBody>
      </p:sp>
      <p:graphicFrame>
        <p:nvGraphicFramePr>
          <p:cNvPr id="55298" name="Object 2"/>
          <p:cNvGraphicFramePr>
            <a:graphicFrameLocks noChangeAspect="1"/>
          </p:cNvGraphicFramePr>
          <p:nvPr/>
        </p:nvGraphicFramePr>
        <p:xfrm>
          <a:off x="3516313" y="762000"/>
          <a:ext cx="5484812" cy="4248150"/>
        </p:xfrm>
        <a:graphic>
          <a:graphicData uri="http://schemas.openxmlformats.org/presentationml/2006/ole">
            <p:oleObj spid="_x0000_s82947" name="Photo Editor Photo" r:id="rId6" imgW="23434771" imgH="17619048" progId="">
              <p:embed/>
            </p:oleObj>
          </a:graphicData>
        </a:graphic>
      </p:graphicFrame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65125" y="3429000"/>
            <a:ext cx="3081338" cy="2409825"/>
            <a:chOff x="3061" y="572"/>
            <a:chExt cx="2103" cy="1518"/>
          </a:xfrm>
        </p:grpSpPr>
        <p:pic>
          <p:nvPicPr>
            <p:cNvPr id="55321" name="Picture 11" descr="ev8run1608"/>
            <p:cNvPicPr>
              <a:picLocks noChangeAspect="1" noChangeArrowheads="1"/>
            </p:cNvPicPr>
            <p:nvPr/>
          </p:nvPicPr>
          <p:blipFill>
            <a:blip r:embed="rId7"/>
            <a:srcRect l="7108" t="9157" r="67093" b="4712"/>
            <a:stretch>
              <a:fillRect/>
            </a:stretch>
          </p:blipFill>
          <p:spPr bwMode="auto">
            <a:xfrm>
              <a:off x="3061" y="572"/>
              <a:ext cx="2087" cy="1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22" name="Rectangle 12"/>
            <p:cNvSpPr>
              <a:spLocks noChangeArrowheads="1"/>
            </p:cNvSpPr>
            <p:nvPr/>
          </p:nvSpPr>
          <p:spPr bwMode="auto">
            <a:xfrm>
              <a:off x="3061" y="580"/>
              <a:ext cx="2103" cy="1489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sp>
        <p:nvSpPr>
          <p:cNvPr id="55306" name="Text Box 13"/>
          <p:cNvSpPr txBox="1">
            <a:spLocks noChangeArrowheads="1"/>
          </p:cNvSpPr>
          <p:nvPr/>
        </p:nvSpPr>
        <p:spPr bwMode="auto">
          <a:xfrm>
            <a:off x="3733800" y="5943600"/>
            <a:ext cx="3810000" cy="93980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1600">
                <a:solidFill>
                  <a:srgbClr val="B21D1C"/>
                </a:solidFill>
                <a:latin typeface="Comic Sans MS" pitchFamily="-84" charset="0"/>
              </a:rPr>
              <a:t>Performances </a:t>
            </a:r>
            <a:endParaRPr lang="en-US" sz="1600">
              <a:solidFill>
                <a:schemeClr val="accent2"/>
              </a:solidFill>
              <a:latin typeface="Comic Sans MS" pitchFamily="-84" charset="0"/>
            </a:endParaRPr>
          </a:p>
          <a:p>
            <a:pPr algn="l" eaLnBrk="1" hangingPunct="1"/>
            <a:r>
              <a:rPr lang="it-IT" sz="1600" i="1">
                <a:solidFill>
                  <a:schemeClr val="accent2"/>
                </a:solidFill>
                <a:latin typeface="Comic Sans MS" pitchFamily="-84" charset="0"/>
              </a:rPr>
              <a:t>- </a:t>
            </a:r>
            <a:r>
              <a:rPr lang="it-IT" sz="1600" i="1">
                <a:solidFill>
                  <a:srgbClr val="AA1C23"/>
                </a:solidFill>
                <a:latin typeface="Comic Sans MS" pitchFamily="-84" charset="0"/>
              </a:rPr>
              <a:t>N</a:t>
            </a:r>
            <a:r>
              <a:rPr lang="it-IT" sz="1600" i="1" baseline="-25000">
                <a:solidFill>
                  <a:srgbClr val="AA1C23"/>
                </a:solidFill>
                <a:latin typeface="Comic Sans MS" pitchFamily="-84" charset="0"/>
              </a:rPr>
              <a:t>p.e</a:t>
            </a:r>
            <a:r>
              <a:rPr lang="it-IT" sz="1600" i="1" baseline="-25000">
                <a:solidFill>
                  <a:schemeClr val="accent2"/>
                </a:solidFill>
                <a:latin typeface="Comic Sans MS" pitchFamily="-84" charset="0"/>
              </a:rPr>
              <a:t>.</a:t>
            </a:r>
            <a:r>
              <a:rPr lang="it-IT" sz="1600">
                <a:solidFill>
                  <a:schemeClr val="accent2"/>
                </a:solidFill>
                <a:latin typeface="Comic Sans MS" pitchFamily="-84" charset="0"/>
              </a:rPr>
              <a:t> # of detected photons(p.e.)</a:t>
            </a:r>
            <a:endParaRPr lang="en-US" sz="1600">
              <a:solidFill>
                <a:schemeClr val="accent2"/>
              </a:solidFill>
              <a:latin typeface="Comic Sans MS" pitchFamily="-84" charset="0"/>
            </a:endParaRPr>
          </a:p>
          <a:p>
            <a:pPr algn="l" eaLnBrk="1" hangingPunct="1"/>
            <a:r>
              <a:rPr lang="it-IT" sz="1600">
                <a:solidFill>
                  <a:schemeClr val="accent2"/>
                </a:solidFill>
                <a:latin typeface="Comic Sans MS" pitchFamily="-84" charset="0"/>
              </a:rPr>
              <a:t>- and </a:t>
            </a:r>
            <a:r>
              <a:rPr lang="en-US" sz="1600">
                <a:solidFill>
                  <a:schemeClr val="accent2"/>
                </a:solidFill>
                <a:latin typeface="Comic Sans MS" pitchFamily="-84" charset="0"/>
              </a:rPr>
              <a:t> </a:t>
            </a:r>
            <a:r>
              <a:rPr lang="it-IT" sz="1800">
                <a:solidFill>
                  <a:srgbClr val="AA1C23"/>
                </a:solidFill>
              </a:rPr>
              <a:t></a:t>
            </a:r>
            <a:r>
              <a:rPr lang="it-IT" sz="1800" baseline="-25000">
                <a:solidFill>
                  <a:srgbClr val="AA1C23"/>
                </a:solidFill>
              </a:rPr>
              <a:t></a:t>
            </a:r>
            <a:r>
              <a:rPr lang="it-IT" sz="1600">
                <a:solidFill>
                  <a:schemeClr val="accent2"/>
                </a:solidFill>
                <a:latin typeface="Comic Sans MS" pitchFamily="-84" charset="0"/>
              </a:rPr>
              <a:t>  (angular resolution)</a:t>
            </a:r>
          </a:p>
        </p:txBody>
      </p:sp>
      <p:graphicFrame>
        <p:nvGraphicFramePr>
          <p:cNvPr id="55299" name="Object 3"/>
          <p:cNvGraphicFramePr>
            <a:graphicFrameLocks noChangeAspect="1"/>
          </p:cNvGraphicFramePr>
          <p:nvPr/>
        </p:nvGraphicFramePr>
        <p:xfrm>
          <a:off x="7543800" y="5257800"/>
          <a:ext cx="1371600" cy="763588"/>
        </p:xfrm>
        <a:graphic>
          <a:graphicData uri="http://schemas.openxmlformats.org/presentationml/2006/ole">
            <p:oleObj spid="_x0000_s82948" name="Equation" r:id="rId8" imgW="812800" imgH="469900" progId="Equation.3">
              <p:embed/>
            </p:oleObj>
          </a:graphicData>
        </a:graphic>
      </p:graphicFrame>
      <p:sp>
        <p:nvSpPr>
          <p:cNvPr id="55307" name="Text Box 15"/>
          <p:cNvSpPr txBox="1">
            <a:spLocks noChangeArrowheads="1"/>
          </p:cNvSpPr>
          <p:nvPr/>
        </p:nvSpPr>
        <p:spPr bwMode="auto">
          <a:xfrm>
            <a:off x="7508875" y="4740275"/>
            <a:ext cx="1635125" cy="5873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  <a:latin typeface="Comic Sans MS" pitchFamily="-84" charset="0"/>
              </a:rPr>
              <a:t>Cherenkov angle resolution</a:t>
            </a:r>
            <a:endParaRPr lang="en-US">
              <a:latin typeface="Comic Sans MS" pitchFamily="-84" charset="0"/>
            </a:endParaRPr>
          </a:p>
        </p:txBody>
      </p:sp>
      <p:sp>
        <p:nvSpPr>
          <p:cNvPr id="55308" name="Text Box 16"/>
          <p:cNvSpPr txBox="1">
            <a:spLocks noChangeArrowheads="1"/>
          </p:cNvSpPr>
          <p:nvPr/>
        </p:nvSpPr>
        <p:spPr bwMode="auto">
          <a:xfrm>
            <a:off x="5334000" y="4953000"/>
            <a:ext cx="1965325" cy="3397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E0FB42"/>
                </a:solidFill>
                <a:latin typeface="Comic Sans MS" pitchFamily="-84" charset="0"/>
              </a:rPr>
              <a:t>Separation Power</a:t>
            </a:r>
            <a:endParaRPr lang="en-US" b="0">
              <a:latin typeface="Verdana" pitchFamily="-84" charset="0"/>
            </a:endParaRPr>
          </a:p>
        </p:txBody>
      </p:sp>
      <p:graphicFrame>
        <p:nvGraphicFramePr>
          <p:cNvPr id="55300" name="Object 4"/>
          <p:cNvGraphicFramePr>
            <a:graphicFrameLocks noChangeAspect="1"/>
          </p:cNvGraphicFramePr>
          <p:nvPr/>
        </p:nvGraphicFramePr>
        <p:xfrm>
          <a:off x="5562600" y="5334000"/>
          <a:ext cx="1403350" cy="385763"/>
        </p:xfrm>
        <a:graphic>
          <a:graphicData uri="http://schemas.openxmlformats.org/presentationml/2006/ole">
            <p:oleObj spid="_x0000_s82949" name="Equation" r:id="rId9" imgW="952500" imgH="241300" progId="Equation.3">
              <p:embed/>
            </p:oleObj>
          </a:graphicData>
        </a:graphic>
      </p:graphicFrame>
      <p:pic>
        <p:nvPicPr>
          <p:cNvPr id="204818" name="Picture 18"/>
          <p:cNvPicPr>
            <a:picLocks noChangeAspect="1" noChangeArrowheads="1"/>
          </p:cNvPicPr>
          <p:nvPr/>
        </p:nvPicPr>
        <p:blipFill>
          <a:blip r:embed="rId10"/>
          <a:srcRect b="5998"/>
          <a:stretch>
            <a:fillRect/>
          </a:stretch>
        </p:blipFill>
        <p:spPr bwMode="auto">
          <a:xfrm>
            <a:off x="0" y="3429000"/>
            <a:ext cx="3505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441700" y="3429000"/>
            <a:ext cx="1395413" cy="1512888"/>
            <a:chOff x="2485" y="2160"/>
            <a:chExt cx="816" cy="953"/>
          </a:xfrm>
        </p:grpSpPr>
        <p:sp>
          <p:nvSpPr>
            <p:cNvPr id="55319" name="Oval 20"/>
            <p:cNvSpPr>
              <a:spLocks noChangeArrowheads="1"/>
            </p:cNvSpPr>
            <p:nvPr/>
          </p:nvSpPr>
          <p:spPr bwMode="auto">
            <a:xfrm>
              <a:off x="2530" y="2160"/>
              <a:ext cx="771" cy="363"/>
            </a:xfrm>
            <a:prstGeom prst="ellipse">
              <a:avLst/>
            </a:prstGeom>
            <a:noFill/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5320" name="AutoShape 21"/>
            <p:cNvSpPr>
              <a:spLocks noChangeArrowheads="1"/>
            </p:cNvSpPr>
            <p:nvPr/>
          </p:nvSpPr>
          <p:spPr bwMode="auto">
            <a:xfrm flipH="1" flipV="1">
              <a:off x="2485" y="2523"/>
              <a:ext cx="498" cy="5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2448 w 21600"/>
                <a:gd name="T13" fmla="*/ 2929 h 21600"/>
                <a:gd name="T14" fmla="*/ 18217 w 21600"/>
                <a:gd name="T15" fmla="*/ 926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1600" y="6079"/>
                  </a:moveTo>
                  <a:lnTo>
                    <a:pt x="15126" y="0"/>
                  </a:lnTo>
                  <a:lnTo>
                    <a:pt x="15126" y="2912"/>
                  </a:lnTo>
                  <a:lnTo>
                    <a:pt x="12427" y="2912"/>
                  </a:lnTo>
                  <a:cubicBezTo>
                    <a:pt x="5564" y="2912"/>
                    <a:pt x="0" y="7052"/>
                    <a:pt x="0" y="12158"/>
                  </a:cubicBezTo>
                  <a:lnTo>
                    <a:pt x="0" y="21600"/>
                  </a:lnTo>
                  <a:lnTo>
                    <a:pt x="6474" y="21600"/>
                  </a:lnTo>
                  <a:lnTo>
                    <a:pt x="6474" y="12158"/>
                  </a:lnTo>
                  <a:cubicBezTo>
                    <a:pt x="6474" y="10550"/>
                    <a:pt x="9139" y="9246"/>
                    <a:pt x="12427" y="9246"/>
                  </a:cubicBezTo>
                  <a:lnTo>
                    <a:pt x="15126" y="9246"/>
                  </a:lnTo>
                  <a:lnTo>
                    <a:pt x="15126" y="12158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0" y="5878513"/>
            <a:ext cx="4114800" cy="979487"/>
            <a:chOff x="91" y="2593"/>
            <a:chExt cx="2647" cy="549"/>
          </a:xfrm>
        </p:grpSpPr>
        <p:pic>
          <p:nvPicPr>
            <p:cNvPr id="55317" name="Picture 23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91" y="2784"/>
              <a:ext cx="2402" cy="358"/>
            </a:xfrm>
            <a:prstGeom prst="rect">
              <a:avLst/>
            </a:prstGeom>
            <a:gradFill rotWithShape="0">
              <a:gsLst>
                <a:gs pos="0">
                  <a:srgbClr val="C0C0C0"/>
                </a:gs>
                <a:gs pos="100000">
                  <a:srgbClr val="F5F5F5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204824" name="Text Box 24"/>
            <p:cNvSpPr txBox="1">
              <a:spLocks noChangeArrowheads="1"/>
            </p:cNvSpPr>
            <p:nvPr/>
          </p:nvSpPr>
          <p:spPr bwMode="auto">
            <a:xfrm>
              <a:off x="144" y="2593"/>
              <a:ext cx="2594" cy="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800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-84" charset="0"/>
                  <a:ea typeface="Comic Sans MS" pitchFamily="-84" charset="0"/>
                  <a:cs typeface="Comic Sans MS" pitchFamily="-84" charset="0"/>
                </a:rPr>
                <a:t>N. of detected photoelectrons</a:t>
              </a:r>
              <a:endParaRPr lang="en-US" sz="180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-84" charset="0"/>
                <a:ea typeface="Comic Sans MS" pitchFamily="-84" charset="0"/>
                <a:cs typeface="Comic Sans MS" pitchFamily="-84" charset="0"/>
              </a:endParaRPr>
            </a:p>
          </p:txBody>
        </p:sp>
      </p:grpSp>
      <p:sp>
        <p:nvSpPr>
          <p:cNvPr id="55312" name="Line 25"/>
          <p:cNvSpPr>
            <a:spLocks noChangeShapeType="1"/>
          </p:cNvSpPr>
          <p:nvPr/>
        </p:nvSpPr>
        <p:spPr bwMode="auto">
          <a:xfrm flipH="1" flipV="1">
            <a:off x="7467600" y="6350000"/>
            <a:ext cx="5334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5313" name="Line 26"/>
          <p:cNvSpPr>
            <a:spLocks noChangeShapeType="1"/>
          </p:cNvSpPr>
          <p:nvPr/>
        </p:nvSpPr>
        <p:spPr bwMode="auto">
          <a:xfrm flipH="1" flipV="1">
            <a:off x="7467600" y="67056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5314" name="Text Box 27"/>
          <p:cNvSpPr txBox="1">
            <a:spLocks noChangeArrowheads="1"/>
          </p:cNvSpPr>
          <p:nvPr/>
        </p:nvSpPr>
        <p:spPr bwMode="auto">
          <a:xfrm>
            <a:off x="8001000" y="61976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>
                <a:solidFill>
                  <a:schemeClr val="accent2"/>
                </a:solidFill>
                <a:latin typeface="Comic Sans MS" pitchFamily="-84" charset="0"/>
              </a:rPr>
              <a:t>maximize</a:t>
            </a:r>
            <a:endParaRPr lang="en-US" sz="2400" b="0">
              <a:latin typeface="Arial" pitchFamily="-84" charset="0"/>
            </a:endParaRPr>
          </a:p>
        </p:txBody>
      </p:sp>
      <p:sp>
        <p:nvSpPr>
          <p:cNvPr id="55315" name="Text Box 28"/>
          <p:cNvSpPr txBox="1">
            <a:spLocks noChangeArrowheads="1"/>
          </p:cNvSpPr>
          <p:nvPr/>
        </p:nvSpPr>
        <p:spPr bwMode="auto">
          <a:xfrm>
            <a:off x="8001000" y="6545263"/>
            <a:ext cx="914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200">
                <a:solidFill>
                  <a:srgbClr val="B21D1C"/>
                </a:solidFill>
                <a:latin typeface="Comic Sans MS" pitchFamily="-84" charset="0"/>
              </a:rPr>
              <a:t>minimize</a:t>
            </a:r>
            <a:endParaRPr lang="en-US" sz="2400" b="0">
              <a:latin typeface="Arial" pitchFamily="-84" charset="0"/>
            </a:endParaRPr>
          </a:p>
        </p:txBody>
      </p:sp>
      <p:sp>
        <p:nvSpPr>
          <p:cNvPr id="55316" name="Ovale 28"/>
          <p:cNvSpPr>
            <a:spLocks noChangeArrowheads="1"/>
          </p:cNvSpPr>
          <p:nvPr/>
        </p:nvSpPr>
        <p:spPr bwMode="auto">
          <a:xfrm>
            <a:off x="8382000" y="5638800"/>
            <a:ext cx="457200" cy="381000"/>
          </a:xfrm>
          <a:prstGeom prst="ellipse">
            <a:avLst/>
          </a:prstGeom>
          <a:solidFill>
            <a:schemeClr val="bg1">
              <a:alpha val="1961"/>
            </a:schemeClr>
          </a:solidFill>
          <a:ln w="603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36900" y="5105400"/>
            <a:ext cx="2349500" cy="889000"/>
          </a:xfrm>
          <a:prstGeom prst="rect">
            <a:avLst/>
          </a:prstGeom>
        </p:spPr>
      </p:pic>
      <p:sp>
        <p:nvSpPr>
          <p:cNvPr id="33" name="Segnaposto numero diapositiva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6AF9-1A05-4D43-BBBD-6B963426B97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730" y="455572"/>
            <a:ext cx="5099470" cy="335442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57200" y="11668"/>
            <a:ext cx="868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RICH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upgrated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Transversity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experiment</a:t>
            </a:r>
            <a:endParaRPr lang="it-IT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3810000"/>
            <a:ext cx="8559800" cy="136089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5244715"/>
            <a:ext cx="7486650" cy="1613285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</p:pic>
      <p:cxnSp>
        <p:nvCxnSpPr>
          <p:cNvPr id="10" name="Connettore 1 9"/>
          <p:cNvCxnSpPr/>
          <p:nvPr/>
        </p:nvCxnSpPr>
        <p:spPr bwMode="auto">
          <a:xfrm>
            <a:off x="5638800" y="4114800"/>
            <a:ext cx="3048000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ttore 1 11"/>
          <p:cNvCxnSpPr/>
          <p:nvPr/>
        </p:nvCxnSpPr>
        <p:spPr bwMode="auto">
          <a:xfrm>
            <a:off x="7772400" y="4570412"/>
            <a:ext cx="914400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ttore 1 12"/>
          <p:cNvCxnSpPr/>
          <p:nvPr/>
        </p:nvCxnSpPr>
        <p:spPr bwMode="auto">
          <a:xfrm>
            <a:off x="457200" y="4799012"/>
            <a:ext cx="914400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ttore 1 13"/>
          <p:cNvCxnSpPr/>
          <p:nvPr/>
        </p:nvCxnSpPr>
        <p:spPr bwMode="auto">
          <a:xfrm>
            <a:off x="2362200" y="4800600"/>
            <a:ext cx="914400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Connettore 1 15"/>
          <p:cNvCxnSpPr/>
          <p:nvPr/>
        </p:nvCxnSpPr>
        <p:spPr bwMode="auto">
          <a:xfrm>
            <a:off x="4800600" y="4800600"/>
            <a:ext cx="3352800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ttore 1 17"/>
          <p:cNvCxnSpPr/>
          <p:nvPr/>
        </p:nvCxnSpPr>
        <p:spPr bwMode="auto">
          <a:xfrm>
            <a:off x="1447800" y="5562600"/>
            <a:ext cx="5867400" cy="158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Connettore 1 19"/>
          <p:cNvCxnSpPr/>
          <p:nvPr/>
        </p:nvCxnSpPr>
        <p:spPr bwMode="auto">
          <a:xfrm>
            <a:off x="1524000" y="6170612"/>
            <a:ext cx="1752600" cy="158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Connettore 1 21"/>
          <p:cNvCxnSpPr/>
          <p:nvPr/>
        </p:nvCxnSpPr>
        <p:spPr bwMode="auto">
          <a:xfrm>
            <a:off x="2362200" y="6324600"/>
            <a:ext cx="1752600" cy="158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Connettore 1 23"/>
          <p:cNvCxnSpPr/>
          <p:nvPr/>
        </p:nvCxnSpPr>
        <p:spPr bwMode="auto">
          <a:xfrm>
            <a:off x="1447800" y="6553200"/>
            <a:ext cx="6553200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Connettore 1 24"/>
          <p:cNvCxnSpPr/>
          <p:nvPr/>
        </p:nvCxnSpPr>
        <p:spPr bwMode="auto">
          <a:xfrm>
            <a:off x="914400" y="6780212"/>
            <a:ext cx="1752600" cy="158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Ovale 25"/>
          <p:cNvSpPr/>
          <p:nvPr/>
        </p:nvSpPr>
        <p:spPr bwMode="auto">
          <a:xfrm>
            <a:off x="2209800" y="6477000"/>
            <a:ext cx="381000" cy="381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charset="2"/>
                <a:ea typeface="ＭＳ Ｐゴシック" charset="-128"/>
                <a:cs typeface="ＭＳ Ｐゴシック" charset="-128"/>
                <a:sym typeface="Symbol" charset="2"/>
              </a:rPr>
              <a:t>  </a:t>
            </a: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9" name="Ovale 18"/>
          <p:cNvSpPr/>
          <p:nvPr/>
        </p:nvSpPr>
        <p:spPr bwMode="auto">
          <a:xfrm>
            <a:off x="6629400" y="5334000"/>
            <a:ext cx="838200" cy="304800"/>
          </a:xfrm>
          <a:prstGeom prst="ellipse">
            <a:avLst/>
          </a:prstGeom>
          <a:solidFill>
            <a:schemeClr val="bg1">
              <a:alpha val="0"/>
            </a:schemeClr>
          </a:solidFill>
          <a:ln w="412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27" name="Ovale 26"/>
          <p:cNvSpPr/>
          <p:nvPr/>
        </p:nvSpPr>
        <p:spPr bwMode="auto">
          <a:xfrm>
            <a:off x="7391400" y="4572000"/>
            <a:ext cx="838200" cy="304800"/>
          </a:xfrm>
          <a:prstGeom prst="ellipse">
            <a:avLst/>
          </a:prstGeom>
          <a:solidFill>
            <a:schemeClr val="bg1">
              <a:alpha val="0"/>
            </a:schemeClr>
          </a:solidFill>
          <a:ln w="412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28" name="Ovale 27"/>
          <p:cNvSpPr/>
          <p:nvPr/>
        </p:nvSpPr>
        <p:spPr bwMode="auto">
          <a:xfrm>
            <a:off x="6400800" y="4572000"/>
            <a:ext cx="838200" cy="304800"/>
          </a:xfrm>
          <a:prstGeom prst="ellipse">
            <a:avLst/>
          </a:prstGeom>
          <a:solidFill>
            <a:schemeClr val="bg1">
              <a:alpha val="0"/>
            </a:schemeClr>
          </a:solidFill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The target</a:t>
            </a:r>
            <a:endParaRPr lang="it-IT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739900"/>
            <a:ext cx="7749213" cy="48133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85800" y="609600"/>
            <a:ext cx="8001000" cy="369332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NIKHEF target (C.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Marchand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Saclay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endParaRPr lang="it-IT" sz="18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cxnSp>
        <p:nvCxnSpPr>
          <p:cNvPr id="9" name="Connettore 1 8"/>
          <p:cNvCxnSpPr/>
          <p:nvPr/>
        </p:nvCxnSpPr>
        <p:spPr bwMode="auto">
          <a:xfrm>
            <a:off x="5410200" y="6248400"/>
            <a:ext cx="2667000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ttore 1 10"/>
          <p:cNvCxnSpPr/>
          <p:nvPr/>
        </p:nvCxnSpPr>
        <p:spPr bwMode="auto">
          <a:xfrm>
            <a:off x="1600200" y="6248400"/>
            <a:ext cx="1905000" cy="158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rcRect l="24894"/>
          <a:stretch>
            <a:fillRect/>
          </a:stretch>
        </p:blipFill>
        <p:spPr>
          <a:xfrm>
            <a:off x="1371600" y="1219200"/>
            <a:ext cx="6781800" cy="418596"/>
          </a:xfrm>
          <a:prstGeom prst="rect">
            <a:avLst/>
          </a:prstGeom>
        </p:spPr>
      </p:pic>
      <p:cxnSp>
        <p:nvCxnSpPr>
          <p:cNvPr id="15" name="Connettore 1 14"/>
          <p:cNvCxnSpPr/>
          <p:nvPr/>
        </p:nvCxnSpPr>
        <p:spPr bwMode="auto">
          <a:xfrm>
            <a:off x="5334000" y="1524000"/>
            <a:ext cx="2819400" cy="158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Ovale 9"/>
          <p:cNvSpPr/>
          <p:nvPr/>
        </p:nvSpPr>
        <p:spPr bwMode="auto">
          <a:xfrm>
            <a:off x="6172200" y="5867400"/>
            <a:ext cx="2133600" cy="533400"/>
          </a:xfrm>
          <a:prstGeom prst="ellipse">
            <a:avLst/>
          </a:prstGeom>
          <a:noFill/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2" name="Ovale 11"/>
          <p:cNvSpPr/>
          <p:nvPr/>
        </p:nvSpPr>
        <p:spPr bwMode="auto">
          <a:xfrm>
            <a:off x="2971800" y="5943600"/>
            <a:ext cx="685800" cy="381000"/>
          </a:xfrm>
          <a:prstGeom prst="ellipse">
            <a:avLst/>
          </a:prstGeom>
          <a:solidFill>
            <a:schemeClr val="bg1">
              <a:alpha val="0"/>
            </a:schemeClr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22" y="2743200"/>
            <a:ext cx="8437478" cy="3276600"/>
          </a:xfrm>
          <a:prstGeom prst="rect">
            <a:avLst/>
          </a:prstGeom>
        </p:spPr>
      </p:pic>
      <p:sp>
        <p:nvSpPr>
          <p:cNvPr id="6" name="CasellaDiTesto 12"/>
          <p:cNvSpPr txBox="1"/>
          <p:nvPr/>
        </p:nvSpPr>
        <p:spPr>
          <a:xfrm>
            <a:off x="0" y="6019800"/>
            <a:ext cx="9144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Elastic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scattering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measurement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off Pb-208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know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actual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thickness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target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monitor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continuously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measuring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electron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scattering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rate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function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two-dimensional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positions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using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raster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information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0"/>
            <a:ext cx="6143716" cy="2743200"/>
          </a:xfrm>
          <a:prstGeom prst="rect">
            <a:avLst/>
          </a:prstGeom>
        </p:spPr>
      </p:pic>
      <p:cxnSp>
        <p:nvCxnSpPr>
          <p:cNvPr id="11" name="Connettore 1 10"/>
          <p:cNvCxnSpPr/>
          <p:nvPr/>
        </p:nvCxnSpPr>
        <p:spPr bwMode="auto">
          <a:xfrm>
            <a:off x="2667000" y="3886200"/>
            <a:ext cx="35814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Connettore 1 12"/>
          <p:cNvCxnSpPr/>
          <p:nvPr/>
        </p:nvCxnSpPr>
        <p:spPr bwMode="auto">
          <a:xfrm>
            <a:off x="6781800" y="3884612"/>
            <a:ext cx="1600200" cy="158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ttore 1 14"/>
          <p:cNvCxnSpPr/>
          <p:nvPr/>
        </p:nvCxnSpPr>
        <p:spPr bwMode="auto">
          <a:xfrm>
            <a:off x="2362200" y="5105400"/>
            <a:ext cx="4876800" cy="158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Connettore 1 16"/>
          <p:cNvCxnSpPr/>
          <p:nvPr/>
        </p:nvCxnSpPr>
        <p:spPr bwMode="auto">
          <a:xfrm>
            <a:off x="2971800" y="5789612"/>
            <a:ext cx="5410200" cy="1588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ttore 1 9"/>
          <p:cNvCxnSpPr/>
          <p:nvPr/>
        </p:nvCxnSpPr>
        <p:spPr bwMode="auto">
          <a:xfrm>
            <a:off x="3505200" y="3048000"/>
            <a:ext cx="35814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ttore 1 11"/>
          <p:cNvCxnSpPr/>
          <p:nvPr/>
        </p:nvCxnSpPr>
        <p:spPr bwMode="auto">
          <a:xfrm>
            <a:off x="609600" y="5332412"/>
            <a:ext cx="77724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Connettore 1 17"/>
          <p:cNvCxnSpPr/>
          <p:nvPr/>
        </p:nvCxnSpPr>
        <p:spPr bwMode="auto">
          <a:xfrm>
            <a:off x="609600" y="6019800"/>
            <a:ext cx="47244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Ovale 19"/>
          <p:cNvSpPr/>
          <p:nvPr/>
        </p:nvSpPr>
        <p:spPr bwMode="auto">
          <a:xfrm>
            <a:off x="3733800" y="5486400"/>
            <a:ext cx="12954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21" name="Ovale 20"/>
          <p:cNvSpPr/>
          <p:nvPr/>
        </p:nvSpPr>
        <p:spPr bwMode="auto">
          <a:xfrm>
            <a:off x="6096000" y="5410200"/>
            <a:ext cx="1295400" cy="4572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rcRect b="21939"/>
          <a:stretch>
            <a:fillRect/>
          </a:stretch>
        </p:blipFill>
        <p:spPr>
          <a:xfrm>
            <a:off x="0" y="0"/>
            <a:ext cx="3469342" cy="20574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391400" y="0"/>
            <a:ext cx="1524000" cy="160043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HKS PID</a:t>
            </a:r>
          </a:p>
          <a:p>
            <a:endParaRPr lang="it-IT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(gas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Cherenkof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+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shower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counter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) </a:t>
            </a:r>
          </a:p>
          <a:p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e,</a:t>
            </a:r>
            <a:r>
              <a:rPr lang="it-IT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it-IT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rejection</a:t>
            </a:r>
            <a:r>
              <a:rPr lang="it-IT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10</a:t>
            </a:r>
            <a:r>
              <a:rPr lang="it-IT" baseline="30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5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505200" y="0"/>
            <a:ext cx="3657600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HKS PID</a:t>
            </a:r>
          </a:p>
          <a:p>
            <a:endParaRPr lang="it-IT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3 TOF, 2 water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Cherenkov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three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aerogel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Cerenkov</a:t>
            </a:r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Power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rejection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capability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 </a:t>
            </a: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- In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beam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10000: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:2000 </a:t>
            </a: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- in the on-line trigger 90: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:90 </a:t>
            </a: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-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after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analysis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0.01: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:0.02 </a:t>
            </a: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- so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rejection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power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10</a:t>
            </a:r>
            <a:r>
              <a:rPr lang="it-IT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6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- and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for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10</a:t>
            </a:r>
            <a:r>
              <a:rPr lang="it-IT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5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smtClean="0"/>
              <a:t> </a:t>
            </a:r>
            <a:endParaRPr lang="it-IT" dirty="0" smtClean="0"/>
          </a:p>
        </p:txBody>
      </p:sp>
      <p:pic>
        <p:nvPicPr>
          <p:cNvPr id="7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971800"/>
            <a:ext cx="3792972" cy="2057400"/>
          </a:xfrm>
          <a:prstGeom prst="rect">
            <a:avLst/>
          </a:prstGeom>
        </p:spPr>
      </p:pic>
      <p:sp>
        <p:nvSpPr>
          <p:cNvPr id="8" name="CasellaDiTesto 12"/>
          <p:cNvSpPr txBox="1"/>
          <p:nvPr/>
        </p:nvSpPr>
        <p:spPr>
          <a:xfrm>
            <a:off x="3581400" y="5473005"/>
            <a:ext cx="56388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Elastic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scattering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measurement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off Pb-208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know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actual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thickness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target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monitor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continuously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measuring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electron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scattering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rate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function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two-dimensional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positions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using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raster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information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endParaRPr lang="it-IT" sz="18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9" name="CasellaDiTesto 13"/>
          <p:cNvSpPr txBox="1"/>
          <p:nvPr/>
        </p:nvSpPr>
        <p:spPr>
          <a:xfrm>
            <a:off x="4953000" y="5105400"/>
            <a:ext cx="3352800" cy="30777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FFFF00"/>
                </a:solidFill>
              </a:rPr>
              <a:t>&lt;</a:t>
            </a:r>
            <a:r>
              <a:rPr lang="it-IT" dirty="0" smtClean="0">
                <a:solidFill>
                  <a:srgbClr val="FFFF00"/>
                </a:solidFill>
                <a:latin typeface="Comic Sans MS"/>
                <a:cs typeface="Comic Sans MS"/>
              </a:rPr>
              <a:t>i</a:t>
            </a:r>
            <a:r>
              <a:rPr lang="it-IT" dirty="0" smtClean="0">
                <a:solidFill>
                  <a:srgbClr val="FFFF00"/>
                </a:solidFill>
              </a:rPr>
              <a:t>&gt; = 25 </a:t>
            </a:r>
            <a:r>
              <a:rPr lang="it-IT" dirty="0" err="1" smtClean="0">
                <a:solidFill>
                  <a:srgbClr val="FFFF00"/>
                </a:solidFill>
              </a:rPr>
              <a:t>mA</a:t>
            </a:r>
            <a:r>
              <a:rPr lang="it-IT" dirty="0" smtClean="0">
                <a:solidFill>
                  <a:srgbClr val="FFFF00"/>
                </a:solidFill>
              </a:rPr>
              <a:t>   - </a:t>
            </a:r>
            <a:r>
              <a:rPr lang="it-IT" dirty="0" smtClean="0">
                <a:solidFill>
                  <a:srgbClr val="FFFF00"/>
                </a:solidFill>
                <a:latin typeface="Comic Sans MS"/>
                <a:cs typeface="Comic Sans MS"/>
              </a:rPr>
              <a:t>100 mg/cm</a:t>
            </a:r>
            <a:r>
              <a:rPr lang="it-IT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  </a:t>
            </a:r>
            <a:r>
              <a:rPr lang="it-IT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cryocooling</a:t>
            </a:r>
            <a:endParaRPr lang="it-IT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10" name="Immagine 14"/>
          <p:cNvPicPr>
            <a:picLocks noChangeAspect="1"/>
          </p:cNvPicPr>
          <p:nvPr/>
        </p:nvPicPr>
        <p:blipFill>
          <a:blip r:embed="rId4"/>
          <a:srcRect r="28788" b="16575"/>
          <a:stretch>
            <a:fillRect/>
          </a:stretch>
        </p:blipFill>
        <p:spPr>
          <a:xfrm>
            <a:off x="0" y="4876800"/>
            <a:ext cx="3581400" cy="1917700"/>
          </a:xfrm>
          <a:prstGeom prst="rect">
            <a:avLst/>
          </a:prstGeom>
        </p:spPr>
      </p:pic>
      <p:sp>
        <p:nvSpPr>
          <p:cNvPr id="11" name="CasellaDiTesto 15"/>
          <p:cNvSpPr txBox="1"/>
          <p:nvPr/>
        </p:nvSpPr>
        <p:spPr>
          <a:xfrm>
            <a:off x="0" y="4492823"/>
            <a:ext cx="2514600" cy="30777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D3FCFF"/>
                </a:solidFill>
                <a:latin typeface="Comic Sans MS"/>
                <a:cs typeface="Comic Sans MS"/>
              </a:rPr>
              <a:t>PID </a:t>
            </a:r>
            <a:r>
              <a:rPr lang="it-IT" dirty="0" err="1" smtClean="0">
                <a:solidFill>
                  <a:srgbClr val="D3FCFF"/>
                </a:solidFill>
                <a:latin typeface="Symbol" charset="2"/>
                <a:cs typeface="Symbol" charset="2"/>
              </a:rPr>
              <a:t>p</a:t>
            </a:r>
            <a:r>
              <a:rPr lang="it-IT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/</a:t>
            </a:r>
            <a:r>
              <a:rPr lang="it-IT" dirty="0" err="1" smtClean="0">
                <a:solidFill>
                  <a:srgbClr val="D3FCFF"/>
                </a:solidFill>
                <a:latin typeface="Symbol" charset="2"/>
                <a:cs typeface="Symbol" charset="2"/>
              </a:rPr>
              <a:t>K</a:t>
            </a:r>
            <a:r>
              <a:rPr lang="it-IT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 ~ 10</a:t>
            </a:r>
            <a:r>
              <a:rPr lang="it-IT" baseline="30000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12</a:t>
            </a:r>
            <a:r>
              <a:rPr lang="it-IT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 </a:t>
            </a:r>
            <a:r>
              <a:rPr lang="it-IT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it-IT" baseline="30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threshold</a:t>
            </a:r>
            <a:r>
              <a:rPr lang="it-IT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 + RICH)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it-IT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12" name="Group 13"/>
          <p:cNvGrpSpPr>
            <a:grpSpLocks/>
          </p:cNvGrpSpPr>
          <p:nvPr/>
        </p:nvGrpSpPr>
        <p:grpSpPr bwMode="auto">
          <a:xfrm>
            <a:off x="228600" y="2457450"/>
            <a:ext cx="2362200" cy="1885950"/>
            <a:chOff x="3555" y="390"/>
            <a:chExt cx="975" cy="913"/>
          </a:xfrm>
          <a:solidFill>
            <a:schemeClr val="bg1"/>
          </a:solidFill>
        </p:grpSpPr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9735"/>
            <a:stretch>
              <a:fillRect/>
            </a:stretch>
          </p:blipFill>
          <p:spPr bwMode="auto">
            <a:xfrm>
              <a:off x="3555" y="516"/>
              <a:ext cx="975" cy="7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3555" y="390"/>
              <a:ext cx="975" cy="1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D6241A"/>
                  </a:solidFill>
                  <a:latin typeface="Comic Sans MS" charset="0"/>
                </a:rPr>
                <a:t>RICH Detector</a:t>
              </a:r>
              <a:endParaRPr lang="en-US"/>
            </a:p>
          </p:txBody>
        </p:sp>
      </p:grpSp>
      <p:sp>
        <p:nvSpPr>
          <p:cNvPr id="15" name="CasellaDiTesto 19"/>
          <p:cNvSpPr txBox="1"/>
          <p:nvPr/>
        </p:nvSpPr>
        <p:spPr>
          <a:xfrm>
            <a:off x="4191000" y="2362200"/>
            <a:ext cx="4953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Target</a:t>
            </a:r>
            <a:b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solid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cryocooled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Pb</a:t>
            </a:r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7" name="Picture 12" descr="run_2411_disp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28600" y="2743200"/>
            <a:ext cx="20732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49133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825500"/>
            <a:ext cx="7416800" cy="5207000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 bwMode="auto">
          <a:xfrm>
            <a:off x="1066800" y="1676400"/>
            <a:ext cx="3048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5" name="Ovale 4"/>
          <p:cNvSpPr/>
          <p:nvPr/>
        </p:nvSpPr>
        <p:spPr bwMode="auto">
          <a:xfrm>
            <a:off x="1828800" y="1676400"/>
            <a:ext cx="3048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6" name="Ovale 5"/>
          <p:cNvSpPr/>
          <p:nvPr/>
        </p:nvSpPr>
        <p:spPr bwMode="auto">
          <a:xfrm>
            <a:off x="6400800" y="1676400"/>
            <a:ext cx="3048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7" name="Ovale 6"/>
          <p:cNvSpPr/>
          <p:nvPr/>
        </p:nvSpPr>
        <p:spPr bwMode="auto">
          <a:xfrm>
            <a:off x="1066800" y="2438400"/>
            <a:ext cx="3048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8" name="Ovale 7"/>
          <p:cNvSpPr/>
          <p:nvPr/>
        </p:nvSpPr>
        <p:spPr bwMode="auto">
          <a:xfrm>
            <a:off x="1828800" y="2438400"/>
            <a:ext cx="3048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6400800" y="2438400"/>
            <a:ext cx="3048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0" name="Ovale 9"/>
          <p:cNvSpPr/>
          <p:nvPr/>
        </p:nvSpPr>
        <p:spPr bwMode="auto">
          <a:xfrm>
            <a:off x="1066800" y="4038600"/>
            <a:ext cx="3048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1" name="Ovale 10"/>
          <p:cNvSpPr/>
          <p:nvPr/>
        </p:nvSpPr>
        <p:spPr bwMode="auto">
          <a:xfrm>
            <a:off x="1828800" y="4038600"/>
            <a:ext cx="3048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2" name="Ovale 11"/>
          <p:cNvSpPr/>
          <p:nvPr/>
        </p:nvSpPr>
        <p:spPr bwMode="auto">
          <a:xfrm>
            <a:off x="6324600" y="4038600"/>
            <a:ext cx="3810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76400" y="0"/>
            <a:ext cx="5410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Counting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rates</a:t>
            </a:r>
            <a:endParaRPr lang="it-IT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4" name="Ovale 13"/>
          <p:cNvSpPr/>
          <p:nvPr/>
        </p:nvSpPr>
        <p:spPr bwMode="auto">
          <a:xfrm>
            <a:off x="7086600" y="1676400"/>
            <a:ext cx="685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5" name="Ovale 14"/>
          <p:cNvSpPr/>
          <p:nvPr/>
        </p:nvSpPr>
        <p:spPr bwMode="auto">
          <a:xfrm>
            <a:off x="7086600" y="2438400"/>
            <a:ext cx="762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6" name="Ovale 15"/>
          <p:cNvSpPr/>
          <p:nvPr/>
        </p:nvSpPr>
        <p:spPr bwMode="auto">
          <a:xfrm>
            <a:off x="7086600" y="4038600"/>
            <a:ext cx="685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/>
        </p:nvGraphicFramePr>
        <p:xfrm>
          <a:off x="1524000" y="228601"/>
          <a:ext cx="6096000" cy="6476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      &lt;I&gt; (</a:t>
                      </a:r>
                      <a:r>
                        <a:rPr lang="it-IT" dirty="0" err="1" smtClean="0"/>
                        <a:t>mA</a:t>
                      </a:r>
                      <a:r>
                        <a:rPr lang="it-IT" dirty="0" smtClean="0"/>
                        <a:t>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Target </a:t>
                      </a:r>
                      <a:r>
                        <a:rPr lang="it-IT" dirty="0" err="1" smtClean="0"/>
                        <a:t>thickness</a:t>
                      </a:r>
                      <a:r>
                        <a:rPr lang="it-IT" baseline="0" dirty="0" smtClean="0"/>
                        <a:t> (mg/cm2)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Peak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significance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Peak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3.48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4.13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4.48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7.54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9.21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11.52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p-shell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4.13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4.63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4.9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s-shell</a:t>
                      </a:r>
                      <a:r>
                        <a:rPr lang="it-IT" baseline="0" dirty="0" smtClean="0"/>
                        <a:t> 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10.5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12.8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p-shell</a:t>
                      </a:r>
                      <a:endParaRPr lang="it-IT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25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300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14.0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err="1" smtClean="0"/>
                        <a:t>p-shell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Ovale 2"/>
          <p:cNvSpPr/>
          <p:nvPr/>
        </p:nvSpPr>
        <p:spPr bwMode="auto">
          <a:xfrm>
            <a:off x="2057400" y="1219200"/>
            <a:ext cx="4572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5" name="Ovale 4"/>
          <p:cNvSpPr/>
          <p:nvPr/>
        </p:nvSpPr>
        <p:spPr bwMode="auto">
          <a:xfrm>
            <a:off x="3505200" y="12192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6" name="Ovale 5"/>
          <p:cNvSpPr/>
          <p:nvPr/>
        </p:nvSpPr>
        <p:spPr bwMode="auto">
          <a:xfrm>
            <a:off x="5029200" y="12192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7" name="Ovale 6"/>
          <p:cNvSpPr/>
          <p:nvPr/>
        </p:nvSpPr>
        <p:spPr bwMode="auto">
          <a:xfrm>
            <a:off x="6477000" y="1219200"/>
            <a:ext cx="685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8" name="Ovale 7"/>
          <p:cNvSpPr/>
          <p:nvPr/>
        </p:nvSpPr>
        <p:spPr bwMode="auto">
          <a:xfrm>
            <a:off x="2057400" y="2362200"/>
            <a:ext cx="4572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9" name="Ovale 8"/>
          <p:cNvSpPr/>
          <p:nvPr/>
        </p:nvSpPr>
        <p:spPr bwMode="auto">
          <a:xfrm>
            <a:off x="3505200" y="23622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0" name="Ovale 9"/>
          <p:cNvSpPr/>
          <p:nvPr/>
        </p:nvSpPr>
        <p:spPr bwMode="auto">
          <a:xfrm>
            <a:off x="5029200" y="23622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1" name="Ovale 10"/>
          <p:cNvSpPr/>
          <p:nvPr/>
        </p:nvSpPr>
        <p:spPr bwMode="auto">
          <a:xfrm>
            <a:off x="6477000" y="2362200"/>
            <a:ext cx="685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2" name="Ovale 11"/>
          <p:cNvSpPr/>
          <p:nvPr/>
        </p:nvSpPr>
        <p:spPr bwMode="auto">
          <a:xfrm>
            <a:off x="2057400" y="3429000"/>
            <a:ext cx="4572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3" name="Ovale 12"/>
          <p:cNvSpPr/>
          <p:nvPr/>
        </p:nvSpPr>
        <p:spPr bwMode="auto">
          <a:xfrm>
            <a:off x="3505200" y="34290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4" name="Ovale 13"/>
          <p:cNvSpPr/>
          <p:nvPr/>
        </p:nvSpPr>
        <p:spPr bwMode="auto">
          <a:xfrm>
            <a:off x="5029200" y="34290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5" name="Ovale 14"/>
          <p:cNvSpPr/>
          <p:nvPr/>
        </p:nvSpPr>
        <p:spPr bwMode="auto">
          <a:xfrm>
            <a:off x="6477000" y="3429000"/>
            <a:ext cx="685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6" name="Ovale 15"/>
          <p:cNvSpPr/>
          <p:nvPr/>
        </p:nvSpPr>
        <p:spPr bwMode="auto">
          <a:xfrm>
            <a:off x="2057400" y="4572000"/>
            <a:ext cx="4572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7" name="Ovale 16"/>
          <p:cNvSpPr/>
          <p:nvPr/>
        </p:nvSpPr>
        <p:spPr bwMode="auto">
          <a:xfrm>
            <a:off x="3505200" y="45720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8" name="Ovale 17"/>
          <p:cNvSpPr/>
          <p:nvPr/>
        </p:nvSpPr>
        <p:spPr bwMode="auto">
          <a:xfrm>
            <a:off x="5029200" y="45720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19" name="Ovale 18"/>
          <p:cNvSpPr/>
          <p:nvPr/>
        </p:nvSpPr>
        <p:spPr bwMode="auto">
          <a:xfrm>
            <a:off x="6477000" y="4572000"/>
            <a:ext cx="685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20" name="Ovale 19"/>
          <p:cNvSpPr/>
          <p:nvPr/>
        </p:nvSpPr>
        <p:spPr bwMode="auto">
          <a:xfrm>
            <a:off x="2057400" y="5638800"/>
            <a:ext cx="4572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21" name="Ovale 20"/>
          <p:cNvSpPr/>
          <p:nvPr/>
        </p:nvSpPr>
        <p:spPr bwMode="auto">
          <a:xfrm>
            <a:off x="3505200" y="56388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22" name="Ovale 21"/>
          <p:cNvSpPr/>
          <p:nvPr/>
        </p:nvSpPr>
        <p:spPr bwMode="auto">
          <a:xfrm>
            <a:off x="5029200" y="5638800"/>
            <a:ext cx="533400" cy="2286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23" name="Ovale 22"/>
          <p:cNvSpPr/>
          <p:nvPr/>
        </p:nvSpPr>
        <p:spPr bwMode="auto">
          <a:xfrm>
            <a:off x="6477000" y="5638800"/>
            <a:ext cx="6858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26" name="Segnaposto numero diapositiva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2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Summary</a:t>
            </a:r>
            <a:r>
              <a:rPr lang="it-IT" sz="2800" dirty="0" smtClean="0">
                <a:solidFill>
                  <a:srgbClr val="FFFF00"/>
                </a:solidFill>
                <a:latin typeface="Comic Sans MS"/>
                <a:cs typeface="Comic Sans MS"/>
              </a:rPr>
              <a:t> and </a:t>
            </a:r>
            <a:r>
              <a:rPr lang="it-IT" sz="28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conclusions</a:t>
            </a:r>
            <a:endParaRPr lang="it-IT" sz="28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710624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hypernculear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physics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important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part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modern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nuclear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hadronic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physics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1531203"/>
            <a:ext cx="9144000" cy="83099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(e,e’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experiments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performed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at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Jlab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6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GeV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era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confirmed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specific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crucial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role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this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technique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framework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experiments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performed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planned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other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facilties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.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2768024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importance of the study of the </a:t>
            </a:r>
            <a:r>
              <a:rPr lang="en-US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pion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decay spectroscopy, the elementary reaction , the few body and medium mass nuclei has been shown in other talks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411480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0" y="3741003"/>
            <a:ext cx="9144000" cy="83099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Interesting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comparison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betwen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different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kind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calculations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namely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lattice QCD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calulations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, standard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Mcarlo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calulation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ab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initio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Mcarlo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calculations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possible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in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entire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A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range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5171182"/>
            <a:ext cx="9144000" cy="1077218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study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(medium and)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heavy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hypernuclei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is an essential part of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series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of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measurements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propose,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fully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complementary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what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performed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proposed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with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(e,e’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reactions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in the 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framework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experiments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performed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or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planned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at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other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facilities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 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0" y="457200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Important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information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obtained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on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limits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description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hypernculei</a:t>
            </a:r>
            <a:endParaRPr lang="it-IT" sz="1600" dirty="0" smtClean="0">
              <a:solidFill>
                <a:srgbClr val="0000FF"/>
              </a:solidFill>
              <a:latin typeface="Comic Sans MS"/>
              <a:ea typeface="Zapf Dingbat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and nuclei in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terms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shell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model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/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mean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field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approximation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1600200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role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three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body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interaction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both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hypernuclei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in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structure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dynamics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neutron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stars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shown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3733800"/>
            <a:ext cx="9144000" cy="33855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behaviour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Symbol" charset="2"/>
                <a:ea typeface="Zapf Dingbats"/>
                <a:cs typeface="Symbol" charset="2"/>
              </a:rPr>
              <a:t>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binding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energy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as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function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A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extended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at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his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extreme</a:t>
            </a:r>
            <a:endParaRPr lang="it-IT" sz="16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2667000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Comparison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between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standard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shell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/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model-mean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field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calculations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microscopic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Mcarlo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consistent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calculations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in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whole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A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range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4648200"/>
            <a:ext cx="9144000" cy="584776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Comparison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(e,e’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with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(</a:t>
            </a:r>
            <a:r>
              <a:rPr lang="it-IT" sz="1600" dirty="0" err="1" smtClean="0">
                <a:solidFill>
                  <a:srgbClr val="0000FF"/>
                </a:solidFill>
                <a:latin typeface="Symbol" charset="2"/>
                <a:ea typeface="Zapf Dingbats"/>
                <a:cs typeface="Symbol" charset="2"/>
              </a:rPr>
              <a:t>p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,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results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might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reveal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limits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distinguishability</a:t>
            </a:r>
            <a:endParaRPr lang="it-IT" sz="1600" dirty="0" smtClean="0">
              <a:solidFill>
                <a:srgbClr val="FF0000"/>
              </a:solidFill>
              <a:latin typeface="Comic Sans MS"/>
              <a:ea typeface="Zapf Dingbat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hyperon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in the dense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nuclear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medium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5739824"/>
            <a:ext cx="9144000" cy="83099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just">
              <a:buFont typeface="Zapf Dingbats" pitchFamily="-84" charset="2"/>
              <a:buChar char="✔"/>
            </a:pPr>
            <a:r>
              <a:rPr lang="it-IT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Combining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informations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from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performed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and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proposed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(e,e’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K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)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experiment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will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/>
            </a:r>
            <a:b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</a:b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allow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a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step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forward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in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comprehension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role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of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strangeness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in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our</a:t>
            </a:r>
            <a:endParaRPr lang="it-IT" sz="1600" dirty="0" smtClean="0">
              <a:solidFill>
                <a:srgbClr val="FF0000"/>
              </a:solidFill>
              <a:latin typeface="Comic Sans MS"/>
              <a:ea typeface="Zapf Dingbat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FF0000"/>
                </a:solidFill>
                <a:latin typeface="Comic Sans MS"/>
                <a:ea typeface="Zapf Dingbats"/>
                <a:cs typeface="Comic Sans MS"/>
              </a:rPr>
              <a:t>  world.</a:t>
            </a:r>
            <a:endParaRPr lang="it-IT" sz="16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cross_section_vs_ang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7785" r="24300"/>
          <a:stretch>
            <a:fillRect/>
          </a:stretch>
        </p:blipFill>
        <p:spPr bwMode="auto">
          <a:xfrm>
            <a:off x="0" y="685800"/>
            <a:ext cx="277018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3529" t="39316" r="25565" b="46223"/>
          <a:stretch>
            <a:fillRect/>
          </a:stretch>
        </p:blipFill>
        <p:spPr bwMode="auto">
          <a:xfrm>
            <a:off x="3733800" y="3446463"/>
            <a:ext cx="32004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 Box 7"/>
          <p:cNvSpPr txBox="1">
            <a:spLocks noChangeArrowheads="1"/>
          </p:cNvSpPr>
          <p:nvPr/>
        </p:nvSpPr>
        <p:spPr bwMode="auto">
          <a:xfrm>
            <a:off x="3657600" y="1447800"/>
            <a:ext cx="3581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EF849"/>
                </a:solidFill>
                <a:latin typeface="Comic Sans MS" charset="0"/>
              </a:rPr>
              <a:t>good energy resolution</a:t>
            </a:r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3124200" y="762000"/>
            <a:ext cx="50292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F2F2F2"/>
                </a:solidFill>
                <a:latin typeface="Comic Sans MS" charset="0"/>
              </a:rPr>
              <a:t>reasonable counting rates</a:t>
            </a:r>
          </a:p>
        </p:txBody>
      </p:sp>
      <p:sp>
        <p:nvSpPr>
          <p:cNvPr id="27657" name="Text Box 12"/>
          <p:cNvSpPr txBox="1">
            <a:spLocks noChangeArrowheads="1"/>
          </p:cNvSpPr>
          <p:nvPr/>
        </p:nvSpPr>
        <p:spPr bwMode="auto">
          <a:xfrm>
            <a:off x="2971800" y="2133600"/>
            <a:ext cx="5105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  <a:latin typeface="Comic Sans MS" charset="0"/>
              </a:rPr>
              <a:t>minimize beam energy instability</a:t>
            </a:r>
          </a:p>
        </p:txBody>
      </p:sp>
      <p:sp>
        <p:nvSpPr>
          <p:cNvPr id="27658" name="Text Box 13"/>
          <p:cNvSpPr txBox="1">
            <a:spLocks noChangeArrowheads="1"/>
          </p:cNvSpPr>
          <p:nvPr/>
        </p:nvSpPr>
        <p:spPr bwMode="auto">
          <a:xfrm>
            <a:off x="3200400" y="2819400"/>
            <a:ext cx="5105400" cy="461963"/>
          </a:xfrm>
          <a:prstGeom prst="rect">
            <a:avLst/>
          </a:prstGeom>
          <a:solidFill>
            <a:srgbClr val="B7FFC5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  </a:t>
            </a:r>
            <a:r>
              <a:rPr lang="ja-JP" altLang="en-US" sz="2400" dirty="0">
                <a:solidFill>
                  <a:srgbClr val="FF0000"/>
                </a:solidFill>
                <a:latin typeface="Comic Sans MS" charset="0"/>
              </a:rPr>
              <a:t>“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background free</a:t>
            </a:r>
            <a:r>
              <a:rPr lang="ja-JP" altLang="en-US" sz="2400" dirty="0">
                <a:solidFill>
                  <a:srgbClr val="FF0000"/>
                </a:solidFill>
                <a:latin typeface="Comic Sans MS" charset="0"/>
              </a:rPr>
              <a:t>”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 spectrum</a:t>
            </a:r>
          </a:p>
        </p:txBody>
      </p:sp>
      <p:sp>
        <p:nvSpPr>
          <p:cNvPr id="27659" name="Text Box 14"/>
          <p:cNvSpPr txBox="1">
            <a:spLocks noChangeArrowheads="1"/>
          </p:cNvSpPr>
          <p:nvPr/>
        </p:nvSpPr>
        <p:spPr bwMode="auto">
          <a:xfrm>
            <a:off x="0" y="5029200"/>
            <a:ext cx="4114800" cy="461665"/>
          </a:xfrm>
          <a:prstGeom prst="rect">
            <a:avLst/>
          </a:prstGeom>
          <a:solidFill>
            <a:srgbClr val="B7FFC5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400" dirty="0">
                <a:solidFill>
                  <a:schemeClr val="bg1"/>
                </a:solidFill>
                <a:latin typeface="Comic Sans MS" charset="0"/>
              </a:rPr>
              <a:t>  </a:t>
            </a:r>
            <a:r>
              <a:rPr lang="en-US" sz="2000" dirty="0">
                <a:solidFill>
                  <a:srgbClr val="FF0000"/>
                </a:solidFill>
                <a:latin typeface="Comic Sans MS" charset="0"/>
              </a:rPr>
              <a:t>unambiguous K identification</a:t>
            </a:r>
          </a:p>
        </p:txBody>
      </p:sp>
      <p:sp>
        <p:nvSpPr>
          <p:cNvPr id="498704" name="Text Box 16"/>
          <p:cNvSpPr txBox="1">
            <a:spLocks noChangeArrowheads="1"/>
          </p:cNvSpPr>
          <p:nvPr/>
        </p:nvSpPr>
        <p:spPr bwMode="auto">
          <a:xfrm>
            <a:off x="5715000" y="5029200"/>
            <a:ext cx="3276600" cy="587375"/>
          </a:xfrm>
          <a:prstGeom prst="rect">
            <a:avLst/>
          </a:prstGeom>
          <a:solidFill>
            <a:srgbClr val="FFD7BE"/>
          </a:solidFill>
          <a:ln w="57150" cmpd="sng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B21D1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RICH detector</a:t>
            </a:r>
            <a:endParaRPr lang="en-US" sz="2400">
              <a:latin typeface="Comic Sans MS" charset="0"/>
            </a:endParaRPr>
          </a:p>
        </p:txBody>
      </p:sp>
      <p:cxnSp>
        <p:nvCxnSpPr>
          <p:cNvPr id="27666" name="Connettore 2 27"/>
          <p:cNvCxnSpPr>
            <a:cxnSpLocks noChangeShapeType="1"/>
          </p:cNvCxnSpPr>
          <p:nvPr/>
        </p:nvCxnSpPr>
        <p:spPr bwMode="auto">
          <a:xfrm flipV="1">
            <a:off x="4495800" y="5334000"/>
            <a:ext cx="990600" cy="4762"/>
          </a:xfrm>
          <a:prstGeom prst="straightConnector1">
            <a:avLst/>
          </a:prstGeom>
          <a:noFill/>
          <a:ln w="1143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12" name="CasellaDiTesto 11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Experimental</a:t>
            </a:r>
            <a:r>
              <a:rPr lang="it-IT" sz="2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challenges</a:t>
            </a:r>
            <a:endParaRPr lang="it-IT" sz="2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6200" y="5943600"/>
            <a:ext cx="2286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The target</a:t>
            </a:r>
            <a:endParaRPr lang="it-IT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cxnSp>
        <p:nvCxnSpPr>
          <p:cNvPr id="15" name="Connettore 2 27"/>
          <p:cNvCxnSpPr>
            <a:cxnSpLocks noChangeShapeType="1"/>
          </p:cNvCxnSpPr>
          <p:nvPr/>
        </p:nvCxnSpPr>
        <p:spPr bwMode="auto">
          <a:xfrm flipV="1">
            <a:off x="2514600" y="6172200"/>
            <a:ext cx="990600" cy="4762"/>
          </a:xfrm>
          <a:prstGeom prst="straightConnector1">
            <a:avLst/>
          </a:prstGeom>
          <a:noFill/>
          <a:ln w="1143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16" name="CasellaDiTesto 15"/>
          <p:cNvSpPr txBox="1"/>
          <p:nvPr/>
        </p:nvSpPr>
        <p:spPr>
          <a:xfrm>
            <a:off x="3581400" y="5867400"/>
            <a:ext cx="5562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10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–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25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(35) </a:t>
            </a:r>
            <a:r>
              <a:rPr lang="it-IT" sz="2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on 100 mg/cm</a:t>
            </a:r>
            <a:r>
              <a:rPr lang="it-IT" sz="2000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Pb (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cryocooling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it-IT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1"/>
            <a:ext cx="9144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Backup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slides</a:t>
            </a:r>
            <a:endParaRPr lang="it-IT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24200"/>
            <a:ext cx="4567447" cy="37338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102" y="3212033"/>
            <a:ext cx="4591898" cy="364596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0"/>
            <a:ext cx="914400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mass (A) dependence of the central binding potential 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depth from the absolute Λ binding energies</a:t>
            </a:r>
          </a:p>
          <a:p>
            <a:pPr algn="just"/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Information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about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spin-orbit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splitting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function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nucleus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mass</a:t>
            </a:r>
          </a:p>
          <a:p>
            <a:pPr algn="just">
              <a:buFontTx/>
              <a:buChar char="-"/>
            </a:pPr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Self-consistent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interaction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parameters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non-relativistic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Hartree-Fock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or 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relativistic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mean-field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theories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.</a:t>
            </a:r>
          </a:p>
          <a:p>
            <a:pPr lvl="2" algn="just"/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marL="0" lvl="2"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- Access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deformation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nucleus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utilizing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a probe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pPr marL="0" lvl="2" algn="just"/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Modify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energy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levels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nucleus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adding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18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impurity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9" y="65224"/>
            <a:ext cx="4876801" cy="336377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267200" y="3755410"/>
            <a:ext cx="4800600" cy="2492990"/>
          </a:xfrm>
          <a:prstGeom prst="rect">
            <a:avLst/>
          </a:prstGeom>
          <a:solidFill>
            <a:srgbClr val="EBFFE2"/>
          </a:solidFill>
        </p:spPr>
        <p:txBody>
          <a:bodyPr wrap="square" rtlCol="0">
            <a:noAutofit/>
          </a:bodyPr>
          <a:lstStyle/>
          <a:p>
            <a:r>
              <a:rPr lang="it-IT" sz="12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Separation</a:t>
            </a:r>
            <a:r>
              <a:rPr lang="it-IT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energy</a:t>
            </a:r>
            <a:r>
              <a:rPr lang="it-IT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as</a:t>
            </a:r>
            <a:r>
              <a:rPr lang="it-IT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12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function</a:t>
            </a:r>
            <a:r>
              <a:rPr lang="it-IT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2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baryon</a:t>
            </a:r>
            <a:r>
              <a:rPr lang="it-IT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number</a:t>
            </a:r>
            <a:r>
              <a:rPr lang="it-IT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 A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endParaRPr lang="it-IT" sz="12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Plain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200" dirty="0" smtClean="0">
                <a:solidFill>
                  <a:srgbClr val="008000"/>
                </a:solidFill>
                <a:latin typeface="Comic Sans MS"/>
                <a:cs typeface="Comic Sans MS"/>
              </a:rPr>
              <a:t>green </a:t>
            </a:r>
            <a:r>
              <a:rPr lang="it-IT" sz="12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dots</a:t>
            </a:r>
            <a:r>
              <a:rPr lang="it-IT" sz="12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[</a:t>
            </a:r>
            <a:r>
              <a:rPr lang="it-IT" sz="1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dashed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curve] are </a:t>
            </a:r>
            <a:r>
              <a:rPr lang="it-IT" sz="1200" dirty="0" smtClean="0">
                <a:solidFill>
                  <a:srgbClr val="008000"/>
                </a:solidFill>
                <a:latin typeface="Comic Sans MS"/>
                <a:cs typeface="Comic Sans MS"/>
              </a:rPr>
              <a:t>B</a:t>
            </a:r>
            <a:r>
              <a:rPr lang="it-IT" sz="12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L</a:t>
            </a:r>
            <a:r>
              <a:rPr lang="it-IT" sz="12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experimental</a:t>
            </a:r>
            <a:r>
              <a:rPr lang="it-IT" sz="1200" dirty="0" smtClean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values</a:t>
            </a:r>
            <a:r>
              <a:rPr lang="it-IT" sz="1200" dirty="0" smtClean="0">
                <a:solidFill>
                  <a:srgbClr val="008000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endParaRPr lang="it-IT" sz="12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2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Empty</a:t>
            </a:r>
            <a:r>
              <a:rPr lang="it-IT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red</a:t>
            </a:r>
            <a:r>
              <a:rPr lang="it-IT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dots</a:t>
            </a:r>
            <a:r>
              <a:rPr lang="it-IT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[upper </a:t>
            </a:r>
            <a:r>
              <a:rPr lang="it-IT" sz="1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banded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curve] </a:t>
            </a:r>
            <a:r>
              <a:rPr lang="it-IT" sz="1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refer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AFDMC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results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nuclear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AV4' </a:t>
            </a:r>
            <a:r>
              <a:rPr lang="it-IT" sz="1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potential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plus the </a:t>
            </a:r>
            <a:r>
              <a:rPr lang="it-IT" sz="12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two-body</a:t>
            </a:r>
            <a:r>
              <a:rPr lang="it-IT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2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N </a:t>
            </a:r>
            <a:r>
              <a:rPr lang="it-IT" sz="12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interaction</a:t>
            </a:r>
            <a:r>
              <a:rPr lang="it-IT" sz="1200" dirty="0" smtClean="0">
                <a:solidFill>
                  <a:srgbClr val="FF0000"/>
                </a:solidFill>
                <a:latin typeface="Comic Sans MS"/>
                <a:cs typeface="Comic Sans MS"/>
              </a:rPr>
              <a:t> alone. </a:t>
            </a:r>
          </a:p>
          <a:p>
            <a:pPr algn="just"/>
            <a:endParaRPr lang="it-IT" sz="12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endParaRPr lang="it-IT" sz="12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2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Empty</a:t>
            </a:r>
            <a:r>
              <a:rPr lang="it-IT" sz="12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blue</a:t>
            </a:r>
            <a:r>
              <a:rPr lang="it-IT" sz="12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diamonds</a:t>
            </a:r>
            <a:r>
              <a:rPr lang="it-IT" sz="12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[</a:t>
            </a:r>
            <a:r>
              <a:rPr lang="it-IT" sz="1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lower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banded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 curve] </a:t>
            </a:r>
            <a:r>
              <a:rPr lang="it-IT" sz="1200" dirty="0" smtClean="0">
                <a:solidFill>
                  <a:srgbClr val="3366FF"/>
                </a:solidFill>
                <a:latin typeface="Comic Sans MS"/>
                <a:cs typeface="Comic Sans MS"/>
              </a:rPr>
              <a:t>are the </a:t>
            </a:r>
            <a:r>
              <a:rPr lang="it-IT" sz="120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results</a:t>
            </a:r>
            <a:r>
              <a:rPr lang="it-IT" sz="1200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3366FF"/>
                </a:solidFill>
                <a:latin typeface="Comic Sans MS"/>
                <a:cs typeface="Comic Sans MS"/>
              </a:rPr>
              <a:t>with</a:t>
            </a:r>
            <a:r>
              <a:rPr lang="it-IT" sz="1200" dirty="0" smtClean="0">
                <a:solidFill>
                  <a:srgbClr val="3366FF"/>
                </a:solidFill>
                <a:latin typeface="Comic Sans MS"/>
                <a:cs typeface="Comic Sans MS"/>
              </a:rPr>
              <a:t> the </a:t>
            </a:r>
            <a:r>
              <a:rPr lang="it-IT" sz="12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inclusion</a:t>
            </a:r>
            <a:r>
              <a:rPr lang="it-IT" sz="12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of</a:t>
            </a:r>
            <a:r>
              <a:rPr lang="it-IT" sz="12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the </a:t>
            </a:r>
            <a:r>
              <a:rPr lang="it-IT" sz="12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three-body</a:t>
            </a:r>
            <a:r>
              <a:rPr lang="it-IT" sz="12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hyperon-nucleon</a:t>
            </a:r>
            <a:r>
              <a:rPr lang="it-IT" sz="1200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it-IT" sz="1200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force</a:t>
            </a:r>
            <a:r>
              <a:rPr lang="it-IT" sz="1200" dirty="0" smtClean="0">
                <a:solidFill>
                  <a:srgbClr val="0000FF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endParaRPr lang="it-IT" sz="12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82341" cy="3429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3581400"/>
            <a:ext cx="4191000" cy="28931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curves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are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spe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from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Woods-Saxon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well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with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V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= 30.05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MeV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,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= 1.165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fm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, a = 0.6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fm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Spread out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Woods-Saxon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spe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large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A.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This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one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can do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introducing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density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dependence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effective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mass in some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combination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get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good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fit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over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full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range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</a:t>
            </a:r>
          </a:p>
          <a:p>
            <a:pPr algn="just"/>
            <a:endParaRPr lang="it-IT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Fig…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shows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that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 density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dependence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increases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radius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potential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mtClean="0">
                <a:solidFill>
                  <a:srgbClr val="0000FF"/>
                </a:solidFill>
                <a:latin typeface="Comic Sans MS"/>
                <a:cs typeface="Comic Sans MS"/>
              </a:rPr>
              <a:t>in a way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that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more or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less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independent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</a:t>
            </a:r>
            <a:r>
              <a:rPr lang="it-IT" dirty="0" smtClean="0"/>
              <a:t>.</a:t>
            </a:r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"/>
            <a:ext cx="4495374" cy="24384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28600"/>
            <a:ext cx="3810000" cy="232833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30661"/>
            <a:ext cx="5029200" cy="44593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rcRect r="28788" b="16575"/>
          <a:stretch>
            <a:fillRect/>
          </a:stretch>
        </p:blipFill>
        <p:spPr>
          <a:xfrm>
            <a:off x="0" y="4800600"/>
            <a:ext cx="3581400" cy="19177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181600" y="2667000"/>
            <a:ext cx="3886200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</a:rPr>
              <a:t>&lt;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i</a:t>
            </a:r>
            <a:r>
              <a:rPr lang="it-IT" sz="2000" dirty="0" smtClean="0">
                <a:solidFill>
                  <a:srgbClr val="FFFF00"/>
                </a:solidFill>
              </a:rPr>
              <a:t>&gt; = 25 </a:t>
            </a:r>
            <a:r>
              <a:rPr lang="it-IT" sz="2000" dirty="0" err="1" smtClean="0">
                <a:solidFill>
                  <a:srgbClr val="FFFF00"/>
                </a:solidFill>
              </a:rPr>
              <a:t>mA</a:t>
            </a:r>
            <a:r>
              <a:rPr lang="it-IT" sz="2000" dirty="0" smtClean="0">
                <a:solidFill>
                  <a:srgbClr val="FFFF00"/>
                </a:solidFill>
              </a:rPr>
              <a:t>   - </a:t>
            </a:r>
            <a:r>
              <a:rPr lang="it-IT" sz="2000" dirty="0" smtClean="0">
                <a:solidFill>
                  <a:srgbClr val="FFFF00"/>
                </a:solidFill>
                <a:latin typeface="Comic Sans MS"/>
                <a:cs typeface="Comic Sans MS"/>
              </a:rPr>
              <a:t>100 mg/cm</a:t>
            </a:r>
            <a:r>
              <a:rPr lang="it-IT" sz="2000" baseline="30000" dirty="0" smtClean="0">
                <a:solidFill>
                  <a:srgbClr val="FFFF00"/>
                </a:solidFill>
                <a:latin typeface="Comic Sans MS"/>
                <a:cs typeface="Comic Sans MS"/>
              </a:rPr>
              <a:t>2</a:t>
            </a:r>
          </a:p>
          <a:p>
            <a:r>
              <a:rPr lang="it-IT" sz="20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cryocooling</a:t>
            </a:r>
            <a:endParaRPr lang="it-IT" sz="20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657600" y="5410200"/>
            <a:ext cx="3048000" cy="70788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D3FCFF"/>
                </a:solidFill>
                <a:latin typeface="Comic Sans MS"/>
                <a:cs typeface="Comic Sans MS"/>
              </a:rPr>
              <a:t>PID</a:t>
            </a:r>
            <a:r>
              <a:rPr lang="it-IT" dirty="0" smtClean="0">
                <a:solidFill>
                  <a:srgbClr val="D3FC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D3FCFF"/>
                </a:solidFill>
                <a:latin typeface="Symbol" charset="2"/>
                <a:cs typeface="Symbol" charset="2"/>
              </a:rPr>
              <a:t>p</a:t>
            </a:r>
            <a:r>
              <a:rPr lang="it-IT" sz="2000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/</a:t>
            </a:r>
            <a:r>
              <a:rPr lang="it-IT" sz="2000" dirty="0" err="1" smtClean="0">
                <a:solidFill>
                  <a:srgbClr val="D3FCFF"/>
                </a:solidFill>
                <a:latin typeface="Symbol" charset="2"/>
                <a:cs typeface="Symbol" charset="2"/>
              </a:rPr>
              <a:t>K</a:t>
            </a:r>
            <a:r>
              <a:rPr lang="it-IT" sz="2000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 ~ 10</a:t>
            </a:r>
            <a:r>
              <a:rPr lang="it-IT" sz="2000" baseline="30000" dirty="0" smtClean="0">
                <a:solidFill>
                  <a:srgbClr val="D3FCFF"/>
                </a:solidFill>
                <a:latin typeface="Symbol" charset="2"/>
                <a:cs typeface="Symbol" charset="2"/>
              </a:rPr>
              <a:t>12</a:t>
            </a:r>
          </a:p>
          <a:p>
            <a:r>
              <a:rPr lang="it-IT" sz="2000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it-IT" sz="2000" baseline="30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threshold</a:t>
            </a:r>
            <a:r>
              <a:rPr lang="it-IT" sz="2000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 + RICH)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it-IT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133600" y="0"/>
            <a:ext cx="3048000" cy="30480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  <a:latin typeface="Comic Sans MS"/>
                <a:cs typeface="Comic Sans MS"/>
              </a:rPr>
              <a:t>The target</a:t>
            </a:r>
            <a:endParaRPr lang="it-IT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grpSp>
        <p:nvGrpSpPr>
          <p:cNvPr id="11" name="Group 13"/>
          <p:cNvGrpSpPr>
            <a:grpSpLocks/>
          </p:cNvGrpSpPr>
          <p:nvPr/>
        </p:nvGrpSpPr>
        <p:grpSpPr bwMode="auto">
          <a:xfrm>
            <a:off x="6781800" y="4800600"/>
            <a:ext cx="2362200" cy="1885950"/>
            <a:chOff x="3555" y="390"/>
            <a:chExt cx="975" cy="913"/>
          </a:xfrm>
          <a:solidFill>
            <a:schemeClr val="bg1"/>
          </a:solidFill>
        </p:grpSpPr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9735"/>
            <a:stretch>
              <a:fillRect/>
            </a:stretch>
          </p:blipFill>
          <p:spPr bwMode="auto">
            <a:xfrm>
              <a:off x="3555" y="516"/>
              <a:ext cx="975" cy="78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3555" y="390"/>
              <a:ext cx="975" cy="14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D6241A"/>
                  </a:solidFill>
                  <a:latin typeface="Comic Sans MS" charset="0"/>
                </a:rPr>
                <a:t>RICH Detector</a:t>
              </a:r>
              <a:endParaRPr lang="en-US"/>
            </a:p>
          </p:txBody>
        </p:sp>
      </p:grpSp>
      <p:pic>
        <p:nvPicPr>
          <p:cNvPr id="14" name="Picture 12" descr="run_2411_disp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181600"/>
            <a:ext cx="20732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0" y="3426023"/>
            <a:ext cx="9144000" cy="30777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D3FCFF"/>
                </a:solidFill>
                <a:latin typeface="Comic Sans MS"/>
                <a:cs typeface="Comic Sans MS"/>
              </a:rPr>
              <a:t>Target </a:t>
            </a:r>
            <a:r>
              <a:rPr lang="it-IT" dirty="0" err="1" smtClean="0">
                <a:solidFill>
                  <a:srgbClr val="D3FCFF"/>
                </a:solidFill>
                <a:latin typeface="Comic Sans MS"/>
                <a:cs typeface="Comic Sans MS"/>
              </a:rPr>
              <a:t>calibration</a:t>
            </a:r>
            <a:r>
              <a:rPr lang="it-IT" dirty="0" smtClean="0">
                <a:solidFill>
                  <a:srgbClr val="D3FCFF"/>
                </a:solidFill>
                <a:latin typeface="Comic Sans MS"/>
                <a:cs typeface="Comic Sans MS"/>
              </a:rPr>
              <a:t>  and </a:t>
            </a:r>
            <a:r>
              <a:rPr lang="it-IT" dirty="0" err="1" smtClean="0">
                <a:solidFill>
                  <a:srgbClr val="D3FCFF"/>
                </a:solidFill>
                <a:latin typeface="Comic Sans MS"/>
                <a:cs typeface="Comic Sans MS"/>
              </a:rPr>
              <a:t>monitoring</a:t>
            </a:r>
            <a:endParaRPr lang="it-IT" dirty="0">
              <a:solidFill>
                <a:srgbClr val="D3FCFF"/>
              </a:solidFill>
              <a:latin typeface="Comic Sans MS"/>
              <a:cs typeface="Comic Sans M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0" y="3733800"/>
            <a:ext cx="91440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Elastic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scattering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measurement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off Pb-208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know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actual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thickness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target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monitor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continuously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measuring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electron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scattering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rate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function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two-dimensional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positions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using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raster</a:t>
            </a:r>
            <a:r>
              <a:rPr lang="it-IT" dirty="0" smtClean="0">
                <a:solidFill>
                  <a:srgbClr val="FF0000"/>
                </a:solidFill>
                <a:latin typeface="Comic Sans MS"/>
                <a:cs typeface="Comic Sans MS"/>
              </a:rPr>
              <a:t> information</a:t>
            </a:r>
            <a:r>
              <a:rPr lang="it-IT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endParaRPr lang="it-IT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9EFFCC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it-IT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vs </a:t>
            </a:r>
            <a:r>
              <a:rPr lang="it-IT" sz="24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it-IT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it-IT" sz="2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endParaRPr lang="it-IT" sz="2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533400"/>
            <a:ext cx="91440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H. </a:t>
            </a:r>
            <a:r>
              <a:rPr lang="it-IT" i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J</a:t>
            </a:r>
            <a:r>
              <a:rPr lang="it-IT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Schulze</a:t>
            </a:r>
            <a:r>
              <a:rPr lang="it-IT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 and </a:t>
            </a:r>
            <a:r>
              <a:rPr lang="it-IT" i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</a:t>
            </a:r>
            <a:r>
              <a:rPr lang="it-IT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Rjiken</a:t>
            </a:r>
            <a:r>
              <a:rPr lang="it-IT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it-IT" i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Phys</a:t>
            </a:r>
            <a:r>
              <a:rPr lang="it-IT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i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Rev</a:t>
            </a:r>
            <a:r>
              <a:rPr lang="it-IT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  C84, 035801 (2011)</a:t>
            </a:r>
          </a:p>
          <a:p>
            <a:pPr algn="just"/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New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potential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(ESC08) 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and TBF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stiffen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EOS,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allowing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higher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maximum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masses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hyperon</a:t>
            </a:r>
            <a:r>
              <a:rPr lang="it-IT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stars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endParaRPr lang="it-IT" sz="2000" dirty="0" smtClean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5411450"/>
            <a:ext cx="9144000" cy="1384995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Massive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neutron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stars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have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hybrid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stars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containing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nonbaryonic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(“quark”)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matter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since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possibility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them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being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nucleonic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stars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ruled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out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early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appearance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hyperons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it-IT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appears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earlier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than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S</a:t>
            </a:r>
            <a:endParaRPr lang="it-IT" sz="2400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19810" cy="3820133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0" y="2438400"/>
            <a:ext cx="9144000" cy="120032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“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Therefore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great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importance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carry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out accurate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theoretical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calculations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hypernuclear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matter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and the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corresponding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star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structure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much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as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possible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constrained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by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independent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experimental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information on the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hyperon-nucleon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interactions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.”</a:t>
            </a:r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8420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914400" y="0"/>
            <a:ext cx="7467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Millener</a:t>
            </a: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plots</a:t>
            </a:r>
            <a:endParaRPr lang="it-IT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70" y="483105"/>
            <a:ext cx="4879330" cy="347929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659" y="3429000"/>
            <a:ext cx="4182341" cy="3429000"/>
          </a:xfrm>
          <a:prstGeom prst="rect">
            <a:avLst/>
          </a:prstGeom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8509000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027491" y="893094"/>
            <a:ext cx="3823230" cy="5078313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The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observation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a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very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heavy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pulsar 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(M=1.97(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4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 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solar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masses</a:t>
            </a:r>
            <a:r>
              <a:rPr lang="it-IT" sz="14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,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Demorest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et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al. Nature 467 1081 (2010),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severely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constraints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the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equation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state at high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densities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with</a:t>
            </a:r>
            <a:r>
              <a:rPr lang="it-IT" sz="1400" b="1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implications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for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possible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hypernuclear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 </a:t>
            </a:r>
            <a:r>
              <a:rPr lang="it-IT" sz="1400" b="1" dirty="0" err="1" smtClean="0">
                <a:solidFill>
                  <a:srgbClr val="CCFFCC"/>
                </a:solidFill>
                <a:latin typeface="Comic Sans MS"/>
                <a:cs typeface="Comic Sans MS"/>
              </a:rPr>
              <a:t>components</a:t>
            </a:r>
            <a:r>
              <a:rPr lang="it-IT" sz="1400" b="1" dirty="0" smtClean="0">
                <a:solidFill>
                  <a:srgbClr val="CCFFCC"/>
                </a:solidFill>
                <a:latin typeface="Comic Sans MS"/>
                <a:cs typeface="Comic Sans MS"/>
              </a:rPr>
              <a:t>.</a:t>
            </a: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endParaRPr lang="it-IT" sz="2400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Further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information on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contributions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non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nucleonic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degrees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of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freedom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from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experiments</a:t>
            </a:r>
            <a:r>
              <a:rPr lang="it-IT" dirty="0" smtClean="0">
                <a:solidFill>
                  <a:schemeClr val="bg1"/>
                </a:solidFill>
                <a:latin typeface="Times New Roman"/>
                <a:cs typeface="Times New Roman"/>
              </a:rPr>
              <a:t> are </a:t>
            </a:r>
            <a:r>
              <a:rPr lang="it-IT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important</a:t>
            </a:r>
            <a:endParaRPr lang="it-IT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endParaRPr lang="it-IT" b="1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just"/>
            <a:endParaRPr lang="it-IT" sz="2400" b="1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8652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/>
        </p:nvSpPr>
        <p:spPr>
          <a:xfrm>
            <a:off x="-4" y="0"/>
            <a:ext cx="9144001" cy="1077218"/>
          </a:xfrm>
          <a:prstGeom prst="rect">
            <a:avLst/>
          </a:prstGeom>
          <a:solidFill>
            <a:srgbClr val="DDFCFF"/>
          </a:solidFill>
        </p:spPr>
        <p:txBody>
          <a:bodyPr wrap="square">
            <a:spAutoFit/>
          </a:bodyPr>
          <a:lstStyle/>
          <a:p>
            <a:pPr algn="just"/>
            <a:r>
              <a:rPr lang="it-IT" sz="1600" b="1" dirty="0" smtClean="0">
                <a:solidFill>
                  <a:srgbClr val="0000FF"/>
                </a:solidFill>
                <a:latin typeface="Zapf Dingbats" charset="0"/>
                <a:cs typeface="Zapf Dingbats" charset="0"/>
              </a:rPr>
              <a:t>✓</a:t>
            </a:r>
            <a:r>
              <a:rPr lang="it-IT" sz="1600" dirty="0" smtClean="0">
                <a:solidFill>
                  <a:srgbClr val="FF0000"/>
                </a:solidFill>
                <a:latin typeface="Zapf Dingbats" charset="0"/>
                <a:cs typeface="Zapf Dingbats" charset="0"/>
              </a:rPr>
              <a:t> </a:t>
            </a:r>
            <a:r>
              <a:rPr lang="it-IT" sz="1600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p(e,e′K+)</a:t>
            </a:r>
            <a:r>
              <a:rPr lang="it-IT" sz="1600" b="1" dirty="0" smtClean="0">
                <a:solidFill>
                  <a:srgbClr val="000090"/>
                </a:solidFill>
                <a:latin typeface="Symbol" charset="0"/>
                <a:cs typeface="Comic Sans MS" charset="0"/>
              </a:rPr>
              <a:t>L/S</a:t>
            </a:r>
            <a:r>
              <a:rPr lang="it-IT" sz="1600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  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The data suggest that not only do the present 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models fail 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to describe the data over the full 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angular range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, but that the </a:t>
            </a:r>
            <a:r>
              <a:rPr lang="it-IT" sz="1600" b="1" u="sng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cross section rises at the forward angles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. 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failure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existing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models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to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describe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data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suggests</a:t>
            </a:r>
            <a:r>
              <a:rPr lang="it-IT" sz="1600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reaction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mechanisms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may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be</a:t>
            </a:r>
            <a:r>
              <a:rPr lang="it-IT" sz="1600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incomplete.</a:t>
            </a:r>
            <a:endParaRPr lang="it-IT" sz="1600" b="1" dirty="0">
              <a:solidFill>
                <a:srgbClr val="0000FF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" y="1281649"/>
            <a:ext cx="9143999" cy="1200329"/>
          </a:xfrm>
          <a:prstGeom prst="rect">
            <a:avLst/>
          </a:prstGeom>
          <a:solidFill>
            <a:srgbClr val="DDF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>
                <a:solidFill>
                  <a:srgbClr val="0000FF"/>
                </a:solidFill>
                <a:latin typeface="Zapf Dingbats" charset="0"/>
                <a:cs typeface="Zapf Dingbats" charset="0"/>
              </a:rPr>
              <a:t>✓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7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Li(e,e</a:t>
            </a:r>
            <a:r>
              <a:rPr lang="ja-JP" alt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</a:t>
            </a:r>
            <a:r>
              <a:rPr lang="it-IT" b="1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k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)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 7</a:t>
            </a:r>
            <a:r>
              <a:rPr lang="it-IT" b="1" baseline="-25000" dirty="0" smtClean="0">
                <a:solidFill>
                  <a:srgbClr val="000090"/>
                </a:solidFill>
                <a:latin typeface="Symbol" charset="0"/>
                <a:cs typeface="Comic Sans MS" charset="0"/>
              </a:rPr>
              <a:t>L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He 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A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clear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peak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b="1" baseline="30000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7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He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ground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state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for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first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time</a:t>
            </a:r>
            <a:r>
              <a:rPr lang="it-IT" dirty="0" smtClean="0">
                <a:latin typeface="Comic Sans MS" charset="0"/>
                <a:cs typeface="Comic Sans MS" charset="0"/>
              </a:rPr>
              <a:t>. 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CSB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term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puzzle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experiment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and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theory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worse</a:t>
            </a:r>
            <a:r>
              <a:rPr lang="it-IT" dirty="0" smtClean="0">
                <a:latin typeface="Comic Sans MS" charset="0"/>
                <a:cs typeface="Comic Sans MS" charset="0"/>
              </a:rPr>
              <a:t>, (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CSB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term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is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essential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for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A=4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hypernuclei</a:t>
            </a:r>
            <a:r>
              <a:rPr lang="it-IT" dirty="0" smtClean="0">
                <a:latin typeface="Comic Sans MS" charset="0"/>
                <a:cs typeface="Comic Sans MS" charset="0"/>
              </a:rPr>
              <a:t>). 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cs typeface="Comic Sans MS" charset="0"/>
                <a:sym typeface="Wingdings" charset="0"/>
              </a:rPr>
              <a:t> 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  <a:sym typeface="Wingdings" charset="0"/>
              </a:rPr>
              <a:t>u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nderstanding of the CSB effect in the </a:t>
            </a:r>
            <a:r>
              <a:rPr lang="it-IT" b="1" dirty="0" smtClean="0">
                <a:solidFill>
                  <a:srgbClr val="FF0000"/>
                </a:solidFill>
                <a:latin typeface="Symbol" charset="0"/>
                <a:cs typeface="Comic Sans MS" charset="0"/>
              </a:rPr>
              <a:t>N L 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interaction potential is still imperfect.</a:t>
            </a:r>
            <a:endParaRPr lang="it-IT" dirty="0" smtClean="0">
              <a:latin typeface="Comic Sans MS" charset="0"/>
              <a:cs typeface="Comic Sans MS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" y="2751430"/>
            <a:ext cx="9143999" cy="923330"/>
          </a:xfrm>
          <a:prstGeom prst="rect">
            <a:avLst/>
          </a:prstGeom>
          <a:solidFill>
            <a:srgbClr val="DDFCFF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Zapf Dingbats" charset="0"/>
                <a:cs typeface="Zapf Dingbats" charset="0"/>
              </a:rPr>
              <a:t>✓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 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9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Be(e,e</a:t>
            </a:r>
            <a:r>
              <a:rPr lang="ja-JP" alt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</a:t>
            </a:r>
            <a:r>
              <a:rPr lang="it-IT" b="1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K+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)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9</a:t>
            </a:r>
            <a:r>
              <a:rPr lang="it-IT" b="1" baseline="-25000" dirty="0" smtClean="0">
                <a:solidFill>
                  <a:srgbClr val="000090"/>
                </a:solidFill>
                <a:latin typeface="Symbol" charset="0"/>
                <a:cs typeface="Comic Sans MS" charset="0"/>
              </a:rPr>
              <a:t>L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Li</a:t>
            </a:r>
            <a:r>
              <a:rPr lang="it-IT" b="1" dirty="0" smtClean="0">
                <a:latin typeface="Comic Sans MS" charset="0"/>
                <a:cs typeface="Comic Sans MS" charset="0"/>
              </a:rPr>
              <a:t>: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Disagreement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between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the standard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model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p-shell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hypernculei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and the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measurements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,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both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for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position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peaks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and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for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the 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cross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section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.</a:t>
            </a:r>
            <a:endParaRPr lang="it-IT" b="1" dirty="0" smtClean="0">
              <a:latin typeface="Comic Sans MS" charset="0"/>
              <a:cs typeface="Comic Sans MS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-4" y="4125825"/>
            <a:ext cx="9143999" cy="923330"/>
          </a:xfrm>
          <a:prstGeom prst="rect">
            <a:avLst/>
          </a:prstGeom>
          <a:solidFill>
            <a:srgbClr val="DDFCFF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Zapf Dingbats" charset="0"/>
                <a:cs typeface="Zapf Dingbats" charset="0"/>
              </a:rPr>
              <a:t>✓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12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C(e,e</a:t>
            </a:r>
            <a:r>
              <a:rPr lang="ja-JP" alt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’</a:t>
            </a:r>
            <a:r>
              <a:rPr lang="it-IT" b="1" dirty="0" err="1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K+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) 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12</a:t>
            </a:r>
            <a:r>
              <a:rPr lang="it-IT" b="1" baseline="-25000" dirty="0" smtClean="0">
                <a:solidFill>
                  <a:srgbClr val="000090"/>
                </a:solidFill>
                <a:latin typeface="Symbol" charset="0"/>
                <a:cs typeface="Comic Sans MS" charset="0"/>
              </a:rPr>
              <a:t>L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ea typeface="Comic Sans MS" charset="0"/>
              </a:rPr>
              <a:t>B</a:t>
            </a:r>
            <a:r>
              <a:rPr lang="it-IT" dirty="0" smtClean="0">
                <a:latin typeface="Comic Sans MS" charset="0"/>
                <a:ea typeface="Comic Sans MS" charset="0"/>
              </a:rPr>
              <a:t>: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for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the first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time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a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measurable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strength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with</a:t>
            </a:r>
            <a:r>
              <a:rPr lang="it-IT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sub-MeV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energy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resolution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latin typeface="Comic Sans MS" charset="0"/>
                <a:ea typeface="Comic Sans MS" charset="0"/>
              </a:rPr>
              <a:t>has</a:t>
            </a:r>
            <a:r>
              <a:rPr lang="it-IT" dirty="0" smtClean="0"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latin typeface="Comic Sans MS" charset="0"/>
                <a:ea typeface="Comic Sans MS" charset="0"/>
              </a:rPr>
              <a:t>been</a:t>
            </a:r>
            <a:r>
              <a:rPr lang="it-IT" dirty="0" smtClean="0"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latin typeface="Comic Sans MS" charset="0"/>
                <a:ea typeface="Comic Sans MS" charset="0"/>
              </a:rPr>
              <a:t>observed</a:t>
            </a:r>
            <a:r>
              <a:rPr lang="it-IT" dirty="0" smtClean="0">
                <a:latin typeface="Comic Sans MS" charset="0"/>
                <a:ea typeface="Comic Sans MS" charset="0"/>
              </a:rPr>
              <a:t> in the </a:t>
            </a:r>
            <a:r>
              <a:rPr lang="it-IT" dirty="0" err="1" smtClean="0">
                <a:latin typeface="Comic Sans MS" charset="0"/>
                <a:ea typeface="Comic Sans MS" charset="0"/>
              </a:rPr>
              <a:t>core-excited</a:t>
            </a:r>
            <a:r>
              <a:rPr lang="it-IT" dirty="0" smtClean="0">
                <a:latin typeface="Comic Sans MS" charset="0"/>
                <a:ea typeface="Comic Sans MS" charset="0"/>
              </a:rPr>
              <a:t> part </a:t>
            </a:r>
            <a:r>
              <a:rPr lang="it-IT" dirty="0" err="1" smtClean="0">
                <a:latin typeface="Comic Sans MS" charset="0"/>
                <a:ea typeface="Comic Sans MS" charset="0"/>
              </a:rPr>
              <a:t>of</a:t>
            </a:r>
            <a:r>
              <a:rPr lang="it-IT" dirty="0" smtClean="0">
                <a:latin typeface="Comic Sans MS" charset="0"/>
                <a:ea typeface="Comic Sans MS" charset="0"/>
              </a:rPr>
              <a:t> the </a:t>
            </a:r>
            <a:r>
              <a:rPr lang="it-IT" dirty="0" err="1" smtClean="0">
                <a:latin typeface="Comic Sans MS" charset="0"/>
                <a:ea typeface="Comic Sans MS" charset="0"/>
              </a:rPr>
              <a:t>spectrum</a:t>
            </a:r>
            <a:r>
              <a:rPr lang="it-IT" dirty="0" smtClean="0">
                <a:latin typeface="Comic Sans MS" charset="0"/>
                <a:ea typeface="Comic Sans MS" charset="0"/>
              </a:rPr>
              <a:t>. The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s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part </a:t>
            </a:r>
            <a:r>
              <a:rPr lang="it-IT" dirty="0" err="1" smtClean="0">
                <a:latin typeface="Comic Sans MS" charset="0"/>
                <a:ea typeface="Comic Sans MS" charset="0"/>
              </a:rPr>
              <a:t>of</a:t>
            </a:r>
            <a:r>
              <a:rPr lang="it-IT" dirty="0" smtClean="0">
                <a:latin typeface="Comic Sans MS" charset="0"/>
                <a:ea typeface="Comic Sans MS" charset="0"/>
              </a:rPr>
              <a:t> the </a:t>
            </a:r>
            <a:r>
              <a:rPr lang="it-IT" dirty="0" err="1" smtClean="0">
                <a:latin typeface="Comic Sans MS" charset="0"/>
                <a:ea typeface="Comic Sans MS" charset="0"/>
              </a:rPr>
              <a:t>spectrum</a:t>
            </a:r>
            <a:r>
              <a:rPr lang="it-IT" dirty="0" smtClean="0"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latin typeface="Comic Sans MS" charset="0"/>
                <a:ea typeface="Comic Sans MS" charset="0"/>
              </a:rPr>
              <a:t>is</a:t>
            </a:r>
            <a:r>
              <a:rPr lang="it-IT" dirty="0" smtClean="0"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well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reproduced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dirty="0" err="1" smtClean="0">
                <a:latin typeface="Comic Sans MS" charset="0"/>
                <a:ea typeface="Comic Sans MS" charset="0"/>
              </a:rPr>
              <a:t>by</a:t>
            </a:r>
            <a:r>
              <a:rPr lang="it-IT" dirty="0" smtClean="0">
                <a:latin typeface="Comic Sans MS" charset="0"/>
                <a:ea typeface="Comic Sans MS" charset="0"/>
              </a:rPr>
              <a:t> the </a:t>
            </a:r>
            <a:r>
              <a:rPr lang="it-IT" dirty="0" err="1" smtClean="0">
                <a:latin typeface="Comic Sans MS" charset="0"/>
                <a:ea typeface="Comic Sans MS" charset="0"/>
              </a:rPr>
              <a:t>theory</a:t>
            </a:r>
            <a:r>
              <a:rPr lang="it-IT" dirty="0" smtClean="0">
                <a:latin typeface="Comic Sans MS" charset="0"/>
                <a:ea typeface="Comic Sans MS" charset="0"/>
              </a:rPr>
              <a:t>, the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p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shell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 part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isn</a:t>
            </a:r>
            <a:r>
              <a:rPr lang="ja-JP" alt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’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ea typeface="Comic Sans MS" charset="0"/>
              </a:rPr>
              <a:t>t</a:t>
            </a:r>
            <a:r>
              <a:rPr lang="it-IT" dirty="0" smtClean="0">
                <a:latin typeface="Comic Sans MS" charset="0"/>
                <a:ea typeface="Comic Sans MS" charset="0"/>
              </a:rPr>
              <a:t>.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-4" y="5440272"/>
            <a:ext cx="9143999" cy="923330"/>
          </a:xfrm>
          <a:prstGeom prst="rect">
            <a:avLst/>
          </a:prstGeom>
          <a:solidFill>
            <a:srgbClr val="DDFCFF"/>
          </a:solidFill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00FF"/>
                </a:solidFill>
                <a:latin typeface="Zapf Dingbats" charset="0"/>
                <a:ea typeface="Zapf Dingbats" charset="0"/>
                <a:cs typeface="Zapf Dingbats" charset="0"/>
              </a:rPr>
              <a:t>✓</a:t>
            </a:r>
            <a:r>
              <a:rPr lang="it-IT" dirty="0" smtClean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.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16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O(e,e</a:t>
            </a:r>
            <a:r>
              <a:rPr lang="ja-JP" altLang="it-IT" b="1" dirty="0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’</a:t>
            </a:r>
            <a:r>
              <a:rPr lang="it-IT" b="1" dirty="0" err="1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K+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it-IT" b="1" baseline="30000" dirty="0" smtClean="0">
                <a:solidFill>
                  <a:srgbClr val="000090"/>
                </a:solidFill>
                <a:latin typeface="Comic Sans MS" charset="0"/>
                <a:ea typeface="Comic Sans MS" charset="0"/>
                <a:cs typeface="Comic Sans MS" charset="0"/>
              </a:rPr>
              <a:t>16</a:t>
            </a:r>
            <a:r>
              <a:rPr lang="it-IT" b="1" baseline="-25000" dirty="0" smtClean="0">
                <a:solidFill>
                  <a:srgbClr val="000090"/>
                </a:solidFill>
                <a:latin typeface="Symbol" charset="0"/>
                <a:cs typeface="Comic Sans MS" charset="0"/>
              </a:rPr>
              <a:t>L</a:t>
            </a:r>
            <a:r>
              <a:rPr lang="it-IT" b="1" dirty="0" smtClean="0">
                <a:solidFill>
                  <a:srgbClr val="000090"/>
                </a:solidFill>
                <a:latin typeface="Comic Sans MS" charset="0"/>
                <a:cs typeface="Comic Sans MS" charset="0"/>
              </a:rPr>
              <a:t>N: </a:t>
            </a:r>
            <a:r>
              <a:rPr lang="it-IT" dirty="0" smtClean="0">
                <a:latin typeface="Comic Sans MS" charset="0"/>
                <a:cs typeface="Comic Sans MS" charset="0"/>
              </a:rPr>
              <a:t>The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fourth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peak</a:t>
            </a:r>
            <a:r>
              <a:rPr lang="it-IT" b="1" dirty="0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dirty="0" smtClean="0">
                <a:latin typeface="Comic Sans MS" charset="0"/>
                <a:cs typeface="Comic Sans MS" charset="0"/>
              </a:rPr>
              <a:t>( in </a:t>
            </a:r>
            <a:r>
              <a:rPr lang="it-IT" dirty="0" err="1" smtClean="0">
                <a:latin typeface="Comic Sans MS" charset="0"/>
                <a:cs typeface="Comic Sans MS" charset="0"/>
              </a:rPr>
              <a:t>p</a:t>
            </a:r>
            <a:r>
              <a:rPr lang="it-IT" dirty="0" smtClean="0">
                <a:latin typeface="Comic Sans MS" charset="0"/>
                <a:cs typeface="Comic Sans MS" charset="0"/>
              </a:rPr>
              <a:t> state) position </a:t>
            </a:r>
            <a:r>
              <a:rPr lang="it-IT" b="1" dirty="0" err="1" smtClean="0">
                <a:solidFill>
                  <a:srgbClr val="0000FF"/>
                </a:solidFill>
                <a:latin typeface="Comic Sans MS" charset="0"/>
                <a:cs typeface="Comic Sans MS" charset="0"/>
              </a:rPr>
              <a:t>disagrees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latin typeface="Comic Sans MS" charset="0"/>
                <a:cs typeface="Comic Sans MS" charset="0"/>
              </a:rPr>
              <a:t>with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latin typeface="Comic Sans MS" charset="0"/>
                <a:cs typeface="Comic Sans MS" charset="0"/>
              </a:rPr>
              <a:t>theory</a:t>
            </a:r>
            <a:r>
              <a:rPr lang="it-IT" dirty="0" smtClean="0">
                <a:latin typeface="Comic Sans MS" charset="0"/>
                <a:cs typeface="Comic Sans MS" charset="0"/>
              </a:rPr>
              <a:t>. </a:t>
            </a:r>
            <a:r>
              <a:rPr lang="it-IT" dirty="0" err="1" smtClean="0">
                <a:latin typeface="Comic Sans MS" charset="0"/>
                <a:cs typeface="Comic Sans MS" charset="0"/>
              </a:rPr>
              <a:t>This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latin typeface="Comic Sans MS" charset="0"/>
                <a:cs typeface="Comic Sans MS" charset="0"/>
              </a:rPr>
              <a:t>might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latin typeface="Comic Sans MS" charset="0"/>
                <a:cs typeface="Comic Sans MS" charset="0"/>
              </a:rPr>
              <a:t>be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dirty="0" err="1" smtClean="0">
                <a:latin typeface="Comic Sans MS" charset="0"/>
                <a:cs typeface="Comic Sans MS" charset="0"/>
              </a:rPr>
              <a:t>an</a:t>
            </a:r>
            <a:r>
              <a:rPr lang="it-IT" dirty="0" smtClean="0"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indication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of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a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large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spin-orbit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term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 S</a:t>
            </a:r>
            <a:r>
              <a:rPr lang="it-IT" b="1" dirty="0" smtClean="0">
                <a:solidFill>
                  <a:srgbClr val="FF0000"/>
                </a:solidFill>
                <a:latin typeface="Symbol" charset="0"/>
                <a:cs typeface="Comic Sans MS" charset="0"/>
              </a:rPr>
              <a:t>L</a:t>
            </a:r>
            <a:r>
              <a:rPr lang="it-IT" b="1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. </a:t>
            </a:r>
            <a:r>
              <a:rPr lang="en-US" b="1" dirty="0" smtClean="0">
                <a:solidFill>
                  <a:srgbClr val="FF6600"/>
                </a:solidFill>
                <a:latin typeface="Comic Sans MS" charset="0"/>
                <a:cs typeface="Comic Sans MS" charset="0"/>
              </a:rPr>
              <a:t>Binding Energy </a:t>
            </a:r>
            <a:r>
              <a:rPr lang="en-US" b="1" dirty="0" smtClean="0">
                <a:solidFill>
                  <a:srgbClr val="991F24"/>
                </a:solidFill>
                <a:latin typeface="Comic Sans MS" charset="0"/>
                <a:cs typeface="Comic Sans MS" charset="0"/>
              </a:rPr>
              <a:t>B</a:t>
            </a:r>
            <a:r>
              <a:rPr lang="en-US" b="1" baseline="-25000" dirty="0" smtClean="0">
                <a:solidFill>
                  <a:srgbClr val="991F24"/>
                </a:solidFill>
                <a:latin typeface="Symbol" charset="0"/>
                <a:cs typeface="Comic Sans MS" charset="0"/>
              </a:rPr>
              <a:t>L</a:t>
            </a:r>
            <a:r>
              <a:rPr lang="en-US" b="1" dirty="0" smtClean="0">
                <a:solidFill>
                  <a:srgbClr val="991F24"/>
                </a:solidFill>
                <a:latin typeface="Comic Sans MS" charset="0"/>
                <a:cs typeface="Comic Sans MS" charset="0"/>
              </a:rPr>
              <a:t>=13.76±0.16 </a:t>
            </a:r>
            <a:r>
              <a:rPr lang="en-US" b="1" dirty="0" err="1" smtClean="0">
                <a:solidFill>
                  <a:srgbClr val="991F24"/>
                </a:solidFill>
                <a:latin typeface="Comic Sans MS" charset="0"/>
                <a:cs typeface="Comic Sans MS" charset="0"/>
              </a:rPr>
              <a:t>MeV</a:t>
            </a:r>
            <a:r>
              <a:rPr lang="en-US" b="1" dirty="0" smtClean="0">
                <a:solidFill>
                  <a:srgbClr val="991F24"/>
                </a:solidFill>
                <a:latin typeface="Comic Sans MS" charset="0"/>
                <a:cs typeface="Comic Sans MS" charset="0"/>
              </a:rPr>
              <a:t> </a:t>
            </a:r>
            <a:r>
              <a:rPr lang="en-US" b="1" dirty="0" smtClean="0">
                <a:solidFill>
                  <a:srgbClr val="FF6600"/>
                </a:solidFill>
                <a:latin typeface="Comic Sans MS" charset="0"/>
                <a:cs typeface="Comic Sans MS" charset="0"/>
              </a:rPr>
              <a:t>measure</a:t>
            </a:r>
            <a:r>
              <a:rPr lang="en-US" b="1" dirty="0" smtClean="0">
                <a:solidFill>
                  <a:srgbClr val="991F24"/>
                </a:solidFill>
                <a:latin typeface="Comic Sans MS" charset="0"/>
                <a:cs typeface="Comic Sans MS" charset="0"/>
              </a:rPr>
              <a:t>d for the first time with this </a:t>
            </a:r>
            <a:r>
              <a:rPr lang="en-US" b="1" dirty="0" smtClean="0">
                <a:solidFill>
                  <a:srgbClr val="FF6600"/>
                </a:solidFill>
                <a:latin typeface="Comic Sans MS" charset="0"/>
                <a:cs typeface="Comic Sans MS" charset="0"/>
              </a:rPr>
              <a:t>level of accuracy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4" y="3232150"/>
            <a:ext cx="45386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232150"/>
            <a:ext cx="3851275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cid:9C475645-B164-43F9-93F3-72206669EDAD"/>
          <p:cNvPicPr/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5773613" y="3453174"/>
            <a:ext cx="3358630" cy="338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593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64994" y="18727"/>
            <a:ext cx="4667249" cy="35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egnaposto numero diapositiva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6AF9-1A05-4D43-BBBD-6B963426B97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6477000" y="4800600"/>
            <a:ext cx="685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21513" name="Text Box 13"/>
          <p:cNvSpPr txBox="1">
            <a:spLocks noChangeArrowheads="1"/>
          </p:cNvSpPr>
          <p:nvPr/>
        </p:nvSpPr>
        <p:spPr bwMode="auto">
          <a:xfrm>
            <a:off x="7239000" y="5622925"/>
            <a:ext cx="1905000" cy="1077913"/>
          </a:xfrm>
          <a:prstGeom prst="rect">
            <a:avLst/>
          </a:prstGeom>
          <a:solidFill>
            <a:schemeClr val="bg1"/>
          </a:solidFill>
          <a:ln w="12700">
            <a:solidFill>
              <a:srgbClr val="00CCFF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eaLnBrk="1" hangingPunct="1"/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resolution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, high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yield,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and </a:t>
            </a:r>
            <a:r>
              <a:rPr kumimoji="1" lang="en-US" altLang="ja-JP" sz="1600" i="1">
                <a:solidFill>
                  <a:srgbClr val="FF0000"/>
                </a:solidFill>
                <a:latin typeface="Comic Sans MS" charset="0"/>
              </a:rPr>
              <a:t>systematic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 study</a:t>
            </a:r>
            <a:r>
              <a:rPr kumimoji="1" lang="en-US" altLang="ja-JP" sz="1600" i="1">
                <a:solidFill>
                  <a:srgbClr val="DA271A"/>
                </a:solidFill>
                <a:latin typeface="Comic Sans MS" charset="0"/>
              </a:rPr>
              <a:t> is </a:t>
            </a:r>
            <a:r>
              <a:rPr kumimoji="1" lang="en-US" altLang="ja-JP" sz="1600" i="1">
                <a:solidFill>
                  <a:srgbClr val="1727F6"/>
                </a:solidFill>
                <a:latin typeface="Comic Sans MS" charset="0"/>
              </a:rPr>
              <a:t>essential</a:t>
            </a:r>
            <a:endParaRPr kumimoji="1" lang="en-US" altLang="ja-JP" sz="1600" i="1">
              <a:solidFill>
                <a:srgbClr val="FF3300"/>
              </a:solidFill>
              <a:latin typeface="Comic Sans MS" charset="0"/>
            </a:endParaRPr>
          </a:p>
        </p:txBody>
      </p:sp>
      <p:sp>
        <p:nvSpPr>
          <p:cNvPr id="21514" name="Text Box 14"/>
          <p:cNvSpPr txBox="1">
            <a:spLocks noChangeArrowheads="1"/>
          </p:cNvSpPr>
          <p:nvPr/>
        </p:nvSpPr>
        <p:spPr bwMode="auto">
          <a:xfrm>
            <a:off x="7391400" y="4556125"/>
            <a:ext cx="1752600" cy="9398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FDEF43"/>
                </a:solidFill>
                <a:latin typeface="Comic Sans MS" charset="0"/>
              </a:rPr>
              <a:t>using electromagnetic probe</a:t>
            </a:r>
          </a:p>
        </p:txBody>
      </p:sp>
      <p:sp>
        <p:nvSpPr>
          <p:cNvPr id="21515" name="Text Box 15"/>
          <p:cNvSpPr txBox="1">
            <a:spLocks noChangeArrowheads="1"/>
          </p:cNvSpPr>
          <p:nvPr/>
        </p:nvSpPr>
        <p:spPr bwMode="auto">
          <a:xfrm>
            <a:off x="8077200" y="3946525"/>
            <a:ext cx="685800" cy="427038"/>
          </a:xfrm>
          <a:prstGeom prst="rect">
            <a:avLst/>
          </a:prstGeom>
          <a:solidFill>
            <a:srgbClr val="00FFFF"/>
          </a:solidFill>
          <a:ln w="15875">
            <a:solidFill>
              <a:srgbClr val="3399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i="1">
                <a:solidFill>
                  <a:srgbClr val="DA271A"/>
                </a:solidFill>
                <a:latin typeface="Comic Sans MS" charset="0"/>
              </a:rPr>
              <a:t>and</a:t>
            </a:r>
            <a:endParaRPr lang="en-US" sz="2400" b="0">
              <a:latin typeface="Arial" charset="0"/>
            </a:endParaRPr>
          </a:p>
        </p:txBody>
      </p:sp>
      <p:sp>
        <p:nvSpPr>
          <p:cNvPr id="21516" name="AutoShape 16"/>
          <p:cNvSpPr>
            <a:spLocks noChangeArrowheads="1"/>
          </p:cNvSpPr>
          <p:nvPr/>
        </p:nvSpPr>
        <p:spPr bwMode="auto">
          <a:xfrm flipH="1">
            <a:off x="7086600" y="4175125"/>
            <a:ext cx="228600" cy="1871663"/>
          </a:xfrm>
          <a:prstGeom prst="curvedRightArrow">
            <a:avLst>
              <a:gd name="adj1" fmla="val 163750"/>
              <a:gd name="adj2" fmla="val 327500"/>
              <a:gd name="adj3" fmla="val 33333"/>
            </a:avLst>
          </a:prstGeom>
          <a:solidFill>
            <a:srgbClr val="DA271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924425" y="0"/>
            <a:ext cx="3838575" cy="1538288"/>
            <a:chOff x="3102" y="0"/>
            <a:chExt cx="2418" cy="969"/>
          </a:xfrm>
        </p:grpSpPr>
        <p:pic>
          <p:nvPicPr>
            <p:cNvPr id="21549" name="Picture 19" descr="BNL12Cpik"/>
            <p:cNvPicPr>
              <a:picLocks noChangeAspect="1" noChangeArrowheads="1"/>
            </p:cNvPicPr>
            <p:nvPr/>
          </p:nvPicPr>
          <p:blipFill>
            <a:blip r:embed="rId3">
              <a:lum bright="-18000" contrast="30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" y="0"/>
              <a:ext cx="1248" cy="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50" name="Text Box 20"/>
            <p:cNvSpPr txBox="1">
              <a:spLocks noChangeArrowheads="1"/>
            </p:cNvSpPr>
            <p:nvPr/>
          </p:nvSpPr>
          <p:spPr bwMode="auto">
            <a:xfrm>
              <a:off x="4704" y="240"/>
              <a:ext cx="81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 eaLnBrk="1" hangingPunct="1"/>
              <a:r>
                <a:rPr kumimoji="1" lang="en-US" altLang="ja-JP" sz="1200">
                  <a:solidFill>
                    <a:schemeClr val="hlink"/>
                  </a:solidFill>
                  <a:latin typeface="Comic Sans MS" charset="0"/>
                </a:rPr>
                <a:t>BNL   </a:t>
              </a:r>
              <a:r>
                <a:rPr kumimoji="1" lang="en-US" altLang="ja-JP" sz="1200">
                  <a:solidFill>
                    <a:schemeClr val="hlink"/>
                  </a:solidFill>
                  <a:latin typeface="Arial" charset="0"/>
                </a:rPr>
                <a:t> </a:t>
              </a:r>
              <a:r>
                <a:rPr kumimoji="1" lang="en-US" altLang="ja-JP">
                  <a:solidFill>
                    <a:srgbClr val="DA271A"/>
                  </a:solidFill>
                  <a:latin typeface="Comic Sans MS" charset="0"/>
                </a:rPr>
                <a:t>3</a:t>
              </a:r>
              <a:r>
                <a:rPr kumimoji="1" lang="en-US" altLang="ja-JP">
                  <a:solidFill>
                    <a:schemeClr val="hlink"/>
                  </a:solidFill>
                  <a:latin typeface="Comic Sans MS" charset="0"/>
                </a:rPr>
                <a:t> MeV</a:t>
              </a:r>
            </a:p>
          </p:txBody>
        </p:sp>
      </p:grp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5029200" y="609600"/>
            <a:ext cx="4114800" cy="2332038"/>
            <a:chOff x="3168" y="384"/>
            <a:chExt cx="2592" cy="1469"/>
          </a:xfrm>
        </p:grpSpPr>
        <p:pic>
          <p:nvPicPr>
            <p:cNvPr id="21545" name="Picture 22" descr="c12csfit"/>
            <p:cNvPicPr>
              <a:picLocks noChangeAspect="1" noChangeArrowheads="1"/>
            </p:cNvPicPr>
            <p:nvPr/>
          </p:nvPicPr>
          <p:blipFill>
            <a:blip r:embed="rId4">
              <a:lum bright="-18000" contrast="24000"/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912"/>
              <a:ext cx="1152" cy="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6" name="Text Box 23"/>
            <p:cNvSpPr txBox="1">
              <a:spLocks noChangeArrowheads="1"/>
            </p:cNvSpPr>
            <p:nvPr/>
          </p:nvSpPr>
          <p:spPr bwMode="auto">
            <a:xfrm>
              <a:off x="4512" y="1266"/>
              <a:ext cx="1248" cy="414"/>
            </a:xfrm>
            <a:prstGeom prst="rect">
              <a:avLst/>
            </a:prstGeom>
            <a:solidFill>
              <a:srgbClr val="000080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600">
                  <a:solidFill>
                    <a:srgbClr val="60F4FD"/>
                  </a:solidFill>
                  <a:latin typeface="Comic Sans MS" charset="0"/>
                </a:rPr>
                <a:t>Improving energy resolution</a:t>
              </a:r>
              <a:endParaRPr lang="en-US" sz="2400" b="0">
                <a:solidFill>
                  <a:srgbClr val="60F4FD"/>
                </a:solidFill>
                <a:latin typeface="Arial" charset="0"/>
              </a:endParaRPr>
            </a:p>
          </p:txBody>
        </p:sp>
        <p:sp>
          <p:nvSpPr>
            <p:cNvPr id="21547" name="AutoShape 24"/>
            <p:cNvSpPr>
              <a:spLocks noChangeArrowheads="1"/>
            </p:cNvSpPr>
            <p:nvPr/>
          </p:nvSpPr>
          <p:spPr bwMode="auto">
            <a:xfrm flipH="1">
              <a:off x="4368" y="3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48" name="Text Box 25"/>
            <p:cNvSpPr txBox="1">
              <a:spLocks noChangeArrowheads="1"/>
            </p:cNvSpPr>
            <p:nvPr/>
          </p:nvSpPr>
          <p:spPr bwMode="auto">
            <a:xfrm>
              <a:off x="4608" y="960"/>
              <a:ext cx="1056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KEK336  </a:t>
              </a:r>
              <a:r>
                <a:rPr lang="en-US" sz="1000">
                  <a:solidFill>
                    <a:schemeClr val="accent2"/>
                  </a:solidFill>
                  <a:latin typeface="Comic Sans MS" charset="0"/>
                </a:rPr>
                <a:t>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2</a:t>
              </a:r>
              <a:r>
                <a:rPr lang="en-US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 sz="1200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4953000" y="2514600"/>
            <a:ext cx="4191000" cy="2093913"/>
            <a:chOff x="3120" y="1584"/>
            <a:chExt cx="2640" cy="1319"/>
          </a:xfrm>
        </p:grpSpPr>
        <p:pic>
          <p:nvPicPr>
            <p:cNvPr id="21542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10568" r="7564"/>
            <a:stretch>
              <a:fillRect/>
            </a:stretch>
          </p:blipFill>
          <p:spPr bwMode="auto">
            <a:xfrm>
              <a:off x="3120" y="1920"/>
              <a:ext cx="1247" cy="9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43" name="AutoShape 29"/>
            <p:cNvSpPr>
              <a:spLocks noChangeArrowheads="1"/>
            </p:cNvSpPr>
            <p:nvPr/>
          </p:nvSpPr>
          <p:spPr bwMode="auto">
            <a:xfrm flipH="1">
              <a:off x="4368" y="1584"/>
              <a:ext cx="144" cy="939"/>
            </a:xfrm>
            <a:prstGeom prst="curvedRightArrow">
              <a:avLst>
                <a:gd name="adj1" fmla="val 130417"/>
                <a:gd name="adj2" fmla="val 260833"/>
                <a:gd name="adj3" fmla="val 33333"/>
              </a:avLst>
            </a:prstGeom>
            <a:solidFill>
              <a:srgbClr val="0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44" name="Text Box 30"/>
            <p:cNvSpPr txBox="1">
              <a:spLocks noChangeArrowheads="1"/>
            </p:cNvSpPr>
            <p:nvPr/>
          </p:nvSpPr>
          <p:spPr bwMode="auto">
            <a:xfrm>
              <a:off x="4656" y="1920"/>
              <a:ext cx="1104" cy="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/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        </a:t>
              </a: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~ 1.5</a:t>
              </a:r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 MeV</a:t>
              </a:r>
              <a:endParaRPr lang="en-US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sp>
        <p:nvSpPr>
          <p:cNvPr id="21541" name="Text Box 37"/>
          <p:cNvSpPr txBox="1">
            <a:spLocks noChangeArrowheads="1"/>
          </p:cNvSpPr>
          <p:nvPr/>
        </p:nvSpPr>
        <p:spPr bwMode="auto">
          <a:xfrm>
            <a:off x="510412" y="3223209"/>
            <a:ext cx="3276600" cy="10156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it-IT" sz="2400" dirty="0" smtClean="0">
                <a:solidFill>
                  <a:schemeClr val="bg1"/>
                </a:solidFill>
                <a:latin typeface="Comic Sans MS" charset="0"/>
              </a:rPr>
              <a:t>- Energy </a:t>
            </a:r>
            <a:r>
              <a:rPr lang="it-IT" sz="2400" dirty="0" err="1">
                <a:solidFill>
                  <a:schemeClr val="bg1"/>
                </a:solidFill>
                <a:latin typeface="Comic Sans MS" charset="0"/>
              </a:rPr>
              <a:t>resolution</a:t>
            </a:r>
            <a:r>
              <a:rPr lang="it-IT" sz="2400" dirty="0" smtClean="0">
                <a:solidFill>
                  <a:schemeClr val="bg1"/>
                </a:solidFill>
                <a:latin typeface="Comic Sans MS" charset="0"/>
              </a:rPr>
              <a:t> </a:t>
            </a:r>
            <a:endParaRPr lang="it-IT" sz="2400" dirty="0" smtClean="0">
              <a:solidFill>
                <a:schemeClr val="bg1"/>
              </a:solidFill>
              <a:latin typeface="Geneva CY" charset="0"/>
            </a:endParaRPr>
          </a:p>
          <a:p>
            <a:pPr algn="l">
              <a:spcBef>
                <a:spcPct val="50000"/>
              </a:spcBef>
            </a:pPr>
            <a:r>
              <a:rPr lang="it-IT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- </a:t>
            </a:r>
            <a:r>
              <a:rPr lang="it-IT" sz="24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Spin</a:t>
            </a:r>
            <a:r>
              <a:rPr lang="it-IT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flip</a:t>
            </a:r>
            <a:endParaRPr lang="it-IT" sz="2400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4343400" y="4648200"/>
            <a:ext cx="2592388" cy="2141538"/>
            <a:chOff x="2736" y="2928"/>
            <a:chExt cx="1633" cy="1349"/>
          </a:xfrm>
        </p:grpSpPr>
        <p:sp>
          <p:nvSpPr>
            <p:cNvPr id="21535" name="Rectangle 9"/>
            <p:cNvSpPr>
              <a:spLocks noChangeArrowheads="1"/>
            </p:cNvSpPr>
            <p:nvPr/>
          </p:nvSpPr>
          <p:spPr bwMode="auto">
            <a:xfrm>
              <a:off x="3648" y="2976"/>
              <a:ext cx="480" cy="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536" name="Text Box 17"/>
            <p:cNvSpPr txBox="1">
              <a:spLocks noChangeArrowheads="1"/>
            </p:cNvSpPr>
            <p:nvPr/>
          </p:nvSpPr>
          <p:spPr bwMode="auto">
            <a:xfrm>
              <a:off x="3552" y="3014"/>
              <a:ext cx="635" cy="21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>
                  <a:solidFill>
                    <a:srgbClr val="DA271A"/>
                  </a:solidFill>
                  <a:latin typeface="Comic Sans MS" charset="0"/>
                </a:rPr>
                <a:t>635 KeV</a:t>
              </a:r>
            </a:p>
          </p:txBody>
        </p:sp>
        <p:pic>
          <p:nvPicPr>
            <p:cNvPr id="21537" name="Picture 42" descr="Presentation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4546" t="11766" r="30276" b="18591"/>
            <a:stretch>
              <a:fillRect/>
            </a:stretch>
          </p:blipFill>
          <p:spPr bwMode="auto">
            <a:xfrm>
              <a:off x="2736" y="2928"/>
              <a:ext cx="1633" cy="1349"/>
            </a:xfrm>
            <a:prstGeom prst="rect">
              <a:avLst/>
            </a:prstGeom>
            <a:noFill/>
            <a:ln w="9525">
              <a:solidFill>
                <a:schemeClr val="bg1">
                  <a:alpha val="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38" name="Text Box 43"/>
            <p:cNvSpPr txBox="1">
              <a:spLocks noChangeArrowheads="1"/>
            </p:cNvSpPr>
            <p:nvPr/>
          </p:nvSpPr>
          <p:spPr bwMode="auto">
            <a:xfrm>
              <a:off x="3589" y="2976"/>
              <a:ext cx="487" cy="145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900" dirty="0" smtClean="0">
                  <a:solidFill>
                    <a:srgbClr val="DA271A"/>
                  </a:solidFill>
                  <a:latin typeface="Comic Sans MS" charset="0"/>
                </a:rPr>
                <a:t>670 </a:t>
              </a:r>
              <a:r>
                <a:rPr lang="en-US" sz="900" dirty="0" err="1">
                  <a:solidFill>
                    <a:srgbClr val="DA271A"/>
                  </a:solidFill>
                  <a:latin typeface="Comic Sans MS" charset="0"/>
                </a:rPr>
                <a:t>KeV</a:t>
              </a:r>
              <a:endParaRPr lang="en-US" sz="1200" dirty="0">
                <a:solidFill>
                  <a:srgbClr val="DA271A"/>
                </a:solidFill>
                <a:latin typeface="Comic Sans MS" charset="0"/>
              </a:endParaRPr>
            </a:p>
          </p:txBody>
        </p:sp>
      </p:grpSp>
      <p:sp>
        <p:nvSpPr>
          <p:cNvPr id="48" name="CasellaDiTesto 47"/>
          <p:cNvSpPr txBox="1"/>
          <p:nvPr/>
        </p:nvSpPr>
        <p:spPr>
          <a:xfrm>
            <a:off x="-152400" y="1915597"/>
            <a:ext cx="5181600" cy="523220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hadron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probe vs </a:t>
            </a:r>
            <a:r>
              <a:rPr lang="it-IT" sz="28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e.m.</a:t>
            </a:r>
            <a:r>
              <a:rPr lang="it-IT" sz="28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probe</a:t>
            </a:r>
            <a:endParaRPr lang="it-IT" sz="2800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cxnSp>
        <p:nvCxnSpPr>
          <p:cNvPr id="27" name="Connettore 2 26"/>
          <p:cNvCxnSpPr/>
          <p:nvPr/>
        </p:nvCxnSpPr>
        <p:spPr bwMode="auto">
          <a:xfrm>
            <a:off x="3048000" y="4038600"/>
            <a:ext cx="3124200" cy="1524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2" name="Connettore 2 31"/>
          <p:cNvCxnSpPr/>
          <p:nvPr/>
        </p:nvCxnSpPr>
        <p:spPr bwMode="auto">
          <a:xfrm>
            <a:off x="2667000" y="4076700"/>
            <a:ext cx="3124200" cy="16383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7" name="Connettore 2 36"/>
          <p:cNvCxnSpPr/>
          <p:nvPr/>
        </p:nvCxnSpPr>
        <p:spPr bwMode="auto">
          <a:xfrm flipV="1">
            <a:off x="3657600" y="3276600"/>
            <a:ext cx="4038600" cy="22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39" name="Connettore 2 38"/>
          <p:cNvCxnSpPr/>
          <p:nvPr/>
        </p:nvCxnSpPr>
        <p:spPr bwMode="auto">
          <a:xfrm>
            <a:off x="3505200" y="3657600"/>
            <a:ext cx="2133600" cy="1143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3" name="Segnaposto numero diapositiva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43A-11EF-314C-B6C3-65714721A36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829"/>
            <a:ext cx="4334147" cy="674335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6247"/>
            <a:ext cx="4330700" cy="46101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388698" y="0"/>
            <a:ext cx="4755302" cy="6832641"/>
          </a:xfrm>
          <a:prstGeom prst="rect">
            <a:avLst/>
          </a:prstGeom>
          <a:solidFill>
            <a:srgbClr val="C8FFF3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5pPr>
            <a:lvl6pPr marL="2286000" algn="l" defTabSz="457200" rtl="0" eaLnBrk="1" latinLnBrk="0" hangingPunct="1"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6pPr>
            <a:lvl7pPr marL="2743200" algn="l" defTabSz="457200" rtl="0" eaLnBrk="1" latinLnBrk="0" hangingPunct="1"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7pPr>
            <a:lvl8pPr marL="3200400" algn="l" defTabSz="457200" rtl="0" eaLnBrk="1" latinLnBrk="0" hangingPunct="1"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8pPr>
            <a:lvl9pPr marL="3657600" algn="l" defTabSz="457200" rtl="0" eaLnBrk="1" latinLnBrk="0" hangingPunct="1">
              <a:defRPr sz="1400" b="1" kern="1200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Appearence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hyperons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brings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maximum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mass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stable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neutron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star down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values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incompatible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with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recent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observation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 star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about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two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solar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masses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endParaRPr lang="it-IT" sz="1600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It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clearly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appears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that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inclusion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YNN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forces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smtClean="0">
                <a:solidFill>
                  <a:srgbClr val="39961C"/>
                </a:solidFill>
                <a:latin typeface="Comic Sans MS"/>
                <a:cs typeface="Comic Sans MS"/>
              </a:rPr>
              <a:t>(curve </a:t>
            </a:r>
            <a:r>
              <a:rPr lang="it-IT" sz="1600" b="1" dirty="0" err="1" smtClean="0">
                <a:solidFill>
                  <a:srgbClr val="39961C"/>
                </a:solidFill>
                <a:latin typeface="Comic Sans MS"/>
                <a:cs typeface="Comic Sans MS"/>
              </a:rPr>
              <a:t>3</a:t>
            </a:r>
            <a:r>
              <a:rPr lang="it-IT" sz="1600" b="1" dirty="0" smtClean="0">
                <a:solidFill>
                  <a:srgbClr val="39961C"/>
                </a:solidFill>
                <a:latin typeface="Comic Sans MS"/>
                <a:cs typeface="Comic Sans MS"/>
              </a:rPr>
              <a:t>)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leads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to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large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increase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maximum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mass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,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although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resulting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value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still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below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two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solar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mass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line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. </a:t>
            </a:r>
          </a:p>
          <a:p>
            <a:pPr algn="just"/>
            <a:endParaRPr lang="it-IT" sz="16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A precise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knowledge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level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can,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constraining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hyperon-nucleon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potentials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contribute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more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reliable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predictions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regarding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internal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neutrons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stars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, and in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particular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their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maximum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mass</a:t>
            </a:r>
          </a:p>
          <a:p>
            <a:pPr algn="just"/>
            <a:endParaRPr lang="it-IT" sz="1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It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motivation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to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perform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more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realistic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and sophisticated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studies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hyperonic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TBF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and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their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effects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on the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neutron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star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structure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and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dynamics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,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since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they</a:t>
            </a:r>
            <a:r>
              <a:rPr lang="it-IT" sz="16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have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a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pivotal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role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in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this</a:t>
            </a:r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issue</a:t>
            </a:r>
            <a:endParaRPr lang="it-IT" sz="1600" b="1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endParaRPr lang="it-IT" sz="16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It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seems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that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only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simultaneous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strong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repulsion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in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all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relevant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channels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could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significantly</a:t>
            </a:r>
            <a:r>
              <a:rPr lang="it-IT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raise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the </a:t>
            </a:r>
            <a:r>
              <a:rPr lang="it-IT" sz="1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maximum</a:t>
            </a:r>
            <a:r>
              <a:rPr lang="it-IT" sz="1600" dirty="0" smtClean="0">
                <a:solidFill>
                  <a:srgbClr val="FF0000"/>
                </a:solidFill>
                <a:latin typeface="Comic Sans MS"/>
                <a:cs typeface="Comic Sans MS"/>
              </a:rPr>
              <a:t> mass</a:t>
            </a:r>
          </a:p>
          <a:p>
            <a:pPr algn="just"/>
            <a:r>
              <a:rPr lang="it-IT" sz="1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36863"/>
            <a:ext cx="4495800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2834"/>
          <a:stretch>
            <a:fillRect/>
          </a:stretch>
        </p:blipFill>
        <p:spPr bwMode="auto">
          <a:xfrm>
            <a:off x="7162800" y="0"/>
            <a:ext cx="19780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749" name="Group 7"/>
          <p:cNvGrpSpPr>
            <a:grpSpLocks/>
          </p:cNvGrpSpPr>
          <p:nvPr/>
        </p:nvGrpSpPr>
        <p:grpSpPr bwMode="auto">
          <a:xfrm>
            <a:off x="2438400" y="819150"/>
            <a:ext cx="1828800" cy="1960563"/>
            <a:chOff x="1872" y="563"/>
            <a:chExt cx="1152" cy="1162"/>
          </a:xfrm>
        </p:grpSpPr>
        <p:pic>
          <p:nvPicPr>
            <p:cNvPr id="31769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573"/>
              <a:ext cx="1152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0" name="Text Box 9"/>
            <p:cNvSpPr txBox="1">
              <a:spLocks noChangeArrowheads="1"/>
            </p:cNvSpPr>
            <p:nvPr/>
          </p:nvSpPr>
          <p:spPr bwMode="auto">
            <a:xfrm>
              <a:off x="1872" y="563"/>
              <a:ext cx="1152" cy="214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D6241A"/>
                  </a:solidFill>
                  <a:latin typeface="Comic Sans MS" charset="0"/>
                </a:rPr>
                <a:t>hadron arm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2500313"/>
            <a:ext cx="2362200" cy="1919287"/>
            <a:chOff x="4272" y="1536"/>
            <a:chExt cx="1488" cy="1209"/>
          </a:xfrm>
        </p:grpSpPr>
        <p:pic>
          <p:nvPicPr>
            <p:cNvPr id="31767" name="Picture 11" descr="sept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536"/>
              <a:ext cx="1488" cy="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8" name="Text Box 12"/>
            <p:cNvSpPr txBox="1">
              <a:spLocks noChangeArrowheads="1"/>
            </p:cNvSpPr>
            <p:nvPr/>
          </p:nvSpPr>
          <p:spPr bwMode="auto">
            <a:xfrm>
              <a:off x="4272" y="1536"/>
              <a:ext cx="864" cy="192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rgbClr val="D6241A"/>
                  </a:solidFill>
                  <a:latin typeface="Comic Sans MS" charset="0"/>
                </a:rPr>
                <a:t>septum magnets</a:t>
              </a:r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876800" y="304800"/>
            <a:ext cx="1905000" cy="1657350"/>
            <a:chOff x="3555" y="390"/>
            <a:chExt cx="975" cy="913"/>
          </a:xfrm>
        </p:grpSpPr>
        <p:pic>
          <p:nvPicPr>
            <p:cNvPr id="31765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r="9735"/>
            <a:stretch>
              <a:fillRect/>
            </a:stretch>
          </p:blipFill>
          <p:spPr bwMode="auto">
            <a:xfrm>
              <a:off x="3555" y="516"/>
              <a:ext cx="975" cy="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6" name="Text Box 15"/>
            <p:cNvSpPr txBox="1">
              <a:spLocks noChangeArrowheads="1"/>
            </p:cNvSpPr>
            <p:nvPr/>
          </p:nvSpPr>
          <p:spPr bwMode="auto">
            <a:xfrm>
              <a:off x="3555" y="390"/>
              <a:ext cx="975" cy="169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>
                  <a:solidFill>
                    <a:srgbClr val="D6241A"/>
                  </a:solidFill>
                  <a:latin typeface="Comic Sans MS" charset="0"/>
                </a:rPr>
                <a:t>RICH Detector</a:t>
              </a:r>
              <a:endParaRPr lang="en-US"/>
            </a:p>
          </p:txBody>
        </p:sp>
      </p:grpSp>
      <p:grpSp>
        <p:nvGrpSpPr>
          <p:cNvPr id="31752" name="Group 16"/>
          <p:cNvGrpSpPr>
            <a:grpSpLocks/>
          </p:cNvGrpSpPr>
          <p:nvPr/>
        </p:nvGrpSpPr>
        <p:grpSpPr bwMode="auto">
          <a:xfrm>
            <a:off x="2743200" y="5253038"/>
            <a:ext cx="2032000" cy="1547812"/>
            <a:chOff x="1632" y="3216"/>
            <a:chExt cx="1440" cy="1104"/>
          </a:xfrm>
        </p:grpSpPr>
        <p:pic>
          <p:nvPicPr>
            <p:cNvPr id="31763" name="Picture 1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8927"/>
            <a:stretch>
              <a:fillRect/>
            </a:stretch>
          </p:blipFill>
          <p:spPr bwMode="auto">
            <a:xfrm>
              <a:off x="1632" y="3233"/>
              <a:ext cx="1440" cy="1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4" name="Text Box 18"/>
            <p:cNvSpPr txBox="1">
              <a:spLocks noChangeArrowheads="1"/>
            </p:cNvSpPr>
            <p:nvPr/>
          </p:nvSpPr>
          <p:spPr bwMode="auto">
            <a:xfrm>
              <a:off x="1632" y="3216"/>
              <a:ext cx="720" cy="192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2pPr>
              <a:lvl3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3pPr>
              <a:lvl4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4pPr>
              <a:lvl5pPr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Symbo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200">
                  <a:solidFill>
                    <a:schemeClr val="accent2"/>
                  </a:solidFill>
                  <a:latin typeface="Comic Sans MS" charset="0"/>
                </a:rPr>
                <a:t>electron arm</a:t>
              </a:r>
              <a:endParaRPr lang="en-US">
                <a:solidFill>
                  <a:schemeClr val="accent2"/>
                </a:solidFill>
                <a:latin typeface="Comic Sans MS" charset="0"/>
              </a:endParaRPr>
            </a:p>
          </p:txBody>
        </p:sp>
      </p:grp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2036763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38400"/>
            <a:ext cx="145097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65638"/>
            <a:ext cx="19050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6200" y="4791075"/>
            <a:ext cx="22098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7" name="Text Box 24"/>
          <p:cNvSpPr txBox="1">
            <a:spLocks noChangeArrowheads="1"/>
          </p:cNvSpPr>
          <p:nvPr/>
        </p:nvSpPr>
        <p:spPr bwMode="auto">
          <a:xfrm>
            <a:off x="0" y="533400"/>
            <a:ext cx="1981200" cy="304800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chemeClr val="accent2"/>
                </a:solidFill>
                <a:latin typeface="Comic Sans MS" charset="0"/>
              </a:rPr>
              <a:t>aerogel first generation</a:t>
            </a:r>
            <a:endParaRPr lang="en-US"/>
          </a:p>
        </p:txBody>
      </p:sp>
      <p:graphicFrame>
        <p:nvGraphicFramePr>
          <p:cNvPr id="2073" name="Object 2"/>
          <p:cNvGraphicFramePr>
            <a:graphicFrameLocks noChangeAspect="1"/>
          </p:cNvGraphicFramePr>
          <p:nvPr/>
        </p:nvGraphicFramePr>
        <p:xfrm>
          <a:off x="7010400" y="990600"/>
          <a:ext cx="1981200" cy="1492250"/>
        </p:xfrm>
        <a:graphic>
          <a:graphicData uri="http://schemas.openxmlformats.org/presentationml/2006/ole">
            <p:oleObj spid="_x0000_s31786" name="Bitmap Image" r:id="rId13" imgW="6276190" imgH="5229955" progId="">
              <p:embed/>
            </p:oleObj>
          </a:graphicData>
        </a:graphic>
      </p:graphicFrame>
      <p:pic>
        <p:nvPicPr>
          <p:cNvPr id="31758" name="Picture 2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638300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0" y="3429000"/>
            <a:ext cx="1981200" cy="268288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chemeClr val="accent2"/>
                </a:solidFill>
                <a:latin typeface="Comic Sans MS" charset="0"/>
              </a:rPr>
              <a:t>aerogel second generation</a:t>
            </a:r>
            <a:endParaRPr lang="en-US"/>
          </a:p>
        </p:txBody>
      </p:sp>
      <p:sp>
        <p:nvSpPr>
          <p:cNvPr id="24" name="CasellaDiTesto 23"/>
          <p:cNvSpPr txBox="1">
            <a:spLocks noChangeArrowheads="1"/>
          </p:cNvSpPr>
          <p:nvPr/>
        </p:nvSpPr>
        <p:spPr bwMode="auto">
          <a:xfrm>
            <a:off x="5029200" y="6096000"/>
            <a:ext cx="4114800" cy="369888"/>
          </a:xfrm>
          <a:prstGeom prst="rect">
            <a:avLst/>
          </a:prstGeom>
          <a:solidFill>
            <a:srgbClr val="9EFFCC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pPr algn="just"/>
            <a:r>
              <a:rPr lang="it-IT" sz="1800">
                <a:solidFill>
                  <a:srgbClr val="FF0000"/>
                </a:solidFill>
                <a:latin typeface="Comic Sans MS" charset="0"/>
                <a:cs typeface="Comic Sans MS" charset="0"/>
              </a:rPr>
              <a:t>To be added to do the experiment</a:t>
            </a:r>
          </a:p>
        </p:txBody>
      </p:sp>
      <p:sp>
        <p:nvSpPr>
          <p:cNvPr id="31761" name="CasellaDiTesto 24"/>
          <p:cNvSpPr txBox="1">
            <a:spLocks noChangeArrowheads="1"/>
          </p:cNvSpPr>
          <p:nvPr/>
        </p:nvSpPr>
        <p:spPr bwMode="auto">
          <a:xfrm>
            <a:off x="381000" y="0"/>
            <a:ext cx="6629400" cy="461963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400">
                <a:solidFill>
                  <a:schemeClr val="bg1"/>
                </a:solidFill>
                <a:latin typeface="Comic Sans MS" charset="0"/>
                <a:cs typeface="Comic Sans MS" charset="0"/>
              </a:rPr>
              <a:t>Hall A deector setup</a:t>
            </a:r>
          </a:p>
        </p:txBody>
      </p:sp>
      <p:pic>
        <p:nvPicPr>
          <p:cNvPr id="27" name="Picture 12" descr="run_2411_disp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05000"/>
            <a:ext cx="20732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Segnaposto numero diapositiva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43A-11EF-314C-B6C3-65714721A36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5" grpId="0" animBg="1" autoUpdateAnimBg="0"/>
      <p:bldP spid="2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Goals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of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the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proposal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(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s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)</a:t>
            </a:r>
            <a:endParaRPr lang="it-IT" sz="24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381000"/>
            <a:ext cx="9144000" cy="6832641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Elementary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kaon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electroproduction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Spectroscopy of light Λ-Hypernuclei </a:t>
            </a:r>
          </a:p>
          <a:p>
            <a:pPr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Spectroscopy of medium-heavy Λ-Hypernuclei </a:t>
            </a:r>
          </a:p>
          <a:p>
            <a:pPr algn="just"/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Spectroscopy of heavy Λ-Hypernuclei </a:t>
            </a:r>
          </a:p>
          <a:p>
            <a:pPr algn="just"/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Pion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decay </a:t>
            </a:r>
            <a:r>
              <a:rPr lang="it-IT" sz="18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spectroscopy</a:t>
            </a:r>
            <a:r>
              <a:rPr lang="it-IT" sz="18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  <a:p>
            <a:pPr algn="just">
              <a:buFontTx/>
              <a:buChar char="-"/>
            </a:pPr>
            <a:endParaRPr lang="it-IT" sz="20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2000" dirty="0" err="1" smtClean="0">
                <a:solidFill>
                  <a:srgbClr val="39961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They</a:t>
            </a:r>
            <a:r>
              <a:rPr lang="it-IT" sz="2000" dirty="0" smtClean="0">
                <a:solidFill>
                  <a:srgbClr val="39961C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provide invaluable information on </a:t>
            </a:r>
          </a:p>
          <a:p>
            <a:pPr algn="just">
              <a:buFontTx/>
              <a:buChar char="-"/>
            </a:pPr>
            <a:r>
              <a:rPr lang="it-IT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1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L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N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interaction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/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Charge Symmetry Breaking (CSB) in the Λ-N interaction</a:t>
            </a:r>
          </a:p>
          <a:p>
            <a:pPr algn="just"/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Limits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of the mean field description of nuclei and </a:t>
            </a:r>
            <a:r>
              <a:rPr lang="it-IT" sz="18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hypernuclei</a:t>
            </a: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</a:p>
          <a:p>
            <a:pPr algn="just">
              <a:buFontTx/>
              <a:buChar char="-"/>
            </a:pPr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Λ binding energy as a function of A for different nuclei than those probed with hadrons and structure of tri-axially deformed nucleus using a Λ as a probe. </a:t>
            </a:r>
          </a:p>
          <a:p>
            <a:pPr algn="just">
              <a:buFontTx/>
              <a:buChar char="-"/>
            </a:pPr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>
              <a:buFontTx/>
              <a:buChar char="-"/>
            </a:pPr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 Energy level modification effects by adding a Λ </a:t>
            </a:r>
          </a:p>
          <a:p>
            <a:pPr algn="just"/>
            <a:endParaRPr lang="it-IT" sz="18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1800" dirty="0" smtClean="0">
                <a:solidFill>
                  <a:srgbClr val="FF0000"/>
                </a:solidFill>
                <a:latin typeface="Comic Sans MS"/>
                <a:cs typeface="Comic Sans MS"/>
              </a:rPr>
              <a:t>-  The role of the 3 body ΛNN interaction in Hypernuclei and Neutron Stars </a:t>
            </a:r>
            <a:endParaRPr lang="it-IT" sz="18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" name="Rettangolo 3"/>
          <p:cNvSpPr/>
          <p:nvPr/>
        </p:nvSpPr>
        <p:spPr bwMode="auto">
          <a:xfrm>
            <a:off x="2209800" y="3048000"/>
            <a:ext cx="4876800" cy="533400"/>
          </a:xfrm>
          <a:prstGeom prst="rect">
            <a:avLst/>
          </a:prstGeom>
          <a:solidFill>
            <a:srgbClr val="FF0000">
              <a:alpha val="8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ymbol" charset="2"/>
              <a:ea typeface="ＭＳ Ｐゴシック" charset="-128"/>
              <a:cs typeface="ＭＳ Ｐゴシック" charset="-128"/>
              <a:sym typeface="Symbol" charset="2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43A-11EF-314C-B6C3-65714721A36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3352800"/>
            <a:ext cx="5724525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sellaDiTesto 14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Hall </a:t>
            </a:r>
            <a:r>
              <a:rPr lang="it-IT" sz="2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C</a:t>
            </a:r>
            <a:r>
              <a:rPr lang="it-IT" sz="2400" dirty="0" smtClean="0">
                <a:solidFill>
                  <a:srgbClr val="FFFF00"/>
                </a:solidFill>
                <a:latin typeface="Comic Sans MS"/>
                <a:cs typeface="Comic Sans MS"/>
              </a:rPr>
              <a:t> (HKS</a:t>
            </a:r>
            <a:r>
              <a:rPr lang="it-IT" sz="2400" smtClean="0">
                <a:solidFill>
                  <a:srgbClr val="FFFF00"/>
                </a:solidFill>
                <a:latin typeface="Comic Sans MS"/>
                <a:cs typeface="Comic Sans MS"/>
              </a:rPr>
              <a:t>, HES, ENGE)</a:t>
            </a:r>
            <a:endParaRPr lang="it-IT" sz="24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296" y="622300"/>
            <a:ext cx="7029704" cy="2349500"/>
          </a:xfrm>
          <a:prstGeom prst="rect">
            <a:avLst/>
          </a:prstGeom>
        </p:spPr>
      </p:pic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E1DF53-9975-A347-94F4-2DED19231B1D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rcRect b="21939"/>
          <a:stretch>
            <a:fillRect/>
          </a:stretch>
        </p:blipFill>
        <p:spPr>
          <a:xfrm>
            <a:off x="1143000" y="685800"/>
            <a:ext cx="6553200" cy="38862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21259"/>
            <a:ext cx="3962400" cy="190814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022" y="5029200"/>
            <a:ext cx="4966978" cy="18288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524000" y="0"/>
            <a:ext cx="60198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Hall A + Hall </a:t>
            </a:r>
            <a:r>
              <a:rPr lang="it-IT" sz="24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C</a:t>
            </a:r>
            <a:endParaRPr lang="it-IT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826"/>
          <a:stretch>
            <a:fillRect/>
          </a:stretch>
        </p:blipFill>
        <p:spPr bwMode="auto">
          <a:xfrm>
            <a:off x="0" y="0"/>
            <a:ext cx="9144000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Ovale 2"/>
          <p:cNvSpPr>
            <a:spLocks noChangeArrowheads="1"/>
          </p:cNvSpPr>
          <p:nvPr/>
        </p:nvSpPr>
        <p:spPr bwMode="auto">
          <a:xfrm>
            <a:off x="3505200" y="4219575"/>
            <a:ext cx="4267200" cy="1524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" name="Ovale 3"/>
          <p:cNvSpPr/>
          <p:nvPr/>
        </p:nvSpPr>
        <p:spPr bwMode="auto">
          <a:xfrm>
            <a:off x="533400" y="2667000"/>
            <a:ext cx="5535613" cy="1954213"/>
          </a:xfrm>
          <a:prstGeom prst="ellipse">
            <a:avLst/>
          </a:prstGeom>
          <a:solidFill>
            <a:schemeClr val="accent1">
              <a:alpha val="0"/>
            </a:schemeClr>
          </a:solidFill>
          <a:ln w="444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it-IT">
              <a:latin typeface="Symbol" pitchFamily="-83" charset="2"/>
              <a:ea typeface="ＭＳ Ｐゴシック" pitchFamily="-83" charset="-128"/>
              <a:cs typeface="ＭＳ Ｐゴシック" pitchFamily="-83" charset="-128"/>
              <a:sym typeface="Symbol" pitchFamily="-83" charset="2"/>
            </a:endParaRPr>
          </a:p>
        </p:txBody>
      </p:sp>
      <p:sp>
        <p:nvSpPr>
          <p:cNvPr id="52229" name="Ovale 4"/>
          <p:cNvSpPr>
            <a:spLocks noChangeArrowheads="1"/>
          </p:cNvSpPr>
          <p:nvPr/>
        </p:nvSpPr>
        <p:spPr bwMode="auto">
          <a:xfrm>
            <a:off x="5638800" y="2209800"/>
            <a:ext cx="28956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 w="60325">
            <a:solidFill>
              <a:srgbClr val="5FF4FD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1179512" y="1789113"/>
            <a:ext cx="5373687" cy="603250"/>
            <a:chOff x="1179445" y="1789043"/>
            <a:chExt cx="5009320" cy="602734"/>
          </a:xfrm>
          <a:solidFill>
            <a:schemeClr val="bg1"/>
          </a:solidFill>
        </p:grpSpPr>
        <p:cxnSp>
          <p:nvCxnSpPr>
            <p:cNvPr id="9" name="Straight Arrow Connector 43"/>
            <p:cNvCxnSpPr/>
            <p:nvPr/>
          </p:nvCxnSpPr>
          <p:spPr>
            <a:xfrm flipV="1">
              <a:off x="1179445" y="1789043"/>
              <a:ext cx="5009320" cy="0"/>
            </a:xfrm>
            <a:prstGeom prst="straightConnector1">
              <a:avLst/>
            </a:prstGeom>
            <a:grpFill/>
            <a:ln w="7620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47"/>
            <p:cNvSpPr txBox="1"/>
            <p:nvPr/>
          </p:nvSpPr>
          <p:spPr>
            <a:xfrm>
              <a:off x="1365210" y="1868350"/>
              <a:ext cx="4704475" cy="52342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dirty="0">
                  <a:solidFill>
                    <a:srgbClr val="FF0000"/>
                  </a:solidFill>
                  <a:latin typeface="Comic Sans MS"/>
                  <a:ea typeface="+mn-ea"/>
                  <a:cs typeface="Comic Sans MS"/>
                  <a:sym typeface="Symbol" pitchFamily="-65" charset="2"/>
                </a:rPr>
                <a:t>Future mass spectroscopy</a:t>
              </a:r>
            </a:p>
          </p:txBody>
        </p:sp>
      </p:grpSp>
      <p:sp>
        <p:nvSpPr>
          <p:cNvPr id="52231" name="CasellaDiTesto 10"/>
          <p:cNvSpPr txBox="1">
            <a:spLocks noChangeArrowheads="1"/>
          </p:cNvSpPr>
          <p:nvPr/>
        </p:nvSpPr>
        <p:spPr bwMode="auto">
          <a:xfrm>
            <a:off x="0" y="3175"/>
            <a:ext cx="9144000" cy="52322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it-IT" sz="2800" dirty="0" err="1">
                <a:solidFill>
                  <a:schemeClr val="bg1"/>
                </a:solidFill>
                <a:latin typeface="Comic Sans MS" charset="0"/>
                <a:cs typeface="Comic Sans MS" charset="0"/>
              </a:rPr>
              <a:t>Hypernuclear</a:t>
            </a:r>
            <a:r>
              <a:rPr lang="it-IT" sz="2800" dirty="0">
                <a:solidFill>
                  <a:schemeClr val="bg1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omic Sans MS" charset="0"/>
                <a:cs typeface="Comic Sans MS" charset="0"/>
              </a:rPr>
              <a:t>spectroscopy</a:t>
            </a:r>
            <a:r>
              <a:rPr lang="it-IT" sz="2800" dirty="0">
                <a:solidFill>
                  <a:schemeClr val="bg1"/>
                </a:solidFill>
                <a:latin typeface="Comic Sans MS" charset="0"/>
                <a:cs typeface="Comic Sans MS" charset="0"/>
              </a:rPr>
              <a:t> </a:t>
            </a:r>
            <a:r>
              <a:rPr lang="it-IT" sz="2800" dirty="0" err="1">
                <a:solidFill>
                  <a:schemeClr val="bg1"/>
                </a:solidFill>
                <a:latin typeface="Comic Sans MS" charset="0"/>
                <a:cs typeface="Comic Sans MS" charset="0"/>
              </a:rPr>
              <a:t>prospectives</a:t>
            </a:r>
            <a:r>
              <a:rPr lang="it-IT" sz="2800" dirty="0">
                <a:solidFill>
                  <a:schemeClr val="bg1"/>
                </a:solidFill>
                <a:latin typeface="Comic Sans MS" charset="0"/>
                <a:cs typeface="Comic Sans MS" charset="0"/>
              </a:rPr>
              <a:t> at </a:t>
            </a:r>
            <a:r>
              <a:rPr lang="it-IT" sz="2800" dirty="0" err="1" smtClean="0">
                <a:solidFill>
                  <a:schemeClr val="bg1"/>
                </a:solidFill>
                <a:latin typeface="Comic Sans MS" charset="0"/>
                <a:cs typeface="Comic Sans MS" charset="0"/>
              </a:rPr>
              <a:t>Jlab</a:t>
            </a:r>
            <a:endParaRPr lang="it-IT" sz="2800" dirty="0">
              <a:solidFill>
                <a:schemeClr val="bg1"/>
              </a:solidFill>
              <a:latin typeface="Comic Sans MS" charset="0"/>
              <a:cs typeface="Comic Sans MS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0" y="6164263"/>
            <a:ext cx="9144000" cy="709612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cs typeface="ＭＳ Ｐゴシック" charset="0"/>
                <a:sym typeface="Symbol" charset="0"/>
              </a:defRPr>
            </a:lvl1pPr>
            <a:lvl2pPr marL="37931725" indent="-37474525"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2pPr>
            <a:lvl3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3pPr>
            <a:lvl4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4pPr>
            <a:lvl5pPr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Symbol" charset="0"/>
                <a:ea typeface="ＭＳ Ｐゴシック" charset="0"/>
                <a:sym typeface="Symbol" charset="0"/>
              </a:defRPr>
            </a:lvl9pPr>
          </a:lstStyle>
          <a:p>
            <a:r>
              <a:rPr lang="en-US" sz="2800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</a:rPr>
              <a:t>Decay Pion Spectroscopy to Study -Hypernuclei</a:t>
            </a:r>
          </a:p>
        </p:txBody>
      </p:sp>
      <p:sp>
        <p:nvSpPr>
          <p:cNvPr id="14" name="Segnaposto numero diapositiva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56AF9-1A05-4D43-BBBD-6B963426B97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36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Goals</a:t>
            </a:r>
            <a:endParaRPr lang="it-IT" sz="36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844688"/>
            <a:ext cx="9144000" cy="5632312"/>
          </a:xfrm>
          <a:prstGeom prst="rect">
            <a:avLst/>
          </a:prstGeom>
          <a:solidFill>
            <a:srgbClr val="D3FC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r>
              <a:rPr lang="it-IT" sz="3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Elementary</a:t>
            </a:r>
            <a:r>
              <a:rPr lang="it-IT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3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kaon</a:t>
            </a:r>
            <a:r>
              <a:rPr lang="it-IT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it-IT" sz="3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electroproduction</a:t>
            </a:r>
            <a:endParaRPr lang="it-IT" sz="3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br>
              <a:rPr lang="it-IT" sz="36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it-IT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. Spectroscopy of light Λ-Hypernuclei </a:t>
            </a:r>
          </a:p>
          <a:p>
            <a:pPr algn="just"/>
            <a:r>
              <a:rPr lang="it-IT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/>
            </a:r>
            <a:br>
              <a:rPr lang="it-IT" sz="3600" dirty="0" smtClean="0">
                <a:solidFill>
                  <a:srgbClr val="0000FF"/>
                </a:solidFill>
                <a:latin typeface="Comic Sans MS"/>
                <a:cs typeface="Comic Sans MS"/>
              </a:rPr>
            </a:br>
            <a:r>
              <a:rPr lang="it-IT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. Spectroscopy of medium-heavy Λ-Hypernuclei </a:t>
            </a:r>
          </a:p>
          <a:p>
            <a:pPr algn="just"/>
            <a:endParaRPr lang="it-IT" sz="3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r>
              <a:rPr lang="it-IT" sz="3600" dirty="0" smtClean="0">
                <a:solidFill>
                  <a:srgbClr val="FF0000"/>
                </a:solidFill>
                <a:latin typeface="Comic Sans MS"/>
                <a:cs typeface="Comic Sans MS"/>
              </a:rPr>
              <a:t>Spectroscopy </a:t>
            </a:r>
            <a:r>
              <a:rPr lang="it-IT" sz="36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of</a:t>
            </a:r>
            <a:r>
              <a:rPr lang="it-IT" sz="3600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3600" baseline="300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208</a:t>
            </a:r>
            <a:r>
              <a:rPr lang="en-US" sz="3600" dirty="0" smtClean="0">
                <a:solidFill>
                  <a:srgbClr val="FF0000"/>
                </a:solidFill>
                <a:latin typeface="Comic Sans MS" charset="0"/>
                <a:cs typeface="Comic Sans MS" charset="0"/>
              </a:rPr>
              <a:t>Pb</a:t>
            </a:r>
            <a:endParaRPr lang="it-IT" sz="3600" dirty="0" smtClean="0">
              <a:solidFill>
                <a:srgbClr val="FF0000"/>
              </a:solidFill>
              <a:latin typeface="Comic Sans MS"/>
              <a:cs typeface="Comic Sans MS"/>
            </a:endParaRPr>
          </a:p>
          <a:p>
            <a:pPr algn="just"/>
            <a:endParaRPr lang="it-IT" sz="36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. </a:t>
            </a:r>
            <a:r>
              <a:rPr lang="it-IT" sz="3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Pion</a:t>
            </a:r>
            <a:r>
              <a:rPr lang="it-IT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 decay </a:t>
            </a:r>
            <a:r>
              <a:rPr lang="it-IT" sz="36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spectroscopy</a:t>
            </a:r>
            <a:r>
              <a:rPr lang="it-IT" sz="3600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443A-11EF-314C-B6C3-65714721A36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it-IT" sz="5400" dirty="0" smtClean="0">
                <a:solidFill>
                  <a:srgbClr val="FFFF00"/>
                </a:solidFill>
                <a:latin typeface="Comic Sans MS"/>
                <a:cs typeface="Comic Sans MS"/>
              </a:rPr>
              <a:t>Medium </a:t>
            </a:r>
            <a:r>
              <a:rPr lang="it-IT" sz="5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heavy</a:t>
            </a:r>
            <a:r>
              <a:rPr lang="it-IT" sz="5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  <a:r>
              <a:rPr lang="it-IT" sz="5400" dirty="0" err="1" smtClean="0">
                <a:solidFill>
                  <a:srgbClr val="FFFF00"/>
                </a:solidFill>
                <a:latin typeface="Comic Sans MS"/>
                <a:cs typeface="Comic Sans MS"/>
              </a:rPr>
              <a:t>hypernuclei</a:t>
            </a:r>
            <a:r>
              <a:rPr lang="it-IT" sz="5400" dirty="0" smtClean="0">
                <a:solidFill>
                  <a:srgbClr val="FFFF00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948691"/>
            <a:ext cx="9144000" cy="5909309"/>
          </a:xfrm>
          <a:prstGeom prst="rect">
            <a:avLst/>
          </a:prstGeom>
          <a:solidFill>
            <a:srgbClr val="CCFFCC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to what extent does a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Λ hyperon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keep its identity as a baryon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inside a nucleus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? </a:t>
            </a:r>
          </a:p>
          <a:p>
            <a:pPr algn="just"/>
            <a:endParaRPr lang="it-IT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24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the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mean-field approximation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and the role that the sub-structure of nucleons plays in the nucleus. </a:t>
            </a:r>
          </a:p>
          <a:p>
            <a:pPr algn="just"/>
            <a:endParaRPr lang="it-IT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24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it-IT" sz="2400" dirty="0" smtClean="0">
                <a:solidFill>
                  <a:srgbClr val="0000FF"/>
                </a:solidFill>
                <a:latin typeface="Wingdings"/>
                <a:ea typeface="Wingdings"/>
                <a:cs typeface="Wingdings"/>
              </a:rPr>
              <a:t>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the existing data from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(π+,K+) reactions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obtained at KEK,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do not resolve the fine structure 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in the missing mass spectra due to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limited energy resolution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(a few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MeV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), and theoretical analyses suffer from those uncertainties</a:t>
            </a:r>
          </a:p>
          <a:p>
            <a:pPr algn="just"/>
            <a:endParaRPr lang="it-IT" sz="2400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algn="just"/>
            <a:r>
              <a:rPr lang="it-IT" sz="24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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 the improved energy resolution (~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500 - 800 keV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) of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(e,e’K) hypernuclear spectroscopy</a:t>
            </a:r>
            <a:r>
              <a:rPr lang="it-IT" sz="2400" dirty="0" smtClean="0">
                <a:solidFill>
                  <a:srgbClr val="0000FF"/>
                </a:solidFill>
                <a:latin typeface="Comic Sans MS"/>
                <a:cs typeface="Comic Sans MS"/>
              </a:rPr>
              <a:t>, which is comparable to the spreading widths of the excited hypernuclear states, will provide </a:t>
            </a:r>
            <a:r>
              <a:rPr lang="it-IT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important information </a:t>
            </a:r>
          </a:p>
          <a:p>
            <a:pPr algn="just"/>
            <a:endParaRPr lang="it-IT" sz="1800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0209-3B37-344E-82CB-25240AFC26A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  <a:ea typeface="ＭＳ Ｐゴシック" charset="-128"/>
            <a:cs typeface="ＭＳ Ｐゴシック" charset="-128"/>
            <a:sym typeface="Symbol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ymbol" charset="2"/>
            <a:ea typeface="ＭＳ Ｐゴシック" charset="-128"/>
            <a:cs typeface="ＭＳ Ｐゴシック" charset="-128"/>
            <a:sym typeface="Symbol" charset="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9757</TotalTime>
  <Words>2985</Words>
  <Application>Microsoft Macintosh PowerPoint</Application>
  <PresentationFormat>Presentazione su schermo (4:3)</PresentationFormat>
  <Paragraphs>404</Paragraphs>
  <Slides>40</Slides>
  <Notes>8</Notes>
  <HiddenSlides>0</HiddenSlides>
  <MMClips>0</MMClips>
  <ScaleCrop>false</ScaleCrop>
  <HeadingPairs>
    <vt:vector size="6" baseType="variant">
      <vt:variant>
        <vt:lpstr>Modello struttura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40</vt:i4>
      </vt:variant>
    </vt:vector>
  </HeadingPairs>
  <TitlesOfParts>
    <vt:vector size="44" baseType="lpstr">
      <vt:lpstr>Blank Presentation</vt:lpstr>
      <vt:lpstr>Bitmap Image</vt:lpstr>
      <vt:lpstr>Photo Editor Photo</vt:lpstr>
      <vt:lpstr>Equation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</vt:vector>
  </TitlesOfParts>
  <Company>Franco Garibaldi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Franco Garibaldi</cp:lastModifiedBy>
  <cp:revision>816</cp:revision>
  <cp:lastPrinted>2014-05-19T11:56:28Z</cp:lastPrinted>
  <dcterms:created xsi:type="dcterms:W3CDTF">2014-05-28T09:56:00Z</dcterms:created>
  <dcterms:modified xsi:type="dcterms:W3CDTF">2014-05-28T11:52:46Z</dcterms:modified>
</cp:coreProperties>
</file>