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6" r:id="rId2"/>
    <p:sldId id="297" r:id="rId3"/>
    <p:sldId id="293" r:id="rId4"/>
    <p:sldId id="304" r:id="rId5"/>
    <p:sldId id="298" r:id="rId6"/>
    <p:sldId id="276" r:id="rId7"/>
    <p:sldId id="280" r:id="rId8"/>
    <p:sldId id="299" r:id="rId9"/>
    <p:sldId id="268" r:id="rId10"/>
    <p:sldId id="300" r:id="rId11"/>
    <p:sldId id="294" r:id="rId12"/>
    <p:sldId id="269" r:id="rId13"/>
    <p:sldId id="275" r:id="rId14"/>
    <p:sldId id="277" r:id="rId15"/>
    <p:sldId id="295" r:id="rId16"/>
    <p:sldId id="282" r:id="rId17"/>
    <p:sldId id="284" r:id="rId18"/>
    <p:sldId id="285" r:id="rId19"/>
    <p:sldId id="286" r:id="rId20"/>
    <p:sldId id="296" r:id="rId21"/>
    <p:sldId id="291" r:id="rId22"/>
    <p:sldId id="302" r:id="rId23"/>
    <p:sldId id="287" r:id="rId24"/>
    <p:sldId id="288" r:id="rId25"/>
    <p:sldId id="303" r:id="rId26"/>
    <p:sldId id="290" r:id="rId27"/>
    <p:sldId id="305" r:id="rId28"/>
    <p:sldId id="27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110" d="100"/>
          <a:sy n="110" d="100"/>
        </p:scale>
        <p:origin x="162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ADA88D-20BB-4A17-B3AF-AA218DF3B06C}" type="datetimeFigureOut">
              <a:rPr lang="pt-BR" smtClean="0"/>
              <a:t>01/12/2015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7066B-AF15-4120-A1EA-A416A6104C23}" type="slidenum">
              <a:rPr lang="pt-BR" smtClean="0"/>
              <a:t>‹nº›</a:t>
            </a:fld>
            <a:endParaRPr lang="pt-BR"/>
          </a:p>
        </p:txBody>
      </p:sp>
    </p:spTree>
    <p:extLst>
      <p:ext uri="{BB962C8B-B14F-4D97-AF65-F5344CB8AC3E}">
        <p14:creationId xmlns:p14="http://schemas.microsoft.com/office/powerpoint/2010/main" val="603350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1</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116851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11</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241459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12</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3538101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13</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93706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14</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3817182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15</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2264557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16</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3817182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17</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2060523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18</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83937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19</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2557772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20</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302343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3</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136794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21</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3110715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22</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2464661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23</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507953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24</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2350886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25</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2454518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26</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2728085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27</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3648346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28</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189214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4</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13679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5</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74239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6</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377841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7</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991523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8</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Times New Roman" pitchFamily="18" charset="0"/>
            </a:endParaRPr>
          </a:p>
        </p:txBody>
      </p:sp>
    </p:spTree>
    <p:extLst>
      <p:ext uri="{BB962C8B-B14F-4D97-AF65-F5344CB8AC3E}">
        <p14:creationId xmlns:p14="http://schemas.microsoft.com/office/powerpoint/2010/main" val="1124609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9</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337592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E85048AC-E97B-493B-B345-A6A23D76FE24}" type="slidenum">
              <a:rPr lang="pt-BR" sz="1200" smtClean="0"/>
              <a:pPr eaLnBrk="1" hangingPunct="1"/>
              <a:t>10</a:t>
            </a:fld>
            <a:endParaRPr lang="pt-BR" sz="1200"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Times New Roman" pitchFamily="18" charset="0"/>
            </a:endParaRPr>
          </a:p>
        </p:txBody>
      </p:sp>
    </p:spTree>
    <p:extLst>
      <p:ext uri="{BB962C8B-B14F-4D97-AF65-F5344CB8AC3E}">
        <p14:creationId xmlns:p14="http://schemas.microsoft.com/office/powerpoint/2010/main" val="1642296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C2A91B63-464A-4C35-A213-E59BA5F7B1DE}" type="datetimeFigureOut">
              <a:rPr lang="en-US" smtClean="0"/>
              <a:t>12/1/2015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4950CD34-3C14-4E70-A9A2-45AC53EB0DF3}" type="slidenum">
              <a:rPr lang="en-US" smtClean="0"/>
              <a:t>‹nº›</a:t>
            </a:fld>
            <a:endParaRPr lang="en-US"/>
          </a:p>
        </p:txBody>
      </p:sp>
    </p:spTree>
    <p:extLst>
      <p:ext uri="{BB962C8B-B14F-4D97-AF65-F5344CB8AC3E}">
        <p14:creationId xmlns:p14="http://schemas.microsoft.com/office/powerpoint/2010/main" val="37179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C2A91B63-464A-4C35-A213-E59BA5F7B1DE}" type="datetimeFigureOut">
              <a:rPr lang="en-US" smtClean="0"/>
              <a:t>12/1/2015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4950CD34-3C14-4E70-A9A2-45AC53EB0DF3}" type="slidenum">
              <a:rPr lang="en-US" smtClean="0"/>
              <a:t>‹nº›</a:t>
            </a:fld>
            <a:endParaRPr lang="en-US"/>
          </a:p>
        </p:txBody>
      </p:sp>
    </p:spTree>
    <p:extLst>
      <p:ext uri="{BB962C8B-B14F-4D97-AF65-F5344CB8AC3E}">
        <p14:creationId xmlns:p14="http://schemas.microsoft.com/office/powerpoint/2010/main" val="144226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C2A91B63-464A-4C35-A213-E59BA5F7B1DE}" type="datetimeFigureOut">
              <a:rPr lang="en-US" smtClean="0"/>
              <a:t>12/1/2015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4950CD34-3C14-4E70-A9A2-45AC53EB0DF3}" type="slidenum">
              <a:rPr lang="en-US" smtClean="0"/>
              <a:t>‹nº›</a:t>
            </a:fld>
            <a:endParaRPr lang="en-US"/>
          </a:p>
        </p:txBody>
      </p:sp>
    </p:spTree>
    <p:extLst>
      <p:ext uri="{BB962C8B-B14F-4D97-AF65-F5344CB8AC3E}">
        <p14:creationId xmlns:p14="http://schemas.microsoft.com/office/powerpoint/2010/main" val="70471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C2A91B63-464A-4C35-A213-E59BA5F7B1DE}" type="datetimeFigureOut">
              <a:rPr lang="en-US" smtClean="0"/>
              <a:t>12/1/2015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4950CD34-3C14-4E70-A9A2-45AC53EB0DF3}" type="slidenum">
              <a:rPr lang="en-US" smtClean="0"/>
              <a:t>‹nº›</a:t>
            </a:fld>
            <a:endParaRPr lang="en-US"/>
          </a:p>
        </p:txBody>
      </p:sp>
    </p:spTree>
    <p:extLst>
      <p:ext uri="{BB962C8B-B14F-4D97-AF65-F5344CB8AC3E}">
        <p14:creationId xmlns:p14="http://schemas.microsoft.com/office/powerpoint/2010/main" val="311411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C2A91B63-464A-4C35-A213-E59BA5F7B1DE}" type="datetimeFigureOut">
              <a:rPr lang="en-US" smtClean="0"/>
              <a:t>12/1/2015</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4950CD34-3C14-4E70-A9A2-45AC53EB0DF3}" type="slidenum">
              <a:rPr lang="en-US" smtClean="0"/>
              <a:t>‹nº›</a:t>
            </a:fld>
            <a:endParaRPr lang="en-US"/>
          </a:p>
        </p:txBody>
      </p:sp>
    </p:spTree>
    <p:extLst>
      <p:ext uri="{BB962C8B-B14F-4D97-AF65-F5344CB8AC3E}">
        <p14:creationId xmlns:p14="http://schemas.microsoft.com/office/powerpoint/2010/main" val="215811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C2A91B63-464A-4C35-A213-E59BA5F7B1DE}" type="datetimeFigureOut">
              <a:rPr lang="en-US" smtClean="0"/>
              <a:t>12/1/2015</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4950CD34-3C14-4E70-A9A2-45AC53EB0DF3}" type="slidenum">
              <a:rPr lang="en-US" smtClean="0"/>
              <a:t>‹nº›</a:t>
            </a:fld>
            <a:endParaRPr lang="en-US"/>
          </a:p>
        </p:txBody>
      </p:sp>
    </p:spTree>
    <p:extLst>
      <p:ext uri="{BB962C8B-B14F-4D97-AF65-F5344CB8AC3E}">
        <p14:creationId xmlns:p14="http://schemas.microsoft.com/office/powerpoint/2010/main" val="70209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C2A91B63-464A-4C35-A213-E59BA5F7B1DE}" type="datetimeFigureOut">
              <a:rPr lang="en-US" smtClean="0"/>
              <a:t>12/1/2015</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4950CD34-3C14-4E70-A9A2-45AC53EB0DF3}" type="slidenum">
              <a:rPr lang="en-US" smtClean="0"/>
              <a:t>‹nº›</a:t>
            </a:fld>
            <a:endParaRPr lang="en-US"/>
          </a:p>
        </p:txBody>
      </p:sp>
    </p:spTree>
    <p:extLst>
      <p:ext uri="{BB962C8B-B14F-4D97-AF65-F5344CB8AC3E}">
        <p14:creationId xmlns:p14="http://schemas.microsoft.com/office/powerpoint/2010/main" val="179042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en-US"/>
          </a:p>
        </p:txBody>
      </p:sp>
      <p:sp>
        <p:nvSpPr>
          <p:cNvPr id="3" name="Espaço Reservado para Data 2"/>
          <p:cNvSpPr>
            <a:spLocks noGrp="1"/>
          </p:cNvSpPr>
          <p:nvPr>
            <p:ph type="dt" sz="half" idx="10"/>
          </p:nvPr>
        </p:nvSpPr>
        <p:spPr/>
        <p:txBody>
          <a:bodyPr/>
          <a:lstStyle/>
          <a:p>
            <a:fld id="{C2A91B63-464A-4C35-A213-E59BA5F7B1DE}" type="datetimeFigureOut">
              <a:rPr lang="en-US" smtClean="0"/>
              <a:t>12/1/2015</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4950CD34-3C14-4E70-A9A2-45AC53EB0DF3}" type="slidenum">
              <a:rPr lang="en-US" smtClean="0"/>
              <a:t>‹nº›</a:t>
            </a:fld>
            <a:endParaRPr lang="en-US"/>
          </a:p>
        </p:txBody>
      </p:sp>
    </p:spTree>
    <p:extLst>
      <p:ext uri="{BB962C8B-B14F-4D97-AF65-F5344CB8AC3E}">
        <p14:creationId xmlns:p14="http://schemas.microsoft.com/office/powerpoint/2010/main" val="346986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C2A91B63-464A-4C35-A213-E59BA5F7B1DE}" type="datetimeFigureOut">
              <a:rPr lang="en-US" smtClean="0"/>
              <a:t>12/1/2015</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4950CD34-3C14-4E70-A9A2-45AC53EB0DF3}" type="slidenum">
              <a:rPr lang="en-US" smtClean="0"/>
              <a:t>‹nº›</a:t>
            </a:fld>
            <a:endParaRPr lang="en-US"/>
          </a:p>
        </p:txBody>
      </p:sp>
    </p:spTree>
    <p:extLst>
      <p:ext uri="{BB962C8B-B14F-4D97-AF65-F5344CB8AC3E}">
        <p14:creationId xmlns:p14="http://schemas.microsoft.com/office/powerpoint/2010/main" val="36560913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2A91B63-464A-4C35-A213-E59BA5F7B1DE}" type="datetimeFigureOut">
              <a:rPr lang="en-US" smtClean="0"/>
              <a:t>12/1/2015</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4950CD34-3C14-4E70-A9A2-45AC53EB0DF3}" type="slidenum">
              <a:rPr lang="en-US" smtClean="0"/>
              <a:t>‹nº›</a:t>
            </a:fld>
            <a:endParaRPr lang="en-US"/>
          </a:p>
        </p:txBody>
      </p:sp>
    </p:spTree>
    <p:extLst>
      <p:ext uri="{BB962C8B-B14F-4D97-AF65-F5344CB8AC3E}">
        <p14:creationId xmlns:p14="http://schemas.microsoft.com/office/powerpoint/2010/main" val="1252374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C2A91B63-464A-4C35-A213-E59BA5F7B1DE}" type="datetimeFigureOut">
              <a:rPr lang="en-US" smtClean="0"/>
              <a:t>12/1/2015</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4950CD34-3C14-4E70-A9A2-45AC53EB0DF3}" type="slidenum">
              <a:rPr lang="en-US" smtClean="0"/>
              <a:t>‹nº›</a:t>
            </a:fld>
            <a:endParaRPr lang="en-US"/>
          </a:p>
        </p:txBody>
      </p:sp>
    </p:spTree>
    <p:extLst>
      <p:ext uri="{BB962C8B-B14F-4D97-AF65-F5344CB8AC3E}">
        <p14:creationId xmlns:p14="http://schemas.microsoft.com/office/powerpoint/2010/main" val="342576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en-US"/>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91B63-464A-4C35-A213-E59BA5F7B1DE}" type="datetimeFigureOut">
              <a:rPr lang="en-US" smtClean="0"/>
              <a:t>12/1/2015</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0CD34-3C14-4E70-A9A2-45AC53EB0DF3}" type="slidenum">
              <a:rPr lang="en-US" smtClean="0"/>
              <a:t>‹nº›</a:t>
            </a:fld>
            <a:endParaRPr lang="en-US"/>
          </a:p>
        </p:txBody>
      </p:sp>
    </p:spTree>
    <p:extLst>
      <p:ext uri="{BB962C8B-B14F-4D97-AF65-F5344CB8AC3E}">
        <p14:creationId xmlns:p14="http://schemas.microsoft.com/office/powerpoint/2010/main" val="3603550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emf"/><Relationship Id="rId4" Type="http://schemas.openxmlformats.org/officeDocument/2006/relationships/image" Target="../media/image6.jp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cid:image010.jpg@01CFA756.7EB28B10"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14.jpeg"/><Relationship Id="rId7"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emf"/><Relationship Id="rId4" Type="http://schemas.openxmlformats.org/officeDocument/2006/relationships/image" Target="../media/image6.jp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14.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48.png"/><Relationship Id="rId4" Type="http://schemas.openxmlformats.org/officeDocument/2006/relationships/image" Target="../media/image8.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0.emf"/><Relationship Id="rId4" Type="http://schemas.openxmlformats.org/officeDocument/2006/relationships/image" Target="../media/image49.emf"/></Relationships>
</file>

<file path=ppt/slides/_rels/slide18.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14.jpe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52.emf"/><Relationship Id="rId4" Type="http://schemas.openxmlformats.org/officeDocument/2006/relationships/image" Target="../media/image51.emf"/><Relationship Id="rId9" Type="http://schemas.openxmlformats.org/officeDocument/2006/relationships/image" Target="../media/image54.jpeg"/></Relationships>
</file>

<file path=ppt/slides/_rels/slide19.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14.jpeg"/><Relationship Id="rId7"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emf"/><Relationship Id="rId4" Type="http://schemas.openxmlformats.org/officeDocument/2006/relationships/image" Target="../media/image5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emf"/><Relationship Id="rId4" Type="http://schemas.openxmlformats.org/officeDocument/2006/relationships/image" Target="../media/image6.jp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3.jpeg"/><Relationship Id="rId4" Type="http://schemas.openxmlformats.org/officeDocument/2006/relationships/image" Target="../media/image66.emf"/></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14.jpeg"/><Relationship Id="rId7"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68.emf"/><Relationship Id="rId4" Type="http://schemas.openxmlformats.org/officeDocument/2006/relationships/image" Target="../media/image67.emf"/></Relationships>
</file>

<file path=ppt/slides/_rels/slide27.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14.jpeg"/><Relationship Id="rId7"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 Id="rId9"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mailto:Gustavo.abdo@cbmm.com.br" TargetMode="External"/><Relationship Id="rId4" Type="http://schemas.openxmlformats.org/officeDocument/2006/relationships/image" Target="../media/image77.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emf"/><Relationship Id="rId4" Type="http://schemas.openxmlformats.org/officeDocument/2006/relationships/image" Target="../media/image6.jp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emf"/><Relationship Id="rId4" Type="http://schemas.openxmlformats.org/officeDocument/2006/relationships/image" Target="../media/image6.jp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5.xml"/><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oleObject" Target="../embeddings/oleObject1.bin"/><Relationship Id="rId10" Type="http://schemas.openxmlformats.org/officeDocument/2006/relationships/image" Target="../media/image21.jpeg"/><Relationship Id="rId4" Type="http://schemas.openxmlformats.org/officeDocument/2006/relationships/image" Target="../media/image18.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4.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6.jpg"/><Relationship Id="rId5" Type="http://schemas.openxmlformats.org/officeDocument/2006/relationships/image" Target="../media/image24.jpeg"/><Relationship Id="rId10" Type="http://schemas.openxmlformats.org/officeDocument/2006/relationships/image" Target="../media/image29.jpg"/><Relationship Id="rId4" Type="http://schemas.openxmlformats.org/officeDocument/2006/relationships/image" Target="../media/image23.png"/><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sp>
        <p:nvSpPr>
          <p:cNvPr id="2" name="Retângulo 1"/>
          <p:cNvSpPr/>
          <p:nvPr/>
        </p:nvSpPr>
        <p:spPr>
          <a:xfrm>
            <a:off x="914399" y="3810000"/>
            <a:ext cx="7315199" cy="892552"/>
          </a:xfrm>
          <a:prstGeom prst="rect">
            <a:avLst/>
          </a:prstGeom>
        </p:spPr>
        <p:txBody>
          <a:bodyPr wrap="square">
            <a:spAutoFit/>
          </a:bodyPr>
          <a:lstStyle/>
          <a:p>
            <a:pPr algn="ctr"/>
            <a:r>
              <a:rPr lang="en-US" sz="2600" b="1" dirty="0">
                <a:latin typeface="Helvetica Neue"/>
                <a:ea typeface="+mj-ea"/>
                <a:cs typeface="Helvetica Neue"/>
              </a:rPr>
              <a:t>Recent Developments in High Purity Niobium Metal Production at CBMM </a:t>
            </a:r>
            <a:endParaRPr lang="pt-BR" sz="2600" b="1" dirty="0">
              <a:latin typeface="Helvetica Neue"/>
              <a:ea typeface="+mj-ea"/>
              <a:cs typeface="Helvetica Neue"/>
            </a:endParaRPr>
          </a:p>
        </p:txBody>
      </p:sp>
      <p:grpSp>
        <p:nvGrpSpPr>
          <p:cNvPr id="11" name="Grupo 10"/>
          <p:cNvGrpSpPr/>
          <p:nvPr/>
        </p:nvGrpSpPr>
        <p:grpSpPr>
          <a:xfrm>
            <a:off x="1371600" y="82003"/>
            <a:ext cx="6833648" cy="3270797"/>
            <a:chOff x="414140" y="1447800"/>
            <a:chExt cx="8620520" cy="4614926"/>
          </a:xfrm>
        </p:grpSpPr>
        <p:pic>
          <p:nvPicPr>
            <p:cNvPr id="12" name="Picture 1047" descr="ft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5528" y="4133924"/>
              <a:ext cx="2599132" cy="192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51" descr="ft10"/>
            <p:cNvPicPr>
              <a:picLocks noChangeAspect="1" noChangeArrowheads="1"/>
            </p:cNvPicPr>
            <p:nvPr/>
          </p:nvPicPr>
          <p:blipFill rotWithShape="1">
            <a:blip r:embed="rId4">
              <a:extLst>
                <a:ext uri="{28A0092B-C50C-407E-A947-70E740481C1C}">
                  <a14:useLocalDpi xmlns:a14="http://schemas.microsoft.com/office/drawing/2010/main" val="0"/>
                </a:ext>
              </a:extLst>
            </a:blip>
            <a:srcRect l="3040"/>
            <a:stretch/>
          </p:blipFill>
          <p:spPr bwMode="auto">
            <a:xfrm>
              <a:off x="414140" y="1447800"/>
              <a:ext cx="6021388" cy="4614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52" descr="ft1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37" r="14616"/>
            <a:stretch/>
          </p:blipFill>
          <p:spPr bwMode="auto">
            <a:xfrm>
              <a:off x="6435528" y="1447800"/>
              <a:ext cx="2599132" cy="268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Group 2"/>
          <p:cNvGrpSpPr/>
          <p:nvPr/>
        </p:nvGrpSpPr>
        <p:grpSpPr>
          <a:xfrm>
            <a:off x="389149" y="4876800"/>
            <a:ext cx="8221451" cy="1631840"/>
            <a:chOff x="841025" y="2730912"/>
            <a:chExt cx="8221451" cy="1631840"/>
          </a:xfrm>
        </p:grpSpPr>
        <p:sp>
          <p:nvSpPr>
            <p:cNvPr id="17" name="TextBox 10"/>
            <p:cNvSpPr txBox="1"/>
            <p:nvPr/>
          </p:nvSpPr>
          <p:spPr>
            <a:xfrm>
              <a:off x="2608898" y="3030374"/>
              <a:ext cx="6453578" cy="1015663"/>
            </a:xfrm>
            <a:prstGeom prst="rect">
              <a:avLst/>
            </a:prstGeom>
            <a:noFill/>
          </p:spPr>
          <p:txBody>
            <a:bodyPr wrap="square" rtlCol="0">
              <a:spAutoFit/>
            </a:bodyPr>
            <a:lstStyle/>
            <a:p>
              <a:r>
                <a:rPr lang="en-US" sz="2000" b="1" dirty="0" smtClean="0">
                  <a:latin typeface="Helvetica Neue"/>
                  <a:cs typeface="Helvetica Neue"/>
                </a:rPr>
                <a:t>CBMM -</a:t>
              </a:r>
            </a:p>
            <a:p>
              <a:r>
                <a:rPr lang="en-US" sz="2000" b="1" dirty="0" err="1" smtClean="0">
                  <a:latin typeface="Helvetica Neue"/>
                  <a:cs typeface="Helvetica Neue"/>
                </a:rPr>
                <a:t>Companhia</a:t>
              </a:r>
              <a:r>
                <a:rPr lang="en-US" sz="2000" b="1" dirty="0" smtClean="0">
                  <a:latin typeface="Helvetica Neue"/>
                  <a:cs typeface="Helvetica Neue"/>
                </a:rPr>
                <a:t> </a:t>
              </a:r>
              <a:r>
                <a:rPr lang="en-US" sz="2000" b="1" dirty="0" err="1" smtClean="0">
                  <a:latin typeface="Helvetica Neue"/>
                  <a:cs typeface="Helvetica Neue"/>
                </a:rPr>
                <a:t>Brasileira</a:t>
              </a:r>
              <a:r>
                <a:rPr lang="en-US" sz="2000" b="1" dirty="0" smtClean="0">
                  <a:latin typeface="Helvetica Neue"/>
                  <a:cs typeface="Helvetica Neue"/>
                </a:rPr>
                <a:t> de </a:t>
              </a:r>
              <a:r>
                <a:rPr lang="en-US" sz="2000" b="1" dirty="0" err="1" smtClean="0">
                  <a:latin typeface="Helvetica Neue"/>
                  <a:cs typeface="Helvetica Neue"/>
                </a:rPr>
                <a:t>Metalurgia</a:t>
              </a:r>
              <a:r>
                <a:rPr lang="en-US" sz="2000" b="1" dirty="0" smtClean="0">
                  <a:latin typeface="Helvetica Neue"/>
                  <a:cs typeface="Helvetica Neue"/>
                </a:rPr>
                <a:t> e </a:t>
              </a:r>
              <a:r>
                <a:rPr lang="en-US" sz="2000" b="1" dirty="0" err="1" smtClean="0">
                  <a:latin typeface="Helvetica Neue"/>
                  <a:cs typeface="Helvetica Neue"/>
                </a:rPr>
                <a:t>Mineração</a:t>
              </a:r>
              <a:endParaRPr lang="en-US" sz="2000" b="1" dirty="0">
                <a:latin typeface="Helvetica Neue"/>
                <a:cs typeface="Helvetica Neue"/>
              </a:endParaRPr>
            </a:p>
            <a:p>
              <a:r>
                <a:rPr lang="en-US" dirty="0" err="1" smtClean="0">
                  <a:latin typeface="Helvetica Neue"/>
                  <a:cs typeface="Helvetica Neue"/>
                </a:rPr>
                <a:t>Araxá</a:t>
              </a:r>
              <a:r>
                <a:rPr lang="en-US" dirty="0" smtClean="0">
                  <a:latin typeface="Helvetica Neue"/>
                  <a:cs typeface="Helvetica Neue"/>
                </a:rPr>
                <a:t>, Minas </a:t>
              </a:r>
              <a:r>
                <a:rPr lang="en-US" dirty="0" err="1" smtClean="0">
                  <a:latin typeface="Helvetica Neue"/>
                  <a:cs typeface="Helvetica Neue"/>
                </a:rPr>
                <a:t>Gerais</a:t>
              </a:r>
              <a:r>
                <a:rPr lang="en-US" dirty="0" smtClean="0">
                  <a:latin typeface="Helvetica Neue"/>
                  <a:cs typeface="Helvetica Neue"/>
                </a:rPr>
                <a:t>, </a:t>
              </a:r>
              <a:r>
                <a:rPr lang="en-US" b="1" dirty="0" smtClean="0">
                  <a:latin typeface="Helvetica Neue"/>
                  <a:cs typeface="Helvetica Neue"/>
                </a:rPr>
                <a:t>BRAZIL</a:t>
              </a:r>
              <a:endParaRPr lang="en-US" b="1" dirty="0">
                <a:latin typeface="Helvetica Neue"/>
                <a:cs typeface="Helvetica Neue"/>
              </a:endParaRPr>
            </a:p>
          </p:txBody>
        </p:sp>
        <p:pic>
          <p:nvPicPr>
            <p:cNvPr id="18" name="Picture 14"/>
            <p:cNvPicPr>
              <a:picLocks noChangeAspect="1"/>
            </p:cNvPicPr>
            <p:nvPr/>
          </p:nvPicPr>
          <p:blipFill>
            <a:blip r:embed="rId6"/>
            <a:stretch>
              <a:fillRect/>
            </a:stretch>
          </p:blipFill>
          <p:spPr>
            <a:xfrm>
              <a:off x="841025" y="2730912"/>
              <a:ext cx="1631840" cy="1631840"/>
            </a:xfrm>
            <a:prstGeom prst="rect">
              <a:avLst/>
            </a:prstGeom>
          </p:spPr>
        </p:pic>
      </p:grpSp>
    </p:spTree>
    <p:extLst>
      <p:ext uri="{BB962C8B-B14F-4D97-AF65-F5344CB8AC3E}">
        <p14:creationId xmlns:p14="http://schemas.microsoft.com/office/powerpoint/2010/main" val="5739923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CaixaDeTexto 11"/>
          <p:cNvSpPr txBox="1"/>
          <p:nvPr/>
        </p:nvSpPr>
        <p:spPr>
          <a:xfrm>
            <a:off x="1724369" y="180721"/>
            <a:ext cx="68199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Niobium – Technological Solutions </a:t>
            </a:r>
          </a:p>
        </p:txBody>
      </p:sp>
      <p:sp>
        <p:nvSpPr>
          <p:cNvPr id="14" name="CaixaDeTexto 13"/>
          <p:cNvSpPr txBox="1"/>
          <p:nvPr/>
        </p:nvSpPr>
        <p:spPr>
          <a:xfrm>
            <a:off x="2743200" y="935932"/>
            <a:ext cx="4333960" cy="400110"/>
          </a:xfrm>
          <a:prstGeom prst="rect">
            <a:avLst/>
          </a:prstGeom>
          <a:noFill/>
        </p:spPr>
        <p:txBody>
          <a:bodyPr wrap="square" rtlCol="0">
            <a:spAutoFit/>
          </a:bodyPr>
          <a:lstStyle/>
          <a:p>
            <a:pPr algn="ctr"/>
            <a:r>
              <a:rPr lang="pt-BR" sz="2000" b="1" cap="small" dirty="0" err="1">
                <a:solidFill>
                  <a:schemeClr val="tx2"/>
                </a:solidFill>
              </a:rPr>
              <a:t>Pure</a:t>
            </a:r>
            <a:r>
              <a:rPr lang="pt-BR" sz="2000" b="1" cap="small" dirty="0">
                <a:solidFill>
                  <a:schemeClr val="tx2"/>
                </a:solidFill>
              </a:rPr>
              <a:t> </a:t>
            </a:r>
            <a:r>
              <a:rPr lang="pt-BR" sz="2000" b="1" cap="small" dirty="0" err="1">
                <a:solidFill>
                  <a:schemeClr val="tx2"/>
                </a:solidFill>
              </a:rPr>
              <a:t>Niobium</a:t>
            </a:r>
            <a:r>
              <a:rPr lang="pt-BR" sz="2000" b="1" cap="small" dirty="0">
                <a:solidFill>
                  <a:schemeClr val="tx2"/>
                </a:solidFill>
              </a:rPr>
              <a:t> Metal </a:t>
            </a:r>
            <a:r>
              <a:rPr lang="pt-BR" sz="2000" b="1" cap="small" dirty="0" err="1">
                <a:solidFill>
                  <a:schemeClr val="tx2"/>
                </a:solidFill>
              </a:rPr>
              <a:t>Applications</a:t>
            </a:r>
            <a:endParaRPr lang="pt-BR" sz="2000" b="1" cap="small" dirty="0">
              <a:solidFill>
                <a:schemeClr val="tx2"/>
              </a:solidFill>
            </a:endParaRPr>
          </a:p>
        </p:txBody>
      </p:sp>
      <p:pic>
        <p:nvPicPr>
          <p:cNvPr id="4098" name="Picture 2" descr="http://www.empirestatemetals.com/images/mri-machi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8557" y="1652262"/>
            <a:ext cx="2472679" cy="18501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ruker.com/typo3temp/pics/N_7bfbc5aef2.jpg"/>
          <p:cNvPicPr>
            <a:picLocks noChangeAspect="1" noChangeArrowheads="1"/>
          </p:cNvPicPr>
          <p:nvPr/>
        </p:nvPicPr>
        <p:blipFill rotWithShape="1">
          <a:blip r:embed="rId5">
            <a:extLst>
              <a:ext uri="{28A0092B-C50C-407E-A947-70E740481C1C}">
                <a14:useLocalDpi xmlns:a14="http://schemas.microsoft.com/office/drawing/2010/main" val="0"/>
              </a:ext>
            </a:extLst>
          </a:blip>
          <a:srcRect l="18855" r="14352"/>
          <a:stretch/>
        </p:blipFill>
        <p:spPr bwMode="auto">
          <a:xfrm>
            <a:off x="5555690" y="4076576"/>
            <a:ext cx="2557086" cy="177979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newsline.linearcollider.org/wp-content/uploads/2011/05/tesla_cavity-14-66-360-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614" y="1611966"/>
            <a:ext cx="4129936" cy="19251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http://ttfinfo.desy.de/AMTFelog/data/2014/43/2014-10-21T19:58:59-00.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4412" y="3613340"/>
            <a:ext cx="3425825" cy="256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296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9" name="Imagem 18"/>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50286" r="20509" b="36616"/>
          <a:stretch/>
        </p:blipFill>
        <p:spPr>
          <a:xfrm>
            <a:off x="228600" y="3520104"/>
            <a:ext cx="8860766" cy="648071"/>
          </a:xfrm>
          <a:prstGeom prst="rect">
            <a:avLst/>
          </a:prstGeom>
        </p:spPr>
      </p:pic>
      <p:cxnSp>
        <p:nvCxnSpPr>
          <p:cNvPr id="22" name="Conector reto 21"/>
          <p:cNvCxnSpPr/>
          <p:nvPr/>
        </p:nvCxnSpPr>
        <p:spPr>
          <a:xfrm>
            <a:off x="624137" y="1762396"/>
            <a:ext cx="0" cy="1975295"/>
          </a:xfrm>
          <a:prstGeom prst="line">
            <a:avLst/>
          </a:prstGeom>
          <a:noFill/>
          <a:ln w="6350" cap="flat" cmpd="sng" algn="ctr">
            <a:solidFill>
              <a:srgbClr val="434343"/>
            </a:solidFill>
            <a:prstDash val="solid"/>
            <a:miter lim="800000"/>
          </a:ln>
          <a:effectLst/>
        </p:spPr>
      </p:cxnSp>
      <p:sp>
        <p:nvSpPr>
          <p:cNvPr id="23" name="Espaço Reservado para Conteúdo 2"/>
          <p:cNvSpPr txBox="1">
            <a:spLocks/>
          </p:cNvSpPr>
          <p:nvPr/>
        </p:nvSpPr>
        <p:spPr>
          <a:xfrm>
            <a:off x="503257" y="1661395"/>
            <a:ext cx="2425136" cy="922605"/>
          </a:xfrm>
          <a:prstGeom prst="rect">
            <a:avLst/>
          </a:prstGeom>
        </p:spPr>
        <p:txBody>
          <a:bodyPr vert="horz" wrap="square" lIns="90000" tIns="46800" rIns="90000" bIns="468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spcBef>
                <a:spcPts val="0"/>
              </a:spcBef>
              <a:spcAft>
                <a:spcPts val="800"/>
              </a:spcAft>
              <a:buClr>
                <a:srgbClr val="006600"/>
              </a:buClr>
              <a:buSzPct val="120000"/>
              <a:defRPr/>
            </a:pPr>
            <a:r>
              <a:rPr lang="pt-BR" sz="1600" dirty="0" smtClean="0">
                <a:solidFill>
                  <a:srgbClr val="434343"/>
                </a:solidFill>
                <a:latin typeface="Arial" panose="020B0604020202020204" pitchFamily="34" charset="0"/>
                <a:cs typeface="Arial" panose="020B0604020202020204" pitchFamily="34" charset="0"/>
              </a:rPr>
              <a:t>CBMM - </a:t>
            </a:r>
            <a:r>
              <a:rPr lang="pt-BR" sz="1600" dirty="0" err="1" smtClean="0">
                <a:solidFill>
                  <a:srgbClr val="434343"/>
                </a:solidFill>
                <a:latin typeface="Arial" panose="020B0604020202020204" pitchFamily="34" charset="0"/>
                <a:cs typeface="Arial" panose="020B0604020202020204" pitchFamily="34" charset="0"/>
              </a:rPr>
              <a:t>Products</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and</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applications</a:t>
            </a:r>
            <a:endParaRPr lang="pt-BR" sz="1600" dirty="0">
              <a:solidFill>
                <a:srgbClr val="434343"/>
              </a:solidFill>
              <a:latin typeface="Arial" panose="020B0604020202020204" pitchFamily="34" charset="0"/>
              <a:cs typeface="Arial" panose="020B0604020202020204" pitchFamily="34" charset="0"/>
            </a:endParaRPr>
          </a:p>
        </p:txBody>
      </p:sp>
      <p:cxnSp>
        <p:nvCxnSpPr>
          <p:cNvPr id="24" name="Conector reto 23"/>
          <p:cNvCxnSpPr/>
          <p:nvPr/>
        </p:nvCxnSpPr>
        <p:spPr>
          <a:xfrm>
            <a:off x="3121281" y="1762396"/>
            <a:ext cx="0" cy="1975295"/>
          </a:xfrm>
          <a:prstGeom prst="line">
            <a:avLst/>
          </a:prstGeom>
          <a:noFill/>
          <a:ln w="6350" cap="flat" cmpd="sng" algn="ctr">
            <a:solidFill>
              <a:srgbClr val="434343"/>
            </a:solidFill>
            <a:prstDash val="solid"/>
            <a:miter lim="800000"/>
          </a:ln>
          <a:effectLst/>
        </p:spPr>
      </p:cxnSp>
      <p:sp>
        <p:nvSpPr>
          <p:cNvPr id="25" name="Espaço Reservado para Conteúdo 2"/>
          <p:cNvSpPr txBox="1">
            <a:spLocks/>
          </p:cNvSpPr>
          <p:nvPr/>
        </p:nvSpPr>
        <p:spPr>
          <a:xfrm>
            <a:off x="3000401" y="1661395"/>
            <a:ext cx="2641160" cy="922605"/>
          </a:xfrm>
          <a:prstGeom prst="rect">
            <a:avLst/>
          </a:prstGeom>
        </p:spPr>
        <p:txBody>
          <a:bodyPr vert="horz" wrap="square" lIns="90000" tIns="46800" rIns="90000" bIns="468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spcBef>
                <a:spcPts val="0"/>
              </a:spcBef>
              <a:spcAft>
                <a:spcPts val="800"/>
              </a:spcAft>
              <a:buClr>
                <a:srgbClr val="006600"/>
              </a:buClr>
              <a:buSzPct val="120000"/>
              <a:defRPr/>
            </a:pPr>
            <a:r>
              <a:rPr lang="pt-BR" sz="1600" dirty="0" smtClean="0">
                <a:solidFill>
                  <a:srgbClr val="434343"/>
                </a:solidFill>
                <a:latin typeface="Arial" panose="020B0604020202020204" pitchFamily="34" charset="0"/>
                <a:cs typeface="Arial" panose="020B0604020202020204" pitchFamily="34" charset="0"/>
              </a:rPr>
              <a:t>Niobium Metal </a:t>
            </a:r>
            <a:r>
              <a:rPr lang="pt-BR" sz="1600" dirty="0" err="1" smtClean="0">
                <a:solidFill>
                  <a:srgbClr val="434343"/>
                </a:solidFill>
                <a:latin typeface="Arial" panose="020B0604020202020204" pitchFamily="34" charset="0"/>
                <a:cs typeface="Arial" panose="020B0604020202020204" pitchFamily="34" charset="0"/>
              </a:rPr>
              <a:t>refining</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process</a:t>
            </a:r>
            <a:endParaRPr lang="pt-BR" sz="1600" dirty="0">
              <a:solidFill>
                <a:srgbClr val="434343"/>
              </a:solidFill>
              <a:latin typeface="Arial" panose="020B0604020202020204" pitchFamily="34" charset="0"/>
              <a:cs typeface="Arial" panose="020B0604020202020204" pitchFamily="34" charset="0"/>
            </a:endParaRPr>
          </a:p>
        </p:txBody>
      </p:sp>
      <p:cxnSp>
        <p:nvCxnSpPr>
          <p:cNvPr id="26" name="Conector reto 25"/>
          <p:cNvCxnSpPr/>
          <p:nvPr/>
        </p:nvCxnSpPr>
        <p:spPr>
          <a:xfrm>
            <a:off x="5641561" y="1762395"/>
            <a:ext cx="0" cy="1975295"/>
          </a:xfrm>
          <a:prstGeom prst="line">
            <a:avLst/>
          </a:prstGeom>
          <a:noFill/>
          <a:ln w="6350" cap="flat" cmpd="sng" algn="ctr">
            <a:solidFill>
              <a:srgbClr val="434343"/>
            </a:solidFill>
            <a:prstDash val="solid"/>
            <a:miter lim="800000"/>
          </a:ln>
          <a:effectLst/>
        </p:spPr>
      </p:cxnSp>
      <p:sp>
        <p:nvSpPr>
          <p:cNvPr id="27" name="Espaço Reservado para Conteúdo 2"/>
          <p:cNvSpPr txBox="1">
            <a:spLocks/>
          </p:cNvSpPr>
          <p:nvPr/>
        </p:nvSpPr>
        <p:spPr>
          <a:xfrm>
            <a:off x="5520681" y="1661394"/>
            <a:ext cx="3372494" cy="922605"/>
          </a:xfrm>
          <a:prstGeom prst="rect">
            <a:avLst/>
          </a:prstGeom>
          <a:noFill/>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pt-BR" dirty="0" err="1" smtClean="0"/>
              <a:t>Main</a:t>
            </a:r>
            <a:r>
              <a:rPr lang="pt-BR" dirty="0" smtClean="0"/>
              <a:t> Niobium Metal </a:t>
            </a:r>
            <a:r>
              <a:rPr lang="pt-BR" dirty="0" err="1"/>
              <a:t>i</a:t>
            </a:r>
            <a:r>
              <a:rPr lang="pt-BR" dirty="0" err="1" smtClean="0"/>
              <a:t>mpurities</a:t>
            </a:r>
            <a:endParaRPr lang="pt-BR" dirty="0"/>
          </a:p>
        </p:txBody>
      </p:sp>
      <p:cxnSp>
        <p:nvCxnSpPr>
          <p:cNvPr id="28" name="Conector reto 27"/>
          <p:cNvCxnSpPr/>
          <p:nvPr/>
        </p:nvCxnSpPr>
        <p:spPr>
          <a:xfrm flipH="1" flipV="1">
            <a:off x="1752600" y="4168175"/>
            <a:ext cx="1" cy="1851625"/>
          </a:xfrm>
          <a:prstGeom prst="line">
            <a:avLst/>
          </a:prstGeom>
          <a:noFill/>
          <a:ln w="6350" cap="flat" cmpd="sng" algn="ctr">
            <a:solidFill>
              <a:srgbClr val="434343"/>
            </a:solidFill>
            <a:prstDash val="solid"/>
            <a:miter lim="800000"/>
          </a:ln>
          <a:effectLst/>
        </p:spPr>
      </p:cxnSp>
      <p:sp>
        <p:nvSpPr>
          <p:cNvPr id="29" name="Espaço Reservado para Conteúdo 2"/>
          <p:cNvSpPr txBox="1">
            <a:spLocks/>
          </p:cNvSpPr>
          <p:nvPr/>
        </p:nvSpPr>
        <p:spPr>
          <a:xfrm>
            <a:off x="1621766" y="4083435"/>
            <a:ext cx="2892634" cy="1390922"/>
          </a:xfrm>
          <a:prstGeom prst="rect">
            <a:avLst/>
          </a:prstGeom>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smtClean="0"/>
              <a:t>Slice technology</a:t>
            </a:r>
            <a:endParaRPr lang="pt-BR" dirty="0"/>
          </a:p>
        </p:txBody>
      </p:sp>
      <p:sp>
        <p:nvSpPr>
          <p:cNvPr id="31" name="Espaço Reservado para Conteúdo 2"/>
          <p:cNvSpPr txBox="1">
            <a:spLocks/>
          </p:cNvSpPr>
          <p:nvPr/>
        </p:nvSpPr>
        <p:spPr>
          <a:xfrm>
            <a:off x="4658983" y="4099362"/>
            <a:ext cx="2393835" cy="1390922"/>
          </a:xfrm>
          <a:prstGeom prst="rect">
            <a:avLst/>
          </a:prstGeom>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pt-BR" dirty="0" err="1" smtClean="0"/>
              <a:t>Large</a:t>
            </a:r>
            <a:r>
              <a:rPr lang="pt-BR" dirty="0" smtClean="0"/>
              <a:t> </a:t>
            </a:r>
            <a:r>
              <a:rPr lang="pt-BR" dirty="0" err="1"/>
              <a:t>d</a:t>
            </a:r>
            <a:r>
              <a:rPr lang="pt-BR" dirty="0" err="1" smtClean="0"/>
              <a:t>iameter</a:t>
            </a:r>
            <a:r>
              <a:rPr lang="pt-BR" dirty="0" smtClean="0"/>
              <a:t> </a:t>
            </a:r>
            <a:r>
              <a:rPr lang="pt-BR" dirty="0" err="1" smtClean="0"/>
              <a:t>Ingot</a:t>
            </a:r>
            <a:endParaRPr lang="pt-BR" dirty="0"/>
          </a:p>
        </p:txBody>
      </p:sp>
      <p:pic>
        <p:nvPicPr>
          <p:cNvPr id="35" name="Imagem 3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69561" y="2314087"/>
            <a:ext cx="1457701" cy="1103406"/>
          </a:xfrm>
          <a:prstGeom prst="rect">
            <a:avLst/>
          </a:prstGeom>
        </p:spPr>
      </p:pic>
      <p:pic>
        <p:nvPicPr>
          <p:cNvPr id="36" name="Imagem 35"/>
          <p:cNvPicPr>
            <a:picLocks noChangeAspect="1"/>
          </p:cNvPicPr>
          <p:nvPr/>
        </p:nvPicPr>
        <p:blipFill rotWithShape="1">
          <a:blip r:embed="rId5">
            <a:extLst>
              <a:ext uri="{28A0092B-C50C-407E-A947-70E740481C1C}">
                <a14:useLocalDpi xmlns:a14="http://schemas.microsoft.com/office/drawing/2010/main" val="0"/>
              </a:ext>
            </a:extLst>
          </a:blip>
          <a:srcRect l="22067" t="7030" r="22284"/>
          <a:stretch/>
        </p:blipFill>
        <p:spPr>
          <a:xfrm>
            <a:off x="3721725" y="2351592"/>
            <a:ext cx="1525037" cy="1021078"/>
          </a:xfrm>
          <a:prstGeom prst="rect">
            <a:avLst/>
          </a:prstGeom>
        </p:spPr>
      </p:pic>
      <p:pic>
        <p:nvPicPr>
          <p:cNvPr id="37" name="Imagem 36"/>
          <p:cNvPicPr>
            <a:picLocks noChangeAspect="1"/>
          </p:cNvPicPr>
          <p:nvPr/>
        </p:nvPicPr>
        <p:blipFill>
          <a:blip r:embed="rId6">
            <a:lum bright="70000" contrast="-70000"/>
          </a:blip>
          <a:stretch>
            <a:fillRect/>
          </a:stretch>
        </p:blipFill>
        <p:spPr>
          <a:xfrm>
            <a:off x="7052818" y="2269927"/>
            <a:ext cx="508751" cy="504105"/>
          </a:xfrm>
          <a:prstGeom prst="rect">
            <a:avLst/>
          </a:prstGeom>
        </p:spPr>
      </p:pic>
      <p:pic>
        <p:nvPicPr>
          <p:cNvPr id="38" name="Imagem 37"/>
          <p:cNvPicPr>
            <a:picLocks noChangeAspect="1"/>
          </p:cNvPicPr>
          <p:nvPr/>
        </p:nvPicPr>
        <p:blipFill>
          <a:blip r:embed="rId7">
            <a:lum bright="70000" contrast="-70000"/>
          </a:blip>
          <a:stretch>
            <a:fillRect/>
          </a:stretch>
        </p:blipFill>
        <p:spPr>
          <a:xfrm>
            <a:off x="6416346" y="2910564"/>
            <a:ext cx="514777" cy="512437"/>
          </a:xfrm>
          <a:prstGeom prst="rect">
            <a:avLst/>
          </a:prstGeom>
        </p:spPr>
      </p:pic>
      <p:pic>
        <p:nvPicPr>
          <p:cNvPr id="39" name="Imagem 38"/>
          <p:cNvPicPr>
            <a:picLocks noChangeAspect="1"/>
          </p:cNvPicPr>
          <p:nvPr/>
        </p:nvPicPr>
        <p:blipFill>
          <a:blip r:embed="rId8">
            <a:lum bright="70000" contrast="-70000"/>
          </a:blip>
          <a:stretch>
            <a:fillRect/>
          </a:stretch>
        </p:blipFill>
        <p:spPr>
          <a:xfrm>
            <a:off x="7053409" y="2905433"/>
            <a:ext cx="521105" cy="516411"/>
          </a:xfrm>
          <a:prstGeom prst="rect">
            <a:avLst/>
          </a:prstGeom>
        </p:spPr>
      </p:pic>
      <p:pic>
        <p:nvPicPr>
          <p:cNvPr id="40" name="Imagem 39"/>
          <p:cNvPicPr>
            <a:picLocks noChangeAspect="1"/>
          </p:cNvPicPr>
          <p:nvPr/>
        </p:nvPicPr>
        <p:blipFill>
          <a:blip r:embed="rId9">
            <a:lum bright="70000" contrast="-70000"/>
          </a:blip>
          <a:stretch>
            <a:fillRect/>
          </a:stretch>
        </p:blipFill>
        <p:spPr>
          <a:xfrm>
            <a:off x="6427809" y="2284039"/>
            <a:ext cx="493250" cy="493250"/>
          </a:xfrm>
          <a:prstGeom prst="rect">
            <a:avLst/>
          </a:prstGeom>
          <a:effectLst>
            <a:outerShdw blurRad="50800" dist="50800" dir="5400000" algn="ctr" rotWithShape="0">
              <a:srgbClr val="000000">
                <a:alpha val="0"/>
              </a:srgbClr>
            </a:outerShdw>
          </a:effectLst>
        </p:spPr>
      </p:pic>
      <p:pic>
        <p:nvPicPr>
          <p:cNvPr id="41" name="Imagem 40"/>
          <p:cNvPicPr>
            <a:picLocks noChangeAspect="1"/>
          </p:cNvPicPr>
          <p:nvPr/>
        </p:nvPicPr>
        <p:blipFill rotWithShape="1">
          <a:blip r:embed="rId10">
            <a:lum bright="70000" contrast="-70000"/>
          </a:blip>
          <a:srcRect l="11819" t="51830" r="11722"/>
          <a:stretch/>
        </p:blipFill>
        <p:spPr>
          <a:xfrm>
            <a:off x="2104800" y="4663731"/>
            <a:ext cx="2057400" cy="1045365"/>
          </a:xfrm>
          <a:prstGeom prst="rect">
            <a:avLst/>
          </a:prstGeom>
        </p:spPr>
      </p:pic>
      <p:pic>
        <p:nvPicPr>
          <p:cNvPr id="42" name="Picture 5" descr="IMG_6792"/>
          <p:cNvPicPr/>
          <p:nvPr/>
        </p:nvPicPr>
        <p:blipFill>
          <a:blip r:embed="rId11" cstate="print">
            <a:lum bright="70000" contrast="-70000"/>
            <a:extLst>
              <a:ext uri="{28A0092B-C50C-407E-A947-70E740481C1C}">
                <a14:useLocalDpi xmlns:a14="http://schemas.microsoft.com/office/drawing/2010/main" val="0"/>
              </a:ext>
            </a:extLst>
          </a:blip>
          <a:srcRect/>
          <a:stretch>
            <a:fillRect/>
          </a:stretch>
        </p:blipFill>
        <p:spPr bwMode="auto">
          <a:xfrm>
            <a:off x="5011183" y="4662519"/>
            <a:ext cx="1475631" cy="1046577"/>
          </a:xfrm>
          <a:prstGeom prst="rect">
            <a:avLst/>
          </a:prstGeom>
          <a:noFill/>
          <a:ln>
            <a:noFill/>
          </a:ln>
        </p:spPr>
      </p:pic>
      <p:sp>
        <p:nvSpPr>
          <p:cNvPr id="30" name="CaixaDeTexto 29"/>
          <p:cNvSpPr txBox="1"/>
          <p:nvPr/>
        </p:nvSpPr>
        <p:spPr>
          <a:xfrm>
            <a:off x="1790700" y="186772"/>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Agenda</a:t>
            </a:r>
          </a:p>
        </p:txBody>
      </p:sp>
      <p:pic>
        <p:nvPicPr>
          <p:cNvPr id="32" name="Picture 6" descr="I:\Marcelo Fernandes\CBMM\CBMM_vertica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144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6" name="CaixaDeTexto 15"/>
          <p:cNvSpPr txBox="1"/>
          <p:nvPr/>
        </p:nvSpPr>
        <p:spPr>
          <a:xfrm>
            <a:off x="2149961" y="278823"/>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Raw Material</a:t>
            </a:r>
          </a:p>
        </p:txBody>
      </p:sp>
      <p:pic>
        <p:nvPicPr>
          <p:cNvPr id="21" name="Imagem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643" y="1473552"/>
            <a:ext cx="3886911" cy="3444985"/>
          </a:xfrm>
          <a:prstGeom prst="rect">
            <a:avLst/>
          </a:prstGeom>
          <a:ln>
            <a:noFill/>
          </a:ln>
          <a:effectLst>
            <a:outerShdw blurRad="292100" dist="139700" dir="2700000" algn="tl" rotWithShape="0">
              <a:srgbClr val="333333">
                <a:alpha val="65000"/>
              </a:srgbClr>
            </a:outerShdw>
          </a:effectLst>
        </p:spPr>
      </p:pic>
      <p:sp>
        <p:nvSpPr>
          <p:cNvPr id="2" name="CaixaDeTexto 1"/>
          <p:cNvSpPr txBox="1"/>
          <p:nvPr/>
        </p:nvSpPr>
        <p:spPr>
          <a:xfrm>
            <a:off x="5134369" y="3363774"/>
            <a:ext cx="3766523" cy="400110"/>
          </a:xfrm>
          <a:prstGeom prst="rect">
            <a:avLst/>
          </a:prstGeom>
          <a:noFill/>
        </p:spPr>
        <p:txBody>
          <a:bodyPr wrap="square" rtlCol="0">
            <a:spAutoFit/>
          </a:bodyPr>
          <a:lstStyle/>
          <a:p>
            <a:r>
              <a:rPr lang="pt-BR" sz="2000" b="1" dirty="0" smtClean="0"/>
              <a:t>ATR (Aluminothermic </a:t>
            </a:r>
            <a:r>
              <a:rPr lang="pt-BR" sz="2000" b="1" dirty="0" err="1"/>
              <a:t>R</a:t>
            </a:r>
            <a:r>
              <a:rPr lang="pt-BR" sz="2000" b="1" dirty="0" err="1" smtClean="0"/>
              <a:t>eduction</a:t>
            </a:r>
            <a:r>
              <a:rPr lang="pt-BR" sz="2000" b="1" dirty="0" smtClean="0"/>
              <a:t>)</a:t>
            </a:r>
          </a:p>
        </p:txBody>
      </p:sp>
      <p:sp>
        <p:nvSpPr>
          <p:cNvPr id="18" name="CaixaDeTexto 17"/>
          <p:cNvSpPr txBox="1"/>
          <p:nvPr/>
        </p:nvSpPr>
        <p:spPr>
          <a:xfrm>
            <a:off x="1045474" y="5587770"/>
            <a:ext cx="6825456" cy="646331"/>
          </a:xfrm>
          <a:prstGeom prst="rect">
            <a:avLst/>
          </a:prstGeom>
          <a:noFill/>
        </p:spPr>
        <p:txBody>
          <a:bodyPr wrap="square" rtlCol="0">
            <a:spAutoFit/>
          </a:bodyPr>
          <a:lstStyle/>
          <a:p>
            <a:pPr marL="285750" indent="-285750">
              <a:buFont typeface="Arial" pitchFamily="34" charset="0"/>
              <a:buChar char="•"/>
            </a:pPr>
            <a:r>
              <a:rPr lang="pt-BR" dirty="0" smtClean="0"/>
              <a:t>95% </a:t>
            </a:r>
            <a:r>
              <a:rPr lang="pt-BR" dirty="0" err="1" smtClean="0"/>
              <a:t>Niobium</a:t>
            </a:r>
            <a:r>
              <a:rPr lang="pt-BR" dirty="0" smtClean="0"/>
              <a:t> metal</a:t>
            </a:r>
          </a:p>
          <a:p>
            <a:pPr marL="285750" indent="-285750">
              <a:buFont typeface="Arial" pitchFamily="34" charset="0"/>
              <a:buChar char="•"/>
            </a:pPr>
            <a:r>
              <a:rPr lang="pt-BR" dirty="0" smtClean="0"/>
              <a:t>5%   </a:t>
            </a:r>
            <a:r>
              <a:rPr lang="pt-BR" dirty="0" err="1" smtClean="0"/>
              <a:t>Aluminum</a:t>
            </a:r>
            <a:r>
              <a:rPr lang="pt-BR" dirty="0" smtClean="0"/>
              <a:t> </a:t>
            </a:r>
            <a:r>
              <a:rPr lang="pt-BR" dirty="0" err="1" smtClean="0"/>
              <a:t>compounds</a:t>
            </a:r>
            <a:r>
              <a:rPr lang="pt-BR" dirty="0"/>
              <a:t> </a:t>
            </a:r>
            <a:r>
              <a:rPr lang="pt-BR" dirty="0" err="1" smtClean="0"/>
              <a:t>and</a:t>
            </a:r>
            <a:r>
              <a:rPr lang="pt-BR" dirty="0" smtClean="0"/>
              <a:t> ore residual </a:t>
            </a:r>
            <a:r>
              <a:rPr lang="pt-BR" dirty="0" err="1" smtClean="0"/>
              <a:t>elements</a:t>
            </a:r>
            <a:endParaRPr lang="pt-BR" dirty="0"/>
          </a:p>
        </p:txBody>
      </p:sp>
      <p:sp>
        <p:nvSpPr>
          <p:cNvPr id="22" name="CaixaDeTexto 21"/>
          <p:cNvSpPr txBox="1"/>
          <p:nvPr/>
        </p:nvSpPr>
        <p:spPr>
          <a:xfrm>
            <a:off x="1045474" y="5136738"/>
            <a:ext cx="3766523" cy="400110"/>
          </a:xfrm>
          <a:prstGeom prst="rect">
            <a:avLst/>
          </a:prstGeom>
          <a:noFill/>
        </p:spPr>
        <p:txBody>
          <a:bodyPr wrap="square" rtlCol="0">
            <a:spAutoFit/>
          </a:bodyPr>
          <a:lstStyle/>
          <a:p>
            <a:r>
              <a:rPr lang="pt-BR" sz="2000" b="1" dirty="0" err="1" smtClean="0"/>
              <a:t>Typical</a:t>
            </a:r>
            <a:r>
              <a:rPr lang="pt-BR" sz="2000" b="1" dirty="0" smtClean="0"/>
              <a:t> ATR </a:t>
            </a:r>
            <a:r>
              <a:rPr lang="pt-BR" sz="2000" b="1" dirty="0" err="1" smtClean="0"/>
              <a:t>Composition</a:t>
            </a:r>
            <a:endParaRPr lang="pt-BR" sz="2000" b="1" dirty="0" smtClean="0"/>
          </a:p>
        </p:txBody>
      </p:sp>
      <p:sp>
        <p:nvSpPr>
          <p:cNvPr id="5" name="Retângulo 4"/>
          <p:cNvSpPr/>
          <p:nvPr/>
        </p:nvSpPr>
        <p:spPr>
          <a:xfrm>
            <a:off x="3781204" y="3949239"/>
            <a:ext cx="4953000" cy="369332"/>
          </a:xfrm>
          <a:prstGeom prst="rect">
            <a:avLst/>
          </a:prstGeom>
        </p:spPr>
        <p:txBody>
          <a:bodyPr wrap="square">
            <a:spAutoFit/>
          </a:bodyPr>
          <a:lstStyle/>
          <a:p>
            <a:pPr marL="914400" indent="457200">
              <a:spcAft>
                <a:spcPts val="0"/>
              </a:spcAft>
            </a:pPr>
            <a:r>
              <a:rPr lang="en-US" i="1" dirty="0" smtClean="0">
                <a:latin typeface="Times New Roman" panose="02020603050405020304" pitchFamily="18" charset="0"/>
                <a:ea typeface="Times New Roman" panose="02020603050405020304" pitchFamily="18" charset="0"/>
              </a:rPr>
              <a:t>3 </a:t>
            </a:r>
            <a:r>
              <a:rPr lang="en-US" i="1" dirty="0">
                <a:latin typeface="Times New Roman" panose="02020603050405020304" pitchFamily="18" charset="0"/>
                <a:ea typeface="Times New Roman" panose="02020603050405020304" pitchFamily="18" charset="0"/>
              </a:rPr>
              <a:t>Nb</a:t>
            </a:r>
            <a:r>
              <a:rPr lang="en-US" i="1" baseline="-25000" dirty="0">
                <a:latin typeface="Times New Roman" panose="02020603050405020304" pitchFamily="18" charset="0"/>
                <a:ea typeface="Times New Roman" panose="02020603050405020304" pitchFamily="18" charset="0"/>
              </a:rPr>
              <a:t>2</a:t>
            </a:r>
            <a:r>
              <a:rPr lang="en-US" i="1" dirty="0">
                <a:latin typeface="Times New Roman" panose="02020603050405020304" pitchFamily="18" charset="0"/>
                <a:ea typeface="Times New Roman" panose="02020603050405020304" pitchFamily="18" charset="0"/>
              </a:rPr>
              <a:t>O</a:t>
            </a:r>
            <a:r>
              <a:rPr lang="en-US" i="1" baseline="-25000" dirty="0">
                <a:latin typeface="Times New Roman" panose="02020603050405020304" pitchFamily="18" charset="0"/>
                <a:ea typeface="Times New Roman" panose="02020603050405020304" pitchFamily="18" charset="0"/>
              </a:rPr>
              <a:t>5</a:t>
            </a:r>
            <a:r>
              <a:rPr lang="en-US" i="1" dirty="0">
                <a:latin typeface="Times New Roman" panose="02020603050405020304" pitchFamily="18" charset="0"/>
                <a:ea typeface="Times New Roman" panose="02020603050405020304" pitchFamily="18" charset="0"/>
              </a:rPr>
              <a:t> + 10 Al = 6 Nb + </a:t>
            </a:r>
            <a:r>
              <a:rPr lang="en-US" i="1" dirty="0" smtClean="0">
                <a:latin typeface="Times New Roman" panose="02020603050405020304" pitchFamily="18" charset="0"/>
                <a:ea typeface="Times New Roman" panose="02020603050405020304" pitchFamily="18" charset="0"/>
              </a:rPr>
              <a:t>5 Al</a:t>
            </a:r>
            <a:r>
              <a:rPr lang="en-US" i="1" baseline="-25000" dirty="0" smtClean="0">
                <a:latin typeface="Times New Roman" panose="02020603050405020304" pitchFamily="18" charset="0"/>
                <a:ea typeface="Times New Roman" panose="02020603050405020304" pitchFamily="18" charset="0"/>
              </a:rPr>
              <a:t>2</a:t>
            </a:r>
            <a:r>
              <a:rPr lang="en-US" i="1" dirty="0" smtClean="0">
                <a:latin typeface="Times New Roman" panose="02020603050405020304" pitchFamily="18" charset="0"/>
                <a:ea typeface="Times New Roman" panose="02020603050405020304" pitchFamily="18" charset="0"/>
              </a:rPr>
              <a:t>O</a:t>
            </a:r>
            <a:r>
              <a:rPr lang="en-US" i="1" baseline="-25000" dirty="0" smtClean="0">
                <a:latin typeface="Times New Roman" panose="02020603050405020304" pitchFamily="18" charset="0"/>
                <a:ea typeface="Times New Roman" panose="02020603050405020304" pitchFamily="18" charset="0"/>
              </a:rPr>
              <a:t>3</a:t>
            </a:r>
            <a:endParaRPr lang="pt-BR" sz="2800" baseline="-25000" dirty="0">
              <a:effectLst/>
              <a:latin typeface="Times New Roman" panose="02020603050405020304" pitchFamily="18" charset="0"/>
              <a:ea typeface="Times New Roman" panose="02020603050405020304" pitchFamily="18" charset="0"/>
            </a:endParaRPr>
          </a:p>
        </p:txBody>
      </p:sp>
      <p:pic>
        <p:nvPicPr>
          <p:cNvPr id="15" name="Imagem 14" descr="DSC02768"/>
          <p:cNvPicPr>
            <a:picLocks noGrp="1" noChangeAspect="1"/>
          </p:cNvPicPr>
          <p:nvPr isPhoto="1"/>
        </p:nvPicPr>
        <p:blipFill>
          <a:blip r:embed="rId5" cstate="email">
            <a:lum/>
            <a:extLst>
              <a:ext uri="{28A0092B-C50C-407E-A947-70E740481C1C}">
                <a14:useLocalDpi xmlns:a14="http://schemas.microsoft.com/office/drawing/2010/main"/>
              </a:ext>
            </a:extLst>
          </a:blip>
          <a:stretch>
            <a:fillRect/>
          </a:stretch>
        </p:blipFill>
        <p:spPr>
          <a:xfrm>
            <a:off x="5851039" y="1584562"/>
            <a:ext cx="2149961" cy="1612470"/>
          </a:xfrm>
          <a:prstGeom prst="rect">
            <a:avLst/>
          </a:prstGeom>
          <a:noFill/>
          <a:ln>
            <a:noFill/>
          </a:ln>
        </p:spPr>
      </p:pic>
    </p:spTree>
    <p:extLst>
      <p:ext uri="{BB962C8B-B14F-4D97-AF65-F5344CB8AC3E}">
        <p14:creationId xmlns:p14="http://schemas.microsoft.com/office/powerpoint/2010/main" val="2684473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2" name="Picture 7" descr="D:\dados\Leonardo\Electron Beam II\Montagem\Fotos finais forno e canhões\DSC02023.JPG"/>
          <p:cNvPicPr>
            <a:picLocks noChangeAspect="1" noChangeArrowheads="1"/>
          </p:cNvPicPr>
          <p:nvPr/>
        </p:nvPicPr>
        <p:blipFill>
          <a:blip r:embed="rId4" cstate="print">
            <a:lum bright="12000"/>
            <a:extLst>
              <a:ext uri="{28A0092B-C50C-407E-A947-70E740481C1C}">
                <a14:useLocalDpi xmlns:a14="http://schemas.microsoft.com/office/drawing/2010/main" val="0"/>
              </a:ext>
            </a:extLst>
          </a:blip>
          <a:srcRect/>
          <a:stretch>
            <a:fillRect/>
          </a:stretch>
        </p:blipFill>
        <p:spPr bwMode="auto">
          <a:xfrm>
            <a:off x="643734" y="3885507"/>
            <a:ext cx="3394866" cy="2546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Imagem 12" descr="cid:image010.jpg@01CFA756.7EB28B1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50882" y="1295400"/>
            <a:ext cx="3387496" cy="2523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CaixaDeTexto 14"/>
          <p:cNvSpPr txBox="1"/>
          <p:nvPr/>
        </p:nvSpPr>
        <p:spPr>
          <a:xfrm>
            <a:off x="1828800" y="217200"/>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CBMM Electron Beam Furnaces</a:t>
            </a:r>
          </a:p>
        </p:txBody>
      </p:sp>
      <p:sp>
        <p:nvSpPr>
          <p:cNvPr id="2" name="Retângulo 1"/>
          <p:cNvSpPr/>
          <p:nvPr/>
        </p:nvSpPr>
        <p:spPr>
          <a:xfrm>
            <a:off x="4343400" y="1752600"/>
            <a:ext cx="4572000" cy="1338828"/>
          </a:xfrm>
          <a:prstGeom prst="rect">
            <a:avLst/>
          </a:prstGeom>
        </p:spPr>
        <p:txBody>
          <a:bodyPr>
            <a:spAutoFit/>
          </a:bodyPr>
          <a:lstStyle/>
          <a:p>
            <a:pPr lvl="0">
              <a:lnSpc>
                <a:spcPct val="150000"/>
              </a:lnSpc>
            </a:pPr>
            <a:r>
              <a:rPr lang="en-US" b="1" dirty="0" err="1" smtClean="0"/>
              <a:t>Leybold</a:t>
            </a:r>
            <a:r>
              <a:rPr lang="en-US" dirty="0" smtClean="0"/>
              <a:t> </a:t>
            </a:r>
          </a:p>
          <a:p>
            <a:pPr lvl="0">
              <a:lnSpc>
                <a:spcPct val="150000"/>
              </a:lnSpc>
            </a:pPr>
            <a:r>
              <a:rPr lang="en-US" dirty="0" smtClean="0"/>
              <a:t>500 </a:t>
            </a:r>
            <a:r>
              <a:rPr lang="en-US" dirty="0"/>
              <a:t>kW nominal </a:t>
            </a:r>
            <a:r>
              <a:rPr lang="en-US" dirty="0" smtClean="0"/>
              <a:t>power</a:t>
            </a:r>
          </a:p>
          <a:p>
            <a:pPr lvl="0">
              <a:lnSpc>
                <a:spcPct val="150000"/>
              </a:lnSpc>
            </a:pPr>
            <a:r>
              <a:rPr lang="en-US" dirty="0" smtClean="0"/>
              <a:t>50,000 </a:t>
            </a:r>
            <a:r>
              <a:rPr lang="en-US" dirty="0"/>
              <a:t>liter per second pumping </a:t>
            </a:r>
            <a:r>
              <a:rPr lang="en-US" dirty="0" smtClean="0"/>
              <a:t>capacity</a:t>
            </a:r>
            <a:endParaRPr lang="en-US" dirty="0"/>
          </a:p>
        </p:txBody>
      </p:sp>
      <p:sp>
        <p:nvSpPr>
          <p:cNvPr id="6" name="Retângulo 5"/>
          <p:cNvSpPr/>
          <p:nvPr/>
        </p:nvSpPr>
        <p:spPr>
          <a:xfrm>
            <a:off x="4412673" y="4495800"/>
            <a:ext cx="4572000" cy="1338828"/>
          </a:xfrm>
          <a:prstGeom prst="rect">
            <a:avLst/>
          </a:prstGeom>
        </p:spPr>
        <p:txBody>
          <a:bodyPr>
            <a:spAutoFit/>
          </a:bodyPr>
          <a:lstStyle/>
          <a:p>
            <a:pPr lvl="0">
              <a:lnSpc>
                <a:spcPct val="150000"/>
              </a:lnSpc>
            </a:pPr>
            <a:r>
              <a:rPr lang="en-US" b="1" dirty="0" smtClean="0"/>
              <a:t>ALD </a:t>
            </a:r>
            <a:r>
              <a:rPr lang="en-US" b="1" dirty="0"/>
              <a:t>Technologies </a:t>
            </a:r>
            <a:endParaRPr lang="en-US" b="1" dirty="0" smtClean="0"/>
          </a:p>
          <a:p>
            <a:pPr lvl="0">
              <a:lnSpc>
                <a:spcPct val="150000"/>
              </a:lnSpc>
            </a:pPr>
            <a:r>
              <a:rPr lang="en-US" dirty="0" smtClean="0"/>
              <a:t>1.8 </a:t>
            </a:r>
            <a:r>
              <a:rPr lang="en-US" dirty="0"/>
              <a:t>MW nominal </a:t>
            </a:r>
            <a:r>
              <a:rPr lang="en-US" dirty="0" smtClean="0"/>
              <a:t>power</a:t>
            </a:r>
          </a:p>
          <a:p>
            <a:pPr lvl="0">
              <a:lnSpc>
                <a:spcPct val="150000"/>
              </a:lnSpc>
            </a:pPr>
            <a:r>
              <a:rPr lang="en-US" dirty="0" smtClean="0"/>
              <a:t>150,000 </a:t>
            </a:r>
            <a:r>
              <a:rPr lang="en-US" dirty="0"/>
              <a:t>liter per second pumping </a:t>
            </a:r>
            <a:r>
              <a:rPr lang="en-US" dirty="0" smtClean="0"/>
              <a:t>capacity </a:t>
            </a:r>
            <a:endParaRPr lang="pt-BR" dirty="0"/>
          </a:p>
        </p:txBody>
      </p:sp>
    </p:spTree>
    <p:extLst>
      <p:ext uri="{BB962C8B-B14F-4D97-AF65-F5344CB8AC3E}">
        <p14:creationId xmlns:p14="http://schemas.microsoft.com/office/powerpoint/2010/main" val="4127230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9" name="CaixaDeTexto 8"/>
          <p:cNvSpPr txBox="1"/>
          <p:nvPr/>
        </p:nvSpPr>
        <p:spPr>
          <a:xfrm>
            <a:off x="1828800" y="215325"/>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Niobium Metal Refining Process</a:t>
            </a:r>
          </a:p>
        </p:txBody>
      </p:sp>
      <p:sp>
        <p:nvSpPr>
          <p:cNvPr id="2" name="CaixaDeTexto 1"/>
          <p:cNvSpPr txBox="1"/>
          <p:nvPr/>
        </p:nvSpPr>
        <p:spPr>
          <a:xfrm>
            <a:off x="6553200" y="5790240"/>
            <a:ext cx="1028700" cy="261610"/>
          </a:xfrm>
          <a:prstGeom prst="rect">
            <a:avLst/>
          </a:prstGeom>
          <a:noFill/>
        </p:spPr>
        <p:txBody>
          <a:bodyPr wrap="square" rtlCol="0">
            <a:spAutoFit/>
          </a:bodyPr>
          <a:lstStyle/>
          <a:p>
            <a:r>
              <a:rPr lang="en-US" sz="1100" dirty="0"/>
              <a:t>ASTM B391-09</a:t>
            </a:r>
          </a:p>
        </p:txBody>
      </p:sp>
      <p:grpSp>
        <p:nvGrpSpPr>
          <p:cNvPr id="6" name="Grupo 5"/>
          <p:cNvGrpSpPr/>
          <p:nvPr/>
        </p:nvGrpSpPr>
        <p:grpSpPr>
          <a:xfrm>
            <a:off x="660365" y="1329337"/>
            <a:ext cx="3802642" cy="4419600"/>
            <a:chOff x="4791255" y="2655092"/>
            <a:chExt cx="3802642" cy="4419600"/>
          </a:xfrm>
        </p:grpSpPr>
        <p:pic>
          <p:nvPicPr>
            <p:cNvPr id="10" name="Imagem 1"/>
            <p:cNvPicPr>
              <a:picLocks noChangeAspect="1"/>
            </p:cNvPicPr>
            <p:nvPr/>
          </p:nvPicPr>
          <p:blipFill rotWithShape="1">
            <a:blip r:embed="rId4">
              <a:extLst>
                <a:ext uri="{28A0092B-C50C-407E-A947-70E740481C1C}">
                  <a14:useLocalDpi xmlns:a14="http://schemas.microsoft.com/office/drawing/2010/main" val="0"/>
                </a:ext>
              </a:extLst>
            </a:blip>
            <a:srcRect l="50467" t="3021" r="701"/>
            <a:stretch/>
          </p:blipFill>
          <p:spPr bwMode="auto">
            <a:xfrm>
              <a:off x="4791255" y="2655092"/>
              <a:ext cx="380264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p:cNvPicPr>
              <a:picLocks noChangeAspect="1"/>
            </p:cNvPicPr>
            <p:nvPr/>
          </p:nvPicPr>
          <p:blipFill>
            <a:blip r:embed="rId5"/>
            <a:stretch>
              <a:fillRect/>
            </a:stretch>
          </p:blipFill>
          <p:spPr>
            <a:xfrm>
              <a:off x="5073468" y="5527672"/>
              <a:ext cx="3467100" cy="533400"/>
            </a:xfrm>
            <a:prstGeom prst="rect">
              <a:avLst/>
            </a:prstGeom>
          </p:spPr>
        </p:pic>
      </p:grpSp>
      <p:grpSp>
        <p:nvGrpSpPr>
          <p:cNvPr id="14" name="Grupo 13"/>
          <p:cNvGrpSpPr/>
          <p:nvPr/>
        </p:nvGrpSpPr>
        <p:grpSpPr>
          <a:xfrm>
            <a:off x="650354" y="1329337"/>
            <a:ext cx="7981121" cy="4787106"/>
            <a:chOff x="-1299953" y="1601972"/>
            <a:chExt cx="7981121" cy="4787106"/>
          </a:xfrm>
        </p:grpSpPr>
        <p:pic>
          <p:nvPicPr>
            <p:cNvPr id="15" name="Imagem 1"/>
            <p:cNvPicPr>
              <a:picLocks noChangeAspect="1"/>
            </p:cNvPicPr>
            <p:nvPr/>
          </p:nvPicPr>
          <p:blipFill rotWithShape="1">
            <a:blip r:embed="rId4">
              <a:extLst>
                <a:ext uri="{28A0092B-C50C-407E-A947-70E740481C1C}">
                  <a14:useLocalDpi xmlns:a14="http://schemas.microsoft.com/office/drawing/2010/main" val="0"/>
                </a:ext>
              </a:extLst>
            </a:blip>
            <a:srcRect l="2" t="3021" r="49811"/>
            <a:stretch/>
          </p:blipFill>
          <p:spPr bwMode="auto">
            <a:xfrm>
              <a:off x="2772958" y="1601972"/>
              <a:ext cx="390821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agem 15"/>
            <p:cNvPicPr>
              <a:picLocks noChangeAspect="1"/>
            </p:cNvPicPr>
            <p:nvPr/>
          </p:nvPicPr>
          <p:blipFill>
            <a:blip r:embed="rId5"/>
            <a:stretch>
              <a:fillRect/>
            </a:stretch>
          </p:blipFill>
          <p:spPr>
            <a:xfrm>
              <a:off x="-1299953" y="5855678"/>
              <a:ext cx="3467100" cy="533400"/>
            </a:xfrm>
            <a:prstGeom prst="rect">
              <a:avLst/>
            </a:prstGeom>
          </p:spPr>
        </p:pic>
      </p:grpSp>
      <p:pic>
        <p:nvPicPr>
          <p:cNvPr id="17" name="Picture 1052" descr="ft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337" t="-1" r="14616" b="1111"/>
          <a:stretch/>
        </p:blipFill>
        <p:spPr bwMode="auto">
          <a:xfrm>
            <a:off x="2772461" y="3233109"/>
            <a:ext cx="1391404" cy="11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m 17" descr="DSC04248"/>
          <p:cNvPicPr>
            <a:picLocks noGrp="1" noChangeAspect="1"/>
          </p:cNvPicPr>
          <p:nvPr isPhoto="1"/>
        </p:nvPicPr>
        <p:blipFill rotWithShape="1">
          <a:blip r:embed="rId7" cstate="email">
            <a:lum/>
            <a:extLst>
              <a:ext uri="{28A0092B-C50C-407E-A947-70E740481C1C}">
                <a14:useLocalDpi xmlns:a14="http://schemas.microsoft.com/office/drawing/2010/main"/>
              </a:ext>
            </a:extLst>
          </a:blip>
          <a:srcRect l="6507" t="8378"/>
          <a:stretch/>
        </p:blipFill>
        <p:spPr>
          <a:xfrm>
            <a:off x="1207094" y="3233109"/>
            <a:ext cx="1481271" cy="1123100"/>
          </a:xfrm>
          <a:prstGeom prst="rect">
            <a:avLst/>
          </a:prstGeom>
          <a:noFill/>
          <a:ln>
            <a:noFill/>
          </a:ln>
        </p:spPr>
      </p:pic>
      <p:sp>
        <p:nvSpPr>
          <p:cNvPr id="23" name="CaixaDeTexto 22"/>
          <p:cNvSpPr txBox="1"/>
          <p:nvPr/>
        </p:nvSpPr>
        <p:spPr>
          <a:xfrm>
            <a:off x="6677370" y="4251797"/>
            <a:ext cx="152400" cy="230832"/>
          </a:xfrm>
          <a:prstGeom prst="rect">
            <a:avLst/>
          </a:prstGeom>
          <a:noFill/>
          <a:ln>
            <a:noFill/>
          </a:ln>
        </p:spPr>
        <p:txBody>
          <a:bodyPr wrap="square" rtlCol="0">
            <a:spAutoFit/>
          </a:bodyPr>
          <a:lstStyle/>
          <a:p>
            <a:r>
              <a:rPr lang="en-US" sz="900" dirty="0" smtClean="0">
                <a:ln w="3175">
                  <a:solidFill>
                    <a:schemeClr val="bg1"/>
                  </a:solidFill>
                </a:ln>
                <a:solidFill>
                  <a:schemeClr val="bg1"/>
                </a:solidFill>
              </a:rPr>
              <a:t>y</a:t>
            </a:r>
            <a:endParaRPr lang="en-US" sz="900" dirty="0">
              <a:ln w="3175">
                <a:solidFill>
                  <a:schemeClr val="bg1"/>
                </a:solidFill>
              </a:ln>
              <a:solidFill>
                <a:schemeClr val="bg1"/>
              </a:solidFill>
            </a:endParaRPr>
          </a:p>
        </p:txBody>
      </p:sp>
      <p:pic>
        <p:nvPicPr>
          <p:cNvPr id="20" name="Picture 1047" descr="ft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18851" y="4620709"/>
            <a:ext cx="2307220" cy="13266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453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9" name="Imagem 18"/>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50286" r="20509" b="36616"/>
          <a:stretch/>
        </p:blipFill>
        <p:spPr>
          <a:xfrm>
            <a:off x="228600" y="3520104"/>
            <a:ext cx="8860766" cy="648071"/>
          </a:xfrm>
          <a:prstGeom prst="rect">
            <a:avLst/>
          </a:prstGeom>
        </p:spPr>
      </p:pic>
      <p:cxnSp>
        <p:nvCxnSpPr>
          <p:cNvPr id="22" name="Conector reto 21"/>
          <p:cNvCxnSpPr/>
          <p:nvPr/>
        </p:nvCxnSpPr>
        <p:spPr>
          <a:xfrm>
            <a:off x="624137" y="1762396"/>
            <a:ext cx="0" cy="1975295"/>
          </a:xfrm>
          <a:prstGeom prst="line">
            <a:avLst/>
          </a:prstGeom>
          <a:noFill/>
          <a:ln w="6350" cap="flat" cmpd="sng" algn="ctr">
            <a:solidFill>
              <a:srgbClr val="434343"/>
            </a:solidFill>
            <a:prstDash val="solid"/>
            <a:miter lim="800000"/>
          </a:ln>
          <a:effectLst/>
        </p:spPr>
      </p:cxnSp>
      <p:sp>
        <p:nvSpPr>
          <p:cNvPr id="23" name="Espaço Reservado para Conteúdo 2"/>
          <p:cNvSpPr txBox="1">
            <a:spLocks/>
          </p:cNvSpPr>
          <p:nvPr/>
        </p:nvSpPr>
        <p:spPr>
          <a:xfrm>
            <a:off x="503257" y="1661395"/>
            <a:ext cx="2425136" cy="922605"/>
          </a:xfrm>
          <a:prstGeom prst="rect">
            <a:avLst/>
          </a:prstGeom>
        </p:spPr>
        <p:txBody>
          <a:bodyPr vert="horz" wrap="square" lIns="90000" tIns="46800" rIns="90000" bIns="468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spcBef>
                <a:spcPts val="0"/>
              </a:spcBef>
              <a:spcAft>
                <a:spcPts val="800"/>
              </a:spcAft>
              <a:buClr>
                <a:srgbClr val="006600"/>
              </a:buClr>
              <a:buSzPct val="120000"/>
              <a:defRPr/>
            </a:pPr>
            <a:r>
              <a:rPr lang="pt-BR" sz="1600" dirty="0" smtClean="0">
                <a:solidFill>
                  <a:srgbClr val="434343"/>
                </a:solidFill>
                <a:latin typeface="Arial" panose="020B0604020202020204" pitchFamily="34" charset="0"/>
                <a:cs typeface="Arial" panose="020B0604020202020204" pitchFamily="34" charset="0"/>
              </a:rPr>
              <a:t>CBMM - </a:t>
            </a:r>
            <a:r>
              <a:rPr lang="pt-BR" sz="1600" dirty="0" err="1" smtClean="0">
                <a:solidFill>
                  <a:srgbClr val="434343"/>
                </a:solidFill>
                <a:latin typeface="Arial" panose="020B0604020202020204" pitchFamily="34" charset="0"/>
                <a:cs typeface="Arial" panose="020B0604020202020204" pitchFamily="34" charset="0"/>
              </a:rPr>
              <a:t>Products</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and</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applications</a:t>
            </a:r>
            <a:endParaRPr lang="pt-BR" sz="1600" dirty="0">
              <a:solidFill>
                <a:srgbClr val="434343"/>
              </a:solidFill>
              <a:latin typeface="Arial" panose="020B0604020202020204" pitchFamily="34" charset="0"/>
              <a:cs typeface="Arial" panose="020B0604020202020204" pitchFamily="34" charset="0"/>
            </a:endParaRPr>
          </a:p>
        </p:txBody>
      </p:sp>
      <p:cxnSp>
        <p:nvCxnSpPr>
          <p:cNvPr id="24" name="Conector reto 23"/>
          <p:cNvCxnSpPr/>
          <p:nvPr/>
        </p:nvCxnSpPr>
        <p:spPr>
          <a:xfrm>
            <a:off x="3121281" y="1762396"/>
            <a:ext cx="0" cy="1975295"/>
          </a:xfrm>
          <a:prstGeom prst="line">
            <a:avLst/>
          </a:prstGeom>
          <a:noFill/>
          <a:ln w="6350" cap="flat" cmpd="sng" algn="ctr">
            <a:solidFill>
              <a:srgbClr val="434343"/>
            </a:solidFill>
            <a:prstDash val="solid"/>
            <a:miter lim="800000"/>
          </a:ln>
          <a:effectLst/>
        </p:spPr>
      </p:cxnSp>
      <p:sp>
        <p:nvSpPr>
          <p:cNvPr id="25" name="Espaço Reservado para Conteúdo 2"/>
          <p:cNvSpPr txBox="1">
            <a:spLocks/>
          </p:cNvSpPr>
          <p:nvPr/>
        </p:nvSpPr>
        <p:spPr>
          <a:xfrm>
            <a:off x="3000401" y="1661395"/>
            <a:ext cx="2641160" cy="922605"/>
          </a:xfrm>
          <a:prstGeom prst="rect">
            <a:avLst/>
          </a:prstGeom>
        </p:spPr>
        <p:txBody>
          <a:bodyPr vert="horz" wrap="square" lIns="90000" tIns="46800" rIns="90000" bIns="468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spcBef>
                <a:spcPts val="0"/>
              </a:spcBef>
              <a:spcAft>
                <a:spcPts val="800"/>
              </a:spcAft>
              <a:buClr>
                <a:srgbClr val="006600"/>
              </a:buClr>
              <a:buSzPct val="120000"/>
              <a:defRPr/>
            </a:pPr>
            <a:r>
              <a:rPr lang="pt-BR" sz="1600" dirty="0" smtClean="0">
                <a:solidFill>
                  <a:srgbClr val="434343"/>
                </a:solidFill>
                <a:latin typeface="Arial" panose="020B0604020202020204" pitchFamily="34" charset="0"/>
                <a:cs typeface="Arial" panose="020B0604020202020204" pitchFamily="34" charset="0"/>
              </a:rPr>
              <a:t>Niobium Metal </a:t>
            </a:r>
            <a:r>
              <a:rPr lang="pt-BR" sz="1600" dirty="0" err="1" smtClean="0">
                <a:solidFill>
                  <a:srgbClr val="434343"/>
                </a:solidFill>
                <a:latin typeface="Arial" panose="020B0604020202020204" pitchFamily="34" charset="0"/>
                <a:cs typeface="Arial" panose="020B0604020202020204" pitchFamily="34" charset="0"/>
              </a:rPr>
              <a:t>refining</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process</a:t>
            </a:r>
            <a:endParaRPr lang="pt-BR" sz="1600" dirty="0">
              <a:solidFill>
                <a:srgbClr val="434343"/>
              </a:solidFill>
              <a:latin typeface="Arial" panose="020B0604020202020204" pitchFamily="34" charset="0"/>
              <a:cs typeface="Arial" panose="020B0604020202020204" pitchFamily="34" charset="0"/>
            </a:endParaRPr>
          </a:p>
        </p:txBody>
      </p:sp>
      <p:cxnSp>
        <p:nvCxnSpPr>
          <p:cNvPr id="26" name="Conector reto 25"/>
          <p:cNvCxnSpPr/>
          <p:nvPr/>
        </p:nvCxnSpPr>
        <p:spPr>
          <a:xfrm>
            <a:off x="5641561" y="1762395"/>
            <a:ext cx="0" cy="1975295"/>
          </a:xfrm>
          <a:prstGeom prst="line">
            <a:avLst/>
          </a:prstGeom>
          <a:noFill/>
          <a:ln w="6350" cap="flat" cmpd="sng" algn="ctr">
            <a:solidFill>
              <a:srgbClr val="434343"/>
            </a:solidFill>
            <a:prstDash val="solid"/>
            <a:miter lim="800000"/>
          </a:ln>
          <a:effectLst/>
        </p:spPr>
      </p:cxnSp>
      <p:sp>
        <p:nvSpPr>
          <p:cNvPr id="27" name="Espaço Reservado para Conteúdo 2"/>
          <p:cNvSpPr txBox="1">
            <a:spLocks/>
          </p:cNvSpPr>
          <p:nvPr/>
        </p:nvSpPr>
        <p:spPr>
          <a:xfrm>
            <a:off x="5520681" y="1661394"/>
            <a:ext cx="3372494" cy="922605"/>
          </a:xfrm>
          <a:prstGeom prst="rect">
            <a:avLst/>
          </a:prstGeom>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pt-BR" dirty="0" err="1" smtClean="0"/>
              <a:t>Main</a:t>
            </a:r>
            <a:r>
              <a:rPr lang="pt-BR" dirty="0" smtClean="0"/>
              <a:t> Niobium Metal </a:t>
            </a:r>
            <a:r>
              <a:rPr lang="pt-BR" dirty="0" err="1"/>
              <a:t>i</a:t>
            </a:r>
            <a:r>
              <a:rPr lang="pt-BR" dirty="0" err="1" smtClean="0"/>
              <a:t>mpurities</a:t>
            </a:r>
            <a:endParaRPr lang="pt-BR" dirty="0"/>
          </a:p>
        </p:txBody>
      </p:sp>
      <p:cxnSp>
        <p:nvCxnSpPr>
          <p:cNvPr id="28" name="Conector reto 27"/>
          <p:cNvCxnSpPr/>
          <p:nvPr/>
        </p:nvCxnSpPr>
        <p:spPr>
          <a:xfrm flipH="1" flipV="1">
            <a:off x="1752600" y="4168175"/>
            <a:ext cx="1" cy="1851625"/>
          </a:xfrm>
          <a:prstGeom prst="line">
            <a:avLst/>
          </a:prstGeom>
          <a:noFill/>
          <a:ln w="6350" cap="flat" cmpd="sng" algn="ctr">
            <a:solidFill>
              <a:srgbClr val="434343"/>
            </a:solidFill>
            <a:prstDash val="solid"/>
            <a:miter lim="800000"/>
          </a:ln>
          <a:effectLst/>
        </p:spPr>
      </p:cxnSp>
      <p:sp>
        <p:nvSpPr>
          <p:cNvPr id="29" name="Espaço Reservado para Conteúdo 2"/>
          <p:cNvSpPr txBox="1">
            <a:spLocks/>
          </p:cNvSpPr>
          <p:nvPr/>
        </p:nvSpPr>
        <p:spPr>
          <a:xfrm>
            <a:off x="1621766" y="4083435"/>
            <a:ext cx="2892634" cy="1390922"/>
          </a:xfrm>
          <a:prstGeom prst="rect">
            <a:avLst/>
          </a:prstGeom>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a:t>Slice technology</a:t>
            </a:r>
            <a:endParaRPr lang="pt-BR" dirty="0"/>
          </a:p>
          <a:p>
            <a:endParaRPr lang="pt-BR" dirty="0"/>
          </a:p>
        </p:txBody>
      </p:sp>
      <p:sp>
        <p:nvSpPr>
          <p:cNvPr id="31" name="Espaço Reservado para Conteúdo 2"/>
          <p:cNvSpPr txBox="1">
            <a:spLocks/>
          </p:cNvSpPr>
          <p:nvPr/>
        </p:nvSpPr>
        <p:spPr>
          <a:xfrm>
            <a:off x="4658983" y="4099362"/>
            <a:ext cx="2393835" cy="1390922"/>
          </a:xfrm>
          <a:prstGeom prst="rect">
            <a:avLst/>
          </a:prstGeom>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pt-BR" dirty="0" err="1" smtClean="0"/>
              <a:t>Large</a:t>
            </a:r>
            <a:r>
              <a:rPr lang="pt-BR" dirty="0" smtClean="0"/>
              <a:t> </a:t>
            </a:r>
            <a:r>
              <a:rPr lang="pt-BR" dirty="0" err="1"/>
              <a:t>d</a:t>
            </a:r>
            <a:r>
              <a:rPr lang="pt-BR" dirty="0" err="1" smtClean="0"/>
              <a:t>iameter</a:t>
            </a:r>
            <a:r>
              <a:rPr lang="pt-BR" dirty="0" smtClean="0"/>
              <a:t> </a:t>
            </a:r>
            <a:r>
              <a:rPr lang="pt-BR" dirty="0" err="1"/>
              <a:t>i</a:t>
            </a:r>
            <a:r>
              <a:rPr lang="pt-BR" dirty="0" err="1" smtClean="0"/>
              <a:t>ngot</a:t>
            </a:r>
            <a:endParaRPr lang="pt-BR" dirty="0"/>
          </a:p>
        </p:txBody>
      </p:sp>
      <p:pic>
        <p:nvPicPr>
          <p:cNvPr id="35" name="Imagem 3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69561" y="2314087"/>
            <a:ext cx="1457701" cy="1103406"/>
          </a:xfrm>
          <a:prstGeom prst="rect">
            <a:avLst/>
          </a:prstGeom>
        </p:spPr>
      </p:pic>
      <p:pic>
        <p:nvPicPr>
          <p:cNvPr id="36" name="Imagem 35"/>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l="22067" t="7030" r="22284"/>
          <a:stretch/>
        </p:blipFill>
        <p:spPr>
          <a:xfrm>
            <a:off x="3721725" y="2351592"/>
            <a:ext cx="1525037" cy="1021078"/>
          </a:xfrm>
          <a:prstGeom prst="rect">
            <a:avLst/>
          </a:prstGeom>
        </p:spPr>
      </p:pic>
      <p:pic>
        <p:nvPicPr>
          <p:cNvPr id="37" name="Imagem 36"/>
          <p:cNvPicPr>
            <a:picLocks noChangeAspect="1"/>
          </p:cNvPicPr>
          <p:nvPr/>
        </p:nvPicPr>
        <p:blipFill>
          <a:blip r:embed="rId6"/>
          <a:stretch>
            <a:fillRect/>
          </a:stretch>
        </p:blipFill>
        <p:spPr>
          <a:xfrm>
            <a:off x="7052818" y="2269927"/>
            <a:ext cx="508751" cy="504105"/>
          </a:xfrm>
          <a:prstGeom prst="rect">
            <a:avLst/>
          </a:prstGeom>
        </p:spPr>
      </p:pic>
      <p:pic>
        <p:nvPicPr>
          <p:cNvPr id="38" name="Imagem 37"/>
          <p:cNvPicPr>
            <a:picLocks noChangeAspect="1"/>
          </p:cNvPicPr>
          <p:nvPr/>
        </p:nvPicPr>
        <p:blipFill>
          <a:blip r:embed="rId7"/>
          <a:stretch>
            <a:fillRect/>
          </a:stretch>
        </p:blipFill>
        <p:spPr>
          <a:xfrm>
            <a:off x="6416346" y="2910564"/>
            <a:ext cx="514777" cy="512437"/>
          </a:xfrm>
          <a:prstGeom prst="rect">
            <a:avLst/>
          </a:prstGeom>
        </p:spPr>
      </p:pic>
      <p:pic>
        <p:nvPicPr>
          <p:cNvPr id="39" name="Imagem 38"/>
          <p:cNvPicPr>
            <a:picLocks noChangeAspect="1"/>
          </p:cNvPicPr>
          <p:nvPr/>
        </p:nvPicPr>
        <p:blipFill>
          <a:blip r:embed="rId8"/>
          <a:stretch>
            <a:fillRect/>
          </a:stretch>
        </p:blipFill>
        <p:spPr>
          <a:xfrm>
            <a:off x="7053409" y="2905433"/>
            <a:ext cx="521105" cy="516411"/>
          </a:xfrm>
          <a:prstGeom prst="rect">
            <a:avLst/>
          </a:prstGeom>
        </p:spPr>
      </p:pic>
      <p:pic>
        <p:nvPicPr>
          <p:cNvPr id="40" name="Imagem 39"/>
          <p:cNvPicPr>
            <a:picLocks noChangeAspect="1"/>
          </p:cNvPicPr>
          <p:nvPr/>
        </p:nvPicPr>
        <p:blipFill>
          <a:blip r:embed="rId9"/>
          <a:stretch>
            <a:fillRect/>
          </a:stretch>
        </p:blipFill>
        <p:spPr>
          <a:xfrm>
            <a:off x="6427809" y="2284039"/>
            <a:ext cx="493250" cy="493250"/>
          </a:xfrm>
          <a:prstGeom prst="rect">
            <a:avLst/>
          </a:prstGeom>
        </p:spPr>
      </p:pic>
      <p:pic>
        <p:nvPicPr>
          <p:cNvPr id="41" name="Imagem 40"/>
          <p:cNvPicPr>
            <a:picLocks noChangeAspect="1"/>
          </p:cNvPicPr>
          <p:nvPr/>
        </p:nvPicPr>
        <p:blipFill rotWithShape="1">
          <a:blip r:embed="rId10">
            <a:lum bright="70000" contrast="-70000"/>
          </a:blip>
          <a:srcRect l="11819" t="51830" r="11722"/>
          <a:stretch/>
        </p:blipFill>
        <p:spPr>
          <a:xfrm>
            <a:off x="2104800" y="4663731"/>
            <a:ext cx="2057400" cy="1045365"/>
          </a:xfrm>
          <a:prstGeom prst="rect">
            <a:avLst/>
          </a:prstGeom>
        </p:spPr>
      </p:pic>
      <p:pic>
        <p:nvPicPr>
          <p:cNvPr id="42" name="Picture 5" descr="IMG_6792"/>
          <p:cNvPicPr/>
          <p:nvPr/>
        </p:nvPicPr>
        <p:blipFill>
          <a:blip r:embed="rId11" cstate="print">
            <a:lum bright="70000" contrast="-70000"/>
            <a:extLst>
              <a:ext uri="{28A0092B-C50C-407E-A947-70E740481C1C}">
                <a14:useLocalDpi xmlns:a14="http://schemas.microsoft.com/office/drawing/2010/main" val="0"/>
              </a:ext>
            </a:extLst>
          </a:blip>
          <a:srcRect/>
          <a:stretch>
            <a:fillRect/>
          </a:stretch>
        </p:blipFill>
        <p:spPr bwMode="auto">
          <a:xfrm>
            <a:off x="5011183" y="4662519"/>
            <a:ext cx="1475631" cy="1046577"/>
          </a:xfrm>
          <a:prstGeom prst="rect">
            <a:avLst/>
          </a:prstGeom>
          <a:noFill/>
          <a:ln>
            <a:noFill/>
          </a:ln>
        </p:spPr>
      </p:pic>
      <p:sp>
        <p:nvSpPr>
          <p:cNvPr id="30" name="CaixaDeTexto 29"/>
          <p:cNvSpPr txBox="1"/>
          <p:nvPr/>
        </p:nvSpPr>
        <p:spPr>
          <a:xfrm>
            <a:off x="1790700" y="186772"/>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Agenda</a:t>
            </a:r>
          </a:p>
        </p:txBody>
      </p:sp>
      <p:pic>
        <p:nvPicPr>
          <p:cNvPr id="32" name="Picture 6" descr="I:\Marcelo Fernandes\CBMM\CBMM_vertica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692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CaixaDeTexto 17"/>
          <p:cNvSpPr txBox="1"/>
          <p:nvPr/>
        </p:nvSpPr>
        <p:spPr>
          <a:xfrm>
            <a:off x="1752600" y="228600"/>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Main Niobium Metal Impurities</a:t>
            </a:r>
          </a:p>
        </p:txBody>
      </p:sp>
      <p:grpSp>
        <p:nvGrpSpPr>
          <p:cNvPr id="6" name="Grupo 5"/>
          <p:cNvGrpSpPr/>
          <p:nvPr/>
        </p:nvGrpSpPr>
        <p:grpSpPr>
          <a:xfrm>
            <a:off x="1131985" y="1371600"/>
            <a:ext cx="6716615" cy="1299513"/>
            <a:chOff x="1131985" y="1513245"/>
            <a:chExt cx="6716615" cy="1299513"/>
          </a:xfrm>
        </p:grpSpPr>
        <p:pic>
          <p:nvPicPr>
            <p:cNvPr id="8" name="Imagem 7"/>
            <p:cNvPicPr>
              <a:picLocks noChangeAspect="1"/>
            </p:cNvPicPr>
            <p:nvPr/>
          </p:nvPicPr>
          <p:blipFill>
            <a:blip r:embed="rId4"/>
            <a:stretch>
              <a:fillRect/>
            </a:stretch>
          </p:blipFill>
          <p:spPr>
            <a:xfrm>
              <a:off x="2926689" y="1520407"/>
              <a:ext cx="1280237" cy="1268546"/>
            </a:xfrm>
            <a:prstGeom prst="rect">
              <a:avLst/>
            </a:prstGeom>
            <a:ln/>
          </p:spPr>
          <p:style>
            <a:lnRef idx="2">
              <a:schemeClr val="dk1"/>
            </a:lnRef>
            <a:fillRef idx="1">
              <a:schemeClr val="lt1"/>
            </a:fillRef>
            <a:effectRef idx="0">
              <a:schemeClr val="dk1"/>
            </a:effectRef>
            <a:fontRef idx="minor">
              <a:schemeClr val="dk1"/>
            </a:fontRef>
          </p:style>
        </p:pic>
        <p:pic>
          <p:nvPicPr>
            <p:cNvPr id="10" name="Imagem 9"/>
            <p:cNvPicPr>
              <a:picLocks noChangeAspect="1"/>
            </p:cNvPicPr>
            <p:nvPr/>
          </p:nvPicPr>
          <p:blipFill>
            <a:blip r:embed="rId5"/>
            <a:stretch>
              <a:fillRect/>
            </a:stretch>
          </p:blipFill>
          <p:spPr>
            <a:xfrm>
              <a:off x="4724400" y="1513245"/>
              <a:ext cx="1295400" cy="1289512"/>
            </a:xfrm>
            <a:prstGeom prst="rect">
              <a:avLst/>
            </a:prstGeom>
            <a:ln/>
          </p:spPr>
          <p:style>
            <a:lnRef idx="2">
              <a:schemeClr val="dk1"/>
            </a:lnRef>
            <a:fillRef idx="1">
              <a:schemeClr val="lt1"/>
            </a:fillRef>
            <a:effectRef idx="0">
              <a:schemeClr val="dk1"/>
            </a:effectRef>
            <a:fontRef idx="minor">
              <a:schemeClr val="dk1"/>
            </a:fontRef>
          </p:style>
        </p:pic>
        <p:pic>
          <p:nvPicPr>
            <p:cNvPr id="11" name="Imagem 10"/>
            <p:cNvPicPr>
              <a:picLocks noChangeAspect="1"/>
            </p:cNvPicPr>
            <p:nvPr/>
          </p:nvPicPr>
          <p:blipFill rotWithShape="1">
            <a:blip r:embed="rId6"/>
            <a:srcRect/>
            <a:stretch/>
          </p:blipFill>
          <p:spPr>
            <a:xfrm>
              <a:off x="6537274" y="1513245"/>
              <a:ext cx="1311326" cy="1299513"/>
            </a:xfrm>
            <a:prstGeom prst="rect">
              <a:avLst/>
            </a:prstGeom>
            <a:ln/>
          </p:spPr>
          <p:style>
            <a:lnRef idx="2">
              <a:schemeClr val="dk1"/>
            </a:lnRef>
            <a:fillRef idx="1">
              <a:schemeClr val="lt1"/>
            </a:fillRef>
            <a:effectRef idx="0">
              <a:schemeClr val="dk1"/>
            </a:effectRef>
            <a:fontRef idx="minor">
              <a:schemeClr val="dk1"/>
            </a:fontRef>
          </p:style>
        </p:pic>
        <p:pic>
          <p:nvPicPr>
            <p:cNvPr id="12" name="Imagem 11"/>
            <p:cNvPicPr>
              <a:picLocks noChangeAspect="1"/>
            </p:cNvPicPr>
            <p:nvPr/>
          </p:nvPicPr>
          <p:blipFill>
            <a:blip r:embed="rId7"/>
            <a:stretch>
              <a:fillRect/>
            </a:stretch>
          </p:blipFill>
          <p:spPr>
            <a:xfrm>
              <a:off x="1131985" y="1513245"/>
              <a:ext cx="1241230" cy="1241230"/>
            </a:xfrm>
            <a:prstGeom prst="rect">
              <a:avLst/>
            </a:prstGeom>
            <a:ln/>
          </p:spPr>
          <p:style>
            <a:lnRef idx="2">
              <a:schemeClr val="dk1"/>
            </a:lnRef>
            <a:fillRef idx="1">
              <a:schemeClr val="lt1"/>
            </a:fillRef>
            <a:effectRef idx="0">
              <a:schemeClr val="dk1"/>
            </a:effectRef>
            <a:fontRef idx="minor">
              <a:schemeClr val="dk1"/>
            </a:fontRef>
          </p:style>
        </p:pic>
      </p:grpSp>
      <p:pic>
        <p:nvPicPr>
          <p:cNvPr id="24" name="Picture 1047" descr="ft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61970" y="2935249"/>
            <a:ext cx="3486430" cy="20047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p:nvPr/>
        </p:nvPicPr>
        <p:blipFill>
          <a:blip r:embed="rId9">
            <a:extLst>
              <a:ext uri="{28A0092B-C50C-407E-A947-70E740481C1C}">
                <a14:useLocalDpi xmlns:a14="http://schemas.microsoft.com/office/drawing/2010/main" val="0"/>
              </a:ext>
            </a:extLst>
          </a:blip>
          <a:srcRect/>
          <a:stretch>
            <a:fillRect/>
          </a:stretch>
        </p:blipFill>
        <p:spPr bwMode="auto">
          <a:xfrm>
            <a:off x="685800" y="5026274"/>
            <a:ext cx="1992215" cy="486977"/>
          </a:xfrm>
          <a:prstGeom prst="rect">
            <a:avLst/>
          </a:prstGeom>
          <a:noFill/>
          <a:ln>
            <a:solidFill>
              <a:schemeClr val="tx1"/>
            </a:solidFill>
          </a:ln>
        </p:spPr>
      </p:pic>
      <p:sp>
        <p:nvSpPr>
          <p:cNvPr id="16" name="CaixaDeTexto 15"/>
          <p:cNvSpPr txBox="1"/>
          <p:nvPr/>
        </p:nvSpPr>
        <p:spPr>
          <a:xfrm>
            <a:off x="2780582" y="5154281"/>
            <a:ext cx="5449019" cy="307777"/>
          </a:xfrm>
          <a:prstGeom prst="rect">
            <a:avLst/>
          </a:prstGeom>
          <a:noFill/>
        </p:spPr>
        <p:txBody>
          <a:bodyPr wrap="square" rtlCol="0">
            <a:spAutoFit/>
          </a:bodyPr>
          <a:lstStyle/>
          <a:p>
            <a:r>
              <a:rPr lang="en-US" sz="1400" dirty="0" smtClean="0"/>
              <a:t>(Correlation </a:t>
            </a:r>
            <a:r>
              <a:rPr lang="en-US" sz="1400" dirty="0"/>
              <a:t>between </a:t>
            </a:r>
            <a:r>
              <a:rPr lang="en-US" sz="1400" b="1" dirty="0"/>
              <a:t>interstitial elements </a:t>
            </a:r>
            <a:r>
              <a:rPr lang="en-US" sz="1400" dirty="0"/>
              <a:t>and </a:t>
            </a:r>
            <a:r>
              <a:rPr lang="en-US" sz="1400" b="1" dirty="0"/>
              <a:t>material </a:t>
            </a:r>
            <a:r>
              <a:rPr lang="en-US" sz="1400" b="1" dirty="0" smtClean="0"/>
              <a:t>resistivity</a:t>
            </a:r>
            <a:r>
              <a:rPr lang="en-US" sz="1400" dirty="0" smtClean="0"/>
              <a:t>)</a:t>
            </a:r>
            <a:endParaRPr lang="en-US" sz="1400" dirty="0"/>
          </a:p>
        </p:txBody>
      </p:sp>
      <p:grpSp>
        <p:nvGrpSpPr>
          <p:cNvPr id="5" name="Grupo 4"/>
          <p:cNvGrpSpPr/>
          <p:nvPr/>
        </p:nvGrpSpPr>
        <p:grpSpPr>
          <a:xfrm>
            <a:off x="685801" y="5641495"/>
            <a:ext cx="5616504" cy="962026"/>
            <a:chOff x="1219200" y="5705880"/>
            <a:chExt cx="5467350" cy="804081"/>
          </a:xfrm>
        </p:grpSpPr>
        <p:pic>
          <p:nvPicPr>
            <p:cNvPr id="19" name="Picture 13"/>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5705880"/>
              <a:ext cx="5467350" cy="619125"/>
            </a:xfrm>
            <a:prstGeom prst="rect">
              <a:avLst/>
            </a:prstGeom>
            <a:noFill/>
            <a:ln>
              <a:noFill/>
            </a:ln>
          </p:spPr>
        </p:pic>
        <p:sp>
          <p:nvSpPr>
            <p:cNvPr id="2" name="CaixaDeTexto 1"/>
            <p:cNvSpPr txBox="1"/>
            <p:nvPr/>
          </p:nvSpPr>
          <p:spPr>
            <a:xfrm>
              <a:off x="1219200" y="6279129"/>
              <a:ext cx="5391150" cy="230832"/>
            </a:xfrm>
            <a:prstGeom prst="rect">
              <a:avLst/>
            </a:prstGeom>
            <a:noFill/>
          </p:spPr>
          <p:txBody>
            <a:bodyPr wrap="square" rtlCol="0">
              <a:spAutoFit/>
            </a:bodyPr>
            <a:lstStyle/>
            <a:p>
              <a:r>
                <a:rPr lang="en-US" sz="900" dirty="0"/>
                <a:t>W. Singer, A. Ermakov, X. </a:t>
              </a:r>
              <a:r>
                <a:rPr lang="en-US" sz="900" i="1" dirty="0"/>
                <a:t>Singer. RRR-Measurement Techniques on High Purity Niobium</a:t>
              </a:r>
              <a:r>
                <a:rPr lang="en-US" sz="900" dirty="0"/>
                <a:t>. TTC-Report 2010-02.</a:t>
              </a:r>
            </a:p>
          </p:txBody>
        </p:sp>
      </p:grpSp>
    </p:spTree>
    <p:extLst>
      <p:ext uri="{BB962C8B-B14F-4D97-AF65-F5344CB8AC3E}">
        <p14:creationId xmlns:p14="http://schemas.microsoft.com/office/powerpoint/2010/main" val="406265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76200" y="199039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7" name="Picture 20"/>
          <p:cNvPicPr/>
          <p:nvPr/>
        </p:nvPicPr>
        <p:blipFill>
          <a:blip r:embed="rId4">
            <a:extLst>
              <a:ext uri="{28A0092B-C50C-407E-A947-70E740481C1C}">
                <a14:useLocalDpi xmlns:a14="http://schemas.microsoft.com/office/drawing/2010/main" val="0"/>
              </a:ext>
            </a:extLst>
          </a:blip>
          <a:srcRect/>
          <a:stretch>
            <a:fillRect/>
          </a:stretch>
        </p:blipFill>
        <p:spPr bwMode="auto">
          <a:xfrm>
            <a:off x="508444" y="3078852"/>
            <a:ext cx="3743960" cy="2503805"/>
          </a:xfrm>
          <a:prstGeom prst="rect">
            <a:avLst/>
          </a:prstGeom>
          <a:noFill/>
          <a:ln>
            <a:noFill/>
          </a:ln>
        </p:spPr>
      </p:pic>
      <p:sp>
        <p:nvSpPr>
          <p:cNvPr id="6" name="Retângulo 5"/>
          <p:cNvSpPr/>
          <p:nvPr/>
        </p:nvSpPr>
        <p:spPr>
          <a:xfrm>
            <a:off x="934537" y="1348255"/>
            <a:ext cx="3369962" cy="800219"/>
          </a:xfrm>
          <a:prstGeom prst="rect">
            <a:avLst/>
          </a:prstGeom>
        </p:spPr>
        <p:txBody>
          <a:bodyPr wrap="none">
            <a:spAutoFit/>
          </a:bodyPr>
          <a:lstStyle/>
          <a:p>
            <a:pPr algn="ctr"/>
            <a:r>
              <a:rPr lang="pt-BR" b="1" dirty="0">
                <a:latin typeface="Times New Roman" panose="02020603050405020304" pitchFamily="18" charset="0"/>
                <a:ea typeface="Times New Roman" panose="02020603050405020304" pitchFamily="18" charset="0"/>
              </a:rPr>
              <a:t> (</a:t>
            </a:r>
            <a:r>
              <a:rPr lang="pt-BR" b="1" dirty="0" smtClean="0">
                <a:latin typeface="Times New Roman" panose="02020603050405020304" pitchFamily="18" charset="0"/>
                <a:ea typeface="Times New Roman" panose="02020603050405020304" pitchFamily="18" charset="0"/>
              </a:rPr>
              <a:t>ATR </a:t>
            </a:r>
            <a:r>
              <a:rPr lang="pt-BR" b="1" dirty="0" err="1" smtClean="0">
                <a:latin typeface="Times New Roman" panose="02020603050405020304" pitchFamily="18" charset="0"/>
                <a:ea typeface="Times New Roman" panose="02020603050405020304" pitchFamily="18" charset="0"/>
              </a:rPr>
              <a:t>bars</a:t>
            </a:r>
            <a:r>
              <a:rPr lang="pt-BR" b="1" dirty="0" smtClean="0">
                <a:latin typeface="Times New Roman" panose="02020603050405020304" pitchFamily="18" charset="0"/>
                <a:ea typeface="Times New Roman" panose="02020603050405020304" pitchFamily="18" charset="0"/>
              </a:rPr>
              <a:t> </a:t>
            </a:r>
            <a:r>
              <a:rPr lang="pt-BR" b="1" dirty="0">
                <a:latin typeface="Times New Roman" panose="02020603050405020304" pitchFamily="18" charset="0"/>
                <a:ea typeface="Times New Roman" panose="02020603050405020304" pitchFamily="18" charset="0"/>
              </a:rPr>
              <a:t>- Global </a:t>
            </a:r>
            <a:r>
              <a:rPr lang="pt-BR" b="1" dirty="0" err="1">
                <a:latin typeface="Times New Roman" panose="02020603050405020304" pitchFamily="18" charset="0"/>
                <a:ea typeface="Times New Roman" panose="02020603050405020304" pitchFamily="18" charset="0"/>
              </a:rPr>
              <a:t>Reaction</a:t>
            </a:r>
            <a:r>
              <a:rPr lang="pt-BR" b="1" dirty="0" smtClean="0">
                <a:latin typeface="Times New Roman" panose="02020603050405020304" pitchFamily="18" charset="0"/>
                <a:ea typeface="Times New Roman" panose="02020603050405020304" pitchFamily="18" charset="0"/>
              </a:rPr>
              <a:t>)</a:t>
            </a:r>
          </a:p>
          <a:p>
            <a:pPr algn="ctr"/>
            <a:endParaRPr lang="pt-BR" sz="1000" dirty="0" smtClean="0">
              <a:latin typeface="Times New Roman" panose="02020603050405020304" pitchFamily="18" charset="0"/>
              <a:ea typeface="Times New Roman" panose="02020603050405020304" pitchFamily="18" charset="0"/>
            </a:endParaRPr>
          </a:p>
          <a:p>
            <a:r>
              <a:rPr lang="pt-BR" dirty="0" smtClean="0">
                <a:latin typeface="Times New Roman" panose="02020603050405020304" pitchFamily="18" charset="0"/>
                <a:ea typeface="Times New Roman" panose="02020603050405020304" pitchFamily="18" charset="0"/>
              </a:rPr>
              <a:t>3 Nb</a:t>
            </a:r>
            <a:r>
              <a:rPr lang="pt-BR" baseline="-25000" dirty="0" smtClean="0">
                <a:latin typeface="Times New Roman" panose="02020603050405020304" pitchFamily="18" charset="0"/>
                <a:ea typeface="Times New Roman" panose="02020603050405020304" pitchFamily="18" charset="0"/>
              </a:rPr>
              <a:t>2</a:t>
            </a:r>
            <a:r>
              <a:rPr lang="pt-BR" dirty="0" smtClean="0">
                <a:latin typeface="Times New Roman" panose="02020603050405020304" pitchFamily="18" charset="0"/>
                <a:ea typeface="Times New Roman" panose="02020603050405020304" pitchFamily="18" charset="0"/>
              </a:rPr>
              <a:t>O</a:t>
            </a:r>
            <a:r>
              <a:rPr lang="pt-BR" baseline="-25000" dirty="0" smtClean="0">
                <a:latin typeface="Times New Roman" panose="02020603050405020304" pitchFamily="18" charset="0"/>
                <a:ea typeface="Times New Roman" panose="02020603050405020304" pitchFamily="18" charset="0"/>
              </a:rPr>
              <a:t>5</a:t>
            </a:r>
            <a:r>
              <a:rPr lang="pt-BR" dirty="0" smtClean="0">
                <a:latin typeface="Times New Roman" panose="02020603050405020304" pitchFamily="18" charset="0"/>
                <a:ea typeface="Times New Roman" panose="02020603050405020304" pitchFamily="18" charset="0"/>
              </a:rPr>
              <a:t> + </a:t>
            </a:r>
            <a:r>
              <a:rPr lang="pt-BR" dirty="0">
                <a:latin typeface="Times New Roman" panose="02020603050405020304" pitchFamily="18" charset="0"/>
                <a:ea typeface="Times New Roman" panose="02020603050405020304" pitchFamily="18" charset="0"/>
              </a:rPr>
              <a:t>10 Al = 6 Nb + 5 </a:t>
            </a:r>
            <a:r>
              <a:rPr lang="pt-BR" dirty="0" smtClean="0">
                <a:latin typeface="Times New Roman" panose="02020603050405020304" pitchFamily="18" charset="0"/>
                <a:ea typeface="Times New Roman" panose="02020603050405020304" pitchFamily="18" charset="0"/>
              </a:rPr>
              <a:t>Al</a:t>
            </a:r>
            <a:r>
              <a:rPr lang="pt-BR" baseline="-25000" dirty="0" smtClean="0">
                <a:latin typeface="Times New Roman" panose="02020603050405020304" pitchFamily="18" charset="0"/>
                <a:ea typeface="Times New Roman" panose="02020603050405020304" pitchFamily="18" charset="0"/>
              </a:rPr>
              <a:t>2</a:t>
            </a:r>
            <a:r>
              <a:rPr lang="pt-BR" dirty="0" smtClean="0">
                <a:latin typeface="Times New Roman" panose="02020603050405020304" pitchFamily="18" charset="0"/>
                <a:ea typeface="Times New Roman" panose="02020603050405020304" pitchFamily="18" charset="0"/>
              </a:rPr>
              <a:t>O</a:t>
            </a:r>
            <a:r>
              <a:rPr lang="pt-BR" baseline="-25000" dirty="0" smtClean="0">
                <a:latin typeface="Times New Roman" panose="02020603050405020304" pitchFamily="18" charset="0"/>
                <a:ea typeface="Times New Roman" panose="02020603050405020304" pitchFamily="18" charset="0"/>
              </a:rPr>
              <a:t>3</a:t>
            </a:r>
            <a:endParaRPr lang="en-US" baseline="-25000" dirty="0"/>
          </a:p>
        </p:txBody>
      </p:sp>
      <p:sp>
        <p:nvSpPr>
          <p:cNvPr id="18" name="Seta para a direita 17"/>
          <p:cNvSpPr/>
          <p:nvPr/>
        </p:nvSpPr>
        <p:spPr>
          <a:xfrm>
            <a:off x="2520263" y="2202285"/>
            <a:ext cx="541065" cy="15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ixaDeTexto 4"/>
          <p:cNvSpPr txBox="1"/>
          <p:nvPr/>
        </p:nvSpPr>
        <p:spPr>
          <a:xfrm>
            <a:off x="627174" y="2137770"/>
            <a:ext cx="1866032" cy="430887"/>
          </a:xfrm>
          <a:prstGeom prst="rect">
            <a:avLst/>
          </a:prstGeom>
          <a:noFill/>
        </p:spPr>
        <p:txBody>
          <a:bodyPr wrap="square" rtlCol="0">
            <a:spAutoFit/>
          </a:bodyPr>
          <a:lstStyle/>
          <a:p>
            <a:r>
              <a:rPr lang="en-US" sz="1100" dirty="0" smtClean="0"/>
              <a:t>(Effect of excess of Aluminum in reaction equilibrium)</a:t>
            </a:r>
          </a:p>
        </p:txBody>
      </p:sp>
      <p:sp>
        <p:nvSpPr>
          <p:cNvPr id="16" name="CaixaDeTexto 15"/>
          <p:cNvSpPr txBox="1"/>
          <p:nvPr/>
        </p:nvSpPr>
        <p:spPr>
          <a:xfrm>
            <a:off x="1790700" y="247051"/>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Oxygen in Niobium Metal</a:t>
            </a:r>
            <a:endParaRPr lang="pt-BR" dirty="0"/>
          </a:p>
        </p:txBody>
      </p:sp>
      <p:sp>
        <p:nvSpPr>
          <p:cNvPr id="19" name="Retângulo 18"/>
          <p:cNvSpPr/>
          <p:nvPr/>
        </p:nvSpPr>
        <p:spPr>
          <a:xfrm>
            <a:off x="411693" y="5683906"/>
            <a:ext cx="3937461" cy="523220"/>
          </a:xfrm>
          <a:prstGeom prst="rect">
            <a:avLst/>
          </a:prstGeom>
        </p:spPr>
        <p:txBody>
          <a:bodyPr wrap="square">
            <a:spAutoFit/>
          </a:bodyPr>
          <a:lstStyle/>
          <a:p>
            <a:r>
              <a:rPr lang="en-US" sz="1400" b="1" dirty="0" smtClean="0">
                <a:latin typeface="Times New Roman" panose="02020603050405020304" pitchFamily="18" charset="0"/>
                <a:ea typeface="Times New Roman" panose="02020603050405020304" pitchFamily="18" charset="0"/>
              </a:rPr>
              <a:t>Yield gain after 1</a:t>
            </a:r>
            <a:r>
              <a:rPr lang="en-US" sz="1400" b="1" baseline="30000" dirty="0" smtClean="0">
                <a:latin typeface="Times New Roman" panose="02020603050405020304" pitchFamily="18" charset="0"/>
                <a:ea typeface="Times New Roman" panose="02020603050405020304" pitchFamily="18" charset="0"/>
              </a:rPr>
              <a:t>st</a:t>
            </a:r>
            <a:r>
              <a:rPr lang="en-US" sz="1400" b="1" dirty="0" smtClean="0">
                <a:latin typeface="Times New Roman" panose="02020603050405020304" pitchFamily="18" charset="0"/>
                <a:ea typeface="Times New Roman" panose="02020603050405020304" pitchFamily="18" charset="0"/>
              </a:rPr>
              <a:t> melting </a:t>
            </a:r>
            <a:r>
              <a:rPr lang="en-US" sz="1400" dirty="0" smtClean="0">
                <a:latin typeface="Times New Roman" panose="02020603050405020304" pitchFamily="18" charset="0"/>
                <a:ea typeface="Times New Roman" panose="02020603050405020304" pitchFamily="18" charset="0"/>
              </a:rPr>
              <a:t>promoted by the use of aluminum in excess at the ATR reaction.</a:t>
            </a:r>
            <a:endParaRPr lang="en-US" sz="1400" b="1" dirty="0"/>
          </a:p>
        </p:txBody>
      </p:sp>
      <p:pic>
        <p:nvPicPr>
          <p:cNvPr id="22" name="Picture 26"/>
          <p:cNvPicPr/>
          <p:nvPr/>
        </p:nvPicPr>
        <p:blipFill>
          <a:blip r:embed="rId5">
            <a:extLst>
              <a:ext uri="{28A0092B-C50C-407E-A947-70E740481C1C}">
                <a14:useLocalDpi xmlns:a14="http://schemas.microsoft.com/office/drawing/2010/main" val="0"/>
              </a:ext>
            </a:extLst>
          </a:blip>
          <a:srcRect/>
          <a:stretch>
            <a:fillRect/>
          </a:stretch>
        </p:blipFill>
        <p:spPr bwMode="auto">
          <a:xfrm>
            <a:off x="5143192" y="3078852"/>
            <a:ext cx="3648060" cy="2523215"/>
          </a:xfrm>
          <a:prstGeom prst="rect">
            <a:avLst/>
          </a:prstGeom>
          <a:noFill/>
          <a:ln>
            <a:noFill/>
          </a:ln>
        </p:spPr>
      </p:pic>
      <p:sp>
        <p:nvSpPr>
          <p:cNvPr id="23" name="Retângulo 22"/>
          <p:cNvSpPr/>
          <p:nvPr/>
        </p:nvSpPr>
        <p:spPr>
          <a:xfrm>
            <a:off x="5235004" y="1132388"/>
            <a:ext cx="3556248" cy="1354217"/>
          </a:xfrm>
          <a:prstGeom prst="rect">
            <a:avLst/>
          </a:prstGeom>
        </p:spPr>
        <p:txBody>
          <a:bodyPr wrap="square">
            <a:spAutoFit/>
          </a:bodyPr>
          <a:lstStyle/>
          <a:p>
            <a:r>
              <a:rPr lang="pt-BR" b="1" dirty="0">
                <a:latin typeface="Times New Roman" panose="02020603050405020304" pitchFamily="18" charset="0"/>
                <a:ea typeface="Times New Roman" panose="02020603050405020304" pitchFamily="18" charset="0"/>
              </a:rPr>
              <a:t> </a:t>
            </a:r>
            <a:r>
              <a:rPr lang="pt-BR" b="1" dirty="0" smtClean="0">
                <a:latin typeface="Times New Roman" panose="02020603050405020304" pitchFamily="18" charset="0"/>
                <a:ea typeface="Times New Roman" panose="02020603050405020304" pitchFamily="18" charset="0"/>
              </a:rPr>
              <a:t>      (</a:t>
            </a:r>
            <a:r>
              <a:rPr lang="pt-BR" b="1" dirty="0">
                <a:latin typeface="Times New Roman" panose="02020603050405020304" pitchFamily="18" charset="0"/>
                <a:ea typeface="Times New Roman" panose="02020603050405020304" pitchFamily="18" charset="0"/>
              </a:rPr>
              <a:t>ATR – </a:t>
            </a:r>
            <a:r>
              <a:rPr lang="pt-BR" b="1" dirty="0" err="1">
                <a:latin typeface="Times New Roman" panose="02020603050405020304" pitchFamily="18" charset="0"/>
                <a:ea typeface="Times New Roman" panose="02020603050405020304" pitchFamily="18" charset="0"/>
              </a:rPr>
              <a:t>Reduction</a:t>
            </a:r>
            <a:r>
              <a:rPr lang="pt-BR" b="1" dirty="0">
                <a:latin typeface="Times New Roman" panose="02020603050405020304" pitchFamily="18" charset="0"/>
                <a:ea typeface="Times New Roman" panose="02020603050405020304" pitchFamily="18" charset="0"/>
              </a:rPr>
              <a:t> </a:t>
            </a:r>
            <a:r>
              <a:rPr lang="pt-BR" b="1" dirty="0" err="1">
                <a:latin typeface="Times New Roman" panose="02020603050405020304" pitchFamily="18" charset="0"/>
                <a:ea typeface="Times New Roman" panose="02020603050405020304" pitchFamily="18" charset="0"/>
              </a:rPr>
              <a:t>Steps</a:t>
            </a:r>
            <a:r>
              <a:rPr lang="pt-BR" b="1" dirty="0">
                <a:latin typeface="Times New Roman" panose="02020603050405020304" pitchFamily="18" charset="0"/>
                <a:ea typeface="Times New Roman" panose="02020603050405020304" pitchFamily="18" charset="0"/>
              </a:rPr>
              <a:t>)</a:t>
            </a:r>
          </a:p>
          <a:p>
            <a:endParaRPr lang="pt-BR" sz="800" b="1" dirty="0">
              <a:latin typeface="Times New Roman" panose="02020603050405020304" pitchFamily="18" charset="0"/>
              <a:ea typeface="Times New Roman" panose="02020603050405020304" pitchFamily="18" charset="0"/>
            </a:endParaRPr>
          </a:p>
          <a:p>
            <a:r>
              <a:rPr lang="pt-BR" dirty="0">
                <a:latin typeface="Times New Roman" panose="02020603050405020304" pitchFamily="18" charset="0"/>
                <a:ea typeface="Times New Roman" panose="02020603050405020304" pitchFamily="18" charset="0"/>
              </a:rPr>
              <a:t>3 Nb</a:t>
            </a:r>
            <a:r>
              <a:rPr lang="pt-BR" baseline="-25000" dirty="0">
                <a:latin typeface="Times New Roman" panose="02020603050405020304" pitchFamily="18" charset="0"/>
                <a:ea typeface="Times New Roman" panose="02020603050405020304" pitchFamily="18" charset="0"/>
              </a:rPr>
              <a:t>2</a:t>
            </a:r>
            <a:r>
              <a:rPr lang="pt-BR" dirty="0">
                <a:latin typeface="Times New Roman" panose="02020603050405020304" pitchFamily="18" charset="0"/>
                <a:ea typeface="Times New Roman" panose="02020603050405020304" pitchFamily="18" charset="0"/>
              </a:rPr>
              <a:t>O</a:t>
            </a:r>
            <a:r>
              <a:rPr lang="pt-BR" baseline="-25000" dirty="0">
                <a:latin typeface="Times New Roman" panose="02020603050405020304" pitchFamily="18" charset="0"/>
                <a:ea typeface="Times New Roman" panose="02020603050405020304" pitchFamily="18" charset="0"/>
              </a:rPr>
              <a:t>5</a:t>
            </a:r>
            <a:r>
              <a:rPr lang="pt-BR" dirty="0">
                <a:latin typeface="Times New Roman" panose="02020603050405020304" pitchFamily="18" charset="0"/>
                <a:ea typeface="Times New Roman" panose="02020603050405020304" pitchFamily="18" charset="0"/>
              </a:rPr>
              <a:t> + 2 Al = 6 NbO</a:t>
            </a:r>
            <a:r>
              <a:rPr lang="pt-BR" baseline="-25000" dirty="0">
                <a:latin typeface="Times New Roman" panose="02020603050405020304" pitchFamily="18" charset="0"/>
                <a:ea typeface="Times New Roman" panose="02020603050405020304" pitchFamily="18" charset="0"/>
              </a:rPr>
              <a:t>2</a:t>
            </a:r>
            <a:r>
              <a:rPr lang="pt-BR" dirty="0">
                <a:latin typeface="Times New Roman" panose="02020603050405020304" pitchFamily="18" charset="0"/>
                <a:ea typeface="Times New Roman" panose="02020603050405020304" pitchFamily="18" charset="0"/>
              </a:rPr>
              <a:t> + Al</a:t>
            </a:r>
            <a:r>
              <a:rPr lang="pt-BR" baseline="-25000" dirty="0">
                <a:latin typeface="Times New Roman" panose="02020603050405020304" pitchFamily="18" charset="0"/>
                <a:ea typeface="Times New Roman" panose="02020603050405020304" pitchFamily="18" charset="0"/>
              </a:rPr>
              <a:t>2</a:t>
            </a:r>
            <a:r>
              <a:rPr lang="pt-BR" dirty="0">
                <a:latin typeface="Times New Roman" panose="02020603050405020304" pitchFamily="18" charset="0"/>
                <a:ea typeface="Times New Roman" panose="02020603050405020304" pitchFamily="18" charset="0"/>
              </a:rPr>
              <a:t>O</a:t>
            </a:r>
            <a:r>
              <a:rPr lang="pt-BR" baseline="-25000" dirty="0">
                <a:latin typeface="Times New Roman" panose="02020603050405020304" pitchFamily="18" charset="0"/>
                <a:ea typeface="Times New Roman" panose="02020603050405020304" pitchFamily="18" charset="0"/>
              </a:rPr>
              <a:t>3</a:t>
            </a:r>
            <a:r>
              <a:rPr lang="pt-BR" dirty="0">
                <a:latin typeface="Times New Roman" panose="02020603050405020304" pitchFamily="18" charset="0"/>
                <a:ea typeface="Times New Roman" panose="02020603050405020304" pitchFamily="18" charset="0"/>
              </a:rPr>
              <a:t> </a:t>
            </a:r>
          </a:p>
          <a:p>
            <a:r>
              <a:rPr lang="pt-BR" dirty="0">
                <a:latin typeface="Times New Roman" panose="02020603050405020304" pitchFamily="18" charset="0"/>
                <a:ea typeface="Times New Roman" panose="02020603050405020304" pitchFamily="18" charset="0"/>
              </a:rPr>
              <a:t>3 NbO</a:t>
            </a:r>
            <a:r>
              <a:rPr lang="pt-BR" baseline="-25000" dirty="0">
                <a:latin typeface="Times New Roman" panose="02020603050405020304" pitchFamily="18" charset="0"/>
                <a:ea typeface="Times New Roman" panose="02020603050405020304" pitchFamily="18" charset="0"/>
              </a:rPr>
              <a:t>2</a:t>
            </a:r>
            <a:r>
              <a:rPr lang="pt-BR" dirty="0">
                <a:latin typeface="Times New Roman" panose="02020603050405020304" pitchFamily="18" charset="0"/>
                <a:ea typeface="Times New Roman" panose="02020603050405020304" pitchFamily="18" charset="0"/>
              </a:rPr>
              <a:t> + 2 Al = 3 </a:t>
            </a:r>
            <a:r>
              <a:rPr lang="pt-BR" dirty="0" err="1">
                <a:latin typeface="Times New Roman" panose="02020603050405020304" pitchFamily="18" charset="0"/>
                <a:ea typeface="Times New Roman" panose="02020603050405020304" pitchFamily="18" charset="0"/>
              </a:rPr>
              <a:t>NbO</a:t>
            </a:r>
            <a:r>
              <a:rPr lang="pt-BR" dirty="0">
                <a:latin typeface="Times New Roman" panose="02020603050405020304" pitchFamily="18" charset="0"/>
                <a:ea typeface="Times New Roman" panose="02020603050405020304" pitchFamily="18" charset="0"/>
              </a:rPr>
              <a:t> + Al</a:t>
            </a:r>
            <a:r>
              <a:rPr lang="pt-BR" baseline="-25000" dirty="0">
                <a:latin typeface="Times New Roman" panose="02020603050405020304" pitchFamily="18" charset="0"/>
                <a:ea typeface="Times New Roman" panose="02020603050405020304" pitchFamily="18" charset="0"/>
              </a:rPr>
              <a:t>2</a:t>
            </a:r>
            <a:r>
              <a:rPr lang="pt-BR" dirty="0">
                <a:latin typeface="Times New Roman" panose="02020603050405020304" pitchFamily="18" charset="0"/>
                <a:ea typeface="Times New Roman" panose="02020603050405020304" pitchFamily="18" charset="0"/>
              </a:rPr>
              <a:t>O</a:t>
            </a:r>
            <a:r>
              <a:rPr lang="pt-BR" baseline="-25000" dirty="0">
                <a:latin typeface="Times New Roman" panose="02020603050405020304" pitchFamily="18" charset="0"/>
                <a:ea typeface="Times New Roman" panose="02020603050405020304" pitchFamily="18" charset="0"/>
              </a:rPr>
              <a:t>3</a:t>
            </a:r>
          </a:p>
          <a:p>
            <a:r>
              <a:rPr lang="pt-BR" dirty="0">
                <a:latin typeface="Times New Roman" panose="02020603050405020304" pitchFamily="18" charset="0"/>
                <a:ea typeface="Times New Roman" panose="02020603050405020304" pitchFamily="18" charset="0"/>
              </a:rPr>
              <a:t>3 </a:t>
            </a:r>
            <a:r>
              <a:rPr lang="pt-BR" dirty="0" err="1">
                <a:latin typeface="Times New Roman" panose="02020603050405020304" pitchFamily="18" charset="0"/>
                <a:ea typeface="Times New Roman" panose="02020603050405020304" pitchFamily="18" charset="0"/>
              </a:rPr>
              <a:t>NbO</a:t>
            </a:r>
            <a:r>
              <a:rPr lang="pt-BR" dirty="0">
                <a:latin typeface="Times New Roman" panose="02020603050405020304" pitchFamily="18" charset="0"/>
                <a:ea typeface="Times New Roman" panose="02020603050405020304" pitchFamily="18" charset="0"/>
              </a:rPr>
              <a:t> + 2 Al = 3 Nb + Al</a:t>
            </a:r>
            <a:r>
              <a:rPr lang="pt-BR" baseline="-25000" dirty="0">
                <a:latin typeface="Times New Roman" panose="02020603050405020304" pitchFamily="18" charset="0"/>
                <a:ea typeface="Times New Roman" panose="02020603050405020304" pitchFamily="18" charset="0"/>
              </a:rPr>
              <a:t>2</a:t>
            </a:r>
            <a:r>
              <a:rPr lang="pt-BR" dirty="0">
                <a:latin typeface="Times New Roman" panose="02020603050405020304" pitchFamily="18" charset="0"/>
                <a:ea typeface="Times New Roman" panose="02020603050405020304" pitchFamily="18" charset="0"/>
              </a:rPr>
              <a:t>O</a:t>
            </a:r>
            <a:r>
              <a:rPr lang="pt-BR" baseline="-25000" dirty="0">
                <a:latin typeface="Times New Roman" panose="02020603050405020304" pitchFamily="18" charset="0"/>
                <a:ea typeface="Times New Roman" panose="02020603050405020304" pitchFamily="18" charset="0"/>
              </a:rPr>
              <a:t>3</a:t>
            </a:r>
            <a:r>
              <a:rPr lang="pt-BR" dirty="0">
                <a:latin typeface="Times New Roman" panose="02020603050405020304" pitchFamily="18" charset="0"/>
                <a:ea typeface="Times New Roman" panose="02020603050405020304" pitchFamily="18" charset="0"/>
              </a:rPr>
              <a:t> </a:t>
            </a:r>
          </a:p>
        </p:txBody>
      </p:sp>
      <p:sp>
        <p:nvSpPr>
          <p:cNvPr id="2" name="Chave esquerda 1"/>
          <p:cNvSpPr/>
          <p:nvPr/>
        </p:nvSpPr>
        <p:spPr>
          <a:xfrm>
            <a:off x="4442376" y="1578557"/>
            <a:ext cx="470255" cy="859034"/>
          </a:xfrm>
          <a:prstGeom prst="lef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tângulo 6"/>
          <p:cNvSpPr/>
          <p:nvPr/>
        </p:nvSpPr>
        <p:spPr>
          <a:xfrm>
            <a:off x="4797540" y="5680159"/>
            <a:ext cx="4572000" cy="523220"/>
          </a:xfrm>
          <a:prstGeom prst="rect">
            <a:avLst/>
          </a:prstGeom>
        </p:spPr>
        <p:txBody>
          <a:bodyPr>
            <a:spAutoFit/>
          </a:bodyPr>
          <a:lstStyle/>
          <a:p>
            <a:r>
              <a:rPr lang="en-US" sz="1400" b="1" dirty="0" smtClean="0">
                <a:latin typeface="Times New Roman" panose="02020603050405020304" pitchFamily="18" charset="0"/>
                <a:ea typeface="Times New Roman" panose="02020603050405020304" pitchFamily="18" charset="0"/>
              </a:rPr>
              <a:t>Lower oxygen content after 3</a:t>
            </a:r>
            <a:r>
              <a:rPr lang="en-US" sz="1400" b="1" baseline="30000" dirty="0" smtClean="0">
                <a:latin typeface="Times New Roman" panose="02020603050405020304" pitchFamily="18" charset="0"/>
                <a:ea typeface="Times New Roman" panose="02020603050405020304" pitchFamily="18" charset="0"/>
              </a:rPr>
              <a:t>rd</a:t>
            </a:r>
            <a:r>
              <a:rPr lang="en-US" sz="1400" b="1" dirty="0" smtClean="0">
                <a:latin typeface="Times New Roman" panose="02020603050405020304" pitchFamily="18" charset="0"/>
                <a:ea typeface="Times New Roman" panose="02020603050405020304" pitchFamily="18" charset="0"/>
              </a:rPr>
              <a:t> melting </a:t>
            </a:r>
            <a:r>
              <a:rPr lang="en-US" sz="1400" dirty="0">
                <a:latin typeface="Times New Roman" panose="02020603050405020304" pitchFamily="18" charset="0"/>
                <a:ea typeface="Times New Roman" panose="02020603050405020304" pitchFamily="18" charset="0"/>
              </a:rPr>
              <a:t>promoted </a:t>
            </a:r>
            <a:r>
              <a:rPr lang="en-US" sz="1400" dirty="0" smtClean="0">
                <a:latin typeface="Times New Roman" panose="02020603050405020304" pitchFamily="18" charset="0"/>
                <a:ea typeface="Times New Roman" panose="02020603050405020304" pitchFamily="18" charset="0"/>
              </a:rPr>
              <a:t>by the </a:t>
            </a:r>
            <a:r>
              <a:rPr lang="en-US" sz="1400" dirty="0">
                <a:latin typeface="Times New Roman" panose="02020603050405020304" pitchFamily="18" charset="0"/>
                <a:ea typeface="Times New Roman" panose="02020603050405020304" pitchFamily="18" charset="0"/>
              </a:rPr>
              <a:t>use of aluminum in excess at the ATR </a:t>
            </a:r>
            <a:r>
              <a:rPr lang="en-US" sz="1400" dirty="0" smtClean="0">
                <a:latin typeface="Times New Roman" panose="02020603050405020304" pitchFamily="18" charset="0"/>
                <a:ea typeface="Times New Roman" panose="02020603050405020304" pitchFamily="18" charset="0"/>
              </a:rPr>
              <a:t>reaction.</a:t>
            </a:r>
            <a:endParaRPr lang="en-US" sz="1400" b="1" dirty="0"/>
          </a:p>
        </p:txBody>
      </p:sp>
      <p:sp>
        <p:nvSpPr>
          <p:cNvPr id="36" name="Seta para a direita 35"/>
          <p:cNvSpPr/>
          <p:nvPr/>
        </p:nvSpPr>
        <p:spPr>
          <a:xfrm rot="5400000">
            <a:off x="4858695" y="1980346"/>
            <a:ext cx="541065" cy="15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eta para a direita 36"/>
          <p:cNvSpPr/>
          <p:nvPr/>
        </p:nvSpPr>
        <p:spPr>
          <a:xfrm>
            <a:off x="6542475" y="2561584"/>
            <a:ext cx="541065" cy="15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ângulo 7"/>
          <p:cNvSpPr/>
          <p:nvPr/>
        </p:nvSpPr>
        <p:spPr>
          <a:xfrm>
            <a:off x="1981200" y="1788533"/>
            <a:ext cx="609600" cy="34923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58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5" grpId="0"/>
      <p:bldP spid="19" grpId="0"/>
      <p:bldP spid="23" grpId="0"/>
      <p:bldP spid="2" grpId="0" animBg="1"/>
      <p:bldP spid="7" grpId="0"/>
      <p:bldP spid="36" grpId="0" animBg="1"/>
      <p:bldP spid="3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4" name="Picture 19"/>
          <p:cNvPicPr/>
          <p:nvPr/>
        </p:nvPicPr>
        <p:blipFill>
          <a:blip r:embed="rId4">
            <a:extLst>
              <a:ext uri="{28A0092B-C50C-407E-A947-70E740481C1C}">
                <a14:useLocalDpi xmlns:a14="http://schemas.microsoft.com/office/drawing/2010/main" val="0"/>
              </a:ext>
            </a:extLst>
          </a:blip>
          <a:srcRect/>
          <a:stretch>
            <a:fillRect/>
          </a:stretch>
        </p:blipFill>
        <p:spPr bwMode="auto">
          <a:xfrm>
            <a:off x="623888" y="3166011"/>
            <a:ext cx="3886200" cy="2496974"/>
          </a:xfrm>
          <a:prstGeom prst="rect">
            <a:avLst/>
          </a:prstGeom>
          <a:noFill/>
          <a:ln>
            <a:noFill/>
          </a:ln>
        </p:spPr>
      </p:pic>
      <p:pic>
        <p:nvPicPr>
          <p:cNvPr id="16" name="Picture 18"/>
          <p:cNvPicPr/>
          <p:nvPr/>
        </p:nvPicPr>
        <p:blipFill>
          <a:blip r:embed="rId5">
            <a:extLst>
              <a:ext uri="{28A0092B-C50C-407E-A947-70E740481C1C}">
                <a14:useLocalDpi xmlns:a14="http://schemas.microsoft.com/office/drawing/2010/main" val="0"/>
              </a:ext>
            </a:extLst>
          </a:blip>
          <a:srcRect/>
          <a:stretch>
            <a:fillRect/>
          </a:stretch>
        </p:blipFill>
        <p:spPr bwMode="auto">
          <a:xfrm>
            <a:off x="4862694" y="3164585"/>
            <a:ext cx="3888000" cy="2498400"/>
          </a:xfrm>
          <a:prstGeom prst="rect">
            <a:avLst/>
          </a:prstGeom>
          <a:noFill/>
          <a:ln>
            <a:noFill/>
          </a:ln>
        </p:spPr>
      </p:pic>
      <p:pic>
        <p:nvPicPr>
          <p:cNvPr id="12" name="Picture 14"/>
          <p:cNvPicPr/>
          <p:nvPr/>
        </p:nvPicPr>
        <p:blipFill>
          <a:blip r:embed="rId6">
            <a:extLst>
              <a:ext uri="{28A0092B-C50C-407E-A947-70E740481C1C}">
                <a14:useLocalDpi xmlns:a14="http://schemas.microsoft.com/office/drawing/2010/main" val="0"/>
              </a:ext>
            </a:extLst>
          </a:blip>
          <a:srcRect/>
          <a:stretch>
            <a:fillRect/>
          </a:stretch>
        </p:blipFill>
        <p:spPr bwMode="auto">
          <a:xfrm>
            <a:off x="1219200" y="1390176"/>
            <a:ext cx="1905000" cy="499378"/>
          </a:xfrm>
          <a:prstGeom prst="rect">
            <a:avLst/>
          </a:prstGeom>
          <a:noFill/>
          <a:ln>
            <a:noFill/>
          </a:ln>
        </p:spPr>
      </p:pic>
      <p:sp>
        <p:nvSpPr>
          <p:cNvPr id="5" name="CaixaDeTexto 4"/>
          <p:cNvSpPr txBox="1"/>
          <p:nvPr/>
        </p:nvSpPr>
        <p:spPr>
          <a:xfrm>
            <a:off x="3276600" y="1515209"/>
            <a:ext cx="502920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(Correlation </a:t>
            </a:r>
            <a:r>
              <a:rPr lang="en-US" sz="1400" dirty="0">
                <a:latin typeface="Times New Roman" panose="02020603050405020304" pitchFamily="18" charset="0"/>
                <a:cs typeface="Times New Roman" panose="02020603050405020304" pitchFamily="18" charset="0"/>
              </a:rPr>
              <a:t>between interstitial elements and material </a:t>
            </a:r>
            <a:r>
              <a:rPr lang="en-US" sz="1400" dirty="0" smtClean="0">
                <a:latin typeface="Times New Roman" panose="02020603050405020304" pitchFamily="18" charset="0"/>
                <a:cs typeface="Times New Roman" panose="02020603050405020304" pitchFamily="18" charset="0"/>
              </a:rPr>
              <a:t>resistivity)</a:t>
            </a:r>
            <a:endParaRPr lang="en-US" sz="1400" dirty="0">
              <a:latin typeface="Times New Roman" panose="02020603050405020304" pitchFamily="18" charset="0"/>
              <a:cs typeface="Times New Roman" panose="02020603050405020304" pitchFamily="18" charset="0"/>
            </a:endParaRPr>
          </a:p>
        </p:txBody>
      </p:sp>
      <p:sp>
        <p:nvSpPr>
          <p:cNvPr id="15" name="CaixaDeTexto 14"/>
          <p:cNvSpPr txBox="1"/>
          <p:nvPr/>
        </p:nvSpPr>
        <p:spPr>
          <a:xfrm>
            <a:off x="1869577" y="219819"/>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Nitrogen in Niobium Metal</a:t>
            </a:r>
            <a:endParaRPr lang="pt-BR" dirty="0"/>
          </a:p>
        </p:txBody>
      </p:sp>
      <p:grpSp>
        <p:nvGrpSpPr>
          <p:cNvPr id="8" name="Grupo 7"/>
          <p:cNvGrpSpPr/>
          <p:nvPr/>
        </p:nvGrpSpPr>
        <p:grpSpPr>
          <a:xfrm>
            <a:off x="1416653" y="2076588"/>
            <a:ext cx="5762625" cy="751342"/>
            <a:chOff x="1219200" y="1916908"/>
            <a:chExt cx="5467350" cy="619125"/>
          </a:xfrm>
        </p:grpSpPr>
        <p:pic>
          <p:nvPicPr>
            <p:cNvPr id="13" name="Picture 13"/>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916908"/>
              <a:ext cx="5467350" cy="619125"/>
            </a:xfrm>
            <a:prstGeom prst="rect">
              <a:avLst/>
            </a:prstGeom>
            <a:noFill/>
            <a:ln>
              <a:noFill/>
            </a:ln>
          </p:spPr>
        </p:pic>
        <p:sp>
          <p:nvSpPr>
            <p:cNvPr id="6" name="Retângulo 5"/>
            <p:cNvSpPr/>
            <p:nvPr/>
          </p:nvSpPr>
          <p:spPr>
            <a:xfrm>
              <a:off x="3962400" y="1950082"/>
              <a:ext cx="685800" cy="5633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CaixaDeTexto 18"/>
          <p:cNvSpPr txBox="1"/>
          <p:nvPr/>
        </p:nvSpPr>
        <p:spPr>
          <a:xfrm>
            <a:off x="600141" y="5686899"/>
            <a:ext cx="3890221" cy="307777"/>
          </a:xfrm>
          <a:prstGeom prst="rect">
            <a:avLst/>
          </a:prstGeom>
          <a:noFill/>
        </p:spPr>
        <p:txBody>
          <a:bodyPr wrap="square" rtlCol="0">
            <a:spAutoFit/>
          </a:bodyPr>
          <a:lstStyle/>
          <a:p>
            <a:r>
              <a:rPr lang="en-US" sz="1400" dirty="0">
                <a:latin typeface="Times New Roman" panose="02020603050405020304" pitchFamily="18" charset="0"/>
                <a:ea typeface="Times New Roman" panose="02020603050405020304" pitchFamily="18" charset="0"/>
              </a:rPr>
              <a:t>CBMM’s </a:t>
            </a:r>
            <a:r>
              <a:rPr lang="en-US" sz="1400" b="1" dirty="0">
                <a:latin typeface="Times New Roman" panose="02020603050405020304" pitchFamily="18" charset="0"/>
                <a:ea typeface="Times New Roman" panose="02020603050405020304" pitchFamily="18" charset="0"/>
              </a:rPr>
              <a:t>3</a:t>
            </a:r>
            <a:r>
              <a:rPr lang="en-US" sz="1400" b="1" baseline="30000" dirty="0">
                <a:latin typeface="Times New Roman" panose="02020603050405020304" pitchFamily="18" charset="0"/>
                <a:ea typeface="Times New Roman" panose="02020603050405020304" pitchFamily="18" charset="0"/>
              </a:rPr>
              <a:t>rd</a:t>
            </a:r>
            <a:r>
              <a:rPr lang="en-US" sz="1400" b="1" dirty="0">
                <a:latin typeface="Times New Roman" panose="02020603050405020304" pitchFamily="18" charset="0"/>
                <a:ea typeface="Times New Roman" panose="02020603050405020304" pitchFamily="18" charset="0"/>
              </a:rPr>
              <a:t> melt ingot </a:t>
            </a:r>
            <a:r>
              <a:rPr lang="en-US" sz="1400" dirty="0">
                <a:latin typeface="Times New Roman" panose="02020603050405020304" pitchFamily="18" charset="0"/>
                <a:ea typeface="Times New Roman" panose="02020603050405020304" pitchFamily="18" charset="0"/>
              </a:rPr>
              <a:t>production data in </a:t>
            </a:r>
            <a:r>
              <a:rPr lang="en-US" sz="1400" dirty="0" smtClean="0">
                <a:latin typeface="Times New Roman" panose="02020603050405020304" pitchFamily="18" charset="0"/>
                <a:ea typeface="Times New Roman" panose="02020603050405020304" pitchFamily="18" charset="0"/>
              </a:rPr>
              <a:t>2015.</a:t>
            </a:r>
            <a:endParaRPr lang="en-US" sz="1400" dirty="0">
              <a:latin typeface="Times New Roman" panose="02020603050405020304" pitchFamily="18" charset="0"/>
              <a:ea typeface="Times New Roman" panose="02020603050405020304" pitchFamily="18" charset="0"/>
            </a:endParaRPr>
          </a:p>
        </p:txBody>
      </p:sp>
      <p:sp>
        <p:nvSpPr>
          <p:cNvPr id="20" name="CaixaDeTexto 19"/>
          <p:cNvSpPr txBox="1"/>
          <p:nvPr/>
        </p:nvSpPr>
        <p:spPr>
          <a:xfrm>
            <a:off x="4829175" y="5686899"/>
            <a:ext cx="3857625" cy="523220"/>
          </a:xfrm>
          <a:prstGeom prst="rect">
            <a:avLst/>
          </a:prstGeom>
          <a:noFill/>
        </p:spPr>
        <p:txBody>
          <a:bodyPr wrap="square" rtlCol="0">
            <a:spAutoFit/>
          </a:bodyPr>
          <a:lstStyle/>
          <a:p>
            <a:r>
              <a:rPr lang="en-US" sz="1400" dirty="0" smtClean="0">
                <a:latin typeface="Times New Roman" panose="02020603050405020304" pitchFamily="18" charset="0"/>
                <a:ea typeface="Times New Roman" panose="02020603050405020304" pitchFamily="18" charset="0"/>
              </a:rPr>
              <a:t>Nitrogen results from CBMM’s </a:t>
            </a:r>
            <a:r>
              <a:rPr lang="en-US" sz="1400" dirty="0">
                <a:latin typeface="Times New Roman" panose="02020603050405020304" pitchFamily="18" charset="0"/>
                <a:ea typeface="Times New Roman" panose="02020603050405020304" pitchFamily="18" charset="0"/>
              </a:rPr>
              <a:t>development in </a:t>
            </a:r>
            <a:r>
              <a:rPr lang="en-US" sz="1400" b="1" dirty="0">
                <a:latin typeface="Times New Roman" panose="02020603050405020304" pitchFamily="18" charset="0"/>
                <a:ea typeface="Times New Roman" panose="02020603050405020304" pitchFamily="18" charset="0"/>
              </a:rPr>
              <a:t>ATR</a:t>
            </a:r>
            <a:r>
              <a:rPr lang="en-US" sz="1400" dirty="0">
                <a:latin typeface="Times New Roman" panose="02020603050405020304" pitchFamily="18" charset="0"/>
                <a:ea typeface="Times New Roman" panose="02020603050405020304" pitchFamily="18" charset="0"/>
              </a:rPr>
              <a:t> </a:t>
            </a:r>
            <a:r>
              <a:rPr lang="en-US" sz="1400" dirty="0" smtClean="0">
                <a:latin typeface="Times New Roman" panose="02020603050405020304" pitchFamily="18" charset="0"/>
                <a:ea typeface="Times New Roman" panose="02020603050405020304" pitchFamily="18" charset="0"/>
              </a:rPr>
              <a:t>production.</a:t>
            </a:r>
            <a:endParaRPr lang="en-US" sz="1400" dirty="0">
              <a:latin typeface="Times New Roman" panose="02020603050405020304" pitchFamily="18" charset="0"/>
              <a:ea typeface="Times New Roman" panose="02020603050405020304" pitchFamily="18" charset="0"/>
            </a:endParaRPr>
          </a:p>
        </p:txBody>
      </p:sp>
      <p:sp>
        <p:nvSpPr>
          <p:cNvPr id="2" name="Retângulo 1"/>
          <p:cNvSpPr/>
          <p:nvPr/>
        </p:nvSpPr>
        <p:spPr>
          <a:xfrm>
            <a:off x="1896894" y="5275543"/>
            <a:ext cx="317411" cy="185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tângulo 20"/>
          <p:cNvSpPr/>
          <p:nvPr/>
        </p:nvSpPr>
        <p:spPr>
          <a:xfrm>
            <a:off x="5332324" y="5279855"/>
            <a:ext cx="612952" cy="1856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Imagem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5436" y="3547011"/>
            <a:ext cx="801271" cy="617308"/>
          </a:xfrm>
          <a:prstGeom prst="rect">
            <a:avLst/>
          </a:prstGeom>
        </p:spPr>
      </p:pic>
      <p:pic>
        <p:nvPicPr>
          <p:cNvPr id="24" name="Picture 1047" descr="ft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03953" y="3547011"/>
            <a:ext cx="830651" cy="61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aixaDeTexto 24"/>
          <p:cNvSpPr txBox="1"/>
          <p:nvPr/>
        </p:nvSpPr>
        <p:spPr>
          <a:xfrm>
            <a:off x="6523008" y="4223786"/>
            <a:ext cx="2133600" cy="646331"/>
          </a:xfrm>
          <a:prstGeom prst="rect">
            <a:avLst/>
          </a:prstGeom>
          <a:noFill/>
        </p:spPr>
        <p:txBody>
          <a:bodyPr wrap="square" rtlCol="0">
            <a:spAutoFit/>
          </a:bodyPr>
          <a:lstStyle/>
          <a:p>
            <a:r>
              <a:rPr lang="pt-BR" dirty="0" err="1" smtClean="0"/>
              <a:t>Nitrogen</a:t>
            </a:r>
            <a:r>
              <a:rPr lang="pt-BR" dirty="0" smtClean="0"/>
              <a:t> &lt; 10 </a:t>
            </a:r>
            <a:r>
              <a:rPr lang="pt-BR" dirty="0" err="1" smtClean="0"/>
              <a:t>ppm</a:t>
            </a:r>
            <a:r>
              <a:rPr lang="pt-BR" dirty="0" smtClean="0"/>
              <a:t> in ATR </a:t>
            </a:r>
            <a:r>
              <a:rPr lang="pt-BR" dirty="0" err="1" smtClean="0"/>
              <a:t>bars</a:t>
            </a:r>
            <a:endParaRPr lang="en-US" dirty="0"/>
          </a:p>
        </p:txBody>
      </p:sp>
      <p:sp>
        <p:nvSpPr>
          <p:cNvPr id="26" name="CaixaDeTexto 25"/>
          <p:cNvSpPr txBox="1"/>
          <p:nvPr/>
        </p:nvSpPr>
        <p:spPr>
          <a:xfrm>
            <a:off x="1392211" y="2766361"/>
            <a:ext cx="5538225" cy="276174"/>
          </a:xfrm>
          <a:prstGeom prst="rect">
            <a:avLst/>
          </a:prstGeom>
          <a:noFill/>
        </p:spPr>
        <p:txBody>
          <a:bodyPr wrap="square" rtlCol="0">
            <a:spAutoFit/>
          </a:bodyPr>
          <a:lstStyle/>
          <a:p>
            <a:r>
              <a:rPr lang="en-US" sz="900" dirty="0"/>
              <a:t>W. Singer, A. Ermakov, X. </a:t>
            </a:r>
            <a:r>
              <a:rPr lang="en-US" sz="900" i="1" dirty="0"/>
              <a:t>Singer. RRR-Measurement Techniques on High Purity Niobium</a:t>
            </a:r>
            <a:r>
              <a:rPr lang="en-US" sz="900" dirty="0"/>
              <a:t>. TTC-Report 2010-02.</a:t>
            </a:r>
          </a:p>
        </p:txBody>
      </p:sp>
    </p:spTree>
    <p:extLst>
      <p:ext uri="{BB962C8B-B14F-4D97-AF65-F5344CB8AC3E}">
        <p14:creationId xmlns:p14="http://schemas.microsoft.com/office/powerpoint/2010/main" val="154809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 grpId="0" animBg="1"/>
      <p:bldP spid="21" grpId="0" animBg="1"/>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2" name="Imagem 11"/>
          <p:cNvPicPr/>
          <p:nvPr/>
        </p:nvPicPr>
        <p:blipFill>
          <a:blip r:embed="rId4">
            <a:extLst>
              <a:ext uri="{28A0092B-C50C-407E-A947-70E740481C1C}">
                <a14:useLocalDpi xmlns:a14="http://schemas.microsoft.com/office/drawing/2010/main" val="0"/>
              </a:ext>
            </a:extLst>
          </a:blip>
          <a:srcRect/>
          <a:stretch>
            <a:fillRect/>
          </a:stretch>
        </p:blipFill>
        <p:spPr bwMode="auto">
          <a:xfrm>
            <a:off x="609601" y="1647143"/>
            <a:ext cx="3699510" cy="2466340"/>
          </a:xfrm>
          <a:prstGeom prst="rect">
            <a:avLst/>
          </a:prstGeom>
          <a:noFill/>
          <a:ln>
            <a:noFill/>
          </a:ln>
        </p:spPr>
      </p:pic>
      <p:pic>
        <p:nvPicPr>
          <p:cNvPr id="13" name="Imagem 12"/>
          <p:cNvPicPr/>
          <p:nvPr/>
        </p:nvPicPr>
        <p:blipFill>
          <a:blip r:embed="rId5">
            <a:extLst>
              <a:ext uri="{28A0092B-C50C-407E-A947-70E740481C1C}">
                <a14:useLocalDpi xmlns:a14="http://schemas.microsoft.com/office/drawing/2010/main" val="0"/>
              </a:ext>
            </a:extLst>
          </a:blip>
          <a:srcRect/>
          <a:stretch>
            <a:fillRect/>
          </a:stretch>
        </p:blipFill>
        <p:spPr bwMode="auto">
          <a:xfrm>
            <a:off x="5076488" y="1647143"/>
            <a:ext cx="3700800" cy="2466000"/>
          </a:xfrm>
          <a:prstGeom prst="rect">
            <a:avLst/>
          </a:prstGeom>
          <a:noFill/>
          <a:ln>
            <a:noFill/>
          </a:ln>
        </p:spPr>
      </p:pic>
      <p:sp>
        <p:nvSpPr>
          <p:cNvPr id="5" name="CaixaDeTexto 4"/>
          <p:cNvSpPr txBox="1"/>
          <p:nvPr/>
        </p:nvSpPr>
        <p:spPr>
          <a:xfrm>
            <a:off x="2002632" y="1143000"/>
            <a:ext cx="925512" cy="369332"/>
          </a:xfrm>
          <a:prstGeom prst="rect">
            <a:avLst/>
          </a:prstGeom>
          <a:noFill/>
        </p:spPr>
        <p:txBody>
          <a:bodyPr wrap="square" rtlCol="0">
            <a:spAutoFit/>
          </a:bodyPr>
          <a:lstStyle/>
          <a:p>
            <a:r>
              <a:rPr lang="en-US" b="1" dirty="0" smtClean="0"/>
              <a:t>Carbon</a:t>
            </a:r>
            <a:r>
              <a:rPr lang="en-US" dirty="0" smtClean="0"/>
              <a:t> </a:t>
            </a:r>
            <a:endParaRPr lang="en-US" dirty="0"/>
          </a:p>
        </p:txBody>
      </p:sp>
      <p:sp>
        <p:nvSpPr>
          <p:cNvPr id="14" name="CaixaDeTexto 13"/>
          <p:cNvSpPr txBox="1"/>
          <p:nvPr/>
        </p:nvSpPr>
        <p:spPr>
          <a:xfrm>
            <a:off x="6355388" y="1166812"/>
            <a:ext cx="1143000" cy="369332"/>
          </a:xfrm>
          <a:prstGeom prst="rect">
            <a:avLst/>
          </a:prstGeom>
          <a:noFill/>
        </p:spPr>
        <p:txBody>
          <a:bodyPr wrap="square" rtlCol="0">
            <a:spAutoFit/>
          </a:bodyPr>
          <a:lstStyle/>
          <a:p>
            <a:r>
              <a:rPr lang="en-US" b="1" dirty="0" smtClean="0"/>
              <a:t>Hydrogen</a:t>
            </a:r>
            <a:endParaRPr lang="en-US" b="1" dirty="0"/>
          </a:p>
        </p:txBody>
      </p:sp>
      <p:pic>
        <p:nvPicPr>
          <p:cNvPr id="16" name="Picture 26"/>
          <p:cNvPicPr/>
          <p:nvPr/>
        </p:nvPicPr>
        <p:blipFill>
          <a:blip r:embed="rId6" cstate="email">
            <a:extLst>
              <a:ext uri="{28A0092B-C50C-407E-A947-70E740481C1C}">
                <a14:useLocalDpi xmlns:a14="http://schemas.microsoft.com/office/drawing/2010/main"/>
              </a:ext>
            </a:extLst>
          </a:blip>
          <a:srcRect/>
          <a:stretch>
            <a:fillRect/>
          </a:stretch>
        </p:blipFill>
        <p:spPr bwMode="auto">
          <a:xfrm>
            <a:off x="1795292" y="4737380"/>
            <a:ext cx="1458912" cy="1246286"/>
          </a:xfrm>
          <a:prstGeom prst="rect">
            <a:avLst/>
          </a:prstGeom>
          <a:noFill/>
        </p:spPr>
      </p:pic>
      <p:sp>
        <p:nvSpPr>
          <p:cNvPr id="6" name="CaixaDeTexto 5"/>
          <p:cNvSpPr txBox="1"/>
          <p:nvPr/>
        </p:nvSpPr>
        <p:spPr>
          <a:xfrm>
            <a:off x="381001" y="6168295"/>
            <a:ext cx="4495799" cy="307777"/>
          </a:xfrm>
          <a:prstGeom prst="rect">
            <a:avLst/>
          </a:prstGeom>
          <a:noFill/>
        </p:spPr>
        <p:txBody>
          <a:bodyPr wrap="square" rtlCol="0">
            <a:spAutoFit/>
          </a:bodyPr>
          <a:lstStyle/>
          <a:p>
            <a:r>
              <a:rPr lang="en-US" sz="1400" dirty="0" smtClean="0"/>
              <a:t>Presence of corrosion pits in materials with C segregation</a:t>
            </a:r>
            <a:endParaRPr lang="en-US" sz="1400" dirty="0"/>
          </a:p>
        </p:txBody>
      </p:sp>
      <p:sp>
        <p:nvSpPr>
          <p:cNvPr id="17" name="CaixaDeTexto 16"/>
          <p:cNvSpPr txBox="1"/>
          <p:nvPr/>
        </p:nvSpPr>
        <p:spPr>
          <a:xfrm>
            <a:off x="619665" y="4065074"/>
            <a:ext cx="3722370" cy="307777"/>
          </a:xfrm>
          <a:prstGeom prst="rect">
            <a:avLst/>
          </a:prstGeom>
          <a:noFill/>
        </p:spPr>
        <p:txBody>
          <a:bodyPr wrap="square" rtlCol="0">
            <a:spAutoFit/>
          </a:bodyPr>
          <a:lstStyle/>
          <a:p>
            <a:r>
              <a:rPr lang="en-US" sz="1400" dirty="0" smtClean="0"/>
              <a:t>CBMM’s 3</a:t>
            </a:r>
            <a:r>
              <a:rPr lang="en-US" sz="1400" baseline="30000" dirty="0" smtClean="0"/>
              <a:t>rd</a:t>
            </a:r>
            <a:r>
              <a:rPr lang="en-US" sz="1400" dirty="0" smtClean="0"/>
              <a:t> melt ingot production data in 2015.</a:t>
            </a:r>
          </a:p>
        </p:txBody>
      </p:sp>
      <p:sp>
        <p:nvSpPr>
          <p:cNvPr id="19" name="CaixaDeTexto 18"/>
          <p:cNvSpPr txBox="1"/>
          <p:nvPr/>
        </p:nvSpPr>
        <p:spPr>
          <a:xfrm>
            <a:off x="1795292" y="210275"/>
            <a:ext cx="7162051"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Carbon and Hydrogen in Niobium Metal</a:t>
            </a:r>
            <a:endParaRPr lang="pt-BR" dirty="0"/>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78488" y="4830386"/>
            <a:ext cx="1452990" cy="1016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45750" y="4773175"/>
            <a:ext cx="2038988" cy="109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aixaDeTexto 20"/>
          <p:cNvSpPr txBox="1"/>
          <p:nvPr/>
        </p:nvSpPr>
        <p:spPr>
          <a:xfrm>
            <a:off x="4854766" y="5910100"/>
            <a:ext cx="1609710" cy="307777"/>
          </a:xfrm>
          <a:prstGeom prst="rect">
            <a:avLst/>
          </a:prstGeom>
          <a:noFill/>
        </p:spPr>
        <p:txBody>
          <a:bodyPr wrap="square" rtlCol="0">
            <a:spAutoFit/>
          </a:bodyPr>
          <a:lstStyle/>
          <a:p>
            <a:r>
              <a:rPr lang="en-US" sz="1400" dirty="0" smtClean="0"/>
              <a:t>Hydrogen diffusion</a:t>
            </a:r>
            <a:endParaRPr lang="en-US" sz="1400" dirty="0"/>
          </a:p>
        </p:txBody>
      </p:sp>
      <p:sp>
        <p:nvSpPr>
          <p:cNvPr id="7" name="Retângulo 6"/>
          <p:cNvSpPr/>
          <p:nvPr/>
        </p:nvSpPr>
        <p:spPr>
          <a:xfrm>
            <a:off x="6705923" y="5768329"/>
            <a:ext cx="2132691" cy="523220"/>
          </a:xfrm>
          <a:prstGeom prst="rect">
            <a:avLst/>
          </a:prstGeom>
        </p:spPr>
        <p:txBody>
          <a:bodyPr wrap="square">
            <a:spAutoFit/>
          </a:bodyPr>
          <a:lstStyle/>
          <a:p>
            <a:r>
              <a:rPr lang="en-US" sz="1400" dirty="0"/>
              <a:t>Hydrogen trapping in </a:t>
            </a:r>
            <a:r>
              <a:rPr lang="en-US" sz="1400" dirty="0" smtClean="0"/>
              <a:t>material </a:t>
            </a:r>
            <a:r>
              <a:rPr lang="en-US" sz="1400" dirty="0"/>
              <a:t>defects</a:t>
            </a:r>
          </a:p>
        </p:txBody>
      </p:sp>
      <p:sp>
        <p:nvSpPr>
          <p:cNvPr id="22" name="CaixaDeTexto 21"/>
          <p:cNvSpPr txBox="1"/>
          <p:nvPr/>
        </p:nvSpPr>
        <p:spPr>
          <a:xfrm>
            <a:off x="5106951" y="4113826"/>
            <a:ext cx="3722370" cy="307777"/>
          </a:xfrm>
          <a:prstGeom prst="rect">
            <a:avLst/>
          </a:prstGeom>
          <a:noFill/>
        </p:spPr>
        <p:txBody>
          <a:bodyPr wrap="square" rtlCol="0">
            <a:spAutoFit/>
          </a:bodyPr>
          <a:lstStyle/>
          <a:p>
            <a:r>
              <a:rPr lang="en-US" sz="1400" dirty="0" smtClean="0"/>
              <a:t>CBMM’s 3</a:t>
            </a:r>
            <a:r>
              <a:rPr lang="en-US" sz="1400" baseline="30000" dirty="0" smtClean="0"/>
              <a:t>rd</a:t>
            </a:r>
            <a:r>
              <a:rPr lang="en-US" sz="1400" dirty="0" smtClean="0"/>
              <a:t> melt ingot production data in 2015.</a:t>
            </a:r>
          </a:p>
        </p:txBody>
      </p:sp>
      <p:sp>
        <p:nvSpPr>
          <p:cNvPr id="8" name="CaixaDeTexto 7"/>
          <p:cNvSpPr txBox="1"/>
          <p:nvPr/>
        </p:nvSpPr>
        <p:spPr>
          <a:xfrm>
            <a:off x="1729900" y="2181225"/>
            <a:ext cx="2308700" cy="584775"/>
          </a:xfrm>
          <a:prstGeom prst="rect">
            <a:avLst/>
          </a:prstGeom>
          <a:noFill/>
        </p:spPr>
        <p:txBody>
          <a:bodyPr wrap="square" rtlCol="0">
            <a:spAutoFit/>
          </a:bodyPr>
          <a:lstStyle/>
          <a:p>
            <a:r>
              <a:rPr lang="pt-BR" sz="1600" dirty="0" err="1" smtClean="0"/>
              <a:t>Low</a:t>
            </a:r>
            <a:r>
              <a:rPr lang="pt-BR" sz="1600" dirty="0" smtClean="0"/>
              <a:t> </a:t>
            </a:r>
            <a:r>
              <a:rPr lang="pt-BR" sz="1600" dirty="0" err="1" smtClean="0"/>
              <a:t>Carbon</a:t>
            </a:r>
            <a:r>
              <a:rPr lang="pt-BR" sz="1600" dirty="0" smtClean="0"/>
              <a:t> </a:t>
            </a:r>
            <a:r>
              <a:rPr lang="pt-BR" sz="1600" dirty="0" err="1" smtClean="0"/>
              <a:t>content</a:t>
            </a:r>
            <a:r>
              <a:rPr lang="pt-BR" sz="1600" dirty="0"/>
              <a:t> </a:t>
            </a:r>
            <a:r>
              <a:rPr lang="pt-BR" sz="1600" dirty="0" err="1" smtClean="0"/>
              <a:t>mostly</a:t>
            </a:r>
            <a:r>
              <a:rPr lang="pt-BR" sz="1600" dirty="0" smtClean="0"/>
              <a:t> &lt; 10 </a:t>
            </a:r>
            <a:r>
              <a:rPr lang="pt-BR" sz="1600" dirty="0" err="1" smtClean="0"/>
              <a:t>ppm</a:t>
            </a:r>
            <a:endParaRPr lang="en-US" sz="1600" dirty="0"/>
          </a:p>
        </p:txBody>
      </p:sp>
      <p:sp>
        <p:nvSpPr>
          <p:cNvPr id="24" name="CaixaDeTexto 23"/>
          <p:cNvSpPr txBox="1"/>
          <p:nvPr/>
        </p:nvSpPr>
        <p:spPr>
          <a:xfrm>
            <a:off x="6355388" y="2203676"/>
            <a:ext cx="2209799" cy="584775"/>
          </a:xfrm>
          <a:prstGeom prst="rect">
            <a:avLst/>
          </a:prstGeom>
          <a:noFill/>
        </p:spPr>
        <p:txBody>
          <a:bodyPr wrap="square" rtlCol="0">
            <a:spAutoFit/>
          </a:bodyPr>
          <a:lstStyle/>
          <a:p>
            <a:r>
              <a:rPr lang="pt-BR" sz="1600" dirty="0" err="1" smtClean="0"/>
              <a:t>Low</a:t>
            </a:r>
            <a:r>
              <a:rPr lang="pt-BR" sz="1600" dirty="0" smtClean="0"/>
              <a:t> </a:t>
            </a:r>
            <a:r>
              <a:rPr lang="pt-BR" sz="1600" dirty="0" err="1" smtClean="0"/>
              <a:t>Hydrogen</a:t>
            </a:r>
            <a:r>
              <a:rPr lang="pt-BR" sz="1600" dirty="0" smtClean="0"/>
              <a:t> </a:t>
            </a:r>
            <a:r>
              <a:rPr lang="pt-BR" sz="1600" dirty="0" err="1" smtClean="0"/>
              <a:t>content</a:t>
            </a:r>
            <a:r>
              <a:rPr lang="pt-BR" sz="1600" dirty="0" smtClean="0"/>
              <a:t> </a:t>
            </a:r>
            <a:r>
              <a:rPr lang="pt-BR" sz="1600" dirty="0" err="1" smtClean="0"/>
              <a:t>mostly</a:t>
            </a:r>
            <a:r>
              <a:rPr lang="pt-BR" sz="1600" dirty="0" smtClean="0"/>
              <a:t> &lt; 3 </a:t>
            </a:r>
            <a:r>
              <a:rPr lang="pt-BR" sz="1600" dirty="0" err="1" smtClean="0"/>
              <a:t>ppm</a:t>
            </a:r>
            <a:endParaRPr lang="en-US" sz="1600" dirty="0"/>
          </a:p>
        </p:txBody>
      </p:sp>
      <p:sp>
        <p:nvSpPr>
          <p:cNvPr id="25" name="CaixaDeTexto 24"/>
          <p:cNvSpPr txBox="1"/>
          <p:nvPr/>
        </p:nvSpPr>
        <p:spPr>
          <a:xfrm>
            <a:off x="457107" y="5022568"/>
            <a:ext cx="1371601" cy="523220"/>
          </a:xfrm>
          <a:prstGeom prst="rect">
            <a:avLst/>
          </a:prstGeom>
          <a:noFill/>
        </p:spPr>
        <p:txBody>
          <a:bodyPr wrap="square" rtlCol="0">
            <a:spAutoFit/>
          </a:bodyPr>
          <a:lstStyle/>
          <a:p>
            <a:r>
              <a:rPr lang="en-US" sz="1400" dirty="0" smtClean="0"/>
              <a:t>Effect of high Carbon content</a:t>
            </a:r>
            <a:endParaRPr lang="en-US" sz="1400" dirty="0"/>
          </a:p>
        </p:txBody>
      </p:sp>
    </p:spTree>
    <p:extLst>
      <p:ext uri="{BB962C8B-B14F-4D97-AF65-F5344CB8AC3E}">
        <p14:creationId xmlns:p14="http://schemas.microsoft.com/office/powerpoint/2010/main" val="301403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09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6" grpId="0"/>
      <p:bldP spid="17" grpId="0"/>
      <p:bldP spid="21" grpId="0"/>
      <p:bldP spid="7" grpId="0"/>
      <p:bldP spid="22" grpId="0"/>
      <p:bldP spid="8"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bwMode="auto">
          <a:xfrm>
            <a:off x="3124200" y="152400"/>
            <a:ext cx="38862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Important Notice</a:t>
            </a:r>
          </a:p>
        </p:txBody>
      </p:sp>
      <p:sp>
        <p:nvSpPr>
          <p:cNvPr id="18" name="Text Box 18"/>
          <p:cNvSpPr txBox="1">
            <a:spLocks noChangeArrowheads="1"/>
          </p:cNvSpPr>
          <p:nvPr/>
        </p:nvSpPr>
        <p:spPr bwMode="auto">
          <a:xfrm>
            <a:off x="457200" y="1295400"/>
            <a:ext cx="8470900"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61157" bIns="0"/>
          <a:lstStyle>
            <a:lvl1pPr defTabSz="1006475">
              <a:spcBef>
                <a:spcPct val="50000"/>
              </a:spcBef>
              <a:buChar char="•"/>
              <a:defRPr sz="1600" b="1">
                <a:solidFill>
                  <a:schemeClr val="accent1"/>
                </a:solidFill>
                <a:latin typeface="Arial" pitchFamily="34" charset="0"/>
              </a:defRPr>
            </a:lvl1pPr>
            <a:lvl2pPr marL="742950" indent="-285750" defTabSz="1006475">
              <a:spcBef>
                <a:spcPct val="50000"/>
              </a:spcBef>
              <a:buChar char="–"/>
              <a:defRPr sz="1400">
                <a:solidFill>
                  <a:schemeClr val="tx1"/>
                </a:solidFill>
                <a:latin typeface="Arial" pitchFamily="34" charset="0"/>
              </a:defRPr>
            </a:lvl2pPr>
            <a:lvl3pPr marL="1143000" indent="-228600" defTabSz="1006475">
              <a:spcBef>
                <a:spcPct val="50000"/>
              </a:spcBef>
              <a:buChar char="•"/>
              <a:defRPr sz="1400">
                <a:solidFill>
                  <a:schemeClr val="tx1"/>
                </a:solidFill>
                <a:latin typeface="Arial" pitchFamily="34" charset="0"/>
              </a:defRPr>
            </a:lvl3pPr>
            <a:lvl4pPr marL="1600200" indent="-228600" defTabSz="1006475">
              <a:spcBef>
                <a:spcPct val="50000"/>
              </a:spcBef>
              <a:buChar char="–"/>
              <a:defRPr sz="1400">
                <a:solidFill>
                  <a:schemeClr val="tx1"/>
                </a:solidFill>
                <a:latin typeface="Arial" pitchFamily="34" charset="0"/>
              </a:defRPr>
            </a:lvl4pPr>
            <a:lvl5pPr marL="2057400" indent="-228600" defTabSz="1006475">
              <a:spcBef>
                <a:spcPct val="20000"/>
              </a:spcBef>
              <a:buChar char="»"/>
              <a:defRPr sz="1400">
                <a:solidFill>
                  <a:schemeClr val="tx1"/>
                </a:solidFill>
                <a:latin typeface="Arial" pitchFamily="34" charset="0"/>
              </a:defRPr>
            </a:lvl5pPr>
            <a:lvl6pPr marL="2514600" indent="-228600" defTabSz="1006475" eaLnBrk="0" fontAlgn="base" hangingPunct="0">
              <a:spcBef>
                <a:spcPct val="20000"/>
              </a:spcBef>
              <a:spcAft>
                <a:spcPct val="0"/>
              </a:spcAft>
              <a:buChar char="»"/>
              <a:defRPr sz="1400">
                <a:solidFill>
                  <a:schemeClr val="tx1"/>
                </a:solidFill>
                <a:latin typeface="Arial" pitchFamily="34" charset="0"/>
              </a:defRPr>
            </a:lvl6pPr>
            <a:lvl7pPr marL="2971800" indent="-228600" defTabSz="1006475" eaLnBrk="0" fontAlgn="base" hangingPunct="0">
              <a:spcBef>
                <a:spcPct val="20000"/>
              </a:spcBef>
              <a:spcAft>
                <a:spcPct val="0"/>
              </a:spcAft>
              <a:buChar char="»"/>
              <a:defRPr sz="1400">
                <a:solidFill>
                  <a:schemeClr val="tx1"/>
                </a:solidFill>
                <a:latin typeface="Arial" pitchFamily="34" charset="0"/>
              </a:defRPr>
            </a:lvl7pPr>
            <a:lvl8pPr marL="3429000" indent="-228600" defTabSz="1006475" eaLnBrk="0" fontAlgn="base" hangingPunct="0">
              <a:spcBef>
                <a:spcPct val="20000"/>
              </a:spcBef>
              <a:spcAft>
                <a:spcPct val="0"/>
              </a:spcAft>
              <a:buChar char="»"/>
              <a:defRPr sz="1400">
                <a:solidFill>
                  <a:schemeClr val="tx1"/>
                </a:solidFill>
                <a:latin typeface="Arial" pitchFamily="34" charset="0"/>
              </a:defRPr>
            </a:lvl8pPr>
            <a:lvl9pPr marL="3886200" indent="-228600" defTabSz="1006475" eaLnBrk="0" fontAlgn="base" hangingPunct="0">
              <a:spcBef>
                <a:spcPct val="20000"/>
              </a:spcBef>
              <a:spcAft>
                <a:spcPct val="0"/>
              </a:spcAft>
              <a:buChar char="»"/>
              <a:defRPr sz="1400">
                <a:solidFill>
                  <a:schemeClr val="tx1"/>
                </a:solidFill>
                <a:latin typeface="Arial" pitchFamily="34" charset="0"/>
              </a:defRPr>
            </a:lvl9pPr>
          </a:lstStyle>
          <a:p>
            <a:pPr eaLnBrk="1" hangingPunct="1">
              <a:spcBef>
                <a:spcPct val="100000"/>
              </a:spcBef>
              <a:buFontTx/>
              <a:buNone/>
            </a:pPr>
            <a:r>
              <a:rPr lang="en-GB" altLang="pt-BR" sz="800" b="0" dirty="0">
                <a:solidFill>
                  <a:schemeClr val="tx1"/>
                </a:solidFill>
              </a:rPr>
              <a:t>This presentation does not constitute an offer or invitation for the sale or purchase of any securities, businesses and/or assets or any recommendation or commitment by the Company, the Controlling Shareholders or any of their respective advisers. The information in this presentation has not been verified by the Company, the Controlling Shareholders or any of their respective advisers. No representation or warranty, express or implied, is or will be made in relation to, and no responsibility, liability or duty of care is or will be accepted by the Company, the Controlling Shareholders or any of their respective directors, partners, officers, representatives, employees, advisers or agents (together ‘</a:t>
            </a:r>
            <a:r>
              <a:rPr lang="en-GB" altLang="pt-BR" sz="800" dirty="0">
                <a:solidFill>
                  <a:schemeClr val="tx1"/>
                </a:solidFill>
              </a:rPr>
              <a:t>Relevant Persons</a:t>
            </a:r>
            <a:r>
              <a:rPr lang="en-GB" altLang="pt-BR" sz="800" b="0" dirty="0">
                <a:solidFill>
                  <a:schemeClr val="tx1"/>
                </a:solidFill>
              </a:rPr>
              <a:t>’)  as to, or in relation to, the accuracy, reliability, or completeness of this presentation or any information or any statement in this presentation.  Accordingly, none of the Company, the Controlling Shareholders, or any Relevant Persons shall be liable for any direct, indirect or consequential loss or damage suffered by any person as a result of relying on the accuracy of any information or any statement in this presentation or any errors in or omissions from this presentation. No responsibility, liability or duty of care is or will be accepted by the Company, the Controlling Shareholders, or any Relevant Persons for providing the recipient with access to any additional information, updating this presentation or correcting any inaccuracies herein which may become apparent. Nothing herein is intended to exclude any liability for, or remedy in respect of, fraudulent misrepresentation. Neither this presentation nor anything contained herein shall form the basis of any contract or commitment whatsoever.</a:t>
            </a:r>
          </a:p>
          <a:p>
            <a:pPr eaLnBrk="1" hangingPunct="1">
              <a:spcBef>
                <a:spcPct val="100000"/>
              </a:spcBef>
              <a:buFontTx/>
              <a:buNone/>
            </a:pPr>
            <a:r>
              <a:rPr lang="en-GB" altLang="pt-BR" sz="800" b="0" dirty="0">
                <a:solidFill>
                  <a:schemeClr val="tx1"/>
                </a:solidFill>
              </a:rPr>
              <a:t>This presentation is only being made available to interested parties on the basis that: (A) if they are UK persons, they are persons falling within Articles 19 or 49 of the Financial Services and Markets Act 2000 (Financial Promotion) Order 2005; (B) if they are US persons (as defined in Regulation S under the Securities Act of 1933, as amended (the ‘</a:t>
            </a:r>
            <a:r>
              <a:rPr lang="en-GB" altLang="pt-BR" sz="800" dirty="0">
                <a:solidFill>
                  <a:schemeClr val="tx1"/>
                </a:solidFill>
              </a:rPr>
              <a:t>Securities Act</a:t>
            </a:r>
            <a:r>
              <a:rPr lang="en-GB" altLang="pt-BR" sz="800" b="0" dirty="0">
                <a:solidFill>
                  <a:schemeClr val="tx1"/>
                </a:solidFill>
              </a:rPr>
              <a:t>’), they are ‘accredited investors’ as defined under Rule 501(a) under the Securities Act who represent that they are participating in the Transaction for their own account for investment purposes only and not with a view to resale, who are willing and able to conduct an independent investigation of the risks of participation in the Transaction and who will be required to represent that they are participating in the Transaction for investment purposes; or (C) they are outside the United Kingdom are not US persons (as defined in regulation S) and are eligible under local law to receive this presentation (all such persons collectively being referred to as ‘I</a:t>
            </a:r>
            <a:r>
              <a:rPr lang="en-GB" altLang="pt-BR" sz="800" dirty="0">
                <a:solidFill>
                  <a:schemeClr val="tx1"/>
                </a:solidFill>
              </a:rPr>
              <a:t>ntended Recipients</a:t>
            </a:r>
            <a:r>
              <a:rPr lang="en-GB" altLang="pt-BR" sz="800" b="0" dirty="0">
                <a:solidFill>
                  <a:schemeClr val="tx1"/>
                </a:solidFill>
              </a:rPr>
              <a:t>’). Recipients of this presentation in jurisdictions outside the UK who are not US persons should inform themselves about and observe any applicable legal requirements. By attending and/or accepting this presentation you represent and warrant that you are an Intended Recipient. This presentation must not be acted on or relied upon by persons who are not Intended Recipients. Any investment or investment activity to which this presentation relates is available only to Intended Recipients and will be engaged in only with Intended Recipients.</a:t>
            </a:r>
          </a:p>
          <a:p>
            <a:pPr eaLnBrk="1" hangingPunct="1">
              <a:spcBef>
                <a:spcPct val="100000"/>
              </a:spcBef>
              <a:buFontTx/>
              <a:buNone/>
            </a:pPr>
            <a:r>
              <a:rPr lang="en-GB" altLang="pt-BR" sz="800" dirty="0">
                <a:solidFill>
                  <a:schemeClr val="tx1"/>
                </a:solidFill>
              </a:rPr>
              <a:t>Forward-looking statements </a:t>
            </a:r>
            <a:r>
              <a:rPr lang="en-GB" altLang="pt-BR" sz="800" b="0" dirty="0">
                <a:solidFill>
                  <a:schemeClr val="tx1"/>
                </a:solidFill>
              </a:rPr>
              <a:t>- All statements, other than statements of historical fact included in this presentation, are or may be deemed to be forward-looking statements within the meaning of the United States Private Securities Litigation Reform Act of 1995. These statements include statements regarding, among other things, the Company's results of operation, financial condition, liquidity, prospects, growth, strategies and the industry in which Company operates. The use of the words ‘expects’, ‘intends’, ‘anticipates’, ‘estimates’, ‘may’, ‘forecast’, ‘objective’, ‘plan’ or ‘target’, and other similar expressions are intended to identify forward-looking statements. No representation or warranty is given as to the completeness or accuracy of the forward-looking statements contained in this presentation. These forward-looking statements are not guarantees of future performance and are subject to a number of risks and uncertainties. Important factors that could cause actual results to differ materially from those discussed in such forward-looking statements include but are not limited to: adverse trends in the general economy, business conditions or interest rates; the Company’s ability to anticipate customer requirements; the reputation of the Company and its trading names, together with the success of the Company's marketing and promotional programmes; the ability to recruit, train and retain staff; and the suitability and reliability of the Company’s systems and procedures, including its information technology.</a:t>
            </a:r>
          </a:p>
        </p:txBody>
      </p:sp>
    </p:spTree>
    <p:extLst>
      <p:ext uri="{BB962C8B-B14F-4D97-AF65-F5344CB8AC3E}">
        <p14:creationId xmlns:p14="http://schemas.microsoft.com/office/powerpoint/2010/main" val="579023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9" name="Imagem 18"/>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50286" r="20509" b="36616"/>
          <a:stretch/>
        </p:blipFill>
        <p:spPr>
          <a:xfrm>
            <a:off x="228600" y="3520104"/>
            <a:ext cx="8860766" cy="648071"/>
          </a:xfrm>
          <a:prstGeom prst="rect">
            <a:avLst/>
          </a:prstGeom>
        </p:spPr>
      </p:pic>
      <p:cxnSp>
        <p:nvCxnSpPr>
          <p:cNvPr id="22" name="Conector reto 21"/>
          <p:cNvCxnSpPr/>
          <p:nvPr/>
        </p:nvCxnSpPr>
        <p:spPr>
          <a:xfrm>
            <a:off x="624137" y="1762396"/>
            <a:ext cx="0" cy="1975295"/>
          </a:xfrm>
          <a:prstGeom prst="line">
            <a:avLst/>
          </a:prstGeom>
          <a:noFill/>
          <a:ln w="6350" cap="flat" cmpd="sng" algn="ctr">
            <a:solidFill>
              <a:srgbClr val="434343"/>
            </a:solidFill>
            <a:prstDash val="solid"/>
            <a:miter lim="800000"/>
          </a:ln>
          <a:effectLst/>
        </p:spPr>
      </p:cxnSp>
      <p:sp>
        <p:nvSpPr>
          <p:cNvPr id="23" name="Espaço Reservado para Conteúdo 2"/>
          <p:cNvSpPr txBox="1">
            <a:spLocks/>
          </p:cNvSpPr>
          <p:nvPr/>
        </p:nvSpPr>
        <p:spPr>
          <a:xfrm>
            <a:off x="503257" y="1661395"/>
            <a:ext cx="2425136" cy="922605"/>
          </a:xfrm>
          <a:prstGeom prst="rect">
            <a:avLst/>
          </a:prstGeom>
        </p:spPr>
        <p:txBody>
          <a:bodyPr vert="horz" wrap="square" lIns="90000" tIns="46800" rIns="90000" bIns="468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spcBef>
                <a:spcPts val="0"/>
              </a:spcBef>
              <a:spcAft>
                <a:spcPts val="800"/>
              </a:spcAft>
              <a:buClr>
                <a:srgbClr val="006600"/>
              </a:buClr>
              <a:buSzPct val="120000"/>
              <a:defRPr/>
            </a:pPr>
            <a:r>
              <a:rPr lang="pt-BR" sz="1600" dirty="0" smtClean="0">
                <a:solidFill>
                  <a:srgbClr val="434343"/>
                </a:solidFill>
                <a:latin typeface="Arial" panose="020B0604020202020204" pitchFamily="34" charset="0"/>
                <a:cs typeface="Arial" panose="020B0604020202020204" pitchFamily="34" charset="0"/>
              </a:rPr>
              <a:t>CBMM - </a:t>
            </a:r>
            <a:r>
              <a:rPr lang="pt-BR" sz="1600" dirty="0" err="1" smtClean="0">
                <a:solidFill>
                  <a:srgbClr val="434343"/>
                </a:solidFill>
                <a:latin typeface="Arial" panose="020B0604020202020204" pitchFamily="34" charset="0"/>
                <a:cs typeface="Arial" panose="020B0604020202020204" pitchFamily="34" charset="0"/>
              </a:rPr>
              <a:t>Products</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and</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applications</a:t>
            </a:r>
            <a:endParaRPr lang="pt-BR" sz="1600" dirty="0">
              <a:solidFill>
                <a:srgbClr val="434343"/>
              </a:solidFill>
              <a:latin typeface="Arial" panose="020B0604020202020204" pitchFamily="34" charset="0"/>
              <a:cs typeface="Arial" panose="020B0604020202020204" pitchFamily="34" charset="0"/>
            </a:endParaRPr>
          </a:p>
        </p:txBody>
      </p:sp>
      <p:cxnSp>
        <p:nvCxnSpPr>
          <p:cNvPr id="24" name="Conector reto 23"/>
          <p:cNvCxnSpPr/>
          <p:nvPr/>
        </p:nvCxnSpPr>
        <p:spPr>
          <a:xfrm>
            <a:off x="3121281" y="1762396"/>
            <a:ext cx="0" cy="1975295"/>
          </a:xfrm>
          <a:prstGeom prst="line">
            <a:avLst/>
          </a:prstGeom>
          <a:noFill/>
          <a:ln w="6350" cap="flat" cmpd="sng" algn="ctr">
            <a:solidFill>
              <a:srgbClr val="434343"/>
            </a:solidFill>
            <a:prstDash val="solid"/>
            <a:miter lim="800000"/>
          </a:ln>
          <a:effectLst/>
        </p:spPr>
      </p:cxnSp>
      <p:sp>
        <p:nvSpPr>
          <p:cNvPr id="25" name="Espaço Reservado para Conteúdo 2"/>
          <p:cNvSpPr txBox="1">
            <a:spLocks/>
          </p:cNvSpPr>
          <p:nvPr/>
        </p:nvSpPr>
        <p:spPr>
          <a:xfrm>
            <a:off x="3000401" y="1661395"/>
            <a:ext cx="2641160" cy="922605"/>
          </a:xfrm>
          <a:prstGeom prst="rect">
            <a:avLst/>
          </a:prstGeom>
        </p:spPr>
        <p:txBody>
          <a:bodyPr vert="horz" wrap="square" lIns="90000" tIns="46800" rIns="90000" bIns="468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spcBef>
                <a:spcPts val="0"/>
              </a:spcBef>
              <a:spcAft>
                <a:spcPts val="800"/>
              </a:spcAft>
              <a:buClr>
                <a:srgbClr val="006600"/>
              </a:buClr>
              <a:buSzPct val="120000"/>
              <a:defRPr/>
            </a:pPr>
            <a:r>
              <a:rPr lang="pt-BR" sz="1600" dirty="0" smtClean="0">
                <a:solidFill>
                  <a:srgbClr val="434343"/>
                </a:solidFill>
                <a:latin typeface="Arial" panose="020B0604020202020204" pitchFamily="34" charset="0"/>
                <a:cs typeface="Arial" panose="020B0604020202020204" pitchFamily="34" charset="0"/>
              </a:rPr>
              <a:t>Niobium Metal </a:t>
            </a:r>
            <a:r>
              <a:rPr lang="pt-BR" sz="1600" dirty="0" err="1" smtClean="0">
                <a:solidFill>
                  <a:srgbClr val="434343"/>
                </a:solidFill>
                <a:latin typeface="Arial" panose="020B0604020202020204" pitchFamily="34" charset="0"/>
                <a:cs typeface="Arial" panose="020B0604020202020204" pitchFamily="34" charset="0"/>
              </a:rPr>
              <a:t>refining</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process</a:t>
            </a:r>
            <a:endParaRPr lang="pt-BR" sz="1600" dirty="0">
              <a:solidFill>
                <a:srgbClr val="434343"/>
              </a:solidFill>
              <a:latin typeface="Arial" panose="020B0604020202020204" pitchFamily="34" charset="0"/>
              <a:cs typeface="Arial" panose="020B0604020202020204" pitchFamily="34" charset="0"/>
            </a:endParaRPr>
          </a:p>
        </p:txBody>
      </p:sp>
      <p:cxnSp>
        <p:nvCxnSpPr>
          <p:cNvPr id="26" name="Conector reto 25"/>
          <p:cNvCxnSpPr/>
          <p:nvPr/>
        </p:nvCxnSpPr>
        <p:spPr>
          <a:xfrm>
            <a:off x="5641561" y="1762395"/>
            <a:ext cx="0" cy="1975295"/>
          </a:xfrm>
          <a:prstGeom prst="line">
            <a:avLst/>
          </a:prstGeom>
          <a:noFill/>
          <a:ln w="6350" cap="flat" cmpd="sng" algn="ctr">
            <a:solidFill>
              <a:srgbClr val="434343"/>
            </a:solidFill>
            <a:prstDash val="solid"/>
            <a:miter lim="800000"/>
          </a:ln>
          <a:effectLst/>
        </p:spPr>
      </p:cxnSp>
      <p:sp>
        <p:nvSpPr>
          <p:cNvPr id="27" name="Espaço Reservado para Conteúdo 2"/>
          <p:cNvSpPr txBox="1">
            <a:spLocks/>
          </p:cNvSpPr>
          <p:nvPr/>
        </p:nvSpPr>
        <p:spPr>
          <a:xfrm>
            <a:off x="5520681" y="1661394"/>
            <a:ext cx="3372494" cy="922605"/>
          </a:xfrm>
          <a:prstGeom prst="rect">
            <a:avLst/>
          </a:prstGeom>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pt-BR" dirty="0" err="1" smtClean="0"/>
              <a:t>Main</a:t>
            </a:r>
            <a:r>
              <a:rPr lang="pt-BR" dirty="0" smtClean="0"/>
              <a:t> Niobium Metal </a:t>
            </a:r>
            <a:r>
              <a:rPr lang="pt-BR" dirty="0" err="1"/>
              <a:t>i</a:t>
            </a:r>
            <a:r>
              <a:rPr lang="pt-BR" dirty="0" err="1" smtClean="0"/>
              <a:t>mpurities</a:t>
            </a:r>
            <a:endParaRPr lang="pt-BR" dirty="0"/>
          </a:p>
        </p:txBody>
      </p:sp>
      <p:cxnSp>
        <p:nvCxnSpPr>
          <p:cNvPr id="28" name="Conector reto 27"/>
          <p:cNvCxnSpPr/>
          <p:nvPr/>
        </p:nvCxnSpPr>
        <p:spPr>
          <a:xfrm flipH="1" flipV="1">
            <a:off x="1752600" y="4168175"/>
            <a:ext cx="1" cy="1851625"/>
          </a:xfrm>
          <a:prstGeom prst="line">
            <a:avLst/>
          </a:prstGeom>
          <a:noFill/>
          <a:ln w="6350" cap="flat" cmpd="sng" algn="ctr">
            <a:solidFill>
              <a:srgbClr val="434343"/>
            </a:solidFill>
            <a:prstDash val="solid"/>
            <a:miter lim="800000"/>
          </a:ln>
          <a:effectLst/>
        </p:spPr>
      </p:cxnSp>
      <p:sp>
        <p:nvSpPr>
          <p:cNvPr id="29" name="Espaço Reservado para Conteúdo 2"/>
          <p:cNvSpPr txBox="1">
            <a:spLocks/>
          </p:cNvSpPr>
          <p:nvPr/>
        </p:nvSpPr>
        <p:spPr>
          <a:xfrm>
            <a:off x="1621766" y="4083435"/>
            <a:ext cx="2892634" cy="1390922"/>
          </a:xfrm>
          <a:prstGeom prst="rect">
            <a:avLst/>
          </a:prstGeom>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a:t>Slice technology</a:t>
            </a:r>
            <a:endParaRPr lang="pt-BR" dirty="0"/>
          </a:p>
          <a:p>
            <a:endParaRPr lang="pt-BR" dirty="0"/>
          </a:p>
        </p:txBody>
      </p:sp>
      <p:sp>
        <p:nvSpPr>
          <p:cNvPr id="31" name="Espaço Reservado para Conteúdo 2"/>
          <p:cNvSpPr txBox="1">
            <a:spLocks/>
          </p:cNvSpPr>
          <p:nvPr/>
        </p:nvSpPr>
        <p:spPr>
          <a:xfrm>
            <a:off x="4658983" y="4099362"/>
            <a:ext cx="2393835" cy="1390922"/>
          </a:xfrm>
          <a:prstGeom prst="rect">
            <a:avLst/>
          </a:prstGeom>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pt-BR" dirty="0" err="1" smtClean="0"/>
              <a:t>Large</a:t>
            </a:r>
            <a:r>
              <a:rPr lang="pt-BR" dirty="0" smtClean="0"/>
              <a:t> </a:t>
            </a:r>
            <a:r>
              <a:rPr lang="pt-BR" dirty="0" err="1"/>
              <a:t>d</a:t>
            </a:r>
            <a:r>
              <a:rPr lang="pt-BR" dirty="0" err="1" smtClean="0"/>
              <a:t>iameter</a:t>
            </a:r>
            <a:r>
              <a:rPr lang="pt-BR" dirty="0" smtClean="0"/>
              <a:t> </a:t>
            </a:r>
            <a:r>
              <a:rPr lang="pt-BR" dirty="0" err="1"/>
              <a:t>i</a:t>
            </a:r>
            <a:r>
              <a:rPr lang="pt-BR" dirty="0" err="1" smtClean="0"/>
              <a:t>ngot</a:t>
            </a:r>
            <a:endParaRPr lang="pt-BR" dirty="0"/>
          </a:p>
        </p:txBody>
      </p:sp>
      <p:pic>
        <p:nvPicPr>
          <p:cNvPr id="35" name="Imagem 3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069561" y="2314087"/>
            <a:ext cx="1457701" cy="1103406"/>
          </a:xfrm>
          <a:prstGeom prst="rect">
            <a:avLst/>
          </a:prstGeom>
        </p:spPr>
      </p:pic>
      <p:pic>
        <p:nvPicPr>
          <p:cNvPr id="36" name="Imagem 35"/>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l="22067" t="7030" r="22284"/>
          <a:stretch/>
        </p:blipFill>
        <p:spPr>
          <a:xfrm>
            <a:off x="3721725" y="2351592"/>
            <a:ext cx="1525037" cy="1021078"/>
          </a:xfrm>
          <a:prstGeom prst="rect">
            <a:avLst/>
          </a:prstGeom>
        </p:spPr>
      </p:pic>
      <p:pic>
        <p:nvPicPr>
          <p:cNvPr id="37" name="Imagem 36"/>
          <p:cNvPicPr>
            <a:picLocks noChangeAspect="1"/>
          </p:cNvPicPr>
          <p:nvPr/>
        </p:nvPicPr>
        <p:blipFill>
          <a:blip r:embed="rId6">
            <a:lum bright="70000" contrast="-70000"/>
          </a:blip>
          <a:stretch>
            <a:fillRect/>
          </a:stretch>
        </p:blipFill>
        <p:spPr>
          <a:xfrm>
            <a:off x="7052818" y="2269927"/>
            <a:ext cx="508751" cy="504105"/>
          </a:xfrm>
          <a:prstGeom prst="rect">
            <a:avLst/>
          </a:prstGeom>
        </p:spPr>
      </p:pic>
      <p:pic>
        <p:nvPicPr>
          <p:cNvPr id="38" name="Imagem 37"/>
          <p:cNvPicPr>
            <a:picLocks noChangeAspect="1"/>
          </p:cNvPicPr>
          <p:nvPr/>
        </p:nvPicPr>
        <p:blipFill>
          <a:blip r:embed="rId7">
            <a:lum bright="70000" contrast="-70000"/>
          </a:blip>
          <a:stretch>
            <a:fillRect/>
          </a:stretch>
        </p:blipFill>
        <p:spPr>
          <a:xfrm>
            <a:off x="6416346" y="2910564"/>
            <a:ext cx="514777" cy="512437"/>
          </a:xfrm>
          <a:prstGeom prst="rect">
            <a:avLst/>
          </a:prstGeom>
        </p:spPr>
      </p:pic>
      <p:pic>
        <p:nvPicPr>
          <p:cNvPr id="39" name="Imagem 38"/>
          <p:cNvPicPr>
            <a:picLocks noChangeAspect="1"/>
          </p:cNvPicPr>
          <p:nvPr/>
        </p:nvPicPr>
        <p:blipFill>
          <a:blip r:embed="rId8">
            <a:lum bright="70000" contrast="-70000"/>
          </a:blip>
          <a:stretch>
            <a:fillRect/>
          </a:stretch>
        </p:blipFill>
        <p:spPr>
          <a:xfrm>
            <a:off x="7053409" y="2905433"/>
            <a:ext cx="521105" cy="516411"/>
          </a:xfrm>
          <a:prstGeom prst="rect">
            <a:avLst/>
          </a:prstGeom>
        </p:spPr>
      </p:pic>
      <p:pic>
        <p:nvPicPr>
          <p:cNvPr id="40" name="Imagem 39"/>
          <p:cNvPicPr>
            <a:picLocks noChangeAspect="1"/>
          </p:cNvPicPr>
          <p:nvPr/>
        </p:nvPicPr>
        <p:blipFill>
          <a:blip r:embed="rId9">
            <a:lum bright="70000" contrast="-70000"/>
          </a:blip>
          <a:stretch>
            <a:fillRect/>
          </a:stretch>
        </p:blipFill>
        <p:spPr>
          <a:xfrm>
            <a:off x="6427809" y="2284039"/>
            <a:ext cx="493250" cy="493250"/>
          </a:xfrm>
          <a:prstGeom prst="rect">
            <a:avLst/>
          </a:prstGeom>
        </p:spPr>
      </p:pic>
      <p:pic>
        <p:nvPicPr>
          <p:cNvPr id="41" name="Imagem 40"/>
          <p:cNvPicPr>
            <a:picLocks noChangeAspect="1"/>
          </p:cNvPicPr>
          <p:nvPr/>
        </p:nvPicPr>
        <p:blipFill rotWithShape="1">
          <a:blip r:embed="rId10"/>
          <a:srcRect l="11819" t="51830" r="11722"/>
          <a:stretch/>
        </p:blipFill>
        <p:spPr>
          <a:xfrm>
            <a:off x="2104800" y="4663731"/>
            <a:ext cx="2057400" cy="1045365"/>
          </a:xfrm>
          <a:prstGeom prst="rect">
            <a:avLst/>
          </a:prstGeom>
        </p:spPr>
      </p:pic>
      <p:pic>
        <p:nvPicPr>
          <p:cNvPr id="42" name="Picture 5" descr="IMG_6792"/>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11183" y="4662519"/>
            <a:ext cx="1475631" cy="1046577"/>
          </a:xfrm>
          <a:prstGeom prst="rect">
            <a:avLst/>
          </a:prstGeom>
          <a:noFill/>
          <a:ln>
            <a:noFill/>
          </a:ln>
        </p:spPr>
      </p:pic>
      <p:sp>
        <p:nvSpPr>
          <p:cNvPr id="30" name="CaixaDeTexto 29"/>
          <p:cNvSpPr txBox="1"/>
          <p:nvPr/>
        </p:nvSpPr>
        <p:spPr>
          <a:xfrm>
            <a:off x="1790700" y="186772"/>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Agenda</a:t>
            </a:r>
          </a:p>
        </p:txBody>
      </p:sp>
      <p:pic>
        <p:nvPicPr>
          <p:cNvPr id="32" name="Picture 6" descr="I:\Marcelo Fernandes\CBMM\CBMM_vertica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244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6" name="CaixaDeTexto 15"/>
          <p:cNvSpPr txBox="1"/>
          <p:nvPr/>
        </p:nvSpPr>
        <p:spPr>
          <a:xfrm>
            <a:off x="1600201" y="255368"/>
            <a:ext cx="5181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Niobium Ingot </a:t>
            </a:r>
            <a:r>
              <a:rPr lang="en-US" dirty="0" smtClean="0"/>
              <a:t>Technology</a:t>
            </a:r>
            <a:endParaRPr lang="pt-BR" dirty="0"/>
          </a:p>
        </p:txBody>
      </p:sp>
      <p:sp>
        <p:nvSpPr>
          <p:cNvPr id="19" name="Retângulo 18"/>
          <p:cNvSpPr/>
          <p:nvPr/>
        </p:nvSpPr>
        <p:spPr>
          <a:xfrm>
            <a:off x="1628370" y="5770602"/>
            <a:ext cx="6031123" cy="523220"/>
          </a:xfrm>
          <a:prstGeom prst="rect">
            <a:avLst/>
          </a:prstGeom>
        </p:spPr>
        <p:txBody>
          <a:bodyPr wrap="square">
            <a:spAutoFit/>
          </a:bodyPr>
          <a:lstStyle/>
          <a:p>
            <a:pPr algn="just">
              <a:spcAft>
                <a:spcPts val="0"/>
              </a:spcAft>
              <a:tabLst>
                <a:tab pos="228600" algn="l"/>
              </a:tabLs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Reduce the overall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cost of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manufacturing superconducting cavities by reducing the manufacturing steps </a:t>
            </a:r>
            <a:r>
              <a:rPr lang="en-US" sz="1400" b="1" dirty="0">
                <a:latin typeface="Times New Roman" panose="02020603050405020304" pitchFamily="18" charset="0"/>
                <a:cs typeface="Times New Roman" panose="02020603050405020304" pitchFamily="18" charset="0"/>
              </a:rPr>
              <a:t>(currently 16</a:t>
            </a:r>
            <a:r>
              <a:rPr lang="en-US" sz="1400" b="1" dirty="0" smtClean="0">
                <a:latin typeface="Times New Roman" panose="02020603050405020304" pitchFamily="18" charset="0"/>
                <a:cs typeface="Times New Roman" panose="02020603050405020304" pitchFamily="18" charset="0"/>
              </a:rPr>
              <a:t>).</a:t>
            </a:r>
            <a:endParaRPr lang="pt-BR"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Imagem 7"/>
          <p:cNvPicPr>
            <a:picLocks noChangeAspect="1"/>
          </p:cNvPicPr>
          <p:nvPr/>
        </p:nvPicPr>
        <p:blipFill>
          <a:blip r:embed="rId4"/>
          <a:stretch>
            <a:fillRect/>
          </a:stretch>
        </p:blipFill>
        <p:spPr>
          <a:xfrm>
            <a:off x="1578632" y="1279382"/>
            <a:ext cx="6193768" cy="4509620"/>
          </a:xfrm>
          <a:prstGeom prst="rect">
            <a:avLst/>
          </a:prstGeom>
        </p:spPr>
      </p:pic>
    </p:spTree>
    <p:extLst>
      <p:ext uri="{BB962C8B-B14F-4D97-AF65-F5344CB8AC3E}">
        <p14:creationId xmlns:p14="http://schemas.microsoft.com/office/powerpoint/2010/main" val="663530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5" name="Imagem 4"/>
          <p:cNvPicPr>
            <a:picLocks noChangeAspect="1"/>
          </p:cNvPicPr>
          <p:nvPr/>
        </p:nvPicPr>
        <p:blipFill>
          <a:blip r:embed="rId4"/>
          <a:stretch>
            <a:fillRect/>
          </a:stretch>
        </p:blipFill>
        <p:spPr>
          <a:xfrm>
            <a:off x="1559805" y="1222516"/>
            <a:ext cx="2456542" cy="2340770"/>
          </a:xfrm>
          <a:prstGeom prst="rect">
            <a:avLst/>
          </a:prstGeom>
          <a:ln>
            <a:noFill/>
          </a:ln>
          <a:effectLst>
            <a:outerShdw blurRad="292100" dist="139700" dir="2700000" algn="tl" rotWithShape="0">
              <a:srgbClr val="333333">
                <a:alpha val="65000"/>
              </a:srgbClr>
            </a:outerShdw>
          </a:effectLst>
        </p:spPr>
      </p:pic>
      <p:pic>
        <p:nvPicPr>
          <p:cNvPr id="6" name="Imagem 5"/>
          <p:cNvPicPr>
            <a:picLocks noChangeAspect="1"/>
          </p:cNvPicPr>
          <p:nvPr/>
        </p:nvPicPr>
        <p:blipFill>
          <a:blip r:embed="rId5"/>
          <a:stretch>
            <a:fillRect/>
          </a:stretch>
        </p:blipFill>
        <p:spPr>
          <a:xfrm>
            <a:off x="1524000" y="3786424"/>
            <a:ext cx="5494074" cy="2214562"/>
          </a:xfrm>
          <a:prstGeom prst="rect">
            <a:avLst/>
          </a:prstGeom>
          <a:ln>
            <a:noFill/>
          </a:ln>
          <a:effectLst>
            <a:outerShdw blurRad="292100" dist="139700" dir="2700000" algn="tl" rotWithShape="0">
              <a:srgbClr val="333333">
                <a:alpha val="65000"/>
              </a:srgbClr>
            </a:outerShdw>
          </a:effectLst>
        </p:spPr>
      </p:pic>
      <p:sp>
        <p:nvSpPr>
          <p:cNvPr id="16" name="CaixaDeTexto 15"/>
          <p:cNvSpPr txBox="1"/>
          <p:nvPr/>
        </p:nvSpPr>
        <p:spPr>
          <a:xfrm>
            <a:off x="1828800" y="181405"/>
            <a:ext cx="6235789"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Large Diameter Niobium Ingot</a:t>
            </a:r>
            <a:endParaRPr lang="pt-BR" dirty="0"/>
          </a:p>
        </p:txBody>
      </p:sp>
      <p:sp>
        <p:nvSpPr>
          <p:cNvPr id="17" name="CaixaDeTexto 16"/>
          <p:cNvSpPr txBox="1"/>
          <p:nvPr/>
        </p:nvSpPr>
        <p:spPr>
          <a:xfrm>
            <a:off x="4136780" y="1721157"/>
            <a:ext cx="4863782" cy="1015663"/>
          </a:xfrm>
          <a:prstGeom prst="rect">
            <a:avLst/>
          </a:prstGeom>
          <a:noFill/>
        </p:spPr>
        <p:txBody>
          <a:bodyPr wrap="square" rtlCol="0">
            <a:spAutoFit/>
          </a:bodyPr>
          <a:lstStyle/>
          <a:p>
            <a:r>
              <a:rPr lang="en-US" sz="2000" dirty="0" smtClean="0"/>
              <a:t>Copper crucible with Ø 535 mm sufficient to produce discs which can be used to fabricate cavities with frequency as low as 650MHz  </a:t>
            </a:r>
            <a:endParaRPr lang="en-US" sz="2000" dirty="0"/>
          </a:p>
        </p:txBody>
      </p:sp>
      <p:sp>
        <p:nvSpPr>
          <p:cNvPr id="7" name="CaixaDeTexto 6"/>
          <p:cNvSpPr txBox="1"/>
          <p:nvPr/>
        </p:nvSpPr>
        <p:spPr>
          <a:xfrm>
            <a:off x="407356" y="4416652"/>
            <a:ext cx="1291563" cy="954107"/>
          </a:xfrm>
          <a:prstGeom prst="rect">
            <a:avLst/>
          </a:prstGeom>
          <a:noFill/>
        </p:spPr>
        <p:txBody>
          <a:bodyPr wrap="square" rtlCol="0">
            <a:spAutoFit/>
          </a:bodyPr>
          <a:lstStyle/>
          <a:p>
            <a:r>
              <a:rPr lang="en-US" dirty="0" smtClean="0"/>
              <a:t>Ingot with </a:t>
            </a:r>
            <a:r>
              <a:rPr lang="en-US" dirty="0"/>
              <a:t>Ø </a:t>
            </a:r>
            <a:r>
              <a:rPr lang="en-US" sz="2000" dirty="0" smtClean="0"/>
              <a:t>250</a:t>
            </a:r>
            <a:r>
              <a:rPr lang="en-US" dirty="0" smtClean="0"/>
              <a:t> mm</a:t>
            </a:r>
          </a:p>
          <a:p>
            <a:r>
              <a:rPr lang="en-US" dirty="0" smtClean="0"/>
              <a:t>(as cast)</a:t>
            </a:r>
            <a:endParaRPr lang="en-US" dirty="0"/>
          </a:p>
        </p:txBody>
      </p:sp>
      <p:sp>
        <p:nvSpPr>
          <p:cNvPr id="18" name="CaixaDeTexto 17"/>
          <p:cNvSpPr txBox="1"/>
          <p:nvPr/>
        </p:nvSpPr>
        <p:spPr>
          <a:xfrm>
            <a:off x="7036613" y="4259193"/>
            <a:ext cx="2196210" cy="1477328"/>
          </a:xfrm>
          <a:prstGeom prst="rect">
            <a:avLst/>
          </a:prstGeom>
          <a:noFill/>
        </p:spPr>
        <p:txBody>
          <a:bodyPr wrap="square" rtlCol="0">
            <a:spAutoFit/>
          </a:bodyPr>
          <a:lstStyle/>
          <a:p>
            <a:r>
              <a:rPr lang="en-US" dirty="0" smtClean="0"/>
              <a:t>Ingot with </a:t>
            </a:r>
            <a:r>
              <a:rPr lang="en-US" dirty="0"/>
              <a:t>Ø </a:t>
            </a:r>
            <a:r>
              <a:rPr lang="en-US" dirty="0" smtClean="0"/>
              <a:t>535 mm (as cast), prepared with special, low-impurity raw </a:t>
            </a:r>
            <a:r>
              <a:rPr lang="en-US" dirty="0"/>
              <a:t>m</a:t>
            </a:r>
            <a:r>
              <a:rPr lang="en-US" dirty="0" smtClean="0"/>
              <a:t>aterials </a:t>
            </a:r>
            <a:endParaRPr lang="en-US" dirty="0"/>
          </a:p>
        </p:txBody>
      </p:sp>
    </p:spTree>
    <p:extLst>
      <p:ext uri="{BB962C8B-B14F-4D97-AF65-F5344CB8AC3E}">
        <p14:creationId xmlns:p14="http://schemas.microsoft.com/office/powerpoint/2010/main" val="6237873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4" name="Picture 5" descr="IMG_679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3381554"/>
            <a:ext cx="3429000" cy="2556965"/>
          </a:xfrm>
          <a:prstGeom prst="rect">
            <a:avLst/>
          </a:prstGeom>
          <a:ln>
            <a:noFill/>
          </a:ln>
          <a:effectLst>
            <a:outerShdw blurRad="292100" dist="139700" dir="2700000" algn="tl" rotWithShape="0">
              <a:srgbClr val="333333">
                <a:alpha val="65000"/>
              </a:srgbClr>
            </a:outerShdw>
          </a:effectLst>
        </p:spPr>
      </p:pic>
      <p:pic>
        <p:nvPicPr>
          <p:cNvPr id="15" name="Picture 4" descr="Amostra atacada 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4958" y="3408869"/>
            <a:ext cx="2834642" cy="2529650"/>
          </a:xfrm>
          <a:prstGeom prst="rect">
            <a:avLst/>
          </a:prstGeom>
          <a:ln>
            <a:noFill/>
          </a:ln>
          <a:effectLst>
            <a:outerShdw blurRad="292100" dist="139700" dir="2700000" algn="tl" rotWithShape="0">
              <a:srgbClr val="333333">
                <a:alpha val="65000"/>
              </a:srgbClr>
            </a:outerShdw>
          </a:effectLst>
        </p:spPr>
      </p:pic>
      <p:pic>
        <p:nvPicPr>
          <p:cNvPr id="13" name="Picture 6"/>
          <p:cNvPicPr/>
          <p:nvPr/>
        </p:nvPicPr>
        <p:blipFill>
          <a:blip r:embed="rId6">
            <a:extLst>
              <a:ext uri="{28A0092B-C50C-407E-A947-70E740481C1C}">
                <a14:useLocalDpi xmlns:a14="http://schemas.microsoft.com/office/drawing/2010/main" val="0"/>
              </a:ext>
            </a:extLst>
          </a:blip>
          <a:srcRect/>
          <a:stretch>
            <a:fillRect/>
          </a:stretch>
        </p:blipFill>
        <p:spPr bwMode="auto">
          <a:xfrm>
            <a:off x="1827839" y="1143000"/>
            <a:ext cx="5905966" cy="1851920"/>
          </a:xfrm>
          <a:prstGeom prst="rect">
            <a:avLst/>
          </a:prstGeom>
          <a:noFill/>
          <a:ln>
            <a:noFill/>
          </a:ln>
        </p:spPr>
      </p:pic>
      <p:sp>
        <p:nvSpPr>
          <p:cNvPr id="16" name="CaixaDeTexto 15"/>
          <p:cNvSpPr txBox="1"/>
          <p:nvPr/>
        </p:nvSpPr>
        <p:spPr>
          <a:xfrm>
            <a:off x="1827838" y="202928"/>
            <a:ext cx="6235789"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Large Diameter Niobium Ingot</a:t>
            </a:r>
            <a:endParaRPr lang="pt-BR" dirty="0"/>
          </a:p>
        </p:txBody>
      </p:sp>
      <p:sp>
        <p:nvSpPr>
          <p:cNvPr id="7" name="Retângulo 6"/>
          <p:cNvSpPr/>
          <p:nvPr/>
        </p:nvSpPr>
        <p:spPr>
          <a:xfrm>
            <a:off x="6961190" y="1186631"/>
            <a:ext cx="725620" cy="8925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ixaDeTexto 16"/>
          <p:cNvSpPr txBox="1"/>
          <p:nvPr/>
        </p:nvSpPr>
        <p:spPr>
          <a:xfrm>
            <a:off x="1143000" y="5935985"/>
            <a:ext cx="3581400" cy="400110"/>
          </a:xfrm>
          <a:prstGeom prst="rect">
            <a:avLst/>
          </a:prstGeom>
          <a:noFill/>
        </p:spPr>
        <p:txBody>
          <a:bodyPr wrap="square" rtlCol="0">
            <a:spAutoFit/>
          </a:bodyPr>
          <a:lstStyle/>
          <a:p>
            <a:r>
              <a:rPr lang="en-US" sz="2000" dirty="0" smtClean="0"/>
              <a:t>Machined samples with 480 mm</a:t>
            </a:r>
            <a:endParaRPr lang="en-US" sz="2000" dirty="0"/>
          </a:p>
        </p:txBody>
      </p:sp>
      <p:sp>
        <p:nvSpPr>
          <p:cNvPr id="18" name="CaixaDeTexto 17"/>
          <p:cNvSpPr txBox="1"/>
          <p:nvPr/>
        </p:nvSpPr>
        <p:spPr>
          <a:xfrm>
            <a:off x="5565007" y="5925043"/>
            <a:ext cx="2666999" cy="400110"/>
          </a:xfrm>
          <a:prstGeom prst="rect">
            <a:avLst/>
          </a:prstGeom>
          <a:noFill/>
        </p:spPr>
        <p:txBody>
          <a:bodyPr wrap="square" rtlCol="0">
            <a:spAutoFit/>
          </a:bodyPr>
          <a:lstStyle/>
          <a:p>
            <a:r>
              <a:rPr lang="en-US" sz="2000" dirty="0"/>
              <a:t>P</a:t>
            </a:r>
            <a:r>
              <a:rPr lang="en-US" sz="2000" dirty="0" smtClean="0"/>
              <a:t>resence of large </a:t>
            </a:r>
            <a:r>
              <a:rPr lang="en-US" sz="2000" dirty="0"/>
              <a:t>g</a:t>
            </a:r>
            <a:r>
              <a:rPr lang="en-US" sz="2000" dirty="0" smtClean="0"/>
              <a:t>rain</a:t>
            </a:r>
            <a:endParaRPr lang="en-US" sz="2000" dirty="0"/>
          </a:p>
        </p:txBody>
      </p:sp>
      <p:sp>
        <p:nvSpPr>
          <p:cNvPr id="19" name="CaixaDeTexto 18"/>
          <p:cNvSpPr txBox="1"/>
          <p:nvPr/>
        </p:nvSpPr>
        <p:spPr>
          <a:xfrm>
            <a:off x="304800" y="1456511"/>
            <a:ext cx="1732558" cy="1200329"/>
          </a:xfrm>
          <a:prstGeom prst="rect">
            <a:avLst/>
          </a:prstGeom>
          <a:noFill/>
        </p:spPr>
        <p:txBody>
          <a:bodyPr wrap="square" rtlCol="0">
            <a:spAutoFit/>
          </a:bodyPr>
          <a:lstStyle/>
          <a:p>
            <a:r>
              <a:rPr lang="en-US" dirty="0" smtClean="0"/>
              <a:t>Chemical analysis of 6</a:t>
            </a:r>
            <a:r>
              <a:rPr lang="en-US" baseline="30000" dirty="0" smtClean="0"/>
              <a:t>th</a:t>
            </a:r>
            <a:r>
              <a:rPr lang="en-US" dirty="0" smtClean="0"/>
              <a:t> melt large diameter ingot </a:t>
            </a:r>
            <a:endParaRPr lang="en-US" dirty="0"/>
          </a:p>
        </p:txBody>
      </p:sp>
      <p:sp>
        <p:nvSpPr>
          <p:cNvPr id="20" name="CaixaDeTexto 19"/>
          <p:cNvSpPr txBox="1"/>
          <p:nvPr/>
        </p:nvSpPr>
        <p:spPr>
          <a:xfrm>
            <a:off x="7733804" y="1559956"/>
            <a:ext cx="1498451" cy="646331"/>
          </a:xfrm>
          <a:prstGeom prst="rect">
            <a:avLst/>
          </a:prstGeom>
          <a:noFill/>
        </p:spPr>
        <p:txBody>
          <a:bodyPr wrap="square" rtlCol="0">
            <a:spAutoFit/>
          </a:bodyPr>
          <a:lstStyle/>
          <a:p>
            <a:pPr algn="ctr"/>
            <a:r>
              <a:rPr lang="en-US" sz="1600" dirty="0" smtClean="0"/>
              <a:t>Ta ~ 850 ppm</a:t>
            </a:r>
          </a:p>
          <a:p>
            <a:endParaRPr lang="en-US" sz="2000" dirty="0"/>
          </a:p>
        </p:txBody>
      </p:sp>
      <p:sp>
        <p:nvSpPr>
          <p:cNvPr id="21" name="Retângulo 20"/>
          <p:cNvSpPr/>
          <p:nvPr/>
        </p:nvSpPr>
        <p:spPr>
          <a:xfrm>
            <a:off x="3352800" y="1180420"/>
            <a:ext cx="2895601" cy="8854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340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3" name="Picture 2"/>
          <p:cNvPicPr/>
          <p:nvPr/>
        </p:nvPicPr>
        <p:blipFill>
          <a:blip r:embed="rId4">
            <a:extLst>
              <a:ext uri="{28A0092B-C50C-407E-A947-70E740481C1C}">
                <a14:useLocalDpi xmlns:a14="http://schemas.microsoft.com/office/drawing/2010/main" val="0"/>
              </a:ext>
            </a:extLst>
          </a:blip>
          <a:srcRect/>
          <a:stretch>
            <a:fillRect/>
          </a:stretch>
        </p:blipFill>
        <p:spPr bwMode="auto">
          <a:xfrm>
            <a:off x="3428037" y="1924050"/>
            <a:ext cx="5564526" cy="3638550"/>
          </a:xfrm>
          <a:prstGeom prst="rect">
            <a:avLst/>
          </a:prstGeom>
          <a:noFill/>
          <a:ln>
            <a:noFill/>
          </a:ln>
        </p:spPr>
      </p:pic>
      <p:sp>
        <p:nvSpPr>
          <p:cNvPr id="11" name="CaixaDeTexto 10"/>
          <p:cNvSpPr txBox="1"/>
          <p:nvPr/>
        </p:nvSpPr>
        <p:spPr>
          <a:xfrm>
            <a:off x="1524000" y="253425"/>
            <a:ext cx="7316162"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Large Diameter Niobium </a:t>
            </a:r>
            <a:r>
              <a:rPr lang="en-US" dirty="0" smtClean="0"/>
              <a:t>Ingot - RRR </a:t>
            </a:r>
            <a:r>
              <a:rPr lang="en-US" dirty="0"/>
              <a:t>values</a:t>
            </a:r>
            <a:endParaRPr lang="pt-BR" dirty="0"/>
          </a:p>
        </p:txBody>
      </p:sp>
      <p:sp>
        <p:nvSpPr>
          <p:cNvPr id="12" name="CaixaDeTexto 11"/>
          <p:cNvSpPr txBox="1"/>
          <p:nvPr/>
        </p:nvSpPr>
        <p:spPr>
          <a:xfrm>
            <a:off x="3810000" y="5619720"/>
            <a:ext cx="4800600" cy="400110"/>
          </a:xfrm>
          <a:prstGeom prst="rect">
            <a:avLst/>
          </a:prstGeom>
          <a:noFill/>
        </p:spPr>
        <p:txBody>
          <a:bodyPr wrap="square" rtlCol="0">
            <a:spAutoFit/>
          </a:bodyPr>
          <a:lstStyle/>
          <a:p>
            <a:r>
              <a:rPr lang="en-US" sz="2000" dirty="0" smtClean="0"/>
              <a:t>High RRR in 6</a:t>
            </a:r>
            <a:r>
              <a:rPr lang="en-US" sz="2000" baseline="30000" dirty="0" smtClean="0"/>
              <a:t>th</a:t>
            </a:r>
            <a:r>
              <a:rPr lang="en-US" sz="2000" dirty="0" smtClean="0"/>
              <a:t> melt ingot with Ta ~ 850 ppm</a:t>
            </a:r>
            <a:endParaRPr lang="en-US" sz="2000" dirty="0"/>
          </a:p>
        </p:txBody>
      </p:sp>
      <p:grpSp>
        <p:nvGrpSpPr>
          <p:cNvPr id="6" name="Grupo 5"/>
          <p:cNvGrpSpPr/>
          <p:nvPr/>
        </p:nvGrpSpPr>
        <p:grpSpPr>
          <a:xfrm>
            <a:off x="761038" y="1948149"/>
            <a:ext cx="2133600" cy="1905000"/>
            <a:chOff x="838200" y="2743200"/>
            <a:chExt cx="2133600" cy="1905000"/>
          </a:xfrm>
        </p:grpSpPr>
        <p:pic>
          <p:nvPicPr>
            <p:cNvPr id="14" name="Picture 5" descr="IMG_6792"/>
            <p:cNvPicPr/>
            <p:nvPr/>
          </p:nvPicPr>
          <p:blipFill rotWithShape="1">
            <a:blip r:embed="rId5" cstate="print">
              <a:extLst>
                <a:ext uri="{28A0092B-C50C-407E-A947-70E740481C1C}">
                  <a14:useLocalDpi xmlns:a14="http://schemas.microsoft.com/office/drawing/2010/main" val="0"/>
                </a:ext>
              </a:extLst>
            </a:blip>
            <a:srcRect l="37596" t="2479" r="3308" b="14326"/>
            <a:stretch/>
          </p:blipFill>
          <p:spPr bwMode="auto">
            <a:xfrm>
              <a:off x="838200" y="2743200"/>
              <a:ext cx="2133600" cy="1905000"/>
            </a:xfrm>
            <a:prstGeom prst="rect">
              <a:avLst/>
            </a:prstGeom>
            <a:ln>
              <a:noFill/>
            </a:ln>
            <a:effectLst>
              <a:outerShdw blurRad="292100" dist="139700" dir="2700000" algn="tl" rotWithShape="0">
                <a:srgbClr val="333333">
                  <a:alpha val="65000"/>
                </a:srgbClr>
              </a:outerShdw>
            </a:effectLst>
          </p:spPr>
        </p:pic>
        <p:sp>
          <p:nvSpPr>
            <p:cNvPr id="5" name="Retângulo 4"/>
            <p:cNvSpPr/>
            <p:nvPr/>
          </p:nvSpPr>
          <p:spPr>
            <a:xfrm>
              <a:off x="1751638" y="3067051"/>
              <a:ext cx="152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ângulo 14"/>
            <p:cNvSpPr/>
            <p:nvPr/>
          </p:nvSpPr>
          <p:spPr>
            <a:xfrm>
              <a:off x="1751638" y="4036192"/>
              <a:ext cx="152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tângulo 15"/>
            <p:cNvSpPr/>
            <p:nvPr/>
          </p:nvSpPr>
          <p:spPr>
            <a:xfrm>
              <a:off x="1188350" y="3487497"/>
              <a:ext cx="152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tângulo 16"/>
            <p:cNvSpPr/>
            <p:nvPr/>
          </p:nvSpPr>
          <p:spPr>
            <a:xfrm>
              <a:off x="2318738" y="3483903"/>
              <a:ext cx="152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CaixaDeTexto 17"/>
          <p:cNvSpPr txBox="1"/>
          <p:nvPr/>
        </p:nvSpPr>
        <p:spPr>
          <a:xfrm>
            <a:off x="838200" y="4043648"/>
            <a:ext cx="2056438" cy="400110"/>
          </a:xfrm>
          <a:prstGeom prst="rect">
            <a:avLst/>
          </a:prstGeom>
          <a:noFill/>
        </p:spPr>
        <p:txBody>
          <a:bodyPr wrap="square" rtlCol="0">
            <a:spAutoFit/>
          </a:bodyPr>
          <a:lstStyle/>
          <a:p>
            <a:r>
              <a:rPr lang="en-US" sz="2000" dirty="0" smtClean="0"/>
              <a:t>Samples position</a:t>
            </a:r>
            <a:endParaRPr lang="en-US" sz="2000" dirty="0"/>
          </a:p>
        </p:txBody>
      </p:sp>
    </p:spTree>
    <p:extLst>
      <p:ext uri="{BB962C8B-B14F-4D97-AF65-F5344CB8AC3E}">
        <p14:creationId xmlns:p14="http://schemas.microsoft.com/office/powerpoint/2010/main" val="34929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1" name="CaixaDeTexto 10"/>
          <p:cNvSpPr txBox="1"/>
          <p:nvPr/>
        </p:nvSpPr>
        <p:spPr>
          <a:xfrm>
            <a:off x="1524000" y="253425"/>
            <a:ext cx="7316162"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pPr algn="ctr"/>
            <a:r>
              <a:rPr lang="en-US" dirty="0" smtClean="0"/>
              <a:t>Conclusions</a:t>
            </a:r>
            <a:endParaRPr lang="pt-BR" dirty="0"/>
          </a:p>
        </p:txBody>
      </p:sp>
      <p:sp>
        <p:nvSpPr>
          <p:cNvPr id="2" name="CaixaDeTexto 1"/>
          <p:cNvSpPr txBox="1"/>
          <p:nvPr/>
        </p:nvSpPr>
        <p:spPr>
          <a:xfrm>
            <a:off x="472427" y="1474673"/>
            <a:ext cx="8665876"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a:t>Raw </a:t>
            </a:r>
            <a:r>
              <a:rPr lang="en-US" sz="2000" dirty="0" smtClean="0"/>
              <a:t>materials with low </a:t>
            </a:r>
            <a:r>
              <a:rPr lang="en-US" sz="2000" b="1" dirty="0" smtClean="0"/>
              <a:t>Oxygen and Nitrogen </a:t>
            </a:r>
            <a:r>
              <a:rPr lang="en-US" sz="2000" dirty="0" smtClean="0"/>
              <a:t>impurities</a:t>
            </a:r>
            <a:r>
              <a:rPr lang="en-US" sz="2000" b="1" dirty="0" smtClean="0"/>
              <a:t> </a:t>
            </a:r>
            <a:r>
              <a:rPr lang="en-US" sz="2000" dirty="0" smtClean="0"/>
              <a:t>are crucial to achieve high quality in the final metal.</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smtClean="0"/>
              <a:t>Hydrogen and Carbon </a:t>
            </a:r>
            <a:r>
              <a:rPr lang="en-US" sz="2000" dirty="0" smtClean="0"/>
              <a:t>are easily removed in the electron beam refining process.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Ingot Slice </a:t>
            </a:r>
            <a:r>
              <a:rPr lang="en-US" sz="2000" b="1" dirty="0" smtClean="0"/>
              <a:t>Technology </a:t>
            </a:r>
            <a:r>
              <a:rPr lang="en-US" sz="2000" dirty="0" smtClean="0"/>
              <a:t>can reduce the number of process steps, leading </a:t>
            </a:r>
            <a:r>
              <a:rPr lang="en-US" sz="2000" dirty="0"/>
              <a:t>to significant </a:t>
            </a:r>
            <a:r>
              <a:rPr lang="en-US" sz="2000" b="1" dirty="0"/>
              <a:t>manufacturing cost </a:t>
            </a:r>
            <a:r>
              <a:rPr lang="en-US" sz="2000" b="1" dirty="0" smtClean="0"/>
              <a:t>savings</a:t>
            </a:r>
            <a:r>
              <a:rPr lang="en-US" sz="2000" dirty="0" smtClean="0"/>
              <a: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The </a:t>
            </a:r>
            <a:r>
              <a:rPr lang="en-US" sz="2000" dirty="0"/>
              <a:t>first </a:t>
            </a:r>
            <a:r>
              <a:rPr lang="en-US" sz="2000" b="1" dirty="0"/>
              <a:t>production test </a:t>
            </a:r>
            <a:r>
              <a:rPr lang="en-US" sz="2000" dirty="0" smtClean="0"/>
              <a:t>of a large diameter ingot (535 mm) to produce </a:t>
            </a:r>
            <a:r>
              <a:rPr lang="en-US" sz="2000" dirty="0"/>
              <a:t>cavities with frequency as low as </a:t>
            </a:r>
            <a:r>
              <a:rPr lang="en-US" sz="2000" dirty="0" smtClean="0"/>
              <a:t>650 MHz </a:t>
            </a:r>
            <a:r>
              <a:rPr lang="en-US" sz="2000" dirty="0"/>
              <a:t>using slice technology has </a:t>
            </a:r>
            <a:r>
              <a:rPr lang="en-US" sz="2000" b="1" dirty="0" smtClean="0"/>
              <a:t>succeeded</a:t>
            </a:r>
            <a:r>
              <a:rPr lang="en-US" sz="2000" dirty="0" smtClean="0"/>
              <a:t>.</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A sixth-melt, large diameter ingot made using controlled </a:t>
            </a:r>
            <a:r>
              <a:rPr lang="en-US" sz="2000" dirty="0"/>
              <a:t>r</a:t>
            </a:r>
            <a:r>
              <a:rPr lang="en-US" sz="2000" dirty="0" smtClean="0"/>
              <a:t>aw materials</a:t>
            </a:r>
            <a:r>
              <a:rPr lang="en-US" sz="2000" dirty="0"/>
              <a:t> </a:t>
            </a:r>
            <a:r>
              <a:rPr lang="en-US" sz="2000" dirty="0" smtClean="0"/>
              <a:t>and Ta </a:t>
            </a:r>
            <a:r>
              <a:rPr lang="en-US" sz="2000" dirty="0"/>
              <a:t>content around 850 </a:t>
            </a:r>
            <a:r>
              <a:rPr lang="en-US" sz="2000" dirty="0" smtClean="0"/>
              <a:t>ppm achieved </a:t>
            </a:r>
            <a:r>
              <a:rPr lang="en-US" sz="2000" b="1" dirty="0"/>
              <a:t>low gas content </a:t>
            </a:r>
            <a:r>
              <a:rPr lang="en-US" sz="2000" dirty="0"/>
              <a:t>and </a:t>
            </a:r>
            <a:r>
              <a:rPr lang="en-US" sz="2000" b="1" dirty="0"/>
              <a:t>high RRR values </a:t>
            </a:r>
            <a:r>
              <a:rPr lang="en-US" sz="2000" dirty="0" smtClean="0"/>
              <a:t>~300</a:t>
            </a:r>
            <a:r>
              <a:rPr lang="en-US" dirty="0"/>
              <a:t>. </a:t>
            </a: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636952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CaixaDeTexto 15"/>
          <p:cNvSpPr txBox="1"/>
          <p:nvPr/>
        </p:nvSpPr>
        <p:spPr>
          <a:xfrm>
            <a:off x="1524000" y="253425"/>
            <a:ext cx="7316162"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Large Diameter Niobium </a:t>
            </a:r>
            <a:r>
              <a:rPr lang="en-US" dirty="0" smtClean="0"/>
              <a:t>Ingot - Next </a:t>
            </a:r>
            <a:r>
              <a:rPr lang="en-US" dirty="0"/>
              <a:t>Steps</a:t>
            </a:r>
            <a:endParaRPr lang="pt-BR" dirty="0"/>
          </a:p>
        </p:txBody>
      </p:sp>
      <p:pic>
        <p:nvPicPr>
          <p:cNvPr id="2" name="Imagem 1"/>
          <p:cNvPicPr>
            <a:picLocks noChangeAspect="1"/>
          </p:cNvPicPr>
          <p:nvPr/>
        </p:nvPicPr>
        <p:blipFill rotWithShape="1">
          <a:blip r:embed="rId4"/>
          <a:srcRect l="2096" b="1665"/>
          <a:stretch/>
        </p:blipFill>
        <p:spPr>
          <a:xfrm>
            <a:off x="1135911" y="1450962"/>
            <a:ext cx="3216488" cy="2188070"/>
          </a:xfrm>
          <a:prstGeom prst="rect">
            <a:avLst/>
          </a:prstGeom>
          <a:ln>
            <a:noFill/>
          </a:ln>
          <a:effectLst>
            <a:outerShdw blurRad="292100" dist="139700" dir="2700000" algn="tl" rotWithShape="0">
              <a:srgbClr val="333333">
                <a:alpha val="65000"/>
              </a:srgbClr>
            </a:outerShdw>
          </a:effectLst>
        </p:spPr>
      </p:pic>
      <p:pic>
        <p:nvPicPr>
          <p:cNvPr id="5" name="Imagem 4"/>
          <p:cNvPicPr>
            <a:picLocks noChangeAspect="1"/>
          </p:cNvPicPr>
          <p:nvPr/>
        </p:nvPicPr>
        <p:blipFill>
          <a:blip r:embed="rId5"/>
          <a:stretch>
            <a:fillRect/>
          </a:stretch>
        </p:blipFill>
        <p:spPr>
          <a:xfrm>
            <a:off x="1200694" y="3898800"/>
            <a:ext cx="3077591" cy="2260438"/>
          </a:xfrm>
          <a:prstGeom prst="rect">
            <a:avLst/>
          </a:prstGeom>
          <a:ln>
            <a:noFill/>
          </a:ln>
          <a:effectLst>
            <a:outerShdw blurRad="292100" dist="139700" dir="2700000" algn="tl" rotWithShape="0">
              <a:srgbClr val="333333">
                <a:alpha val="65000"/>
              </a:srgbClr>
            </a:outerShdw>
          </a:effectLst>
        </p:spPr>
      </p:pic>
      <p:sp>
        <p:nvSpPr>
          <p:cNvPr id="14" name="Retângulo 13"/>
          <p:cNvSpPr/>
          <p:nvPr/>
        </p:nvSpPr>
        <p:spPr>
          <a:xfrm>
            <a:off x="2035323" y="6107017"/>
            <a:ext cx="1601162" cy="400110"/>
          </a:xfrm>
          <a:prstGeom prst="rect">
            <a:avLst/>
          </a:prstGeom>
        </p:spPr>
        <p:txBody>
          <a:bodyPr wrap="square">
            <a:spAutoFit/>
          </a:bodyPr>
          <a:lstStyle/>
          <a:p>
            <a:pPr algn="just">
              <a:spcAft>
                <a:spcPts val="0"/>
              </a:spcAft>
              <a:tabLst>
                <a:tab pos="228600" algn="l"/>
              </a:tabLst>
            </a:pPr>
            <a:r>
              <a:rPr lang="en-US" sz="2000" dirty="0" smtClean="0">
                <a:latin typeface="+mj-lt"/>
                <a:ea typeface="Times New Roman" panose="02020603050405020304" pitchFamily="18" charset="0"/>
              </a:rPr>
              <a:t>Sliced ingot</a:t>
            </a:r>
            <a:endParaRPr lang="pt-BR" sz="2000" dirty="0">
              <a:effectLst/>
              <a:latin typeface="+mj-lt"/>
              <a:ea typeface="Times New Roman" panose="02020603050405020304" pitchFamily="18" charset="0"/>
            </a:endParaRPr>
          </a:p>
        </p:txBody>
      </p:sp>
      <p:pic>
        <p:nvPicPr>
          <p:cNvPr id="8" name="Imagem 7"/>
          <p:cNvPicPr>
            <a:picLocks noChangeAspect="1"/>
          </p:cNvPicPr>
          <p:nvPr/>
        </p:nvPicPr>
        <p:blipFill rotWithShape="1">
          <a:blip r:embed="rId6"/>
          <a:srcRect t="51830"/>
          <a:stretch/>
        </p:blipFill>
        <p:spPr>
          <a:xfrm>
            <a:off x="4822551" y="1589498"/>
            <a:ext cx="3483249" cy="1353210"/>
          </a:xfrm>
          <a:prstGeom prst="rect">
            <a:avLst/>
          </a:prstGeom>
        </p:spPr>
      </p:pic>
      <p:pic>
        <p:nvPicPr>
          <p:cNvPr id="19" name="Imagem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0191" y="3258157"/>
            <a:ext cx="3485609" cy="1296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m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49812" y="4899276"/>
            <a:ext cx="3455988" cy="1033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5691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CaixaDeTexto 15"/>
          <p:cNvSpPr txBox="1"/>
          <p:nvPr/>
        </p:nvSpPr>
        <p:spPr>
          <a:xfrm>
            <a:off x="1752600" y="263489"/>
            <a:ext cx="7130345"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smtClean="0"/>
              <a:t>RRR </a:t>
            </a:r>
            <a:r>
              <a:rPr lang="en-US" dirty="0"/>
              <a:t>measuring unit at CBMM - Next </a:t>
            </a:r>
            <a:r>
              <a:rPr lang="en-US" dirty="0" smtClean="0"/>
              <a:t>Steps</a:t>
            </a:r>
            <a:endParaRPr lang="en-US" dirty="0"/>
          </a:p>
        </p:txBody>
      </p:sp>
      <p:pic>
        <p:nvPicPr>
          <p:cNvPr id="15" name="Picture 7" descr="IMG_7194"/>
          <p:cNvPicPr/>
          <p:nvPr/>
        </p:nvPicPr>
        <p:blipFill>
          <a:blip r:embed="rId4">
            <a:extLst>
              <a:ext uri="{28A0092B-C50C-407E-A947-70E740481C1C}">
                <a14:useLocalDpi xmlns:a14="http://schemas.microsoft.com/office/drawing/2010/main" val="0"/>
              </a:ext>
            </a:extLst>
          </a:blip>
          <a:srcRect t="18295"/>
          <a:stretch>
            <a:fillRect/>
          </a:stretch>
        </p:blipFill>
        <p:spPr bwMode="auto">
          <a:xfrm>
            <a:off x="430864" y="1496058"/>
            <a:ext cx="3895725" cy="2428875"/>
          </a:xfrm>
          <a:prstGeom prst="rect">
            <a:avLst/>
          </a:prstGeom>
          <a:noFill/>
          <a:ln>
            <a:noFill/>
          </a:ln>
        </p:spPr>
      </p:pic>
      <p:pic>
        <p:nvPicPr>
          <p:cNvPr id="4" name="Imagem 3"/>
          <p:cNvPicPr>
            <a:picLocks noChangeAspect="1"/>
          </p:cNvPicPr>
          <p:nvPr/>
        </p:nvPicPr>
        <p:blipFill rotWithShape="1">
          <a:blip r:embed="rId5" cstate="print">
            <a:extLst>
              <a:ext uri="{28A0092B-C50C-407E-A947-70E740481C1C}">
                <a14:useLocalDpi xmlns:a14="http://schemas.microsoft.com/office/drawing/2010/main" val="0"/>
              </a:ext>
            </a:extLst>
          </a:blip>
          <a:srcRect l="3493" t="17672" r="5073" b="13334"/>
          <a:stretch/>
        </p:blipFill>
        <p:spPr>
          <a:xfrm>
            <a:off x="4691489" y="1490305"/>
            <a:ext cx="4302005" cy="2434627"/>
          </a:xfrm>
          <a:prstGeom prst="rect">
            <a:avLst/>
          </a:prstGeom>
        </p:spPr>
      </p:pic>
      <p:pic>
        <p:nvPicPr>
          <p:cNvPr id="410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681" y="4631666"/>
            <a:ext cx="1143000" cy="476250"/>
          </a:xfrm>
          <a:prstGeom prst="rect">
            <a:avLst/>
          </a:prstGeom>
          <a:noFill/>
          <a:extLst>
            <a:ext uri="{909E8E84-426E-40DD-AFC4-6F175D3DCCD1}">
              <a14:hiddenFill xmlns:a14="http://schemas.microsoft.com/office/drawing/2010/main">
                <a:solidFill>
                  <a:srgbClr val="FFFFFF"/>
                </a:solidFill>
              </a14:hiddenFill>
            </a:ext>
          </a:extLst>
        </p:spPr>
      </p:pic>
      <p:sp>
        <p:nvSpPr>
          <p:cNvPr id="21" name="Right Arrow 25"/>
          <p:cNvSpPr>
            <a:spLocks noChangeArrowheads="1"/>
          </p:cNvSpPr>
          <p:nvPr/>
        </p:nvSpPr>
        <p:spPr bwMode="auto">
          <a:xfrm>
            <a:off x="2753360" y="11710707"/>
            <a:ext cx="544195" cy="245110"/>
          </a:xfrm>
          <a:prstGeom prst="rightArrow">
            <a:avLst>
              <a:gd name="adj1" fmla="val 50000"/>
              <a:gd name="adj2" fmla="val 55505"/>
            </a:avLst>
          </a:prstGeom>
          <a:solidFill>
            <a:srgbClr val="FFFFFF"/>
          </a:solidFill>
          <a:ln w="9525" algn="ctr">
            <a:solidFill>
              <a:srgbClr val="000000"/>
            </a:solidFill>
            <a:miter lim="800000"/>
            <a:headEnd/>
            <a:tailEnd/>
          </a:ln>
          <a:effectLst/>
          <a:extLst>
            <a:ext uri="{AF507438-7753-43e0-B8FC-AC1667EBCBE1}">
              <a14:hiddenEffects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pt-BR"/>
          </a:p>
        </p:txBody>
      </p:sp>
      <p:sp>
        <p:nvSpPr>
          <p:cNvPr id="6" name="Rectangle 5"/>
          <p:cNvSpPr>
            <a:spLocks noChangeArrowheads="1"/>
          </p:cNvSpPr>
          <p:nvPr/>
        </p:nvSpPr>
        <p:spPr bwMode="auto">
          <a:xfrm>
            <a:off x="515318" y="4396762"/>
            <a:ext cx="47099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57275" algn="l"/>
              </a:tabLst>
              <a:defRPr>
                <a:solidFill>
                  <a:schemeClr val="tx1"/>
                </a:solidFill>
                <a:latin typeface="Arial" panose="020B0604020202020204" pitchFamily="34" charset="0"/>
              </a:defRPr>
            </a:lvl1pPr>
            <a:lvl2pPr eaLnBrk="0" fontAlgn="base" hangingPunct="0">
              <a:spcBef>
                <a:spcPct val="0"/>
              </a:spcBef>
              <a:spcAft>
                <a:spcPct val="0"/>
              </a:spcAft>
              <a:tabLst>
                <a:tab pos="1057275" algn="l"/>
              </a:tabLst>
              <a:defRPr>
                <a:solidFill>
                  <a:schemeClr val="tx1"/>
                </a:solidFill>
                <a:latin typeface="Arial" panose="020B0604020202020204" pitchFamily="34" charset="0"/>
              </a:defRPr>
            </a:lvl2pPr>
            <a:lvl3pPr eaLnBrk="0" fontAlgn="base" hangingPunct="0">
              <a:spcBef>
                <a:spcPct val="0"/>
              </a:spcBef>
              <a:spcAft>
                <a:spcPct val="0"/>
              </a:spcAft>
              <a:tabLst>
                <a:tab pos="1057275" algn="l"/>
              </a:tabLst>
              <a:defRPr>
                <a:solidFill>
                  <a:schemeClr val="tx1"/>
                </a:solidFill>
                <a:latin typeface="Arial" panose="020B0604020202020204" pitchFamily="34" charset="0"/>
              </a:defRPr>
            </a:lvl3pPr>
            <a:lvl4pPr eaLnBrk="0" fontAlgn="base" hangingPunct="0">
              <a:spcBef>
                <a:spcPct val="0"/>
              </a:spcBef>
              <a:spcAft>
                <a:spcPct val="0"/>
              </a:spcAft>
              <a:tabLst>
                <a:tab pos="1057275" algn="l"/>
              </a:tabLst>
              <a:defRPr>
                <a:solidFill>
                  <a:schemeClr val="tx1"/>
                </a:solidFill>
                <a:latin typeface="Arial" panose="020B0604020202020204" pitchFamily="34" charset="0"/>
              </a:defRPr>
            </a:lvl4pPr>
            <a:lvl5pPr eaLnBrk="0" fontAlgn="base" hangingPunct="0">
              <a:spcBef>
                <a:spcPct val="0"/>
              </a:spcBef>
              <a:spcAft>
                <a:spcPct val="0"/>
              </a:spcAft>
              <a:tabLst>
                <a:tab pos="1057275" algn="l"/>
              </a:tabLst>
              <a:defRPr>
                <a:solidFill>
                  <a:schemeClr val="tx1"/>
                </a:solidFill>
                <a:latin typeface="Arial" panose="020B0604020202020204" pitchFamily="34" charset="0"/>
              </a:defRPr>
            </a:lvl5pPr>
            <a:lvl6pPr eaLnBrk="0" fontAlgn="base" hangingPunct="0">
              <a:spcBef>
                <a:spcPct val="0"/>
              </a:spcBef>
              <a:spcAft>
                <a:spcPct val="0"/>
              </a:spcAft>
              <a:tabLst>
                <a:tab pos="1057275" algn="l"/>
              </a:tabLst>
              <a:defRPr>
                <a:solidFill>
                  <a:schemeClr val="tx1"/>
                </a:solidFill>
                <a:latin typeface="Arial" panose="020B0604020202020204" pitchFamily="34" charset="0"/>
              </a:defRPr>
            </a:lvl6pPr>
            <a:lvl7pPr eaLnBrk="0" fontAlgn="base" hangingPunct="0">
              <a:spcBef>
                <a:spcPct val="0"/>
              </a:spcBef>
              <a:spcAft>
                <a:spcPct val="0"/>
              </a:spcAft>
              <a:tabLst>
                <a:tab pos="1057275" algn="l"/>
              </a:tabLst>
              <a:defRPr>
                <a:solidFill>
                  <a:schemeClr val="tx1"/>
                </a:solidFill>
                <a:latin typeface="Arial" panose="020B0604020202020204" pitchFamily="34" charset="0"/>
              </a:defRPr>
            </a:lvl7pPr>
            <a:lvl8pPr eaLnBrk="0" fontAlgn="base" hangingPunct="0">
              <a:spcBef>
                <a:spcPct val="0"/>
              </a:spcBef>
              <a:spcAft>
                <a:spcPct val="0"/>
              </a:spcAft>
              <a:tabLst>
                <a:tab pos="1057275" algn="l"/>
              </a:tabLst>
              <a:defRPr>
                <a:solidFill>
                  <a:schemeClr val="tx1"/>
                </a:solidFill>
                <a:latin typeface="Arial" panose="020B0604020202020204" pitchFamily="34" charset="0"/>
              </a:defRPr>
            </a:lvl8pPr>
            <a:lvl9pPr eaLnBrk="0" fontAlgn="base" hangingPunct="0">
              <a:spcBef>
                <a:spcPct val="0"/>
              </a:spcBef>
              <a:spcAft>
                <a:spcPct val="0"/>
              </a:spcAft>
              <a:tabLst>
                <a:tab pos="1057275" algn="l"/>
              </a:tabLs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57275" algn="l"/>
              </a:tabLst>
            </a:pPr>
            <a:r>
              <a:rPr kumimoji="0" 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DC method use determined by </a:t>
            </a:r>
            <a:r>
              <a:rPr kumimoji="0" lang="en-US" sz="1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Tc</a:t>
            </a:r>
            <a:r>
              <a:rPr kumimoji="0" 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~9.3 K (more practically and widely used). </a:t>
            </a:r>
            <a:endParaRPr kumimoji="0" lang="pt-BR"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57275" algn="l"/>
              </a:tabLst>
            </a:pPr>
            <a:endParaRPr kumimoji="0" lang="pt-B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515318" y="4825937"/>
            <a:ext cx="4724400"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57275" algn="l"/>
              </a:tabLst>
              <a:defRPr>
                <a:solidFill>
                  <a:schemeClr val="tx1"/>
                </a:solidFill>
                <a:latin typeface="Arial" panose="020B0604020202020204" pitchFamily="34" charset="0"/>
              </a:defRPr>
            </a:lvl1pPr>
            <a:lvl2pPr eaLnBrk="0" fontAlgn="base" hangingPunct="0">
              <a:spcBef>
                <a:spcPct val="0"/>
              </a:spcBef>
              <a:spcAft>
                <a:spcPct val="0"/>
              </a:spcAft>
              <a:tabLst>
                <a:tab pos="1057275" algn="l"/>
              </a:tabLst>
              <a:defRPr>
                <a:solidFill>
                  <a:schemeClr val="tx1"/>
                </a:solidFill>
                <a:latin typeface="Arial" panose="020B0604020202020204" pitchFamily="34" charset="0"/>
              </a:defRPr>
            </a:lvl2pPr>
            <a:lvl3pPr eaLnBrk="0" fontAlgn="base" hangingPunct="0">
              <a:spcBef>
                <a:spcPct val="0"/>
              </a:spcBef>
              <a:spcAft>
                <a:spcPct val="0"/>
              </a:spcAft>
              <a:tabLst>
                <a:tab pos="1057275" algn="l"/>
              </a:tabLst>
              <a:defRPr>
                <a:solidFill>
                  <a:schemeClr val="tx1"/>
                </a:solidFill>
                <a:latin typeface="Arial" panose="020B0604020202020204" pitchFamily="34" charset="0"/>
              </a:defRPr>
            </a:lvl3pPr>
            <a:lvl4pPr eaLnBrk="0" fontAlgn="base" hangingPunct="0">
              <a:spcBef>
                <a:spcPct val="0"/>
              </a:spcBef>
              <a:spcAft>
                <a:spcPct val="0"/>
              </a:spcAft>
              <a:tabLst>
                <a:tab pos="1057275" algn="l"/>
              </a:tabLst>
              <a:defRPr>
                <a:solidFill>
                  <a:schemeClr val="tx1"/>
                </a:solidFill>
                <a:latin typeface="Arial" panose="020B0604020202020204" pitchFamily="34" charset="0"/>
              </a:defRPr>
            </a:lvl4pPr>
            <a:lvl5pPr eaLnBrk="0" fontAlgn="base" hangingPunct="0">
              <a:spcBef>
                <a:spcPct val="0"/>
              </a:spcBef>
              <a:spcAft>
                <a:spcPct val="0"/>
              </a:spcAft>
              <a:tabLst>
                <a:tab pos="1057275" algn="l"/>
              </a:tabLst>
              <a:defRPr>
                <a:solidFill>
                  <a:schemeClr val="tx1"/>
                </a:solidFill>
                <a:latin typeface="Arial" panose="020B0604020202020204" pitchFamily="34" charset="0"/>
              </a:defRPr>
            </a:lvl5pPr>
            <a:lvl6pPr eaLnBrk="0" fontAlgn="base" hangingPunct="0">
              <a:spcBef>
                <a:spcPct val="0"/>
              </a:spcBef>
              <a:spcAft>
                <a:spcPct val="0"/>
              </a:spcAft>
              <a:tabLst>
                <a:tab pos="1057275" algn="l"/>
              </a:tabLst>
              <a:defRPr>
                <a:solidFill>
                  <a:schemeClr val="tx1"/>
                </a:solidFill>
                <a:latin typeface="Arial" panose="020B0604020202020204" pitchFamily="34" charset="0"/>
              </a:defRPr>
            </a:lvl6pPr>
            <a:lvl7pPr eaLnBrk="0" fontAlgn="base" hangingPunct="0">
              <a:spcBef>
                <a:spcPct val="0"/>
              </a:spcBef>
              <a:spcAft>
                <a:spcPct val="0"/>
              </a:spcAft>
              <a:tabLst>
                <a:tab pos="1057275" algn="l"/>
              </a:tabLst>
              <a:defRPr>
                <a:solidFill>
                  <a:schemeClr val="tx1"/>
                </a:solidFill>
                <a:latin typeface="Arial" panose="020B0604020202020204" pitchFamily="34" charset="0"/>
              </a:defRPr>
            </a:lvl7pPr>
            <a:lvl8pPr eaLnBrk="0" fontAlgn="base" hangingPunct="0">
              <a:spcBef>
                <a:spcPct val="0"/>
              </a:spcBef>
              <a:spcAft>
                <a:spcPct val="0"/>
              </a:spcAft>
              <a:tabLst>
                <a:tab pos="1057275" algn="l"/>
              </a:tabLst>
              <a:defRPr>
                <a:solidFill>
                  <a:schemeClr val="tx1"/>
                </a:solidFill>
                <a:latin typeface="Arial" panose="020B0604020202020204" pitchFamily="34" charset="0"/>
              </a:defRPr>
            </a:lvl8pPr>
            <a:lvl9pPr eaLnBrk="0" fontAlgn="base" hangingPunct="0">
              <a:spcBef>
                <a:spcPct val="0"/>
              </a:spcBef>
              <a:spcAft>
                <a:spcPct val="0"/>
              </a:spcAft>
              <a:tabLst>
                <a:tab pos="10572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57275" algn="l"/>
              </a:tabLst>
            </a:pPr>
            <a:r>
              <a:rPr kumimoji="0" 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pt-BR" sz="600" b="0" i="0" u="none" strike="noStrike" cap="none" normalizeH="0" baseline="0" dirty="0" smtClean="0">
              <a:ln>
                <a:noFill/>
              </a:ln>
              <a:solidFill>
                <a:schemeClr val="tx1"/>
              </a:solidFill>
              <a:effectLst/>
              <a:latin typeface="Arial" panose="020B0604020202020204"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1057275" algn="l"/>
              </a:tabLst>
            </a:pPr>
            <a:r>
              <a:rPr kumimoji="0" lang="en-US"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DC method use determined by the extrapolation of the U curve until 4.2 K.</a:t>
            </a:r>
            <a:endParaRPr kumimoji="0" lang="pt-BR" sz="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57275" algn="l"/>
              </a:tabLst>
            </a:pPr>
            <a:endParaRPr kumimoji="0" lang="pt-B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609600" y="563502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9"/>
          <p:cNvSpPr>
            <a:spLocks noChangeArrowheads="1"/>
          </p:cNvSpPr>
          <p:nvPr/>
        </p:nvSpPr>
        <p:spPr bwMode="auto">
          <a:xfrm>
            <a:off x="609600" y="64065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r>
              <a:rPr kumimoji="0" lang="pt-BR" sz="600" b="0" i="0" u="none" strike="noStrike" cap="none" normalizeH="0" baseline="0" smtClean="0">
                <a:ln>
                  <a:noFill/>
                </a:ln>
                <a:solidFill>
                  <a:schemeClr val="tx1"/>
                </a:solidFill>
                <a:effectLst/>
                <a:latin typeface="Arial" panose="020B0604020202020204" pitchFamily="34" charset="0"/>
              </a:rPr>
              <a:t> </a:t>
            </a:r>
            <a:endParaRPr kumimoji="0" lang="pt-BR" sz="1800" b="0" i="0" u="none" strike="noStrike" cap="none" normalizeH="0" baseline="0" smtClean="0">
              <a:ln>
                <a:noFill/>
              </a:ln>
              <a:solidFill>
                <a:schemeClr val="tx1"/>
              </a:solidFill>
              <a:effectLst/>
              <a:latin typeface="Arial" panose="020B0604020202020204" pitchFamily="34" charset="0"/>
            </a:endParaRPr>
          </a:p>
        </p:txBody>
      </p:sp>
      <p:sp>
        <p:nvSpPr>
          <p:cNvPr id="26" name="Right Arrow 25"/>
          <p:cNvSpPr>
            <a:spLocks noChangeArrowheads="1"/>
          </p:cNvSpPr>
          <p:nvPr/>
        </p:nvSpPr>
        <p:spPr bwMode="auto">
          <a:xfrm>
            <a:off x="1925691" y="5734977"/>
            <a:ext cx="544195" cy="245110"/>
          </a:xfrm>
          <a:prstGeom prst="rightArrow">
            <a:avLst>
              <a:gd name="adj1" fmla="val 50000"/>
              <a:gd name="adj2" fmla="val 55505"/>
            </a:avLst>
          </a:prstGeom>
          <a:solidFill>
            <a:srgbClr val="FFFFFF"/>
          </a:solidFill>
          <a:ln w="9525" algn="ctr">
            <a:solidFill>
              <a:srgbClr val="000000"/>
            </a:solidFill>
            <a:miter lim="800000"/>
            <a:headEnd/>
            <a:tailEnd/>
          </a:ln>
          <a:effectLst/>
          <a:extLst>
            <a:ext uri="{AF507438-7753-43e0-B8FC-AC1667EBCBE1}">
              <a14:hiddenEffects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pt-BR"/>
          </a:p>
        </p:txBody>
      </p:sp>
      <p:pic>
        <p:nvPicPr>
          <p:cNvPr id="12" name="Imagem 11"/>
          <p:cNvPicPr>
            <a:picLocks noChangeAspect="1"/>
          </p:cNvPicPr>
          <p:nvPr/>
        </p:nvPicPr>
        <p:blipFill>
          <a:blip r:embed="rId7"/>
          <a:stretch>
            <a:fillRect/>
          </a:stretch>
        </p:blipFill>
        <p:spPr>
          <a:xfrm>
            <a:off x="2659078" y="5662337"/>
            <a:ext cx="2656841" cy="419032"/>
          </a:xfrm>
          <a:prstGeom prst="rect">
            <a:avLst/>
          </a:prstGeom>
        </p:spPr>
      </p:pic>
      <p:pic>
        <p:nvPicPr>
          <p:cNvPr id="13" name="Imagem 12"/>
          <p:cNvPicPr>
            <a:picLocks noChangeAspect="1"/>
          </p:cNvPicPr>
          <p:nvPr/>
        </p:nvPicPr>
        <p:blipFill>
          <a:blip r:embed="rId8"/>
          <a:stretch>
            <a:fillRect/>
          </a:stretch>
        </p:blipFill>
        <p:spPr>
          <a:xfrm>
            <a:off x="735718" y="5672368"/>
            <a:ext cx="1046583" cy="384773"/>
          </a:xfrm>
          <a:prstGeom prst="rect">
            <a:avLst/>
          </a:prstGeom>
        </p:spPr>
      </p:pic>
      <p:pic>
        <p:nvPicPr>
          <p:cNvPr id="5" name="Imagem 4"/>
          <p:cNvPicPr>
            <a:picLocks noChangeAspect="1"/>
          </p:cNvPicPr>
          <p:nvPr/>
        </p:nvPicPr>
        <p:blipFill>
          <a:blip r:embed="rId9"/>
          <a:stretch>
            <a:fillRect/>
          </a:stretch>
        </p:blipFill>
        <p:spPr>
          <a:xfrm>
            <a:off x="6310138" y="4828173"/>
            <a:ext cx="1495425" cy="1228725"/>
          </a:xfrm>
          <a:prstGeom prst="rect">
            <a:avLst/>
          </a:prstGeom>
        </p:spPr>
      </p:pic>
      <p:sp>
        <p:nvSpPr>
          <p:cNvPr id="23" name="CaixaDeTexto 22"/>
          <p:cNvSpPr txBox="1"/>
          <p:nvPr/>
        </p:nvSpPr>
        <p:spPr>
          <a:xfrm>
            <a:off x="5435779" y="4122922"/>
            <a:ext cx="3244145" cy="646331"/>
          </a:xfrm>
          <a:prstGeom prst="rect">
            <a:avLst/>
          </a:prstGeom>
          <a:noFill/>
        </p:spPr>
        <p:txBody>
          <a:bodyPr wrap="square" rtlCol="0">
            <a:spAutoFit/>
          </a:bodyPr>
          <a:lstStyle/>
          <a:p>
            <a:pPr algn="ctr"/>
            <a:r>
              <a:rPr lang="en-US" dirty="0" smtClean="0"/>
              <a:t>Interlaboratory comparison Method Validation</a:t>
            </a:r>
            <a:endParaRPr lang="en-US" dirty="0"/>
          </a:p>
        </p:txBody>
      </p:sp>
    </p:spTree>
    <p:extLst>
      <p:ext uri="{BB962C8B-B14F-4D97-AF65-F5344CB8AC3E}">
        <p14:creationId xmlns:p14="http://schemas.microsoft.com/office/powerpoint/2010/main" val="188049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dirty="0" err="1">
                <a:solidFill>
                  <a:srgbClr val="003366"/>
                </a:solidFill>
                <a:latin typeface="Arial" charset="0"/>
              </a:rPr>
              <a:t>Innovate</a:t>
            </a:r>
            <a:r>
              <a:rPr lang="pt-BR" sz="1200" b="1" dirty="0">
                <a:solidFill>
                  <a:srgbClr val="003366"/>
                </a:solidFill>
                <a:latin typeface="Arial" charset="0"/>
              </a:rPr>
              <a:t>, </a:t>
            </a:r>
            <a:r>
              <a:rPr lang="pt-BR" sz="1200" b="1" dirty="0" err="1">
                <a:solidFill>
                  <a:srgbClr val="003366"/>
                </a:solidFill>
                <a:latin typeface="Arial" charset="0"/>
              </a:rPr>
              <a:t>Respect</a:t>
            </a:r>
            <a:r>
              <a:rPr lang="pt-BR" sz="1200" b="1" dirty="0">
                <a:solidFill>
                  <a:srgbClr val="003366"/>
                </a:solidFill>
                <a:latin typeface="Arial" charset="0"/>
              </a:rPr>
              <a:t>, Compete</a:t>
            </a: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9" name="CaixaDeTexto 8"/>
          <p:cNvSpPr txBox="1"/>
          <p:nvPr/>
        </p:nvSpPr>
        <p:spPr>
          <a:xfrm>
            <a:off x="3124200" y="997803"/>
            <a:ext cx="3124200" cy="830997"/>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sz="4800" dirty="0"/>
              <a:t>Thank You!</a:t>
            </a:r>
          </a:p>
        </p:txBody>
      </p:sp>
      <p:pic>
        <p:nvPicPr>
          <p:cNvPr id="10"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387" t="3575" r="6022" b="19459"/>
          <a:stretch/>
        </p:blipFill>
        <p:spPr bwMode="auto">
          <a:xfrm>
            <a:off x="4953000" y="2144171"/>
            <a:ext cx="3733800" cy="2530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CaixaDeTexto 12"/>
          <p:cNvSpPr txBox="1"/>
          <p:nvPr/>
        </p:nvSpPr>
        <p:spPr>
          <a:xfrm>
            <a:off x="2590800" y="5045578"/>
            <a:ext cx="4343400" cy="1323439"/>
          </a:xfrm>
          <a:prstGeom prst="rect">
            <a:avLst/>
          </a:prstGeom>
          <a:noFill/>
        </p:spPr>
        <p:txBody>
          <a:bodyPr wrap="square" rtlCol="0">
            <a:spAutoFit/>
          </a:bodyPr>
          <a:lstStyle/>
          <a:p>
            <a:pPr algn="ctr"/>
            <a:r>
              <a:rPr lang="pt-BR" sz="2000" b="1" dirty="0" smtClean="0">
                <a:solidFill>
                  <a:srgbClr val="00337F"/>
                </a:solidFill>
                <a:latin typeface="+mn-lt"/>
              </a:rPr>
              <a:t>Gustavo Giovanni Ribeiro Abdo</a:t>
            </a:r>
          </a:p>
          <a:p>
            <a:pPr algn="ctr"/>
            <a:r>
              <a:rPr lang="pt-BR" sz="2000" i="1" dirty="0" smtClean="0">
                <a:solidFill>
                  <a:srgbClr val="00337F"/>
                </a:solidFill>
                <a:latin typeface="+mn-lt"/>
                <a:hlinkClick r:id="rId5"/>
              </a:rPr>
              <a:t>Gustavo.abdo@cbmm.com.br</a:t>
            </a:r>
            <a:endParaRPr lang="pt-BR" sz="2000" i="1" dirty="0" smtClean="0">
              <a:solidFill>
                <a:srgbClr val="00337F"/>
              </a:solidFill>
              <a:latin typeface="+mn-lt"/>
            </a:endParaRPr>
          </a:p>
          <a:p>
            <a:pPr algn="ctr"/>
            <a:r>
              <a:rPr lang="pt-BR" sz="2000" dirty="0" smtClean="0">
                <a:solidFill>
                  <a:srgbClr val="00337F"/>
                </a:solidFill>
                <a:latin typeface="+mn-lt"/>
              </a:rPr>
              <a:t>+55 (34) 3669 3369</a:t>
            </a:r>
          </a:p>
          <a:p>
            <a:pPr algn="ctr"/>
            <a:r>
              <a:rPr lang="pt-BR" sz="2000" dirty="0" smtClean="0">
                <a:solidFill>
                  <a:srgbClr val="00337F"/>
                </a:solidFill>
              </a:rPr>
              <a:t>www.cbmm.com.br</a:t>
            </a:r>
            <a:endParaRPr lang="pt-BR" sz="2000" dirty="0">
              <a:solidFill>
                <a:srgbClr val="00337F"/>
              </a:solidFill>
            </a:endParaRP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830" y="2144171"/>
            <a:ext cx="3810246" cy="25306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730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9" name="Imagem 18"/>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50286" r="20509" b="36616"/>
          <a:stretch/>
        </p:blipFill>
        <p:spPr>
          <a:xfrm>
            <a:off x="228600" y="3520104"/>
            <a:ext cx="8860766" cy="648071"/>
          </a:xfrm>
          <a:prstGeom prst="rect">
            <a:avLst/>
          </a:prstGeom>
        </p:spPr>
      </p:pic>
      <p:cxnSp>
        <p:nvCxnSpPr>
          <p:cNvPr id="22" name="Conector reto 21"/>
          <p:cNvCxnSpPr/>
          <p:nvPr/>
        </p:nvCxnSpPr>
        <p:spPr>
          <a:xfrm>
            <a:off x="624137" y="1762396"/>
            <a:ext cx="0" cy="1975295"/>
          </a:xfrm>
          <a:prstGeom prst="line">
            <a:avLst/>
          </a:prstGeom>
          <a:noFill/>
          <a:ln w="6350" cap="flat" cmpd="sng" algn="ctr">
            <a:solidFill>
              <a:srgbClr val="434343"/>
            </a:solidFill>
            <a:prstDash val="solid"/>
            <a:miter lim="800000"/>
          </a:ln>
          <a:effectLst/>
        </p:spPr>
      </p:cxnSp>
      <p:sp>
        <p:nvSpPr>
          <p:cNvPr id="23" name="Espaço Reservado para Conteúdo 2"/>
          <p:cNvSpPr txBox="1">
            <a:spLocks/>
          </p:cNvSpPr>
          <p:nvPr/>
        </p:nvSpPr>
        <p:spPr>
          <a:xfrm>
            <a:off x="503257" y="1661395"/>
            <a:ext cx="2425136" cy="922605"/>
          </a:xfrm>
          <a:prstGeom prst="rect">
            <a:avLst/>
          </a:prstGeom>
        </p:spPr>
        <p:txBody>
          <a:bodyPr vert="horz" wrap="square" lIns="90000" tIns="46800" rIns="90000" bIns="468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spcBef>
                <a:spcPts val="0"/>
              </a:spcBef>
              <a:spcAft>
                <a:spcPts val="800"/>
              </a:spcAft>
              <a:buClr>
                <a:srgbClr val="006600"/>
              </a:buClr>
              <a:buSzPct val="120000"/>
              <a:defRPr/>
            </a:pPr>
            <a:r>
              <a:rPr lang="pt-BR" sz="1600" dirty="0" smtClean="0">
                <a:solidFill>
                  <a:srgbClr val="434343"/>
                </a:solidFill>
                <a:latin typeface="Arial" panose="020B0604020202020204" pitchFamily="34" charset="0"/>
                <a:cs typeface="Arial" panose="020B0604020202020204" pitchFamily="34" charset="0"/>
              </a:rPr>
              <a:t>CBMM - </a:t>
            </a:r>
            <a:r>
              <a:rPr lang="pt-BR" sz="1600" dirty="0" err="1" smtClean="0">
                <a:solidFill>
                  <a:srgbClr val="434343"/>
                </a:solidFill>
                <a:latin typeface="Arial" panose="020B0604020202020204" pitchFamily="34" charset="0"/>
                <a:cs typeface="Arial" panose="020B0604020202020204" pitchFamily="34" charset="0"/>
              </a:rPr>
              <a:t>Products</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and</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applications</a:t>
            </a:r>
            <a:endParaRPr lang="pt-BR" sz="1600" dirty="0">
              <a:solidFill>
                <a:srgbClr val="434343"/>
              </a:solidFill>
              <a:latin typeface="Arial" panose="020B0604020202020204" pitchFamily="34" charset="0"/>
              <a:cs typeface="Arial" panose="020B0604020202020204" pitchFamily="34" charset="0"/>
            </a:endParaRPr>
          </a:p>
        </p:txBody>
      </p:sp>
      <p:cxnSp>
        <p:nvCxnSpPr>
          <p:cNvPr id="24" name="Conector reto 23"/>
          <p:cNvCxnSpPr/>
          <p:nvPr/>
        </p:nvCxnSpPr>
        <p:spPr>
          <a:xfrm>
            <a:off x="3121281" y="1762396"/>
            <a:ext cx="0" cy="1975295"/>
          </a:xfrm>
          <a:prstGeom prst="line">
            <a:avLst/>
          </a:prstGeom>
          <a:noFill/>
          <a:ln w="6350" cap="flat" cmpd="sng" algn="ctr">
            <a:solidFill>
              <a:srgbClr val="434343"/>
            </a:solidFill>
            <a:prstDash val="solid"/>
            <a:miter lim="800000"/>
          </a:ln>
          <a:effectLst/>
        </p:spPr>
      </p:cxnSp>
      <p:sp>
        <p:nvSpPr>
          <p:cNvPr id="25" name="Espaço Reservado para Conteúdo 2"/>
          <p:cNvSpPr txBox="1">
            <a:spLocks/>
          </p:cNvSpPr>
          <p:nvPr/>
        </p:nvSpPr>
        <p:spPr>
          <a:xfrm>
            <a:off x="3000401" y="1661395"/>
            <a:ext cx="2641160" cy="922605"/>
          </a:xfrm>
          <a:prstGeom prst="rect">
            <a:avLst/>
          </a:prstGeom>
        </p:spPr>
        <p:txBody>
          <a:bodyPr vert="horz" wrap="square" lIns="90000" tIns="46800" rIns="90000" bIns="468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spcBef>
                <a:spcPts val="0"/>
              </a:spcBef>
              <a:spcAft>
                <a:spcPts val="800"/>
              </a:spcAft>
              <a:buClr>
                <a:srgbClr val="006600"/>
              </a:buClr>
              <a:buSzPct val="120000"/>
              <a:defRPr/>
            </a:pPr>
            <a:r>
              <a:rPr lang="pt-BR" sz="1600" dirty="0" smtClean="0">
                <a:solidFill>
                  <a:srgbClr val="434343"/>
                </a:solidFill>
                <a:latin typeface="Arial" panose="020B0604020202020204" pitchFamily="34" charset="0"/>
                <a:cs typeface="Arial" panose="020B0604020202020204" pitchFamily="34" charset="0"/>
              </a:rPr>
              <a:t>Niobium Metal </a:t>
            </a:r>
            <a:r>
              <a:rPr lang="pt-BR" sz="1600" dirty="0" err="1" smtClean="0">
                <a:solidFill>
                  <a:srgbClr val="434343"/>
                </a:solidFill>
                <a:latin typeface="Arial" panose="020B0604020202020204" pitchFamily="34" charset="0"/>
                <a:cs typeface="Arial" panose="020B0604020202020204" pitchFamily="34" charset="0"/>
              </a:rPr>
              <a:t>refining</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process</a:t>
            </a:r>
            <a:endParaRPr lang="pt-BR" sz="1600" dirty="0">
              <a:solidFill>
                <a:srgbClr val="434343"/>
              </a:solidFill>
              <a:latin typeface="Arial" panose="020B0604020202020204" pitchFamily="34" charset="0"/>
              <a:cs typeface="Arial" panose="020B0604020202020204" pitchFamily="34" charset="0"/>
            </a:endParaRPr>
          </a:p>
        </p:txBody>
      </p:sp>
      <p:cxnSp>
        <p:nvCxnSpPr>
          <p:cNvPr id="26" name="Conector reto 25"/>
          <p:cNvCxnSpPr/>
          <p:nvPr/>
        </p:nvCxnSpPr>
        <p:spPr>
          <a:xfrm>
            <a:off x="5641561" y="1762395"/>
            <a:ext cx="0" cy="1975295"/>
          </a:xfrm>
          <a:prstGeom prst="line">
            <a:avLst/>
          </a:prstGeom>
          <a:noFill/>
          <a:ln w="6350" cap="flat" cmpd="sng" algn="ctr">
            <a:solidFill>
              <a:srgbClr val="434343"/>
            </a:solidFill>
            <a:prstDash val="solid"/>
            <a:miter lim="800000"/>
          </a:ln>
          <a:effectLst/>
        </p:spPr>
      </p:cxnSp>
      <p:sp>
        <p:nvSpPr>
          <p:cNvPr id="27" name="Espaço Reservado para Conteúdo 2"/>
          <p:cNvSpPr txBox="1">
            <a:spLocks/>
          </p:cNvSpPr>
          <p:nvPr/>
        </p:nvSpPr>
        <p:spPr>
          <a:xfrm>
            <a:off x="5520681" y="1661394"/>
            <a:ext cx="3372494" cy="922605"/>
          </a:xfrm>
          <a:prstGeom prst="rect">
            <a:avLst/>
          </a:prstGeom>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pt-BR" dirty="0" err="1" smtClean="0"/>
              <a:t>Main</a:t>
            </a:r>
            <a:r>
              <a:rPr lang="pt-BR" dirty="0" smtClean="0"/>
              <a:t> Niobium Metal </a:t>
            </a:r>
            <a:r>
              <a:rPr lang="pt-BR" dirty="0" err="1"/>
              <a:t>i</a:t>
            </a:r>
            <a:r>
              <a:rPr lang="pt-BR" dirty="0" err="1" smtClean="0"/>
              <a:t>mpurities</a:t>
            </a:r>
            <a:endParaRPr lang="pt-BR" dirty="0"/>
          </a:p>
        </p:txBody>
      </p:sp>
      <p:cxnSp>
        <p:nvCxnSpPr>
          <p:cNvPr id="28" name="Conector reto 27"/>
          <p:cNvCxnSpPr/>
          <p:nvPr/>
        </p:nvCxnSpPr>
        <p:spPr>
          <a:xfrm flipH="1" flipV="1">
            <a:off x="1752600" y="4168175"/>
            <a:ext cx="1" cy="1851625"/>
          </a:xfrm>
          <a:prstGeom prst="line">
            <a:avLst/>
          </a:prstGeom>
          <a:noFill/>
          <a:ln w="6350" cap="flat" cmpd="sng" algn="ctr">
            <a:solidFill>
              <a:srgbClr val="434343"/>
            </a:solidFill>
            <a:prstDash val="solid"/>
            <a:miter lim="800000"/>
          </a:ln>
          <a:effectLst/>
        </p:spPr>
      </p:cxnSp>
      <p:sp>
        <p:nvSpPr>
          <p:cNvPr id="29" name="Espaço Reservado para Conteúdo 2"/>
          <p:cNvSpPr txBox="1">
            <a:spLocks/>
          </p:cNvSpPr>
          <p:nvPr/>
        </p:nvSpPr>
        <p:spPr>
          <a:xfrm>
            <a:off x="1612602" y="4076005"/>
            <a:ext cx="2892634" cy="1390922"/>
          </a:xfrm>
          <a:prstGeom prst="rect">
            <a:avLst/>
          </a:prstGeom>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a:t>Slice technology</a:t>
            </a:r>
            <a:endParaRPr lang="pt-BR" dirty="0"/>
          </a:p>
          <a:p>
            <a:endParaRPr lang="pt-BR" dirty="0"/>
          </a:p>
        </p:txBody>
      </p:sp>
      <p:sp>
        <p:nvSpPr>
          <p:cNvPr id="31" name="Espaço Reservado para Conteúdo 2"/>
          <p:cNvSpPr txBox="1">
            <a:spLocks/>
          </p:cNvSpPr>
          <p:nvPr/>
        </p:nvSpPr>
        <p:spPr>
          <a:xfrm>
            <a:off x="4658983" y="4099362"/>
            <a:ext cx="2393835" cy="1390922"/>
          </a:xfrm>
          <a:prstGeom prst="rect">
            <a:avLst/>
          </a:prstGeom>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pt-BR" dirty="0" err="1" smtClean="0"/>
              <a:t>Large</a:t>
            </a:r>
            <a:r>
              <a:rPr lang="pt-BR" dirty="0" smtClean="0"/>
              <a:t> </a:t>
            </a:r>
            <a:r>
              <a:rPr lang="pt-BR" dirty="0" err="1"/>
              <a:t>d</a:t>
            </a:r>
            <a:r>
              <a:rPr lang="pt-BR" dirty="0" err="1" smtClean="0"/>
              <a:t>iameter</a:t>
            </a:r>
            <a:r>
              <a:rPr lang="pt-BR" dirty="0" smtClean="0"/>
              <a:t> </a:t>
            </a:r>
            <a:r>
              <a:rPr lang="pt-BR" dirty="0" err="1"/>
              <a:t>i</a:t>
            </a:r>
            <a:r>
              <a:rPr lang="pt-BR" dirty="0" err="1" smtClean="0"/>
              <a:t>ngot</a:t>
            </a:r>
            <a:endParaRPr lang="pt-BR" dirty="0"/>
          </a:p>
        </p:txBody>
      </p:sp>
      <p:pic>
        <p:nvPicPr>
          <p:cNvPr id="35" name="Imagem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561" y="2314087"/>
            <a:ext cx="1457701" cy="1103406"/>
          </a:xfrm>
          <a:prstGeom prst="rect">
            <a:avLst/>
          </a:prstGeom>
        </p:spPr>
      </p:pic>
      <p:pic>
        <p:nvPicPr>
          <p:cNvPr id="36" name="Imagem 35"/>
          <p:cNvPicPr>
            <a:picLocks noChangeAspect="1"/>
          </p:cNvPicPr>
          <p:nvPr/>
        </p:nvPicPr>
        <p:blipFill rotWithShape="1">
          <a:blip r:embed="rId5">
            <a:extLst>
              <a:ext uri="{28A0092B-C50C-407E-A947-70E740481C1C}">
                <a14:useLocalDpi xmlns:a14="http://schemas.microsoft.com/office/drawing/2010/main" val="0"/>
              </a:ext>
            </a:extLst>
          </a:blip>
          <a:srcRect l="22067" t="7030" r="22284"/>
          <a:stretch/>
        </p:blipFill>
        <p:spPr>
          <a:xfrm>
            <a:off x="3721725" y="2351592"/>
            <a:ext cx="1525037" cy="1021078"/>
          </a:xfrm>
          <a:prstGeom prst="rect">
            <a:avLst/>
          </a:prstGeom>
        </p:spPr>
      </p:pic>
      <p:pic>
        <p:nvPicPr>
          <p:cNvPr id="37" name="Imagem 36"/>
          <p:cNvPicPr>
            <a:picLocks noChangeAspect="1"/>
          </p:cNvPicPr>
          <p:nvPr/>
        </p:nvPicPr>
        <p:blipFill>
          <a:blip r:embed="rId6"/>
          <a:stretch>
            <a:fillRect/>
          </a:stretch>
        </p:blipFill>
        <p:spPr>
          <a:xfrm>
            <a:off x="7052818" y="2269927"/>
            <a:ext cx="508751" cy="504105"/>
          </a:xfrm>
          <a:prstGeom prst="rect">
            <a:avLst/>
          </a:prstGeom>
        </p:spPr>
      </p:pic>
      <p:pic>
        <p:nvPicPr>
          <p:cNvPr id="38" name="Imagem 37"/>
          <p:cNvPicPr>
            <a:picLocks noChangeAspect="1"/>
          </p:cNvPicPr>
          <p:nvPr/>
        </p:nvPicPr>
        <p:blipFill>
          <a:blip r:embed="rId7"/>
          <a:stretch>
            <a:fillRect/>
          </a:stretch>
        </p:blipFill>
        <p:spPr>
          <a:xfrm>
            <a:off x="6416346" y="2910564"/>
            <a:ext cx="514777" cy="512437"/>
          </a:xfrm>
          <a:prstGeom prst="rect">
            <a:avLst/>
          </a:prstGeom>
        </p:spPr>
      </p:pic>
      <p:pic>
        <p:nvPicPr>
          <p:cNvPr id="39" name="Imagem 38"/>
          <p:cNvPicPr>
            <a:picLocks noChangeAspect="1"/>
          </p:cNvPicPr>
          <p:nvPr/>
        </p:nvPicPr>
        <p:blipFill>
          <a:blip r:embed="rId8"/>
          <a:stretch>
            <a:fillRect/>
          </a:stretch>
        </p:blipFill>
        <p:spPr>
          <a:xfrm>
            <a:off x="7053409" y="2905433"/>
            <a:ext cx="521105" cy="516411"/>
          </a:xfrm>
          <a:prstGeom prst="rect">
            <a:avLst/>
          </a:prstGeom>
        </p:spPr>
      </p:pic>
      <p:pic>
        <p:nvPicPr>
          <p:cNvPr id="40" name="Imagem 39"/>
          <p:cNvPicPr>
            <a:picLocks noChangeAspect="1"/>
          </p:cNvPicPr>
          <p:nvPr/>
        </p:nvPicPr>
        <p:blipFill>
          <a:blip r:embed="rId9"/>
          <a:stretch>
            <a:fillRect/>
          </a:stretch>
        </p:blipFill>
        <p:spPr>
          <a:xfrm>
            <a:off x="6427809" y="2284039"/>
            <a:ext cx="493250" cy="493250"/>
          </a:xfrm>
          <a:prstGeom prst="rect">
            <a:avLst/>
          </a:prstGeom>
        </p:spPr>
      </p:pic>
      <p:pic>
        <p:nvPicPr>
          <p:cNvPr id="41" name="Imagem 40"/>
          <p:cNvPicPr>
            <a:picLocks noChangeAspect="1"/>
          </p:cNvPicPr>
          <p:nvPr/>
        </p:nvPicPr>
        <p:blipFill rotWithShape="1">
          <a:blip r:embed="rId10"/>
          <a:srcRect l="11819" t="51830" r="11722"/>
          <a:stretch/>
        </p:blipFill>
        <p:spPr>
          <a:xfrm>
            <a:off x="2104800" y="4663731"/>
            <a:ext cx="2057400" cy="1045365"/>
          </a:xfrm>
          <a:prstGeom prst="rect">
            <a:avLst/>
          </a:prstGeom>
        </p:spPr>
      </p:pic>
      <p:pic>
        <p:nvPicPr>
          <p:cNvPr id="42" name="Picture 5" descr="IMG_6792"/>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11183" y="4662519"/>
            <a:ext cx="1475631" cy="1046577"/>
          </a:xfrm>
          <a:prstGeom prst="rect">
            <a:avLst/>
          </a:prstGeom>
          <a:noFill/>
          <a:ln>
            <a:noFill/>
          </a:ln>
        </p:spPr>
      </p:pic>
      <p:sp>
        <p:nvSpPr>
          <p:cNvPr id="43" name="CaixaDeTexto 42"/>
          <p:cNvSpPr txBox="1"/>
          <p:nvPr/>
        </p:nvSpPr>
        <p:spPr>
          <a:xfrm>
            <a:off x="1790700" y="186772"/>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Agenda</a:t>
            </a:r>
          </a:p>
        </p:txBody>
      </p:sp>
      <p:pic>
        <p:nvPicPr>
          <p:cNvPr id="30" name="Picture 6" descr="I:\Marcelo Fernandes\CBMM\CBMM_vertica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170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9" name="Imagem 18"/>
          <p:cNvPicPr>
            <a:picLocks noChangeAspect="1"/>
          </p:cNvPicPr>
          <p:nvPr/>
        </p:nvPicPr>
        <p:blipFill rotWithShape="1">
          <a:blip r:embed="rId3">
            <a:duotone>
              <a:prstClr val="black"/>
              <a:schemeClr val="accent1">
                <a:tint val="45000"/>
                <a:satMod val="400000"/>
              </a:schemeClr>
            </a:duotone>
            <a:extLst>
              <a:ext uri="{28A0092B-C50C-407E-A947-70E740481C1C}">
                <a14:useLocalDpi xmlns:a14="http://schemas.microsoft.com/office/drawing/2010/main" val="0"/>
              </a:ext>
            </a:extLst>
          </a:blip>
          <a:srcRect t="50286" r="20509" b="36616"/>
          <a:stretch/>
        </p:blipFill>
        <p:spPr>
          <a:xfrm>
            <a:off x="228600" y="3520104"/>
            <a:ext cx="8860766" cy="648071"/>
          </a:xfrm>
          <a:prstGeom prst="rect">
            <a:avLst/>
          </a:prstGeom>
        </p:spPr>
      </p:pic>
      <p:cxnSp>
        <p:nvCxnSpPr>
          <p:cNvPr id="22" name="Conector reto 21"/>
          <p:cNvCxnSpPr/>
          <p:nvPr/>
        </p:nvCxnSpPr>
        <p:spPr>
          <a:xfrm>
            <a:off x="624137" y="1762396"/>
            <a:ext cx="0" cy="1975295"/>
          </a:xfrm>
          <a:prstGeom prst="line">
            <a:avLst/>
          </a:prstGeom>
          <a:noFill/>
          <a:ln w="6350" cap="flat" cmpd="sng" algn="ctr">
            <a:solidFill>
              <a:srgbClr val="434343"/>
            </a:solidFill>
            <a:prstDash val="solid"/>
            <a:miter lim="800000"/>
          </a:ln>
          <a:effectLst/>
        </p:spPr>
      </p:cxnSp>
      <p:sp>
        <p:nvSpPr>
          <p:cNvPr id="23" name="Espaço Reservado para Conteúdo 2"/>
          <p:cNvSpPr txBox="1">
            <a:spLocks/>
          </p:cNvSpPr>
          <p:nvPr/>
        </p:nvSpPr>
        <p:spPr>
          <a:xfrm>
            <a:off x="503257" y="1661395"/>
            <a:ext cx="2425136" cy="922605"/>
          </a:xfrm>
          <a:prstGeom prst="rect">
            <a:avLst/>
          </a:prstGeom>
        </p:spPr>
        <p:txBody>
          <a:bodyPr vert="horz" wrap="square" lIns="90000" tIns="46800" rIns="90000" bIns="468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spcBef>
                <a:spcPts val="0"/>
              </a:spcBef>
              <a:spcAft>
                <a:spcPts val="800"/>
              </a:spcAft>
              <a:buClr>
                <a:srgbClr val="006600"/>
              </a:buClr>
              <a:buSzPct val="120000"/>
              <a:defRPr/>
            </a:pPr>
            <a:r>
              <a:rPr lang="pt-BR" sz="1600" dirty="0" smtClean="0">
                <a:solidFill>
                  <a:srgbClr val="434343"/>
                </a:solidFill>
                <a:latin typeface="Arial" panose="020B0604020202020204" pitchFamily="34" charset="0"/>
                <a:cs typeface="Arial" panose="020B0604020202020204" pitchFamily="34" charset="0"/>
              </a:rPr>
              <a:t>CBMM - </a:t>
            </a:r>
            <a:r>
              <a:rPr lang="pt-BR" sz="1600" dirty="0" err="1" smtClean="0">
                <a:solidFill>
                  <a:srgbClr val="434343"/>
                </a:solidFill>
                <a:latin typeface="Arial" panose="020B0604020202020204" pitchFamily="34" charset="0"/>
                <a:cs typeface="Arial" panose="020B0604020202020204" pitchFamily="34" charset="0"/>
              </a:rPr>
              <a:t>Products</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and</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applications</a:t>
            </a:r>
            <a:endParaRPr lang="pt-BR" sz="1600" dirty="0">
              <a:solidFill>
                <a:srgbClr val="434343"/>
              </a:solidFill>
              <a:latin typeface="Arial" panose="020B0604020202020204" pitchFamily="34" charset="0"/>
              <a:cs typeface="Arial" panose="020B0604020202020204" pitchFamily="34" charset="0"/>
            </a:endParaRPr>
          </a:p>
        </p:txBody>
      </p:sp>
      <p:cxnSp>
        <p:nvCxnSpPr>
          <p:cNvPr id="24" name="Conector reto 23"/>
          <p:cNvCxnSpPr/>
          <p:nvPr/>
        </p:nvCxnSpPr>
        <p:spPr>
          <a:xfrm>
            <a:off x="3121281" y="1762396"/>
            <a:ext cx="0" cy="1975295"/>
          </a:xfrm>
          <a:prstGeom prst="line">
            <a:avLst/>
          </a:prstGeom>
          <a:noFill/>
          <a:ln w="6350" cap="flat" cmpd="sng" algn="ctr">
            <a:solidFill>
              <a:srgbClr val="434343"/>
            </a:solidFill>
            <a:prstDash val="solid"/>
            <a:miter lim="800000"/>
          </a:ln>
          <a:effectLst/>
        </p:spPr>
      </p:cxnSp>
      <p:sp>
        <p:nvSpPr>
          <p:cNvPr id="25" name="Espaço Reservado para Conteúdo 2"/>
          <p:cNvSpPr txBox="1">
            <a:spLocks/>
          </p:cNvSpPr>
          <p:nvPr/>
        </p:nvSpPr>
        <p:spPr>
          <a:xfrm>
            <a:off x="3000401" y="1661395"/>
            <a:ext cx="2641160" cy="922605"/>
          </a:xfrm>
          <a:prstGeom prst="rect">
            <a:avLst/>
          </a:prstGeom>
          <a:effectLst>
            <a:reflection endPos="0" dir="5400000" sy="-100000" algn="bl" rotWithShape="0"/>
          </a:effectLst>
        </p:spPr>
        <p:txBody>
          <a:bodyPr vert="horz" wrap="square" lIns="90000" tIns="46800" rIns="90000" bIns="468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80000"/>
              </a:lnSpc>
              <a:spcBef>
                <a:spcPts val="0"/>
              </a:spcBef>
              <a:spcAft>
                <a:spcPts val="800"/>
              </a:spcAft>
              <a:buClr>
                <a:srgbClr val="006600"/>
              </a:buClr>
              <a:buSzPct val="120000"/>
              <a:defRPr/>
            </a:pPr>
            <a:r>
              <a:rPr lang="pt-BR" sz="1600" dirty="0" smtClean="0">
                <a:solidFill>
                  <a:srgbClr val="434343"/>
                </a:solidFill>
                <a:latin typeface="Arial" panose="020B0604020202020204" pitchFamily="34" charset="0"/>
                <a:cs typeface="Arial" panose="020B0604020202020204" pitchFamily="34" charset="0"/>
              </a:rPr>
              <a:t>Niobium Metal </a:t>
            </a:r>
            <a:r>
              <a:rPr lang="pt-BR" sz="1600" dirty="0" err="1" smtClean="0">
                <a:solidFill>
                  <a:srgbClr val="434343"/>
                </a:solidFill>
                <a:latin typeface="Arial" panose="020B0604020202020204" pitchFamily="34" charset="0"/>
                <a:cs typeface="Arial" panose="020B0604020202020204" pitchFamily="34" charset="0"/>
              </a:rPr>
              <a:t>refining</a:t>
            </a:r>
            <a:r>
              <a:rPr lang="pt-BR" sz="1600" dirty="0" smtClean="0">
                <a:solidFill>
                  <a:srgbClr val="434343"/>
                </a:solidFill>
                <a:latin typeface="Arial" panose="020B0604020202020204" pitchFamily="34" charset="0"/>
                <a:cs typeface="Arial" panose="020B0604020202020204" pitchFamily="34" charset="0"/>
              </a:rPr>
              <a:t> </a:t>
            </a:r>
            <a:r>
              <a:rPr lang="pt-BR" sz="1600" dirty="0" err="1" smtClean="0">
                <a:solidFill>
                  <a:srgbClr val="434343"/>
                </a:solidFill>
                <a:latin typeface="Arial" panose="020B0604020202020204" pitchFamily="34" charset="0"/>
                <a:cs typeface="Arial" panose="020B0604020202020204" pitchFamily="34" charset="0"/>
              </a:rPr>
              <a:t>process</a:t>
            </a:r>
            <a:endParaRPr lang="pt-BR" sz="1600" dirty="0">
              <a:solidFill>
                <a:srgbClr val="434343"/>
              </a:solidFill>
              <a:latin typeface="Arial" panose="020B0604020202020204" pitchFamily="34" charset="0"/>
              <a:cs typeface="Arial" panose="020B0604020202020204" pitchFamily="34" charset="0"/>
            </a:endParaRPr>
          </a:p>
        </p:txBody>
      </p:sp>
      <p:cxnSp>
        <p:nvCxnSpPr>
          <p:cNvPr id="26" name="Conector reto 25"/>
          <p:cNvCxnSpPr/>
          <p:nvPr/>
        </p:nvCxnSpPr>
        <p:spPr>
          <a:xfrm>
            <a:off x="5641561" y="1762395"/>
            <a:ext cx="0" cy="1975295"/>
          </a:xfrm>
          <a:prstGeom prst="line">
            <a:avLst/>
          </a:prstGeom>
          <a:noFill/>
          <a:ln w="6350" cap="flat" cmpd="sng" algn="ctr">
            <a:solidFill>
              <a:srgbClr val="434343"/>
            </a:solidFill>
            <a:prstDash val="solid"/>
            <a:miter lim="800000"/>
          </a:ln>
          <a:effectLst/>
        </p:spPr>
      </p:cxnSp>
      <p:sp>
        <p:nvSpPr>
          <p:cNvPr id="27" name="Espaço Reservado para Conteúdo 2"/>
          <p:cNvSpPr txBox="1">
            <a:spLocks/>
          </p:cNvSpPr>
          <p:nvPr/>
        </p:nvSpPr>
        <p:spPr>
          <a:xfrm>
            <a:off x="5520681" y="1661394"/>
            <a:ext cx="3372494" cy="922605"/>
          </a:xfrm>
          <a:prstGeom prst="rect">
            <a:avLst/>
          </a:prstGeom>
          <a:effectLst>
            <a:reflection endPos="0" dir="5400000" sy="-100000" algn="bl" rotWithShape="0"/>
          </a:effectLst>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pt-BR" dirty="0" err="1" smtClean="0"/>
              <a:t>Main</a:t>
            </a:r>
            <a:r>
              <a:rPr lang="pt-BR" dirty="0" smtClean="0"/>
              <a:t> Niobium Metal </a:t>
            </a:r>
            <a:r>
              <a:rPr lang="pt-BR" dirty="0" err="1"/>
              <a:t>i</a:t>
            </a:r>
            <a:r>
              <a:rPr lang="pt-BR" dirty="0" err="1" smtClean="0"/>
              <a:t>mpurities</a:t>
            </a:r>
            <a:endParaRPr lang="pt-BR" dirty="0"/>
          </a:p>
        </p:txBody>
      </p:sp>
      <p:cxnSp>
        <p:nvCxnSpPr>
          <p:cNvPr id="28" name="Conector reto 27"/>
          <p:cNvCxnSpPr/>
          <p:nvPr/>
        </p:nvCxnSpPr>
        <p:spPr>
          <a:xfrm flipH="1" flipV="1">
            <a:off x="1752600" y="4168175"/>
            <a:ext cx="1" cy="1851625"/>
          </a:xfrm>
          <a:prstGeom prst="line">
            <a:avLst/>
          </a:prstGeom>
          <a:noFill/>
          <a:ln w="6350" cap="flat" cmpd="sng" algn="ctr">
            <a:solidFill>
              <a:srgbClr val="434343"/>
            </a:solidFill>
            <a:prstDash val="solid"/>
            <a:miter lim="800000"/>
          </a:ln>
          <a:effectLst/>
        </p:spPr>
      </p:cxnSp>
      <p:sp>
        <p:nvSpPr>
          <p:cNvPr id="29" name="Espaço Reservado para Conteúdo 2"/>
          <p:cNvSpPr txBox="1">
            <a:spLocks/>
          </p:cNvSpPr>
          <p:nvPr/>
        </p:nvSpPr>
        <p:spPr>
          <a:xfrm>
            <a:off x="1612602" y="4076005"/>
            <a:ext cx="2892634" cy="1390922"/>
          </a:xfrm>
          <a:prstGeom prst="rect">
            <a:avLst/>
          </a:prstGeom>
          <a:effectLst>
            <a:reflection endPos="0" dir="5400000" sy="-100000" algn="bl" rotWithShape="0"/>
          </a:effectLst>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r>
              <a:rPr lang="en-US" dirty="0"/>
              <a:t>Slice technology</a:t>
            </a:r>
            <a:endParaRPr lang="pt-BR" dirty="0"/>
          </a:p>
          <a:p>
            <a:endParaRPr lang="pt-BR" dirty="0"/>
          </a:p>
        </p:txBody>
      </p:sp>
      <p:sp>
        <p:nvSpPr>
          <p:cNvPr id="31" name="Espaço Reservado para Conteúdo 2"/>
          <p:cNvSpPr txBox="1">
            <a:spLocks/>
          </p:cNvSpPr>
          <p:nvPr/>
        </p:nvSpPr>
        <p:spPr>
          <a:xfrm>
            <a:off x="4658983" y="4099362"/>
            <a:ext cx="2393835" cy="1390922"/>
          </a:xfrm>
          <a:prstGeom prst="rect">
            <a:avLst/>
          </a:prstGeom>
          <a:effectLst>
            <a:reflection endPos="0" dir="5400000" sy="-100000" algn="bl" rotWithShape="0"/>
          </a:effectLst>
        </p:spPr>
        <p:txBody>
          <a:bodyPr vert="horz" wrap="square" lIns="90000" tIns="46800" rIns="90000" bIns="46800" rtlCol="0">
            <a:noAutofit/>
          </a:bodyPr>
          <a:lstStyle>
            <a:defPPr>
              <a:defRPr lang="en-US"/>
            </a:defPPr>
            <a:lvl1pPr marL="285750" indent="-285750" defTabSz="914400">
              <a:lnSpc>
                <a:spcPct val="80000"/>
              </a:lnSpc>
              <a:spcBef>
                <a:spcPts val="0"/>
              </a:spcBef>
              <a:spcAft>
                <a:spcPts val="800"/>
              </a:spcAft>
              <a:buClr>
                <a:srgbClr val="006600"/>
              </a:buClr>
              <a:buSzPct val="120000"/>
              <a:buFont typeface="Arial" panose="020B0604020202020204" pitchFamily="34" charset="0"/>
              <a:buChar char="•"/>
              <a:defRPr sz="1600">
                <a:solidFill>
                  <a:srgbClr val="434343"/>
                </a:solidFill>
                <a:latin typeface="Arial" panose="020B0604020202020204" pitchFamily="34" charset="0"/>
                <a:cs typeface="Arial" panose="020B0604020202020204" pitchFamily="34" charset="0"/>
              </a:defRPr>
            </a:lvl1pPr>
            <a:lvl2pPr marL="685800" indent="-228600" defTabSz="914400">
              <a:lnSpc>
                <a:spcPct val="90000"/>
              </a:lnSpc>
              <a:spcBef>
                <a:spcPts val="500"/>
              </a:spcBef>
              <a:buFont typeface="Arial" panose="020B0604020202020204" pitchFamily="34" charset="0"/>
              <a:buChar char="•"/>
              <a:defRPr sz="24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marL="0" indent="0">
              <a:buNone/>
            </a:pPr>
            <a:r>
              <a:rPr lang="pt-BR" dirty="0" err="1" smtClean="0"/>
              <a:t>Large</a:t>
            </a:r>
            <a:r>
              <a:rPr lang="pt-BR" dirty="0" smtClean="0"/>
              <a:t> </a:t>
            </a:r>
            <a:r>
              <a:rPr lang="pt-BR" dirty="0" err="1"/>
              <a:t>d</a:t>
            </a:r>
            <a:r>
              <a:rPr lang="pt-BR" dirty="0" err="1" smtClean="0"/>
              <a:t>iameter</a:t>
            </a:r>
            <a:r>
              <a:rPr lang="pt-BR" dirty="0" smtClean="0"/>
              <a:t> </a:t>
            </a:r>
            <a:r>
              <a:rPr lang="pt-BR" dirty="0" err="1"/>
              <a:t>i</a:t>
            </a:r>
            <a:r>
              <a:rPr lang="pt-BR" dirty="0" err="1" smtClean="0"/>
              <a:t>ngot</a:t>
            </a:r>
            <a:endParaRPr lang="pt-BR" dirty="0"/>
          </a:p>
        </p:txBody>
      </p:sp>
      <p:pic>
        <p:nvPicPr>
          <p:cNvPr id="35" name="Imagem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561" y="2314087"/>
            <a:ext cx="1457701" cy="1103406"/>
          </a:xfrm>
          <a:prstGeom prst="rect">
            <a:avLst/>
          </a:prstGeom>
        </p:spPr>
      </p:pic>
      <p:pic>
        <p:nvPicPr>
          <p:cNvPr id="36" name="Imagem 35"/>
          <p:cNvPicPr>
            <a:picLocks noChangeAspect="1"/>
          </p:cNvPicPr>
          <p:nvPr/>
        </p:nvPicPr>
        <p:blipFill rotWithShape="1">
          <a:blip r:embed="rId5">
            <a:lum bright="70000" contrast="-70000"/>
            <a:extLst>
              <a:ext uri="{28A0092B-C50C-407E-A947-70E740481C1C}">
                <a14:useLocalDpi xmlns:a14="http://schemas.microsoft.com/office/drawing/2010/main" val="0"/>
              </a:ext>
            </a:extLst>
          </a:blip>
          <a:srcRect l="22067" t="7030" r="22284"/>
          <a:stretch/>
        </p:blipFill>
        <p:spPr>
          <a:xfrm>
            <a:off x="3721725" y="2351592"/>
            <a:ext cx="1525037" cy="1021078"/>
          </a:xfrm>
          <a:prstGeom prst="rect">
            <a:avLst/>
          </a:prstGeom>
          <a:effectLst>
            <a:reflection endPos="0" dir="5400000" sy="-100000" algn="bl" rotWithShape="0"/>
          </a:effectLst>
        </p:spPr>
      </p:pic>
      <p:pic>
        <p:nvPicPr>
          <p:cNvPr id="37" name="Imagem 36"/>
          <p:cNvPicPr>
            <a:picLocks noChangeAspect="1"/>
          </p:cNvPicPr>
          <p:nvPr/>
        </p:nvPicPr>
        <p:blipFill>
          <a:blip r:embed="rId6">
            <a:lum bright="70000" contrast="-70000"/>
          </a:blip>
          <a:stretch>
            <a:fillRect/>
          </a:stretch>
        </p:blipFill>
        <p:spPr>
          <a:xfrm>
            <a:off x="7052818" y="2269927"/>
            <a:ext cx="508751" cy="504105"/>
          </a:xfrm>
          <a:prstGeom prst="rect">
            <a:avLst/>
          </a:prstGeom>
          <a:effectLst>
            <a:reflection endPos="0" dir="5400000" sy="-100000" algn="bl" rotWithShape="0"/>
          </a:effectLst>
        </p:spPr>
      </p:pic>
      <p:pic>
        <p:nvPicPr>
          <p:cNvPr id="38" name="Imagem 37"/>
          <p:cNvPicPr>
            <a:picLocks noChangeAspect="1"/>
          </p:cNvPicPr>
          <p:nvPr/>
        </p:nvPicPr>
        <p:blipFill>
          <a:blip r:embed="rId7">
            <a:lum bright="70000" contrast="-70000"/>
          </a:blip>
          <a:stretch>
            <a:fillRect/>
          </a:stretch>
        </p:blipFill>
        <p:spPr>
          <a:xfrm>
            <a:off x="6416346" y="2910564"/>
            <a:ext cx="514777" cy="512437"/>
          </a:xfrm>
          <a:prstGeom prst="rect">
            <a:avLst/>
          </a:prstGeom>
        </p:spPr>
      </p:pic>
      <p:pic>
        <p:nvPicPr>
          <p:cNvPr id="39" name="Imagem 38"/>
          <p:cNvPicPr>
            <a:picLocks noChangeAspect="1"/>
          </p:cNvPicPr>
          <p:nvPr/>
        </p:nvPicPr>
        <p:blipFill>
          <a:blip r:embed="rId8">
            <a:lum bright="70000" contrast="-70000"/>
          </a:blip>
          <a:stretch>
            <a:fillRect/>
          </a:stretch>
        </p:blipFill>
        <p:spPr>
          <a:xfrm>
            <a:off x="7053409" y="2905433"/>
            <a:ext cx="521105" cy="516411"/>
          </a:xfrm>
          <a:prstGeom prst="rect">
            <a:avLst/>
          </a:prstGeom>
          <a:effectLst>
            <a:reflection endPos="0" dir="5400000" sy="-100000" algn="bl" rotWithShape="0"/>
          </a:effectLst>
        </p:spPr>
      </p:pic>
      <p:pic>
        <p:nvPicPr>
          <p:cNvPr id="40" name="Imagem 39"/>
          <p:cNvPicPr>
            <a:picLocks noChangeAspect="1"/>
          </p:cNvPicPr>
          <p:nvPr/>
        </p:nvPicPr>
        <p:blipFill>
          <a:blip r:embed="rId9">
            <a:lum bright="70000" contrast="-70000"/>
          </a:blip>
          <a:stretch>
            <a:fillRect/>
          </a:stretch>
        </p:blipFill>
        <p:spPr>
          <a:xfrm>
            <a:off x="6427809" y="2284039"/>
            <a:ext cx="493250" cy="493250"/>
          </a:xfrm>
          <a:prstGeom prst="rect">
            <a:avLst/>
          </a:prstGeom>
        </p:spPr>
      </p:pic>
      <p:pic>
        <p:nvPicPr>
          <p:cNvPr id="41" name="Imagem 40"/>
          <p:cNvPicPr>
            <a:picLocks noChangeAspect="1"/>
          </p:cNvPicPr>
          <p:nvPr/>
        </p:nvPicPr>
        <p:blipFill rotWithShape="1">
          <a:blip r:embed="rId10">
            <a:lum bright="70000" contrast="-70000"/>
          </a:blip>
          <a:srcRect l="11819" t="51830" r="11722"/>
          <a:stretch/>
        </p:blipFill>
        <p:spPr>
          <a:xfrm>
            <a:off x="2104800" y="4663731"/>
            <a:ext cx="2057400" cy="1045365"/>
          </a:xfrm>
          <a:prstGeom prst="rect">
            <a:avLst/>
          </a:prstGeom>
          <a:effectLst>
            <a:reflection endPos="0" dir="5400000" sy="-100000" algn="bl" rotWithShape="0"/>
          </a:effectLst>
        </p:spPr>
      </p:pic>
      <p:pic>
        <p:nvPicPr>
          <p:cNvPr id="42" name="Picture 5" descr="IMG_6792"/>
          <p:cNvPicPr/>
          <p:nvPr/>
        </p:nvPicPr>
        <p:blipFill>
          <a:blip r:embed="rId11" cstate="print">
            <a:lum bright="70000" contrast="-70000"/>
            <a:extLst>
              <a:ext uri="{28A0092B-C50C-407E-A947-70E740481C1C}">
                <a14:useLocalDpi xmlns:a14="http://schemas.microsoft.com/office/drawing/2010/main" val="0"/>
              </a:ext>
            </a:extLst>
          </a:blip>
          <a:srcRect/>
          <a:stretch>
            <a:fillRect/>
          </a:stretch>
        </p:blipFill>
        <p:spPr bwMode="auto">
          <a:xfrm>
            <a:off x="5011183" y="4662519"/>
            <a:ext cx="1475631" cy="1046577"/>
          </a:xfrm>
          <a:prstGeom prst="rect">
            <a:avLst/>
          </a:prstGeom>
          <a:noFill/>
          <a:ln>
            <a:noFill/>
          </a:ln>
          <a:effectLst>
            <a:reflection endPos="0" dir="5400000" sy="-100000" algn="bl" rotWithShape="0"/>
          </a:effectLst>
        </p:spPr>
      </p:pic>
      <p:sp>
        <p:nvSpPr>
          <p:cNvPr id="43" name="CaixaDeTexto 42"/>
          <p:cNvSpPr txBox="1"/>
          <p:nvPr/>
        </p:nvSpPr>
        <p:spPr>
          <a:xfrm>
            <a:off x="1790700" y="186772"/>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Agenda</a:t>
            </a:r>
          </a:p>
        </p:txBody>
      </p:sp>
      <p:pic>
        <p:nvPicPr>
          <p:cNvPr id="30" name="Picture 6" descr="I:\Marcelo Fernandes\CBMM\CBMM_vertica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159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CaixaDeTexto 42"/>
          <p:cNvSpPr txBox="1"/>
          <p:nvPr/>
        </p:nvSpPr>
        <p:spPr>
          <a:xfrm>
            <a:off x="1790700" y="186772"/>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Industrial Facilities - Location</a:t>
            </a:r>
          </a:p>
        </p:txBody>
      </p:sp>
      <p:grpSp>
        <p:nvGrpSpPr>
          <p:cNvPr id="30" name="Grupo 29"/>
          <p:cNvGrpSpPr/>
          <p:nvPr/>
        </p:nvGrpSpPr>
        <p:grpSpPr>
          <a:xfrm>
            <a:off x="609600" y="1320887"/>
            <a:ext cx="1676400" cy="764555"/>
            <a:chOff x="609600" y="2362200"/>
            <a:chExt cx="1676400" cy="764555"/>
          </a:xfrm>
        </p:grpSpPr>
        <p:sp>
          <p:nvSpPr>
            <p:cNvPr id="32" name="Text Box 11"/>
            <p:cNvSpPr txBox="1">
              <a:spLocks noChangeArrowheads="1"/>
            </p:cNvSpPr>
            <p:nvPr/>
          </p:nvSpPr>
          <p:spPr bwMode="auto">
            <a:xfrm>
              <a:off x="609600" y="2514600"/>
              <a:ext cx="1676400" cy="612155"/>
            </a:xfrm>
            <a:prstGeom prst="rect">
              <a:avLst/>
            </a:prstGeom>
            <a:noFill/>
            <a:ln w="9525">
              <a:noFill/>
              <a:miter lim="800000"/>
              <a:headEnd/>
              <a:tailEnd/>
            </a:ln>
          </p:spPr>
          <p:txBody>
            <a:bodyPr wrap="square">
              <a:spAutoFit/>
            </a:bodyPr>
            <a:lstStyle/>
            <a:p>
              <a:pPr algn="ctr">
                <a:lnSpc>
                  <a:spcPct val="150000"/>
                </a:lnSpc>
              </a:pPr>
              <a:r>
                <a:rPr lang="en-US" sz="1200" b="1" dirty="0" err="1" smtClean="0">
                  <a:solidFill>
                    <a:srgbClr val="C00000"/>
                  </a:solidFill>
                  <a:latin typeface="Arial" charset="0"/>
                </a:rPr>
                <a:t>Araxá</a:t>
              </a:r>
              <a:endParaRPr lang="en-US" sz="1200" b="1" dirty="0" smtClean="0">
                <a:solidFill>
                  <a:srgbClr val="C00000"/>
                </a:solidFill>
                <a:latin typeface="Arial" charset="0"/>
              </a:endParaRPr>
            </a:p>
            <a:p>
              <a:pPr algn="ctr">
                <a:lnSpc>
                  <a:spcPct val="150000"/>
                </a:lnSpc>
              </a:pPr>
              <a:r>
                <a:rPr lang="en-US" sz="1200" b="1" dirty="0" smtClean="0">
                  <a:solidFill>
                    <a:srgbClr val="C00000"/>
                  </a:solidFill>
                  <a:latin typeface="Arial" charset="0"/>
                </a:rPr>
                <a:t>600 Km from SP</a:t>
              </a:r>
              <a:endParaRPr lang="en-US" sz="1200" b="1" dirty="0">
                <a:solidFill>
                  <a:srgbClr val="C00000"/>
                </a:solidFill>
                <a:latin typeface="Arial" charset="0"/>
              </a:endParaRPr>
            </a:p>
          </p:txBody>
        </p:sp>
        <p:sp>
          <p:nvSpPr>
            <p:cNvPr id="33" name="Estrela de 5 pontas 32"/>
            <p:cNvSpPr/>
            <p:nvPr/>
          </p:nvSpPr>
          <p:spPr>
            <a:xfrm>
              <a:off x="1371600" y="23622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34" name="Grupo 33"/>
          <p:cNvGrpSpPr/>
          <p:nvPr/>
        </p:nvGrpSpPr>
        <p:grpSpPr>
          <a:xfrm>
            <a:off x="1524000" y="990600"/>
            <a:ext cx="5943600" cy="5257800"/>
            <a:chOff x="1524000" y="990600"/>
            <a:chExt cx="5943600" cy="5257800"/>
          </a:xfrm>
        </p:grpSpPr>
        <p:pic>
          <p:nvPicPr>
            <p:cNvPr id="44" name="Picture 1"/>
            <p:cNvPicPr>
              <a:picLocks noChangeAspect="1" noChangeArrowheads="1"/>
            </p:cNvPicPr>
            <p:nvPr/>
          </p:nvPicPr>
          <p:blipFill>
            <a:blip r:embed="rId3" cstate="print"/>
            <a:srcRect/>
            <a:stretch>
              <a:fillRect/>
            </a:stretch>
          </p:blipFill>
          <p:spPr bwMode="auto">
            <a:xfrm>
              <a:off x="2339499" y="990600"/>
              <a:ext cx="5128101" cy="5257800"/>
            </a:xfrm>
            <a:prstGeom prst="rect">
              <a:avLst/>
            </a:prstGeom>
            <a:noFill/>
            <a:ln w="9525">
              <a:noFill/>
              <a:miter lim="800000"/>
              <a:headEnd/>
              <a:tailEnd/>
            </a:ln>
          </p:spPr>
        </p:pic>
        <p:grpSp>
          <p:nvGrpSpPr>
            <p:cNvPr id="45" name="Grupo 44"/>
            <p:cNvGrpSpPr/>
            <p:nvPr/>
          </p:nvGrpSpPr>
          <p:grpSpPr>
            <a:xfrm>
              <a:off x="1524000" y="3429000"/>
              <a:ext cx="2514600" cy="1676400"/>
              <a:chOff x="2286000" y="3810000"/>
              <a:chExt cx="2143125" cy="1600200"/>
            </a:xfrm>
          </p:grpSpPr>
          <p:sp>
            <p:nvSpPr>
              <p:cNvPr id="48" name="Rectangle 10"/>
              <p:cNvSpPr>
                <a:spLocks noChangeArrowheads="1"/>
              </p:cNvSpPr>
              <p:nvPr/>
            </p:nvSpPr>
            <p:spPr bwMode="auto">
              <a:xfrm>
                <a:off x="2324100" y="3810000"/>
                <a:ext cx="2095500" cy="1600200"/>
              </a:xfrm>
              <a:prstGeom prst="rect">
                <a:avLst/>
              </a:prstGeom>
              <a:solidFill>
                <a:srgbClr val="00337F">
                  <a:alpha val="50195"/>
                </a:srgbClr>
              </a:solidFill>
              <a:ln w="9525">
                <a:miter lim="800000"/>
                <a:headEnd/>
                <a:tailEnd/>
              </a:ln>
              <a:scene3d>
                <a:camera prst="legacyPerspectiveRight">
                  <a:rot lat="0" lon="300000" rev="0"/>
                </a:camera>
                <a:lightRig rig="legacyFlat3" dir="b"/>
              </a:scene3d>
              <a:sp3d extrusionH="121893000" prstMaterial="legacyWireframe">
                <a:bevelT w="13500" h="13500" prst="angle"/>
                <a:bevelB w="13500" h="13500" prst="angle"/>
                <a:extrusionClr>
                  <a:srgbClr val="000099"/>
                </a:extrusionClr>
              </a:sp3d>
            </p:spPr>
            <p:txBody>
              <a:bodyPr wrap="none" anchor="ctr">
                <a:flatTx/>
              </a:bodyPr>
              <a:lstStyle/>
              <a:p>
                <a:endParaRPr lang="en-US"/>
              </a:p>
            </p:txBody>
          </p:sp>
          <p:pic>
            <p:nvPicPr>
              <p:cNvPr id="49" name="Picture 1"/>
              <p:cNvPicPr>
                <a:picLocks noChangeAspect="1" noChangeArrowheads="1"/>
              </p:cNvPicPr>
              <p:nvPr/>
            </p:nvPicPr>
            <p:blipFill>
              <a:blip r:embed="rId4" cstate="print"/>
              <a:srcRect/>
              <a:stretch>
                <a:fillRect/>
              </a:stretch>
            </p:blipFill>
            <p:spPr bwMode="auto">
              <a:xfrm>
                <a:off x="2286000" y="3810000"/>
                <a:ext cx="2143125" cy="1600200"/>
              </a:xfrm>
              <a:prstGeom prst="rect">
                <a:avLst/>
              </a:prstGeom>
              <a:noFill/>
              <a:ln w="9525">
                <a:noFill/>
                <a:miter lim="800000"/>
                <a:headEnd/>
                <a:tailEnd/>
              </a:ln>
            </p:spPr>
          </p:pic>
        </p:grpSp>
        <p:sp>
          <p:nvSpPr>
            <p:cNvPr id="46" name="Estrela de 5 pontas 45"/>
            <p:cNvSpPr/>
            <p:nvPr/>
          </p:nvSpPr>
          <p:spPr>
            <a:xfrm>
              <a:off x="2438400" y="4114800"/>
              <a:ext cx="152400" cy="15240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Estrela de 5 pontas 46"/>
            <p:cNvSpPr/>
            <p:nvPr/>
          </p:nvSpPr>
          <p:spPr>
            <a:xfrm>
              <a:off x="2781300" y="4800600"/>
              <a:ext cx="190500" cy="152400"/>
            </a:xfrm>
            <a:prstGeom prst="star5">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50" name="Grupo 49"/>
          <p:cNvGrpSpPr/>
          <p:nvPr/>
        </p:nvGrpSpPr>
        <p:grpSpPr>
          <a:xfrm>
            <a:off x="609600" y="2192712"/>
            <a:ext cx="1676400" cy="796176"/>
            <a:chOff x="609600" y="1371600"/>
            <a:chExt cx="1676400" cy="796176"/>
          </a:xfrm>
        </p:grpSpPr>
        <p:sp>
          <p:nvSpPr>
            <p:cNvPr id="51" name="Estrela de 5 pontas 50"/>
            <p:cNvSpPr/>
            <p:nvPr/>
          </p:nvSpPr>
          <p:spPr>
            <a:xfrm>
              <a:off x="1333500" y="1371600"/>
              <a:ext cx="190500" cy="152400"/>
            </a:xfrm>
            <a:prstGeom prst="star5">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Text Box 11"/>
            <p:cNvSpPr txBox="1">
              <a:spLocks noChangeArrowheads="1"/>
            </p:cNvSpPr>
            <p:nvPr/>
          </p:nvSpPr>
          <p:spPr bwMode="auto">
            <a:xfrm>
              <a:off x="609600" y="1521445"/>
              <a:ext cx="1676400" cy="646331"/>
            </a:xfrm>
            <a:prstGeom prst="rect">
              <a:avLst/>
            </a:prstGeom>
            <a:noFill/>
            <a:ln w="9525">
              <a:noFill/>
              <a:miter lim="800000"/>
              <a:headEnd/>
              <a:tailEnd/>
            </a:ln>
          </p:spPr>
          <p:txBody>
            <a:bodyPr wrap="square">
              <a:spAutoFit/>
            </a:bodyPr>
            <a:lstStyle/>
            <a:p>
              <a:pPr algn="ctr">
                <a:lnSpc>
                  <a:spcPct val="150000"/>
                </a:lnSpc>
              </a:pPr>
              <a:r>
                <a:rPr lang="en-US" sz="1200" b="1" dirty="0" err="1" smtClean="0">
                  <a:solidFill>
                    <a:schemeClr val="accent6"/>
                  </a:solidFill>
                  <a:latin typeface="Arial" charset="0"/>
                </a:rPr>
                <a:t>Araxá</a:t>
              </a:r>
              <a:endParaRPr lang="en-US" sz="1200" b="1" dirty="0" smtClean="0">
                <a:solidFill>
                  <a:schemeClr val="accent6"/>
                </a:solidFill>
                <a:latin typeface="Arial" charset="0"/>
              </a:endParaRPr>
            </a:p>
            <a:p>
              <a:pPr algn="ctr">
                <a:lnSpc>
                  <a:spcPct val="150000"/>
                </a:lnSpc>
              </a:pPr>
              <a:r>
                <a:rPr lang="en-US" sz="1200" b="1" dirty="0" smtClean="0">
                  <a:solidFill>
                    <a:schemeClr val="accent6"/>
                  </a:solidFill>
                  <a:latin typeface="Arial" charset="0"/>
                </a:rPr>
                <a:t>1000 Km from RJ</a:t>
              </a:r>
              <a:endParaRPr lang="en-US" sz="1200" b="1" dirty="0">
                <a:solidFill>
                  <a:schemeClr val="accent6"/>
                </a:solidFill>
                <a:latin typeface="Arial" charset="0"/>
              </a:endParaRPr>
            </a:p>
          </p:txBody>
        </p:sp>
      </p:grpSp>
      <p:pic>
        <p:nvPicPr>
          <p:cNvPr id="22" name="Picture 6" descr="I:\Marcelo Fernandes\CBMM\CBMM_vertic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291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a:solidFill>
                  <a:srgbClr val="003366"/>
                </a:solidFill>
                <a:latin typeface="Arial" charset="0"/>
              </a:rPr>
              <a:t>Innovate, Respect, Compete</a:t>
            </a: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pic>
        <p:nvPicPr>
          <p:cNvPr id="12" name="Picture 1100" descr="foto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3" y="5117660"/>
            <a:ext cx="1341436" cy="116823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1790700" y="160651"/>
            <a:ext cx="55626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CBMM - Overview</a:t>
            </a:r>
          </a:p>
        </p:txBody>
      </p:sp>
      <p:graphicFrame>
        <p:nvGraphicFramePr>
          <p:cNvPr id="18" name="Object 5"/>
          <p:cNvGraphicFramePr>
            <a:graphicFrameLocks noChangeAspect="1"/>
          </p:cNvGraphicFramePr>
          <p:nvPr>
            <p:extLst>
              <p:ext uri="{D42A27DB-BD31-4B8C-83A1-F6EECF244321}">
                <p14:modId xmlns:p14="http://schemas.microsoft.com/office/powerpoint/2010/main" val="3645081958"/>
              </p:ext>
            </p:extLst>
          </p:nvPr>
        </p:nvGraphicFramePr>
        <p:xfrm>
          <a:off x="6781800" y="5108313"/>
          <a:ext cx="1744805" cy="1177587"/>
        </p:xfrm>
        <a:graphic>
          <a:graphicData uri="http://schemas.openxmlformats.org/presentationml/2006/ole">
            <mc:AlternateContent xmlns:mc="http://schemas.openxmlformats.org/markup-compatibility/2006">
              <mc:Choice xmlns:v="urn:schemas-microsoft-com:vml" Requires="v">
                <p:oleObj spid="_x0000_s3763" name="Bitmap Image" r:id="rId5" imgW="7887910" imgH="5657831" progId="Paint.Picture">
                  <p:embed/>
                </p:oleObj>
              </mc:Choice>
              <mc:Fallback>
                <p:oleObj name="Bitmap Image" r:id="rId5" imgW="7887910" imgH="5657831"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108313"/>
                        <a:ext cx="1744805" cy="1177587"/>
                      </a:xfrm>
                      <a:prstGeom prst="rect">
                        <a:avLst/>
                      </a:prstGeom>
                      <a:noFill/>
                      <a:ln w="12700">
                        <a:solidFill>
                          <a:schemeClr val="bg1"/>
                        </a:solidFill>
                        <a:miter lim="800000"/>
                        <a:headEnd/>
                        <a:tailEnd/>
                      </a:ln>
                    </p:spPr>
                  </p:pic>
                </p:oleObj>
              </mc:Fallback>
            </mc:AlternateContent>
          </a:graphicData>
        </a:graphic>
      </p:graphicFrame>
      <p:pic>
        <p:nvPicPr>
          <p:cNvPr id="20" name="Picture 12" descr="mapa_slide9_1"/>
          <p:cNvPicPr>
            <a:picLocks noChangeAspect="1" noChangeArrowheads="1"/>
          </p:cNvPicPr>
          <p:nvPr/>
        </p:nvPicPr>
        <p:blipFill>
          <a:blip r:embed="rId7" cstate="print">
            <a:extLst>
              <a:ext uri="{28A0092B-C50C-407E-A947-70E740481C1C}">
                <a14:useLocalDpi xmlns:a14="http://schemas.microsoft.com/office/drawing/2010/main" val="0"/>
              </a:ext>
            </a:extLst>
          </a:blip>
          <a:srcRect l="6435" r="10556"/>
          <a:stretch>
            <a:fillRect/>
          </a:stretch>
        </p:blipFill>
        <p:spPr bwMode="auto">
          <a:xfrm>
            <a:off x="2777534" y="5115502"/>
            <a:ext cx="1143002" cy="11703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rotWithShape="1">
          <a:blip r:embed="rId8" cstate="print">
            <a:extLst>
              <a:ext uri="{28A0092B-C50C-407E-A947-70E740481C1C}">
                <a14:useLocalDpi xmlns:a14="http://schemas.microsoft.com/office/drawing/2010/main" val="0"/>
              </a:ext>
            </a:extLst>
          </a:blip>
          <a:srcRect l="7500" t="10044" r="2500" b="12222"/>
          <a:stretch/>
        </p:blipFill>
        <p:spPr>
          <a:xfrm rot="10800000" flipV="1">
            <a:off x="4442231" y="5108314"/>
            <a:ext cx="1817875" cy="1177585"/>
          </a:xfrm>
          <a:prstGeom prst="rect">
            <a:avLst/>
          </a:prstGeom>
        </p:spPr>
      </p:pic>
      <p:pic>
        <p:nvPicPr>
          <p:cNvPr id="16" name="Picture 6" descr="I:\Marcelo Fernandes\CBMM\CBMM_vertic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p:cNvPicPr>
            <a:picLocks noChangeAspect="1"/>
          </p:cNvPicPr>
          <p:nvPr/>
        </p:nvPicPr>
        <p:blipFill rotWithShape="1">
          <a:blip r:embed="rId10" cstate="print">
            <a:extLst>
              <a:ext uri="{28A0092B-C50C-407E-A947-70E740481C1C}">
                <a14:useLocalDpi xmlns:a14="http://schemas.microsoft.com/office/drawing/2010/main" val="0"/>
              </a:ext>
            </a:extLst>
          </a:blip>
          <a:srcRect l="23195" t="7222"/>
          <a:stretch/>
        </p:blipFill>
        <p:spPr>
          <a:xfrm>
            <a:off x="381001" y="1276005"/>
            <a:ext cx="4214767" cy="3372195"/>
          </a:xfrm>
          <a:prstGeom prst="rect">
            <a:avLst/>
          </a:prstGeom>
          <a:ln>
            <a:noFill/>
          </a:ln>
          <a:effectLst>
            <a:outerShdw blurRad="292100" dist="139700" dir="2700000" algn="tl" rotWithShape="0">
              <a:srgbClr val="333333">
                <a:alpha val="65000"/>
              </a:srgbClr>
            </a:outerShdw>
          </a:effectLst>
        </p:spPr>
      </p:pic>
      <p:pic>
        <p:nvPicPr>
          <p:cNvPr id="17" name="Imagem 16"/>
          <p:cNvPicPr>
            <a:picLocks noChangeAspect="1"/>
          </p:cNvPicPr>
          <p:nvPr/>
        </p:nvPicPr>
        <p:blipFill rotWithShape="1">
          <a:blip r:embed="rId11" cstate="print">
            <a:extLst>
              <a:ext uri="{28A0092B-C50C-407E-A947-70E740481C1C}">
                <a14:useLocalDpi xmlns:a14="http://schemas.microsoft.com/office/drawing/2010/main" val="0"/>
              </a:ext>
            </a:extLst>
          </a:blip>
          <a:srcRect l="12818" r="4456"/>
          <a:stretch/>
        </p:blipFill>
        <p:spPr>
          <a:xfrm>
            <a:off x="4728055" y="1276005"/>
            <a:ext cx="4283658" cy="3383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6406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dirty="0" err="1">
                <a:solidFill>
                  <a:srgbClr val="003366"/>
                </a:solidFill>
                <a:latin typeface="Arial" charset="0"/>
              </a:rPr>
              <a:t>Innovate</a:t>
            </a:r>
            <a:r>
              <a:rPr lang="pt-BR" sz="1200" b="1" dirty="0">
                <a:solidFill>
                  <a:srgbClr val="003366"/>
                </a:solidFill>
                <a:latin typeface="Arial" charset="0"/>
              </a:rPr>
              <a:t>, </a:t>
            </a:r>
            <a:r>
              <a:rPr lang="pt-BR" sz="1200" b="1" dirty="0" err="1">
                <a:solidFill>
                  <a:srgbClr val="003366"/>
                </a:solidFill>
                <a:latin typeface="Arial" charset="0"/>
              </a:rPr>
              <a:t>Respect</a:t>
            </a:r>
            <a:r>
              <a:rPr lang="pt-BR" sz="1200" b="1" dirty="0">
                <a:solidFill>
                  <a:srgbClr val="003366"/>
                </a:solidFill>
                <a:latin typeface="Arial" charset="0"/>
              </a:rPr>
              <a:t>, Compete</a:t>
            </a: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2" name="CaixaDeTexto 1"/>
          <p:cNvSpPr txBox="1"/>
          <p:nvPr/>
        </p:nvSpPr>
        <p:spPr>
          <a:xfrm>
            <a:off x="1844904" y="179927"/>
            <a:ext cx="3489096"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CBMM – Products</a:t>
            </a:r>
          </a:p>
        </p:txBody>
      </p:sp>
      <p:pic>
        <p:nvPicPr>
          <p:cNvPr id="14"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C:\Documents and Settings\THIAGO.AMARAL\Desktop\debe3.bmp"/>
          <p:cNvPicPr>
            <a:picLocks noChangeAspect="1" noChangeArrowheads="1"/>
          </p:cNvPicPr>
          <p:nvPr/>
        </p:nvPicPr>
        <p:blipFill>
          <a:blip r:embed="rId4" cstate="print">
            <a:extLst>
              <a:ext uri="{28A0092B-C50C-407E-A947-70E740481C1C}">
                <a14:useLocalDpi xmlns:a14="http://schemas.microsoft.com/office/drawing/2010/main" val="0"/>
              </a:ext>
            </a:extLst>
          </a:blip>
          <a:srcRect l="1056" r="12466"/>
          <a:stretch>
            <a:fillRect/>
          </a:stretch>
        </p:blipFill>
        <p:spPr bwMode="auto">
          <a:xfrm>
            <a:off x="1759439" y="1210553"/>
            <a:ext cx="1988162" cy="150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ft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7484" y="3522592"/>
            <a:ext cx="1390102" cy="900762"/>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0" descr="ft0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45880" y="3522852"/>
            <a:ext cx="1359996" cy="906208"/>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22" name="Picture 12" descr="ft0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8511"/>
          <a:stretch/>
        </p:blipFill>
        <p:spPr bwMode="auto">
          <a:xfrm>
            <a:off x="917483" y="5021027"/>
            <a:ext cx="1344442" cy="980297"/>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pic>
      <p:pic>
        <p:nvPicPr>
          <p:cNvPr id="23" name="Picture 13" descr="ft0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8511"/>
          <a:stretch/>
        </p:blipFill>
        <p:spPr bwMode="auto">
          <a:xfrm>
            <a:off x="2653653" y="5015355"/>
            <a:ext cx="1352222" cy="985969"/>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pic>
      <p:sp>
        <p:nvSpPr>
          <p:cNvPr id="24" name="CaixaDeTexto 23"/>
          <p:cNvSpPr txBox="1"/>
          <p:nvPr/>
        </p:nvSpPr>
        <p:spPr>
          <a:xfrm>
            <a:off x="854526" y="5953329"/>
            <a:ext cx="1556266" cy="523220"/>
          </a:xfrm>
          <a:prstGeom prst="rect">
            <a:avLst/>
          </a:prstGeom>
          <a:noFill/>
        </p:spPr>
        <p:txBody>
          <a:bodyPr wrap="square" rtlCol="0">
            <a:spAutoFit/>
          </a:bodyPr>
          <a:lstStyle/>
          <a:p>
            <a:pPr algn="ctr"/>
            <a:r>
              <a:rPr lang="pt-BR" sz="1400" dirty="0" smtClean="0"/>
              <a:t>Ferroniobium</a:t>
            </a:r>
            <a:endParaRPr lang="en-US" sz="1400" dirty="0" smtClean="0"/>
          </a:p>
          <a:p>
            <a:pPr algn="ctr"/>
            <a:r>
              <a:rPr lang="en-US" sz="1400" dirty="0" smtClean="0"/>
              <a:t>Vacuum Grade</a:t>
            </a:r>
            <a:endParaRPr lang="en-US" sz="1400" dirty="0"/>
          </a:p>
        </p:txBody>
      </p:sp>
      <p:sp>
        <p:nvSpPr>
          <p:cNvPr id="25" name="CaixaDeTexto 24"/>
          <p:cNvSpPr txBox="1"/>
          <p:nvPr/>
        </p:nvSpPr>
        <p:spPr>
          <a:xfrm>
            <a:off x="2563506" y="5956922"/>
            <a:ext cx="1540334" cy="523220"/>
          </a:xfrm>
          <a:prstGeom prst="rect">
            <a:avLst/>
          </a:prstGeom>
          <a:noFill/>
        </p:spPr>
        <p:txBody>
          <a:bodyPr wrap="square" rtlCol="0">
            <a:spAutoFit/>
          </a:bodyPr>
          <a:lstStyle/>
          <a:p>
            <a:pPr algn="ctr"/>
            <a:r>
              <a:rPr lang="pt-BR" sz="1400" dirty="0" err="1"/>
              <a:t>Nickel</a:t>
            </a:r>
            <a:r>
              <a:rPr lang="pt-BR" sz="1400" dirty="0"/>
              <a:t> </a:t>
            </a:r>
            <a:r>
              <a:rPr lang="pt-BR" sz="1400" dirty="0" err="1"/>
              <a:t>Niobium</a:t>
            </a:r>
            <a:r>
              <a:rPr lang="en-US" sz="1400" dirty="0" smtClean="0"/>
              <a:t> </a:t>
            </a:r>
          </a:p>
          <a:p>
            <a:pPr algn="ctr"/>
            <a:r>
              <a:rPr lang="en-US" sz="1400" dirty="0" smtClean="0"/>
              <a:t>Vacuum Grade</a:t>
            </a:r>
            <a:endParaRPr lang="en-US" sz="1400" dirty="0"/>
          </a:p>
        </p:txBody>
      </p:sp>
      <p:sp>
        <p:nvSpPr>
          <p:cNvPr id="26" name="CaixaDeTexto 25"/>
          <p:cNvSpPr txBox="1"/>
          <p:nvPr/>
        </p:nvSpPr>
        <p:spPr>
          <a:xfrm>
            <a:off x="806724" y="4374505"/>
            <a:ext cx="1649960" cy="523220"/>
          </a:xfrm>
          <a:prstGeom prst="rect">
            <a:avLst/>
          </a:prstGeom>
          <a:noFill/>
        </p:spPr>
        <p:txBody>
          <a:bodyPr wrap="square" rtlCol="0">
            <a:spAutoFit/>
          </a:bodyPr>
          <a:lstStyle/>
          <a:p>
            <a:pPr algn="ctr"/>
            <a:r>
              <a:rPr lang="en-US" sz="1400" dirty="0" smtClean="0"/>
              <a:t>Niobium Oxide</a:t>
            </a:r>
          </a:p>
          <a:p>
            <a:pPr algn="ctr"/>
            <a:r>
              <a:rPr lang="en-US" sz="1400" dirty="0"/>
              <a:t>High Purity </a:t>
            </a:r>
          </a:p>
        </p:txBody>
      </p:sp>
      <p:sp>
        <p:nvSpPr>
          <p:cNvPr id="27" name="CaixaDeTexto 26"/>
          <p:cNvSpPr txBox="1"/>
          <p:nvPr/>
        </p:nvSpPr>
        <p:spPr>
          <a:xfrm>
            <a:off x="2478853" y="4374504"/>
            <a:ext cx="1705039" cy="523220"/>
          </a:xfrm>
          <a:prstGeom prst="rect">
            <a:avLst/>
          </a:prstGeom>
          <a:noFill/>
        </p:spPr>
        <p:txBody>
          <a:bodyPr wrap="square" rtlCol="0">
            <a:spAutoFit/>
          </a:bodyPr>
          <a:lstStyle/>
          <a:p>
            <a:pPr algn="ctr"/>
            <a:r>
              <a:rPr lang="en-US" sz="1400" dirty="0" smtClean="0"/>
              <a:t>Niobium Oxide</a:t>
            </a:r>
          </a:p>
          <a:p>
            <a:pPr algn="ctr"/>
            <a:r>
              <a:rPr lang="en-US" sz="1400" dirty="0"/>
              <a:t>Optical Grade</a:t>
            </a:r>
          </a:p>
        </p:txBody>
      </p:sp>
      <p:pic>
        <p:nvPicPr>
          <p:cNvPr id="33" name="Picture 1047" descr="ft1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26204" y="3505351"/>
            <a:ext cx="4302754" cy="24741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aixaDeTexto 33"/>
          <p:cNvSpPr txBox="1"/>
          <p:nvPr/>
        </p:nvSpPr>
        <p:spPr>
          <a:xfrm>
            <a:off x="4995855" y="5977338"/>
            <a:ext cx="3344362" cy="369332"/>
          </a:xfrm>
          <a:prstGeom prst="rect">
            <a:avLst/>
          </a:prstGeom>
          <a:noFill/>
        </p:spPr>
        <p:txBody>
          <a:bodyPr wrap="square" rtlCol="0">
            <a:spAutoFit/>
          </a:bodyPr>
          <a:lstStyle/>
          <a:p>
            <a:pPr algn="ctr"/>
            <a:r>
              <a:rPr lang="en-US" dirty="0" smtClean="0"/>
              <a:t>High Purity Niobium </a:t>
            </a:r>
            <a:r>
              <a:rPr lang="en-US" dirty="0"/>
              <a:t>M</a:t>
            </a:r>
            <a:r>
              <a:rPr lang="en-US" dirty="0" smtClean="0"/>
              <a:t>etal</a:t>
            </a:r>
            <a:endParaRPr lang="en-US" dirty="0"/>
          </a:p>
        </p:txBody>
      </p:sp>
      <p:sp>
        <p:nvSpPr>
          <p:cNvPr id="6" name="CaixaDeTexto 5"/>
          <p:cNvSpPr txBox="1"/>
          <p:nvPr/>
        </p:nvSpPr>
        <p:spPr>
          <a:xfrm>
            <a:off x="4022764" y="2819400"/>
            <a:ext cx="1622392" cy="400110"/>
          </a:xfrm>
          <a:prstGeom prst="rect">
            <a:avLst/>
          </a:prstGeom>
          <a:noFill/>
        </p:spPr>
        <p:txBody>
          <a:bodyPr wrap="square" rtlCol="0">
            <a:spAutoFit/>
          </a:bodyPr>
          <a:lstStyle/>
          <a:p>
            <a:pPr algn="ctr"/>
            <a:r>
              <a:rPr lang="pt-BR" sz="2000" dirty="0"/>
              <a:t>Ferroniobium</a:t>
            </a:r>
            <a:endParaRPr lang="en-US" sz="2000" dirty="0"/>
          </a:p>
        </p:txBody>
      </p:sp>
      <p:pic>
        <p:nvPicPr>
          <p:cNvPr id="8" name="Imagem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86166" y="1249898"/>
            <a:ext cx="2043281" cy="1423168"/>
          </a:xfrm>
          <a:prstGeom prst="rect">
            <a:avLst/>
          </a:prstGeom>
        </p:spPr>
      </p:pic>
      <p:pic>
        <p:nvPicPr>
          <p:cNvPr id="9" name="Imagem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64806" y="1143000"/>
            <a:ext cx="2021360" cy="1530066"/>
          </a:xfrm>
          <a:prstGeom prst="rect">
            <a:avLst/>
          </a:prstGeom>
        </p:spPr>
      </p:pic>
    </p:spTree>
    <p:extLst>
      <p:ext uri="{BB962C8B-B14F-4D97-AF65-F5344CB8AC3E}">
        <p14:creationId xmlns:p14="http://schemas.microsoft.com/office/powerpoint/2010/main" val="3237224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8" name="Line 4"/>
          <p:cNvSpPr>
            <a:spLocks noChangeShapeType="1"/>
          </p:cNvSpPr>
          <p:nvPr/>
        </p:nvSpPr>
        <p:spPr bwMode="auto">
          <a:xfrm>
            <a:off x="304800" y="6553200"/>
            <a:ext cx="6248400" cy="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1029" name="Text Box 5"/>
          <p:cNvSpPr txBox="1">
            <a:spLocks noChangeArrowheads="1"/>
          </p:cNvSpPr>
          <p:nvPr/>
        </p:nvSpPr>
        <p:spPr bwMode="auto">
          <a:xfrm>
            <a:off x="6553200" y="6354763"/>
            <a:ext cx="2224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pt-BR" sz="1200" b="1" dirty="0" err="1">
                <a:solidFill>
                  <a:srgbClr val="003366"/>
                </a:solidFill>
                <a:latin typeface="Arial" charset="0"/>
              </a:rPr>
              <a:t>Innovate</a:t>
            </a:r>
            <a:r>
              <a:rPr lang="pt-BR" sz="1200" b="1" dirty="0">
                <a:solidFill>
                  <a:srgbClr val="003366"/>
                </a:solidFill>
                <a:latin typeface="Arial" charset="0"/>
              </a:rPr>
              <a:t>, </a:t>
            </a:r>
            <a:r>
              <a:rPr lang="pt-BR" sz="1200" b="1" dirty="0" err="1">
                <a:solidFill>
                  <a:srgbClr val="003366"/>
                </a:solidFill>
                <a:latin typeface="Arial" charset="0"/>
              </a:rPr>
              <a:t>Respect</a:t>
            </a:r>
            <a:r>
              <a:rPr lang="pt-BR" sz="1200" b="1" dirty="0">
                <a:solidFill>
                  <a:srgbClr val="003366"/>
                </a:solidFill>
                <a:latin typeface="Arial" charset="0"/>
              </a:rPr>
              <a:t>, Compete</a:t>
            </a:r>
          </a:p>
        </p:txBody>
      </p:sp>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CaixaDeTexto 1"/>
          <p:cNvSpPr txBox="1"/>
          <p:nvPr/>
        </p:nvSpPr>
        <p:spPr>
          <a:xfrm>
            <a:off x="1844904" y="179927"/>
            <a:ext cx="6384696" cy="584775"/>
          </a:xfrm>
          <a:prstGeom prst="rect">
            <a:avLst/>
          </a:prstGeom>
          <a:noFill/>
        </p:spPr>
        <p:txBody>
          <a:bodyPr wrap="square" rtlCol="0">
            <a:spAutoFit/>
          </a:bodyPr>
          <a:lstStyle/>
          <a:p>
            <a:pPr fontAlgn="base">
              <a:spcBef>
                <a:spcPct val="0"/>
              </a:spcBef>
              <a:spcAft>
                <a:spcPct val="0"/>
              </a:spcAft>
            </a:pPr>
            <a:r>
              <a:rPr lang="en-US" sz="3200" b="1" cap="small" dirty="0">
                <a:solidFill>
                  <a:srgbClr val="00337F"/>
                </a:solidFill>
              </a:rPr>
              <a:t>What are the Benefits of Niobium ???</a:t>
            </a:r>
            <a:endParaRPr lang="pt-BR" sz="3200" b="1" cap="small" dirty="0">
              <a:solidFill>
                <a:srgbClr val="00337F"/>
              </a:solidFill>
            </a:endParaRPr>
          </a:p>
        </p:txBody>
      </p:sp>
      <p:pic>
        <p:nvPicPr>
          <p:cNvPr id="14"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p:cNvPicPr>
            <a:picLocks noChangeAspect="1"/>
          </p:cNvPicPr>
          <p:nvPr/>
        </p:nvPicPr>
        <p:blipFill>
          <a:blip r:embed="rId4"/>
          <a:stretch>
            <a:fillRect/>
          </a:stretch>
        </p:blipFill>
        <p:spPr>
          <a:xfrm>
            <a:off x="434340" y="1287780"/>
            <a:ext cx="8328660" cy="4960620"/>
          </a:xfrm>
          <a:prstGeom prst="rect">
            <a:avLst/>
          </a:prstGeom>
        </p:spPr>
      </p:pic>
    </p:spTree>
    <p:extLst>
      <p:ext uri="{BB962C8B-B14F-4D97-AF65-F5344CB8AC3E}">
        <p14:creationId xmlns:p14="http://schemas.microsoft.com/office/powerpoint/2010/main" val="466482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228600" cy="6858000"/>
          </a:xfrm>
          <a:prstGeom prst="rect">
            <a:avLst/>
          </a:prstGeom>
          <a:gradFill rotWithShape="0">
            <a:gsLst>
              <a:gs pos="0">
                <a:srgbClr val="003366"/>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p>
        </p:txBody>
      </p:sp>
      <p:sp>
        <p:nvSpPr>
          <p:cNvPr id="1027" name="Line 3"/>
          <p:cNvSpPr>
            <a:spLocks noChangeShapeType="1"/>
          </p:cNvSpPr>
          <p:nvPr/>
        </p:nvSpPr>
        <p:spPr bwMode="auto">
          <a:xfrm>
            <a:off x="304800" y="838200"/>
            <a:ext cx="0" cy="5715000"/>
          </a:xfrm>
          <a:prstGeom prst="line">
            <a:avLst/>
          </a:prstGeom>
          <a:noFill/>
          <a:ln w="12700">
            <a:solidFill>
              <a:srgbClr val="003366"/>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1030" name="Picture 6" descr="I:\Marcelo Fernandes\CBMM\CBMM_vertic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
            <a:ext cx="8270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2098990" y="4191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    </a:t>
            </a: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2" name="CaixaDeTexto 11"/>
          <p:cNvSpPr txBox="1"/>
          <p:nvPr/>
        </p:nvSpPr>
        <p:spPr>
          <a:xfrm>
            <a:off x="1724369" y="180721"/>
            <a:ext cx="6819900" cy="584775"/>
          </a:xfrm>
          <a:prstGeom prst="rect">
            <a:avLst/>
          </a:prstGeom>
          <a:noFill/>
        </p:spPr>
        <p:txBody>
          <a:bodyPr wrap="square" rtlCol="0">
            <a:spAutoFit/>
          </a:bodyPr>
          <a:lstStyle>
            <a:defPPr>
              <a:defRPr lang="en-US"/>
            </a:defPPr>
            <a:lvl1pPr fontAlgn="base">
              <a:spcBef>
                <a:spcPct val="0"/>
              </a:spcBef>
              <a:spcAft>
                <a:spcPct val="0"/>
              </a:spcAft>
              <a:defRPr sz="3200" b="1" cap="small">
                <a:solidFill>
                  <a:srgbClr val="00337F"/>
                </a:solidFill>
              </a:defRPr>
            </a:lvl1pPr>
          </a:lstStyle>
          <a:p>
            <a:r>
              <a:rPr lang="en-US" dirty="0"/>
              <a:t>Niobium – Technological Solutions </a:t>
            </a:r>
          </a:p>
        </p:txBody>
      </p:sp>
      <p:pic>
        <p:nvPicPr>
          <p:cNvPr id="29" name="Picture 3"/>
          <p:cNvPicPr>
            <a:picLocks noChangeAspect="1" noChangeArrowheads="1"/>
          </p:cNvPicPr>
          <p:nvPr/>
        </p:nvPicPr>
        <p:blipFill>
          <a:blip r:embed="rId4" cstate="print"/>
          <a:srcRect/>
          <a:stretch>
            <a:fillRect/>
          </a:stretch>
        </p:blipFill>
        <p:spPr bwMode="auto">
          <a:xfrm>
            <a:off x="563559" y="1295400"/>
            <a:ext cx="8218487" cy="4905375"/>
          </a:xfrm>
          <a:prstGeom prst="rect">
            <a:avLst/>
          </a:prstGeom>
          <a:noFill/>
          <a:ln w="9525">
            <a:noFill/>
            <a:miter lim="800000"/>
            <a:headEnd/>
            <a:tailEnd/>
          </a:ln>
        </p:spPr>
      </p:pic>
    </p:spTree>
    <p:extLst>
      <p:ext uri="{BB962C8B-B14F-4D97-AF65-F5344CB8AC3E}">
        <p14:creationId xmlns:p14="http://schemas.microsoft.com/office/powerpoint/2010/main" val="2501658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2332</TotalTime>
  <Words>1802</Words>
  <Application>Microsoft Office PowerPoint</Application>
  <PresentationFormat>Apresentação na tela (4:3)</PresentationFormat>
  <Paragraphs>218</Paragraphs>
  <Slides>28</Slides>
  <Notes>27</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28</vt:i4>
      </vt:variant>
    </vt:vector>
  </HeadingPairs>
  <TitlesOfParts>
    <vt:vector size="35" baseType="lpstr">
      <vt:lpstr>Arial</vt:lpstr>
      <vt:lpstr>Calibri</vt:lpstr>
      <vt:lpstr>Helvetica Neue</vt:lpstr>
      <vt:lpstr>Times New Roman</vt:lpstr>
      <vt:lpstr>Verdana</vt:lpstr>
      <vt:lpstr>Tema do Office</vt:lpstr>
      <vt:lpstr>Bitmap Image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Guest</dc:creator>
  <cp:lastModifiedBy>GUSTAVO GIOVANNI RIBEIRO ABDO</cp:lastModifiedBy>
  <cp:revision>371</cp:revision>
  <dcterms:created xsi:type="dcterms:W3CDTF">2013-02-27T22:36:21Z</dcterms:created>
  <dcterms:modified xsi:type="dcterms:W3CDTF">2015-12-01T17:59:40Z</dcterms:modified>
</cp:coreProperties>
</file>