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8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111" d="100"/>
          <a:sy n="111" d="100"/>
        </p:scale>
        <p:origin x="-1602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65109F8C-9F4D-5945-807D-33CC9F4EE4DF}" type="datetimeFigureOut">
              <a:rPr lang="en-US" smtClean="0"/>
              <a:pPr/>
              <a:t>12/1/2015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eg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Minion Pro"/>
              </a:rPr>
              <a:t>CBMM Ingot </a:t>
            </a:r>
            <a:r>
              <a:rPr lang="en-US" dirty="0" err="1" smtClean="0">
                <a:latin typeface="Minion Pro"/>
              </a:rPr>
              <a:t>Nb</a:t>
            </a:r>
            <a:r>
              <a:rPr lang="en-US" dirty="0" smtClean="0">
                <a:latin typeface="Minion Pro"/>
              </a:rPr>
              <a:t> cavities</a:t>
            </a:r>
            <a:endParaRPr lang="en-US" dirty="0"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3886200"/>
            <a:ext cx="823601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 smtClean="0">
                <a:latin typeface="Minion Pro"/>
              </a:rPr>
              <a:t>G. </a:t>
            </a:r>
            <a:r>
              <a:rPr lang="en-US" i="1" dirty="0" err="1" smtClean="0">
                <a:latin typeface="Minion Pro"/>
              </a:rPr>
              <a:t>Ciovati</a:t>
            </a:r>
            <a:r>
              <a:rPr lang="en-US" dirty="0" smtClean="0">
                <a:latin typeface="Minion Pro"/>
              </a:rPr>
              <a:t>, P. </a:t>
            </a:r>
            <a:r>
              <a:rPr lang="en-US" dirty="0" err="1" smtClean="0">
                <a:latin typeface="Minion Pro"/>
              </a:rPr>
              <a:t>Dhakal</a:t>
            </a:r>
            <a:r>
              <a:rPr lang="en-US" dirty="0" smtClean="0">
                <a:latin typeface="Minion Pro"/>
              </a:rPr>
              <a:t>, P. </a:t>
            </a:r>
            <a:r>
              <a:rPr lang="en-US" dirty="0" err="1" smtClean="0">
                <a:latin typeface="Minion Pro"/>
              </a:rPr>
              <a:t>Kneisel</a:t>
            </a:r>
            <a:r>
              <a:rPr lang="en-US" dirty="0" smtClean="0">
                <a:latin typeface="Minion Pro"/>
              </a:rPr>
              <a:t>, G. </a:t>
            </a:r>
            <a:r>
              <a:rPr lang="en-US" dirty="0" err="1" smtClean="0">
                <a:latin typeface="Minion Pro"/>
              </a:rPr>
              <a:t>Myneni</a:t>
            </a:r>
            <a:endParaRPr lang="en-US" dirty="0" smtClean="0">
              <a:latin typeface="Minion Pro"/>
            </a:endParaRPr>
          </a:p>
          <a:p>
            <a:r>
              <a:rPr lang="en-US" dirty="0" smtClean="0">
                <a:latin typeface="Script MT Bold" panose="03040602040607080904" pitchFamily="66" charset="0"/>
              </a:rPr>
              <a:t>Jefferson Lab</a:t>
            </a:r>
          </a:p>
          <a:p>
            <a:endParaRPr lang="en-US" dirty="0" smtClean="0">
              <a:latin typeface="Script MT Bold" panose="03040602040607080904" pitchFamily="66" charset="0"/>
            </a:endParaRPr>
          </a:p>
          <a:p>
            <a:r>
              <a:rPr lang="en-US" sz="2000" dirty="0" smtClean="0"/>
              <a:t>Ingot </a:t>
            </a:r>
            <a:r>
              <a:rPr lang="en-US" sz="2000" dirty="0" err="1" smtClean="0"/>
              <a:t>Nb</a:t>
            </a:r>
            <a:r>
              <a:rPr lang="en-US" sz="2000" dirty="0" smtClean="0"/>
              <a:t> Workshop, Jefferson Lab, Dec. 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, 2015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case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8" y="1277632"/>
            <a:ext cx="5420170" cy="4165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8968" y="2862835"/>
            <a:ext cx="28457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 smtClean="0"/>
              <a:t>Treatments: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100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 CBP + 50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 BCP + 800°C/2h + 20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 BCP (solid </a:t>
            </a:r>
            <a:r>
              <a:rPr lang="en-US" dirty="0" smtClean="0"/>
              <a:t>symbols)</a:t>
            </a:r>
            <a:endParaRPr lang="en-US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120°C/12h bake (empty symbols)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55321" y="5118552"/>
            <a:ext cx="1403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To be published</a:t>
            </a:r>
            <a:endParaRPr lang="en-US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114516" y="1348654"/>
            <a:ext cx="273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1.5 GHz Single-cell “F3F4”, ingot </a:t>
            </a:r>
            <a:r>
              <a:rPr lang="en-US" b="1" dirty="0" err="1" smtClean="0">
                <a:solidFill>
                  <a:srgbClr val="00B0F0"/>
                </a:solidFill>
              </a:rPr>
              <a:t>Nb</a:t>
            </a:r>
            <a:r>
              <a:rPr lang="en-US" b="1" dirty="0" smtClean="0">
                <a:solidFill>
                  <a:srgbClr val="00B0F0"/>
                </a:solidFill>
              </a:rPr>
              <a:t> of RRR</a:t>
            </a:r>
            <a:r>
              <a:rPr lang="en-US" b="1" dirty="0" smtClean="0">
                <a:solidFill>
                  <a:srgbClr val="00B0F0"/>
                </a:solidFill>
                <a:latin typeface="Times New Roman"/>
                <a:cs typeface="Times New Roman"/>
              </a:rPr>
              <a:t>~</a:t>
            </a:r>
            <a:r>
              <a:rPr lang="en-US" b="1" dirty="0" smtClean="0">
                <a:solidFill>
                  <a:srgbClr val="00B0F0"/>
                </a:solidFill>
                <a:cs typeface="Times New Roman"/>
              </a:rPr>
              <a:t>120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5606035"/>
            <a:ext cx="8302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equivalent Q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(2 K) at 1.3 GHz is </a:t>
            </a:r>
            <a:r>
              <a:rPr lang="en-US" sz="2400" dirty="0" smtClean="0">
                <a:latin typeface="Times New Roman"/>
                <a:cs typeface="Times New Roman"/>
              </a:rPr>
              <a:t>~</a:t>
            </a:r>
            <a:r>
              <a:rPr lang="en-US" sz="2400" dirty="0" smtClean="0"/>
              <a:t>3.8×10</a:t>
            </a:r>
            <a:r>
              <a:rPr lang="en-US" sz="2400" baseline="30000" dirty="0" smtClean="0"/>
              <a:t>10</a:t>
            </a:r>
            <a:r>
              <a:rPr lang="en-US" sz="2400" dirty="0" smtClean="0"/>
              <a:t> with no doping!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407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92" y="4580550"/>
            <a:ext cx="8229600" cy="172507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 smtClean="0"/>
              <a:t>For the same annealing temperature: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Medium-purity ingot </a:t>
            </a:r>
            <a:r>
              <a:rPr lang="en-US" sz="2400" dirty="0" err="1" smtClean="0"/>
              <a:t>Nb</a:t>
            </a:r>
            <a:r>
              <a:rPr lang="en-US" sz="2400" dirty="0" smtClean="0"/>
              <a:t> cavities: higher yield strength than high-purity fine-grain ones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High-purity ingot </a:t>
            </a:r>
            <a:r>
              <a:rPr lang="en-US" sz="2400" dirty="0" err="1" smtClean="0"/>
              <a:t>Nb</a:t>
            </a:r>
            <a:r>
              <a:rPr lang="en-US" sz="2400" dirty="0" smtClean="0"/>
              <a:t> cavities: lower yield strength than high-purity, fine-grain ones</a:t>
            </a:r>
            <a:endParaRPr lang="en-US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27" y="1255204"/>
            <a:ext cx="3998288" cy="3091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0849" y="854579"/>
            <a:ext cx="330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Cavities annealed at 800°C/2h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3"/>
          <a:stretch/>
        </p:blipFill>
        <p:spPr bwMode="auto">
          <a:xfrm>
            <a:off x="4463370" y="1280842"/>
            <a:ext cx="4308890" cy="3185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94191" y="6016239"/>
            <a:ext cx="4234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G. </a:t>
            </a:r>
            <a:r>
              <a:rPr lang="en-US" sz="1600" dirty="0" err="1" smtClean="0">
                <a:solidFill>
                  <a:srgbClr val="00B050"/>
                </a:solidFill>
              </a:rPr>
              <a:t>Ciovati</a:t>
            </a:r>
            <a:r>
              <a:rPr lang="en-US" sz="1600" dirty="0" smtClean="0">
                <a:solidFill>
                  <a:srgbClr val="00B050"/>
                </a:solidFill>
              </a:rPr>
              <a:t> et al., </a:t>
            </a:r>
            <a:r>
              <a:rPr lang="en-US" sz="1600" i="1" dirty="0" smtClean="0">
                <a:solidFill>
                  <a:srgbClr val="00B050"/>
                </a:solidFill>
              </a:rPr>
              <a:t>Mat. </a:t>
            </a:r>
            <a:r>
              <a:rPr lang="en-US" sz="1600" i="1" dirty="0" err="1" smtClean="0">
                <a:solidFill>
                  <a:srgbClr val="00B050"/>
                </a:solidFill>
              </a:rPr>
              <a:t>Sci</a:t>
            </a:r>
            <a:r>
              <a:rPr lang="en-US" sz="1600" i="1" dirty="0" smtClean="0">
                <a:solidFill>
                  <a:srgbClr val="00B050"/>
                </a:solidFill>
              </a:rPr>
              <a:t> Eng. A </a:t>
            </a:r>
            <a:r>
              <a:rPr lang="en-US" sz="1600" b="1" dirty="0" smtClean="0">
                <a:solidFill>
                  <a:srgbClr val="00B050"/>
                </a:solidFill>
              </a:rPr>
              <a:t>642</a:t>
            </a:r>
            <a:r>
              <a:rPr lang="en-US" sz="1600" dirty="0" smtClean="0">
                <a:solidFill>
                  <a:srgbClr val="00B050"/>
                </a:solidFill>
              </a:rPr>
              <a:t> (2015) 117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2501" y="1743341"/>
            <a:ext cx="81185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Single-cell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8048713" y="2251762"/>
            <a:ext cx="104401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9-cell with He tank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7108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5675"/>
            <a:ext cx="8229600" cy="516048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On average, the performance of cavities made from CBMM ingots is acceptable for many SRF accelerator projects</a:t>
            </a:r>
          </a:p>
          <a:p>
            <a:r>
              <a:rPr lang="en-US" dirty="0" smtClean="0"/>
              <a:t>For the same treatment, higher quench-field can be achieved </a:t>
            </a:r>
            <a:r>
              <a:rPr lang="en-US" dirty="0" smtClean="0"/>
              <a:t>with </a:t>
            </a:r>
            <a:r>
              <a:rPr lang="en-US" dirty="0" smtClean="0"/>
              <a:t>high-RRR cavities, compared to medium-RRR</a:t>
            </a:r>
          </a:p>
          <a:p>
            <a:r>
              <a:rPr lang="en-US" dirty="0" smtClean="0"/>
              <a:t>The quench field depends mainly on processing method (EP better than BCP) rather than RRR-value</a:t>
            </a:r>
          </a:p>
          <a:p>
            <a:r>
              <a:rPr lang="en-US" dirty="0" smtClean="0"/>
              <a:t>Higher Q</a:t>
            </a:r>
            <a:r>
              <a:rPr lang="en-US" baseline="-25000" dirty="0" smtClean="0"/>
              <a:t>0</a:t>
            </a:r>
            <a:r>
              <a:rPr lang="en-US" dirty="0" smtClean="0"/>
              <a:t>-value can be achieved with medium-RRR, instead of high-RRR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96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Ingots from CBMM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0632"/>
            <a:ext cx="8229600" cy="3955532"/>
          </a:xfrm>
        </p:spPr>
        <p:txBody>
          <a:bodyPr/>
          <a:lstStyle/>
          <a:p>
            <a:r>
              <a:rPr lang="en-US" sz="2800" dirty="0" smtClean="0">
                <a:latin typeface="+mn-lt"/>
              </a:rPr>
              <a:t>Five 13” diameter ingots, labelled A-E received between 2004-2006</a:t>
            </a:r>
          </a:p>
          <a:p>
            <a:pPr lvl="1"/>
            <a:r>
              <a:rPr lang="en-US" sz="2400" dirty="0" smtClean="0">
                <a:latin typeface="+mn-lt"/>
              </a:rPr>
              <a:t>RRR ~ 260, Ta content ~800 </a:t>
            </a:r>
            <a:r>
              <a:rPr lang="en-US" sz="2400" dirty="0" err="1" smtClean="0">
                <a:latin typeface="+mn-lt"/>
              </a:rPr>
              <a:t>wt.ppm</a:t>
            </a:r>
            <a:r>
              <a:rPr lang="en-US" sz="2400" dirty="0" smtClean="0">
                <a:latin typeface="+mn-lt"/>
              </a:rPr>
              <a:t> (~1500 </a:t>
            </a:r>
            <a:r>
              <a:rPr lang="en-US" sz="2400" dirty="0" err="1" smtClean="0">
                <a:latin typeface="+mn-lt"/>
              </a:rPr>
              <a:t>wt.ppm</a:t>
            </a:r>
            <a:r>
              <a:rPr lang="en-US" sz="2400" dirty="0" smtClean="0">
                <a:latin typeface="+mn-lt"/>
              </a:rPr>
              <a:t> for ingot C)</a:t>
            </a:r>
          </a:p>
          <a:p>
            <a:r>
              <a:rPr lang="en-US" sz="2800" dirty="0" smtClean="0">
                <a:latin typeface="+mn-lt"/>
              </a:rPr>
              <a:t>Seven 13” diameter ingot, labelled A-D, F-H in 2008</a:t>
            </a:r>
          </a:p>
          <a:p>
            <a:pPr lvl="1"/>
            <a:r>
              <a:rPr lang="en-US" sz="2400" dirty="0" smtClean="0">
                <a:latin typeface="+mn-lt"/>
              </a:rPr>
              <a:t>RRR between 70-150, Ta content between ~600-1400 </a:t>
            </a:r>
            <a:r>
              <a:rPr lang="en-US" sz="2400" dirty="0" err="1" smtClean="0">
                <a:latin typeface="+mn-lt"/>
              </a:rPr>
              <a:t>wt.ppm</a:t>
            </a:r>
            <a:endParaRPr lang="en-US" sz="2400" dirty="0" smtClean="0">
              <a:latin typeface="+mn-lt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7556" y="1008404"/>
            <a:ext cx="8661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SRF cavities were built at </a:t>
            </a:r>
            <a:r>
              <a:rPr lang="en-US" sz="3200" dirty="0" err="1" smtClean="0"/>
              <a:t>JLab</a:t>
            </a:r>
            <a:r>
              <a:rPr lang="en-US" sz="3200" dirty="0" smtClean="0"/>
              <a:t> from the following ingots: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5790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CBMM Ingot </a:t>
            </a:r>
            <a:r>
              <a:rPr lang="en-US" dirty="0" err="1" smtClean="0"/>
              <a:t>Nb</a:t>
            </a:r>
            <a:r>
              <a:rPr lang="en-US" dirty="0" smtClean="0"/>
              <a:t> SRF 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6592"/>
            <a:ext cx="8229600" cy="3435408"/>
          </a:xfrm>
        </p:spPr>
        <p:txBody>
          <a:bodyPr>
            <a:normAutofit/>
          </a:bodyPr>
          <a:lstStyle/>
          <a:p>
            <a:r>
              <a:rPr lang="en-US" dirty="0" smtClean="0"/>
              <a:t>26 single-cell and 11 multi-cell cavities were built at </a:t>
            </a:r>
            <a:r>
              <a:rPr lang="en-US" dirty="0" err="1" smtClean="0"/>
              <a:t>JLab</a:t>
            </a:r>
            <a:r>
              <a:rPr lang="en-US" dirty="0" smtClean="0"/>
              <a:t> from 2004 from CBMM Ingots</a:t>
            </a:r>
          </a:p>
          <a:p>
            <a:endParaRPr lang="en-US" dirty="0" smtClean="0"/>
          </a:p>
          <a:p>
            <a:r>
              <a:rPr lang="en-US" dirty="0" smtClean="0"/>
              <a:t>All but 3 cavities were in the 1.3-1.5 GHz frequency range</a:t>
            </a:r>
          </a:p>
        </p:txBody>
      </p:sp>
    </p:spTree>
    <p:extLst>
      <p:ext uri="{BB962C8B-B14F-4D97-AF65-F5344CB8AC3E}">
        <p14:creationId xmlns:p14="http://schemas.microsoft.com/office/powerpoint/2010/main" val="56397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CBMM Ingot </a:t>
            </a:r>
            <a:r>
              <a:rPr lang="en-US" dirty="0" err="1"/>
              <a:t>Nb</a:t>
            </a:r>
            <a:r>
              <a:rPr lang="en-US" dirty="0"/>
              <a:t> SRF cavities</a:t>
            </a:r>
          </a:p>
        </p:txBody>
      </p:sp>
      <p:pic>
        <p:nvPicPr>
          <p:cNvPr id="4" name="Content Placeholder 3" descr="FEL_Cavities_Large_Grain.JPG"/>
          <p:cNvPicPr>
            <a:picLocks noChangeAspect="1"/>
          </p:cNvPicPr>
          <p:nvPr/>
        </p:nvPicPr>
        <p:blipFill rotWithShape="1">
          <a:blip r:embed="rId3" cstate="print"/>
          <a:srcRect t="8258" b="3041"/>
          <a:stretch/>
        </p:blipFill>
        <p:spPr>
          <a:xfrm>
            <a:off x="217205" y="888764"/>
            <a:ext cx="4193803" cy="1580972"/>
          </a:xfrm>
          <a:prstGeom prst="rect">
            <a:avLst/>
          </a:prstGeom>
        </p:spPr>
      </p:pic>
      <p:pic>
        <p:nvPicPr>
          <p:cNvPr id="5" name="Picture 4" descr="1Amp_cavities1.JPG"/>
          <p:cNvPicPr>
            <a:picLocks noChangeAspect="1"/>
          </p:cNvPicPr>
          <p:nvPr/>
        </p:nvPicPr>
        <p:blipFill>
          <a:blip r:embed="rId4" cstate="print"/>
          <a:srcRect l="21674" t="61017" r="32717" b="11864"/>
          <a:stretch>
            <a:fillRect/>
          </a:stretch>
        </p:blipFill>
        <p:spPr>
          <a:xfrm>
            <a:off x="5913687" y="2414617"/>
            <a:ext cx="3124200" cy="1388533"/>
          </a:xfrm>
          <a:prstGeom prst="rect">
            <a:avLst/>
          </a:prstGeom>
        </p:spPr>
      </p:pic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0071329"/>
              </p:ext>
            </p:extLst>
          </p:nvPr>
        </p:nvGraphicFramePr>
        <p:xfrm>
          <a:off x="4477237" y="888764"/>
          <a:ext cx="4598397" cy="1154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Photo Editor Photo" r:id="rId5" imgW="9221487" imgH="2314286" progId="">
                  <p:embed/>
                </p:oleObj>
              </mc:Choice>
              <mc:Fallback>
                <p:oleObj name="Photo Editor Photo" r:id="rId5" imgW="9221487" imgH="23142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7237" y="888764"/>
                        <a:ext cx="4598397" cy="11545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FZD_Cavities.JPG"/>
          <p:cNvPicPr>
            <a:picLocks noChangeAspect="1"/>
          </p:cNvPicPr>
          <p:nvPr/>
        </p:nvPicPr>
        <p:blipFill>
          <a:blip r:embed="rId7" cstate="print"/>
          <a:srcRect l="50463"/>
          <a:stretch>
            <a:fillRect/>
          </a:stretch>
        </p:blipFill>
        <p:spPr>
          <a:xfrm rot="4200000">
            <a:off x="1219911" y="3392681"/>
            <a:ext cx="991810" cy="3263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3" b="35397"/>
          <a:stretch/>
        </p:blipFill>
        <p:spPr>
          <a:xfrm>
            <a:off x="100973" y="2691930"/>
            <a:ext cx="5773397" cy="1311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31" b="17751"/>
          <a:stretch/>
        </p:blipFill>
        <p:spPr>
          <a:xfrm>
            <a:off x="3424665" y="4373939"/>
            <a:ext cx="5579504" cy="174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0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 on cavity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5316"/>
            <a:ext cx="8229600" cy="504084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Considered cavities made of RRR≥100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Most of the cavities have been tested multiple times, after different treatments (not the same for all cavities).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Compiled a statistic of the </a:t>
            </a:r>
            <a:r>
              <a:rPr lang="en-US" u="sng" dirty="0" smtClean="0"/>
              <a:t>highest </a:t>
            </a:r>
            <a:r>
              <a:rPr lang="en-US" u="sng" dirty="0" smtClean="0"/>
              <a:t>field </a:t>
            </a:r>
            <a:r>
              <a:rPr lang="en-US" dirty="0" smtClean="0"/>
              <a:t>achieved for each cavity, and the Q</a:t>
            </a:r>
            <a:r>
              <a:rPr lang="en-US" baseline="-25000" dirty="0" smtClean="0"/>
              <a:t>0</a:t>
            </a:r>
            <a:r>
              <a:rPr lang="en-US" dirty="0" smtClean="0"/>
              <a:t>-value at 2 K at the maximum field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39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Quench field statistic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71857"/>
            <a:ext cx="8229600" cy="55430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Only ~5% of the cavities were treated by EP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91" y="1170091"/>
            <a:ext cx="5759865" cy="412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48014" y="1480289"/>
            <a:ext cx="389688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00B050"/>
                </a:solidFill>
              </a:rPr>
              <a:t>        RRR</a:t>
            </a:r>
            <a:r>
              <a:rPr lang="en-US" b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~</a:t>
            </a:r>
            <a:r>
              <a:rPr lang="en-US" b="1" dirty="0" smtClean="0">
                <a:solidFill>
                  <a:srgbClr val="00B050"/>
                </a:solidFill>
              </a:rPr>
              <a:t>260: &lt;</a:t>
            </a:r>
            <a:r>
              <a:rPr lang="en-US" b="1" dirty="0" err="1" smtClean="0">
                <a:solidFill>
                  <a:srgbClr val="00B050"/>
                </a:solidFill>
              </a:rPr>
              <a:t>B</a:t>
            </a:r>
            <a:r>
              <a:rPr lang="en-US" b="1" baseline="-25000" dirty="0" err="1" smtClean="0">
                <a:solidFill>
                  <a:srgbClr val="00B050"/>
                </a:solidFill>
              </a:rPr>
              <a:t>p,max</a:t>
            </a:r>
            <a:r>
              <a:rPr lang="en-US" b="1" dirty="0" smtClean="0">
                <a:solidFill>
                  <a:srgbClr val="00B050"/>
                </a:solidFill>
              </a:rPr>
              <a:t>&gt; = (119 ± 4) </a:t>
            </a:r>
            <a:r>
              <a:rPr lang="en-US" b="1" dirty="0" err="1" smtClean="0">
                <a:solidFill>
                  <a:srgbClr val="00B050"/>
                </a:solidFill>
              </a:rPr>
              <a:t>mT</a:t>
            </a:r>
            <a:endParaRPr lang="en-US" b="1" dirty="0" smtClean="0">
              <a:solidFill>
                <a:srgbClr val="00B050"/>
              </a:solidFill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RRR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~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100-150: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&lt;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</a:t>
            </a:r>
            <a:r>
              <a:rPr lang="en-US" b="1" baseline="-25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p,max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&gt; = (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104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±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8)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mT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546505" y="3785787"/>
            <a:ext cx="2435551" cy="1711022"/>
            <a:chOff x="3546505" y="3785787"/>
            <a:chExt cx="2435551" cy="1711022"/>
          </a:xfrm>
        </p:grpSpPr>
        <p:sp>
          <p:nvSpPr>
            <p:cNvPr id="5" name="Oval 4"/>
            <p:cNvSpPr/>
            <p:nvPr/>
          </p:nvSpPr>
          <p:spPr>
            <a:xfrm>
              <a:off x="3546505" y="3785787"/>
              <a:ext cx="478564" cy="982766"/>
            </a:xfrm>
            <a:prstGeom prst="ellipse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25069" y="5127477"/>
              <a:ext cx="1956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Electropolished</a:t>
              </a:r>
              <a:endParaRPr 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3913974" y="4768553"/>
              <a:ext cx="546931" cy="3589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554765" y="2469735"/>
            <a:ext cx="3290132" cy="1871321"/>
            <a:chOff x="5554765" y="2469735"/>
            <a:chExt cx="3290132" cy="1871321"/>
          </a:xfrm>
        </p:grpSpPr>
        <p:sp>
          <p:nvSpPr>
            <p:cNvPr id="11" name="TextBox 10"/>
            <p:cNvSpPr txBox="1"/>
            <p:nvPr/>
          </p:nvSpPr>
          <p:spPr>
            <a:xfrm>
              <a:off x="5554765" y="2986839"/>
              <a:ext cx="329013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For a ILC/XFEL cavity shape:</a:t>
              </a:r>
            </a:p>
            <a:p>
              <a:pPr>
                <a:spcAft>
                  <a:spcPts val="600"/>
                </a:spcAft>
              </a:pPr>
              <a:r>
                <a:rPr lang="en-US" b="1" dirty="0" smtClean="0">
                  <a:solidFill>
                    <a:srgbClr val="00B050"/>
                  </a:solidFill>
                </a:rPr>
                <a:t>       RRR</a:t>
              </a:r>
              <a:r>
                <a:rPr lang="en-US" b="1" dirty="0" smtClean="0">
                  <a:solidFill>
                    <a:srgbClr val="00B050"/>
                  </a:solidFill>
                  <a:latin typeface="Times New Roman"/>
                  <a:cs typeface="Times New Roman"/>
                </a:rPr>
                <a:t>~</a:t>
              </a:r>
              <a:r>
                <a:rPr lang="en-US" b="1" dirty="0" smtClean="0">
                  <a:solidFill>
                    <a:srgbClr val="00B050"/>
                  </a:solidFill>
                </a:rPr>
                <a:t>260: </a:t>
              </a:r>
              <a:r>
                <a:rPr lang="en-US" b="1" dirty="0" err="1" smtClean="0">
                  <a:solidFill>
                    <a:srgbClr val="00B050"/>
                  </a:solidFill>
                </a:rPr>
                <a:t>E</a:t>
              </a:r>
              <a:r>
                <a:rPr lang="en-US" b="1" baseline="-25000" dirty="0" err="1" smtClean="0">
                  <a:solidFill>
                    <a:srgbClr val="00B050"/>
                  </a:solidFill>
                </a:rPr>
                <a:t>acc</a:t>
              </a:r>
              <a:r>
                <a:rPr lang="en-US" b="1" dirty="0" smtClean="0">
                  <a:solidFill>
                    <a:srgbClr val="00B050"/>
                  </a:solidFill>
                </a:rPr>
                <a:t> = 28 MV/m</a:t>
              </a:r>
            </a:p>
            <a:p>
              <a:pPr>
                <a:spcAft>
                  <a:spcPts val="600"/>
                </a:spcAft>
              </a:pPr>
              <a:r>
                <a:rPr lang="en-US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RRR</a:t>
              </a:r>
              <a:r>
                <a:rPr lang="en-US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/>
                  <a:cs typeface="Times New Roman"/>
                </a:rPr>
                <a:t>~</a:t>
              </a:r>
              <a:r>
                <a:rPr lang="en-US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100</a:t>
              </a:r>
              <a:r>
                <a:rPr lang="en-US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-150: </a:t>
              </a:r>
              <a:r>
                <a:rPr lang="en-US" b="1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</a:t>
              </a:r>
              <a:r>
                <a:rPr lang="en-US" b="1" baseline="-25000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acc</a:t>
              </a:r>
              <a:r>
                <a:rPr lang="en-US" b="1" baseline="-25000" dirty="0">
                  <a:solidFill>
                    <a:srgbClr val="00B050"/>
                  </a:solidFill>
                </a:rPr>
                <a:t> </a:t>
              </a:r>
              <a:r>
                <a:rPr lang="en-US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/>
                  <a:cs typeface="Times New Roman"/>
                </a:rPr>
                <a:t>=</a:t>
              </a:r>
              <a:r>
                <a:rPr lang="en-US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24 MV/m</a:t>
              </a:r>
              <a:endParaRPr lang="en-US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  <a:p>
              <a:endParaRPr lang="en-US" dirty="0"/>
            </a:p>
          </p:txBody>
        </p:sp>
        <p:sp>
          <p:nvSpPr>
            <p:cNvPr id="10" name="Down Arrow 9"/>
            <p:cNvSpPr/>
            <p:nvPr/>
          </p:nvSpPr>
          <p:spPr>
            <a:xfrm>
              <a:off x="6622991" y="2469735"/>
              <a:ext cx="495656" cy="427289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16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</a:t>
            </a:r>
            <a:r>
              <a:rPr lang="en-US" baseline="-25000" dirty="0" smtClean="0"/>
              <a:t>0</a:t>
            </a:r>
            <a:r>
              <a:rPr lang="en-US" dirty="0" smtClean="0"/>
              <a:t> statistics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38196" y="1008301"/>
            <a:ext cx="6390771" cy="4360429"/>
            <a:chOff x="958612" y="982663"/>
            <a:chExt cx="6390771" cy="436042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612" y="982663"/>
              <a:ext cx="6390771" cy="4360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5-Point Star 3"/>
            <p:cNvSpPr/>
            <p:nvPr/>
          </p:nvSpPr>
          <p:spPr>
            <a:xfrm>
              <a:off x="3076483" y="1828799"/>
              <a:ext cx="264919" cy="264919"/>
            </a:xfrm>
            <a:prstGeom prst="star5">
              <a:avLst/>
            </a:pr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3228883" y="3570716"/>
              <a:ext cx="264919" cy="264919"/>
            </a:xfrm>
            <a:prstGeom prst="star5">
              <a:avLst/>
            </a:prstGeom>
            <a:solidFill>
              <a:srgbClr val="00B0F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4138326" y="3416890"/>
              <a:ext cx="264919" cy="264919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333313" y="3416889"/>
              <a:ext cx="264919" cy="264919"/>
            </a:xfrm>
            <a:prstGeom prst="star5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12459" y="1828799"/>
              <a:ext cx="6922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>
                  <a:solidFill>
                    <a:srgbClr val="00B050"/>
                  </a:solidFill>
                </a:rPr>
                <a:t>LCLS-II</a:t>
              </a:r>
              <a:endParaRPr lang="en-US" sz="1200" i="1" dirty="0">
                <a:solidFill>
                  <a:srgbClr val="00B05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34654" y="3835635"/>
              <a:ext cx="759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>
                  <a:solidFill>
                    <a:srgbClr val="00B0F0"/>
                  </a:solidFill>
                </a:rPr>
                <a:t>CEBAF Upgrade</a:t>
              </a:r>
              <a:endParaRPr lang="en-US" sz="1200" i="1" dirty="0">
                <a:solidFill>
                  <a:srgbClr val="00B0F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78658" y="3522283"/>
              <a:ext cx="6245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>
                  <a:solidFill>
                    <a:srgbClr val="FF0000"/>
                  </a:solidFill>
                </a:rPr>
                <a:t>XFEL</a:t>
              </a:r>
              <a:endParaRPr lang="en-US" sz="1200" i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50559" y="3545069"/>
              <a:ext cx="6245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ILC</a:t>
              </a:r>
              <a:endParaRPr lang="en-US" sz="1200" i="1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777816" y="5206253"/>
            <a:ext cx="41867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00B050"/>
                </a:solidFill>
              </a:rPr>
              <a:t>         </a:t>
            </a:r>
            <a:r>
              <a:rPr lang="en-US" sz="2000" b="1" dirty="0" smtClean="0">
                <a:solidFill>
                  <a:srgbClr val="00B050"/>
                </a:solidFill>
              </a:rPr>
              <a:t>RRR</a:t>
            </a:r>
            <a:r>
              <a:rPr lang="en-US" sz="2000" b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~</a:t>
            </a:r>
            <a:r>
              <a:rPr lang="en-US" sz="2000" b="1" dirty="0" smtClean="0">
                <a:solidFill>
                  <a:srgbClr val="00B050"/>
                </a:solidFill>
              </a:rPr>
              <a:t>260: &lt;Q</a:t>
            </a:r>
            <a:r>
              <a:rPr lang="en-US" sz="2000" b="1" baseline="-25000" dirty="0">
                <a:solidFill>
                  <a:srgbClr val="00B050"/>
                </a:solidFill>
              </a:rPr>
              <a:t>0</a:t>
            </a:r>
            <a:r>
              <a:rPr lang="en-US" sz="2000" b="1" dirty="0" smtClean="0">
                <a:solidFill>
                  <a:srgbClr val="00B050"/>
                </a:solidFill>
              </a:rPr>
              <a:t>&gt; = (</a:t>
            </a:r>
            <a:r>
              <a:rPr lang="en-US" sz="2000" b="1" dirty="0" smtClean="0">
                <a:solidFill>
                  <a:srgbClr val="00B050"/>
                </a:solidFill>
              </a:rPr>
              <a:t>1.1 </a:t>
            </a:r>
            <a:r>
              <a:rPr lang="en-US" sz="2000" b="1" dirty="0" smtClean="0">
                <a:solidFill>
                  <a:srgbClr val="00B050"/>
                </a:solidFill>
              </a:rPr>
              <a:t>± </a:t>
            </a:r>
            <a:r>
              <a:rPr lang="en-US" sz="2000" b="1" dirty="0" smtClean="0">
                <a:solidFill>
                  <a:srgbClr val="00B050"/>
                </a:solidFill>
              </a:rPr>
              <a:t>0.1)×</a:t>
            </a:r>
            <a:r>
              <a:rPr lang="en-US" sz="2000" b="1" dirty="0" smtClean="0">
                <a:solidFill>
                  <a:srgbClr val="00B050"/>
                </a:solidFill>
              </a:rPr>
              <a:t>10</a:t>
            </a:r>
            <a:r>
              <a:rPr lang="en-US" sz="2000" b="1" baseline="30000" dirty="0" smtClean="0">
                <a:solidFill>
                  <a:srgbClr val="00B050"/>
                </a:solidFill>
              </a:rPr>
              <a:t>10</a:t>
            </a:r>
            <a:endParaRPr lang="en-US" sz="2000" dirty="0" smtClean="0"/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RRR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~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100-150: &lt;Q</a:t>
            </a:r>
            <a:r>
              <a:rPr lang="en-US" sz="2000" b="1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0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&gt;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1.8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± 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0.2</a:t>
            </a:r>
            <a:r>
              <a:rPr lang="en-US" sz="2000" b="1" dirty="0" smtClean="0">
                <a:solidFill>
                  <a:srgbClr val="00B0F0"/>
                </a:solidFill>
              </a:rPr>
              <a:t>)×</a:t>
            </a:r>
            <a:r>
              <a:rPr lang="en-US" sz="2000" b="1" dirty="0">
                <a:solidFill>
                  <a:srgbClr val="00B0F0"/>
                </a:solidFill>
              </a:rPr>
              <a:t>10</a:t>
            </a:r>
            <a:r>
              <a:rPr lang="en-US" sz="2000" b="1" baseline="30000" dirty="0">
                <a:solidFill>
                  <a:srgbClr val="00B0F0"/>
                </a:solidFill>
              </a:rPr>
              <a:t>10</a:t>
            </a:r>
            <a:r>
              <a:rPr lang="en-US" sz="2000" b="1" dirty="0" smtClean="0">
                <a:solidFill>
                  <a:srgbClr val="00B0F0"/>
                </a:solidFill>
              </a:rPr>
              <a:t> </a:t>
            </a:r>
            <a:endParaRPr lang="en-US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7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Doping with </a:t>
            </a:r>
            <a:r>
              <a:rPr lang="en-US" dirty="0" err="1" smtClean="0"/>
              <a:t>Ti</a:t>
            </a:r>
            <a:r>
              <a:rPr lang="en-US" dirty="0" smtClean="0"/>
              <a:t> or 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4" y="1179676"/>
            <a:ext cx="4041516" cy="325239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"/>
          <a:stretch/>
        </p:blipFill>
        <p:spPr>
          <a:xfrm>
            <a:off x="4609694" y="957129"/>
            <a:ext cx="4397570" cy="3606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734370"/>
            <a:ext cx="8430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“Doping” with N or </a:t>
            </a:r>
            <a:r>
              <a:rPr lang="en-US" dirty="0" err="1" smtClean="0"/>
              <a:t>Ti</a:t>
            </a:r>
            <a:r>
              <a:rPr lang="en-US" dirty="0" smtClean="0"/>
              <a:t> showed the capability of producing a </a:t>
            </a:r>
            <a:r>
              <a:rPr lang="en-US" dirty="0" err="1" smtClean="0"/>
              <a:t>Nb</a:t>
            </a:r>
            <a:r>
              <a:rPr lang="en-US" dirty="0" smtClean="0"/>
              <a:t> surface for which Q</a:t>
            </a:r>
            <a:r>
              <a:rPr lang="en-US" baseline="-25000" dirty="0" smtClean="0"/>
              <a:t>0</a:t>
            </a:r>
            <a:r>
              <a:rPr lang="en-US" dirty="0" smtClean="0"/>
              <a:t> increase with increasing B</a:t>
            </a:r>
            <a:r>
              <a:rPr lang="en-US" baseline="-25000" dirty="0" smtClean="0"/>
              <a:t>p</a:t>
            </a:r>
            <a:r>
              <a:rPr lang="en-US" dirty="0" smtClean="0"/>
              <a:t>. The quench field however is reduced significantly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Similar behavior was found with doping medium-purity ingot </a:t>
            </a:r>
            <a:r>
              <a:rPr lang="en-US" dirty="0" err="1" smtClean="0"/>
              <a:t>Nb</a:t>
            </a:r>
            <a:r>
              <a:rPr lang="en-US" dirty="0" smtClean="0"/>
              <a:t> cavities.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50210" y="1102764"/>
            <a:ext cx="113659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Nitrogen doping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41207" y="901006"/>
            <a:ext cx="2095855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Titanium doping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864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s</a:t>
            </a:r>
            <a:r>
              <a:rPr lang="en-US" dirty="0" smtClean="0"/>
              <a:t> for medium-purity </a:t>
            </a:r>
            <a:r>
              <a:rPr lang="en-US" dirty="0" err="1" smtClean="0"/>
              <a:t>Nb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90" y="1023474"/>
            <a:ext cx="5371042" cy="381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49670" y="1187863"/>
            <a:ext cx="256373" cy="2914116"/>
          </a:xfrm>
          <a:prstGeom prst="rect">
            <a:avLst/>
          </a:prstGeom>
          <a:solidFill>
            <a:srgbClr val="00CC00">
              <a:alpha val="27059"/>
            </a:srgb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546649" y="2298816"/>
            <a:ext cx="2931207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031909" y="1187863"/>
            <a:ext cx="326164" cy="2914116"/>
          </a:xfrm>
          <a:prstGeom prst="rect">
            <a:avLst/>
          </a:prstGeom>
          <a:solidFill>
            <a:srgbClr val="FF0000">
              <a:alpha val="27059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546649" y="1519725"/>
            <a:ext cx="3648343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6303" y="4839902"/>
            <a:ext cx="75929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000" dirty="0" smtClean="0">
                <a:latin typeface="+mj-lt"/>
                <a:cs typeface="Times New Roman"/>
              </a:rPr>
              <a:t>20% lower R</a:t>
            </a:r>
            <a:r>
              <a:rPr lang="en-US" sz="2000" baseline="-25000" dirty="0" smtClean="0">
                <a:latin typeface="+mj-lt"/>
                <a:cs typeface="Times New Roman"/>
              </a:rPr>
              <a:t>BCS</a:t>
            </a:r>
            <a:r>
              <a:rPr lang="en-US" sz="2000" dirty="0" smtClean="0">
                <a:latin typeface="+mj-lt"/>
                <a:cs typeface="Times New Roman"/>
              </a:rPr>
              <a:t> for RRR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000" dirty="0" smtClean="0">
                <a:latin typeface="+mj-lt"/>
                <a:cs typeface="Times New Roman"/>
              </a:rPr>
              <a:t> 100-150 than for RRR &gt; 300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+mj-lt"/>
                <a:cs typeface="Times New Roman"/>
              </a:rPr>
              <a:t>R</a:t>
            </a:r>
            <a:r>
              <a:rPr lang="en-US" sz="2000" baseline="-25000" dirty="0" err="1" smtClean="0">
                <a:latin typeface="+mj-lt"/>
                <a:cs typeface="Times New Roman"/>
              </a:rPr>
              <a:t>res</a:t>
            </a:r>
            <a:r>
              <a:rPr lang="en-US" sz="2000" dirty="0" smtClean="0">
                <a:latin typeface="+mj-lt"/>
                <a:cs typeface="Times New Roman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US" sz="2000" dirty="0" smtClean="0">
                <a:latin typeface="+mj-lt"/>
                <a:cs typeface="Times New Roman"/>
              </a:rPr>
              <a:t>2-3 </a:t>
            </a:r>
            <a:r>
              <a:rPr lang="en-US" sz="2000" dirty="0" err="1" smtClean="0">
                <a:latin typeface="+mj-lt"/>
                <a:cs typeface="Times New Roman"/>
              </a:rPr>
              <a:t>n</a:t>
            </a:r>
            <a:r>
              <a:rPr lang="en-US" sz="2000" dirty="0" err="1" smtClean="0">
                <a:latin typeface="Symbol" panose="05050102010706020507" pitchFamily="18" charset="2"/>
                <a:cs typeface="Times New Roman"/>
              </a:rPr>
              <a:t>W</a:t>
            </a:r>
            <a:r>
              <a:rPr lang="en-US" sz="2000" dirty="0" smtClean="0">
                <a:latin typeface="+mj-lt"/>
                <a:cs typeface="Times New Roman"/>
              </a:rPr>
              <a:t> routinely obtained with medium-purity ingot </a:t>
            </a:r>
            <a:r>
              <a:rPr lang="en-US" sz="2000" dirty="0" err="1" smtClean="0">
                <a:latin typeface="+mj-lt"/>
                <a:cs typeface="Times New Roman"/>
              </a:rPr>
              <a:t>Nb</a:t>
            </a:r>
            <a:endParaRPr lang="en-US" sz="2000" dirty="0" smtClean="0">
              <a:latin typeface="+mj-lt"/>
              <a:cs typeface="Times New Roman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cs typeface="Times New Roman"/>
              </a:rPr>
              <a:t>“Flat” Q</a:t>
            </a:r>
            <a:r>
              <a:rPr lang="en-US" sz="2000" baseline="-25000" dirty="0" smtClean="0">
                <a:latin typeface="+mj-lt"/>
                <a:cs typeface="Times New Roman"/>
              </a:rPr>
              <a:t>0</a:t>
            </a:r>
            <a:r>
              <a:rPr lang="en-US" sz="2000" dirty="0" smtClean="0">
                <a:latin typeface="+mj-lt"/>
                <a:cs typeface="Times New Roman"/>
              </a:rPr>
              <a:t>(</a:t>
            </a:r>
            <a:r>
              <a:rPr lang="en-US" sz="2000" dirty="0" err="1" smtClean="0">
                <a:latin typeface="+mj-lt"/>
                <a:cs typeface="Times New Roman"/>
              </a:rPr>
              <a:t>E</a:t>
            </a:r>
            <a:r>
              <a:rPr lang="en-US" sz="2000" baseline="-25000" dirty="0" err="1" smtClean="0">
                <a:latin typeface="+mj-lt"/>
                <a:cs typeface="Times New Roman"/>
              </a:rPr>
              <a:t>acc</a:t>
            </a:r>
            <a:r>
              <a:rPr lang="en-US" sz="2000" dirty="0" smtClean="0">
                <a:latin typeface="+mj-lt"/>
                <a:cs typeface="Times New Roman"/>
              </a:rPr>
              <a:t>) after standard treatments (EP, BCP)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43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1506</TotalTime>
  <Words>547</Words>
  <Application>Microsoft Office PowerPoint</Application>
  <PresentationFormat>On-screen Show (4:3)</PresentationFormat>
  <Paragraphs>65</Paragraphs>
  <Slides>12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JLabPowerPointMain</vt:lpstr>
      <vt:lpstr>Photo Editor Photo</vt:lpstr>
      <vt:lpstr>CBMM Ingot Nb cavities</vt:lpstr>
      <vt:lpstr>Ingots from CBMM</vt:lpstr>
      <vt:lpstr>CBMM Ingot Nb SRF cavities</vt:lpstr>
      <vt:lpstr>CBMM Ingot Nb SRF cavities</vt:lpstr>
      <vt:lpstr>Statistics on cavity performance</vt:lpstr>
      <vt:lpstr>Quench field statistic</vt:lpstr>
      <vt:lpstr>Q0 statistics</vt:lpstr>
      <vt:lpstr>Doping with Ti or N</vt:lpstr>
      <vt:lpstr>Lower Rs for medium-purity Nb</vt:lpstr>
      <vt:lpstr>Best case</vt:lpstr>
      <vt:lpstr>Mechanical properties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CBMM Ingot Nb cavities</dc:title>
  <dc:creator>Gianluigi Ciovati</dc:creator>
  <cp:lastModifiedBy>Gianluigi Ciovati</cp:lastModifiedBy>
  <cp:revision>24</cp:revision>
  <dcterms:created xsi:type="dcterms:W3CDTF">2015-11-18T19:31:28Z</dcterms:created>
  <dcterms:modified xsi:type="dcterms:W3CDTF">2015-12-01T13:49:36Z</dcterms:modified>
</cp:coreProperties>
</file>