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71" r:id="rId3"/>
    <p:sldId id="293" r:id="rId4"/>
    <p:sldId id="295" r:id="rId5"/>
    <p:sldId id="292" r:id="rId6"/>
    <p:sldId id="291" r:id="rId7"/>
    <p:sldId id="303" r:id="rId8"/>
    <p:sldId id="299" r:id="rId9"/>
    <p:sldId id="298" r:id="rId10"/>
    <p:sldId id="296" r:id="rId11"/>
    <p:sldId id="300" r:id="rId12"/>
    <p:sldId id="297" r:id="rId13"/>
    <p:sldId id="302" r:id="rId14"/>
    <p:sldId id="301" r:id="rId1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1841" autoAdjust="0"/>
  </p:normalViewPr>
  <p:slideViewPr>
    <p:cSldViewPr snapToGrid="0" snapToObjects="1">
      <p:cViewPr>
        <p:scale>
          <a:sx n="125" d="100"/>
          <a:sy n="125" d="100"/>
        </p:scale>
        <p:origin x="-84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-2598" y="-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jlabgrp\group\ees\RF\Kimber\RF%20chapter\RF%20sources%20comparison%20v0.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16371629163191"/>
          <c:y val="0.10621432087281167"/>
          <c:w val="0.82178287220628621"/>
          <c:h val="0.80656452008799007"/>
        </c:manualLayout>
      </c:layout>
      <c:pieChart>
        <c:varyColors val="1"/>
        <c:ser>
          <c:idx val="0"/>
          <c:order val="0"/>
          <c:dPt>
            <c:idx val="1"/>
            <c:bubble3D val="0"/>
            <c:explosion val="11"/>
          </c:dPt>
          <c:dLbls>
            <c:dLbl>
              <c:idx val="0"/>
              <c:layout>
                <c:manualLayout>
                  <c:x val="-0.22445820433436534"/>
                  <c:y val="0.10446341826812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Cryo, 9.9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867905056759546"/>
                  <c:y val="-0.178062644775212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21591697808456092"/>
                  <c:y val="-8.309590089509895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6758587324625063E-3"/>
                  <c:y val="-4.748337194005654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192771084337352E-2"/>
                  <c:y val="-1.4053577327042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200803212851371E-2"/>
                  <c:y val="-1.75669716588034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4056224899598393E-2"/>
                  <c:y val="-1.756697165880348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LERF, </a:t>
                    </a:r>
                    <a:r>
                      <a:rPr lang="en-US" dirty="0"/>
                      <a:t>0.8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Sheet1!$A$1:$A$7</c:f>
              <c:strCache>
                <c:ptCount val="7"/>
                <c:pt idx="0">
                  <c:v>Cryo</c:v>
                </c:pt>
                <c:pt idx="1">
                  <c:v>RF</c:v>
                </c:pt>
                <c:pt idx="2">
                  <c:v>Magnets</c:v>
                </c:pt>
                <c:pt idx="3">
                  <c:v>Site background</c:v>
                </c:pt>
                <c:pt idx="4">
                  <c:v>Halls</c:v>
                </c:pt>
                <c:pt idx="5">
                  <c:v>ESR</c:v>
                </c:pt>
                <c:pt idx="6">
                  <c:v>FEL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9.9</c:v>
                </c:pt>
                <c:pt idx="1">
                  <c:v>8.3000000000000007</c:v>
                </c:pt>
                <c:pt idx="2">
                  <c:v>6.3</c:v>
                </c:pt>
                <c:pt idx="3">
                  <c:v>2.8</c:v>
                </c:pt>
                <c:pt idx="4">
                  <c:v>2</c:v>
                </c:pt>
                <c:pt idx="5">
                  <c:v>1.3</c:v>
                </c:pt>
                <c:pt idx="6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Tetrodes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Sheet1!$B$4:$B$11</c:f>
              <c:numCache>
                <c:formatCode>General</c:formatCode>
                <c:ptCount val="8"/>
                <c:pt idx="0">
                  <c:v>220</c:v>
                </c:pt>
                <c:pt idx="1">
                  <c:v>850</c:v>
                </c:pt>
                <c:pt idx="2">
                  <c:v>200</c:v>
                </c:pt>
                <c:pt idx="3">
                  <c:v>50</c:v>
                </c:pt>
                <c:pt idx="4">
                  <c:v>108</c:v>
                </c:pt>
                <c:pt idx="5">
                  <c:v>60</c:v>
                </c:pt>
                <c:pt idx="6">
                  <c:v>110</c:v>
                </c:pt>
                <c:pt idx="7">
                  <c:v>200</c:v>
                </c:pt>
              </c:numCache>
            </c:numRef>
          </c:xVal>
          <c:yVal>
            <c:numRef>
              <c:f>Sheet1!$C$4:$C$11</c:f>
              <c:numCache>
                <c:formatCode>General</c:formatCode>
                <c:ptCount val="8"/>
                <c:pt idx="0">
                  <c:v>64</c:v>
                </c:pt>
                <c:pt idx="1">
                  <c:v>2.2999999999999998</c:v>
                </c:pt>
                <c:pt idx="2">
                  <c:v>35</c:v>
                </c:pt>
                <c:pt idx="3">
                  <c:v>250</c:v>
                </c:pt>
                <c:pt idx="4">
                  <c:v>150</c:v>
                </c:pt>
                <c:pt idx="5">
                  <c:v>1500</c:v>
                </c:pt>
                <c:pt idx="6">
                  <c:v>300</c:v>
                </c:pt>
                <c:pt idx="7">
                  <c:v>130</c:v>
                </c:pt>
              </c:numCache>
            </c:numRef>
          </c:yVal>
          <c:smooth val="0"/>
        </c:ser>
        <c:ser>
          <c:idx val="3"/>
          <c:order val="1"/>
          <c:tx>
            <c:strRef>
              <c:f>Sheet1!$A$13</c:f>
              <c:strCache>
                <c:ptCount val="1"/>
                <c:pt idx="0">
                  <c:v>Tetrodes (pulsed)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  <a:ln w="28575"/>
            </c:spPr>
          </c:marker>
          <c:xVal>
            <c:numRef>
              <c:f>Sheet1!$B$14:$B$19</c:f>
              <c:numCache>
                <c:formatCode>General</c:formatCode>
                <c:ptCount val="6"/>
                <c:pt idx="1">
                  <c:v>850</c:v>
                </c:pt>
                <c:pt idx="2">
                  <c:v>108</c:v>
                </c:pt>
              </c:numCache>
            </c:numRef>
          </c:xVal>
          <c:yVal>
            <c:numRef>
              <c:f>Sheet1!$C$14:$C$19</c:f>
              <c:numCache>
                <c:formatCode>General</c:formatCode>
                <c:ptCount val="6"/>
                <c:pt idx="1">
                  <c:v>65</c:v>
                </c:pt>
                <c:pt idx="2">
                  <c:v>1000</c:v>
                </c:pt>
              </c:numCache>
            </c:numRef>
          </c:yVal>
          <c:smooth val="0"/>
        </c:ser>
        <c:ser>
          <c:idx val="1"/>
          <c:order val="2"/>
          <c:tx>
            <c:strRef>
              <c:f>Sheet1!$A$21</c:f>
              <c:strCache>
                <c:ptCount val="1"/>
                <c:pt idx="0">
                  <c:v>Klystrons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Sheet1!$B$22:$B$33</c:f>
              <c:numCache>
                <c:formatCode>General</c:formatCode>
                <c:ptCount val="12"/>
                <c:pt idx="0">
                  <c:v>352</c:v>
                </c:pt>
                <c:pt idx="1">
                  <c:v>476</c:v>
                </c:pt>
                <c:pt idx="2">
                  <c:v>1300</c:v>
                </c:pt>
                <c:pt idx="3">
                  <c:v>2450</c:v>
                </c:pt>
                <c:pt idx="4">
                  <c:v>8000</c:v>
                </c:pt>
                <c:pt idx="5">
                  <c:v>8500</c:v>
                </c:pt>
                <c:pt idx="6">
                  <c:v>18000</c:v>
                </c:pt>
                <c:pt idx="7">
                  <c:v>18100</c:v>
                </c:pt>
                <c:pt idx="8">
                  <c:v>31300</c:v>
                </c:pt>
              </c:numCache>
            </c:numRef>
          </c:xVal>
          <c:yVal>
            <c:numRef>
              <c:f>Sheet1!$C$22:$C$33</c:f>
              <c:numCache>
                <c:formatCode>General</c:formatCode>
                <c:ptCount val="12"/>
                <c:pt idx="0">
                  <c:v>1100</c:v>
                </c:pt>
                <c:pt idx="1">
                  <c:v>1200</c:v>
                </c:pt>
                <c:pt idx="2">
                  <c:v>300</c:v>
                </c:pt>
                <c:pt idx="3">
                  <c:v>500</c:v>
                </c:pt>
                <c:pt idx="4">
                  <c:v>25</c:v>
                </c:pt>
                <c:pt idx="5">
                  <c:v>250</c:v>
                </c:pt>
                <c:pt idx="6">
                  <c:v>13</c:v>
                </c:pt>
                <c:pt idx="7">
                  <c:v>2.4</c:v>
                </c:pt>
                <c:pt idx="8">
                  <c:v>2</c:v>
                </c:pt>
              </c:numCache>
            </c:numRef>
          </c:yVal>
          <c:smooth val="0"/>
        </c:ser>
        <c:ser>
          <c:idx val="2"/>
          <c:order val="3"/>
          <c:tx>
            <c:strRef>
              <c:f>Sheet1!$A$34</c:f>
              <c:strCache>
                <c:ptCount val="1"/>
                <c:pt idx="0">
                  <c:v>Klystrons (Pulsed)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noFill/>
              <a:ln w="28575"/>
            </c:spPr>
          </c:marker>
          <c:xVal>
            <c:numRef>
              <c:f>Sheet1!$B$35:$B$45</c:f>
              <c:numCache>
                <c:formatCode>General</c:formatCode>
                <c:ptCount val="11"/>
                <c:pt idx="0">
                  <c:v>2856</c:v>
                </c:pt>
                <c:pt idx="1">
                  <c:v>425</c:v>
                </c:pt>
                <c:pt idx="2">
                  <c:v>1300</c:v>
                </c:pt>
                <c:pt idx="3">
                  <c:v>1300</c:v>
                </c:pt>
                <c:pt idx="4">
                  <c:v>5900</c:v>
                </c:pt>
                <c:pt idx="5">
                  <c:v>11994</c:v>
                </c:pt>
                <c:pt idx="6">
                  <c:v>50000</c:v>
                </c:pt>
                <c:pt idx="7">
                  <c:v>145000</c:v>
                </c:pt>
                <c:pt idx="8">
                  <c:v>263000</c:v>
                </c:pt>
              </c:numCache>
            </c:numRef>
          </c:xVal>
          <c:yVal>
            <c:numRef>
              <c:f>Sheet1!$C$35:$C$45</c:f>
              <c:numCache>
                <c:formatCode>General</c:formatCode>
                <c:ptCount val="11"/>
                <c:pt idx="0">
                  <c:v>65000</c:v>
                </c:pt>
                <c:pt idx="1">
                  <c:v>8000</c:v>
                </c:pt>
                <c:pt idx="2">
                  <c:v>10000</c:v>
                </c:pt>
                <c:pt idx="3">
                  <c:v>10400</c:v>
                </c:pt>
                <c:pt idx="4">
                  <c:v>27000</c:v>
                </c:pt>
                <c:pt idx="5">
                  <c:v>50000</c:v>
                </c:pt>
                <c:pt idx="6">
                  <c:v>2</c:v>
                </c:pt>
                <c:pt idx="7">
                  <c:v>0.3</c:v>
                </c:pt>
                <c:pt idx="8">
                  <c:v>0.01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Sheet1!$A$46</c:f>
              <c:strCache>
                <c:ptCount val="1"/>
                <c:pt idx="0">
                  <c:v>IOTs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19050"/>
            </c:spPr>
          </c:marker>
          <c:xVal>
            <c:numRef>
              <c:f>Sheet1!$B$47:$B$52</c:f>
              <c:numCache>
                <c:formatCode>General</c:formatCode>
                <c:ptCount val="6"/>
                <c:pt idx="0">
                  <c:v>1300</c:v>
                </c:pt>
                <c:pt idx="1">
                  <c:v>500</c:v>
                </c:pt>
                <c:pt idx="2">
                  <c:v>805</c:v>
                </c:pt>
                <c:pt idx="3">
                  <c:v>760</c:v>
                </c:pt>
                <c:pt idx="4">
                  <c:v>267</c:v>
                </c:pt>
              </c:numCache>
            </c:numRef>
          </c:xVal>
          <c:yVal>
            <c:numRef>
              <c:f>Sheet1!$C$47:$C$52</c:f>
              <c:numCache>
                <c:formatCode>General</c:formatCode>
                <c:ptCount val="6"/>
                <c:pt idx="0">
                  <c:v>30</c:v>
                </c:pt>
                <c:pt idx="1">
                  <c:v>90</c:v>
                </c:pt>
                <c:pt idx="2">
                  <c:v>80</c:v>
                </c:pt>
                <c:pt idx="3">
                  <c:v>80</c:v>
                </c:pt>
                <c:pt idx="4">
                  <c:v>280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Sheet1!$A$53</c:f>
              <c:strCache>
                <c:ptCount val="1"/>
                <c:pt idx="0">
                  <c:v>Solid state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7"/>
          </c:marker>
          <c:xVal>
            <c:numRef>
              <c:f>Sheet1!$B$54:$B$58</c:f>
              <c:numCache>
                <c:formatCode>General</c:formatCode>
                <c:ptCount val="5"/>
                <c:pt idx="0">
                  <c:v>352</c:v>
                </c:pt>
                <c:pt idx="1">
                  <c:v>352</c:v>
                </c:pt>
                <c:pt idx="2">
                  <c:v>1300</c:v>
                </c:pt>
                <c:pt idx="3">
                  <c:v>14000</c:v>
                </c:pt>
                <c:pt idx="4">
                  <c:v>8500</c:v>
                </c:pt>
              </c:numCache>
            </c:numRef>
          </c:xVal>
          <c:yVal>
            <c:numRef>
              <c:f>Sheet1!$C$54:$C$58</c:f>
              <c:numCache>
                <c:formatCode>General</c:formatCode>
                <c:ptCount val="5"/>
                <c:pt idx="0">
                  <c:v>0.33</c:v>
                </c:pt>
                <c:pt idx="1">
                  <c:v>180</c:v>
                </c:pt>
                <c:pt idx="2">
                  <c:v>0.5</c:v>
                </c:pt>
                <c:pt idx="3">
                  <c:v>0.05</c:v>
                </c:pt>
                <c:pt idx="4">
                  <c:v>1.4E-2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Sheet1!$A$60</c:f>
              <c:strCache>
                <c:ptCount val="1"/>
                <c:pt idx="0">
                  <c:v>Magnetrons</c:v>
                </c:pt>
              </c:strCache>
            </c:strRef>
          </c:tx>
          <c:spPr>
            <a:ln w="28575">
              <a:noFill/>
            </a:ln>
          </c:spPr>
          <c:marker>
            <c:symbol val="plus"/>
            <c:size val="9"/>
            <c:spPr>
              <a:ln w="28575"/>
            </c:spPr>
          </c:marker>
          <c:xVal>
            <c:numRef>
              <c:f>Sheet1!$B$61:$B$66</c:f>
              <c:numCache>
                <c:formatCode>General</c:formatCode>
                <c:ptCount val="6"/>
                <c:pt idx="0">
                  <c:v>2998</c:v>
                </c:pt>
                <c:pt idx="1">
                  <c:v>2800</c:v>
                </c:pt>
                <c:pt idx="2">
                  <c:v>5700</c:v>
                </c:pt>
                <c:pt idx="3">
                  <c:v>9300</c:v>
                </c:pt>
              </c:numCache>
            </c:numRef>
          </c:xVal>
          <c:yVal>
            <c:numRef>
              <c:f>Sheet1!$C$61:$C$66</c:f>
              <c:numCache>
                <c:formatCode>General</c:formatCode>
                <c:ptCount val="6"/>
                <c:pt idx="0">
                  <c:v>7500</c:v>
                </c:pt>
                <c:pt idx="1">
                  <c:v>3500</c:v>
                </c:pt>
                <c:pt idx="2">
                  <c:v>3500</c:v>
                </c:pt>
                <c:pt idx="3">
                  <c:v>1750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Sheet1!$A$66</c:f>
              <c:strCache>
                <c:ptCount val="1"/>
                <c:pt idx="0">
                  <c:v>Gyrotrons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  <c:spPr>
              <a:ln w="22225"/>
            </c:spPr>
          </c:marker>
          <c:xVal>
            <c:numRef>
              <c:f>Sheet1!$B$67:$B$71</c:f>
              <c:numCache>
                <c:formatCode>General</c:formatCode>
                <c:ptCount val="5"/>
                <c:pt idx="0">
                  <c:v>110000</c:v>
                </c:pt>
                <c:pt idx="1">
                  <c:v>95000</c:v>
                </c:pt>
                <c:pt idx="2">
                  <c:v>140000</c:v>
                </c:pt>
                <c:pt idx="3">
                  <c:v>395000</c:v>
                </c:pt>
                <c:pt idx="4">
                  <c:v>527000</c:v>
                </c:pt>
              </c:numCache>
            </c:numRef>
          </c:xVal>
          <c:yVal>
            <c:numRef>
              <c:f>Sheet1!$C$67:$C$71</c:f>
              <c:numCache>
                <c:formatCode>General</c:formatCode>
                <c:ptCount val="5"/>
                <c:pt idx="0">
                  <c:v>1200</c:v>
                </c:pt>
                <c:pt idx="1">
                  <c:v>1400</c:v>
                </c:pt>
                <c:pt idx="2">
                  <c:v>900</c:v>
                </c:pt>
                <c:pt idx="3">
                  <c:v>0.05</c:v>
                </c:pt>
                <c:pt idx="4">
                  <c:v>0.05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2076800"/>
        <c:axId val="114948352"/>
      </c:scatterChart>
      <c:valAx>
        <c:axId val="102076800"/>
        <c:scaling>
          <c:logBase val="10"/>
          <c:orientation val="minMax"/>
          <c:max val="1000000"/>
          <c:min val="10"/>
        </c:scaling>
        <c:delete val="0"/>
        <c:axPos val="b"/>
        <c:majorGridlines/>
        <c:min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frequency/MHz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14948352"/>
        <c:crossesAt val="1.0000000000000002E-2"/>
        <c:crossBetween val="midCat"/>
      </c:valAx>
      <c:valAx>
        <c:axId val="114948352"/>
        <c:scaling>
          <c:logBase val="10"/>
          <c:orientation val="minMax"/>
          <c:max val="100000"/>
          <c:min val="1.0000000000000002E-2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RF Power/kW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0768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86145609135653756"/>
          <c:y val="0.34324255896092754"/>
          <c:w val="0.12832679634801256"/>
          <c:h val="0.28035379813598915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0.29933</cdr:x>
      <cdr:y>0.46341</cdr:y>
    </cdr:from>
    <cdr:to>
      <cdr:x>0.32966</cdr:x>
      <cdr:y>0.59785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6738" y="2335876"/>
          <a:ext cx="260078" cy="6776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none" lIns="0" tIns="0" rIns="0" bIns="0" rtlCol="0"/>
        <a:lstStyle xmlns:a="http://schemas.openxmlformats.org/drawingml/2006/main"/>
        <a:p xmlns:a="http://schemas.openxmlformats.org/drawingml/2006/main">
          <a:r>
            <a:rPr lang="en-US" sz="1400" dirty="0"/>
            <a:t>combine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0.71926</cdr:x>
      <cdr:y>0.61679</cdr:y>
    </cdr:from>
    <cdr:to>
      <cdr:x>0.82576</cdr:x>
      <cdr:y>0.71946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167603" y="3109051"/>
          <a:ext cx="913203" cy="517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Multi-Beam Klystrons</a:t>
          </a:r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589EED5-842A-4E29-A0CA-8639975E3F7D}" type="datetimeFigureOut">
              <a:rPr lang="en-US" smtClean="0"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D00114C-B211-4E63-96FD-A7070E3156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949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1AEAAEA-A1ED-E44B-BE33-F405D0F4CD6A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556DBE8-8EF0-B64A-A8A7-F2D14BB1A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6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 Title</a:t>
            </a:r>
            <a:r>
              <a:rPr lang="en-US" baseline="0" dirty="0" smtClean="0"/>
              <a:t> Page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Blue</a:t>
            </a:r>
            <a:r>
              <a:rPr lang="en-US" baseline="0" dirty="0" smtClean="0"/>
              <a:t> </a:t>
            </a:r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6DBE8-8EF0-B64A-A8A7-F2D14BB1A37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6F08-1DFD-D44E-87A0-90A6DDDDBB8B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86023-E48B-B14B-8DBB-49DEC0C63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6F08-1DFD-D44E-87A0-90A6DDDDBB8B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6023-E48B-B14B-8DBB-49DEC0C635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1522" y="1690673"/>
            <a:ext cx="7690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Trajan Pro"/>
              </a:rPr>
              <a:t>Ingot Niobium Workshop</a:t>
            </a:r>
            <a:endParaRPr lang="en-US" sz="4000" dirty="0" smtClean="0">
              <a:solidFill>
                <a:schemeClr val="bg1"/>
              </a:solidFill>
              <a:latin typeface="Trajan Pro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Trajan Pro"/>
              </a:rPr>
              <a:t>RF Sources</a:t>
            </a:r>
            <a:endParaRPr lang="en-US" sz="4000" dirty="0" smtClean="0">
              <a:solidFill>
                <a:schemeClr val="bg1"/>
              </a:solidFill>
              <a:latin typeface="Trajan Pro"/>
            </a:endParaRPr>
          </a:p>
          <a:p>
            <a:endParaRPr lang="en-US" sz="4000" dirty="0">
              <a:solidFill>
                <a:schemeClr val="bg1"/>
              </a:solidFill>
              <a:latin typeface="Trajan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522" y="3410640"/>
            <a:ext cx="6364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aneAusten"/>
              </a:rPr>
              <a:t>Andrew Kimber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  <a:latin typeface="JaneAusten"/>
            </a:endParaRPr>
          </a:p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JaneAusten"/>
              </a:rPr>
              <a:t>4</a:t>
            </a:r>
            <a:r>
              <a:rPr lang="en-US" sz="3600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aneAusten"/>
              </a:rPr>
              <a:t>th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JaneAusten"/>
              </a:rPr>
              <a:t> December 2015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JaneAusten"/>
            </a:endParaRPr>
          </a:p>
          <a:p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latin typeface="JaneAusten"/>
            </a:endParaRPr>
          </a:p>
        </p:txBody>
      </p:sp>
      <p:pic>
        <p:nvPicPr>
          <p:cNvPr id="6149" name="Picture 5" descr="http://www.jlab.org/div_dept/dir_off/public_affairs/logo/JLab_logo_blac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81" y="154894"/>
            <a:ext cx="2031938" cy="6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62862" y="282499"/>
            <a:ext cx="579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Times" pitchFamily="18" charset="0"/>
              </a:rPr>
              <a:t>Thomas Jefferson National Accelerator Facility is managed by Jefferson Science Associates, LLC, for the U.S. Department of Energy's Office of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825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LCLS II, SLAC ~4 kW, 1.3 GHz</a:t>
            </a:r>
            <a:endParaRPr lang="en-US" sz="3600" dirty="0">
              <a:latin typeface="Trajan Pro"/>
              <a:cs typeface="Traja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4" y="6550701"/>
            <a:ext cx="4291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Ingot Niobium Workshop, Jefferson Lab,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December </a:t>
            </a:r>
            <a:r>
              <a:rPr lang="en-US" sz="1000" dirty="0" smtClean="0">
                <a:solidFill>
                  <a:schemeClr val="bg1"/>
                </a:solidFill>
              </a:rPr>
              <a:t>2014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schemeClr val="bg1"/>
                </a:solidFill>
              </a:rPr>
              <a:pPr algn="r"/>
              <a:t>10</a:t>
            </a:fld>
            <a:r>
              <a:rPr lang="en-US" sz="1000" dirty="0" smtClean="0">
                <a:solidFill>
                  <a:schemeClr val="bg1"/>
                </a:solidFill>
              </a:rPr>
              <a:t>/14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2"/>
          <a:stretch/>
        </p:blipFill>
        <p:spPr bwMode="auto">
          <a:xfrm>
            <a:off x="3391287" y="1077112"/>
            <a:ext cx="5394573" cy="343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07280" y="914400"/>
            <a:ext cx="9220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LLRF Rack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3506" y="1130452"/>
            <a:ext cx="1061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Penetration shielding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6964680" y="1600332"/>
            <a:ext cx="106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SSA racks</a:t>
            </a:r>
            <a:endParaRPr lang="en-US" sz="1400" dirty="0"/>
          </a:p>
        </p:txBody>
      </p: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5189220" y="1222177"/>
            <a:ext cx="179070" cy="309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4" idx="2"/>
          </p:cNvCxnSpPr>
          <p:nvPr/>
        </p:nvCxnSpPr>
        <p:spPr>
          <a:xfrm flipH="1">
            <a:off x="6217920" y="1653672"/>
            <a:ext cx="216173" cy="396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</p:cNvCxnSpPr>
          <p:nvPr/>
        </p:nvCxnSpPr>
        <p:spPr>
          <a:xfrm flipH="1">
            <a:off x="7239000" y="1908109"/>
            <a:ext cx="256267" cy="705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05" y="888856"/>
            <a:ext cx="2756582" cy="1964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053590" y="6082130"/>
            <a:ext cx="70180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/>
              <a:t>http</a:t>
            </a:r>
            <a:r>
              <a:rPr lang="en-US" sz="1400" i="1" dirty="0"/>
              <a:t>://slac.stanford.edu/pubs/slacpubs/16250/slac-pub-16408.pdf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59917" y="3359735"/>
            <a:ext cx="799254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$/W figure better than klystrons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en-US" sz="1600" dirty="0">
                <a:solidFill>
                  <a:srgbClr val="404040"/>
                </a:solidFill>
                <a:latin typeface="Trajan Pro"/>
                <a:cs typeface="Garamond"/>
              </a:rPr>
              <a:t>Upgrade path for higher efficiency in </a:t>
            </a:r>
            <a:r>
              <a:rPr lang="en-US" sz="1600" dirty="0" smtClean="0">
                <a:solidFill>
                  <a:srgbClr val="404040"/>
                </a:solidFill>
                <a:latin typeface="Trajan Pro"/>
                <a:cs typeface="Garamond"/>
              </a:rPr>
              <a:t>~10 </a:t>
            </a:r>
            <a:r>
              <a:rPr lang="en-US" sz="1600" dirty="0">
                <a:solidFill>
                  <a:srgbClr val="404040"/>
                </a:solidFill>
                <a:latin typeface="Trajan Pro"/>
                <a:cs typeface="Garamond"/>
              </a:rPr>
              <a:t>years (keep </a:t>
            </a:r>
          </a:p>
          <a:p>
            <a:pPr>
              <a:tabLst>
                <a:tab pos="288925" algn="l"/>
              </a:tabLst>
            </a:pPr>
            <a:r>
              <a:rPr lang="en-US" sz="1600" dirty="0" smtClean="0">
                <a:solidFill>
                  <a:srgbClr val="404040"/>
                </a:solidFill>
                <a:latin typeface="Trajan Pro"/>
                <a:cs typeface="Garamond"/>
              </a:rPr>
              <a:t>	infrastructure</a:t>
            </a:r>
            <a:r>
              <a:rPr lang="en-US" sz="1600" dirty="0">
                <a:solidFill>
                  <a:srgbClr val="404040"/>
                </a:solidFill>
                <a:latin typeface="Trajan Pro"/>
                <a:cs typeface="Garamond"/>
              </a:rPr>
              <a:t>, replace SSA modules when technology catches </a:t>
            </a:r>
            <a:r>
              <a:rPr lang="en-US" sz="1600" dirty="0" smtClean="0">
                <a:solidFill>
                  <a:srgbClr val="404040"/>
                </a:solidFill>
                <a:latin typeface="Trajan Pro"/>
                <a:cs typeface="Garamond"/>
              </a:rPr>
              <a:t>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404040"/>
              </a:solidFill>
              <a:latin typeface="Trajan Pro"/>
              <a:cs typeface="Garam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04040"/>
                </a:solidFill>
                <a:latin typeface="Trajan Pro"/>
                <a:cs typeface="Garamond"/>
              </a:rPr>
              <a:t>Reliability</a:t>
            </a:r>
            <a:r>
              <a:rPr lang="en-US" sz="1600" dirty="0" smtClean="0">
                <a:solidFill>
                  <a:srgbClr val="404040"/>
                </a:solidFill>
                <a:latin typeface="Trajan Pro"/>
                <a:cs typeface="Garamond"/>
              </a:rPr>
              <a:t>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rajan Pro"/>
                <a:cs typeface="Garamond"/>
              </a:rPr>
              <a:t>MTBF &gt;30,000 hours of major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rajan Pro"/>
                <a:cs typeface="Garamond"/>
              </a:rPr>
              <a:t>&lt;1% of transistor pallets should fail in 2000 hours (1 every ~3 weeks?)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rajan Pro"/>
                <a:cs typeface="Garamond"/>
              </a:rPr>
              <a:t>Efficiency?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404040"/>
                </a:solidFill>
                <a:latin typeface="Trajan Pro"/>
                <a:cs typeface="Garamond"/>
              </a:rPr>
              <a:t>From wall AC to output power &gt;40%</a:t>
            </a:r>
            <a:endParaRPr lang="en-US" sz="1600" dirty="0">
              <a:solidFill>
                <a:srgbClr val="404040"/>
              </a:solidFill>
              <a:latin typeface="Trajan Pro"/>
              <a:cs typeface="Garamond"/>
            </a:endParaRP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242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825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Future RF sources - Magnetrons</a:t>
            </a:r>
            <a:endParaRPr lang="en-US" sz="3600" dirty="0">
              <a:latin typeface="Trajan Pro"/>
              <a:cs typeface="Traja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4" y="6550701"/>
            <a:ext cx="4291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Ingot Niobium Workshop, Jefferson Lab,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December </a:t>
            </a:r>
            <a:r>
              <a:rPr lang="en-US" sz="1000" dirty="0" smtClean="0">
                <a:solidFill>
                  <a:schemeClr val="bg1"/>
                </a:solidFill>
              </a:rPr>
              <a:t>2014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schemeClr val="bg1"/>
                </a:solidFill>
              </a:rPr>
              <a:pPr algn="r"/>
              <a:t>11</a:t>
            </a:fld>
            <a:r>
              <a:rPr lang="en-US" sz="1000" dirty="0" smtClean="0">
                <a:solidFill>
                  <a:schemeClr val="bg1"/>
                </a:solidFill>
              </a:rPr>
              <a:t>/14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ffden-2.phys.uaf.edu/211_fall2013.web.dir/Zackery_Schikora/Production%20of%20Microwaves/img/magnetr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26" y="855821"/>
            <a:ext cx="707707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825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Future RF sources - Magnetrons</a:t>
            </a:r>
            <a:endParaRPr lang="en-US" sz="3600" dirty="0">
              <a:latin typeface="Trajan Pro"/>
              <a:cs typeface="Traja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4" y="6550701"/>
            <a:ext cx="4291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Ingot Niobium Workshop, Jefferson Lab,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December </a:t>
            </a:r>
            <a:r>
              <a:rPr lang="en-US" sz="1000" dirty="0" smtClean="0">
                <a:solidFill>
                  <a:schemeClr val="bg1"/>
                </a:solidFill>
              </a:rPr>
              <a:t>2014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schemeClr val="bg1"/>
                </a:solidFill>
              </a:rPr>
              <a:pPr algn="r"/>
              <a:t>12</a:t>
            </a:fld>
            <a:r>
              <a:rPr lang="en-US" sz="1000" dirty="0" smtClean="0">
                <a:solidFill>
                  <a:schemeClr val="bg1"/>
                </a:solidFill>
              </a:rPr>
              <a:t>/14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28029"/>
            <a:ext cx="8229600" cy="53642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Used in industrial applications (microwave ovens, industrial heating)</a:t>
            </a: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Used to a lesser extent in medical/radiotherapy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Smaller so can be placed on a rotating gantry</a:t>
            </a: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High efficiency </a:t>
            </a:r>
            <a:r>
              <a:rPr lang="en-US" sz="2400" dirty="0" smtClean="0">
                <a:solidFill>
                  <a:srgbClr val="0070C0"/>
                </a:solidFill>
                <a:latin typeface="Trajan Pro"/>
                <a:cs typeface="Garamond"/>
              </a:rPr>
              <a:t>(&gt;90%)</a:t>
            </a: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Smaller size, simple design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Up to half the capital cost of a similar klystron*</a:t>
            </a:r>
          </a:p>
          <a:p>
            <a:r>
              <a:rPr lang="en-US" sz="2400" dirty="0">
                <a:solidFill>
                  <a:srgbClr val="404040"/>
                </a:solidFill>
                <a:latin typeface="Trajan Pro"/>
                <a:cs typeface="Garamond"/>
              </a:rPr>
              <a:t>Huge potential!</a:t>
            </a: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Problem: control of phase and amplitude independently and simultaneously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Use an </a:t>
            </a:r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‘injection locking’ technique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A few small teams in the US and UK have made some progress, still a long way to go.</a:t>
            </a:r>
          </a:p>
          <a:p>
            <a:endParaRPr lang="en-US" sz="2400" dirty="0" smtClean="0">
              <a:solidFill>
                <a:srgbClr val="404040"/>
              </a:solidFill>
              <a:latin typeface="Trajan Pro"/>
              <a:cs typeface="Garamond"/>
            </a:endParaRPr>
          </a:p>
          <a:p>
            <a:endParaRPr lang="en-US" sz="2400" dirty="0" smtClean="0">
              <a:solidFill>
                <a:srgbClr val="404040"/>
              </a:solidFill>
              <a:latin typeface="Trajan Pro"/>
              <a:cs typeface="Garamond"/>
            </a:endParaRPr>
          </a:p>
          <a:p>
            <a:endParaRPr lang="en-US" sz="2400" dirty="0">
              <a:solidFill>
                <a:srgbClr val="404040"/>
              </a:solidFill>
              <a:latin typeface="Trajan Pro"/>
              <a:cs typeface="Garamond"/>
            </a:endParaRPr>
          </a:p>
          <a:p>
            <a:endParaRPr lang="en-US" sz="14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18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2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0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000" dirty="0">
              <a:solidFill>
                <a:srgbClr val="404040"/>
              </a:solidFill>
              <a:latin typeface="Garamond"/>
              <a:cs typeface="Garamon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3025" y="6047155"/>
            <a:ext cx="6896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*http</a:t>
            </a:r>
            <a:r>
              <a:rPr lang="en-US" sz="1400" dirty="0"/>
              <a:t>://journals.aps.org/prstab/abstract/10.1103/PhysRevSTAB.14.032001</a:t>
            </a:r>
          </a:p>
        </p:txBody>
      </p:sp>
    </p:spTree>
    <p:extLst>
      <p:ext uri="{BB962C8B-B14F-4D97-AF65-F5344CB8AC3E}">
        <p14:creationId xmlns:p14="http://schemas.microsoft.com/office/powerpoint/2010/main" val="25731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825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Future RF sources - Magnetrons</a:t>
            </a:r>
            <a:endParaRPr lang="en-US" sz="3600" dirty="0">
              <a:latin typeface="Trajan Pro"/>
              <a:cs typeface="Traja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4" y="6550701"/>
            <a:ext cx="4291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Ingot Niobium Workshop, Jefferson Lab,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December </a:t>
            </a:r>
            <a:r>
              <a:rPr lang="en-US" sz="1000" dirty="0" smtClean="0">
                <a:solidFill>
                  <a:schemeClr val="bg1"/>
                </a:solidFill>
              </a:rPr>
              <a:t>2014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schemeClr val="bg1"/>
                </a:solidFill>
              </a:rPr>
              <a:pPr algn="r"/>
              <a:t>13</a:t>
            </a:fld>
            <a:r>
              <a:rPr lang="en-US" sz="1000" dirty="0" smtClean="0">
                <a:solidFill>
                  <a:schemeClr val="bg1"/>
                </a:solidFill>
              </a:rPr>
              <a:t>/14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8" y="1036320"/>
            <a:ext cx="6731721" cy="462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53710" y="5653416"/>
            <a:ext cx="3217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rajan Pro"/>
                <a:cs typeface="Garamond"/>
              </a:rPr>
              <a:t>LLRF control is not trivial!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95267" y="6077993"/>
            <a:ext cx="61602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http://journals.aps.org/prstab/abstract/10.1103/PhysRevSTAB.14.032001</a:t>
            </a:r>
          </a:p>
        </p:txBody>
      </p:sp>
    </p:spTree>
    <p:extLst>
      <p:ext uri="{BB962C8B-B14F-4D97-AF65-F5344CB8AC3E}">
        <p14:creationId xmlns:p14="http://schemas.microsoft.com/office/powerpoint/2010/main" val="289885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825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Summary</a:t>
            </a:r>
            <a:endParaRPr lang="en-US" sz="3600" dirty="0">
              <a:latin typeface="Trajan Pro"/>
              <a:cs typeface="Traja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4" y="6550701"/>
            <a:ext cx="4291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Ingot Niobium Workshop, Jefferson Lab,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December </a:t>
            </a:r>
            <a:r>
              <a:rPr lang="en-US" sz="1000" dirty="0" smtClean="0">
                <a:solidFill>
                  <a:schemeClr val="bg1"/>
                </a:solidFill>
              </a:rPr>
              <a:t>2014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schemeClr val="bg1"/>
                </a:solidFill>
              </a:rPr>
              <a:pPr algn="r"/>
              <a:t>14</a:t>
            </a:fld>
            <a:r>
              <a:rPr lang="en-US" sz="1000" dirty="0" smtClean="0">
                <a:solidFill>
                  <a:schemeClr val="bg1"/>
                </a:solidFill>
              </a:rPr>
              <a:t>/14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28029"/>
            <a:ext cx="8229600" cy="374303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RF sources are an important part of the RF system</a:t>
            </a: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Choice of technology </a:t>
            </a:r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effects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Capital cost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Operational costs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Effort to maintain, amongst others…</a:t>
            </a: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Don’t dismiss traditional robust RF sources!</a:t>
            </a: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There are alternatives: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Solid state being adopted quickly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Magnetrons have potential for the future</a:t>
            </a:r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 </a:t>
            </a:r>
          </a:p>
          <a:p>
            <a:pPr marL="0" indent="0">
              <a:buNone/>
            </a:pPr>
            <a:endParaRPr lang="en-US" sz="22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0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000" dirty="0">
              <a:solidFill>
                <a:srgbClr val="404040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0296" y="5428922"/>
            <a:ext cx="3783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404040"/>
                </a:solidFill>
                <a:latin typeface="Trajan Pro"/>
                <a:cs typeface="Garamond"/>
              </a:rPr>
              <a:t>Questions/discussion?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66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825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Outline</a:t>
            </a:r>
            <a:endParaRPr lang="en-US" sz="3600" dirty="0">
              <a:latin typeface="Trajan Pro"/>
              <a:cs typeface="Traja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4" y="6550701"/>
            <a:ext cx="4291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Ingot Niobium Workshop, Jefferson Lab,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December </a:t>
            </a:r>
            <a:r>
              <a:rPr lang="en-US" sz="1000" dirty="0" smtClean="0">
                <a:solidFill>
                  <a:schemeClr val="bg1"/>
                </a:solidFill>
              </a:rPr>
              <a:t>2014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schemeClr val="bg1"/>
                </a:solidFill>
              </a:rPr>
              <a:pPr algn="r"/>
              <a:t>2</a:t>
            </a:fld>
            <a:r>
              <a:rPr lang="en-US" sz="1000" dirty="0" smtClean="0">
                <a:solidFill>
                  <a:schemeClr val="bg1"/>
                </a:solidFill>
              </a:rPr>
              <a:t>/14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28029"/>
            <a:ext cx="8229600" cy="5364283"/>
          </a:xfrm>
        </p:spPr>
        <p:txBody>
          <a:bodyPr>
            <a:normAutofit/>
          </a:bodyPr>
          <a:lstStyle/>
          <a:p>
            <a:endParaRPr lang="en-US" sz="2800" dirty="0" smtClean="0">
              <a:solidFill>
                <a:srgbClr val="404040"/>
              </a:solidFill>
              <a:latin typeface="Trajan Pro"/>
              <a:cs typeface="Garamond"/>
            </a:endParaRPr>
          </a:p>
          <a:p>
            <a:r>
              <a:rPr lang="en-US" sz="2800" dirty="0" smtClean="0">
                <a:solidFill>
                  <a:srgbClr val="404040"/>
                </a:solidFill>
                <a:latin typeface="Trajan Pro"/>
                <a:cs typeface="Garamond"/>
              </a:rPr>
              <a:t>Why are RF sources important?</a:t>
            </a:r>
            <a:endParaRPr lang="en-US" sz="2400" dirty="0" smtClean="0">
              <a:solidFill>
                <a:srgbClr val="404040"/>
              </a:solidFill>
              <a:latin typeface="Trajan Pro"/>
              <a:cs typeface="Garamond"/>
            </a:endParaRPr>
          </a:p>
          <a:p>
            <a:endParaRPr lang="en-US" sz="2800" dirty="0" smtClean="0">
              <a:solidFill>
                <a:srgbClr val="404040"/>
              </a:solidFill>
              <a:latin typeface="Trajan Pro"/>
              <a:cs typeface="Garamond"/>
            </a:endParaRPr>
          </a:p>
          <a:p>
            <a:r>
              <a:rPr lang="en-US" sz="2800" dirty="0" smtClean="0">
                <a:solidFill>
                  <a:srgbClr val="404040"/>
                </a:solidFill>
                <a:latin typeface="Trajan Pro"/>
                <a:cs typeface="Garamond"/>
              </a:rPr>
              <a:t>Current landscape</a:t>
            </a:r>
          </a:p>
          <a:p>
            <a:endParaRPr lang="en-US" sz="2800" dirty="0" smtClean="0">
              <a:solidFill>
                <a:srgbClr val="404040"/>
              </a:solidFill>
              <a:latin typeface="Trajan Pro"/>
              <a:cs typeface="Garamond"/>
            </a:endParaRPr>
          </a:p>
          <a:p>
            <a:r>
              <a:rPr lang="en-US" sz="2800" dirty="0" smtClean="0">
                <a:solidFill>
                  <a:srgbClr val="404040"/>
                </a:solidFill>
                <a:latin typeface="Trajan Pro"/>
                <a:cs typeface="Garamond"/>
              </a:rPr>
              <a:t>Future devices/systems</a:t>
            </a:r>
            <a:endParaRPr lang="en-US" sz="2800" dirty="0">
              <a:solidFill>
                <a:srgbClr val="404040"/>
              </a:solidFill>
              <a:latin typeface="Trajan Pro"/>
              <a:cs typeface="Garamond"/>
            </a:endParaRPr>
          </a:p>
          <a:p>
            <a:pPr lvl="1"/>
            <a:endParaRPr lang="en-US" sz="14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18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2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0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000" dirty="0">
              <a:solidFill>
                <a:srgbClr val="40404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8276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825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RF System anatomy</a:t>
            </a:r>
            <a:endParaRPr lang="en-US" sz="3600" dirty="0">
              <a:latin typeface="Trajan Pro"/>
              <a:cs typeface="Traja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4" y="6550701"/>
            <a:ext cx="4291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Ingot Niobium Workshop, Jefferson Lab,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December </a:t>
            </a:r>
            <a:r>
              <a:rPr lang="en-US" sz="1000" dirty="0" smtClean="0">
                <a:solidFill>
                  <a:schemeClr val="bg1"/>
                </a:solidFill>
              </a:rPr>
              <a:t>2014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schemeClr val="bg1"/>
                </a:solidFill>
              </a:rPr>
              <a:pPr algn="r"/>
              <a:t>3</a:t>
            </a:fld>
            <a:r>
              <a:rPr lang="en-US" sz="1000" dirty="0" smtClean="0">
                <a:solidFill>
                  <a:schemeClr val="bg1"/>
                </a:solidFill>
              </a:rPr>
              <a:t>/14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M:\ees\RF\Kimber\RF chapter\figures\figure1_RF_system_outline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59" y="1116284"/>
            <a:ext cx="6338815" cy="459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4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825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Why is it important?</a:t>
            </a:r>
            <a:endParaRPr lang="en-US" sz="3600" dirty="0">
              <a:latin typeface="Trajan Pro"/>
              <a:cs typeface="Traja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4" y="6550701"/>
            <a:ext cx="4291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Ingot Niobium Workshop, Jefferson Lab,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December </a:t>
            </a:r>
            <a:r>
              <a:rPr lang="en-US" sz="1000" dirty="0" smtClean="0">
                <a:solidFill>
                  <a:schemeClr val="bg1"/>
                </a:solidFill>
              </a:rPr>
              <a:t>2014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schemeClr val="bg1"/>
                </a:solidFill>
              </a:rPr>
              <a:pPr algn="r"/>
              <a:t>4</a:t>
            </a:fld>
            <a:r>
              <a:rPr lang="en-US" sz="1000" dirty="0" smtClean="0">
                <a:solidFill>
                  <a:schemeClr val="bg1"/>
                </a:solidFill>
              </a:rPr>
              <a:t>/14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28029"/>
            <a:ext cx="8229600" cy="53642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High c</a:t>
            </a:r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apital cost (one time)</a:t>
            </a: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Operational costs (ongoing)</a:t>
            </a: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Reliability (system downtime)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“</a:t>
            </a:r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Repairability</a:t>
            </a:r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”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Maintenance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Cost of spares (increasing!)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Availability of spares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Redundancy (for very high reliability systems)</a:t>
            </a:r>
            <a:endParaRPr lang="en-US" sz="2000" dirty="0" smtClean="0">
              <a:solidFill>
                <a:srgbClr val="404040"/>
              </a:solidFill>
              <a:latin typeface="Trajan Pro"/>
              <a:cs typeface="Garamond"/>
            </a:endParaRP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Performance (getting the most out of the cavity)</a:t>
            </a:r>
          </a:p>
          <a:p>
            <a:endParaRPr lang="en-US" sz="2400" dirty="0">
              <a:solidFill>
                <a:srgbClr val="404040"/>
              </a:solidFill>
              <a:latin typeface="Trajan Pro"/>
              <a:cs typeface="Garamond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rajan Pro"/>
                <a:cs typeface="Garamond"/>
              </a:rPr>
              <a:t>The accelerating components from signal generation to cavity should be thought of as a</a:t>
            </a:r>
            <a:r>
              <a:rPr lang="en-US" sz="2400" i="1" dirty="0" smtClean="0">
                <a:latin typeface="Trajan Pro"/>
                <a:cs typeface="Garamond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rajan Pro"/>
                <a:cs typeface="Garamond"/>
              </a:rPr>
              <a:t>system.</a:t>
            </a:r>
            <a:endParaRPr lang="en-US" sz="2400" b="1" dirty="0" smtClean="0">
              <a:solidFill>
                <a:srgbClr val="FF0000"/>
              </a:solidFill>
              <a:latin typeface="Trajan Pro"/>
              <a:cs typeface="Garamond"/>
            </a:endParaRPr>
          </a:p>
          <a:p>
            <a:endParaRPr lang="en-US" sz="2400" dirty="0" smtClean="0">
              <a:solidFill>
                <a:srgbClr val="404040"/>
              </a:solidFill>
              <a:latin typeface="Trajan Pro"/>
              <a:cs typeface="Garamond"/>
            </a:endParaRPr>
          </a:p>
          <a:p>
            <a:pPr lvl="1"/>
            <a:endParaRPr lang="en-US" sz="14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18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2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0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000" dirty="0">
              <a:solidFill>
                <a:srgbClr val="40404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3271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825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System topology</a:t>
            </a:r>
            <a:endParaRPr lang="en-US" sz="3600" dirty="0">
              <a:latin typeface="Trajan Pro"/>
              <a:cs typeface="Traja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4" y="6550701"/>
            <a:ext cx="4291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Ingot Niobium Workshop, Jefferson Lab,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December </a:t>
            </a:r>
            <a:r>
              <a:rPr lang="en-US" sz="1000" dirty="0" smtClean="0">
                <a:solidFill>
                  <a:schemeClr val="bg1"/>
                </a:solidFill>
              </a:rPr>
              <a:t>2014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schemeClr val="bg1"/>
                </a:solidFill>
              </a:rPr>
              <a:pPr algn="r"/>
              <a:t>5</a:t>
            </a:fld>
            <a:r>
              <a:rPr lang="en-US" sz="1000" dirty="0" smtClean="0">
                <a:solidFill>
                  <a:schemeClr val="bg1"/>
                </a:solidFill>
              </a:rPr>
              <a:t>/14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28029"/>
            <a:ext cx="8229600" cy="4375491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Low Level RF (LLRF) component takes feedback from cavity and keeps the system on resonance</a:t>
            </a: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Simple or very sophisticated</a:t>
            </a:r>
            <a:endParaRPr lang="en-US" sz="2400" dirty="0" smtClean="0">
              <a:solidFill>
                <a:srgbClr val="404040"/>
              </a:solidFill>
              <a:latin typeface="Trajan Pro"/>
              <a:cs typeface="Garamond"/>
            </a:endParaRPr>
          </a:p>
          <a:p>
            <a:endParaRPr lang="en-US" sz="2400" dirty="0">
              <a:solidFill>
                <a:srgbClr val="404040"/>
              </a:solidFill>
              <a:latin typeface="Trajan Pro"/>
              <a:cs typeface="Garamond"/>
            </a:endParaRP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RF power distribution (coax, waveguides, circulators, couplers etc.) defined somewhat by topology and power levels</a:t>
            </a:r>
          </a:p>
          <a:p>
            <a:endParaRPr lang="en-US" sz="2400" dirty="0">
              <a:solidFill>
                <a:srgbClr val="404040"/>
              </a:solidFill>
              <a:latin typeface="Trajan Pro"/>
              <a:cs typeface="Garamond"/>
            </a:endParaRP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High capital costs means that system topology is ‘locked in’ for the lifetime of the project. </a:t>
            </a:r>
          </a:p>
          <a:p>
            <a:endParaRPr lang="en-US" sz="2400" dirty="0">
              <a:solidFill>
                <a:srgbClr val="404040"/>
              </a:solidFill>
              <a:latin typeface="Trajan Pro"/>
              <a:cs typeface="Garamond"/>
            </a:endParaRPr>
          </a:p>
          <a:p>
            <a:endParaRPr lang="en-US" sz="14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18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2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0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000" dirty="0">
              <a:solidFill>
                <a:srgbClr val="404040"/>
              </a:solidFill>
              <a:latin typeface="Garamond"/>
              <a:cs typeface="Garamond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4852" y="5606534"/>
            <a:ext cx="31662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 dirty="0">
                <a:solidFill>
                  <a:schemeClr val="tx2"/>
                </a:solidFill>
                <a:latin typeface="Trajan Pro"/>
                <a:cs typeface="Garamond"/>
              </a:rPr>
              <a:t>Choose wisely!</a:t>
            </a:r>
          </a:p>
        </p:txBody>
      </p:sp>
    </p:spTree>
    <p:extLst>
      <p:ext uri="{BB962C8B-B14F-4D97-AF65-F5344CB8AC3E}">
        <p14:creationId xmlns:p14="http://schemas.microsoft.com/office/powerpoint/2010/main" val="361902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825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Operationally ($)</a:t>
            </a:r>
            <a:endParaRPr lang="en-US" sz="3600" dirty="0">
              <a:latin typeface="Trajan Pro"/>
              <a:cs typeface="Traja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4" y="6550701"/>
            <a:ext cx="4291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Ingot Niobium Workshop, Jefferson Lab,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December </a:t>
            </a:r>
            <a:r>
              <a:rPr lang="en-US" sz="1000" dirty="0" smtClean="0">
                <a:solidFill>
                  <a:schemeClr val="bg1"/>
                </a:solidFill>
              </a:rPr>
              <a:t>2014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schemeClr val="bg1"/>
                </a:solidFill>
              </a:rPr>
              <a:pPr algn="r"/>
              <a:t>6</a:t>
            </a:fld>
            <a:r>
              <a:rPr lang="en-US" sz="1000" dirty="0" smtClean="0">
                <a:solidFill>
                  <a:schemeClr val="bg1"/>
                </a:solidFill>
              </a:rPr>
              <a:t>/14</a:t>
            </a:r>
            <a:endParaRPr lang="en-US" sz="1000" dirty="0">
              <a:solidFill>
                <a:schemeClr val="bg1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694508"/>
              </p:ext>
            </p:extLst>
          </p:nvPr>
        </p:nvGraphicFramePr>
        <p:xfrm>
          <a:off x="3698945" y="701040"/>
          <a:ext cx="5250180" cy="534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78780" y="6050282"/>
            <a:ext cx="3555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Data from W. Oren, all numbers in MW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74318" y="838523"/>
            <a:ext cx="400050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Projected site power consumption of a fully operational 12GeV CEBAF running 3 halls + LERF</a:t>
            </a:r>
          </a:p>
          <a:p>
            <a:r>
              <a:rPr lang="en-US" sz="2000" b="1" dirty="0" smtClean="0"/>
              <a:t>(400+ 5,8 and 13kW klystrons)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18" y="4932312"/>
            <a:ext cx="4572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/>
          </a:p>
          <a:p>
            <a:r>
              <a:rPr lang="en-US" sz="2800" b="1" dirty="0">
                <a:solidFill>
                  <a:schemeClr val="tx2"/>
                </a:solidFill>
              </a:rPr>
              <a:t>Operational costs </a:t>
            </a:r>
            <a:r>
              <a:rPr lang="en-US" sz="2800" b="1" i="1" dirty="0" smtClean="0">
                <a:solidFill>
                  <a:schemeClr val="tx2"/>
                </a:solidFill>
              </a:rPr>
              <a:t>increasing year on year!</a:t>
            </a:r>
            <a:endParaRPr lang="en-US" sz="2800" b="1" i="1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4318" y="329946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sz="2000" dirty="0"/>
              <a:t>Total site power draw 31.4 MW</a:t>
            </a:r>
          </a:p>
          <a:p>
            <a:endParaRPr lang="en-US" sz="2000" dirty="0"/>
          </a:p>
          <a:p>
            <a:r>
              <a:rPr lang="en-US" sz="2000" dirty="0"/>
              <a:t>RF contributes 26 % (8.3 MW)</a:t>
            </a:r>
          </a:p>
        </p:txBody>
      </p:sp>
    </p:spTree>
    <p:extLst>
      <p:ext uri="{BB962C8B-B14F-4D97-AF65-F5344CB8AC3E}">
        <p14:creationId xmlns:p14="http://schemas.microsoft.com/office/powerpoint/2010/main" val="131916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431695"/>
              </p:ext>
            </p:extLst>
          </p:nvPr>
        </p:nvGraphicFramePr>
        <p:xfrm>
          <a:off x="181054" y="1036228"/>
          <a:ext cx="8574913" cy="504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872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Comparison of RF sources</a:t>
            </a:r>
            <a:br>
              <a:rPr lang="en-US" sz="3600" dirty="0" smtClean="0">
                <a:latin typeface="Trajan Pro"/>
                <a:cs typeface="Trajan Pro"/>
              </a:rPr>
            </a:br>
            <a:r>
              <a:rPr lang="en-US" sz="2400" dirty="0" smtClean="0">
                <a:latin typeface="Trajan Pro"/>
                <a:cs typeface="Trajan Pro"/>
              </a:rPr>
              <a:t>(current landscape)</a:t>
            </a:r>
            <a:endParaRPr lang="en-US" sz="2400" dirty="0">
              <a:latin typeface="Trajan Pro"/>
              <a:cs typeface="Traja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4" y="6550701"/>
            <a:ext cx="4291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Ingot Niobium Workshop, Jefferson Lab,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December </a:t>
            </a:r>
            <a:r>
              <a:rPr lang="en-US" sz="1000" dirty="0" smtClean="0">
                <a:solidFill>
                  <a:schemeClr val="bg1"/>
                </a:solidFill>
              </a:rPr>
              <a:t>2014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schemeClr val="bg1"/>
                </a:solidFill>
              </a:rPr>
              <a:pPr algn="r"/>
              <a:t>7</a:t>
            </a:fld>
            <a:r>
              <a:rPr lang="en-US" sz="1000" dirty="0" smtClean="0">
                <a:solidFill>
                  <a:schemeClr val="bg1"/>
                </a:solidFill>
              </a:rPr>
              <a:t>/14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38561" y="6073140"/>
            <a:ext cx="72105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i="1" dirty="0" smtClean="0">
                <a:solidFill>
                  <a:srgbClr val="404040"/>
                </a:solidFill>
                <a:latin typeface="Trajan Pro"/>
                <a:cs typeface="Garamond"/>
              </a:rPr>
              <a:t>Information taken from a selection of data sheets during research for RF sources chapter</a:t>
            </a:r>
            <a:endParaRPr lang="en-US" sz="1400" i="1" dirty="0"/>
          </a:p>
        </p:txBody>
      </p:sp>
      <p:sp>
        <p:nvSpPr>
          <p:cNvPr id="26" name="Freeform 25"/>
          <p:cNvSpPr/>
          <p:nvPr/>
        </p:nvSpPr>
        <p:spPr>
          <a:xfrm>
            <a:off x="1798320" y="2344533"/>
            <a:ext cx="1798320" cy="1981200"/>
          </a:xfrm>
          <a:custGeom>
            <a:avLst/>
            <a:gdLst>
              <a:gd name="connsiteX0" fmla="*/ 0 w 1798320"/>
              <a:gd name="connsiteY0" fmla="*/ 0 h 1981200"/>
              <a:gd name="connsiteX1" fmla="*/ 1158240 w 1798320"/>
              <a:gd name="connsiteY1" fmla="*/ 609600 h 1981200"/>
              <a:gd name="connsiteX2" fmla="*/ 1798320 w 1798320"/>
              <a:gd name="connsiteY2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8320" h="1981200">
                <a:moveTo>
                  <a:pt x="0" y="0"/>
                </a:moveTo>
                <a:cubicBezTo>
                  <a:pt x="429260" y="139700"/>
                  <a:pt x="858520" y="279400"/>
                  <a:pt x="1158240" y="609600"/>
                </a:cubicBezTo>
                <a:cubicBezTo>
                  <a:pt x="1457960" y="939800"/>
                  <a:pt x="1705610" y="1620520"/>
                  <a:pt x="1798320" y="1981200"/>
                </a:cubicBezTo>
              </a:path>
            </a:pathLst>
          </a:cu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 34"/>
          <p:cNvSpPr/>
          <p:nvPr/>
        </p:nvSpPr>
        <p:spPr>
          <a:xfrm>
            <a:off x="2987040" y="2324100"/>
            <a:ext cx="3718560" cy="3185160"/>
          </a:xfrm>
          <a:custGeom>
            <a:avLst/>
            <a:gdLst>
              <a:gd name="connsiteX0" fmla="*/ 0 w 3718560"/>
              <a:gd name="connsiteY0" fmla="*/ 0 h 3185160"/>
              <a:gd name="connsiteX1" fmla="*/ 2468880 w 3718560"/>
              <a:gd name="connsiteY1" fmla="*/ 1394460 h 3185160"/>
              <a:gd name="connsiteX2" fmla="*/ 3718560 w 3718560"/>
              <a:gd name="connsiteY2" fmla="*/ 3185160 h 3185160"/>
              <a:gd name="connsiteX0" fmla="*/ 0 w 3718560"/>
              <a:gd name="connsiteY0" fmla="*/ 0 h 3185160"/>
              <a:gd name="connsiteX1" fmla="*/ 2133600 w 3718560"/>
              <a:gd name="connsiteY1" fmla="*/ 998220 h 3185160"/>
              <a:gd name="connsiteX2" fmla="*/ 3718560 w 3718560"/>
              <a:gd name="connsiteY2" fmla="*/ 3185160 h 3185160"/>
              <a:gd name="connsiteX0" fmla="*/ 0 w 3718560"/>
              <a:gd name="connsiteY0" fmla="*/ 0 h 3185160"/>
              <a:gd name="connsiteX1" fmla="*/ 2133600 w 3718560"/>
              <a:gd name="connsiteY1" fmla="*/ 998220 h 3185160"/>
              <a:gd name="connsiteX2" fmla="*/ 3718560 w 3718560"/>
              <a:gd name="connsiteY2" fmla="*/ 3185160 h 318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18560" h="3185160">
                <a:moveTo>
                  <a:pt x="0" y="0"/>
                </a:moveTo>
                <a:cubicBezTo>
                  <a:pt x="1092200" y="172720"/>
                  <a:pt x="1513840" y="467360"/>
                  <a:pt x="2133600" y="998220"/>
                </a:cubicBezTo>
                <a:cubicBezTo>
                  <a:pt x="2753360" y="1529080"/>
                  <a:pt x="3536950" y="2818130"/>
                  <a:pt x="3718560" y="3185160"/>
                </a:cubicBezTo>
              </a:path>
            </a:pathLst>
          </a:custGeom>
          <a:noFill/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 35"/>
          <p:cNvSpPr/>
          <p:nvPr/>
        </p:nvSpPr>
        <p:spPr>
          <a:xfrm>
            <a:off x="2971800" y="1395083"/>
            <a:ext cx="2065020" cy="349898"/>
          </a:xfrm>
          <a:custGeom>
            <a:avLst/>
            <a:gdLst>
              <a:gd name="connsiteX0" fmla="*/ 0 w 1920240"/>
              <a:gd name="connsiteY0" fmla="*/ 45685 h 137125"/>
              <a:gd name="connsiteX1" fmla="*/ 1920240 w 1920240"/>
              <a:gd name="connsiteY1" fmla="*/ 137125 h 137125"/>
              <a:gd name="connsiteX0" fmla="*/ 0 w 1920240"/>
              <a:gd name="connsiteY0" fmla="*/ 34060 h 155980"/>
              <a:gd name="connsiteX1" fmla="*/ 1920240 w 1920240"/>
              <a:gd name="connsiteY1" fmla="*/ 155980 h 155980"/>
              <a:gd name="connsiteX0" fmla="*/ 0 w 1920240"/>
              <a:gd name="connsiteY0" fmla="*/ 79091 h 201011"/>
              <a:gd name="connsiteX1" fmla="*/ 914400 w 1920240"/>
              <a:gd name="connsiteY1" fmla="*/ 2890 h 201011"/>
              <a:gd name="connsiteX2" fmla="*/ 1920240 w 1920240"/>
              <a:gd name="connsiteY2" fmla="*/ 201011 h 201011"/>
              <a:gd name="connsiteX0" fmla="*/ 0 w 1920240"/>
              <a:gd name="connsiteY0" fmla="*/ 106236 h 228156"/>
              <a:gd name="connsiteX1" fmla="*/ 914400 w 1920240"/>
              <a:gd name="connsiteY1" fmla="*/ 30035 h 228156"/>
              <a:gd name="connsiteX2" fmla="*/ 1920240 w 1920240"/>
              <a:gd name="connsiteY2" fmla="*/ 228156 h 228156"/>
              <a:gd name="connsiteX0" fmla="*/ 0 w 1920240"/>
              <a:gd name="connsiteY0" fmla="*/ 106236 h 228156"/>
              <a:gd name="connsiteX1" fmla="*/ 914400 w 1920240"/>
              <a:gd name="connsiteY1" fmla="*/ 30035 h 228156"/>
              <a:gd name="connsiteX2" fmla="*/ 1920240 w 1920240"/>
              <a:gd name="connsiteY2" fmla="*/ 228156 h 228156"/>
              <a:gd name="connsiteX0" fmla="*/ 0 w 1920240"/>
              <a:gd name="connsiteY0" fmla="*/ 145947 h 267867"/>
              <a:gd name="connsiteX1" fmla="*/ 906780 w 1920240"/>
              <a:gd name="connsiteY1" fmla="*/ 24026 h 267867"/>
              <a:gd name="connsiteX2" fmla="*/ 1920240 w 1920240"/>
              <a:gd name="connsiteY2" fmla="*/ 267867 h 267867"/>
              <a:gd name="connsiteX0" fmla="*/ 0 w 1920240"/>
              <a:gd name="connsiteY0" fmla="*/ 126026 h 247946"/>
              <a:gd name="connsiteX1" fmla="*/ 906780 w 1920240"/>
              <a:gd name="connsiteY1" fmla="*/ 4105 h 247946"/>
              <a:gd name="connsiteX2" fmla="*/ 1920240 w 1920240"/>
              <a:gd name="connsiteY2" fmla="*/ 247946 h 247946"/>
              <a:gd name="connsiteX0" fmla="*/ 0 w 1920240"/>
              <a:gd name="connsiteY0" fmla="*/ 121921 h 243841"/>
              <a:gd name="connsiteX1" fmla="*/ 906780 w 1920240"/>
              <a:gd name="connsiteY1" fmla="*/ 0 h 243841"/>
              <a:gd name="connsiteX2" fmla="*/ 1920240 w 1920240"/>
              <a:gd name="connsiteY2" fmla="*/ 243841 h 243841"/>
              <a:gd name="connsiteX0" fmla="*/ 0 w 2019300"/>
              <a:gd name="connsiteY0" fmla="*/ 472441 h 472441"/>
              <a:gd name="connsiteX1" fmla="*/ 1005840 w 2019300"/>
              <a:gd name="connsiteY1" fmla="*/ 0 h 472441"/>
              <a:gd name="connsiteX2" fmla="*/ 2019300 w 2019300"/>
              <a:gd name="connsiteY2" fmla="*/ 243841 h 472441"/>
              <a:gd name="connsiteX0" fmla="*/ 0 w 2019300"/>
              <a:gd name="connsiteY0" fmla="*/ 359846 h 359846"/>
              <a:gd name="connsiteX1" fmla="*/ 1005840 w 2019300"/>
              <a:gd name="connsiteY1" fmla="*/ 1705 h 359846"/>
              <a:gd name="connsiteX2" fmla="*/ 2019300 w 2019300"/>
              <a:gd name="connsiteY2" fmla="*/ 131246 h 359846"/>
              <a:gd name="connsiteX0" fmla="*/ 0 w 2065020"/>
              <a:gd name="connsiteY0" fmla="*/ 391331 h 391331"/>
              <a:gd name="connsiteX1" fmla="*/ 1005840 w 2065020"/>
              <a:gd name="connsiteY1" fmla="*/ 33190 h 391331"/>
              <a:gd name="connsiteX2" fmla="*/ 2065020 w 2065020"/>
              <a:gd name="connsiteY2" fmla="*/ 101771 h 391331"/>
              <a:gd name="connsiteX0" fmla="*/ 0 w 2065020"/>
              <a:gd name="connsiteY0" fmla="*/ 358141 h 358141"/>
              <a:gd name="connsiteX1" fmla="*/ 1005840 w 2065020"/>
              <a:gd name="connsiteY1" fmla="*/ 0 h 358141"/>
              <a:gd name="connsiteX2" fmla="*/ 2065020 w 2065020"/>
              <a:gd name="connsiteY2" fmla="*/ 68581 h 358141"/>
              <a:gd name="connsiteX0" fmla="*/ 0 w 2065020"/>
              <a:gd name="connsiteY0" fmla="*/ 331772 h 331772"/>
              <a:gd name="connsiteX1" fmla="*/ 967740 w 2065020"/>
              <a:gd name="connsiteY1" fmla="*/ 11731 h 331772"/>
              <a:gd name="connsiteX2" fmla="*/ 2065020 w 2065020"/>
              <a:gd name="connsiteY2" fmla="*/ 42212 h 331772"/>
              <a:gd name="connsiteX0" fmla="*/ 0 w 2065020"/>
              <a:gd name="connsiteY0" fmla="*/ 359125 h 359125"/>
              <a:gd name="connsiteX1" fmla="*/ 967740 w 2065020"/>
              <a:gd name="connsiteY1" fmla="*/ 39084 h 359125"/>
              <a:gd name="connsiteX2" fmla="*/ 2065020 w 2065020"/>
              <a:gd name="connsiteY2" fmla="*/ 69565 h 359125"/>
              <a:gd name="connsiteX0" fmla="*/ 0 w 2065020"/>
              <a:gd name="connsiteY0" fmla="*/ 349898 h 349898"/>
              <a:gd name="connsiteX1" fmla="*/ 967740 w 2065020"/>
              <a:gd name="connsiteY1" fmla="*/ 29857 h 349898"/>
              <a:gd name="connsiteX2" fmla="*/ 2065020 w 2065020"/>
              <a:gd name="connsiteY2" fmla="*/ 60338 h 349898"/>
              <a:gd name="connsiteX0" fmla="*/ 0 w 2065020"/>
              <a:gd name="connsiteY0" fmla="*/ 349898 h 349898"/>
              <a:gd name="connsiteX1" fmla="*/ 967740 w 2065020"/>
              <a:gd name="connsiteY1" fmla="*/ 29857 h 349898"/>
              <a:gd name="connsiteX2" fmla="*/ 2065020 w 2065020"/>
              <a:gd name="connsiteY2" fmla="*/ 60338 h 349898"/>
              <a:gd name="connsiteX0" fmla="*/ 0 w 2065020"/>
              <a:gd name="connsiteY0" fmla="*/ 349898 h 349898"/>
              <a:gd name="connsiteX1" fmla="*/ 967740 w 2065020"/>
              <a:gd name="connsiteY1" fmla="*/ 29857 h 349898"/>
              <a:gd name="connsiteX2" fmla="*/ 2065020 w 2065020"/>
              <a:gd name="connsiteY2" fmla="*/ 60338 h 34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5020" h="349898">
                <a:moveTo>
                  <a:pt x="0" y="349898"/>
                </a:moveTo>
                <a:cubicBezTo>
                  <a:pt x="485140" y="130188"/>
                  <a:pt x="479425" y="98755"/>
                  <a:pt x="967740" y="29857"/>
                </a:cubicBezTo>
                <a:cubicBezTo>
                  <a:pt x="1489075" y="-5067"/>
                  <a:pt x="1515110" y="-24752"/>
                  <a:pt x="2065020" y="60338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Freeform 36"/>
          <p:cNvSpPr/>
          <p:nvPr/>
        </p:nvSpPr>
        <p:spPr>
          <a:xfrm rot="3548321">
            <a:off x="5323634" y="4579604"/>
            <a:ext cx="1953819" cy="232214"/>
          </a:xfrm>
          <a:custGeom>
            <a:avLst/>
            <a:gdLst>
              <a:gd name="connsiteX0" fmla="*/ 0 w 1920240"/>
              <a:gd name="connsiteY0" fmla="*/ 45685 h 137125"/>
              <a:gd name="connsiteX1" fmla="*/ 1920240 w 1920240"/>
              <a:gd name="connsiteY1" fmla="*/ 137125 h 137125"/>
              <a:gd name="connsiteX0" fmla="*/ 0 w 1920240"/>
              <a:gd name="connsiteY0" fmla="*/ 34060 h 155980"/>
              <a:gd name="connsiteX1" fmla="*/ 1920240 w 1920240"/>
              <a:gd name="connsiteY1" fmla="*/ 155980 h 155980"/>
              <a:gd name="connsiteX0" fmla="*/ 0 w 1920240"/>
              <a:gd name="connsiteY0" fmla="*/ 79091 h 201011"/>
              <a:gd name="connsiteX1" fmla="*/ 914400 w 1920240"/>
              <a:gd name="connsiteY1" fmla="*/ 2890 h 201011"/>
              <a:gd name="connsiteX2" fmla="*/ 1920240 w 1920240"/>
              <a:gd name="connsiteY2" fmla="*/ 201011 h 201011"/>
              <a:gd name="connsiteX0" fmla="*/ 0 w 1920240"/>
              <a:gd name="connsiteY0" fmla="*/ 106236 h 228156"/>
              <a:gd name="connsiteX1" fmla="*/ 914400 w 1920240"/>
              <a:gd name="connsiteY1" fmla="*/ 30035 h 228156"/>
              <a:gd name="connsiteX2" fmla="*/ 1920240 w 1920240"/>
              <a:gd name="connsiteY2" fmla="*/ 228156 h 228156"/>
              <a:gd name="connsiteX0" fmla="*/ 0 w 1920240"/>
              <a:gd name="connsiteY0" fmla="*/ 106236 h 228156"/>
              <a:gd name="connsiteX1" fmla="*/ 914400 w 1920240"/>
              <a:gd name="connsiteY1" fmla="*/ 30035 h 228156"/>
              <a:gd name="connsiteX2" fmla="*/ 1920240 w 1920240"/>
              <a:gd name="connsiteY2" fmla="*/ 228156 h 228156"/>
              <a:gd name="connsiteX0" fmla="*/ 0 w 1920240"/>
              <a:gd name="connsiteY0" fmla="*/ 145947 h 267867"/>
              <a:gd name="connsiteX1" fmla="*/ 906780 w 1920240"/>
              <a:gd name="connsiteY1" fmla="*/ 24026 h 267867"/>
              <a:gd name="connsiteX2" fmla="*/ 1920240 w 1920240"/>
              <a:gd name="connsiteY2" fmla="*/ 267867 h 267867"/>
              <a:gd name="connsiteX0" fmla="*/ 0 w 1920240"/>
              <a:gd name="connsiteY0" fmla="*/ 126026 h 247946"/>
              <a:gd name="connsiteX1" fmla="*/ 906780 w 1920240"/>
              <a:gd name="connsiteY1" fmla="*/ 4105 h 247946"/>
              <a:gd name="connsiteX2" fmla="*/ 1920240 w 1920240"/>
              <a:gd name="connsiteY2" fmla="*/ 247946 h 247946"/>
              <a:gd name="connsiteX0" fmla="*/ 0 w 1920240"/>
              <a:gd name="connsiteY0" fmla="*/ 121921 h 243841"/>
              <a:gd name="connsiteX1" fmla="*/ 906780 w 1920240"/>
              <a:gd name="connsiteY1" fmla="*/ 0 h 243841"/>
              <a:gd name="connsiteX2" fmla="*/ 1920240 w 1920240"/>
              <a:gd name="connsiteY2" fmla="*/ 243841 h 243841"/>
              <a:gd name="connsiteX0" fmla="*/ 0 w 2019300"/>
              <a:gd name="connsiteY0" fmla="*/ 472441 h 472441"/>
              <a:gd name="connsiteX1" fmla="*/ 1005840 w 2019300"/>
              <a:gd name="connsiteY1" fmla="*/ 0 h 472441"/>
              <a:gd name="connsiteX2" fmla="*/ 2019300 w 2019300"/>
              <a:gd name="connsiteY2" fmla="*/ 243841 h 472441"/>
              <a:gd name="connsiteX0" fmla="*/ 0 w 2019300"/>
              <a:gd name="connsiteY0" fmla="*/ 359846 h 359846"/>
              <a:gd name="connsiteX1" fmla="*/ 1005840 w 2019300"/>
              <a:gd name="connsiteY1" fmla="*/ 1705 h 359846"/>
              <a:gd name="connsiteX2" fmla="*/ 2019300 w 2019300"/>
              <a:gd name="connsiteY2" fmla="*/ 131246 h 359846"/>
              <a:gd name="connsiteX0" fmla="*/ 0 w 2065020"/>
              <a:gd name="connsiteY0" fmla="*/ 391331 h 391331"/>
              <a:gd name="connsiteX1" fmla="*/ 1005840 w 2065020"/>
              <a:gd name="connsiteY1" fmla="*/ 33190 h 391331"/>
              <a:gd name="connsiteX2" fmla="*/ 2065020 w 2065020"/>
              <a:gd name="connsiteY2" fmla="*/ 101771 h 391331"/>
              <a:gd name="connsiteX0" fmla="*/ 0 w 2065020"/>
              <a:gd name="connsiteY0" fmla="*/ 358141 h 358141"/>
              <a:gd name="connsiteX1" fmla="*/ 1005840 w 2065020"/>
              <a:gd name="connsiteY1" fmla="*/ 0 h 358141"/>
              <a:gd name="connsiteX2" fmla="*/ 2065020 w 2065020"/>
              <a:gd name="connsiteY2" fmla="*/ 68581 h 358141"/>
              <a:gd name="connsiteX0" fmla="*/ 0 w 2065020"/>
              <a:gd name="connsiteY0" fmla="*/ 331772 h 331772"/>
              <a:gd name="connsiteX1" fmla="*/ 967740 w 2065020"/>
              <a:gd name="connsiteY1" fmla="*/ 11731 h 331772"/>
              <a:gd name="connsiteX2" fmla="*/ 2065020 w 2065020"/>
              <a:gd name="connsiteY2" fmla="*/ 42212 h 331772"/>
              <a:gd name="connsiteX0" fmla="*/ 0 w 2065020"/>
              <a:gd name="connsiteY0" fmla="*/ 359125 h 359125"/>
              <a:gd name="connsiteX1" fmla="*/ 967740 w 2065020"/>
              <a:gd name="connsiteY1" fmla="*/ 39084 h 359125"/>
              <a:gd name="connsiteX2" fmla="*/ 2065020 w 2065020"/>
              <a:gd name="connsiteY2" fmla="*/ 69565 h 359125"/>
              <a:gd name="connsiteX0" fmla="*/ 0 w 2065020"/>
              <a:gd name="connsiteY0" fmla="*/ 349898 h 349898"/>
              <a:gd name="connsiteX1" fmla="*/ 967740 w 2065020"/>
              <a:gd name="connsiteY1" fmla="*/ 29857 h 349898"/>
              <a:gd name="connsiteX2" fmla="*/ 2065020 w 2065020"/>
              <a:gd name="connsiteY2" fmla="*/ 60338 h 349898"/>
              <a:gd name="connsiteX0" fmla="*/ 0 w 2065020"/>
              <a:gd name="connsiteY0" fmla="*/ 349898 h 349898"/>
              <a:gd name="connsiteX1" fmla="*/ 967740 w 2065020"/>
              <a:gd name="connsiteY1" fmla="*/ 29857 h 349898"/>
              <a:gd name="connsiteX2" fmla="*/ 2065020 w 2065020"/>
              <a:gd name="connsiteY2" fmla="*/ 60338 h 349898"/>
              <a:gd name="connsiteX0" fmla="*/ 0 w 2065020"/>
              <a:gd name="connsiteY0" fmla="*/ 349898 h 349898"/>
              <a:gd name="connsiteX1" fmla="*/ 967740 w 2065020"/>
              <a:gd name="connsiteY1" fmla="*/ 29857 h 349898"/>
              <a:gd name="connsiteX2" fmla="*/ 2065020 w 2065020"/>
              <a:gd name="connsiteY2" fmla="*/ 60338 h 34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5020" h="349898">
                <a:moveTo>
                  <a:pt x="0" y="349898"/>
                </a:moveTo>
                <a:cubicBezTo>
                  <a:pt x="485140" y="130188"/>
                  <a:pt x="479425" y="98755"/>
                  <a:pt x="967740" y="29857"/>
                </a:cubicBezTo>
                <a:cubicBezTo>
                  <a:pt x="1489075" y="-5067"/>
                  <a:pt x="1515110" y="-24752"/>
                  <a:pt x="2065020" y="60338"/>
                </a:cubicBezTo>
              </a:path>
            </a:pathLst>
          </a:custGeom>
          <a:noFill/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 37"/>
          <p:cNvSpPr/>
          <p:nvPr/>
        </p:nvSpPr>
        <p:spPr>
          <a:xfrm rot="2693124">
            <a:off x="2799269" y="2987241"/>
            <a:ext cx="1113172" cy="232490"/>
          </a:xfrm>
          <a:custGeom>
            <a:avLst/>
            <a:gdLst>
              <a:gd name="connsiteX0" fmla="*/ 0 w 1920240"/>
              <a:gd name="connsiteY0" fmla="*/ 45685 h 137125"/>
              <a:gd name="connsiteX1" fmla="*/ 1920240 w 1920240"/>
              <a:gd name="connsiteY1" fmla="*/ 137125 h 137125"/>
              <a:gd name="connsiteX0" fmla="*/ 0 w 1920240"/>
              <a:gd name="connsiteY0" fmla="*/ 34060 h 155980"/>
              <a:gd name="connsiteX1" fmla="*/ 1920240 w 1920240"/>
              <a:gd name="connsiteY1" fmla="*/ 155980 h 155980"/>
              <a:gd name="connsiteX0" fmla="*/ 0 w 1920240"/>
              <a:gd name="connsiteY0" fmla="*/ 79091 h 201011"/>
              <a:gd name="connsiteX1" fmla="*/ 914400 w 1920240"/>
              <a:gd name="connsiteY1" fmla="*/ 2890 h 201011"/>
              <a:gd name="connsiteX2" fmla="*/ 1920240 w 1920240"/>
              <a:gd name="connsiteY2" fmla="*/ 201011 h 201011"/>
              <a:gd name="connsiteX0" fmla="*/ 0 w 1920240"/>
              <a:gd name="connsiteY0" fmla="*/ 106236 h 228156"/>
              <a:gd name="connsiteX1" fmla="*/ 914400 w 1920240"/>
              <a:gd name="connsiteY1" fmla="*/ 30035 h 228156"/>
              <a:gd name="connsiteX2" fmla="*/ 1920240 w 1920240"/>
              <a:gd name="connsiteY2" fmla="*/ 228156 h 228156"/>
              <a:gd name="connsiteX0" fmla="*/ 0 w 1920240"/>
              <a:gd name="connsiteY0" fmla="*/ 106236 h 228156"/>
              <a:gd name="connsiteX1" fmla="*/ 914400 w 1920240"/>
              <a:gd name="connsiteY1" fmla="*/ 30035 h 228156"/>
              <a:gd name="connsiteX2" fmla="*/ 1920240 w 1920240"/>
              <a:gd name="connsiteY2" fmla="*/ 228156 h 228156"/>
              <a:gd name="connsiteX0" fmla="*/ 0 w 1920240"/>
              <a:gd name="connsiteY0" fmla="*/ 145947 h 267867"/>
              <a:gd name="connsiteX1" fmla="*/ 906780 w 1920240"/>
              <a:gd name="connsiteY1" fmla="*/ 24026 h 267867"/>
              <a:gd name="connsiteX2" fmla="*/ 1920240 w 1920240"/>
              <a:gd name="connsiteY2" fmla="*/ 267867 h 267867"/>
              <a:gd name="connsiteX0" fmla="*/ 0 w 1920240"/>
              <a:gd name="connsiteY0" fmla="*/ 126026 h 247946"/>
              <a:gd name="connsiteX1" fmla="*/ 906780 w 1920240"/>
              <a:gd name="connsiteY1" fmla="*/ 4105 h 247946"/>
              <a:gd name="connsiteX2" fmla="*/ 1920240 w 1920240"/>
              <a:gd name="connsiteY2" fmla="*/ 247946 h 247946"/>
              <a:gd name="connsiteX0" fmla="*/ 0 w 1920240"/>
              <a:gd name="connsiteY0" fmla="*/ 121921 h 243841"/>
              <a:gd name="connsiteX1" fmla="*/ 906780 w 1920240"/>
              <a:gd name="connsiteY1" fmla="*/ 0 h 243841"/>
              <a:gd name="connsiteX2" fmla="*/ 1920240 w 1920240"/>
              <a:gd name="connsiteY2" fmla="*/ 243841 h 243841"/>
              <a:gd name="connsiteX0" fmla="*/ 0 w 2019300"/>
              <a:gd name="connsiteY0" fmla="*/ 472441 h 472441"/>
              <a:gd name="connsiteX1" fmla="*/ 1005840 w 2019300"/>
              <a:gd name="connsiteY1" fmla="*/ 0 h 472441"/>
              <a:gd name="connsiteX2" fmla="*/ 2019300 w 2019300"/>
              <a:gd name="connsiteY2" fmla="*/ 243841 h 472441"/>
              <a:gd name="connsiteX0" fmla="*/ 0 w 2019300"/>
              <a:gd name="connsiteY0" fmla="*/ 359846 h 359846"/>
              <a:gd name="connsiteX1" fmla="*/ 1005840 w 2019300"/>
              <a:gd name="connsiteY1" fmla="*/ 1705 h 359846"/>
              <a:gd name="connsiteX2" fmla="*/ 2019300 w 2019300"/>
              <a:gd name="connsiteY2" fmla="*/ 131246 h 359846"/>
              <a:gd name="connsiteX0" fmla="*/ 0 w 2065020"/>
              <a:gd name="connsiteY0" fmla="*/ 391331 h 391331"/>
              <a:gd name="connsiteX1" fmla="*/ 1005840 w 2065020"/>
              <a:gd name="connsiteY1" fmla="*/ 33190 h 391331"/>
              <a:gd name="connsiteX2" fmla="*/ 2065020 w 2065020"/>
              <a:gd name="connsiteY2" fmla="*/ 101771 h 391331"/>
              <a:gd name="connsiteX0" fmla="*/ 0 w 2065020"/>
              <a:gd name="connsiteY0" fmla="*/ 358141 h 358141"/>
              <a:gd name="connsiteX1" fmla="*/ 1005840 w 2065020"/>
              <a:gd name="connsiteY1" fmla="*/ 0 h 358141"/>
              <a:gd name="connsiteX2" fmla="*/ 2065020 w 2065020"/>
              <a:gd name="connsiteY2" fmla="*/ 68581 h 358141"/>
              <a:gd name="connsiteX0" fmla="*/ 0 w 2065020"/>
              <a:gd name="connsiteY0" fmla="*/ 331772 h 331772"/>
              <a:gd name="connsiteX1" fmla="*/ 967740 w 2065020"/>
              <a:gd name="connsiteY1" fmla="*/ 11731 h 331772"/>
              <a:gd name="connsiteX2" fmla="*/ 2065020 w 2065020"/>
              <a:gd name="connsiteY2" fmla="*/ 42212 h 331772"/>
              <a:gd name="connsiteX0" fmla="*/ 0 w 2065020"/>
              <a:gd name="connsiteY0" fmla="*/ 359125 h 359125"/>
              <a:gd name="connsiteX1" fmla="*/ 967740 w 2065020"/>
              <a:gd name="connsiteY1" fmla="*/ 39084 h 359125"/>
              <a:gd name="connsiteX2" fmla="*/ 2065020 w 2065020"/>
              <a:gd name="connsiteY2" fmla="*/ 69565 h 359125"/>
              <a:gd name="connsiteX0" fmla="*/ 0 w 2065020"/>
              <a:gd name="connsiteY0" fmla="*/ 349898 h 349898"/>
              <a:gd name="connsiteX1" fmla="*/ 967740 w 2065020"/>
              <a:gd name="connsiteY1" fmla="*/ 29857 h 349898"/>
              <a:gd name="connsiteX2" fmla="*/ 2065020 w 2065020"/>
              <a:gd name="connsiteY2" fmla="*/ 60338 h 349898"/>
              <a:gd name="connsiteX0" fmla="*/ 0 w 2065020"/>
              <a:gd name="connsiteY0" fmla="*/ 349898 h 349898"/>
              <a:gd name="connsiteX1" fmla="*/ 967740 w 2065020"/>
              <a:gd name="connsiteY1" fmla="*/ 29857 h 349898"/>
              <a:gd name="connsiteX2" fmla="*/ 2065020 w 2065020"/>
              <a:gd name="connsiteY2" fmla="*/ 60338 h 349898"/>
              <a:gd name="connsiteX0" fmla="*/ 0 w 2065020"/>
              <a:gd name="connsiteY0" fmla="*/ 349898 h 349898"/>
              <a:gd name="connsiteX1" fmla="*/ 967740 w 2065020"/>
              <a:gd name="connsiteY1" fmla="*/ 29857 h 349898"/>
              <a:gd name="connsiteX2" fmla="*/ 2065020 w 2065020"/>
              <a:gd name="connsiteY2" fmla="*/ 60338 h 349898"/>
              <a:gd name="connsiteX0" fmla="*/ 0 w 2065020"/>
              <a:gd name="connsiteY0" fmla="*/ 347221 h 347221"/>
              <a:gd name="connsiteX1" fmla="*/ 967740 w 2065020"/>
              <a:gd name="connsiteY1" fmla="*/ 27180 h 347221"/>
              <a:gd name="connsiteX2" fmla="*/ 2065020 w 2065020"/>
              <a:gd name="connsiteY2" fmla="*/ 57661 h 347221"/>
              <a:gd name="connsiteX0" fmla="*/ 0 w 2065020"/>
              <a:gd name="connsiteY0" fmla="*/ 347221 h 347221"/>
              <a:gd name="connsiteX1" fmla="*/ 967740 w 2065020"/>
              <a:gd name="connsiteY1" fmla="*/ 27180 h 347221"/>
              <a:gd name="connsiteX2" fmla="*/ 2065020 w 2065020"/>
              <a:gd name="connsiteY2" fmla="*/ 57661 h 347221"/>
              <a:gd name="connsiteX0" fmla="*/ 0 w 2065020"/>
              <a:gd name="connsiteY0" fmla="*/ 357066 h 357066"/>
              <a:gd name="connsiteX1" fmla="*/ 967740 w 2065020"/>
              <a:gd name="connsiteY1" fmla="*/ 37025 h 357066"/>
              <a:gd name="connsiteX2" fmla="*/ 2065020 w 2065020"/>
              <a:gd name="connsiteY2" fmla="*/ 67506 h 357066"/>
              <a:gd name="connsiteX0" fmla="*/ 0 w 2065020"/>
              <a:gd name="connsiteY0" fmla="*/ 341012 h 341012"/>
              <a:gd name="connsiteX1" fmla="*/ 967740 w 2065020"/>
              <a:gd name="connsiteY1" fmla="*/ 20971 h 341012"/>
              <a:gd name="connsiteX2" fmla="*/ 2065020 w 2065020"/>
              <a:gd name="connsiteY2" fmla="*/ 51452 h 34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5020" h="341012">
                <a:moveTo>
                  <a:pt x="0" y="341012"/>
                </a:moveTo>
                <a:cubicBezTo>
                  <a:pt x="515145" y="113445"/>
                  <a:pt x="479425" y="89869"/>
                  <a:pt x="967740" y="20971"/>
                </a:cubicBezTo>
                <a:cubicBezTo>
                  <a:pt x="1489035" y="1853"/>
                  <a:pt x="1365160" y="-25973"/>
                  <a:pt x="2065020" y="51452"/>
                </a:cubicBezTo>
              </a:path>
            </a:pathLst>
          </a:custGeom>
          <a:noFill/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912791" y="2804159"/>
            <a:ext cx="2225312" cy="2682240"/>
          </a:xfrm>
          <a:prstGeom prst="rect">
            <a:avLst/>
          </a:prstGeom>
          <a:solidFill>
            <a:schemeClr val="accent6"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3832241" y="1668781"/>
            <a:ext cx="1272540" cy="731519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745478" y="2110740"/>
            <a:ext cx="868680" cy="540466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6530338" y="4770120"/>
            <a:ext cx="868680" cy="540466"/>
          </a:xfrm>
          <a:prstGeom prst="ellipse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007870" y="3006089"/>
            <a:ext cx="0" cy="1409699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39" grpId="0" animBg="1"/>
      <p:bldP spid="4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825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Future RF sources – solid state</a:t>
            </a:r>
            <a:endParaRPr lang="en-US" sz="3600" dirty="0">
              <a:latin typeface="Trajan Pro"/>
              <a:cs typeface="Traja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4" y="6550701"/>
            <a:ext cx="4291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Ingot Niobium Workshop, Jefferson Lab,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December </a:t>
            </a:r>
            <a:r>
              <a:rPr lang="en-US" sz="1000" dirty="0" smtClean="0">
                <a:solidFill>
                  <a:schemeClr val="bg1"/>
                </a:solidFill>
              </a:rPr>
              <a:t>2014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schemeClr val="bg1"/>
                </a:solidFill>
              </a:rPr>
              <a:pPr algn="r"/>
              <a:t>8</a:t>
            </a:fld>
            <a:r>
              <a:rPr lang="en-US" sz="1000" dirty="0" smtClean="0">
                <a:solidFill>
                  <a:schemeClr val="bg1"/>
                </a:solidFill>
              </a:rPr>
              <a:t>/14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28029"/>
            <a:ext cx="8572500" cy="536428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Increasingly u</a:t>
            </a:r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sed in broadcast, telecommunications</a:t>
            </a:r>
          </a:p>
          <a:p>
            <a:endParaRPr lang="en-US" sz="2400" dirty="0" smtClean="0">
              <a:solidFill>
                <a:srgbClr val="404040"/>
              </a:solidFill>
              <a:latin typeface="Trajan Pro"/>
              <a:cs typeface="Garamond"/>
            </a:endParaRP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Good efficiencies, although including peripherals they match ‘traditional’ amplifiers</a:t>
            </a:r>
            <a:endParaRPr lang="en-US" sz="2400" dirty="0">
              <a:solidFill>
                <a:srgbClr val="404040"/>
              </a:solidFill>
              <a:latin typeface="Trajan Pro"/>
              <a:cs typeface="Garamond"/>
            </a:endParaRPr>
          </a:p>
          <a:p>
            <a:endParaRPr lang="en-US" sz="2400" dirty="0" smtClean="0">
              <a:solidFill>
                <a:srgbClr val="404040"/>
              </a:solidFill>
              <a:latin typeface="Trajan Pro"/>
              <a:cs typeface="Garamond"/>
            </a:endParaRP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Modular </a:t>
            </a:r>
            <a:r>
              <a:rPr lang="en-US" sz="2400" dirty="0">
                <a:solidFill>
                  <a:srgbClr val="404040"/>
                </a:solidFill>
                <a:latin typeface="Trajan Pro"/>
                <a:cs typeface="Garamond"/>
              </a:rPr>
              <a:t>and highly configurable</a:t>
            </a:r>
          </a:p>
          <a:p>
            <a:pPr lvl="1"/>
            <a:r>
              <a:rPr lang="en-US" sz="2000" dirty="0">
                <a:solidFill>
                  <a:srgbClr val="404040"/>
                </a:solidFill>
                <a:latin typeface="Trajan Pro"/>
                <a:cs typeface="Garamond"/>
              </a:rPr>
              <a:t>Higher powers made up from many smaller units</a:t>
            </a:r>
          </a:p>
          <a:p>
            <a:endParaRPr lang="en-US" sz="2400" dirty="0" smtClean="0">
              <a:solidFill>
                <a:srgbClr val="404040"/>
              </a:solidFill>
              <a:latin typeface="Trajan Pro"/>
              <a:cs typeface="Garamond"/>
            </a:endParaRPr>
          </a:p>
          <a:p>
            <a:r>
              <a:rPr lang="en-US" sz="2400" dirty="0" smtClean="0">
                <a:solidFill>
                  <a:srgbClr val="404040"/>
                </a:solidFill>
                <a:latin typeface="Trajan Pro"/>
                <a:cs typeface="Garamond"/>
              </a:rPr>
              <a:t>Systems engineering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Redundancy and high availability can be attained</a:t>
            </a:r>
          </a:p>
          <a:p>
            <a:pPr lvl="1"/>
            <a:r>
              <a:rPr lang="en-US" sz="2000" dirty="0" smtClean="0">
                <a:solidFill>
                  <a:srgbClr val="404040"/>
                </a:solidFill>
                <a:latin typeface="Trajan Pro"/>
                <a:cs typeface="Garamond"/>
              </a:rPr>
              <a:t>Industrial processes (time=$), Accelerator Driven Systems (ADS)…</a:t>
            </a:r>
          </a:p>
          <a:p>
            <a:endParaRPr lang="en-US" sz="2400" dirty="0" smtClean="0">
              <a:solidFill>
                <a:srgbClr val="404040"/>
              </a:solidFill>
              <a:latin typeface="Trajan Pro"/>
              <a:cs typeface="Garamond"/>
            </a:endParaRPr>
          </a:p>
          <a:p>
            <a:endParaRPr lang="en-US" sz="2400" dirty="0" smtClean="0">
              <a:solidFill>
                <a:srgbClr val="404040"/>
              </a:solidFill>
              <a:latin typeface="Trajan Pro"/>
              <a:cs typeface="Garamond"/>
            </a:endParaRPr>
          </a:p>
          <a:p>
            <a:endParaRPr lang="en-US" sz="2400" dirty="0">
              <a:solidFill>
                <a:srgbClr val="404040"/>
              </a:solidFill>
              <a:latin typeface="Trajan Pro"/>
              <a:cs typeface="Garamond"/>
            </a:endParaRPr>
          </a:p>
          <a:p>
            <a:endParaRPr lang="en-US" sz="14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18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2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000" dirty="0" smtClean="0">
              <a:solidFill>
                <a:srgbClr val="404040"/>
              </a:solidFill>
              <a:latin typeface="Garamond"/>
              <a:cs typeface="Garamond"/>
            </a:endParaRPr>
          </a:p>
          <a:p>
            <a:endParaRPr lang="en-US" sz="2000" dirty="0">
              <a:solidFill>
                <a:srgbClr val="404040"/>
              </a:solidFill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58780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82557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rajan Pro"/>
                <a:cs typeface="Trajan Pro"/>
              </a:rPr>
              <a:t>Soleil Booster, 35 kW CW, 352 MHz</a:t>
            </a:r>
            <a:endParaRPr lang="en-US" sz="3600" dirty="0">
              <a:latin typeface="Trajan Pro"/>
              <a:cs typeface="Trajan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54" y="6550701"/>
            <a:ext cx="42911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Ingot Niobium Workshop, Jefferson Lab, 4</a:t>
            </a:r>
            <a:r>
              <a:rPr lang="en-US" sz="1000" baseline="30000" dirty="0" smtClean="0">
                <a:solidFill>
                  <a:schemeClr val="bg1"/>
                </a:solidFill>
              </a:rPr>
              <a:t>th</a:t>
            </a:r>
            <a:r>
              <a:rPr lang="en-US" sz="1000" dirty="0" smtClean="0">
                <a:solidFill>
                  <a:schemeClr val="bg1"/>
                </a:solidFill>
              </a:rPr>
              <a:t> December </a:t>
            </a:r>
            <a:r>
              <a:rPr lang="en-US" sz="1000" dirty="0" smtClean="0">
                <a:solidFill>
                  <a:schemeClr val="bg1"/>
                </a:solidFill>
              </a:rPr>
              <a:t>2014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67269" y="6553201"/>
            <a:ext cx="981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Slide </a:t>
            </a:r>
            <a:fld id="{B568B7BD-4C8E-413B-B80F-18BC4ED03601}" type="slidenum">
              <a:rPr lang="en-US" sz="1000" smtClean="0">
                <a:solidFill>
                  <a:schemeClr val="bg1"/>
                </a:solidFill>
              </a:rPr>
              <a:pPr algn="r"/>
              <a:t>9</a:t>
            </a:fld>
            <a:r>
              <a:rPr lang="en-US" sz="1000" dirty="0" smtClean="0">
                <a:solidFill>
                  <a:schemeClr val="bg1"/>
                </a:solidFill>
              </a:rPr>
              <a:t>/14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synchrotron-soleil.fr/images/Image/SourceAccelerateur/Accelerateurs/systeme-RF/amp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" y="924719"/>
            <a:ext cx="320040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ynchrotron-soleil.fr/images/Image/SourceAccelerateur/Accelerateurs/systeme-RF/modu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855" y="924719"/>
            <a:ext cx="21145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ynchrotron-soleil.fr/images/Image/SourceAccelerateur/Accelerateurs/systeme-RF/convertisseu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85" y="1929924"/>
            <a:ext cx="19812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synchrotron-soleil.fr/images/Image/SourceAccelerateur/Accelerateurs/systeme-RF/combineu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85" y="2839244"/>
            <a:ext cx="197167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6054" y="5182989"/>
            <a:ext cx="8645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146 modules </a:t>
            </a:r>
            <a:r>
              <a:rPr lang="en-US" b="1" dirty="0" smtClean="0"/>
              <a:t>of 330 </a:t>
            </a:r>
            <a:r>
              <a:rPr lang="en-US" b="1" dirty="0"/>
              <a:t>W at 352 </a:t>
            </a:r>
            <a:r>
              <a:rPr lang="en-US" b="1" dirty="0" smtClean="0"/>
              <a:t>MHz roughly </a:t>
            </a:r>
            <a:r>
              <a:rPr lang="en-US" b="1" dirty="0"/>
              <a:t>7 years of operation (more than 35 000h</a:t>
            </a:r>
            <a:r>
              <a:rPr lang="en-US" b="1" dirty="0" smtClean="0"/>
              <a:t>) Operational </a:t>
            </a:r>
            <a:r>
              <a:rPr lang="en-US" b="1" dirty="0"/>
              <a:t>availability ≈ 100</a:t>
            </a:r>
            <a:r>
              <a:rPr lang="en-US" b="1" dirty="0" smtClean="0"/>
              <a:t>% MTBF </a:t>
            </a:r>
            <a:r>
              <a:rPr lang="en-US" b="1" dirty="0"/>
              <a:t>&gt; 15 000 hours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84470" y="1095494"/>
            <a:ext cx="290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330 W CW - 352 MHz amplifier module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5784471" y="2140546"/>
            <a:ext cx="2795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600 W - 280V/28V dc power converter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471" y="3671054"/>
            <a:ext cx="2416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Power combiner(8x8x2)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36015" y="6090842"/>
            <a:ext cx="8816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http://www.synchrotron-soleil.fr/portal/page/portal/SourceAccelerateur/Accelerateurs/RF-system-Booster</a:t>
            </a:r>
          </a:p>
        </p:txBody>
      </p:sp>
    </p:spTree>
    <p:extLst>
      <p:ext uri="{BB962C8B-B14F-4D97-AF65-F5344CB8AC3E}">
        <p14:creationId xmlns:p14="http://schemas.microsoft.com/office/powerpoint/2010/main" val="348880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LabPresentation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28513</TotalTime>
  <Words>811</Words>
  <Application>Microsoft Office PowerPoint</Application>
  <PresentationFormat>On-screen Show (4:3)</PresentationFormat>
  <Paragraphs>196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JLabPresentation_1</vt:lpstr>
      <vt:lpstr>PowerPoint Presentation</vt:lpstr>
      <vt:lpstr>Outline</vt:lpstr>
      <vt:lpstr>RF System anatomy</vt:lpstr>
      <vt:lpstr>Why is it important?</vt:lpstr>
      <vt:lpstr>System topology</vt:lpstr>
      <vt:lpstr>Operationally ($)</vt:lpstr>
      <vt:lpstr>Comparison of RF sources (current landscape)</vt:lpstr>
      <vt:lpstr>Future RF sources – solid state</vt:lpstr>
      <vt:lpstr>Soleil Booster, 35 kW CW, 352 MHz</vt:lpstr>
      <vt:lpstr>LCLS II, SLAC ~4 kW, 1.3 GHz</vt:lpstr>
      <vt:lpstr>Future RF sources - Magnetrons</vt:lpstr>
      <vt:lpstr>Future RF sources - Magnetrons</vt:lpstr>
      <vt:lpstr>Future RF sources - Magnetrons</vt:lpstr>
      <vt:lpstr>Summary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Kimber</dc:creator>
  <cp:lastModifiedBy>Andrew Kimber</cp:lastModifiedBy>
  <cp:revision>129</cp:revision>
  <cp:lastPrinted>2013-07-25T15:23:48Z</cp:lastPrinted>
  <dcterms:created xsi:type="dcterms:W3CDTF">2013-07-12T19:31:28Z</dcterms:created>
  <dcterms:modified xsi:type="dcterms:W3CDTF">2015-12-03T21:11:53Z</dcterms:modified>
</cp:coreProperties>
</file>